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tags/tag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charts/chart3.xml" ContentType="application/vnd.openxmlformats-officedocument.drawingml.chart+xml"/>
  <Override PartName="/ppt/notesSlides/notesSlide26.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charts/chart5.xml" ContentType="application/vnd.openxmlformats-officedocument.drawingml.chart+xml"/>
  <Override PartName="/ppt/notesSlides/notesSlide28.xml" ContentType="application/vnd.openxmlformats-officedocument.presentationml.notesSlide+xml"/>
  <Override PartName="/ppt/charts/chart6.xml" ContentType="application/vnd.openxmlformats-officedocument.drawingml.chart+xml"/>
  <Override PartName="/ppt/notesSlides/notesSlide29.xml" ContentType="application/vnd.openxmlformats-officedocument.presentationml.notesSlide+xml"/>
  <Override PartName="/ppt/charts/chart7.xml" ContentType="application/vnd.openxmlformats-officedocument.drawingml.chart+xml"/>
  <Override PartName="/ppt/notesSlides/notesSlide30.xml" ContentType="application/vnd.openxmlformats-officedocument.presentationml.notesSlide+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9.xml" ContentType="application/vnd.openxmlformats-officedocument.drawingml.chart+xml"/>
  <Override PartName="/ppt/notesSlides/notesSlide33.xml" ContentType="application/vnd.openxmlformats-officedocument.presentationml.notesSlide+xml"/>
  <Override PartName="/ppt/charts/chart10.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1.xml" ContentType="application/vnd.openxmlformats-officedocument.drawingml.chart+xml"/>
  <Override PartName="/ppt/notesSlides/notesSlide36.xml" ContentType="application/vnd.openxmlformats-officedocument.presentationml.notesSlide+xml"/>
  <Override PartName="/ppt/charts/chart12.xml" ContentType="application/vnd.openxmlformats-officedocument.drawingml.chart+xml"/>
  <Override PartName="/ppt/notesSlides/notesSlide37.xml" ContentType="application/vnd.openxmlformats-officedocument.presentationml.notesSlide+xml"/>
  <Override PartName="/ppt/charts/chart13.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7.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8.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9.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7" r:id="rId2"/>
    <p:sldMasterId id="2147483719" r:id="rId3"/>
    <p:sldMasterId id="2147483731" r:id="rId4"/>
    <p:sldMasterId id="2147483756" r:id="rId5"/>
    <p:sldMasterId id="2147483769" r:id="rId6"/>
    <p:sldMasterId id="2147483781" r:id="rId7"/>
    <p:sldMasterId id="2147483793" r:id="rId8"/>
  </p:sldMasterIdLst>
  <p:notesMasterIdLst>
    <p:notesMasterId r:id="rId105"/>
  </p:notesMasterIdLst>
  <p:sldIdLst>
    <p:sldId id="256" r:id="rId9"/>
    <p:sldId id="518" r:id="rId10"/>
    <p:sldId id="340" r:id="rId11"/>
    <p:sldId id="520" r:id="rId12"/>
    <p:sldId id="521" r:id="rId13"/>
    <p:sldId id="522" r:id="rId14"/>
    <p:sldId id="523" r:id="rId15"/>
    <p:sldId id="525" r:id="rId16"/>
    <p:sldId id="526" r:id="rId17"/>
    <p:sldId id="517" r:id="rId18"/>
    <p:sldId id="303" r:id="rId19"/>
    <p:sldId id="304" r:id="rId20"/>
    <p:sldId id="302" r:id="rId21"/>
    <p:sldId id="447" r:id="rId22"/>
    <p:sldId id="463" r:id="rId23"/>
    <p:sldId id="511" r:id="rId24"/>
    <p:sldId id="372" r:id="rId25"/>
    <p:sldId id="465" r:id="rId26"/>
    <p:sldId id="462" r:id="rId27"/>
    <p:sldId id="344" r:id="rId28"/>
    <p:sldId id="444" r:id="rId29"/>
    <p:sldId id="500" r:id="rId30"/>
    <p:sldId id="501" r:id="rId31"/>
    <p:sldId id="502" r:id="rId32"/>
    <p:sldId id="503" r:id="rId33"/>
    <p:sldId id="507" r:id="rId34"/>
    <p:sldId id="505" r:id="rId35"/>
    <p:sldId id="504" r:id="rId36"/>
    <p:sldId id="506" r:id="rId37"/>
    <p:sldId id="497" r:id="rId38"/>
    <p:sldId id="498" r:id="rId39"/>
    <p:sldId id="499" r:id="rId40"/>
    <p:sldId id="515" r:id="rId41"/>
    <p:sldId id="509" r:id="rId42"/>
    <p:sldId id="516" r:id="rId43"/>
    <p:sldId id="514" r:id="rId44"/>
    <p:sldId id="347" r:id="rId45"/>
    <p:sldId id="373" r:id="rId46"/>
    <p:sldId id="333" r:id="rId47"/>
    <p:sldId id="466" r:id="rId48"/>
    <p:sldId id="519" r:id="rId49"/>
    <p:sldId id="341" r:id="rId50"/>
    <p:sldId id="360" r:id="rId51"/>
    <p:sldId id="361" r:id="rId52"/>
    <p:sldId id="489" r:id="rId53"/>
    <p:sldId id="492" r:id="rId54"/>
    <p:sldId id="364" r:id="rId55"/>
    <p:sldId id="495" r:id="rId56"/>
    <p:sldId id="365" r:id="rId57"/>
    <p:sldId id="493" r:id="rId58"/>
    <p:sldId id="457" r:id="rId59"/>
    <p:sldId id="496" r:id="rId60"/>
    <p:sldId id="494" r:id="rId61"/>
    <p:sldId id="470" r:id="rId62"/>
    <p:sldId id="366" r:id="rId63"/>
    <p:sldId id="473" r:id="rId64"/>
    <p:sldId id="474" r:id="rId65"/>
    <p:sldId id="490" r:id="rId66"/>
    <p:sldId id="512" r:id="rId67"/>
    <p:sldId id="513" r:id="rId68"/>
    <p:sldId id="351" r:id="rId69"/>
    <p:sldId id="477" r:id="rId70"/>
    <p:sldId id="487" r:id="rId71"/>
    <p:sldId id="483" r:id="rId72"/>
    <p:sldId id="485" r:id="rId73"/>
    <p:sldId id="478" r:id="rId74"/>
    <p:sldId id="486" r:id="rId75"/>
    <p:sldId id="476" r:id="rId76"/>
    <p:sldId id="479" r:id="rId77"/>
    <p:sldId id="488" r:id="rId78"/>
    <p:sldId id="484" r:id="rId79"/>
    <p:sldId id="480" r:id="rId80"/>
    <p:sldId id="481" r:id="rId81"/>
    <p:sldId id="482" r:id="rId82"/>
    <p:sldId id="510" r:id="rId83"/>
    <p:sldId id="459" r:id="rId84"/>
    <p:sldId id="458" r:id="rId85"/>
    <p:sldId id="425" r:id="rId86"/>
    <p:sldId id="455" r:id="rId87"/>
    <p:sldId id="441" r:id="rId88"/>
    <p:sldId id="442" r:id="rId89"/>
    <p:sldId id="374" r:id="rId90"/>
    <p:sldId id="306" r:id="rId91"/>
    <p:sldId id="309" r:id="rId92"/>
    <p:sldId id="310" r:id="rId93"/>
    <p:sldId id="290" r:id="rId94"/>
    <p:sldId id="348" r:id="rId95"/>
    <p:sldId id="445" r:id="rId96"/>
    <p:sldId id="378" r:id="rId97"/>
    <p:sldId id="380" r:id="rId98"/>
    <p:sldId id="381" r:id="rId99"/>
    <p:sldId id="443" r:id="rId100"/>
    <p:sldId id="446" r:id="rId101"/>
    <p:sldId id="346" r:id="rId102"/>
    <p:sldId id="508" r:id="rId103"/>
    <p:sldId id="291" r:id="rId1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38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ISA" initials="Ni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A6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26" autoAdjust="0"/>
    <p:restoredTop sz="95461" autoAdjust="0"/>
  </p:normalViewPr>
  <p:slideViewPr>
    <p:cSldViewPr snapToGrid="0">
      <p:cViewPr varScale="1">
        <p:scale>
          <a:sx n="87" d="100"/>
          <a:sy n="87" d="100"/>
        </p:scale>
        <p:origin x="2574" y="84"/>
      </p:cViewPr>
      <p:guideLst>
        <p:guide orient="horz" pos="1392"/>
        <p:guide pos="3864"/>
      </p:guideLst>
    </p:cSldViewPr>
  </p:slideViewPr>
  <p:notesTextViewPr>
    <p:cViewPr>
      <p:scale>
        <a:sx n="1" d="1"/>
        <a:sy n="1" d="1"/>
      </p:scale>
      <p:origin x="0" y="0"/>
    </p:cViewPr>
  </p:notesTextViewPr>
  <p:sorterViewPr>
    <p:cViewPr>
      <p:scale>
        <a:sx n="116" d="100"/>
        <a:sy n="11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07" Type="http://schemas.openxmlformats.org/officeDocument/2006/relationships/presProps" Target="presProps.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110"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commentAuthors" Target="commentAuthor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theme" Target="theme/theme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s>
</file>

<file path=ppt/charts/_rels/chart1.xml.rels><?xml version="1.0" encoding="UTF-8" standalone="yes"?>
<Relationships xmlns="http://schemas.openxmlformats.org/package/2006/relationships"><Relationship Id="rId1" Type="http://schemas.openxmlformats.org/officeDocument/2006/relationships/oleObject" Target="file:///F:\IU\IST%20program\R\Research%20group-Bonk\Lee\Later\New%20data%20analysis%200626.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Data\F\IU\IST%20program\R\Research%20group-Bonk\Lee\2018%20AERA\Combined%20data%20analysis%200714.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F:\IU\IST%20program\R\Research%20group-Bonk\Lee\2018%20AERA\Combined%20data%20analysis%200714.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F:\IU\IST%20program\R\Research%20group-Bonk\Lee\2018%20AERA\Combined%20data%20analysis%200714.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F:\IU\IST%20program\R\Research%20group-Bonk\Lee\2018%20AERA\Combined%20data%20analysis%20071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IU\IST%20program\R\Research%20group-Bonk\Lee\Later\New%20data%20analysis%200626.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IU\IST%20program\R\Research%20group-Bonk\Lee\2018%20AERA\New%20data%20analysis%200711.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Data\F\IU\IST%20program\R\Research%20group-Bonk\Lee\2018%20AERA\Combined%20data%20analysis%200714.xlsx"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1" Type="http://schemas.openxmlformats.org/officeDocument/2006/relationships/oleObject" Target="file:///F:\IU\IST%20program\R\Research%20group-Bonk\Lee\2018%20AERA\New%20data%20analysis%20071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Data\F\IU\IST%20program\R\Research%20group-Bonk\Lee\2018%20AERA\Combined%20data%20analysis%200714.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F:\IU\IST%20program\R\Research%20group-Bonk\Lee\Later\New%20data%20analysis%200626.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C:\Data\F\IU\IST%20program\R\Research%20group-Bonk\Lee\2018%20AERA\Combined%20data%20analysis%200714.xlsx" TargetMode="External"/><Relationship Id="rId2" Type="http://schemas.microsoft.com/office/2011/relationships/chartColorStyle" Target="colors2.xml"/><Relationship Id="rId1" Type="http://schemas.microsoft.com/office/2011/relationships/chartStyle" Target="style2.xml"/></Relationships>
</file>

<file path=ppt/charts/_rels/chart9.xml.rels><?xml version="1.0" encoding="UTF-8" standalone="yes"?>
<Relationships xmlns="http://schemas.openxmlformats.org/package/2006/relationships"><Relationship Id="rId1" Type="http://schemas.openxmlformats.org/officeDocument/2006/relationships/oleObject" Target="file:///F:\IU\IST%20program\R\Research%20group-Bonk\Lee\2018%20AERA\New%20data%20analysis%20071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MOOC Research Methods Employed</a:t>
            </a:r>
          </a:p>
        </c:rich>
      </c:tx>
      <c:overlay val="0"/>
      <c:spPr>
        <a:noFill/>
        <a:ln>
          <a:noFill/>
        </a:ln>
        <a:effectLst/>
      </c:spPr>
    </c:title>
    <c:autoTitleDeleted val="0"/>
    <c:plotArea>
      <c:layout/>
      <c:barChart>
        <c:barDir val="col"/>
        <c:grouping val="clustered"/>
        <c:varyColors val="0"/>
        <c:ser>
          <c:idx val="0"/>
          <c:order val="0"/>
          <c:spPr>
            <a:solidFill>
              <a:srgbClr val="0070C0"/>
            </a:solidFill>
            <a:ln>
              <a:no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'Research methods'!$D$2:$D$4</c:f>
              <c:strCache>
                <c:ptCount val="3"/>
                <c:pt idx="0">
                  <c:v>Qualitative </c:v>
                </c:pt>
                <c:pt idx="1">
                  <c:v>Mixed methods</c:v>
                </c:pt>
                <c:pt idx="2">
                  <c:v>Quantiative</c:v>
                </c:pt>
              </c:strCache>
            </c:strRef>
          </c:cat>
          <c:val>
            <c:numRef>
              <c:f>'Research methods'!$E$2:$E$4</c:f>
              <c:numCache>
                <c:formatCode>General</c:formatCode>
                <c:ptCount val="3"/>
                <c:pt idx="0">
                  <c:v>27</c:v>
                </c:pt>
                <c:pt idx="1">
                  <c:v>52</c:v>
                </c:pt>
                <c:pt idx="2">
                  <c:v>67</c:v>
                </c:pt>
              </c:numCache>
            </c:numRef>
          </c:val>
          <c:extLst>
            <c:ext xmlns:c16="http://schemas.microsoft.com/office/drawing/2014/chart" uri="{C3380CC4-5D6E-409C-BE32-E72D297353CC}">
              <c16:uniqueId val="{00000000-BED6-4F13-AEBD-7E5460997552}"/>
            </c:ext>
          </c:extLst>
        </c:ser>
        <c:dLbls>
          <c:showLegendKey val="0"/>
          <c:showVal val="0"/>
          <c:showCatName val="0"/>
          <c:showSerName val="0"/>
          <c:showPercent val="0"/>
          <c:showBubbleSize val="0"/>
        </c:dLbls>
        <c:gapWidth val="219"/>
        <c:overlap val="-27"/>
        <c:axId val="105543552"/>
        <c:axId val="105545088"/>
      </c:barChart>
      <c:catAx>
        <c:axId val="105543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05545088"/>
        <c:crosses val="autoZero"/>
        <c:auto val="1"/>
        <c:lblAlgn val="ctr"/>
        <c:lblOffset val="100"/>
        <c:noMultiLvlLbl val="0"/>
      </c:catAx>
      <c:valAx>
        <c:axId val="105545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10554355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600" b="1" i="0" baseline="0" dirty="0">
                <a:effectLst/>
                <a:latin typeface="Tahoma" panose="020B0604030504040204" pitchFamily="34" charset="0"/>
                <a:ea typeface="Tahoma" panose="020B0604030504040204" pitchFamily="34" charset="0"/>
                <a:cs typeface="Tahoma" panose="020B0604030504040204" pitchFamily="34" charset="0"/>
              </a:rPr>
              <a:t>Research focuses of empirical MOOCs studies</a:t>
            </a:r>
            <a:endParaRPr lang="en-US" sz="1600" b="1" dirty="0">
              <a:effectLst/>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itle>
    <c:autoTitleDeleted val="0"/>
    <c:plotArea>
      <c:layout/>
      <c:barChart>
        <c:barDir val="bar"/>
        <c:grouping val="clustered"/>
        <c:varyColors val="0"/>
        <c:ser>
          <c:idx val="0"/>
          <c:order val="0"/>
          <c:tx>
            <c:strRef>
              <c:f>Focus!$C$44</c:f>
              <c:strCache>
                <c:ptCount val="1"/>
                <c:pt idx="0">
                  <c:v>Phase One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Focus!$B$45:$B$49</c:f>
              <c:strCache>
                <c:ptCount val="5"/>
                <c:pt idx="0">
                  <c:v>Context and impact</c:v>
                </c:pt>
                <c:pt idx="1">
                  <c:v>Instructor-focused</c:v>
                </c:pt>
                <c:pt idx="2">
                  <c:v>Others</c:v>
                </c:pt>
                <c:pt idx="3">
                  <c:v>Design-focused</c:v>
                </c:pt>
                <c:pt idx="4">
                  <c:v>Student-focused</c:v>
                </c:pt>
              </c:strCache>
            </c:strRef>
          </c:cat>
          <c:val>
            <c:numRef>
              <c:f>Focus!$C$45:$C$49</c:f>
              <c:numCache>
                <c:formatCode>0%</c:formatCode>
                <c:ptCount val="5"/>
                <c:pt idx="0">
                  <c:v>0.12987012987012986</c:v>
                </c:pt>
                <c:pt idx="1">
                  <c:v>3.2467532467532464E-2</c:v>
                </c:pt>
                <c:pt idx="2">
                  <c:v>4.5454545454545456E-2</c:v>
                </c:pt>
                <c:pt idx="3">
                  <c:v>0.31168831168831168</c:v>
                </c:pt>
                <c:pt idx="4">
                  <c:v>0.48051948051948051</c:v>
                </c:pt>
              </c:numCache>
            </c:numRef>
          </c:val>
          <c:extLst>
            <c:ext xmlns:c16="http://schemas.microsoft.com/office/drawing/2014/chart" uri="{C3380CC4-5D6E-409C-BE32-E72D297353CC}">
              <c16:uniqueId val="{00000000-6B40-4AC3-A12C-4193471772B9}"/>
            </c:ext>
          </c:extLst>
        </c:ser>
        <c:ser>
          <c:idx val="1"/>
          <c:order val="1"/>
          <c:tx>
            <c:strRef>
              <c:f>Focus!$D$44</c:f>
              <c:strCache>
                <c:ptCount val="1"/>
                <c:pt idx="0">
                  <c:v>Phase Two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Focus!$B$45:$B$49</c:f>
              <c:strCache>
                <c:ptCount val="5"/>
                <c:pt idx="0">
                  <c:v>Context and impact</c:v>
                </c:pt>
                <c:pt idx="1">
                  <c:v>Instructor-focused</c:v>
                </c:pt>
                <c:pt idx="2">
                  <c:v>Others</c:v>
                </c:pt>
                <c:pt idx="3">
                  <c:v>Design-focused</c:v>
                </c:pt>
                <c:pt idx="4">
                  <c:v>Student-focused</c:v>
                </c:pt>
              </c:strCache>
            </c:strRef>
          </c:cat>
          <c:val>
            <c:numRef>
              <c:f>Focus!$D$45:$D$49</c:f>
              <c:numCache>
                <c:formatCode>0%</c:formatCode>
                <c:ptCount val="5"/>
                <c:pt idx="0">
                  <c:v>3.9215686274509803E-2</c:v>
                </c:pt>
                <c:pt idx="1">
                  <c:v>9.8039215686274508E-2</c:v>
                </c:pt>
                <c:pt idx="2">
                  <c:v>0.15686274509803921</c:v>
                </c:pt>
                <c:pt idx="3">
                  <c:v>0.15686274509803921</c:v>
                </c:pt>
                <c:pt idx="4">
                  <c:v>0.5490196078431373</c:v>
                </c:pt>
              </c:numCache>
            </c:numRef>
          </c:val>
          <c:extLst>
            <c:ext xmlns:c16="http://schemas.microsoft.com/office/drawing/2014/chart" uri="{C3380CC4-5D6E-409C-BE32-E72D297353CC}">
              <c16:uniqueId val="{00000001-6B40-4AC3-A12C-4193471772B9}"/>
            </c:ext>
          </c:extLst>
        </c:ser>
        <c:dLbls>
          <c:showLegendKey val="0"/>
          <c:showVal val="0"/>
          <c:showCatName val="0"/>
          <c:showSerName val="0"/>
          <c:showPercent val="0"/>
          <c:showBubbleSize val="0"/>
        </c:dLbls>
        <c:gapWidth val="182"/>
        <c:axId val="130251776"/>
        <c:axId val="130257664"/>
      </c:barChart>
      <c:catAx>
        <c:axId val="130251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257664"/>
        <c:crosses val="autoZero"/>
        <c:auto val="1"/>
        <c:lblAlgn val="ctr"/>
        <c:lblOffset val="100"/>
        <c:noMultiLvlLbl val="0"/>
      </c:catAx>
      <c:valAx>
        <c:axId val="13025766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251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dirty="0">
                <a:effectLst/>
                <a:latin typeface="Tahoma" panose="020B0604030504040204" pitchFamily="34" charset="0"/>
                <a:ea typeface="Tahoma" panose="020B0604030504040204" pitchFamily="34" charset="0"/>
                <a:cs typeface="Tahoma" panose="020B0604030504040204" pitchFamily="34" charset="0"/>
              </a:rPr>
              <a:t>First authors' affiliations geographical distribution</a:t>
            </a:r>
            <a:r>
              <a:rPr lang="en-US" sz="2800" b="1" i="0" baseline="0" dirty="0">
                <a:effectLst/>
                <a:latin typeface="Tahoma" panose="020B0604030504040204" pitchFamily="34" charset="0"/>
                <a:ea typeface="Tahoma" panose="020B0604030504040204" pitchFamily="34" charset="0"/>
                <a:cs typeface="Tahoma" panose="020B0604030504040204" pitchFamily="34" charset="0"/>
              </a:rPr>
              <a:t> </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c:rich>
      </c:tx>
      <c:layout>
        <c:manualLayout>
          <c:xMode val="edge"/>
          <c:yMode val="edge"/>
          <c:x val="0.15649577477778676"/>
          <c:y val="3.9250434149979307E-2"/>
        </c:manualLayout>
      </c:layout>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'Author Geographic'!$I$40:$I$45</c:f>
              <c:strCache>
                <c:ptCount val="6"/>
                <c:pt idx="0">
                  <c:v>The U.S.</c:v>
                </c:pt>
                <c:pt idx="1">
                  <c:v>The UK</c:v>
                </c:pt>
                <c:pt idx="2">
                  <c:v>Spain</c:v>
                </c:pt>
                <c:pt idx="3">
                  <c:v>China </c:v>
                </c:pt>
                <c:pt idx="4">
                  <c:v>Australia</c:v>
                </c:pt>
                <c:pt idx="5">
                  <c:v>Canada</c:v>
                </c:pt>
              </c:strCache>
            </c:strRef>
          </c:cat>
          <c:val>
            <c:numRef>
              <c:f>'Author Geographic'!$J$40:$J$45</c:f>
              <c:numCache>
                <c:formatCode>General</c:formatCode>
                <c:ptCount val="6"/>
                <c:pt idx="0">
                  <c:v>81</c:v>
                </c:pt>
                <c:pt idx="1">
                  <c:v>27</c:v>
                </c:pt>
                <c:pt idx="2">
                  <c:v>14</c:v>
                </c:pt>
                <c:pt idx="3">
                  <c:v>13</c:v>
                </c:pt>
                <c:pt idx="4">
                  <c:v>12</c:v>
                </c:pt>
                <c:pt idx="5">
                  <c:v>7</c:v>
                </c:pt>
              </c:numCache>
            </c:numRef>
          </c:val>
          <c:extLst>
            <c:ext xmlns:c16="http://schemas.microsoft.com/office/drawing/2014/chart" uri="{C3380CC4-5D6E-409C-BE32-E72D297353CC}">
              <c16:uniqueId val="{00000000-4C56-405E-9594-82680F31753E}"/>
            </c:ext>
          </c:extLst>
        </c:ser>
        <c:dLbls>
          <c:showLegendKey val="0"/>
          <c:showVal val="0"/>
          <c:showCatName val="0"/>
          <c:showSerName val="0"/>
          <c:showPercent val="0"/>
          <c:showBubbleSize val="0"/>
        </c:dLbls>
        <c:gapWidth val="219"/>
        <c:overlap val="-27"/>
        <c:axId val="130317312"/>
        <c:axId val="130327296"/>
      </c:barChart>
      <c:catAx>
        <c:axId val="130317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327296"/>
        <c:crosses val="autoZero"/>
        <c:auto val="1"/>
        <c:lblAlgn val="ctr"/>
        <c:lblOffset val="100"/>
        <c:noMultiLvlLbl val="0"/>
      </c:catAx>
      <c:valAx>
        <c:axId val="130327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31731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latin typeface="Tahoma" panose="020B0604030504040204" pitchFamily="34" charset="0"/>
                <a:ea typeface="Tahoma" panose="020B0604030504040204" pitchFamily="34" charset="0"/>
                <a:cs typeface="Tahoma" panose="020B0604030504040204" pitchFamily="34" charset="0"/>
              </a:rPr>
              <a:t>C</a:t>
            </a:r>
            <a:r>
              <a:rPr lang="en-US" altLang="zh-CN" sz="1800" b="1" dirty="0">
                <a:latin typeface="Tahoma" panose="020B0604030504040204" pitchFamily="34" charset="0"/>
                <a:ea typeface="Tahoma" panose="020B0604030504040204" pitchFamily="34" charset="0"/>
                <a:cs typeface="Tahoma" panose="020B0604030504040204" pitchFamily="34" charset="0"/>
              </a:rPr>
              <a:t>ollaboration among authors</a:t>
            </a:r>
            <a:endParaRPr lang="en-US" sz="1800" b="1" dirty="0">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'Authors collaboration'!$F$11:$F$14</c:f>
              <c:strCache>
                <c:ptCount val="4"/>
                <c:pt idx="0">
                  <c:v>Collaboration in different countries</c:v>
                </c:pt>
                <c:pt idx="1">
                  <c:v>One author</c:v>
                </c:pt>
                <c:pt idx="2">
                  <c:v>Collaboration in one institution</c:v>
                </c:pt>
                <c:pt idx="3">
                  <c:v>Collaboration in different institutions within one country</c:v>
                </c:pt>
              </c:strCache>
            </c:strRef>
          </c:cat>
          <c:val>
            <c:numRef>
              <c:f>'Authors collaboration'!$G$11:$G$14</c:f>
              <c:numCache>
                <c:formatCode>General</c:formatCode>
                <c:ptCount val="4"/>
                <c:pt idx="0">
                  <c:v>5</c:v>
                </c:pt>
                <c:pt idx="1">
                  <c:v>9</c:v>
                </c:pt>
                <c:pt idx="2">
                  <c:v>18</c:v>
                </c:pt>
                <c:pt idx="3">
                  <c:v>19</c:v>
                </c:pt>
              </c:numCache>
            </c:numRef>
          </c:val>
          <c:extLst>
            <c:ext xmlns:c16="http://schemas.microsoft.com/office/drawing/2014/chart" uri="{C3380CC4-5D6E-409C-BE32-E72D297353CC}">
              <c16:uniqueId val="{00000000-7DFF-4313-9C27-7AB48D99D5AA}"/>
            </c:ext>
          </c:extLst>
        </c:ser>
        <c:dLbls>
          <c:showLegendKey val="0"/>
          <c:showVal val="0"/>
          <c:showCatName val="0"/>
          <c:showSerName val="0"/>
          <c:showPercent val="0"/>
          <c:showBubbleSize val="0"/>
        </c:dLbls>
        <c:gapWidth val="182"/>
        <c:axId val="129998208"/>
        <c:axId val="130008192"/>
      </c:barChart>
      <c:catAx>
        <c:axId val="129998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008192"/>
        <c:crosses val="autoZero"/>
        <c:auto val="1"/>
        <c:lblAlgn val="ctr"/>
        <c:lblOffset val="100"/>
        <c:noMultiLvlLbl val="0"/>
      </c:catAx>
      <c:valAx>
        <c:axId val="1300081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99820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dirty="0">
                <a:latin typeface="Tahoma" panose="020B0604030504040204" pitchFamily="34" charset="0"/>
                <a:ea typeface="Tahoma" panose="020B0604030504040204" pitchFamily="34" charset="0"/>
                <a:cs typeface="Tahoma" panose="020B0604030504040204" pitchFamily="34" charset="0"/>
              </a:rPr>
              <a:t>Countries of MOOC delivery that been studied </a:t>
            </a:r>
          </a:p>
        </c:rich>
      </c:tx>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'MOOC regions'!$G$2:$G$8</c:f>
              <c:strCache>
                <c:ptCount val="7"/>
                <c:pt idx="0">
                  <c:v>The U.S.</c:v>
                </c:pt>
                <c:pt idx="1">
                  <c:v>Global</c:v>
                </c:pt>
                <c:pt idx="2">
                  <c:v>The Uk</c:v>
                </c:pt>
                <c:pt idx="3">
                  <c:v>Spain</c:v>
                </c:pt>
                <c:pt idx="4">
                  <c:v>China </c:v>
                </c:pt>
                <c:pt idx="5">
                  <c:v>Australia</c:v>
                </c:pt>
                <c:pt idx="6">
                  <c:v>Canada</c:v>
                </c:pt>
              </c:strCache>
            </c:strRef>
          </c:cat>
          <c:val>
            <c:numRef>
              <c:f>'MOOC regions'!$H$2:$H$8</c:f>
              <c:numCache>
                <c:formatCode>General</c:formatCode>
                <c:ptCount val="7"/>
                <c:pt idx="0">
                  <c:v>66</c:v>
                </c:pt>
                <c:pt idx="1">
                  <c:v>44</c:v>
                </c:pt>
                <c:pt idx="2">
                  <c:v>24</c:v>
                </c:pt>
                <c:pt idx="3">
                  <c:v>14</c:v>
                </c:pt>
                <c:pt idx="4">
                  <c:v>11</c:v>
                </c:pt>
                <c:pt idx="5">
                  <c:v>6</c:v>
                </c:pt>
                <c:pt idx="6">
                  <c:v>5</c:v>
                </c:pt>
              </c:numCache>
            </c:numRef>
          </c:val>
          <c:extLst>
            <c:ext xmlns:c16="http://schemas.microsoft.com/office/drawing/2014/chart" uri="{C3380CC4-5D6E-409C-BE32-E72D297353CC}">
              <c16:uniqueId val="{00000000-F018-4766-90CF-148BA31C14E1}"/>
            </c:ext>
          </c:extLst>
        </c:ser>
        <c:dLbls>
          <c:showLegendKey val="0"/>
          <c:showVal val="0"/>
          <c:showCatName val="0"/>
          <c:showSerName val="0"/>
          <c:showPercent val="0"/>
          <c:showBubbleSize val="0"/>
        </c:dLbls>
        <c:gapWidth val="219"/>
        <c:overlap val="-27"/>
        <c:axId val="130383872"/>
        <c:axId val="130385408"/>
      </c:barChart>
      <c:catAx>
        <c:axId val="130383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385408"/>
        <c:crosses val="autoZero"/>
        <c:auto val="1"/>
        <c:lblAlgn val="ctr"/>
        <c:lblOffset val="100"/>
        <c:noMultiLvlLbl val="0"/>
      </c:catAx>
      <c:valAx>
        <c:axId val="130385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38387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sz="1800" dirty="0">
                <a:latin typeface="Tahoma" panose="020B0604030504040204" pitchFamily="34" charset="0"/>
                <a:ea typeface="Tahoma" panose="020B0604030504040204" pitchFamily="34" charset="0"/>
                <a:cs typeface="Tahoma" panose="020B0604030504040204" pitchFamily="34" charset="0"/>
              </a:rPr>
              <a:t>Research</a:t>
            </a:r>
            <a:r>
              <a:rPr lang="en-US" sz="1800" baseline="0" dirty="0">
                <a:latin typeface="Tahoma" panose="020B0604030504040204" pitchFamily="34" charset="0"/>
                <a:ea typeface="Tahoma" panose="020B0604030504040204" pitchFamily="34" charset="0"/>
                <a:cs typeface="Tahoma" panose="020B0604030504040204" pitchFamily="34" charset="0"/>
              </a:rPr>
              <a:t> focuses of empirical MOOCs studies</a:t>
            </a:r>
            <a:endParaRPr lang="en-US" sz="1800" dirty="0">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itle>
    <c:autoTitleDeleted val="0"/>
    <c:plotArea>
      <c:layout>
        <c:manualLayout>
          <c:layoutTarget val="inner"/>
          <c:xMode val="edge"/>
          <c:yMode val="edge"/>
          <c:x val="0.28478471675680495"/>
          <c:y val="9.4804884803459846E-2"/>
          <c:w val="0.69716460850317841"/>
          <c:h val="0.84589856360565407"/>
        </c:manualLayout>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Focus!$B$13:$B$17</c:f>
              <c:strCache>
                <c:ptCount val="5"/>
                <c:pt idx="0">
                  <c:v>Instructor-focused</c:v>
                </c:pt>
                <c:pt idx="1">
                  <c:v>Others</c:v>
                </c:pt>
                <c:pt idx="2">
                  <c:v>Context and impact</c:v>
                </c:pt>
                <c:pt idx="3">
                  <c:v>Design-focused</c:v>
                </c:pt>
                <c:pt idx="4">
                  <c:v>Student-focused</c:v>
                </c:pt>
              </c:strCache>
            </c:strRef>
          </c:cat>
          <c:val>
            <c:numRef>
              <c:f>Focus!$C$13:$C$17</c:f>
              <c:numCache>
                <c:formatCode>General</c:formatCode>
                <c:ptCount val="5"/>
                <c:pt idx="0">
                  <c:v>5</c:v>
                </c:pt>
                <c:pt idx="1">
                  <c:v>7</c:v>
                </c:pt>
                <c:pt idx="2">
                  <c:v>20</c:v>
                </c:pt>
                <c:pt idx="3">
                  <c:v>48</c:v>
                </c:pt>
                <c:pt idx="4">
                  <c:v>74</c:v>
                </c:pt>
              </c:numCache>
            </c:numRef>
          </c:val>
          <c:extLst>
            <c:ext xmlns:c16="http://schemas.microsoft.com/office/drawing/2014/chart" uri="{C3380CC4-5D6E-409C-BE32-E72D297353CC}">
              <c16:uniqueId val="{00000000-94AB-4B4B-944D-BD51A3DDEEAC}"/>
            </c:ext>
          </c:extLst>
        </c:ser>
        <c:dLbls>
          <c:showLegendKey val="0"/>
          <c:showVal val="0"/>
          <c:showCatName val="0"/>
          <c:showSerName val="0"/>
          <c:showPercent val="0"/>
          <c:showBubbleSize val="0"/>
        </c:dLbls>
        <c:gapWidth val="182"/>
        <c:axId val="105576704"/>
        <c:axId val="130060288"/>
      </c:barChart>
      <c:catAx>
        <c:axId val="10557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30060288"/>
        <c:crosses val="autoZero"/>
        <c:auto val="1"/>
        <c:lblAlgn val="ctr"/>
        <c:lblOffset val="100"/>
        <c:noMultiLvlLbl val="0"/>
      </c:catAx>
      <c:valAx>
        <c:axId val="1300602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57670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latin typeface="Tahoma" panose="020B0604030504040204" pitchFamily="34" charset="0"/>
                <a:ea typeface="Tahoma" panose="020B0604030504040204" pitchFamily="34" charset="0"/>
                <a:cs typeface="Tahoma" panose="020B0604030504040204" pitchFamily="34" charset="0"/>
              </a:rPr>
              <a:t>Research</a:t>
            </a:r>
            <a:r>
              <a:rPr lang="en-US" sz="1800" b="1" baseline="0" dirty="0">
                <a:latin typeface="Tahoma" panose="020B0604030504040204" pitchFamily="34" charset="0"/>
                <a:ea typeface="Tahoma" panose="020B0604030504040204" pitchFamily="34" charset="0"/>
                <a:cs typeface="Tahoma" panose="020B0604030504040204" pitchFamily="34" charset="0"/>
              </a:rPr>
              <a:t> methods used in empirical MOOCs studies</a:t>
            </a:r>
            <a:endParaRPr lang="en-US" sz="1800" b="1" dirty="0">
              <a:latin typeface="Tahoma" panose="020B0604030504040204" pitchFamily="34" charset="0"/>
              <a:ea typeface="Tahoma" panose="020B0604030504040204" pitchFamily="34" charset="0"/>
              <a:cs typeface="Tahoma" panose="020B0604030504040204" pitchFamily="34" charset="0"/>
            </a:endParaRPr>
          </a:p>
        </c:rich>
      </c:tx>
      <c:layout>
        <c:manualLayout>
          <c:xMode val="edge"/>
          <c:yMode val="edge"/>
          <c:x val="0.19585016767943272"/>
          <c:y val="8.2458456682852118E-3"/>
        </c:manualLayout>
      </c:layout>
      <c:overlay val="0"/>
      <c:spPr>
        <a:noFill/>
        <a:ln>
          <a:noFill/>
        </a:ln>
        <a:effectLst/>
      </c:spPr>
    </c:title>
    <c:autoTitleDeleted val="0"/>
    <c:plotArea>
      <c:layout>
        <c:manualLayout>
          <c:layoutTarget val="inner"/>
          <c:xMode val="edge"/>
          <c:yMode val="edge"/>
          <c:x val="6.3092719003898581E-2"/>
          <c:y val="0.22346241761052923"/>
          <c:w val="0.91192014346945416"/>
          <c:h val="0.69416158416330154"/>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'Research methods'!$D$2:$D$4</c:f>
              <c:strCache>
                <c:ptCount val="3"/>
                <c:pt idx="0">
                  <c:v>Qualitative </c:v>
                </c:pt>
                <c:pt idx="1">
                  <c:v>Mixed methods</c:v>
                </c:pt>
                <c:pt idx="2">
                  <c:v>Quantiative</c:v>
                </c:pt>
              </c:strCache>
            </c:strRef>
          </c:cat>
          <c:val>
            <c:numRef>
              <c:f>'Research methods'!$E$2:$E$4</c:f>
              <c:numCache>
                <c:formatCode>General</c:formatCode>
                <c:ptCount val="3"/>
                <c:pt idx="0">
                  <c:v>20</c:v>
                </c:pt>
                <c:pt idx="1">
                  <c:v>9</c:v>
                </c:pt>
                <c:pt idx="2">
                  <c:v>22</c:v>
                </c:pt>
              </c:numCache>
            </c:numRef>
          </c:val>
          <c:extLst>
            <c:ext xmlns:c16="http://schemas.microsoft.com/office/drawing/2014/chart" uri="{C3380CC4-5D6E-409C-BE32-E72D297353CC}">
              <c16:uniqueId val="{00000000-15CC-4F81-8668-3128F57D41AC}"/>
            </c:ext>
          </c:extLst>
        </c:ser>
        <c:dLbls>
          <c:showLegendKey val="0"/>
          <c:showVal val="0"/>
          <c:showCatName val="0"/>
          <c:showSerName val="0"/>
          <c:showPercent val="0"/>
          <c:showBubbleSize val="0"/>
        </c:dLbls>
        <c:gapWidth val="219"/>
        <c:overlap val="-27"/>
        <c:axId val="105852288"/>
        <c:axId val="66839680"/>
      </c:barChart>
      <c:catAx>
        <c:axId val="105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839680"/>
        <c:crosses val="autoZero"/>
        <c:auto val="1"/>
        <c:lblAlgn val="ctr"/>
        <c:lblOffset val="100"/>
        <c:noMultiLvlLbl val="0"/>
      </c:catAx>
      <c:valAx>
        <c:axId val="66839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85228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baseline="0" dirty="0">
                <a:effectLst/>
                <a:latin typeface="Tahoma" panose="020B0604030504040204" pitchFamily="34" charset="0"/>
                <a:ea typeface="Tahoma" panose="020B0604030504040204" pitchFamily="34" charset="0"/>
                <a:cs typeface="Tahoma" panose="020B0604030504040204" pitchFamily="34" charset="0"/>
              </a:rPr>
              <a:t>Research methods used in empirical MOOCs studies</a:t>
            </a:r>
            <a:endParaRPr lang="en-US" sz="1400" b="1" dirty="0">
              <a:effectLst/>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'Research methods'!$C$31</c:f>
              <c:strCache>
                <c:ptCount val="1"/>
                <c:pt idx="0">
                  <c:v>Phase One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'Research methods'!$B$32:$B$34</c:f>
              <c:strCache>
                <c:ptCount val="3"/>
                <c:pt idx="0">
                  <c:v>Qualitative </c:v>
                </c:pt>
                <c:pt idx="1">
                  <c:v>Mixed methods</c:v>
                </c:pt>
                <c:pt idx="2">
                  <c:v>Quantiative</c:v>
                </c:pt>
              </c:strCache>
            </c:strRef>
          </c:cat>
          <c:val>
            <c:numRef>
              <c:f>'Research methods'!$C$32:$C$34</c:f>
              <c:numCache>
                <c:formatCode>0%</c:formatCode>
                <c:ptCount val="3"/>
                <c:pt idx="0">
                  <c:v>0.18493150684931506</c:v>
                </c:pt>
                <c:pt idx="1">
                  <c:v>0.35616438356164382</c:v>
                </c:pt>
                <c:pt idx="2">
                  <c:v>0.4589041095890411</c:v>
                </c:pt>
              </c:numCache>
            </c:numRef>
          </c:val>
          <c:extLst>
            <c:ext xmlns:c16="http://schemas.microsoft.com/office/drawing/2014/chart" uri="{C3380CC4-5D6E-409C-BE32-E72D297353CC}">
              <c16:uniqueId val="{00000000-1415-40FD-B7CD-5623B98A88AE}"/>
            </c:ext>
          </c:extLst>
        </c:ser>
        <c:ser>
          <c:idx val="1"/>
          <c:order val="1"/>
          <c:tx>
            <c:strRef>
              <c:f>'Research methods'!$D$31</c:f>
              <c:strCache>
                <c:ptCount val="1"/>
                <c:pt idx="0">
                  <c:v>Phase Two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'Research methods'!$B$32:$B$34</c:f>
              <c:strCache>
                <c:ptCount val="3"/>
                <c:pt idx="0">
                  <c:v>Qualitative </c:v>
                </c:pt>
                <c:pt idx="1">
                  <c:v>Mixed methods</c:v>
                </c:pt>
                <c:pt idx="2">
                  <c:v>Quantiative</c:v>
                </c:pt>
              </c:strCache>
            </c:strRef>
          </c:cat>
          <c:val>
            <c:numRef>
              <c:f>'Research methods'!$D$32:$D$34</c:f>
              <c:numCache>
                <c:formatCode>0%</c:formatCode>
                <c:ptCount val="3"/>
                <c:pt idx="0">
                  <c:v>0.39215686274509803</c:v>
                </c:pt>
                <c:pt idx="1">
                  <c:v>0.17647058823529413</c:v>
                </c:pt>
                <c:pt idx="2">
                  <c:v>0.43137254901960786</c:v>
                </c:pt>
              </c:numCache>
            </c:numRef>
          </c:val>
          <c:extLst>
            <c:ext xmlns:c16="http://schemas.microsoft.com/office/drawing/2014/chart" uri="{C3380CC4-5D6E-409C-BE32-E72D297353CC}">
              <c16:uniqueId val="{00000001-1415-40FD-B7CD-5623B98A88AE}"/>
            </c:ext>
          </c:extLst>
        </c:ser>
        <c:dLbls>
          <c:showLegendKey val="0"/>
          <c:showVal val="0"/>
          <c:showCatName val="0"/>
          <c:showSerName val="0"/>
          <c:showPercent val="0"/>
          <c:showBubbleSize val="0"/>
        </c:dLbls>
        <c:gapWidth val="219"/>
        <c:overlap val="-27"/>
        <c:axId val="130090496"/>
        <c:axId val="130092032"/>
      </c:barChart>
      <c:catAx>
        <c:axId val="130090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092032"/>
        <c:crosses val="autoZero"/>
        <c:auto val="1"/>
        <c:lblAlgn val="ctr"/>
        <c:lblOffset val="100"/>
        <c:noMultiLvlLbl val="0"/>
      </c:catAx>
      <c:valAx>
        <c:axId val="130092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090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latin typeface="Tahoma" panose="020B0604030504040204" pitchFamily="34" charset="0"/>
                <a:ea typeface="Tahoma" panose="020B0604030504040204" pitchFamily="34" charset="0"/>
                <a:cs typeface="Tahoma" panose="020B0604030504040204" pitchFamily="34" charset="0"/>
              </a:rPr>
              <a:t>Data collection</a:t>
            </a:r>
            <a:r>
              <a:rPr lang="en-US" sz="1600" b="1" baseline="0" dirty="0">
                <a:latin typeface="Tahoma" panose="020B0604030504040204" pitchFamily="34" charset="0"/>
                <a:ea typeface="Tahoma" panose="020B0604030504040204" pitchFamily="34" charset="0"/>
                <a:cs typeface="Tahoma" panose="020B0604030504040204" pitchFamily="34" charset="0"/>
              </a:rPr>
              <a:t> methods in empirical MOOCs studies</a:t>
            </a:r>
            <a:endParaRPr lang="en-US" sz="1600" b="1" dirty="0">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collection-Reorg'!$J$13:$J$20</c:f>
              <c:strCache>
                <c:ptCount val="8"/>
                <c:pt idx="0">
                  <c:v>discussion forum</c:v>
                </c:pt>
                <c:pt idx="1">
                  <c:v>quiz, test (grade)</c:v>
                </c:pt>
                <c:pt idx="2">
                  <c:v>Learning analytics</c:v>
                </c:pt>
                <c:pt idx="3">
                  <c:v>observation</c:v>
                </c:pt>
                <c:pt idx="4">
                  <c:v>focus group interview</c:v>
                </c:pt>
                <c:pt idx="5">
                  <c:v>Interview</c:v>
                </c:pt>
                <c:pt idx="6">
                  <c:v>Database</c:v>
                </c:pt>
                <c:pt idx="7">
                  <c:v>Survey</c:v>
                </c:pt>
              </c:strCache>
            </c:strRef>
          </c:cat>
          <c:val>
            <c:numRef>
              <c:f>'Data collection-Reorg'!$K$13:$K$20</c:f>
              <c:numCache>
                <c:formatCode>General</c:formatCode>
                <c:ptCount val="8"/>
                <c:pt idx="0">
                  <c:v>1</c:v>
                </c:pt>
                <c:pt idx="1">
                  <c:v>1</c:v>
                </c:pt>
                <c:pt idx="2">
                  <c:v>3</c:v>
                </c:pt>
                <c:pt idx="3">
                  <c:v>7</c:v>
                </c:pt>
                <c:pt idx="4">
                  <c:v>7</c:v>
                </c:pt>
                <c:pt idx="5">
                  <c:v>11</c:v>
                </c:pt>
                <c:pt idx="6">
                  <c:v>16</c:v>
                </c:pt>
                <c:pt idx="7">
                  <c:v>25</c:v>
                </c:pt>
              </c:numCache>
            </c:numRef>
          </c:val>
          <c:extLst>
            <c:ext xmlns:c16="http://schemas.microsoft.com/office/drawing/2014/chart" uri="{C3380CC4-5D6E-409C-BE32-E72D297353CC}">
              <c16:uniqueId val="{00000000-0608-4E30-B6B7-7196D594DE05}"/>
            </c:ext>
          </c:extLst>
        </c:ser>
        <c:dLbls>
          <c:showLegendKey val="0"/>
          <c:showVal val="0"/>
          <c:showCatName val="0"/>
          <c:showSerName val="0"/>
          <c:showPercent val="0"/>
          <c:showBubbleSize val="0"/>
        </c:dLbls>
        <c:gapWidth val="182"/>
        <c:axId val="129841408"/>
        <c:axId val="129847296"/>
      </c:barChart>
      <c:catAx>
        <c:axId val="1298414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847296"/>
        <c:crosses val="autoZero"/>
        <c:auto val="1"/>
        <c:lblAlgn val="ctr"/>
        <c:lblOffset val="100"/>
        <c:noMultiLvlLbl val="0"/>
      </c:catAx>
      <c:valAx>
        <c:axId val="1298472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84140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600" b="1" i="0" baseline="0" dirty="0">
                <a:effectLst/>
                <a:latin typeface="Tahoma" panose="020B0604030504040204" pitchFamily="34" charset="0"/>
                <a:ea typeface="Tahoma" panose="020B0604030504040204" pitchFamily="34" charset="0"/>
                <a:cs typeface="Tahoma" panose="020B0604030504040204" pitchFamily="34" charset="0"/>
              </a:rPr>
              <a:t>Data collection methods in empirical MOOCs studies</a:t>
            </a:r>
            <a:endParaRPr lang="en-US" sz="1600" b="1" dirty="0">
              <a:effectLst/>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itle>
    <c:autoTitleDeleted val="0"/>
    <c:plotArea>
      <c:layout/>
      <c:barChart>
        <c:barDir val="col"/>
        <c:grouping val="clustered"/>
        <c:varyColors val="0"/>
        <c:ser>
          <c:idx val="0"/>
          <c:order val="0"/>
          <c:tx>
            <c:strRef>
              <c:f>'Data collection-Reorg'!$G$40</c:f>
              <c:strCache>
                <c:ptCount val="1"/>
                <c:pt idx="0">
                  <c:v>Phase Two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collection-Reorg'!$F$41:$F$48</c:f>
              <c:strCache>
                <c:ptCount val="8"/>
                <c:pt idx="0">
                  <c:v>survey</c:v>
                </c:pt>
                <c:pt idx="1">
                  <c:v>database</c:v>
                </c:pt>
                <c:pt idx="2">
                  <c:v>interview</c:v>
                </c:pt>
                <c:pt idx="3">
                  <c:v>observation</c:v>
                </c:pt>
                <c:pt idx="4">
                  <c:v>focus group interview</c:v>
                </c:pt>
                <c:pt idx="5">
                  <c:v>Learning analytics</c:v>
                </c:pt>
                <c:pt idx="6">
                  <c:v>discussion forum</c:v>
                </c:pt>
                <c:pt idx="7">
                  <c:v>quiz, test (grade)</c:v>
                </c:pt>
              </c:strCache>
            </c:strRef>
          </c:cat>
          <c:val>
            <c:numRef>
              <c:f>'Data collection-Reorg'!$G$41:$G$48</c:f>
              <c:numCache>
                <c:formatCode>0%</c:formatCode>
                <c:ptCount val="8"/>
                <c:pt idx="0">
                  <c:v>0.352112676056338</c:v>
                </c:pt>
                <c:pt idx="1">
                  <c:v>0.22535211267605634</c:v>
                </c:pt>
                <c:pt idx="2">
                  <c:v>0.15492957746478872</c:v>
                </c:pt>
                <c:pt idx="3">
                  <c:v>9.8591549295774641E-2</c:v>
                </c:pt>
                <c:pt idx="4">
                  <c:v>9.8591549295774641E-2</c:v>
                </c:pt>
                <c:pt idx="5">
                  <c:v>4.2253521126760563E-2</c:v>
                </c:pt>
                <c:pt idx="6">
                  <c:v>1.4084507042253521E-2</c:v>
                </c:pt>
                <c:pt idx="7">
                  <c:v>1.4084507042253521E-2</c:v>
                </c:pt>
              </c:numCache>
            </c:numRef>
          </c:val>
          <c:extLst>
            <c:ext xmlns:c16="http://schemas.microsoft.com/office/drawing/2014/chart" uri="{C3380CC4-5D6E-409C-BE32-E72D297353CC}">
              <c16:uniqueId val="{00000000-E393-4671-A888-B224EBCDC114}"/>
            </c:ext>
          </c:extLst>
        </c:ser>
        <c:ser>
          <c:idx val="1"/>
          <c:order val="1"/>
          <c:tx>
            <c:strRef>
              <c:f>'Data collection-Reorg'!$H$40</c:f>
              <c:strCache>
                <c:ptCount val="1"/>
                <c:pt idx="0">
                  <c:v>Phase One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collection-Reorg'!$F$41:$F$48</c:f>
              <c:strCache>
                <c:ptCount val="8"/>
                <c:pt idx="0">
                  <c:v>survey</c:v>
                </c:pt>
                <c:pt idx="1">
                  <c:v>database</c:v>
                </c:pt>
                <c:pt idx="2">
                  <c:v>interview</c:v>
                </c:pt>
                <c:pt idx="3">
                  <c:v>observation</c:v>
                </c:pt>
                <c:pt idx="4">
                  <c:v>focus group interview</c:v>
                </c:pt>
                <c:pt idx="5">
                  <c:v>Learning analytics</c:v>
                </c:pt>
                <c:pt idx="6">
                  <c:v>discussion forum</c:v>
                </c:pt>
                <c:pt idx="7">
                  <c:v>quiz, test (grade)</c:v>
                </c:pt>
              </c:strCache>
            </c:strRef>
          </c:cat>
          <c:val>
            <c:numRef>
              <c:f>'Data collection-Reorg'!$H$41:$H$48</c:f>
              <c:numCache>
                <c:formatCode>0%</c:formatCode>
                <c:ptCount val="8"/>
                <c:pt idx="0">
                  <c:v>0.4887640449438202</c:v>
                </c:pt>
                <c:pt idx="1">
                  <c:v>0.1404494382022472</c:v>
                </c:pt>
                <c:pt idx="2">
                  <c:v>0.1348314606741573</c:v>
                </c:pt>
                <c:pt idx="3">
                  <c:v>3.3707865168539325E-2</c:v>
                </c:pt>
                <c:pt idx="4">
                  <c:v>2.8089887640449437E-2</c:v>
                </c:pt>
                <c:pt idx="5">
                  <c:v>2.8089887640449437E-2</c:v>
                </c:pt>
                <c:pt idx="6">
                  <c:v>8.4269662921348312E-2</c:v>
                </c:pt>
                <c:pt idx="7">
                  <c:v>6.1797752808988762E-2</c:v>
                </c:pt>
              </c:numCache>
            </c:numRef>
          </c:val>
          <c:extLst>
            <c:ext xmlns:c16="http://schemas.microsoft.com/office/drawing/2014/chart" uri="{C3380CC4-5D6E-409C-BE32-E72D297353CC}">
              <c16:uniqueId val="{00000001-E393-4671-A888-B224EBCDC114}"/>
            </c:ext>
          </c:extLst>
        </c:ser>
        <c:dLbls>
          <c:showLegendKey val="0"/>
          <c:showVal val="0"/>
          <c:showCatName val="0"/>
          <c:showSerName val="0"/>
          <c:showPercent val="0"/>
          <c:showBubbleSize val="0"/>
        </c:dLbls>
        <c:gapWidth val="182"/>
        <c:axId val="129782912"/>
        <c:axId val="129784448"/>
      </c:barChart>
      <c:catAx>
        <c:axId val="129782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784448"/>
        <c:crosses val="autoZero"/>
        <c:auto val="1"/>
        <c:lblAlgn val="ctr"/>
        <c:lblOffset val="100"/>
        <c:noMultiLvlLbl val="0"/>
      </c:catAx>
      <c:valAx>
        <c:axId val="1297844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782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latin typeface="Tahoma" panose="020B0604030504040204" pitchFamily="34" charset="0"/>
                <a:ea typeface="Tahoma" panose="020B0604030504040204" pitchFamily="34" charset="0"/>
                <a:cs typeface="Tahoma" panose="020B0604030504040204" pitchFamily="34" charset="0"/>
              </a:rPr>
              <a:t>Data analysis methods</a:t>
            </a:r>
          </a:p>
        </c:rich>
      </c:tx>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analysis'!$A$1:$A$10</c:f>
              <c:strCache>
                <c:ptCount val="10"/>
                <c:pt idx="0">
                  <c:v>Constant comparative method</c:v>
                </c:pt>
                <c:pt idx="1">
                  <c:v>Grounded approach analysis</c:v>
                </c:pt>
                <c:pt idx="2">
                  <c:v>Collaborative Autoethnography</c:v>
                </c:pt>
                <c:pt idx="3">
                  <c:v>Phenomenological analysis</c:v>
                </c:pt>
                <c:pt idx="4">
                  <c:v>SWOT analysis</c:v>
                </c:pt>
                <c:pt idx="5">
                  <c:v>Thematic analysis</c:v>
                </c:pt>
                <c:pt idx="6">
                  <c:v>Social network analysis</c:v>
                </c:pt>
                <c:pt idx="7">
                  <c:v>Content analysis</c:v>
                </c:pt>
                <c:pt idx="8">
                  <c:v>Inferential statistics</c:v>
                </c:pt>
                <c:pt idx="9">
                  <c:v>Descriptive statistics</c:v>
                </c:pt>
              </c:strCache>
            </c:strRef>
          </c:cat>
          <c:val>
            <c:numRef>
              <c:f>'Data analysis'!$B$1:$B$10</c:f>
              <c:numCache>
                <c:formatCode>General</c:formatCode>
                <c:ptCount val="10"/>
                <c:pt idx="0">
                  <c:v>1</c:v>
                </c:pt>
                <c:pt idx="1">
                  <c:v>1</c:v>
                </c:pt>
                <c:pt idx="2">
                  <c:v>1</c:v>
                </c:pt>
                <c:pt idx="3">
                  <c:v>1</c:v>
                </c:pt>
                <c:pt idx="4">
                  <c:v>1</c:v>
                </c:pt>
                <c:pt idx="5">
                  <c:v>8</c:v>
                </c:pt>
                <c:pt idx="6">
                  <c:v>9</c:v>
                </c:pt>
                <c:pt idx="7">
                  <c:v>59</c:v>
                </c:pt>
                <c:pt idx="8">
                  <c:v>63</c:v>
                </c:pt>
                <c:pt idx="9">
                  <c:v>114</c:v>
                </c:pt>
              </c:numCache>
            </c:numRef>
          </c:val>
          <c:extLst>
            <c:ext xmlns:c16="http://schemas.microsoft.com/office/drawing/2014/chart" uri="{C3380CC4-5D6E-409C-BE32-E72D297353CC}">
              <c16:uniqueId val="{00000000-1899-4536-99C4-676240CB3DF9}"/>
            </c:ext>
          </c:extLst>
        </c:ser>
        <c:dLbls>
          <c:showLegendKey val="0"/>
          <c:showVal val="0"/>
          <c:showCatName val="0"/>
          <c:showSerName val="0"/>
          <c:showPercent val="0"/>
          <c:showBubbleSize val="0"/>
        </c:dLbls>
        <c:gapWidth val="182"/>
        <c:axId val="129918464"/>
        <c:axId val="129920000"/>
      </c:barChart>
      <c:catAx>
        <c:axId val="129918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920000"/>
        <c:crosses val="autoZero"/>
        <c:auto val="1"/>
        <c:lblAlgn val="ctr"/>
        <c:lblOffset val="100"/>
        <c:noMultiLvlLbl val="0"/>
      </c:catAx>
      <c:valAx>
        <c:axId val="1299200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91846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800" b="1" dirty="0">
                <a:latin typeface="Tahoma" panose="020B0604030504040204" pitchFamily="34" charset="0"/>
                <a:ea typeface="Tahoma" panose="020B0604030504040204" pitchFamily="34" charset="0"/>
                <a:cs typeface="Tahoma" panose="020B0604030504040204" pitchFamily="34" charset="0"/>
              </a:rPr>
              <a:t>Data Analysis Methods</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'Data analysis'!$I$30</c:f>
              <c:strCache>
                <c:ptCount val="1"/>
                <c:pt idx="0">
                  <c:v>Phase One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analysis'!$H$31:$H$38</c:f>
              <c:strCache>
                <c:ptCount val="8"/>
                <c:pt idx="0">
                  <c:v>Social network analysis</c:v>
                </c:pt>
                <c:pt idx="1">
                  <c:v>Grounded approach analysis</c:v>
                </c:pt>
                <c:pt idx="2">
                  <c:v>Discourse analysis</c:v>
                </c:pt>
                <c:pt idx="3">
                  <c:v>Learning analytics</c:v>
                </c:pt>
                <c:pt idx="4">
                  <c:v>Thematic analysis</c:v>
                </c:pt>
                <c:pt idx="5">
                  <c:v>Inferential statistics</c:v>
                </c:pt>
                <c:pt idx="6">
                  <c:v>Content analysis</c:v>
                </c:pt>
                <c:pt idx="7">
                  <c:v>Descriptive statistics</c:v>
                </c:pt>
              </c:strCache>
            </c:strRef>
          </c:cat>
          <c:val>
            <c:numRef>
              <c:f>'Data analysis'!$I$31:$I$38</c:f>
              <c:numCache>
                <c:formatCode>0%</c:formatCode>
                <c:ptCount val="8"/>
                <c:pt idx="0">
                  <c:v>3.4883720930232558E-2</c:v>
                </c:pt>
                <c:pt idx="1">
                  <c:v>3.875968992248062E-3</c:v>
                </c:pt>
                <c:pt idx="2">
                  <c:v>0</c:v>
                </c:pt>
                <c:pt idx="3">
                  <c:v>0</c:v>
                </c:pt>
                <c:pt idx="4">
                  <c:v>3.1007751937984496E-2</c:v>
                </c:pt>
                <c:pt idx="5">
                  <c:v>0.2441860465116279</c:v>
                </c:pt>
                <c:pt idx="6">
                  <c:v>0.22868217054263565</c:v>
                </c:pt>
                <c:pt idx="7">
                  <c:v>0.44186046511627908</c:v>
                </c:pt>
              </c:numCache>
            </c:numRef>
          </c:val>
          <c:extLst>
            <c:ext xmlns:c16="http://schemas.microsoft.com/office/drawing/2014/chart" uri="{C3380CC4-5D6E-409C-BE32-E72D297353CC}">
              <c16:uniqueId val="{00000000-D40F-41C3-B608-AC61FC9B26A2}"/>
            </c:ext>
          </c:extLst>
        </c:ser>
        <c:ser>
          <c:idx val="1"/>
          <c:order val="1"/>
          <c:tx>
            <c:strRef>
              <c:f>'Data analysis'!$J$30</c:f>
              <c:strCache>
                <c:ptCount val="1"/>
                <c:pt idx="0">
                  <c:v>Phase Two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analysis'!$H$31:$H$38</c:f>
              <c:strCache>
                <c:ptCount val="8"/>
                <c:pt idx="0">
                  <c:v>Social network analysis</c:v>
                </c:pt>
                <c:pt idx="1">
                  <c:v>Grounded approach analysis</c:v>
                </c:pt>
                <c:pt idx="2">
                  <c:v>Discourse analysis</c:v>
                </c:pt>
                <c:pt idx="3">
                  <c:v>Learning analytics</c:v>
                </c:pt>
                <c:pt idx="4">
                  <c:v>Thematic analysis</c:v>
                </c:pt>
                <c:pt idx="5">
                  <c:v>Inferential statistics</c:v>
                </c:pt>
                <c:pt idx="6">
                  <c:v>Content analysis</c:v>
                </c:pt>
                <c:pt idx="7">
                  <c:v>Descriptive statistics</c:v>
                </c:pt>
              </c:strCache>
            </c:strRef>
          </c:cat>
          <c:val>
            <c:numRef>
              <c:f>'Data analysis'!$J$31:$J$38</c:f>
              <c:numCache>
                <c:formatCode>0%</c:formatCode>
                <c:ptCount val="8"/>
                <c:pt idx="0">
                  <c:v>1.3888888888888888E-2</c:v>
                </c:pt>
                <c:pt idx="1">
                  <c:v>1.3888888888888888E-2</c:v>
                </c:pt>
                <c:pt idx="2">
                  <c:v>2.7777777777777776E-2</c:v>
                </c:pt>
                <c:pt idx="3">
                  <c:v>6.9444444444444448E-2</c:v>
                </c:pt>
                <c:pt idx="4">
                  <c:v>6.9444444444444448E-2</c:v>
                </c:pt>
                <c:pt idx="5">
                  <c:v>0.22222222222222221</c:v>
                </c:pt>
                <c:pt idx="6">
                  <c:v>0.2638888888888889</c:v>
                </c:pt>
                <c:pt idx="7">
                  <c:v>0.31944444444444442</c:v>
                </c:pt>
              </c:numCache>
            </c:numRef>
          </c:val>
          <c:extLst>
            <c:ext xmlns:c16="http://schemas.microsoft.com/office/drawing/2014/chart" uri="{C3380CC4-5D6E-409C-BE32-E72D297353CC}">
              <c16:uniqueId val="{00000001-D40F-41C3-B608-AC61FC9B26A2}"/>
            </c:ext>
          </c:extLst>
        </c:ser>
        <c:dLbls>
          <c:showLegendKey val="0"/>
          <c:showVal val="0"/>
          <c:showCatName val="0"/>
          <c:showSerName val="0"/>
          <c:showPercent val="0"/>
          <c:showBubbleSize val="0"/>
        </c:dLbls>
        <c:gapWidth val="182"/>
        <c:axId val="130436480"/>
        <c:axId val="130454656"/>
      </c:barChart>
      <c:catAx>
        <c:axId val="130436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454656"/>
        <c:crosses val="autoZero"/>
        <c:auto val="1"/>
        <c:lblAlgn val="ctr"/>
        <c:lblOffset val="100"/>
        <c:noMultiLvlLbl val="0"/>
      </c:catAx>
      <c:valAx>
        <c:axId val="13045465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436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latin typeface="Tahoma" panose="020B0604030504040204" pitchFamily="34" charset="0"/>
                <a:ea typeface="Tahoma" panose="020B0604030504040204" pitchFamily="34" charset="0"/>
                <a:cs typeface="Tahoma" panose="020B0604030504040204" pitchFamily="34" charset="0"/>
              </a:rPr>
              <a:t>Research</a:t>
            </a:r>
            <a:r>
              <a:rPr lang="en-US" sz="1800" b="1" baseline="0" dirty="0">
                <a:latin typeface="Tahoma" panose="020B0604030504040204" pitchFamily="34" charset="0"/>
                <a:ea typeface="Tahoma" panose="020B0604030504040204" pitchFamily="34" charset="0"/>
                <a:cs typeface="Tahoma" panose="020B0604030504040204" pitchFamily="34" charset="0"/>
              </a:rPr>
              <a:t> focuses of empirical MOOCs studies</a:t>
            </a:r>
            <a:endParaRPr lang="en-US" sz="1800" b="1" dirty="0">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Focus!$B$13:$B$17</c:f>
              <c:strCache>
                <c:ptCount val="5"/>
                <c:pt idx="0">
                  <c:v>Context and impact</c:v>
                </c:pt>
                <c:pt idx="1">
                  <c:v>Instructor-focused</c:v>
                </c:pt>
                <c:pt idx="2">
                  <c:v>Others</c:v>
                </c:pt>
                <c:pt idx="3">
                  <c:v>Design-focused</c:v>
                </c:pt>
                <c:pt idx="4">
                  <c:v>Student-focused</c:v>
                </c:pt>
              </c:strCache>
            </c:strRef>
          </c:cat>
          <c:val>
            <c:numRef>
              <c:f>Focus!$C$13:$C$17</c:f>
              <c:numCache>
                <c:formatCode>General</c:formatCode>
                <c:ptCount val="5"/>
                <c:pt idx="0">
                  <c:v>2</c:v>
                </c:pt>
                <c:pt idx="1">
                  <c:v>5</c:v>
                </c:pt>
                <c:pt idx="2">
                  <c:v>8</c:v>
                </c:pt>
                <c:pt idx="3">
                  <c:v>8</c:v>
                </c:pt>
                <c:pt idx="4">
                  <c:v>28</c:v>
                </c:pt>
              </c:numCache>
            </c:numRef>
          </c:val>
          <c:extLst>
            <c:ext xmlns:c16="http://schemas.microsoft.com/office/drawing/2014/chart" uri="{C3380CC4-5D6E-409C-BE32-E72D297353CC}">
              <c16:uniqueId val="{00000000-51B3-4890-BB6C-33D8E257E2B2}"/>
            </c:ext>
          </c:extLst>
        </c:ser>
        <c:dLbls>
          <c:showLegendKey val="0"/>
          <c:showVal val="0"/>
          <c:showCatName val="0"/>
          <c:showSerName val="0"/>
          <c:showPercent val="0"/>
          <c:showBubbleSize val="0"/>
        </c:dLbls>
        <c:gapWidth val="182"/>
        <c:axId val="130573440"/>
        <c:axId val="130574976"/>
      </c:barChart>
      <c:catAx>
        <c:axId val="130573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574976"/>
        <c:crosses val="autoZero"/>
        <c:auto val="1"/>
        <c:lblAlgn val="ctr"/>
        <c:lblOffset val="100"/>
        <c:noMultiLvlLbl val="0"/>
      </c:catAx>
      <c:valAx>
        <c:axId val="1305749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57344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B47EA8-62DF-4D6A-9950-C60FE6779169}" type="doc">
      <dgm:prSet loTypeId="urn:microsoft.com/office/officeart/2005/8/layout/process1" loCatId="process" qsTypeId="urn:microsoft.com/office/officeart/2005/8/quickstyle/simple1" qsCatId="simple" csTypeId="urn:microsoft.com/office/officeart/2005/8/colors/accent1_2" csCatId="accent1" phldr="1"/>
      <dgm:spPr/>
    </dgm:pt>
    <dgm:pt modelId="{A9B6366B-C8D9-4032-A952-5D02A7864A8F}">
      <dgm:prSet phldrT="[Text]"/>
      <dgm:spPr/>
      <dgm:t>
        <a:bodyPr/>
        <a:lstStyle/>
        <a:p>
          <a:pPr algn="l"/>
          <a:endParaRPr lang="en-US" b="1" dirty="0"/>
        </a:p>
        <a:p>
          <a:pPr algn="l"/>
          <a:r>
            <a:rPr lang="en-US" b="1" dirty="0">
              <a:latin typeface="Tahoma" panose="020B0604030504040204" pitchFamily="34" charset="0"/>
              <a:ea typeface="Tahoma" panose="020B0604030504040204" pitchFamily="34" charset="0"/>
              <a:cs typeface="Tahoma" panose="020B0604030504040204" pitchFamily="34" charset="0"/>
            </a:rPr>
            <a:t>Key words</a:t>
          </a:r>
        </a:p>
        <a:p>
          <a:pPr algn="l"/>
          <a:r>
            <a:rPr lang="en-US" dirty="0">
              <a:latin typeface="Tahoma" panose="020B0604030504040204" pitchFamily="34" charset="0"/>
              <a:ea typeface="Tahoma" panose="020B0604030504040204" pitchFamily="34" charset="0"/>
              <a:cs typeface="Tahoma" panose="020B0604030504040204" pitchFamily="34" charset="0"/>
            </a:rPr>
            <a:t>“MOOC” and “Massive Online Open Course(s)”</a:t>
          </a:r>
        </a:p>
        <a:p>
          <a:pPr algn="l"/>
          <a:r>
            <a:rPr lang="en-US" b="1" dirty="0">
              <a:latin typeface="Tahoma" panose="020B0604030504040204" pitchFamily="34" charset="0"/>
              <a:ea typeface="Tahoma" panose="020B0604030504040204" pitchFamily="34" charset="0"/>
              <a:cs typeface="Tahoma" panose="020B0604030504040204" pitchFamily="34" charset="0"/>
            </a:rPr>
            <a:t>Databases</a:t>
          </a:r>
        </a:p>
        <a:p>
          <a:pPr algn="l"/>
          <a:r>
            <a:rPr lang="en-US" dirty="0">
              <a:latin typeface="Tahoma" panose="020B0604030504040204" pitchFamily="34" charset="0"/>
              <a:ea typeface="Tahoma" panose="020B0604030504040204" pitchFamily="34" charset="0"/>
              <a:cs typeface="Tahoma" panose="020B0604030504040204" pitchFamily="34" charset="0"/>
            </a:rPr>
            <a:t>Scopus and peer-reviewed journal articles</a:t>
          </a:r>
        </a:p>
      </dgm:t>
    </dgm:pt>
    <dgm:pt modelId="{FEACA40F-70F3-4628-8935-4379C7214581}" type="parTrans" cxnId="{764E6079-6789-46B6-A19F-8C1E7F13CDA0}">
      <dgm:prSet/>
      <dgm:spPr/>
      <dgm:t>
        <a:bodyPr/>
        <a:lstStyle/>
        <a:p>
          <a:endParaRPr lang="en-US"/>
        </a:p>
      </dgm:t>
    </dgm:pt>
    <dgm:pt modelId="{C2BB9D94-FD9F-4163-823D-B66024632806}" type="sibTrans" cxnId="{764E6079-6789-46B6-A19F-8C1E7F13CDA0}">
      <dgm:prSet/>
      <dgm:spPr/>
      <dgm:t>
        <a:bodyPr/>
        <a:lstStyle/>
        <a:p>
          <a:endParaRPr lang="en-US"/>
        </a:p>
      </dgm:t>
    </dgm:pt>
    <dgm:pt modelId="{5012E5BC-6B81-419F-9903-11D3A8D94ED2}">
      <dgm:prSet phldrT="[Text]"/>
      <dgm:spPr/>
      <dgm:t>
        <a:bodyPr/>
        <a:lstStyle/>
        <a:p>
          <a:r>
            <a:rPr lang="en-US" b="1" dirty="0">
              <a:latin typeface="Tahoma" panose="020B0604030504040204" pitchFamily="34" charset="0"/>
              <a:ea typeface="Tahoma" panose="020B0604030504040204" pitchFamily="34" charset="0"/>
              <a:cs typeface="Tahoma" panose="020B0604030504040204" pitchFamily="34" charset="0"/>
            </a:rPr>
            <a:t>Phase 1</a:t>
          </a:r>
        </a:p>
        <a:p>
          <a:endParaRPr lang="en-US" b="1"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October 2014 - November 2016</a:t>
          </a:r>
        </a:p>
        <a:p>
          <a:r>
            <a:rPr lang="en-US" dirty="0">
              <a:latin typeface="Tahoma" panose="020B0604030504040204" pitchFamily="34" charset="0"/>
              <a:ea typeface="Tahoma" panose="020B0604030504040204" pitchFamily="34" charset="0"/>
              <a:cs typeface="Tahoma" panose="020B0604030504040204" pitchFamily="34" charset="0"/>
            </a:rPr>
            <a:t>(146 in total)</a:t>
          </a:r>
        </a:p>
      </dgm:t>
    </dgm:pt>
    <dgm:pt modelId="{B76B1A21-31E9-4558-8576-D39A5F5376E4}" type="parTrans" cxnId="{2A1A5D06-AA3C-491A-9A83-FCF5A2DDEF0E}">
      <dgm:prSet/>
      <dgm:spPr/>
      <dgm:t>
        <a:bodyPr/>
        <a:lstStyle/>
        <a:p>
          <a:endParaRPr lang="en-US"/>
        </a:p>
      </dgm:t>
    </dgm:pt>
    <dgm:pt modelId="{DEF6CD97-2709-4E29-AD3C-CD083FF49517}" type="sibTrans" cxnId="{2A1A5D06-AA3C-491A-9A83-FCF5A2DDEF0E}">
      <dgm:prSet/>
      <dgm:spPr/>
      <dgm:t>
        <a:bodyPr/>
        <a:lstStyle/>
        <a:p>
          <a:endParaRPr lang="en-US"/>
        </a:p>
      </dgm:t>
    </dgm:pt>
    <dgm:pt modelId="{8254AC0B-1E23-4857-8FDC-7DAA0E6AC7EB}">
      <dgm:prSet phldrT="[Text]"/>
      <dgm:spPr/>
      <dgm:t>
        <a:bodyPr/>
        <a:lstStyle/>
        <a:p>
          <a:r>
            <a:rPr lang="en-US" b="1" dirty="0">
              <a:latin typeface="Tahoma" panose="020B0604030504040204" pitchFamily="34" charset="0"/>
              <a:ea typeface="Tahoma" panose="020B0604030504040204" pitchFamily="34" charset="0"/>
              <a:cs typeface="Tahoma" panose="020B0604030504040204" pitchFamily="34" charset="0"/>
            </a:rPr>
            <a:t>Phase 2</a:t>
          </a:r>
        </a:p>
        <a:p>
          <a:endParaRPr lang="en-US" b="1"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December 2016 - July 2017</a:t>
          </a:r>
        </a:p>
        <a:p>
          <a:r>
            <a:rPr lang="en-US" dirty="0">
              <a:latin typeface="Tahoma" panose="020B0604030504040204" pitchFamily="34" charset="0"/>
              <a:ea typeface="Tahoma" panose="020B0604030504040204" pitchFamily="34" charset="0"/>
              <a:cs typeface="Tahoma" panose="020B0604030504040204" pitchFamily="34" charset="0"/>
            </a:rPr>
            <a:t>(51 in total)</a:t>
          </a:r>
        </a:p>
      </dgm:t>
    </dgm:pt>
    <dgm:pt modelId="{F47E454D-6440-400B-811A-61746B117EA3}" type="parTrans" cxnId="{F9A1F383-6DE6-46EE-ADBB-3F7F8638D3CF}">
      <dgm:prSet/>
      <dgm:spPr/>
      <dgm:t>
        <a:bodyPr/>
        <a:lstStyle/>
        <a:p>
          <a:endParaRPr lang="en-US"/>
        </a:p>
      </dgm:t>
    </dgm:pt>
    <dgm:pt modelId="{0A2BF02E-F79E-406A-B5B3-DCC1E2B026D4}" type="sibTrans" cxnId="{F9A1F383-6DE6-46EE-ADBB-3F7F8638D3CF}">
      <dgm:prSet/>
      <dgm:spPr/>
      <dgm:t>
        <a:bodyPr/>
        <a:lstStyle/>
        <a:p>
          <a:endParaRPr lang="en-US"/>
        </a:p>
      </dgm:t>
    </dgm:pt>
    <dgm:pt modelId="{A412A70B-6161-4E3E-9F88-3E4276BB0B41}" type="pres">
      <dgm:prSet presAssocID="{FBB47EA8-62DF-4D6A-9950-C60FE6779169}" presName="Name0" presStyleCnt="0">
        <dgm:presLayoutVars>
          <dgm:dir/>
          <dgm:resizeHandles val="exact"/>
        </dgm:presLayoutVars>
      </dgm:prSet>
      <dgm:spPr/>
    </dgm:pt>
    <dgm:pt modelId="{715378F3-BE1E-4580-AEEE-C1692B9F4B5E}" type="pres">
      <dgm:prSet presAssocID="{A9B6366B-C8D9-4032-A952-5D02A7864A8F}" presName="node" presStyleLbl="node1" presStyleIdx="0" presStyleCnt="3">
        <dgm:presLayoutVars>
          <dgm:bulletEnabled val="1"/>
        </dgm:presLayoutVars>
      </dgm:prSet>
      <dgm:spPr/>
    </dgm:pt>
    <dgm:pt modelId="{46FAA8C1-3D01-4863-A80F-F7BE59FD99AF}" type="pres">
      <dgm:prSet presAssocID="{C2BB9D94-FD9F-4163-823D-B66024632806}" presName="sibTrans" presStyleLbl="sibTrans2D1" presStyleIdx="0" presStyleCnt="2"/>
      <dgm:spPr/>
    </dgm:pt>
    <dgm:pt modelId="{DBC30106-8224-4C5C-B1AC-8E7182A2E619}" type="pres">
      <dgm:prSet presAssocID="{C2BB9D94-FD9F-4163-823D-B66024632806}" presName="connectorText" presStyleLbl="sibTrans2D1" presStyleIdx="0" presStyleCnt="2"/>
      <dgm:spPr/>
    </dgm:pt>
    <dgm:pt modelId="{C310E426-C178-4CB9-A454-71637C53690F}" type="pres">
      <dgm:prSet presAssocID="{5012E5BC-6B81-419F-9903-11D3A8D94ED2}" presName="node" presStyleLbl="node1" presStyleIdx="1" presStyleCnt="3">
        <dgm:presLayoutVars>
          <dgm:bulletEnabled val="1"/>
        </dgm:presLayoutVars>
      </dgm:prSet>
      <dgm:spPr/>
    </dgm:pt>
    <dgm:pt modelId="{8365CBCA-A5D2-4102-924C-D4E7AB74D2F8}" type="pres">
      <dgm:prSet presAssocID="{DEF6CD97-2709-4E29-AD3C-CD083FF49517}" presName="sibTrans" presStyleLbl="sibTrans2D1" presStyleIdx="1" presStyleCnt="2"/>
      <dgm:spPr/>
    </dgm:pt>
    <dgm:pt modelId="{4678D8E6-4ED3-416D-8200-E57EDAFFE24F}" type="pres">
      <dgm:prSet presAssocID="{DEF6CD97-2709-4E29-AD3C-CD083FF49517}" presName="connectorText" presStyleLbl="sibTrans2D1" presStyleIdx="1" presStyleCnt="2"/>
      <dgm:spPr/>
    </dgm:pt>
    <dgm:pt modelId="{41F86523-5DA1-41B3-9301-CCF33192E395}" type="pres">
      <dgm:prSet presAssocID="{8254AC0B-1E23-4857-8FDC-7DAA0E6AC7EB}" presName="node" presStyleLbl="node1" presStyleIdx="2" presStyleCnt="3">
        <dgm:presLayoutVars>
          <dgm:bulletEnabled val="1"/>
        </dgm:presLayoutVars>
      </dgm:prSet>
      <dgm:spPr/>
    </dgm:pt>
  </dgm:ptLst>
  <dgm:cxnLst>
    <dgm:cxn modelId="{2A1A5D06-AA3C-491A-9A83-FCF5A2DDEF0E}" srcId="{FBB47EA8-62DF-4D6A-9950-C60FE6779169}" destId="{5012E5BC-6B81-419F-9903-11D3A8D94ED2}" srcOrd="1" destOrd="0" parTransId="{B76B1A21-31E9-4558-8576-D39A5F5376E4}" sibTransId="{DEF6CD97-2709-4E29-AD3C-CD083FF49517}"/>
    <dgm:cxn modelId="{EFDCA80C-81E8-4DFB-989B-6D4768E99A3E}" type="presOf" srcId="{5012E5BC-6B81-419F-9903-11D3A8D94ED2}" destId="{C310E426-C178-4CB9-A454-71637C53690F}" srcOrd="0" destOrd="0" presId="urn:microsoft.com/office/officeart/2005/8/layout/process1"/>
    <dgm:cxn modelId="{5E13D624-86AA-45E2-BFF1-AA65620226D5}" type="presOf" srcId="{FBB47EA8-62DF-4D6A-9950-C60FE6779169}" destId="{A412A70B-6161-4E3E-9F88-3E4276BB0B41}" srcOrd="0" destOrd="0" presId="urn:microsoft.com/office/officeart/2005/8/layout/process1"/>
    <dgm:cxn modelId="{FE6CC54A-F126-4D11-B1D8-5B02C9AC278D}" type="presOf" srcId="{DEF6CD97-2709-4E29-AD3C-CD083FF49517}" destId="{4678D8E6-4ED3-416D-8200-E57EDAFFE24F}" srcOrd="1" destOrd="0" presId="urn:microsoft.com/office/officeart/2005/8/layout/process1"/>
    <dgm:cxn modelId="{37B5C772-CB38-4DAB-8097-A0AF48F80BC7}" type="presOf" srcId="{C2BB9D94-FD9F-4163-823D-B66024632806}" destId="{46FAA8C1-3D01-4863-A80F-F7BE59FD99AF}" srcOrd="0" destOrd="0" presId="urn:microsoft.com/office/officeart/2005/8/layout/process1"/>
    <dgm:cxn modelId="{764E6079-6789-46B6-A19F-8C1E7F13CDA0}" srcId="{FBB47EA8-62DF-4D6A-9950-C60FE6779169}" destId="{A9B6366B-C8D9-4032-A952-5D02A7864A8F}" srcOrd="0" destOrd="0" parTransId="{FEACA40F-70F3-4628-8935-4379C7214581}" sibTransId="{C2BB9D94-FD9F-4163-823D-B66024632806}"/>
    <dgm:cxn modelId="{F9A1F383-6DE6-46EE-ADBB-3F7F8638D3CF}" srcId="{FBB47EA8-62DF-4D6A-9950-C60FE6779169}" destId="{8254AC0B-1E23-4857-8FDC-7DAA0E6AC7EB}" srcOrd="2" destOrd="0" parTransId="{F47E454D-6440-400B-811A-61746B117EA3}" sibTransId="{0A2BF02E-F79E-406A-B5B3-DCC1E2B026D4}"/>
    <dgm:cxn modelId="{7CFC2399-A196-469C-A9B8-B2CF8E3AC851}" type="presOf" srcId="{8254AC0B-1E23-4857-8FDC-7DAA0E6AC7EB}" destId="{41F86523-5DA1-41B3-9301-CCF33192E395}" srcOrd="0" destOrd="0" presId="urn:microsoft.com/office/officeart/2005/8/layout/process1"/>
    <dgm:cxn modelId="{4586DCEF-040F-41CA-98A0-C7B0BA30BC89}" type="presOf" srcId="{C2BB9D94-FD9F-4163-823D-B66024632806}" destId="{DBC30106-8224-4C5C-B1AC-8E7182A2E619}" srcOrd="1" destOrd="0" presId="urn:microsoft.com/office/officeart/2005/8/layout/process1"/>
    <dgm:cxn modelId="{3C23EEF4-2716-4D3D-B25C-B7E8EDCA2799}" type="presOf" srcId="{DEF6CD97-2709-4E29-AD3C-CD083FF49517}" destId="{8365CBCA-A5D2-4102-924C-D4E7AB74D2F8}" srcOrd="0" destOrd="0" presId="urn:microsoft.com/office/officeart/2005/8/layout/process1"/>
    <dgm:cxn modelId="{9016D7F9-565D-4F95-99C6-9D7952BE4F3B}" type="presOf" srcId="{A9B6366B-C8D9-4032-A952-5D02A7864A8F}" destId="{715378F3-BE1E-4580-AEEE-C1692B9F4B5E}" srcOrd="0" destOrd="0" presId="urn:microsoft.com/office/officeart/2005/8/layout/process1"/>
    <dgm:cxn modelId="{CEDAFFFD-B367-438D-B0EC-E3ACF2B00C8A}" type="presParOf" srcId="{A412A70B-6161-4E3E-9F88-3E4276BB0B41}" destId="{715378F3-BE1E-4580-AEEE-C1692B9F4B5E}" srcOrd="0" destOrd="0" presId="urn:microsoft.com/office/officeart/2005/8/layout/process1"/>
    <dgm:cxn modelId="{7301B1B5-CE73-46C6-AB56-818B9ABA467B}" type="presParOf" srcId="{A412A70B-6161-4E3E-9F88-3E4276BB0B41}" destId="{46FAA8C1-3D01-4863-A80F-F7BE59FD99AF}" srcOrd="1" destOrd="0" presId="urn:microsoft.com/office/officeart/2005/8/layout/process1"/>
    <dgm:cxn modelId="{C1902F62-71A9-4A0B-A353-7F4EC9D140E6}" type="presParOf" srcId="{46FAA8C1-3D01-4863-A80F-F7BE59FD99AF}" destId="{DBC30106-8224-4C5C-B1AC-8E7182A2E619}" srcOrd="0" destOrd="0" presId="urn:microsoft.com/office/officeart/2005/8/layout/process1"/>
    <dgm:cxn modelId="{BF5611F5-33FA-4384-84BF-302E7DCB8626}" type="presParOf" srcId="{A412A70B-6161-4E3E-9F88-3E4276BB0B41}" destId="{C310E426-C178-4CB9-A454-71637C53690F}" srcOrd="2" destOrd="0" presId="urn:microsoft.com/office/officeart/2005/8/layout/process1"/>
    <dgm:cxn modelId="{3B38BBF4-89BE-4F38-951B-9BC56F21456D}" type="presParOf" srcId="{A412A70B-6161-4E3E-9F88-3E4276BB0B41}" destId="{8365CBCA-A5D2-4102-924C-D4E7AB74D2F8}" srcOrd="3" destOrd="0" presId="urn:microsoft.com/office/officeart/2005/8/layout/process1"/>
    <dgm:cxn modelId="{BC5ED9C6-6610-4558-84A3-C9526EBC8061}" type="presParOf" srcId="{8365CBCA-A5D2-4102-924C-D4E7AB74D2F8}" destId="{4678D8E6-4ED3-416D-8200-E57EDAFFE24F}" srcOrd="0" destOrd="0" presId="urn:microsoft.com/office/officeart/2005/8/layout/process1"/>
    <dgm:cxn modelId="{1E5A8766-678C-46E8-8FAD-8AEC565E7DA9}" type="presParOf" srcId="{A412A70B-6161-4E3E-9F88-3E4276BB0B41}" destId="{41F86523-5DA1-41B3-9301-CCF33192E395}"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5378F3-BE1E-4580-AEEE-C1692B9F4B5E}">
      <dsp:nvSpPr>
        <dsp:cNvPr id="0" name=""/>
        <dsp:cNvSpPr/>
      </dsp:nvSpPr>
      <dsp:spPr>
        <a:xfrm>
          <a:off x="7403" y="940028"/>
          <a:ext cx="2212921" cy="28837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endParaRPr lang="en-US" sz="1800" b="1" kern="1200" dirty="0"/>
        </a:p>
        <a:p>
          <a:pPr marL="0" lvl="0" indent="0" algn="l" defTabSz="800100">
            <a:lnSpc>
              <a:spcPct val="90000"/>
            </a:lnSpc>
            <a:spcBef>
              <a:spcPct val="0"/>
            </a:spcBef>
            <a:spcAft>
              <a:spcPct val="35000"/>
            </a:spcAft>
            <a:buNone/>
          </a:pPr>
          <a:r>
            <a:rPr lang="en-US" sz="1800" b="1" kern="1200" dirty="0">
              <a:latin typeface="Tahoma" panose="020B0604030504040204" pitchFamily="34" charset="0"/>
              <a:ea typeface="Tahoma" panose="020B0604030504040204" pitchFamily="34" charset="0"/>
              <a:cs typeface="Tahoma" panose="020B0604030504040204" pitchFamily="34" charset="0"/>
            </a:rPr>
            <a:t>Key words</a:t>
          </a:r>
        </a:p>
        <a:p>
          <a:pPr marL="0" lvl="0" indent="0" algn="l"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“MOOC” and “Massive Online Open Course(s)”</a:t>
          </a:r>
        </a:p>
        <a:p>
          <a:pPr marL="0" lvl="0" indent="0" algn="l" defTabSz="800100">
            <a:lnSpc>
              <a:spcPct val="90000"/>
            </a:lnSpc>
            <a:spcBef>
              <a:spcPct val="0"/>
            </a:spcBef>
            <a:spcAft>
              <a:spcPct val="35000"/>
            </a:spcAft>
            <a:buNone/>
          </a:pPr>
          <a:r>
            <a:rPr lang="en-US" sz="1800" b="1" kern="1200" dirty="0">
              <a:latin typeface="Tahoma" panose="020B0604030504040204" pitchFamily="34" charset="0"/>
              <a:ea typeface="Tahoma" panose="020B0604030504040204" pitchFamily="34" charset="0"/>
              <a:cs typeface="Tahoma" panose="020B0604030504040204" pitchFamily="34" charset="0"/>
            </a:rPr>
            <a:t>Databases</a:t>
          </a:r>
        </a:p>
        <a:p>
          <a:pPr marL="0" lvl="0" indent="0" algn="l"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Scopus and peer-reviewed journal articles</a:t>
          </a:r>
        </a:p>
      </dsp:txBody>
      <dsp:txXfrm>
        <a:off x="72217" y="1004842"/>
        <a:ext cx="2083293" cy="2754085"/>
      </dsp:txXfrm>
    </dsp:sp>
    <dsp:sp modelId="{46FAA8C1-3D01-4863-A80F-F7BE59FD99AF}">
      <dsp:nvSpPr>
        <dsp:cNvPr id="0" name=""/>
        <dsp:cNvSpPr/>
      </dsp:nvSpPr>
      <dsp:spPr>
        <a:xfrm>
          <a:off x="2441617" y="2107482"/>
          <a:ext cx="469139" cy="5488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441617" y="2217243"/>
        <a:ext cx="328397" cy="329282"/>
      </dsp:txXfrm>
    </dsp:sp>
    <dsp:sp modelId="{C310E426-C178-4CB9-A454-71637C53690F}">
      <dsp:nvSpPr>
        <dsp:cNvPr id="0" name=""/>
        <dsp:cNvSpPr/>
      </dsp:nvSpPr>
      <dsp:spPr>
        <a:xfrm>
          <a:off x="3105494" y="940028"/>
          <a:ext cx="2212921" cy="28837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Tahoma" panose="020B0604030504040204" pitchFamily="34" charset="0"/>
              <a:ea typeface="Tahoma" panose="020B0604030504040204" pitchFamily="34" charset="0"/>
              <a:cs typeface="Tahoma" panose="020B0604030504040204" pitchFamily="34" charset="0"/>
            </a:rPr>
            <a:t>Phase 1</a:t>
          </a:r>
        </a:p>
        <a:p>
          <a:pPr marL="0" lvl="0" indent="0" algn="ctr" defTabSz="800100">
            <a:lnSpc>
              <a:spcPct val="90000"/>
            </a:lnSpc>
            <a:spcBef>
              <a:spcPct val="0"/>
            </a:spcBef>
            <a:spcAft>
              <a:spcPct val="35000"/>
            </a:spcAft>
            <a:buNone/>
          </a:pPr>
          <a:endParaRPr lang="en-US" sz="1800" b="1" kern="1200" dirty="0">
            <a:latin typeface="Tahoma" panose="020B0604030504040204" pitchFamily="34" charset="0"/>
            <a:ea typeface="Tahoma" panose="020B0604030504040204" pitchFamily="34" charset="0"/>
            <a:cs typeface="Tahoma" panose="020B0604030504040204" pitchFamily="34" charset="0"/>
          </a:endParaRP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October 2014 - November 2016</a:t>
          </a: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(146 in total)</a:t>
          </a:r>
        </a:p>
      </dsp:txBody>
      <dsp:txXfrm>
        <a:off x="3170308" y="1004842"/>
        <a:ext cx="2083293" cy="2754085"/>
      </dsp:txXfrm>
    </dsp:sp>
    <dsp:sp modelId="{8365CBCA-A5D2-4102-924C-D4E7AB74D2F8}">
      <dsp:nvSpPr>
        <dsp:cNvPr id="0" name=""/>
        <dsp:cNvSpPr/>
      </dsp:nvSpPr>
      <dsp:spPr>
        <a:xfrm>
          <a:off x="5539708" y="2107482"/>
          <a:ext cx="469139" cy="5488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539708" y="2217243"/>
        <a:ext cx="328397" cy="329282"/>
      </dsp:txXfrm>
    </dsp:sp>
    <dsp:sp modelId="{41F86523-5DA1-41B3-9301-CCF33192E395}">
      <dsp:nvSpPr>
        <dsp:cNvPr id="0" name=""/>
        <dsp:cNvSpPr/>
      </dsp:nvSpPr>
      <dsp:spPr>
        <a:xfrm>
          <a:off x="6203584" y="940028"/>
          <a:ext cx="2212921" cy="28837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Tahoma" panose="020B0604030504040204" pitchFamily="34" charset="0"/>
              <a:ea typeface="Tahoma" panose="020B0604030504040204" pitchFamily="34" charset="0"/>
              <a:cs typeface="Tahoma" panose="020B0604030504040204" pitchFamily="34" charset="0"/>
            </a:rPr>
            <a:t>Phase 2</a:t>
          </a:r>
        </a:p>
        <a:p>
          <a:pPr marL="0" lvl="0" indent="0" algn="ctr" defTabSz="800100">
            <a:lnSpc>
              <a:spcPct val="90000"/>
            </a:lnSpc>
            <a:spcBef>
              <a:spcPct val="0"/>
            </a:spcBef>
            <a:spcAft>
              <a:spcPct val="35000"/>
            </a:spcAft>
            <a:buNone/>
          </a:pPr>
          <a:endParaRPr lang="en-US" sz="1800" b="1" kern="1200" dirty="0">
            <a:latin typeface="Tahoma" panose="020B0604030504040204" pitchFamily="34" charset="0"/>
            <a:ea typeface="Tahoma" panose="020B0604030504040204" pitchFamily="34" charset="0"/>
            <a:cs typeface="Tahoma" panose="020B0604030504040204" pitchFamily="34" charset="0"/>
          </a:endParaRP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December 2016 - July 2017</a:t>
          </a: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(51 in total)</a:t>
          </a:r>
        </a:p>
      </dsp:txBody>
      <dsp:txXfrm>
        <a:off x="6268398" y="1004842"/>
        <a:ext cx="2083293" cy="275408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4C5C0-72B6-436C-AD58-C3C11231B49B}" type="datetimeFigureOut">
              <a:rPr lang="en-US" smtClean="0"/>
              <a:t>6/17/2018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7B76BB-CCFA-43FC-B0EE-8F34649DA905}" type="slidenum">
              <a:rPr lang="en-US" smtClean="0"/>
              <a:t>‹#›</a:t>
            </a:fld>
            <a:endParaRPr lang="en-US"/>
          </a:p>
        </p:txBody>
      </p:sp>
    </p:spTree>
    <p:extLst>
      <p:ext uri="{BB962C8B-B14F-4D97-AF65-F5344CB8AC3E}">
        <p14:creationId xmlns:p14="http://schemas.microsoft.com/office/powerpoint/2010/main" val="3649840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89.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1</a:t>
            </a:fld>
            <a:endParaRPr lang="en-US"/>
          </a:p>
        </p:txBody>
      </p:sp>
    </p:spTree>
    <p:extLst>
      <p:ext uri="{BB962C8B-B14F-4D97-AF65-F5344CB8AC3E}">
        <p14:creationId xmlns:p14="http://schemas.microsoft.com/office/powerpoint/2010/main" val="2032387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14335"/>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FCB27-2737-4645-940B-5852C7082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308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FCB27-2737-4645-940B-5852C7082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839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50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42</a:t>
            </a:fld>
            <a:endParaRPr lang="en-US"/>
          </a:p>
        </p:txBody>
      </p:sp>
    </p:spTree>
    <p:extLst>
      <p:ext uri="{BB962C8B-B14F-4D97-AF65-F5344CB8AC3E}">
        <p14:creationId xmlns:p14="http://schemas.microsoft.com/office/powerpoint/2010/main" val="3968789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43</a:t>
            </a:fld>
            <a:endParaRPr lang="en-US"/>
          </a:p>
        </p:txBody>
      </p:sp>
    </p:spTree>
    <p:extLst>
      <p:ext uri="{BB962C8B-B14F-4D97-AF65-F5344CB8AC3E}">
        <p14:creationId xmlns:p14="http://schemas.microsoft.com/office/powerpoint/2010/main" val="1751544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44</a:t>
            </a:fld>
            <a:endParaRPr lang="en-US"/>
          </a:p>
        </p:txBody>
      </p:sp>
    </p:spTree>
    <p:extLst>
      <p:ext uri="{BB962C8B-B14F-4D97-AF65-F5344CB8AC3E}">
        <p14:creationId xmlns:p14="http://schemas.microsoft.com/office/powerpoint/2010/main" val="1287700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46</a:t>
            </a:fld>
            <a:endParaRPr lang="en-US"/>
          </a:p>
        </p:txBody>
      </p:sp>
    </p:spTree>
    <p:extLst>
      <p:ext uri="{BB962C8B-B14F-4D97-AF65-F5344CB8AC3E}">
        <p14:creationId xmlns:p14="http://schemas.microsoft.com/office/powerpoint/2010/main" val="2538772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47</a:t>
            </a:fld>
            <a:endParaRPr lang="en-US"/>
          </a:p>
        </p:txBody>
      </p:sp>
    </p:spTree>
    <p:extLst>
      <p:ext uri="{BB962C8B-B14F-4D97-AF65-F5344CB8AC3E}">
        <p14:creationId xmlns:p14="http://schemas.microsoft.com/office/powerpoint/2010/main" val="2424823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49</a:t>
            </a:fld>
            <a:endParaRPr lang="en-US"/>
          </a:p>
        </p:txBody>
      </p:sp>
    </p:spTree>
    <p:extLst>
      <p:ext uri="{BB962C8B-B14F-4D97-AF65-F5344CB8AC3E}">
        <p14:creationId xmlns:p14="http://schemas.microsoft.com/office/powerpoint/2010/main" val="754889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51</a:t>
            </a:fld>
            <a:endParaRPr lang="en-US"/>
          </a:p>
        </p:txBody>
      </p:sp>
    </p:spTree>
    <p:extLst>
      <p:ext uri="{BB962C8B-B14F-4D97-AF65-F5344CB8AC3E}">
        <p14:creationId xmlns:p14="http://schemas.microsoft.com/office/powerpoint/2010/main" val="1211167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2</a:t>
            </a:fld>
            <a:endParaRPr lang="en-US"/>
          </a:p>
        </p:txBody>
      </p:sp>
    </p:spTree>
    <p:extLst>
      <p:ext uri="{BB962C8B-B14F-4D97-AF65-F5344CB8AC3E}">
        <p14:creationId xmlns:p14="http://schemas.microsoft.com/office/powerpoint/2010/main" val="3512454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FCB27-2737-4645-940B-5852C7082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439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55</a:t>
            </a:fld>
            <a:endParaRPr lang="en-US"/>
          </a:p>
        </p:txBody>
      </p:sp>
    </p:spTree>
    <p:extLst>
      <p:ext uri="{BB962C8B-B14F-4D97-AF65-F5344CB8AC3E}">
        <p14:creationId xmlns:p14="http://schemas.microsoft.com/office/powerpoint/2010/main" val="3902159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FCB27-2737-4645-940B-5852C7082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36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FCB27-2737-4645-940B-5852C7082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47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14335"/>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FCB27-2737-4645-940B-5852C7082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107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412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099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102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35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941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3</a:t>
            </a:fld>
            <a:endParaRPr lang="en-US"/>
          </a:p>
        </p:txBody>
      </p:sp>
    </p:spTree>
    <p:extLst>
      <p:ext uri="{BB962C8B-B14F-4D97-AF65-F5344CB8AC3E}">
        <p14:creationId xmlns:p14="http://schemas.microsoft.com/office/powerpoint/2010/main" val="19629009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962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420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392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482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698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0829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680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032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77</a:t>
            </a:fld>
            <a:endParaRPr lang="en-US"/>
          </a:p>
        </p:txBody>
      </p:sp>
    </p:spTree>
    <p:extLst>
      <p:ext uri="{BB962C8B-B14F-4D97-AF65-F5344CB8AC3E}">
        <p14:creationId xmlns:p14="http://schemas.microsoft.com/office/powerpoint/2010/main" val="1848731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14335"/>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FCB27-2737-4645-940B-5852C7082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576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10</a:t>
            </a:fld>
            <a:endParaRPr lang="en-US"/>
          </a:p>
        </p:txBody>
      </p:sp>
    </p:spTree>
    <p:extLst>
      <p:ext uri="{BB962C8B-B14F-4D97-AF65-F5344CB8AC3E}">
        <p14:creationId xmlns:p14="http://schemas.microsoft.com/office/powerpoint/2010/main" val="38671720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209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2878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9325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14335"/>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FCB27-2737-4645-940B-5852C7082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0902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83</a:t>
            </a:fld>
            <a:endParaRPr lang="en-US"/>
          </a:p>
        </p:txBody>
      </p:sp>
    </p:spTree>
    <p:extLst>
      <p:ext uri="{BB962C8B-B14F-4D97-AF65-F5344CB8AC3E}">
        <p14:creationId xmlns:p14="http://schemas.microsoft.com/office/powerpoint/2010/main" val="35529043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84</a:t>
            </a:fld>
            <a:endParaRPr lang="en-US"/>
          </a:p>
        </p:txBody>
      </p:sp>
    </p:spTree>
    <p:extLst>
      <p:ext uri="{BB962C8B-B14F-4D97-AF65-F5344CB8AC3E}">
        <p14:creationId xmlns:p14="http://schemas.microsoft.com/office/powerpoint/2010/main" val="41636663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85</a:t>
            </a:fld>
            <a:endParaRPr lang="en-US"/>
          </a:p>
        </p:txBody>
      </p:sp>
    </p:spTree>
    <p:extLst>
      <p:ext uri="{BB962C8B-B14F-4D97-AF65-F5344CB8AC3E}">
        <p14:creationId xmlns:p14="http://schemas.microsoft.com/office/powerpoint/2010/main" val="14453238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86</a:t>
            </a:fld>
            <a:endParaRPr lang="en-US"/>
          </a:p>
        </p:txBody>
      </p:sp>
    </p:spTree>
    <p:extLst>
      <p:ext uri="{BB962C8B-B14F-4D97-AF65-F5344CB8AC3E}">
        <p14:creationId xmlns:p14="http://schemas.microsoft.com/office/powerpoint/2010/main" val="364901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87</a:t>
            </a:fld>
            <a:endParaRPr lang="en-US"/>
          </a:p>
        </p:txBody>
      </p:sp>
    </p:spTree>
    <p:extLst>
      <p:ext uri="{BB962C8B-B14F-4D97-AF65-F5344CB8AC3E}">
        <p14:creationId xmlns:p14="http://schemas.microsoft.com/office/powerpoint/2010/main" val="28070958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14335"/>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FCB27-2737-4645-940B-5852C7082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199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11</a:t>
            </a:fld>
            <a:endParaRPr lang="en-US"/>
          </a:p>
        </p:txBody>
      </p:sp>
    </p:spTree>
    <p:extLst>
      <p:ext uri="{BB962C8B-B14F-4D97-AF65-F5344CB8AC3E}">
        <p14:creationId xmlns:p14="http://schemas.microsoft.com/office/powerpoint/2010/main" val="31878954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4743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0500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703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1860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94</a:t>
            </a:fld>
            <a:endParaRPr lang="en-US"/>
          </a:p>
        </p:txBody>
      </p:sp>
    </p:spTree>
    <p:extLst>
      <p:ext uri="{BB962C8B-B14F-4D97-AF65-F5344CB8AC3E}">
        <p14:creationId xmlns:p14="http://schemas.microsoft.com/office/powerpoint/2010/main" val="2431813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12</a:t>
            </a:fld>
            <a:endParaRPr lang="en-US"/>
          </a:p>
        </p:txBody>
      </p:sp>
    </p:spTree>
    <p:extLst>
      <p:ext uri="{BB962C8B-B14F-4D97-AF65-F5344CB8AC3E}">
        <p14:creationId xmlns:p14="http://schemas.microsoft.com/office/powerpoint/2010/main" val="2534965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13</a:t>
            </a:fld>
            <a:endParaRPr lang="en-US"/>
          </a:p>
        </p:txBody>
      </p:sp>
    </p:spTree>
    <p:extLst>
      <p:ext uri="{BB962C8B-B14F-4D97-AF65-F5344CB8AC3E}">
        <p14:creationId xmlns:p14="http://schemas.microsoft.com/office/powerpoint/2010/main" val="291890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14</a:t>
            </a:fld>
            <a:endParaRPr lang="en-US"/>
          </a:p>
        </p:txBody>
      </p:sp>
    </p:spTree>
    <p:extLst>
      <p:ext uri="{BB962C8B-B14F-4D97-AF65-F5344CB8AC3E}">
        <p14:creationId xmlns:p14="http://schemas.microsoft.com/office/powerpoint/2010/main" val="3940918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5591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ag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04" y="3688697"/>
            <a:ext cx="7942596" cy="1485992"/>
          </a:xfrm>
        </p:spPr>
        <p:txBody>
          <a:bodyPr anchor="ctr">
            <a:normAutofit/>
          </a:bodyPr>
          <a:lstStyle>
            <a:lvl1pPr>
              <a:lnSpc>
                <a:spcPct val="90000"/>
              </a:lnSpc>
              <a:defRPr sz="4400" b="1" i="0" spc="0" baseline="0">
                <a:solidFill>
                  <a:schemeClr val="bg1"/>
                </a:solidFill>
                <a:latin typeface="Berlin Sans FB Demi" panose="020E0802020502020306" pitchFamily="34" charset="0"/>
                <a:cs typeface="Arial"/>
              </a:defRPr>
            </a:lvl1pPr>
          </a:lstStyle>
          <a:p>
            <a:r>
              <a:rPr lang="en-US" dirty="0"/>
              <a:t>Unnecessarily extra long title of presentation</a:t>
            </a:r>
          </a:p>
        </p:txBody>
      </p:sp>
      <p:sp>
        <p:nvSpPr>
          <p:cNvPr id="11" name="Text Placeholder 19"/>
          <p:cNvSpPr>
            <a:spLocks noGrp="1"/>
          </p:cNvSpPr>
          <p:nvPr>
            <p:ph type="body" sz="quarter" idx="10" hasCustomPrompt="1"/>
          </p:nvPr>
        </p:nvSpPr>
        <p:spPr>
          <a:xfrm>
            <a:off x="0" y="6279762"/>
            <a:ext cx="9144000" cy="370205"/>
          </a:xfrm>
        </p:spPr>
        <p:txBody>
          <a:bodyPr anchor="ctr">
            <a:noAutofit/>
          </a:bodyPr>
          <a:lstStyle>
            <a:lvl1pPr marL="0" indent="0">
              <a:buNone/>
              <a:defRPr sz="1100" b="1" spc="80" baseline="0">
                <a:solidFill>
                  <a:srgbClr val="A6A6A6"/>
                </a:solidFill>
                <a:latin typeface="Arial"/>
                <a:cs typeface="Arial"/>
              </a:defRPr>
            </a:lvl1pPr>
          </a:lstStyle>
          <a:p>
            <a:pPr lvl="0"/>
            <a:r>
              <a:rPr lang="en-US" dirty="0"/>
              <a:t>School of Education, IST: Design Research Group                                             INDIANA UNIVERSITY BLOOMINGTON</a:t>
            </a:r>
          </a:p>
        </p:txBody>
      </p:sp>
      <p:grpSp>
        <p:nvGrpSpPr>
          <p:cNvPr id="13" name="Group 12"/>
          <p:cNvGrpSpPr/>
          <p:nvPr/>
        </p:nvGrpSpPr>
        <p:grpSpPr>
          <a:xfrm>
            <a:off x="300413" y="0"/>
            <a:ext cx="950609" cy="2766507"/>
            <a:chOff x="633305" y="-72571"/>
            <a:chExt cx="950609" cy="2766507"/>
          </a:xfrm>
        </p:grpSpPr>
        <p:sp>
          <p:nvSpPr>
            <p:cNvPr id="6" name="Rectangle 5"/>
            <p:cNvSpPr/>
            <p:nvPr/>
          </p:nvSpPr>
          <p:spPr>
            <a:xfrm>
              <a:off x="633305" y="-72571"/>
              <a:ext cx="950609" cy="276650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rident.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09" y="1730375"/>
              <a:ext cx="634481" cy="800730"/>
            </a:xfrm>
            <a:prstGeom prst="rect">
              <a:avLst/>
            </a:prstGeom>
          </p:spPr>
        </p:pic>
      </p:grpSp>
    </p:spTree>
    <p:extLst>
      <p:ext uri="{BB962C8B-B14F-4D97-AF65-F5344CB8AC3E}">
        <p14:creationId xmlns:p14="http://schemas.microsoft.com/office/powerpoint/2010/main" val="426629227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92FB81-0084-4199-812F-93D9A2CE6C5D}" type="datetimeFigureOut">
              <a:rPr lang="en-US" smtClean="0"/>
              <a:t>6/17/2018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27949A-D976-413A-B898-215FA607BCD6}" type="slidenum">
              <a:rPr lang="en-US" smtClean="0"/>
              <a:t>‹#›</a:t>
            </a:fld>
            <a:endParaRPr lang="en-US" dirty="0"/>
          </a:p>
        </p:txBody>
      </p:sp>
      <p:grpSp>
        <p:nvGrpSpPr>
          <p:cNvPr id="7" name="Group 6">
            <a:extLst>
              <a:ext uri="{FF2B5EF4-FFF2-40B4-BE49-F238E27FC236}">
                <a16:creationId xmlns:a16="http://schemas.microsoft.com/office/drawing/2014/main" id="{9B4285F0-26CA-4787-BA05-903BBEAB1AF3}"/>
              </a:ext>
            </a:extLst>
          </p:cNvPr>
          <p:cNvGrpSpPr/>
          <p:nvPr userDrawn="1"/>
        </p:nvGrpSpPr>
        <p:grpSpPr>
          <a:xfrm>
            <a:off x="-30788" y="6336171"/>
            <a:ext cx="9228667" cy="528963"/>
            <a:chOff x="-30788" y="4661517"/>
            <a:chExt cx="9228667" cy="528963"/>
          </a:xfrm>
        </p:grpSpPr>
        <p:sp>
          <p:nvSpPr>
            <p:cNvPr id="8" name="Rectangle 7">
              <a:extLst>
                <a:ext uri="{FF2B5EF4-FFF2-40B4-BE49-F238E27FC236}">
                  <a16:creationId xmlns:a16="http://schemas.microsoft.com/office/drawing/2014/main" id="{E625F983-625F-4B38-9ACE-CFD5632F0A2D}"/>
                </a:ext>
              </a:extLst>
            </p:cNvPr>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1617431-A962-46C1-B199-EEFF52BA4E19}"/>
                </a:ext>
              </a:extLst>
            </p:cNvPr>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ab-rgb.eps">
              <a:extLst>
                <a:ext uri="{FF2B5EF4-FFF2-40B4-BE49-F238E27FC236}">
                  <a16:creationId xmlns:a16="http://schemas.microsoft.com/office/drawing/2014/main" id="{F04528BF-3A47-42A1-B1A8-FB6C447A59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1" name="TextBox 10">
              <a:extLst>
                <a:ext uri="{FF2B5EF4-FFF2-40B4-BE49-F238E27FC236}">
                  <a16:creationId xmlns:a16="http://schemas.microsoft.com/office/drawing/2014/main" id="{D18C2548-1008-4096-BA98-CF59403516E0}"/>
                </a:ext>
              </a:extLst>
            </p:cNvPr>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4199098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CD59C12-9B4C-478D-B555-B33B8B2B849E}" type="datetimeFigureOut">
              <a:rPr lang="en-US"/>
              <a:pPr>
                <a:defRPr/>
              </a:pPr>
              <a:t>6/17/2018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57D06B0-A636-4036-A207-86AEBD9749D1}" type="slidenum">
              <a:rPr lang="en-US"/>
              <a:pPr>
                <a:defRPr/>
              </a:pPr>
              <a:t>‹#›</a:t>
            </a:fld>
            <a:endParaRPr lang="en-US"/>
          </a:p>
        </p:txBody>
      </p:sp>
    </p:spTree>
    <p:extLst>
      <p:ext uri="{BB962C8B-B14F-4D97-AF65-F5344CB8AC3E}">
        <p14:creationId xmlns:p14="http://schemas.microsoft.com/office/powerpoint/2010/main" val="4167034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57F4B3B-A2B4-4590-8CB1-1F767C0FA8F0}" type="datetimeFigureOut">
              <a:rPr lang="en-US"/>
              <a:pPr>
                <a:defRPr/>
              </a:pPr>
              <a:t>6/17/2018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26C2D63-AE57-41FC-A382-0FC146469BED}" type="slidenum">
              <a:rPr lang="en-US"/>
              <a:pPr>
                <a:defRPr/>
              </a:pPr>
              <a:t>‹#›</a:t>
            </a:fld>
            <a:endParaRPr lang="en-US"/>
          </a:p>
        </p:txBody>
      </p:sp>
    </p:spTree>
    <p:extLst>
      <p:ext uri="{BB962C8B-B14F-4D97-AF65-F5344CB8AC3E}">
        <p14:creationId xmlns:p14="http://schemas.microsoft.com/office/powerpoint/2010/main" val="420195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6ABC8BB-9228-46D4-9FB9-A73B72C7BBF3}" type="datetimeFigureOut">
              <a:rPr lang="en-US"/>
              <a:pPr>
                <a:defRPr/>
              </a:pPr>
              <a:t>6/17/2018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58CEA5-A1FE-4A13-9D74-EC9FFC85240D}" type="slidenum">
              <a:rPr lang="en-US"/>
              <a:pPr>
                <a:defRPr/>
              </a:pPr>
              <a:t>‹#›</a:t>
            </a:fld>
            <a:endParaRPr lang="en-US"/>
          </a:p>
        </p:txBody>
      </p:sp>
    </p:spTree>
    <p:extLst>
      <p:ext uri="{BB962C8B-B14F-4D97-AF65-F5344CB8AC3E}">
        <p14:creationId xmlns:p14="http://schemas.microsoft.com/office/powerpoint/2010/main" val="2647992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7704FFC-6140-40CB-99C8-5C25EC2A0C0A}" type="datetimeFigureOut">
              <a:rPr lang="en-US"/>
              <a:pPr>
                <a:defRPr/>
              </a:pPr>
              <a:t>6/17/2018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08D780-A173-4975-B155-813ACFF2A598}" type="slidenum">
              <a:rPr lang="en-US"/>
              <a:pPr>
                <a:defRPr/>
              </a:pPr>
              <a:t>‹#›</a:t>
            </a:fld>
            <a:endParaRPr lang="en-US"/>
          </a:p>
        </p:txBody>
      </p:sp>
    </p:spTree>
    <p:extLst>
      <p:ext uri="{BB962C8B-B14F-4D97-AF65-F5344CB8AC3E}">
        <p14:creationId xmlns:p14="http://schemas.microsoft.com/office/powerpoint/2010/main" val="343112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417701-449F-4090-9E14-2BE8BE381E3D}" type="datetimeFigureOut">
              <a:rPr lang="en-US"/>
              <a:pPr>
                <a:defRPr/>
              </a:pPr>
              <a:t>6/17/2018</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88B07FC-E1CF-46D9-A825-DA1B42FC350C}" type="slidenum">
              <a:rPr lang="en-US"/>
              <a:pPr>
                <a:defRPr/>
              </a:pPr>
              <a:t>‹#›</a:t>
            </a:fld>
            <a:endParaRPr lang="en-US"/>
          </a:p>
        </p:txBody>
      </p:sp>
    </p:spTree>
    <p:extLst>
      <p:ext uri="{BB962C8B-B14F-4D97-AF65-F5344CB8AC3E}">
        <p14:creationId xmlns:p14="http://schemas.microsoft.com/office/powerpoint/2010/main" val="2496479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63CD32-863B-4234-B866-4F600B7A7B0B}" type="datetimeFigureOut">
              <a:rPr lang="en-US"/>
              <a:pPr>
                <a:defRPr/>
              </a:pPr>
              <a:t>6/17/2018</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396468B-7B31-4217-AF00-72B8BC2D9DF3}" type="slidenum">
              <a:rPr lang="en-US"/>
              <a:pPr>
                <a:defRPr/>
              </a:pPr>
              <a:t>‹#›</a:t>
            </a:fld>
            <a:endParaRPr lang="en-US"/>
          </a:p>
        </p:txBody>
      </p:sp>
    </p:spTree>
    <p:extLst>
      <p:ext uri="{BB962C8B-B14F-4D97-AF65-F5344CB8AC3E}">
        <p14:creationId xmlns:p14="http://schemas.microsoft.com/office/powerpoint/2010/main" val="2955104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EABB19F-ECE1-435A-A73D-C32CE0855676}" type="datetimeFigureOut">
              <a:rPr lang="en-US"/>
              <a:pPr>
                <a:defRPr/>
              </a:pPr>
              <a:t>6/17/2018</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4EA2916-96F7-47E7-A4D5-7269D578BCB9}" type="slidenum">
              <a:rPr lang="en-US"/>
              <a:pPr>
                <a:defRPr/>
              </a:pPr>
              <a:t>‹#›</a:t>
            </a:fld>
            <a:endParaRPr lang="en-US"/>
          </a:p>
        </p:txBody>
      </p:sp>
    </p:spTree>
    <p:extLst>
      <p:ext uri="{BB962C8B-B14F-4D97-AF65-F5344CB8AC3E}">
        <p14:creationId xmlns:p14="http://schemas.microsoft.com/office/powerpoint/2010/main" val="3233462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D32336-D112-4AFB-942C-84C9BFDD88A0}" type="datetimeFigureOut">
              <a:rPr lang="en-US"/>
              <a:pPr>
                <a:defRPr/>
              </a:pPr>
              <a:t>6/17/2018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C47C11-540C-4012-A7DD-B209B0E2982A}" type="slidenum">
              <a:rPr lang="en-US"/>
              <a:pPr>
                <a:defRPr/>
              </a:pPr>
              <a:t>‹#›</a:t>
            </a:fld>
            <a:endParaRPr lang="en-US"/>
          </a:p>
        </p:txBody>
      </p:sp>
    </p:spTree>
    <p:extLst>
      <p:ext uri="{BB962C8B-B14F-4D97-AF65-F5344CB8AC3E}">
        <p14:creationId xmlns:p14="http://schemas.microsoft.com/office/powerpoint/2010/main" val="4055806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1CA4495-5538-4075-A7F9-0F43B314986E}" type="datetimeFigureOut">
              <a:rPr lang="en-US"/>
              <a:pPr>
                <a:defRPr/>
              </a:pPr>
              <a:t>6/17/2018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1ECA84E-0937-4A1C-B926-CDD7A108A91A}" type="slidenum">
              <a:rPr lang="en-US"/>
              <a:pPr>
                <a:defRPr/>
              </a:pPr>
              <a:t>‹#›</a:t>
            </a:fld>
            <a:endParaRPr lang="en-US"/>
          </a:p>
        </p:txBody>
      </p:sp>
    </p:spTree>
    <p:extLst>
      <p:ext uri="{BB962C8B-B14F-4D97-AF65-F5344CB8AC3E}">
        <p14:creationId xmlns:p14="http://schemas.microsoft.com/office/powerpoint/2010/main" val="347177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bg>
      <p:bgPr>
        <a:solidFill>
          <a:srgbClr val="660B13"/>
        </a:solidFill>
        <a:effectLst/>
      </p:bgPr>
    </p:bg>
    <p:spTree>
      <p:nvGrpSpPr>
        <p:cNvPr id="1" name=""/>
        <p:cNvGrpSpPr/>
        <p:nvPr/>
      </p:nvGrpSpPr>
      <p:grpSpPr>
        <a:xfrm>
          <a:off x="0" y="0"/>
          <a:ext cx="0" cy="0"/>
          <a:chOff x="0" y="0"/>
          <a:chExt cx="0" cy="0"/>
        </a:xfrm>
      </p:grpSpPr>
      <p:sp>
        <p:nvSpPr>
          <p:cNvPr id="2" name="TextBox 1"/>
          <p:cNvSpPr txBox="1"/>
          <p:nvPr/>
        </p:nvSpPr>
        <p:spPr>
          <a:xfrm>
            <a:off x="1378689" y="3187345"/>
            <a:ext cx="184666" cy="369332"/>
          </a:xfrm>
          <a:prstGeom prst="rect">
            <a:avLst/>
          </a:prstGeom>
          <a:noFill/>
        </p:spPr>
        <p:txBody>
          <a:bodyPr wrap="none" rtlCol="0">
            <a:spAutoFit/>
          </a:bodyPr>
          <a:lstStyle/>
          <a:p>
            <a:endParaRPr lang="en-US" dirty="0"/>
          </a:p>
        </p:txBody>
      </p:sp>
      <p:sp>
        <p:nvSpPr>
          <p:cNvPr id="10" name="TextBox 9"/>
          <p:cNvSpPr txBox="1"/>
          <p:nvPr/>
        </p:nvSpPr>
        <p:spPr>
          <a:xfrm>
            <a:off x="1378689" y="3187345"/>
            <a:ext cx="184666" cy="369332"/>
          </a:xfrm>
          <a:prstGeom prst="rect">
            <a:avLst/>
          </a:prstGeom>
          <a:noFill/>
        </p:spPr>
        <p:txBody>
          <a:bodyPr wrap="none" rtlCol="0">
            <a:spAutoFit/>
          </a:bodyPr>
          <a:lstStyle/>
          <a:p>
            <a:endParaRPr lang="en-US" dirty="0"/>
          </a:p>
        </p:txBody>
      </p:sp>
      <p:sp>
        <p:nvSpPr>
          <p:cNvPr id="11" name="TextBox 10"/>
          <p:cNvSpPr txBox="1"/>
          <p:nvPr/>
        </p:nvSpPr>
        <p:spPr>
          <a:xfrm>
            <a:off x="1378689" y="3187345"/>
            <a:ext cx="184666" cy="369332"/>
          </a:xfrm>
          <a:prstGeom prst="rect">
            <a:avLst/>
          </a:prstGeom>
          <a:noFill/>
        </p:spPr>
        <p:txBody>
          <a:bodyPr wrap="none" rtlCol="0">
            <a:spAutoFit/>
          </a:bodyPr>
          <a:lstStyle/>
          <a:p>
            <a:endParaRPr lang="en-US" dirty="0"/>
          </a:p>
        </p:txBody>
      </p:sp>
      <p:sp>
        <p:nvSpPr>
          <p:cNvPr id="14" name="Title 13"/>
          <p:cNvSpPr>
            <a:spLocks noGrp="1"/>
          </p:cNvSpPr>
          <p:nvPr>
            <p:ph type="title" hasCustomPrompt="1"/>
          </p:nvPr>
        </p:nvSpPr>
        <p:spPr>
          <a:xfrm>
            <a:off x="506694" y="3416048"/>
            <a:ext cx="6802482" cy="494412"/>
          </a:xfrm>
        </p:spPr>
        <p:txBody>
          <a:bodyPr anchor="ctr">
            <a:noAutofit/>
          </a:bodyPr>
          <a:lstStyle>
            <a:lvl1pPr>
              <a:defRPr sz="4400" b="1" i="0" spc="0" baseline="0">
                <a:solidFill>
                  <a:srgbClr val="FFFFFF"/>
                </a:solidFill>
                <a:latin typeface="Georgia Pro Cond" panose="02040506050405020303" pitchFamily="18" charset="0"/>
                <a:cs typeface="Arial"/>
              </a:defRPr>
            </a:lvl1pPr>
          </a:lstStyle>
          <a:p>
            <a:r>
              <a:rPr lang="en-US" dirty="0"/>
              <a:t>Section Heading</a:t>
            </a:r>
          </a:p>
        </p:txBody>
      </p:sp>
      <p:sp>
        <p:nvSpPr>
          <p:cNvPr id="20" name="Text Placeholder 19"/>
          <p:cNvSpPr>
            <a:spLocks noGrp="1"/>
          </p:cNvSpPr>
          <p:nvPr>
            <p:ph type="body" sz="quarter" idx="10" hasCustomPrompt="1"/>
          </p:nvPr>
        </p:nvSpPr>
        <p:spPr>
          <a:xfrm>
            <a:off x="526131" y="2945804"/>
            <a:ext cx="3700462"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dirty="0"/>
              <a:t>SECTION NUMBER OR SUBTITLE</a:t>
            </a:r>
          </a:p>
        </p:txBody>
      </p:sp>
    </p:spTree>
    <p:extLst>
      <p:ext uri="{BB962C8B-B14F-4D97-AF65-F5344CB8AC3E}">
        <p14:creationId xmlns:p14="http://schemas.microsoft.com/office/powerpoint/2010/main" val="253966626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B0FC83C-BABB-411E-A012-B9330488346B}" type="datetimeFigureOut">
              <a:rPr lang="en-US"/>
              <a:pPr>
                <a:defRPr/>
              </a:pPr>
              <a:t>6/17/2018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1C10EE4-FCA8-46F7-88F0-DF8BF0DDBDE6}" type="slidenum">
              <a:rPr lang="en-US"/>
              <a:pPr>
                <a:defRPr/>
              </a:pPr>
              <a:t>‹#›</a:t>
            </a:fld>
            <a:endParaRPr lang="en-US"/>
          </a:p>
        </p:txBody>
      </p:sp>
    </p:spTree>
    <p:extLst>
      <p:ext uri="{BB962C8B-B14F-4D97-AF65-F5344CB8AC3E}">
        <p14:creationId xmlns:p14="http://schemas.microsoft.com/office/powerpoint/2010/main" val="2407965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647A422-E869-4EB4-BF58-DF2ABE427C70}" type="datetimeFigureOut">
              <a:rPr lang="en-US"/>
              <a:pPr>
                <a:defRPr/>
              </a:pPr>
              <a:t>6/17/2018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692FA48-FB27-41C9-9D21-6807450010A6}" type="slidenum">
              <a:rPr lang="en-US"/>
              <a:pPr>
                <a:defRPr/>
              </a:pPr>
              <a:t>‹#›</a:t>
            </a:fld>
            <a:endParaRPr lang="en-US"/>
          </a:p>
        </p:txBody>
      </p:sp>
    </p:spTree>
    <p:extLst>
      <p:ext uri="{BB962C8B-B14F-4D97-AF65-F5344CB8AC3E}">
        <p14:creationId xmlns:p14="http://schemas.microsoft.com/office/powerpoint/2010/main" val="430878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r>
              <a:rPr lang="en-US"/>
              <a:t>9/29/2017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5287541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9/29/2017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1137787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9/29/2017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10349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9/29/2017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2136293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9/29/2017</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4053046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9/29/2017</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2256138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9/29/2017</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3904378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9/29/2017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2219414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8824" y="267533"/>
            <a:ext cx="8004391" cy="638906"/>
          </a:xfrm>
        </p:spPr>
        <p:txBody>
          <a:bodyPr>
            <a:noAutofit/>
          </a:bodyPr>
          <a:lstStyle>
            <a:lvl1pPr>
              <a:defRPr sz="4000" b="1" i="0" cap="none" spc="0">
                <a:solidFill>
                  <a:srgbClr val="C00000"/>
                </a:solidFill>
                <a:latin typeface="BentonSans Black" panose="02000503000000020004" pitchFamily="50" charset="0"/>
                <a:cs typeface="Arial"/>
              </a:defRPr>
            </a:lvl1pPr>
          </a:lstStyle>
          <a:p>
            <a:r>
              <a:rPr lang="en-US" dirty="0"/>
              <a:t>Click to edit master title style</a:t>
            </a:r>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grpSp>
        <p:nvGrpSpPr>
          <p:cNvPr id="23" name="Group 22"/>
          <p:cNvGrpSpPr/>
          <p:nvPr/>
        </p:nvGrpSpPr>
        <p:grpSpPr>
          <a:xfrm>
            <a:off x="-30788" y="6336171"/>
            <a:ext cx="9228667" cy="528963"/>
            <a:chOff x="-30788" y="4661517"/>
            <a:chExt cx="9228667" cy="528963"/>
          </a:xfrm>
        </p:grpSpPr>
        <p:sp>
          <p:nvSpPr>
            <p:cNvPr id="24" name="Rectangle 23"/>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descr="tab-rgb.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117210321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9/29/2017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2100"/>
            </a:lvl1pPr>
          </a:lstStyle>
          <a:p>
            <a:fld id="{EAD0547C-D32D-4A6F-8C9C-67D434304BD9}" type="slidenum">
              <a:rPr lang="en-US" smtClean="0"/>
              <a:pPr/>
              <a:t>‹#›</a:t>
            </a:fld>
            <a:endParaRPr lang="en-US"/>
          </a:p>
        </p:txBody>
      </p:sp>
    </p:spTree>
    <p:extLst>
      <p:ext uri="{BB962C8B-B14F-4D97-AF65-F5344CB8AC3E}">
        <p14:creationId xmlns:p14="http://schemas.microsoft.com/office/powerpoint/2010/main" val="1853509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9/29/2017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2967109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9/29/2017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809440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8824" y="267533"/>
            <a:ext cx="8004391" cy="638906"/>
          </a:xfrm>
        </p:spPr>
        <p:txBody>
          <a:bodyPr>
            <a:noAutofit/>
          </a:bodyPr>
          <a:lstStyle>
            <a:lvl1pPr>
              <a:defRPr sz="4000" b="1" i="0" cap="none" spc="0">
                <a:solidFill>
                  <a:srgbClr val="C00000"/>
                </a:solidFill>
                <a:latin typeface="BentonSans Black" panose="02000503000000020004" pitchFamily="50" charset="0"/>
                <a:cs typeface="Arial"/>
              </a:defRPr>
            </a:lvl1pPr>
          </a:lstStyle>
          <a:p>
            <a:r>
              <a:rPr lang="en-US" dirty="0"/>
              <a:t>Click to edit master title style</a:t>
            </a:r>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grpSp>
        <p:nvGrpSpPr>
          <p:cNvPr id="23" name="Group 22"/>
          <p:cNvGrpSpPr/>
          <p:nvPr/>
        </p:nvGrpSpPr>
        <p:grpSpPr>
          <a:xfrm>
            <a:off x="-30788" y="6336171"/>
            <a:ext cx="9228667" cy="528963"/>
            <a:chOff x="-30788" y="4661517"/>
            <a:chExt cx="9228667" cy="528963"/>
          </a:xfrm>
        </p:grpSpPr>
        <p:sp>
          <p:nvSpPr>
            <p:cNvPr id="24" name="Rectangle 23"/>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descr="tab-rgb.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2159187299"/>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6/17/2018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576135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6/17/2018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32130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6/17/2018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56959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6/17/2018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487746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6/17/2018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4643887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6/17/2018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382843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and photo: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5303" y="239413"/>
            <a:ext cx="4560579" cy="1271887"/>
          </a:xfrm>
          <a:prstGeom prst="rect">
            <a:avLst/>
          </a:prstGeom>
        </p:spPr>
        <p:txBody>
          <a:bodyPr vert="horz" lIns="91440" tIns="45720" rIns="91440" bIns="45720" rtlCol="0" anchor="ctr">
            <a:noAutofit/>
          </a:bodyPr>
          <a:lstStyle>
            <a:lvl1pPr>
              <a:defRPr sz="4000" b="1" i="0" spc="0">
                <a:solidFill>
                  <a:srgbClr val="C00000"/>
                </a:solidFill>
                <a:latin typeface="Lucida Bright" panose="02040602050505020304" pitchFamily="18" charset="0"/>
                <a:cs typeface="Arial"/>
              </a:defRPr>
            </a:lvl1pPr>
          </a:lstStyle>
          <a:p>
            <a:r>
              <a:rPr lang="en-US" dirty="0"/>
              <a:t>Click to edit master title style</a:t>
            </a:r>
          </a:p>
        </p:txBody>
      </p:sp>
      <p:sp>
        <p:nvSpPr>
          <p:cNvPr id="8" name="Text Placeholder 2"/>
          <p:cNvSpPr>
            <a:spLocks noGrp="1"/>
          </p:cNvSpPr>
          <p:nvPr>
            <p:ph idx="1"/>
          </p:nvPr>
        </p:nvSpPr>
        <p:spPr>
          <a:xfrm>
            <a:off x="525304" y="1733266"/>
            <a:ext cx="4560579" cy="4359563"/>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404041"/>
                </a:solidFill>
                <a:latin typeface="Arial"/>
                <a:cs typeface="Arial"/>
              </a:defRPr>
            </a:lvl1pPr>
            <a:lvl2pPr marL="742950" indent="-285750">
              <a:lnSpc>
                <a:spcPct val="100000"/>
              </a:lnSpc>
              <a:buFont typeface="Arial"/>
              <a:buChar char="•"/>
              <a:defRPr sz="1800">
                <a:solidFill>
                  <a:srgbClr val="404041"/>
                </a:solidFill>
                <a:latin typeface="Arial"/>
                <a:cs typeface="Arial"/>
              </a:defRPr>
            </a:lvl2pPr>
            <a:lvl3pPr marL="1143000" indent="-228600">
              <a:lnSpc>
                <a:spcPct val="100000"/>
              </a:lnSpc>
              <a:buFont typeface="Arial"/>
              <a:buChar char="•"/>
              <a:defRPr sz="1800">
                <a:solidFill>
                  <a:srgbClr val="404041"/>
                </a:solidFill>
                <a:latin typeface="Arial"/>
                <a:cs typeface="Arial"/>
              </a:defRPr>
            </a:lvl3pPr>
            <a:lvl4pPr marL="1600200" indent="-228600">
              <a:lnSpc>
                <a:spcPct val="100000"/>
              </a:lnSpc>
              <a:buFont typeface="Arial"/>
              <a:buChar char="•"/>
              <a:defRPr sz="1800">
                <a:solidFill>
                  <a:srgbClr val="404041"/>
                </a:solidFill>
                <a:latin typeface="Arial"/>
                <a:cs typeface="Arial"/>
              </a:defRPr>
            </a:lvl4pPr>
            <a:lvl5pPr marL="2057400" indent="-228600">
              <a:lnSpc>
                <a:spcPct val="100000"/>
              </a:lnSpc>
              <a:buFont typeface="Arial"/>
              <a:buChar char="•"/>
              <a:defRPr sz="1800">
                <a:solidFill>
                  <a:srgbClr val="40404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5573059" y="0"/>
            <a:ext cx="3570941" cy="6858000"/>
          </a:xfrm>
        </p:spPr>
        <p:txBody>
          <a:bodyPr/>
          <a:lstStyle/>
          <a:p>
            <a:r>
              <a:rPr lang="en-US" dirty="0"/>
              <a:t>Click icon to add picture</a:t>
            </a:r>
          </a:p>
        </p:txBody>
      </p:sp>
      <p:sp>
        <p:nvSpPr>
          <p:cNvPr id="15" name="Rectangle 14"/>
          <p:cNvSpPr/>
          <p:nvPr/>
        </p:nvSpPr>
        <p:spPr>
          <a:xfrm>
            <a:off x="635303" y="6336171"/>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tab-rgb.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98" y="6401517"/>
            <a:ext cx="258207" cy="327725"/>
          </a:xfrm>
          <a:prstGeom prst="rect">
            <a:avLst/>
          </a:prstGeom>
        </p:spPr>
      </p:pic>
    </p:spTree>
    <p:extLst>
      <p:ext uri="{BB962C8B-B14F-4D97-AF65-F5344CB8AC3E}">
        <p14:creationId xmlns:p14="http://schemas.microsoft.com/office/powerpoint/2010/main" val="376328089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6/17/2018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64509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6/17/2018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9432724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6/17/2018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0818510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6/17/2018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950593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6/17/2018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2732769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r>
              <a:rPr lang="en-US" dirty="0"/>
              <a:t>10/19/2017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2967178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10/19/2017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585366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29001783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21565870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dirty="0"/>
              <a:t>10/19/2017</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1233100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22" name="Group 21"/>
          <p:cNvGrpSpPr/>
          <p:nvPr/>
        </p:nvGrpSpPr>
        <p:grpSpPr>
          <a:xfrm>
            <a:off x="-30788" y="6336171"/>
            <a:ext cx="9228667" cy="528963"/>
            <a:chOff x="-30788" y="4661517"/>
            <a:chExt cx="9228667" cy="528963"/>
          </a:xfrm>
        </p:grpSpPr>
        <p:sp>
          <p:nvSpPr>
            <p:cNvPr id="24" name="Rectangle 23"/>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descr="tab-rgb.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a:solidFill>
                    <a:srgbClr val="FFFFFF"/>
                  </a:solidFill>
                </a:rPr>
                <a:t>INDIANA UNIVERSITY BLOOMINGTON</a:t>
              </a:r>
            </a:p>
          </p:txBody>
        </p:sp>
      </p:grpSp>
      <p:sp>
        <p:nvSpPr>
          <p:cNvPr id="28" name="Title 1"/>
          <p:cNvSpPr>
            <a:spLocks noGrp="1"/>
          </p:cNvSpPr>
          <p:nvPr>
            <p:ph type="ctrTitle" hasCustomPrompt="1"/>
          </p:nvPr>
        </p:nvSpPr>
        <p:spPr>
          <a:xfrm>
            <a:off x="530027" y="343884"/>
            <a:ext cx="8004391" cy="638906"/>
          </a:xfrm>
        </p:spPr>
        <p:txBody>
          <a:bodyPr>
            <a:normAutofit/>
          </a:bodyPr>
          <a:lstStyle>
            <a:lvl1pPr>
              <a:defRPr sz="3200" b="1" i="0" cap="none" spc="0">
                <a:solidFill>
                  <a:schemeClr val="bg1"/>
                </a:solidFill>
                <a:latin typeface="Lucida Bright" panose="02040602050505020304" pitchFamily="18" charset="0"/>
                <a:cs typeface="Arial"/>
              </a:defRPr>
            </a:lvl1pPr>
          </a:lstStyle>
          <a:p>
            <a:r>
              <a:rPr lang="en-US" dirty="0"/>
              <a:t>Click to edit master title style</a:t>
            </a:r>
          </a:p>
        </p:txBody>
      </p:sp>
      <p:sp>
        <p:nvSpPr>
          <p:cNvPr id="31" name="Text Placeholder 2"/>
          <p:cNvSpPr>
            <a:spLocks noGrp="1"/>
          </p:cNvSpPr>
          <p:nvPr>
            <p:ph idx="1" hasCustomPrompt="1"/>
          </p:nvPr>
        </p:nvSpPr>
        <p:spPr>
          <a:xfrm>
            <a:off x="518824" y="1308100"/>
            <a:ext cx="8015594" cy="4787900"/>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FFFFFF"/>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Tree>
    <p:extLst>
      <p:ext uri="{BB962C8B-B14F-4D97-AF65-F5344CB8AC3E}">
        <p14:creationId xmlns:p14="http://schemas.microsoft.com/office/powerpoint/2010/main" val="3372474237"/>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10/19/2017</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39674686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10/19/2017</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30125249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10/19/2017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23604505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10/19/2017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2100"/>
            </a:lvl1pPr>
          </a:lstStyle>
          <a:p>
            <a:fld id="{EAD0547C-D32D-4A6F-8C9C-67D434304BD9}" type="slidenum">
              <a:rPr lang="en-US" smtClean="0"/>
              <a:pPr/>
              <a:t>‹#›</a:t>
            </a:fld>
            <a:endParaRPr lang="en-US"/>
          </a:p>
        </p:txBody>
      </p:sp>
    </p:spTree>
    <p:extLst>
      <p:ext uri="{BB962C8B-B14F-4D97-AF65-F5344CB8AC3E}">
        <p14:creationId xmlns:p14="http://schemas.microsoft.com/office/powerpoint/2010/main" val="4486236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10/19/2017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3078236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10/19/2017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26003705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12DBC51-C587-424A-AC1C-0924900CD633}" type="datetimeFigureOut">
              <a:rPr lang="en-US" smtClean="0"/>
              <a:t>6/17/2018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15636503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2DBC51-C587-424A-AC1C-0924900CD633}" type="datetimeFigureOut">
              <a:rPr lang="en-US" smtClean="0"/>
              <a:t>6/17/2018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10940476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2DBC51-C587-424A-AC1C-0924900CD633}" type="datetimeFigureOut">
              <a:rPr lang="en-US" smtClean="0"/>
              <a:t>6/17/2018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10836946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2DBC51-C587-424A-AC1C-0924900CD633}" type="datetimeFigureOut">
              <a:rPr lang="en-US" smtClean="0"/>
              <a:t>6/17/2018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80934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and photo: black">
    <p:bg>
      <p:bgPr>
        <a:solidFill>
          <a:srgbClr val="252626"/>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564910" y="0"/>
            <a:ext cx="3570941" cy="6858000"/>
          </a:xfrm>
        </p:spPr>
        <p:txBody>
          <a:bodyPr/>
          <a:lstStyle/>
          <a:p>
            <a:r>
              <a:rPr lang="en-US" dirty="0"/>
              <a:t>Click icon to add picture</a:t>
            </a:r>
          </a:p>
        </p:txBody>
      </p:sp>
      <p:sp>
        <p:nvSpPr>
          <p:cNvPr id="16" name="Rectangle 15"/>
          <p:cNvSpPr/>
          <p:nvPr/>
        </p:nvSpPr>
        <p:spPr>
          <a:xfrm>
            <a:off x="635303" y="6336171"/>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tab-rgb.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98" y="6401517"/>
            <a:ext cx="258207" cy="327725"/>
          </a:xfrm>
          <a:prstGeom prst="rect">
            <a:avLst/>
          </a:prstGeom>
        </p:spPr>
      </p:pic>
      <p:sp>
        <p:nvSpPr>
          <p:cNvPr id="19" name="Title Placeholder 1"/>
          <p:cNvSpPr>
            <a:spLocks noGrp="1"/>
          </p:cNvSpPr>
          <p:nvPr>
            <p:ph type="title" hasCustomPrompt="1"/>
          </p:nvPr>
        </p:nvSpPr>
        <p:spPr>
          <a:xfrm>
            <a:off x="545844" y="290213"/>
            <a:ext cx="4560579" cy="1039091"/>
          </a:xfrm>
          <a:prstGeom prst="rect">
            <a:avLst/>
          </a:prstGeom>
        </p:spPr>
        <p:txBody>
          <a:bodyPr vert="horz" lIns="91440" tIns="45720" rIns="91440" bIns="45720" rtlCol="0" anchor="ctr">
            <a:noAutofit/>
          </a:bodyPr>
          <a:lstStyle>
            <a:lvl1pPr>
              <a:defRPr sz="3200" b="1" i="0" spc="0">
                <a:solidFill>
                  <a:srgbClr val="FFFFFF"/>
                </a:solidFill>
                <a:latin typeface="Lucida Bright" panose="02040602050505020304" pitchFamily="18" charset="0"/>
                <a:cs typeface="Arial"/>
              </a:defRPr>
            </a:lvl1pPr>
          </a:lstStyle>
          <a:p>
            <a:r>
              <a:rPr lang="en-US" dirty="0"/>
              <a:t>Click to edit master title style</a:t>
            </a:r>
          </a:p>
        </p:txBody>
      </p:sp>
      <p:sp>
        <p:nvSpPr>
          <p:cNvPr id="20" name="Text Placeholder 2"/>
          <p:cNvSpPr>
            <a:spLocks noGrp="1"/>
          </p:cNvSpPr>
          <p:nvPr>
            <p:ph idx="1"/>
          </p:nvPr>
        </p:nvSpPr>
        <p:spPr>
          <a:xfrm>
            <a:off x="525304" y="1676400"/>
            <a:ext cx="4560579" cy="4416429"/>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FFFFFF"/>
                </a:solidFill>
                <a:latin typeface="Arial"/>
                <a:cs typeface="Arial"/>
              </a:defRPr>
            </a:lvl1pPr>
            <a:lvl2pPr marL="742950" indent="-285750">
              <a:lnSpc>
                <a:spcPct val="100000"/>
              </a:lnSpc>
              <a:buFont typeface="Arial"/>
              <a:buChar char="•"/>
              <a:defRPr sz="1800">
                <a:solidFill>
                  <a:srgbClr val="FFFFFF"/>
                </a:solidFill>
                <a:latin typeface="Arial"/>
                <a:cs typeface="Arial"/>
              </a:defRPr>
            </a:lvl2pPr>
            <a:lvl3pPr marL="1143000" indent="-228600">
              <a:lnSpc>
                <a:spcPct val="100000"/>
              </a:lnSpc>
              <a:buFont typeface="Arial"/>
              <a:buChar char="•"/>
              <a:defRPr sz="1800">
                <a:solidFill>
                  <a:srgbClr val="FFFFFF"/>
                </a:solidFill>
                <a:latin typeface="Arial"/>
                <a:cs typeface="Arial"/>
              </a:defRPr>
            </a:lvl3pPr>
            <a:lvl4pPr marL="1600200" indent="-228600">
              <a:lnSpc>
                <a:spcPct val="100000"/>
              </a:lnSpc>
              <a:buFont typeface="Arial"/>
              <a:buChar char="•"/>
              <a:defRPr sz="1800">
                <a:solidFill>
                  <a:srgbClr val="FFFFFF"/>
                </a:solidFill>
                <a:latin typeface="Arial"/>
                <a:cs typeface="Arial"/>
              </a:defRPr>
            </a:lvl4pPr>
            <a:lvl5pPr marL="2057400" indent="-228600">
              <a:lnSpc>
                <a:spcPct val="100000"/>
              </a:lnSpc>
              <a:buFont typeface="Arial"/>
              <a:buChar char="•"/>
              <a:defRPr sz="1800">
                <a:solidFill>
                  <a:srgbClr val="FFFFFF"/>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1895956"/>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2DBC51-C587-424A-AC1C-0924900CD633}" type="datetimeFigureOut">
              <a:rPr lang="en-US" smtClean="0"/>
              <a:t>6/17/2018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1411669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2DBC51-C587-424A-AC1C-0924900CD633}" type="datetimeFigureOut">
              <a:rPr lang="en-US" smtClean="0"/>
              <a:t>6/17/2018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3989288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2DBC51-C587-424A-AC1C-0924900CD633}" type="datetimeFigureOut">
              <a:rPr lang="en-US" smtClean="0"/>
              <a:t>6/17/2018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15658862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12DBC51-C587-424A-AC1C-0924900CD633}" type="datetimeFigureOut">
              <a:rPr lang="en-US" smtClean="0"/>
              <a:t>6/17/2018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35306211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12DBC51-C587-424A-AC1C-0924900CD633}" type="datetimeFigureOut">
              <a:rPr lang="en-US" smtClean="0"/>
              <a:t>6/17/2018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41412719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2DBC51-C587-424A-AC1C-0924900CD633}" type="datetimeFigureOut">
              <a:rPr lang="en-US" smtClean="0"/>
              <a:t>6/17/2018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1940258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2DBC51-C587-424A-AC1C-0924900CD633}" type="datetimeFigureOut">
              <a:rPr lang="en-US" smtClean="0"/>
              <a:t>6/17/2018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20080605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6/17/2018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2871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6/17/2018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0817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6/17/2018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393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with footer: white">
    <p:spTree>
      <p:nvGrpSpPr>
        <p:cNvPr id="1" name=""/>
        <p:cNvGrpSpPr/>
        <p:nvPr/>
      </p:nvGrpSpPr>
      <p:grpSpPr>
        <a:xfrm>
          <a:off x="0" y="0"/>
          <a:ext cx="0" cy="0"/>
          <a:chOff x="0" y="0"/>
          <a:chExt cx="0" cy="0"/>
        </a:xfrm>
      </p:grpSpPr>
      <p:grpSp>
        <p:nvGrpSpPr>
          <p:cNvPr id="17" name="Group 16"/>
          <p:cNvGrpSpPr/>
          <p:nvPr/>
        </p:nvGrpSpPr>
        <p:grpSpPr>
          <a:xfrm>
            <a:off x="-30788" y="6336171"/>
            <a:ext cx="9228667" cy="528963"/>
            <a:chOff x="-30788" y="4661517"/>
            <a:chExt cx="9228667" cy="528963"/>
          </a:xfrm>
        </p:grpSpPr>
        <p:sp>
          <p:nvSpPr>
            <p:cNvPr id="18" name="Rectangle 17"/>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tab-rgb.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1" name="TextBox 20"/>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2092161172"/>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6/17/2018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7329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6/17/2018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3385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6/17/2018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1155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6/17/2018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7010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6/17/2018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167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6/17/2018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27630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6/17/2018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5700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6/17/2018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7537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6/17/2018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7672077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6/17/2018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702607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with footer: black">
    <p:bg>
      <p:bgPr>
        <a:solidFill>
          <a:srgbClr val="252626"/>
        </a:solidFill>
        <a:effectLst/>
      </p:bgPr>
    </p:bg>
    <p:spTree>
      <p:nvGrpSpPr>
        <p:cNvPr id="1" name=""/>
        <p:cNvGrpSpPr/>
        <p:nvPr/>
      </p:nvGrpSpPr>
      <p:grpSpPr>
        <a:xfrm>
          <a:off x="0" y="0"/>
          <a:ext cx="0" cy="0"/>
          <a:chOff x="0" y="0"/>
          <a:chExt cx="0" cy="0"/>
        </a:xfrm>
      </p:grpSpPr>
      <p:grpSp>
        <p:nvGrpSpPr>
          <p:cNvPr id="13" name="Group 12"/>
          <p:cNvGrpSpPr/>
          <p:nvPr/>
        </p:nvGrpSpPr>
        <p:grpSpPr>
          <a:xfrm>
            <a:off x="-30788" y="6336171"/>
            <a:ext cx="9228667" cy="528963"/>
            <a:chOff x="-30788" y="4661517"/>
            <a:chExt cx="9228667" cy="528963"/>
          </a:xfrm>
        </p:grpSpPr>
        <p:sp>
          <p:nvSpPr>
            <p:cNvPr id="17" name="Rectangle 16"/>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tab-rgb.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0" name="TextBox 19"/>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2216952817"/>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6/17/2018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686536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6/17/2018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9349049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6/17/2018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991764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6/17/2018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4640999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6/17/2018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8072026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6/17/2018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8256681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6/17/2018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8771625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6/17/2018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3288871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6/17/2018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61216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losing slide with IUPUI lockup">
    <p:bg>
      <p:bgPr>
        <a:solidFill>
          <a:srgbClr val="690304"/>
        </a:solidFill>
        <a:effectLst/>
      </p:bgPr>
    </p:bg>
    <p:spTree>
      <p:nvGrpSpPr>
        <p:cNvPr id="1" name=""/>
        <p:cNvGrpSpPr/>
        <p:nvPr/>
      </p:nvGrpSpPr>
      <p:grpSpPr>
        <a:xfrm>
          <a:off x="0" y="0"/>
          <a:ext cx="0" cy="0"/>
          <a:chOff x="0" y="0"/>
          <a:chExt cx="0" cy="0"/>
        </a:xfrm>
      </p:grpSpPr>
      <p:sp>
        <p:nvSpPr>
          <p:cNvPr id="8" name="Text Placeholder 2"/>
          <p:cNvSpPr>
            <a:spLocks noGrp="1"/>
          </p:cNvSpPr>
          <p:nvPr>
            <p:ph idx="1"/>
          </p:nvPr>
        </p:nvSpPr>
        <p:spPr>
          <a:xfrm>
            <a:off x="536603" y="907197"/>
            <a:ext cx="7859185" cy="3628887"/>
          </a:xfrm>
          <a:prstGeom prst="rect">
            <a:avLst/>
          </a:prstGeom>
        </p:spPr>
        <p:txBody>
          <a:bodyPr vert="horz" lIns="91440" tIns="45720" rIns="91440" bIns="45720" rtlCol="0">
            <a:normAutofit/>
          </a:bodyPr>
          <a:lstStyle>
            <a:lvl1pPr marL="0" indent="0">
              <a:lnSpc>
                <a:spcPct val="100000"/>
              </a:lnSpc>
              <a:buNone/>
              <a:defRPr sz="1800">
                <a:solidFill>
                  <a:schemeClr val="bg1"/>
                </a:solidFill>
                <a:latin typeface="Arial"/>
                <a:cs typeface="Arial"/>
              </a:defRPr>
            </a:lvl1pPr>
            <a:lvl2pPr marL="457200" indent="0">
              <a:lnSpc>
                <a:spcPct val="100000"/>
              </a:lnSpc>
              <a:buNone/>
              <a:defRPr sz="1600">
                <a:solidFill>
                  <a:schemeClr val="bg1"/>
                </a:solidFill>
                <a:latin typeface="Arial"/>
                <a:cs typeface="Arial"/>
              </a:defRPr>
            </a:lvl2pPr>
            <a:lvl3pPr marL="914400" indent="0">
              <a:lnSpc>
                <a:spcPct val="100000"/>
              </a:lnSpc>
              <a:buNone/>
              <a:defRPr sz="1600">
                <a:solidFill>
                  <a:schemeClr val="bg1"/>
                </a:solidFill>
                <a:latin typeface="Arial"/>
                <a:cs typeface="Arial"/>
              </a:defRPr>
            </a:lvl3pPr>
            <a:lvl4pPr marL="1371600" indent="0">
              <a:lnSpc>
                <a:spcPct val="100000"/>
              </a:lnSpc>
              <a:buNone/>
              <a:defRPr sz="1600">
                <a:solidFill>
                  <a:schemeClr val="bg1"/>
                </a:solidFill>
                <a:latin typeface="Arial"/>
                <a:cs typeface="Arial"/>
              </a:defRPr>
            </a:lvl4pPr>
            <a:lvl5pPr>
              <a:lnSpc>
                <a:spcPct val="100000"/>
              </a:lnSpc>
              <a:defRPr sz="1600">
                <a:solidFill>
                  <a:schemeClr val="bg1"/>
                </a:solidFill>
                <a:latin typeface="Arial"/>
                <a:cs typeface="Arial"/>
              </a:defRPr>
            </a:lvl5pPr>
          </a:lstStyle>
          <a:p>
            <a:pPr lvl="0"/>
            <a:r>
              <a:rPr lang="en-US"/>
              <a:t>Edit Master text styles</a:t>
            </a:r>
          </a:p>
        </p:txBody>
      </p:sp>
      <p:grpSp>
        <p:nvGrpSpPr>
          <p:cNvPr id="17" name="Group 16"/>
          <p:cNvGrpSpPr/>
          <p:nvPr/>
        </p:nvGrpSpPr>
        <p:grpSpPr>
          <a:xfrm>
            <a:off x="631042" y="5943053"/>
            <a:ext cx="5157379" cy="922081"/>
            <a:chOff x="631042" y="4235585"/>
            <a:chExt cx="5157379" cy="922081"/>
          </a:xfrm>
        </p:grpSpPr>
        <p:pic>
          <p:nvPicPr>
            <p:cNvPr id="18" name="Picture 17" descr="IUB_ftp.H.201.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367" y="4326067"/>
              <a:ext cx="4418054" cy="463183"/>
            </a:xfrm>
            <a:prstGeom prst="rect">
              <a:avLst/>
            </a:prstGeom>
          </p:spPr>
        </p:pic>
        <p:sp>
          <p:nvSpPr>
            <p:cNvPr id="19" name="Rectangle 18"/>
            <p:cNvSpPr/>
            <p:nvPr/>
          </p:nvSpPr>
          <p:spPr>
            <a:xfrm>
              <a:off x="631042" y="4235585"/>
              <a:ext cx="536130" cy="922081"/>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tab-rgb.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345" y="4326066"/>
              <a:ext cx="357525" cy="453783"/>
            </a:xfrm>
            <a:prstGeom prst="rect">
              <a:avLst/>
            </a:prstGeom>
          </p:spPr>
        </p:pic>
      </p:grpSp>
    </p:spTree>
    <p:extLst>
      <p:ext uri="{BB962C8B-B14F-4D97-AF65-F5344CB8AC3E}">
        <p14:creationId xmlns:p14="http://schemas.microsoft.com/office/powerpoint/2010/main" val="380913104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emf"/><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e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em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emf"/><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1" y="846139"/>
            <a:ext cx="7354311"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61892" y="2119918"/>
            <a:ext cx="6802482" cy="42870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68720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spd="slow">
    <p:push dir="u"/>
  </p:transition>
  <p:txStyles>
    <p:titleStyle>
      <a:lvl1pPr algn="l" defTabSz="457200" rtl="0" eaLnBrk="1" latinLnBrk="0" hangingPunct="1">
        <a:spcBef>
          <a:spcPct val="0"/>
        </a:spcBef>
        <a:buNone/>
        <a:defRPr sz="4000" b="1" i="0" u="none" kern="100" spc="0">
          <a:solidFill>
            <a:srgbClr val="C00000"/>
          </a:solidFill>
          <a:latin typeface="Lucida Bright" panose="02040602050505020304" pitchFamily="18" charset="0"/>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b="0" i="0" u="none"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71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3A878891-4EDF-4802-AD16-EC41D4BE2F44}" type="datetimeFigureOut">
              <a:rPr lang="en-US"/>
              <a:pPr>
                <a:defRPr/>
              </a:pPr>
              <a:t>6/17/2018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71ECF4B8-BBB3-4C5D-8A4F-6C3B3E311B9B}" type="slidenum">
              <a:rPr lang="en-US"/>
              <a:pPr>
                <a:defRPr/>
              </a:pPr>
              <a:t>‹#›</a:t>
            </a:fld>
            <a:endParaRPr lang="en-US"/>
          </a:p>
        </p:txBody>
      </p:sp>
      <p:grpSp>
        <p:nvGrpSpPr>
          <p:cNvPr id="7" name="Group 6">
            <a:extLst>
              <a:ext uri="{FF2B5EF4-FFF2-40B4-BE49-F238E27FC236}">
                <a16:creationId xmlns:a16="http://schemas.microsoft.com/office/drawing/2014/main" id="{755D53F7-E276-4763-AAC9-216B6CA0106F}"/>
              </a:ext>
            </a:extLst>
          </p:cNvPr>
          <p:cNvGrpSpPr/>
          <p:nvPr userDrawn="1"/>
        </p:nvGrpSpPr>
        <p:grpSpPr>
          <a:xfrm>
            <a:off x="-30788" y="6336171"/>
            <a:ext cx="9228667" cy="528963"/>
            <a:chOff x="-30788" y="4661517"/>
            <a:chExt cx="9228667" cy="528963"/>
          </a:xfrm>
        </p:grpSpPr>
        <p:sp>
          <p:nvSpPr>
            <p:cNvPr id="8" name="Rectangle 7">
              <a:extLst>
                <a:ext uri="{FF2B5EF4-FFF2-40B4-BE49-F238E27FC236}">
                  <a16:creationId xmlns:a16="http://schemas.microsoft.com/office/drawing/2014/main" id="{6D5302ED-FF16-4EC4-B6B5-0A9BF04FFA05}"/>
                </a:ext>
              </a:extLst>
            </p:cNvPr>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C3CA341-4563-4C81-B095-9494157DC8B4}"/>
                </a:ext>
              </a:extLst>
            </p:cNvPr>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ab-rgb.eps">
              <a:extLst>
                <a:ext uri="{FF2B5EF4-FFF2-40B4-BE49-F238E27FC236}">
                  <a16:creationId xmlns:a16="http://schemas.microsoft.com/office/drawing/2014/main" id="{DC65D8DA-F33E-47FE-9C18-85D29AC279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1" name="TextBox 10">
              <a:extLst>
                <a:ext uri="{FF2B5EF4-FFF2-40B4-BE49-F238E27FC236}">
                  <a16:creationId xmlns:a16="http://schemas.microsoft.com/office/drawing/2014/main" id="{71265E2E-6914-44F7-9BD7-7EA9100C95E3}"/>
                </a:ext>
              </a:extLst>
            </p:cNvPr>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36474525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a:t>9/29/2017</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3000">
                <a:solidFill>
                  <a:schemeClr val="tx1">
                    <a:tint val="75000"/>
                  </a:schemeClr>
                </a:solidFill>
              </a:defRPr>
            </a:lvl1pPr>
          </a:lstStyle>
          <a:p>
            <a:fld id="{EAD0547C-D32D-4A6F-8C9C-67D434304BD9}" type="slidenum">
              <a:rPr lang="en-US" smtClean="0"/>
              <a:pPr/>
              <a:t>‹#›</a:t>
            </a:fld>
            <a:endParaRPr lang="en-US"/>
          </a:p>
        </p:txBody>
      </p:sp>
      <p:grpSp>
        <p:nvGrpSpPr>
          <p:cNvPr id="7" name="Group 6">
            <a:extLst>
              <a:ext uri="{FF2B5EF4-FFF2-40B4-BE49-F238E27FC236}">
                <a16:creationId xmlns:a16="http://schemas.microsoft.com/office/drawing/2014/main" id="{E0B3B00A-B905-4C6E-AEE1-BDCEC3E79AB2}"/>
              </a:ext>
            </a:extLst>
          </p:cNvPr>
          <p:cNvGrpSpPr/>
          <p:nvPr userDrawn="1"/>
        </p:nvGrpSpPr>
        <p:grpSpPr>
          <a:xfrm>
            <a:off x="-30788" y="6336171"/>
            <a:ext cx="9228667" cy="528963"/>
            <a:chOff x="-30788" y="4661517"/>
            <a:chExt cx="9228667" cy="528963"/>
          </a:xfrm>
        </p:grpSpPr>
        <p:sp>
          <p:nvSpPr>
            <p:cNvPr id="8" name="Rectangle 7">
              <a:extLst>
                <a:ext uri="{FF2B5EF4-FFF2-40B4-BE49-F238E27FC236}">
                  <a16:creationId xmlns:a16="http://schemas.microsoft.com/office/drawing/2014/main" id="{00DDD0FB-3004-4E67-A0BA-63B592FED6D9}"/>
                </a:ext>
              </a:extLst>
            </p:cNvPr>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AE18C5C-0589-4E55-A388-E525D03A93A9}"/>
                </a:ext>
              </a:extLst>
            </p:cNvPr>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ab-rgb.eps">
              <a:extLst>
                <a:ext uri="{FF2B5EF4-FFF2-40B4-BE49-F238E27FC236}">
                  <a16:creationId xmlns:a16="http://schemas.microsoft.com/office/drawing/2014/main" id="{4734E28B-9664-453B-86EF-72E8022BCED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1" name="TextBox 10">
              <a:extLst>
                <a:ext uri="{FF2B5EF4-FFF2-40B4-BE49-F238E27FC236}">
                  <a16:creationId xmlns:a16="http://schemas.microsoft.com/office/drawing/2014/main" id="{3F47B3B1-FA11-415F-99AF-BBD004610E45}"/>
                </a:ext>
              </a:extLst>
            </p:cNvPr>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429314641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68" r:id="rId12"/>
  </p:sldLayoutIdLst>
  <p:hf hdr="0" ftr="0"/>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6/17/2018</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grpSp>
        <p:nvGrpSpPr>
          <p:cNvPr id="7" name="Group 6">
            <a:extLst>
              <a:ext uri="{FF2B5EF4-FFF2-40B4-BE49-F238E27FC236}">
                <a16:creationId xmlns:a16="http://schemas.microsoft.com/office/drawing/2014/main" id="{3A735F27-2C3F-4C04-BF26-863FCB2B1287}"/>
              </a:ext>
            </a:extLst>
          </p:cNvPr>
          <p:cNvGrpSpPr/>
          <p:nvPr userDrawn="1"/>
        </p:nvGrpSpPr>
        <p:grpSpPr>
          <a:xfrm>
            <a:off x="-30788" y="6336171"/>
            <a:ext cx="9228667" cy="528963"/>
            <a:chOff x="-30788" y="4661517"/>
            <a:chExt cx="9228667" cy="528963"/>
          </a:xfrm>
        </p:grpSpPr>
        <p:sp>
          <p:nvSpPr>
            <p:cNvPr id="8" name="Rectangle 7">
              <a:extLst>
                <a:ext uri="{FF2B5EF4-FFF2-40B4-BE49-F238E27FC236}">
                  <a16:creationId xmlns:a16="http://schemas.microsoft.com/office/drawing/2014/main" id="{00CE3F30-E3A0-4390-B290-2FF031718FA7}"/>
                </a:ext>
              </a:extLst>
            </p:cNvPr>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C0F296E-6BF3-45BD-8BCD-CE4EFDB03FBA}"/>
                </a:ext>
              </a:extLst>
            </p:cNvPr>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ab-rgb.eps">
              <a:extLst>
                <a:ext uri="{FF2B5EF4-FFF2-40B4-BE49-F238E27FC236}">
                  <a16:creationId xmlns:a16="http://schemas.microsoft.com/office/drawing/2014/main" id="{E03D9B63-B171-4A90-B7BB-664DD892EE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1" name="TextBox 10">
              <a:extLst>
                <a:ext uri="{FF2B5EF4-FFF2-40B4-BE49-F238E27FC236}">
                  <a16:creationId xmlns:a16="http://schemas.microsoft.com/office/drawing/2014/main" id="{54CC8E86-6E58-4E66-986D-596B1F3B3310}"/>
                </a:ext>
              </a:extLst>
            </p:cNvPr>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179128193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dirty="0"/>
              <a:t>10/19/2017</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3000">
                <a:solidFill>
                  <a:schemeClr val="tx1">
                    <a:tint val="75000"/>
                  </a:schemeClr>
                </a:solidFill>
              </a:defRPr>
            </a:lvl1pPr>
          </a:lstStyle>
          <a:p>
            <a:fld id="{EAD0547C-D32D-4A6F-8C9C-67D434304BD9}" type="slidenum">
              <a:rPr lang="en-US" smtClean="0"/>
              <a:pPr/>
              <a:t>‹#›</a:t>
            </a:fld>
            <a:endParaRPr lang="en-US"/>
          </a:p>
        </p:txBody>
      </p:sp>
      <p:grpSp>
        <p:nvGrpSpPr>
          <p:cNvPr id="7" name="Group 6">
            <a:extLst>
              <a:ext uri="{FF2B5EF4-FFF2-40B4-BE49-F238E27FC236}">
                <a16:creationId xmlns:a16="http://schemas.microsoft.com/office/drawing/2014/main" id="{EA04347A-925F-4B2A-AA02-1131A8F50FD7}"/>
              </a:ext>
            </a:extLst>
          </p:cNvPr>
          <p:cNvGrpSpPr/>
          <p:nvPr userDrawn="1"/>
        </p:nvGrpSpPr>
        <p:grpSpPr>
          <a:xfrm>
            <a:off x="-30788" y="6336171"/>
            <a:ext cx="9228667" cy="528963"/>
            <a:chOff x="-30788" y="4661517"/>
            <a:chExt cx="9228667" cy="528963"/>
          </a:xfrm>
        </p:grpSpPr>
        <p:sp>
          <p:nvSpPr>
            <p:cNvPr id="8" name="Rectangle 7">
              <a:extLst>
                <a:ext uri="{FF2B5EF4-FFF2-40B4-BE49-F238E27FC236}">
                  <a16:creationId xmlns:a16="http://schemas.microsoft.com/office/drawing/2014/main" id="{C824F0D2-7ACB-4501-A5F6-6C2332FF0C09}"/>
                </a:ext>
              </a:extLst>
            </p:cNvPr>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663923F-89B9-47F2-AF5D-58D3BD44ECFC}"/>
                </a:ext>
              </a:extLst>
            </p:cNvPr>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ab-rgb.eps">
              <a:extLst>
                <a:ext uri="{FF2B5EF4-FFF2-40B4-BE49-F238E27FC236}">
                  <a16:creationId xmlns:a16="http://schemas.microsoft.com/office/drawing/2014/main" id="{0BCB0F74-F40C-4B00-BB9E-270FB305862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1" name="TextBox 10">
              <a:extLst>
                <a:ext uri="{FF2B5EF4-FFF2-40B4-BE49-F238E27FC236}">
                  <a16:creationId xmlns:a16="http://schemas.microsoft.com/office/drawing/2014/main" id="{F4729EC5-A3DE-49DD-AF04-C74F28A8AFD4}"/>
                </a:ext>
              </a:extLst>
            </p:cNvPr>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36790586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12DBC51-C587-424A-AC1C-0924900CD633}" type="datetimeFigureOut">
              <a:rPr lang="en-US" smtClean="0"/>
              <a:t>6/17/2018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3124AD6-858D-4F73-B7A6-3E7B748C8BB8}" type="slidenum">
              <a:rPr lang="en-US" smtClean="0"/>
              <a:t>‹#›</a:t>
            </a:fld>
            <a:endParaRPr lang="en-US"/>
          </a:p>
        </p:txBody>
      </p:sp>
      <p:grpSp>
        <p:nvGrpSpPr>
          <p:cNvPr id="7" name="Group 6">
            <a:extLst>
              <a:ext uri="{FF2B5EF4-FFF2-40B4-BE49-F238E27FC236}">
                <a16:creationId xmlns:a16="http://schemas.microsoft.com/office/drawing/2014/main" id="{172F3455-27C2-463F-A843-D8BF59CF665F}"/>
              </a:ext>
            </a:extLst>
          </p:cNvPr>
          <p:cNvGrpSpPr/>
          <p:nvPr userDrawn="1"/>
        </p:nvGrpSpPr>
        <p:grpSpPr>
          <a:xfrm>
            <a:off x="-30788" y="6336171"/>
            <a:ext cx="9228667" cy="528963"/>
            <a:chOff x="-30788" y="4661517"/>
            <a:chExt cx="9228667" cy="528963"/>
          </a:xfrm>
        </p:grpSpPr>
        <p:sp>
          <p:nvSpPr>
            <p:cNvPr id="8" name="Rectangle 7">
              <a:extLst>
                <a:ext uri="{FF2B5EF4-FFF2-40B4-BE49-F238E27FC236}">
                  <a16:creationId xmlns:a16="http://schemas.microsoft.com/office/drawing/2014/main" id="{CB2D35E8-BED9-4CE7-B37C-6CFDB6325CEE}"/>
                </a:ext>
              </a:extLst>
            </p:cNvPr>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6907D2F-0601-4E2B-A29C-D77CF9AA6BFE}"/>
                </a:ext>
              </a:extLst>
            </p:cNvPr>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ab-rgb.eps">
              <a:extLst>
                <a:ext uri="{FF2B5EF4-FFF2-40B4-BE49-F238E27FC236}">
                  <a16:creationId xmlns:a16="http://schemas.microsoft.com/office/drawing/2014/main" id="{959E2323-FD93-448B-9787-36B94142584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1" name="TextBox 10">
              <a:extLst>
                <a:ext uri="{FF2B5EF4-FFF2-40B4-BE49-F238E27FC236}">
                  <a16:creationId xmlns:a16="http://schemas.microsoft.com/office/drawing/2014/main" id="{688C89C2-2CBD-4C8F-97EE-A06A9056B44C}"/>
                </a:ext>
              </a:extLst>
            </p:cNvPr>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9371813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solidFill>
                  <a:prstClr val="black">
                    <a:tint val="75000"/>
                  </a:prstClr>
                </a:solidFill>
              </a:rPr>
              <a:pPr/>
              <a:t>6/17/2018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grpSp>
        <p:nvGrpSpPr>
          <p:cNvPr id="7" name="Group 6">
            <a:extLst>
              <a:ext uri="{FF2B5EF4-FFF2-40B4-BE49-F238E27FC236}">
                <a16:creationId xmlns:a16="http://schemas.microsoft.com/office/drawing/2014/main" id="{04820FE5-C536-4987-A2BE-A25CF43F4179}"/>
              </a:ext>
            </a:extLst>
          </p:cNvPr>
          <p:cNvGrpSpPr/>
          <p:nvPr userDrawn="1"/>
        </p:nvGrpSpPr>
        <p:grpSpPr>
          <a:xfrm>
            <a:off x="-30788" y="6336171"/>
            <a:ext cx="9228667" cy="528963"/>
            <a:chOff x="-30788" y="4661517"/>
            <a:chExt cx="9228667" cy="528963"/>
          </a:xfrm>
        </p:grpSpPr>
        <p:sp>
          <p:nvSpPr>
            <p:cNvPr id="8" name="Rectangle 7">
              <a:extLst>
                <a:ext uri="{FF2B5EF4-FFF2-40B4-BE49-F238E27FC236}">
                  <a16:creationId xmlns:a16="http://schemas.microsoft.com/office/drawing/2014/main" id="{0B0DF222-1918-450B-93E9-2C17BCD9C9BE}"/>
                </a:ext>
              </a:extLst>
            </p:cNvPr>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A3D4AEB-A164-4E07-88CC-B376AC348335}"/>
                </a:ext>
              </a:extLst>
            </p:cNvPr>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ab-rgb.eps">
              <a:extLst>
                <a:ext uri="{FF2B5EF4-FFF2-40B4-BE49-F238E27FC236}">
                  <a16:creationId xmlns:a16="http://schemas.microsoft.com/office/drawing/2014/main" id="{02A03B55-69A5-4DF8-B261-ED501868709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1" name="TextBox 10">
              <a:extLst>
                <a:ext uri="{FF2B5EF4-FFF2-40B4-BE49-F238E27FC236}">
                  <a16:creationId xmlns:a16="http://schemas.microsoft.com/office/drawing/2014/main" id="{339FBF06-794A-4481-8FF2-EDB83F992E91}"/>
                </a:ext>
              </a:extLst>
            </p:cNvPr>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2692333040"/>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6/17/2018</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126545329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www.class-central.com/report/moocs-stats-and-trends-2017/"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hyperlink" Target="https://www.class-central.com/report/moocs-stats-and-trends-2017/"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hyperlink" Target="https://www.class-central.com/report/moocs-stats-and-trends-2017/" TargetMode="External"/><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class-central.com/report/mooc-providers-list/" TargetMode="External"/><Relationship Id="rId7"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class-central.com/report/mooc-stats-2016/" TargetMode="Externa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hyperlink" Target="http://www.irrodl.org/index.php/irrodl/article/view/2675/3881" TargetMode="Externa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class-central.com/report/futurelearn-coventry-university-roll-50-online-degrees/" TargetMode="Externa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class-central.com/report/futurelearn-coventry-university-roll-50-online-degrees/" TargetMode="Externa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hyperlink" Target="http://www.irrodl.org/index.php/irrodl/article/view/2675/3881" TargetMode="Externa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curtbonk.com/20-years-medium.html" TargetMode="External"/><Relationship Id="rId11" Type="http://schemas.openxmlformats.org/officeDocument/2006/relationships/image" Target="../media/image10.jpg"/><Relationship Id="rId5" Type="http://schemas.openxmlformats.org/officeDocument/2006/relationships/hyperlink" Target="http://curtbonk.com/20-years-medium-audio.html" TargetMode="External"/><Relationship Id="rId10" Type="http://schemas.openxmlformats.org/officeDocument/2006/relationships/image" Target="../media/image9.png"/><Relationship Id="rId4" Type="http://schemas.openxmlformats.org/officeDocument/2006/relationships/hyperlink" Target="https://files.eric.ed.gov/fulltext/ED428724.pdf" TargetMode="Externa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hyperlink" Target="http://moocsbook.com/" TargetMode="External"/><Relationship Id="rId7" Type="http://schemas.openxmlformats.org/officeDocument/2006/relationships/image" Target="../media/image46.jpeg"/><Relationship Id="rId2" Type="http://schemas.openxmlformats.org/officeDocument/2006/relationships/image" Target="../media/image42.jpeg"/><Relationship Id="rId1" Type="http://schemas.openxmlformats.org/officeDocument/2006/relationships/slideLayout" Target="../slideLayouts/slideLayout1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hyperlink" Target="http://www.sciencedirect.com/science/article/pii/S036013151400178X" TargetMode="Externa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irrodl.org/index.php/irrodl/article/view/1954" TargetMode="External"/><Relationship Id="rId1" Type="http://schemas.openxmlformats.org/officeDocument/2006/relationships/slideLayout" Target="../slideLayouts/slideLayout68.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irrodl.org/index.php/irrodl/article/view/1954" TargetMode="External"/><Relationship Id="rId1" Type="http://schemas.openxmlformats.org/officeDocument/2006/relationships/slideLayout" Target="../slideLayouts/slideLayout68.xml"/><Relationship Id="rId5" Type="http://schemas.openxmlformats.org/officeDocument/2006/relationships/image" Target="../media/image50.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irrodl.org/index.php/irrodl/article/view/1954" TargetMode="External"/><Relationship Id="rId1" Type="http://schemas.openxmlformats.org/officeDocument/2006/relationships/slideLayout" Target="../slideLayouts/slideLayout68.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irrodl.org/index.php/irrodl/article/view/1954" TargetMode="External"/><Relationship Id="rId1" Type="http://schemas.openxmlformats.org/officeDocument/2006/relationships/slideLayout" Target="../slideLayouts/slideLayout68.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irrodl.org/index.php/irrodl/article/view/2448/3655" TargetMode="External"/><Relationship Id="rId1" Type="http://schemas.openxmlformats.org/officeDocument/2006/relationships/slideLayout" Target="../slideLayouts/slideLayout68.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irrodl.org/index.php/irrodl/article/view/2448/3655" TargetMode="External"/><Relationship Id="rId1" Type="http://schemas.openxmlformats.org/officeDocument/2006/relationships/slideLayout" Target="../slideLayouts/slideLayout68.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irrodl.org/index.php/irrodl/article/view/2448/3655" TargetMode="External"/><Relationship Id="rId1" Type="http://schemas.openxmlformats.org/officeDocument/2006/relationships/slideLayout" Target="../slideLayouts/slideLayout68.xml"/><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irrodl.org/index.php/irrodl/article/view/2448/3655" TargetMode="External"/><Relationship Id="rId1" Type="http://schemas.openxmlformats.org/officeDocument/2006/relationships/slideLayout" Target="../slideLayouts/slideLayout68.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68.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8.xml"/><Relationship Id="rId5" Type="http://schemas.openxmlformats.org/officeDocument/2006/relationships/image" Target="../media/image68.jpe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68.xml"/><Relationship Id="rId5" Type="http://schemas.openxmlformats.org/officeDocument/2006/relationships/image" Target="../media/image68.jpeg"/><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3" Type="http://schemas.openxmlformats.org/officeDocument/2006/relationships/hyperlink" Target="http://www.irrodl.org/index.php/irrodl/article/view/2448/3655"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edx.org/course" TargetMode="External"/><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edx.org/course" TargetMode="External"/><Relationship Id="rId1" Type="http://schemas.openxmlformats.org/officeDocument/2006/relationships/slideLayout" Target="../slideLayouts/slideLayout79.xml"/><Relationship Id="rId6" Type="http://schemas.openxmlformats.org/officeDocument/2006/relationships/image" Target="https://media.sailthru.com/595/1k2/6/4/5b15ac123bc2d.png"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1.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1.xml"/></Relationships>
</file>

<file path=ppt/slides/_rels/slide5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1.xml"/></Relationships>
</file>

<file path=ppt/slides/_rels/slide59.xml.rels><?xml version="1.0" encoding="UTF-8" standalone="yes"?>
<Relationships xmlns="http://schemas.openxmlformats.org/package/2006/relationships"><Relationship Id="rId2" Type="http://schemas.openxmlformats.org/officeDocument/2006/relationships/hyperlink" Target="http://www.irrodl.org/index.php/irrodl/article/view/2448/3655" TargetMode="Externa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image" Target="https://media.sailthru.com/595/1k2/6/4/5b15ac123bc2d.png" TargetMode="External"/><Relationship Id="rId2" Type="http://schemas.openxmlformats.org/officeDocument/2006/relationships/hyperlink" Target="https://www.edx.org/course" TargetMode="External"/><Relationship Id="rId1" Type="http://schemas.openxmlformats.org/officeDocument/2006/relationships/slideLayout" Target="../slideLayouts/slideLayout79.xml"/><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hyperlink" Target="http://www.irrodl.org/index.php/irrodl/article/view/2448/3655" TargetMode="External"/><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coursera.org/" TargetMode="External"/><Relationship Id="rId1" Type="http://schemas.openxmlformats.org/officeDocument/2006/relationships/slideLayout" Target="../slideLayouts/slideLayout79.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hyperlink" Target="http://aer.sagepub.com/content/early/2015/05/08/0002831215584621" TargetMode="External"/><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coursera.org/" TargetMode="External"/><Relationship Id="rId1" Type="http://schemas.openxmlformats.org/officeDocument/2006/relationships/slideLayout" Target="../slideLayouts/slideLayout79.xml"/><Relationship Id="rId5" Type="http://schemas.openxmlformats.org/officeDocument/2006/relationships/image" Target="../media/image23.png"/><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aer.sagepub.com/content/early/2015/05/08/0002831215584621" TargetMode="External"/><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insidehighered.com/news/2018/06/14/edx-introduces-support-fee-free-online-courses" TargetMode="External"/><Relationship Id="rId1" Type="http://schemas.openxmlformats.org/officeDocument/2006/relationships/slideLayout" Target="../slideLayouts/slideLayout79.xml"/><Relationship Id="rId5" Type="http://schemas.openxmlformats.org/officeDocument/2006/relationships/image" Target="../media/image26.jpg"/><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hyperlink" Target="https://www.coursetalk.com/"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101.png"/></Relationships>
</file>

<file path=ppt/slides/_rels/slide9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6.xml.rels><?xml version="1.0" encoding="UTF-8" standalone="yes"?>
<Relationships xmlns="http://schemas.openxmlformats.org/package/2006/relationships"><Relationship Id="rId3" Type="http://schemas.openxmlformats.org/officeDocument/2006/relationships/hyperlink" Target="http://www.trainingshare.com/" TargetMode="External"/><Relationship Id="rId2" Type="http://schemas.openxmlformats.org/officeDocument/2006/relationships/image" Target="../media/image108.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A6C0CB-304F-4416-9F85-A8DC7643C8CE}"/>
              </a:ext>
            </a:extLst>
          </p:cNvPr>
          <p:cNvSpPr>
            <a:spLocks noGrp="1"/>
          </p:cNvSpPr>
          <p:nvPr>
            <p:ph type="title"/>
          </p:nvPr>
        </p:nvSpPr>
        <p:spPr>
          <a:xfrm>
            <a:off x="1436968" y="775508"/>
            <a:ext cx="7170585" cy="2778852"/>
          </a:xfrm>
        </p:spPr>
        <p:txBody>
          <a:bodyPr>
            <a:noAutofit/>
          </a:bodyPr>
          <a:lstStyle/>
          <a:p>
            <a:pPr algn="ctr"/>
            <a:r>
              <a:rPr lang="en-US" sz="4000" dirty="0"/>
              <a:t>A Systematic Review of MOOC Research Methods and Topics:</a:t>
            </a:r>
            <a:br>
              <a:rPr lang="en-US" sz="4000" dirty="0"/>
            </a:br>
            <a:r>
              <a:rPr lang="en-US" sz="4000" dirty="0"/>
              <a:t>Comparing 2014-2016 </a:t>
            </a:r>
            <a:br>
              <a:rPr lang="en-US" sz="4000" dirty="0"/>
            </a:br>
            <a:r>
              <a:rPr lang="en-US" sz="4000" dirty="0"/>
              <a:t>and 2016-2017</a:t>
            </a:r>
          </a:p>
        </p:txBody>
      </p:sp>
      <p:sp>
        <p:nvSpPr>
          <p:cNvPr id="7" name="Title 4">
            <a:extLst>
              <a:ext uri="{FF2B5EF4-FFF2-40B4-BE49-F238E27FC236}">
                <a16:creationId xmlns:a16="http://schemas.microsoft.com/office/drawing/2014/main" id="{5A7D227A-CE6D-4F78-A327-614EDBC157B7}"/>
              </a:ext>
            </a:extLst>
          </p:cNvPr>
          <p:cNvSpPr txBox="1">
            <a:spLocks/>
          </p:cNvSpPr>
          <p:nvPr/>
        </p:nvSpPr>
        <p:spPr>
          <a:xfrm>
            <a:off x="1436968" y="3713278"/>
            <a:ext cx="6756055" cy="2151074"/>
          </a:xfrm>
          <a:prstGeom prst="rect">
            <a:avLst/>
          </a:prstGeom>
        </p:spPr>
        <p:txBody>
          <a:bodyPr vert="horz" lIns="91440" tIns="45720" rIns="91440" bIns="45720" rtlCol="0" anchor="ctr">
            <a:normAutofit fontScale="97500"/>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endParaRPr lang="en-US" dirty="0">
              <a:latin typeface="BentonSansCond Light" panose="02000606030000020004" pitchFamily="50" charset="0"/>
            </a:endParaRPr>
          </a:p>
        </p:txBody>
      </p:sp>
      <p:sp>
        <p:nvSpPr>
          <p:cNvPr id="8" name="Title 4">
            <a:extLst>
              <a:ext uri="{FF2B5EF4-FFF2-40B4-BE49-F238E27FC236}">
                <a16:creationId xmlns:a16="http://schemas.microsoft.com/office/drawing/2014/main" id="{8CF0132D-E6DA-4F87-801A-0CDE320AC11C}"/>
              </a:ext>
            </a:extLst>
          </p:cNvPr>
          <p:cNvSpPr txBox="1">
            <a:spLocks/>
          </p:cNvSpPr>
          <p:nvPr/>
        </p:nvSpPr>
        <p:spPr>
          <a:xfrm>
            <a:off x="2481416" y="3699921"/>
            <a:ext cx="4409768" cy="1753921"/>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r>
              <a:rPr lang="en-US" sz="3200" dirty="0" err="1">
                <a:latin typeface="BentonSansCond Book" panose="02000606040000020004" pitchFamily="50" charset="0"/>
              </a:rPr>
              <a:t>Meina</a:t>
            </a:r>
            <a:r>
              <a:rPr lang="en-US" sz="3200" dirty="0">
                <a:latin typeface="BentonSansCond Book" panose="02000606040000020004" pitchFamily="50" charset="0"/>
              </a:rPr>
              <a:t> Zhu</a:t>
            </a:r>
          </a:p>
          <a:p>
            <a:pPr algn="ctr"/>
            <a:r>
              <a:rPr lang="en-US" sz="3200" dirty="0" err="1">
                <a:latin typeface="BentonSansCond Book" panose="02000606040000020004" pitchFamily="50" charset="0"/>
              </a:rPr>
              <a:t>Annisa</a:t>
            </a:r>
            <a:r>
              <a:rPr lang="en-US" sz="3200" dirty="0">
                <a:latin typeface="BentonSansCond Book" panose="02000606040000020004" pitchFamily="50" charset="0"/>
              </a:rPr>
              <a:t> Sari</a:t>
            </a:r>
          </a:p>
          <a:p>
            <a:pPr algn="ctr"/>
            <a:r>
              <a:rPr lang="en-US" sz="3200" dirty="0">
                <a:latin typeface="BentonSansCond Book" panose="02000606040000020004" pitchFamily="50" charset="0"/>
              </a:rPr>
              <a:t>Curtis J. Bonk</a:t>
            </a:r>
          </a:p>
          <a:p>
            <a:pPr algn="ctr"/>
            <a:r>
              <a:rPr lang="en-US" sz="3200" dirty="0">
                <a:latin typeface="BentonSansCond Book" panose="02000606040000020004" pitchFamily="50" charset="0"/>
              </a:rPr>
              <a:t>Indiana University</a:t>
            </a:r>
          </a:p>
        </p:txBody>
      </p:sp>
      <p:sp>
        <p:nvSpPr>
          <p:cNvPr id="11" name="Text Placeholder 19">
            <a:extLst>
              <a:ext uri="{FF2B5EF4-FFF2-40B4-BE49-F238E27FC236}">
                <a16:creationId xmlns:a16="http://schemas.microsoft.com/office/drawing/2014/main" id="{E628FCA4-0BD4-49E4-B890-F2D361ABF58B}"/>
              </a:ext>
            </a:extLst>
          </p:cNvPr>
          <p:cNvSpPr>
            <a:spLocks noGrp="1"/>
          </p:cNvSpPr>
          <p:nvPr>
            <p:ph type="body" sz="quarter" idx="10"/>
          </p:nvPr>
        </p:nvSpPr>
        <p:spPr>
          <a:xfrm>
            <a:off x="0" y="6279762"/>
            <a:ext cx="9144000" cy="370205"/>
          </a:xfrm>
        </p:spPr>
        <p:txBody>
          <a:bodyPr anchor="ctr">
            <a:noAutofit/>
          </a:bodyPr>
          <a:lstStyle>
            <a:lvl1pPr marL="0" indent="0">
              <a:buNone/>
              <a:defRPr sz="1100" b="1" spc="80" baseline="0">
                <a:solidFill>
                  <a:srgbClr val="A6A6A6"/>
                </a:solidFill>
                <a:latin typeface="Arial"/>
                <a:cs typeface="Arial"/>
              </a:defRPr>
            </a:lvl1pPr>
          </a:lstStyle>
          <a:p>
            <a:pPr lvl="0"/>
            <a:r>
              <a:rPr lang="en-US" sz="1400" dirty="0">
                <a:latin typeface="Tahoma" panose="020B0604030504040204" pitchFamily="34" charset="0"/>
                <a:ea typeface="Tahoma" panose="020B0604030504040204" pitchFamily="34" charset="0"/>
                <a:cs typeface="Tahoma" panose="020B0604030504040204" pitchFamily="34" charset="0"/>
              </a:rPr>
              <a:t>School of Education, IST                                           INDIANA UNIVERSITY BLOOMINGTON</a:t>
            </a:r>
          </a:p>
        </p:txBody>
      </p:sp>
      <p:pic>
        <p:nvPicPr>
          <p:cNvPr id="9" name="Picture 8">
            <a:extLst>
              <a:ext uri="{FF2B5EF4-FFF2-40B4-BE49-F238E27FC236}">
                <a16:creationId xmlns:a16="http://schemas.microsoft.com/office/drawing/2014/main" id="{35D3FFAC-0846-4CC8-8C2F-B82A3BBDA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927" y="3699921"/>
            <a:ext cx="2660073" cy="1658390"/>
          </a:xfrm>
          <a:prstGeom prst="rect">
            <a:avLst/>
          </a:prstGeom>
        </p:spPr>
      </p:pic>
      <p:pic>
        <p:nvPicPr>
          <p:cNvPr id="10" name="Picture 9">
            <a:extLst>
              <a:ext uri="{FF2B5EF4-FFF2-40B4-BE49-F238E27FC236}">
                <a16:creationId xmlns:a16="http://schemas.microsoft.com/office/drawing/2014/main" id="{7F1399EE-2EA9-42B8-ADD5-7B19357A5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04966"/>
            <a:ext cx="2822540" cy="1411270"/>
          </a:xfrm>
          <a:prstGeom prst="rect">
            <a:avLst/>
          </a:prstGeom>
        </p:spPr>
      </p:pic>
    </p:spTree>
    <p:extLst>
      <p:ext uri="{BB962C8B-B14F-4D97-AF65-F5344CB8AC3E}">
        <p14:creationId xmlns:p14="http://schemas.microsoft.com/office/powerpoint/2010/main" val="254325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341376"/>
            <a:ext cx="8247224" cy="1877568"/>
          </a:xfrm>
          <a:solidFill>
            <a:schemeClr val="bg1"/>
          </a:solidFill>
        </p:spPr>
        <p:txBody>
          <a:bodyPr/>
          <a:lstStyle/>
          <a:p>
            <a:pPr algn="ct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December 25, 2016 vs. January 22, 2018</a:t>
            </a:r>
            <a:br>
              <a:rPr lang="en-US" sz="3200" dirty="0">
                <a:latin typeface="Tahoma" panose="020B0604030504040204" pitchFamily="34" charset="0"/>
                <a:ea typeface="Tahoma" panose="020B0604030504040204" pitchFamily="34" charset="0"/>
                <a:cs typeface="Tahoma" panose="020B0604030504040204" pitchFamily="34" charset="0"/>
              </a:rPr>
            </a:b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A Review of MOOCs Stats and Trends in 2017,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Dhawal</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Shah, Class Central</a:t>
            </a:r>
            <a:br>
              <a:rPr lang="en-US" sz="2400"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https://www.class-central.com/report/moocs-stats-and-trends-2017/</a:t>
            </a:r>
            <a:r>
              <a:rPr lang="en-US" sz="1200" dirty="0">
                <a:latin typeface="Tahoma" panose="020B0604030504040204" pitchFamily="34" charset="0"/>
                <a:ea typeface="Tahoma" panose="020B0604030504040204" pitchFamily="34" charset="0"/>
                <a:cs typeface="Tahoma" panose="020B0604030504040204" pitchFamily="34" charset="0"/>
              </a:rPr>
              <a:t>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6843FAA2-859F-471B-B815-A0CDDD0290C1}"/>
              </a:ext>
            </a:extLst>
          </p:cNvPr>
          <p:cNvPicPr>
            <a:picLocks noChangeAspect="1"/>
          </p:cNvPicPr>
          <p:nvPr/>
        </p:nvPicPr>
        <p:blipFill rotWithShape="1">
          <a:blip r:embed="rId4"/>
          <a:srcRect l="13384" t="9645" r="26227" b="20667"/>
          <a:stretch/>
        </p:blipFill>
        <p:spPr>
          <a:xfrm>
            <a:off x="2595878" y="2487168"/>
            <a:ext cx="4093115" cy="3657600"/>
          </a:xfrm>
          <a:prstGeom prst="rect">
            <a:avLst/>
          </a:prstGeom>
        </p:spPr>
      </p:pic>
      <p:pic>
        <p:nvPicPr>
          <p:cNvPr id="6" name="Picture 5">
            <a:extLst>
              <a:ext uri="{FF2B5EF4-FFF2-40B4-BE49-F238E27FC236}">
                <a16:creationId xmlns:a16="http://schemas.microsoft.com/office/drawing/2014/main" id="{50A12914-50D9-4ECB-8869-5165DE7B69D9}"/>
              </a:ext>
            </a:extLst>
          </p:cNvPr>
          <p:cNvPicPr>
            <a:picLocks noChangeAspect="1"/>
          </p:cNvPicPr>
          <p:nvPr/>
        </p:nvPicPr>
        <p:blipFill rotWithShape="1">
          <a:blip r:embed="rId5"/>
          <a:srcRect t="13826" r="1666" b="2695"/>
          <a:stretch/>
        </p:blipFill>
        <p:spPr>
          <a:xfrm>
            <a:off x="870535" y="2398052"/>
            <a:ext cx="7543800" cy="3835831"/>
          </a:xfrm>
          <a:prstGeom prst="rect">
            <a:avLst/>
          </a:prstGeom>
        </p:spPr>
      </p:pic>
    </p:spTree>
    <p:extLst>
      <p:ext uri="{BB962C8B-B14F-4D97-AF65-F5344CB8AC3E}">
        <p14:creationId xmlns:p14="http://schemas.microsoft.com/office/powerpoint/2010/main" val="638239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606744"/>
            <a:ext cx="8196350" cy="1368359"/>
          </a:xfrm>
        </p:spPr>
        <p:txBody>
          <a:bodyPr/>
          <a:lstStyle/>
          <a:p>
            <a:pPr algn="ct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January 22, 2018</a:t>
            </a:r>
            <a:br>
              <a:rPr lang="en-US" sz="3200" dirty="0">
                <a:latin typeface="Tahoma" panose="020B0604030504040204" pitchFamily="34" charset="0"/>
                <a:ea typeface="Tahoma" panose="020B0604030504040204" pitchFamily="34" charset="0"/>
                <a:cs typeface="Tahoma" panose="020B0604030504040204" pitchFamily="34" charset="0"/>
              </a:rPr>
            </a:b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A Review of MOOCs Stats and Trends in 2017,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Dhawal</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Shah, Class Central</a:t>
            </a:r>
            <a:br>
              <a:rPr lang="en-US" sz="2400"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https://www.class-central.com/report/moocs-stats-and-trends-2017/</a:t>
            </a:r>
            <a:r>
              <a:rPr lang="en-US" sz="1200" dirty="0">
                <a:latin typeface="Tahoma" panose="020B0604030504040204" pitchFamily="34" charset="0"/>
                <a:ea typeface="Tahoma" panose="020B0604030504040204" pitchFamily="34" charset="0"/>
                <a:cs typeface="Tahoma" panose="020B0604030504040204" pitchFamily="34" charset="0"/>
              </a:rPr>
              <a:t>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4">
            <a:extLst>
              <a:ext uri="{FF2B5EF4-FFF2-40B4-BE49-F238E27FC236}">
                <a16:creationId xmlns:a16="http://schemas.microsoft.com/office/drawing/2014/main" id="{A12E026D-876F-4F1E-811A-0DE703369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704" y="2328672"/>
            <a:ext cx="8054590" cy="402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013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79784" y="512064"/>
            <a:ext cx="8341758" cy="1863523"/>
          </a:xfrm>
        </p:spPr>
        <p:txBody>
          <a:bodyPr/>
          <a:lstStyle/>
          <a:p>
            <a:pPr algn="ct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January 22, 2018</a:t>
            </a:r>
            <a:br>
              <a:rPr lang="en-US" sz="3200" dirty="0">
                <a:latin typeface="Tahoma" panose="020B0604030504040204" pitchFamily="34" charset="0"/>
                <a:ea typeface="Tahoma" panose="020B0604030504040204" pitchFamily="34" charset="0"/>
                <a:cs typeface="Tahoma" panose="020B0604030504040204" pitchFamily="34" charset="0"/>
              </a:rPr>
            </a:b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A Review of MOOCs Stats and Trends in 2017,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Dhawal</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Shah, Class Central</a:t>
            </a:r>
            <a:br>
              <a:rPr lang="en-US" sz="2400"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https://www.class-central.com/report/moocs-stats-and-trends-2017/</a:t>
            </a:r>
            <a:r>
              <a:rPr lang="en-US" sz="1200" dirty="0">
                <a:latin typeface="Tahoma" panose="020B0604030504040204" pitchFamily="34" charset="0"/>
                <a:ea typeface="Tahoma" panose="020B0604030504040204" pitchFamily="34" charset="0"/>
                <a:cs typeface="Tahoma" panose="020B0604030504040204" pitchFamily="34" charset="0"/>
              </a:rPr>
              <a:t> </a:t>
            </a:r>
            <a:br>
              <a:rPr lang="en-US" sz="3200" dirty="0">
                <a:latin typeface="Tahoma" panose="020B0604030504040204" pitchFamily="34" charset="0"/>
                <a:ea typeface="Tahoma" panose="020B0604030504040204" pitchFamily="34" charset="0"/>
                <a:cs typeface="Tahoma" panose="020B0604030504040204" pitchFamily="34" charset="0"/>
              </a:rPr>
            </a:b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2" descr="image013">
            <a:extLst>
              <a:ext uri="{FF2B5EF4-FFF2-40B4-BE49-F238E27FC236}">
                <a16:creationId xmlns:a16="http://schemas.microsoft.com/office/drawing/2014/main" id="{C6953A28-7ED0-49C3-8A41-E6B822C96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147" y="2212369"/>
            <a:ext cx="7442925" cy="386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C3EDB00-1613-4F8D-A913-5CC82E935A99}"/>
              </a:ext>
            </a:extLst>
          </p:cNvPr>
          <p:cNvPicPr>
            <a:picLocks noChangeAspect="1"/>
          </p:cNvPicPr>
          <p:nvPr/>
        </p:nvPicPr>
        <p:blipFill rotWithShape="1">
          <a:blip r:embed="rId5"/>
          <a:srcRect l="13833" t="20538" r="41667" b="37190"/>
          <a:stretch/>
        </p:blipFill>
        <p:spPr>
          <a:xfrm>
            <a:off x="5727232" y="2899889"/>
            <a:ext cx="3052675" cy="1886484"/>
          </a:xfrm>
          <a:prstGeom prst="rect">
            <a:avLst/>
          </a:prstGeom>
        </p:spPr>
      </p:pic>
      <p:pic>
        <p:nvPicPr>
          <p:cNvPr id="5" name="Picture 2" descr="https://pbs.twimg.com/profile_images/430758166981124096/jz9Gtlkh.png">
            <a:extLst>
              <a:ext uri="{FF2B5EF4-FFF2-40B4-BE49-F238E27FC236}">
                <a16:creationId xmlns:a16="http://schemas.microsoft.com/office/drawing/2014/main" id="{DA14657E-0C7D-4FDA-9646-AF313AA221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3162" y="4786373"/>
            <a:ext cx="1458126" cy="145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D9A314B-AE86-4C51-9FFC-C9A663D00C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6788" y="4749163"/>
            <a:ext cx="2434993" cy="1374418"/>
          </a:xfrm>
          <a:prstGeom prst="rect">
            <a:avLst/>
          </a:prstGeom>
        </p:spPr>
      </p:pic>
    </p:spTree>
    <p:extLst>
      <p:ext uri="{BB962C8B-B14F-4D97-AF65-F5344CB8AC3E}">
        <p14:creationId xmlns:p14="http://schemas.microsoft.com/office/powerpoint/2010/main" val="3512505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624259" y="467224"/>
            <a:ext cx="8004391" cy="638906"/>
          </a:xfrm>
          <a:solidFill>
            <a:schemeClr val="bg1"/>
          </a:solidFill>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Subject areas (January 22, 2018)</a:t>
            </a:r>
          </a:p>
        </p:txBody>
      </p:sp>
      <p:pic>
        <p:nvPicPr>
          <p:cNvPr id="4" name="Picture 3">
            <a:extLst>
              <a:ext uri="{FF2B5EF4-FFF2-40B4-BE49-F238E27FC236}">
                <a16:creationId xmlns:a16="http://schemas.microsoft.com/office/drawing/2014/main" id="{1A04F832-AE4C-46EC-920D-4D9FEC195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0037"/>
            <a:ext cx="9144000" cy="4572000"/>
          </a:xfrm>
          <a:prstGeom prst="rect">
            <a:avLst/>
          </a:prstGeom>
        </p:spPr>
      </p:pic>
    </p:spTree>
    <p:extLst>
      <p:ext uri="{BB962C8B-B14F-4D97-AF65-F5344CB8AC3E}">
        <p14:creationId xmlns:p14="http://schemas.microsoft.com/office/powerpoint/2010/main" val="3232312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33480" y="167615"/>
            <a:ext cx="8295992" cy="2366923"/>
          </a:xfrm>
        </p:spPr>
        <p:txBody>
          <a:bodyPr/>
          <a:lstStyle/>
          <a:p>
            <a:pPr algn="ct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June 15, 2017</a:t>
            </a:r>
            <a:b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Massive List of MOOC Providers Around The World, Class Central</a:t>
            </a:r>
            <a:b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JMOOC, K-MOOC, and T-MOOC?</a:t>
            </a:r>
            <a:b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hlinkClick r:id="rId3"/>
              </a:rPr>
              <a:t>https://www.class-central.com/report/mooc-providers-list/</a:t>
            </a:r>
            <a:r>
              <a:rPr lang="en-US" sz="1200" dirty="0">
                <a:latin typeface="Tahoma" panose="020B0604030504040204" pitchFamily="34" charset="0"/>
                <a:ea typeface="Tahoma" panose="020B0604030504040204" pitchFamily="34" charset="0"/>
                <a:cs typeface="Tahoma" panose="020B0604030504040204" pitchFamily="34" charset="0"/>
              </a:rPr>
              <a:t> </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DB5A623A-2366-44A6-AD17-1559BA02284E}"/>
              </a:ext>
            </a:extLst>
          </p:cNvPr>
          <p:cNvPicPr>
            <a:picLocks noChangeAspect="1"/>
          </p:cNvPicPr>
          <p:nvPr/>
        </p:nvPicPr>
        <p:blipFill rotWithShape="1">
          <a:blip r:embed="rId4"/>
          <a:srcRect l="14332" t="12148" r="1722" b="1085"/>
          <a:stretch/>
        </p:blipFill>
        <p:spPr>
          <a:xfrm>
            <a:off x="45257" y="2486249"/>
            <a:ext cx="3511296" cy="2141034"/>
          </a:xfrm>
          <a:prstGeom prst="rect">
            <a:avLst/>
          </a:prstGeom>
        </p:spPr>
      </p:pic>
      <p:pic>
        <p:nvPicPr>
          <p:cNvPr id="5" name="Picture 4">
            <a:extLst>
              <a:ext uri="{FF2B5EF4-FFF2-40B4-BE49-F238E27FC236}">
                <a16:creationId xmlns:a16="http://schemas.microsoft.com/office/drawing/2014/main" id="{D7467EA9-6F35-4CA9-B28E-0BF3A985A9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2984" y="2534540"/>
            <a:ext cx="3441489" cy="1854580"/>
          </a:xfrm>
          <a:prstGeom prst="rect">
            <a:avLst/>
          </a:prstGeom>
        </p:spPr>
      </p:pic>
      <p:pic>
        <p:nvPicPr>
          <p:cNvPr id="7" name="Picture 6">
            <a:extLst>
              <a:ext uri="{FF2B5EF4-FFF2-40B4-BE49-F238E27FC236}">
                <a16:creationId xmlns:a16="http://schemas.microsoft.com/office/drawing/2014/main" id="{9DC58E23-0438-49BC-8158-97EFB90951CE}"/>
              </a:ext>
            </a:extLst>
          </p:cNvPr>
          <p:cNvPicPr>
            <a:picLocks noChangeAspect="1"/>
          </p:cNvPicPr>
          <p:nvPr/>
        </p:nvPicPr>
        <p:blipFill rotWithShape="1">
          <a:blip r:embed="rId6"/>
          <a:srcRect l="14433" t="18286" r="28823" b="19164"/>
          <a:stretch/>
        </p:blipFill>
        <p:spPr>
          <a:xfrm>
            <a:off x="24384" y="4105248"/>
            <a:ext cx="3621024" cy="2250290"/>
          </a:xfrm>
          <a:prstGeom prst="rect">
            <a:avLst/>
          </a:prstGeom>
        </p:spPr>
      </p:pic>
      <p:pic>
        <p:nvPicPr>
          <p:cNvPr id="8" name="Picture 7">
            <a:extLst>
              <a:ext uri="{FF2B5EF4-FFF2-40B4-BE49-F238E27FC236}">
                <a16:creationId xmlns:a16="http://schemas.microsoft.com/office/drawing/2014/main" id="{C9C383BE-3861-4F62-AE99-8535ABFDB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98592" y="4514757"/>
            <a:ext cx="3415882" cy="1840781"/>
          </a:xfrm>
          <a:prstGeom prst="rect">
            <a:avLst/>
          </a:prstGeom>
        </p:spPr>
      </p:pic>
    </p:spTree>
    <p:extLst>
      <p:ext uri="{BB962C8B-B14F-4D97-AF65-F5344CB8AC3E}">
        <p14:creationId xmlns:p14="http://schemas.microsoft.com/office/powerpoint/2010/main" val="1801427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27221" y="481263"/>
            <a:ext cx="6633411" cy="2021305"/>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August 17, 2017</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By the Numbers: MOOCs in 2016</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Class Central, </a:t>
            </a:r>
            <a:r>
              <a:rPr lang="en-US" sz="2800" b="1" dirty="0" err="1">
                <a:latin typeface="Tahoma" panose="020B0604030504040204" pitchFamily="34" charset="0"/>
                <a:ea typeface="Tahoma" panose="020B0604030504040204" pitchFamily="34" charset="0"/>
                <a:cs typeface="Tahoma" panose="020B0604030504040204" pitchFamily="34" charset="0"/>
              </a:rPr>
              <a:t>Dhawal</a:t>
            </a:r>
            <a:r>
              <a:rPr lang="en-US" sz="2800" b="1" dirty="0">
                <a:latin typeface="Tahoma" panose="020B0604030504040204" pitchFamily="34" charset="0"/>
                <a:ea typeface="Tahoma" panose="020B0604030504040204" pitchFamily="34" charset="0"/>
                <a:cs typeface="Tahoma" panose="020B0604030504040204" pitchFamily="34" charset="0"/>
              </a:rPr>
              <a:t> Shah</a:t>
            </a:r>
            <a:br>
              <a:rPr lang="en-US" sz="1800" b="1" dirty="0"/>
            </a:br>
            <a:r>
              <a:rPr lang="en-US" sz="750" b="1" dirty="0">
                <a:latin typeface="Tahoma" panose="020B0604030504040204" pitchFamily="34" charset="0"/>
                <a:ea typeface="Tahoma" panose="020B0604030504040204" pitchFamily="34" charset="0"/>
                <a:cs typeface="Tahoma" panose="020B0604030504040204" pitchFamily="34" charset="0"/>
                <a:hlinkClick r:id="rId2"/>
              </a:rPr>
              <a:t>https://www.class-central.com/report/mooc-stats-2016/</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23333" t="20500" r="33333" b="39588"/>
          <a:stretch/>
        </p:blipFill>
        <p:spPr>
          <a:xfrm>
            <a:off x="530403" y="2419078"/>
            <a:ext cx="7895945" cy="3492438"/>
          </a:xfrm>
          <a:prstGeom prst="rect">
            <a:avLst/>
          </a:prstGeom>
        </p:spPr>
      </p:pic>
    </p:spTree>
    <p:extLst>
      <p:ext uri="{BB962C8B-B14F-4D97-AF65-F5344CB8AC3E}">
        <p14:creationId xmlns:p14="http://schemas.microsoft.com/office/powerpoint/2010/main" val="1683289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3453" y="465221"/>
            <a:ext cx="8114068" cy="2647733"/>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2016</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MOOCs, Graduate Skills Gaps, and Employability: A Qualitative Systematic Review of the Literature</a:t>
            </a:r>
            <a:br>
              <a:rPr lang="en-US" sz="27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David </a:t>
            </a:r>
            <a:r>
              <a:rPr lang="en-US" sz="1600" b="1" dirty="0" err="1">
                <a:latin typeface="Tahoma" panose="020B0604030504040204" pitchFamily="34" charset="0"/>
                <a:ea typeface="Tahoma" panose="020B0604030504040204" pitchFamily="34" charset="0"/>
                <a:cs typeface="Tahoma" panose="020B0604030504040204" pitchFamily="34" charset="0"/>
              </a:rPr>
              <a:t>Santandreu</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Calonge</a:t>
            </a:r>
            <a:r>
              <a:rPr lang="en-US" sz="1600" b="1" dirty="0">
                <a:latin typeface="Tahoma" panose="020B0604030504040204" pitchFamily="34" charset="0"/>
                <a:ea typeface="Tahoma" panose="020B0604030504040204" pitchFamily="34" charset="0"/>
                <a:cs typeface="Tahoma" panose="020B0604030504040204" pitchFamily="34" charset="0"/>
              </a:rPr>
              <a:t> and Mariam </a:t>
            </a:r>
            <a:r>
              <a:rPr lang="en-US" sz="1600" b="1" dirty="0" err="1">
                <a:latin typeface="Tahoma" panose="020B0604030504040204" pitchFamily="34" charset="0"/>
                <a:ea typeface="Tahoma" panose="020B0604030504040204" pitchFamily="34" charset="0"/>
                <a:cs typeface="Tahoma" panose="020B0604030504040204" pitchFamily="34" charset="0"/>
              </a:rPr>
              <a:t>Aman</a:t>
            </a:r>
            <a:r>
              <a:rPr lang="en-US" sz="1600" b="1" dirty="0">
                <a:latin typeface="Tahoma" panose="020B0604030504040204" pitchFamily="34" charset="0"/>
                <a:ea typeface="Tahoma" panose="020B0604030504040204" pitchFamily="34" charset="0"/>
                <a:cs typeface="Tahoma" panose="020B0604030504040204" pitchFamily="34" charset="0"/>
              </a:rPr>
              <a:t> Shah, IRRODL, </a:t>
            </a:r>
            <a:r>
              <a:rPr lang="en-US" sz="1600" b="1" i="1" dirty="0">
                <a:latin typeface="Tahoma" panose="020B0604030504040204" pitchFamily="34" charset="0"/>
                <a:ea typeface="Tahoma" panose="020B0604030504040204" pitchFamily="34" charset="0"/>
                <a:cs typeface="Tahoma" panose="020B0604030504040204" pitchFamily="34" charset="0"/>
              </a:rPr>
              <a:t>17</a:t>
            </a:r>
            <a:r>
              <a:rPr lang="en-US" sz="1600" b="1" dirty="0">
                <a:latin typeface="Tahoma" panose="020B0604030504040204" pitchFamily="34" charset="0"/>
                <a:ea typeface="Tahoma" panose="020B0604030504040204" pitchFamily="34" charset="0"/>
                <a:cs typeface="Tahoma" panose="020B0604030504040204" pitchFamily="34" charset="0"/>
              </a:rPr>
              <a:t>(5), 67-90.</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http://www.irrodl.org/index.php/irrodl/article/view/2675/3881</a:t>
            </a:r>
            <a:r>
              <a:rPr lang="en-US" sz="1400" b="1" dirty="0">
                <a:latin typeface="Tahoma" panose="020B0604030504040204" pitchFamily="34" charset="0"/>
                <a:ea typeface="Tahoma" panose="020B0604030504040204" pitchFamily="34" charset="0"/>
                <a:cs typeface="Tahoma" panose="020B0604030504040204" pitchFamily="34" charset="0"/>
              </a:rPr>
              <a:t> </a:t>
            </a:r>
            <a:endParaRPr lang="en-US" sz="75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1018577" y="3112954"/>
            <a:ext cx="7563853" cy="3303888"/>
          </a:xfrm>
        </p:spPr>
        <p:txBody>
          <a:bodyPr>
            <a:normAutofit/>
          </a:bodyPr>
          <a:lstStyle/>
          <a:p>
            <a:pPr marL="0" indent="0">
              <a:lnSpc>
                <a:spcPct val="120000"/>
              </a:lnSpc>
              <a:spcBef>
                <a:spcPts val="0"/>
              </a:spcBef>
              <a:buNone/>
            </a:pPr>
            <a:r>
              <a:rPr lang="en-US" sz="2200" b="1" dirty="0">
                <a:latin typeface="Tahoma" panose="020B0604030504040204" pitchFamily="34" charset="0"/>
                <a:ea typeface="Tahoma" panose="020B0604030504040204" pitchFamily="34" charset="0"/>
                <a:cs typeface="Tahoma" panose="020B0604030504040204" pitchFamily="34" charset="0"/>
              </a:rPr>
              <a:t>“MOOCs have had a significant role in helping the traditional and the “new traditional” graduates to quickly up-skill before employment or to quickly “come on board” in their new job. MOOCs have provided flexible, on-demand, collaborative, and just-in-time learning opportunities through which to obtain relevant and applicable skills.” (p. 78)</a:t>
            </a:r>
          </a:p>
        </p:txBody>
      </p:sp>
    </p:spTree>
    <p:extLst>
      <p:ext uri="{BB962C8B-B14F-4D97-AF65-F5344CB8AC3E}">
        <p14:creationId xmlns:p14="http://schemas.microsoft.com/office/powerpoint/2010/main" val="1901074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9942" y="568088"/>
            <a:ext cx="8146192" cy="2194322"/>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August 7, 2017</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100" b="1" dirty="0" err="1">
                <a:latin typeface="Tahoma" panose="020B0604030504040204" pitchFamily="34" charset="0"/>
                <a:ea typeface="Tahoma" panose="020B0604030504040204" pitchFamily="34" charset="0"/>
                <a:cs typeface="Tahoma" panose="020B0604030504040204" pitchFamily="34" charset="0"/>
              </a:rPr>
              <a:t>FutureLearn</a:t>
            </a:r>
            <a:r>
              <a:rPr lang="en-US" sz="2100" b="1" dirty="0">
                <a:latin typeface="Tahoma" panose="020B0604030504040204" pitchFamily="34" charset="0"/>
                <a:ea typeface="Tahoma" panose="020B0604030504040204" pitchFamily="34" charset="0"/>
                <a:cs typeface="Tahoma" panose="020B0604030504040204" pitchFamily="34" charset="0"/>
              </a:rPr>
              <a:t> and Coventry University to Roll Out 50 Online Degrees </a:t>
            </a:r>
            <a:r>
              <a:rPr lang="en-US" sz="1500" b="1" dirty="0">
                <a:latin typeface="Tahoma" panose="020B0604030504040204" pitchFamily="34" charset="0"/>
                <a:ea typeface="Tahoma" panose="020B0604030504040204" pitchFamily="34" charset="0"/>
                <a:cs typeface="Tahoma" panose="020B0604030504040204" pitchFamily="34" charset="0"/>
              </a:rPr>
              <a:t>(</a:t>
            </a:r>
            <a:r>
              <a:rPr lang="en-US" sz="1800" b="1" dirty="0">
                <a:latin typeface="Tahoma" panose="020B0604030504040204" pitchFamily="34" charset="0"/>
                <a:ea typeface="Tahoma" panose="020B0604030504040204" pitchFamily="34" charset="0"/>
                <a:cs typeface="Tahoma" panose="020B0604030504040204" pitchFamily="34" charset="0"/>
              </a:rPr>
              <a:t>Last year Deakin University announced a similar partnership with </a:t>
            </a:r>
            <a:r>
              <a:rPr lang="en-US" sz="1800" b="1" dirty="0" err="1">
                <a:latin typeface="Tahoma" panose="020B0604030504040204" pitchFamily="34" charset="0"/>
                <a:ea typeface="Tahoma" panose="020B0604030504040204" pitchFamily="34" charset="0"/>
                <a:cs typeface="Tahoma" panose="020B0604030504040204" pitchFamily="34" charset="0"/>
              </a:rPr>
              <a:t>FutureLearn</a:t>
            </a:r>
            <a:r>
              <a:rPr lang="en-US" sz="1800" b="1" dirty="0">
                <a:latin typeface="Tahoma" panose="020B0604030504040204" pitchFamily="34" charset="0"/>
                <a:ea typeface="Tahoma" panose="020B0604030504040204" pitchFamily="34" charset="0"/>
                <a:cs typeface="Tahoma" panose="020B0604030504040204" pitchFamily="34" charset="0"/>
              </a:rPr>
              <a:t>)</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Class Central, </a:t>
            </a:r>
            <a:r>
              <a:rPr lang="en-US" sz="2100" b="1" dirty="0" err="1">
                <a:latin typeface="Tahoma" panose="020B0604030504040204" pitchFamily="34" charset="0"/>
                <a:ea typeface="Tahoma" panose="020B0604030504040204" pitchFamily="34" charset="0"/>
                <a:cs typeface="Tahoma" panose="020B0604030504040204" pitchFamily="34" charset="0"/>
              </a:rPr>
              <a:t>Dhawal</a:t>
            </a:r>
            <a:r>
              <a:rPr lang="en-US" sz="2100" b="1" dirty="0">
                <a:latin typeface="Tahoma" panose="020B0604030504040204" pitchFamily="34" charset="0"/>
                <a:ea typeface="Tahoma" panose="020B0604030504040204" pitchFamily="34" charset="0"/>
                <a:cs typeface="Tahoma" panose="020B0604030504040204" pitchFamily="34" charset="0"/>
              </a:rPr>
              <a:t> Shah</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https://www.class-central.com/report/futurelearn-coventry-university-roll-50-online-degrees/</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CCEB5B70-FB0C-4345-B8DA-CE7FBBA46D7C}"/>
              </a:ext>
            </a:extLst>
          </p:cNvPr>
          <p:cNvPicPr>
            <a:picLocks noChangeAspect="1"/>
          </p:cNvPicPr>
          <p:nvPr/>
        </p:nvPicPr>
        <p:blipFill rotWithShape="1">
          <a:blip r:embed="rId3"/>
          <a:srcRect l="15909" t="36623" r="43068" b="30040"/>
          <a:stretch/>
        </p:blipFill>
        <p:spPr>
          <a:xfrm>
            <a:off x="468898" y="2651249"/>
            <a:ext cx="8283146" cy="3602364"/>
          </a:xfrm>
          <a:prstGeom prst="rect">
            <a:avLst/>
          </a:prstGeom>
        </p:spPr>
      </p:pic>
    </p:spTree>
    <p:extLst>
      <p:ext uri="{BB962C8B-B14F-4D97-AF65-F5344CB8AC3E}">
        <p14:creationId xmlns:p14="http://schemas.microsoft.com/office/powerpoint/2010/main" val="1461540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8887" y="581965"/>
            <a:ext cx="8099365" cy="2490098"/>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August 7, 2017</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700" b="1" dirty="0" err="1">
                <a:latin typeface="Tahoma" panose="020B0604030504040204" pitchFamily="34" charset="0"/>
                <a:ea typeface="Tahoma" panose="020B0604030504040204" pitchFamily="34" charset="0"/>
                <a:cs typeface="Tahoma" panose="020B0604030504040204" pitchFamily="34" charset="0"/>
              </a:rPr>
              <a:t>FutureLearn</a:t>
            </a:r>
            <a:r>
              <a:rPr lang="en-US" sz="2700" b="1" dirty="0">
                <a:latin typeface="Tahoma" panose="020B0604030504040204" pitchFamily="34" charset="0"/>
                <a:ea typeface="Tahoma" panose="020B0604030504040204" pitchFamily="34" charset="0"/>
                <a:cs typeface="Tahoma" panose="020B0604030504040204" pitchFamily="34" charset="0"/>
              </a:rPr>
              <a:t> and Coventry University to Roll Out 50 Online Degrees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a:t>
            </a:r>
            <a:r>
              <a:rPr lang="en-US" sz="2000" b="1" dirty="0">
                <a:latin typeface="Tahoma" panose="020B0604030504040204" pitchFamily="34" charset="0"/>
                <a:ea typeface="Tahoma" panose="020B0604030504040204" pitchFamily="34" charset="0"/>
                <a:cs typeface="Tahoma" panose="020B0604030504040204" pitchFamily="34" charset="0"/>
              </a:rPr>
              <a:t>Last year Deakin University announced a similar partnership with </a:t>
            </a:r>
            <a:r>
              <a:rPr lang="en-US" sz="2000" b="1" dirty="0" err="1">
                <a:latin typeface="Tahoma" panose="020B0604030504040204" pitchFamily="34" charset="0"/>
                <a:ea typeface="Tahoma" panose="020B0604030504040204" pitchFamily="34" charset="0"/>
                <a:cs typeface="Tahoma" panose="020B0604030504040204" pitchFamily="34" charset="0"/>
              </a:rPr>
              <a:t>FutureLearn</a:t>
            </a:r>
            <a:r>
              <a:rPr lang="en-US" sz="2000" b="1" dirty="0">
                <a:latin typeface="Tahoma" panose="020B0604030504040204" pitchFamily="34" charset="0"/>
                <a:ea typeface="Tahoma" panose="020B0604030504040204" pitchFamily="34" charset="0"/>
                <a:cs typeface="Tahoma" panose="020B0604030504040204" pitchFamily="34" charset="0"/>
              </a:rPr>
              <a:t>)</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Class Central, </a:t>
            </a:r>
            <a:r>
              <a:rPr lang="en-US" sz="2100" b="1" dirty="0" err="1">
                <a:latin typeface="Tahoma" panose="020B0604030504040204" pitchFamily="34" charset="0"/>
                <a:ea typeface="Tahoma" panose="020B0604030504040204" pitchFamily="34" charset="0"/>
                <a:cs typeface="Tahoma" panose="020B0604030504040204" pitchFamily="34" charset="0"/>
              </a:rPr>
              <a:t>Dhawal</a:t>
            </a:r>
            <a:r>
              <a:rPr lang="en-US" sz="2100" b="1" dirty="0">
                <a:latin typeface="Tahoma" panose="020B0604030504040204" pitchFamily="34" charset="0"/>
                <a:ea typeface="Tahoma" panose="020B0604030504040204" pitchFamily="34" charset="0"/>
                <a:cs typeface="Tahoma" panose="020B0604030504040204" pitchFamily="34" charset="0"/>
              </a:rPr>
              <a:t> Shah</a:t>
            </a:r>
            <a:br>
              <a:rPr lang="en-US" sz="180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https://www.class-central.com/report/futurelearn-coventry-university-roll-50-online-degrees/</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22500" t="33655" r="32500" b="17310"/>
          <a:stretch/>
        </p:blipFill>
        <p:spPr>
          <a:xfrm>
            <a:off x="2108480" y="2819524"/>
            <a:ext cx="4927039" cy="3558416"/>
          </a:xfrm>
          <a:prstGeom prst="rect">
            <a:avLst/>
          </a:prstGeom>
        </p:spPr>
      </p:pic>
    </p:spTree>
    <p:extLst>
      <p:ext uri="{BB962C8B-B14F-4D97-AF65-F5344CB8AC3E}">
        <p14:creationId xmlns:p14="http://schemas.microsoft.com/office/powerpoint/2010/main" val="1465019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457200"/>
            <a:ext cx="8317735" cy="2133600"/>
          </a:xfrm>
        </p:spPr>
        <p:txBody>
          <a:bodyPr>
            <a:normAutofit fontScale="90000"/>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2016</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MOOCs, Graduate Skills Gaps, and Employability: A Qualitative Systematic Review of the Literature</a:t>
            </a:r>
            <a:br>
              <a:rPr lang="en-US" sz="27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David </a:t>
            </a:r>
            <a:r>
              <a:rPr lang="en-US" sz="1800" b="1" dirty="0" err="1">
                <a:latin typeface="Tahoma" panose="020B0604030504040204" pitchFamily="34" charset="0"/>
                <a:ea typeface="Tahoma" panose="020B0604030504040204" pitchFamily="34" charset="0"/>
                <a:cs typeface="Tahoma" panose="020B0604030504040204" pitchFamily="34" charset="0"/>
              </a:rPr>
              <a:t>Santandreu</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Calonge</a:t>
            </a:r>
            <a:r>
              <a:rPr lang="en-US" sz="1800" b="1" dirty="0">
                <a:latin typeface="Tahoma" panose="020B0604030504040204" pitchFamily="34" charset="0"/>
                <a:ea typeface="Tahoma" panose="020B0604030504040204" pitchFamily="34" charset="0"/>
                <a:cs typeface="Tahoma" panose="020B0604030504040204" pitchFamily="34" charset="0"/>
              </a:rPr>
              <a:t> and Mariam </a:t>
            </a:r>
            <a:r>
              <a:rPr lang="en-US" sz="1800" b="1" dirty="0" err="1">
                <a:latin typeface="Tahoma" panose="020B0604030504040204" pitchFamily="34" charset="0"/>
                <a:ea typeface="Tahoma" panose="020B0604030504040204" pitchFamily="34" charset="0"/>
                <a:cs typeface="Tahoma" panose="020B0604030504040204" pitchFamily="34" charset="0"/>
              </a:rPr>
              <a:t>Aman</a:t>
            </a:r>
            <a:r>
              <a:rPr lang="en-US" sz="1800" b="1" dirty="0">
                <a:latin typeface="Tahoma" panose="020B0604030504040204" pitchFamily="34" charset="0"/>
                <a:ea typeface="Tahoma" panose="020B0604030504040204" pitchFamily="34" charset="0"/>
                <a:cs typeface="Tahoma" panose="020B0604030504040204" pitchFamily="34" charset="0"/>
              </a:rPr>
              <a:t> Shah, IRRODL, </a:t>
            </a:r>
            <a:r>
              <a:rPr lang="en-US" sz="1800" b="1" i="1" dirty="0">
                <a:latin typeface="Tahoma" panose="020B0604030504040204" pitchFamily="34" charset="0"/>
                <a:ea typeface="Tahoma" panose="020B0604030504040204" pitchFamily="34" charset="0"/>
                <a:cs typeface="Tahoma" panose="020B0604030504040204" pitchFamily="34" charset="0"/>
              </a:rPr>
              <a:t>17</a:t>
            </a:r>
            <a:r>
              <a:rPr lang="en-US" sz="1800" b="1" dirty="0">
                <a:latin typeface="Tahoma" panose="020B0604030504040204" pitchFamily="34" charset="0"/>
                <a:ea typeface="Tahoma" panose="020B0604030504040204" pitchFamily="34" charset="0"/>
                <a:cs typeface="Tahoma" panose="020B0604030504040204" pitchFamily="34" charset="0"/>
              </a:rPr>
              <a:t>(5), 67-90.</a:t>
            </a:r>
            <a:br>
              <a:rPr lang="en-US" sz="1800" b="1" dirty="0">
                <a:latin typeface="Tahoma" panose="020B0604030504040204" pitchFamily="34" charset="0"/>
                <a:ea typeface="Tahoma" panose="020B0604030504040204" pitchFamily="34" charset="0"/>
                <a:cs typeface="Tahoma" panose="020B0604030504040204" pitchFamily="34" charset="0"/>
              </a:rPr>
            </a:br>
            <a:r>
              <a:rPr lang="en-US" sz="825" b="1" dirty="0">
                <a:latin typeface="Tahoma" panose="020B0604030504040204" pitchFamily="34" charset="0"/>
                <a:ea typeface="Tahoma" panose="020B0604030504040204" pitchFamily="34" charset="0"/>
                <a:cs typeface="Tahoma" panose="020B0604030504040204" pitchFamily="34" charset="0"/>
                <a:hlinkClick r:id="rId2"/>
              </a:rPr>
              <a:t>http://www.irrodl.org/index.php/irrodl/article/view/2675/3881</a:t>
            </a:r>
            <a:r>
              <a:rPr lang="en-US" sz="825" b="1" dirty="0">
                <a:latin typeface="Tahoma" panose="020B0604030504040204" pitchFamily="34" charset="0"/>
                <a:ea typeface="Tahoma" panose="020B0604030504040204" pitchFamily="34" charset="0"/>
                <a:cs typeface="Tahoma" panose="020B0604030504040204" pitchFamily="34" charset="0"/>
              </a:rPr>
              <a:t> </a:t>
            </a:r>
            <a:endParaRPr lang="en-US" sz="75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842211" y="2590800"/>
            <a:ext cx="7820526" cy="3104147"/>
          </a:xfrm>
        </p:spPr>
        <p:txBody>
          <a:bodyPr>
            <a:normAutofit/>
          </a:bodyPr>
          <a:lstStyle/>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“In 2013, research had already indicated that MOOCs offered unprecedented choice, customization and gave thousands of participants the possibility to have greater ownership and control over their learning experiences “rather than being constrained by centralized, instructor-controlled learning based on delivery of pre-fabricated curriculum” (McLoughlin, 2013). (p. 78.)</a:t>
            </a:r>
          </a:p>
        </p:txBody>
      </p:sp>
      <p:sp>
        <p:nvSpPr>
          <p:cNvPr id="4" name="Slide Number Placeholder 3">
            <a:extLst>
              <a:ext uri="{FF2B5EF4-FFF2-40B4-BE49-F238E27FC236}">
                <a16:creationId xmlns:a16="http://schemas.microsoft.com/office/drawing/2014/main" id="{DA803685-ED52-4EE5-BA58-8AD6013EE495}"/>
              </a:ext>
            </a:extLst>
          </p:cNvPr>
          <p:cNvSpPr>
            <a:spLocks noGrp="1"/>
          </p:cNvSpPr>
          <p:nvPr>
            <p:ph type="sldNum" sz="quarter" idx="12"/>
          </p:nvPr>
        </p:nvSpPr>
        <p:spPr>
          <a:xfrm>
            <a:off x="6457950" y="5624513"/>
            <a:ext cx="2057400" cy="273844"/>
          </a:xfrm>
        </p:spPr>
        <p:txBody>
          <a:bodyPr/>
          <a:lstStyle/>
          <a:p>
            <a:pPr defTabSz="685800"/>
            <a:fld id="{EAD0547C-D32D-4A6F-8C9C-67D434304BD9}" type="slidenum">
              <a:rPr lang="en-US">
                <a:solidFill>
                  <a:prstClr val="black">
                    <a:tint val="75000"/>
                  </a:prstClr>
                </a:solidFill>
                <a:latin typeface="Calibri" panose="020F0502020204030204"/>
              </a:rPr>
              <a:pPr defTabSz="685800"/>
              <a:t>19</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951974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729915" y="242371"/>
            <a:ext cx="7844590" cy="2087705"/>
          </a:xfrm>
          <a:solidFill>
            <a:schemeClr val="bg1"/>
          </a:solidFill>
        </p:spPr>
        <p:txBody>
          <a:bodyPr/>
          <a:lstStyle/>
          <a:p>
            <a:r>
              <a:rPr lang="en-US" alt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Soo, K. S., &amp; Bonk, C. J. (1998, June 20-25). </a:t>
            </a:r>
            <a:r>
              <a:rPr lang="en-US" altLang="en-US" sz="1800" i="1" dirty="0">
                <a:solidFill>
                  <a:schemeClr val="tx1"/>
                </a:solidFill>
                <a:latin typeface="Tahoma" panose="020B0604030504040204" pitchFamily="34" charset="0"/>
                <a:ea typeface="Tahoma" panose="020B0604030504040204" pitchFamily="34" charset="0"/>
                <a:cs typeface="Tahoma" panose="020B0604030504040204" pitchFamily="34" charset="0"/>
              </a:rPr>
              <a:t>Interaction: What does it mean in online distance education.  </a:t>
            </a:r>
            <a:r>
              <a:rPr lang="en-US" alt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Paper </a:t>
            </a:r>
            <a:r>
              <a:rPr lang="en-US" altLang="en-US" sz="1800" dirty="0">
                <a:solidFill>
                  <a:srgbClr val="FF0000"/>
                </a:solidFill>
                <a:latin typeface="Tahoma" panose="020B0604030504040204" pitchFamily="34" charset="0"/>
                <a:ea typeface="Tahoma" panose="020B0604030504040204" pitchFamily="34" charset="0"/>
                <a:cs typeface="Tahoma" panose="020B0604030504040204" pitchFamily="34" charset="0"/>
              </a:rPr>
              <a:t>(NOT/NEVER) </a:t>
            </a:r>
            <a:r>
              <a:rPr lang="en-US" alt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presented at Ed-Media &amp; Ed-Telecom 98, Freiberg, Germany.  </a:t>
            </a:r>
            <a:br>
              <a:rPr lang="en-US" altLang="en-US" sz="18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alt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(ERIC Document Reproduction Service No ED 428724). </a:t>
            </a:r>
            <a:br>
              <a:rPr lang="en-US" altLang="en-US" sz="18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alt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Available:</a:t>
            </a:r>
            <a:r>
              <a:rPr lang="en-US" altLang="en-US" sz="18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altLang="en-US" sz="1800" dirty="0">
                <a:solidFill>
                  <a:srgbClr val="0070C0"/>
                </a:solidFill>
                <a:latin typeface="Tahoma" panose="020B0604030504040204" pitchFamily="34" charset="0"/>
                <a:ea typeface="Tahoma" panose="020B0604030504040204" pitchFamily="34" charset="0"/>
                <a:cs typeface="Tahoma" panose="020B0604030504040204" pitchFamily="34" charset="0"/>
                <a:hlinkClick r:id="rId4"/>
              </a:rPr>
              <a:t>https://files.eric.ed.gov/fulltext/ED428724.pdf</a:t>
            </a:r>
            <a:r>
              <a:rPr lang="en-US" altLang="en-US" sz="1800" dirty="0">
                <a:solidFill>
                  <a:srgbClr val="0070C0"/>
                </a:solidFill>
                <a:latin typeface="Tahoma" panose="020B0604030504040204" pitchFamily="34" charset="0"/>
                <a:ea typeface="Tahoma" panose="020B0604030504040204" pitchFamily="34" charset="0"/>
                <a:cs typeface="Tahoma" panose="020B0604030504040204" pitchFamily="34" charset="0"/>
              </a:rPr>
              <a:t> </a:t>
            </a:r>
            <a:br>
              <a:rPr lang="en-US" altLang="en-US" sz="1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en-US" sz="1800" dirty="0">
                <a:solidFill>
                  <a:srgbClr val="0070C0"/>
                </a:solidFill>
                <a:latin typeface="Tahoma" panose="020B0604030504040204" pitchFamily="34" charset="0"/>
                <a:ea typeface="Tahoma" panose="020B0604030504040204" pitchFamily="34" charset="0"/>
                <a:cs typeface="Tahoma" panose="020B0604030504040204" pitchFamily="34" charset="0"/>
              </a:rPr>
              <a:t>Beatles Audio (6 secs):</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400" u="sng" dirty="0">
                <a:latin typeface="Tahoma" panose="020B0604030504040204" pitchFamily="34" charset="0"/>
                <a:ea typeface="Tahoma" panose="020B0604030504040204" pitchFamily="34" charset="0"/>
                <a:cs typeface="Tahoma" panose="020B0604030504040204" pitchFamily="34" charset="0"/>
                <a:hlinkClick r:id="rId5"/>
              </a:rPr>
              <a:t>http://curtbonk.com/20-years-medium-audio.html</a:t>
            </a:r>
            <a:br>
              <a:rPr lang="en-US" sz="1800" dirty="0">
                <a:latin typeface="Tahoma" panose="020B0604030504040204" pitchFamily="34" charset="0"/>
                <a:ea typeface="Tahoma" panose="020B0604030504040204" pitchFamily="34" charset="0"/>
                <a:cs typeface="Tahoma" panose="020B0604030504040204" pitchFamily="34" charset="0"/>
              </a:rPr>
            </a:br>
            <a:r>
              <a:rPr lang="en-US" sz="1800" dirty="0">
                <a:latin typeface="Tahoma" panose="020B0604030504040204" pitchFamily="34" charset="0"/>
                <a:ea typeface="Tahoma" panose="020B0604030504040204" pitchFamily="34" charset="0"/>
                <a:cs typeface="Tahoma" panose="020B0604030504040204" pitchFamily="34" charset="0"/>
              </a:rPr>
              <a:t>Beatles Video (6 secs):</a:t>
            </a:r>
            <a:r>
              <a:rPr lang="en-US" sz="900" dirty="0">
                <a:latin typeface="Tahoma" panose="020B0604030504040204" pitchFamily="34" charset="0"/>
                <a:ea typeface="Tahoma" panose="020B0604030504040204" pitchFamily="34" charset="0"/>
                <a:cs typeface="Tahoma" panose="020B0604030504040204" pitchFamily="34" charset="0"/>
              </a:rPr>
              <a:t> </a:t>
            </a:r>
            <a:r>
              <a:rPr lang="en-US" sz="1600" u="sng" dirty="0">
                <a:latin typeface="Tahoma" panose="020B0604030504040204" pitchFamily="34" charset="0"/>
                <a:ea typeface="Tahoma" panose="020B0604030504040204" pitchFamily="34" charset="0"/>
                <a:cs typeface="Tahoma" panose="020B0604030504040204" pitchFamily="34" charset="0"/>
                <a:hlinkClick r:id="rId6"/>
              </a:rPr>
              <a:t>http://curtbonk.com/20-years-medium.html</a:t>
            </a:r>
            <a:br>
              <a:rPr lang="en-US" dirty="0"/>
            </a:br>
            <a:br>
              <a:rPr lang="en-US" sz="1800" dirty="0">
                <a:latin typeface="Tahoma" panose="020B0604030504040204" pitchFamily="34" charset="0"/>
                <a:ea typeface="Tahoma" panose="020B0604030504040204" pitchFamily="34" charset="0"/>
                <a:cs typeface="Tahoma" panose="020B0604030504040204" pitchFamily="34" charset="0"/>
              </a:rPr>
            </a:b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5B846278-F0EB-420B-A9BF-513ABD954CFC}"/>
              </a:ext>
            </a:extLst>
          </p:cNvPr>
          <p:cNvPicPr>
            <a:picLocks noChangeAspect="1"/>
          </p:cNvPicPr>
          <p:nvPr/>
        </p:nvPicPr>
        <p:blipFill rotWithShape="1">
          <a:blip r:embed="rId7"/>
          <a:srcRect l="32369" t="17488" r="17894" b="3222"/>
          <a:stretch/>
        </p:blipFill>
        <p:spPr>
          <a:xfrm>
            <a:off x="367619" y="2422356"/>
            <a:ext cx="3128517" cy="3465095"/>
          </a:xfrm>
          <a:prstGeom prst="rect">
            <a:avLst/>
          </a:prstGeom>
        </p:spPr>
      </p:pic>
      <p:pic>
        <p:nvPicPr>
          <p:cNvPr id="3" name="Picture 2">
            <a:extLst>
              <a:ext uri="{FF2B5EF4-FFF2-40B4-BE49-F238E27FC236}">
                <a16:creationId xmlns:a16="http://schemas.microsoft.com/office/drawing/2014/main" id="{194D2FF0-A2E9-4F65-988D-5AB0073B0924}"/>
              </a:ext>
            </a:extLst>
          </p:cNvPr>
          <p:cNvPicPr>
            <a:picLocks noChangeAspect="1"/>
          </p:cNvPicPr>
          <p:nvPr/>
        </p:nvPicPr>
        <p:blipFill rotWithShape="1">
          <a:blip r:embed="rId8"/>
          <a:srcRect l="22019" t="29634" r="37193" b="42100"/>
          <a:stretch/>
        </p:blipFill>
        <p:spPr>
          <a:xfrm>
            <a:off x="4499810" y="2390273"/>
            <a:ext cx="3729790" cy="1564105"/>
          </a:xfrm>
          <a:prstGeom prst="rect">
            <a:avLst/>
          </a:prstGeom>
        </p:spPr>
      </p:pic>
      <p:pic>
        <p:nvPicPr>
          <p:cNvPr id="4" name="Picture 3">
            <a:extLst>
              <a:ext uri="{FF2B5EF4-FFF2-40B4-BE49-F238E27FC236}">
                <a16:creationId xmlns:a16="http://schemas.microsoft.com/office/drawing/2014/main" id="{4973F183-9DCB-4471-9C46-C0078D58F126}"/>
              </a:ext>
            </a:extLst>
          </p:cNvPr>
          <p:cNvPicPr>
            <a:picLocks noChangeAspect="1"/>
          </p:cNvPicPr>
          <p:nvPr/>
        </p:nvPicPr>
        <p:blipFill rotWithShape="1">
          <a:blip r:embed="rId9"/>
          <a:srcRect l="20263" t="28329" r="33245" b="36156"/>
          <a:stretch/>
        </p:blipFill>
        <p:spPr>
          <a:xfrm>
            <a:off x="4563980" y="4050630"/>
            <a:ext cx="3773904" cy="1744541"/>
          </a:xfrm>
          <a:prstGeom prst="rect">
            <a:avLst/>
          </a:prstGeom>
        </p:spPr>
      </p:pic>
      <p:pic>
        <p:nvPicPr>
          <p:cNvPr id="5" name="Picture 4">
            <a:extLst>
              <a:ext uri="{FF2B5EF4-FFF2-40B4-BE49-F238E27FC236}">
                <a16:creationId xmlns:a16="http://schemas.microsoft.com/office/drawing/2014/main" id="{6B2E7FD3-801D-441D-B848-9861156C3547}"/>
              </a:ext>
            </a:extLst>
          </p:cNvPr>
          <p:cNvPicPr>
            <a:picLocks noChangeAspect="1"/>
          </p:cNvPicPr>
          <p:nvPr/>
        </p:nvPicPr>
        <p:blipFill rotWithShape="1">
          <a:blip r:embed="rId10"/>
          <a:srcRect l="15526" t="64423" r="32105" b="27170"/>
          <a:stretch/>
        </p:blipFill>
        <p:spPr>
          <a:xfrm>
            <a:off x="4563980" y="5887451"/>
            <a:ext cx="4010525" cy="389633"/>
          </a:xfrm>
          <a:prstGeom prst="rect">
            <a:avLst/>
          </a:prstGeom>
        </p:spPr>
      </p:pic>
      <p:pic>
        <p:nvPicPr>
          <p:cNvPr id="9" name="Picture 8">
            <a:extLst>
              <a:ext uri="{FF2B5EF4-FFF2-40B4-BE49-F238E27FC236}">
                <a16:creationId xmlns:a16="http://schemas.microsoft.com/office/drawing/2014/main" id="{8A1808E6-BBD9-459C-8A86-F69CBB50CE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96135" y="2422356"/>
            <a:ext cx="2896643" cy="3806189"/>
          </a:xfrm>
          <a:prstGeom prst="rect">
            <a:avLst/>
          </a:prstGeom>
        </p:spPr>
      </p:pic>
      <p:pic>
        <p:nvPicPr>
          <p:cNvPr id="11" name="Picture 10">
            <a:extLst>
              <a:ext uri="{FF2B5EF4-FFF2-40B4-BE49-F238E27FC236}">
                <a16:creationId xmlns:a16="http://schemas.microsoft.com/office/drawing/2014/main" id="{E2F4E68F-AEDC-4F9A-86F4-E5350B5093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92778" y="2422356"/>
            <a:ext cx="2751222" cy="3800416"/>
          </a:xfrm>
          <a:prstGeom prst="rect">
            <a:avLst/>
          </a:prstGeom>
        </p:spPr>
      </p:pic>
    </p:spTree>
    <p:extLst>
      <p:ext uri="{BB962C8B-B14F-4D97-AF65-F5344CB8AC3E}">
        <p14:creationId xmlns:p14="http://schemas.microsoft.com/office/powerpoint/2010/main" val="1010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20-years-medium-audio.wav"/>
                                        </p:tgtEl>
                                      </p:cMediaNode>
                                    </p:audio>
                                  </p:sub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38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69241" y="2466474"/>
            <a:ext cx="2574759" cy="3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387" name="Title 1"/>
          <p:cNvSpPr>
            <a:spLocks noGrp="1"/>
          </p:cNvSpPr>
          <p:nvPr>
            <p:ph type="title"/>
          </p:nvPr>
        </p:nvSpPr>
        <p:spPr>
          <a:xfrm>
            <a:off x="457200" y="457200"/>
            <a:ext cx="8357937" cy="1679354"/>
          </a:xfrm>
        </p:spPr>
        <p:txBody>
          <a:bodyPr/>
          <a:lstStyle/>
          <a:p>
            <a:r>
              <a:rPr lang="en-US" altLang="en-US" sz="3600" b="1" dirty="0">
                <a:latin typeface="Tahoma" panose="020B0604030504040204" pitchFamily="34" charset="0"/>
                <a:cs typeface="Tahoma" panose="020B0604030504040204" pitchFamily="34" charset="0"/>
              </a:rPr>
              <a:t>MOOCs and Open Education Around the World (2015)</a:t>
            </a:r>
            <a:br>
              <a:rPr lang="en-US" altLang="en-US" b="1" dirty="0"/>
            </a:br>
            <a:r>
              <a:rPr lang="en-US" altLang="en-US" sz="2800" b="1" dirty="0">
                <a:latin typeface="Tahoma" panose="020B0604030504040204" pitchFamily="34" charset="0"/>
                <a:ea typeface="Tahoma" panose="020B0604030504040204" pitchFamily="34" charset="0"/>
                <a:cs typeface="Tahoma" panose="020B0604030504040204" pitchFamily="34" charset="0"/>
                <a:hlinkClick r:id="rId3"/>
              </a:rPr>
              <a:t>http://moocsbook.com/</a:t>
            </a:r>
            <a:r>
              <a:rPr lang="en-US" altLang="en-US" sz="2800" b="1" dirty="0">
                <a:latin typeface="Tahoma" panose="020B0604030504040204" pitchFamily="34" charset="0"/>
                <a:ea typeface="Tahoma" panose="020B0604030504040204" pitchFamily="34" charset="0"/>
                <a:cs typeface="Tahoma" panose="020B0604030504040204" pitchFamily="34" charset="0"/>
              </a:rPr>
              <a:t> </a:t>
            </a:r>
            <a:endParaRPr lang="en-US" alt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1040388" name="Picture 3"/>
          <p:cNvPicPr>
            <a:picLocks noChangeAspect="1"/>
          </p:cNvPicPr>
          <p:nvPr/>
        </p:nvPicPr>
        <p:blipFill>
          <a:blip r:embed="rId4">
            <a:extLst>
              <a:ext uri="{28A0092B-C50C-407E-A947-70E740481C1C}">
                <a14:useLocalDpi xmlns:a14="http://schemas.microsoft.com/office/drawing/2010/main" val="0"/>
              </a:ext>
            </a:extLst>
          </a:blip>
          <a:srcRect l="13809" t="19244" r="14714" b="2405"/>
          <a:stretch>
            <a:fillRect/>
          </a:stretch>
        </p:blipFill>
        <p:spPr bwMode="auto">
          <a:xfrm>
            <a:off x="7254" y="2249907"/>
            <a:ext cx="59991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4" y="4701749"/>
            <a:ext cx="1143000" cy="17145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2649" y="4694137"/>
            <a:ext cx="1146610" cy="1723114"/>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13632" y="4701749"/>
            <a:ext cx="2584671" cy="172311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98303" y="4671894"/>
            <a:ext cx="1530129" cy="1730802"/>
          </a:xfrm>
          <a:prstGeom prst="rect">
            <a:avLst/>
          </a:prstGeom>
        </p:spPr>
      </p:pic>
      <p:pic>
        <p:nvPicPr>
          <p:cNvPr id="9" name="Picture 2">
            <a:extLst>
              <a:ext uri="{FF2B5EF4-FFF2-40B4-BE49-F238E27FC236}">
                <a16:creationId xmlns:a16="http://schemas.microsoft.com/office/drawing/2014/main" id="{6CA8A6D4-2787-4D1E-85FD-172F669787B6}"/>
              </a:ext>
            </a:extLst>
          </p:cNvPr>
          <p:cNvPicPr>
            <a:picLocks noChangeAspect="1"/>
          </p:cNvPicPr>
          <p:nvPr/>
        </p:nvPicPr>
        <p:blipFill>
          <a:blip r:embed="rId9" cstate="print">
            <a:extLst>
              <a:ext uri="{28A0092B-C50C-407E-A947-70E740481C1C}">
                <a14:useLocalDpi xmlns:a14="http://schemas.microsoft.com/office/drawing/2010/main" val="0"/>
              </a:ext>
            </a:extLst>
          </a:blip>
          <a:srcRect l="29437" t="7538" r="27048" b="2003"/>
          <a:stretch>
            <a:fillRect/>
          </a:stretch>
        </p:blipFill>
        <p:spPr bwMode="auto">
          <a:xfrm>
            <a:off x="4004141" y="2637036"/>
            <a:ext cx="1264054" cy="178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6371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5637" y="616758"/>
            <a:ext cx="8210321" cy="2007824"/>
          </a:xfrm>
        </p:spPr>
        <p:txBody>
          <a:bodyPr>
            <a:normAutofit/>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2015</a:t>
            </a:r>
            <a:br>
              <a:rPr lang="en-US" sz="16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Instructional quality of Massive Open Online Courses (MOOCs).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1800" b="1" dirty="0" err="1">
                <a:latin typeface="Tahoma" panose="020B0604030504040204" pitchFamily="34" charset="0"/>
                <a:ea typeface="Tahoma" panose="020B0604030504040204" pitchFamily="34" charset="0"/>
                <a:cs typeface="Tahoma" panose="020B0604030504040204" pitchFamily="34" charset="0"/>
              </a:rPr>
              <a:t>Margaryan</a:t>
            </a:r>
            <a:r>
              <a:rPr lang="en-US" sz="1800" b="1" dirty="0">
                <a:latin typeface="Tahoma" panose="020B0604030504040204" pitchFamily="34" charset="0"/>
                <a:ea typeface="Tahoma" panose="020B0604030504040204" pitchFamily="34" charset="0"/>
                <a:cs typeface="Tahoma" panose="020B0604030504040204" pitchFamily="34" charset="0"/>
              </a:rPr>
              <a:t>, Bianco, &amp; Littlejohn, Computers &amp; Education, </a:t>
            </a:r>
            <a:r>
              <a:rPr lang="en-US" sz="1800" b="1" i="1" dirty="0">
                <a:latin typeface="Tahoma" panose="020B0604030504040204" pitchFamily="34" charset="0"/>
                <a:ea typeface="Tahoma" panose="020B0604030504040204" pitchFamily="34" charset="0"/>
                <a:cs typeface="Tahoma" panose="020B0604030504040204" pitchFamily="34" charset="0"/>
              </a:rPr>
              <a:t>80</a:t>
            </a:r>
            <a:r>
              <a:rPr lang="en-US" sz="1800" b="1" dirty="0">
                <a:latin typeface="Tahoma" panose="020B0604030504040204" pitchFamily="34" charset="0"/>
                <a:ea typeface="Tahoma" panose="020B0604030504040204" pitchFamily="34" charset="0"/>
                <a:cs typeface="Tahoma" panose="020B0604030504040204" pitchFamily="34" charset="0"/>
              </a:rPr>
              <a:t>, 77-83.</a:t>
            </a:r>
            <a:br>
              <a:rPr lang="en-US" sz="1800" b="1" dirty="0">
                <a:latin typeface="Tahoma" panose="020B0604030504040204" pitchFamily="34" charset="0"/>
                <a:ea typeface="Tahoma" panose="020B0604030504040204" pitchFamily="34" charset="0"/>
                <a:cs typeface="Tahoma" panose="020B0604030504040204" pitchFamily="34" charset="0"/>
              </a:rPr>
            </a:br>
            <a:r>
              <a:rPr lang="en-US" sz="825" b="1" dirty="0">
                <a:latin typeface="Tahoma" panose="020B0604030504040204" pitchFamily="34" charset="0"/>
                <a:ea typeface="Tahoma" panose="020B0604030504040204" pitchFamily="34" charset="0"/>
                <a:cs typeface="Tahoma" panose="020B0604030504040204" pitchFamily="34" charset="0"/>
                <a:hlinkClick r:id="rId2"/>
              </a:rPr>
              <a:t>http://www.sciencedirect.com/science/article/pii/S036013151400178X</a:t>
            </a:r>
            <a:r>
              <a:rPr lang="en-US" sz="825" b="1" dirty="0">
                <a:latin typeface="Tahoma" panose="020B0604030504040204" pitchFamily="34" charset="0"/>
                <a:ea typeface="Tahoma" panose="020B0604030504040204" pitchFamily="34" charset="0"/>
                <a:cs typeface="Tahoma" panose="020B0604030504040204" pitchFamily="34" charset="0"/>
              </a:rPr>
              <a:t> </a:t>
            </a:r>
            <a:endParaRPr lang="en-US" sz="75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930442" y="2815936"/>
            <a:ext cx="7695516" cy="3553691"/>
          </a:xfrm>
        </p:spPr>
        <p:txBody>
          <a:bodyPr>
            <a:normAutofit/>
          </a:bodyPr>
          <a:lstStyle/>
          <a:p>
            <a:pPr marL="0" indent="0">
              <a:lnSpc>
                <a:spcPct val="120000"/>
              </a:lnSpc>
              <a:spcBef>
                <a:spcPts val="0"/>
              </a:spcBef>
              <a:buNone/>
            </a:pPr>
            <a:r>
              <a:rPr lang="en-US" sz="2800" b="1" dirty="0">
                <a:latin typeface="Tahoma" panose="020B0604030504040204" pitchFamily="34" charset="0"/>
                <a:ea typeface="Tahoma" panose="020B0604030504040204" pitchFamily="34" charset="0"/>
                <a:cs typeface="Tahoma" panose="020B0604030504040204" pitchFamily="34" charset="0"/>
              </a:rPr>
              <a:t>“As MOOCs proliferate, drawing in increasing numbers of faculty and learners worldwide, the issue of their instructional quality becomes increasingly pressing.” (p. 82)</a:t>
            </a:r>
          </a:p>
        </p:txBody>
      </p:sp>
    </p:spTree>
    <p:extLst>
      <p:ext uri="{BB962C8B-B14F-4D97-AF65-F5344CB8AC3E}">
        <p14:creationId xmlns:p14="http://schemas.microsoft.com/office/powerpoint/2010/main" val="1002122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86063" y="593558"/>
            <a:ext cx="7691417" cy="2035342"/>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2014</a:t>
            </a:r>
            <a:br>
              <a:rPr lang="en-US" sz="1500" dirty="0"/>
            </a:b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Where is Research on Massive Open Online Courses Headed? A Data Analysis of the MOOC Research Initiative</a:t>
            </a:r>
            <a:br>
              <a:rPr lang="en-US" sz="1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Dragan </a:t>
            </a:r>
            <a:r>
              <a:rPr lang="en-US" sz="1500" b="1" dirty="0" err="1">
                <a:latin typeface="Tahoma" panose="020B0604030504040204" pitchFamily="34" charset="0"/>
                <a:ea typeface="Tahoma" panose="020B0604030504040204" pitchFamily="34" charset="0"/>
                <a:cs typeface="Tahoma" panose="020B0604030504040204" pitchFamily="34" charset="0"/>
              </a:rPr>
              <a:t>Gasevic</a:t>
            </a:r>
            <a:r>
              <a:rPr lang="en-US" sz="1500" b="1" dirty="0">
                <a:latin typeface="Tahoma" panose="020B0604030504040204" pitchFamily="34" charset="0"/>
                <a:ea typeface="Tahoma" panose="020B0604030504040204" pitchFamily="34" charset="0"/>
                <a:cs typeface="Tahoma" panose="020B0604030504040204" pitchFamily="34" charset="0"/>
              </a:rPr>
              <a:t> and colleagues (including George Siemens), IRRODL</a:t>
            </a:r>
            <a:br>
              <a:rPr lang="en-US" sz="75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http://www.irrodl.org/index.php/irrodl/article/view/1954</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75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srcRect l="21375" t="19448" r="26094" b="40296"/>
          <a:stretch/>
        </p:blipFill>
        <p:spPr>
          <a:xfrm>
            <a:off x="531834" y="2461681"/>
            <a:ext cx="3855681" cy="2868575"/>
          </a:xfrm>
          <a:prstGeom prst="rect">
            <a:avLst/>
          </a:prstGeom>
        </p:spPr>
      </p:pic>
      <p:pic>
        <p:nvPicPr>
          <p:cNvPr id="5" name="Picture 4">
            <a:extLst>
              <a:ext uri="{FF2B5EF4-FFF2-40B4-BE49-F238E27FC236}">
                <a16:creationId xmlns:a16="http://schemas.microsoft.com/office/drawing/2014/main" id="{C2F97C63-8CFC-4C6B-B2CE-5C294B6EE89D}"/>
              </a:ext>
            </a:extLst>
          </p:cNvPr>
          <p:cNvPicPr>
            <a:picLocks noChangeAspect="1"/>
          </p:cNvPicPr>
          <p:nvPr/>
        </p:nvPicPr>
        <p:blipFill rotWithShape="1">
          <a:blip r:embed="rId4"/>
          <a:srcRect l="7970" t="45002" r="29923" b="23521"/>
          <a:stretch/>
        </p:blipFill>
        <p:spPr>
          <a:xfrm>
            <a:off x="4706465" y="5163036"/>
            <a:ext cx="4312023" cy="1165575"/>
          </a:xfrm>
          <a:prstGeom prst="rect">
            <a:avLst/>
          </a:prstGeom>
        </p:spPr>
      </p:pic>
      <p:pic>
        <p:nvPicPr>
          <p:cNvPr id="6" name="Picture 5">
            <a:extLst>
              <a:ext uri="{FF2B5EF4-FFF2-40B4-BE49-F238E27FC236}">
                <a16:creationId xmlns:a16="http://schemas.microsoft.com/office/drawing/2014/main" id="{F8EDA588-A177-4AD2-8759-3FF83C0FD99A}"/>
              </a:ext>
            </a:extLst>
          </p:cNvPr>
          <p:cNvPicPr>
            <a:picLocks noChangeAspect="1"/>
          </p:cNvPicPr>
          <p:nvPr/>
        </p:nvPicPr>
        <p:blipFill rotWithShape="1">
          <a:blip r:embed="rId3"/>
          <a:srcRect l="23139" t="58987" r="25539" b="13077"/>
          <a:stretch/>
        </p:blipFill>
        <p:spPr>
          <a:xfrm>
            <a:off x="4631771" y="2923156"/>
            <a:ext cx="4238537" cy="2239880"/>
          </a:xfrm>
          <a:prstGeom prst="rect">
            <a:avLst/>
          </a:prstGeom>
        </p:spPr>
      </p:pic>
    </p:spTree>
    <p:extLst>
      <p:ext uri="{BB962C8B-B14F-4D97-AF65-F5344CB8AC3E}">
        <p14:creationId xmlns:p14="http://schemas.microsoft.com/office/powerpoint/2010/main" val="3100012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6224" y="712871"/>
            <a:ext cx="7697650" cy="1669382"/>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2014</a:t>
            </a:r>
            <a:br>
              <a:rPr lang="en-US" sz="1500" dirty="0"/>
            </a:b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Where is Research on Massive Open Online Courses Headed? A Data Analysis of the MOOC Research Initiative</a:t>
            </a:r>
            <a:br>
              <a:rPr lang="en-US" sz="1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Dragan </a:t>
            </a:r>
            <a:r>
              <a:rPr lang="en-US" sz="1500" b="1" dirty="0" err="1">
                <a:latin typeface="Tahoma" panose="020B0604030504040204" pitchFamily="34" charset="0"/>
                <a:ea typeface="Tahoma" panose="020B0604030504040204" pitchFamily="34" charset="0"/>
                <a:cs typeface="Tahoma" panose="020B0604030504040204" pitchFamily="34" charset="0"/>
              </a:rPr>
              <a:t>Gasevic</a:t>
            </a:r>
            <a:r>
              <a:rPr lang="en-US" sz="1500" b="1" dirty="0">
                <a:latin typeface="Tahoma" panose="020B0604030504040204" pitchFamily="34" charset="0"/>
                <a:ea typeface="Tahoma" panose="020B0604030504040204" pitchFamily="34" charset="0"/>
                <a:cs typeface="Tahoma" panose="020B0604030504040204" pitchFamily="34" charset="0"/>
              </a:rPr>
              <a:t> and colleagues (including George Siemens), IRRODL</a:t>
            </a:r>
            <a:br>
              <a:rPr lang="en-US" sz="75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http://www.irrodl.org/index.php/irrodl/article/view/1954</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75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23384" t="39979" r="26283" b="32976"/>
          <a:stretch/>
        </p:blipFill>
        <p:spPr>
          <a:xfrm>
            <a:off x="64531" y="2629047"/>
            <a:ext cx="4420518" cy="2306070"/>
          </a:xfrm>
          <a:prstGeom prst="rect">
            <a:avLst/>
          </a:prstGeom>
        </p:spPr>
      </p:pic>
      <p:pic>
        <p:nvPicPr>
          <p:cNvPr id="12290" name="Picture 2" descr="Tabl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0932" y="2703095"/>
            <a:ext cx="4260816" cy="21579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B3DBEA9-6CFF-4212-8031-B0A4D535D81B}"/>
              </a:ext>
            </a:extLst>
          </p:cNvPr>
          <p:cNvPicPr>
            <a:picLocks noChangeAspect="1"/>
          </p:cNvPicPr>
          <p:nvPr/>
        </p:nvPicPr>
        <p:blipFill rotWithShape="1">
          <a:blip r:embed="rId5"/>
          <a:srcRect l="7970" t="45002" r="29923" b="23521"/>
          <a:stretch/>
        </p:blipFill>
        <p:spPr>
          <a:xfrm>
            <a:off x="4767446" y="5044034"/>
            <a:ext cx="4312023" cy="1165575"/>
          </a:xfrm>
          <a:prstGeom prst="rect">
            <a:avLst/>
          </a:prstGeom>
        </p:spPr>
      </p:pic>
    </p:spTree>
    <p:extLst>
      <p:ext uri="{BB962C8B-B14F-4D97-AF65-F5344CB8AC3E}">
        <p14:creationId xmlns:p14="http://schemas.microsoft.com/office/powerpoint/2010/main" val="1140951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08891" y="609600"/>
            <a:ext cx="7569361" cy="2019300"/>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2014</a:t>
            </a:r>
            <a:br>
              <a:rPr lang="en-US" sz="1500" dirty="0"/>
            </a:b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Where is Research on Massive Open Online Courses Headed? A Data Analysis of the MOOC Research Initiative</a:t>
            </a:r>
            <a:br>
              <a:rPr lang="en-US" sz="1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Dragan </a:t>
            </a:r>
            <a:r>
              <a:rPr lang="en-US" sz="1500" b="1" dirty="0" err="1">
                <a:latin typeface="Tahoma" panose="020B0604030504040204" pitchFamily="34" charset="0"/>
                <a:ea typeface="Tahoma" panose="020B0604030504040204" pitchFamily="34" charset="0"/>
                <a:cs typeface="Tahoma" panose="020B0604030504040204" pitchFamily="34" charset="0"/>
              </a:rPr>
              <a:t>Gasevic</a:t>
            </a:r>
            <a:r>
              <a:rPr lang="en-US" sz="1500" b="1" dirty="0">
                <a:latin typeface="Tahoma" panose="020B0604030504040204" pitchFamily="34" charset="0"/>
                <a:ea typeface="Tahoma" panose="020B0604030504040204" pitchFamily="34" charset="0"/>
                <a:cs typeface="Tahoma" panose="020B0604030504040204" pitchFamily="34" charset="0"/>
              </a:rPr>
              <a:t> and colleagues (including George Siemens), IRRODL</a:t>
            </a:r>
            <a:br>
              <a:rPr lang="en-US" sz="75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http://www.irrodl.org/index.php/irrodl/article/view/1954</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750" dirty="0">
              <a:latin typeface="Tahoma" panose="020B0604030504040204" pitchFamily="34" charset="0"/>
              <a:ea typeface="Tahoma" panose="020B0604030504040204" pitchFamily="34" charset="0"/>
              <a:cs typeface="Tahoma" panose="020B0604030504040204" pitchFamily="34" charset="0"/>
            </a:endParaRPr>
          </a:p>
        </p:txBody>
      </p:sp>
      <p:pic>
        <p:nvPicPr>
          <p:cNvPr id="8194" name="Picture 2" descr="Table 6 and Tabl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501" y="2628900"/>
            <a:ext cx="5692399" cy="27618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DA654A9-72D8-4F23-901F-2907CDEFD423}"/>
              </a:ext>
            </a:extLst>
          </p:cNvPr>
          <p:cNvPicPr>
            <a:picLocks noChangeAspect="1"/>
          </p:cNvPicPr>
          <p:nvPr/>
        </p:nvPicPr>
        <p:blipFill rotWithShape="1">
          <a:blip r:embed="rId4"/>
          <a:srcRect l="7970" t="45002" r="29923" b="23521"/>
          <a:stretch/>
        </p:blipFill>
        <p:spPr>
          <a:xfrm>
            <a:off x="5257800" y="5509260"/>
            <a:ext cx="3886200" cy="868680"/>
          </a:xfrm>
          <a:prstGeom prst="rect">
            <a:avLst/>
          </a:prstGeom>
        </p:spPr>
      </p:pic>
    </p:spTree>
    <p:extLst>
      <p:ext uri="{BB962C8B-B14F-4D97-AF65-F5344CB8AC3E}">
        <p14:creationId xmlns:p14="http://schemas.microsoft.com/office/powerpoint/2010/main" val="1144816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08891" y="617621"/>
            <a:ext cx="7585403" cy="2011279"/>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2014</a:t>
            </a:r>
            <a:br>
              <a:rPr lang="en-US" sz="1500" dirty="0"/>
            </a:b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Where is Research on Massive Open Online Courses Headed? A Data Analysis of the MOOC Research Initiative</a:t>
            </a:r>
            <a:br>
              <a:rPr lang="en-US" sz="1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Dragan </a:t>
            </a:r>
            <a:r>
              <a:rPr lang="en-US" sz="1500" b="1" dirty="0" err="1">
                <a:latin typeface="Tahoma" panose="020B0604030504040204" pitchFamily="34" charset="0"/>
                <a:ea typeface="Tahoma" panose="020B0604030504040204" pitchFamily="34" charset="0"/>
                <a:cs typeface="Tahoma" panose="020B0604030504040204" pitchFamily="34" charset="0"/>
              </a:rPr>
              <a:t>Gasevic</a:t>
            </a:r>
            <a:r>
              <a:rPr lang="en-US" sz="1500" b="1" dirty="0">
                <a:latin typeface="Tahoma" panose="020B0604030504040204" pitchFamily="34" charset="0"/>
                <a:ea typeface="Tahoma" panose="020B0604030504040204" pitchFamily="34" charset="0"/>
                <a:cs typeface="Tahoma" panose="020B0604030504040204" pitchFamily="34" charset="0"/>
              </a:rPr>
              <a:t> and colleagues (including George Siemens), IRRODL</a:t>
            </a:r>
            <a:br>
              <a:rPr lang="en-US" sz="75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http://www.irrodl.org/index.php/irrodl/article/view/1954</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750" dirty="0">
              <a:latin typeface="Tahoma" panose="020B0604030504040204" pitchFamily="34" charset="0"/>
              <a:ea typeface="Tahoma" panose="020B0604030504040204" pitchFamily="34" charset="0"/>
              <a:cs typeface="Tahoma" panose="020B0604030504040204" pitchFamily="34" charset="0"/>
            </a:endParaRPr>
          </a:p>
        </p:txBody>
      </p:sp>
      <p:pic>
        <p:nvPicPr>
          <p:cNvPr id="13314" name="Picture 2" descr="Table 14 and Tabl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939" y="2628900"/>
            <a:ext cx="5752072" cy="28545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F7924B7-F6FB-4D0E-9677-1D40430E1B7C}"/>
              </a:ext>
            </a:extLst>
          </p:cNvPr>
          <p:cNvPicPr>
            <a:picLocks noChangeAspect="1"/>
          </p:cNvPicPr>
          <p:nvPr/>
        </p:nvPicPr>
        <p:blipFill rotWithShape="1">
          <a:blip r:embed="rId4"/>
          <a:srcRect l="7970" t="45002" r="29923" b="23521"/>
          <a:stretch/>
        </p:blipFill>
        <p:spPr>
          <a:xfrm>
            <a:off x="5257800" y="5509260"/>
            <a:ext cx="3886200" cy="868680"/>
          </a:xfrm>
          <a:prstGeom prst="rect">
            <a:avLst/>
          </a:prstGeom>
        </p:spPr>
      </p:pic>
    </p:spTree>
    <p:extLst>
      <p:ext uri="{BB962C8B-B14F-4D97-AF65-F5344CB8AC3E}">
        <p14:creationId xmlns:p14="http://schemas.microsoft.com/office/powerpoint/2010/main" val="2074152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8463" y="505326"/>
            <a:ext cx="6954253" cy="2125579"/>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June 2015</a:t>
            </a:r>
            <a:br>
              <a:rPr lang="en-US" sz="1500" dirty="0"/>
            </a:b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Who Studies MOOCs? </a:t>
            </a:r>
            <a:r>
              <a:rPr lang="en-US" sz="2025" b="1" dirty="0" err="1">
                <a:solidFill>
                  <a:srgbClr val="0070C0"/>
                </a:solidFill>
                <a:latin typeface="Tahoma" panose="020B0604030504040204" pitchFamily="34" charset="0"/>
                <a:ea typeface="Tahoma" panose="020B0604030504040204" pitchFamily="34" charset="0"/>
                <a:cs typeface="Tahoma" panose="020B0604030504040204" pitchFamily="34" charset="0"/>
              </a:rPr>
              <a:t>Interdisciplinarity</a:t>
            </a: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 in MOOC Research and its Changes over Time, IRRODL</a:t>
            </a:r>
            <a:br>
              <a:rPr lang="en-US" sz="1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George Veletsianos and Peter </a:t>
            </a:r>
            <a:r>
              <a:rPr lang="en-US" sz="1500" b="1" dirty="0" err="1">
                <a:latin typeface="Tahoma" panose="020B0604030504040204" pitchFamily="34" charset="0"/>
                <a:ea typeface="Tahoma" panose="020B0604030504040204" pitchFamily="34" charset="0"/>
                <a:cs typeface="Tahoma" panose="020B0604030504040204" pitchFamily="34" charset="0"/>
              </a:rPr>
              <a:t>Sheperdson</a:t>
            </a:r>
            <a:br>
              <a:rPr lang="en-US" sz="75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http://www.irrodl.org/index.php/irrodl/article/view/2448/3655</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75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srcRect l="16407" t="14660" r="20929" b="5471"/>
          <a:stretch/>
        </p:blipFill>
        <p:spPr>
          <a:xfrm>
            <a:off x="2821765" y="2542673"/>
            <a:ext cx="3384725" cy="3810001"/>
          </a:xfrm>
          <a:prstGeom prst="rect">
            <a:avLst/>
          </a:prstGeom>
        </p:spPr>
      </p:pic>
      <p:pic>
        <p:nvPicPr>
          <p:cNvPr id="5" name="Picture 4">
            <a:extLst>
              <a:ext uri="{FF2B5EF4-FFF2-40B4-BE49-F238E27FC236}">
                <a16:creationId xmlns:a16="http://schemas.microsoft.com/office/drawing/2014/main" id="{56F108FF-783B-4485-BD8D-1AD514685E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5339" y="4012886"/>
            <a:ext cx="1868906" cy="2339788"/>
          </a:xfrm>
          <a:prstGeom prst="rect">
            <a:avLst/>
          </a:prstGeom>
        </p:spPr>
      </p:pic>
    </p:spTree>
    <p:extLst>
      <p:ext uri="{BB962C8B-B14F-4D97-AF65-F5344CB8AC3E}">
        <p14:creationId xmlns:p14="http://schemas.microsoft.com/office/powerpoint/2010/main" val="2995808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8463" y="681789"/>
            <a:ext cx="7234990" cy="1788695"/>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2016</a:t>
            </a:r>
            <a:br>
              <a:rPr lang="en-US" sz="1500" dirty="0"/>
            </a:b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A Systematic Analysis and Synthesis of the Empirical MOOC Literature Published in 2013-2015, IRRODL</a:t>
            </a:r>
            <a:br>
              <a:rPr lang="en-US" sz="1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George Veletsianos and Peter </a:t>
            </a:r>
            <a:r>
              <a:rPr lang="en-US" sz="1500" b="1" dirty="0" err="1">
                <a:latin typeface="Tahoma" panose="020B0604030504040204" pitchFamily="34" charset="0"/>
                <a:ea typeface="Tahoma" panose="020B0604030504040204" pitchFamily="34" charset="0"/>
                <a:cs typeface="Tahoma" panose="020B0604030504040204" pitchFamily="34" charset="0"/>
              </a:rPr>
              <a:t>Sheperdson</a:t>
            </a:r>
            <a:br>
              <a:rPr lang="en-US" sz="75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http://www.irrodl.org/index.php/irrodl/article/view/2448/3655</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75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srcRect l="18098" t="36726" r="36965" b="7813"/>
          <a:stretch/>
        </p:blipFill>
        <p:spPr>
          <a:xfrm>
            <a:off x="1776998" y="2470484"/>
            <a:ext cx="5814592" cy="3868673"/>
          </a:xfrm>
          <a:prstGeom prst="rect">
            <a:avLst/>
          </a:prstGeom>
        </p:spPr>
      </p:pic>
      <p:pic>
        <p:nvPicPr>
          <p:cNvPr id="5" name="Picture 4">
            <a:extLst>
              <a:ext uri="{FF2B5EF4-FFF2-40B4-BE49-F238E27FC236}">
                <a16:creationId xmlns:a16="http://schemas.microsoft.com/office/drawing/2014/main" id="{48EA5AFE-FD9A-49F0-B3F2-F575D0EEE3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5094" y="3999369"/>
            <a:ext cx="1868906" cy="2339788"/>
          </a:xfrm>
          <a:prstGeom prst="rect">
            <a:avLst/>
          </a:prstGeom>
        </p:spPr>
      </p:pic>
    </p:spTree>
    <p:extLst>
      <p:ext uri="{BB962C8B-B14F-4D97-AF65-F5344CB8AC3E}">
        <p14:creationId xmlns:p14="http://schemas.microsoft.com/office/powerpoint/2010/main" val="1064896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57727" y="553454"/>
            <a:ext cx="7780421" cy="1860884"/>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2016</a:t>
            </a:r>
            <a:br>
              <a:rPr lang="en-US" sz="1500" dirty="0"/>
            </a:b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A Systematic Analysis and Synthesis of the Empirical MOOC Literature Published in 2013-2015, IRRODL</a:t>
            </a:r>
            <a:br>
              <a:rPr lang="en-US" sz="1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George Veletsianos and Peter </a:t>
            </a:r>
            <a:r>
              <a:rPr lang="en-US" sz="1500" b="1" dirty="0" err="1">
                <a:latin typeface="Tahoma" panose="020B0604030504040204" pitchFamily="34" charset="0"/>
                <a:ea typeface="Tahoma" panose="020B0604030504040204" pitchFamily="34" charset="0"/>
                <a:cs typeface="Tahoma" panose="020B0604030504040204" pitchFamily="34" charset="0"/>
              </a:rPr>
              <a:t>Sheperdson</a:t>
            </a:r>
            <a:br>
              <a:rPr lang="en-US" sz="75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http://www.irrodl.org/index.php/irrodl/article/view/2448/3655</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75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9009" t="52624" r="36381" b="12230"/>
          <a:stretch/>
        </p:blipFill>
        <p:spPr>
          <a:xfrm>
            <a:off x="553453" y="2305661"/>
            <a:ext cx="7220802" cy="3442911"/>
          </a:xfrm>
          <a:prstGeom prst="rect">
            <a:avLst/>
          </a:prstGeom>
        </p:spPr>
      </p:pic>
      <p:pic>
        <p:nvPicPr>
          <p:cNvPr id="5" name="Picture 4">
            <a:extLst>
              <a:ext uri="{FF2B5EF4-FFF2-40B4-BE49-F238E27FC236}">
                <a16:creationId xmlns:a16="http://schemas.microsoft.com/office/drawing/2014/main" id="{515294AA-8E3A-45BE-A34D-BBD9C4AAA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8233" y="4540600"/>
            <a:ext cx="1435768" cy="1797519"/>
          </a:xfrm>
          <a:prstGeom prst="rect">
            <a:avLst/>
          </a:prstGeom>
        </p:spPr>
      </p:pic>
    </p:spTree>
    <p:extLst>
      <p:ext uri="{BB962C8B-B14F-4D97-AF65-F5344CB8AC3E}">
        <p14:creationId xmlns:p14="http://schemas.microsoft.com/office/powerpoint/2010/main" val="635884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6168" y="721895"/>
            <a:ext cx="7579895" cy="1852863"/>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2016</a:t>
            </a:r>
            <a:br>
              <a:rPr lang="en-US" sz="1500" dirty="0"/>
            </a:b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A Systematic Analysis and Synthesis of the Empirical MOOC Literature Published in 2013-2015, IRRODL</a:t>
            </a:r>
            <a:br>
              <a:rPr lang="en-US" sz="1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George Veletsianos and Peter </a:t>
            </a:r>
            <a:r>
              <a:rPr lang="en-US" sz="1500" b="1" dirty="0" err="1">
                <a:latin typeface="Tahoma" panose="020B0604030504040204" pitchFamily="34" charset="0"/>
                <a:ea typeface="Tahoma" panose="020B0604030504040204" pitchFamily="34" charset="0"/>
                <a:cs typeface="Tahoma" panose="020B0604030504040204" pitchFamily="34" charset="0"/>
              </a:rPr>
              <a:t>Sheperdson</a:t>
            </a:r>
            <a:br>
              <a:rPr lang="en-US" sz="75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http://www.irrodl.org/index.php/irrodl/article/view/2448/3655</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75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17795" t="14637" r="35053" b="42465"/>
          <a:stretch/>
        </p:blipFill>
        <p:spPr>
          <a:xfrm>
            <a:off x="826168" y="2574758"/>
            <a:ext cx="7168463" cy="3515790"/>
          </a:xfrm>
          <a:prstGeom prst="rect">
            <a:avLst/>
          </a:prstGeom>
        </p:spPr>
      </p:pic>
      <p:pic>
        <p:nvPicPr>
          <p:cNvPr id="4" name="Picture 3">
            <a:extLst>
              <a:ext uri="{FF2B5EF4-FFF2-40B4-BE49-F238E27FC236}">
                <a16:creationId xmlns:a16="http://schemas.microsoft.com/office/drawing/2014/main" id="{726F1C55-9CBB-42BD-A07E-159C638573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7705" y="4272021"/>
            <a:ext cx="1636295" cy="2048569"/>
          </a:xfrm>
          <a:prstGeom prst="rect">
            <a:avLst/>
          </a:prstGeom>
        </p:spPr>
      </p:pic>
    </p:spTree>
    <p:extLst>
      <p:ext uri="{BB962C8B-B14F-4D97-AF65-F5344CB8AC3E}">
        <p14:creationId xmlns:p14="http://schemas.microsoft.com/office/powerpoint/2010/main" val="630368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F897E2-145E-4594-BA7A-A125FEDF92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9" y="-1"/>
            <a:ext cx="9149617" cy="6210301"/>
          </a:xfrm>
          <a:prstGeom prst="rect">
            <a:avLst/>
          </a:prstGeom>
        </p:spPr>
      </p:pic>
    </p:spTree>
    <p:extLst>
      <p:ext uri="{BB962C8B-B14F-4D97-AF65-F5344CB8AC3E}">
        <p14:creationId xmlns:p14="http://schemas.microsoft.com/office/powerpoint/2010/main" val="810073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9811" y="449179"/>
            <a:ext cx="7787669" cy="2179721"/>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August 2017</a:t>
            </a:r>
            <a:br>
              <a:rPr lang="en-US" sz="1500" dirty="0"/>
            </a:b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A Contemporary Review of Research Methods Adopted to Understand Students’ and Instructors’ Use of Massive Open Online Courses (MOOCs)</a:t>
            </a:r>
            <a:br>
              <a:rPr lang="en-US" sz="1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err="1">
                <a:latin typeface="Tahoma" panose="020B0604030504040204" pitchFamily="34" charset="0"/>
                <a:ea typeface="Tahoma" panose="020B0604030504040204" pitchFamily="34" charset="0"/>
                <a:cs typeface="Tahoma" panose="020B0604030504040204" pitchFamily="34" charset="0"/>
              </a:rPr>
              <a:t>Ruiqi</a:t>
            </a:r>
            <a:r>
              <a:rPr lang="en-US" sz="1500" b="1" dirty="0">
                <a:latin typeface="Tahoma" panose="020B0604030504040204" pitchFamily="34" charset="0"/>
                <a:ea typeface="Tahoma" panose="020B0604030504040204" pitchFamily="34" charset="0"/>
                <a:cs typeface="Tahoma" panose="020B0604030504040204" pitchFamily="34" charset="0"/>
              </a:rPr>
              <a:t> Deng and Pierre </a:t>
            </a:r>
            <a:r>
              <a:rPr lang="en-US" sz="1500" b="1" dirty="0" err="1">
                <a:latin typeface="Tahoma" panose="020B0604030504040204" pitchFamily="34" charset="0"/>
                <a:ea typeface="Tahoma" panose="020B0604030504040204" pitchFamily="34" charset="0"/>
                <a:cs typeface="Tahoma" panose="020B0604030504040204" pitchFamily="34" charset="0"/>
              </a:rPr>
              <a:t>Benckendorff</a:t>
            </a:r>
            <a:endParaRPr lang="en-US" sz="75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rotWithShape="1">
          <a:blip r:embed="rId2"/>
          <a:srcRect l="39839" t="38216" r="27435" b="35819"/>
          <a:stretch/>
        </p:blipFill>
        <p:spPr>
          <a:xfrm>
            <a:off x="1858769" y="2628900"/>
            <a:ext cx="4141982" cy="3746253"/>
          </a:xfrm>
          <a:prstGeom prst="rect">
            <a:avLst/>
          </a:prstGeom>
        </p:spPr>
      </p:pic>
      <p:pic>
        <p:nvPicPr>
          <p:cNvPr id="4" name="Picture 3">
            <a:extLst>
              <a:ext uri="{FF2B5EF4-FFF2-40B4-BE49-F238E27FC236}">
                <a16:creationId xmlns:a16="http://schemas.microsoft.com/office/drawing/2014/main" id="{E8D3478C-5FB7-4C07-85CB-134E34734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6414" y="4469130"/>
            <a:ext cx="1816243" cy="1816243"/>
          </a:xfrm>
          <a:prstGeom prst="rect">
            <a:avLst/>
          </a:prstGeom>
        </p:spPr>
      </p:pic>
      <p:pic>
        <p:nvPicPr>
          <p:cNvPr id="7" name="Picture 6">
            <a:extLst>
              <a:ext uri="{FF2B5EF4-FFF2-40B4-BE49-F238E27FC236}">
                <a16:creationId xmlns:a16="http://schemas.microsoft.com/office/drawing/2014/main" id="{E56C0ED7-9000-4291-A876-EB9B351A47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6223" y="2173715"/>
            <a:ext cx="1816434" cy="2179721"/>
          </a:xfrm>
          <a:prstGeom prst="rect">
            <a:avLst/>
          </a:prstGeom>
        </p:spPr>
      </p:pic>
    </p:spTree>
    <p:extLst>
      <p:ext uri="{BB962C8B-B14F-4D97-AF65-F5344CB8AC3E}">
        <p14:creationId xmlns:p14="http://schemas.microsoft.com/office/powerpoint/2010/main" val="1431153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7832" y="473242"/>
            <a:ext cx="7779648" cy="2155658"/>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August 2017</a:t>
            </a:r>
            <a:br>
              <a:rPr lang="en-US" sz="1500" dirty="0"/>
            </a:b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A Contemporary Review of Research Methods Adopted to Understand Students’ and Instructors’ Use of Massive Open Online Courses (MOOCs)</a:t>
            </a:r>
            <a:br>
              <a:rPr lang="en-US" sz="1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err="1">
                <a:latin typeface="Tahoma" panose="020B0604030504040204" pitchFamily="34" charset="0"/>
                <a:ea typeface="Tahoma" panose="020B0604030504040204" pitchFamily="34" charset="0"/>
                <a:cs typeface="Tahoma" panose="020B0604030504040204" pitchFamily="34" charset="0"/>
              </a:rPr>
              <a:t>Ruiqi</a:t>
            </a:r>
            <a:r>
              <a:rPr lang="en-US" sz="1500" b="1" dirty="0">
                <a:latin typeface="Tahoma" panose="020B0604030504040204" pitchFamily="34" charset="0"/>
                <a:ea typeface="Tahoma" panose="020B0604030504040204" pitchFamily="34" charset="0"/>
                <a:cs typeface="Tahoma" panose="020B0604030504040204" pitchFamily="34" charset="0"/>
              </a:rPr>
              <a:t> Deng and Pierre </a:t>
            </a:r>
            <a:r>
              <a:rPr lang="en-US" sz="1500" b="1" dirty="0" err="1">
                <a:latin typeface="Tahoma" panose="020B0604030504040204" pitchFamily="34" charset="0"/>
                <a:ea typeface="Tahoma" panose="020B0604030504040204" pitchFamily="34" charset="0"/>
                <a:cs typeface="Tahoma" panose="020B0604030504040204" pitchFamily="34" charset="0"/>
              </a:rPr>
              <a:t>Benckendorff</a:t>
            </a:r>
            <a:endParaRPr lang="en-US" sz="75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2"/>
          <a:srcRect l="6923" t="56345" r="59030" b="18601"/>
          <a:stretch/>
        </p:blipFill>
        <p:spPr>
          <a:xfrm>
            <a:off x="180969" y="2628900"/>
            <a:ext cx="4205689" cy="3006918"/>
          </a:xfrm>
          <a:prstGeom prst="rect">
            <a:avLst/>
          </a:prstGeom>
        </p:spPr>
      </p:pic>
      <p:pic>
        <p:nvPicPr>
          <p:cNvPr id="4" name="Picture 3"/>
          <p:cNvPicPr>
            <a:picLocks noChangeAspect="1"/>
          </p:cNvPicPr>
          <p:nvPr/>
        </p:nvPicPr>
        <p:blipFill rotWithShape="1">
          <a:blip r:embed="rId3"/>
          <a:srcRect l="6726" t="68082" r="59487" b="16612"/>
          <a:stretch/>
        </p:blipFill>
        <p:spPr>
          <a:xfrm>
            <a:off x="4386658" y="2718243"/>
            <a:ext cx="4757342" cy="2093895"/>
          </a:xfrm>
          <a:prstGeom prst="rect">
            <a:avLst/>
          </a:prstGeom>
        </p:spPr>
      </p:pic>
      <p:pic>
        <p:nvPicPr>
          <p:cNvPr id="5" name="Picture 4">
            <a:extLst>
              <a:ext uri="{FF2B5EF4-FFF2-40B4-BE49-F238E27FC236}">
                <a16:creationId xmlns:a16="http://schemas.microsoft.com/office/drawing/2014/main" id="{2FD2EBCF-F42B-47C7-9AFD-DE56618C2A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7917" y="4804613"/>
            <a:ext cx="1556084" cy="1556084"/>
          </a:xfrm>
          <a:prstGeom prst="rect">
            <a:avLst/>
          </a:prstGeom>
        </p:spPr>
      </p:pic>
      <p:pic>
        <p:nvPicPr>
          <p:cNvPr id="6" name="Picture 5">
            <a:extLst>
              <a:ext uri="{FF2B5EF4-FFF2-40B4-BE49-F238E27FC236}">
                <a16:creationId xmlns:a16="http://schemas.microsoft.com/office/drawing/2014/main" id="{1E3DFD80-DEA1-4F7C-B471-1A6697A5E4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4874" y="4784560"/>
            <a:ext cx="1313446" cy="1576136"/>
          </a:xfrm>
          <a:prstGeom prst="rect">
            <a:avLst/>
          </a:prstGeom>
        </p:spPr>
      </p:pic>
    </p:spTree>
    <p:extLst>
      <p:ext uri="{BB962C8B-B14F-4D97-AF65-F5344CB8AC3E}">
        <p14:creationId xmlns:p14="http://schemas.microsoft.com/office/powerpoint/2010/main" val="2839104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08892" y="481263"/>
            <a:ext cx="7449045" cy="2147637"/>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August 2017</a:t>
            </a:r>
            <a:br>
              <a:rPr lang="en-US" sz="1500" dirty="0"/>
            </a:b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A Contemporary Review of Research Methods Adopted to Understand Students’ and Instructors’ Use of Massive Open Online Courses (MOOCs)</a:t>
            </a:r>
            <a:br>
              <a:rPr lang="en-US" sz="1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err="1">
                <a:latin typeface="Tahoma" panose="020B0604030504040204" pitchFamily="34" charset="0"/>
                <a:ea typeface="Tahoma" panose="020B0604030504040204" pitchFamily="34" charset="0"/>
                <a:cs typeface="Tahoma" panose="020B0604030504040204" pitchFamily="34" charset="0"/>
              </a:rPr>
              <a:t>Ruiqi</a:t>
            </a:r>
            <a:r>
              <a:rPr lang="en-US" sz="1500" b="1" dirty="0">
                <a:latin typeface="Tahoma" panose="020B0604030504040204" pitchFamily="34" charset="0"/>
                <a:ea typeface="Tahoma" panose="020B0604030504040204" pitchFamily="34" charset="0"/>
                <a:cs typeface="Tahoma" panose="020B0604030504040204" pitchFamily="34" charset="0"/>
              </a:rPr>
              <a:t> Deng and Pierre </a:t>
            </a:r>
            <a:r>
              <a:rPr lang="en-US" sz="1500" b="1" dirty="0" err="1">
                <a:latin typeface="Tahoma" panose="020B0604030504040204" pitchFamily="34" charset="0"/>
                <a:ea typeface="Tahoma" panose="020B0604030504040204" pitchFamily="34" charset="0"/>
                <a:cs typeface="Tahoma" panose="020B0604030504040204" pitchFamily="34" charset="0"/>
              </a:rPr>
              <a:t>Benckendorff</a:t>
            </a:r>
            <a:endParaRPr lang="en-US" sz="75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2"/>
          <a:srcRect l="40646" t="46718" r="24137" b="34586"/>
          <a:stretch/>
        </p:blipFill>
        <p:spPr>
          <a:xfrm>
            <a:off x="0" y="2752179"/>
            <a:ext cx="4883228" cy="2518753"/>
          </a:xfrm>
          <a:prstGeom prst="rect">
            <a:avLst/>
          </a:prstGeom>
        </p:spPr>
      </p:pic>
      <p:pic>
        <p:nvPicPr>
          <p:cNvPr id="2" name="Picture 1"/>
          <p:cNvPicPr>
            <a:picLocks noChangeAspect="1"/>
          </p:cNvPicPr>
          <p:nvPr/>
        </p:nvPicPr>
        <p:blipFill rotWithShape="1">
          <a:blip r:embed="rId3"/>
          <a:srcRect l="41250" t="67375" r="23528" b="14457"/>
          <a:stretch/>
        </p:blipFill>
        <p:spPr>
          <a:xfrm>
            <a:off x="4883228" y="2935477"/>
            <a:ext cx="4245272" cy="1307479"/>
          </a:xfrm>
          <a:prstGeom prst="rect">
            <a:avLst/>
          </a:prstGeom>
        </p:spPr>
      </p:pic>
      <p:pic>
        <p:nvPicPr>
          <p:cNvPr id="7" name="Picture 6">
            <a:extLst>
              <a:ext uri="{FF2B5EF4-FFF2-40B4-BE49-F238E27FC236}">
                <a16:creationId xmlns:a16="http://schemas.microsoft.com/office/drawing/2014/main" id="{FE1BAC4F-AF69-4DF1-99C9-92455B70FC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7917" y="4804613"/>
            <a:ext cx="1556084" cy="1556084"/>
          </a:xfrm>
          <a:prstGeom prst="rect">
            <a:avLst/>
          </a:prstGeom>
        </p:spPr>
      </p:pic>
      <p:pic>
        <p:nvPicPr>
          <p:cNvPr id="8" name="Picture 7">
            <a:extLst>
              <a:ext uri="{FF2B5EF4-FFF2-40B4-BE49-F238E27FC236}">
                <a16:creationId xmlns:a16="http://schemas.microsoft.com/office/drawing/2014/main" id="{68739669-223B-4CB9-B378-117DD0AF83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4874" y="4784560"/>
            <a:ext cx="1313446" cy="1576136"/>
          </a:xfrm>
          <a:prstGeom prst="rect">
            <a:avLst/>
          </a:prstGeom>
        </p:spPr>
      </p:pic>
    </p:spTree>
    <p:extLst>
      <p:ext uri="{BB962C8B-B14F-4D97-AF65-F5344CB8AC3E}">
        <p14:creationId xmlns:p14="http://schemas.microsoft.com/office/powerpoint/2010/main" val="2474287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1579" y="505326"/>
            <a:ext cx="7611980" cy="2109537"/>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August 2017</a:t>
            </a:r>
            <a:br>
              <a:rPr lang="en-US" sz="1500" dirty="0"/>
            </a:b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A Contemporary Review of Research Methods Adopted to Understand Students’ and Instructors’ Use of Massive Open Online Courses (MOOCs)</a:t>
            </a:r>
            <a:br>
              <a:rPr lang="en-US" sz="1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err="1">
                <a:latin typeface="Tahoma" panose="020B0604030504040204" pitchFamily="34" charset="0"/>
                <a:ea typeface="Tahoma" panose="020B0604030504040204" pitchFamily="34" charset="0"/>
                <a:cs typeface="Tahoma" panose="020B0604030504040204" pitchFamily="34" charset="0"/>
              </a:rPr>
              <a:t>Ruiqi</a:t>
            </a:r>
            <a:r>
              <a:rPr lang="en-US" sz="1500" b="1" dirty="0">
                <a:latin typeface="Tahoma" panose="020B0604030504040204" pitchFamily="34" charset="0"/>
                <a:ea typeface="Tahoma" panose="020B0604030504040204" pitchFamily="34" charset="0"/>
                <a:cs typeface="Tahoma" panose="020B0604030504040204" pitchFamily="34" charset="0"/>
              </a:rPr>
              <a:t> Deng and Pierre </a:t>
            </a:r>
            <a:r>
              <a:rPr lang="en-US" sz="1500" b="1" dirty="0" err="1">
                <a:latin typeface="Tahoma" panose="020B0604030504040204" pitchFamily="34" charset="0"/>
                <a:ea typeface="Tahoma" panose="020B0604030504040204" pitchFamily="34" charset="0"/>
                <a:cs typeface="Tahoma" panose="020B0604030504040204" pitchFamily="34" charset="0"/>
              </a:rPr>
              <a:t>Benckendorff</a:t>
            </a:r>
            <a:r>
              <a:rPr lang="en-US" sz="1500" b="1" dirty="0">
                <a:latin typeface="Tahoma" panose="020B0604030504040204" pitchFamily="34" charset="0"/>
                <a:ea typeface="Tahoma" panose="020B0604030504040204" pitchFamily="34" charset="0"/>
                <a:cs typeface="Tahoma" panose="020B0604030504040204" pitchFamily="34" charset="0"/>
              </a:rPr>
              <a:t>, </a:t>
            </a:r>
            <a:r>
              <a:rPr lang="en-US" sz="1500" b="1" i="1" dirty="0">
                <a:latin typeface="Tahoma" panose="020B0604030504040204" pitchFamily="34" charset="0"/>
                <a:ea typeface="Tahoma" panose="020B0604030504040204" pitchFamily="34" charset="0"/>
                <a:cs typeface="Tahoma" panose="020B0604030504040204" pitchFamily="34" charset="0"/>
              </a:rPr>
              <a:t>International Journal of Information and Education Technology</a:t>
            </a:r>
            <a:r>
              <a:rPr lang="en-US" sz="1500" b="1" dirty="0">
                <a:latin typeface="Tahoma" panose="020B0604030504040204" pitchFamily="34" charset="0"/>
                <a:ea typeface="Tahoma" panose="020B0604030504040204" pitchFamily="34" charset="0"/>
                <a:cs typeface="Tahoma" panose="020B0604030504040204" pitchFamily="34" charset="0"/>
              </a:rPr>
              <a:t>, </a:t>
            </a:r>
            <a:r>
              <a:rPr lang="en-US" sz="1500" b="1" i="1" dirty="0">
                <a:latin typeface="Tahoma" panose="020B0604030504040204" pitchFamily="34" charset="0"/>
                <a:ea typeface="Tahoma" panose="020B0604030504040204" pitchFamily="34" charset="0"/>
                <a:cs typeface="Tahoma" panose="020B0604030504040204" pitchFamily="34" charset="0"/>
              </a:rPr>
              <a:t>7</a:t>
            </a:r>
            <a:r>
              <a:rPr lang="en-US" sz="1500" b="1" dirty="0">
                <a:latin typeface="Tahoma" panose="020B0604030504040204" pitchFamily="34" charset="0"/>
                <a:ea typeface="Tahoma" panose="020B0604030504040204" pitchFamily="34" charset="0"/>
                <a:cs typeface="Tahoma" panose="020B0604030504040204" pitchFamily="34" charset="0"/>
              </a:rPr>
              <a:t>(8), 601-607.</a:t>
            </a:r>
            <a:endParaRPr lang="en-US" sz="750"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p:cNvSpPr>
            <a:spLocks noGrp="1"/>
          </p:cNvSpPr>
          <p:nvPr>
            <p:ph idx="1"/>
          </p:nvPr>
        </p:nvSpPr>
        <p:spPr>
          <a:xfrm>
            <a:off x="601579" y="2677401"/>
            <a:ext cx="7435516" cy="2937336"/>
          </a:xfrm>
        </p:spPr>
        <p:txBody>
          <a:bodyPr/>
          <a:lstStyle/>
          <a:p>
            <a:pPr marL="0" indent="0">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“There are a number of research avenues which could be explored based upon the findings of this study. First, additional research strategies should be considered to understand students’ and instructors’ experience in using MOOCs.” (p. 605)</a:t>
            </a:r>
          </a:p>
        </p:txBody>
      </p:sp>
      <p:pic>
        <p:nvPicPr>
          <p:cNvPr id="7" name="Picture 6">
            <a:extLst>
              <a:ext uri="{FF2B5EF4-FFF2-40B4-BE49-F238E27FC236}">
                <a16:creationId xmlns:a16="http://schemas.microsoft.com/office/drawing/2014/main" id="{39637932-0985-423F-B38E-9B80064096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7917" y="4804613"/>
            <a:ext cx="1556084" cy="1556084"/>
          </a:xfrm>
          <a:prstGeom prst="rect">
            <a:avLst/>
          </a:prstGeom>
        </p:spPr>
      </p:pic>
      <p:pic>
        <p:nvPicPr>
          <p:cNvPr id="8" name="Picture 7">
            <a:extLst>
              <a:ext uri="{FF2B5EF4-FFF2-40B4-BE49-F238E27FC236}">
                <a16:creationId xmlns:a16="http://schemas.microsoft.com/office/drawing/2014/main" id="{BCE35A4E-EB42-443A-B618-F8DC1385B9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4874" y="4784560"/>
            <a:ext cx="1313446" cy="1576136"/>
          </a:xfrm>
          <a:prstGeom prst="rect">
            <a:avLst/>
          </a:prstGeom>
        </p:spPr>
      </p:pic>
    </p:spTree>
    <p:extLst>
      <p:ext uri="{BB962C8B-B14F-4D97-AF65-F5344CB8AC3E}">
        <p14:creationId xmlns:p14="http://schemas.microsoft.com/office/powerpoint/2010/main" val="3048924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3978" y="585538"/>
            <a:ext cx="7700211" cy="1997242"/>
          </a:xfrm>
        </p:spPr>
        <p:txBody>
          <a:bodyPr>
            <a:normAutofit fontScale="90000"/>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August 2017</a:t>
            </a:r>
            <a:br>
              <a:rPr lang="en-US" sz="1500" dirty="0"/>
            </a:b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A Contemporary Review of Research Methods Adopted to Understand Students’ and Instructors’ Use of Massive Open Online Courses (MOOCs)</a:t>
            </a:r>
            <a:br>
              <a:rPr lang="en-US" sz="1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err="1">
                <a:latin typeface="Tahoma" panose="020B0604030504040204" pitchFamily="34" charset="0"/>
                <a:ea typeface="Tahoma" panose="020B0604030504040204" pitchFamily="34" charset="0"/>
                <a:cs typeface="Tahoma" panose="020B0604030504040204" pitchFamily="34" charset="0"/>
              </a:rPr>
              <a:t>Ruiqi</a:t>
            </a:r>
            <a:r>
              <a:rPr lang="en-US" sz="1500" b="1" dirty="0">
                <a:latin typeface="Tahoma" panose="020B0604030504040204" pitchFamily="34" charset="0"/>
                <a:ea typeface="Tahoma" panose="020B0604030504040204" pitchFamily="34" charset="0"/>
                <a:cs typeface="Tahoma" panose="020B0604030504040204" pitchFamily="34" charset="0"/>
              </a:rPr>
              <a:t> Deng and Pierre </a:t>
            </a:r>
            <a:r>
              <a:rPr lang="en-US" sz="1500" b="1" dirty="0" err="1">
                <a:latin typeface="Tahoma" panose="020B0604030504040204" pitchFamily="34" charset="0"/>
                <a:ea typeface="Tahoma" panose="020B0604030504040204" pitchFamily="34" charset="0"/>
                <a:cs typeface="Tahoma" panose="020B0604030504040204" pitchFamily="34" charset="0"/>
              </a:rPr>
              <a:t>Benckendorff</a:t>
            </a:r>
            <a:r>
              <a:rPr lang="en-US" sz="1500" b="1" dirty="0">
                <a:latin typeface="Tahoma" panose="020B0604030504040204" pitchFamily="34" charset="0"/>
                <a:ea typeface="Tahoma" panose="020B0604030504040204" pitchFamily="34" charset="0"/>
                <a:cs typeface="Tahoma" panose="020B0604030504040204" pitchFamily="34" charset="0"/>
              </a:rPr>
              <a:t>, </a:t>
            </a:r>
            <a:r>
              <a:rPr lang="en-US" sz="1500" b="1" i="1" dirty="0">
                <a:latin typeface="Tahoma" panose="020B0604030504040204" pitchFamily="34" charset="0"/>
                <a:ea typeface="Tahoma" panose="020B0604030504040204" pitchFamily="34" charset="0"/>
                <a:cs typeface="Tahoma" panose="020B0604030504040204" pitchFamily="34" charset="0"/>
              </a:rPr>
              <a:t>International Journal of Information and Education Technology</a:t>
            </a:r>
            <a:r>
              <a:rPr lang="en-US" sz="1500" b="1" dirty="0">
                <a:latin typeface="Tahoma" panose="020B0604030504040204" pitchFamily="34" charset="0"/>
                <a:ea typeface="Tahoma" panose="020B0604030504040204" pitchFamily="34" charset="0"/>
                <a:cs typeface="Tahoma" panose="020B0604030504040204" pitchFamily="34" charset="0"/>
              </a:rPr>
              <a:t>, </a:t>
            </a:r>
            <a:r>
              <a:rPr lang="en-US" sz="1500" b="1" i="1" dirty="0">
                <a:latin typeface="Tahoma" panose="020B0604030504040204" pitchFamily="34" charset="0"/>
                <a:ea typeface="Tahoma" panose="020B0604030504040204" pitchFamily="34" charset="0"/>
                <a:cs typeface="Tahoma" panose="020B0604030504040204" pitchFamily="34" charset="0"/>
              </a:rPr>
              <a:t>7</a:t>
            </a:r>
            <a:r>
              <a:rPr lang="en-US" sz="1500" b="1" dirty="0">
                <a:latin typeface="Tahoma" panose="020B0604030504040204" pitchFamily="34" charset="0"/>
                <a:ea typeface="Tahoma" panose="020B0604030504040204" pitchFamily="34" charset="0"/>
                <a:cs typeface="Tahoma" panose="020B0604030504040204" pitchFamily="34" charset="0"/>
              </a:rPr>
              <a:t>(8), 601-607.</a:t>
            </a:r>
            <a:endParaRPr lang="en-US" sz="750"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p:cNvSpPr>
            <a:spLocks noGrp="1"/>
          </p:cNvSpPr>
          <p:nvPr>
            <p:ph idx="1"/>
          </p:nvPr>
        </p:nvSpPr>
        <p:spPr>
          <a:xfrm>
            <a:off x="753978" y="2839453"/>
            <a:ext cx="7700212" cy="2983831"/>
          </a:xfrm>
        </p:spPr>
        <p:txBody>
          <a:bodyPr>
            <a:normAutofit/>
          </a:bodyPr>
          <a:lstStyle/>
          <a:p>
            <a:pPr marL="0" indent="0">
              <a:spcBef>
                <a:spcPts val="0"/>
              </a:spcBef>
              <a:buNone/>
            </a:pPr>
            <a:r>
              <a:rPr lang="en-US" sz="2000" b="1" dirty="0">
                <a:latin typeface="Tahoma" panose="020B0604030504040204" pitchFamily="34" charset="0"/>
                <a:ea typeface="Tahoma" panose="020B0604030504040204" pitchFamily="34" charset="0"/>
                <a:cs typeface="Tahoma" panose="020B0604030504040204" pitchFamily="34" charset="0"/>
              </a:rPr>
              <a:t>“Second, triangulation of a wider range of research methods and data source should be undertaken. Beyond triangulation of surveys and interviews or log files, MOOC scholars are encouraged to combine other research methods to triangulate findings, such as diary studies and focus groups.” (p. 605)</a:t>
            </a:r>
          </a:p>
        </p:txBody>
      </p:sp>
      <p:pic>
        <p:nvPicPr>
          <p:cNvPr id="7" name="Picture 6">
            <a:extLst>
              <a:ext uri="{FF2B5EF4-FFF2-40B4-BE49-F238E27FC236}">
                <a16:creationId xmlns:a16="http://schemas.microsoft.com/office/drawing/2014/main" id="{263DA4AF-69FD-429E-8D7E-1603F1087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7917" y="4804613"/>
            <a:ext cx="1556084" cy="1556084"/>
          </a:xfrm>
          <a:prstGeom prst="rect">
            <a:avLst/>
          </a:prstGeom>
        </p:spPr>
      </p:pic>
      <p:pic>
        <p:nvPicPr>
          <p:cNvPr id="8" name="Picture 7">
            <a:extLst>
              <a:ext uri="{FF2B5EF4-FFF2-40B4-BE49-F238E27FC236}">
                <a16:creationId xmlns:a16="http://schemas.microsoft.com/office/drawing/2014/main" id="{AB3607E7-87B3-42AA-B36E-43178E1A68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4874" y="4784560"/>
            <a:ext cx="1313446" cy="1576136"/>
          </a:xfrm>
          <a:prstGeom prst="rect">
            <a:avLst/>
          </a:prstGeom>
        </p:spPr>
      </p:pic>
    </p:spTree>
    <p:extLst>
      <p:ext uri="{BB962C8B-B14F-4D97-AF65-F5344CB8AC3E}">
        <p14:creationId xmlns:p14="http://schemas.microsoft.com/office/powerpoint/2010/main" val="2679618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8147" y="385011"/>
            <a:ext cx="7451558" cy="2372649"/>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August 2017</a:t>
            </a:r>
            <a:br>
              <a:rPr lang="en-US" sz="1500" dirty="0">
                <a:latin typeface="Tahoma" panose="020B0604030504040204" pitchFamily="34" charset="0"/>
                <a:ea typeface="Tahoma" panose="020B0604030504040204" pitchFamily="34" charset="0"/>
                <a:cs typeface="Tahoma" panose="020B0604030504040204" pitchFamily="34" charset="0"/>
              </a:rPr>
            </a:b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A Contemporary Review of Research Methods Adopted to Understand Students’ and Instructors’ Use of Massive Open Online Courses (MOOCs)</a:t>
            </a:r>
            <a:br>
              <a:rPr lang="en-US" sz="1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err="1">
                <a:latin typeface="Tahoma" panose="020B0604030504040204" pitchFamily="34" charset="0"/>
                <a:ea typeface="Tahoma" panose="020B0604030504040204" pitchFamily="34" charset="0"/>
                <a:cs typeface="Tahoma" panose="020B0604030504040204" pitchFamily="34" charset="0"/>
              </a:rPr>
              <a:t>Ruiqi</a:t>
            </a:r>
            <a:r>
              <a:rPr lang="en-US" sz="1500" b="1" dirty="0">
                <a:latin typeface="Tahoma" panose="020B0604030504040204" pitchFamily="34" charset="0"/>
                <a:ea typeface="Tahoma" panose="020B0604030504040204" pitchFamily="34" charset="0"/>
                <a:cs typeface="Tahoma" panose="020B0604030504040204" pitchFamily="34" charset="0"/>
              </a:rPr>
              <a:t> Deng and Pierre </a:t>
            </a:r>
            <a:r>
              <a:rPr lang="en-US" sz="1500" b="1" dirty="0" err="1">
                <a:latin typeface="Tahoma" panose="020B0604030504040204" pitchFamily="34" charset="0"/>
                <a:ea typeface="Tahoma" panose="020B0604030504040204" pitchFamily="34" charset="0"/>
                <a:cs typeface="Tahoma" panose="020B0604030504040204" pitchFamily="34" charset="0"/>
              </a:rPr>
              <a:t>Benckendorff</a:t>
            </a:r>
            <a:r>
              <a:rPr lang="en-US" sz="1500" b="1" dirty="0">
                <a:latin typeface="Tahoma" panose="020B0604030504040204" pitchFamily="34" charset="0"/>
                <a:ea typeface="Tahoma" panose="020B0604030504040204" pitchFamily="34" charset="0"/>
                <a:cs typeface="Tahoma" panose="020B0604030504040204" pitchFamily="34" charset="0"/>
              </a:rPr>
              <a:t>, </a:t>
            </a:r>
            <a:r>
              <a:rPr lang="en-US" sz="1500" b="1" i="1" dirty="0">
                <a:latin typeface="Tahoma" panose="020B0604030504040204" pitchFamily="34" charset="0"/>
                <a:ea typeface="Tahoma" panose="020B0604030504040204" pitchFamily="34" charset="0"/>
                <a:cs typeface="Tahoma" panose="020B0604030504040204" pitchFamily="34" charset="0"/>
              </a:rPr>
              <a:t>International Journal of Information and Education Technology</a:t>
            </a:r>
            <a:r>
              <a:rPr lang="en-US" sz="1500" b="1" dirty="0">
                <a:latin typeface="Tahoma" panose="020B0604030504040204" pitchFamily="34" charset="0"/>
                <a:ea typeface="Tahoma" panose="020B0604030504040204" pitchFamily="34" charset="0"/>
                <a:cs typeface="Tahoma" panose="020B0604030504040204" pitchFamily="34" charset="0"/>
              </a:rPr>
              <a:t>, </a:t>
            </a:r>
            <a:r>
              <a:rPr lang="en-US" sz="1500" b="1" i="1" dirty="0">
                <a:latin typeface="Tahoma" panose="020B0604030504040204" pitchFamily="34" charset="0"/>
                <a:ea typeface="Tahoma" panose="020B0604030504040204" pitchFamily="34" charset="0"/>
                <a:cs typeface="Tahoma" panose="020B0604030504040204" pitchFamily="34" charset="0"/>
              </a:rPr>
              <a:t>7</a:t>
            </a:r>
            <a:r>
              <a:rPr lang="en-US" sz="1500" b="1" dirty="0">
                <a:latin typeface="Tahoma" panose="020B0604030504040204" pitchFamily="34" charset="0"/>
                <a:ea typeface="Tahoma" panose="020B0604030504040204" pitchFamily="34" charset="0"/>
                <a:cs typeface="Tahoma" panose="020B0604030504040204" pitchFamily="34" charset="0"/>
              </a:rPr>
              <a:t>(8), 601-607.</a:t>
            </a:r>
            <a:endParaRPr lang="en-US" sz="750"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p:cNvSpPr>
            <a:spLocks noGrp="1"/>
          </p:cNvSpPr>
          <p:nvPr>
            <p:ph idx="1"/>
          </p:nvPr>
        </p:nvSpPr>
        <p:spPr>
          <a:xfrm>
            <a:off x="818147" y="2707952"/>
            <a:ext cx="7780421" cy="2636375"/>
          </a:xfrm>
        </p:spPr>
        <p:txBody>
          <a:bodyPr>
            <a:normAutofit/>
          </a:bodyPr>
          <a:lstStyle/>
          <a:p>
            <a:pPr marL="0" indent="0">
              <a:spcBef>
                <a:spcPts val="0"/>
              </a:spcBef>
              <a:buNone/>
            </a:pPr>
            <a:r>
              <a:rPr lang="en-US" sz="2200" b="1" dirty="0">
                <a:latin typeface="Tahoma" panose="020B0604030504040204" pitchFamily="34" charset="0"/>
                <a:ea typeface="Tahoma" panose="020B0604030504040204" pitchFamily="34" charset="0"/>
                <a:cs typeface="Tahoma" panose="020B0604030504040204" pitchFamily="34" charset="0"/>
              </a:rPr>
              <a:t>“Apart from diary studies, other qualitative research approaches have also been adopted by MOOC scholars. Focus groups were either adopted on their own, or with other qualitative research methods to probe participants’ motivation and experience.” (p. 605)</a:t>
            </a:r>
          </a:p>
        </p:txBody>
      </p:sp>
      <p:pic>
        <p:nvPicPr>
          <p:cNvPr id="7" name="Picture 6">
            <a:extLst>
              <a:ext uri="{FF2B5EF4-FFF2-40B4-BE49-F238E27FC236}">
                <a16:creationId xmlns:a16="http://schemas.microsoft.com/office/drawing/2014/main" id="{463F0821-548C-4ACB-8FA7-2262BBB99D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7917" y="4804613"/>
            <a:ext cx="1556084" cy="1556084"/>
          </a:xfrm>
          <a:prstGeom prst="rect">
            <a:avLst/>
          </a:prstGeom>
        </p:spPr>
      </p:pic>
      <p:pic>
        <p:nvPicPr>
          <p:cNvPr id="8" name="Picture 7">
            <a:extLst>
              <a:ext uri="{FF2B5EF4-FFF2-40B4-BE49-F238E27FC236}">
                <a16:creationId xmlns:a16="http://schemas.microsoft.com/office/drawing/2014/main" id="{98354C6B-1987-467B-B932-6543C5EA83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4874" y="4784560"/>
            <a:ext cx="1313446" cy="1576136"/>
          </a:xfrm>
          <a:prstGeom prst="rect">
            <a:avLst/>
          </a:prstGeom>
        </p:spPr>
      </p:pic>
    </p:spTree>
    <p:extLst>
      <p:ext uri="{BB962C8B-B14F-4D97-AF65-F5344CB8AC3E}">
        <p14:creationId xmlns:p14="http://schemas.microsoft.com/office/powerpoint/2010/main" val="3709649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273018" y="491029"/>
            <a:ext cx="8432070" cy="638906"/>
          </a:xfrm>
        </p:spPr>
        <p:txBody>
          <a:bodyPr/>
          <a:lstStyle/>
          <a:p>
            <a:pPr algn="ct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Quotes: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Veletsianos</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et al. (2015-2016)</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646177" y="1255776"/>
            <a:ext cx="6827520" cy="4791456"/>
          </a:xfrm>
        </p:spPr>
        <p:txBody>
          <a:bodyPr>
            <a:noAutofit/>
          </a:bodyPr>
          <a:lstStyle/>
          <a:p>
            <a:pPr marL="0"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To gain a deeper and more diverse understanding of the MOOC phenomenon, researchers need to use multiple research approaches (e.g., ethnography, phenomenology, discourse analysis) add content to them.</a:t>
            </a:r>
            <a:r>
              <a:rPr lang="en-US" sz="2000" b="1" dirty="0">
                <a:latin typeface="Tahoma" panose="020B0604030504040204" pitchFamily="34" charset="0"/>
                <a:ea typeface="Tahoma" panose="020B0604030504040204" pitchFamily="34" charset="0"/>
                <a:cs typeface="Tahoma" panose="020B0604030504040204" pitchFamily="34" charset="0"/>
              </a:rPr>
              <a:t>” (p. 583.)</a:t>
            </a:r>
            <a:br>
              <a:rPr lang="en-US" sz="1100" b="1" dirty="0">
                <a:latin typeface="Tahoma" panose="020B0604030504040204" pitchFamily="34" charset="0"/>
                <a:ea typeface="Tahoma" panose="020B0604030504040204" pitchFamily="34" charset="0"/>
                <a:cs typeface="Tahoma" panose="020B0604030504040204" pitchFamily="34" charset="0"/>
              </a:rPr>
            </a:br>
            <a:endParaRPr lang="en-US" sz="1100" b="1" dirty="0">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1400" b="1" dirty="0">
                <a:latin typeface="Tahoma" panose="020B0604030504040204" pitchFamily="34" charset="0"/>
                <a:ea typeface="Tahoma" panose="020B0604030504040204" pitchFamily="34" charset="0"/>
                <a:cs typeface="Tahoma" panose="020B0604030504040204" pitchFamily="34" charset="0"/>
              </a:rPr>
              <a:t>	</a:t>
            </a:r>
            <a:r>
              <a:rPr lang="en-US" sz="1400" b="1" dirty="0" err="1">
                <a:latin typeface="Tahoma" panose="020B0604030504040204" pitchFamily="34" charset="0"/>
                <a:ea typeface="Tahoma" panose="020B0604030504040204" pitchFamily="34" charset="0"/>
                <a:cs typeface="Tahoma" panose="020B0604030504040204" pitchFamily="34" charset="0"/>
              </a:rPr>
              <a:t>Veletsianos</a:t>
            </a:r>
            <a:r>
              <a:rPr lang="en-US" sz="1400" b="1" dirty="0">
                <a:latin typeface="Tahoma" panose="020B0604030504040204" pitchFamily="34" charset="0"/>
                <a:ea typeface="Tahoma" panose="020B0604030504040204" pitchFamily="34" charset="0"/>
                <a:cs typeface="Tahoma" panose="020B0604030504040204" pitchFamily="34" charset="0"/>
              </a:rPr>
              <a:t>, Collier, &amp; Schneider (2015, May), Digging deeper into learners’ experiences in MOOCs: Participation in social networks outside of MOOCs, notetaking and contexts surrounding content consumption. </a:t>
            </a:r>
            <a:r>
              <a:rPr lang="en-US" sz="1400" b="1" i="1" dirty="0">
                <a:latin typeface="Tahoma" panose="020B0604030504040204" pitchFamily="34" charset="0"/>
                <a:ea typeface="Tahoma" panose="020B0604030504040204" pitchFamily="34" charset="0"/>
                <a:cs typeface="Tahoma" panose="020B0604030504040204" pitchFamily="34" charset="0"/>
              </a:rPr>
              <a:t>BJET</a:t>
            </a:r>
            <a:r>
              <a:rPr lang="en-US" sz="1400" b="1" dirty="0">
                <a:latin typeface="Tahoma" panose="020B0604030504040204" pitchFamily="34" charset="0"/>
                <a:ea typeface="Tahoma" panose="020B0604030504040204" pitchFamily="34" charset="0"/>
                <a:cs typeface="Tahoma" panose="020B0604030504040204" pitchFamily="34" charset="0"/>
              </a:rPr>
              <a:t>, </a:t>
            </a:r>
            <a:r>
              <a:rPr lang="en-US" sz="1400" b="1" i="1" dirty="0">
                <a:latin typeface="Tahoma" panose="020B0604030504040204" pitchFamily="34" charset="0"/>
                <a:ea typeface="Tahoma" panose="020B0604030504040204" pitchFamily="34" charset="0"/>
                <a:cs typeface="Tahoma" panose="020B0604030504040204" pitchFamily="34" charset="0"/>
              </a:rPr>
              <a:t>46</a:t>
            </a:r>
            <a:r>
              <a:rPr lang="en-US" sz="1400" b="1" dirty="0">
                <a:latin typeface="Tahoma" panose="020B0604030504040204" pitchFamily="34" charset="0"/>
                <a:ea typeface="Tahoma" panose="020B0604030504040204" pitchFamily="34" charset="0"/>
                <a:cs typeface="Tahoma" panose="020B0604030504040204" pitchFamily="34" charset="0"/>
              </a:rPr>
              <a:t>(3), 570-587.</a:t>
            </a:r>
          </a:p>
          <a:p>
            <a:pPr marL="0" indent="0">
              <a:spcAft>
                <a:spcPts val="0"/>
              </a:spcAft>
              <a:buNone/>
            </a:pPr>
            <a:endParaRPr lang="en-US" sz="1600" b="1" dirty="0">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a:t>
            </a:r>
            <a:r>
              <a:rPr lang="en-US" sz="2400" b="1" i="1" dirty="0">
                <a:solidFill>
                  <a:srgbClr val="0070C0"/>
                </a:solidFill>
                <a:latin typeface="Tahoma" panose="020B0604030504040204" pitchFamily="34" charset="0"/>
                <a:ea typeface="Tahoma" panose="020B0604030504040204" pitchFamily="34" charset="0"/>
                <a:cs typeface="Tahoma" panose="020B0604030504040204" pitchFamily="34" charset="0"/>
              </a:rPr>
              <a:t>Dependence on Particular Research Methods May Restrict our Understanding of MOOCs.</a:t>
            </a:r>
            <a:r>
              <a:rPr lang="en-US" sz="2400" b="1" i="1" dirty="0">
                <a:latin typeface="Tahoma" panose="020B0604030504040204" pitchFamily="34" charset="0"/>
                <a:ea typeface="Tahoma" panose="020B0604030504040204" pitchFamily="34" charset="0"/>
                <a:cs typeface="Tahoma" panose="020B0604030504040204" pitchFamily="34" charset="0"/>
              </a:rPr>
              <a:t>”</a:t>
            </a:r>
            <a:endPar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George </a:t>
            </a:r>
            <a:r>
              <a:rPr lang="en-US" sz="1400" b="1" dirty="0" err="1">
                <a:solidFill>
                  <a:schemeClr val="tx1"/>
                </a:solidFill>
                <a:latin typeface="Tahoma" panose="020B0604030504040204" pitchFamily="34" charset="0"/>
                <a:ea typeface="Tahoma" panose="020B0604030504040204" pitchFamily="34" charset="0"/>
                <a:cs typeface="Tahoma" panose="020B0604030504040204" pitchFamily="34" charset="0"/>
              </a:rPr>
              <a:t>Veletsianos</a:t>
            </a: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 &amp; Peter Shepherdson’s Study (2016). Systematic Analysis and Synthesis of the Empirical MOOC Literature Published in 2013-2015. </a:t>
            </a:r>
            <a:r>
              <a:rPr lang="en-US" sz="1400" b="1" i="1" dirty="0">
                <a:solidFill>
                  <a:schemeClr val="tx1"/>
                </a:solidFill>
                <a:latin typeface="Tahoma" panose="020B0604030504040204" pitchFamily="34" charset="0"/>
                <a:ea typeface="Tahoma" panose="020B0604030504040204" pitchFamily="34" charset="0"/>
                <a:cs typeface="Tahoma" panose="020B0604030504040204" pitchFamily="34" charset="0"/>
              </a:rPr>
              <a:t>IRRODL</a:t>
            </a: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7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3"/>
              </a:rPr>
              <a:t>http://www.irrodl.org/index.php/irrodl/article/view/2448/3655</a:t>
            </a:r>
            <a:r>
              <a:rPr lang="en-US" sz="7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lvl="1">
              <a:lnSpc>
                <a:spcPct val="170000"/>
              </a:lnSpc>
            </a:pP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9FFFB205-37CD-4A33-AE6A-585D0A9E28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3696" y="4292093"/>
            <a:ext cx="1670303" cy="2091145"/>
          </a:xfrm>
          <a:prstGeom prst="rect">
            <a:avLst/>
          </a:prstGeom>
        </p:spPr>
      </p:pic>
      <p:pic>
        <p:nvPicPr>
          <p:cNvPr id="6" name="Picture 5">
            <a:extLst>
              <a:ext uri="{FF2B5EF4-FFF2-40B4-BE49-F238E27FC236}">
                <a16:creationId xmlns:a16="http://schemas.microsoft.com/office/drawing/2014/main" id="{59D473D2-263F-4E08-84EE-C521818F8D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529" t="5636" r="31694"/>
          <a:stretch/>
        </p:blipFill>
        <p:spPr>
          <a:xfrm>
            <a:off x="7455407" y="1199785"/>
            <a:ext cx="1670303" cy="2228883"/>
          </a:xfrm>
          <a:prstGeom prst="rect">
            <a:avLst/>
          </a:prstGeom>
        </p:spPr>
      </p:pic>
      <p:pic>
        <p:nvPicPr>
          <p:cNvPr id="8" name="Picture 7">
            <a:extLst>
              <a:ext uri="{FF2B5EF4-FFF2-40B4-BE49-F238E27FC236}">
                <a16:creationId xmlns:a16="http://schemas.microsoft.com/office/drawing/2014/main" id="{993A97C1-07F9-46FE-A461-D29DCC2CAED9}"/>
              </a:ext>
            </a:extLst>
          </p:cNvPr>
          <p:cNvPicPr>
            <a:picLocks noChangeAspect="1"/>
          </p:cNvPicPr>
          <p:nvPr/>
        </p:nvPicPr>
        <p:blipFill rotWithShape="1">
          <a:blip r:embed="rId6"/>
          <a:srcRect l="18666" t="22906" r="15333" b="7610"/>
          <a:stretch/>
        </p:blipFill>
        <p:spPr>
          <a:xfrm>
            <a:off x="7455407" y="3281758"/>
            <a:ext cx="1706880" cy="1010335"/>
          </a:xfrm>
          <a:prstGeom prst="rect">
            <a:avLst/>
          </a:prstGeom>
        </p:spPr>
      </p:pic>
    </p:spTree>
    <p:extLst>
      <p:ext uri="{BB962C8B-B14F-4D97-AF65-F5344CB8AC3E}">
        <p14:creationId xmlns:p14="http://schemas.microsoft.com/office/powerpoint/2010/main" val="3883480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73970" y="794768"/>
            <a:ext cx="7613178" cy="1887472"/>
          </a:xfrm>
        </p:spPr>
        <p:txBody>
          <a:bodyPr/>
          <a:lstStyle/>
          <a:p>
            <a:pPr algn="ctr"/>
            <a:r>
              <a:rPr lang="en-US" sz="6000" dirty="0"/>
              <a:t>MOOC Research </a:t>
            </a:r>
            <a:br>
              <a:rPr lang="en-US" sz="6000" dirty="0"/>
            </a:br>
            <a:r>
              <a:rPr lang="en-US" sz="6000" dirty="0"/>
              <a:t>(6 studies)</a:t>
            </a:r>
          </a:p>
        </p:txBody>
      </p:sp>
      <p:pic>
        <p:nvPicPr>
          <p:cNvPr id="8" name="Picture 8" descr="https://www.openeducationeuropa.eu/sites/default/files/legacy_files/news/MOOC_research_spotlight.gif">
            <a:extLst>
              <a:ext uri="{FF2B5EF4-FFF2-40B4-BE49-F238E27FC236}">
                <a16:creationId xmlns:a16="http://schemas.microsoft.com/office/drawing/2014/main" id="{3082CD53-A55F-4BBC-A5E3-5337A8BA1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576" y="3148584"/>
            <a:ext cx="4663440" cy="3611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329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56717"/>
            <a:ext cx="7886700" cy="994172"/>
          </a:xfrm>
        </p:spPr>
        <p:txBody>
          <a:bodyPr>
            <a:normAutofit/>
          </a:bodyPr>
          <a:lstStyle/>
          <a:p>
            <a:pPr algn="ct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MOOC Study #1: MOOC Research</a:t>
            </a:r>
          </a:p>
        </p:txBody>
      </p:sp>
      <p:cxnSp>
        <p:nvCxnSpPr>
          <p:cNvPr id="5" name="Straight Connector 4"/>
          <p:cNvCxnSpPr/>
          <p:nvPr/>
        </p:nvCxnSpPr>
        <p:spPr>
          <a:xfrm flipV="1">
            <a:off x="628650" y="1959769"/>
            <a:ext cx="8058150" cy="238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07923" y="3082751"/>
            <a:ext cx="6150077" cy="369332"/>
          </a:xfrm>
          <a:prstGeom prst="rect">
            <a:avLst/>
          </a:prstGeom>
        </p:spPr>
        <p:txBody>
          <a:bodyPr wrap="square">
            <a:spAutoFit/>
          </a:bodyPr>
          <a:lstStyle/>
          <a:p>
            <a:pPr defTabSz="685800">
              <a:defRPr/>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70F3A225-A388-4E23-9437-933AE975D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4189" y="4034183"/>
            <a:ext cx="3564590" cy="2297928"/>
          </a:xfrm>
          <a:prstGeom prst="rect">
            <a:avLst/>
          </a:prstGeom>
        </p:spPr>
      </p:pic>
      <p:sp>
        <p:nvSpPr>
          <p:cNvPr id="3" name="Rectangle 2">
            <a:extLst>
              <a:ext uri="{FF2B5EF4-FFF2-40B4-BE49-F238E27FC236}">
                <a16:creationId xmlns:a16="http://schemas.microsoft.com/office/drawing/2014/main" id="{2889498F-4244-4987-998C-FE3ED4D8D689}"/>
              </a:ext>
            </a:extLst>
          </p:cNvPr>
          <p:cNvSpPr/>
          <p:nvPr/>
        </p:nvSpPr>
        <p:spPr>
          <a:xfrm>
            <a:off x="826168" y="1959769"/>
            <a:ext cx="7860632" cy="2074414"/>
          </a:xfrm>
          <a:prstGeom prst="rect">
            <a:avLst/>
          </a:prstGeom>
        </p:spPr>
        <p:txBody>
          <a:bodyPr wrap="square">
            <a:spAutoFit/>
          </a:bodyPr>
          <a:lstStyle/>
          <a:p>
            <a:pPr algn="ctr" defTabSz="685800">
              <a:lnSpc>
                <a:spcPct val="160000"/>
              </a:lnSpc>
            </a:pPr>
            <a: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A Systematic Review of Research Methods and Topics of the Empirical MOOC Literature (2014-2016) </a:t>
            </a:r>
          </a:p>
          <a:p>
            <a:pPr algn="ctr" defTabSz="685800">
              <a:lnSpc>
                <a:spcPct val="160000"/>
              </a:lnSpc>
            </a:pPr>
            <a:r>
              <a:rPr lang="en-US" sz="1350" b="1"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 Systematic Review of Research Methods and Topics of the Empirical MOOC Literature (2014-2016). </a:t>
            </a:r>
            <a:r>
              <a:rPr lang="en-US" sz="1350" b="1" i="1" dirty="0">
                <a:solidFill>
                  <a:srgbClr val="0070C0"/>
                </a:solidFill>
                <a:latin typeface="Tahoma" panose="020B0604030504040204" pitchFamily="34" charset="0"/>
                <a:ea typeface="Tahoma" panose="020B0604030504040204" pitchFamily="34" charset="0"/>
                <a:cs typeface="Tahoma" panose="020B0604030504040204" pitchFamily="34" charset="0"/>
              </a:rPr>
              <a:t>The Internet and Higher Education. </a:t>
            </a:r>
            <a:r>
              <a:rPr lang="en-US" sz="1350" b="1" dirty="0">
                <a:solidFill>
                  <a:srgbClr val="0070C0"/>
                </a:solidFill>
                <a:latin typeface="Tahoma" panose="020B0604030504040204" pitchFamily="34" charset="0"/>
                <a:ea typeface="Tahoma" panose="020B0604030504040204" pitchFamily="34" charset="0"/>
                <a:cs typeface="Tahoma" panose="020B0604030504040204" pitchFamily="34" charset="0"/>
              </a:rPr>
              <a:t>37,31-39.</a:t>
            </a:r>
          </a:p>
        </p:txBody>
      </p:sp>
    </p:spTree>
    <p:extLst>
      <p:ext uri="{BB962C8B-B14F-4D97-AF65-F5344CB8AC3E}">
        <p14:creationId xmlns:p14="http://schemas.microsoft.com/office/powerpoint/2010/main" val="1352056163"/>
      </p:ext>
    </p:extLst>
  </p:cSld>
  <p:clrMapOvr>
    <a:masterClrMapping/>
  </p:clrMapOvr>
  <mc:AlternateContent xmlns:mc="http://schemas.openxmlformats.org/markup-compatibility/2006" xmlns:p14="http://schemas.microsoft.com/office/powerpoint/2010/main">
    <mc:Choice Requires="p14">
      <p:transition spd="slow" p14:dur="2000" advTm="72939"/>
    </mc:Choice>
    <mc:Fallback xmlns="">
      <p:transition spd="slow" advTm="72939"/>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592038" y="1136144"/>
            <a:ext cx="7857018" cy="1521712"/>
          </a:xfrm>
        </p:spPr>
        <p:txBody>
          <a:bodyPr/>
          <a:lstStyle/>
          <a:p>
            <a:pPr algn="ctr"/>
            <a:r>
              <a:rPr lang="en-US" sz="6000" dirty="0"/>
              <a:t>Research Design</a:t>
            </a:r>
          </a:p>
        </p:txBody>
      </p:sp>
      <p:pic>
        <p:nvPicPr>
          <p:cNvPr id="3" name="Picture 2">
            <a:extLst>
              <a:ext uri="{FF2B5EF4-FFF2-40B4-BE49-F238E27FC236}">
                <a16:creationId xmlns:a16="http://schemas.microsoft.com/office/drawing/2014/main" id="{C25FB8F7-3ECB-4281-BABD-E96334E613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70613"/>
            <a:ext cx="9144000" cy="3687387"/>
          </a:xfrm>
          <a:prstGeom prst="rect">
            <a:avLst/>
          </a:prstGeom>
        </p:spPr>
      </p:pic>
    </p:spTree>
    <p:extLst>
      <p:ext uri="{BB962C8B-B14F-4D97-AF65-F5344CB8AC3E}">
        <p14:creationId xmlns:p14="http://schemas.microsoft.com/office/powerpoint/2010/main" val="1618472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57200" y="366834"/>
            <a:ext cx="8382000" cy="1842966"/>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Email inbox: June 10, 2018</a:t>
            </a:r>
            <a:br>
              <a:rPr lang="en-US" sz="2800" b="1" dirty="0">
                <a:latin typeface="Tahoma" panose="020B0604030504040204" pitchFamily="34" charset="0"/>
                <a:ea typeface="Tahoma" panose="020B0604030504040204" pitchFamily="34" charset="0"/>
                <a:cs typeface="Tahoma" panose="020B0604030504040204" pitchFamily="34" charset="0"/>
              </a:rPr>
            </a:br>
            <a:r>
              <a:rPr lang="en-US" b="1" dirty="0" err="1">
                <a:latin typeface="Tahoma" panose="020B0604030504040204" pitchFamily="34" charset="0"/>
                <a:ea typeface="Tahoma" panose="020B0604030504040204" pitchFamily="34" charset="0"/>
                <a:cs typeface="Tahoma" panose="020B0604030504040204" pitchFamily="34" charset="0"/>
              </a:rPr>
              <a:t>edX</a:t>
            </a:r>
            <a:br>
              <a:rPr lang="en-US" sz="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https://www.edx.org/course</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C8A5E63F-66AA-42EC-9E37-61C44FFCAC28}"/>
              </a:ext>
            </a:extLst>
          </p:cNvPr>
          <p:cNvPicPr>
            <a:picLocks noChangeAspect="1"/>
          </p:cNvPicPr>
          <p:nvPr/>
        </p:nvPicPr>
        <p:blipFill rotWithShape="1">
          <a:blip r:embed="rId3"/>
          <a:srcRect l="16551" t="12222" r="5109" b="21111"/>
          <a:stretch/>
        </p:blipFill>
        <p:spPr>
          <a:xfrm>
            <a:off x="1447800" y="2271305"/>
            <a:ext cx="6438900" cy="4340831"/>
          </a:xfrm>
          <a:prstGeom prst="rect">
            <a:avLst/>
          </a:prstGeom>
        </p:spPr>
      </p:pic>
    </p:spTree>
    <p:extLst>
      <p:ext uri="{BB962C8B-B14F-4D97-AF65-F5344CB8AC3E}">
        <p14:creationId xmlns:p14="http://schemas.microsoft.com/office/powerpoint/2010/main" val="3640949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368" y="1156717"/>
            <a:ext cx="8484433" cy="994172"/>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Research Purpose &amp; Questions</a:t>
            </a:r>
            <a:endParaRPr lang="en-US" sz="165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4"/>
          <p:cNvCxnSpPr/>
          <p:nvPr/>
        </p:nvCxnSpPr>
        <p:spPr>
          <a:xfrm flipV="1">
            <a:off x="628650" y="1959769"/>
            <a:ext cx="8058150" cy="238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6" name="Content Placeholder 2"/>
          <p:cNvSpPr>
            <a:spLocks noGrp="1"/>
          </p:cNvSpPr>
          <p:nvPr>
            <p:ph idx="1"/>
          </p:nvPr>
        </p:nvSpPr>
        <p:spPr>
          <a:xfrm>
            <a:off x="1002632" y="2116934"/>
            <a:ext cx="7512718" cy="4050678"/>
          </a:xfrm>
        </p:spPr>
        <p:txBody>
          <a:bodyPr>
            <a:normAutofit fontScale="92500" lnSpcReduction="10000"/>
          </a:bodyPr>
          <a:lstStyle/>
          <a:p>
            <a:pPr marL="0" indent="0">
              <a:lnSpc>
                <a:spcPct val="160000"/>
              </a:lnSpc>
              <a:buNone/>
            </a:pPr>
            <a:r>
              <a:rPr lang="en-US" sz="1800" b="1" dirty="0">
                <a:latin typeface="Tahoma" panose="020B0604030504040204" pitchFamily="34" charset="0"/>
                <a:ea typeface="Tahoma" panose="020B0604030504040204" pitchFamily="34" charset="0"/>
                <a:cs typeface="Tahoma" panose="020B0604030504040204" pitchFamily="34" charset="0"/>
              </a:rPr>
              <a:t>T</a:t>
            </a:r>
            <a:r>
              <a:rPr lang="en-US" altLang="zh-CN" sz="1800" b="1" dirty="0">
                <a:latin typeface="Tahoma" panose="020B0604030504040204" pitchFamily="34" charset="0"/>
                <a:ea typeface="Tahoma" panose="020B0604030504040204" pitchFamily="34" charset="0"/>
                <a:cs typeface="Tahoma" panose="020B0604030504040204" pitchFamily="34" charset="0"/>
              </a:rPr>
              <a:t>o</a:t>
            </a:r>
            <a:r>
              <a:rPr lang="en-US" sz="1800" b="1" dirty="0">
                <a:latin typeface="Tahoma" panose="020B0604030504040204" pitchFamily="34" charset="0"/>
                <a:ea typeface="Tahoma" panose="020B0604030504040204" pitchFamily="34" charset="0"/>
                <a:cs typeface="Tahoma" panose="020B0604030504040204" pitchFamily="34" charset="0"/>
              </a:rPr>
              <a:t> gain a deeper and more diverse understanding of the current MOOC phenomenon by reviewing recent articles. </a:t>
            </a:r>
          </a:p>
          <a:p>
            <a:pPr marL="0" indent="0">
              <a:lnSpc>
                <a:spcPct val="160000"/>
              </a:lnSpc>
              <a:buNone/>
            </a:pPr>
            <a:r>
              <a:rPr lang="en-US" sz="1800" b="1" dirty="0">
                <a:latin typeface="Tahoma" panose="020B0604030504040204" pitchFamily="34" charset="0"/>
                <a:ea typeface="Tahoma" panose="020B0604030504040204" pitchFamily="34" charset="0"/>
                <a:cs typeface="Tahoma" panose="020B0604030504040204" pitchFamily="34" charset="0"/>
              </a:rPr>
              <a:t>1. What are the research methods researchers employed in empirical MOOC studies?</a:t>
            </a:r>
          </a:p>
          <a:p>
            <a:pPr marL="0" indent="0">
              <a:lnSpc>
                <a:spcPct val="160000"/>
              </a:lnSpc>
              <a:buNone/>
            </a:pPr>
            <a:r>
              <a:rPr lang="en-US" sz="1800" b="1" dirty="0">
                <a:latin typeface="Tahoma" panose="020B0604030504040204" pitchFamily="34" charset="0"/>
                <a:ea typeface="Tahoma" panose="020B0604030504040204" pitchFamily="34" charset="0"/>
                <a:cs typeface="Tahoma" panose="020B0604030504040204" pitchFamily="34" charset="0"/>
              </a:rPr>
              <a:t>2. What are the research topics or focuses in MOOC studies?</a:t>
            </a:r>
          </a:p>
          <a:p>
            <a:pPr marL="0" indent="0">
              <a:lnSpc>
                <a:spcPct val="160000"/>
              </a:lnSpc>
              <a:buNone/>
            </a:pPr>
            <a:r>
              <a:rPr lang="en-US" sz="1800" b="1" dirty="0">
                <a:latin typeface="Tahoma" panose="020B0604030504040204" pitchFamily="34" charset="0"/>
                <a:ea typeface="Tahoma" panose="020B0604030504040204" pitchFamily="34" charset="0"/>
                <a:cs typeface="Tahoma" panose="020B0604030504040204" pitchFamily="34" charset="0"/>
              </a:rPr>
              <a:t>3. How are researchers of empirical MOOC studies geographically distributed?</a:t>
            </a:r>
          </a:p>
          <a:p>
            <a:pPr marL="0" indent="0">
              <a:lnSpc>
                <a:spcPct val="160000"/>
              </a:lnSpc>
              <a:buNone/>
            </a:pPr>
            <a:r>
              <a:rPr lang="en-US" sz="1800" b="1" dirty="0">
                <a:latin typeface="Tahoma" panose="020B0604030504040204" pitchFamily="34" charset="0"/>
                <a:ea typeface="Tahoma" panose="020B0604030504040204" pitchFamily="34" charset="0"/>
                <a:cs typeface="Tahoma" panose="020B0604030504040204" pitchFamily="34" charset="0"/>
              </a:rPr>
              <a:t>4. In terms of the delivery of the MOOC, what are the countries which are attracting the most research?</a:t>
            </a:r>
          </a:p>
          <a:p>
            <a:pPr marL="0" indent="0">
              <a:lnSpc>
                <a:spcPct val="170000"/>
              </a:lnSpc>
              <a:buNone/>
            </a:pP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56394724"/>
      </p:ext>
    </p:extLst>
  </p:cSld>
  <p:clrMapOvr>
    <a:masterClrMapping/>
  </p:clrMapOvr>
  <mc:AlternateContent xmlns:mc="http://schemas.openxmlformats.org/markup-compatibility/2006" xmlns:p14="http://schemas.microsoft.com/office/powerpoint/2010/main">
    <mc:Choice Requires="p14">
      <p:transition spd="slow" p14:dur="2000" advTm="15147"/>
    </mc:Choice>
    <mc:Fallback xmlns="">
      <p:transition spd="slow" advTm="15147"/>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629808" y="588934"/>
            <a:ext cx="8089987" cy="1236518"/>
          </a:xfrm>
        </p:spPr>
        <p:txBody>
          <a:bodyPr/>
          <a:lstStyle/>
          <a:p>
            <a:pPr algn="ct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Article Search Strategies</a:t>
            </a:r>
            <a:endParaRPr lang="en-US"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Diagram 5">
            <a:extLst>
              <a:ext uri="{FF2B5EF4-FFF2-40B4-BE49-F238E27FC236}">
                <a16:creationId xmlns:a16="http://schemas.microsoft.com/office/drawing/2014/main" id="{7DAC8256-07B6-4D5F-A96C-46E8AEF8630A}"/>
              </a:ext>
            </a:extLst>
          </p:cNvPr>
          <p:cNvGraphicFramePr/>
          <p:nvPr>
            <p:extLst/>
          </p:nvPr>
        </p:nvGraphicFramePr>
        <p:xfrm>
          <a:off x="400050" y="1397000"/>
          <a:ext cx="8423910" cy="4763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0670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413836"/>
            <a:ext cx="8210648" cy="1817300"/>
          </a:xfrm>
        </p:spPr>
        <p:txBody>
          <a:bodyPr/>
          <a:lstStyle/>
          <a:p>
            <a:pPr algn="ct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Table 5">
            <a:extLst>
              <a:ext uri="{FF2B5EF4-FFF2-40B4-BE49-F238E27FC236}">
                <a16:creationId xmlns:a16="http://schemas.microsoft.com/office/drawing/2014/main" id="{5FC5A53D-4BDB-4C4D-979E-4C90E3E48345}"/>
              </a:ext>
            </a:extLst>
          </p:cNvPr>
          <p:cNvGraphicFramePr>
            <a:graphicFrameLocks noGrp="1"/>
          </p:cNvGraphicFramePr>
          <p:nvPr>
            <p:extLst>
              <p:ext uri="{D42A27DB-BD31-4B8C-83A1-F6EECF244321}">
                <p14:modId xmlns:p14="http://schemas.microsoft.com/office/powerpoint/2010/main" val="1926140573"/>
              </p:ext>
            </p:extLst>
          </p:nvPr>
        </p:nvGraphicFramePr>
        <p:xfrm>
          <a:off x="156455" y="2231136"/>
          <a:ext cx="8935385" cy="3888411"/>
        </p:xfrm>
        <a:graphic>
          <a:graphicData uri="http://schemas.openxmlformats.org/drawingml/2006/table">
            <a:tbl>
              <a:tblPr firstRow="1" firstCol="1" bandRow="1">
                <a:tableStyleId>{7E9639D4-E3E2-4D34-9284-5A2195B3D0D7}</a:tableStyleId>
              </a:tblPr>
              <a:tblGrid>
                <a:gridCol w="2564566">
                  <a:extLst>
                    <a:ext uri="{9D8B030D-6E8A-4147-A177-3AD203B41FA5}">
                      <a16:colId xmlns:a16="http://schemas.microsoft.com/office/drawing/2014/main" val="20000"/>
                    </a:ext>
                  </a:extLst>
                </a:gridCol>
                <a:gridCol w="1902091">
                  <a:extLst>
                    <a:ext uri="{9D8B030D-6E8A-4147-A177-3AD203B41FA5}">
                      <a16:colId xmlns:a16="http://schemas.microsoft.com/office/drawing/2014/main" val="20001"/>
                    </a:ext>
                  </a:extLst>
                </a:gridCol>
                <a:gridCol w="2234364">
                  <a:extLst>
                    <a:ext uri="{9D8B030D-6E8A-4147-A177-3AD203B41FA5}">
                      <a16:colId xmlns:a16="http://schemas.microsoft.com/office/drawing/2014/main" val="20002"/>
                    </a:ext>
                  </a:extLst>
                </a:gridCol>
                <a:gridCol w="2234364">
                  <a:extLst>
                    <a:ext uri="{9D8B030D-6E8A-4147-A177-3AD203B41FA5}">
                      <a16:colId xmlns:a16="http://schemas.microsoft.com/office/drawing/2014/main" val="20003"/>
                    </a:ext>
                  </a:extLst>
                </a:gridCol>
              </a:tblGrid>
              <a:tr h="775111">
                <a:tc>
                  <a:txBody>
                    <a:bodyPr/>
                    <a:lstStyle/>
                    <a:p>
                      <a:pPr marL="0" marR="0">
                        <a:lnSpc>
                          <a:spcPct val="200000"/>
                        </a:lnSpc>
                        <a:spcBef>
                          <a:spcPts val="0"/>
                        </a:spcBef>
                        <a:spcAft>
                          <a:spcPts val="0"/>
                        </a:spcAft>
                      </a:pPr>
                      <a:r>
                        <a:rPr lang="en-US" sz="2000" dirty="0">
                          <a:effectLst/>
                        </a:rPr>
                        <a:t> </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Quantitative </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dirty="0">
                          <a:effectLst/>
                        </a:rPr>
                        <a:t>Qualitative </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Mixed methods</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0"/>
                  </a:ext>
                </a:extLst>
              </a:tr>
              <a:tr h="659206">
                <a:tc>
                  <a:txBody>
                    <a:bodyPr/>
                    <a:lstStyle/>
                    <a:p>
                      <a:pPr marL="0" marR="0">
                        <a:lnSpc>
                          <a:spcPct val="200000"/>
                        </a:lnSpc>
                        <a:spcBef>
                          <a:spcPts val="0"/>
                        </a:spcBef>
                        <a:spcAft>
                          <a:spcPts val="0"/>
                        </a:spcAft>
                      </a:pPr>
                      <a:r>
                        <a:rPr lang="en-US" sz="2000" dirty="0">
                          <a:effectLst/>
                        </a:rPr>
                        <a:t>Student-focused</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39</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9</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dirty="0">
                          <a:effectLst/>
                        </a:rPr>
                        <a:t>26</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1"/>
                  </a:ext>
                </a:extLst>
              </a:tr>
              <a:tr h="659206">
                <a:tc>
                  <a:txBody>
                    <a:bodyPr/>
                    <a:lstStyle/>
                    <a:p>
                      <a:pPr marL="0" marR="0">
                        <a:lnSpc>
                          <a:spcPct val="200000"/>
                        </a:lnSpc>
                        <a:spcBef>
                          <a:spcPts val="0"/>
                        </a:spcBef>
                        <a:spcAft>
                          <a:spcPts val="0"/>
                        </a:spcAft>
                      </a:pPr>
                      <a:r>
                        <a:rPr lang="en-US" sz="2000" dirty="0">
                          <a:effectLst/>
                        </a:rPr>
                        <a:t>Design-focused</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dirty="0">
                          <a:effectLst/>
                        </a:rPr>
                        <a:t>19</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12</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17</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2"/>
                  </a:ext>
                </a:extLst>
              </a:tr>
              <a:tr h="779592">
                <a:tc>
                  <a:txBody>
                    <a:bodyPr/>
                    <a:lstStyle/>
                    <a:p>
                      <a:pPr marL="0" marR="0">
                        <a:lnSpc>
                          <a:spcPct val="200000"/>
                        </a:lnSpc>
                        <a:spcBef>
                          <a:spcPts val="0"/>
                        </a:spcBef>
                        <a:spcAft>
                          <a:spcPts val="0"/>
                        </a:spcAft>
                      </a:pPr>
                      <a:r>
                        <a:rPr lang="en-US" sz="2000" dirty="0">
                          <a:effectLst/>
                        </a:rPr>
                        <a:t>Context and impact</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dirty="0">
                          <a:effectLst/>
                        </a:rPr>
                        <a:t>9</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dirty="0">
                          <a:effectLst/>
                        </a:rPr>
                        <a:t>6</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5</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3"/>
                  </a:ext>
                </a:extLst>
              </a:tr>
              <a:tr h="1015296">
                <a:tc>
                  <a:txBody>
                    <a:bodyPr/>
                    <a:lstStyle/>
                    <a:p>
                      <a:pPr marL="0" marR="0">
                        <a:lnSpc>
                          <a:spcPct val="200000"/>
                        </a:lnSpc>
                        <a:spcBef>
                          <a:spcPts val="0"/>
                        </a:spcBef>
                        <a:spcAft>
                          <a:spcPts val="0"/>
                        </a:spcAft>
                      </a:pPr>
                      <a:r>
                        <a:rPr lang="en-US" sz="2000" dirty="0">
                          <a:effectLst/>
                        </a:rPr>
                        <a:t>Instructor-focused</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0</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3</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dirty="0">
                          <a:effectLst/>
                        </a:rPr>
                        <a:t>2</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77637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403889"/>
            <a:ext cx="8210648" cy="1817300"/>
          </a:xfrm>
        </p:spPr>
        <p:txBody>
          <a:bodyPr/>
          <a:lstStyle/>
          <a:p>
            <a:pPr algn="ct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ontent Placeholder 7">
            <a:extLst>
              <a:ext uri="{FF2B5EF4-FFF2-40B4-BE49-F238E27FC236}">
                <a16:creationId xmlns:a16="http://schemas.microsoft.com/office/drawing/2014/main" id="{6D406ABF-6192-41A2-AFB7-DA4AD0523678}"/>
              </a:ext>
            </a:extLst>
          </p:cNvPr>
          <p:cNvGraphicFramePr>
            <a:graphicFrameLocks noGrp="1"/>
          </p:cNvGraphicFramePr>
          <p:nvPr>
            <p:ph idx="1"/>
            <p:extLst>
              <p:ext uri="{D42A27DB-BD31-4B8C-83A1-F6EECF244321}">
                <p14:modId xmlns:p14="http://schemas.microsoft.com/office/powerpoint/2010/main" val="3693952269"/>
              </p:ext>
            </p:extLst>
          </p:nvPr>
        </p:nvGraphicFramePr>
        <p:xfrm>
          <a:off x="1230956" y="2084832"/>
          <a:ext cx="6786383" cy="4278508"/>
        </p:xfrm>
        <a:graphic>
          <a:graphicData uri="http://schemas.openxmlformats.org/drawingml/2006/table">
            <a:tbl>
              <a:tblPr firstRow="1" firstCol="1" bandRow="1">
                <a:tableStyleId>{7E9639D4-E3E2-4D34-9284-5A2195B3D0D7}</a:tableStyleId>
              </a:tblPr>
              <a:tblGrid>
                <a:gridCol w="388176">
                  <a:extLst>
                    <a:ext uri="{9D8B030D-6E8A-4147-A177-3AD203B41FA5}">
                      <a16:colId xmlns:a16="http://schemas.microsoft.com/office/drawing/2014/main" val="20000"/>
                    </a:ext>
                  </a:extLst>
                </a:gridCol>
                <a:gridCol w="5622668">
                  <a:extLst>
                    <a:ext uri="{9D8B030D-6E8A-4147-A177-3AD203B41FA5}">
                      <a16:colId xmlns:a16="http://schemas.microsoft.com/office/drawing/2014/main" val="20001"/>
                    </a:ext>
                  </a:extLst>
                </a:gridCol>
                <a:gridCol w="775539">
                  <a:extLst>
                    <a:ext uri="{9D8B030D-6E8A-4147-A177-3AD203B41FA5}">
                      <a16:colId xmlns:a16="http://schemas.microsoft.com/office/drawing/2014/main" val="20002"/>
                    </a:ext>
                  </a:extLst>
                </a:gridCol>
              </a:tblGrid>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No.</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Journal</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Total</a:t>
                      </a:r>
                    </a:p>
                  </a:txBody>
                  <a:tcPr marL="37737" marR="37737" marT="37737" marB="37737"/>
                </a:tc>
                <a:extLst>
                  <a:ext uri="{0D108BD9-81ED-4DB2-BD59-A6C34878D82A}">
                    <a16:rowId xmlns:a16="http://schemas.microsoft.com/office/drawing/2014/main" val="10000"/>
                  </a:ext>
                </a:extLst>
              </a:tr>
              <a:tr h="355300">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1</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International Review of Research in Open and Distance Learning (IRRODL)</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31</a:t>
                      </a:r>
                    </a:p>
                  </a:txBody>
                  <a:tcPr marL="37737" marR="37737" marT="37737" marB="37737"/>
                </a:tc>
                <a:extLst>
                  <a:ext uri="{0D108BD9-81ED-4DB2-BD59-A6C34878D82A}">
                    <a16:rowId xmlns:a16="http://schemas.microsoft.com/office/drawing/2014/main" val="10001"/>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2</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Computers &amp; Education</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12</a:t>
                      </a:r>
                    </a:p>
                  </a:txBody>
                  <a:tcPr marL="37737" marR="37737" marT="37737" marB="37737"/>
                </a:tc>
                <a:extLst>
                  <a:ext uri="{0D108BD9-81ED-4DB2-BD59-A6C34878D82A}">
                    <a16:rowId xmlns:a16="http://schemas.microsoft.com/office/drawing/2014/main" val="10002"/>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3</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British Journal of Educational Technology</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9</a:t>
                      </a:r>
                    </a:p>
                  </a:txBody>
                  <a:tcPr marL="37737" marR="37737" marT="37737" marB="37737"/>
                </a:tc>
                <a:extLst>
                  <a:ext uri="{0D108BD9-81ED-4DB2-BD59-A6C34878D82A}">
                    <a16:rowId xmlns:a16="http://schemas.microsoft.com/office/drawing/2014/main" val="10003"/>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4</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Online Learning</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7</a:t>
                      </a:r>
                    </a:p>
                  </a:txBody>
                  <a:tcPr marL="37737" marR="37737" marT="37737" marB="37737"/>
                </a:tc>
                <a:extLst>
                  <a:ext uri="{0D108BD9-81ED-4DB2-BD59-A6C34878D82A}">
                    <a16:rowId xmlns:a16="http://schemas.microsoft.com/office/drawing/2014/main" val="10004"/>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5</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Distance Education</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5</a:t>
                      </a:r>
                    </a:p>
                  </a:txBody>
                  <a:tcPr marL="37737" marR="37737" marT="37737" marB="37737"/>
                </a:tc>
                <a:extLst>
                  <a:ext uri="{0D108BD9-81ED-4DB2-BD59-A6C34878D82A}">
                    <a16:rowId xmlns:a16="http://schemas.microsoft.com/office/drawing/2014/main" val="10005"/>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6</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Educational Media International</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5</a:t>
                      </a:r>
                    </a:p>
                  </a:txBody>
                  <a:tcPr marL="37737" marR="37737" marT="37737" marB="37737"/>
                </a:tc>
                <a:extLst>
                  <a:ext uri="{0D108BD9-81ED-4DB2-BD59-A6C34878D82A}">
                    <a16:rowId xmlns:a16="http://schemas.microsoft.com/office/drawing/2014/main" val="10006"/>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7</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Internet and Higher Education</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5</a:t>
                      </a:r>
                    </a:p>
                  </a:txBody>
                  <a:tcPr marL="37737" marR="37737" marT="37737" marB="37737"/>
                </a:tc>
                <a:extLst>
                  <a:ext uri="{0D108BD9-81ED-4DB2-BD59-A6C34878D82A}">
                    <a16:rowId xmlns:a16="http://schemas.microsoft.com/office/drawing/2014/main" val="10007"/>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8</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Journal of Computer Assisted Learning</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5</a:t>
                      </a:r>
                    </a:p>
                  </a:txBody>
                  <a:tcPr marL="37737" marR="37737" marT="37737" marB="37737"/>
                </a:tc>
                <a:extLst>
                  <a:ext uri="{0D108BD9-81ED-4DB2-BD59-A6C34878D82A}">
                    <a16:rowId xmlns:a16="http://schemas.microsoft.com/office/drawing/2014/main" val="10008"/>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9</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Computers in Human Behavior</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4</a:t>
                      </a:r>
                    </a:p>
                  </a:txBody>
                  <a:tcPr marL="37737" marR="37737" marT="37737" marB="37737"/>
                </a:tc>
                <a:extLst>
                  <a:ext uri="{0D108BD9-81ED-4DB2-BD59-A6C34878D82A}">
                    <a16:rowId xmlns:a16="http://schemas.microsoft.com/office/drawing/2014/main" val="10009"/>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10</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Open Learning</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4</a:t>
                      </a:r>
                    </a:p>
                  </a:txBody>
                  <a:tcPr marL="37737" marR="37737" marT="37737" marB="37737"/>
                </a:tc>
                <a:extLst>
                  <a:ext uri="{0D108BD9-81ED-4DB2-BD59-A6C34878D82A}">
                    <a16:rowId xmlns:a16="http://schemas.microsoft.com/office/drawing/2014/main" val="10010"/>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11</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Journal of Online Learning and Teaching</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3</a:t>
                      </a:r>
                    </a:p>
                  </a:txBody>
                  <a:tcPr marL="37737" marR="37737" marT="37737" marB="37737"/>
                </a:tc>
                <a:extLst>
                  <a:ext uri="{0D108BD9-81ED-4DB2-BD59-A6C34878D82A}">
                    <a16:rowId xmlns:a16="http://schemas.microsoft.com/office/drawing/2014/main" val="10011"/>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12</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Journal of Asynchronous Learning Network</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3</a:t>
                      </a:r>
                    </a:p>
                  </a:txBody>
                  <a:tcPr marL="37737" marR="37737" marT="37737" marB="37737"/>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6994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387847"/>
            <a:ext cx="8210648" cy="1817300"/>
          </a:xfrm>
        </p:spPr>
        <p:txBody>
          <a:bodyPr/>
          <a:lstStyle/>
          <a:p>
            <a:pPr algn="ct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0B415C10-2AE7-485F-9B4C-8BD19CFEFB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4018" y="2586287"/>
            <a:ext cx="6600260" cy="3771900"/>
          </a:xfrm>
          <a:prstGeom prst="rect">
            <a:avLst/>
          </a:prstGeom>
        </p:spPr>
      </p:pic>
      <p:sp>
        <p:nvSpPr>
          <p:cNvPr id="7" name="Rectangle 6">
            <a:extLst>
              <a:ext uri="{FF2B5EF4-FFF2-40B4-BE49-F238E27FC236}">
                <a16:creationId xmlns:a16="http://schemas.microsoft.com/office/drawing/2014/main" id="{BDB3EBB6-F0DB-48AC-8768-3434A0556028}"/>
              </a:ext>
            </a:extLst>
          </p:cNvPr>
          <p:cNvSpPr/>
          <p:nvPr/>
        </p:nvSpPr>
        <p:spPr>
          <a:xfrm>
            <a:off x="1778000" y="2084832"/>
            <a:ext cx="4572000" cy="646331"/>
          </a:xfrm>
          <a:prstGeom prst="rect">
            <a:avLst/>
          </a:prstGeom>
        </p:spPr>
        <p:txBody>
          <a:bodyPr>
            <a:spAutoFit/>
          </a:bodyPr>
          <a:lstStyle/>
          <a:p>
            <a:pPr defTabSz="685800"/>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Location of MOOC Research Team Members (2014-2016)</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325711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4022" y="997716"/>
            <a:ext cx="8130449" cy="1412913"/>
          </a:xfrm>
        </p:spPr>
        <p:txBody>
          <a:bodyPr>
            <a:normAutofit/>
          </a:bodyPr>
          <a:lstStyle/>
          <a:p>
            <a:pPr algn="ctr"/>
            <a:r>
              <a:rPr lang="en-US" sz="2700" b="1" dirty="0">
                <a:latin typeface="Tahoma" panose="020B0604030504040204" pitchFamily="34" charset="0"/>
                <a:ea typeface="Tahoma" panose="020B0604030504040204" pitchFamily="34" charset="0"/>
                <a:cs typeface="Tahoma" panose="020B0604030504040204" pitchFamily="34" charset="0"/>
              </a:rPr>
              <a:t>Location of MOOC Research Team Members</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(2014-2016)</a:t>
            </a:r>
            <a:br>
              <a:rPr lang="en-US" sz="2400" b="1" dirty="0">
                <a:latin typeface="Tahoma" panose="020B0604030504040204" pitchFamily="34" charset="0"/>
                <a:ea typeface="Tahoma" panose="020B0604030504040204" pitchFamily="34" charset="0"/>
                <a:cs typeface="Tahoma" panose="020B0604030504040204" pitchFamily="34" charset="0"/>
              </a:rPr>
            </a:br>
            <a:r>
              <a:rPr lang="en-US" altLang="zh-CN" sz="2400" b="1"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8974" y="2402649"/>
            <a:ext cx="6296139" cy="3598102"/>
          </a:xfrm>
          <a:prstGeom prst="rect">
            <a:avLst/>
          </a:prstGeom>
        </p:spPr>
      </p:pic>
    </p:spTree>
    <p:extLst>
      <p:ext uri="{BB962C8B-B14F-4D97-AF65-F5344CB8AC3E}">
        <p14:creationId xmlns:p14="http://schemas.microsoft.com/office/powerpoint/2010/main" val="1047346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371805"/>
            <a:ext cx="8210648" cy="1817300"/>
          </a:xfrm>
          <a:solidFill>
            <a:schemeClr val="bg1"/>
          </a:solidFill>
        </p:spPr>
        <p:txBody>
          <a:bodyPr/>
          <a:lstStyle/>
          <a:p>
            <a:pPr algn="ct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BDB3EBB6-F0DB-48AC-8768-3434A0556028}"/>
              </a:ext>
            </a:extLst>
          </p:cNvPr>
          <p:cNvSpPr/>
          <p:nvPr/>
        </p:nvSpPr>
        <p:spPr>
          <a:xfrm>
            <a:off x="1778000" y="2084832"/>
            <a:ext cx="5702300" cy="646331"/>
          </a:xfrm>
          <a:prstGeom prst="rect">
            <a:avLst/>
          </a:prstGeom>
        </p:spPr>
        <p:txBody>
          <a:bodyPr wrap="square">
            <a:spAutoFit/>
          </a:bodyPr>
          <a:lstStyle/>
          <a:p>
            <a:r>
              <a:rPr lang="en-US" b="1" dirty="0"/>
              <a:t>RQ1: What are the research methods researchers employed in empirical MOOC studies? (N = 146)</a:t>
            </a:r>
          </a:p>
        </p:txBody>
      </p:sp>
      <p:graphicFrame>
        <p:nvGraphicFramePr>
          <p:cNvPr id="5" name="Chart 4">
            <a:extLst>
              <a:ext uri="{FF2B5EF4-FFF2-40B4-BE49-F238E27FC236}">
                <a16:creationId xmlns:a16="http://schemas.microsoft.com/office/drawing/2014/main" id="{498F4C5F-C1CC-4E02-97A0-1CD6D0AC88C8}"/>
              </a:ext>
            </a:extLst>
          </p:cNvPr>
          <p:cNvGraphicFramePr/>
          <p:nvPr>
            <p:extLst/>
          </p:nvPr>
        </p:nvGraphicFramePr>
        <p:xfrm>
          <a:off x="1077276" y="3057398"/>
          <a:ext cx="7093743" cy="29821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97566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331700"/>
            <a:ext cx="8210648" cy="1817300"/>
          </a:xfrm>
        </p:spPr>
        <p:txBody>
          <a:bodyPr/>
          <a:lstStyle/>
          <a:p>
            <a:pPr algn="ct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BDB3EBB6-F0DB-48AC-8768-3434A0556028}"/>
              </a:ext>
            </a:extLst>
          </p:cNvPr>
          <p:cNvSpPr/>
          <p:nvPr/>
        </p:nvSpPr>
        <p:spPr>
          <a:xfrm>
            <a:off x="1778000" y="2084832"/>
            <a:ext cx="5702300" cy="646331"/>
          </a:xfrm>
          <a:prstGeom prst="rect">
            <a:avLst/>
          </a:prstGeom>
        </p:spPr>
        <p:txBody>
          <a:bodyPr wrap="square">
            <a:spAutoFit/>
          </a:bodyPr>
          <a:lstStyle/>
          <a:p>
            <a:r>
              <a:rPr lang="en-US" b="1" dirty="0"/>
              <a:t>RQ1: What are the research methods researchers employed in empirical MOOC studies?</a:t>
            </a:r>
          </a:p>
        </p:txBody>
      </p:sp>
      <p:pic>
        <p:nvPicPr>
          <p:cNvPr id="5" name="Picture 4">
            <a:extLst>
              <a:ext uri="{FF2B5EF4-FFF2-40B4-BE49-F238E27FC236}">
                <a16:creationId xmlns:a16="http://schemas.microsoft.com/office/drawing/2014/main" id="{A1BDD75E-1E44-43F9-9FF3-0D93AEE2AD45}"/>
              </a:ext>
            </a:extLst>
          </p:cNvPr>
          <p:cNvPicPr>
            <a:picLocks noChangeAspect="1"/>
          </p:cNvPicPr>
          <p:nvPr/>
        </p:nvPicPr>
        <p:blipFill>
          <a:blip r:embed="rId3"/>
          <a:stretch>
            <a:fillRect/>
          </a:stretch>
        </p:blipFill>
        <p:spPr>
          <a:xfrm>
            <a:off x="1916080" y="3115499"/>
            <a:ext cx="5416135" cy="3107538"/>
          </a:xfrm>
          <a:prstGeom prst="rect">
            <a:avLst/>
          </a:prstGeom>
        </p:spPr>
      </p:pic>
    </p:spTree>
    <p:extLst>
      <p:ext uri="{BB962C8B-B14F-4D97-AF65-F5344CB8AC3E}">
        <p14:creationId xmlns:p14="http://schemas.microsoft.com/office/powerpoint/2010/main" val="515472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4022" y="997716"/>
            <a:ext cx="8130449" cy="1412913"/>
          </a:xfrm>
        </p:spPr>
        <p:txBody>
          <a:bodyPr>
            <a:normAutofit/>
          </a:bodyPr>
          <a:lstStyle/>
          <a:p>
            <a:pPr algn="ctr"/>
            <a:r>
              <a:rPr lang="en-US" sz="2700" b="1" dirty="0">
                <a:latin typeface="Tahoma" panose="020B0604030504040204" pitchFamily="34" charset="0"/>
                <a:ea typeface="Tahoma" panose="020B0604030504040204" pitchFamily="34" charset="0"/>
                <a:cs typeface="Tahoma" panose="020B0604030504040204" pitchFamily="34" charset="0"/>
              </a:rPr>
              <a:t>Specific Data Sources for MOOC Research</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(2014-2016)</a:t>
            </a:r>
            <a:br>
              <a:rPr lang="en-US" sz="2000" b="1" dirty="0">
                <a:latin typeface="Tahoma" panose="020B0604030504040204" pitchFamily="34" charset="0"/>
                <a:ea typeface="Tahoma" panose="020B0604030504040204" pitchFamily="34" charset="0"/>
                <a:cs typeface="Tahoma" panose="020B0604030504040204" pitchFamily="34" charset="0"/>
              </a:rPr>
            </a:br>
            <a:r>
              <a:rPr lang="en-US" altLang="zh-CN" sz="2000" b="1"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1291" y="2411729"/>
            <a:ext cx="6856859" cy="3918541"/>
          </a:xfrm>
          <a:prstGeom prst="rect">
            <a:avLst/>
          </a:prstGeom>
        </p:spPr>
      </p:pic>
    </p:spTree>
    <p:extLst>
      <p:ext uri="{BB962C8B-B14F-4D97-AF65-F5344CB8AC3E}">
        <p14:creationId xmlns:p14="http://schemas.microsoft.com/office/powerpoint/2010/main" val="17711875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23826" y="355763"/>
            <a:ext cx="8210648" cy="1817300"/>
          </a:xfrm>
        </p:spPr>
        <p:txBody>
          <a:bodyPr/>
          <a:lstStyle/>
          <a:p>
            <a:pPr algn="ct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BDB3EBB6-F0DB-48AC-8768-3434A0556028}"/>
              </a:ext>
            </a:extLst>
          </p:cNvPr>
          <p:cNvSpPr/>
          <p:nvPr/>
        </p:nvSpPr>
        <p:spPr>
          <a:xfrm>
            <a:off x="1778000" y="2084832"/>
            <a:ext cx="5702300" cy="646331"/>
          </a:xfrm>
          <a:prstGeom prst="rect">
            <a:avLst/>
          </a:prstGeom>
        </p:spPr>
        <p:txBody>
          <a:bodyPr wrap="square">
            <a:spAutoFit/>
          </a:bodyPr>
          <a:lstStyle/>
          <a:p>
            <a:r>
              <a:rPr lang="en-US" b="1" dirty="0"/>
              <a:t>RQ1: What are the research methods researchers employed in empirical MOOC studies?</a:t>
            </a:r>
          </a:p>
        </p:txBody>
      </p:sp>
      <p:pic>
        <p:nvPicPr>
          <p:cNvPr id="6" name="Picture 5">
            <a:extLst>
              <a:ext uri="{FF2B5EF4-FFF2-40B4-BE49-F238E27FC236}">
                <a16:creationId xmlns:a16="http://schemas.microsoft.com/office/drawing/2014/main" id="{9C682569-9CBF-4D02-AF27-47C402E669DC}"/>
              </a:ext>
            </a:extLst>
          </p:cNvPr>
          <p:cNvPicPr>
            <a:picLocks noChangeAspect="1"/>
          </p:cNvPicPr>
          <p:nvPr/>
        </p:nvPicPr>
        <p:blipFill>
          <a:blip r:embed="rId3"/>
          <a:stretch>
            <a:fillRect/>
          </a:stretch>
        </p:blipFill>
        <p:spPr>
          <a:xfrm>
            <a:off x="2013095" y="2884631"/>
            <a:ext cx="5561030" cy="3327664"/>
          </a:xfrm>
          <a:prstGeom prst="rect">
            <a:avLst/>
          </a:prstGeom>
        </p:spPr>
      </p:pic>
    </p:spTree>
    <p:extLst>
      <p:ext uri="{BB962C8B-B14F-4D97-AF65-F5344CB8AC3E}">
        <p14:creationId xmlns:p14="http://schemas.microsoft.com/office/powerpoint/2010/main" val="905745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57200" y="366834"/>
            <a:ext cx="8382000" cy="1842966"/>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Email inbox: June 10, 2018</a:t>
            </a:r>
            <a:br>
              <a:rPr lang="en-US" sz="2800" b="1" dirty="0">
                <a:latin typeface="Tahoma" panose="020B0604030504040204" pitchFamily="34" charset="0"/>
                <a:ea typeface="Tahoma" panose="020B0604030504040204" pitchFamily="34" charset="0"/>
                <a:cs typeface="Tahoma" panose="020B0604030504040204" pitchFamily="34" charset="0"/>
              </a:rPr>
            </a:br>
            <a:r>
              <a:rPr lang="en-US" b="1" dirty="0" err="1">
                <a:latin typeface="Tahoma" panose="020B0604030504040204" pitchFamily="34" charset="0"/>
                <a:ea typeface="Tahoma" panose="020B0604030504040204" pitchFamily="34" charset="0"/>
                <a:cs typeface="Tahoma" panose="020B0604030504040204" pitchFamily="34" charset="0"/>
              </a:rPr>
              <a:t>edX</a:t>
            </a:r>
            <a:br>
              <a:rPr lang="en-US" sz="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https://www.edx.org/course</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9726554F-DD33-49E7-9C48-5946024B11EC}"/>
              </a:ext>
            </a:extLst>
          </p:cNvPr>
          <p:cNvPicPr>
            <a:picLocks noChangeAspect="1"/>
          </p:cNvPicPr>
          <p:nvPr/>
        </p:nvPicPr>
        <p:blipFill rotWithShape="1">
          <a:blip r:embed="rId3"/>
          <a:srcRect l="28395" t="18889" r="29476"/>
          <a:stretch/>
        </p:blipFill>
        <p:spPr>
          <a:xfrm>
            <a:off x="766352" y="3184895"/>
            <a:ext cx="1913351" cy="3581400"/>
          </a:xfrm>
          <a:prstGeom prst="rect">
            <a:avLst/>
          </a:prstGeom>
        </p:spPr>
      </p:pic>
      <p:pic>
        <p:nvPicPr>
          <p:cNvPr id="7" name="Picture 6">
            <a:extLst>
              <a:ext uri="{FF2B5EF4-FFF2-40B4-BE49-F238E27FC236}">
                <a16:creationId xmlns:a16="http://schemas.microsoft.com/office/drawing/2014/main" id="{90E1E965-5089-49F9-B77E-9FA8AD6DDBF8}"/>
              </a:ext>
            </a:extLst>
          </p:cNvPr>
          <p:cNvPicPr>
            <a:picLocks noChangeAspect="1"/>
          </p:cNvPicPr>
          <p:nvPr/>
        </p:nvPicPr>
        <p:blipFill rotWithShape="1">
          <a:blip r:embed="rId4"/>
          <a:srcRect l="24074" t="22223" r="27315" b="5348"/>
          <a:stretch/>
        </p:blipFill>
        <p:spPr>
          <a:xfrm>
            <a:off x="6174308" y="3064730"/>
            <a:ext cx="2638268" cy="3821730"/>
          </a:xfrm>
          <a:prstGeom prst="rect">
            <a:avLst/>
          </a:prstGeom>
        </p:spPr>
      </p:pic>
      <p:pic>
        <p:nvPicPr>
          <p:cNvPr id="8" name="Picture 7">
            <a:extLst>
              <a:ext uri="{FF2B5EF4-FFF2-40B4-BE49-F238E27FC236}">
                <a16:creationId xmlns:a16="http://schemas.microsoft.com/office/drawing/2014/main" id="{9766B172-DD97-4B3F-9B94-DB0CA480A0D6}"/>
              </a:ext>
            </a:extLst>
          </p:cNvPr>
          <p:cNvPicPr>
            <a:picLocks noChangeAspect="1"/>
          </p:cNvPicPr>
          <p:nvPr/>
        </p:nvPicPr>
        <p:blipFill rotWithShape="1">
          <a:blip r:embed="rId5"/>
          <a:srcRect l="26235" t="22223" r="30556" b="2221"/>
          <a:stretch/>
        </p:blipFill>
        <p:spPr>
          <a:xfrm>
            <a:off x="3390444" y="3217130"/>
            <a:ext cx="2141689" cy="3640870"/>
          </a:xfrm>
          <a:prstGeom prst="rect">
            <a:avLst/>
          </a:prstGeom>
        </p:spPr>
      </p:pic>
      <p:pic>
        <p:nvPicPr>
          <p:cNvPr id="97282" name="Picture 2" descr="Celebrate Summer With Savings!">
            <a:extLst>
              <a:ext uri="{FF2B5EF4-FFF2-40B4-BE49-F238E27FC236}">
                <a16:creationId xmlns:a16="http://schemas.microsoft.com/office/drawing/2014/main" id="{9B050D46-2767-494E-B6AD-E18F4F1484F2}"/>
              </a:ext>
            </a:extLst>
          </p:cNvPr>
          <p:cNvPicPr>
            <a:picLocks noChangeAspect="1" noChangeArrowheads="1"/>
          </p:cNvPicPr>
          <p:nvPr/>
        </p:nvPicPr>
        <p:blipFill>
          <a:blip r:link="rId6">
            <a:extLst>
              <a:ext uri="{28A0092B-C50C-407E-A947-70E740481C1C}">
                <a14:useLocalDpi xmlns:a14="http://schemas.microsoft.com/office/drawing/2010/main" val="0"/>
              </a:ext>
            </a:extLst>
          </a:blip>
          <a:srcRect/>
          <a:stretch>
            <a:fillRect/>
          </a:stretch>
        </p:blipFill>
        <p:spPr bwMode="auto">
          <a:xfrm>
            <a:off x="2834764" y="2125629"/>
            <a:ext cx="3626872" cy="93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25690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4022" y="997716"/>
            <a:ext cx="8130449" cy="1412913"/>
          </a:xfrm>
        </p:spPr>
        <p:txBody>
          <a:bodyPr>
            <a:normAutofit/>
          </a:bodyPr>
          <a:lstStyle/>
          <a:p>
            <a:pPr algn="ctr"/>
            <a:r>
              <a:rPr lang="en-US" sz="2700" b="1" dirty="0">
                <a:latin typeface="Tahoma" panose="020B0604030504040204" pitchFamily="34" charset="0"/>
                <a:ea typeface="Tahoma" panose="020B0604030504040204" pitchFamily="34" charset="0"/>
                <a:cs typeface="Tahoma" panose="020B0604030504040204" pitchFamily="34" charset="0"/>
              </a:rPr>
              <a:t>Specific Analytic Method for MOOC Research</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(2014-2016)</a:t>
            </a:r>
            <a:br>
              <a:rPr lang="en-US" sz="2000" b="1" dirty="0">
                <a:latin typeface="Tahoma" panose="020B0604030504040204" pitchFamily="34" charset="0"/>
                <a:ea typeface="Tahoma" panose="020B0604030504040204" pitchFamily="34" charset="0"/>
                <a:cs typeface="Tahoma" panose="020B0604030504040204" pitchFamily="34" charset="0"/>
              </a:rPr>
            </a:br>
            <a:r>
              <a:rPr lang="en-US" altLang="zh-CN" sz="2000" b="1"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472" y="2264991"/>
            <a:ext cx="7037037" cy="4021509"/>
          </a:xfrm>
          <a:prstGeom prst="rect">
            <a:avLst/>
          </a:prstGeom>
        </p:spPr>
      </p:pic>
    </p:spTree>
    <p:extLst>
      <p:ext uri="{BB962C8B-B14F-4D97-AF65-F5344CB8AC3E}">
        <p14:creationId xmlns:p14="http://schemas.microsoft.com/office/powerpoint/2010/main" val="26531317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460115"/>
            <a:ext cx="8210648" cy="1817300"/>
          </a:xfrm>
        </p:spPr>
        <p:txBody>
          <a:bodyPr/>
          <a:lstStyle/>
          <a:p>
            <a:pPr algn="ct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BDB3EBB6-F0DB-48AC-8768-3434A0556028}"/>
              </a:ext>
            </a:extLst>
          </p:cNvPr>
          <p:cNvSpPr/>
          <p:nvPr/>
        </p:nvSpPr>
        <p:spPr>
          <a:xfrm>
            <a:off x="1772998" y="2277415"/>
            <a:ext cx="5702300" cy="646331"/>
          </a:xfrm>
          <a:prstGeom prst="rect">
            <a:avLst/>
          </a:prstGeom>
        </p:spPr>
        <p:txBody>
          <a:bodyPr wrap="square">
            <a:spAutoFit/>
          </a:bodyPr>
          <a:lstStyle/>
          <a:p>
            <a:r>
              <a:rPr lang="en-US" b="1" dirty="0"/>
              <a:t>RQ1: What are the research methods researchers employed in empirical MOOC studies?</a:t>
            </a:r>
          </a:p>
        </p:txBody>
      </p:sp>
      <p:pic>
        <p:nvPicPr>
          <p:cNvPr id="6" name="Picture 5">
            <a:extLst>
              <a:ext uri="{FF2B5EF4-FFF2-40B4-BE49-F238E27FC236}">
                <a16:creationId xmlns:a16="http://schemas.microsoft.com/office/drawing/2014/main" id="{9D82862D-CA01-41C3-8069-D713D5CC9C23}"/>
              </a:ext>
            </a:extLst>
          </p:cNvPr>
          <p:cNvPicPr>
            <a:picLocks noChangeAspect="1"/>
          </p:cNvPicPr>
          <p:nvPr/>
        </p:nvPicPr>
        <p:blipFill>
          <a:blip r:embed="rId3"/>
          <a:stretch>
            <a:fillRect/>
          </a:stretch>
        </p:blipFill>
        <p:spPr>
          <a:xfrm>
            <a:off x="2083924" y="3133655"/>
            <a:ext cx="4947333" cy="3118374"/>
          </a:xfrm>
          <a:prstGeom prst="rect">
            <a:avLst/>
          </a:prstGeom>
        </p:spPr>
      </p:pic>
    </p:spTree>
    <p:extLst>
      <p:ext uri="{BB962C8B-B14F-4D97-AF65-F5344CB8AC3E}">
        <p14:creationId xmlns:p14="http://schemas.microsoft.com/office/powerpoint/2010/main" val="168602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4022" y="893443"/>
            <a:ext cx="8130449" cy="1412913"/>
          </a:xfrm>
        </p:spPr>
        <p:txBody>
          <a:bodyPr>
            <a:normAutofit/>
          </a:bodyPr>
          <a:lstStyle/>
          <a:p>
            <a:pPr algn="ctr"/>
            <a:r>
              <a:rPr lang="en-US" sz="2700" b="1" dirty="0">
                <a:latin typeface="Tahoma" panose="020B0604030504040204" pitchFamily="34" charset="0"/>
                <a:ea typeface="Tahoma" panose="020B0604030504040204" pitchFamily="34" charset="0"/>
                <a:cs typeface="Tahoma" panose="020B0604030504040204" pitchFamily="34" charset="0"/>
              </a:rPr>
              <a:t>Number of Data Sources for MOOC Research</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(2014-2017)</a:t>
            </a:r>
            <a:br>
              <a:rPr lang="en-US" sz="2000" b="1" dirty="0">
                <a:latin typeface="Tahoma" panose="020B0604030504040204" pitchFamily="34" charset="0"/>
                <a:ea typeface="Tahoma" panose="020B0604030504040204" pitchFamily="34" charset="0"/>
                <a:cs typeface="Tahoma" panose="020B0604030504040204" pitchFamily="34" charset="0"/>
              </a:rPr>
            </a:br>
            <a:r>
              <a:rPr lang="en-US" altLang="zh-CN" sz="2000" b="1"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a:t>
            </a:r>
            <a:endParaRPr lang="en-US"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465844329"/>
              </p:ext>
            </p:extLst>
          </p:nvPr>
        </p:nvGraphicFramePr>
        <p:xfrm>
          <a:off x="765480" y="2504809"/>
          <a:ext cx="7868991" cy="3647380"/>
        </p:xfrm>
        <a:graphic>
          <a:graphicData uri="http://schemas.openxmlformats.org/drawingml/2006/table">
            <a:tbl>
              <a:tblPr firstRow="1" bandRow="1">
                <a:tableStyleId>{5C22544A-7EE6-4342-B048-85BDC9FD1C3A}</a:tableStyleId>
              </a:tblPr>
              <a:tblGrid>
                <a:gridCol w="2622997">
                  <a:extLst>
                    <a:ext uri="{9D8B030D-6E8A-4147-A177-3AD203B41FA5}">
                      <a16:colId xmlns:a16="http://schemas.microsoft.com/office/drawing/2014/main" val="20000"/>
                    </a:ext>
                  </a:extLst>
                </a:gridCol>
                <a:gridCol w="2622997">
                  <a:extLst>
                    <a:ext uri="{9D8B030D-6E8A-4147-A177-3AD203B41FA5}">
                      <a16:colId xmlns:a16="http://schemas.microsoft.com/office/drawing/2014/main" val="20001"/>
                    </a:ext>
                  </a:extLst>
                </a:gridCol>
                <a:gridCol w="2622997">
                  <a:extLst>
                    <a:ext uri="{9D8B030D-6E8A-4147-A177-3AD203B41FA5}">
                      <a16:colId xmlns:a16="http://schemas.microsoft.com/office/drawing/2014/main" val="20002"/>
                    </a:ext>
                  </a:extLst>
                </a:gridCol>
              </a:tblGrid>
              <a:tr h="589268">
                <a:tc>
                  <a:txBody>
                    <a:bodyPr/>
                    <a:lstStyle/>
                    <a:p>
                      <a:pPr algn="ctr"/>
                      <a:r>
                        <a:rPr lang="id-ID" sz="2000" b="1" dirty="0"/>
                        <a:t>NUMBER OF DATA SOURCES</a:t>
                      </a:r>
                      <a:endParaRPr lang="en-US" sz="2000" b="1" dirty="0"/>
                    </a:p>
                  </a:txBody>
                  <a:tcPr/>
                </a:tc>
                <a:tc>
                  <a:txBody>
                    <a:bodyPr/>
                    <a:lstStyle/>
                    <a:p>
                      <a:pPr algn="ctr"/>
                      <a:r>
                        <a:rPr lang="id-ID" sz="2000" b="1" dirty="0"/>
                        <a:t>TOTAL</a:t>
                      </a:r>
                      <a:endParaRPr lang="en-US" sz="2000" b="1" dirty="0"/>
                    </a:p>
                  </a:txBody>
                  <a:tcPr/>
                </a:tc>
                <a:tc>
                  <a:txBody>
                    <a:bodyPr/>
                    <a:lstStyle/>
                    <a:p>
                      <a:pPr algn="ctr"/>
                      <a:r>
                        <a:rPr lang="id-ID" sz="2000" b="1" dirty="0"/>
                        <a:t>PERCENT</a:t>
                      </a:r>
                      <a:endParaRPr lang="en-US" sz="2000" b="1" dirty="0"/>
                    </a:p>
                  </a:txBody>
                  <a:tcPr/>
                </a:tc>
                <a:extLst>
                  <a:ext uri="{0D108BD9-81ED-4DB2-BD59-A6C34878D82A}">
                    <a16:rowId xmlns:a16="http://schemas.microsoft.com/office/drawing/2014/main" val="10000"/>
                  </a:ext>
                </a:extLst>
              </a:tr>
              <a:tr h="589268">
                <a:tc>
                  <a:txBody>
                    <a:bodyPr/>
                    <a:lstStyle/>
                    <a:p>
                      <a:pPr algn="ctr"/>
                      <a:r>
                        <a:rPr lang="id-ID" sz="2000" dirty="0"/>
                        <a:t>1</a:t>
                      </a:r>
                      <a:endParaRPr lang="en-US" sz="2000" dirty="0"/>
                    </a:p>
                  </a:txBody>
                  <a:tcPr/>
                </a:tc>
                <a:tc>
                  <a:txBody>
                    <a:bodyPr/>
                    <a:lstStyle/>
                    <a:p>
                      <a:pPr algn="ctr"/>
                      <a:r>
                        <a:rPr lang="id-ID" sz="2000" dirty="0"/>
                        <a:t>64</a:t>
                      </a:r>
                      <a:endParaRPr lang="en-US" sz="2000" dirty="0"/>
                    </a:p>
                  </a:txBody>
                  <a:tcPr/>
                </a:tc>
                <a:tc>
                  <a:txBody>
                    <a:bodyPr/>
                    <a:lstStyle/>
                    <a:p>
                      <a:pPr algn="ctr"/>
                      <a:r>
                        <a:rPr lang="id-ID" sz="2000" dirty="0"/>
                        <a:t>43.84%</a:t>
                      </a:r>
                      <a:endParaRPr lang="en-US" sz="2000" dirty="0"/>
                    </a:p>
                  </a:txBody>
                  <a:tcPr/>
                </a:tc>
                <a:extLst>
                  <a:ext uri="{0D108BD9-81ED-4DB2-BD59-A6C34878D82A}">
                    <a16:rowId xmlns:a16="http://schemas.microsoft.com/office/drawing/2014/main" val="10001"/>
                  </a:ext>
                </a:extLst>
              </a:tr>
              <a:tr h="589268">
                <a:tc>
                  <a:txBody>
                    <a:bodyPr/>
                    <a:lstStyle/>
                    <a:p>
                      <a:pPr algn="ctr"/>
                      <a:r>
                        <a:rPr lang="id-ID" sz="2000" dirty="0"/>
                        <a:t>2</a:t>
                      </a:r>
                      <a:endParaRPr lang="en-US" sz="2000" dirty="0"/>
                    </a:p>
                  </a:txBody>
                  <a:tcPr/>
                </a:tc>
                <a:tc>
                  <a:txBody>
                    <a:bodyPr/>
                    <a:lstStyle/>
                    <a:p>
                      <a:pPr algn="ctr"/>
                      <a:r>
                        <a:rPr lang="id-ID" sz="2000" dirty="0"/>
                        <a:t>46</a:t>
                      </a:r>
                      <a:endParaRPr lang="en-US" sz="2000" dirty="0"/>
                    </a:p>
                  </a:txBody>
                  <a:tcPr/>
                </a:tc>
                <a:tc>
                  <a:txBody>
                    <a:bodyPr/>
                    <a:lstStyle/>
                    <a:p>
                      <a:pPr algn="ctr"/>
                      <a:r>
                        <a:rPr lang="id-ID" sz="2000" dirty="0"/>
                        <a:t>31.51%</a:t>
                      </a:r>
                      <a:endParaRPr lang="en-US" sz="2000" dirty="0"/>
                    </a:p>
                  </a:txBody>
                  <a:tcPr/>
                </a:tc>
                <a:extLst>
                  <a:ext uri="{0D108BD9-81ED-4DB2-BD59-A6C34878D82A}">
                    <a16:rowId xmlns:a16="http://schemas.microsoft.com/office/drawing/2014/main" val="10002"/>
                  </a:ext>
                </a:extLst>
              </a:tr>
              <a:tr h="589268">
                <a:tc>
                  <a:txBody>
                    <a:bodyPr/>
                    <a:lstStyle/>
                    <a:p>
                      <a:pPr algn="ctr"/>
                      <a:r>
                        <a:rPr lang="id-ID" sz="2000" dirty="0"/>
                        <a:t>3</a:t>
                      </a:r>
                      <a:endParaRPr lang="en-US" sz="2000" dirty="0"/>
                    </a:p>
                  </a:txBody>
                  <a:tcPr/>
                </a:tc>
                <a:tc>
                  <a:txBody>
                    <a:bodyPr/>
                    <a:lstStyle/>
                    <a:p>
                      <a:pPr algn="ctr"/>
                      <a:r>
                        <a:rPr lang="id-ID" sz="2000" dirty="0"/>
                        <a:t>24</a:t>
                      </a:r>
                      <a:endParaRPr lang="en-US" sz="2000" dirty="0"/>
                    </a:p>
                  </a:txBody>
                  <a:tcPr/>
                </a:tc>
                <a:tc>
                  <a:txBody>
                    <a:bodyPr/>
                    <a:lstStyle/>
                    <a:p>
                      <a:pPr algn="ctr"/>
                      <a:r>
                        <a:rPr lang="id-ID" sz="2000" dirty="0"/>
                        <a:t>16.44%</a:t>
                      </a:r>
                      <a:endParaRPr lang="en-US" sz="2000" dirty="0"/>
                    </a:p>
                  </a:txBody>
                  <a:tcPr/>
                </a:tc>
                <a:extLst>
                  <a:ext uri="{0D108BD9-81ED-4DB2-BD59-A6C34878D82A}">
                    <a16:rowId xmlns:a16="http://schemas.microsoft.com/office/drawing/2014/main" val="10003"/>
                  </a:ext>
                </a:extLst>
              </a:tr>
              <a:tr h="589268">
                <a:tc>
                  <a:txBody>
                    <a:bodyPr/>
                    <a:lstStyle/>
                    <a:p>
                      <a:pPr algn="ctr"/>
                      <a:r>
                        <a:rPr lang="id-ID" sz="2000" dirty="0"/>
                        <a:t>&gt;3</a:t>
                      </a:r>
                      <a:endParaRPr lang="en-US" sz="2000" dirty="0"/>
                    </a:p>
                  </a:txBody>
                  <a:tcPr/>
                </a:tc>
                <a:tc>
                  <a:txBody>
                    <a:bodyPr/>
                    <a:lstStyle/>
                    <a:p>
                      <a:pPr algn="ctr"/>
                      <a:r>
                        <a:rPr lang="id-ID" sz="2000" dirty="0"/>
                        <a:t>12</a:t>
                      </a:r>
                      <a:endParaRPr lang="en-US" sz="2000" dirty="0"/>
                    </a:p>
                  </a:txBody>
                  <a:tcPr/>
                </a:tc>
                <a:tc>
                  <a:txBody>
                    <a:bodyPr/>
                    <a:lstStyle/>
                    <a:p>
                      <a:pPr algn="ctr"/>
                      <a:r>
                        <a:rPr lang="id-ID" sz="2000" dirty="0"/>
                        <a:t>8.22%</a:t>
                      </a:r>
                      <a:endParaRPr lang="en-US" sz="2000" dirty="0"/>
                    </a:p>
                  </a:txBody>
                  <a:tcPr/>
                </a:tc>
                <a:extLst>
                  <a:ext uri="{0D108BD9-81ED-4DB2-BD59-A6C34878D82A}">
                    <a16:rowId xmlns:a16="http://schemas.microsoft.com/office/drawing/2014/main" val="10004"/>
                  </a:ext>
                </a:extLst>
              </a:tr>
              <a:tr h="589268">
                <a:tc>
                  <a:txBody>
                    <a:bodyPr/>
                    <a:lstStyle/>
                    <a:p>
                      <a:pPr algn="ctr"/>
                      <a:r>
                        <a:rPr lang="id-ID" sz="2000" dirty="0"/>
                        <a:t>TOTAL</a:t>
                      </a:r>
                      <a:r>
                        <a:rPr lang="id-ID" sz="2000" baseline="0" dirty="0"/>
                        <a:t> STUDIES</a:t>
                      </a:r>
                      <a:endParaRPr lang="en-US" sz="2000" dirty="0"/>
                    </a:p>
                  </a:txBody>
                  <a:tcPr/>
                </a:tc>
                <a:tc>
                  <a:txBody>
                    <a:bodyPr/>
                    <a:lstStyle/>
                    <a:p>
                      <a:pPr algn="ctr"/>
                      <a:r>
                        <a:rPr lang="id-ID" sz="2000" dirty="0"/>
                        <a:t>146</a:t>
                      </a:r>
                      <a:endParaRPr lang="en-US" sz="2000" dirty="0"/>
                    </a:p>
                  </a:txBody>
                  <a:tcPr/>
                </a:tc>
                <a:tc>
                  <a:txBody>
                    <a:bodyPr/>
                    <a:lstStyle/>
                    <a:p>
                      <a:pPr algn="ctr"/>
                      <a:r>
                        <a:rPr lang="id-ID" sz="2000" dirty="0"/>
                        <a:t>100%</a:t>
                      </a:r>
                      <a:endParaRPr lang="en-US" sz="20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216352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4022" y="1253858"/>
            <a:ext cx="8130449" cy="1222872"/>
          </a:xfrm>
        </p:spPr>
        <p:txBody>
          <a:bodyPr>
            <a:normAutofit fontScale="90000"/>
          </a:bodyPr>
          <a:lstStyle/>
          <a:p>
            <a:pPr algn="ctr"/>
            <a:r>
              <a:rPr lang="en-US" b="1" dirty="0">
                <a:latin typeface="Tahoma" panose="020B0604030504040204" pitchFamily="34" charset="0"/>
                <a:ea typeface="Tahoma" panose="020B0604030504040204" pitchFamily="34" charset="0"/>
                <a:cs typeface="Tahoma" panose="020B0604030504040204" pitchFamily="34" charset="0"/>
              </a:rPr>
              <a:t>Data Sources of MOOC Research </a:t>
            </a:r>
            <a:br>
              <a:rPr lang="en-US" b="1" dirty="0">
                <a:latin typeface="Tahoma" panose="020B0604030504040204" pitchFamily="34" charset="0"/>
                <a:ea typeface="Tahoma" panose="020B0604030504040204" pitchFamily="34" charset="0"/>
                <a:cs typeface="Tahoma" panose="020B0604030504040204" pitchFamily="34" charset="0"/>
              </a:rPr>
            </a:br>
            <a:r>
              <a:rPr lang="en-US" sz="3000" b="1" dirty="0">
                <a:latin typeface="Tahoma" panose="020B0604030504040204" pitchFamily="34" charset="0"/>
                <a:ea typeface="Tahoma" panose="020B0604030504040204" pitchFamily="34" charset="0"/>
                <a:cs typeface="Tahoma" panose="020B0604030504040204" pitchFamily="34" charset="0"/>
              </a:rPr>
              <a:t>(Note: when part of 2 or more data sources)</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(2014-2016)</a:t>
            </a:r>
            <a:br>
              <a:rPr lang="en-US" sz="2000" b="1" dirty="0">
                <a:latin typeface="Tahoma" panose="020B0604030504040204" pitchFamily="34" charset="0"/>
                <a:ea typeface="Tahoma" panose="020B0604030504040204" pitchFamily="34" charset="0"/>
                <a:cs typeface="Tahoma" panose="020B0604030504040204" pitchFamily="34" charset="0"/>
              </a:rPr>
            </a:br>
            <a:r>
              <a:rPr lang="en-US" altLang="zh-CN" sz="2000" b="1"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4379" r="-225"/>
          <a:stretch/>
        </p:blipFill>
        <p:spPr>
          <a:xfrm>
            <a:off x="1143000" y="2693297"/>
            <a:ext cx="6847022" cy="3733163"/>
          </a:xfrm>
          <a:prstGeom prst="rect">
            <a:avLst/>
          </a:prstGeom>
        </p:spPr>
      </p:pic>
    </p:spTree>
    <p:extLst>
      <p:ext uri="{BB962C8B-B14F-4D97-AF65-F5344CB8AC3E}">
        <p14:creationId xmlns:p14="http://schemas.microsoft.com/office/powerpoint/2010/main" val="9420339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762000"/>
            <a:ext cx="8343900" cy="943823"/>
          </a:xfrm>
        </p:spPr>
        <p:txBody>
          <a:bodyPr>
            <a:noAutofit/>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Findings </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1800" b="1"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p>
        </p:txBody>
      </p:sp>
      <p:cxnSp>
        <p:nvCxnSpPr>
          <p:cNvPr id="5" name="Straight Connector 4"/>
          <p:cNvCxnSpPr/>
          <p:nvPr/>
        </p:nvCxnSpPr>
        <p:spPr>
          <a:xfrm flipV="1">
            <a:off x="628650" y="1959769"/>
            <a:ext cx="8058150" cy="238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aphicFrame>
        <p:nvGraphicFramePr>
          <p:cNvPr id="7" name="Chart 6"/>
          <p:cNvGraphicFramePr/>
          <p:nvPr>
            <p:extLst/>
          </p:nvPr>
        </p:nvGraphicFramePr>
        <p:xfrm>
          <a:off x="512974" y="2565292"/>
          <a:ext cx="8289502" cy="323577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4648438" y="5408650"/>
            <a:ext cx="4581756" cy="415498"/>
          </a:xfrm>
          <a:prstGeom prst="rect">
            <a:avLst/>
          </a:prstGeom>
          <a:noFill/>
        </p:spPr>
        <p:txBody>
          <a:bodyPr wrap="square" rtlCol="0">
            <a:spAutoFit/>
          </a:bodyPr>
          <a:lstStyle/>
          <a:p>
            <a:pPr defTabSz="685800"/>
            <a:r>
              <a:rPr lang="en-US" sz="1050" b="1" dirty="0">
                <a:solidFill>
                  <a:prstClr val="black"/>
                </a:solidFill>
                <a:latin typeface="Tahoma" panose="020B0604030504040204" pitchFamily="34" charset="0"/>
                <a:ea typeface="Tahoma" panose="020B0604030504040204" pitchFamily="34" charset="0"/>
                <a:cs typeface="Tahoma" panose="020B0604030504040204" pitchFamily="34" charset="0"/>
              </a:rPr>
              <a:t>Primary/general focus of MOOC delivery  (out of 146 studies)</a:t>
            </a:r>
          </a:p>
          <a:p>
            <a:pPr defTabSz="685800"/>
            <a:r>
              <a:rPr lang="en-US" sz="1050" b="1" dirty="0">
                <a:solidFill>
                  <a:prstClr val="black"/>
                </a:solidFill>
                <a:latin typeface="Tahoma" panose="020B0604030504040204" pitchFamily="34" charset="0"/>
                <a:ea typeface="Tahoma" panose="020B0604030504040204" pitchFamily="34" charset="0"/>
                <a:cs typeface="Tahoma" panose="020B0604030504040204" pitchFamily="34" charset="0"/>
              </a:rPr>
              <a:t>(note: some studies have more than one area of focus) </a:t>
            </a:r>
          </a:p>
        </p:txBody>
      </p:sp>
      <p:sp>
        <p:nvSpPr>
          <p:cNvPr id="8" name="Content Placeholder 2">
            <a:extLst>
              <a:ext uri="{FF2B5EF4-FFF2-40B4-BE49-F238E27FC236}">
                <a16:creationId xmlns:a16="http://schemas.microsoft.com/office/drawing/2014/main" id="{7A5A179E-1B5C-4A9F-9D68-2F3481184BA7}"/>
              </a:ext>
            </a:extLst>
          </p:cNvPr>
          <p:cNvSpPr>
            <a:spLocks noGrp="1"/>
          </p:cNvSpPr>
          <p:nvPr>
            <p:ph idx="1"/>
          </p:nvPr>
        </p:nvSpPr>
        <p:spPr>
          <a:xfrm>
            <a:off x="342900" y="2057400"/>
            <a:ext cx="6416040" cy="3657600"/>
          </a:xfrm>
        </p:spPr>
        <p:txBody>
          <a:bodyPr/>
          <a:lstStyle/>
          <a:p>
            <a:r>
              <a:rPr lang="en-US" b="1" dirty="0"/>
              <a:t>RQ2: What are the research focuses in MOOC studies?</a:t>
            </a:r>
          </a:p>
        </p:txBody>
      </p:sp>
    </p:spTree>
    <p:extLst>
      <p:ext uri="{BB962C8B-B14F-4D97-AF65-F5344CB8AC3E}">
        <p14:creationId xmlns:p14="http://schemas.microsoft.com/office/powerpoint/2010/main" val="2548892235"/>
      </p:ext>
    </p:extLst>
  </p:cSld>
  <p:clrMapOvr>
    <a:masterClrMapping/>
  </p:clrMapOvr>
  <mc:AlternateContent xmlns:mc="http://schemas.openxmlformats.org/markup-compatibility/2006" xmlns:p14="http://schemas.microsoft.com/office/powerpoint/2010/main">
    <mc:Choice Requires="p14">
      <p:transition spd="slow" p14:dur="2000" advTm="15147"/>
    </mc:Choice>
    <mc:Fallback xmlns="">
      <p:transition spd="slow" advTm="15147"/>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452016"/>
            <a:ext cx="8210648" cy="1817300"/>
          </a:xfrm>
        </p:spPr>
        <p:txBody>
          <a:bodyPr/>
          <a:lstStyle/>
          <a:p>
            <a:pPr algn="ctr"/>
            <a: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4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BDB3EBB6-F0DB-48AC-8768-3434A0556028}"/>
              </a:ext>
            </a:extLst>
          </p:cNvPr>
          <p:cNvSpPr/>
          <p:nvPr/>
        </p:nvSpPr>
        <p:spPr>
          <a:xfrm>
            <a:off x="1274098" y="2353228"/>
            <a:ext cx="6069568" cy="369332"/>
          </a:xfrm>
          <a:prstGeom prst="rect">
            <a:avLst/>
          </a:prstGeom>
        </p:spPr>
        <p:txBody>
          <a:bodyPr wrap="square">
            <a:spAutoFit/>
          </a:bodyPr>
          <a:lstStyle/>
          <a:p>
            <a:r>
              <a:rPr lang="en-US" b="1" dirty="0">
                <a:latin typeface="Tahoma" panose="020B0604030504040204" pitchFamily="34" charset="0"/>
                <a:ea typeface="Tahoma" panose="020B0604030504040204" pitchFamily="34" charset="0"/>
                <a:cs typeface="Tahoma" panose="020B0604030504040204" pitchFamily="34" charset="0"/>
              </a:rPr>
              <a:t>Specific Focus of MOOC Research (2014-2016)</a:t>
            </a:r>
            <a:endParaRPr lang="en-US" b="1" dirty="0"/>
          </a:p>
        </p:txBody>
      </p:sp>
      <p:pic>
        <p:nvPicPr>
          <p:cNvPr id="5" name="Picture 4">
            <a:extLst>
              <a:ext uri="{FF2B5EF4-FFF2-40B4-BE49-F238E27FC236}">
                <a16:creationId xmlns:a16="http://schemas.microsoft.com/office/drawing/2014/main" id="{849436DA-C2C4-4E10-A9D1-C083B4950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0732" y="2722560"/>
            <a:ext cx="6177738" cy="3530438"/>
          </a:xfrm>
          <a:prstGeom prst="rect">
            <a:avLst/>
          </a:prstGeom>
        </p:spPr>
      </p:pic>
    </p:spTree>
    <p:extLst>
      <p:ext uri="{BB962C8B-B14F-4D97-AF65-F5344CB8AC3E}">
        <p14:creationId xmlns:p14="http://schemas.microsoft.com/office/powerpoint/2010/main" val="1492868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56716"/>
            <a:ext cx="8058150" cy="803053"/>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Findings </a:t>
            </a:r>
            <a:r>
              <a:rPr lang="en-US" altLang="zh-CN" sz="1800" b="1"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p>
        </p:txBody>
      </p:sp>
      <p:cxnSp>
        <p:nvCxnSpPr>
          <p:cNvPr id="5" name="Straight Connector 4"/>
          <p:cNvCxnSpPr/>
          <p:nvPr/>
        </p:nvCxnSpPr>
        <p:spPr>
          <a:xfrm flipV="1">
            <a:off x="628650" y="1959769"/>
            <a:ext cx="8058150" cy="238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5752C7F1-8478-474E-8F91-D714F9914F06}"/>
              </a:ext>
            </a:extLst>
          </p:cNvPr>
          <p:cNvSpPr>
            <a:spLocks noGrp="1"/>
          </p:cNvSpPr>
          <p:nvPr>
            <p:ph idx="1"/>
          </p:nvPr>
        </p:nvSpPr>
        <p:spPr>
          <a:xfrm>
            <a:off x="342900" y="2057400"/>
            <a:ext cx="8581768" cy="3657600"/>
          </a:xfrm>
        </p:spPr>
        <p:txBody>
          <a:bodyPr/>
          <a:lstStyle/>
          <a:p>
            <a:r>
              <a:rPr lang="en-US" b="1" dirty="0"/>
              <a:t>RQ3: How are researchers of empirical MOOC studies geographically distributed?</a:t>
            </a:r>
          </a:p>
        </p:txBody>
      </p:sp>
      <p:pic>
        <p:nvPicPr>
          <p:cNvPr id="3" name="Picture 2">
            <a:extLst>
              <a:ext uri="{FF2B5EF4-FFF2-40B4-BE49-F238E27FC236}">
                <a16:creationId xmlns:a16="http://schemas.microsoft.com/office/drawing/2014/main" id="{83B3DED4-7EDF-4EBC-BF07-719F043A94E4}"/>
              </a:ext>
            </a:extLst>
          </p:cNvPr>
          <p:cNvPicPr>
            <a:picLocks noChangeAspect="1"/>
          </p:cNvPicPr>
          <p:nvPr/>
        </p:nvPicPr>
        <p:blipFill>
          <a:blip r:embed="rId3"/>
          <a:stretch>
            <a:fillRect/>
          </a:stretch>
        </p:blipFill>
        <p:spPr>
          <a:xfrm>
            <a:off x="1999345" y="2762822"/>
            <a:ext cx="5698971" cy="3403273"/>
          </a:xfrm>
          <a:prstGeom prst="rect">
            <a:avLst/>
          </a:prstGeom>
        </p:spPr>
      </p:pic>
    </p:spTree>
    <p:extLst>
      <p:ext uri="{BB962C8B-B14F-4D97-AF65-F5344CB8AC3E}">
        <p14:creationId xmlns:p14="http://schemas.microsoft.com/office/powerpoint/2010/main" val="622889162"/>
      </p:ext>
    </p:extLst>
  </p:cSld>
  <p:clrMapOvr>
    <a:masterClrMapping/>
  </p:clrMapOvr>
  <mc:AlternateContent xmlns:mc="http://schemas.openxmlformats.org/markup-compatibility/2006" xmlns:p14="http://schemas.microsoft.com/office/powerpoint/2010/main">
    <mc:Choice Requires="p14">
      <p:transition spd="slow" p14:dur="2000" advTm="15331"/>
    </mc:Choice>
    <mc:Fallback xmlns="">
      <p:transition spd="slow" advTm="15331"/>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56716"/>
            <a:ext cx="8058150" cy="803053"/>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Findings </a:t>
            </a:r>
            <a:r>
              <a:rPr lang="en-US" altLang="zh-CN" sz="1800" b="1"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p>
        </p:txBody>
      </p:sp>
      <p:cxnSp>
        <p:nvCxnSpPr>
          <p:cNvPr id="5" name="Straight Connector 4"/>
          <p:cNvCxnSpPr/>
          <p:nvPr/>
        </p:nvCxnSpPr>
        <p:spPr>
          <a:xfrm flipV="1">
            <a:off x="628650" y="1959769"/>
            <a:ext cx="8058150" cy="238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05EA39F-75AA-492B-A8F8-854411D925A7}"/>
              </a:ext>
            </a:extLst>
          </p:cNvPr>
          <p:cNvPicPr>
            <a:picLocks noChangeAspect="1"/>
          </p:cNvPicPr>
          <p:nvPr/>
        </p:nvPicPr>
        <p:blipFill>
          <a:blip r:embed="rId3"/>
          <a:stretch>
            <a:fillRect/>
          </a:stretch>
        </p:blipFill>
        <p:spPr>
          <a:xfrm>
            <a:off x="1836035" y="2089261"/>
            <a:ext cx="6014680" cy="3911489"/>
          </a:xfrm>
          <a:prstGeom prst="rect">
            <a:avLst/>
          </a:prstGeom>
        </p:spPr>
      </p:pic>
    </p:spTree>
    <p:extLst>
      <p:ext uri="{BB962C8B-B14F-4D97-AF65-F5344CB8AC3E}">
        <p14:creationId xmlns:p14="http://schemas.microsoft.com/office/powerpoint/2010/main" val="4007405398"/>
      </p:ext>
    </p:extLst>
  </p:cSld>
  <p:clrMapOvr>
    <a:masterClrMapping/>
  </p:clrMapOvr>
  <mc:AlternateContent xmlns:mc="http://schemas.openxmlformats.org/markup-compatibility/2006" xmlns:p14="http://schemas.microsoft.com/office/powerpoint/2010/main">
    <mc:Choice Requires="p14">
      <p:transition spd="slow" p14:dur="2000" advTm="15331"/>
    </mc:Choice>
    <mc:Fallback xmlns="">
      <p:transition spd="slow" advTm="15331"/>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4022" y="997716"/>
            <a:ext cx="8130449" cy="1412913"/>
          </a:xfrm>
        </p:spPr>
        <p:txBody>
          <a:bodyPr>
            <a:norm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Country of Origin of MOOC Delivery</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(2014-2017)</a:t>
            </a:r>
            <a:br>
              <a:rPr lang="en-US" sz="2000" b="1" dirty="0">
                <a:latin typeface="Tahoma" panose="020B0604030504040204" pitchFamily="34" charset="0"/>
                <a:ea typeface="Tahoma" panose="020B0604030504040204" pitchFamily="34" charset="0"/>
                <a:cs typeface="Tahoma" panose="020B0604030504040204" pitchFamily="34" charset="0"/>
              </a:rPr>
            </a:br>
            <a:r>
              <a:rPr lang="en-US" altLang="zh-CN" sz="2000" b="1"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573" y="2545888"/>
            <a:ext cx="6717446" cy="3838869"/>
          </a:xfrm>
          <a:prstGeom prst="rect">
            <a:avLst/>
          </a:prstGeom>
        </p:spPr>
      </p:pic>
    </p:spTree>
    <p:extLst>
      <p:ext uri="{BB962C8B-B14F-4D97-AF65-F5344CB8AC3E}">
        <p14:creationId xmlns:p14="http://schemas.microsoft.com/office/powerpoint/2010/main" val="34169345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06379" y="673768"/>
            <a:ext cx="7355305" cy="1993003"/>
          </a:xfrm>
        </p:spPr>
        <p:txBody>
          <a:bodyPr>
            <a:normAutofit/>
          </a:bodyPr>
          <a:lstStyle/>
          <a:p>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2016</a:t>
            </a:r>
            <a:br>
              <a:rPr lang="en-US" sz="1500" dirty="0"/>
            </a:br>
            <a:r>
              <a:rPr lang="en-US" sz="2200" b="1" dirty="0">
                <a:solidFill>
                  <a:srgbClr val="0070C0"/>
                </a:solidFill>
                <a:latin typeface="Tahoma" panose="020B0604030504040204" pitchFamily="34" charset="0"/>
                <a:ea typeface="Tahoma" panose="020B0604030504040204" pitchFamily="34" charset="0"/>
                <a:cs typeface="Tahoma" panose="020B0604030504040204" pitchFamily="34" charset="0"/>
              </a:rPr>
              <a:t>A Systematic Analysis and Synthesis of the Empirical MOOC Literature Published in 2013-2015</a:t>
            </a:r>
            <a:br>
              <a:rPr lang="en-US" sz="1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George Veletsianos and Peter </a:t>
            </a:r>
            <a:r>
              <a:rPr lang="en-US" sz="1500" b="1" dirty="0" err="1">
                <a:latin typeface="Tahoma" panose="020B0604030504040204" pitchFamily="34" charset="0"/>
                <a:ea typeface="Tahoma" panose="020B0604030504040204" pitchFamily="34" charset="0"/>
                <a:cs typeface="Tahoma" panose="020B0604030504040204" pitchFamily="34" charset="0"/>
              </a:rPr>
              <a:t>Sheperdson</a:t>
            </a:r>
            <a:r>
              <a:rPr lang="en-US" sz="1500" b="1" dirty="0">
                <a:latin typeface="Tahoma" panose="020B0604030504040204" pitchFamily="34" charset="0"/>
                <a:ea typeface="Tahoma" panose="020B0604030504040204" pitchFamily="34" charset="0"/>
                <a:cs typeface="Tahoma" panose="020B0604030504040204" pitchFamily="34" charset="0"/>
              </a:rPr>
              <a:t>, IRRODL, </a:t>
            </a:r>
            <a:r>
              <a:rPr lang="en-US" sz="1500" b="1" i="1" dirty="0">
                <a:latin typeface="Tahoma" panose="020B0604030504040204" pitchFamily="34" charset="0"/>
                <a:ea typeface="Tahoma" panose="020B0604030504040204" pitchFamily="34" charset="0"/>
                <a:cs typeface="Tahoma" panose="020B0604030504040204" pitchFamily="34" charset="0"/>
              </a:rPr>
              <a:t>17</a:t>
            </a:r>
            <a:r>
              <a:rPr lang="en-US" sz="1500" b="1" dirty="0">
                <a:latin typeface="Tahoma" panose="020B0604030504040204" pitchFamily="34" charset="0"/>
                <a:ea typeface="Tahoma" panose="020B0604030504040204" pitchFamily="34" charset="0"/>
                <a:cs typeface="Tahoma" panose="020B0604030504040204" pitchFamily="34" charset="0"/>
              </a:rPr>
              <a:t>(2), 198-221</a:t>
            </a:r>
            <a:br>
              <a:rPr lang="en-US" sz="75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http://www.irrodl.org/index.php/irrodl/article/view/2448/3655</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750"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1010653" y="2840286"/>
            <a:ext cx="7251031" cy="3183525"/>
          </a:xfrm>
        </p:spPr>
        <p:txBody>
          <a:bodyPr>
            <a:normAutofit/>
          </a:bodyPr>
          <a:lstStyle/>
          <a:p>
            <a:pPr marL="0" indent="0">
              <a:lnSpc>
                <a:spcPct val="120000"/>
              </a:lnSpc>
              <a:spcBef>
                <a:spcPts val="0"/>
              </a:spcBef>
              <a:buNone/>
            </a:pPr>
            <a:r>
              <a:rPr lang="en-US" sz="2100" b="1" dirty="0">
                <a:latin typeface="Tahoma" panose="020B0604030504040204" pitchFamily="34" charset="0"/>
                <a:ea typeface="Tahoma" panose="020B0604030504040204" pitchFamily="34" charset="0"/>
                <a:cs typeface="Tahoma" panose="020B0604030504040204" pitchFamily="34" charset="0"/>
              </a:rPr>
              <a:t>“Based on these results, we suggest that an expansion of the methodological approaches used in MOOC research is urgently needed. Given that research into MOOCs is expected to inform learning in </a:t>
            </a:r>
            <a:r>
              <a:rPr lang="en-US" sz="2100" b="1" i="1" dirty="0">
                <a:latin typeface="Tahoma" panose="020B0604030504040204" pitchFamily="34" charset="0"/>
                <a:ea typeface="Tahoma" panose="020B0604030504040204" pitchFamily="34" charset="0"/>
                <a:cs typeface="Tahoma" panose="020B0604030504040204" pitchFamily="34" charset="0"/>
              </a:rPr>
              <a:t>all</a:t>
            </a:r>
            <a:r>
              <a:rPr lang="en-US" sz="2100" b="1" dirty="0">
                <a:latin typeface="Tahoma" panose="020B0604030504040204" pitchFamily="34" charset="0"/>
                <a:ea typeface="Tahoma" panose="020B0604030504040204" pitchFamily="34" charset="0"/>
                <a:cs typeface="Tahoma" panose="020B0604030504040204" pitchFamily="34" charset="0"/>
              </a:rPr>
              <a:t> environments and not just MOOCs (Rose et al., 2015; Singer, 2014), a broader methodological toolkit is imperative.” (p. 214)</a:t>
            </a:r>
          </a:p>
        </p:txBody>
      </p:sp>
    </p:spTree>
    <p:extLst>
      <p:ext uri="{BB962C8B-B14F-4D97-AF65-F5344CB8AC3E}">
        <p14:creationId xmlns:p14="http://schemas.microsoft.com/office/powerpoint/2010/main" val="1209932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57200" y="366834"/>
            <a:ext cx="8382000" cy="1842966"/>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June 10, 2018</a:t>
            </a:r>
            <a:br>
              <a:rPr lang="en-US" sz="2800" b="1" dirty="0">
                <a:latin typeface="Tahoma" panose="020B0604030504040204" pitchFamily="34" charset="0"/>
                <a:ea typeface="Tahoma" panose="020B0604030504040204" pitchFamily="34" charset="0"/>
                <a:cs typeface="Tahoma" panose="020B0604030504040204" pitchFamily="34" charset="0"/>
              </a:rPr>
            </a:br>
            <a:r>
              <a:rPr lang="en-US" b="1" dirty="0" err="1">
                <a:latin typeface="Tahoma" panose="020B0604030504040204" pitchFamily="34" charset="0"/>
                <a:ea typeface="Tahoma" panose="020B0604030504040204" pitchFamily="34" charset="0"/>
                <a:cs typeface="Tahoma" panose="020B0604030504040204" pitchFamily="34" charset="0"/>
              </a:rPr>
              <a:t>edX</a:t>
            </a:r>
            <a:br>
              <a:rPr lang="en-US" sz="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https://www.edx.org/course</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7282" name="Picture 2" descr="Celebrate Summer With Savings!">
            <a:extLst>
              <a:ext uri="{FF2B5EF4-FFF2-40B4-BE49-F238E27FC236}">
                <a16:creationId xmlns:a16="http://schemas.microsoft.com/office/drawing/2014/main" id="{9B050D46-2767-494E-B6AD-E18F4F1484F2}"/>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6324600" y="1639623"/>
            <a:ext cx="2686689" cy="69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2D8DC5C-B030-4B33-90F0-3ACA8A203D10}"/>
              </a:ext>
            </a:extLst>
          </p:cNvPr>
          <p:cNvPicPr>
            <a:picLocks noChangeAspect="1"/>
          </p:cNvPicPr>
          <p:nvPr/>
        </p:nvPicPr>
        <p:blipFill rotWithShape="1">
          <a:blip r:embed="rId4"/>
          <a:srcRect l="19697" t="13333" r="6841"/>
          <a:stretch/>
        </p:blipFill>
        <p:spPr>
          <a:xfrm>
            <a:off x="-35169" y="2354075"/>
            <a:ext cx="4607169" cy="4491990"/>
          </a:xfrm>
          <a:prstGeom prst="rect">
            <a:avLst/>
          </a:prstGeom>
        </p:spPr>
      </p:pic>
      <p:pic>
        <p:nvPicPr>
          <p:cNvPr id="6" name="Picture 5">
            <a:extLst>
              <a:ext uri="{FF2B5EF4-FFF2-40B4-BE49-F238E27FC236}">
                <a16:creationId xmlns:a16="http://schemas.microsoft.com/office/drawing/2014/main" id="{D1460B66-AE33-42D1-A61E-2FD867E4720D}"/>
              </a:ext>
            </a:extLst>
          </p:cNvPr>
          <p:cNvPicPr>
            <a:picLocks noChangeAspect="1"/>
          </p:cNvPicPr>
          <p:nvPr/>
        </p:nvPicPr>
        <p:blipFill rotWithShape="1">
          <a:blip r:embed="rId5"/>
          <a:srcRect l="39438" t="12222" r="7749" b="134"/>
          <a:stretch/>
        </p:blipFill>
        <p:spPr>
          <a:xfrm>
            <a:off x="5715000" y="2438279"/>
            <a:ext cx="3352799" cy="4407786"/>
          </a:xfrm>
          <a:prstGeom prst="rect">
            <a:avLst/>
          </a:prstGeom>
        </p:spPr>
      </p:pic>
    </p:spTree>
    <p:extLst>
      <p:ext uri="{BB962C8B-B14F-4D97-AF65-F5344CB8AC3E}">
        <p14:creationId xmlns:p14="http://schemas.microsoft.com/office/powerpoint/2010/main" val="16941174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58253" y="545432"/>
            <a:ext cx="7724273" cy="2121339"/>
          </a:xfrm>
        </p:spPr>
        <p:txBody>
          <a:bodyPr>
            <a:normAutofit/>
          </a:bodyPr>
          <a:lstStyle/>
          <a:p>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2016</a:t>
            </a:r>
            <a:br>
              <a:rPr lang="en-US" sz="1500" dirty="0"/>
            </a:br>
            <a:r>
              <a:rPr lang="en-US" sz="2200" b="1" dirty="0">
                <a:solidFill>
                  <a:srgbClr val="0070C0"/>
                </a:solidFill>
                <a:latin typeface="Tahoma" panose="020B0604030504040204" pitchFamily="34" charset="0"/>
                <a:ea typeface="Tahoma" panose="020B0604030504040204" pitchFamily="34" charset="0"/>
                <a:cs typeface="Tahoma" panose="020B0604030504040204" pitchFamily="34" charset="0"/>
              </a:rPr>
              <a:t>A Systematic Analysis and Synthesis of the Empirical MOOC Literature Published in 2013-2015</a:t>
            </a:r>
            <a:br>
              <a:rPr lang="en-US" sz="1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George Veletsianos and Peter </a:t>
            </a:r>
            <a:r>
              <a:rPr lang="en-US" sz="1500" b="1" dirty="0" err="1">
                <a:latin typeface="Tahoma" panose="020B0604030504040204" pitchFamily="34" charset="0"/>
                <a:ea typeface="Tahoma" panose="020B0604030504040204" pitchFamily="34" charset="0"/>
                <a:cs typeface="Tahoma" panose="020B0604030504040204" pitchFamily="34" charset="0"/>
              </a:rPr>
              <a:t>Sheperdson</a:t>
            </a:r>
            <a:r>
              <a:rPr lang="en-US" sz="1500" b="1" dirty="0">
                <a:latin typeface="Tahoma" panose="020B0604030504040204" pitchFamily="34" charset="0"/>
                <a:ea typeface="Tahoma" panose="020B0604030504040204" pitchFamily="34" charset="0"/>
                <a:cs typeface="Tahoma" panose="020B0604030504040204" pitchFamily="34" charset="0"/>
              </a:rPr>
              <a:t>, IRRODL, </a:t>
            </a:r>
            <a:r>
              <a:rPr lang="en-US" sz="1500" b="1" i="1" dirty="0">
                <a:latin typeface="Tahoma" panose="020B0604030504040204" pitchFamily="34" charset="0"/>
                <a:ea typeface="Tahoma" panose="020B0604030504040204" pitchFamily="34" charset="0"/>
                <a:cs typeface="Tahoma" panose="020B0604030504040204" pitchFamily="34" charset="0"/>
              </a:rPr>
              <a:t>17</a:t>
            </a:r>
            <a:r>
              <a:rPr lang="en-US" sz="1500" b="1" dirty="0">
                <a:latin typeface="Tahoma" panose="020B0604030504040204" pitchFamily="34" charset="0"/>
                <a:ea typeface="Tahoma" panose="020B0604030504040204" pitchFamily="34" charset="0"/>
                <a:cs typeface="Tahoma" panose="020B0604030504040204" pitchFamily="34" charset="0"/>
              </a:rPr>
              <a:t>(2), 198-221</a:t>
            </a:r>
            <a:br>
              <a:rPr lang="en-US" sz="75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http://www.irrodl.org/index.php/irrodl/article/view/2448/3655</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750"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794083" y="2666771"/>
            <a:ext cx="7331243" cy="3167482"/>
          </a:xfrm>
        </p:spPr>
        <p:txBody>
          <a:bodyPr>
            <a:normAutofit/>
          </a:bodyPr>
          <a:lstStyle/>
          <a:p>
            <a:pPr marL="0" indent="0">
              <a:lnSpc>
                <a:spcPct val="120000"/>
              </a:lnSpc>
              <a:spcBef>
                <a:spcPts val="0"/>
              </a:spcBef>
              <a:buNone/>
            </a:pPr>
            <a:r>
              <a:rPr lang="en-US" sz="2100" b="1" dirty="0">
                <a:latin typeface="Tahoma" panose="020B0604030504040204" pitchFamily="34" charset="0"/>
                <a:ea typeface="Tahoma" panose="020B0604030504040204" pitchFamily="34" charset="0"/>
                <a:cs typeface="Tahoma" panose="020B0604030504040204" pitchFamily="34" charset="0"/>
              </a:rPr>
              <a:t>“Fruitful future research endeavors in this area may focus on examining how particular methodologies have shaped the field, whether research methods are favored by researchers from particular disciplines, and some conferences and journals more than others distort the dominant narratives in the literature.” (p. 214)</a:t>
            </a:r>
          </a:p>
        </p:txBody>
      </p:sp>
    </p:spTree>
    <p:extLst>
      <p:ext uri="{BB962C8B-B14F-4D97-AF65-F5344CB8AC3E}">
        <p14:creationId xmlns:p14="http://schemas.microsoft.com/office/powerpoint/2010/main" val="6359956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56717"/>
            <a:ext cx="7886700" cy="994172"/>
          </a:xfrm>
        </p:spPr>
        <p:txBody>
          <a:bodyPr>
            <a:normAutofit/>
          </a:bodyPr>
          <a:lstStyle/>
          <a:p>
            <a:pPr algn="ct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MOOC Study #2: MOOC Research</a:t>
            </a:r>
          </a:p>
        </p:txBody>
      </p:sp>
      <p:cxnSp>
        <p:nvCxnSpPr>
          <p:cNvPr id="5" name="Straight Connector 4"/>
          <p:cNvCxnSpPr/>
          <p:nvPr/>
        </p:nvCxnSpPr>
        <p:spPr>
          <a:xfrm flipV="1">
            <a:off x="628650" y="1959769"/>
            <a:ext cx="8058150" cy="238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07923" y="3082751"/>
            <a:ext cx="6150077" cy="369332"/>
          </a:xfrm>
          <a:prstGeom prst="rect">
            <a:avLst/>
          </a:prstGeom>
        </p:spPr>
        <p:txBody>
          <a:bodyPr wrap="square">
            <a:spAutoFit/>
          </a:bodyPr>
          <a:lstStyle/>
          <a:p>
            <a:pPr defTabSz="685800">
              <a:defRPr/>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2889498F-4244-4987-998C-FE3ED4D8D689}"/>
              </a:ext>
            </a:extLst>
          </p:cNvPr>
          <p:cNvSpPr/>
          <p:nvPr/>
        </p:nvSpPr>
        <p:spPr>
          <a:xfrm>
            <a:off x="628650" y="1959769"/>
            <a:ext cx="8058150" cy="1132618"/>
          </a:xfrm>
          <a:prstGeom prst="rect">
            <a:avLst/>
          </a:prstGeom>
        </p:spPr>
        <p:txBody>
          <a:bodyPr wrap="square">
            <a:spAutoFit/>
          </a:bodyPr>
          <a:lstStyle/>
          <a:p>
            <a:pPr algn="ctr" defTabSz="685800"/>
            <a:r>
              <a:rPr lang="en-US" sz="2100" b="1" dirty="0">
                <a:solidFill>
                  <a:prstClr val="black"/>
                </a:solidFill>
                <a:latin typeface="Calibri" panose="020F0502020204030204"/>
              </a:rPr>
              <a:t>A Systematic Review of MOOC Research Methods and Topics: </a:t>
            </a:r>
            <a:endParaRPr lang="en-US" sz="2100" dirty="0">
              <a:solidFill>
                <a:prstClr val="black"/>
              </a:solidFill>
              <a:latin typeface="Calibri" panose="020F0502020204030204"/>
            </a:endParaRPr>
          </a:p>
          <a:p>
            <a:pPr algn="ctr" defTabSz="685800"/>
            <a:r>
              <a:rPr lang="en-US" sz="2100" b="1" dirty="0">
                <a:solidFill>
                  <a:prstClr val="black"/>
                </a:solidFill>
                <a:latin typeface="Calibri" panose="020F0502020204030204"/>
              </a:rPr>
              <a:t>Comparing 2014-2016 and 2016-2017</a:t>
            </a:r>
            <a:endParaRPr lang="en-US" sz="2100" dirty="0">
              <a:solidFill>
                <a:prstClr val="black"/>
              </a:solidFill>
              <a:latin typeface="Calibri" panose="020F0502020204030204"/>
            </a:endParaRPr>
          </a:p>
          <a:p>
            <a:pPr algn="ctr" defTabSz="685800">
              <a:lnSpc>
                <a:spcPct val="160000"/>
              </a:lnSpc>
            </a:pPr>
            <a:r>
              <a:rPr lang="en-US" sz="1600" b="1"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Presented at Ed Media Amsterdam.</a:t>
            </a:r>
          </a:p>
        </p:txBody>
      </p:sp>
      <p:pic>
        <p:nvPicPr>
          <p:cNvPr id="13" name="Picture 12">
            <a:extLst>
              <a:ext uri="{FF2B5EF4-FFF2-40B4-BE49-F238E27FC236}">
                <a16:creationId xmlns:a16="http://schemas.microsoft.com/office/drawing/2014/main" id="{5A9F6A61-3A38-4F7B-922B-887B9A0CA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8516" y="3171911"/>
            <a:ext cx="5386263" cy="3032601"/>
          </a:xfrm>
          <a:prstGeom prst="rect">
            <a:avLst/>
          </a:prstGeom>
        </p:spPr>
      </p:pic>
    </p:spTree>
    <p:extLst>
      <p:ext uri="{BB962C8B-B14F-4D97-AF65-F5344CB8AC3E}">
        <p14:creationId xmlns:p14="http://schemas.microsoft.com/office/powerpoint/2010/main" val="4271005507"/>
      </p:ext>
    </p:extLst>
  </p:cSld>
  <p:clrMapOvr>
    <a:masterClrMapping/>
  </p:clrMapOvr>
  <mc:AlternateContent xmlns:mc="http://schemas.openxmlformats.org/markup-compatibility/2006" xmlns:p14="http://schemas.microsoft.com/office/powerpoint/2010/main">
    <mc:Choice Requires="p14">
      <p:transition spd="slow" p14:dur="2000" advTm="72939"/>
    </mc:Choice>
    <mc:Fallback xmlns="">
      <p:transition spd="slow" advTm="72939"/>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78300" y="431631"/>
            <a:ext cx="8210648" cy="1817300"/>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a:t>
            </a:r>
            <a:b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Topics in MOOCs: </a:t>
            </a:r>
            <a:b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E4B48B1E-5289-4639-93E4-C9ACD37028BD}"/>
              </a:ext>
            </a:extLst>
          </p:cNvPr>
          <p:cNvSpPr txBox="1"/>
          <p:nvPr/>
        </p:nvSpPr>
        <p:spPr>
          <a:xfrm>
            <a:off x="1100009" y="5552055"/>
            <a:ext cx="7810500" cy="707886"/>
          </a:xfrm>
          <a:prstGeom prst="rect">
            <a:avLst/>
          </a:prstGeom>
          <a:noFill/>
        </p:spPr>
        <p:txBody>
          <a:bodyPr wrap="square" rtlCol="0">
            <a:spAutoFit/>
          </a:bodyPr>
          <a:lstStyle/>
          <a:p>
            <a:r>
              <a:rPr lang="en-US" sz="2000" b="1" i="1" dirty="0">
                <a:latin typeface="Tahoma" panose="020B0604030504040204" pitchFamily="34" charset="0"/>
                <a:ea typeface="Tahoma" panose="020B0604030504040204" pitchFamily="34" charset="0"/>
                <a:cs typeface="Tahoma" panose="020B0604030504040204" pitchFamily="34" charset="0"/>
              </a:rPr>
              <a:t>Figure 1a</a:t>
            </a:r>
            <a:r>
              <a:rPr lang="en-US" sz="2000" b="1" dirty="0">
                <a:latin typeface="Tahoma" panose="020B0604030504040204" pitchFamily="34" charset="0"/>
                <a:ea typeface="Tahoma" panose="020B0604030504040204" pitchFamily="34" charset="0"/>
                <a:cs typeface="Tahoma" panose="020B0604030504040204" pitchFamily="34" charset="0"/>
              </a:rPr>
              <a:t>.</a:t>
            </a:r>
            <a:r>
              <a:rPr lang="en-US" sz="2000" b="1" i="1" dirty="0">
                <a:latin typeface="Tahoma" panose="020B0604030504040204" pitchFamily="34" charset="0"/>
                <a:ea typeface="Tahoma" panose="020B0604030504040204" pitchFamily="34" charset="0"/>
                <a:cs typeface="Tahoma" panose="020B0604030504040204" pitchFamily="34" charset="0"/>
              </a:rPr>
              <a:t> </a:t>
            </a:r>
            <a:r>
              <a:rPr lang="en-US" sz="2000" b="1" dirty="0">
                <a:latin typeface="Tahoma" panose="020B0604030504040204" pitchFamily="34" charset="0"/>
                <a:ea typeface="Tahoma" panose="020B0604030504040204" pitchFamily="34" charset="0"/>
                <a:cs typeface="Tahoma" panose="020B0604030504040204" pitchFamily="34" charset="0"/>
              </a:rPr>
              <a:t>Research methods used in empirical MOOCs studies (2016 – 2017) (n=51)</a:t>
            </a:r>
          </a:p>
        </p:txBody>
      </p:sp>
      <p:graphicFrame>
        <p:nvGraphicFramePr>
          <p:cNvPr id="6" name="Chart 5">
            <a:extLst>
              <a:ext uri="{FF2B5EF4-FFF2-40B4-BE49-F238E27FC236}">
                <a16:creationId xmlns:a16="http://schemas.microsoft.com/office/drawing/2014/main" id="{13950D45-53AA-4C43-AE39-B363D1753A79}"/>
              </a:ext>
            </a:extLst>
          </p:cNvPr>
          <p:cNvGraphicFramePr/>
          <p:nvPr>
            <p:extLst>
              <p:ext uri="{D42A27DB-BD31-4B8C-83A1-F6EECF244321}">
                <p14:modId xmlns:p14="http://schemas.microsoft.com/office/powerpoint/2010/main" val="1531477514"/>
              </p:ext>
            </p:extLst>
          </p:nvPr>
        </p:nvGraphicFramePr>
        <p:xfrm>
          <a:off x="1890584" y="2248931"/>
          <a:ext cx="5386081" cy="32034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5141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33098" y="399377"/>
            <a:ext cx="8210648" cy="1817300"/>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hart 3">
            <a:extLst>
              <a:ext uri="{FF2B5EF4-FFF2-40B4-BE49-F238E27FC236}">
                <a16:creationId xmlns:a16="http://schemas.microsoft.com/office/drawing/2014/main" id="{6004A322-C311-4C5C-A7BD-0194FB96E143}"/>
              </a:ext>
            </a:extLst>
          </p:cNvPr>
          <p:cNvGraphicFramePr/>
          <p:nvPr/>
        </p:nvGraphicFramePr>
        <p:xfrm>
          <a:off x="1292255" y="2136467"/>
          <a:ext cx="6492334" cy="352679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E4B48B1E-5289-4639-93E4-C9ACD37028BD}"/>
              </a:ext>
            </a:extLst>
          </p:cNvPr>
          <p:cNvSpPr txBox="1"/>
          <p:nvPr/>
        </p:nvSpPr>
        <p:spPr>
          <a:xfrm>
            <a:off x="1013512" y="5564411"/>
            <a:ext cx="7810500" cy="584775"/>
          </a:xfrm>
          <a:prstGeom prst="rect">
            <a:avLst/>
          </a:prstGeom>
          <a:noFill/>
        </p:spPr>
        <p:txBody>
          <a:bodyPr wrap="square" rtlCol="0">
            <a:spAutoFit/>
          </a:bodyPr>
          <a:lstStyle/>
          <a:p>
            <a:r>
              <a:rPr lang="en-US" sz="1600" b="1" i="1" dirty="0">
                <a:latin typeface="Tahoma" panose="020B0604030504040204" pitchFamily="34" charset="0"/>
                <a:ea typeface="Tahoma" panose="020B0604030504040204" pitchFamily="34" charset="0"/>
                <a:cs typeface="Tahoma" panose="020B0604030504040204" pitchFamily="34" charset="0"/>
              </a:rPr>
              <a:t>Figure 1b</a:t>
            </a:r>
            <a:r>
              <a:rPr lang="en-US" sz="1600" b="1" dirty="0">
                <a:latin typeface="Tahoma" panose="020B0604030504040204" pitchFamily="34" charset="0"/>
                <a:ea typeface="Tahoma" panose="020B0604030504040204" pitchFamily="34" charset="0"/>
                <a:cs typeface="Tahoma" panose="020B0604030504040204" pitchFamily="34" charset="0"/>
              </a:rPr>
              <a:t>.</a:t>
            </a:r>
            <a:r>
              <a:rPr lang="en-US" sz="1600" b="1" i="1" dirty="0">
                <a:latin typeface="Tahoma" panose="020B0604030504040204" pitchFamily="34" charset="0"/>
                <a:ea typeface="Tahoma" panose="020B0604030504040204" pitchFamily="34" charset="0"/>
                <a:cs typeface="Tahoma" panose="020B0604030504040204" pitchFamily="34" charset="0"/>
              </a:rPr>
              <a:t> </a:t>
            </a:r>
            <a:r>
              <a:rPr lang="en-US" sz="1600" b="1" dirty="0">
                <a:latin typeface="Tahoma" panose="020B0604030504040204" pitchFamily="34" charset="0"/>
                <a:ea typeface="Tahoma" panose="020B0604030504040204" pitchFamily="34" charset="0"/>
                <a:cs typeface="Tahoma" panose="020B0604030504040204" pitchFamily="34" charset="0"/>
              </a:rPr>
              <a:t>Research methods used in empirical MOOCs studies (Note: Phase One (2014 – 2016) (n=146); Phase Two (2016 – 2017) (n=51))</a:t>
            </a:r>
          </a:p>
        </p:txBody>
      </p:sp>
    </p:spTree>
    <p:extLst>
      <p:ext uri="{BB962C8B-B14F-4D97-AF65-F5344CB8AC3E}">
        <p14:creationId xmlns:p14="http://schemas.microsoft.com/office/powerpoint/2010/main" val="2588860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33098" y="319167"/>
            <a:ext cx="8210648" cy="1817300"/>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E4B48B1E-5289-4639-93E4-C9ACD37028BD}"/>
              </a:ext>
            </a:extLst>
          </p:cNvPr>
          <p:cNvSpPr txBox="1"/>
          <p:nvPr/>
        </p:nvSpPr>
        <p:spPr>
          <a:xfrm>
            <a:off x="1104900" y="5334001"/>
            <a:ext cx="7810500" cy="830997"/>
          </a:xfrm>
          <a:prstGeom prst="rect">
            <a:avLst/>
          </a:prstGeom>
          <a:noFill/>
        </p:spPr>
        <p:txBody>
          <a:bodyPr wrap="square" rtlCol="0">
            <a:spAutoFit/>
          </a:bodyPr>
          <a:lstStyle/>
          <a:p>
            <a:r>
              <a:rPr lang="en-US" sz="1600" b="1" i="1" dirty="0">
                <a:latin typeface="Tahoma" panose="020B0604030504040204" pitchFamily="34" charset="0"/>
                <a:ea typeface="Tahoma" panose="020B0604030504040204" pitchFamily="34" charset="0"/>
                <a:cs typeface="Tahoma" panose="020B0604030504040204" pitchFamily="34" charset="0"/>
              </a:rPr>
              <a:t>Figure 2a</a:t>
            </a:r>
            <a:r>
              <a:rPr lang="en-US" sz="1600" b="1" dirty="0">
                <a:latin typeface="Tahoma" panose="020B0604030504040204" pitchFamily="34" charset="0"/>
                <a:ea typeface="Tahoma" panose="020B0604030504040204" pitchFamily="34" charset="0"/>
                <a:cs typeface="Tahoma" panose="020B0604030504040204" pitchFamily="34" charset="0"/>
              </a:rPr>
              <a:t>.</a:t>
            </a:r>
            <a:r>
              <a:rPr lang="en-US" sz="1600" b="1" i="1" dirty="0">
                <a:latin typeface="Tahoma" panose="020B0604030504040204" pitchFamily="34" charset="0"/>
                <a:ea typeface="Tahoma" panose="020B0604030504040204" pitchFamily="34" charset="0"/>
                <a:cs typeface="Tahoma" panose="020B0604030504040204" pitchFamily="34" charset="0"/>
              </a:rPr>
              <a:t> </a:t>
            </a:r>
            <a:r>
              <a:rPr lang="en-US" sz="1600" b="1" dirty="0">
                <a:latin typeface="Tahoma" panose="020B0604030504040204" pitchFamily="34" charset="0"/>
                <a:ea typeface="Tahoma" panose="020B0604030504040204" pitchFamily="34" charset="0"/>
                <a:cs typeface="Tahoma" panose="020B0604030504040204" pitchFamily="34" charset="0"/>
              </a:rPr>
              <a:t>Data collection methods used in empirical MOOCs studies (2016 – 2017) (n=51) (Note: some studies contain more than one data collection method)</a:t>
            </a:r>
          </a:p>
        </p:txBody>
      </p:sp>
      <p:graphicFrame>
        <p:nvGraphicFramePr>
          <p:cNvPr id="8" name="Chart 7">
            <a:extLst>
              <a:ext uri="{FF2B5EF4-FFF2-40B4-BE49-F238E27FC236}">
                <a16:creationId xmlns:a16="http://schemas.microsoft.com/office/drawing/2014/main" id="{B2EB919A-A314-4B10-AF10-C0A83B999583}"/>
              </a:ext>
            </a:extLst>
          </p:cNvPr>
          <p:cNvGraphicFramePr/>
          <p:nvPr>
            <p:extLst>
              <p:ext uri="{D42A27DB-BD31-4B8C-83A1-F6EECF244321}">
                <p14:modId xmlns:p14="http://schemas.microsoft.com/office/powerpoint/2010/main" val="2909835968"/>
              </p:ext>
            </p:extLst>
          </p:nvPr>
        </p:nvGraphicFramePr>
        <p:xfrm>
          <a:off x="1547573" y="2136467"/>
          <a:ext cx="6139102" cy="30451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3074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33098" y="319167"/>
            <a:ext cx="8210648" cy="1817300"/>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E4B48B1E-5289-4639-93E4-C9ACD37028BD}"/>
              </a:ext>
            </a:extLst>
          </p:cNvPr>
          <p:cNvSpPr txBox="1"/>
          <p:nvPr/>
        </p:nvSpPr>
        <p:spPr>
          <a:xfrm>
            <a:off x="1104900" y="5334001"/>
            <a:ext cx="7810500" cy="830997"/>
          </a:xfrm>
          <a:prstGeom prst="rect">
            <a:avLst/>
          </a:prstGeom>
          <a:noFill/>
        </p:spPr>
        <p:txBody>
          <a:bodyPr wrap="square" rtlCol="0">
            <a:spAutoFit/>
          </a:bodyPr>
          <a:lstStyle/>
          <a:p>
            <a:r>
              <a:rPr lang="en-US" sz="1600" b="1" i="1" dirty="0">
                <a:latin typeface="Tahoma" panose="020B0604030504040204" pitchFamily="34" charset="0"/>
                <a:ea typeface="Tahoma" panose="020B0604030504040204" pitchFamily="34" charset="0"/>
                <a:cs typeface="Tahoma" panose="020B0604030504040204" pitchFamily="34" charset="0"/>
              </a:rPr>
              <a:t>Figure 2b</a:t>
            </a:r>
            <a:r>
              <a:rPr lang="en-US" sz="1600" b="1" dirty="0">
                <a:latin typeface="Tahoma" panose="020B0604030504040204" pitchFamily="34" charset="0"/>
                <a:ea typeface="Tahoma" panose="020B0604030504040204" pitchFamily="34" charset="0"/>
                <a:cs typeface="Tahoma" panose="020B0604030504040204" pitchFamily="34" charset="0"/>
              </a:rPr>
              <a:t>.</a:t>
            </a:r>
            <a:r>
              <a:rPr lang="en-US" sz="1600" b="1" i="1" dirty="0">
                <a:latin typeface="Tahoma" panose="020B0604030504040204" pitchFamily="34" charset="0"/>
                <a:ea typeface="Tahoma" panose="020B0604030504040204" pitchFamily="34" charset="0"/>
                <a:cs typeface="Tahoma" panose="020B0604030504040204" pitchFamily="34" charset="0"/>
              </a:rPr>
              <a:t> </a:t>
            </a:r>
            <a:r>
              <a:rPr lang="en-US" sz="1600" b="1" dirty="0">
                <a:latin typeface="Tahoma" panose="020B0604030504040204" pitchFamily="34" charset="0"/>
                <a:ea typeface="Tahoma" panose="020B0604030504040204" pitchFamily="34" charset="0"/>
                <a:cs typeface="Tahoma" panose="020B0604030504040204" pitchFamily="34" charset="0"/>
              </a:rPr>
              <a:t>Data collection methods used in empirical MOOCs studies (Note: some studies contain more than one data collection method and this figure only includes the main data collection methods)</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Chart 5">
            <a:extLst>
              <a:ext uri="{FF2B5EF4-FFF2-40B4-BE49-F238E27FC236}">
                <a16:creationId xmlns:a16="http://schemas.microsoft.com/office/drawing/2014/main" id="{135F0203-44FE-408E-9DBE-70A76A6B9635}"/>
              </a:ext>
            </a:extLst>
          </p:cNvPr>
          <p:cNvGraphicFramePr/>
          <p:nvPr/>
        </p:nvGraphicFramePr>
        <p:xfrm>
          <a:off x="1333499" y="2136468"/>
          <a:ext cx="6829425" cy="30927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07816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3309" y="631988"/>
            <a:ext cx="8215602" cy="1623934"/>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E4B48B1E-5289-4639-93E4-C9ACD37028BD}"/>
              </a:ext>
            </a:extLst>
          </p:cNvPr>
          <p:cNvSpPr txBox="1"/>
          <p:nvPr/>
        </p:nvSpPr>
        <p:spPr>
          <a:xfrm>
            <a:off x="1022183" y="5507955"/>
            <a:ext cx="7810500" cy="646331"/>
          </a:xfrm>
          <a:prstGeom prst="rect">
            <a:avLst/>
          </a:prstGeom>
          <a:noFill/>
        </p:spPr>
        <p:txBody>
          <a:bodyPr wrap="squar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 </a:t>
            </a:r>
            <a:r>
              <a:rPr lang="en-US" b="1" i="1" dirty="0">
                <a:latin typeface="Tahoma" panose="020B0604030504040204" pitchFamily="34" charset="0"/>
                <a:ea typeface="Tahoma" panose="020B0604030504040204" pitchFamily="34" charset="0"/>
                <a:cs typeface="Tahoma" panose="020B0604030504040204" pitchFamily="34" charset="0"/>
              </a:rPr>
              <a:t>Figure 3a</a:t>
            </a:r>
            <a:r>
              <a:rPr lang="en-US" b="1" dirty="0">
                <a:latin typeface="Tahoma" panose="020B0604030504040204" pitchFamily="34" charset="0"/>
                <a:ea typeface="Tahoma" panose="020B0604030504040204" pitchFamily="34" charset="0"/>
                <a:cs typeface="Tahoma" panose="020B0604030504040204" pitchFamily="34" charset="0"/>
              </a:rPr>
              <a:t>. Specific data analysis methods for MOOC research (2014-2016 and 2016 – 2017)</a:t>
            </a:r>
          </a:p>
        </p:txBody>
      </p:sp>
      <p:graphicFrame>
        <p:nvGraphicFramePr>
          <p:cNvPr id="7" name="Chart 6">
            <a:extLst>
              <a:ext uri="{FF2B5EF4-FFF2-40B4-BE49-F238E27FC236}">
                <a16:creationId xmlns:a16="http://schemas.microsoft.com/office/drawing/2014/main" id="{024C7DB2-2F7E-4796-8F36-A15026CC5B8B}"/>
              </a:ext>
            </a:extLst>
          </p:cNvPr>
          <p:cNvGraphicFramePr/>
          <p:nvPr>
            <p:extLst>
              <p:ext uri="{D42A27DB-BD31-4B8C-83A1-F6EECF244321}">
                <p14:modId xmlns:p14="http://schemas.microsoft.com/office/powerpoint/2010/main" val="2797132339"/>
              </p:ext>
            </p:extLst>
          </p:nvPr>
        </p:nvGraphicFramePr>
        <p:xfrm>
          <a:off x="2221308" y="2180272"/>
          <a:ext cx="5196840" cy="31546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09699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33098" y="319167"/>
            <a:ext cx="8215602" cy="1623934"/>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E4B48B1E-5289-4639-93E4-C9ACD37028BD}"/>
              </a:ext>
            </a:extLst>
          </p:cNvPr>
          <p:cNvSpPr txBox="1"/>
          <p:nvPr/>
        </p:nvSpPr>
        <p:spPr>
          <a:xfrm>
            <a:off x="1038225" y="5572124"/>
            <a:ext cx="7810500" cy="646331"/>
          </a:xfrm>
          <a:prstGeom prst="rect">
            <a:avLst/>
          </a:prstGeom>
          <a:noFill/>
        </p:spPr>
        <p:txBody>
          <a:bodyPr wrap="square" rtlCol="0">
            <a:spAutoFit/>
          </a:bodyPr>
          <a:lstStyle/>
          <a:p>
            <a:r>
              <a:rPr lang="en-US" b="1" i="1" dirty="0">
                <a:latin typeface="Tahoma" panose="020B0604030504040204" pitchFamily="34" charset="0"/>
                <a:ea typeface="Tahoma" panose="020B0604030504040204" pitchFamily="34" charset="0"/>
                <a:cs typeface="Tahoma" panose="020B0604030504040204" pitchFamily="34" charset="0"/>
              </a:rPr>
              <a:t>Figure 3b</a:t>
            </a:r>
            <a:r>
              <a:rPr lang="en-US" b="1" dirty="0">
                <a:latin typeface="Tahoma" panose="020B0604030504040204" pitchFamily="34" charset="0"/>
                <a:ea typeface="Tahoma" panose="020B0604030504040204" pitchFamily="34" charset="0"/>
                <a:cs typeface="Tahoma" panose="020B0604030504040204" pitchFamily="34" charset="0"/>
              </a:rPr>
              <a:t>. Specific data analysis methods for MOOC research (Note: some studies contain more than one data analysis method)</a:t>
            </a:r>
          </a:p>
        </p:txBody>
      </p:sp>
      <p:graphicFrame>
        <p:nvGraphicFramePr>
          <p:cNvPr id="6" name="Chart 5">
            <a:extLst>
              <a:ext uri="{FF2B5EF4-FFF2-40B4-BE49-F238E27FC236}">
                <a16:creationId xmlns:a16="http://schemas.microsoft.com/office/drawing/2014/main" id="{4529F8B1-9B0A-4A4B-A9A6-AEEB828F59B1}"/>
              </a:ext>
            </a:extLst>
          </p:cNvPr>
          <p:cNvGraphicFramePr/>
          <p:nvPr/>
        </p:nvGraphicFramePr>
        <p:xfrm>
          <a:off x="1380885" y="1943101"/>
          <a:ext cx="6315074" cy="35147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13466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99773" y="462042"/>
            <a:ext cx="8044152" cy="1090533"/>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18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18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791DF048-8E07-4B10-8EF9-E70B3B7E4E33}"/>
              </a:ext>
            </a:extLst>
          </p:cNvPr>
          <p:cNvPicPr>
            <a:picLocks noChangeAspect="1"/>
          </p:cNvPicPr>
          <p:nvPr/>
        </p:nvPicPr>
        <p:blipFill rotWithShape="1">
          <a:blip r:embed="rId3"/>
          <a:srcRect l="13074" t="20555" r="28767" b="17917"/>
          <a:stretch/>
        </p:blipFill>
        <p:spPr>
          <a:xfrm>
            <a:off x="2622884" y="1944925"/>
            <a:ext cx="4350920" cy="4370652"/>
          </a:xfrm>
          <a:prstGeom prst="rect">
            <a:avLst/>
          </a:prstGeom>
        </p:spPr>
      </p:pic>
    </p:spTree>
    <p:extLst>
      <p:ext uri="{BB962C8B-B14F-4D97-AF65-F5344CB8AC3E}">
        <p14:creationId xmlns:p14="http://schemas.microsoft.com/office/powerpoint/2010/main" val="548159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33098" y="319167"/>
            <a:ext cx="8210648" cy="1817300"/>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E4B48B1E-5289-4639-93E4-C9ACD37028BD}"/>
              </a:ext>
            </a:extLst>
          </p:cNvPr>
          <p:cNvSpPr txBox="1"/>
          <p:nvPr/>
        </p:nvSpPr>
        <p:spPr>
          <a:xfrm>
            <a:off x="1038225" y="5572124"/>
            <a:ext cx="7810500" cy="646331"/>
          </a:xfrm>
          <a:prstGeom prst="rect">
            <a:avLst/>
          </a:prstGeom>
          <a:noFill/>
        </p:spPr>
        <p:txBody>
          <a:bodyPr wrap="square" rtlCol="0">
            <a:spAutoFit/>
          </a:bodyPr>
          <a:lstStyle/>
          <a:p>
            <a:r>
              <a:rPr lang="en-US" b="1" i="1" dirty="0">
                <a:latin typeface="Tahoma" panose="020B0604030504040204" pitchFamily="34" charset="0"/>
                <a:ea typeface="Tahoma" panose="020B0604030504040204" pitchFamily="34" charset="0"/>
                <a:cs typeface="Tahoma" panose="020B0604030504040204" pitchFamily="34" charset="0"/>
              </a:rPr>
              <a:t>Figure 4a</a:t>
            </a:r>
            <a:r>
              <a:rPr lang="en-US" b="1" dirty="0">
                <a:latin typeface="Tahoma" panose="020B0604030504040204" pitchFamily="34" charset="0"/>
                <a:ea typeface="Tahoma" panose="020B0604030504040204" pitchFamily="34" charset="0"/>
                <a:cs typeface="Tahoma" panose="020B0604030504040204" pitchFamily="34" charset="0"/>
              </a:rPr>
              <a:t>.</a:t>
            </a:r>
            <a:r>
              <a:rPr lang="en-US" b="1" i="1" dirty="0">
                <a:latin typeface="Tahoma" panose="020B0604030504040204" pitchFamily="34" charset="0"/>
                <a:ea typeface="Tahoma" panose="020B0604030504040204" pitchFamily="34" charset="0"/>
                <a:cs typeface="Tahoma" panose="020B0604030504040204" pitchFamily="34" charset="0"/>
              </a:rPr>
              <a:t> </a:t>
            </a:r>
            <a:r>
              <a:rPr lang="en-US" b="1" dirty="0">
                <a:latin typeface="Tahoma" panose="020B0604030504040204" pitchFamily="34" charset="0"/>
                <a:ea typeface="Tahoma" panose="020B0604030504040204" pitchFamily="34" charset="0"/>
                <a:cs typeface="Tahoma" panose="020B0604030504040204" pitchFamily="34" charset="0"/>
              </a:rPr>
              <a:t>Primary/general focus of MOOC delivery (2016 – 2017) (n=51) (Note: some studies contain more than one area of focus)</a:t>
            </a:r>
          </a:p>
        </p:txBody>
      </p:sp>
      <p:graphicFrame>
        <p:nvGraphicFramePr>
          <p:cNvPr id="8" name="Chart 7">
            <a:extLst>
              <a:ext uri="{FF2B5EF4-FFF2-40B4-BE49-F238E27FC236}">
                <a16:creationId xmlns:a16="http://schemas.microsoft.com/office/drawing/2014/main" id="{6A65F83A-2352-4204-A264-6DBB19AB6C71}"/>
              </a:ext>
            </a:extLst>
          </p:cNvPr>
          <p:cNvGraphicFramePr/>
          <p:nvPr>
            <p:extLst>
              <p:ext uri="{D42A27DB-BD31-4B8C-83A1-F6EECF244321}">
                <p14:modId xmlns:p14="http://schemas.microsoft.com/office/powerpoint/2010/main" val="3392930411"/>
              </p:ext>
            </p:extLst>
          </p:nvPr>
        </p:nvGraphicFramePr>
        <p:xfrm>
          <a:off x="1272745" y="2136466"/>
          <a:ext cx="6672649" cy="31892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22080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57200" y="366834"/>
            <a:ext cx="8382000" cy="1842966"/>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Email inbox: June 11, 2018</a:t>
            </a:r>
            <a:br>
              <a:rPr lang="en-US" sz="280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Coursera</a:t>
            </a:r>
            <a:br>
              <a:rPr lang="en-US" sz="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https://www.coursera.org/</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5C7E23A3-3D78-42D3-82C3-500B8B976191}"/>
              </a:ext>
            </a:extLst>
          </p:cNvPr>
          <p:cNvPicPr>
            <a:picLocks noChangeAspect="1"/>
          </p:cNvPicPr>
          <p:nvPr/>
        </p:nvPicPr>
        <p:blipFill rotWithShape="1">
          <a:blip r:embed="rId3"/>
          <a:srcRect l="20000" t="15599" r="1665" b="3313"/>
          <a:stretch/>
        </p:blipFill>
        <p:spPr>
          <a:xfrm>
            <a:off x="0" y="2089167"/>
            <a:ext cx="6400800" cy="4494180"/>
          </a:xfrm>
          <a:prstGeom prst="rect">
            <a:avLst/>
          </a:prstGeom>
        </p:spPr>
      </p:pic>
      <p:pic>
        <p:nvPicPr>
          <p:cNvPr id="6" name="Picture 5">
            <a:extLst>
              <a:ext uri="{FF2B5EF4-FFF2-40B4-BE49-F238E27FC236}">
                <a16:creationId xmlns:a16="http://schemas.microsoft.com/office/drawing/2014/main" id="{DF0155AF-A1DC-4036-ABBC-582B2DDD04A2}"/>
              </a:ext>
            </a:extLst>
          </p:cNvPr>
          <p:cNvPicPr>
            <a:picLocks noChangeAspect="1"/>
          </p:cNvPicPr>
          <p:nvPr/>
        </p:nvPicPr>
        <p:blipFill rotWithShape="1">
          <a:blip r:embed="rId4"/>
          <a:srcRect l="56892" t="47818" r="707" b="14445"/>
          <a:stretch/>
        </p:blipFill>
        <p:spPr>
          <a:xfrm>
            <a:off x="5938092" y="4597653"/>
            <a:ext cx="3205909" cy="2260347"/>
          </a:xfrm>
          <a:prstGeom prst="rect">
            <a:avLst/>
          </a:prstGeom>
        </p:spPr>
      </p:pic>
    </p:spTree>
    <p:extLst>
      <p:ext uri="{BB962C8B-B14F-4D97-AF65-F5344CB8AC3E}">
        <p14:creationId xmlns:p14="http://schemas.microsoft.com/office/powerpoint/2010/main" val="18140906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33098" y="319167"/>
            <a:ext cx="8210648" cy="1817300"/>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E4B48B1E-5289-4639-93E4-C9ACD37028BD}"/>
              </a:ext>
            </a:extLst>
          </p:cNvPr>
          <p:cNvSpPr txBox="1"/>
          <p:nvPr/>
        </p:nvSpPr>
        <p:spPr>
          <a:xfrm>
            <a:off x="1038225" y="5572124"/>
            <a:ext cx="7810500" cy="646331"/>
          </a:xfrm>
          <a:prstGeom prst="rect">
            <a:avLst/>
          </a:prstGeom>
          <a:noFill/>
        </p:spPr>
        <p:txBody>
          <a:bodyPr wrap="square" rtlCol="0">
            <a:spAutoFit/>
          </a:bodyPr>
          <a:lstStyle/>
          <a:p>
            <a:r>
              <a:rPr lang="en-US" b="1" i="1" dirty="0">
                <a:latin typeface="Tahoma" panose="020B0604030504040204" pitchFamily="34" charset="0"/>
                <a:ea typeface="Tahoma" panose="020B0604030504040204" pitchFamily="34" charset="0"/>
                <a:cs typeface="Tahoma" panose="020B0604030504040204" pitchFamily="34" charset="0"/>
              </a:rPr>
              <a:t>Figure 4b</a:t>
            </a:r>
            <a:r>
              <a:rPr lang="en-US" b="1" dirty="0">
                <a:latin typeface="Tahoma" panose="020B0604030504040204" pitchFamily="34" charset="0"/>
                <a:ea typeface="Tahoma" panose="020B0604030504040204" pitchFamily="34" charset="0"/>
                <a:cs typeface="Tahoma" panose="020B0604030504040204" pitchFamily="34" charset="0"/>
              </a:rPr>
              <a:t>.</a:t>
            </a:r>
            <a:r>
              <a:rPr lang="en-US" b="1" i="1" dirty="0">
                <a:latin typeface="Tahoma" panose="020B0604030504040204" pitchFamily="34" charset="0"/>
                <a:ea typeface="Tahoma" panose="020B0604030504040204" pitchFamily="34" charset="0"/>
                <a:cs typeface="Tahoma" panose="020B0604030504040204" pitchFamily="34" charset="0"/>
              </a:rPr>
              <a:t> </a:t>
            </a:r>
            <a:r>
              <a:rPr lang="en-US" b="1" dirty="0">
                <a:latin typeface="Tahoma" panose="020B0604030504040204" pitchFamily="34" charset="0"/>
                <a:ea typeface="Tahoma" panose="020B0604030504040204" pitchFamily="34" charset="0"/>
                <a:cs typeface="Tahoma" panose="020B0604030504040204" pitchFamily="34" charset="0"/>
              </a:rPr>
              <a:t>Primary/general focus of MOOC delivery (Note: some studies contain more than one area of focus)</a:t>
            </a:r>
          </a:p>
        </p:txBody>
      </p:sp>
      <p:graphicFrame>
        <p:nvGraphicFramePr>
          <p:cNvPr id="7" name="Chart 6">
            <a:extLst>
              <a:ext uri="{FF2B5EF4-FFF2-40B4-BE49-F238E27FC236}">
                <a16:creationId xmlns:a16="http://schemas.microsoft.com/office/drawing/2014/main" id="{139A16F9-064F-4731-AC39-0D1AAD4EB2FA}"/>
              </a:ext>
            </a:extLst>
          </p:cNvPr>
          <p:cNvGraphicFramePr/>
          <p:nvPr/>
        </p:nvGraphicFramePr>
        <p:xfrm>
          <a:off x="1228725" y="2057400"/>
          <a:ext cx="6915150" cy="34318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83905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652542"/>
            <a:ext cx="8210648" cy="1817300"/>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D2613DED-D18B-4484-8813-4F6CE831335A}"/>
              </a:ext>
            </a:extLst>
          </p:cNvPr>
          <p:cNvPicPr>
            <a:picLocks noChangeAspect="1"/>
          </p:cNvPicPr>
          <p:nvPr/>
        </p:nvPicPr>
        <p:blipFill rotWithShape="1">
          <a:blip r:embed="rId3"/>
          <a:srcRect l="13614" t="49331" r="8508" b="20107"/>
          <a:stretch/>
        </p:blipFill>
        <p:spPr>
          <a:xfrm>
            <a:off x="369631" y="2856813"/>
            <a:ext cx="8509032" cy="2417831"/>
          </a:xfrm>
          <a:prstGeom prst="rect">
            <a:avLst/>
          </a:prstGeom>
        </p:spPr>
      </p:pic>
    </p:spTree>
    <p:extLst>
      <p:ext uri="{BB962C8B-B14F-4D97-AF65-F5344CB8AC3E}">
        <p14:creationId xmlns:p14="http://schemas.microsoft.com/office/powerpoint/2010/main" val="3039041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33098" y="319167"/>
            <a:ext cx="8210648" cy="1817300"/>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E4B48B1E-5289-4639-93E4-C9ACD37028BD}"/>
              </a:ext>
            </a:extLst>
          </p:cNvPr>
          <p:cNvSpPr txBox="1"/>
          <p:nvPr/>
        </p:nvSpPr>
        <p:spPr>
          <a:xfrm>
            <a:off x="1057275" y="5495924"/>
            <a:ext cx="7810500" cy="584775"/>
          </a:xfrm>
          <a:prstGeom prst="rect">
            <a:avLst/>
          </a:prstGeom>
          <a:noFill/>
        </p:spPr>
        <p:txBody>
          <a:bodyPr wrap="square" rtlCol="0">
            <a:spAutoFit/>
          </a:bodyPr>
          <a:lstStyle/>
          <a:p>
            <a:r>
              <a:rPr lang="en-US" sz="1600" b="1" i="1" dirty="0">
                <a:latin typeface="Tahoma" panose="020B0604030504040204" pitchFamily="34" charset="0"/>
                <a:ea typeface="Tahoma" panose="020B0604030504040204" pitchFamily="34" charset="0"/>
                <a:cs typeface="Tahoma" panose="020B0604030504040204" pitchFamily="34" charset="0"/>
              </a:rPr>
              <a:t>Figure 5</a:t>
            </a:r>
            <a:r>
              <a:rPr lang="en-US" sz="1600" b="1" dirty="0">
                <a:latin typeface="Tahoma" panose="020B0604030504040204" pitchFamily="34" charset="0"/>
                <a:ea typeface="Tahoma" panose="020B0604030504040204" pitchFamily="34" charset="0"/>
                <a:cs typeface="Tahoma" panose="020B0604030504040204" pitchFamily="34" charset="0"/>
              </a:rPr>
              <a:t>. The location of the first author of MOOCs studies (2014 – 2017) (n=197) (Note: this figure only includes the main countries)</a:t>
            </a:r>
          </a:p>
        </p:txBody>
      </p:sp>
      <p:graphicFrame>
        <p:nvGraphicFramePr>
          <p:cNvPr id="6" name="Chart 5">
            <a:extLst>
              <a:ext uri="{FF2B5EF4-FFF2-40B4-BE49-F238E27FC236}">
                <a16:creationId xmlns:a16="http://schemas.microsoft.com/office/drawing/2014/main" id="{C9F36839-C55E-49A0-9DC5-0A69FBB9602A}"/>
              </a:ext>
            </a:extLst>
          </p:cNvPr>
          <p:cNvGraphicFramePr/>
          <p:nvPr>
            <p:extLst>
              <p:ext uri="{D42A27DB-BD31-4B8C-83A1-F6EECF244321}">
                <p14:modId xmlns:p14="http://schemas.microsoft.com/office/powerpoint/2010/main" val="1072062416"/>
              </p:ext>
            </p:extLst>
          </p:nvPr>
        </p:nvGraphicFramePr>
        <p:xfrm>
          <a:off x="840260" y="2129809"/>
          <a:ext cx="7426410" cy="32356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32648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23826" y="459176"/>
            <a:ext cx="8210648" cy="1817300"/>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1B724904-AF08-45CE-8E74-0AA03BC64E96}"/>
              </a:ext>
            </a:extLst>
          </p:cNvPr>
          <p:cNvSpPr txBox="1"/>
          <p:nvPr/>
        </p:nvSpPr>
        <p:spPr>
          <a:xfrm>
            <a:off x="1057275" y="5495924"/>
            <a:ext cx="7810500" cy="646331"/>
          </a:xfrm>
          <a:prstGeom prst="rect">
            <a:avLst/>
          </a:prstGeom>
          <a:noFill/>
        </p:spPr>
        <p:txBody>
          <a:bodyPr wrap="square" rtlCol="0">
            <a:spAutoFit/>
          </a:bodyPr>
          <a:lstStyle/>
          <a:p>
            <a:r>
              <a:rPr lang="en-US" b="1" i="1" dirty="0">
                <a:latin typeface="Tahoma" panose="020B0604030504040204" pitchFamily="34" charset="0"/>
                <a:ea typeface="Tahoma" panose="020B0604030504040204" pitchFamily="34" charset="0"/>
                <a:cs typeface="Tahoma" panose="020B0604030504040204" pitchFamily="34" charset="0"/>
              </a:rPr>
              <a:t>Figure 6</a:t>
            </a:r>
            <a:r>
              <a:rPr lang="en-US" b="1" dirty="0">
                <a:latin typeface="Tahoma" panose="020B0604030504040204" pitchFamily="34" charset="0"/>
                <a:ea typeface="Tahoma" panose="020B0604030504040204" pitchFamily="34" charset="0"/>
                <a:cs typeface="Tahoma" panose="020B0604030504040204" pitchFamily="34" charset="0"/>
              </a:rPr>
              <a:t>. Collaboration among the authors of MOOCs studies (2016 – 2017) (n=51)</a:t>
            </a:r>
          </a:p>
        </p:txBody>
      </p:sp>
      <p:graphicFrame>
        <p:nvGraphicFramePr>
          <p:cNvPr id="9" name="Chart 8">
            <a:extLst>
              <a:ext uri="{FF2B5EF4-FFF2-40B4-BE49-F238E27FC236}">
                <a16:creationId xmlns:a16="http://schemas.microsoft.com/office/drawing/2014/main" id="{D1DDC0D8-F938-4E08-AE6B-726BF4506532}"/>
              </a:ext>
            </a:extLst>
          </p:cNvPr>
          <p:cNvGraphicFramePr/>
          <p:nvPr>
            <p:extLst>
              <p:ext uri="{D42A27DB-BD31-4B8C-83A1-F6EECF244321}">
                <p14:modId xmlns:p14="http://schemas.microsoft.com/office/powerpoint/2010/main" val="3199208361"/>
              </p:ext>
            </p:extLst>
          </p:nvPr>
        </p:nvGraphicFramePr>
        <p:xfrm>
          <a:off x="1524000" y="2571750"/>
          <a:ext cx="6210300" cy="26289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79332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23826" y="468699"/>
            <a:ext cx="8210648" cy="1817300"/>
          </a:xfrm>
        </p:spPr>
        <p:txBody>
          <a:bodyPr/>
          <a:lstStyle/>
          <a:p>
            <a:pPr algn="ct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1B724904-AF08-45CE-8E74-0AA03BC64E96}"/>
              </a:ext>
            </a:extLst>
          </p:cNvPr>
          <p:cNvSpPr txBox="1"/>
          <p:nvPr/>
        </p:nvSpPr>
        <p:spPr>
          <a:xfrm>
            <a:off x="918972" y="5267324"/>
            <a:ext cx="7810500" cy="923330"/>
          </a:xfrm>
          <a:prstGeom prst="rect">
            <a:avLst/>
          </a:prstGeom>
          <a:noFill/>
        </p:spPr>
        <p:txBody>
          <a:bodyPr wrap="square" rtlCol="0">
            <a:spAutoFit/>
          </a:bodyPr>
          <a:lstStyle/>
          <a:p>
            <a:r>
              <a:rPr lang="en-US" b="1" i="1" dirty="0">
                <a:latin typeface="Tahoma" panose="020B0604030504040204" pitchFamily="34" charset="0"/>
                <a:ea typeface="Tahoma" panose="020B0604030504040204" pitchFamily="34" charset="0"/>
                <a:cs typeface="Tahoma" panose="020B0604030504040204" pitchFamily="34" charset="0"/>
              </a:rPr>
              <a:t>Figure 7</a:t>
            </a:r>
            <a:r>
              <a:rPr lang="en-US" b="1" dirty="0">
                <a:latin typeface="Tahoma" panose="020B0604030504040204" pitchFamily="34" charset="0"/>
                <a:ea typeface="Tahoma" panose="020B0604030504040204" pitchFamily="34" charset="0"/>
                <a:cs typeface="Tahoma" panose="020B0604030504040204" pitchFamily="34" charset="0"/>
              </a:rPr>
              <a:t>. Countries of MOOC delivery in which the research was conducted (2014 – 2017) (n=197) (Note: this figure only includes the main countries)</a:t>
            </a:r>
          </a:p>
        </p:txBody>
      </p:sp>
      <p:graphicFrame>
        <p:nvGraphicFramePr>
          <p:cNvPr id="5" name="Chart 4">
            <a:extLst>
              <a:ext uri="{FF2B5EF4-FFF2-40B4-BE49-F238E27FC236}">
                <a16:creationId xmlns:a16="http://schemas.microsoft.com/office/drawing/2014/main" id="{5F56EFC3-2D93-4650-9A21-DA0E24826769}"/>
              </a:ext>
            </a:extLst>
          </p:cNvPr>
          <p:cNvGraphicFramePr/>
          <p:nvPr>
            <p:extLst>
              <p:ext uri="{D42A27DB-BD31-4B8C-83A1-F6EECF244321}">
                <p14:modId xmlns:p14="http://schemas.microsoft.com/office/powerpoint/2010/main" val="497201173"/>
              </p:ext>
            </p:extLst>
          </p:nvPr>
        </p:nvGraphicFramePr>
        <p:xfrm>
          <a:off x="1704975" y="2466974"/>
          <a:ext cx="5848350" cy="2619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4628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561475"/>
            <a:ext cx="7395411" cy="2173704"/>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2015</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Predictors of Retention and Achievement in a Massive Open Online Course</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Greene, Oswald, &amp; Pomerantz</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American Educational Research Journal, </a:t>
            </a:r>
            <a:r>
              <a:rPr lang="en-US" sz="1800" b="1" i="1" dirty="0">
                <a:latin typeface="Tahoma" panose="020B0604030504040204" pitchFamily="34" charset="0"/>
                <a:ea typeface="Tahoma" panose="020B0604030504040204" pitchFamily="34" charset="0"/>
                <a:cs typeface="Tahoma" panose="020B0604030504040204" pitchFamily="34" charset="0"/>
              </a:rPr>
              <a:t>52</a:t>
            </a:r>
            <a:r>
              <a:rPr lang="en-US" sz="1800" b="1" dirty="0">
                <a:latin typeface="Tahoma" panose="020B0604030504040204" pitchFamily="34" charset="0"/>
                <a:ea typeface="Tahoma" panose="020B0604030504040204" pitchFamily="34" charset="0"/>
                <a:cs typeface="Tahoma" panose="020B0604030504040204" pitchFamily="34" charset="0"/>
              </a:rPr>
              <a:t>(5), 925-955.</a:t>
            </a:r>
            <a:br>
              <a:rPr lang="en-US" sz="1800" b="1" dirty="0">
                <a:latin typeface="Tahoma" panose="020B0604030504040204" pitchFamily="34" charset="0"/>
                <a:ea typeface="Tahoma" panose="020B0604030504040204" pitchFamily="34" charset="0"/>
                <a:cs typeface="Tahoma" panose="020B0604030504040204" pitchFamily="34" charset="0"/>
              </a:rPr>
            </a:br>
            <a:r>
              <a:rPr lang="en-US" sz="825" b="1" dirty="0">
                <a:latin typeface="Tahoma" panose="020B0604030504040204" pitchFamily="34" charset="0"/>
                <a:ea typeface="Tahoma" panose="020B0604030504040204" pitchFamily="34" charset="0"/>
                <a:cs typeface="Tahoma" panose="020B0604030504040204" pitchFamily="34" charset="0"/>
                <a:hlinkClick r:id="rId2"/>
              </a:rPr>
              <a:t>http://aer.sagepub.com/content/early/2015/05/08/0002831215584621</a:t>
            </a:r>
            <a:r>
              <a:rPr lang="en-US" sz="825" b="1" dirty="0">
                <a:latin typeface="Tahoma" panose="020B0604030504040204" pitchFamily="34" charset="0"/>
                <a:ea typeface="Tahoma" panose="020B0604030504040204" pitchFamily="34" charset="0"/>
                <a:cs typeface="Tahoma" panose="020B0604030504040204" pitchFamily="34" charset="0"/>
              </a:rPr>
              <a:t> </a:t>
            </a:r>
            <a:endParaRPr lang="en-US" sz="75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914400" y="2936491"/>
            <a:ext cx="7563852" cy="2958983"/>
          </a:xfrm>
        </p:spPr>
        <p:txBody>
          <a:bodyPr>
            <a:normAutofit/>
          </a:bodyPr>
          <a:lstStyle/>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“If MOOCs are to fulfill their promise as a way of providing all learners with opportunities to obtain education at a low cost, much more research is needed regarding how to engage these students and help them to be successful in these environments.” (p. 952)</a:t>
            </a:r>
          </a:p>
        </p:txBody>
      </p:sp>
    </p:spTree>
    <p:extLst>
      <p:ext uri="{BB962C8B-B14F-4D97-AF65-F5344CB8AC3E}">
        <p14:creationId xmlns:p14="http://schemas.microsoft.com/office/powerpoint/2010/main" val="42850825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497069" y="923105"/>
            <a:ext cx="7585254" cy="494412"/>
          </a:xfrm>
        </p:spPr>
        <p:txBody>
          <a:bodyPr/>
          <a:lstStyle/>
          <a:p>
            <a:pPr algn="ctr"/>
            <a:r>
              <a:rPr lang="en-US" sz="6000" dirty="0"/>
              <a:t>Additional Findings</a:t>
            </a:r>
          </a:p>
        </p:txBody>
      </p:sp>
      <p:pic>
        <p:nvPicPr>
          <p:cNvPr id="3" name="Picture 4" descr="Image result for mooc research">
            <a:extLst>
              <a:ext uri="{FF2B5EF4-FFF2-40B4-BE49-F238E27FC236}">
                <a16:creationId xmlns:a16="http://schemas.microsoft.com/office/drawing/2014/main" id="{2708A054-4AD7-4BD6-B061-E0F4E8FC35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095" y="1978780"/>
            <a:ext cx="3502220" cy="24007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93C8F22-C0F8-4D23-8B07-FD9C35470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 y="4610952"/>
            <a:ext cx="8961119" cy="2247048"/>
          </a:xfrm>
          <a:prstGeom prst="rect">
            <a:avLst/>
          </a:prstGeom>
        </p:spPr>
      </p:pic>
    </p:spTree>
    <p:extLst>
      <p:ext uri="{BB962C8B-B14F-4D97-AF65-F5344CB8AC3E}">
        <p14:creationId xmlns:p14="http://schemas.microsoft.com/office/powerpoint/2010/main" val="3509908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314" y="755213"/>
            <a:ext cx="8004391" cy="638906"/>
          </a:xfrm>
        </p:spPr>
        <p:txBody>
          <a:bodyPr/>
          <a:lstStyle/>
          <a:p>
            <a:pPr algn="ct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R</a:t>
            </a:r>
            <a:r>
              <a:rPr lang="en-US" altLang="zh-CN" sz="4400" dirty="0">
                <a:solidFill>
                  <a:srgbClr val="0070C0"/>
                </a:solidFill>
                <a:latin typeface="Tahoma" panose="020B0604030504040204" pitchFamily="34" charset="0"/>
                <a:ea typeface="Tahoma" panose="020B0604030504040204" pitchFamily="34" charset="0"/>
                <a:cs typeface="Tahoma" panose="020B0604030504040204" pitchFamily="34" charset="0"/>
              </a:rPr>
              <a:t>esearch Background</a:t>
            </a:r>
            <a:endPar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314" y="1667737"/>
            <a:ext cx="7653991" cy="4227737"/>
          </a:xfrm>
        </p:spPr>
        <p:txBody>
          <a:bodyPr>
            <a:noAutofit/>
          </a:bodyPr>
          <a:lstStyle/>
          <a:p>
            <a:pPr lvl="1">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MOOCs can be beneficial to both learners and instructors </a:t>
            </a:r>
          </a:p>
          <a:p>
            <a:pPr marL="914400" lvl="2" indent="0">
              <a:spcAft>
                <a:spcPts val="0"/>
              </a:spcAft>
              <a:buNone/>
            </a:pPr>
            <a:r>
              <a:rPr lang="en-US" sz="1800" b="1" dirty="0">
                <a:latin typeface="Tahoma" panose="020B0604030504040204" pitchFamily="34" charset="0"/>
                <a:ea typeface="Tahoma" panose="020B0604030504040204" pitchFamily="34" charset="0"/>
                <a:cs typeface="Tahoma" panose="020B0604030504040204" pitchFamily="34" charset="0"/>
              </a:rPr>
              <a:t>(Hew &amp; Cheung, 2014)</a:t>
            </a:r>
          </a:p>
          <a:p>
            <a:pPr lvl="1">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Instructors are one of the five main components of MOOCs; the other four are learners, topic, material, and context </a:t>
            </a:r>
          </a:p>
          <a:p>
            <a:pPr marL="914400" lvl="2" indent="0">
              <a:spcAft>
                <a:spcPts val="0"/>
              </a:spcAft>
              <a:buNone/>
            </a:pPr>
            <a:r>
              <a:rPr lang="en-US" sz="1800" b="1" dirty="0">
                <a:latin typeface="Tahoma" panose="020B0604030504040204" pitchFamily="34" charset="0"/>
                <a:ea typeface="Tahoma" panose="020B0604030504040204" pitchFamily="34" charset="0"/>
                <a:cs typeface="Tahoma" panose="020B0604030504040204" pitchFamily="34" charset="0"/>
              </a:rPr>
              <a:t>(Kop, 2011 )</a:t>
            </a:r>
          </a:p>
          <a:p>
            <a:pPr lvl="1">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Few studies have examined instructional design from MOOC instructors’ perspectives </a:t>
            </a:r>
          </a:p>
          <a:p>
            <a:pPr marL="914400" lvl="2" indent="0">
              <a:spcAft>
                <a:spcPts val="0"/>
              </a:spcAft>
              <a:buNone/>
            </a:pPr>
            <a:r>
              <a:rPr lang="en-US" sz="1800" b="1" dirty="0">
                <a:latin typeface="Tahoma" panose="020B0604030504040204" pitchFamily="34" charset="0"/>
                <a:ea typeface="Tahoma" panose="020B0604030504040204" pitchFamily="34" charset="0"/>
                <a:cs typeface="Tahoma" panose="020B0604030504040204" pitchFamily="34" charset="0"/>
              </a:rPr>
              <a:t>(</a:t>
            </a:r>
            <a:r>
              <a:rPr lang="en-US" sz="1800" b="1" dirty="0" err="1">
                <a:latin typeface="Tahoma" panose="020B0604030504040204" pitchFamily="34" charset="0"/>
                <a:ea typeface="Tahoma" panose="020B0604030504040204" pitchFamily="34" charset="0"/>
                <a:cs typeface="Tahoma" panose="020B0604030504040204" pitchFamily="34" charset="0"/>
              </a:rPr>
              <a:t>Margaryan</a:t>
            </a:r>
            <a:r>
              <a:rPr lang="en-US" sz="1800" b="1" dirty="0">
                <a:latin typeface="Tahoma" panose="020B0604030504040204" pitchFamily="34" charset="0"/>
                <a:ea typeface="Tahoma" panose="020B0604030504040204" pitchFamily="34" charset="0"/>
                <a:cs typeface="Tahoma" panose="020B0604030504040204" pitchFamily="34" charset="0"/>
              </a:rPr>
              <a:t> et al., 2015; Ross, Sinclair, Knox, Bayne, &amp; Macleod, 2014; Watson et al., 2016)</a:t>
            </a:r>
          </a:p>
        </p:txBody>
      </p:sp>
    </p:spTree>
    <p:extLst>
      <p:ext uri="{BB962C8B-B14F-4D97-AF65-F5344CB8AC3E}">
        <p14:creationId xmlns:p14="http://schemas.microsoft.com/office/powerpoint/2010/main" val="3484879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93" y="262759"/>
            <a:ext cx="8115957" cy="1888130"/>
          </a:xfrm>
        </p:spPr>
        <p:txBody>
          <a:bodyPr>
            <a:normAutofit/>
          </a:bodyPr>
          <a:lstStyle/>
          <a:p>
            <a:pPr algn="ct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MOOC Study #3: MOOC Instructor Personalization and Addressing Learner Diversity</a:t>
            </a:r>
          </a:p>
        </p:txBody>
      </p:sp>
      <p:cxnSp>
        <p:nvCxnSpPr>
          <p:cNvPr id="5" name="Straight Connector 4"/>
          <p:cNvCxnSpPr/>
          <p:nvPr/>
        </p:nvCxnSpPr>
        <p:spPr>
          <a:xfrm flipV="1">
            <a:off x="628650" y="1959769"/>
            <a:ext cx="8058150" cy="238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07923" y="3082751"/>
            <a:ext cx="6150077"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2889498F-4244-4987-998C-FE3ED4D8D689}"/>
              </a:ext>
            </a:extLst>
          </p:cNvPr>
          <p:cNvSpPr/>
          <p:nvPr/>
        </p:nvSpPr>
        <p:spPr>
          <a:xfrm>
            <a:off x="986330" y="1959769"/>
            <a:ext cx="7700470" cy="1685077"/>
          </a:xfrm>
          <a:prstGeom prst="rect">
            <a:avLst/>
          </a:prstGeom>
        </p:spPr>
        <p:txBody>
          <a:bodyPr wrap="square">
            <a:spAutoFit/>
          </a:bodyPr>
          <a:lstStyle/>
          <a:p>
            <a:r>
              <a:rPr lang="en-US" b="1" dirty="0">
                <a:latin typeface="Tahoma" panose="020B0604030504040204" pitchFamily="34" charset="0"/>
                <a:ea typeface="Tahoma" panose="020B0604030504040204" pitchFamily="34" charset="0"/>
                <a:cs typeface="Tahoma" panose="020B0604030504040204" pitchFamily="34" charset="0"/>
              </a:rPr>
              <a:t>Bonk, C. J., Zhu, M., Kim, M., Xu, S., Sabir, N., &amp; Sari, A. (in press). Pushing toward a more personalized MOOC: Exploring instructor selected activities, resources, and technologies for MOOC design and implementation.</a:t>
            </a:r>
            <a:r>
              <a:rPr lang="en-US" b="1" i="1" dirty="0">
                <a:latin typeface="Tahoma" panose="020B0604030504040204" pitchFamily="34" charset="0"/>
                <a:ea typeface="Tahoma" panose="020B0604030504040204" pitchFamily="34" charset="0"/>
                <a:cs typeface="Tahoma" panose="020B0604030504040204" pitchFamily="34" charset="0"/>
              </a:rPr>
              <a:t> The International Review of Research on Open and Distributed Learning</a:t>
            </a:r>
            <a:r>
              <a:rPr lang="en-US" b="1" dirty="0">
                <a:latin typeface="Tahoma" panose="020B0604030504040204" pitchFamily="34" charset="0"/>
                <a:ea typeface="Tahoma" panose="020B0604030504040204" pitchFamily="34" charset="0"/>
                <a:cs typeface="Tahoma" panose="020B0604030504040204" pitchFamily="34" charset="0"/>
              </a:rPr>
              <a:t> (IRRODL).</a:t>
            </a:r>
          </a:p>
          <a:p>
            <a:pPr lvl="0"/>
            <a:endParaRPr kumimoji="0" lang="en-US" sz="135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CDCBA742-08BD-4E40-A648-E37BE29F6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791" y="3603635"/>
            <a:ext cx="4885340" cy="3254365"/>
          </a:xfrm>
          <a:prstGeom prst="rect">
            <a:avLst/>
          </a:prstGeom>
        </p:spPr>
      </p:pic>
    </p:spTree>
    <p:extLst>
      <p:ext uri="{BB962C8B-B14F-4D97-AF65-F5344CB8AC3E}">
        <p14:creationId xmlns:p14="http://schemas.microsoft.com/office/powerpoint/2010/main" val="950596305"/>
      </p:ext>
    </p:extLst>
  </p:cSld>
  <p:clrMapOvr>
    <a:masterClrMapping/>
  </p:clrMapOvr>
  <mc:AlternateContent xmlns:mc="http://schemas.openxmlformats.org/markup-compatibility/2006" xmlns:p14="http://schemas.microsoft.com/office/powerpoint/2010/main">
    <mc:Choice Requires="p14">
      <p:transition spd="slow" p14:dur="2000" advTm="72939"/>
    </mc:Choice>
    <mc:Fallback xmlns="">
      <p:transition spd="slow" advTm="72939"/>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351001" y="979697"/>
            <a:ext cx="8004391" cy="638906"/>
          </a:xfrm>
        </p:spPr>
        <p:txBody>
          <a:bodyPr/>
          <a:lstStyle/>
          <a:p>
            <a:pPr algn="ct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R</a:t>
            </a:r>
            <a:r>
              <a:rPr lang="en-US" altLang="zh-CN" sz="4400" dirty="0">
                <a:solidFill>
                  <a:srgbClr val="0070C0"/>
                </a:solidFill>
                <a:latin typeface="Tahoma" panose="020B0604030504040204" pitchFamily="34" charset="0"/>
                <a:ea typeface="Tahoma" panose="020B0604030504040204" pitchFamily="34" charset="0"/>
                <a:cs typeface="Tahoma" panose="020B0604030504040204" pitchFamily="34" charset="0"/>
              </a:rPr>
              <a:t>esearch Purpose</a:t>
            </a:r>
            <a:endPar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296" y="1792224"/>
            <a:ext cx="7985760" cy="3743379"/>
          </a:xfrm>
        </p:spPr>
        <p:txBody>
          <a:bodyPr>
            <a:noAutofit/>
          </a:bodyPr>
          <a:lstStyle/>
          <a:p>
            <a:pPr marL="457200" lvl="1"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This study explores instructor motivations for offering MOOCs and the design innovations in MOOCs to better understand MOOC design practices and to provide suggestions for future MOOC instructors.</a:t>
            </a:r>
          </a:p>
        </p:txBody>
      </p:sp>
    </p:spTree>
    <p:extLst>
      <p:ext uri="{BB962C8B-B14F-4D97-AF65-F5344CB8AC3E}">
        <p14:creationId xmlns:p14="http://schemas.microsoft.com/office/powerpoint/2010/main" val="1023185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57200" y="366834"/>
            <a:ext cx="8382000" cy="1842966"/>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Email inbox: June 11, 2018</a:t>
            </a:r>
            <a:br>
              <a:rPr lang="en-US" sz="280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Coursera</a:t>
            </a:r>
            <a:br>
              <a:rPr lang="en-US" sz="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https://www.coursera.org/</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0E98D2D-5615-4092-B860-49FAC7F2781B}"/>
              </a:ext>
            </a:extLst>
          </p:cNvPr>
          <p:cNvPicPr>
            <a:picLocks noChangeAspect="1"/>
          </p:cNvPicPr>
          <p:nvPr/>
        </p:nvPicPr>
        <p:blipFill rotWithShape="1">
          <a:blip r:embed="rId3"/>
          <a:srcRect l="27959" t="23333" r="29875" b="5349"/>
          <a:stretch/>
        </p:blipFill>
        <p:spPr>
          <a:xfrm>
            <a:off x="152400" y="2238254"/>
            <a:ext cx="3095089" cy="4515026"/>
          </a:xfrm>
          <a:prstGeom prst="rect">
            <a:avLst/>
          </a:prstGeom>
        </p:spPr>
      </p:pic>
      <p:pic>
        <p:nvPicPr>
          <p:cNvPr id="6" name="Picture 5">
            <a:extLst>
              <a:ext uri="{FF2B5EF4-FFF2-40B4-BE49-F238E27FC236}">
                <a16:creationId xmlns:a16="http://schemas.microsoft.com/office/drawing/2014/main" id="{AA332BBC-8CAA-4BFE-B92B-F9FCF1CEE1B6}"/>
              </a:ext>
            </a:extLst>
          </p:cNvPr>
          <p:cNvPicPr>
            <a:picLocks noChangeAspect="1"/>
          </p:cNvPicPr>
          <p:nvPr/>
        </p:nvPicPr>
        <p:blipFill rotWithShape="1">
          <a:blip r:embed="rId4"/>
          <a:srcRect l="27000" t="18889" r="29875"/>
          <a:stretch/>
        </p:blipFill>
        <p:spPr>
          <a:xfrm>
            <a:off x="3389350" y="2207046"/>
            <a:ext cx="2862263" cy="4643227"/>
          </a:xfrm>
          <a:prstGeom prst="rect">
            <a:avLst/>
          </a:prstGeom>
        </p:spPr>
      </p:pic>
      <p:pic>
        <p:nvPicPr>
          <p:cNvPr id="7" name="Picture 6">
            <a:extLst>
              <a:ext uri="{FF2B5EF4-FFF2-40B4-BE49-F238E27FC236}">
                <a16:creationId xmlns:a16="http://schemas.microsoft.com/office/drawing/2014/main" id="{A9D9B765-2FAD-4E74-8684-045F50180967}"/>
              </a:ext>
            </a:extLst>
          </p:cNvPr>
          <p:cNvPicPr>
            <a:picLocks noChangeAspect="1"/>
          </p:cNvPicPr>
          <p:nvPr/>
        </p:nvPicPr>
        <p:blipFill rotWithShape="1">
          <a:blip r:embed="rId5"/>
          <a:srcRect l="27000" t="23333" r="34667" b="4445"/>
          <a:stretch/>
        </p:blipFill>
        <p:spPr>
          <a:xfrm>
            <a:off x="6306117" y="2238254"/>
            <a:ext cx="2826866" cy="4593658"/>
          </a:xfrm>
          <a:prstGeom prst="rect">
            <a:avLst/>
          </a:prstGeom>
        </p:spPr>
      </p:pic>
    </p:spTree>
    <p:extLst>
      <p:ext uri="{BB962C8B-B14F-4D97-AF65-F5344CB8AC3E}">
        <p14:creationId xmlns:p14="http://schemas.microsoft.com/office/powerpoint/2010/main" val="15768368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657725" y="879379"/>
            <a:ext cx="8004391" cy="638906"/>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Study #3: Findings Recap</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826168" y="1708484"/>
            <a:ext cx="7172612" cy="4275066"/>
          </a:xfrm>
        </p:spPr>
        <p:txBody>
          <a:bodyPr>
            <a:noAutofit/>
          </a:bodyPr>
          <a:lstStyle/>
          <a:p>
            <a:pPr>
              <a:spcAft>
                <a:spcPts val="0"/>
              </a:spcAft>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There is a lack of learner monitoring and feedback (i.e., mostly self and peer monitoring/feedback).</a:t>
            </a:r>
          </a:p>
          <a:p>
            <a:pPr>
              <a:spcAft>
                <a:spcPts val="0"/>
              </a:spcAft>
            </a:pP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More emphasis on personalization in the design of the course than in the delivery of it.</a:t>
            </a:r>
          </a:p>
          <a:p>
            <a:pPr>
              <a:spcAft>
                <a:spcPts val="0"/>
              </a:spcAft>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Subtitles and transcripts are the most common ways to address cultural and linguistic differences.</a:t>
            </a:r>
          </a:p>
          <a:p>
            <a:pPr>
              <a:spcAft>
                <a:spcPts val="0"/>
              </a:spcAft>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Automated grading and feedback more prevalent than automated alerts, advice/counseling, and plagiarism detection.</a:t>
            </a:r>
          </a:p>
          <a:p>
            <a:pPr>
              <a:spcAft>
                <a:spcPts val="0"/>
              </a:spcAft>
            </a:pP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Instructors have high interest in learning techniques for personalization in their next MOOC.</a:t>
            </a:r>
          </a:p>
          <a:p>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238A62F0-C326-4CCC-A266-6AE7C609B2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3376" y="1"/>
            <a:ext cx="1690624" cy="950976"/>
          </a:xfrm>
          <a:prstGeom prst="rect">
            <a:avLst/>
          </a:prstGeom>
        </p:spPr>
      </p:pic>
    </p:spTree>
    <p:extLst>
      <p:ext uri="{BB962C8B-B14F-4D97-AF65-F5344CB8AC3E}">
        <p14:creationId xmlns:p14="http://schemas.microsoft.com/office/powerpoint/2010/main" val="1749874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641994" y="742399"/>
            <a:ext cx="800439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Future Research Might Explore…</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852807" y="1544715"/>
            <a:ext cx="7430059" cy="4554244"/>
          </a:xfrm>
        </p:spPr>
        <p:txBody>
          <a:bodyPr>
            <a:noAutofit/>
          </a:bodyPr>
          <a:lstStyle/>
          <a:p>
            <a:pPr marL="914400" lvl="1" indent="-457200">
              <a:buFont typeface="+mj-lt"/>
              <a:buAutoNum type="arabicPeriod"/>
            </a:pPr>
            <a:r>
              <a:rPr lang="en-US" sz="2100" b="1" dirty="0">
                <a:solidFill>
                  <a:schemeClr val="tx1"/>
                </a:solidFill>
                <a:latin typeface="Tahoma" panose="020B0604030504040204" pitchFamily="34" charset="0"/>
                <a:ea typeface="Tahoma" panose="020B0604030504040204" pitchFamily="34" charset="0"/>
                <a:cs typeface="Tahoma" panose="020B0604030504040204" pitchFamily="34" charset="0"/>
              </a:rPr>
              <a:t>Specific instructional design practices for personalization and cultural sensitivity (e.g., f</a:t>
            </a:r>
            <a:r>
              <a:rPr lang="en-US" sz="2100" b="1" dirty="0">
                <a:latin typeface="Tahoma" panose="020B0604030504040204" pitchFamily="34" charset="0"/>
                <a:ea typeface="Tahoma" panose="020B0604030504040204" pitchFamily="34" charset="0"/>
                <a:cs typeface="Tahoma" panose="020B0604030504040204" pitchFamily="34" charset="0"/>
              </a:rPr>
              <a:t>ocus groups, content analyses, active participation in MOOCs, reviews of historical records, additional surveys, or a combo).</a:t>
            </a:r>
          </a:p>
          <a:p>
            <a:pPr marL="914400" lvl="1" indent="-457200">
              <a:buFont typeface="+mj-lt"/>
              <a:buAutoNum type="arabicPeriod"/>
            </a:pPr>
            <a:r>
              <a:rPr lang="en-US" sz="2100" b="1" dirty="0">
                <a:solidFill>
                  <a:srgbClr val="0070C0"/>
                </a:solidFill>
                <a:latin typeface="Tahoma" panose="020B0604030504040204" pitchFamily="34" charset="0"/>
                <a:ea typeface="Tahoma" panose="020B0604030504040204" pitchFamily="34" charset="0"/>
                <a:cs typeface="Tahoma" panose="020B0604030504040204" pitchFamily="34" charset="0"/>
              </a:rPr>
              <a:t>How emerging technologies (AR, VR, personal digital assistants, and AI) can be used to address learner needs.</a:t>
            </a:r>
          </a:p>
          <a:p>
            <a:pPr marL="914400" lvl="1" indent="-457200">
              <a:buFont typeface="+mj-lt"/>
              <a:buAutoNum type="arabicPeriod"/>
            </a:pPr>
            <a:r>
              <a:rPr lang="en-US" sz="2100" b="1" dirty="0">
                <a:solidFill>
                  <a:schemeClr val="tx1"/>
                </a:solidFill>
                <a:latin typeface="Tahoma" panose="020B0604030504040204" pitchFamily="34" charset="0"/>
                <a:ea typeface="Tahoma" panose="020B0604030504040204" pitchFamily="34" charset="0"/>
                <a:cs typeface="Tahoma" panose="020B0604030504040204" pitchFamily="34" charset="0"/>
              </a:rPr>
              <a:t>Need to develop guidelines, frameworks, and models for more engaging, culturally sensitive, and personalized learning environments.</a:t>
            </a:r>
          </a:p>
        </p:txBody>
      </p:sp>
    </p:spTree>
    <p:extLst>
      <p:ext uri="{BB962C8B-B14F-4D97-AF65-F5344CB8AC3E}">
        <p14:creationId xmlns:p14="http://schemas.microsoft.com/office/powerpoint/2010/main" val="3773249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11" y="839168"/>
            <a:ext cx="7886700" cy="994172"/>
          </a:xfrm>
        </p:spPr>
        <p:txBody>
          <a:bodyPr>
            <a:normAutofit/>
          </a:bodyPr>
          <a:lstStyle/>
          <a:p>
            <a:pPr algn="ctr"/>
            <a:r>
              <a:rPr lang="en-US" sz="3100" b="1" dirty="0">
                <a:solidFill>
                  <a:srgbClr val="0070C0"/>
                </a:solidFill>
                <a:latin typeface="Tahoma" panose="020B0604030504040204" pitchFamily="34" charset="0"/>
                <a:ea typeface="Tahoma" panose="020B0604030504040204" pitchFamily="34" charset="0"/>
                <a:cs typeface="Tahoma" panose="020B0604030504040204" pitchFamily="34" charset="0"/>
              </a:rPr>
              <a:t>MOOC Study #4: MOOC Instructor Design Challenges and Considerations</a:t>
            </a:r>
          </a:p>
        </p:txBody>
      </p:sp>
      <p:cxnSp>
        <p:nvCxnSpPr>
          <p:cNvPr id="5" name="Straight Connector 4"/>
          <p:cNvCxnSpPr/>
          <p:nvPr/>
        </p:nvCxnSpPr>
        <p:spPr>
          <a:xfrm flipV="1">
            <a:off x="628650" y="1959769"/>
            <a:ext cx="8058150" cy="238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07923" y="3082751"/>
            <a:ext cx="6150077"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2889498F-4244-4987-998C-FE3ED4D8D689}"/>
              </a:ext>
            </a:extLst>
          </p:cNvPr>
          <p:cNvSpPr/>
          <p:nvPr/>
        </p:nvSpPr>
        <p:spPr>
          <a:xfrm>
            <a:off x="628650" y="1959769"/>
            <a:ext cx="8058150" cy="1200329"/>
          </a:xfrm>
          <a:prstGeom prst="rect">
            <a:avLst/>
          </a:prstGeom>
        </p:spPr>
        <p:txBody>
          <a:bodyPr wrap="square">
            <a:spAutoFit/>
          </a:bodyPr>
          <a:lstStyle/>
          <a:p>
            <a:r>
              <a:rPr lang="en-US" b="1" dirty="0">
                <a:latin typeface="Tahoma" panose="020B0604030504040204" pitchFamily="34" charset="0"/>
                <a:ea typeface="Tahoma" panose="020B0604030504040204" pitchFamily="34" charset="0"/>
                <a:cs typeface="Tahoma" panose="020B0604030504040204" pitchFamily="34" charset="0"/>
              </a:rPr>
              <a:t>Bonk, C., J., Zhu, M., &amp; Sari, A. (2018, April 14). </a:t>
            </a:r>
            <a:r>
              <a:rPr lang="en-US" b="1" i="1" dirty="0">
                <a:latin typeface="Tahoma" panose="020B0604030504040204" pitchFamily="34" charset="0"/>
                <a:ea typeface="Tahoma" panose="020B0604030504040204" pitchFamily="34" charset="0"/>
                <a:cs typeface="Tahoma" panose="020B0604030504040204" pitchFamily="34" charset="0"/>
              </a:rPr>
              <a:t>MOOC Instructor Motivations, Innovations, and Designs: Surveys, Interviews, and Course Reviews</a:t>
            </a:r>
            <a:r>
              <a:rPr lang="en-US" b="1" dirty="0">
                <a:latin typeface="Tahoma" panose="020B0604030504040204" pitchFamily="34" charset="0"/>
                <a:ea typeface="Tahoma" panose="020B0604030504040204" pitchFamily="34" charset="0"/>
                <a:cs typeface="Tahoma" panose="020B0604030504040204" pitchFamily="34" charset="0"/>
              </a:rPr>
              <a:t>. Paper presented at the 2018 American Educational Research Association (AERA) annual meeting, New York City, NY</a:t>
            </a:r>
            <a:r>
              <a:rPr kumimoji="0" lang="en-US" sz="1350" b="1" i="1"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135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2B70DC3B-2256-42FA-8093-8FF040A7B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096" y="3374016"/>
            <a:ext cx="6584731" cy="3483984"/>
          </a:xfrm>
          <a:prstGeom prst="rect">
            <a:avLst/>
          </a:prstGeom>
        </p:spPr>
      </p:pic>
    </p:spTree>
    <p:extLst>
      <p:ext uri="{BB962C8B-B14F-4D97-AF65-F5344CB8AC3E}">
        <p14:creationId xmlns:p14="http://schemas.microsoft.com/office/powerpoint/2010/main" val="2245510400"/>
      </p:ext>
    </p:extLst>
  </p:cSld>
  <p:clrMapOvr>
    <a:masterClrMapping/>
  </p:clrMapOvr>
  <mc:AlternateContent xmlns:mc="http://schemas.openxmlformats.org/markup-compatibility/2006" xmlns:p14="http://schemas.microsoft.com/office/powerpoint/2010/main">
    <mc:Choice Requires="p14">
      <p:transition spd="slow" p14:dur="2000" advTm="72939"/>
    </mc:Choice>
    <mc:Fallback xmlns="">
      <p:transition spd="slow" advTm="72939"/>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369633" y="729224"/>
            <a:ext cx="8004391" cy="638906"/>
          </a:xfrm>
        </p:spPr>
        <p:txBody>
          <a:bodyPr/>
          <a:lstStyle/>
          <a:p>
            <a:pPr algn="ctr"/>
            <a:r>
              <a:rPr lang="en-US" dirty="0">
                <a:solidFill>
                  <a:srgbClr val="0070C0"/>
                </a:solidFill>
                <a:latin typeface="Tahoma" panose="020B0604030504040204" pitchFamily="34" charset="0"/>
                <a:ea typeface="Tahoma" panose="020B0604030504040204" pitchFamily="34" charset="0"/>
                <a:cs typeface="Tahoma" panose="020B0604030504040204" pitchFamily="34" charset="0"/>
              </a:rPr>
              <a:t>R</a:t>
            </a:r>
            <a:r>
              <a:rPr lang="en-US" altLang="zh-CN" dirty="0">
                <a:solidFill>
                  <a:srgbClr val="0070C0"/>
                </a:solidFill>
                <a:latin typeface="Tahoma" panose="020B0604030504040204" pitchFamily="34" charset="0"/>
                <a:ea typeface="Tahoma" panose="020B0604030504040204" pitchFamily="34" charset="0"/>
                <a:cs typeface="Tahoma" panose="020B0604030504040204" pitchFamily="34" charset="0"/>
              </a:rPr>
              <a:t>esearch Questions</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872403" y="1580789"/>
            <a:ext cx="6998849" cy="2854853"/>
          </a:xfrm>
        </p:spPr>
        <p:txBody>
          <a:bodyPr>
            <a:noAutofit/>
          </a:bodyPr>
          <a:lstStyle/>
          <a:p>
            <a:pPr marL="914400" lvl="1" indent="-457200">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What motivates instructors to offer MOOCs? </a:t>
            </a:r>
          </a:p>
          <a:p>
            <a:pPr marL="914400" lvl="1" indent="-457200">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What instructional innovations do MOOC instructors perceive?</a:t>
            </a:r>
          </a:p>
          <a:p>
            <a:pPr marL="914400" lvl="1" indent="-457200">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What do instructors perceive as the strengths of their MOOCs?</a:t>
            </a:r>
          </a:p>
          <a:p>
            <a:pPr marL="914400" lvl="1" indent="-457200">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How would they redesign the MOOC?</a:t>
            </a:r>
          </a:p>
        </p:txBody>
      </p:sp>
      <p:pic>
        <p:nvPicPr>
          <p:cNvPr id="15" name="Picture 14">
            <a:extLst>
              <a:ext uri="{FF2B5EF4-FFF2-40B4-BE49-F238E27FC236}">
                <a16:creationId xmlns:a16="http://schemas.microsoft.com/office/drawing/2014/main" id="{6E8A6456-33FD-4638-9D6E-1EE3BF0F3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4536006"/>
            <a:ext cx="2743200" cy="1773936"/>
          </a:xfrm>
          <a:prstGeom prst="rect">
            <a:avLst/>
          </a:prstGeom>
        </p:spPr>
      </p:pic>
    </p:spTree>
    <p:extLst>
      <p:ext uri="{BB962C8B-B14F-4D97-AF65-F5344CB8AC3E}">
        <p14:creationId xmlns:p14="http://schemas.microsoft.com/office/powerpoint/2010/main" val="1394534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56290" y="384464"/>
            <a:ext cx="8396765" cy="1222610"/>
          </a:xfrm>
        </p:spPr>
        <p:txBody>
          <a:bodyPr/>
          <a:lstStyle/>
          <a:p>
            <a:r>
              <a:rPr lang="en-US" sz="3600" dirty="0">
                <a:latin typeface="Tahoma" panose="020B0604030504040204" pitchFamily="34" charset="0"/>
                <a:ea typeface="Tahoma" panose="020B0604030504040204" pitchFamily="34" charset="0"/>
                <a:cs typeface="Tahoma" panose="020B0604030504040204" pitchFamily="34" charset="0"/>
              </a:rPr>
              <a:t>R</a:t>
            </a:r>
            <a:r>
              <a:rPr lang="en-US" altLang="zh-CN" sz="3600" dirty="0">
                <a:latin typeface="Tahoma" panose="020B0604030504040204" pitchFamily="34" charset="0"/>
                <a:ea typeface="Tahoma" panose="020B0604030504040204" pitchFamily="34" charset="0"/>
                <a:cs typeface="Tahoma" panose="020B0604030504040204" pitchFamily="34" charset="0"/>
              </a:rPr>
              <a:t>esearch Methods-Data collection</a:t>
            </a:r>
            <a:br>
              <a:rPr lang="en-US" altLang="zh-CN" sz="3600"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Sequential mixed methods design (Creswell &amp; Clark, 2007)</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593558" y="1607074"/>
            <a:ext cx="7964906" cy="3654737"/>
          </a:xfrm>
        </p:spPr>
        <p:txBody>
          <a:bodyPr>
            <a:noAutofit/>
          </a:bodyPr>
          <a:lstStyle/>
          <a:p>
            <a:pPr marL="457200" lvl="1" indent="0">
              <a:spcAft>
                <a:spcPts val="0"/>
              </a:spcAft>
              <a:buNone/>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Data Collection: </a:t>
            </a:r>
          </a:p>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 surveys, (2) interviews, and (3) course reviews.</a:t>
            </a:r>
          </a:p>
          <a:p>
            <a:pPr marL="457200" lvl="1" indent="0">
              <a:spcAft>
                <a:spcPts val="0"/>
              </a:spcAft>
              <a:buNone/>
            </a:pPr>
            <a:endPar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marL="457200" lvl="1" indent="0">
              <a:spcAft>
                <a:spcPts val="0"/>
              </a:spcAft>
              <a:buNone/>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Participants: </a:t>
            </a:r>
          </a:p>
          <a:p>
            <a:pPr lvl="1">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143 survey participants (10% response rate)</a:t>
            </a:r>
          </a:p>
          <a:p>
            <a:pPr lvl="1">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12 interviewees </a:t>
            </a:r>
          </a:p>
        </p:txBody>
      </p:sp>
      <p:pic>
        <p:nvPicPr>
          <p:cNvPr id="4" name="Picture 3">
            <a:extLst>
              <a:ext uri="{FF2B5EF4-FFF2-40B4-BE49-F238E27FC236}">
                <a16:creationId xmlns:a16="http://schemas.microsoft.com/office/drawing/2014/main" id="{A6734CD4-0567-429C-93DA-6C15B8F60F29}"/>
              </a:ext>
            </a:extLst>
          </p:cNvPr>
          <p:cNvPicPr>
            <a:picLocks noChangeAspect="1"/>
          </p:cNvPicPr>
          <p:nvPr/>
        </p:nvPicPr>
        <p:blipFill rotWithShape="1">
          <a:blip r:embed="rId3">
            <a:extLst>
              <a:ext uri="{28A0092B-C50C-407E-A947-70E740481C1C}">
                <a14:useLocalDpi xmlns:a14="http://schemas.microsoft.com/office/drawing/2010/main" val="0"/>
              </a:ext>
            </a:extLst>
          </a:blip>
          <a:srcRect l="2949" r="5362"/>
          <a:stretch/>
        </p:blipFill>
        <p:spPr>
          <a:xfrm>
            <a:off x="1203158" y="4400935"/>
            <a:ext cx="5967663" cy="1721751"/>
          </a:xfrm>
          <a:prstGeom prst="rect">
            <a:avLst/>
          </a:prstGeom>
        </p:spPr>
      </p:pic>
    </p:spTree>
    <p:extLst>
      <p:ext uri="{BB962C8B-B14F-4D97-AF65-F5344CB8AC3E}">
        <p14:creationId xmlns:p14="http://schemas.microsoft.com/office/powerpoint/2010/main" val="953000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82248" y="412067"/>
            <a:ext cx="8315460" cy="638906"/>
          </a:xfrm>
        </p:spPr>
        <p:txBody>
          <a:bodyPr/>
          <a:lstStyle/>
          <a:p>
            <a:r>
              <a:rPr lang="en-US" sz="3600" dirty="0">
                <a:latin typeface="Tahoma" panose="020B0604030504040204" pitchFamily="34" charset="0"/>
                <a:ea typeface="Tahoma" panose="020B0604030504040204" pitchFamily="34" charset="0"/>
                <a:cs typeface="Tahoma" panose="020B0604030504040204" pitchFamily="34" charset="0"/>
              </a:rPr>
              <a:t>R</a:t>
            </a:r>
            <a:r>
              <a:rPr lang="en-US" altLang="zh-CN" sz="3600" dirty="0">
                <a:latin typeface="Tahoma" panose="020B0604030504040204" pitchFamily="34" charset="0"/>
                <a:ea typeface="Tahoma" panose="020B0604030504040204" pitchFamily="34" charset="0"/>
                <a:cs typeface="Tahoma" panose="020B0604030504040204" pitchFamily="34" charset="0"/>
              </a:rPr>
              <a:t>esearch Methods-Data collection</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0" y="731520"/>
            <a:ext cx="8583559" cy="802313"/>
          </a:xfrm>
        </p:spPr>
        <p:txBody>
          <a:bodyPr>
            <a:noAutofit/>
          </a:bodyPr>
          <a:lstStyle/>
          <a:p>
            <a:pPr marL="457200" lvl="1" indent="0">
              <a:lnSpc>
                <a:spcPct val="170000"/>
              </a:lnSpc>
              <a:buNone/>
            </a:pPr>
            <a:r>
              <a:rPr lang="en-US" sz="2400" b="1" dirty="0">
                <a:latin typeface="Tahoma" panose="020B0604030504040204" pitchFamily="34" charset="0"/>
                <a:ea typeface="Tahoma" panose="020B0604030504040204" pitchFamily="34" charset="0"/>
                <a:cs typeface="Tahoma" panose="020B0604030504040204" pitchFamily="34" charset="0"/>
              </a:rPr>
              <a:t>MOOC instructors interviewed</a:t>
            </a:r>
          </a:p>
          <a:p>
            <a:pPr marL="457200" lvl="1" indent="0">
              <a:lnSpc>
                <a:spcPct val="170000"/>
              </a:lnSpc>
              <a:buNone/>
            </a:pP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a:extLst>
              <a:ext uri="{FF2B5EF4-FFF2-40B4-BE49-F238E27FC236}">
                <a16:creationId xmlns:a16="http://schemas.microsoft.com/office/drawing/2014/main" id="{4D5EFAA4-7428-4D45-9D16-4B3681ACC6E6}"/>
              </a:ext>
            </a:extLst>
          </p:cNvPr>
          <p:cNvGraphicFramePr>
            <a:graphicFrameLocks noGrp="1"/>
          </p:cNvGraphicFramePr>
          <p:nvPr>
            <p:extLst>
              <p:ext uri="{D42A27DB-BD31-4B8C-83A1-F6EECF244321}">
                <p14:modId xmlns:p14="http://schemas.microsoft.com/office/powerpoint/2010/main" val="4204982308"/>
              </p:ext>
            </p:extLst>
          </p:nvPr>
        </p:nvGraphicFramePr>
        <p:xfrm>
          <a:off x="630315" y="1370426"/>
          <a:ext cx="7953244" cy="5019989"/>
        </p:xfrm>
        <a:graphic>
          <a:graphicData uri="http://schemas.openxmlformats.org/drawingml/2006/table">
            <a:tbl>
              <a:tblPr>
                <a:tableStyleId>{9D7B26C5-4107-4FEC-AEDC-1716B250A1EF}</a:tableStyleId>
              </a:tblPr>
              <a:tblGrid>
                <a:gridCol w="751486">
                  <a:extLst>
                    <a:ext uri="{9D8B030D-6E8A-4147-A177-3AD203B41FA5}">
                      <a16:colId xmlns:a16="http://schemas.microsoft.com/office/drawing/2014/main" val="20000"/>
                    </a:ext>
                  </a:extLst>
                </a:gridCol>
                <a:gridCol w="1701632">
                  <a:extLst>
                    <a:ext uri="{9D8B030D-6E8A-4147-A177-3AD203B41FA5}">
                      <a16:colId xmlns:a16="http://schemas.microsoft.com/office/drawing/2014/main" val="20001"/>
                    </a:ext>
                  </a:extLst>
                </a:gridCol>
                <a:gridCol w="3306876">
                  <a:extLst>
                    <a:ext uri="{9D8B030D-6E8A-4147-A177-3AD203B41FA5}">
                      <a16:colId xmlns:a16="http://schemas.microsoft.com/office/drawing/2014/main" val="20002"/>
                    </a:ext>
                  </a:extLst>
                </a:gridCol>
                <a:gridCol w="2193250">
                  <a:extLst>
                    <a:ext uri="{9D8B030D-6E8A-4147-A177-3AD203B41FA5}">
                      <a16:colId xmlns:a16="http://schemas.microsoft.com/office/drawing/2014/main" val="20003"/>
                    </a:ext>
                  </a:extLst>
                </a:gridCol>
              </a:tblGrid>
              <a:tr h="386153">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No.</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Countries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Subject areas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a:effectLst/>
                          <a:latin typeface="Tahoma" panose="020B0604030504040204" pitchFamily="34" charset="0"/>
                          <a:ea typeface="Tahoma" panose="020B0604030504040204" pitchFamily="34" charset="0"/>
                          <a:cs typeface="Tahoma" panose="020B0604030504040204" pitchFamily="34" charset="0"/>
                        </a:rPr>
                        <a:t>Platforms</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0"/>
                  </a:ext>
                </a:extLst>
              </a:tr>
              <a:tr h="386153">
                <a:tc>
                  <a:txBody>
                    <a:bodyPr/>
                    <a:lstStyle/>
                    <a:p>
                      <a:pPr marL="0" marR="0" lvl="0" indent="0">
                        <a:lnSpc>
                          <a:spcPct val="200000"/>
                        </a:lnSpc>
                        <a:spcBef>
                          <a:spcPts val="0"/>
                        </a:spcBef>
                        <a:spcAft>
                          <a:spcPts val="0"/>
                        </a:spcAft>
                        <a:buFont typeface="+mj-lt"/>
                        <a:buNone/>
                      </a:pPr>
                      <a:r>
                        <a:rPr lang="en-US" sz="1200" b="1" dirty="0">
                          <a:effectLst/>
                          <a:latin typeface="Tahoma" panose="020B0604030504040204" pitchFamily="34" charset="0"/>
                          <a:ea typeface="Tahoma" panose="020B0604030504040204" pitchFamily="34" charset="0"/>
                          <a:cs typeface="Tahoma" panose="020B0604030504040204" pitchFamily="34" charset="0"/>
                        </a:rPr>
                        <a:t>1. 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Language and Literacy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1"/>
                  </a:ext>
                </a:extLst>
              </a:tr>
              <a:tr h="386153">
                <a:tc>
                  <a:txBody>
                    <a:bodyPr/>
                    <a:lstStyle/>
                    <a:p>
                      <a:pPr marL="0" marR="0" lvl="0" indent="0">
                        <a:lnSpc>
                          <a:spcPct val="200000"/>
                        </a:lnSpc>
                        <a:spcBef>
                          <a:spcPts val="0"/>
                        </a:spcBef>
                        <a:spcAft>
                          <a:spcPts val="0"/>
                        </a:spcAft>
                        <a:buFont typeface="+mj-lt"/>
                        <a:buNone/>
                      </a:pPr>
                      <a:r>
                        <a:rPr lang="en-US" sz="1200" b="1" dirty="0">
                          <a:effectLst/>
                          <a:latin typeface="Tahoma" panose="020B0604030504040204" pitchFamily="34" charset="0"/>
                          <a:ea typeface="Tahoma" panose="020B0604030504040204" pitchFamily="34" charset="0"/>
                          <a:cs typeface="Tahoma" panose="020B0604030504040204" pitchFamily="34" charset="0"/>
                        </a:rPr>
                        <a:t>2.</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Education</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2"/>
                  </a:ext>
                </a:extLst>
              </a:tr>
              <a:tr h="386153">
                <a:tc>
                  <a:txBody>
                    <a:bodyPr/>
                    <a:lstStyle/>
                    <a:p>
                      <a:pPr marL="0" marR="0" lvl="0" indent="0">
                        <a:lnSpc>
                          <a:spcPct val="200000"/>
                        </a:lnSpc>
                        <a:spcBef>
                          <a:spcPts val="0"/>
                        </a:spcBef>
                        <a:spcAft>
                          <a:spcPts val="0"/>
                        </a:spcAft>
                        <a:buFont typeface="+mj-lt"/>
                        <a:buNone/>
                      </a:pPr>
                      <a:r>
                        <a:rPr lang="en-US" sz="1200" b="1" dirty="0">
                          <a:effectLst/>
                          <a:latin typeface="Tahoma" panose="020B0604030504040204" pitchFamily="34" charset="0"/>
                          <a:ea typeface="Tahoma" panose="020B0604030504040204" pitchFamily="34" charset="0"/>
                          <a:cs typeface="Tahoma" panose="020B0604030504040204" pitchFamily="34" charset="0"/>
                        </a:rPr>
                        <a:t>3. 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Education</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Canvas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3"/>
                  </a:ext>
                </a:extLst>
              </a:tr>
              <a:tr h="386153">
                <a:tc>
                  <a:txBody>
                    <a:bodyPr/>
                    <a:lstStyle/>
                    <a:p>
                      <a:pPr marL="0" marR="0" lvl="0" indent="0">
                        <a:lnSpc>
                          <a:spcPct val="200000"/>
                        </a:lnSpc>
                        <a:spcBef>
                          <a:spcPts val="0"/>
                        </a:spcBef>
                        <a:spcAft>
                          <a:spcPts val="0"/>
                        </a:spcAft>
                        <a:buFont typeface="+mj-lt"/>
                        <a:buNone/>
                      </a:pPr>
                      <a:r>
                        <a:rPr lang="en-US" sz="1200" b="1" dirty="0">
                          <a:effectLst/>
                          <a:latin typeface="Tahoma" panose="020B0604030504040204" pitchFamily="34" charset="0"/>
                          <a:ea typeface="Tahoma" panose="020B0604030504040204" pitchFamily="34" charset="0"/>
                          <a:cs typeface="Tahoma" panose="020B0604030504040204" pitchFamily="34" charset="0"/>
                        </a:rPr>
                        <a:t>4. 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Chemistry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a:effectLst/>
                          <a:latin typeface="Tahoma" panose="020B0604030504040204" pitchFamily="34" charset="0"/>
                          <a:ea typeface="Tahoma" panose="020B0604030504040204" pitchFamily="34" charset="0"/>
                          <a:cs typeface="Tahoma" panose="020B0604030504040204" pitchFamily="34" charset="0"/>
                        </a:rPr>
                        <a:t>Coursera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4"/>
                  </a:ext>
                </a:extLst>
              </a:tr>
              <a:tr h="386153">
                <a:tc>
                  <a:txBody>
                    <a:bodyPr/>
                    <a:lstStyle/>
                    <a:p>
                      <a:pPr marL="0" marR="0" lvl="0" indent="0">
                        <a:lnSpc>
                          <a:spcPct val="200000"/>
                        </a:lnSpc>
                        <a:spcBef>
                          <a:spcPts val="0"/>
                        </a:spcBef>
                        <a:spcAft>
                          <a:spcPts val="0"/>
                        </a:spcAft>
                        <a:buFont typeface="+mj-lt"/>
                        <a:buNone/>
                      </a:pPr>
                      <a:r>
                        <a:rPr lang="en-US" sz="1200" b="1" dirty="0">
                          <a:effectLst/>
                          <a:latin typeface="Tahoma" panose="020B0604030504040204" pitchFamily="34" charset="0"/>
                          <a:ea typeface="Tahoma" panose="020B0604030504040204" pitchFamily="34" charset="0"/>
                          <a:cs typeface="Tahoma" panose="020B0604030504040204" pitchFamily="34" charset="0"/>
                        </a:rPr>
                        <a:t>5. 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a:effectLst/>
                          <a:latin typeface="Tahoma" panose="020B0604030504040204" pitchFamily="34" charset="0"/>
                          <a:ea typeface="Tahoma" panose="020B0604030504040204" pitchFamily="34" charset="0"/>
                          <a:cs typeface="Tahoma" panose="020B0604030504040204" pitchFamily="34" charset="0"/>
                        </a:rPr>
                        <a:t>UK</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Public health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err="1">
                          <a:effectLst/>
                          <a:latin typeface="Tahoma" panose="020B0604030504040204" pitchFamily="34" charset="0"/>
                          <a:ea typeface="Tahoma" panose="020B0604030504040204" pitchFamily="34" charset="0"/>
                          <a:cs typeface="Tahoma" panose="020B0604030504040204" pitchFamily="34" charset="0"/>
                        </a:rPr>
                        <a:t>FutureLearn</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5"/>
                  </a:ext>
                </a:extLst>
              </a:tr>
              <a:tr h="386153">
                <a:tc>
                  <a:txBody>
                    <a:bodyPr/>
                    <a:lstStyle/>
                    <a:p>
                      <a:pPr marL="0" marR="0" lvl="0" indent="0">
                        <a:lnSpc>
                          <a:spcPct val="200000"/>
                        </a:lnSpc>
                        <a:spcBef>
                          <a:spcPts val="0"/>
                        </a:spcBef>
                        <a:spcAft>
                          <a:spcPts val="0"/>
                        </a:spcAft>
                        <a:buFont typeface="+mj-lt"/>
                        <a:buNone/>
                      </a:pPr>
                      <a:r>
                        <a:rPr lang="en-US" sz="1200" b="1" dirty="0">
                          <a:effectLst/>
                          <a:latin typeface="Tahoma" panose="020B0604030504040204" pitchFamily="34" charset="0"/>
                          <a:ea typeface="Tahoma" panose="020B0604030504040204" pitchFamily="34" charset="0"/>
                          <a:cs typeface="Tahoma" panose="020B0604030504040204" pitchFamily="34" charset="0"/>
                        </a:rPr>
                        <a:t>6. 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UK</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Language and Literacy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err="1">
                          <a:effectLst/>
                          <a:latin typeface="Tahoma" panose="020B0604030504040204" pitchFamily="34" charset="0"/>
                          <a:ea typeface="Tahoma" panose="020B0604030504040204" pitchFamily="34" charset="0"/>
                          <a:cs typeface="Tahoma" panose="020B0604030504040204" pitchFamily="34" charset="0"/>
                        </a:rPr>
                        <a:t>FutureLearn</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6"/>
                  </a:ext>
                </a:extLst>
              </a:tr>
              <a:tr h="386153">
                <a:tc>
                  <a:txBody>
                    <a:bodyPr/>
                    <a:lstStyle/>
                    <a:p>
                      <a:pPr marL="0" marR="0" lvl="0" indent="0">
                        <a:lnSpc>
                          <a:spcPct val="200000"/>
                        </a:lnSpc>
                        <a:spcBef>
                          <a:spcPts val="0"/>
                        </a:spcBef>
                        <a:spcAft>
                          <a:spcPts val="0"/>
                        </a:spcAft>
                        <a:buFont typeface="+mj-lt"/>
                        <a:buNone/>
                      </a:pPr>
                      <a:r>
                        <a:rPr lang="en-US" sz="1200" b="1" dirty="0">
                          <a:effectLst/>
                          <a:latin typeface="Tahoma" panose="020B0604030504040204" pitchFamily="34" charset="0"/>
                          <a:ea typeface="Tahoma" panose="020B0604030504040204" pitchFamily="34" charset="0"/>
                          <a:cs typeface="Tahoma" panose="020B0604030504040204" pitchFamily="34" charset="0"/>
                        </a:rPr>
                        <a:t>7. 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Hong Kong</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Math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a:effectLst/>
                          <a:latin typeface="Tahoma" panose="020B0604030504040204" pitchFamily="34" charset="0"/>
                          <a:ea typeface="Tahoma" panose="020B0604030504040204" pitchFamily="34" charset="0"/>
                          <a:cs typeface="Tahoma" panose="020B0604030504040204" pitchFamily="34" charset="0"/>
                        </a:rPr>
                        <a:t>Coursera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7"/>
                  </a:ext>
                </a:extLst>
              </a:tr>
              <a:tr h="386153">
                <a:tc>
                  <a:txBody>
                    <a:bodyPr/>
                    <a:lstStyle/>
                    <a:p>
                      <a:pPr marL="0" marR="0" lvl="0" indent="0">
                        <a:lnSpc>
                          <a:spcPct val="200000"/>
                        </a:lnSpc>
                        <a:spcBef>
                          <a:spcPts val="0"/>
                        </a:spcBef>
                        <a:spcAft>
                          <a:spcPts val="0"/>
                        </a:spcAft>
                        <a:buFont typeface="+mj-lt"/>
                        <a:buNone/>
                      </a:pPr>
                      <a:r>
                        <a:rPr lang="en-US" sz="1200" b="1" dirty="0">
                          <a:effectLst/>
                          <a:latin typeface="Tahoma" panose="020B0604030504040204" pitchFamily="34" charset="0"/>
                          <a:ea typeface="Tahoma" panose="020B0604030504040204" pitchFamily="34" charset="0"/>
                          <a:cs typeface="Tahoma" panose="020B0604030504040204" pitchFamily="34" charset="0"/>
                        </a:rPr>
                        <a:t>8. 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Mainland China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Math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8"/>
                  </a:ext>
                </a:extLst>
              </a:tr>
              <a:tr h="386153">
                <a:tc>
                  <a:txBody>
                    <a:bodyPr/>
                    <a:lstStyle/>
                    <a:p>
                      <a:pPr marL="0" marR="0" lvl="0" indent="0">
                        <a:lnSpc>
                          <a:spcPct val="200000"/>
                        </a:lnSpc>
                        <a:spcBef>
                          <a:spcPts val="0"/>
                        </a:spcBef>
                        <a:spcAft>
                          <a:spcPts val="0"/>
                        </a:spcAft>
                        <a:buFont typeface="+mj-lt"/>
                        <a:buNone/>
                      </a:pPr>
                      <a:r>
                        <a:rPr lang="en-US" sz="1200" b="1" dirty="0">
                          <a:effectLst/>
                          <a:latin typeface="Tahoma" panose="020B0604030504040204" pitchFamily="34" charset="0"/>
                          <a:ea typeface="Tahoma" panose="020B0604030504040204" pitchFamily="34" charset="0"/>
                          <a:cs typeface="Tahoma" panose="020B0604030504040204" pitchFamily="34" charset="0"/>
                        </a:rPr>
                        <a:t>9. 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a:effectLst/>
                          <a:latin typeface="Tahoma" panose="020B0604030504040204" pitchFamily="34" charset="0"/>
                          <a:ea typeface="Tahoma" panose="020B0604030504040204" pitchFamily="34" charset="0"/>
                          <a:cs typeface="Tahoma" panose="020B0604030504040204" pitchFamily="34" charset="0"/>
                        </a:rPr>
                        <a:t>Canada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Psychology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9"/>
                  </a:ext>
                </a:extLst>
              </a:tr>
              <a:tr h="386153">
                <a:tc>
                  <a:txBody>
                    <a:bodyPr/>
                    <a:lstStyle/>
                    <a:p>
                      <a:pPr marL="0" marR="0" lvl="0" indent="0">
                        <a:lnSpc>
                          <a:spcPct val="200000"/>
                        </a:lnSpc>
                        <a:spcBef>
                          <a:spcPts val="0"/>
                        </a:spcBef>
                        <a:spcAft>
                          <a:spcPts val="0"/>
                        </a:spcAft>
                        <a:buFont typeface="+mj-lt"/>
                        <a:buNone/>
                      </a:pPr>
                      <a:r>
                        <a:rPr lang="en-US" sz="1200" b="1" dirty="0">
                          <a:effectLst/>
                          <a:latin typeface="Tahoma" panose="020B0604030504040204" pitchFamily="34" charset="0"/>
                          <a:ea typeface="Tahoma" panose="020B0604030504040204" pitchFamily="34" charset="0"/>
                          <a:cs typeface="Tahoma" panose="020B0604030504040204" pitchFamily="34" charset="0"/>
                        </a:rPr>
                        <a:t>10. 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a:effectLst/>
                          <a:latin typeface="Tahoma" panose="020B0604030504040204" pitchFamily="34" charset="0"/>
                          <a:ea typeface="Tahoma" panose="020B0604030504040204" pitchFamily="34" charset="0"/>
                          <a:cs typeface="Tahoma" panose="020B0604030504040204" pitchFamily="34" charset="0"/>
                        </a:rPr>
                        <a:t>Australia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a:effectLst/>
                          <a:latin typeface="Tahoma" panose="020B0604030504040204" pitchFamily="34" charset="0"/>
                          <a:ea typeface="Tahoma" panose="020B0604030504040204" pitchFamily="34" charset="0"/>
                          <a:cs typeface="Tahoma" panose="020B0604030504040204" pitchFamily="34" charset="0"/>
                        </a:rPr>
                        <a:t>Public Health</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Open2Study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10"/>
                  </a:ext>
                </a:extLst>
              </a:tr>
              <a:tr h="386153">
                <a:tc>
                  <a:txBody>
                    <a:bodyPr/>
                    <a:lstStyle/>
                    <a:p>
                      <a:pPr marL="0" marR="0" lvl="0" indent="0">
                        <a:lnSpc>
                          <a:spcPct val="200000"/>
                        </a:lnSpc>
                        <a:spcBef>
                          <a:spcPts val="0"/>
                        </a:spcBef>
                        <a:spcAft>
                          <a:spcPts val="0"/>
                        </a:spcAft>
                        <a:buFont typeface="+mj-lt"/>
                        <a:buNone/>
                      </a:pPr>
                      <a:r>
                        <a:rPr lang="en-US" sz="1200" b="1" dirty="0">
                          <a:effectLst/>
                          <a:latin typeface="Tahoma" panose="020B0604030504040204" pitchFamily="34" charset="0"/>
                          <a:ea typeface="Tahoma" panose="020B0604030504040204" pitchFamily="34" charset="0"/>
                          <a:cs typeface="Tahoma" panose="020B0604030504040204" pitchFamily="34" charset="0"/>
                        </a:rPr>
                        <a:t>11. 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a:effectLst/>
                          <a:latin typeface="Tahoma" panose="020B0604030504040204" pitchFamily="34" charset="0"/>
                          <a:ea typeface="Tahoma" panose="020B0604030504040204" pitchFamily="34" charset="0"/>
                          <a:cs typeface="Tahoma" panose="020B0604030504040204" pitchFamily="34" charset="0"/>
                        </a:rPr>
                        <a:t>Sweden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a:effectLst/>
                          <a:latin typeface="Tahoma" panose="020B0604030504040204" pitchFamily="34" charset="0"/>
                          <a:ea typeface="Tahoma" panose="020B0604030504040204" pitchFamily="34" charset="0"/>
                          <a:cs typeface="Tahoma" panose="020B0604030504040204" pitchFamily="34" charset="0"/>
                        </a:rPr>
                        <a:t>Computer Science</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err="1">
                          <a:effectLst/>
                          <a:latin typeface="Tahoma" panose="020B0604030504040204" pitchFamily="34" charset="0"/>
                          <a:ea typeface="Tahoma" panose="020B0604030504040204" pitchFamily="34" charset="0"/>
                          <a:cs typeface="Tahoma" panose="020B0604030504040204" pitchFamily="34" charset="0"/>
                        </a:rPr>
                        <a:t>edX</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11"/>
                  </a:ext>
                </a:extLst>
              </a:tr>
              <a:tr h="386153">
                <a:tc>
                  <a:txBody>
                    <a:bodyPr/>
                    <a:lstStyle/>
                    <a:p>
                      <a:pPr marL="0" marR="0" lvl="0" indent="0">
                        <a:lnSpc>
                          <a:spcPct val="200000"/>
                        </a:lnSpc>
                        <a:spcBef>
                          <a:spcPts val="0"/>
                        </a:spcBef>
                        <a:spcAft>
                          <a:spcPts val="0"/>
                        </a:spcAft>
                        <a:buFont typeface="+mj-lt"/>
                        <a:buNone/>
                      </a:pPr>
                      <a:r>
                        <a:rPr lang="en-US" sz="1200" b="1" dirty="0">
                          <a:effectLst/>
                          <a:latin typeface="Tahoma" panose="020B0604030504040204" pitchFamily="34" charset="0"/>
                          <a:ea typeface="Tahoma" panose="020B0604030504040204" pitchFamily="34" charset="0"/>
                          <a:cs typeface="Tahoma" panose="020B0604030504040204" pitchFamily="34" charset="0"/>
                        </a:rPr>
                        <a:t>12. 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India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Management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err="1">
                          <a:effectLst/>
                          <a:latin typeface="Tahoma" panose="020B0604030504040204" pitchFamily="34" charset="0"/>
                          <a:ea typeface="Tahoma" panose="020B0604030504040204" pitchFamily="34" charset="0"/>
                          <a:cs typeface="Tahoma" panose="020B0604030504040204" pitchFamily="34" charset="0"/>
                        </a:rPr>
                        <a:t>edX</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983399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631524"/>
            <a:ext cx="8004391" cy="638906"/>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Significance &amp; Conclusion</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091123" y="1389197"/>
            <a:ext cx="6859792" cy="4749554"/>
          </a:xfrm>
        </p:spPr>
        <p:txBody>
          <a:bodyPr>
            <a:noAutofit/>
          </a:bodyPr>
          <a:lstStyle/>
          <a:p>
            <a:pPr>
              <a:spcAft>
                <a:spcPts val="0"/>
              </a:spcAft>
            </a:pP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This study provides a window into the decision making of more than 100 MOOC instructors. Few studies have tapped into such a database.</a:t>
            </a:r>
          </a:p>
          <a:p>
            <a:pPr>
              <a:spcAft>
                <a:spcPts val="0"/>
              </a:spcAft>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This study provides key insights into instructors’ motivations for offering MOOCs as well as instructional innovations in MOOC design. </a:t>
            </a:r>
          </a:p>
          <a:p>
            <a:pPr>
              <a:spcAft>
                <a:spcPts val="0"/>
              </a:spcAft>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The results may inform MOOC stakeholders (i.e., institutions) of how to foster instructor motivation and instructional innovation in MOOCs.</a:t>
            </a:r>
          </a:p>
          <a:p>
            <a:pPr>
              <a:spcAft>
                <a:spcPts val="0"/>
              </a:spcAft>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This study can be used to train instructional designers on the design of MOOCs as well as the expectations of MOOC instructors that they may be working with.</a:t>
            </a:r>
          </a:p>
          <a:p>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238A62F0-C326-4CCC-A266-6AE7C609B2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3376" y="1"/>
            <a:ext cx="1690624" cy="950976"/>
          </a:xfrm>
          <a:prstGeom prst="rect">
            <a:avLst/>
          </a:prstGeom>
        </p:spPr>
      </p:pic>
    </p:spTree>
    <p:extLst>
      <p:ext uri="{BB962C8B-B14F-4D97-AF65-F5344CB8AC3E}">
        <p14:creationId xmlns:p14="http://schemas.microsoft.com/office/powerpoint/2010/main" val="2680383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37720" y="790525"/>
            <a:ext cx="800439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Future Research Might Explore…</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868850" y="1616905"/>
            <a:ext cx="7120119" cy="3460422"/>
          </a:xfrm>
        </p:spPr>
        <p:txBody>
          <a:bodyPr>
            <a:noAutofit/>
          </a:bodyPr>
          <a:lstStyle/>
          <a:p>
            <a:pPr marL="914400" lvl="1" indent="-457200">
              <a:spcAft>
                <a:spcPts val="0"/>
              </a:spcAft>
              <a:buFont typeface="+mj-lt"/>
              <a:buAutoNum type="arabicPeriod"/>
            </a:pPr>
            <a:r>
              <a:rPr lang="en-US" sz="2100" b="1" dirty="0">
                <a:solidFill>
                  <a:schemeClr val="tx1"/>
                </a:solidFill>
                <a:latin typeface="Tahoma" panose="020B0604030504040204" pitchFamily="34" charset="0"/>
                <a:ea typeface="Tahoma" panose="020B0604030504040204" pitchFamily="34" charset="0"/>
                <a:cs typeface="Tahoma" panose="020B0604030504040204" pitchFamily="34" charset="0"/>
              </a:rPr>
              <a:t>The relationship between instructor motivation and the types of instructional innovations in MOOC design. </a:t>
            </a:r>
          </a:p>
          <a:p>
            <a:pPr marL="914400" lvl="1" indent="-457200">
              <a:spcAft>
                <a:spcPts val="0"/>
              </a:spcAft>
              <a:buFont typeface="+mj-lt"/>
              <a:buAutoNum type="arabicPeriod"/>
            </a:pPr>
            <a:r>
              <a:rPr lang="en-US" sz="2100" b="1" dirty="0">
                <a:solidFill>
                  <a:srgbClr val="0070C0"/>
                </a:solidFill>
                <a:latin typeface="Tahoma" panose="020B0604030504040204" pitchFamily="34" charset="0"/>
                <a:ea typeface="Tahoma" panose="020B0604030504040204" pitchFamily="34" charset="0"/>
                <a:cs typeface="Tahoma" panose="020B0604030504040204" pitchFamily="34" charset="0"/>
              </a:rPr>
              <a:t>Changes in MOOC instructor motivation across several MOOCs.</a:t>
            </a:r>
          </a:p>
          <a:p>
            <a:pPr marL="914400" lvl="1" indent="-457200">
              <a:spcAft>
                <a:spcPts val="0"/>
              </a:spcAft>
              <a:buFont typeface="+mj-lt"/>
              <a:buAutoNum type="arabicPeriod"/>
            </a:pPr>
            <a:r>
              <a:rPr lang="en-US" sz="2100" b="1" dirty="0">
                <a:solidFill>
                  <a:schemeClr val="tx1"/>
                </a:solidFill>
                <a:latin typeface="Tahoma" panose="020B0604030504040204" pitchFamily="34" charset="0"/>
                <a:ea typeface="Tahoma" panose="020B0604030504040204" pitchFamily="34" charset="0"/>
                <a:cs typeface="Tahoma" panose="020B0604030504040204" pitchFamily="34" charset="0"/>
              </a:rPr>
              <a:t>MOOC instructor motivation by discipline, country, or region of the world.</a:t>
            </a:r>
          </a:p>
          <a:p>
            <a:pPr marL="914400" lvl="1" indent="-457200">
              <a:spcAft>
                <a:spcPts val="0"/>
              </a:spcAft>
              <a:buFont typeface="+mj-lt"/>
              <a:buAutoNum type="arabicPeriod"/>
            </a:pPr>
            <a:r>
              <a:rPr lang="en-US" sz="2100" b="1" dirty="0">
                <a:solidFill>
                  <a:srgbClr val="0070C0"/>
                </a:solidFill>
                <a:latin typeface="Tahoma" panose="020B0604030504040204" pitchFamily="34" charset="0"/>
                <a:ea typeface="Tahoma" panose="020B0604030504040204" pitchFamily="34" charset="0"/>
                <a:cs typeface="Tahoma" panose="020B0604030504040204" pitchFamily="34" charset="0"/>
              </a:rPr>
              <a:t>MOOC instructional professional development and instructor teaching skill changes from designing MOOCs.</a:t>
            </a:r>
          </a:p>
        </p:txBody>
      </p:sp>
      <p:pic>
        <p:nvPicPr>
          <p:cNvPr id="4" name="Picture 3">
            <a:extLst>
              <a:ext uri="{FF2B5EF4-FFF2-40B4-BE49-F238E27FC236}">
                <a16:creationId xmlns:a16="http://schemas.microsoft.com/office/drawing/2014/main" id="{221538C7-4978-403B-B9BC-C6658E209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521" y="4668251"/>
            <a:ext cx="1674479" cy="1674479"/>
          </a:xfrm>
          <a:prstGeom prst="rect">
            <a:avLst/>
          </a:prstGeom>
        </p:spPr>
      </p:pic>
    </p:spTree>
    <p:extLst>
      <p:ext uri="{BB962C8B-B14F-4D97-AF65-F5344CB8AC3E}">
        <p14:creationId xmlns:p14="http://schemas.microsoft.com/office/powerpoint/2010/main" val="555980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58319"/>
            <a:ext cx="8219209" cy="2215643"/>
          </a:xfrm>
        </p:spPr>
        <p:txBody>
          <a:bodyPr>
            <a:normAutofit fontScale="90000"/>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October 2015</a:t>
            </a:r>
            <a:br>
              <a:rPr lang="en-US" sz="15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Predictors of Retention and Achievement in a Massive Open Online Course</a:t>
            </a:r>
            <a:br>
              <a:rPr lang="en-US" sz="27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Greene, Oswald, &amp; </a:t>
            </a:r>
            <a:r>
              <a:rPr lang="en-US" sz="1800" b="1" dirty="0" err="1">
                <a:latin typeface="Tahoma" panose="020B0604030504040204" pitchFamily="34" charset="0"/>
                <a:ea typeface="Tahoma" panose="020B0604030504040204" pitchFamily="34" charset="0"/>
                <a:cs typeface="Tahoma" panose="020B0604030504040204" pitchFamily="34" charset="0"/>
              </a:rPr>
              <a:t>Pomerantz</a:t>
            </a:r>
            <a:r>
              <a:rPr lang="en-US" sz="1800" b="1" dirty="0">
                <a:latin typeface="Tahoma" panose="020B0604030504040204" pitchFamily="34" charset="0"/>
                <a:ea typeface="Tahoma" panose="020B0604030504040204" pitchFamily="34" charset="0"/>
                <a:cs typeface="Tahoma" panose="020B0604030504040204" pitchFamily="34" charset="0"/>
              </a:rPr>
              <a:t>, American Educational Research Journal, </a:t>
            </a:r>
            <a:r>
              <a:rPr lang="en-US" sz="1800" b="1" i="1" dirty="0">
                <a:latin typeface="Tahoma" panose="020B0604030504040204" pitchFamily="34" charset="0"/>
                <a:ea typeface="Tahoma" panose="020B0604030504040204" pitchFamily="34" charset="0"/>
                <a:cs typeface="Tahoma" panose="020B0604030504040204" pitchFamily="34" charset="0"/>
              </a:rPr>
              <a:t>52</a:t>
            </a:r>
            <a:r>
              <a:rPr lang="en-US" sz="1800" b="1" dirty="0">
                <a:latin typeface="Tahoma" panose="020B0604030504040204" pitchFamily="34" charset="0"/>
                <a:ea typeface="Tahoma" panose="020B0604030504040204" pitchFamily="34" charset="0"/>
                <a:cs typeface="Tahoma" panose="020B0604030504040204" pitchFamily="34" charset="0"/>
              </a:rPr>
              <a:t>(5), 925-955.</a:t>
            </a:r>
            <a:br>
              <a:rPr lang="en-US" sz="1800" b="1" dirty="0">
                <a:latin typeface="Tahoma" panose="020B0604030504040204" pitchFamily="34" charset="0"/>
                <a:ea typeface="Tahoma" panose="020B0604030504040204" pitchFamily="34" charset="0"/>
                <a:cs typeface="Tahoma" panose="020B0604030504040204" pitchFamily="34" charset="0"/>
              </a:rPr>
            </a:br>
            <a:r>
              <a:rPr lang="en-US" sz="825" b="1" dirty="0">
                <a:latin typeface="Tahoma" panose="020B0604030504040204" pitchFamily="34" charset="0"/>
                <a:ea typeface="Tahoma" panose="020B0604030504040204" pitchFamily="34" charset="0"/>
                <a:cs typeface="Tahoma" panose="020B0604030504040204" pitchFamily="34" charset="0"/>
                <a:hlinkClick r:id="rId2"/>
              </a:rPr>
              <a:t>http://aer.sagepub.com/content/early/2015/05/08/0002831215584621</a:t>
            </a:r>
            <a:r>
              <a:rPr lang="en-US" sz="825" b="1" dirty="0">
                <a:latin typeface="Tahoma" panose="020B0604030504040204" pitchFamily="34" charset="0"/>
                <a:ea typeface="Tahoma" panose="020B0604030504040204" pitchFamily="34" charset="0"/>
                <a:cs typeface="Tahoma" panose="020B0604030504040204" pitchFamily="34" charset="0"/>
              </a:rPr>
              <a:t> </a:t>
            </a:r>
            <a:endParaRPr lang="en-US" sz="75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743770" y="2873962"/>
            <a:ext cx="7471064" cy="3044537"/>
          </a:xfrm>
        </p:spPr>
        <p:txBody>
          <a:bodyPr>
            <a:normAutofit/>
          </a:bodyPr>
          <a:lstStyle/>
          <a:p>
            <a:pPr marL="0" indent="0">
              <a:lnSpc>
                <a:spcPct val="120000"/>
              </a:lnSpc>
              <a:spcBef>
                <a:spcPts val="0"/>
              </a:spcBef>
              <a:buNone/>
            </a:pPr>
            <a:r>
              <a:rPr lang="en-US" sz="2400" b="1" dirty="0">
                <a:latin typeface="Tahoma" panose="020B0604030504040204" pitchFamily="34" charset="0"/>
                <a:ea typeface="Tahoma" panose="020B0604030504040204" pitchFamily="34" charset="0"/>
                <a:cs typeface="Tahoma" panose="020B0604030504040204" pitchFamily="34" charset="0"/>
              </a:rPr>
              <a:t>“If MOOCs are to fulfill their promise as a way of providing all learners with opportunities to obtain education at a low cost, much more research is needed regarding how to engage these students and help them to be successful in these environments.” (p. 952)</a:t>
            </a:r>
          </a:p>
        </p:txBody>
      </p:sp>
      <p:pic>
        <p:nvPicPr>
          <p:cNvPr id="4" name="Picture 3">
            <a:extLst>
              <a:ext uri="{FF2B5EF4-FFF2-40B4-BE49-F238E27FC236}">
                <a16:creationId xmlns:a16="http://schemas.microsoft.com/office/drawing/2014/main" id="{1B4286B9-0373-4596-BC2E-9D1D444D2D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368" y="5089605"/>
            <a:ext cx="1929632" cy="1292290"/>
          </a:xfrm>
          <a:prstGeom prst="rect">
            <a:avLst/>
          </a:prstGeom>
        </p:spPr>
      </p:pic>
    </p:spTree>
    <p:extLst>
      <p:ext uri="{BB962C8B-B14F-4D97-AF65-F5344CB8AC3E}">
        <p14:creationId xmlns:p14="http://schemas.microsoft.com/office/powerpoint/2010/main" val="40848256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93" y="262759"/>
            <a:ext cx="8115957" cy="1888130"/>
          </a:xfrm>
        </p:spPr>
        <p:txBody>
          <a:bodyPr>
            <a:normAutofit/>
          </a:bodyPr>
          <a:lstStyle/>
          <a:p>
            <a:pPr algn="ct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MOOC Study #5: Malaysian and Indonesian MOOC Instructors</a:t>
            </a:r>
          </a:p>
        </p:txBody>
      </p:sp>
      <p:cxnSp>
        <p:nvCxnSpPr>
          <p:cNvPr id="5" name="Straight Connector 4"/>
          <p:cNvCxnSpPr/>
          <p:nvPr/>
        </p:nvCxnSpPr>
        <p:spPr>
          <a:xfrm flipV="1">
            <a:off x="628650" y="1959769"/>
            <a:ext cx="8058150" cy="238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07923" y="3082751"/>
            <a:ext cx="6150077"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2889498F-4244-4987-998C-FE3ED4D8D689}"/>
              </a:ext>
            </a:extLst>
          </p:cNvPr>
          <p:cNvSpPr/>
          <p:nvPr/>
        </p:nvSpPr>
        <p:spPr>
          <a:xfrm>
            <a:off x="986330" y="1959769"/>
            <a:ext cx="7700470" cy="923330"/>
          </a:xfrm>
          <a:prstGeom prst="rect">
            <a:avLst/>
          </a:prstGeom>
        </p:spPr>
        <p:txBody>
          <a:bodyPr wrap="square">
            <a:spAutoFit/>
          </a:bodyPr>
          <a:lstStyle/>
          <a:p>
            <a:pPr lvl="0"/>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Sari, A., Bonk, C., J., &amp; Zhu, M. (2018). </a:t>
            </a:r>
            <a:r>
              <a:rPr lang="en-US" b="1" dirty="0">
                <a:latin typeface="Tahoma" panose="020B0604030504040204" pitchFamily="34" charset="0"/>
                <a:ea typeface="Tahoma" panose="020B0604030504040204" pitchFamily="34" charset="0"/>
                <a:cs typeface="Tahoma" panose="020B0604030504040204" pitchFamily="34" charset="0"/>
              </a:rPr>
              <a:t>MOOCs Design and Challenges: What can be Learned from Existing MOOCs in Indonesia and Malaysia?</a:t>
            </a:r>
            <a:endParaRPr kumimoji="0" lang="en-US" sz="135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933F9433-253E-42DA-A4E9-F7AB809CC8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237" y="2883099"/>
            <a:ext cx="5212763" cy="2926594"/>
          </a:xfrm>
          <a:prstGeom prst="rect">
            <a:avLst/>
          </a:prstGeom>
        </p:spPr>
      </p:pic>
    </p:spTree>
    <p:extLst>
      <p:ext uri="{BB962C8B-B14F-4D97-AF65-F5344CB8AC3E}">
        <p14:creationId xmlns:p14="http://schemas.microsoft.com/office/powerpoint/2010/main" val="1489405010"/>
      </p:ext>
    </p:extLst>
  </p:cSld>
  <p:clrMapOvr>
    <a:masterClrMapping/>
  </p:clrMapOvr>
  <mc:AlternateContent xmlns:mc="http://schemas.openxmlformats.org/markup-compatibility/2006" xmlns:p14="http://schemas.microsoft.com/office/powerpoint/2010/main">
    <mc:Choice Requires="p14">
      <p:transition spd="slow" p14:dur="2000" advTm="72939"/>
    </mc:Choice>
    <mc:Fallback xmlns="">
      <p:transition spd="slow" advTm="7293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57200" y="620199"/>
            <a:ext cx="8382000" cy="1842966"/>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June 14, 2018</a:t>
            </a:r>
            <a:br>
              <a:rPr lang="en-US" sz="80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Free MOOCs Face the Music</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Lindsay McKenzie, Inside Higher Ed</a:t>
            </a:r>
            <a:br>
              <a:rPr lang="en-US" sz="1300" b="1" dirty="0">
                <a:latin typeface="Tahoma" panose="020B0604030504040204" pitchFamily="34" charset="0"/>
                <a:ea typeface="Tahoma" panose="020B0604030504040204" pitchFamily="34" charset="0"/>
                <a:cs typeface="Tahoma" panose="020B0604030504040204" pitchFamily="34" charset="0"/>
              </a:rPr>
            </a:br>
            <a:r>
              <a:rPr lang="en-US" sz="1300" b="1" dirty="0">
                <a:latin typeface="Tahoma" panose="020B0604030504040204" pitchFamily="34" charset="0"/>
                <a:ea typeface="Tahoma" panose="020B0604030504040204" pitchFamily="34" charset="0"/>
                <a:cs typeface="Tahoma" panose="020B0604030504040204" pitchFamily="34" charset="0"/>
                <a:hlinkClick r:id="rId2"/>
              </a:rPr>
              <a:t>https://www.insidehighered.com/news/2018/06/14/edx-introduces-support-fee-free-online-courses</a:t>
            </a:r>
            <a:r>
              <a:rPr lang="en-US" sz="1300" b="1"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86465F04-4236-4CC0-9B1F-3A1FF2DD8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660808"/>
            <a:ext cx="6477000" cy="3999548"/>
          </a:xfrm>
          <a:prstGeom prst="rect">
            <a:avLst/>
          </a:prstGeom>
        </p:spPr>
      </p:pic>
      <p:pic>
        <p:nvPicPr>
          <p:cNvPr id="7" name="Picture 6">
            <a:extLst>
              <a:ext uri="{FF2B5EF4-FFF2-40B4-BE49-F238E27FC236}">
                <a16:creationId xmlns:a16="http://schemas.microsoft.com/office/drawing/2014/main" id="{0C59A3FE-F6D1-401C-8825-84E967C93494}"/>
              </a:ext>
            </a:extLst>
          </p:cNvPr>
          <p:cNvPicPr>
            <a:picLocks noChangeAspect="1"/>
          </p:cNvPicPr>
          <p:nvPr/>
        </p:nvPicPr>
        <p:blipFill rotWithShape="1">
          <a:blip r:embed="rId4"/>
          <a:srcRect l="20833" t="13732" r="17500" b="5097"/>
          <a:stretch/>
        </p:blipFill>
        <p:spPr>
          <a:xfrm>
            <a:off x="6013100" y="4869454"/>
            <a:ext cx="3130900" cy="1988545"/>
          </a:xfrm>
          <a:prstGeom prst="rect">
            <a:avLst/>
          </a:prstGeom>
        </p:spPr>
      </p:pic>
      <p:pic>
        <p:nvPicPr>
          <p:cNvPr id="4" name="Picture 3">
            <a:extLst>
              <a:ext uri="{FF2B5EF4-FFF2-40B4-BE49-F238E27FC236}">
                <a16:creationId xmlns:a16="http://schemas.microsoft.com/office/drawing/2014/main" id="{831DF051-7B52-4DFC-BEC1-2703086DD2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0532" y="2763397"/>
            <a:ext cx="2003468" cy="2003468"/>
          </a:xfrm>
          <a:prstGeom prst="rect">
            <a:avLst/>
          </a:prstGeom>
        </p:spPr>
      </p:pic>
    </p:spTree>
    <p:extLst>
      <p:ext uri="{BB962C8B-B14F-4D97-AF65-F5344CB8AC3E}">
        <p14:creationId xmlns:p14="http://schemas.microsoft.com/office/powerpoint/2010/main" val="23129708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57864" y="608909"/>
            <a:ext cx="8004391" cy="638906"/>
          </a:xfrm>
        </p:spPr>
        <p:txBody>
          <a:bodyPr/>
          <a:lstStyle/>
          <a:p>
            <a:pPr algn="ctr"/>
            <a:r>
              <a:rPr lang="en-US" dirty="0">
                <a:solidFill>
                  <a:srgbClr val="0070C0"/>
                </a:solidFill>
                <a:latin typeface="Tahoma" panose="020B0604030504040204" pitchFamily="34" charset="0"/>
                <a:ea typeface="Tahoma" panose="020B0604030504040204" pitchFamily="34" charset="0"/>
                <a:cs typeface="Tahoma" panose="020B0604030504040204" pitchFamily="34" charset="0"/>
              </a:rPr>
              <a:t>R</a:t>
            </a:r>
            <a:r>
              <a:rPr lang="en-US" altLang="zh-CN" dirty="0">
                <a:solidFill>
                  <a:srgbClr val="0070C0"/>
                </a:solidFill>
                <a:latin typeface="Tahoma" panose="020B0604030504040204" pitchFamily="34" charset="0"/>
                <a:ea typeface="Tahoma" panose="020B0604030504040204" pitchFamily="34" charset="0"/>
                <a:cs typeface="Tahoma" panose="020B0604030504040204" pitchFamily="34" charset="0"/>
              </a:rPr>
              <a:t>esearch Questions</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062695" y="1400324"/>
            <a:ext cx="6794728" cy="4267200"/>
          </a:xfrm>
        </p:spPr>
        <p:txBody>
          <a:bodyPr>
            <a:noAutofit/>
          </a:bodyPr>
          <a:lstStyle/>
          <a:p>
            <a:pPr marL="0" indent="0">
              <a:buNone/>
            </a:pP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1. What are the instructors’ reasons to offer MOOC</a:t>
            </a:r>
            <a:r>
              <a:rPr lang="id-ID" sz="2800" b="1" dirty="0">
                <a:solidFill>
                  <a:schemeClr val="tx1"/>
                </a:solidFill>
                <a:latin typeface="Tahoma" panose="020B0604030504040204" pitchFamily="34" charset="0"/>
                <a:ea typeface="Tahoma" panose="020B0604030504040204" pitchFamily="34" charset="0"/>
                <a:cs typeface="Tahoma" panose="020B0604030504040204" pitchFamily="34" charset="0"/>
              </a:rPr>
              <a:t>s</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0" indent="0">
              <a:buNone/>
            </a:pP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2.  How do instructors design their MOOC</a:t>
            </a:r>
            <a:r>
              <a:rPr lang="id-ID" sz="2800" b="1" dirty="0">
                <a:solidFill>
                  <a:schemeClr val="tx1"/>
                </a:solidFill>
                <a:latin typeface="Tahoma" panose="020B0604030504040204" pitchFamily="34" charset="0"/>
                <a:ea typeface="Tahoma" panose="020B0604030504040204" pitchFamily="34" charset="0"/>
                <a:cs typeface="Tahoma" panose="020B0604030504040204" pitchFamily="34" charset="0"/>
              </a:rPr>
              <a:t>s</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0" indent="0">
              <a:buNone/>
            </a:pP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3. What challenges do instructors experience in designing their MOOC?</a:t>
            </a:r>
          </a:p>
        </p:txBody>
      </p:sp>
      <p:pic>
        <p:nvPicPr>
          <p:cNvPr id="4" name="Picture 3">
            <a:extLst>
              <a:ext uri="{FF2B5EF4-FFF2-40B4-BE49-F238E27FC236}">
                <a16:creationId xmlns:a16="http://schemas.microsoft.com/office/drawing/2014/main" id="{81005F24-13F6-4316-8EF4-3C6000C1B4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0021" y="4944638"/>
            <a:ext cx="2242710" cy="1445772"/>
          </a:xfrm>
          <a:prstGeom prst="rect">
            <a:avLst/>
          </a:prstGeom>
        </p:spPr>
      </p:pic>
    </p:spTree>
    <p:extLst>
      <p:ext uri="{BB962C8B-B14F-4D97-AF65-F5344CB8AC3E}">
        <p14:creationId xmlns:p14="http://schemas.microsoft.com/office/powerpoint/2010/main" val="1819425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56290" y="743021"/>
            <a:ext cx="8517022" cy="638906"/>
          </a:xfrm>
        </p:spPr>
        <p:txBody>
          <a:bodyPr/>
          <a:lstStyle/>
          <a:p>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R</a:t>
            </a:r>
            <a:r>
              <a:rPr lang="en-US" altLang="zh-CN" sz="3600" dirty="0">
                <a:solidFill>
                  <a:srgbClr val="0070C0"/>
                </a:solidFill>
                <a:latin typeface="Tahoma" panose="020B0604030504040204" pitchFamily="34" charset="0"/>
                <a:ea typeface="Tahoma" panose="020B0604030504040204" pitchFamily="34" charset="0"/>
                <a:cs typeface="Tahoma" panose="020B0604030504040204" pitchFamily="34" charset="0"/>
              </a:rPr>
              <a:t>esearch Methods-Data collection</a:t>
            </a:r>
            <a:endPar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854994" y="1518842"/>
            <a:ext cx="7719614" cy="4167257"/>
          </a:xfrm>
        </p:spPr>
        <p:txBody>
          <a:bodyPr>
            <a:noAutofit/>
          </a:bodyPr>
          <a:lstStyle/>
          <a:p>
            <a:pPr>
              <a:lnSpc>
                <a:spcPct val="150000"/>
              </a:lnSpc>
              <a:buClr>
                <a:srgbClr val="94B777"/>
              </a:buClr>
              <a:buFont typeface="Wingdings" panose="05000000000000000000" pitchFamily="2" charset="2"/>
              <a:buChar char="§"/>
            </a:pPr>
            <a:r>
              <a:rPr lang="id-ID" sz="2000" b="1" dirty="0">
                <a:solidFill>
                  <a:schemeClr val="tx1"/>
                </a:solidFill>
                <a:latin typeface="Tahoma" panose="020B0604030504040204" pitchFamily="34" charset="0"/>
                <a:ea typeface="Tahoma" panose="020B0604030504040204" pitchFamily="34" charset="0"/>
                <a:cs typeface="Tahoma" panose="020B0604030504040204" pitchFamily="34" charset="0"/>
              </a:rPr>
              <a:t>Research Design: </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mixed method design (Creswell, 1999)</a:t>
            </a:r>
            <a:endParaRPr lang="id-ID"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150000"/>
              </a:lnSpc>
              <a:buClr>
                <a:srgbClr val="94B777"/>
              </a:buClr>
              <a:buFont typeface="Wingdings" panose="05000000000000000000" pitchFamily="2" charset="2"/>
              <a:buChar char="§"/>
            </a:pPr>
            <a:r>
              <a:rPr lang="id-ID" sz="2000" b="1" dirty="0">
                <a:solidFill>
                  <a:schemeClr val="tx1"/>
                </a:solidFill>
                <a:latin typeface="Tahoma" panose="020B0604030504040204" pitchFamily="34" charset="0"/>
                <a:ea typeface="Tahoma" panose="020B0604030504040204" pitchFamily="34" charset="0"/>
                <a:cs typeface="Tahoma" panose="020B0604030504040204" pitchFamily="34" charset="0"/>
              </a:rPr>
              <a:t> Data Collection: Survey, interview, course review</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id-ID" sz="2000" b="1" dirty="0">
                <a:solidFill>
                  <a:schemeClr val="tx1"/>
                </a:solidFill>
                <a:latin typeface="Tahoma" panose="020B0604030504040204" pitchFamily="34" charset="0"/>
                <a:ea typeface="Tahoma" panose="020B0604030504040204" pitchFamily="34" charset="0"/>
                <a:cs typeface="Tahoma" panose="020B0604030504040204" pitchFamily="34" charset="0"/>
              </a:rPr>
              <a:t>Web-based survey: 20 closed-ended questions + 2 open ended questions</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9 interview questions.</a:t>
            </a:r>
            <a:endParaRPr lang="id-ID"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150000"/>
              </a:lnSpc>
              <a:buClr>
                <a:srgbClr val="94B777"/>
              </a:buClr>
              <a:buFont typeface="Wingdings" panose="05000000000000000000" pitchFamily="2" charset="2"/>
              <a:buChar char="§"/>
            </a:pPr>
            <a:r>
              <a:rPr lang="id-ID" sz="2000" b="1" dirty="0">
                <a:solidFill>
                  <a:schemeClr val="tx1"/>
                </a:solidFill>
                <a:latin typeface="Tahoma" panose="020B0604030504040204" pitchFamily="34" charset="0"/>
                <a:ea typeface="Tahoma" panose="020B0604030504040204" pitchFamily="34" charset="0"/>
                <a:cs typeface="Tahoma" panose="020B0604030504040204" pitchFamily="34" charset="0"/>
              </a:rPr>
              <a:t> Participants: 46 survey participants (15.6%) and 9 interviewees </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(3 Malaysian + 6 Indonesian)</a:t>
            </a:r>
          </a:p>
        </p:txBody>
      </p:sp>
    </p:spTree>
    <p:extLst>
      <p:ext uri="{BB962C8B-B14F-4D97-AF65-F5344CB8AC3E}">
        <p14:creationId xmlns:p14="http://schemas.microsoft.com/office/powerpoint/2010/main" val="4280106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33555" y="496029"/>
            <a:ext cx="8089987" cy="1236518"/>
          </a:xfrm>
        </p:spPr>
        <p:txBody>
          <a:bodyPr/>
          <a:lstStyle/>
          <a:p>
            <a:pPr algn="ct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Study #5: Findings Recap and Future Directions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689811" y="1732547"/>
            <a:ext cx="7507705" cy="4419600"/>
          </a:xfrm>
        </p:spPr>
        <p:txBody>
          <a:bodyPr>
            <a:noAutofit/>
          </a:bodyPr>
          <a:lstStyle/>
          <a:p>
            <a:pPr marL="914400" lvl="1" indent="-457200">
              <a:spcAft>
                <a:spcPts val="0"/>
              </a:spcAft>
              <a:buFont typeface="+mj-lt"/>
              <a:buAutoNum type="arabicPeriod"/>
            </a:pP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Primary motives, include: (1) personal interest, (2) research purposes, (3) experience teaching a large online course, (4) institutional encouragement, and (5) altruism. </a:t>
            </a:r>
          </a:p>
          <a:p>
            <a:pPr marL="914400" lvl="1" indent="-457200">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Offering recognition such as certificate, badge, points, or transfer credit to increase student enrollment.</a:t>
            </a:r>
          </a:p>
          <a:p>
            <a:pPr marL="914400" lvl="1" indent="-457200">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Top challenges include encouraging collaboration, fostering engagement, video development, and time.</a:t>
            </a:r>
          </a:p>
          <a:p>
            <a:pPr marL="914400" lvl="1" indent="-457200">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Future research might add perspectives from students, affiliated institutions, and MOOC providers </a:t>
            </a:r>
          </a:p>
        </p:txBody>
      </p:sp>
    </p:spTree>
    <p:extLst>
      <p:ext uri="{BB962C8B-B14F-4D97-AF65-F5344CB8AC3E}">
        <p14:creationId xmlns:p14="http://schemas.microsoft.com/office/powerpoint/2010/main" val="1355655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273017" y="454570"/>
            <a:ext cx="8589628" cy="1040430"/>
          </a:xfrm>
        </p:spPr>
        <p:txBody>
          <a:bodyPr/>
          <a:lstStyle/>
          <a:p>
            <a:pPr algn="ctr"/>
            <a:r>
              <a:rPr lang="en-US" sz="2800" dirty="0" err="1">
                <a:solidFill>
                  <a:srgbClr val="FF0000"/>
                </a:solidFill>
                <a:latin typeface="Tahoma" panose="020B0604030504040204" pitchFamily="34" charset="0"/>
                <a:ea typeface="Tahoma" panose="020B0604030504040204" pitchFamily="34" charset="0"/>
                <a:cs typeface="Tahoma" panose="020B0604030504040204" pitchFamily="34" charset="0"/>
              </a:rPr>
              <a:t>Khe</a:t>
            </a: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FF0000"/>
                </a:solidFill>
                <a:latin typeface="Tahoma" panose="020B0604030504040204" pitchFamily="34" charset="0"/>
                <a:ea typeface="Tahoma" panose="020B0604030504040204" pitchFamily="34" charset="0"/>
                <a:cs typeface="Tahoma" panose="020B0604030504040204" pitchFamily="34" charset="0"/>
              </a:rPr>
              <a:t>Foon</a:t>
            </a: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 (Timothy) Hew (2018)</a:t>
            </a:r>
            <a:b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Hew, K. F. (2018). Unpacking the Strategies of Ten Highly Rated MOOCs: Implications for Engaging Students in Large Online Courses. </a:t>
            </a:r>
            <a:r>
              <a:rPr lang="en-US" sz="1400" i="1" dirty="0">
                <a:solidFill>
                  <a:schemeClr val="tx1"/>
                </a:solidFill>
                <a:latin typeface="Tahoma" panose="020B0604030504040204" pitchFamily="34" charset="0"/>
                <a:ea typeface="Tahoma" panose="020B0604030504040204" pitchFamily="34" charset="0"/>
                <a:cs typeface="Tahoma" panose="020B0604030504040204" pitchFamily="34" charset="0"/>
              </a:rPr>
              <a:t>Teachers College Record</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i="1" dirty="0">
                <a:solidFill>
                  <a:schemeClr val="tx1"/>
                </a:solidFill>
                <a:latin typeface="Tahoma" panose="020B0604030504040204" pitchFamily="34" charset="0"/>
                <a:ea typeface="Tahoma" panose="020B0604030504040204" pitchFamily="34" charset="0"/>
                <a:cs typeface="Tahoma" panose="020B0604030504040204" pitchFamily="34" charset="0"/>
              </a:rPr>
              <a:t>120</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(1).</a:t>
            </a:r>
            <a:b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800" dirty="0">
                <a:latin typeface="Tahoma" panose="020B0604030504040204" pitchFamily="34" charset="0"/>
                <a:ea typeface="Tahoma" panose="020B0604030504040204" pitchFamily="34" charset="0"/>
                <a:cs typeface="Tahoma" panose="020B0604030504040204" pitchFamily="34" charset="0"/>
                <a:hlinkClick r:id="rId3"/>
              </a:rPr>
              <a:t>https://www.coursetalk.com/</a:t>
            </a:r>
            <a:r>
              <a:rPr lang="en-US" sz="1800" dirty="0">
                <a:latin typeface="Tahoma" panose="020B0604030504040204" pitchFamily="34" charset="0"/>
                <a:ea typeface="Tahoma" panose="020B0604030504040204" pitchFamily="34" charset="0"/>
                <a:cs typeface="Tahoma" panose="020B0604030504040204" pitchFamily="34" charset="0"/>
              </a:rPr>
              <a:t> </a:t>
            </a:r>
            <a:b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br>
            <a:endParaRPr lang="en-US"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29303" y="1628274"/>
            <a:ext cx="8133342" cy="4294267"/>
          </a:xfrm>
        </p:spPr>
        <p:txBody>
          <a:bodyPr>
            <a:noAutofit/>
          </a:bodyPr>
          <a:lstStyle/>
          <a:p>
            <a:pPr marL="0" indent="0">
              <a:spcAft>
                <a:spcPts val="0"/>
              </a:spcAft>
              <a:buNone/>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Hew (2018, p. 1) analyzed 4,565 </a:t>
            </a:r>
            <a:r>
              <a:rPr lang="en-US" sz="2200" b="1" dirty="0" err="1">
                <a:solidFill>
                  <a:schemeClr val="tx1"/>
                </a:solidFill>
                <a:latin typeface="Tahoma" panose="020B0604030504040204" pitchFamily="34" charset="0"/>
                <a:ea typeface="Tahoma" panose="020B0604030504040204" pitchFamily="34" charset="0"/>
                <a:cs typeface="Tahoma" panose="020B0604030504040204" pitchFamily="34" charset="0"/>
              </a:rPr>
              <a:t>coursetalk</a:t>
            </a: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 review comments of 10 highly rated MOOCs. He found “six key factors that can engage online [MOOC] participants and nine reasons for participant disaffection.”</a:t>
            </a:r>
          </a:p>
          <a:p>
            <a:pPr marL="0" indent="0">
              <a:spcAft>
                <a:spcPts val="0"/>
              </a:spcAft>
              <a:buNone/>
            </a:pPr>
            <a:endPar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Problem-centric learning supported by clear explanations.</a:t>
            </a:r>
          </a:p>
          <a:p>
            <a:pPr>
              <a:spcAft>
                <a:spcPts val="0"/>
              </a:spcAft>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Active learning supported by timely feedback (e.g., assignments, projects, discussion).</a:t>
            </a:r>
          </a:p>
          <a:p>
            <a:pPr>
              <a:spcAft>
                <a:spcPts val="0"/>
              </a:spcAft>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Course resources that cater to participants’ </a:t>
            </a:r>
          </a:p>
          <a:p>
            <a:pPr marL="0" indent="0">
              <a:spcAft>
                <a:spcPts val="0"/>
              </a:spcAft>
              <a:buNone/>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learning needs or preferences.</a:t>
            </a:r>
          </a:p>
          <a:p>
            <a:pPr marL="0" indent="0">
              <a:spcAft>
                <a:spcPts val="0"/>
              </a:spcAft>
              <a:buNone/>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4. Instructor attributes (e.g., passion, </a:t>
            </a:r>
          </a:p>
          <a:p>
            <a:pPr marL="0" indent="0">
              <a:spcAft>
                <a:spcPts val="0"/>
              </a:spcAft>
              <a:buNone/>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enthusiasm, humor, variety of examples).</a:t>
            </a:r>
          </a:p>
          <a:p>
            <a:pPr marL="0" indent="0">
              <a:spcAft>
                <a:spcPts val="0"/>
              </a:spcAft>
              <a:buNone/>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5. Peer interaction.</a:t>
            </a:r>
          </a:p>
          <a:p>
            <a:pPr marL="0" indent="0">
              <a:spcAft>
                <a:spcPts val="0"/>
              </a:spcAft>
              <a:buNone/>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6. Instructor availability.</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DE6D0D6-057E-4B3F-B1B9-8A73173BE6DE}"/>
              </a:ext>
            </a:extLst>
          </p:cNvPr>
          <p:cNvPicPr>
            <a:picLocks noChangeAspect="1"/>
          </p:cNvPicPr>
          <p:nvPr/>
        </p:nvPicPr>
        <p:blipFill rotWithShape="1">
          <a:blip r:embed="rId4"/>
          <a:srcRect l="11667" t="10855" r="12304" b="3236"/>
          <a:stretch/>
        </p:blipFill>
        <p:spPr>
          <a:xfrm>
            <a:off x="6272463" y="4197575"/>
            <a:ext cx="2871537" cy="2183821"/>
          </a:xfrm>
          <a:prstGeom prst="rect">
            <a:avLst/>
          </a:prstGeom>
        </p:spPr>
      </p:pic>
    </p:spTree>
    <p:extLst>
      <p:ext uri="{BB962C8B-B14F-4D97-AF65-F5344CB8AC3E}">
        <p14:creationId xmlns:p14="http://schemas.microsoft.com/office/powerpoint/2010/main" val="919558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98020" y="342825"/>
            <a:ext cx="8295992" cy="2366923"/>
          </a:xfrm>
        </p:spPr>
        <p:txBody>
          <a:bodyPr/>
          <a:lstStyle/>
          <a:p>
            <a:pPr algn="ctr"/>
            <a:r>
              <a:rPr lang="en-US" dirty="0">
                <a:solidFill>
                  <a:srgbClr val="0070C0"/>
                </a:solidFill>
                <a:latin typeface="Tahoma" panose="020B0604030504040204" pitchFamily="34" charset="0"/>
                <a:ea typeface="Tahoma" panose="020B0604030504040204" pitchFamily="34" charset="0"/>
                <a:cs typeface="Tahoma" panose="020B0604030504040204" pitchFamily="34" charset="0"/>
              </a:rPr>
              <a:t>Study #6: May 16, 2018</a:t>
            </a:r>
            <a:b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Instructional Explanations in MOOC Videos (studio and classroom)</a:t>
            </a:r>
            <a:b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Junghun Lee, Indiana University (</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study in process</a:t>
            </a: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9" name="Shape 145">
            <a:extLst>
              <a:ext uri="{FF2B5EF4-FFF2-40B4-BE49-F238E27FC236}">
                <a16:creationId xmlns:a16="http://schemas.microsoft.com/office/drawing/2014/main" id="{07B64F10-AB48-4CC4-ADC2-4EF7FFD38DF0}"/>
              </a:ext>
            </a:extLst>
          </p:cNvPr>
          <p:cNvPicPr preferRelativeResize="0"/>
          <p:nvPr/>
        </p:nvPicPr>
        <p:blipFill>
          <a:blip r:embed="rId3">
            <a:alphaModFix/>
          </a:blip>
          <a:stretch>
            <a:fillRect/>
          </a:stretch>
        </p:blipFill>
        <p:spPr>
          <a:xfrm>
            <a:off x="120167" y="2752848"/>
            <a:ext cx="3181726" cy="1671763"/>
          </a:xfrm>
          <a:prstGeom prst="rect">
            <a:avLst/>
          </a:prstGeom>
          <a:noFill/>
          <a:ln w="9525" cap="flat" cmpd="sng">
            <a:solidFill>
              <a:srgbClr val="999999"/>
            </a:solidFill>
            <a:prstDash val="solid"/>
            <a:round/>
            <a:headEnd type="none" w="sm" len="sm"/>
            <a:tailEnd type="none" w="sm" len="sm"/>
          </a:ln>
        </p:spPr>
      </p:pic>
      <p:pic>
        <p:nvPicPr>
          <p:cNvPr id="10" name="Shape 146">
            <a:extLst>
              <a:ext uri="{FF2B5EF4-FFF2-40B4-BE49-F238E27FC236}">
                <a16:creationId xmlns:a16="http://schemas.microsoft.com/office/drawing/2014/main" id="{06A5A44C-6386-4445-A0F0-87613672B381}"/>
              </a:ext>
            </a:extLst>
          </p:cNvPr>
          <p:cNvPicPr preferRelativeResize="0"/>
          <p:nvPr/>
        </p:nvPicPr>
        <p:blipFill>
          <a:blip r:embed="rId4">
            <a:alphaModFix/>
          </a:blip>
          <a:stretch>
            <a:fillRect/>
          </a:stretch>
        </p:blipFill>
        <p:spPr>
          <a:xfrm>
            <a:off x="120167" y="4467711"/>
            <a:ext cx="3238324" cy="1709701"/>
          </a:xfrm>
          <a:prstGeom prst="rect">
            <a:avLst/>
          </a:prstGeom>
          <a:noFill/>
          <a:ln w="9525" cap="flat" cmpd="sng">
            <a:solidFill>
              <a:srgbClr val="999999"/>
            </a:solidFill>
            <a:prstDash val="solid"/>
            <a:round/>
            <a:headEnd type="none" w="sm" len="sm"/>
            <a:tailEnd type="none" w="sm" len="sm"/>
          </a:ln>
        </p:spPr>
      </p:pic>
      <p:pic>
        <p:nvPicPr>
          <p:cNvPr id="11" name="Shape 147">
            <a:extLst>
              <a:ext uri="{FF2B5EF4-FFF2-40B4-BE49-F238E27FC236}">
                <a16:creationId xmlns:a16="http://schemas.microsoft.com/office/drawing/2014/main" id="{E7864C90-E6F7-4A31-8F95-B14E0FE1DA41}"/>
              </a:ext>
            </a:extLst>
          </p:cNvPr>
          <p:cNvPicPr preferRelativeResize="0"/>
          <p:nvPr/>
        </p:nvPicPr>
        <p:blipFill>
          <a:blip r:embed="rId5">
            <a:alphaModFix/>
          </a:blip>
          <a:stretch>
            <a:fillRect/>
          </a:stretch>
        </p:blipFill>
        <p:spPr>
          <a:xfrm>
            <a:off x="1464291" y="3713911"/>
            <a:ext cx="3181725" cy="1666625"/>
          </a:xfrm>
          <a:prstGeom prst="rect">
            <a:avLst/>
          </a:prstGeom>
          <a:noFill/>
          <a:ln w="9525" cap="flat" cmpd="sng">
            <a:solidFill>
              <a:srgbClr val="999999"/>
            </a:solidFill>
            <a:prstDash val="solid"/>
            <a:round/>
            <a:headEnd type="none" w="sm" len="sm"/>
            <a:tailEnd type="none" w="sm" len="sm"/>
          </a:ln>
        </p:spPr>
      </p:pic>
      <p:pic>
        <p:nvPicPr>
          <p:cNvPr id="12" name="Shape 148">
            <a:extLst>
              <a:ext uri="{FF2B5EF4-FFF2-40B4-BE49-F238E27FC236}">
                <a16:creationId xmlns:a16="http://schemas.microsoft.com/office/drawing/2014/main" id="{93CD70BF-CC3F-48CC-8493-3ABBD413B248}"/>
              </a:ext>
            </a:extLst>
          </p:cNvPr>
          <p:cNvPicPr preferRelativeResize="0"/>
          <p:nvPr/>
        </p:nvPicPr>
        <p:blipFill>
          <a:blip r:embed="rId6">
            <a:alphaModFix/>
          </a:blip>
          <a:stretch>
            <a:fillRect/>
          </a:stretch>
        </p:blipFill>
        <p:spPr>
          <a:xfrm>
            <a:off x="2452139" y="5229187"/>
            <a:ext cx="2193877" cy="948225"/>
          </a:xfrm>
          <a:prstGeom prst="rect">
            <a:avLst/>
          </a:prstGeom>
          <a:noFill/>
          <a:ln w="9525" cap="flat" cmpd="sng">
            <a:solidFill>
              <a:srgbClr val="999999"/>
            </a:solidFill>
            <a:prstDash val="solid"/>
            <a:round/>
            <a:headEnd type="none" w="sm" len="sm"/>
            <a:tailEnd type="none" w="sm" len="sm"/>
          </a:ln>
        </p:spPr>
      </p:pic>
      <p:pic>
        <p:nvPicPr>
          <p:cNvPr id="13" name="Shape 149">
            <a:extLst>
              <a:ext uri="{FF2B5EF4-FFF2-40B4-BE49-F238E27FC236}">
                <a16:creationId xmlns:a16="http://schemas.microsoft.com/office/drawing/2014/main" id="{07A46DAB-1317-4B71-9820-6998AE373A21}"/>
              </a:ext>
            </a:extLst>
          </p:cNvPr>
          <p:cNvPicPr preferRelativeResize="0"/>
          <p:nvPr/>
        </p:nvPicPr>
        <p:blipFill>
          <a:blip r:embed="rId7">
            <a:alphaModFix/>
          </a:blip>
          <a:stretch>
            <a:fillRect/>
          </a:stretch>
        </p:blipFill>
        <p:spPr>
          <a:xfrm>
            <a:off x="2715043" y="2752848"/>
            <a:ext cx="1930973" cy="966278"/>
          </a:xfrm>
          <a:prstGeom prst="rect">
            <a:avLst/>
          </a:prstGeom>
          <a:noFill/>
          <a:ln w="9525" cap="flat" cmpd="sng">
            <a:solidFill>
              <a:srgbClr val="999999"/>
            </a:solidFill>
            <a:prstDash val="solid"/>
            <a:round/>
            <a:headEnd type="none" w="sm" len="sm"/>
            <a:tailEnd type="none" w="sm" len="sm"/>
          </a:ln>
        </p:spPr>
      </p:pic>
      <p:pic>
        <p:nvPicPr>
          <p:cNvPr id="14" name="Shape 135">
            <a:extLst>
              <a:ext uri="{FF2B5EF4-FFF2-40B4-BE49-F238E27FC236}">
                <a16:creationId xmlns:a16="http://schemas.microsoft.com/office/drawing/2014/main" id="{292093C9-8173-4A31-9AE7-062AD1B3F56F}"/>
              </a:ext>
            </a:extLst>
          </p:cNvPr>
          <p:cNvPicPr preferRelativeResize="0"/>
          <p:nvPr/>
        </p:nvPicPr>
        <p:blipFill>
          <a:blip r:embed="rId8">
            <a:alphaModFix/>
          </a:blip>
          <a:stretch>
            <a:fillRect/>
          </a:stretch>
        </p:blipFill>
        <p:spPr>
          <a:xfrm>
            <a:off x="4896311" y="2949847"/>
            <a:ext cx="4163353" cy="3340528"/>
          </a:xfrm>
          <a:prstGeom prst="rect">
            <a:avLst/>
          </a:prstGeom>
          <a:noFill/>
          <a:ln w="9525" cap="flat" cmpd="sng">
            <a:solidFill>
              <a:srgbClr val="999999"/>
            </a:solidFill>
            <a:prstDash val="solid"/>
            <a:round/>
            <a:headEnd type="none" w="sm" len="sm"/>
            <a:tailEnd type="none" w="sm" len="sm"/>
          </a:ln>
        </p:spPr>
      </p:pic>
    </p:spTree>
    <p:extLst>
      <p:ext uri="{BB962C8B-B14F-4D97-AF65-F5344CB8AC3E}">
        <p14:creationId xmlns:p14="http://schemas.microsoft.com/office/powerpoint/2010/main" val="2434102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7621" y="617621"/>
            <a:ext cx="7897729" cy="1073068"/>
          </a:xfrm>
        </p:spPr>
        <p:txBody>
          <a:bodyPr>
            <a:normAutofit/>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Future Directions</a:t>
            </a:r>
          </a:p>
        </p:txBody>
      </p:sp>
      <p:sp>
        <p:nvSpPr>
          <p:cNvPr id="2" name="Content Placeholder 1"/>
          <p:cNvSpPr>
            <a:spLocks noGrp="1"/>
          </p:cNvSpPr>
          <p:nvPr>
            <p:ph idx="1"/>
          </p:nvPr>
        </p:nvSpPr>
        <p:spPr>
          <a:xfrm>
            <a:off x="903871" y="1761456"/>
            <a:ext cx="7528761" cy="4351338"/>
          </a:xfrm>
        </p:spPr>
        <p:txBody>
          <a:bodyPr>
            <a:normAutofit/>
          </a:bodyPr>
          <a:lstStyle/>
          <a:p>
            <a:r>
              <a:rPr lang="en-US" b="1" dirty="0">
                <a:latin typeface="Tahoma" panose="020B0604030504040204" pitchFamily="34" charset="0"/>
                <a:ea typeface="Tahoma" panose="020B0604030504040204" pitchFamily="34" charset="0"/>
                <a:cs typeface="Tahoma" panose="020B0604030504040204" pitchFamily="34" charset="0"/>
              </a:rPr>
              <a:t>An expansion of methodological approaches in MOOCs research is needed.</a:t>
            </a:r>
          </a:p>
          <a:p>
            <a:r>
              <a:rPr lang="en-US" b="1" dirty="0">
                <a:latin typeface="Tahoma" panose="020B0604030504040204" pitchFamily="34" charset="0"/>
                <a:ea typeface="Tahoma" panose="020B0604030504040204" pitchFamily="34" charset="0"/>
                <a:cs typeface="Tahoma" panose="020B0604030504040204" pitchFamily="34" charset="0"/>
              </a:rPr>
              <a:t>Limited research still exists on instructor-related MOOC topics.</a:t>
            </a:r>
          </a:p>
          <a:p>
            <a:r>
              <a:rPr lang="en-US" b="1" dirty="0">
                <a:latin typeface="Tahoma" panose="020B0604030504040204" pitchFamily="34" charset="0"/>
                <a:ea typeface="Tahoma" panose="020B0604030504040204" pitchFamily="34" charset="0"/>
                <a:cs typeface="Tahoma" panose="020B0604030504040204" pitchFamily="34" charset="0"/>
              </a:rPr>
              <a:t>Additional research might explore the role(s) of instructional assistants (or former learners who are tutors or mentors).</a:t>
            </a:r>
          </a:p>
          <a:p>
            <a:r>
              <a:rPr lang="en-US" b="1" dirty="0">
                <a:latin typeface="Tahoma" panose="020B0604030504040204" pitchFamily="34" charset="0"/>
                <a:ea typeface="Tahoma" panose="020B0604030504040204" pitchFamily="34" charset="0"/>
                <a:cs typeface="Tahoma" panose="020B0604030504040204" pitchFamily="34" charset="0"/>
              </a:rPr>
              <a:t>Need to understand the learner better (drop-ins, latecomers, no-shows, engaged, non-engaged, drop-outs, etc.).</a:t>
            </a:r>
          </a:p>
          <a:p>
            <a:r>
              <a:rPr lang="en-US" b="1" dirty="0">
                <a:latin typeface="Tahoma" panose="020B0604030504040204" pitchFamily="34" charset="0"/>
                <a:ea typeface="Tahoma" panose="020B0604030504040204" pitchFamily="34" charset="0"/>
                <a:cs typeface="Tahoma" panose="020B0604030504040204" pitchFamily="34" charset="0"/>
              </a:rPr>
              <a:t>Cross-cultural comparison research might indicate how MOOC research paradigms differ in various regions of the world.</a:t>
            </a:r>
          </a:p>
        </p:txBody>
      </p:sp>
    </p:spTree>
    <p:extLst>
      <p:ext uri="{BB962C8B-B14F-4D97-AF65-F5344CB8AC3E}">
        <p14:creationId xmlns:p14="http://schemas.microsoft.com/office/powerpoint/2010/main" val="10571045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s://european-hrd-circle.org/wp-content/uploads/2017/05/thank-you.jpg">
            <a:extLst>
              <a:ext uri="{FF2B5EF4-FFF2-40B4-BE49-F238E27FC236}">
                <a16:creationId xmlns:a16="http://schemas.microsoft.com/office/drawing/2014/main" id="{EC8E19E7-63E6-469B-91E6-D7BD387AD9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4061" y="147440"/>
            <a:ext cx="5185504" cy="32269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45096E8-37A6-4D0F-A702-3BA8B38A92ED}"/>
              </a:ext>
            </a:extLst>
          </p:cNvPr>
          <p:cNvSpPr/>
          <p:nvPr/>
        </p:nvSpPr>
        <p:spPr>
          <a:xfrm>
            <a:off x="1043355" y="3529308"/>
            <a:ext cx="7300546" cy="2308324"/>
          </a:xfrm>
          <a:prstGeom prst="rect">
            <a:avLst/>
          </a:prstGeom>
        </p:spPr>
        <p:txBody>
          <a:bodyPr wrap="square">
            <a:spAutoFit/>
          </a:bodyPr>
          <a:lstStyle/>
          <a:p>
            <a:pPr>
              <a:lnSpc>
                <a:spcPct val="150000"/>
              </a:lnSpc>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Curtis J. Bonk, IU, cjbonk@</a:t>
            </a:r>
            <a:r>
              <a:rPr lang="id-ID" sz="2000" b="1" dirty="0">
                <a:solidFill>
                  <a:schemeClr val="bg1"/>
                </a:solidFill>
                <a:latin typeface="Tahoma" panose="020B0604030504040204" pitchFamily="34" charset="0"/>
                <a:ea typeface="Tahoma" panose="020B0604030504040204" pitchFamily="34" charset="0"/>
                <a:cs typeface="Tahoma" panose="020B0604030504040204" pitchFamily="34" charset="0"/>
              </a:rPr>
              <a:t>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ndiana.edu</a:t>
            </a:r>
          </a:p>
          <a:p>
            <a:pPr>
              <a:lnSpc>
                <a:spcPct val="150000"/>
              </a:lnSpc>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Meina Zhu, IU,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meinzhu@i</a:t>
            </a:r>
            <a:r>
              <a:rPr lang="id-ID" sz="2000" b="1" dirty="0">
                <a:solidFill>
                  <a:schemeClr val="bg1"/>
                </a:solidFill>
                <a:latin typeface="Tahoma" panose="020B0604030504040204" pitchFamily="34" charset="0"/>
                <a:ea typeface="Tahoma" panose="020B0604030504040204" pitchFamily="34" charset="0"/>
                <a:cs typeface="Tahoma" panose="020B0604030504040204" pitchFamily="34" charset="0"/>
              </a:rPr>
              <a:t>u</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edu</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Annisa</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Sari, IU,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ann</a:t>
            </a:r>
            <a:r>
              <a:rPr lang="id-ID" sz="2000" b="1" dirty="0">
                <a:solidFill>
                  <a:schemeClr val="bg1"/>
                </a:solidFill>
                <a:latin typeface="Tahoma" panose="020B0604030504040204" pitchFamily="34" charset="0"/>
                <a:ea typeface="Tahoma" panose="020B0604030504040204" pitchFamily="34" charset="0"/>
                <a:cs typeface="Tahoma" panose="020B0604030504040204" pitchFamily="34" charset="0"/>
              </a:rPr>
              <a:t>isa</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id-ID" sz="2000" b="1" dirty="0">
                <a:solidFill>
                  <a:schemeClr val="bg1"/>
                </a:solidFill>
                <a:latin typeface="Tahoma" panose="020B0604030504040204" pitchFamily="34" charset="0"/>
                <a:ea typeface="Tahoma" panose="020B0604030504040204" pitchFamily="34" charset="0"/>
                <a:cs typeface="Tahoma" panose="020B0604030504040204" pitchFamily="34" charset="0"/>
              </a:rPr>
              <a:t>uny</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id-ID" sz="2000" b="1" dirty="0">
                <a:solidFill>
                  <a:schemeClr val="bg1"/>
                </a:solidFill>
                <a:latin typeface="Tahoma" panose="020B0604030504040204" pitchFamily="34" charset="0"/>
                <a:ea typeface="Tahoma" panose="020B0604030504040204" pitchFamily="34" charset="0"/>
                <a:cs typeface="Tahoma" panose="020B0604030504040204" pitchFamily="34" charset="0"/>
              </a:rPr>
              <a:t>ac.i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d</a:t>
            </a:r>
            <a:r>
              <a:rPr lang="id-ID"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Slides and Proceedings Paper at TrainingShare.com</a:t>
            </a: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hlinkClick r:id="rId3"/>
              </a:rPr>
              <a:t>http://www.trainingshare.com</a:t>
            </a: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 (go to “Archived Talks”) </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96152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IU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 theme" id="{6C16B53A-961D-4626-B714-AC600FF7E8DD}" vid="{25F0F2BC-9793-4DAC-8644-C9B6762B057A}"/>
    </a:ext>
  </a:extLst>
</a:theme>
</file>

<file path=ppt/theme/theme2.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IU theme</Template>
  <TotalTime>14142</TotalTime>
  <Words>3159</Words>
  <Application>Microsoft Office PowerPoint</Application>
  <PresentationFormat>On-screen Show (4:3)</PresentationFormat>
  <Paragraphs>421</Paragraphs>
  <Slides>96</Slides>
  <Notes>54</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96</vt:i4>
      </vt:variant>
    </vt:vector>
  </HeadingPairs>
  <TitlesOfParts>
    <vt:vector size="116" baseType="lpstr">
      <vt:lpstr>MS PGothic</vt:lpstr>
      <vt:lpstr>Arial</vt:lpstr>
      <vt:lpstr>BentonSans Black</vt:lpstr>
      <vt:lpstr>BentonSansCond Book</vt:lpstr>
      <vt:lpstr>BentonSansCond Light</vt:lpstr>
      <vt:lpstr>Berlin Sans FB Demi</vt:lpstr>
      <vt:lpstr>Calibri</vt:lpstr>
      <vt:lpstr>Calibri Light</vt:lpstr>
      <vt:lpstr>Georgia Pro Cond</vt:lpstr>
      <vt:lpstr>Lucida Bright</vt:lpstr>
      <vt:lpstr>Tahoma</vt:lpstr>
      <vt:lpstr>Wingdings</vt:lpstr>
      <vt:lpstr>IU theme</vt:lpstr>
      <vt:lpstr>51_Office Theme</vt:lpstr>
      <vt:lpstr>3_Office Theme</vt:lpstr>
      <vt:lpstr>2_Office Theme</vt:lpstr>
      <vt:lpstr>1_Office Theme</vt:lpstr>
      <vt:lpstr>Office Theme</vt:lpstr>
      <vt:lpstr>5_Office Theme</vt:lpstr>
      <vt:lpstr>12_Office Theme</vt:lpstr>
      <vt:lpstr>A Systematic Review of MOOC Research Methods and Topics: Comparing 2014-2016  and 2016-2017</vt:lpstr>
      <vt:lpstr>Soo, K. S., &amp; Bonk, C. J. (1998, June 20-25). Interaction: What does it mean in online distance education.  Paper (NOT/NEVER) presented at Ed-Media &amp; Ed-Telecom 98, Freiberg, Germany.   (ERIC Document Reproduction Service No ED 428724).  Available: https://files.eric.ed.gov/fulltext/ED428724.pdf  Beatles Audio (6 secs): http://curtbonk.com/20-years-medium-audio.html Beatles Video (6 secs): http://curtbonk.com/20-years-medium.html  </vt:lpstr>
      <vt:lpstr>PowerPoint Presentation</vt:lpstr>
      <vt:lpstr>Email inbox: June 10, 2018 edX https://www.edx.org/course </vt:lpstr>
      <vt:lpstr>Email inbox: June 10, 2018 edX https://www.edx.org/course </vt:lpstr>
      <vt:lpstr>June 10, 2018 edX https://www.edx.org/course </vt:lpstr>
      <vt:lpstr>Email inbox: June 11, 2018 Coursera https://www.coursera.org/ </vt:lpstr>
      <vt:lpstr>Email inbox: June 11, 2018 Coursera https://www.coursera.org/ </vt:lpstr>
      <vt:lpstr>June 14, 2018 Free MOOCs Face the Music Lindsay McKenzie, Inside Higher Ed https://www.insidehighered.com/news/2018/06/14/edx-introduces-support-fee-free-online-courses </vt:lpstr>
      <vt:lpstr>December 25, 2016 vs. January 22, 2018 A Review of MOOCs Stats and Trends in 2017, Dhawal Shah, Class Central https://www.class-central.com/report/moocs-stats-and-trends-2017/ </vt:lpstr>
      <vt:lpstr>January 22, 2018 A Review of MOOCs Stats and Trends in 2017, Dhawal Shah, Class Central https://www.class-central.com/report/moocs-stats-and-trends-2017/ </vt:lpstr>
      <vt:lpstr>January 22, 2018 A Review of MOOCs Stats and Trends in 2017, Dhawal Shah, Class Central https://www.class-central.com/report/moocs-stats-and-trends-2017/  </vt:lpstr>
      <vt:lpstr>Subject areas (January 22, 2018)</vt:lpstr>
      <vt:lpstr>June 15, 2017 Massive List of MOOC Providers Around The World, Class Central JMOOC, K-MOOC, and T-MOOC? https://www.class-central.com/report/mooc-providers-list/ </vt:lpstr>
      <vt:lpstr>August 17, 2017 By the Numbers: MOOCs in 2016 Class Central, Dhawal Shah https://www.class-central.com/report/mooc-stats-2016/ </vt:lpstr>
      <vt:lpstr>September 2016 MOOCs, Graduate Skills Gaps, and Employability: A Qualitative Systematic Review of the Literature David Santandreu Calonge and Mariam Aman Shah, IRRODL, 17(5), 67-90. http://www.irrodl.org/index.php/irrodl/article/view/2675/3881 </vt:lpstr>
      <vt:lpstr>August 7, 2017 FutureLearn and Coventry University to Roll Out 50 Online Degrees (Last year Deakin University announced a similar partnership with FutureLearn) Class Central, Dhawal Shah https://www.class-central.com/report/futurelearn-coventry-university-roll-50-online-degrees/ </vt:lpstr>
      <vt:lpstr>August 7, 2017 FutureLearn and Coventry University to Roll Out 50 Online Degrees  (Last year Deakin University announced a similar partnership with FutureLearn) Class Central, Dhawal Shah https://www.class-central.com/report/futurelearn-coventry-university-roll-50-online-degrees/ </vt:lpstr>
      <vt:lpstr>September 2016 MOOCs, Graduate Skills Gaps, and Employability: A Qualitative Systematic Review of the Literature David Santandreu Calonge and Mariam Aman Shah, IRRODL, 17(5), 67-90. http://www.irrodl.org/index.php/irrodl/article/view/2675/3881 </vt:lpstr>
      <vt:lpstr>MOOCs and Open Education Around the World (2015) http://moocsbook.com/ </vt:lpstr>
      <vt:lpstr>2015 Instructional quality of Massive Open Online Courses (MOOCs).  Margaryan, Bianco, &amp; Littlejohn, Computers &amp; Education, 80, 77-83. http://www.sciencedirect.com/science/article/pii/S036013151400178X </vt:lpstr>
      <vt:lpstr>November 2014 Where is Research on Massive Open Online Courses Headed? A Data Analysis of the MOOC Research Initiative Dragan Gasevic and colleagues (including George Siemens), IRRODL http://www.irrodl.org/index.php/irrodl/article/view/1954 </vt:lpstr>
      <vt:lpstr>November 2014 Where is Research on Massive Open Online Courses Headed? A Data Analysis of the MOOC Research Initiative Dragan Gasevic and colleagues (including George Siemens), IRRODL http://www.irrodl.org/index.php/irrodl/article/view/1954 </vt:lpstr>
      <vt:lpstr>November 2014 Where is Research on Massive Open Online Courses Headed? A Data Analysis of the MOOC Research Initiative Dragan Gasevic and colleagues (including George Siemens), IRRODL http://www.irrodl.org/index.php/irrodl/article/view/1954 </vt:lpstr>
      <vt:lpstr>November 2014 Where is Research on Massive Open Online Courses Headed? A Data Analysis of the MOOC Research Initiative Dragan Gasevic and colleagues (including George Siemens), IRRODL http://www.irrodl.org/index.php/irrodl/article/view/1954 </vt:lpstr>
      <vt:lpstr>June 2015 Who Studies MOOCs? Interdisciplinarity in MOOC Research and its Changes over Time, IRRODL George Veletsianos and Peter Sheperdson http://www.irrodl.org/index.php/irrodl/article/view/2448/3655 </vt:lpstr>
      <vt:lpstr>February 2016 A Systematic Analysis and Synthesis of the Empirical MOOC Literature Published in 2013-2015, IRRODL George Veletsianos and Peter Sheperdson http://www.irrodl.org/index.php/irrodl/article/view/2448/3655 </vt:lpstr>
      <vt:lpstr>February 2016 A Systematic Analysis and Synthesis of the Empirical MOOC Literature Published in 2013-2015, IRRODL George Veletsianos and Peter Sheperdson http://www.irrodl.org/index.php/irrodl/article/view/2448/3655 </vt:lpstr>
      <vt:lpstr>February 2016 A Systematic Analysis and Synthesis of the Empirical MOOC Literature Published in 2013-2015, IRRODL George Veletsianos and Peter Sheperdson http://www.irrodl.org/index.php/irrodl/article/view/2448/3655 </vt:lpstr>
      <vt:lpstr>August 2017 A Contemporary Review of Research Methods Adopted to Understand Students’ and Instructors’ Use of Massive Open Online Courses (MOOCs) Ruiqi Deng and Pierre Benckendorff</vt:lpstr>
      <vt:lpstr>August 2017 A Contemporary Review of Research Methods Adopted to Understand Students’ and Instructors’ Use of Massive Open Online Courses (MOOCs) Ruiqi Deng and Pierre Benckendorff</vt:lpstr>
      <vt:lpstr>August 2017 A Contemporary Review of Research Methods Adopted to Understand Students’ and Instructors’ Use of Massive Open Online Courses (MOOCs) Ruiqi Deng and Pierre Benckendorff</vt:lpstr>
      <vt:lpstr>August 2017 A Contemporary Review of Research Methods Adopted to Understand Students’ and Instructors’ Use of Massive Open Online Courses (MOOCs) Ruiqi Deng and Pierre Benckendorff, International Journal of Information and Education Technology, 7(8), 601-607.</vt:lpstr>
      <vt:lpstr>August 2017 A Contemporary Review of Research Methods Adopted to Understand Students’ and Instructors’ Use of Massive Open Online Courses (MOOCs) Ruiqi Deng and Pierre Benckendorff, International Journal of Information and Education Technology, 7(8), 601-607.</vt:lpstr>
      <vt:lpstr>August 2017 A Contemporary Review of Research Methods Adopted to Understand Students’ and Instructors’ Use of Massive Open Online Courses (MOOCs) Ruiqi Deng and Pierre Benckendorff, International Journal of Information and Education Technology, 7(8), 601-607.</vt:lpstr>
      <vt:lpstr>Quotes: Veletsianos et al. (2015-2016)</vt:lpstr>
      <vt:lpstr>MOOC Research  (6 studies)</vt:lpstr>
      <vt:lpstr>MOOC Study #1: MOOC Research</vt:lpstr>
      <vt:lpstr>Research Design</vt:lpstr>
      <vt:lpstr>Research Purpose &amp; Questions</vt:lpstr>
      <vt:lpstr>Article Search Strategies</vt:lpstr>
      <vt:lpstr>Systematic Review of Research Methods in MOOCs (2014-2016) (Zhu, M., Sari, A., &amp; Lee, M. M., 2018) </vt:lpstr>
      <vt:lpstr>Systematic Review of Research Methods in MOOCs (2014-2016) (Zhu, M., Sari, A., &amp; Lee, M. M., 2018) </vt:lpstr>
      <vt:lpstr>Systematic Review of Research Methods in MOOCs (2014-2016) (Zhu, M., Sari, A., &amp; Lee, M. M., 2018) </vt:lpstr>
      <vt:lpstr>Location of MOOC Research Team Members (2014-2016) (Zhu, M., Sari, A., &amp; Lee, M. M., 2018)</vt:lpstr>
      <vt:lpstr>Systematic Review of Research Methods in MOOCs (2014-2016) (Zhu, M., Sari, A., &amp; Lee, M. M., 2018) </vt:lpstr>
      <vt:lpstr>Systematic Review of Research Methods in MOOCs (2014-2016) (Zhu, M., Sari, A., &amp; Lee, M. M., 2018) </vt:lpstr>
      <vt:lpstr>Specific Data Sources for MOOC Research (2014-2016) (Zhu, M., Sari, A., &amp; Lee, M. M., 2018)</vt:lpstr>
      <vt:lpstr>Systematic Review of Research Methods in MOOCs (2014-2016) (Zhu, M., Sari, A., &amp; Lee, M. M., 2018) </vt:lpstr>
      <vt:lpstr>Specific Analytic Method for MOOC Research (2014-2016) (Zhu, M., Sari, A., &amp; Lee, M. M., 2018)</vt:lpstr>
      <vt:lpstr>Systematic Review of Research Methods in MOOCs (2014-2016) (Zhu, M., Sari, A., &amp; Lee, M. M., 2018) </vt:lpstr>
      <vt:lpstr>Number of Data Sources for MOOC Research (2014-2017) (Zhu, M., Sari, A., &amp; Lee, M. M., 2018)</vt:lpstr>
      <vt:lpstr>Data Sources of MOOC Research  (Note: when part of 2 or more data sources) (2014-2016) (Zhu, M., Sari, A., &amp; Lee, M. M., 2018)</vt:lpstr>
      <vt:lpstr>Findings  (Zhu, M., Sari, A., &amp; Lee, M. M., 2018) </vt:lpstr>
      <vt:lpstr>Systematic Review of Research Methods in MOOCs (2014-2016) (Zhu, M., Sari, A., &amp; Lee, M. M., 2018) </vt:lpstr>
      <vt:lpstr>Findings (Zhu, M., Sari, A., &amp; Lee, M. M., 2018) </vt:lpstr>
      <vt:lpstr>Findings (Zhu, M., Sari, A., &amp; Lee, M. M., 2018) </vt:lpstr>
      <vt:lpstr>Country of Origin of MOOC Delivery (2014-2017) (Zhu, M., Sari, A., &amp; Lee, M. M., 2018)</vt:lpstr>
      <vt:lpstr>February 2016 A Systematic Analysis and Synthesis of the Empirical MOOC Literature Published in 2013-2015 George Veletsianos and Peter Sheperdson, IRRODL, 17(2), 198-221 http://www.irrodl.org/index.php/irrodl/article/view/2448/3655 </vt:lpstr>
      <vt:lpstr>February 2016 A Systematic Analysis and Synthesis of the Empirical MOOC Literature Published in 2013-2015 George Veletsianos and Peter Sheperdson, IRRODL, 17(2), 198-221 http://www.irrodl.org/index.php/irrodl/article/view/2448/3655 </vt:lpstr>
      <vt:lpstr>MOOC Study #2: MOOC Research</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October 2015 Predictors of Retention and Achievement in a Massive Open Online Course Greene, Oswald, &amp; Pomerantz American Educational Research Journal, 52(5), 925-955. http://aer.sagepub.com/content/early/2015/05/08/0002831215584621 </vt:lpstr>
      <vt:lpstr>Additional Findings</vt:lpstr>
      <vt:lpstr>Research Background</vt:lpstr>
      <vt:lpstr>MOOC Study #3: MOOC Instructor Personalization and Addressing Learner Diversity</vt:lpstr>
      <vt:lpstr>Research Purpose</vt:lpstr>
      <vt:lpstr>Study #3: Findings Recap</vt:lpstr>
      <vt:lpstr>Future Research Might Explore…</vt:lpstr>
      <vt:lpstr>MOOC Study #4: MOOC Instructor Design Challenges and Considerations</vt:lpstr>
      <vt:lpstr>Research Questions</vt:lpstr>
      <vt:lpstr>Research Methods-Data collection Sequential mixed methods design (Creswell &amp; Clark, 2007)</vt:lpstr>
      <vt:lpstr>Research Methods-Data collection</vt:lpstr>
      <vt:lpstr>Significance &amp; Conclusion</vt:lpstr>
      <vt:lpstr>Future Research Might Explore…</vt:lpstr>
      <vt:lpstr>October 2015 Predictors of Retention and Achievement in a Massive Open Online Course Greene, Oswald, &amp; Pomerantz, American Educational Research Journal, 52(5), 925-955. http://aer.sagepub.com/content/early/2015/05/08/0002831215584621 </vt:lpstr>
      <vt:lpstr>MOOC Study #5: Malaysian and Indonesian MOOC Instructors</vt:lpstr>
      <vt:lpstr>Research Questions</vt:lpstr>
      <vt:lpstr>Research Methods-Data collection</vt:lpstr>
      <vt:lpstr>Study #5: Findings Recap and Future Directions</vt:lpstr>
      <vt:lpstr>Khe Foon (Timothy) Hew (2018) Hew, K. F. (2018). Unpacking the Strategies of Ten Highly Rated MOOCs: Implications for Engaging Students in Large Online Courses. Teachers College Record, 120(1). https://www.coursetalk.com/  </vt:lpstr>
      <vt:lpstr>Study #6: May 16, 2018 Instructional Explanations in MOOC Videos (studio and classroom) Junghun Lee, Indiana University (study in process)</vt:lpstr>
      <vt:lpstr>Future Directions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implementing methods in a study of ID practice</dc:title>
  <dc:creator>Ahmed Lachheb</dc:creator>
  <cp:lastModifiedBy>Curtis Bonk</cp:lastModifiedBy>
  <cp:revision>215</cp:revision>
  <dcterms:created xsi:type="dcterms:W3CDTF">2017-10-19T12:45:28Z</dcterms:created>
  <dcterms:modified xsi:type="dcterms:W3CDTF">2018-06-17T04:01:31Z</dcterms:modified>
</cp:coreProperties>
</file>