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5"/>
  </p:sldMasterIdLst>
  <p:notesMasterIdLst>
    <p:notesMasterId r:id="rId24"/>
  </p:notesMasterIdLst>
  <p:sldIdLst>
    <p:sldId id="345" r:id="rId6"/>
    <p:sldId id="439" r:id="rId7"/>
    <p:sldId id="440" r:id="rId8"/>
    <p:sldId id="441" r:id="rId9"/>
    <p:sldId id="442" r:id="rId10"/>
    <p:sldId id="443" r:id="rId11"/>
    <p:sldId id="444" r:id="rId12"/>
    <p:sldId id="445" r:id="rId13"/>
    <p:sldId id="446" r:id="rId14"/>
    <p:sldId id="447" r:id="rId15"/>
    <p:sldId id="448" r:id="rId16"/>
    <p:sldId id="449" r:id="rId17"/>
    <p:sldId id="450" r:id="rId18"/>
    <p:sldId id="451" r:id="rId19"/>
    <p:sldId id="453" r:id="rId20"/>
    <p:sldId id="452" r:id="rId21"/>
    <p:sldId id="421" r:id="rId22"/>
    <p:sldId id="42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Askounis" initials="HA" lastIdx="1" clrIdx="0">
    <p:extLst>
      <p:ext uri="{19B8F6BF-5375-455C-9EA6-DF929625EA0E}">
        <p15:presenceInfo xmlns:p15="http://schemas.microsoft.com/office/powerpoint/2012/main" userId="S-1-5-21-542264435-2126130483-1179000955-24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928"/>
    <a:srgbClr val="BABF32"/>
    <a:srgbClr val="FFFFFF"/>
    <a:srgbClr val="C89957"/>
    <a:srgbClr val="D4CCE7"/>
    <a:srgbClr val="E74582"/>
    <a:srgbClr val="CC6600"/>
    <a:srgbClr val="290088"/>
    <a:srgbClr val="E9E5F2"/>
    <a:srgbClr val="B9BE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0" autoAdjust="0"/>
    <p:restoredTop sz="85270" autoAdjust="0"/>
  </p:normalViewPr>
  <p:slideViewPr>
    <p:cSldViewPr snapToGrid="0">
      <p:cViewPr varScale="1">
        <p:scale>
          <a:sx n="55" d="100"/>
          <a:sy n="55" d="100"/>
        </p:scale>
        <p:origin x="1476" y="42"/>
      </p:cViewPr>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8233-41CF-9D5D-20896390F9D4}"/>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8233-41CF-9D5D-20896390F9D4}"/>
              </c:ext>
            </c:extLst>
          </c:dPt>
          <c:dPt>
            <c:idx val="3"/>
            <c:invertIfNegative val="0"/>
            <c:bubble3D val="0"/>
            <c:spPr>
              <a:solidFill>
                <a:srgbClr val="7030A0"/>
              </a:solidFill>
              <a:ln>
                <a:noFill/>
              </a:ln>
              <a:effectLst/>
            </c:spPr>
            <c:extLst>
              <c:ext xmlns:c16="http://schemas.microsoft.com/office/drawing/2014/chart" uri="{C3380CC4-5D6E-409C-BE32-E72D297353CC}">
                <c16:uniqueId val="{00000005-8233-41CF-9D5D-20896390F9D4}"/>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7-8233-41CF-9D5D-20896390F9D4}"/>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Sheet1!$A$43:$B$47</c:f>
              <c:strCache>
                <c:ptCount val="5"/>
                <c:pt idx="0">
                  <c:v>If OER are appropriate in their content, I prefer to use them.</c:v>
                </c:pt>
                <c:pt idx="1">
                  <c:v>I prefer to use OER from trustworthy sources.</c:v>
                </c:pt>
                <c:pt idx="2">
                  <c:v>I often use OER, which fulfil the pedagogical needs of the teaching–learning process.</c:v>
                </c:pt>
                <c:pt idx="3">
                  <c:v>OER need localisation.</c:v>
                </c:pt>
                <c:pt idx="4">
                  <c:v>Lack of peer review of OER makes them susceptible to poor quality.</c:v>
                </c:pt>
              </c:strCache>
              <c:extLst/>
            </c:strRef>
          </c:cat>
          <c:val>
            <c:numRef>
              <c:f>Sheet1!$C$43:$C$47</c:f>
              <c:numCache>
                <c:formatCode>General</c:formatCode>
                <c:ptCount val="5"/>
                <c:pt idx="0">
                  <c:v>4.46</c:v>
                </c:pt>
                <c:pt idx="1">
                  <c:v>4.37</c:v>
                </c:pt>
                <c:pt idx="2">
                  <c:v>4.07</c:v>
                </c:pt>
                <c:pt idx="3">
                  <c:v>3.97</c:v>
                </c:pt>
                <c:pt idx="4">
                  <c:v>3.74</c:v>
                </c:pt>
              </c:numCache>
            </c:numRef>
          </c:val>
          <c:extLst>
            <c:ext xmlns:c16="http://schemas.microsoft.com/office/drawing/2014/chart" uri="{C3380CC4-5D6E-409C-BE32-E72D297353CC}">
              <c16:uniqueId val="{00000008-8233-41CF-9D5D-20896390F9D4}"/>
            </c:ext>
          </c:extLst>
        </c:ser>
        <c:dLbls>
          <c:showLegendKey val="0"/>
          <c:showVal val="0"/>
          <c:showCatName val="0"/>
          <c:showSerName val="0"/>
          <c:showPercent val="0"/>
          <c:showBubbleSize val="0"/>
        </c:dLbls>
        <c:gapWidth val="219"/>
        <c:overlap val="-27"/>
        <c:axId val="433778168"/>
        <c:axId val="433778824"/>
      </c:barChart>
      <c:catAx>
        <c:axId val="433778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3778824"/>
        <c:crosses val="autoZero"/>
        <c:auto val="1"/>
        <c:lblAlgn val="ctr"/>
        <c:lblOffset val="100"/>
        <c:noMultiLvlLbl val="0"/>
      </c:catAx>
      <c:valAx>
        <c:axId val="433778824"/>
        <c:scaling>
          <c:orientation val="minMax"/>
        </c:scaling>
        <c:delete val="1"/>
        <c:axPos val="l"/>
        <c:numFmt formatCode="General" sourceLinked="1"/>
        <c:majorTickMark val="none"/>
        <c:minorTickMark val="none"/>
        <c:tickLblPos val="nextTo"/>
        <c:crossAx val="43377816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0F3149-4F01-4902-95E9-079E16AF015A}" type="doc">
      <dgm:prSet loTypeId="urn:microsoft.com/office/officeart/2005/8/layout/default" loCatId="Inbox" qsTypeId="urn:microsoft.com/office/officeart/2005/8/quickstyle/simple1" qsCatId="simple" csTypeId="urn:microsoft.com/office/officeart/2005/8/colors/ColorSchemeForSuggestions" csCatId="other" phldr="1"/>
      <dgm:spPr/>
      <dgm:t>
        <a:bodyPr/>
        <a:lstStyle/>
        <a:p>
          <a:endParaRPr lang="en-US"/>
        </a:p>
      </dgm:t>
    </dgm:pt>
    <dgm:pt modelId="{96184975-5E4E-44F0-B9F1-AE8EF9C1FB43}">
      <dgm:prSet custT="1"/>
      <dgm:spPr>
        <a:solidFill>
          <a:schemeClr val="accent2"/>
        </a:solidFill>
      </dgm:spPr>
      <dgm:t>
        <a:bodyPr/>
        <a:lstStyle/>
        <a:p>
          <a:r>
            <a:rPr lang="en-CA" sz="2400" b="1" dirty="0"/>
            <a:t>Copyright and Creative Commons licences (47%)</a:t>
          </a:r>
          <a:endParaRPr lang="en-US" sz="2400" b="1" dirty="0"/>
        </a:p>
      </dgm:t>
    </dgm:pt>
    <dgm:pt modelId="{65BCFCB3-6FE7-4232-95BA-67A197E193BA}" type="parTrans" cxnId="{2783D420-4CE6-4444-A2EC-E1EF50F0F09E}">
      <dgm:prSet/>
      <dgm:spPr/>
      <dgm:t>
        <a:bodyPr/>
        <a:lstStyle/>
        <a:p>
          <a:endParaRPr lang="en-US"/>
        </a:p>
      </dgm:t>
    </dgm:pt>
    <dgm:pt modelId="{F31880E3-B160-446C-B1F7-A20269E88515}" type="sibTrans" cxnId="{2783D420-4CE6-4444-A2EC-E1EF50F0F09E}">
      <dgm:prSet/>
      <dgm:spPr/>
      <dgm:t>
        <a:bodyPr/>
        <a:lstStyle/>
        <a:p>
          <a:endParaRPr lang="en-US"/>
        </a:p>
      </dgm:t>
    </dgm:pt>
    <dgm:pt modelId="{BCB31ED8-C828-401C-950B-9339F2CEA231}">
      <dgm:prSet custT="1"/>
      <dgm:spPr/>
      <dgm:t>
        <a:bodyPr/>
        <a:lstStyle/>
        <a:p>
          <a:r>
            <a:rPr lang="en-CA" sz="2400" b="1" dirty="0"/>
            <a:t>Workload (43.59%)</a:t>
          </a:r>
          <a:endParaRPr lang="en-US" sz="2400" b="1" dirty="0"/>
        </a:p>
      </dgm:t>
    </dgm:pt>
    <dgm:pt modelId="{E65703A8-990D-4A84-8252-29BB933BA60A}" type="parTrans" cxnId="{32851B6E-2857-468F-A5CE-9C5B006BDE1A}">
      <dgm:prSet/>
      <dgm:spPr/>
      <dgm:t>
        <a:bodyPr/>
        <a:lstStyle/>
        <a:p>
          <a:endParaRPr lang="en-US"/>
        </a:p>
      </dgm:t>
    </dgm:pt>
    <dgm:pt modelId="{DCE255D3-5B30-4063-9225-2E9476985E79}" type="sibTrans" cxnId="{32851B6E-2857-468F-A5CE-9C5B006BDE1A}">
      <dgm:prSet/>
      <dgm:spPr/>
      <dgm:t>
        <a:bodyPr/>
        <a:lstStyle/>
        <a:p>
          <a:endParaRPr lang="en-US"/>
        </a:p>
      </dgm:t>
    </dgm:pt>
    <dgm:pt modelId="{F0FC1718-35F4-46DB-9474-84ABCD346AE4}">
      <dgm:prSet custT="1"/>
      <dgm:spPr>
        <a:solidFill>
          <a:srgbClr val="E74582"/>
        </a:solidFill>
      </dgm:spPr>
      <dgm:t>
        <a:bodyPr/>
        <a:lstStyle/>
        <a:p>
          <a:r>
            <a:rPr lang="en-CA" sz="2400" b="1" dirty="0"/>
            <a:t>Recognition and rewards system (40.17%)</a:t>
          </a:r>
          <a:endParaRPr lang="en-US" sz="2400" b="1" dirty="0"/>
        </a:p>
      </dgm:t>
    </dgm:pt>
    <dgm:pt modelId="{04F3FA73-999C-4E94-AA42-854A610289AC}" type="parTrans" cxnId="{EDBA62B4-6283-499B-8B65-77AE4756AEB3}">
      <dgm:prSet/>
      <dgm:spPr/>
      <dgm:t>
        <a:bodyPr/>
        <a:lstStyle/>
        <a:p>
          <a:endParaRPr lang="en-US"/>
        </a:p>
      </dgm:t>
    </dgm:pt>
    <dgm:pt modelId="{33FFFDFB-97BD-4298-A0D7-463B1D0F589C}" type="sibTrans" cxnId="{EDBA62B4-6283-499B-8B65-77AE4756AEB3}">
      <dgm:prSet/>
      <dgm:spPr/>
      <dgm:t>
        <a:bodyPr/>
        <a:lstStyle/>
        <a:p>
          <a:endParaRPr lang="en-US"/>
        </a:p>
      </dgm:t>
    </dgm:pt>
    <dgm:pt modelId="{A2A7254B-2146-495E-87C1-FD3539635004}">
      <dgm:prSet custT="1"/>
      <dgm:spPr>
        <a:solidFill>
          <a:srgbClr val="7030A0"/>
        </a:solidFill>
      </dgm:spPr>
      <dgm:t>
        <a:bodyPr/>
        <a:lstStyle/>
        <a:p>
          <a:r>
            <a:rPr lang="en-CA" sz="2400" b="1" dirty="0"/>
            <a:t>Technological support (32.48%)</a:t>
          </a:r>
          <a:endParaRPr lang="en-US" sz="2400" b="1" dirty="0"/>
        </a:p>
      </dgm:t>
    </dgm:pt>
    <dgm:pt modelId="{309D7872-2BB5-4D89-9D18-52F79A97EB28}" type="parTrans" cxnId="{FAC4DDEA-C848-476E-9D7B-22926B0CD53C}">
      <dgm:prSet/>
      <dgm:spPr/>
      <dgm:t>
        <a:bodyPr/>
        <a:lstStyle/>
        <a:p>
          <a:endParaRPr lang="en-US"/>
        </a:p>
      </dgm:t>
    </dgm:pt>
    <dgm:pt modelId="{7344D3A5-B514-45AD-8B28-60E6960CFA74}" type="sibTrans" cxnId="{FAC4DDEA-C848-476E-9D7B-22926B0CD53C}">
      <dgm:prSet/>
      <dgm:spPr/>
      <dgm:t>
        <a:bodyPr/>
        <a:lstStyle/>
        <a:p>
          <a:endParaRPr lang="en-US"/>
        </a:p>
      </dgm:t>
    </dgm:pt>
    <dgm:pt modelId="{6D01E88F-C014-45F6-A7A3-BE5B487342F6}">
      <dgm:prSet custT="1"/>
      <dgm:spPr>
        <a:solidFill>
          <a:schemeClr val="accent4">
            <a:lumMod val="75000"/>
          </a:schemeClr>
        </a:solidFill>
      </dgm:spPr>
      <dgm:t>
        <a:bodyPr/>
        <a:lstStyle/>
        <a:p>
          <a:r>
            <a:rPr lang="en-CA" sz="2400" b="1" dirty="0"/>
            <a:t>Financial resources (29.91%)</a:t>
          </a:r>
          <a:endParaRPr lang="en-US" sz="2400" b="1" dirty="0"/>
        </a:p>
      </dgm:t>
    </dgm:pt>
    <dgm:pt modelId="{DC3B0DB5-D856-4081-9921-71CE91A1AD1D}" type="parTrans" cxnId="{03EEA764-E1FD-4D75-81C3-495DA18D82A1}">
      <dgm:prSet/>
      <dgm:spPr/>
      <dgm:t>
        <a:bodyPr/>
        <a:lstStyle/>
        <a:p>
          <a:endParaRPr lang="en-US"/>
        </a:p>
      </dgm:t>
    </dgm:pt>
    <dgm:pt modelId="{951DAB29-711B-44D5-B176-4965F7336F5E}" type="sibTrans" cxnId="{03EEA764-E1FD-4D75-81C3-495DA18D82A1}">
      <dgm:prSet/>
      <dgm:spPr/>
      <dgm:t>
        <a:bodyPr/>
        <a:lstStyle/>
        <a:p>
          <a:endParaRPr lang="en-US"/>
        </a:p>
      </dgm:t>
    </dgm:pt>
    <dgm:pt modelId="{1320202E-1220-4D88-A96F-18F347174CE7}" type="pres">
      <dgm:prSet presAssocID="{BF0F3149-4F01-4902-95E9-079E16AF015A}" presName="diagram" presStyleCnt="0">
        <dgm:presLayoutVars>
          <dgm:dir/>
          <dgm:resizeHandles val="exact"/>
        </dgm:presLayoutVars>
      </dgm:prSet>
      <dgm:spPr/>
    </dgm:pt>
    <dgm:pt modelId="{C2C431EC-5AF4-4F0D-98B6-ADD7133277A2}" type="pres">
      <dgm:prSet presAssocID="{96184975-5E4E-44F0-B9F1-AE8EF9C1FB43}" presName="node" presStyleLbl="node1" presStyleIdx="0" presStyleCnt="5">
        <dgm:presLayoutVars>
          <dgm:bulletEnabled val="1"/>
        </dgm:presLayoutVars>
      </dgm:prSet>
      <dgm:spPr/>
    </dgm:pt>
    <dgm:pt modelId="{E3CD6461-0E7B-408D-A786-7D0318444A9B}" type="pres">
      <dgm:prSet presAssocID="{F31880E3-B160-446C-B1F7-A20269E88515}" presName="sibTrans" presStyleCnt="0"/>
      <dgm:spPr/>
    </dgm:pt>
    <dgm:pt modelId="{B42B9BEB-8D21-432B-A1B5-26AE7BE516AB}" type="pres">
      <dgm:prSet presAssocID="{BCB31ED8-C828-401C-950B-9339F2CEA231}" presName="node" presStyleLbl="node1" presStyleIdx="1" presStyleCnt="5">
        <dgm:presLayoutVars>
          <dgm:bulletEnabled val="1"/>
        </dgm:presLayoutVars>
      </dgm:prSet>
      <dgm:spPr/>
    </dgm:pt>
    <dgm:pt modelId="{BA73617F-1C40-4D49-A016-FE6C4EE96474}" type="pres">
      <dgm:prSet presAssocID="{DCE255D3-5B30-4063-9225-2E9476985E79}" presName="sibTrans" presStyleCnt="0"/>
      <dgm:spPr/>
    </dgm:pt>
    <dgm:pt modelId="{34407E71-C6A6-4170-BBBE-13820095E90E}" type="pres">
      <dgm:prSet presAssocID="{F0FC1718-35F4-46DB-9474-84ABCD346AE4}" presName="node" presStyleLbl="node1" presStyleIdx="2" presStyleCnt="5">
        <dgm:presLayoutVars>
          <dgm:bulletEnabled val="1"/>
        </dgm:presLayoutVars>
      </dgm:prSet>
      <dgm:spPr/>
    </dgm:pt>
    <dgm:pt modelId="{7683942F-C088-47D0-8E2A-7872F824A31F}" type="pres">
      <dgm:prSet presAssocID="{33FFFDFB-97BD-4298-A0D7-463B1D0F589C}" presName="sibTrans" presStyleCnt="0"/>
      <dgm:spPr/>
    </dgm:pt>
    <dgm:pt modelId="{EF5A3639-39A5-422F-AA73-CEBD2B667534}" type="pres">
      <dgm:prSet presAssocID="{A2A7254B-2146-495E-87C1-FD3539635004}" presName="node" presStyleLbl="node1" presStyleIdx="3" presStyleCnt="5">
        <dgm:presLayoutVars>
          <dgm:bulletEnabled val="1"/>
        </dgm:presLayoutVars>
      </dgm:prSet>
      <dgm:spPr/>
    </dgm:pt>
    <dgm:pt modelId="{4A74F258-92D9-4C5B-BE96-7B0F288863CC}" type="pres">
      <dgm:prSet presAssocID="{7344D3A5-B514-45AD-8B28-60E6960CFA74}" presName="sibTrans" presStyleCnt="0"/>
      <dgm:spPr/>
    </dgm:pt>
    <dgm:pt modelId="{AA06991E-E5D6-4F05-A5BD-560215FF82E8}" type="pres">
      <dgm:prSet presAssocID="{6D01E88F-C014-45F6-A7A3-BE5B487342F6}" presName="node" presStyleLbl="node1" presStyleIdx="4" presStyleCnt="5">
        <dgm:presLayoutVars>
          <dgm:bulletEnabled val="1"/>
        </dgm:presLayoutVars>
      </dgm:prSet>
      <dgm:spPr/>
    </dgm:pt>
  </dgm:ptLst>
  <dgm:cxnLst>
    <dgm:cxn modelId="{7E22EA16-9B2A-4B5A-8DE4-DBF9E146CC29}" type="presOf" srcId="{BF0F3149-4F01-4902-95E9-079E16AF015A}" destId="{1320202E-1220-4D88-A96F-18F347174CE7}" srcOrd="0" destOrd="0" presId="urn:microsoft.com/office/officeart/2005/8/layout/default"/>
    <dgm:cxn modelId="{2783D420-4CE6-4444-A2EC-E1EF50F0F09E}" srcId="{BF0F3149-4F01-4902-95E9-079E16AF015A}" destId="{96184975-5E4E-44F0-B9F1-AE8EF9C1FB43}" srcOrd="0" destOrd="0" parTransId="{65BCFCB3-6FE7-4232-95BA-67A197E193BA}" sibTransId="{F31880E3-B160-446C-B1F7-A20269E88515}"/>
    <dgm:cxn modelId="{4486C738-DA19-472F-BC82-FD6F94161E3B}" type="presOf" srcId="{96184975-5E4E-44F0-B9F1-AE8EF9C1FB43}" destId="{C2C431EC-5AF4-4F0D-98B6-ADD7133277A2}" srcOrd="0" destOrd="0" presId="urn:microsoft.com/office/officeart/2005/8/layout/default"/>
    <dgm:cxn modelId="{03EEA764-E1FD-4D75-81C3-495DA18D82A1}" srcId="{BF0F3149-4F01-4902-95E9-079E16AF015A}" destId="{6D01E88F-C014-45F6-A7A3-BE5B487342F6}" srcOrd="4" destOrd="0" parTransId="{DC3B0DB5-D856-4081-9921-71CE91A1AD1D}" sibTransId="{951DAB29-711B-44D5-B176-4965F7336F5E}"/>
    <dgm:cxn modelId="{32851B6E-2857-468F-A5CE-9C5B006BDE1A}" srcId="{BF0F3149-4F01-4902-95E9-079E16AF015A}" destId="{BCB31ED8-C828-401C-950B-9339F2CEA231}" srcOrd="1" destOrd="0" parTransId="{E65703A8-990D-4A84-8252-29BB933BA60A}" sibTransId="{DCE255D3-5B30-4063-9225-2E9476985E79}"/>
    <dgm:cxn modelId="{D5446073-92A0-4080-AA31-1D24B857D849}" type="presOf" srcId="{BCB31ED8-C828-401C-950B-9339F2CEA231}" destId="{B42B9BEB-8D21-432B-A1B5-26AE7BE516AB}" srcOrd="0" destOrd="0" presId="urn:microsoft.com/office/officeart/2005/8/layout/default"/>
    <dgm:cxn modelId="{2992315A-28E1-4003-8DD4-68D241C759D6}" type="presOf" srcId="{6D01E88F-C014-45F6-A7A3-BE5B487342F6}" destId="{AA06991E-E5D6-4F05-A5BD-560215FF82E8}" srcOrd="0" destOrd="0" presId="urn:microsoft.com/office/officeart/2005/8/layout/default"/>
    <dgm:cxn modelId="{06C1859C-1A5F-4B3C-AAD8-40BA8FD5BA3C}" type="presOf" srcId="{A2A7254B-2146-495E-87C1-FD3539635004}" destId="{EF5A3639-39A5-422F-AA73-CEBD2B667534}" srcOrd="0" destOrd="0" presId="urn:microsoft.com/office/officeart/2005/8/layout/default"/>
    <dgm:cxn modelId="{834672AC-935C-445A-AB24-B9B31A5AC53C}" type="presOf" srcId="{F0FC1718-35F4-46DB-9474-84ABCD346AE4}" destId="{34407E71-C6A6-4170-BBBE-13820095E90E}" srcOrd="0" destOrd="0" presId="urn:microsoft.com/office/officeart/2005/8/layout/default"/>
    <dgm:cxn modelId="{EDBA62B4-6283-499B-8B65-77AE4756AEB3}" srcId="{BF0F3149-4F01-4902-95E9-079E16AF015A}" destId="{F0FC1718-35F4-46DB-9474-84ABCD346AE4}" srcOrd="2" destOrd="0" parTransId="{04F3FA73-999C-4E94-AA42-854A610289AC}" sibTransId="{33FFFDFB-97BD-4298-A0D7-463B1D0F589C}"/>
    <dgm:cxn modelId="{FAC4DDEA-C848-476E-9D7B-22926B0CD53C}" srcId="{BF0F3149-4F01-4902-95E9-079E16AF015A}" destId="{A2A7254B-2146-495E-87C1-FD3539635004}" srcOrd="3" destOrd="0" parTransId="{309D7872-2BB5-4D89-9D18-52F79A97EB28}" sibTransId="{7344D3A5-B514-45AD-8B28-60E6960CFA74}"/>
    <dgm:cxn modelId="{9E87890E-2FB5-4387-A12F-F5FAF679F51C}" type="presParOf" srcId="{1320202E-1220-4D88-A96F-18F347174CE7}" destId="{C2C431EC-5AF4-4F0D-98B6-ADD7133277A2}" srcOrd="0" destOrd="0" presId="urn:microsoft.com/office/officeart/2005/8/layout/default"/>
    <dgm:cxn modelId="{E80A5096-0F6B-4B21-893B-D5344B29AA2D}" type="presParOf" srcId="{1320202E-1220-4D88-A96F-18F347174CE7}" destId="{E3CD6461-0E7B-408D-A786-7D0318444A9B}" srcOrd="1" destOrd="0" presId="urn:microsoft.com/office/officeart/2005/8/layout/default"/>
    <dgm:cxn modelId="{220FBDA1-A5CE-4314-B62C-4DFA4ED6802E}" type="presParOf" srcId="{1320202E-1220-4D88-A96F-18F347174CE7}" destId="{B42B9BEB-8D21-432B-A1B5-26AE7BE516AB}" srcOrd="2" destOrd="0" presId="urn:microsoft.com/office/officeart/2005/8/layout/default"/>
    <dgm:cxn modelId="{6EFA64EA-F3A0-423B-984B-528A04E77993}" type="presParOf" srcId="{1320202E-1220-4D88-A96F-18F347174CE7}" destId="{BA73617F-1C40-4D49-A016-FE6C4EE96474}" srcOrd="3" destOrd="0" presId="urn:microsoft.com/office/officeart/2005/8/layout/default"/>
    <dgm:cxn modelId="{CCD8B9B0-8B48-48DC-A605-2B56BA3B3514}" type="presParOf" srcId="{1320202E-1220-4D88-A96F-18F347174CE7}" destId="{34407E71-C6A6-4170-BBBE-13820095E90E}" srcOrd="4" destOrd="0" presId="urn:microsoft.com/office/officeart/2005/8/layout/default"/>
    <dgm:cxn modelId="{C8A47FAA-A045-4E76-A31E-BE0E32BF3993}" type="presParOf" srcId="{1320202E-1220-4D88-A96F-18F347174CE7}" destId="{7683942F-C088-47D0-8E2A-7872F824A31F}" srcOrd="5" destOrd="0" presId="urn:microsoft.com/office/officeart/2005/8/layout/default"/>
    <dgm:cxn modelId="{33B35143-F80C-4BBB-9A7F-DAC51661D043}" type="presParOf" srcId="{1320202E-1220-4D88-A96F-18F347174CE7}" destId="{EF5A3639-39A5-422F-AA73-CEBD2B667534}" srcOrd="6" destOrd="0" presId="urn:microsoft.com/office/officeart/2005/8/layout/default"/>
    <dgm:cxn modelId="{8850F2AE-C73B-4AA2-B7E8-4B5C929B3411}" type="presParOf" srcId="{1320202E-1220-4D88-A96F-18F347174CE7}" destId="{4A74F258-92D9-4C5B-BE96-7B0F288863CC}" srcOrd="7" destOrd="0" presId="urn:microsoft.com/office/officeart/2005/8/layout/default"/>
    <dgm:cxn modelId="{5CD028B5-21AE-4239-B8C9-E90AFC5C67A2}" type="presParOf" srcId="{1320202E-1220-4D88-A96F-18F347174CE7}" destId="{AA06991E-E5D6-4F05-A5BD-560215FF82E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431EC-5AF4-4F0D-98B6-ADD7133277A2}">
      <dsp:nvSpPr>
        <dsp:cNvPr id="0" name=""/>
        <dsp:cNvSpPr/>
      </dsp:nvSpPr>
      <dsp:spPr>
        <a:xfrm>
          <a:off x="0" y="438501"/>
          <a:ext cx="2464593" cy="1478756"/>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1" kern="1200" dirty="0"/>
            <a:t>Copyright and Creative Commons licences (47%)</a:t>
          </a:r>
          <a:endParaRPr lang="en-US" sz="2400" b="1" kern="1200" dirty="0"/>
        </a:p>
      </dsp:txBody>
      <dsp:txXfrm>
        <a:off x="0" y="438501"/>
        <a:ext cx="2464593" cy="1478756"/>
      </dsp:txXfrm>
    </dsp:sp>
    <dsp:sp modelId="{B42B9BEB-8D21-432B-A1B5-26AE7BE516AB}">
      <dsp:nvSpPr>
        <dsp:cNvPr id="0" name=""/>
        <dsp:cNvSpPr/>
      </dsp:nvSpPr>
      <dsp:spPr>
        <a:xfrm>
          <a:off x="2711053" y="438501"/>
          <a:ext cx="2464593" cy="14787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1" kern="1200" dirty="0"/>
            <a:t>Workload (43.59%)</a:t>
          </a:r>
          <a:endParaRPr lang="en-US" sz="2400" b="1" kern="1200" dirty="0"/>
        </a:p>
      </dsp:txBody>
      <dsp:txXfrm>
        <a:off x="2711053" y="438501"/>
        <a:ext cx="2464593" cy="1478756"/>
      </dsp:txXfrm>
    </dsp:sp>
    <dsp:sp modelId="{34407E71-C6A6-4170-BBBE-13820095E90E}">
      <dsp:nvSpPr>
        <dsp:cNvPr id="0" name=""/>
        <dsp:cNvSpPr/>
      </dsp:nvSpPr>
      <dsp:spPr>
        <a:xfrm>
          <a:off x="5422106" y="438501"/>
          <a:ext cx="2464593" cy="1478756"/>
        </a:xfrm>
        <a:prstGeom prst="rect">
          <a:avLst/>
        </a:prstGeom>
        <a:solidFill>
          <a:srgbClr val="E745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1" kern="1200" dirty="0"/>
            <a:t>Recognition and rewards system (40.17%)</a:t>
          </a:r>
          <a:endParaRPr lang="en-US" sz="2400" b="1" kern="1200" dirty="0"/>
        </a:p>
      </dsp:txBody>
      <dsp:txXfrm>
        <a:off x="5422106" y="438501"/>
        <a:ext cx="2464593" cy="1478756"/>
      </dsp:txXfrm>
    </dsp:sp>
    <dsp:sp modelId="{EF5A3639-39A5-422F-AA73-CEBD2B667534}">
      <dsp:nvSpPr>
        <dsp:cNvPr id="0" name=""/>
        <dsp:cNvSpPr/>
      </dsp:nvSpPr>
      <dsp:spPr>
        <a:xfrm>
          <a:off x="1355526" y="2163716"/>
          <a:ext cx="2464593" cy="1478756"/>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1" kern="1200" dirty="0"/>
            <a:t>Technological support (32.48%)</a:t>
          </a:r>
          <a:endParaRPr lang="en-US" sz="2400" b="1" kern="1200" dirty="0"/>
        </a:p>
      </dsp:txBody>
      <dsp:txXfrm>
        <a:off x="1355526" y="2163716"/>
        <a:ext cx="2464593" cy="1478756"/>
      </dsp:txXfrm>
    </dsp:sp>
    <dsp:sp modelId="{AA06991E-E5D6-4F05-A5BD-560215FF82E8}">
      <dsp:nvSpPr>
        <dsp:cNvPr id="0" name=""/>
        <dsp:cNvSpPr/>
      </dsp:nvSpPr>
      <dsp:spPr>
        <a:xfrm>
          <a:off x="4066579" y="2163716"/>
          <a:ext cx="2464593" cy="1478756"/>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1" kern="1200" dirty="0"/>
            <a:t>Financial resources (29.91%)</a:t>
          </a:r>
          <a:endParaRPr lang="en-US" sz="2400" b="1" kern="1200" dirty="0"/>
        </a:p>
      </dsp:txBody>
      <dsp:txXfrm>
        <a:off x="4066579" y="2163716"/>
        <a:ext cx="2464593" cy="147875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E61EF-D09D-412B-A36D-8667E3C62306}" type="datetimeFigureOut">
              <a:rPr lang="en-US" smtClean="0"/>
              <a:t>10/18/2017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513173-708C-41F6-B918-200267073A83}" type="slidenum">
              <a:rPr lang="en-US" smtClean="0"/>
              <a:t>‹#›</a:t>
            </a:fld>
            <a:endParaRPr lang="en-US"/>
          </a:p>
        </p:txBody>
      </p:sp>
    </p:spTree>
    <p:extLst>
      <p:ext uri="{BB962C8B-B14F-4D97-AF65-F5344CB8AC3E}">
        <p14:creationId xmlns:p14="http://schemas.microsoft.com/office/powerpoint/2010/main" val="377055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everyone!</a:t>
            </a:r>
          </a:p>
          <a:p>
            <a:r>
              <a:rPr lang="en-US" sz="1200" kern="1200" dirty="0">
                <a:solidFill>
                  <a:schemeClr val="tx1"/>
                </a:solidFill>
                <a:effectLst/>
                <a:latin typeface="+mn-lt"/>
                <a:ea typeface="+mn-ea"/>
                <a:cs typeface="+mn-cs"/>
              </a:rPr>
              <a:t>Most of my works in the last several years are in the area of Open Educational Resources (OER) and today, I am going to talk about one of my research works on use and contribution of OER. </a:t>
            </a:r>
          </a:p>
          <a:p>
            <a:endParaRPr lang="en-US" dirty="0"/>
          </a:p>
        </p:txBody>
      </p:sp>
      <p:sp>
        <p:nvSpPr>
          <p:cNvPr id="4" name="Slide Number Placeholder 3"/>
          <p:cNvSpPr>
            <a:spLocks noGrp="1"/>
          </p:cNvSpPr>
          <p:nvPr>
            <p:ph type="sldNum" sz="quarter" idx="10"/>
          </p:nvPr>
        </p:nvSpPr>
        <p:spPr/>
        <p:txBody>
          <a:bodyPr/>
          <a:lstStyle/>
          <a:p>
            <a:fld id="{D4513173-708C-41F6-B918-200267073A83}" type="slidenum">
              <a:rPr lang="en-US" smtClean="0"/>
              <a:t>1</a:t>
            </a:fld>
            <a:endParaRPr lang="en-US"/>
          </a:p>
        </p:txBody>
      </p:sp>
    </p:spTree>
    <p:extLst>
      <p:ext uri="{BB962C8B-B14F-4D97-AF65-F5344CB8AC3E}">
        <p14:creationId xmlns:p14="http://schemas.microsoft.com/office/powerpoint/2010/main" val="3421265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now present what we know about the research questions that we asked to help us understand use and contribution of OER better.</a:t>
            </a:r>
          </a:p>
        </p:txBody>
      </p:sp>
      <p:sp>
        <p:nvSpPr>
          <p:cNvPr id="4" name="Slide Number Placeholder 3"/>
          <p:cNvSpPr>
            <a:spLocks noGrp="1"/>
          </p:cNvSpPr>
          <p:nvPr>
            <p:ph type="sldNum" sz="quarter" idx="10"/>
          </p:nvPr>
        </p:nvSpPr>
        <p:spPr/>
        <p:txBody>
          <a:bodyPr/>
          <a:lstStyle/>
          <a:p>
            <a:fld id="{D4513173-708C-41F6-B918-200267073A83}" type="slidenum">
              <a:rPr lang="en-US" smtClean="0"/>
              <a:t>10</a:t>
            </a:fld>
            <a:endParaRPr lang="en-US"/>
          </a:p>
        </p:txBody>
      </p:sp>
    </p:spTree>
    <p:extLst>
      <p:ext uri="{BB962C8B-B14F-4D97-AF65-F5344CB8AC3E}">
        <p14:creationId xmlns:p14="http://schemas.microsoft.com/office/powerpoint/2010/main" val="2381429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We find that teachers share for the pleasure of sharing and to disseminate their ideas to others. They consider sharing as a responsibility of teachers, and they felt happy to share their work and receive feedback from others. They also believed sharing would lead to reciprocal behaviour by others. Overall, they had positive attitudes towards OER, which did not differ significantly across demographic variables. However, attitudes towards sharing was higher than attitude to adapt. This is a significant point to note the low preference to adapt materials developed by others in their teaching. So, “not invented here” phenomenon was prevalent to some extent amongst the teachers.</a:t>
            </a:r>
          </a:p>
          <a:p>
            <a:endParaRPr lang="en-US" dirty="0"/>
          </a:p>
        </p:txBody>
      </p:sp>
      <p:sp>
        <p:nvSpPr>
          <p:cNvPr id="4" name="Slide Number Placeholder 3"/>
          <p:cNvSpPr>
            <a:spLocks noGrp="1"/>
          </p:cNvSpPr>
          <p:nvPr>
            <p:ph type="sldNum" sz="quarter" idx="10"/>
          </p:nvPr>
        </p:nvSpPr>
        <p:spPr/>
        <p:txBody>
          <a:bodyPr/>
          <a:lstStyle/>
          <a:p>
            <a:fld id="{D4513173-708C-41F6-B918-200267073A83}" type="slidenum">
              <a:rPr lang="en-US" smtClean="0"/>
              <a:t>11</a:t>
            </a:fld>
            <a:endParaRPr lang="en-US"/>
          </a:p>
        </p:txBody>
      </p:sp>
    </p:spTree>
    <p:extLst>
      <p:ext uri="{BB962C8B-B14F-4D97-AF65-F5344CB8AC3E}">
        <p14:creationId xmlns:p14="http://schemas.microsoft.com/office/powerpoint/2010/main" val="1674814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t>Teachers were </a:t>
            </a:r>
            <a:r>
              <a:rPr lang="en-CA" sz="1200" dirty="0"/>
              <a:t>highly motivated to share educational materials as OER. Motivated by altruistic reasons such as OER will help developing countries or sharing is an academic value. They also think that OER increases learning opportunity for them. However, motivation to use and share OER is not significantly different across variables, except age and qualification. Younger teachers were more motivated to use OER and those with PhD had higher motivation than just master degree holders. These may be related to ICT skills  and better academic skills of those with PhD.</a:t>
            </a:r>
          </a:p>
          <a:p>
            <a:endParaRPr lang="en-US" dirty="0"/>
          </a:p>
        </p:txBody>
      </p:sp>
      <p:sp>
        <p:nvSpPr>
          <p:cNvPr id="4" name="Slide Number Placeholder 3"/>
          <p:cNvSpPr>
            <a:spLocks noGrp="1"/>
          </p:cNvSpPr>
          <p:nvPr>
            <p:ph type="sldNum" sz="quarter" idx="10"/>
          </p:nvPr>
        </p:nvSpPr>
        <p:spPr/>
        <p:txBody>
          <a:bodyPr/>
          <a:lstStyle/>
          <a:p>
            <a:fld id="{D4513173-708C-41F6-B918-200267073A83}" type="slidenum">
              <a:rPr lang="en-US" smtClean="0"/>
              <a:t>12</a:t>
            </a:fld>
            <a:endParaRPr lang="en-US"/>
          </a:p>
        </p:txBody>
      </p:sp>
    </p:spTree>
    <p:extLst>
      <p:ext uri="{BB962C8B-B14F-4D97-AF65-F5344CB8AC3E}">
        <p14:creationId xmlns:p14="http://schemas.microsoft.com/office/powerpoint/2010/main" val="3683243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When it comes to quality of education, teachers are normally very conservative. They would use OER based on appropriateness and from trustworthy sources/ reputed sources, if the pedagogical needs are fulfilled. However, they think most OER needs localisation to improve quality and lack of peer review is a problem in OER use. Interestingly those who have not created OER are more critical about OER than those who have created and shared educational materials. Quality assurance of OER should be the responsibility of those who prepare the materials, and institutions should create mechanisms to assure quality.</a:t>
            </a:r>
          </a:p>
          <a:p>
            <a:endParaRPr lang="en-US" dirty="0"/>
          </a:p>
        </p:txBody>
      </p:sp>
      <p:sp>
        <p:nvSpPr>
          <p:cNvPr id="4" name="Slide Number Placeholder 3"/>
          <p:cNvSpPr>
            <a:spLocks noGrp="1"/>
          </p:cNvSpPr>
          <p:nvPr>
            <p:ph type="sldNum" sz="quarter" idx="10"/>
          </p:nvPr>
        </p:nvSpPr>
        <p:spPr/>
        <p:txBody>
          <a:bodyPr/>
          <a:lstStyle/>
          <a:p>
            <a:fld id="{D4513173-708C-41F6-B918-200267073A83}" type="slidenum">
              <a:rPr lang="en-US" smtClean="0"/>
              <a:t>13</a:t>
            </a:fld>
            <a:endParaRPr lang="en-US"/>
          </a:p>
        </p:txBody>
      </p:sp>
    </p:spTree>
    <p:extLst>
      <p:ext uri="{BB962C8B-B14F-4D97-AF65-F5344CB8AC3E}">
        <p14:creationId xmlns:p14="http://schemas.microsoft.com/office/powerpoint/2010/main" val="3152296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 top barriers were lack of understanding of copyright and licensing, followed by workload. They also believed there is no recognition or reward system for those developing OER. In the institutions surveyed there were lack of technological support to promote use and contribution of OER, and the present level of funding is also an important barrier. Users and contributors of OER were particularly concerned about time to integrate OER in teaching and learning. While OER may save time in long run, adaptation to local language and contexts normally take time. Lack of institutional policy to support OER compounded the barriers to use and adaptation.</a:t>
            </a:r>
          </a:p>
        </p:txBody>
      </p:sp>
      <p:sp>
        <p:nvSpPr>
          <p:cNvPr id="4" name="Slide Number Placeholder 3"/>
          <p:cNvSpPr>
            <a:spLocks noGrp="1"/>
          </p:cNvSpPr>
          <p:nvPr>
            <p:ph type="sldNum" sz="quarter" idx="10"/>
          </p:nvPr>
        </p:nvSpPr>
        <p:spPr/>
        <p:txBody>
          <a:bodyPr/>
          <a:lstStyle/>
          <a:p>
            <a:fld id="{D4513173-708C-41F6-B918-200267073A83}" type="slidenum">
              <a:rPr lang="en-US" smtClean="0"/>
              <a:t>14</a:t>
            </a:fld>
            <a:endParaRPr lang="en-US"/>
          </a:p>
        </p:txBody>
      </p:sp>
    </p:spTree>
    <p:extLst>
      <p:ext uri="{BB962C8B-B14F-4D97-AF65-F5344CB8AC3E}">
        <p14:creationId xmlns:p14="http://schemas.microsoft.com/office/powerpoint/2010/main" val="3309499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findings of the study, we have made some recommendations to effectively use and contribute OER in Indian higher education institutions. Maybe these would also be useful in other similar scenarios.</a:t>
            </a:r>
          </a:p>
        </p:txBody>
      </p:sp>
      <p:sp>
        <p:nvSpPr>
          <p:cNvPr id="4" name="Slide Number Placeholder 3"/>
          <p:cNvSpPr>
            <a:spLocks noGrp="1"/>
          </p:cNvSpPr>
          <p:nvPr>
            <p:ph type="sldNum" sz="quarter" idx="10"/>
          </p:nvPr>
        </p:nvSpPr>
        <p:spPr/>
        <p:txBody>
          <a:bodyPr/>
          <a:lstStyle/>
          <a:p>
            <a:fld id="{D4513173-708C-41F6-B918-200267073A83}" type="slidenum">
              <a:rPr lang="en-US" smtClean="0"/>
              <a:t>15</a:t>
            </a:fld>
            <a:endParaRPr lang="en-US"/>
          </a:p>
        </p:txBody>
      </p:sp>
    </p:spTree>
    <p:extLst>
      <p:ext uri="{BB962C8B-B14F-4D97-AF65-F5344CB8AC3E}">
        <p14:creationId xmlns:p14="http://schemas.microsoft.com/office/powerpoint/2010/main" val="3078695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take advantage of the strong positive attitudes of the teachers supported by intrinsic motivations to use and contribute OER, institutional OER policy and appropriate knowledge and skills about OER is important, and provisions to support extrinsic motivation needed. Teachers would support use of OER based on assessment of quality for fitness of purpose and source reputation and trust.  Increased ICT skills would help teachers to find and integrate OER. </a:t>
            </a:r>
            <a:r>
              <a:rPr lang="en-US"/>
              <a:t>Adaptation of OER will be based on their evaluation of existing OER and would be a result of lack of fit of existing materials.</a:t>
            </a:r>
            <a:endParaRPr lang="en-US" dirty="0"/>
          </a:p>
        </p:txBody>
      </p:sp>
      <p:sp>
        <p:nvSpPr>
          <p:cNvPr id="4" name="Slide Number Placeholder 3"/>
          <p:cNvSpPr>
            <a:spLocks noGrp="1"/>
          </p:cNvSpPr>
          <p:nvPr>
            <p:ph type="sldNum" sz="quarter" idx="10"/>
          </p:nvPr>
        </p:nvSpPr>
        <p:spPr/>
        <p:txBody>
          <a:bodyPr/>
          <a:lstStyle/>
          <a:p>
            <a:fld id="{D4513173-708C-41F6-B918-200267073A83}" type="slidenum">
              <a:rPr lang="en-US" smtClean="0"/>
              <a:t>16</a:t>
            </a:fld>
            <a:endParaRPr lang="en-US"/>
          </a:p>
        </p:txBody>
      </p:sp>
    </p:spTree>
    <p:extLst>
      <p:ext uri="{BB962C8B-B14F-4D97-AF65-F5344CB8AC3E}">
        <p14:creationId xmlns:p14="http://schemas.microsoft.com/office/powerpoint/2010/main" val="2189316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mainstream OER in Indian higher education, there is a need for a comprehensive campaign to advocate and create awareness for OER. A national OER policy is currently being considered and needs adoption at the earliest. Teachers need incentives to take up OER work and integrate OER in teaching and learning. Institutional QA mechanisms need to be in place to build confidence on available OER to reuse. And, continuous professional development on OER is needed to update about the benefits of OER to the large number of teachers.</a:t>
            </a:r>
          </a:p>
        </p:txBody>
      </p:sp>
      <p:sp>
        <p:nvSpPr>
          <p:cNvPr id="4" name="Slide Number Placeholder 3"/>
          <p:cNvSpPr>
            <a:spLocks noGrp="1"/>
          </p:cNvSpPr>
          <p:nvPr>
            <p:ph type="sldNum" sz="quarter" idx="10"/>
          </p:nvPr>
        </p:nvSpPr>
        <p:spPr/>
        <p:txBody>
          <a:bodyPr/>
          <a:lstStyle/>
          <a:p>
            <a:fld id="{D4513173-708C-41F6-B918-200267073A83}" type="slidenum">
              <a:rPr lang="en-US" smtClean="0"/>
              <a:t>17</a:t>
            </a:fld>
            <a:endParaRPr lang="en-US"/>
          </a:p>
        </p:txBody>
      </p:sp>
    </p:spTree>
    <p:extLst>
      <p:ext uri="{BB962C8B-B14F-4D97-AF65-F5344CB8AC3E}">
        <p14:creationId xmlns:p14="http://schemas.microsoft.com/office/powerpoint/2010/main" val="1035711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Sharing is a basic human value. Many businesses and online platforms, today, are built on this ‘shared economy’. People share almost anything or everything online with their friends and also the general public. But when it comes to sharing of educational materials teachers either do not share or face a predicament of whether to share or not.</a:t>
            </a:r>
          </a:p>
        </p:txBody>
      </p:sp>
      <p:sp>
        <p:nvSpPr>
          <p:cNvPr id="4" name="Slide Number Placeholder 3"/>
          <p:cNvSpPr>
            <a:spLocks noGrp="1"/>
          </p:cNvSpPr>
          <p:nvPr>
            <p:ph type="sldNum" sz="quarter" idx="10"/>
          </p:nvPr>
        </p:nvSpPr>
        <p:spPr/>
        <p:txBody>
          <a:bodyPr/>
          <a:lstStyle/>
          <a:p>
            <a:fld id="{D4513173-708C-41F6-B918-200267073A83}" type="slidenum">
              <a:rPr lang="en-US" smtClean="0"/>
              <a:t>2</a:t>
            </a:fld>
            <a:endParaRPr lang="en-US"/>
          </a:p>
        </p:txBody>
      </p:sp>
    </p:spTree>
    <p:extLst>
      <p:ext uri="{BB962C8B-B14F-4D97-AF65-F5344CB8AC3E}">
        <p14:creationId xmlns:p14="http://schemas.microsoft.com/office/powerpoint/2010/main" val="735842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Copyright over what teachers produce has become a big monster stopping them from sharing. But, there are also many of us who do share our creative works irrespective of the challenge of copyright.</a:t>
            </a:r>
          </a:p>
        </p:txBody>
      </p:sp>
      <p:sp>
        <p:nvSpPr>
          <p:cNvPr id="4" name="Slide Number Placeholder 3"/>
          <p:cNvSpPr>
            <a:spLocks noGrp="1"/>
          </p:cNvSpPr>
          <p:nvPr>
            <p:ph type="sldNum" sz="quarter" idx="10"/>
          </p:nvPr>
        </p:nvSpPr>
        <p:spPr/>
        <p:txBody>
          <a:bodyPr/>
          <a:lstStyle/>
          <a:p>
            <a:fld id="{D4513173-708C-41F6-B918-200267073A83}" type="slidenum">
              <a:rPr lang="en-US" smtClean="0"/>
              <a:t>3</a:t>
            </a:fld>
            <a:endParaRPr lang="en-US"/>
          </a:p>
        </p:txBody>
      </p:sp>
    </p:spTree>
    <p:extLst>
      <p:ext uri="{BB962C8B-B14F-4D97-AF65-F5344CB8AC3E}">
        <p14:creationId xmlns:p14="http://schemas.microsoft.com/office/powerpoint/2010/main" val="1675612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Luckily today, we have ways and means to share legally due to the emergence of the open licensing and open educational resources. These are teaching and learning materials that are either available in the public domain or are released with an open license. </a:t>
            </a:r>
          </a:p>
        </p:txBody>
      </p:sp>
      <p:sp>
        <p:nvSpPr>
          <p:cNvPr id="4" name="Slide Number Placeholder 3"/>
          <p:cNvSpPr>
            <a:spLocks noGrp="1"/>
          </p:cNvSpPr>
          <p:nvPr>
            <p:ph type="sldNum" sz="quarter" idx="10"/>
          </p:nvPr>
        </p:nvSpPr>
        <p:spPr/>
        <p:txBody>
          <a:bodyPr/>
          <a:lstStyle/>
          <a:p>
            <a:fld id="{D4513173-708C-41F6-B918-200267073A83}" type="slidenum">
              <a:rPr lang="en-US" smtClean="0"/>
              <a:t>4</a:t>
            </a:fld>
            <a:endParaRPr lang="en-US"/>
          </a:p>
        </p:txBody>
      </p:sp>
    </p:spTree>
    <p:extLst>
      <p:ext uri="{BB962C8B-B14F-4D97-AF65-F5344CB8AC3E}">
        <p14:creationId xmlns:p14="http://schemas.microsoft.com/office/powerpoint/2010/main" val="822220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over 1.2 billion Creative Commons licensed materials, most of which can be considered OER. </a:t>
            </a:r>
          </a:p>
        </p:txBody>
      </p:sp>
      <p:sp>
        <p:nvSpPr>
          <p:cNvPr id="4" name="Slide Number Placeholder 3"/>
          <p:cNvSpPr>
            <a:spLocks noGrp="1"/>
          </p:cNvSpPr>
          <p:nvPr>
            <p:ph type="sldNum" sz="quarter" idx="10"/>
          </p:nvPr>
        </p:nvSpPr>
        <p:spPr/>
        <p:txBody>
          <a:bodyPr/>
          <a:lstStyle/>
          <a:p>
            <a:fld id="{D4513173-708C-41F6-B918-200267073A83}" type="slidenum">
              <a:rPr lang="en-US" smtClean="0"/>
              <a:t>5</a:t>
            </a:fld>
            <a:endParaRPr lang="en-US"/>
          </a:p>
        </p:txBody>
      </p:sp>
    </p:spTree>
    <p:extLst>
      <p:ext uri="{BB962C8B-B14F-4D97-AF65-F5344CB8AC3E}">
        <p14:creationId xmlns:p14="http://schemas.microsoft.com/office/powerpoint/2010/main" val="2647770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 open are our educational institutions. Especially my research on OER is based on this aspect.  At the time of my research in India, there were over 700 universities, but only 4 had committed to some kind of support for OER. </a:t>
            </a:r>
          </a:p>
        </p:txBody>
      </p:sp>
      <p:sp>
        <p:nvSpPr>
          <p:cNvPr id="4" name="Slide Number Placeholder 3"/>
          <p:cNvSpPr>
            <a:spLocks noGrp="1"/>
          </p:cNvSpPr>
          <p:nvPr>
            <p:ph type="sldNum" sz="quarter" idx="10"/>
          </p:nvPr>
        </p:nvSpPr>
        <p:spPr/>
        <p:txBody>
          <a:bodyPr/>
          <a:lstStyle/>
          <a:p>
            <a:fld id="{D4513173-708C-41F6-B918-200267073A83}" type="slidenum">
              <a:rPr lang="en-US" smtClean="0"/>
              <a:t>6</a:t>
            </a:fld>
            <a:endParaRPr lang="en-US"/>
          </a:p>
        </p:txBody>
      </p:sp>
    </p:spTree>
    <p:extLst>
      <p:ext uri="{BB962C8B-B14F-4D97-AF65-F5344CB8AC3E}">
        <p14:creationId xmlns:p14="http://schemas.microsoft.com/office/powerpoint/2010/main" val="415908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several sporadic efforts to use and create OER, there were not many activities happening in India. In the ecosystem of OER, teachers play a very important role – rather a central role. Thanks to IDRC and the Research on OER for development project at University of Cape Town, I could undertake a study to explore why some teachers share their work openly while others do not. </a:t>
            </a:r>
          </a:p>
        </p:txBody>
      </p:sp>
      <p:sp>
        <p:nvSpPr>
          <p:cNvPr id="4" name="Slide Number Placeholder 3"/>
          <p:cNvSpPr>
            <a:spLocks noGrp="1"/>
          </p:cNvSpPr>
          <p:nvPr>
            <p:ph type="sldNum" sz="quarter" idx="10"/>
          </p:nvPr>
        </p:nvSpPr>
        <p:spPr/>
        <p:txBody>
          <a:bodyPr/>
          <a:lstStyle/>
          <a:p>
            <a:fld id="{D4513173-708C-41F6-B918-200267073A83}" type="slidenum">
              <a:rPr lang="en-US" smtClean="0"/>
              <a:t>7</a:t>
            </a:fld>
            <a:endParaRPr lang="en-US"/>
          </a:p>
        </p:txBody>
      </p:sp>
    </p:spTree>
    <p:extLst>
      <p:ext uri="{BB962C8B-B14F-4D97-AF65-F5344CB8AC3E}">
        <p14:creationId xmlns:p14="http://schemas.microsoft.com/office/powerpoint/2010/main" val="1212691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research indicates that teachers’ conceptions of teaching and learning influences how they teach and engage students in classroom, and therefore, we posited our research within a conceptual framework of attitudes, motivation, quality and barriers. We believe understanding teachers attitudes, motivations, barriers to use and their conceptions of quality of OER would help develop better policies and environment for promoting uptake of OER.</a:t>
            </a:r>
          </a:p>
        </p:txBody>
      </p:sp>
      <p:sp>
        <p:nvSpPr>
          <p:cNvPr id="4" name="Slide Number Placeholder 3"/>
          <p:cNvSpPr>
            <a:spLocks noGrp="1"/>
          </p:cNvSpPr>
          <p:nvPr>
            <p:ph type="sldNum" sz="quarter" idx="10"/>
          </p:nvPr>
        </p:nvSpPr>
        <p:spPr/>
        <p:txBody>
          <a:bodyPr/>
          <a:lstStyle/>
          <a:p>
            <a:fld id="{D4513173-708C-41F6-B918-200267073A83}" type="slidenum">
              <a:rPr lang="en-US" smtClean="0"/>
              <a:t>8</a:t>
            </a:fld>
            <a:endParaRPr lang="en-US"/>
          </a:p>
        </p:txBody>
      </p:sp>
    </p:spTree>
    <p:extLst>
      <p:ext uri="{BB962C8B-B14F-4D97-AF65-F5344CB8AC3E}">
        <p14:creationId xmlns:p14="http://schemas.microsoft.com/office/powerpoint/2010/main" val="3899793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a mixed method research approach, used a questionnaire to survey teachers, conducted interviews and </a:t>
            </a:r>
            <a:r>
              <a:rPr lang="en-US" dirty="0" err="1"/>
              <a:t>organised</a:t>
            </a:r>
            <a:r>
              <a:rPr lang="en-US" dirty="0"/>
              <a:t> workshops as modified focus group discussions in 4 different universities. In the process we developed a scale to measure attitudes towards OER and I would urge you to  go through the full research monograph to read the detailed methodology and research locations. The monograph is available at COL’s institutional repository.</a:t>
            </a:r>
          </a:p>
        </p:txBody>
      </p:sp>
      <p:sp>
        <p:nvSpPr>
          <p:cNvPr id="4" name="Slide Number Placeholder 3"/>
          <p:cNvSpPr>
            <a:spLocks noGrp="1"/>
          </p:cNvSpPr>
          <p:nvPr>
            <p:ph type="sldNum" sz="quarter" idx="10"/>
          </p:nvPr>
        </p:nvSpPr>
        <p:spPr/>
        <p:txBody>
          <a:bodyPr/>
          <a:lstStyle/>
          <a:p>
            <a:fld id="{D4513173-708C-41F6-B918-200267073A83}" type="slidenum">
              <a:rPr lang="en-US" smtClean="0"/>
              <a:t>9</a:t>
            </a:fld>
            <a:endParaRPr lang="en-US"/>
          </a:p>
        </p:txBody>
      </p:sp>
    </p:spTree>
    <p:extLst>
      <p:ext uri="{BB962C8B-B14F-4D97-AF65-F5344CB8AC3E}">
        <p14:creationId xmlns:p14="http://schemas.microsoft.com/office/powerpoint/2010/main" val="1938098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9526" y="-36286"/>
            <a:ext cx="9143999" cy="6894285"/>
          </a:xfrm>
          <a:prstGeom prst="rect">
            <a:avLst/>
          </a:prstGeom>
        </p:spPr>
      </p:pic>
      <p:sp>
        <p:nvSpPr>
          <p:cNvPr id="2" name="Title 1"/>
          <p:cNvSpPr>
            <a:spLocks noGrp="1"/>
          </p:cNvSpPr>
          <p:nvPr>
            <p:ph type="title"/>
          </p:nvPr>
        </p:nvSpPr>
        <p:spPr>
          <a:xfrm>
            <a:off x="341524" y="122464"/>
            <a:ext cx="4522620" cy="5178843"/>
          </a:xfrm>
        </p:spPr>
        <p:txBody>
          <a:bodyPr>
            <a:noAutofit/>
          </a:bodyPr>
          <a:lstStyle>
            <a:lvl1pPr algn="l">
              <a:defRPr lang="en-US" sz="4800" kern="1200" dirty="0">
                <a:solidFill>
                  <a:srgbClr val="290088"/>
                </a:solidFill>
                <a:latin typeface="+mn-lt"/>
                <a:ea typeface="+mj-ea"/>
                <a:cs typeface="+mj-cs"/>
              </a:defRPr>
            </a:lvl1pPr>
          </a:lstStyle>
          <a:p>
            <a:r>
              <a:rPr lang="en-US" dirty="0"/>
              <a:t>Click to edit Master title style</a:t>
            </a:r>
          </a:p>
        </p:txBody>
      </p:sp>
      <p:sp>
        <p:nvSpPr>
          <p:cNvPr id="14" name="Text Placeholder 13"/>
          <p:cNvSpPr>
            <a:spLocks noGrp="1"/>
          </p:cNvSpPr>
          <p:nvPr>
            <p:ph type="body" sz="quarter" idx="10"/>
          </p:nvPr>
        </p:nvSpPr>
        <p:spPr>
          <a:xfrm>
            <a:off x="4352925" y="5319449"/>
            <a:ext cx="4791075" cy="1538550"/>
          </a:xfrm>
        </p:spPr>
        <p:txBody>
          <a:bodyPr>
            <a:normAutofit/>
          </a:bodyPr>
          <a:lstStyle>
            <a:lvl1pPr marL="0" indent="0" algn="l">
              <a:buNone/>
              <a:defRPr sz="2400">
                <a:solidFill>
                  <a:srgbClr val="290088"/>
                </a:solidFill>
                <a:latin typeface="HelveticaNeueLT Std Cn" panose="020B0506030502030204" pitchFamily="34" charset="0"/>
              </a:defRPr>
            </a:lvl1pPr>
            <a:lvl2pPr marL="457200" indent="0" algn="ctr">
              <a:buNone/>
              <a:defRPr sz="1800">
                <a:latin typeface="HelveticaNeueLT Std Cn" panose="020B0506030502030204" pitchFamily="34" charset="0"/>
              </a:defRPr>
            </a:lvl2pPr>
            <a:lvl3pPr marL="914400" indent="0" algn="ctr">
              <a:buNone/>
              <a:defRPr sz="1800">
                <a:latin typeface="HelveticaNeueLT Std Cn" panose="020B0506030502030204" pitchFamily="34" charset="0"/>
              </a:defRPr>
            </a:lvl3pPr>
            <a:lvl4pPr marL="1371600" indent="0" algn="ctr">
              <a:buNone/>
              <a:defRPr sz="1800">
                <a:latin typeface="HelveticaNeueLT Std Cn" panose="020B0506030502030204" pitchFamily="34" charset="0"/>
              </a:defRPr>
            </a:lvl4pPr>
            <a:lvl5pPr marL="1828800" indent="0" algn="ctr">
              <a:buNone/>
              <a:defRPr sz="1800">
                <a:latin typeface="HelveticaNeueLT Std Cn" panose="020B0506030502030204" pitchFamily="34" charset="0"/>
              </a:defRPr>
            </a:lvl5pPr>
          </a:lstStyle>
          <a:p>
            <a:pPr lvl="0"/>
            <a:r>
              <a:rPr lang="en-US" dirty="0"/>
              <a:t>Click to edit Master text styles</a:t>
            </a:r>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26" y="5319449"/>
            <a:ext cx="4203201" cy="775718"/>
          </a:xfrm>
          <a:prstGeom prst="rect">
            <a:avLst/>
          </a:prstGeom>
        </p:spPr>
      </p:pic>
    </p:spTree>
    <p:extLst>
      <p:ext uri="{BB962C8B-B14F-4D97-AF65-F5344CB8AC3E}">
        <p14:creationId xmlns:p14="http://schemas.microsoft.com/office/powerpoint/2010/main" val="361771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solidFill>
          <a:srgbClr val="F3F2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22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bg>
      <p:bgPr>
        <a:solidFill>
          <a:srgbClr val="F3F2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413205" y="6176963"/>
            <a:ext cx="604303" cy="681037"/>
          </a:xfrm>
          <a:prstGeom prst="rect">
            <a:avLst/>
          </a:prstGeom>
        </p:spPr>
      </p:pic>
    </p:spTree>
    <p:extLst>
      <p:ext uri="{BB962C8B-B14F-4D97-AF65-F5344CB8AC3E}">
        <p14:creationId xmlns:p14="http://schemas.microsoft.com/office/powerpoint/2010/main" val="559481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718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4131031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and Content Lef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8" b="-2378"/>
          <a:stretch/>
        </p:blipFill>
        <p:spPr>
          <a:xfrm>
            <a:off x="0" y="6515100"/>
            <a:ext cx="9152164" cy="351064"/>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618" y="6086093"/>
            <a:ext cx="455677" cy="600457"/>
          </a:xfrm>
          <a:prstGeom prst="rect">
            <a:avLst/>
          </a:prstGeom>
        </p:spPr>
      </p:pic>
    </p:spTree>
    <p:extLst>
      <p:ext uri="{BB962C8B-B14F-4D97-AF65-F5344CB8AC3E}">
        <p14:creationId xmlns:p14="http://schemas.microsoft.com/office/powerpoint/2010/main" val="3032675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Blank Titl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8" b="-2378"/>
          <a:stretch/>
        </p:blipFill>
        <p:spPr>
          <a:xfrm>
            <a:off x="0" y="6515100"/>
            <a:ext cx="9152164" cy="35106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618" y="6086093"/>
            <a:ext cx="455677" cy="600457"/>
          </a:xfrm>
          <a:prstGeom prst="rect">
            <a:avLst/>
          </a:prstGeom>
        </p:spPr>
      </p:pic>
      <p:sp>
        <p:nvSpPr>
          <p:cNvPr id="6" name="Text Placeholder 5"/>
          <p:cNvSpPr>
            <a:spLocks noGrp="1"/>
          </p:cNvSpPr>
          <p:nvPr>
            <p:ph type="body" sz="quarter" idx="10"/>
          </p:nvPr>
        </p:nvSpPr>
        <p:spPr>
          <a:xfrm>
            <a:off x="628650" y="1862138"/>
            <a:ext cx="78867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522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Blank Titl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8" b="-2378"/>
          <a:stretch/>
        </p:blipFill>
        <p:spPr>
          <a:xfrm>
            <a:off x="0" y="6515100"/>
            <a:ext cx="9152164" cy="35106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618" y="6086093"/>
            <a:ext cx="455677" cy="600457"/>
          </a:xfrm>
          <a:prstGeom prst="rect">
            <a:avLst/>
          </a:prstGeom>
        </p:spPr>
      </p:pic>
      <p:sp>
        <p:nvSpPr>
          <p:cNvPr id="6" name="Text Placeholder 5"/>
          <p:cNvSpPr>
            <a:spLocks noGrp="1"/>
          </p:cNvSpPr>
          <p:nvPr>
            <p:ph type="body" sz="quarter" idx="10"/>
          </p:nvPr>
        </p:nvSpPr>
        <p:spPr>
          <a:xfrm>
            <a:off x="628650" y="1862138"/>
            <a:ext cx="78867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5901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Blank Titl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8" b="-2378"/>
          <a:stretch/>
        </p:blipFill>
        <p:spPr>
          <a:xfrm>
            <a:off x="0" y="6515100"/>
            <a:ext cx="9152164" cy="35106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618" y="6086093"/>
            <a:ext cx="455677" cy="600457"/>
          </a:xfrm>
          <a:prstGeom prst="rect">
            <a:avLst/>
          </a:prstGeom>
        </p:spPr>
      </p:pic>
      <p:sp>
        <p:nvSpPr>
          <p:cNvPr id="6" name="Text Placeholder 5"/>
          <p:cNvSpPr>
            <a:spLocks noGrp="1"/>
          </p:cNvSpPr>
          <p:nvPr>
            <p:ph type="body" sz="quarter" idx="10"/>
          </p:nvPr>
        </p:nvSpPr>
        <p:spPr>
          <a:xfrm>
            <a:off x="628650" y="1862138"/>
            <a:ext cx="78867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506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Blank Titl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8" b="-2378"/>
          <a:stretch/>
        </p:blipFill>
        <p:spPr>
          <a:xfrm>
            <a:off x="0" y="6515100"/>
            <a:ext cx="9152164" cy="35106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618" y="6086093"/>
            <a:ext cx="455677" cy="600457"/>
          </a:xfrm>
          <a:prstGeom prst="rect">
            <a:avLst/>
          </a:prstGeom>
        </p:spPr>
      </p:pic>
      <p:sp>
        <p:nvSpPr>
          <p:cNvPr id="6" name="Text Placeholder 5"/>
          <p:cNvSpPr>
            <a:spLocks noGrp="1"/>
          </p:cNvSpPr>
          <p:nvPr>
            <p:ph type="body" sz="quarter" idx="10"/>
          </p:nvPr>
        </p:nvSpPr>
        <p:spPr>
          <a:xfrm>
            <a:off x="628650" y="1862138"/>
            <a:ext cx="78867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2331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5_Blank Titl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8" b="-2378"/>
          <a:stretch/>
        </p:blipFill>
        <p:spPr>
          <a:xfrm>
            <a:off x="0" y="6515100"/>
            <a:ext cx="9152164" cy="35106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618" y="6086093"/>
            <a:ext cx="455677" cy="600457"/>
          </a:xfrm>
          <a:prstGeom prst="rect">
            <a:avLst/>
          </a:prstGeom>
        </p:spPr>
      </p:pic>
      <p:sp>
        <p:nvSpPr>
          <p:cNvPr id="6" name="Text Placeholder 5"/>
          <p:cNvSpPr>
            <a:spLocks noGrp="1"/>
          </p:cNvSpPr>
          <p:nvPr>
            <p:ph type="body" sz="quarter" idx="10"/>
          </p:nvPr>
        </p:nvSpPr>
        <p:spPr>
          <a:xfrm>
            <a:off x="628650" y="1862138"/>
            <a:ext cx="78867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209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95996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6_Blank Titl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8" b="-2378"/>
          <a:stretch/>
        </p:blipFill>
        <p:spPr>
          <a:xfrm>
            <a:off x="0" y="6515100"/>
            <a:ext cx="9152164" cy="35106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618" y="6086093"/>
            <a:ext cx="455677" cy="600457"/>
          </a:xfrm>
          <a:prstGeom prst="rect">
            <a:avLst/>
          </a:prstGeom>
        </p:spPr>
      </p:pic>
      <p:sp>
        <p:nvSpPr>
          <p:cNvPr id="6" name="Text Placeholder 5"/>
          <p:cNvSpPr>
            <a:spLocks noGrp="1"/>
          </p:cNvSpPr>
          <p:nvPr>
            <p:ph type="body" sz="quarter" idx="10"/>
          </p:nvPr>
        </p:nvSpPr>
        <p:spPr>
          <a:xfrm>
            <a:off x="628650" y="1862138"/>
            <a:ext cx="78867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8964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7_Blank Titl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8" b="-2378"/>
          <a:stretch/>
        </p:blipFill>
        <p:spPr>
          <a:xfrm>
            <a:off x="0" y="6515100"/>
            <a:ext cx="9152164" cy="35106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618" y="6086093"/>
            <a:ext cx="455677" cy="600457"/>
          </a:xfrm>
          <a:prstGeom prst="rect">
            <a:avLst/>
          </a:prstGeom>
        </p:spPr>
      </p:pic>
      <p:sp>
        <p:nvSpPr>
          <p:cNvPr id="6" name="Text Placeholder 5"/>
          <p:cNvSpPr>
            <a:spLocks noGrp="1"/>
          </p:cNvSpPr>
          <p:nvPr>
            <p:ph type="body" sz="quarter" idx="10"/>
          </p:nvPr>
        </p:nvSpPr>
        <p:spPr>
          <a:xfrm>
            <a:off x="628650" y="1862138"/>
            <a:ext cx="78867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3791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6_Title and Content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382000" cy="4572000"/>
          </a:xfrm>
        </p:spPr>
        <p:txBody>
          <a:bodyPr/>
          <a:lstStyle>
            <a:lvl1pPr marL="342900" indent="-342900">
              <a:buClr>
                <a:schemeClr val="tx2">
                  <a:lumMod val="75000"/>
                </a:schemeClr>
              </a:buClr>
              <a:buFont typeface="Arial" panose="020B0604020202020204" pitchFamily="34" charset="0"/>
              <a:buChar char="•"/>
              <a:defRPr>
                <a:solidFill>
                  <a:schemeClr val="accent1">
                    <a:lumMod val="75000"/>
                  </a:schemeClr>
                </a:solidFill>
                <a:latin typeface="+mn-lt"/>
              </a:defRPr>
            </a:lvl1pPr>
            <a:lvl2pPr>
              <a:defRPr>
                <a:solidFill>
                  <a:schemeClr val="accent1">
                    <a:lumMod val="75000"/>
                  </a:schemeClr>
                </a:solidFill>
                <a:latin typeface="+mn-lt"/>
              </a:defRPr>
            </a:lvl2pPr>
            <a:lvl3pPr>
              <a:defRPr>
                <a:solidFill>
                  <a:schemeClr val="accent1">
                    <a:lumMod val="75000"/>
                  </a:schemeClr>
                </a:solidFill>
                <a:latin typeface="+mn-lt"/>
              </a:defRPr>
            </a:lvl3pPr>
            <a:lvl4pPr>
              <a:defRPr>
                <a:solidFill>
                  <a:schemeClr val="accent1">
                    <a:lumMod val="75000"/>
                  </a:schemeClr>
                </a:solidFill>
                <a:latin typeface="+mn-lt"/>
              </a:defRPr>
            </a:lvl4pPr>
            <a:lvl5pPr>
              <a:defRPr>
                <a:solidFill>
                  <a:schemeClr val="accent1">
                    <a:lumMod val="7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416675"/>
            <a:ext cx="2133600" cy="365125"/>
          </a:xfrm>
          <a:prstGeom prst="rect">
            <a:avLst/>
          </a:prstGeom>
        </p:spPr>
        <p:txBody>
          <a:bodyPr/>
          <a:lstStyle>
            <a:lvl1pPr fontAlgn="auto">
              <a:spcBef>
                <a:spcPts val="0"/>
              </a:spcBef>
              <a:spcAft>
                <a:spcPts val="0"/>
              </a:spcAft>
              <a:defRPr>
                <a:latin typeface="+mn-lt"/>
              </a:defRPr>
            </a:lvl1pPr>
          </a:lstStyle>
          <a:p>
            <a:pPr>
              <a:defRPr/>
            </a:pPr>
            <a:fld id="{F9AA857C-7821-4C5A-ACED-61546AC1B345}" type="datetimeFigureOut">
              <a:rPr lang="en-US"/>
              <a:pPr>
                <a:defRPr/>
              </a:pPr>
              <a:t>10/18/2017</a:t>
            </a:fld>
            <a:endParaRPr lang="en-US"/>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6553200" y="6416675"/>
            <a:ext cx="2133600" cy="365125"/>
          </a:xfrm>
          <a:prstGeom prst="rect">
            <a:avLst/>
          </a:prstGeom>
        </p:spPr>
        <p:txBody>
          <a:bodyPr/>
          <a:lstStyle>
            <a:lvl1pPr fontAlgn="auto">
              <a:spcBef>
                <a:spcPts val="0"/>
              </a:spcBef>
              <a:spcAft>
                <a:spcPts val="0"/>
              </a:spcAft>
              <a:defRPr>
                <a:latin typeface="+mn-lt"/>
              </a:defRPr>
            </a:lvl1pPr>
          </a:lstStyle>
          <a:p>
            <a:pPr>
              <a:defRPr/>
            </a:pPr>
            <a:fld id="{75BA1E63-C882-434F-9AB5-76AD3CB6F194}" type="slidenum">
              <a:rPr lang="en-US"/>
              <a:pPr>
                <a:defRPr/>
              </a:pPr>
              <a:t>‹#›</a:t>
            </a:fld>
            <a:endParaRPr lang="en-US"/>
          </a:p>
        </p:txBody>
      </p:sp>
      <p:sp>
        <p:nvSpPr>
          <p:cNvPr id="19" name="Title 1"/>
          <p:cNvSpPr>
            <a:spLocks noGrp="1"/>
          </p:cNvSpPr>
          <p:nvPr>
            <p:ph type="title"/>
          </p:nvPr>
        </p:nvSpPr>
        <p:spPr>
          <a:xfrm>
            <a:off x="304800" y="168166"/>
            <a:ext cx="8382000" cy="1265238"/>
          </a:xfrm>
        </p:spPr>
        <p:txBody>
          <a:bodyPr anchor="ctr"/>
          <a:lstStyle>
            <a:lvl1pPr>
              <a:defRPr sz="4000" i="1"/>
            </a:lvl1pPr>
          </a:lstStyle>
          <a:p>
            <a:r>
              <a:rPr lang="en-US" dirty="0"/>
              <a:t>Click to edit Master title style</a:t>
            </a:r>
          </a:p>
        </p:txBody>
      </p:sp>
    </p:spTree>
    <p:extLst>
      <p:ext uri="{BB962C8B-B14F-4D97-AF65-F5344CB8AC3E}">
        <p14:creationId xmlns:p14="http://schemas.microsoft.com/office/powerpoint/2010/main" val="1579024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9_Blank Titl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8" b="-2378"/>
          <a:stretch/>
        </p:blipFill>
        <p:spPr>
          <a:xfrm>
            <a:off x="0" y="6515100"/>
            <a:ext cx="9152164" cy="35106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618" y="6086093"/>
            <a:ext cx="455677" cy="600457"/>
          </a:xfrm>
          <a:prstGeom prst="rect">
            <a:avLst/>
          </a:prstGeom>
        </p:spPr>
      </p:pic>
      <p:sp>
        <p:nvSpPr>
          <p:cNvPr id="6" name="Text Placeholder 5"/>
          <p:cNvSpPr>
            <a:spLocks noGrp="1"/>
          </p:cNvSpPr>
          <p:nvPr>
            <p:ph type="body" sz="quarter" idx="10"/>
          </p:nvPr>
        </p:nvSpPr>
        <p:spPr>
          <a:xfrm>
            <a:off x="628650" y="1862138"/>
            <a:ext cx="78867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424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0_Blank Titl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8" b="-2378"/>
          <a:stretch/>
        </p:blipFill>
        <p:spPr>
          <a:xfrm>
            <a:off x="0" y="6515100"/>
            <a:ext cx="9152164" cy="35106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618" y="6086093"/>
            <a:ext cx="455677" cy="600457"/>
          </a:xfrm>
          <a:prstGeom prst="rect">
            <a:avLst/>
          </a:prstGeom>
        </p:spPr>
      </p:pic>
      <p:sp>
        <p:nvSpPr>
          <p:cNvPr id="6" name="Text Placeholder 5"/>
          <p:cNvSpPr>
            <a:spLocks noGrp="1"/>
          </p:cNvSpPr>
          <p:nvPr>
            <p:ph type="body" sz="quarter" idx="10"/>
          </p:nvPr>
        </p:nvSpPr>
        <p:spPr>
          <a:xfrm>
            <a:off x="628650" y="1862138"/>
            <a:ext cx="78867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7095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1_Blank Titl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8" b="-2378"/>
          <a:stretch/>
        </p:blipFill>
        <p:spPr>
          <a:xfrm>
            <a:off x="0" y="6515100"/>
            <a:ext cx="9152164" cy="35106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618" y="6086093"/>
            <a:ext cx="455677" cy="600457"/>
          </a:xfrm>
          <a:prstGeom prst="rect">
            <a:avLst/>
          </a:prstGeom>
        </p:spPr>
      </p:pic>
      <p:sp>
        <p:nvSpPr>
          <p:cNvPr id="6" name="Text Placeholder 5"/>
          <p:cNvSpPr>
            <a:spLocks noGrp="1"/>
          </p:cNvSpPr>
          <p:nvPr>
            <p:ph type="body" sz="quarter" idx="10"/>
          </p:nvPr>
        </p:nvSpPr>
        <p:spPr>
          <a:xfrm>
            <a:off x="628650" y="1862138"/>
            <a:ext cx="78867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50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2_Blank Titl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8" b="-2378"/>
          <a:stretch/>
        </p:blipFill>
        <p:spPr>
          <a:xfrm>
            <a:off x="0" y="6515100"/>
            <a:ext cx="9152164" cy="35106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618" y="6086093"/>
            <a:ext cx="455677" cy="600457"/>
          </a:xfrm>
          <a:prstGeom prst="rect">
            <a:avLst/>
          </a:prstGeom>
        </p:spPr>
      </p:pic>
      <p:sp>
        <p:nvSpPr>
          <p:cNvPr id="6" name="Text Placeholder 5"/>
          <p:cNvSpPr>
            <a:spLocks noGrp="1"/>
          </p:cNvSpPr>
          <p:nvPr>
            <p:ph type="body" sz="quarter" idx="10"/>
          </p:nvPr>
        </p:nvSpPr>
        <p:spPr>
          <a:xfrm>
            <a:off x="628650" y="1862138"/>
            <a:ext cx="78867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482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3_Blank Titl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8" b="-2378"/>
          <a:stretch/>
        </p:blipFill>
        <p:spPr>
          <a:xfrm>
            <a:off x="0" y="6515100"/>
            <a:ext cx="9152164" cy="35106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618" y="6086093"/>
            <a:ext cx="455677" cy="600457"/>
          </a:xfrm>
          <a:prstGeom prst="rect">
            <a:avLst/>
          </a:prstGeom>
        </p:spPr>
      </p:pic>
      <p:sp>
        <p:nvSpPr>
          <p:cNvPr id="6" name="Text Placeholder 5"/>
          <p:cNvSpPr>
            <a:spLocks noGrp="1"/>
          </p:cNvSpPr>
          <p:nvPr>
            <p:ph type="body" sz="quarter" idx="10"/>
          </p:nvPr>
        </p:nvSpPr>
        <p:spPr>
          <a:xfrm>
            <a:off x="628650" y="1862138"/>
            <a:ext cx="78867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787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4_Blank Titl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8" b="-2378"/>
          <a:stretch/>
        </p:blipFill>
        <p:spPr>
          <a:xfrm>
            <a:off x="0" y="6515100"/>
            <a:ext cx="9152164" cy="35106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1618" y="6086093"/>
            <a:ext cx="455677" cy="600457"/>
          </a:xfrm>
          <a:prstGeom prst="rect">
            <a:avLst/>
          </a:prstGeom>
        </p:spPr>
      </p:pic>
      <p:sp>
        <p:nvSpPr>
          <p:cNvPr id="6" name="Text Placeholder 5"/>
          <p:cNvSpPr>
            <a:spLocks noGrp="1"/>
          </p:cNvSpPr>
          <p:nvPr>
            <p:ph type="body" sz="quarter" idx="10"/>
          </p:nvPr>
        </p:nvSpPr>
        <p:spPr>
          <a:xfrm>
            <a:off x="628650" y="1862138"/>
            <a:ext cx="78867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02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3888" y="0"/>
            <a:ext cx="7886700" cy="6857999"/>
          </a:xfrm>
        </p:spPr>
        <p:txBody>
          <a:bodyPr anchor="ctr" anchorCtr="0">
            <a:normAutofit/>
          </a:bodyPr>
          <a:lstStyle>
            <a:lvl1pPr algn="ctr">
              <a:defRPr sz="96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55407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0256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7534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44472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962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rgbClr val="F6F4E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342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F6F4E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413205" y="6176963"/>
            <a:ext cx="604303" cy="681037"/>
          </a:xfrm>
          <a:prstGeom prst="rect">
            <a:avLst/>
          </a:prstGeom>
        </p:spPr>
      </p:pic>
    </p:spTree>
    <p:extLst>
      <p:ext uri="{BB962C8B-B14F-4D97-AF65-F5344CB8AC3E}">
        <p14:creationId xmlns:p14="http://schemas.microsoft.com/office/powerpoint/2010/main" val="13832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0" cstate="print">
            <a:extLst>
              <a:ext uri="{28A0092B-C50C-407E-A947-70E740481C1C}">
                <a14:useLocalDpi xmlns:a14="http://schemas.microsoft.com/office/drawing/2010/main" val="0"/>
              </a:ext>
            </a:extLst>
          </a:blip>
          <a:srcRect/>
          <a:stretch/>
        </p:blipFill>
        <p:spPr>
          <a:xfrm>
            <a:off x="1" y="-36285"/>
            <a:ext cx="9143999" cy="6894285"/>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NeueLT Std Lt Cn" panose="020B0406020202030204" pitchFamily="34" charset="0"/>
              </a:defRPr>
            </a:lvl1pPr>
          </a:lstStyle>
          <a:p>
            <a:fld id="{CD03EA6F-09DB-443B-B17A-76613FDF79B8}" type="datetimeFigureOut">
              <a:rPr lang="en-US" smtClean="0"/>
              <a:pPr/>
              <a:t>10/18/2017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NeueLT Std Lt Cn" panose="020B0406020202030204" pitchFamily="34" charset="0"/>
              </a:defRPr>
            </a:lvl1pPr>
          </a:lstStyle>
          <a:p>
            <a:endParaRPr lang="en-US"/>
          </a:p>
        </p:txBody>
      </p:sp>
      <p:sp>
        <p:nvSpPr>
          <p:cNvPr id="6" name="Slide Number Placeholder 5"/>
          <p:cNvSpPr>
            <a:spLocks noGrp="1"/>
          </p:cNvSpPr>
          <p:nvPr>
            <p:ph type="sldNum" sz="quarter" idx="4"/>
          </p:nvPr>
        </p:nvSpPr>
        <p:spPr>
          <a:xfrm>
            <a:off x="6457950" y="6356351"/>
            <a:ext cx="1681732" cy="365125"/>
          </a:xfrm>
          <a:prstGeom prst="rect">
            <a:avLst/>
          </a:prstGeom>
        </p:spPr>
        <p:txBody>
          <a:bodyPr vert="horz" lIns="91440" tIns="45720" rIns="91440" bIns="45720" rtlCol="0" anchor="ctr"/>
          <a:lstStyle>
            <a:lvl1pPr algn="r">
              <a:defRPr sz="1200">
                <a:solidFill>
                  <a:schemeClr val="tx1">
                    <a:tint val="75000"/>
                  </a:schemeClr>
                </a:solidFill>
                <a:latin typeface="HelveticaNeueLT Std Lt Cn" panose="020B0406020202030204" pitchFamily="34" charset="0"/>
              </a:defRPr>
            </a:lvl1pPr>
          </a:lstStyle>
          <a:p>
            <a:fld id="{E53BA949-CD2C-4590-B090-BB94B8C913C7}" type="slidenum">
              <a:rPr lang="en-US" smtClean="0"/>
              <a:pPr/>
              <a:t>‹#›</a:t>
            </a:fld>
            <a:endParaRPr lang="en-US"/>
          </a:p>
        </p:txBody>
      </p:sp>
      <p:pic>
        <p:nvPicPr>
          <p:cNvPr id="7" name="Picture 6"/>
          <p:cNvPicPr>
            <a:picLocks noChangeAspect="1"/>
          </p:cNvPicPr>
          <p:nvPr userDrawn="1"/>
        </p:nvPicPr>
        <p:blipFill rotWithShape="1">
          <a:blip r:embed="rId31" cstate="print">
            <a:extLst>
              <a:ext uri="{28A0092B-C50C-407E-A947-70E740481C1C}">
                <a14:useLocalDpi xmlns:a14="http://schemas.microsoft.com/office/drawing/2010/main" val="0"/>
              </a:ext>
            </a:extLst>
          </a:blip>
          <a:srcRect/>
          <a:stretch/>
        </p:blipFill>
        <p:spPr>
          <a:xfrm>
            <a:off x="8413205" y="6176963"/>
            <a:ext cx="604303" cy="681037"/>
          </a:xfrm>
          <a:prstGeom prst="rect">
            <a:avLst/>
          </a:prstGeom>
        </p:spPr>
      </p:pic>
    </p:spTree>
    <p:extLst>
      <p:ext uri="{BB962C8B-B14F-4D97-AF65-F5344CB8AC3E}">
        <p14:creationId xmlns:p14="http://schemas.microsoft.com/office/powerpoint/2010/main" val="325008810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70" r:id="rId7"/>
    <p:sldLayoutId id="2147483678" r:id="rId8"/>
    <p:sldLayoutId id="2147483683" r:id="rId9"/>
    <p:sldLayoutId id="2147483672" r:id="rId10"/>
    <p:sldLayoutId id="2147483684" r:id="rId11"/>
    <p:sldLayoutId id="2147483688" r:id="rId12"/>
    <p:sldLayoutId id="2147483681" r:id="rId13"/>
    <p:sldLayoutId id="2147483685" r:id="rId14"/>
    <p:sldLayoutId id="2147483691" r:id="rId15"/>
    <p:sldLayoutId id="2147483692" r:id="rId16"/>
    <p:sldLayoutId id="2147483693" r:id="rId17"/>
    <p:sldLayoutId id="2147483694" r:id="rId18"/>
    <p:sldLayoutId id="2147483695" r:id="rId19"/>
    <p:sldLayoutId id="2147483696" r:id="rId20"/>
    <p:sldLayoutId id="2147483697" r:id="rId21"/>
    <p:sldLayoutId id="2147483699" r:id="rId22"/>
    <p:sldLayoutId id="2147483702" r:id="rId23"/>
    <p:sldLayoutId id="2147483703" r:id="rId24"/>
    <p:sldLayoutId id="2147483704" r:id="rId25"/>
    <p:sldLayoutId id="2147483705" r:id="rId26"/>
    <p:sldLayoutId id="2147483706" r:id="rId27"/>
    <p:sldLayoutId id="2147483707" r:id="rId28"/>
  </p:sldLayoutIdLst>
  <p:txStyles>
    <p:titleStyle>
      <a:lvl1pPr algn="ctr" defTabSz="914400" rtl="0" eaLnBrk="1" latinLnBrk="0" hangingPunct="1">
        <a:lnSpc>
          <a:spcPct val="90000"/>
        </a:lnSpc>
        <a:spcBef>
          <a:spcPct val="0"/>
        </a:spcBef>
        <a:buNone/>
        <a:defRPr sz="4000" kern="1200">
          <a:solidFill>
            <a:srgbClr val="2900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90088"/>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90088"/>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90088"/>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90088"/>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LT Std L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49580"/>
            <a:ext cx="4203201" cy="775718"/>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 y="0"/>
            <a:ext cx="9143999" cy="6858000"/>
          </a:xfrm>
          <a:prstGeom prst="rect">
            <a:avLst/>
          </a:prstGeom>
        </p:spPr>
      </p:pic>
      <p:sp>
        <p:nvSpPr>
          <p:cNvPr id="3" name="Title 37"/>
          <p:cNvSpPr txBox="1">
            <a:spLocks/>
          </p:cNvSpPr>
          <p:nvPr/>
        </p:nvSpPr>
        <p:spPr>
          <a:xfrm>
            <a:off x="475198" y="86627"/>
            <a:ext cx="4642988" cy="5039286"/>
          </a:xfrm>
          <a:prstGeom prst="rect">
            <a:avLst/>
          </a:prstGeom>
          <a:noFill/>
        </p:spPr>
        <p:txBody>
          <a:bodyPr anchor="ctr" anchorCtr="0">
            <a:noAutofit/>
          </a:bodyPr>
          <a:lstStyle>
            <a:lvl1pPr algn="ctr" defTabSz="914400" rtl="0" eaLnBrk="1" latinLnBrk="0" hangingPunct="1">
              <a:lnSpc>
                <a:spcPct val="90000"/>
              </a:lnSpc>
              <a:spcBef>
                <a:spcPct val="0"/>
              </a:spcBef>
              <a:buNone/>
              <a:defRPr sz="4800" kern="1200">
                <a:solidFill>
                  <a:srgbClr val="312A7F"/>
                </a:solidFill>
                <a:latin typeface="HelveticaNeueLT Std Med" panose="020B0604020202020204" pitchFamily="34" charset="0"/>
                <a:ea typeface="+mj-ea"/>
                <a:cs typeface="+mj-cs"/>
              </a:defRPr>
            </a:lvl1pPr>
          </a:lstStyle>
          <a:p>
            <a:pPr algn="l"/>
            <a:r>
              <a:rPr lang="en-US" dirty="0"/>
              <a:t>Promoting Use and Contribution of Open Educational Resources</a:t>
            </a:r>
            <a:endParaRPr lang="en-US" i="1" dirty="0"/>
          </a:p>
        </p:txBody>
      </p:sp>
      <p:sp>
        <p:nvSpPr>
          <p:cNvPr id="5" name="Rectangle 4"/>
          <p:cNvSpPr/>
          <p:nvPr/>
        </p:nvSpPr>
        <p:spPr>
          <a:xfrm>
            <a:off x="4419601" y="5364638"/>
            <a:ext cx="4724400" cy="738664"/>
          </a:xfrm>
          <a:prstGeom prst="rect">
            <a:avLst/>
          </a:prstGeom>
        </p:spPr>
        <p:txBody>
          <a:bodyPr wrap="square">
            <a:spAutoFit/>
          </a:bodyPr>
          <a:lstStyle/>
          <a:p>
            <a:r>
              <a:rPr lang="en-US" sz="2400" dirty="0" err="1">
                <a:solidFill>
                  <a:srgbClr val="312A7F"/>
                </a:solidFill>
                <a:latin typeface="HelveticaNeueLT Std Cn" panose="020B0506030502030204" pitchFamily="34" charset="0"/>
              </a:rPr>
              <a:t>Sanjaya</a:t>
            </a:r>
            <a:r>
              <a:rPr lang="en-US" sz="2400" dirty="0">
                <a:solidFill>
                  <a:srgbClr val="312A7F"/>
                </a:solidFill>
                <a:latin typeface="HelveticaNeueLT Std Cn" panose="020B0506030502030204" pitchFamily="34" charset="0"/>
              </a:rPr>
              <a:t> Mishra, </a:t>
            </a:r>
            <a:r>
              <a:rPr lang="en-US" dirty="0">
                <a:solidFill>
                  <a:srgbClr val="312A7F"/>
                </a:solidFill>
                <a:latin typeface="HelveticaNeueLT Std Lt Cn" panose="020B0406020202030204" pitchFamily="34" charset="0"/>
              </a:rPr>
              <a:t>Education Specialist, eLearning</a:t>
            </a:r>
            <a:endParaRPr lang="en-US" dirty="0">
              <a:solidFill>
                <a:srgbClr val="312A7F"/>
              </a:solidFill>
              <a:latin typeface="HelveticaNeueLT Std Cn" panose="020B0506030502030204" pitchFamily="34" charset="0"/>
            </a:endParaRPr>
          </a:p>
        </p:txBody>
      </p:sp>
      <p:sp>
        <p:nvSpPr>
          <p:cNvPr id="4" name="Text Placeholder 2"/>
          <p:cNvSpPr txBox="1">
            <a:spLocks/>
          </p:cNvSpPr>
          <p:nvPr/>
        </p:nvSpPr>
        <p:spPr>
          <a:xfrm>
            <a:off x="0" y="6306276"/>
            <a:ext cx="9144000" cy="3707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22A7F"/>
                </a:solidFill>
                <a:latin typeface="HelveticaNeueLT Std L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2A7F"/>
                </a:solidFill>
                <a:latin typeface="HelveticaNeueLT Std L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2A7F"/>
                </a:solidFill>
                <a:latin typeface="HelveticaNeueLT Std L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2A7F"/>
                </a:solidFill>
                <a:latin typeface="HelveticaNeueLT Std L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LT Std L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HelveticaNeueLT Std Lt Cn" panose="020B0406020202030204" pitchFamily="34" charset="0"/>
              </a:rPr>
              <a:t>E-Learn 2017, Pre-Conference Symposium, Vancouver, Canada – October 17, 2017</a:t>
            </a:r>
          </a:p>
        </p:txBody>
      </p:sp>
    </p:spTree>
    <p:extLst>
      <p:ext uri="{BB962C8B-B14F-4D97-AF65-F5344CB8AC3E}">
        <p14:creationId xmlns:p14="http://schemas.microsoft.com/office/powerpoint/2010/main" val="118695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33" name="Rectangle 17">
            <a:extLst>
              <a:ext uri="{FF2B5EF4-FFF2-40B4-BE49-F238E27FC236}">
                <a16:creationId xmlns:a16="http://schemas.microsoft.com/office/drawing/2014/main" id="{928F64C6-FE22-4FC1-A763-DFCC514811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19">
            <a:extLst>
              <a:ext uri="{FF2B5EF4-FFF2-40B4-BE49-F238E27FC236}">
                <a16:creationId xmlns:a16="http://schemas.microsoft.com/office/drawing/2014/main" id="{5C34627B-48E6-4F4D-B843-97717A86B49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Picture 3" descr="D:\Photo-BBSR-Day3\IMG_9302.JPG">
            <a:extLst>
              <a:ext uri="{FF2B5EF4-FFF2-40B4-BE49-F238E27FC236}">
                <a16:creationId xmlns:a16="http://schemas.microsoft.com/office/drawing/2014/main" id="{27A88EAF-4508-4231-9FF0-3A7417559B2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484" r="16701" b="-4"/>
          <a:stretch/>
        </p:blipFill>
        <p:spPr bwMode="auto">
          <a:xfrm>
            <a:off x="238226" y="3509433"/>
            <a:ext cx="3120339" cy="30268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hoto-Machilipatnam-Day3\DSC_0449.JPG">
            <a:extLst>
              <a:ext uri="{FF2B5EF4-FFF2-40B4-BE49-F238E27FC236}">
                <a16:creationId xmlns:a16="http://schemas.microsoft.com/office/drawing/2014/main" id="{BEB6C6B6-5641-41B7-A77A-C9578E03AB0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092" r="22777" b="1"/>
          <a:stretch/>
        </p:blipFill>
        <p:spPr bwMode="auto">
          <a:xfrm>
            <a:off x="3479216" y="321733"/>
            <a:ext cx="2654982" cy="29858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hoto-Machilipatnam-Day1\DSC_0849.JPG">
            <a:extLst>
              <a:ext uri="{FF2B5EF4-FFF2-40B4-BE49-F238E27FC236}">
                <a16:creationId xmlns:a16="http://schemas.microsoft.com/office/drawing/2014/main" id="{836C6FDD-6138-4A08-B391-1780C5FF170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069" r="30093" b="-2"/>
          <a:stretch/>
        </p:blipFill>
        <p:spPr bwMode="auto">
          <a:xfrm>
            <a:off x="6261427" y="321734"/>
            <a:ext cx="2651693" cy="29858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hoto-Machilipatnam-Day1\DSC_0803.JPG">
            <a:extLst>
              <a:ext uri="{FF2B5EF4-FFF2-40B4-BE49-F238E27FC236}">
                <a16:creationId xmlns:a16="http://schemas.microsoft.com/office/drawing/2014/main" id="{714D2CF0-89E4-4994-A2A0-456AF9880FC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38" r="28810"/>
          <a:stretch/>
        </p:blipFill>
        <p:spPr bwMode="auto">
          <a:xfrm>
            <a:off x="238226" y="321733"/>
            <a:ext cx="3113761" cy="302683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idx="4294967295"/>
          </p:nvPr>
        </p:nvSpPr>
        <p:spPr>
          <a:xfrm>
            <a:off x="3766365" y="3812954"/>
            <a:ext cx="4848966" cy="1516014"/>
          </a:xfrm>
          <a:prstGeom prst="roundRect">
            <a:avLst/>
          </a:prstGeom>
        </p:spPr>
        <p:txBody>
          <a:bodyPr vert="horz" lIns="91440" tIns="45720" rIns="91440" bIns="45720" rtlCol="0" anchor="b">
            <a:normAutofit/>
          </a:bodyPr>
          <a:lstStyle/>
          <a:p>
            <a:pPr algn="l"/>
            <a:r>
              <a:rPr lang="en-US" sz="4200" kern="1200">
                <a:solidFill>
                  <a:schemeClr val="bg1"/>
                </a:solidFill>
                <a:latin typeface="+mj-lt"/>
                <a:ea typeface="+mj-ea"/>
                <a:cs typeface="+mj-cs"/>
              </a:rPr>
              <a:t>Findings</a:t>
            </a:r>
          </a:p>
        </p:txBody>
      </p:sp>
    </p:spTree>
    <p:extLst>
      <p:ext uri="{BB962C8B-B14F-4D97-AF65-F5344CB8AC3E}">
        <p14:creationId xmlns:p14="http://schemas.microsoft.com/office/powerpoint/2010/main" val="120974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3" name="Rectangle 3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lumMod val="95000"/>
            </a:schemeClr>
          </a:solidFill>
          <a:effectLst/>
        </p:spPr>
      </p:sp>
      <p:sp>
        <p:nvSpPr>
          <p:cNvPr id="35" name="Rectangle 34">
            <a:extLst>
              <a:ext uri="{FF2B5EF4-FFF2-40B4-BE49-F238E27FC236}">
                <a16:creationId xmlns:a16="http://schemas.microsoft.com/office/drawing/2014/main" id="{CC02DE83-D9C9-418D-AADE-D8724EAFCD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108" y="0"/>
            <a:ext cx="349304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722C7E4-9B6F-42C7-973D-BCD39710DC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010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8BB93183-F717-49BE-B60A-B6E6F777EA56}"/>
              </a:ext>
            </a:extLst>
          </p:cNvPr>
          <p:cNvSpPr txBox="1">
            <a:spLocks/>
          </p:cNvSpPr>
          <p:nvPr/>
        </p:nvSpPr>
        <p:spPr>
          <a:xfrm>
            <a:off x="1080309" y="1246765"/>
            <a:ext cx="3356679" cy="4628275"/>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90088"/>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90088"/>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90088"/>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90088"/>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LT Std L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85000"/>
                    <a:lumOff val="15000"/>
                  </a:schemeClr>
                </a:solidFill>
                <a:latin typeface="+mn-lt"/>
              </a:rPr>
              <a:t>Teachers had positive attitudes towards OER, and their attitudes did not differ significantly across demographic variables</a:t>
            </a:r>
          </a:p>
          <a:p>
            <a:r>
              <a:rPr lang="en-US" dirty="0">
                <a:solidFill>
                  <a:schemeClr val="tx1">
                    <a:lumMod val="85000"/>
                    <a:lumOff val="15000"/>
                  </a:schemeClr>
                </a:solidFill>
                <a:latin typeface="+mn-lt"/>
              </a:rPr>
              <a:t>Attitude towards </a:t>
            </a:r>
            <a:r>
              <a:rPr lang="en-US" b="1" dirty="0">
                <a:solidFill>
                  <a:schemeClr val="tx1">
                    <a:lumMod val="85000"/>
                    <a:lumOff val="15000"/>
                  </a:schemeClr>
                </a:solidFill>
                <a:latin typeface="+mn-lt"/>
              </a:rPr>
              <a:t>sharing</a:t>
            </a:r>
            <a:r>
              <a:rPr lang="en-US" dirty="0">
                <a:solidFill>
                  <a:schemeClr val="tx1">
                    <a:lumMod val="85000"/>
                    <a:lumOff val="15000"/>
                  </a:schemeClr>
                </a:solidFill>
                <a:latin typeface="+mn-lt"/>
              </a:rPr>
              <a:t> was stronger than towards </a:t>
            </a:r>
            <a:r>
              <a:rPr lang="en-US" b="1" dirty="0">
                <a:solidFill>
                  <a:schemeClr val="tx1">
                    <a:lumMod val="85000"/>
                    <a:lumOff val="15000"/>
                  </a:schemeClr>
                </a:solidFill>
                <a:latin typeface="+mn-lt"/>
              </a:rPr>
              <a:t>adapting</a:t>
            </a:r>
            <a:r>
              <a:rPr lang="en-US" dirty="0">
                <a:solidFill>
                  <a:schemeClr val="tx1">
                    <a:lumMod val="85000"/>
                    <a:lumOff val="15000"/>
                  </a:schemeClr>
                </a:solidFill>
                <a:latin typeface="+mn-lt"/>
              </a:rPr>
              <a:t> materials developed by others </a:t>
            </a:r>
          </a:p>
        </p:txBody>
      </p:sp>
      <p:pic>
        <p:nvPicPr>
          <p:cNvPr id="11" name="Picture 10">
            <a:extLst>
              <a:ext uri="{FF2B5EF4-FFF2-40B4-BE49-F238E27FC236}">
                <a16:creationId xmlns:a16="http://schemas.microsoft.com/office/drawing/2014/main" id="{15ACCF07-86BB-4FFC-8966-3F5FB7FE9C68}"/>
              </a:ext>
            </a:extLst>
          </p:cNvPr>
          <p:cNvPicPr>
            <a:picLocks noChangeAspect="1"/>
          </p:cNvPicPr>
          <p:nvPr/>
        </p:nvPicPr>
        <p:blipFill>
          <a:blip r:embed="rId3"/>
          <a:stretch>
            <a:fillRect/>
          </a:stretch>
        </p:blipFill>
        <p:spPr>
          <a:xfrm>
            <a:off x="4632492" y="3119409"/>
            <a:ext cx="4584589" cy="2755631"/>
          </a:xfrm>
          <a:prstGeom prst="rect">
            <a:avLst/>
          </a:prstGeom>
        </p:spPr>
      </p:pic>
      <p:sp>
        <p:nvSpPr>
          <p:cNvPr id="13" name="TextBox 12">
            <a:extLst>
              <a:ext uri="{FF2B5EF4-FFF2-40B4-BE49-F238E27FC236}">
                <a16:creationId xmlns:a16="http://schemas.microsoft.com/office/drawing/2014/main" id="{8CC4542F-7F86-4C37-AA34-9811364B0E97}"/>
              </a:ext>
            </a:extLst>
          </p:cNvPr>
          <p:cNvSpPr txBox="1"/>
          <p:nvPr/>
        </p:nvSpPr>
        <p:spPr>
          <a:xfrm>
            <a:off x="4874618" y="418281"/>
            <a:ext cx="4100335" cy="1446550"/>
          </a:xfrm>
          <a:prstGeom prst="rect">
            <a:avLst/>
          </a:prstGeom>
          <a:noFill/>
        </p:spPr>
        <p:txBody>
          <a:bodyPr wrap="square" rtlCol="0">
            <a:spAutoFit/>
          </a:bodyPr>
          <a:lstStyle/>
          <a:p>
            <a:pPr algn="ctr"/>
            <a:r>
              <a:rPr lang="en-US" sz="4400" dirty="0"/>
              <a:t>Key Findings on Attitudes</a:t>
            </a:r>
          </a:p>
        </p:txBody>
      </p:sp>
    </p:spTree>
    <p:extLst>
      <p:ext uri="{BB962C8B-B14F-4D97-AF65-F5344CB8AC3E}">
        <p14:creationId xmlns:p14="http://schemas.microsoft.com/office/powerpoint/2010/main" val="1419179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96B29F9-325B-4731-8702-02CCAD6206BE}"/>
              </a:ext>
            </a:extLst>
          </p:cNvPr>
          <p:cNvSpPr>
            <a:spLocks noGrp="1"/>
          </p:cNvSpPr>
          <p:nvPr>
            <p:ph type="title"/>
          </p:nvPr>
        </p:nvSpPr>
        <p:spPr>
          <a:xfrm>
            <a:off x="3708574" y="248778"/>
            <a:ext cx="5251317" cy="1676603"/>
          </a:xfrm>
        </p:spPr>
        <p:txBody>
          <a:bodyPr>
            <a:normAutofit/>
          </a:bodyPr>
          <a:lstStyle/>
          <a:p>
            <a:r>
              <a:rPr lang="en-US" sz="3700" dirty="0"/>
              <a:t>Key Findings on Motivation</a:t>
            </a:r>
          </a:p>
        </p:txBody>
      </p:sp>
      <p:sp>
        <p:nvSpPr>
          <p:cNvPr id="12" name="Content Placeholder 11">
            <a:extLst>
              <a:ext uri="{FF2B5EF4-FFF2-40B4-BE49-F238E27FC236}">
                <a16:creationId xmlns:a16="http://schemas.microsoft.com/office/drawing/2014/main" id="{88291FE4-7CB3-4AC9-8566-0C84605D97D4}"/>
              </a:ext>
            </a:extLst>
          </p:cNvPr>
          <p:cNvSpPr>
            <a:spLocks noGrp="1"/>
          </p:cNvSpPr>
          <p:nvPr>
            <p:ph idx="1"/>
          </p:nvPr>
        </p:nvSpPr>
        <p:spPr>
          <a:xfrm>
            <a:off x="59400" y="1244771"/>
            <a:ext cx="3727075" cy="5613229"/>
          </a:xfrm>
        </p:spPr>
        <p:txBody>
          <a:bodyPr>
            <a:normAutofit/>
          </a:bodyPr>
          <a:lstStyle/>
          <a:p>
            <a:r>
              <a:rPr lang="en-CA" sz="2400" dirty="0"/>
              <a:t>Largely motivated to use and share for altruistic reasons</a:t>
            </a:r>
          </a:p>
          <a:p>
            <a:r>
              <a:rPr lang="en-CA" sz="2400" dirty="0"/>
              <a:t>Motivated to use OER due to the learning opportunities offered by OER, and the possibility of saving money and time </a:t>
            </a:r>
          </a:p>
          <a:p>
            <a:r>
              <a:rPr lang="en-CA" sz="2400" dirty="0"/>
              <a:t>Motivations not significantly different across different groups of variables, except for age and highest qualification. </a:t>
            </a:r>
            <a:endParaRPr lang="en-US" sz="2400" dirty="0"/>
          </a:p>
          <a:p>
            <a:endParaRPr lang="en-US" sz="2400" dirty="0"/>
          </a:p>
        </p:txBody>
      </p:sp>
      <p:pic>
        <p:nvPicPr>
          <p:cNvPr id="21" name="Picture 20">
            <a:extLst>
              <a:ext uri="{FF2B5EF4-FFF2-40B4-BE49-F238E27FC236}">
                <a16:creationId xmlns:a16="http://schemas.microsoft.com/office/drawing/2014/main" id="{AB65AD5B-8CA9-4A19-B2F2-D80A37248466}"/>
              </a:ext>
            </a:extLst>
          </p:cNvPr>
          <p:cNvPicPr>
            <a:picLocks noChangeAspect="1"/>
          </p:cNvPicPr>
          <p:nvPr/>
        </p:nvPicPr>
        <p:blipFill>
          <a:blip r:embed="rId3"/>
          <a:stretch>
            <a:fillRect/>
          </a:stretch>
        </p:blipFill>
        <p:spPr>
          <a:xfrm>
            <a:off x="3685354" y="1810390"/>
            <a:ext cx="5325382" cy="3682148"/>
          </a:xfrm>
          <a:prstGeom prst="rect">
            <a:avLst/>
          </a:prstGeom>
        </p:spPr>
      </p:pic>
    </p:spTree>
    <p:extLst>
      <p:ext uri="{BB962C8B-B14F-4D97-AF65-F5344CB8AC3E}">
        <p14:creationId xmlns:p14="http://schemas.microsoft.com/office/powerpoint/2010/main" val="3260835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lumMod val="95000"/>
            </a:schemeClr>
          </a:solidFill>
          <a:effectLst/>
        </p:spPr>
      </p:sp>
      <p:sp>
        <p:nvSpPr>
          <p:cNvPr id="13" name="Rectangle 12">
            <a:extLst>
              <a:ext uri="{FF2B5EF4-FFF2-40B4-BE49-F238E27FC236}">
                <a16:creationId xmlns:a16="http://schemas.microsoft.com/office/drawing/2014/main" id="{CC02DE83-D9C9-418D-AADE-D8724EAFCD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108" y="0"/>
            <a:ext cx="349304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722C7E4-9B6F-42C7-973D-BCD39710DC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010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0E9E9F-7DEB-4401-B765-72AC9A5C52BD}"/>
              </a:ext>
            </a:extLst>
          </p:cNvPr>
          <p:cNvSpPr txBox="1">
            <a:spLocks/>
          </p:cNvSpPr>
          <p:nvPr/>
        </p:nvSpPr>
        <p:spPr>
          <a:xfrm>
            <a:off x="4823891" y="294572"/>
            <a:ext cx="3516252" cy="1444121"/>
          </a:xfrm>
          <a:prstGeom prst="rect">
            <a:avLst/>
          </a:prstGeom>
          <a:ln w="25400" cap="sq">
            <a:noFill/>
            <a:miter lim="800000"/>
          </a:ln>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rgbClr val="290088"/>
                </a:solidFill>
                <a:latin typeface="+mn-lt"/>
                <a:ea typeface="+mj-ea"/>
                <a:cs typeface="+mj-cs"/>
              </a:defRPr>
            </a:lvl1pPr>
          </a:lstStyle>
          <a:p>
            <a:pPr>
              <a:spcAft>
                <a:spcPts val="600"/>
              </a:spcAft>
            </a:pPr>
            <a:r>
              <a:rPr lang="en-US" sz="4400" kern="1200" dirty="0">
                <a:solidFill>
                  <a:schemeClr val="tx1"/>
                </a:solidFill>
                <a:ea typeface="+mj-ea"/>
                <a:cs typeface="+mj-cs"/>
              </a:rPr>
              <a:t>Key Findings on Quality</a:t>
            </a:r>
          </a:p>
        </p:txBody>
      </p:sp>
      <p:sp>
        <p:nvSpPr>
          <p:cNvPr id="5" name="Content Placeholder 2">
            <a:extLst>
              <a:ext uri="{FF2B5EF4-FFF2-40B4-BE49-F238E27FC236}">
                <a16:creationId xmlns:a16="http://schemas.microsoft.com/office/drawing/2014/main" id="{03978A8B-C8F3-4BA7-8B2E-B0DE879AB2D0}"/>
              </a:ext>
            </a:extLst>
          </p:cNvPr>
          <p:cNvSpPr txBox="1">
            <a:spLocks/>
          </p:cNvSpPr>
          <p:nvPr/>
        </p:nvSpPr>
        <p:spPr>
          <a:xfrm>
            <a:off x="849367" y="1645665"/>
            <a:ext cx="3237817" cy="4628275"/>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90088"/>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90088"/>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90088"/>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90088"/>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LT Std L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chemeClr val="tx1">
                    <a:lumMod val="85000"/>
                    <a:lumOff val="15000"/>
                  </a:schemeClr>
                </a:solidFill>
                <a:latin typeface="+mn-lt"/>
              </a:rPr>
              <a:t>Appropriateness to measure OER quality </a:t>
            </a:r>
          </a:p>
          <a:p>
            <a:r>
              <a:rPr lang="en-US" sz="2600" dirty="0">
                <a:solidFill>
                  <a:schemeClr val="tx1">
                    <a:lumMod val="85000"/>
                    <a:lumOff val="15000"/>
                  </a:schemeClr>
                </a:solidFill>
                <a:latin typeface="+mn-lt"/>
              </a:rPr>
              <a:t>Trustworthiness of OER sources and reputation</a:t>
            </a:r>
          </a:p>
          <a:p>
            <a:r>
              <a:rPr lang="en-US" sz="2600" dirty="0">
                <a:solidFill>
                  <a:schemeClr val="tx1">
                    <a:lumMod val="85000"/>
                    <a:lumOff val="15000"/>
                  </a:schemeClr>
                </a:solidFill>
                <a:latin typeface="+mn-lt"/>
              </a:rPr>
              <a:t>OER should support the pedagogical needs</a:t>
            </a:r>
          </a:p>
          <a:p>
            <a:r>
              <a:rPr lang="en-US" sz="2600" dirty="0">
                <a:solidFill>
                  <a:schemeClr val="tx1">
                    <a:lumMod val="85000"/>
                    <a:lumOff val="15000"/>
                  </a:schemeClr>
                </a:solidFill>
                <a:latin typeface="+mn-lt"/>
              </a:rPr>
              <a:t>OER need to be </a:t>
            </a:r>
            <a:r>
              <a:rPr lang="en-US" sz="2600" dirty="0" err="1">
                <a:solidFill>
                  <a:schemeClr val="tx1">
                    <a:lumMod val="85000"/>
                    <a:lumOff val="15000"/>
                  </a:schemeClr>
                </a:solidFill>
                <a:latin typeface="+mn-lt"/>
              </a:rPr>
              <a:t>localised</a:t>
            </a:r>
            <a:r>
              <a:rPr lang="en-US" sz="2600" dirty="0">
                <a:solidFill>
                  <a:schemeClr val="tx1">
                    <a:lumMod val="85000"/>
                    <a:lumOff val="15000"/>
                  </a:schemeClr>
                </a:solidFill>
                <a:latin typeface="+mn-lt"/>
              </a:rPr>
              <a:t> and adapted to specific contexts to be fit for purpose </a:t>
            </a:r>
          </a:p>
          <a:p>
            <a:r>
              <a:rPr lang="en-US" sz="2600" dirty="0">
                <a:solidFill>
                  <a:schemeClr val="tx1">
                    <a:lumMod val="85000"/>
                    <a:lumOff val="15000"/>
                  </a:schemeClr>
                </a:solidFill>
                <a:latin typeface="+mn-lt"/>
              </a:rPr>
              <a:t>OER should undergo the </a:t>
            </a:r>
            <a:r>
              <a:rPr lang="en-US" sz="2600" dirty="0" err="1">
                <a:solidFill>
                  <a:schemeClr val="tx1">
                    <a:lumMod val="85000"/>
                    <a:lumOff val="15000"/>
                  </a:schemeClr>
                </a:solidFill>
                <a:latin typeface="+mn-lt"/>
              </a:rPr>
              <a:t>rigour</a:t>
            </a:r>
            <a:r>
              <a:rPr lang="en-US" sz="2600" dirty="0">
                <a:solidFill>
                  <a:schemeClr val="tx1">
                    <a:lumMod val="85000"/>
                    <a:lumOff val="15000"/>
                  </a:schemeClr>
                </a:solidFill>
                <a:latin typeface="+mn-lt"/>
              </a:rPr>
              <a:t> of peer review to be considered quality materials </a:t>
            </a:r>
          </a:p>
          <a:p>
            <a:endParaRPr lang="en-US" sz="1700" b="1" dirty="0">
              <a:solidFill>
                <a:schemeClr val="tx1">
                  <a:lumMod val="85000"/>
                  <a:lumOff val="15000"/>
                </a:schemeClr>
              </a:solidFill>
              <a:latin typeface="+mn-lt"/>
            </a:endParaRPr>
          </a:p>
        </p:txBody>
      </p:sp>
      <p:graphicFrame>
        <p:nvGraphicFramePr>
          <p:cNvPr id="6" name="Chart 5">
            <a:extLst>
              <a:ext uri="{FF2B5EF4-FFF2-40B4-BE49-F238E27FC236}">
                <a16:creationId xmlns:a16="http://schemas.microsoft.com/office/drawing/2014/main" id="{F2A34763-7726-4524-8819-683364AA5D64}"/>
              </a:ext>
            </a:extLst>
          </p:cNvPr>
          <p:cNvGraphicFramePr>
            <a:graphicFrameLocks/>
          </p:cNvGraphicFramePr>
          <p:nvPr>
            <p:extLst>
              <p:ext uri="{D42A27DB-BD31-4B8C-83A1-F6EECF244321}">
                <p14:modId xmlns:p14="http://schemas.microsoft.com/office/powerpoint/2010/main" val="3575031839"/>
              </p:ext>
            </p:extLst>
          </p:nvPr>
        </p:nvGraphicFramePr>
        <p:xfrm>
          <a:off x="3980930" y="2329853"/>
          <a:ext cx="5163070" cy="33529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86612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65C9B8F0-FF66-4C15-BD05-E86B8733184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77" y="5367908"/>
            <a:ext cx="257172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E4505C23-674B-4195-81D6-0C127FEAE3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6870771"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32E266-DE1A-400F-9AF9-83B61518F130}"/>
              </a:ext>
            </a:extLst>
          </p:cNvPr>
          <p:cNvSpPr>
            <a:spLocks noGrp="1"/>
          </p:cNvSpPr>
          <p:nvPr>
            <p:ph type="title"/>
          </p:nvPr>
        </p:nvSpPr>
        <p:spPr>
          <a:xfrm>
            <a:off x="628650" y="5529884"/>
            <a:ext cx="5789535" cy="1096331"/>
          </a:xfrm>
        </p:spPr>
        <p:txBody>
          <a:bodyPr>
            <a:normAutofit/>
          </a:bodyPr>
          <a:lstStyle/>
          <a:p>
            <a:r>
              <a:rPr lang="en-US"/>
              <a:t>Top Barriers</a:t>
            </a:r>
          </a:p>
        </p:txBody>
      </p:sp>
      <p:graphicFrame>
        <p:nvGraphicFramePr>
          <p:cNvPr id="6" name="Content Placeholder 2"/>
          <p:cNvGraphicFramePr>
            <a:graphicFrameLocks noGrp="1"/>
          </p:cNvGraphicFramePr>
          <p:nvPr>
            <p:ph idx="1"/>
            <p:extLst>
              <p:ext uri="{D42A27DB-BD31-4B8C-83A1-F6EECF244321}">
                <p14:modId xmlns:p14="http://schemas.microsoft.com/office/powerpoint/2010/main" val="4258251070"/>
              </p:ext>
            </p:extLst>
          </p:nvPr>
        </p:nvGraphicFramePr>
        <p:xfrm>
          <a:off x="628650" y="643467"/>
          <a:ext cx="7886700" cy="4080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7315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9" name="Picture 8">
            <a:extLst>
              <a:ext uri="{FF2B5EF4-FFF2-40B4-BE49-F238E27FC236}">
                <a16:creationId xmlns:a16="http://schemas.microsoft.com/office/drawing/2014/main" id="{63267F5C-0DF5-4C6E-AF6D-4AFF6355B8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17" r="69235" b="-1"/>
          <a:stretch/>
        </p:blipFill>
        <p:spPr>
          <a:xfrm>
            <a:off x="6858228" y="10"/>
            <a:ext cx="2285772" cy="6857990"/>
          </a:xfrm>
          <a:prstGeom prst="rect">
            <a:avLst/>
          </a:prstGeom>
        </p:spPr>
      </p:pic>
      <p:pic>
        <p:nvPicPr>
          <p:cNvPr id="7" name="Picture 6">
            <a:extLst>
              <a:ext uri="{FF2B5EF4-FFF2-40B4-BE49-F238E27FC236}">
                <a16:creationId xmlns:a16="http://schemas.microsoft.com/office/drawing/2014/main" id="{77679A60-3DC5-4B19-9439-379F079EAF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308" r="37444" b="-1"/>
          <a:stretch/>
        </p:blipFill>
        <p:spPr>
          <a:xfrm>
            <a:off x="4571544" y="10"/>
            <a:ext cx="2285771" cy="6857990"/>
          </a:xfrm>
          <a:prstGeom prst="rect">
            <a:avLst/>
          </a:prstGeom>
        </p:spPr>
      </p:pic>
      <p:pic>
        <p:nvPicPr>
          <p:cNvPr id="11" name="Picture 10">
            <a:extLst>
              <a:ext uri="{FF2B5EF4-FFF2-40B4-BE49-F238E27FC236}">
                <a16:creationId xmlns:a16="http://schemas.microsoft.com/office/drawing/2014/main" id="{CB15E9B7-4EA5-4C2B-A3CE-4CC5074AF9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564" r="39439" b="2"/>
          <a:stretch/>
        </p:blipFill>
        <p:spPr>
          <a:xfrm>
            <a:off x="2285772" y="10"/>
            <a:ext cx="2285772" cy="6857990"/>
          </a:xfrm>
          <a:prstGeom prst="rect">
            <a:avLst/>
          </a:prstGeom>
        </p:spPr>
      </p:pic>
      <p:pic>
        <p:nvPicPr>
          <p:cNvPr id="5" name="Picture 4">
            <a:extLst>
              <a:ext uri="{FF2B5EF4-FFF2-40B4-BE49-F238E27FC236}">
                <a16:creationId xmlns:a16="http://schemas.microsoft.com/office/drawing/2014/main" id="{B0E1F4EA-C737-4EB6-AB95-62065F466C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233" r="40519" b="-1"/>
          <a:stretch/>
        </p:blipFill>
        <p:spPr>
          <a:xfrm>
            <a:off x="1" y="10"/>
            <a:ext cx="2285771" cy="6857990"/>
          </a:xfrm>
          <a:prstGeom prst="rect">
            <a:avLst/>
          </a:prstGeom>
        </p:spPr>
      </p:pic>
      <p:sp>
        <p:nvSpPr>
          <p:cNvPr id="19" name="Rectangle 18">
            <a:extLst>
              <a:ext uri="{FF2B5EF4-FFF2-40B4-BE49-F238E27FC236}">
                <a16:creationId xmlns:a16="http://schemas.microsoft.com/office/drawing/2014/main" id="{57801D89-C17F-41A4-8C80-5AE6E7AC9D5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071562" y="3829050"/>
            <a:ext cx="7000875" cy="1624127"/>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46616460-C1FC-46FE-86A9-C7E55788F15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59912" y="4936881"/>
            <a:ext cx="6424176"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D911BBA-F232-406C-AEA7-BA32E114DDD9}"/>
              </a:ext>
            </a:extLst>
          </p:cNvPr>
          <p:cNvSpPr txBox="1"/>
          <p:nvPr/>
        </p:nvSpPr>
        <p:spPr>
          <a:xfrm>
            <a:off x="1185862" y="3933824"/>
            <a:ext cx="6772275" cy="98825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kern="1200">
                <a:solidFill>
                  <a:schemeClr val="bg1"/>
                </a:solidFill>
                <a:latin typeface="+mj-lt"/>
                <a:ea typeface="+mj-ea"/>
                <a:cs typeface="+mj-cs"/>
              </a:rPr>
              <a:t>Recommendations</a:t>
            </a:r>
          </a:p>
        </p:txBody>
      </p:sp>
    </p:spTree>
    <p:extLst>
      <p:ext uri="{BB962C8B-B14F-4D97-AF65-F5344CB8AC3E}">
        <p14:creationId xmlns:p14="http://schemas.microsoft.com/office/powerpoint/2010/main" val="2034767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53402F-D593-4B1F-B1CF-0835FE68C210}"/>
              </a:ext>
            </a:extLst>
          </p:cNvPr>
          <p:cNvPicPr>
            <a:picLocks noChangeAspect="1"/>
          </p:cNvPicPr>
          <p:nvPr/>
        </p:nvPicPr>
        <p:blipFill>
          <a:blip r:embed="rId3"/>
          <a:stretch>
            <a:fillRect/>
          </a:stretch>
        </p:blipFill>
        <p:spPr>
          <a:xfrm>
            <a:off x="-1" y="0"/>
            <a:ext cx="9144001" cy="6858000"/>
          </a:xfrm>
          <a:prstGeom prst="rect">
            <a:avLst/>
          </a:prstGeom>
        </p:spPr>
      </p:pic>
    </p:spTree>
    <p:extLst>
      <p:ext uri="{BB962C8B-B14F-4D97-AF65-F5344CB8AC3E}">
        <p14:creationId xmlns:p14="http://schemas.microsoft.com/office/powerpoint/2010/main" val="3226175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47994" y="354497"/>
            <a:ext cx="8696006" cy="1325563"/>
          </a:xfrm>
        </p:spPr>
        <p:txBody>
          <a:bodyPr/>
          <a:lstStyle/>
          <a:p>
            <a:r>
              <a:rPr lang="en-US" dirty="0"/>
              <a:t>Strategies</a:t>
            </a:r>
          </a:p>
        </p:txBody>
      </p:sp>
      <p:sp>
        <p:nvSpPr>
          <p:cNvPr id="2" name="Content Placeholder 1">
            <a:extLst>
              <a:ext uri="{FF2B5EF4-FFF2-40B4-BE49-F238E27FC236}">
                <a16:creationId xmlns:a16="http://schemas.microsoft.com/office/drawing/2014/main" id="{32AB6196-A93D-4B09-BB09-18CDE14099DC}"/>
              </a:ext>
            </a:extLst>
          </p:cNvPr>
          <p:cNvSpPr>
            <a:spLocks noGrp="1"/>
          </p:cNvSpPr>
          <p:nvPr>
            <p:ph idx="4294967295"/>
          </p:nvPr>
        </p:nvSpPr>
        <p:spPr>
          <a:xfrm>
            <a:off x="3728174" y="1463385"/>
            <a:ext cx="5342204" cy="4351338"/>
          </a:xfrm>
        </p:spPr>
        <p:txBody>
          <a:bodyPr/>
          <a:lstStyle/>
          <a:p>
            <a:r>
              <a:rPr lang="en-CA" dirty="0"/>
              <a:t>Advocacy and awareness</a:t>
            </a:r>
          </a:p>
          <a:p>
            <a:r>
              <a:rPr lang="en-CA" dirty="0"/>
              <a:t>Adopt policies</a:t>
            </a:r>
          </a:p>
          <a:p>
            <a:r>
              <a:rPr lang="en-CA" dirty="0"/>
              <a:t>Provide incentives and release time </a:t>
            </a:r>
          </a:p>
          <a:p>
            <a:r>
              <a:rPr lang="en-CA" dirty="0"/>
              <a:t>Create QA mechanism</a:t>
            </a:r>
          </a:p>
          <a:p>
            <a:r>
              <a:rPr lang="en-CA" dirty="0"/>
              <a:t>Provide continuous professional development</a:t>
            </a:r>
          </a:p>
          <a:p>
            <a:endParaRPr lang="en-US" dirty="0"/>
          </a:p>
        </p:txBody>
      </p:sp>
      <p:grpSp>
        <p:nvGrpSpPr>
          <p:cNvPr id="19" name="Group 18">
            <a:extLst>
              <a:ext uri="{FF2B5EF4-FFF2-40B4-BE49-F238E27FC236}">
                <a16:creationId xmlns:a16="http://schemas.microsoft.com/office/drawing/2014/main" id="{B488520D-022A-4243-863B-BB9F0B73D675}"/>
              </a:ext>
            </a:extLst>
          </p:cNvPr>
          <p:cNvGrpSpPr/>
          <p:nvPr/>
        </p:nvGrpSpPr>
        <p:grpSpPr>
          <a:xfrm>
            <a:off x="58481" y="4900323"/>
            <a:ext cx="8990215" cy="2060615"/>
            <a:chOff x="76892" y="4931009"/>
            <a:chExt cx="8990215" cy="2060615"/>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92" y="4962373"/>
              <a:ext cx="8990215" cy="2029251"/>
            </a:xfrm>
            <a:prstGeom prst="rect">
              <a:avLst/>
            </a:prstGeom>
          </p:spPr>
        </p:pic>
        <p:grpSp>
          <p:nvGrpSpPr>
            <p:cNvPr id="18" name="Group 17">
              <a:extLst>
                <a:ext uri="{FF2B5EF4-FFF2-40B4-BE49-F238E27FC236}">
                  <a16:creationId xmlns:a16="http://schemas.microsoft.com/office/drawing/2014/main" id="{8D4C597E-8A18-41B5-922F-F72E61B587C4}"/>
                </a:ext>
              </a:extLst>
            </p:cNvPr>
            <p:cNvGrpSpPr/>
            <p:nvPr/>
          </p:nvGrpSpPr>
          <p:grpSpPr>
            <a:xfrm>
              <a:off x="240084" y="4931009"/>
              <a:ext cx="8781176" cy="1661369"/>
              <a:chOff x="240084" y="4931009"/>
              <a:chExt cx="8781176" cy="1661369"/>
            </a:xfrm>
          </p:grpSpPr>
          <p:sp>
            <p:nvSpPr>
              <p:cNvPr id="7" name="TextBox 6">
                <a:extLst>
                  <a:ext uri="{FF2B5EF4-FFF2-40B4-BE49-F238E27FC236}">
                    <a16:creationId xmlns:a16="http://schemas.microsoft.com/office/drawing/2014/main" id="{85370F5D-AD3C-4F1A-BF40-F92CCB77FEC9}"/>
                  </a:ext>
                </a:extLst>
              </p:cNvPr>
              <p:cNvSpPr txBox="1"/>
              <p:nvPr/>
            </p:nvSpPr>
            <p:spPr>
              <a:xfrm>
                <a:off x="331393" y="5216376"/>
                <a:ext cx="1184424" cy="1258067"/>
              </a:xfrm>
              <a:prstGeom prst="rect">
                <a:avLst/>
              </a:prstGeom>
              <a:solidFill>
                <a:srgbClr val="C89957"/>
              </a:solidFill>
            </p:spPr>
            <p:txBody>
              <a:bodyPr wrap="square" rtlCol="0">
                <a:spAutoFit/>
              </a:bodyPr>
              <a:lstStyle/>
              <a:p>
                <a:endParaRPr lang="en-US" dirty="0"/>
              </a:p>
            </p:txBody>
          </p:sp>
          <p:pic>
            <p:nvPicPr>
              <p:cNvPr id="6" name="Graphic 5" descr="Radio microphone">
                <a:extLst>
                  <a:ext uri="{FF2B5EF4-FFF2-40B4-BE49-F238E27FC236}">
                    <a16:creationId xmlns:a16="http://schemas.microsoft.com/office/drawing/2014/main" id="{0F0F2D09-7809-458E-940F-FA37A76F30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6405" y="5062598"/>
                <a:ext cx="914400" cy="914400"/>
              </a:xfrm>
              <a:prstGeom prst="rect">
                <a:avLst/>
              </a:prstGeom>
            </p:spPr>
          </p:pic>
          <p:sp>
            <p:nvSpPr>
              <p:cNvPr id="8" name="TextBox 7">
                <a:extLst>
                  <a:ext uri="{FF2B5EF4-FFF2-40B4-BE49-F238E27FC236}">
                    <a16:creationId xmlns:a16="http://schemas.microsoft.com/office/drawing/2014/main" id="{4BB32A11-FBF4-43D1-911B-62968E58496E}"/>
                  </a:ext>
                </a:extLst>
              </p:cNvPr>
              <p:cNvSpPr txBox="1"/>
              <p:nvPr/>
            </p:nvSpPr>
            <p:spPr>
              <a:xfrm>
                <a:off x="240084" y="6094871"/>
                <a:ext cx="1367041" cy="461665"/>
              </a:xfrm>
              <a:prstGeom prst="rect">
                <a:avLst/>
              </a:prstGeom>
              <a:noFill/>
            </p:spPr>
            <p:txBody>
              <a:bodyPr wrap="none" rtlCol="0">
                <a:spAutoFit/>
              </a:bodyPr>
              <a:lstStyle/>
              <a:p>
                <a:r>
                  <a:rPr lang="en-US" sz="2400" dirty="0">
                    <a:solidFill>
                      <a:schemeClr val="bg1"/>
                    </a:solidFill>
                  </a:rPr>
                  <a:t>Advocacy</a:t>
                </a:r>
              </a:p>
            </p:txBody>
          </p:sp>
          <p:sp>
            <p:nvSpPr>
              <p:cNvPr id="11" name="TextBox 10">
                <a:extLst>
                  <a:ext uri="{FF2B5EF4-FFF2-40B4-BE49-F238E27FC236}">
                    <a16:creationId xmlns:a16="http://schemas.microsoft.com/office/drawing/2014/main" id="{9FDE1AD8-7A86-43FE-84C7-A5E1F8DAAC72}"/>
                  </a:ext>
                </a:extLst>
              </p:cNvPr>
              <p:cNvSpPr txBox="1"/>
              <p:nvPr/>
            </p:nvSpPr>
            <p:spPr>
              <a:xfrm>
                <a:off x="2203152" y="5062598"/>
                <a:ext cx="1153739" cy="1411845"/>
              </a:xfrm>
              <a:prstGeom prst="rect">
                <a:avLst/>
              </a:prstGeom>
              <a:solidFill>
                <a:srgbClr val="BABF32"/>
              </a:solidFill>
            </p:spPr>
            <p:txBody>
              <a:bodyPr wrap="square" rtlCol="0">
                <a:spAutoFit/>
              </a:bodyPr>
              <a:lstStyle/>
              <a:p>
                <a:endParaRPr lang="en-US" dirty="0"/>
              </a:p>
            </p:txBody>
          </p:sp>
          <p:pic>
            <p:nvPicPr>
              <p:cNvPr id="10" name="Graphic 9" descr="Eye">
                <a:extLst>
                  <a:ext uri="{FF2B5EF4-FFF2-40B4-BE49-F238E27FC236}">
                    <a16:creationId xmlns:a16="http://schemas.microsoft.com/office/drawing/2014/main" id="{E5DB6DA5-F2F7-4ED1-881D-2C11219D40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2821" y="4931009"/>
                <a:ext cx="914400" cy="914400"/>
              </a:xfrm>
              <a:prstGeom prst="rect">
                <a:avLst/>
              </a:prstGeom>
            </p:spPr>
          </p:pic>
          <p:sp>
            <p:nvSpPr>
              <p:cNvPr id="12" name="TextBox 11">
                <a:extLst>
                  <a:ext uri="{FF2B5EF4-FFF2-40B4-BE49-F238E27FC236}">
                    <a16:creationId xmlns:a16="http://schemas.microsoft.com/office/drawing/2014/main" id="{4F0122DD-23C3-4B8E-A068-E2B542264767}"/>
                  </a:ext>
                </a:extLst>
              </p:cNvPr>
              <p:cNvSpPr txBox="1"/>
              <p:nvPr/>
            </p:nvSpPr>
            <p:spPr>
              <a:xfrm>
                <a:off x="2067575" y="5725539"/>
                <a:ext cx="1515818" cy="830997"/>
              </a:xfrm>
              <a:prstGeom prst="rect">
                <a:avLst/>
              </a:prstGeom>
              <a:noFill/>
            </p:spPr>
            <p:txBody>
              <a:bodyPr wrap="square" rtlCol="0">
                <a:spAutoFit/>
              </a:bodyPr>
              <a:lstStyle/>
              <a:p>
                <a:pPr algn="ctr"/>
                <a:r>
                  <a:rPr lang="en-US" sz="2400" dirty="0">
                    <a:solidFill>
                      <a:schemeClr val="bg1"/>
                    </a:solidFill>
                  </a:rPr>
                  <a:t>Quality Assurance</a:t>
                </a:r>
              </a:p>
            </p:txBody>
          </p:sp>
          <p:sp>
            <p:nvSpPr>
              <p:cNvPr id="16" name="TextBox 15">
                <a:extLst>
                  <a:ext uri="{FF2B5EF4-FFF2-40B4-BE49-F238E27FC236}">
                    <a16:creationId xmlns:a16="http://schemas.microsoft.com/office/drawing/2014/main" id="{B10FEDC5-1126-4A97-A175-3A11DEB48DBA}"/>
                  </a:ext>
                </a:extLst>
              </p:cNvPr>
              <p:cNvSpPr txBox="1"/>
              <p:nvPr/>
            </p:nvSpPr>
            <p:spPr>
              <a:xfrm>
                <a:off x="7456347" y="5098440"/>
                <a:ext cx="1564913" cy="1493938"/>
              </a:xfrm>
              <a:prstGeom prst="rect">
                <a:avLst/>
              </a:prstGeom>
              <a:solidFill>
                <a:srgbClr val="E25928"/>
              </a:solidFill>
            </p:spPr>
            <p:txBody>
              <a:bodyPr wrap="square" rtlCol="0">
                <a:spAutoFit/>
              </a:bodyPr>
              <a:lstStyle/>
              <a:p>
                <a:endParaRPr lang="en-US" dirty="0"/>
              </a:p>
            </p:txBody>
          </p:sp>
          <p:pic>
            <p:nvPicPr>
              <p:cNvPr id="14" name="Graphic 13" descr="Coins">
                <a:extLst>
                  <a:ext uri="{FF2B5EF4-FFF2-40B4-BE49-F238E27FC236}">
                    <a16:creationId xmlns:a16="http://schemas.microsoft.com/office/drawing/2014/main" id="{56E82F9A-D0A6-40C1-949F-6B99F7A1F9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81605" y="5022907"/>
                <a:ext cx="914400" cy="914400"/>
              </a:xfrm>
              <a:prstGeom prst="rect">
                <a:avLst/>
              </a:prstGeom>
            </p:spPr>
          </p:pic>
          <p:sp>
            <p:nvSpPr>
              <p:cNvPr id="17" name="TextBox 16">
                <a:extLst>
                  <a:ext uri="{FF2B5EF4-FFF2-40B4-BE49-F238E27FC236}">
                    <a16:creationId xmlns:a16="http://schemas.microsoft.com/office/drawing/2014/main" id="{B9583B2D-48F0-4BDA-979C-AB6A8E8CEE99}"/>
                  </a:ext>
                </a:extLst>
              </p:cNvPr>
              <p:cNvSpPr txBox="1"/>
              <p:nvPr/>
            </p:nvSpPr>
            <p:spPr>
              <a:xfrm>
                <a:off x="7502383" y="6042833"/>
                <a:ext cx="1518877" cy="461665"/>
              </a:xfrm>
              <a:prstGeom prst="rect">
                <a:avLst/>
              </a:prstGeom>
              <a:noFill/>
            </p:spPr>
            <p:txBody>
              <a:bodyPr wrap="none" rtlCol="0">
                <a:spAutoFit/>
              </a:bodyPr>
              <a:lstStyle/>
              <a:p>
                <a:pPr algn="ctr"/>
                <a:r>
                  <a:rPr lang="en-US" sz="2400" dirty="0">
                    <a:solidFill>
                      <a:schemeClr val="bg1"/>
                    </a:solidFill>
                  </a:rPr>
                  <a:t>Incentives </a:t>
                </a:r>
              </a:p>
            </p:txBody>
          </p:sp>
        </p:grpSp>
      </p:grpSp>
      <p:pic>
        <p:nvPicPr>
          <p:cNvPr id="20" name="Picture 19">
            <a:extLst>
              <a:ext uri="{FF2B5EF4-FFF2-40B4-BE49-F238E27FC236}">
                <a16:creationId xmlns:a16="http://schemas.microsoft.com/office/drawing/2014/main" id="{A285D7CF-F05A-4568-BAC8-A9683DD01F5E}"/>
              </a:ext>
            </a:extLst>
          </p:cNvPr>
          <p:cNvPicPr>
            <a:picLocks noChangeAspect="1"/>
          </p:cNvPicPr>
          <p:nvPr/>
        </p:nvPicPr>
        <p:blipFill>
          <a:blip r:embed="rId10"/>
          <a:stretch>
            <a:fillRect/>
          </a:stretch>
        </p:blipFill>
        <p:spPr>
          <a:xfrm>
            <a:off x="58481" y="-25086"/>
            <a:ext cx="3550024" cy="4950034"/>
          </a:xfrm>
          <a:prstGeom prst="rect">
            <a:avLst/>
          </a:prstGeom>
        </p:spPr>
      </p:pic>
    </p:spTree>
    <p:extLst>
      <p:ext uri="{BB962C8B-B14F-4D97-AF65-F5344CB8AC3E}">
        <p14:creationId xmlns:p14="http://schemas.microsoft.com/office/powerpoint/2010/main" val="263097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947739"/>
            <a:ext cx="7886700" cy="2852737"/>
          </a:xfrm>
        </p:spPr>
        <p:txBody>
          <a:bodyPr/>
          <a:lstStyle/>
          <a:p>
            <a:r>
              <a:rPr lang="en-US" dirty="0"/>
              <a:t>Thank you</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1859" y="3913475"/>
            <a:ext cx="989222" cy="1277620"/>
          </a:xfrm>
          <a:prstGeom prst="rect">
            <a:avLst/>
          </a:prstGeom>
        </p:spPr>
      </p:pic>
      <p:pic>
        <p:nvPicPr>
          <p:cNvPr id="4" name="Picture 3">
            <a:extLst>
              <a:ext uri="{FF2B5EF4-FFF2-40B4-BE49-F238E27FC236}">
                <a16:creationId xmlns:a16="http://schemas.microsoft.com/office/drawing/2014/main" id="{180A2E76-F00B-4398-8C98-FB6D0A0B56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1859" y="5977495"/>
            <a:ext cx="1227411" cy="429442"/>
          </a:xfrm>
          <a:prstGeom prst="rect">
            <a:avLst/>
          </a:prstGeom>
        </p:spPr>
      </p:pic>
      <p:sp>
        <p:nvSpPr>
          <p:cNvPr id="5" name="TextBox 4">
            <a:extLst>
              <a:ext uri="{FF2B5EF4-FFF2-40B4-BE49-F238E27FC236}">
                <a16:creationId xmlns:a16="http://schemas.microsoft.com/office/drawing/2014/main" id="{48183DEC-90CB-4AA0-9829-668483A1FCFD}"/>
              </a:ext>
            </a:extLst>
          </p:cNvPr>
          <p:cNvSpPr txBox="1"/>
          <p:nvPr/>
        </p:nvSpPr>
        <p:spPr>
          <a:xfrm>
            <a:off x="1945401" y="6406937"/>
            <a:ext cx="5896166" cy="246221"/>
          </a:xfrm>
          <a:prstGeom prst="rect">
            <a:avLst/>
          </a:prstGeom>
          <a:noFill/>
        </p:spPr>
        <p:txBody>
          <a:bodyPr wrap="none" rtlCol="0">
            <a:spAutoFit/>
          </a:bodyPr>
          <a:lstStyle/>
          <a:p>
            <a:r>
              <a:rPr lang="en-US" sz="1000" dirty="0">
                <a:solidFill>
                  <a:schemeClr val="bg1"/>
                </a:solidFill>
              </a:rPr>
              <a:t>This presentation is made available under  Creative Commons Attribution-</a:t>
            </a:r>
            <a:r>
              <a:rPr lang="en-US" sz="1000" dirty="0" err="1">
                <a:solidFill>
                  <a:schemeClr val="bg1"/>
                </a:solidFill>
              </a:rPr>
              <a:t>ShareAlike</a:t>
            </a:r>
            <a:r>
              <a:rPr lang="en-US" sz="1000" dirty="0">
                <a:solidFill>
                  <a:schemeClr val="bg1"/>
                </a:solidFill>
              </a:rPr>
              <a:t> License 4.0 International</a:t>
            </a:r>
          </a:p>
        </p:txBody>
      </p:sp>
    </p:spTree>
    <p:extLst>
      <p:ext uri="{BB962C8B-B14F-4D97-AF65-F5344CB8AC3E}">
        <p14:creationId xmlns:p14="http://schemas.microsoft.com/office/powerpoint/2010/main" val="81066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6D9B8DF6-D937-449B-8243-29F352F3008B}"/>
              </a:ext>
            </a:extLst>
          </p:cNvPr>
          <p:cNvPicPr>
            <a:picLocks noChangeAspect="1"/>
          </p:cNvPicPr>
          <p:nvPr/>
        </p:nvPicPr>
        <p:blipFill rotWithShape="1">
          <a:blip r:embed="rId3" cstate="print">
            <a:duotone>
              <a:prstClr val="black"/>
              <a:prstClr val="white"/>
            </a:duotone>
            <a:extLst>
              <a:ext uri="{28A0092B-C50C-407E-A947-70E740481C1C}">
                <a14:useLocalDpi xmlns:a14="http://schemas.microsoft.com/office/drawing/2010/main" val="0"/>
              </a:ext>
            </a:extLst>
          </a:blip>
          <a:srcRect l="2781" r="8217" b="-1"/>
          <a:stretch/>
        </p:blipFill>
        <p:spPr>
          <a:xfrm>
            <a:off x="20" y="10"/>
            <a:ext cx="9143980" cy="6857990"/>
          </a:xfrm>
          <a:prstGeom prst="rect">
            <a:avLst/>
          </a:prstGeom>
        </p:spPr>
      </p:pic>
      <p:sp>
        <p:nvSpPr>
          <p:cNvPr id="4" name="TextBox 3">
            <a:extLst>
              <a:ext uri="{FF2B5EF4-FFF2-40B4-BE49-F238E27FC236}">
                <a16:creationId xmlns:a16="http://schemas.microsoft.com/office/drawing/2014/main" id="{33017A49-CB42-43A0-9CBA-80600A3B0EB2}"/>
              </a:ext>
            </a:extLst>
          </p:cNvPr>
          <p:cNvSpPr txBox="1"/>
          <p:nvPr/>
        </p:nvSpPr>
        <p:spPr>
          <a:xfrm>
            <a:off x="731642" y="55232"/>
            <a:ext cx="7963014" cy="830997"/>
          </a:xfrm>
          <a:prstGeom prst="rect">
            <a:avLst/>
          </a:prstGeom>
          <a:noFill/>
        </p:spPr>
        <p:txBody>
          <a:bodyPr wrap="none" rtlCol="0">
            <a:spAutoFit/>
          </a:bodyPr>
          <a:lstStyle/>
          <a:p>
            <a:r>
              <a:rPr lang="en-US" sz="4800" b="1" dirty="0">
                <a:solidFill>
                  <a:schemeClr val="bg1"/>
                </a:solidFill>
              </a:rPr>
              <a:t>Sharing is a basic human value</a:t>
            </a:r>
          </a:p>
        </p:txBody>
      </p:sp>
    </p:spTree>
    <p:extLst>
      <p:ext uri="{BB962C8B-B14F-4D97-AF65-F5344CB8AC3E}">
        <p14:creationId xmlns:p14="http://schemas.microsoft.com/office/powerpoint/2010/main" val="1455848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3" name="Picture 2">
            <a:extLst>
              <a:ext uri="{FF2B5EF4-FFF2-40B4-BE49-F238E27FC236}">
                <a16:creationId xmlns:a16="http://schemas.microsoft.com/office/drawing/2014/main" id="{61DB52AF-8A30-4D97-B149-1086655FB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666" b="-1"/>
          <a:stretch/>
        </p:blipFill>
        <p:spPr>
          <a:xfrm>
            <a:off x="20" y="10"/>
            <a:ext cx="9143980" cy="6857990"/>
          </a:xfrm>
          <a:prstGeom prst="rect">
            <a:avLst/>
          </a:prstGeom>
        </p:spPr>
      </p:pic>
      <p:pic>
        <p:nvPicPr>
          <p:cNvPr id="6" name="Picture 5">
            <a:extLst>
              <a:ext uri="{FF2B5EF4-FFF2-40B4-BE49-F238E27FC236}">
                <a16:creationId xmlns:a16="http://schemas.microsoft.com/office/drawing/2014/main" id="{EE8FF65A-3226-4662-AF2C-9495ACA24C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5103" y="1213571"/>
            <a:ext cx="1796582" cy="1796582"/>
          </a:xfrm>
          <a:prstGeom prst="rect">
            <a:avLst/>
          </a:prstGeom>
        </p:spPr>
      </p:pic>
    </p:spTree>
    <p:extLst>
      <p:ext uri="{BB962C8B-B14F-4D97-AF65-F5344CB8AC3E}">
        <p14:creationId xmlns:p14="http://schemas.microsoft.com/office/powerpoint/2010/main" val="3632432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10" name="Rectangle 9">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B422335-1B0D-4D3C-BBB0-BAE82FC90F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84" r="12636" b="-1"/>
          <a:stretch/>
        </p:blipFill>
        <p:spPr>
          <a:xfrm>
            <a:off x="482600" y="643467"/>
            <a:ext cx="8178799" cy="5571066"/>
          </a:xfrm>
          <a:prstGeom prst="rect">
            <a:avLst/>
          </a:prstGeom>
        </p:spPr>
      </p:pic>
      <p:sp>
        <p:nvSpPr>
          <p:cNvPr id="12" name="Rectangle 11">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102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9" name="Rectangle 8">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4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4702AC2-DFD1-47BB-8D9A-49119AFC8E53}"/>
              </a:ext>
            </a:extLst>
          </p:cNvPr>
          <p:cNvPicPr>
            <a:picLocks noChangeAspect="1"/>
          </p:cNvPicPr>
          <p:nvPr/>
        </p:nvPicPr>
        <p:blipFill rotWithShape="1">
          <a:blip r:embed="rId3"/>
          <a:srcRect l="4910" r="13977" b="-2"/>
          <a:stretch/>
        </p:blipFill>
        <p:spPr>
          <a:xfrm>
            <a:off x="482600" y="643467"/>
            <a:ext cx="8178799" cy="5571066"/>
          </a:xfrm>
          <a:prstGeom prst="rect">
            <a:avLst/>
          </a:prstGeom>
        </p:spPr>
      </p:pic>
      <p:sp>
        <p:nvSpPr>
          <p:cNvPr id="11" name="Rectangle 10">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148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5" name="Picture 4">
            <a:extLst>
              <a:ext uri="{FF2B5EF4-FFF2-40B4-BE49-F238E27FC236}">
                <a16:creationId xmlns:a16="http://schemas.microsoft.com/office/drawing/2014/main" id="{8A4E0589-F880-4D96-A84B-03CD2751823F}"/>
              </a:ext>
            </a:extLst>
          </p:cNvPr>
          <p:cNvPicPr>
            <a:picLocks noChangeAspect="1"/>
          </p:cNvPicPr>
          <p:nvPr/>
        </p:nvPicPr>
        <p:blipFill rotWithShape="1">
          <a:blip r:embed="rId3" cstate="print">
            <a:duotone>
              <a:prstClr val="black"/>
              <a:prstClr val="white"/>
            </a:duotone>
            <a:extLst>
              <a:ext uri="{28A0092B-C50C-407E-A947-70E740481C1C}">
                <a14:useLocalDpi xmlns:a14="http://schemas.microsoft.com/office/drawing/2010/main" val="0"/>
              </a:ext>
            </a:extLst>
          </a:blip>
          <a:srcRect l="11000" r="-1" b="-1"/>
          <a:stretch/>
        </p:blipFill>
        <p:spPr>
          <a:xfrm>
            <a:off x="20" y="10"/>
            <a:ext cx="9143980" cy="6857990"/>
          </a:xfrm>
          <a:prstGeom prst="rect">
            <a:avLst/>
          </a:prstGeom>
        </p:spPr>
      </p:pic>
      <p:sp>
        <p:nvSpPr>
          <p:cNvPr id="6" name="TextBox 5">
            <a:extLst>
              <a:ext uri="{FF2B5EF4-FFF2-40B4-BE49-F238E27FC236}">
                <a16:creationId xmlns:a16="http://schemas.microsoft.com/office/drawing/2014/main" id="{30F131A9-777A-4948-B401-A00ECD0A8BEA}"/>
              </a:ext>
            </a:extLst>
          </p:cNvPr>
          <p:cNvSpPr txBox="1"/>
          <p:nvPr/>
        </p:nvSpPr>
        <p:spPr>
          <a:xfrm>
            <a:off x="601417" y="73643"/>
            <a:ext cx="8495595" cy="646331"/>
          </a:xfrm>
          <a:prstGeom prst="rect">
            <a:avLst/>
          </a:prstGeom>
          <a:noFill/>
        </p:spPr>
        <p:txBody>
          <a:bodyPr wrap="none" rtlCol="0">
            <a:spAutoFit/>
          </a:bodyPr>
          <a:lstStyle/>
          <a:p>
            <a:r>
              <a:rPr lang="en-US" sz="3600" b="1"/>
              <a:t>How open are our educational institutions?</a:t>
            </a:r>
            <a:endParaRPr lang="en-US" sz="3600" b="1" dirty="0"/>
          </a:p>
        </p:txBody>
      </p:sp>
      <p:pic>
        <p:nvPicPr>
          <p:cNvPr id="7" name="Picture 6">
            <a:extLst>
              <a:ext uri="{FF2B5EF4-FFF2-40B4-BE49-F238E27FC236}">
                <a16:creationId xmlns:a16="http://schemas.microsoft.com/office/drawing/2014/main" id="{9BD95314-161F-4162-A758-E405493F0817}"/>
              </a:ext>
            </a:extLst>
          </p:cNvPr>
          <p:cNvPicPr>
            <a:picLocks noChangeAspect="1"/>
          </p:cNvPicPr>
          <p:nvPr/>
        </p:nvPicPr>
        <p:blipFill>
          <a:blip r:embed="rId4"/>
          <a:stretch>
            <a:fillRect/>
          </a:stretch>
        </p:blipFill>
        <p:spPr>
          <a:xfrm>
            <a:off x="4286729" y="1736706"/>
            <a:ext cx="4390865" cy="3909253"/>
          </a:xfrm>
          <a:prstGeom prst="rect">
            <a:avLst/>
          </a:prstGeom>
        </p:spPr>
      </p:pic>
    </p:spTree>
    <p:extLst>
      <p:ext uri="{BB962C8B-B14F-4D97-AF65-F5344CB8AC3E}">
        <p14:creationId xmlns:p14="http://schemas.microsoft.com/office/powerpoint/2010/main" val="4049577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5" name="Picture 4">
            <a:extLst>
              <a:ext uri="{FF2B5EF4-FFF2-40B4-BE49-F238E27FC236}">
                <a16:creationId xmlns:a16="http://schemas.microsoft.com/office/drawing/2014/main" id="{3FF4574F-D55F-4022-B26F-9DCEAB4231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3737" y="3763336"/>
            <a:ext cx="3549705" cy="2369428"/>
          </a:xfrm>
          <a:prstGeom prst="rect">
            <a:avLst/>
          </a:prstGeom>
        </p:spPr>
      </p:pic>
      <p:cxnSp>
        <p:nvCxnSpPr>
          <p:cNvPr id="23" name="Straight Connector 22">
            <a:extLst>
              <a:ext uri="{FF2B5EF4-FFF2-40B4-BE49-F238E27FC236}">
                <a16:creationId xmlns:a16="http://schemas.microsoft.com/office/drawing/2014/main" id="{91B6081D-D3E8-4209-B85B-EB1C655A627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8410" y="1111170"/>
            <a:ext cx="8280" cy="4645103"/>
          </a:xfrm>
          <a:prstGeom prst="line">
            <a:avLst/>
          </a:prstGeom>
          <a:ln w="19050">
            <a:solidFill>
              <a:srgbClr val="4E4E4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890738-BB81-493D-BC7F-5A4472E025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3737" y="1433271"/>
            <a:ext cx="3549705" cy="963609"/>
          </a:xfrm>
          <a:prstGeom prst="rect">
            <a:avLst/>
          </a:prstGeom>
        </p:spPr>
      </p:pic>
      <p:cxnSp>
        <p:nvCxnSpPr>
          <p:cNvPr id="25" name="Straight Connector 24">
            <a:extLst>
              <a:ext uri="{FF2B5EF4-FFF2-40B4-BE49-F238E27FC236}">
                <a16:creationId xmlns:a16="http://schemas.microsoft.com/office/drawing/2014/main" id="{28CA55E4-1295-45C8-BA05-5A9E705B749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2270" y="3428998"/>
            <a:ext cx="3141678" cy="1"/>
          </a:xfrm>
          <a:prstGeom prst="line">
            <a:avLst/>
          </a:prstGeom>
          <a:ln w="19050">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8FE1FC0-A86A-43ED-9379-FFACD51D41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836" y="732457"/>
            <a:ext cx="3543427" cy="2365237"/>
          </a:xfrm>
          <a:prstGeom prst="rect">
            <a:avLst/>
          </a:prstGeom>
        </p:spPr>
      </p:pic>
      <p:pic>
        <p:nvPicPr>
          <p:cNvPr id="7" name="Picture 6">
            <a:extLst>
              <a:ext uri="{FF2B5EF4-FFF2-40B4-BE49-F238E27FC236}">
                <a16:creationId xmlns:a16="http://schemas.microsoft.com/office/drawing/2014/main" id="{5EFE20A3-C93E-42B8-BA62-D48F8831A6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836" y="3761628"/>
            <a:ext cx="3543427" cy="2365237"/>
          </a:xfrm>
          <a:prstGeom prst="rect">
            <a:avLst/>
          </a:prstGeom>
        </p:spPr>
      </p:pic>
      <p:cxnSp>
        <p:nvCxnSpPr>
          <p:cNvPr id="27" name="Straight Connector 26">
            <a:extLst>
              <a:ext uri="{FF2B5EF4-FFF2-40B4-BE49-F238E27FC236}">
                <a16:creationId xmlns:a16="http://schemas.microsoft.com/office/drawing/2014/main" id="{08C5794E-A9A1-4A23-AF68-C79A782233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7750" y="3428998"/>
            <a:ext cx="3141678" cy="1"/>
          </a:xfrm>
          <a:prstGeom prst="line">
            <a:avLst/>
          </a:prstGeom>
          <a:ln w="19050">
            <a:solidFill>
              <a:srgbClr val="4E4E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876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29" name="Rectangle 28">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15E2E15-1577-4446-BBF4-6F44D2DE5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042" y="643467"/>
            <a:ext cx="5713914" cy="5571066"/>
          </a:xfrm>
          <a:prstGeom prst="rect">
            <a:avLst/>
          </a:prstGeom>
        </p:spPr>
      </p:pic>
    </p:spTree>
    <p:extLst>
      <p:ext uri="{BB962C8B-B14F-4D97-AF65-F5344CB8AC3E}">
        <p14:creationId xmlns:p14="http://schemas.microsoft.com/office/powerpoint/2010/main" val="2972256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13ED38-C071-4C92-83AC-DDF1BD4A70F5}"/>
              </a:ext>
            </a:extLst>
          </p:cNvPr>
          <p:cNvPicPr>
            <a:picLocks noChangeAspect="1"/>
          </p:cNvPicPr>
          <p:nvPr/>
        </p:nvPicPr>
        <p:blipFill>
          <a:blip r:embed="rId3"/>
          <a:stretch>
            <a:fillRect/>
          </a:stretch>
        </p:blipFill>
        <p:spPr>
          <a:xfrm>
            <a:off x="4850079" y="1712199"/>
            <a:ext cx="4122088" cy="31359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Content Placeholder 2">
            <a:extLst>
              <a:ext uri="{FF2B5EF4-FFF2-40B4-BE49-F238E27FC236}">
                <a16:creationId xmlns:a16="http://schemas.microsoft.com/office/drawing/2014/main" id="{8FDD45DC-C340-42CA-AD97-217D46B67C81}"/>
              </a:ext>
            </a:extLst>
          </p:cNvPr>
          <p:cNvSpPr txBox="1">
            <a:spLocks/>
          </p:cNvSpPr>
          <p:nvPr/>
        </p:nvSpPr>
        <p:spPr>
          <a:xfrm>
            <a:off x="313495" y="1570039"/>
            <a:ext cx="4829239" cy="31963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90088"/>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90088"/>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90088"/>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90088"/>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NeueLT Std L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Qualitative and quantitative</a:t>
            </a:r>
          </a:p>
          <a:p>
            <a:r>
              <a:rPr lang="en-US" dirty="0"/>
              <a:t>Survey, interviews and workshops</a:t>
            </a:r>
          </a:p>
          <a:p>
            <a:r>
              <a:rPr lang="en-US" dirty="0"/>
              <a:t>Questionnaire</a:t>
            </a:r>
          </a:p>
          <a:p>
            <a:r>
              <a:rPr lang="en-US" dirty="0"/>
              <a:t>ATOER Scale (0.897 reliability coefficient Cronbach’s </a:t>
            </a:r>
            <a:r>
              <a:rPr lang="el-GR" dirty="0"/>
              <a:t>α</a:t>
            </a:r>
            <a:r>
              <a:rPr lang="en-CA" dirty="0"/>
              <a:t>)</a:t>
            </a:r>
            <a:endParaRPr lang="en-US" dirty="0"/>
          </a:p>
          <a:p>
            <a:r>
              <a:rPr lang="en-US" dirty="0"/>
              <a:t>Interview schedule (Activity theory based)</a:t>
            </a:r>
          </a:p>
          <a:p>
            <a:r>
              <a:rPr lang="en-US" dirty="0" err="1"/>
              <a:t>WikiEducator</a:t>
            </a:r>
            <a:r>
              <a:rPr lang="en-US" dirty="0"/>
              <a:t> India group and participants in 4 workshops</a:t>
            </a:r>
          </a:p>
        </p:txBody>
      </p:sp>
      <p:sp>
        <p:nvSpPr>
          <p:cNvPr id="8" name="Title 1">
            <a:extLst>
              <a:ext uri="{FF2B5EF4-FFF2-40B4-BE49-F238E27FC236}">
                <a16:creationId xmlns:a16="http://schemas.microsoft.com/office/drawing/2014/main" id="{11316B2E-B8F5-4F0C-AA11-9E4A024386B6}"/>
              </a:ext>
            </a:extLst>
          </p:cNvPr>
          <p:cNvSpPr txBox="1">
            <a:spLocks/>
          </p:cNvSpPr>
          <p:nvPr/>
        </p:nvSpPr>
        <p:spPr>
          <a:xfrm>
            <a:off x="381000" y="304800"/>
            <a:ext cx="8458200" cy="1265239"/>
          </a:xfrm>
          <a:prstGeom prst="rect">
            <a:avLst/>
          </a:prstGeom>
        </p:spPr>
        <p:txBody>
          <a:bodyPr/>
          <a:lstStyle>
            <a:lvl1pPr algn="ctr" defTabSz="914400" rtl="0" eaLnBrk="1" latinLnBrk="0" hangingPunct="1">
              <a:lnSpc>
                <a:spcPct val="90000"/>
              </a:lnSpc>
              <a:spcBef>
                <a:spcPct val="0"/>
              </a:spcBef>
              <a:buNone/>
              <a:defRPr sz="4000" kern="1200">
                <a:solidFill>
                  <a:srgbClr val="290088"/>
                </a:solidFill>
                <a:latin typeface="+mn-lt"/>
                <a:ea typeface="+mj-ea"/>
                <a:cs typeface="+mj-cs"/>
              </a:defRPr>
            </a:lvl1pPr>
          </a:lstStyle>
          <a:p>
            <a:r>
              <a:rPr lang="en-US"/>
              <a:t>Methods, Instruments and Data Sources</a:t>
            </a:r>
            <a:endParaRPr lang="en-US" dirty="0"/>
          </a:p>
        </p:txBody>
      </p:sp>
      <p:pic>
        <p:nvPicPr>
          <p:cNvPr id="3" name="Picture 2">
            <a:extLst>
              <a:ext uri="{FF2B5EF4-FFF2-40B4-BE49-F238E27FC236}">
                <a16:creationId xmlns:a16="http://schemas.microsoft.com/office/drawing/2014/main" id="{E804571B-7DE2-4BB9-A6CB-A9A44D1A6D98}"/>
              </a:ext>
            </a:extLst>
          </p:cNvPr>
          <p:cNvPicPr>
            <a:picLocks noChangeAspect="1"/>
          </p:cNvPicPr>
          <p:nvPr/>
        </p:nvPicPr>
        <p:blipFill>
          <a:blip r:embed="rId4"/>
          <a:stretch>
            <a:fillRect/>
          </a:stretch>
        </p:blipFill>
        <p:spPr>
          <a:xfrm>
            <a:off x="5079122" y="5486400"/>
            <a:ext cx="3664001" cy="971899"/>
          </a:xfrm>
          <a:prstGeom prst="rect">
            <a:avLst/>
          </a:prstGeom>
        </p:spPr>
      </p:pic>
    </p:spTree>
    <p:extLst>
      <p:ext uri="{BB962C8B-B14F-4D97-AF65-F5344CB8AC3E}">
        <p14:creationId xmlns:p14="http://schemas.microsoft.com/office/powerpoint/2010/main" val="20456567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7f63a0c-3387-4091-80af-370ec6ca6610">
      <Value>318</Value>
      <Value>314</Value>
      <Value>290</Value>
      <Value>323</Value>
      <Value>288</Value>
    </TaxCatchAll>
    <TaxKeywordTaxHTField xmlns="d7f63a0c-3387-4091-80af-370ec6ca6610">
      <Terms xmlns="http://schemas.microsoft.com/office/infopath/2007/PartnerControls"/>
    </TaxKeywordTaxHTField>
    <_dlc_DocId xmlns="d7f63a0c-3387-4091-80af-370ec6ca6610">QKDJTPZ2MZUH-145-48</_dlc_DocId>
    <_dlc_DocIdUrl xmlns="d7f63a0c-3387-4091-80af-370ec6ca6610">
      <Url>http://connect.col.org/_layouts/DocIdRedir.aspx?ID=QKDJTPZ2MZUH-145-48</Url>
      <Description>QKDJTPZ2MZUH-145-48</Description>
    </_dlc_DocIdUrl>
    <Description0 xmlns="f10d4b91-f67c-4c9d-99a2-7e1788ba4b26" xsi:nil="true"/>
    <Publication_x0020_Date xmlns="f10d4b91-f67c-4c9d-99a2-7e1788ba4b26">2017-08-31T07:00:00+00:00</Publication_x0020_Date>
    <d225654933bc4eae91104c0dc2c25127 xmlns="8f89d06d-d4ec-4e64-a157-37747344c90e">
      <Terms xmlns="http://schemas.microsoft.com/office/infopath/2007/PartnerControls">
        <TermInfo xmlns="http://schemas.microsoft.com/office/infopath/2007/PartnerControls">
          <TermName xmlns="http://schemas.microsoft.com/office/infopath/2007/PartnerControls">Local</TermName>
          <TermId xmlns="http://schemas.microsoft.com/office/infopath/2007/PartnerControls">217671d8-80e6-40af-939e-07fa6c8320f0</TermId>
        </TermInfo>
      </Terms>
    </d225654933bc4eae91104c0dc2c25127>
    <Category xmlns="f10d4b91-f67c-4c9d-99a2-7e1788ba4b26">Corporate</Category>
    <of88eff9cb334256803b5fdc1080fcc0 xmlns="8f89d06d-d4ec-4e64-a157-37747344c90e">
      <Terms xmlns="http://schemas.microsoft.com/office/infopath/2007/PartnerControls">
        <TermInfo xmlns="http://schemas.microsoft.com/office/infopath/2007/PartnerControls">
          <TermName xmlns="http://schemas.microsoft.com/office/infopath/2007/PartnerControls">COL</TermName>
          <TermId xmlns="http://schemas.microsoft.com/office/infopath/2007/PartnerControls">5cc2263f-2986-49b9-81e8-8153ae725e65</TermId>
        </TermInfo>
        <TermInfo xmlns="http://schemas.microsoft.com/office/infopath/2007/PartnerControls">
          <TermName xmlns="http://schemas.microsoft.com/office/infopath/2007/PartnerControls">COL Staff</TermName>
          <TermId xmlns="http://schemas.microsoft.com/office/infopath/2007/PartnerControls">8aca960a-b4bb-4160-a552-0c344c375d8f</TermId>
        </TermInfo>
      </Terms>
    </of88eff9cb334256803b5fdc1080fcc0>
    <gd37bf50347b43b28a635475fbcfbd0f xmlns="8f89d06d-d4ec-4e64-a157-37747344c90e">
      <Terms xmlns="http://schemas.microsoft.com/office/infopath/2007/PartnerControls">
        <TermInfo xmlns="http://schemas.microsoft.com/office/infopath/2007/PartnerControls">
          <TermName xmlns="http://schemas.microsoft.com/office/infopath/2007/PartnerControls">Templates and Forms</TermName>
          <TermId xmlns="http://schemas.microsoft.com/office/infopath/2007/PartnerControls">0d07ffa7-5963-4a2f-bc23-a8edaa21194d</TermId>
        </TermInfo>
      </Terms>
    </gd37bf50347b43b28a635475fbcfbd0f>
    <c6ded15b026848738649c123f94c2b37 xmlns="8f89d06d-d4ec-4e64-a157-37747344c90e">
      <Terms xmlns="http://schemas.microsoft.com/office/infopath/2007/PartnerControls">
        <TermInfo xmlns="http://schemas.microsoft.com/office/infopath/2007/PartnerControls">
          <TermName xmlns="http://schemas.microsoft.com/office/infopath/2007/PartnerControls">Communications</TermName>
          <TermId xmlns="http://schemas.microsoft.com/office/infopath/2007/PartnerControls">d8815308-2d69-4654-b70e-dbaf6e533bda</TermId>
        </TermInfo>
      </Terms>
    </c6ded15b026848738649c123f94c2b37>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B1B993D657BD42B16571A6A7AAE2A9" ma:contentTypeVersion="30" ma:contentTypeDescription="Create a new document." ma:contentTypeScope="" ma:versionID="41975f9d27a220bcd806a2a274ebb024">
  <xsd:schema xmlns:xsd="http://www.w3.org/2001/XMLSchema" xmlns:xs="http://www.w3.org/2001/XMLSchema" xmlns:p="http://schemas.microsoft.com/office/2006/metadata/properties" xmlns:ns2="f10d4b91-f67c-4c9d-99a2-7e1788ba4b26" xmlns:ns3="8f89d06d-d4ec-4e64-a157-37747344c90e" xmlns:ns4="d7f63a0c-3387-4091-80af-370ec6ca6610" targetNamespace="http://schemas.microsoft.com/office/2006/metadata/properties" ma:root="true" ma:fieldsID="17bcd94237993bc23c0b129d90b56f94" ns2:_="" ns3:_="" ns4:_="">
    <xsd:import namespace="f10d4b91-f67c-4c9d-99a2-7e1788ba4b26"/>
    <xsd:import namespace="8f89d06d-d4ec-4e64-a157-37747344c90e"/>
    <xsd:import namespace="d7f63a0c-3387-4091-80af-370ec6ca6610"/>
    <xsd:element name="properties">
      <xsd:complexType>
        <xsd:sequence>
          <xsd:element name="documentManagement">
            <xsd:complexType>
              <xsd:all>
                <xsd:element ref="ns2:Publication_x0020_Date" minOccurs="0"/>
                <xsd:element ref="ns2:Description0" minOccurs="0"/>
                <xsd:element ref="ns4:_dlc_DocId" minOccurs="0"/>
                <xsd:element ref="ns4:_dlc_DocIdUrl" minOccurs="0"/>
                <xsd:element ref="ns4:_dlc_DocIdPersistId" minOccurs="0"/>
                <xsd:element ref="ns3:of88eff9cb334256803b5fdc1080fcc0" minOccurs="0"/>
                <xsd:element ref="ns4:TaxCatchAll" minOccurs="0"/>
                <xsd:element ref="ns3:c6ded15b026848738649c123f94c2b37" minOccurs="0"/>
                <xsd:element ref="ns3:d225654933bc4eae91104c0dc2c25127" minOccurs="0"/>
                <xsd:element ref="ns3:gd37bf50347b43b28a635475fbcfbd0f" minOccurs="0"/>
                <xsd:element ref="ns4:TaxKeywordTaxHTField"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0d4b91-f67c-4c9d-99a2-7e1788ba4b26" elementFormDefault="qualified">
    <xsd:import namespace="http://schemas.microsoft.com/office/2006/documentManagement/types"/>
    <xsd:import namespace="http://schemas.microsoft.com/office/infopath/2007/PartnerControls"/>
    <xsd:element name="Publication_x0020_Date" ma:index="2" nillable="true" ma:displayName="Publication Date" ma:default="[today]" ma:format="DateOnly" ma:internalName="Publication_x0020_Date">
      <xsd:simpleType>
        <xsd:restriction base="dms:DateTime"/>
      </xsd:simpleType>
    </xsd:element>
    <xsd:element name="Description0" ma:index="8" nillable="true" ma:displayName="Description" ma:internalName="Description0">
      <xsd:simpleType>
        <xsd:restriction base="dms:Note">
          <xsd:maxLength value="255"/>
        </xsd:restriction>
      </xsd:simpleType>
    </xsd:element>
    <xsd:element name="Category" ma:index="24" nillable="true" ma:displayName="Category" ma:default="Corporate" ma:format="Dropdown" ma:internalName="Category">
      <xsd:simpleType>
        <xsd:restriction base="dms:Choice">
          <xsd:enumeration value="Corporate"/>
          <xsd:enumeration value="Finance, Admin &amp; HR"/>
          <xsd:enumeration value="Mail"/>
          <xsd:enumeration value="Programme"/>
          <xsd:enumeration value="Reporting"/>
          <xsd:enumeration value="Travel"/>
          <xsd:enumeration value="Contracts"/>
        </xsd:restriction>
      </xsd:simpleType>
    </xsd:element>
  </xsd:schema>
  <xsd:schema xmlns:xsd="http://www.w3.org/2001/XMLSchema" xmlns:xs="http://www.w3.org/2001/XMLSchema" xmlns:dms="http://schemas.microsoft.com/office/2006/documentManagement/types" xmlns:pc="http://schemas.microsoft.com/office/infopath/2007/PartnerControls" targetNamespace="8f89d06d-d4ec-4e64-a157-37747344c90e" elementFormDefault="qualified">
    <xsd:import namespace="http://schemas.microsoft.com/office/2006/documentManagement/types"/>
    <xsd:import namespace="http://schemas.microsoft.com/office/infopath/2007/PartnerControls"/>
    <xsd:element name="of88eff9cb334256803b5fdc1080fcc0" ma:index="14" nillable="true" ma:taxonomy="true" ma:internalName="of88eff9cb334256803b5fdc1080fcc0" ma:taxonomyFieldName="Authour_x002f_Source" ma:displayName="Author/Source" ma:readOnly="false" ma:default="" ma:fieldId="{8f88eff9-cb33-4256-803b-5fdc1080fcc0}" ma:taxonomyMulti="true" ma:sspId="358487c2-ea03-4029-b5bc-4ed1f8385f1b" ma:termSetId="7a5a9770-ee53-40ed-97e9-84eb0cea756f" ma:anchorId="00000000-0000-0000-0000-000000000000" ma:open="false" ma:isKeyword="false">
      <xsd:complexType>
        <xsd:sequence>
          <xsd:element ref="pc:Terms" minOccurs="0" maxOccurs="1"/>
        </xsd:sequence>
      </xsd:complexType>
    </xsd:element>
    <xsd:element name="c6ded15b026848738649c123f94c2b37" ma:index="16" nillable="true" ma:taxonomy="true" ma:internalName="c6ded15b026848738649c123f94c2b37" ma:taxonomyFieldName="Organisational_x0020_Activity" ma:displayName="Organisational Activity" ma:readOnly="false" ma:default="" ma:fieldId="{c6ded15b-0268-4873-8649-c123f94c2b37}" ma:taxonomyMulti="true" ma:sspId="358487c2-ea03-4029-b5bc-4ed1f8385f1b" ma:termSetId="5268b499-4897-4367-89a7-ad7bb1ed12bd" ma:anchorId="00000000-0000-0000-0000-000000000000" ma:open="false" ma:isKeyword="false">
      <xsd:complexType>
        <xsd:sequence>
          <xsd:element ref="pc:Terms" minOccurs="0" maxOccurs="1"/>
        </xsd:sequence>
      </xsd:complexType>
    </xsd:element>
    <xsd:element name="d225654933bc4eae91104c0dc2c25127" ma:index="17" nillable="true" ma:taxonomy="true" ma:internalName="d225654933bc4eae91104c0dc2c25127" ma:taxonomyFieldName="Region_x002f_Country" ma:displayName="Region/Country" ma:readOnly="false" ma:default="" ma:fieldId="{d2256549-33bc-4eae-9110-4c0dc2c25127}" ma:taxonomyMulti="true" ma:sspId="358487c2-ea03-4029-b5bc-4ed1f8385f1b" ma:termSetId="f7888d64-2ce2-43c0-b93f-a783c573d531" ma:anchorId="00000000-0000-0000-0000-000000000000" ma:open="false" ma:isKeyword="false">
      <xsd:complexType>
        <xsd:sequence>
          <xsd:element ref="pc:Terms" minOccurs="0" maxOccurs="1"/>
        </xsd:sequence>
      </xsd:complexType>
    </xsd:element>
    <xsd:element name="gd37bf50347b43b28a635475fbcfbd0f" ma:index="18" nillable="true" ma:taxonomy="true" ma:internalName="gd37bf50347b43b28a635475fbcfbd0f" ma:taxonomyFieldName="COL_x0020_Document_x0020_Type" ma:displayName="Document Type" ma:readOnly="false" ma:default="" ma:fieldId="{0d37bf50-347b-43b2-8a63-5475fbcfbd0f}" ma:taxonomyMulti="true" ma:sspId="358487c2-ea03-4029-b5bc-4ed1f8385f1b" ma:termSetId="cc730250-f0a1-4d64-a0f4-3c61e9fb9f6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7f63a0c-3387-4091-80af-370ec6ca6610"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element name="TaxCatchAll" ma:index="15" nillable="true" ma:displayName="Taxonomy Catch All Column" ma:hidden="true" ma:list="{f0e02da1-f936-4633-8c0b-cc5fae9aa1e3}" ma:internalName="TaxCatchAll" ma:showField="CatchAllData" ma:web="d7f63a0c-3387-4091-80af-370ec6ca6610">
      <xsd:complexType>
        <xsd:complexContent>
          <xsd:extension base="dms:MultiChoiceLookup">
            <xsd:sequence>
              <xsd:element name="Value" type="dms:Lookup" maxOccurs="unbounded" minOccurs="0" nillable="true"/>
            </xsd:sequence>
          </xsd:extension>
        </xsd:complexContent>
      </xsd:complexType>
    </xsd:element>
    <xsd:element name="TaxKeywordTaxHTField" ma:index="19" nillable="true" ma:taxonomy="true" ma:internalName="TaxKeywordTaxHTField" ma:taxonomyFieldName="TaxKeyword" ma:displayName="Enterprise Keywords" ma:readOnly="false" ma:fieldId="{23f27201-bee3-471e-b2e7-b64fd8b7ca38}" ma:taxonomyMulti="true" ma:sspId="358487c2-ea03-4029-b5bc-4ed1f8385f1b"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76AEBA3-32B0-47BA-96F8-0A9021F2E158}">
  <ds:schemaRefs>
    <ds:schemaRef ds:uri="http://purl.org/dc/terms/"/>
    <ds:schemaRef ds:uri="f10d4b91-f67c-4c9d-99a2-7e1788ba4b26"/>
    <ds:schemaRef ds:uri="http://schemas.microsoft.com/office/2006/documentManagement/types"/>
    <ds:schemaRef ds:uri="d7f63a0c-3387-4091-80af-370ec6ca6610"/>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8f89d06d-d4ec-4e64-a157-37747344c90e"/>
    <ds:schemaRef ds:uri="http://www.w3.org/XML/1998/namespace"/>
    <ds:schemaRef ds:uri="http://purl.org/dc/dcmitype/"/>
  </ds:schemaRefs>
</ds:datastoreItem>
</file>

<file path=customXml/itemProps2.xml><?xml version="1.0" encoding="utf-8"?>
<ds:datastoreItem xmlns:ds="http://schemas.openxmlformats.org/officeDocument/2006/customXml" ds:itemID="{8F4FD677-2EC9-40BB-A11B-607667B257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0d4b91-f67c-4c9d-99a2-7e1788ba4b26"/>
    <ds:schemaRef ds:uri="8f89d06d-d4ec-4e64-a157-37747344c90e"/>
    <ds:schemaRef ds:uri="d7f63a0c-3387-4091-80af-370ec6ca66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D403DE-548A-4116-8CB3-61125B5536D9}">
  <ds:schemaRefs>
    <ds:schemaRef ds:uri="http://schemas.microsoft.com/sharepoint/v3/contenttype/forms"/>
  </ds:schemaRefs>
</ds:datastoreItem>
</file>

<file path=customXml/itemProps4.xml><?xml version="1.0" encoding="utf-8"?>
<ds:datastoreItem xmlns:ds="http://schemas.openxmlformats.org/officeDocument/2006/customXml" ds:itemID="{25422305-2CEE-4C11-BD7F-4E563D95E53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4703</TotalTime>
  <Words>1469</Words>
  <Application>Microsoft Office PowerPoint</Application>
  <PresentationFormat>On-screen Show (4:3)</PresentationFormat>
  <Paragraphs>79</Paragraphs>
  <Slides>18</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HelveticaNeueLT Std Cn</vt:lpstr>
      <vt:lpstr>HelveticaNeueLT Std Lt</vt:lpstr>
      <vt:lpstr>HelveticaNeueLT Std Lt Cn</vt:lpstr>
      <vt:lpstr>HelveticaNeueLT Std Med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Findings</vt:lpstr>
      <vt:lpstr>PowerPoint Presentation</vt:lpstr>
      <vt:lpstr>Key Findings on Motivation</vt:lpstr>
      <vt:lpstr>PowerPoint Presentation</vt:lpstr>
      <vt:lpstr>Top Barriers</vt:lpstr>
      <vt:lpstr>PowerPoint Presentation</vt:lpstr>
      <vt:lpstr>PowerPoint Presentation</vt:lpstr>
      <vt:lpstr>Strategies</vt:lpstr>
      <vt:lpstr>Thank you</vt:lpstr>
    </vt:vector>
  </TitlesOfParts>
  <Company>Commonwealth of Learning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 Presentation</dc:title>
  <dc:creator>Helen Askounis</dc:creator>
  <cp:keywords/>
  <cp:lastModifiedBy>Bonk, Curtis Jay</cp:lastModifiedBy>
  <cp:revision>248</cp:revision>
  <dcterms:created xsi:type="dcterms:W3CDTF">2017-05-17T16:29:55Z</dcterms:created>
  <dcterms:modified xsi:type="dcterms:W3CDTF">2017-10-19T17:37:28Z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0x01010091B1B993D657BD42B16571A6A7AAE2A9</vt:lpwstr>
  </property>
  <property fmtid="{D5CDD505-2E9C-101B-9397-08002B2CF9AE}" pid="3" name="TaxKeyword">
    <vt:lpwstr/>
  </property>
  <property fmtid="{D5CDD505-2E9C-101B-9397-08002B2CF9AE}" pid="4" name="_dlc_DocIdItemGuid">
    <vt:lpwstr>dda7fe09-83c4-4dc9-9335-74e6f6dd0f57</vt:lpwstr>
  </property>
  <property fmtid="{D5CDD505-2E9C-101B-9397-08002B2CF9AE}" pid="5" name="Author/Source">
    <vt:lpwstr>424;#President's Office|f10d0ace-75d4-486d-9a7f-000de40038e3</vt:lpwstr>
  </property>
  <property fmtid="{D5CDD505-2E9C-101B-9397-08002B2CF9AE}" pid="6" name="Document Type">
    <vt:lpwstr/>
  </property>
  <property fmtid="{D5CDD505-2E9C-101B-9397-08002B2CF9AE}" pid="7" name="Region/Country">
    <vt:lpwstr>314;#Local|217671d8-80e6-40af-939e-07fa6c8320f0</vt:lpwstr>
  </property>
  <property fmtid="{D5CDD505-2E9C-101B-9397-08002B2CF9AE}" pid="8" name="Organisational Activity">
    <vt:lpwstr>318;#Communications|d8815308-2d69-4654-b70e-dbaf6e533bda</vt:lpwstr>
  </property>
  <property fmtid="{D5CDD505-2E9C-101B-9397-08002B2CF9AE}" pid="9" name="COL Document Type">
    <vt:lpwstr>290;#Templates and Forms|0d07ffa7-5963-4a2f-bc23-a8edaa21194d</vt:lpwstr>
  </property>
  <property fmtid="{D5CDD505-2E9C-101B-9397-08002B2CF9AE}" pid="10" name="Authour/Source">
    <vt:lpwstr>323;#COL|5cc2263f-2986-49b9-81e8-8153ae725e65;#288;#COL Staff|8aca960a-b4bb-4160-a552-0c344c375d8f</vt:lpwstr>
  </property>
</Properties>
</file>