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6" r:id="rId2"/>
    <p:sldMasterId id="2147483692" r:id="rId3"/>
    <p:sldMasterId id="2147483708" r:id="rId4"/>
  </p:sldMasterIdLst>
  <p:notesMasterIdLst>
    <p:notesMasterId r:id="rId24"/>
  </p:notesMasterIdLst>
  <p:sldIdLst>
    <p:sldId id="21097" r:id="rId5"/>
    <p:sldId id="2593" r:id="rId6"/>
    <p:sldId id="2596" r:id="rId7"/>
    <p:sldId id="488" r:id="rId8"/>
    <p:sldId id="489" r:id="rId9"/>
    <p:sldId id="21110" r:id="rId10"/>
    <p:sldId id="21113" r:id="rId11"/>
    <p:sldId id="21114" r:id="rId12"/>
    <p:sldId id="21115" r:id="rId13"/>
    <p:sldId id="21118" r:id="rId14"/>
    <p:sldId id="21116" r:id="rId15"/>
    <p:sldId id="21117" r:id="rId16"/>
    <p:sldId id="2900" r:id="rId17"/>
    <p:sldId id="2966" r:id="rId18"/>
    <p:sldId id="21055" r:id="rId19"/>
    <p:sldId id="21057" r:id="rId20"/>
    <p:sldId id="21060" r:id="rId21"/>
    <p:sldId id="21111" r:id="rId22"/>
    <p:sldId id="2111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41" autoAdjust="0"/>
    <p:restoredTop sz="92159" autoAdjust="0"/>
  </p:normalViewPr>
  <p:slideViewPr>
    <p:cSldViewPr snapToGrid="0">
      <p:cViewPr varScale="1">
        <p:scale>
          <a:sx n="96" d="100"/>
          <a:sy n="96" d="100"/>
        </p:scale>
        <p:origin x="102" y="4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4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B129DC-D6E1-45E7-B1E4-C710E3D46106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72B70-6313-425A-B53C-91691E137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03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06959-0E9C-47DA-91CE-EF3951F605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23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06959-0E9C-47DA-91CE-EF3951F6052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46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06959-0E9C-47DA-91CE-EF3951F6052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29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06959-0E9C-47DA-91CE-EF3951F6052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596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06959-0E9C-47DA-91CE-EF3951F605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21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06959-0E9C-47DA-91CE-EF3951F605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779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06959-0E9C-47DA-91CE-EF3951F6052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06959-0E9C-47DA-91CE-EF3951F6052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65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06959-0E9C-47DA-91CE-EF3951F6052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060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06959-0E9C-47DA-91CE-EF3951F6052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080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106959-0E9C-47DA-91CE-EF3951F605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87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06959-0E9C-47DA-91CE-EF3951F6052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21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8CB2F-FCCF-4DC7-8009-6F3513ED8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DD3E2C-71AC-4580-A82D-A8DB0214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1B896-7604-4C04-8922-9E535BCB3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EA75D-D5AD-46CF-9DF2-82E66B408E2E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AA4E0-FF29-4C1C-90B8-B5EE50516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83AAC-0A52-446D-8EC2-EF20BC6B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B8B0-394F-4CFC-85E0-47C324AAB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604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D5758-28C2-48C6-9FF7-DDD530109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A76B48-0E9F-4FD6-ADAA-EA29E1D3FB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5A6CB-6C77-4C64-AFAE-7786A6B81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EA75D-D5AD-46CF-9DF2-82E66B408E2E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68CA8-0116-4A53-AA05-30E1C6055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25E86-4CB1-425B-B234-6B43144FF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B8B0-394F-4CFC-85E0-47C324AAB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26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22D9D7-B610-42B4-AAC6-F7760A5D45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18D66F-6E2F-4405-8C7A-18B6163A7A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9A633-9AB0-4075-8CCC-E56F77A09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EA75D-D5AD-46CF-9DF2-82E66B408E2E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5ADDA-0466-4E8B-A711-118CF3AF1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CAAB0-529E-44B5-ACF7-8A3F0028C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B8B0-394F-4CFC-85E0-47C324AAB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504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399A7-BAE0-4BFE-B9CF-ADE6A570E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187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D163D-CBCC-4F14-9519-4D113A6BE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24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CD99F-7F4E-4718-BD50-30740255A9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309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70112-FA9E-445E-855E-169CC44476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31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D1ECF-5B1F-4610-AF6E-BE050F45A0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038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743ED-466C-48E6-95E8-8B229168E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018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BC83E-299B-4784-B838-0B1FD2A936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097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7571C-A06D-4736-8843-0B02F542FA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4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9EDF3-4400-481B-B3F8-F829D0882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F9299-9D0E-4F19-990C-0962F3B312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B1AE2-78DE-4644-98FA-AD5019911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EA75D-D5AD-46CF-9DF2-82E66B408E2E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B6DDE-FC95-4849-9E0A-987727422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A8780-2CF8-43D6-B1D8-28343044E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B8B0-394F-4CFC-85E0-47C324AAB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29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8FC72-E1B6-49F9-927D-55193ECBE9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807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62516-BB81-4625-B395-F690D2DFC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249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7873D-8319-482C-9A2B-7687909FA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97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44D8C-E6A0-4BEA-9FDC-BB782F9A11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70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630B6-1948-4F64-AA33-A342932CA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466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39839-DE99-421B-B0F1-3568D18D12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083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7798D-15FD-4B50-997C-A3CE6B45C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9657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E3199-2BD7-4BF7-8187-DCAF2CD44A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835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DA4F9-DC6E-4B94-9ED6-44A0F139C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0797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BD202-D183-44C7-96FE-217064B37C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96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3C5F4-69BB-4631-BB60-E646A024D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F9AF73-07B6-42B9-9338-60AB23A55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E89F1-3691-4858-BC4A-2AD9B0ED5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EA75D-D5AD-46CF-9DF2-82E66B408E2E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C2943-25F2-4882-B9E7-E2D5EA418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1AFB7-6D91-48AE-B042-036A21067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B8B0-394F-4CFC-85E0-47C324AAB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326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0800" y="1981200"/>
            <a:ext cx="4673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4673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D68E3-2365-4ED7-B287-7B6CAFAB0A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053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90F3B-A76C-405D-9411-71953AF218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684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942F2-B634-43F1-B87C-A23F449E66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5256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8A5D4-DE81-43E9-AA98-321CE3B47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698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0E7C8-25A2-463B-9E5D-26675BD8E3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797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D1869-FF97-472E-A090-C97F5C1204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5573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CE187-634E-4322-B272-C3A340B937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4495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83600" y="609600"/>
            <a:ext cx="23876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20800" y="609600"/>
            <a:ext cx="69596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6B754-FE4B-4ED2-96F5-6D810B9668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504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320800" y="609600"/>
            <a:ext cx="9550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20800" y="1981200"/>
            <a:ext cx="4673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4673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320800" y="4114800"/>
            <a:ext cx="4673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4673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6EF86-E4A9-497A-9246-2F69753678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113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609600"/>
            <a:ext cx="9550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20800" y="1981200"/>
            <a:ext cx="4673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4673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5E2B9-7304-4040-86AE-D1C9599868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53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6E707-96E4-4AC0-8AC4-7B2F26C41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133F1-5C72-4E95-BF34-451343C494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F2C092-075C-4E9B-8F08-2B204DCD6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64FC2C-6E3F-4F8D-9348-6986CB58E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EA75D-D5AD-46CF-9DF2-82E66B408E2E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D1F706-AC9E-4913-89B3-94BEB25CA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53DE6A-FD15-4D6A-894D-03914D17C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B8B0-394F-4CFC-85E0-47C324AAB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2738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609600"/>
            <a:ext cx="9550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20800" y="1981200"/>
            <a:ext cx="4673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4673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4673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CF085-2821-47E3-B85A-C5E82BC2FF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542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609600"/>
            <a:ext cx="9550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20800" y="1981200"/>
            <a:ext cx="4673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981200"/>
            <a:ext cx="46736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36EBC-5F84-45BB-9F2D-F48904804D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6843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E1C3B-C749-4400-8E72-6A652E6D6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543F-047C-4303-8525-A63551C100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5933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E1C3B-C749-4400-8E72-6A652E6D6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543F-047C-4303-8525-A63551C100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3147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E1C3B-C749-4400-8E72-6A652E6D6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543F-047C-4303-8525-A63551C100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9144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E1C3B-C749-4400-8E72-6A652E6D6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543F-047C-4303-8525-A63551C100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4088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E1C3B-C749-4400-8E72-6A652E6D6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543F-047C-4303-8525-A63551C100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0346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E1C3B-C749-4400-8E72-6A652E6D6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543F-047C-4303-8525-A63551C100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7260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E1C3B-C749-4400-8E72-6A652E6D6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543F-047C-4303-8525-A63551C100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9923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E1C3B-C749-4400-8E72-6A652E6D6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543F-047C-4303-8525-A63551C100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294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8CEE3-46C1-4DE7-ADCF-43E7B81B3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6763B8-E471-4092-91E9-FBA10FF95E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38D33B-49A4-4929-9D64-485EA2467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096ED9-1003-49C6-8185-04396230CF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AE1849-3BE3-47C0-A56D-3A2BA0255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BE86FF-F210-49FD-B464-11B942608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EA75D-D5AD-46CF-9DF2-82E66B408E2E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B922F1-D347-4207-8F15-FD44F2604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BD516A-7E9F-4EFC-B703-9C2F7318F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B8B0-394F-4CFC-85E0-47C324AAB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484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E1C3B-C749-4400-8E72-6A652E6D6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543F-047C-4303-8525-A63551C100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3495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E1C3B-C749-4400-8E72-6A652E6D6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543F-047C-4303-8525-A63551C100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5249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E1C3B-C749-4400-8E72-6A652E6D6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543F-047C-4303-8525-A63551C100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528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9B65F-30CE-418F-8C12-3F9224996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B63713-1291-4E36-AAB3-EF9929984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EA75D-D5AD-46CF-9DF2-82E66B408E2E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6FE5E-2730-4E50-B3A2-BA446995C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B4EC3F-518C-4E1D-A279-4FB1921BE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B8B0-394F-4CFC-85E0-47C324AAB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44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C598BB-9E12-4108-8DBE-049073E0D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EA75D-D5AD-46CF-9DF2-82E66B408E2E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20BEAD-C780-40B1-BB45-CDE3F1191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502FF-F0E1-4547-8047-668FDC16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B8B0-394F-4CFC-85E0-47C324AAB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149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59ABF-3FF2-4946-8912-6EA15093B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1136D-60B6-4E9A-9D4E-ABF38053E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C463C8-C0AD-4016-B3CF-C050C2D73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A1186D-F9B5-4AD6-AA03-9BF3CA480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EA75D-D5AD-46CF-9DF2-82E66B408E2E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02A01B-3981-4BCC-B343-B18E3022F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72353-FC87-4C8E-A2B7-192AC0CF8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B8B0-394F-4CFC-85E0-47C324AAB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04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ECC01-B77E-4E8C-A4CA-D8DFC3C20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F06D74-A012-4915-8B80-5FFF15DD95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8004C8-3440-4B39-9992-292654963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E88F9-AC1B-48FC-99B6-7A6FE4FA3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EA75D-D5AD-46CF-9DF2-82E66B408E2E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5F2C7B-D7CA-449E-A621-3FE50F50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8EDCDD-AA1F-458A-B806-2402050B5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EB8B0-394F-4CFC-85E0-47C324AAB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096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2DBB07-89DF-4C29-B477-DCCC1250F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FCF28F-5C05-4A62-8913-6F0D2B553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13501-612A-457D-93DE-DA60BD65C7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EA75D-D5AD-46CF-9DF2-82E66B408E2E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6D8D0-97B0-4552-9EE2-9D3688CC38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15EA81-C904-4B34-946C-6429740E7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EB8B0-394F-4CFC-85E0-47C324AAB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04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D6C7E3B-540D-4F70-9533-B74C4D70CF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56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100000"/>
                <a:invGamma/>
              </a:schemeClr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C87A50E1-F2F8-44E9-8FD2-0A47E6F07A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20800" y="609600"/>
            <a:ext cx="955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0800" y="1981200"/>
            <a:ext cx="9550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660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»"/>
        <a:defRPr sz="2400" b="1">
          <a:solidFill>
            <a:schemeClr val="tx1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1400" b="1">
          <a:solidFill>
            <a:schemeClr val="tx1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E1C3B-C749-4400-8E72-6A652E6D6C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F543F-047C-4303-8525-A63551C100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059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d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video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/BBCNews/featured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FilNDFQz79c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5.png"/><Relationship Id="rId5" Type="http://schemas.openxmlformats.org/officeDocument/2006/relationships/hyperlink" Target="https://youtu.be/yKjQ0cXdJt0" TargetMode="External"/><Relationship Id="rId4" Type="http://schemas.openxmlformats.org/officeDocument/2006/relationships/hyperlink" Target="https://youtu.be/NKh4T_qy15o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FilNDFQz79c" TargetMode="Externa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6.png"/><Relationship Id="rId5" Type="http://schemas.openxmlformats.org/officeDocument/2006/relationships/hyperlink" Target="https://youtu.be/yKjQ0cXdJt0" TargetMode="External"/><Relationship Id="rId4" Type="http://schemas.openxmlformats.org/officeDocument/2006/relationships/hyperlink" Target="https://youtu.be/NKh4T_qy15o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FilNDFQz79c" TargetMode="Externa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8.png"/><Relationship Id="rId5" Type="http://schemas.openxmlformats.org/officeDocument/2006/relationships/hyperlink" Target="https://youtu.be/yKjQ0cXdJt0" TargetMode="External"/><Relationship Id="rId4" Type="http://schemas.openxmlformats.org/officeDocument/2006/relationships/hyperlink" Target="https://youtu.be/NKh4T_qy15o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://tec-variety.com/" TargetMode="Externa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l.org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iningshare.com/resources/Summary_of_Ways_to_Use_Shared_Online_Video.php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topia.org/article/classroom-management-tips-new-teachers-new-teache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d.ted.com/lessons?direction=desc&amp;sort=featured-positio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d.c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DD59DE3-049A-4E27-96F6-23064C25F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09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BB9FFC-5A0B-4D1B-A5AF-B9DAE4F8EDCC}"/>
              </a:ext>
            </a:extLst>
          </p:cNvPr>
          <p:cNvSpPr txBox="1">
            <a:spLocks/>
          </p:cNvSpPr>
          <p:nvPr/>
        </p:nvSpPr>
        <p:spPr>
          <a:xfrm>
            <a:off x="1598064" y="290556"/>
            <a:ext cx="8656889" cy="154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31, 2022</a:t>
            </a:r>
            <a:br>
              <a:rPr lang="en-US" sz="1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TED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</a:t>
            </a:r>
            <a:br>
              <a:rPr lang="en-US" sz="1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https://www.ted.com/</a:t>
            </a: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F751DE-E272-4498-AE3A-15C51C2253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18" t="9221" r="9419" b="-436"/>
          <a:stretch/>
        </p:blipFill>
        <p:spPr>
          <a:xfrm>
            <a:off x="2943330" y="2025353"/>
            <a:ext cx="6147513" cy="483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18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BB9FFC-5A0B-4D1B-A5AF-B9DAE4F8EDCC}"/>
              </a:ext>
            </a:extLst>
          </p:cNvPr>
          <p:cNvSpPr txBox="1">
            <a:spLocks/>
          </p:cNvSpPr>
          <p:nvPr/>
        </p:nvSpPr>
        <p:spPr>
          <a:xfrm>
            <a:off x="1598064" y="290556"/>
            <a:ext cx="8656889" cy="154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31, 2022</a:t>
            </a:r>
            <a:br>
              <a:rPr lang="en-US" sz="1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York Times</a:t>
            </a:r>
            <a:br>
              <a:rPr lang="en-US" sz="1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https://www.nytimes.com/video</a:t>
            </a: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38B54E-97C0-43FB-B1DC-9D36A1F4AB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60" t="10093" r="13637" b="41433"/>
          <a:stretch/>
        </p:blipFill>
        <p:spPr>
          <a:xfrm>
            <a:off x="1247685" y="1897166"/>
            <a:ext cx="10075492" cy="488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85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BB9FFC-5A0B-4D1B-A5AF-B9DAE4F8EDCC}"/>
              </a:ext>
            </a:extLst>
          </p:cNvPr>
          <p:cNvSpPr txBox="1">
            <a:spLocks/>
          </p:cNvSpPr>
          <p:nvPr/>
        </p:nvSpPr>
        <p:spPr>
          <a:xfrm>
            <a:off x="1598064" y="290556"/>
            <a:ext cx="8656889" cy="154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31, 2022</a:t>
            </a:r>
            <a:br>
              <a:rPr lang="en-US" sz="1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BBC News</a:t>
            </a:r>
            <a:br>
              <a:rPr lang="en-US" sz="1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https://www.youtube.com/c/BBCNews/featured</a:t>
            </a: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993B54-3765-4959-9F42-5AB6F0D462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31" t="13084" r="581" b="7913"/>
          <a:stretch/>
        </p:blipFill>
        <p:spPr>
          <a:xfrm>
            <a:off x="2458339" y="2167985"/>
            <a:ext cx="7138588" cy="469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63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AutoShape 2" descr="http://positivityworks.files.wordpress.com/2009/11/happy.jpg"/>
          <p:cNvSpPr>
            <a:spLocks noChangeAspect="1" noChangeArrowheads="1"/>
          </p:cNvSpPr>
          <p:nvPr/>
        </p:nvSpPr>
        <p:spPr bwMode="auto">
          <a:xfrm>
            <a:off x="1587500" y="-136525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0771" name="AutoShape 4" descr="http://positivityworks.files.wordpress.com/2009/11/happy.jpg"/>
          <p:cNvSpPr>
            <a:spLocks noChangeAspect="1" noChangeArrowheads="1"/>
          </p:cNvSpPr>
          <p:nvPr/>
        </p:nvSpPr>
        <p:spPr bwMode="auto">
          <a:xfrm>
            <a:off x="1739900" y="15875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0772" name="Title 8"/>
          <p:cNvSpPr>
            <a:spLocks noGrp="1"/>
          </p:cNvSpPr>
          <p:nvPr>
            <p:ph type="title"/>
          </p:nvPr>
        </p:nvSpPr>
        <p:spPr>
          <a:xfrm>
            <a:off x="1171074" y="381000"/>
            <a:ext cx="9115926" cy="21336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  <a:cs typeface="Tahoma" pitchFamily="34" charset="0"/>
              </a:rPr>
              <a:t>III. Ten More Pedagogical Uses of Shared Online Videos</a:t>
            </a:r>
          </a:p>
        </p:txBody>
      </p:sp>
      <p:sp>
        <p:nvSpPr>
          <p:cNvPr id="160773" name="Content Placeholder 9"/>
          <p:cNvSpPr>
            <a:spLocks noGrp="1"/>
          </p:cNvSpPr>
          <p:nvPr>
            <p:ph idx="1"/>
          </p:nvPr>
        </p:nvSpPr>
        <p:spPr>
          <a:xfrm>
            <a:off x="1717536" y="2360023"/>
            <a:ext cx="9115927" cy="2592977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dirty="0">
                <a:cs typeface="Tahoma" pitchFamily="34" charset="0"/>
              </a:rPr>
              <a:t>1. Pause and Reflect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dirty="0">
                <a:cs typeface="Tahoma" pitchFamily="34" charset="0"/>
              </a:rPr>
              <a:t>2. Key Concept Reflections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dirty="0">
                <a:cs typeface="Tahoma" pitchFamily="34" charset="0"/>
              </a:rPr>
              <a:t>3. Video Anchor or Starter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dirty="0">
                <a:cs typeface="Tahoma" pitchFamily="34" charset="0"/>
              </a:rPr>
              <a:t>4. Video Capstone or Ending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dirty="0">
                <a:cs typeface="Tahoma" pitchFamily="34" charset="0"/>
              </a:rPr>
              <a:t>5. Online Weekly Content Previews and Discussions</a:t>
            </a:r>
          </a:p>
        </p:txBody>
      </p:sp>
      <p:pic>
        <p:nvPicPr>
          <p:cNvPr id="160774" name="Picture 2" descr="Frowny Face Clip 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954475" y="-26041350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5" name="Picture 4" descr="http://www.skypeassets.com/content/dam/skype/images/site/features/video-call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47314" y="4748494"/>
            <a:ext cx="3744686" cy="2109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7915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AutoShape 2" descr="http://positivityworks.files.wordpress.com/2009/11/happy.jpg"/>
          <p:cNvSpPr>
            <a:spLocks noChangeAspect="1" noChangeArrowheads="1"/>
          </p:cNvSpPr>
          <p:nvPr/>
        </p:nvSpPr>
        <p:spPr bwMode="auto">
          <a:xfrm>
            <a:off x="1587500" y="-136525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6131" name="AutoShape 4" descr="http://positivityworks.files.wordpress.com/2009/11/happy.jpg"/>
          <p:cNvSpPr>
            <a:spLocks noChangeAspect="1" noChangeArrowheads="1"/>
          </p:cNvSpPr>
          <p:nvPr/>
        </p:nvSpPr>
        <p:spPr bwMode="auto">
          <a:xfrm>
            <a:off x="1739900" y="15875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6132" name="Title 8"/>
          <p:cNvSpPr>
            <a:spLocks noGrp="1"/>
          </p:cNvSpPr>
          <p:nvPr>
            <p:ph type="title"/>
          </p:nvPr>
        </p:nvSpPr>
        <p:spPr>
          <a:xfrm>
            <a:off x="1155032" y="381000"/>
            <a:ext cx="9565219" cy="1621971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  <a:cs typeface="Tahoma" pitchFamily="34" charset="0"/>
              </a:rPr>
              <a:t>More Uses of Shared Online Videos</a:t>
            </a:r>
          </a:p>
        </p:txBody>
      </p:sp>
      <p:sp>
        <p:nvSpPr>
          <p:cNvPr id="176133" name="Content Placeholder 9"/>
          <p:cNvSpPr>
            <a:spLocks noGrp="1"/>
          </p:cNvSpPr>
          <p:nvPr>
            <p:ph idx="1"/>
          </p:nvPr>
        </p:nvSpPr>
        <p:spPr>
          <a:xfrm>
            <a:off x="1739900" y="2002971"/>
            <a:ext cx="8318500" cy="2957967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cs typeface="Tahoma" pitchFamily="34" charset="0"/>
              </a:rPr>
              <a:t>6. Rank or Evaluate Anchor Archives</a:t>
            </a:r>
          </a:p>
          <a:p>
            <a:pPr marL="0" indent="0">
              <a:buNone/>
            </a:pPr>
            <a:r>
              <a:rPr lang="en-US" sz="2800" dirty="0">
                <a:cs typeface="Tahoma" pitchFamily="34" charset="0"/>
              </a:rPr>
              <a:t>7. Student Anchor Creator Competitions</a:t>
            </a:r>
          </a:p>
          <a:p>
            <a:pPr marL="0" indent="0">
              <a:buNone/>
            </a:pPr>
            <a:r>
              <a:rPr lang="en-US" sz="2800" dirty="0">
                <a:cs typeface="Tahoma" pitchFamily="34" charset="0"/>
              </a:rPr>
              <a:t>8. Concept or Technology Demonstrations</a:t>
            </a:r>
          </a:p>
          <a:p>
            <a:pPr marL="0" indent="0">
              <a:buNone/>
            </a:pPr>
            <a:r>
              <a:rPr lang="en-US" sz="2800" dirty="0">
                <a:cs typeface="Tahoma" pitchFamily="34" charset="0"/>
              </a:rPr>
              <a:t>9. Anchor Video Debates</a:t>
            </a:r>
          </a:p>
          <a:p>
            <a:pPr marL="0" indent="0">
              <a:buNone/>
            </a:pPr>
            <a:r>
              <a:rPr lang="en-US" sz="2800" dirty="0">
                <a:cs typeface="Tahoma" pitchFamily="34" charset="0"/>
              </a:rPr>
              <a:t>10. Anchor Creator Interviews</a:t>
            </a:r>
          </a:p>
        </p:txBody>
      </p:sp>
      <p:pic>
        <p:nvPicPr>
          <p:cNvPr id="176134" name="Picture 2" descr="Frowny Face Clip 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954475" y="-26041350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5" name="Picture 6" descr="http://www.engineerleader.com/wp-content/uploads/2011/03/CriticalThink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2777" y="4254799"/>
            <a:ext cx="3551149" cy="2611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0101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BB9FFC-5A0B-4D1B-A5AF-B9DAE4F8EDCC}"/>
              </a:ext>
            </a:extLst>
          </p:cNvPr>
          <p:cNvSpPr txBox="1">
            <a:spLocks/>
          </p:cNvSpPr>
          <p:nvPr/>
        </p:nvSpPr>
        <p:spPr>
          <a:xfrm>
            <a:off x="687509" y="573399"/>
            <a:ext cx="10416464" cy="13405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28, 2022</a:t>
            </a:r>
            <a:b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R678 Week 11 Emerging Technology Tool Demo Day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Single Camera View: 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https://youtu.be/FilNDFQz79c</a:t>
            </a:r>
            <a:b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Multiple Camera View: 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https://youtu.be/yKjQ0cXdJt0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718B27-BDB7-454C-A630-B030C9CADC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5125" y="2177016"/>
            <a:ext cx="8321749" cy="468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96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BB9FFC-5A0B-4D1B-A5AF-B9DAE4F8EDCC}"/>
              </a:ext>
            </a:extLst>
          </p:cNvPr>
          <p:cNvSpPr txBox="1">
            <a:spLocks/>
          </p:cNvSpPr>
          <p:nvPr/>
        </p:nvSpPr>
        <p:spPr>
          <a:xfrm>
            <a:off x="887768" y="615810"/>
            <a:ext cx="10416464" cy="13405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28, 2022</a:t>
            </a:r>
            <a:br>
              <a:rPr lang="en-US" sz="1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R678 Week 11 Emerging Technology Tool Demo Day</a:t>
            </a:r>
            <a:br>
              <a:rPr lang="en-US" sz="1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Single Camera View: </a:t>
            </a:r>
            <a:r>
              <a:rPr lang="en-US" sz="1800" b="1" u="sng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https://youtu.be/FilNDFQz79c</a:t>
            </a:r>
            <a:br>
              <a:rPr lang="en-US" sz="1800" b="1" u="sng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</a:br>
            <a:r>
              <a:rPr lang="en-US" sz="1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Multiple Camera View: </a:t>
            </a:r>
            <a:r>
              <a:rPr lang="en-US" sz="1800" b="1" u="sng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https://youtu.be/yKjQ0cXdJt0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7F921D-DD8F-4089-8AF6-6429F0D44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3963" y="2643383"/>
            <a:ext cx="5738037" cy="32276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F7990B-E878-43FA-9D02-BE0F4F4B8D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57" t="19959" r="32238" b="8813"/>
          <a:stretch/>
        </p:blipFill>
        <p:spPr>
          <a:xfrm>
            <a:off x="131135" y="2333072"/>
            <a:ext cx="6322828" cy="384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62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BB9FFC-5A0B-4D1B-A5AF-B9DAE4F8EDCC}"/>
              </a:ext>
            </a:extLst>
          </p:cNvPr>
          <p:cNvSpPr txBox="1">
            <a:spLocks/>
          </p:cNvSpPr>
          <p:nvPr/>
        </p:nvSpPr>
        <p:spPr>
          <a:xfrm>
            <a:off x="627689" y="564366"/>
            <a:ext cx="10416464" cy="13405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28, 2022</a:t>
            </a:r>
            <a:br>
              <a:rPr lang="en-US" sz="1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R678 Week 11 Emerging Technology Tool Demo Day</a:t>
            </a:r>
            <a:br>
              <a:rPr lang="en-US" sz="1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Single Camera View: </a:t>
            </a:r>
            <a:r>
              <a:rPr lang="en-US" sz="1800" b="1" u="sng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https://youtu.be/FilNDFQz79c</a:t>
            </a:r>
            <a:br>
              <a:rPr lang="en-US" sz="1800" b="1" u="sng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</a:br>
            <a:r>
              <a:rPr lang="en-US" sz="1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Multiple Camera View: </a:t>
            </a:r>
            <a:r>
              <a:rPr lang="en-US" sz="1800" b="1" u="sng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https://youtu.be/yKjQ0cXdJt0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653427-A041-4603-BEB6-12B83F0DB1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37" t="13690" r="32151" b="5156"/>
          <a:stretch/>
        </p:blipFill>
        <p:spPr>
          <a:xfrm>
            <a:off x="5158887" y="2245172"/>
            <a:ext cx="7033113" cy="4465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DD0E23-94F3-4F76-8500-19BCADA12F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360" t="22470" r="33721" b="10207"/>
          <a:stretch/>
        </p:blipFill>
        <p:spPr>
          <a:xfrm>
            <a:off x="59821" y="2712458"/>
            <a:ext cx="5632708" cy="365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25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BB9FFC-5A0B-4D1B-A5AF-B9DAE4F8EDCC}"/>
              </a:ext>
            </a:extLst>
          </p:cNvPr>
          <p:cNvSpPr txBox="1">
            <a:spLocks/>
          </p:cNvSpPr>
          <p:nvPr/>
        </p:nvSpPr>
        <p:spPr>
          <a:xfrm>
            <a:off x="922946" y="290556"/>
            <a:ext cx="9972942" cy="22301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31, 2022</a:t>
            </a:r>
            <a:br>
              <a:rPr lang="en-US" sz="1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Free Book: Adding Some TEC-VARIETY</a:t>
            </a:r>
            <a:b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http://tec-variety.com/</a:t>
            </a:r>
            <a:r>
              <a:rPr lang="en-US" sz="1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EFCE3F-EF73-4EA0-A467-9B374F05C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6247" y="2651848"/>
            <a:ext cx="2939753" cy="40612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98C0D6-32A1-418A-A3C4-6E1EEF56B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7568" y="2520661"/>
            <a:ext cx="3052808" cy="39451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FE1D83-B51D-4941-925B-C412EE12D7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470" y="2520661"/>
            <a:ext cx="2565906" cy="36479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146E71-5199-47A3-B9B1-04D91B4ED8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679" y="1948274"/>
            <a:ext cx="2667000" cy="2000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260992-54C2-4B6D-B8B7-7A9626C3BB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2079" y="4094026"/>
            <a:ext cx="1752600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35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BB9FFC-5A0B-4D1B-A5AF-B9DAE4F8EDCC}"/>
              </a:ext>
            </a:extLst>
          </p:cNvPr>
          <p:cNvSpPr txBox="1">
            <a:spLocks/>
          </p:cNvSpPr>
          <p:nvPr/>
        </p:nvSpPr>
        <p:spPr>
          <a:xfrm>
            <a:off x="922946" y="418742"/>
            <a:ext cx="9972942" cy="22301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June 2022</a:t>
            </a:r>
            <a:br>
              <a:rPr lang="en-US" sz="1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Commonwealth of Learning</a:t>
            </a: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Khoo, E., &amp; Bonk, C. J. (in production).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Motivation and Supporting Online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Learners. Burnaby, BC, Canada: Commonwealth of Learning.</a:t>
            </a:r>
            <a:b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https://www.col.org/</a:t>
            </a:r>
            <a:r>
              <a:rPr lang="en-US" sz="1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260992-54C2-4B6D-B8B7-7A9626C3B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3015" y="2948909"/>
            <a:ext cx="2625083" cy="39090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204B86-8A2C-4AA6-BD91-D65AFA7684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3094" y="2948909"/>
            <a:ext cx="6924675" cy="390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33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2057400" y="609600"/>
            <a:ext cx="8153400" cy="1066800"/>
          </a:xfrm>
        </p:spPr>
        <p:txBody>
          <a:bodyPr/>
          <a:lstStyle/>
          <a:p>
            <a:pPr eaLnBrk="1" hangingPunct="1"/>
            <a:r>
              <a:rPr lang="en-US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Why Use Video?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2057400" y="1600200"/>
            <a:ext cx="8305800" cy="3810000"/>
          </a:xfrm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US" sz="2600" b="1" dirty="0">
                <a:latin typeface="Tahoma" pitchFamily="34" charset="0"/>
                <a:cs typeface="Tahoma" pitchFamily="34" charset="0"/>
              </a:rPr>
              <a:t>David </a:t>
            </a:r>
            <a:r>
              <a:rPr lang="en-US" sz="2600" b="1" dirty="0" err="1">
                <a:latin typeface="Tahoma" pitchFamily="34" charset="0"/>
                <a:cs typeface="Tahoma" pitchFamily="34" charset="0"/>
              </a:rPr>
              <a:t>Ausubel</a:t>
            </a:r>
            <a:r>
              <a:rPr lang="en-US" sz="2600" b="1" dirty="0">
                <a:latin typeface="Tahoma" pitchFamily="34" charset="0"/>
                <a:cs typeface="Tahoma" pitchFamily="34" charset="0"/>
              </a:rPr>
              <a:t> (1978) argued that knowledge was hierarchically organized.</a:t>
            </a:r>
          </a:p>
          <a:p>
            <a:pPr marL="514350" indent="-514350">
              <a:buFontTx/>
              <a:buAutoNum type="arabicPeriod"/>
            </a:pPr>
            <a:r>
              <a:rPr lang="en-US" sz="2600" b="1" dirty="0">
                <a:latin typeface="Tahoma" pitchFamily="34" charset="0"/>
                <a:cs typeface="Tahoma" pitchFamily="34" charset="0"/>
              </a:rPr>
              <a:t>New learning concepts and ideas to be subsumed under or anchored within prior learning experiences (i.e., meaningful info must be related to what already know).</a:t>
            </a:r>
          </a:p>
          <a:p>
            <a:pPr marL="514350" indent="-514350">
              <a:buFontTx/>
              <a:buAutoNum type="arabicPeriod"/>
            </a:pPr>
            <a:r>
              <a:rPr lang="en-US" sz="2600" b="1" dirty="0">
                <a:latin typeface="Tahoma" pitchFamily="34" charset="0"/>
                <a:cs typeface="Tahoma" pitchFamily="34" charset="0"/>
              </a:rPr>
              <a:t>Advance Organizers: Per </a:t>
            </a:r>
            <a:r>
              <a:rPr lang="en-US" sz="2600" b="1" dirty="0" err="1">
                <a:latin typeface="Tahoma" pitchFamily="34" charset="0"/>
                <a:cs typeface="Tahoma" pitchFamily="34" charset="0"/>
              </a:rPr>
              <a:t>Ausubel</a:t>
            </a:r>
            <a:r>
              <a:rPr lang="en-US" sz="2600" b="1" dirty="0">
                <a:latin typeface="Tahoma" pitchFamily="34" charset="0"/>
                <a:cs typeface="Tahoma" pitchFamily="34" charset="0"/>
              </a:rPr>
              <a:t>, we must provide a context, richer, deeper learning.</a:t>
            </a:r>
          </a:p>
        </p:txBody>
      </p:sp>
      <p:pic>
        <p:nvPicPr>
          <p:cNvPr id="61444" name="Picture 2" descr="http://notendur.hi.is/joner/eaps/je_my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94113" y="5181600"/>
            <a:ext cx="127388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Francis Hanging Out At The Water Cooler Animated Clipart&#10;&#10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1042587" y="640080"/>
            <a:ext cx="9524992" cy="10668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Why Use Shared Online Video?</a:t>
            </a:r>
            <a:endParaRPr lang="en-US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2019300" y="2048829"/>
            <a:ext cx="8153400" cy="3733800"/>
          </a:xfrm>
        </p:spPr>
        <p:txBody>
          <a:bodyPr/>
          <a:lstStyle/>
          <a:p>
            <a:pPr marL="514350" indent="-514350">
              <a:buNone/>
            </a:pPr>
            <a:r>
              <a:rPr lang="en-US" sz="2900" b="1" dirty="0">
                <a:latin typeface="Tahoma" pitchFamily="34" charset="0"/>
                <a:cs typeface="Tahoma" pitchFamily="34" charset="0"/>
              </a:rPr>
              <a:t>4. Dual coding theory (learning information verbally and visually is more richly stored): Alan </a:t>
            </a:r>
            <a:r>
              <a:rPr lang="en-US" sz="2900" b="1" dirty="0" err="1">
                <a:latin typeface="Tahoma" pitchFamily="34" charset="0"/>
                <a:cs typeface="Tahoma" pitchFamily="34" charset="0"/>
              </a:rPr>
              <a:t>Paivio</a:t>
            </a:r>
            <a:r>
              <a:rPr lang="en-US" sz="2900" b="1" dirty="0">
                <a:latin typeface="Tahoma" pitchFamily="34" charset="0"/>
                <a:cs typeface="Tahoma" pitchFamily="34" charset="0"/>
              </a:rPr>
              <a:t>.</a:t>
            </a:r>
          </a:p>
          <a:p>
            <a:pPr marL="514350" indent="-514350">
              <a:buNone/>
            </a:pPr>
            <a:r>
              <a:rPr lang="en-US" sz="2900" b="1" dirty="0">
                <a:latin typeface="Tahoma" pitchFamily="34" charset="0"/>
                <a:cs typeface="Tahoma" pitchFamily="34" charset="0"/>
              </a:rPr>
              <a:t>5. Anchored instruction and </a:t>
            </a:r>
            <a:r>
              <a:rPr lang="en-US" sz="2900" b="1" dirty="0" err="1">
                <a:latin typeface="Tahoma" pitchFamily="34" charset="0"/>
                <a:cs typeface="Tahoma" pitchFamily="34" charset="0"/>
              </a:rPr>
              <a:t>macrocontexts</a:t>
            </a:r>
            <a:r>
              <a:rPr lang="en-US" sz="2900" b="1" dirty="0">
                <a:latin typeface="Tahoma" pitchFamily="34" charset="0"/>
                <a:cs typeface="Tahoma" pitchFamily="34" charset="0"/>
              </a:rPr>
              <a:t>: John </a:t>
            </a:r>
            <a:r>
              <a:rPr lang="en-US" sz="2900" b="1" dirty="0" err="1">
                <a:latin typeface="Tahoma" pitchFamily="34" charset="0"/>
                <a:cs typeface="Tahoma" pitchFamily="34" charset="0"/>
              </a:rPr>
              <a:t>Bransford</a:t>
            </a:r>
            <a:r>
              <a:rPr lang="en-US" sz="2900" b="1" dirty="0">
                <a:latin typeface="Tahoma" pitchFamily="34" charset="0"/>
                <a:cs typeface="Tahoma" pitchFamily="34" charset="0"/>
              </a:rPr>
              <a:t> and colleagues.</a:t>
            </a:r>
          </a:p>
          <a:p>
            <a:pPr marL="514350" indent="-514350">
              <a:buNone/>
            </a:pPr>
            <a:r>
              <a:rPr lang="en-US" sz="2900" b="1" dirty="0">
                <a:latin typeface="Tahoma" pitchFamily="34" charset="0"/>
                <a:cs typeface="Tahoma" pitchFamily="34" charset="0"/>
              </a:rPr>
              <a:t>6. Multimedia theory: Richard Mayer.</a:t>
            </a:r>
          </a:p>
        </p:txBody>
      </p:sp>
      <p:pic>
        <p:nvPicPr>
          <p:cNvPr id="63492" name="Picture 2" descr="Gold Anchor Animated Clipart&#10;&#10;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12977" y="300228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2" descr="http://www.psych.ucsb.edu/people/faculty/mayer/mayer_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9966" y="4699448"/>
            <a:ext cx="1198868" cy="1598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4" descr="http://www.cilt.org/people/jbma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09469" y="3090872"/>
            <a:ext cx="1085115" cy="150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Picture 8" descr="http://psykologibasen.dk/Paivi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19966" y="1564359"/>
            <a:ext cx="1085115" cy="1321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D7517532-46DF-4C9A-919F-ADCB7CF4FA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1943100"/>
            <a:ext cx="80772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b="1" dirty="0">
                <a:latin typeface="Tahoma" panose="020B0604030504040204" pitchFamily="34" charset="0"/>
              </a:rPr>
              <a:t>Anchored Instruction in short video clips—learn Math</a:t>
            </a:r>
            <a:br>
              <a:rPr lang="en-US" altLang="en-US" sz="4000" b="1" dirty="0">
                <a:latin typeface="Tahoma" panose="020B0604030504040204" pitchFamily="34" charset="0"/>
              </a:rPr>
            </a:br>
            <a:r>
              <a:rPr lang="en-US" altLang="en-US" sz="2000" b="1" dirty="0"/>
              <a:t>http://peabody.vanderbilt.edu/projects/funded/jasper/Jasperhome.html</a:t>
            </a:r>
          </a:p>
        </p:txBody>
      </p:sp>
      <p:pic>
        <p:nvPicPr>
          <p:cNvPr id="60419" name="Picture 4">
            <a:extLst>
              <a:ext uri="{FF2B5EF4-FFF2-40B4-BE49-F238E27FC236}">
                <a16:creationId xmlns:a16="http://schemas.microsoft.com/office/drawing/2014/main" id="{58C57724-AC36-41FC-99F1-F901C6045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4" r="36264" b="10860"/>
          <a:stretch>
            <a:fillRect/>
          </a:stretch>
        </p:blipFill>
        <p:spPr bwMode="auto">
          <a:xfrm>
            <a:off x="1676400" y="2819400"/>
            <a:ext cx="54483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3">
            <a:extLst>
              <a:ext uri="{FF2B5EF4-FFF2-40B4-BE49-F238E27FC236}">
                <a16:creationId xmlns:a16="http://schemas.microsoft.com/office/drawing/2014/main" id="{2D1E074D-7A80-4909-BA61-02F6CA2DA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46" t="24577" r="7619" b="35843"/>
          <a:stretch>
            <a:fillRect/>
          </a:stretch>
        </p:blipFill>
        <p:spPr bwMode="auto">
          <a:xfrm>
            <a:off x="7112000" y="4495800"/>
            <a:ext cx="3556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3">
            <a:extLst>
              <a:ext uri="{FF2B5EF4-FFF2-40B4-BE49-F238E27FC236}">
                <a16:creationId xmlns:a16="http://schemas.microsoft.com/office/drawing/2014/main" id="{F6B01C20-2AFC-47BA-8476-D36305C3F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3" r="75325" b="-523"/>
          <a:stretch>
            <a:fillRect/>
          </a:stretch>
        </p:blipFill>
        <p:spPr bwMode="auto">
          <a:xfrm>
            <a:off x="4876800" y="3429000"/>
            <a:ext cx="152986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84AC078-47CF-45CF-B44D-8664AB0E3AB4}"/>
              </a:ext>
            </a:extLst>
          </p:cNvPr>
          <p:cNvSpPr txBox="1">
            <a:spLocks/>
          </p:cNvSpPr>
          <p:nvPr/>
        </p:nvSpPr>
        <p:spPr>
          <a:xfrm>
            <a:off x="1905000" y="533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Anchored Instruction</a:t>
            </a:r>
            <a:endParaRPr lang="en-US" sz="4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D7517532-46DF-4C9A-919F-ADCB7CF4FA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962900" cy="172974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latin typeface="Tahoma" panose="020B0604030504040204" pitchFamily="34" charset="0"/>
              </a:rPr>
              <a:t>Anchored Instruction in short video clips—learn Math</a:t>
            </a:r>
            <a:br>
              <a:rPr lang="en-US" altLang="en-US" sz="4000" b="1" dirty="0">
                <a:latin typeface="Tahoma" panose="020B0604030504040204" pitchFamily="34" charset="0"/>
              </a:rPr>
            </a:br>
            <a:r>
              <a:rPr lang="en-US" altLang="en-US" sz="2000" b="1" dirty="0"/>
              <a:t>http://peabody.vanderbilt.edu/projects/funded/jasper/Jasperhome.html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815201-1847-4DD7-B86D-9DBDE18E6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443" y="2730818"/>
            <a:ext cx="8899136" cy="383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00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BB9FFC-5A0B-4D1B-A5AF-B9DAE4F8EDCC}"/>
              </a:ext>
            </a:extLst>
          </p:cNvPr>
          <p:cNvSpPr txBox="1">
            <a:spLocks/>
          </p:cNvSpPr>
          <p:nvPr/>
        </p:nvSpPr>
        <p:spPr>
          <a:xfrm>
            <a:off x="1598064" y="290556"/>
            <a:ext cx="8827806" cy="22301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31, 2022</a:t>
            </a:r>
            <a:br>
              <a:rPr lang="en-US" sz="1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Shared Online Video Resources, Portals, and Pedagogical Activities</a:t>
            </a:r>
            <a:br>
              <a:rPr lang="en-US" sz="1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http://www.trainingshare.com/resources/Summary_of_Ways_to_Use_Shared_Online_Video.php</a:t>
            </a:r>
            <a:r>
              <a:rPr lang="en-US" sz="1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6A2504-AA45-4BDD-93D8-E21F7249FE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218" r="35310"/>
          <a:stretch/>
        </p:blipFill>
        <p:spPr>
          <a:xfrm>
            <a:off x="3384135" y="2409567"/>
            <a:ext cx="4854012" cy="437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95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BB9FFC-5A0B-4D1B-A5AF-B9DAE4F8EDCC}"/>
              </a:ext>
            </a:extLst>
          </p:cNvPr>
          <p:cNvSpPr txBox="1">
            <a:spLocks/>
          </p:cNvSpPr>
          <p:nvPr/>
        </p:nvSpPr>
        <p:spPr>
          <a:xfrm>
            <a:off x="1598064" y="290556"/>
            <a:ext cx="8827806" cy="22301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31, 2022</a:t>
            </a:r>
            <a:br>
              <a:rPr lang="en-US" sz="1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Edutopia</a:t>
            </a:r>
            <a:br>
              <a:rPr lang="en-US" sz="1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https://www.edutopia.org/article/classroom-management-tips-new-teachers-new-teacher</a:t>
            </a:r>
            <a:r>
              <a:rPr lang="en-US" sz="1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64B702-56DE-49FB-AF10-6B7B9CCAD6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" t="12586" r="28357" b="22866"/>
          <a:stretch/>
        </p:blipFill>
        <p:spPr>
          <a:xfrm>
            <a:off x="284860" y="2431277"/>
            <a:ext cx="7537390" cy="44267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1C7B27-B14C-49C8-B887-C8CB67ECC8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331" t="19065" r="28390" b="21122"/>
          <a:stretch/>
        </p:blipFill>
        <p:spPr>
          <a:xfrm>
            <a:off x="8055835" y="2367186"/>
            <a:ext cx="4136165" cy="410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895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BB9FFC-5A0B-4D1B-A5AF-B9DAE4F8EDCC}"/>
              </a:ext>
            </a:extLst>
          </p:cNvPr>
          <p:cNvSpPr txBox="1">
            <a:spLocks/>
          </p:cNvSpPr>
          <p:nvPr/>
        </p:nvSpPr>
        <p:spPr>
          <a:xfrm>
            <a:off x="1598064" y="290556"/>
            <a:ext cx="8827806" cy="22301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31, 2022</a:t>
            </a:r>
            <a:br>
              <a:rPr lang="en-US" sz="1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TED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</a:t>
            </a:r>
            <a:br>
              <a:rPr lang="en-US" sz="1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https://ed.ted.com/lessons?direction=desc&amp;sort=featured-position</a:t>
            </a:r>
            <a:r>
              <a:rPr lang="en-US" sz="1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4DE6E2-AEE7-41D0-BE48-C62F19D522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99" t="10716" r="14934" b="1433"/>
          <a:stretch/>
        </p:blipFill>
        <p:spPr>
          <a:xfrm>
            <a:off x="247828" y="2261415"/>
            <a:ext cx="5665862" cy="45965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C8972A-0D0C-4BF5-970F-A57207F7FE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71" t="10218" r="15693" b="4237"/>
          <a:stretch/>
        </p:blipFill>
        <p:spPr>
          <a:xfrm>
            <a:off x="6426437" y="2261143"/>
            <a:ext cx="5141720" cy="451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30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BB9FFC-5A0B-4D1B-A5AF-B9DAE4F8EDCC}"/>
              </a:ext>
            </a:extLst>
          </p:cNvPr>
          <p:cNvSpPr txBox="1">
            <a:spLocks/>
          </p:cNvSpPr>
          <p:nvPr/>
        </p:nvSpPr>
        <p:spPr>
          <a:xfrm>
            <a:off x="1598064" y="290556"/>
            <a:ext cx="8656889" cy="154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31, 2022</a:t>
            </a:r>
            <a:br>
              <a:rPr lang="en-US" sz="1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TED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</a:t>
            </a:r>
            <a:br>
              <a:rPr lang="en-US" sz="1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https://www.ted.com/</a:t>
            </a:r>
            <a:r>
              <a:rPr lang="en-US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E034B4-E375-42D9-B404-F151471445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17" t="10716" r="7632" b="10405"/>
          <a:stretch/>
        </p:blipFill>
        <p:spPr>
          <a:xfrm>
            <a:off x="2561617" y="1999716"/>
            <a:ext cx="7300189" cy="48582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EAC201-1C75-4752-B1EE-FB7EEF0AE9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49" t="10716" r="10596" b="4237"/>
          <a:stretch/>
        </p:blipFill>
        <p:spPr>
          <a:xfrm>
            <a:off x="2602194" y="1827275"/>
            <a:ext cx="7114374" cy="503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0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0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15825</TotalTime>
  <Words>580</Words>
  <Application>Microsoft Office PowerPoint</Application>
  <PresentationFormat>Widescreen</PresentationFormat>
  <Paragraphs>48</Paragraphs>
  <Slides>19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Tahoma</vt:lpstr>
      <vt:lpstr>Times New Roman</vt:lpstr>
      <vt:lpstr>Office Theme</vt:lpstr>
      <vt:lpstr>2_Default Design</vt:lpstr>
      <vt:lpstr>10_Default Design</vt:lpstr>
      <vt:lpstr>8_Office Theme</vt:lpstr>
      <vt:lpstr>PowerPoint Presentation</vt:lpstr>
      <vt:lpstr>Why Use Video?</vt:lpstr>
      <vt:lpstr>Why Use Shared Online Video?</vt:lpstr>
      <vt:lpstr>Anchored Instruction in short video clips—learn Math http://peabody.vanderbilt.edu/projects/funded/jasper/Jasperhome.html</vt:lpstr>
      <vt:lpstr>Anchored Instruction in short video clips—learn Math http://peabody.vanderbilt.edu/projects/funded/jasper/Jasperhome.html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Ten More Pedagogical Uses of Shared Online Videos</vt:lpstr>
      <vt:lpstr>More Uses of Shared Online Videos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Episode #30: Student Show. October 10, 2020</dc:title>
  <dc:creator>Curtis Bonk</dc:creator>
  <cp:lastModifiedBy>Bonk, Curtis Jay</cp:lastModifiedBy>
  <cp:revision>188</cp:revision>
  <dcterms:created xsi:type="dcterms:W3CDTF">2020-10-11T04:37:20Z</dcterms:created>
  <dcterms:modified xsi:type="dcterms:W3CDTF">2022-04-01T04:42:29Z</dcterms:modified>
</cp:coreProperties>
</file>