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Lst>
  <p:notesMasterIdLst>
    <p:notesMasterId r:id="rId33"/>
  </p:notesMasterIdLst>
  <p:sldIdLst>
    <p:sldId id="2576" r:id="rId3"/>
    <p:sldId id="21101" r:id="rId4"/>
    <p:sldId id="21103" r:id="rId5"/>
    <p:sldId id="21104" r:id="rId6"/>
    <p:sldId id="20630" r:id="rId7"/>
    <p:sldId id="21099" r:id="rId8"/>
    <p:sldId id="21102" r:id="rId9"/>
    <p:sldId id="21108" r:id="rId10"/>
    <p:sldId id="21109" r:id="rId11"/>
    <p:sldId id="19980" r:id="rId12"/>
    <p:sldId id="19982" r:id="rId13"/>
    <p:sldId id="19983" r:id="rId14"/>
    <p:sldId id="21078" r:id="rId15"/>
    <p:sldId id="21079" r:id="rId16"/>
    <p:sldId id="21080" r:id="rId17"/>
    <p:sldId id="21082" r:id="rId18"/>
    <p:sldId id="19981" r:id="rId19"/>
    <p:sldId id="21081" r:id="rId20"/>
    <p:sldId id="19988" r:id="rId21"/>
    <p:sldId id="19984" r:id="rId22"/>
    <p:sldId id="19985" r:id="rId23"/>
    <p:sldId id="19986" r:id="rId24"/>
    <p:sldId id="21084" r:id="rId25"/>
    <p:sldId id="21085" r:id="rId26"/>
    <p:sldId id="21086" r:id="rId27"/>
    <p:sldId id="21087" r:id="rId28"/>
    <p:sldId id="21089" r:id="rId29"/>
    <p:sldId id="21088" r:id="rId30"/>
    <p:sldId id="21090" r:id="rId31"/>
    <p:sldId id="199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41" autoAdjust="0"/>
    <p:restoredTop sz="92159" autoAdjust="0"/>
  </p:normalViewPr>
  <p:slideViewPr>
    <p:cSldViewPr snapToGrid="0">
      <p:cViewPr varScale="1">
        <p:scale>
          <a:sx n="112" d="100"/>
          <a:sy n="112" d="100"/>
        </p:scale>
        <p:origin x="192" y="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8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B129DC-D6E1-45E7-B1E4-C710E3D46106}" type="datetimeFigureOut">
              <a:rPr lang="en-US" smtClean="0"/>
              <a:t>3/30/2022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172B70-6313-425A-B53C-91691E1372BC}" type="slidenum">
              <a:rPr lang="en-US" smtClean="0"/>
              <a:t>‹#›</a:t>
            </a:fld>
            <a:endParaRPr lang="en-US"/>
          </a:p>
        </p:txBody>
      </p:sp>
    </p:spTree>
    <p:extLst>
      <p:ext uri="{BB962C8B-B14F-4D97-AF65-F5344CB8AC3E}">
        <p14:creationId xmlns:p14="http://schemas.microsoft.com/office/powerpoint/2010/main" val="534103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2B70-6313-425A-B53C-91691E1372BC}" type="slidenum">
              <a:rPr lang="en-US" smtClean="0"/>
              <a:t>10</a:t>
            </a:fld>
            <a:endParaRPr lang="en-US"/>
          </a:p>
        </p:txBody>
      </p:sp>
    </p:spTree>
    <p:extLst>
      <p:ext uri="{BB962C8B-B14F-4D97-AF65-F5344CB8AC3E}">
        <p14:creationId xmlns:p14="http://schemas.microsoft.com/office/powerpoint/2010/main" val="2262200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72B70-6313-425A-B53C-91691E1372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443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2B70-6313-425A-B53C-91691E1372BC}" type="slidenum">
              <a:rPr lang="en-US" smtClean="0"/>
              <a:t>30</a:t>
            </a:fld>
            <a:endParaRPr lang="en-US"/>
          </a:p>
        </p:txBody>
      </p:sp>
    </p:spTree>
    <p:extLst>
      <p:ext uri="{BB962C8B-B14F-4D97-AF65-F5344CB8AC3E}">
        <p14:creationId xmlns:p14="http://schemas.microsoft.com/office/powerpoint/2010/main" val="2959184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2B70-6313-425A-B53C-91691E1372BC}" type="slidenum">
              <a:rPr lang="en-US" smtClean="0"/>
              <a:t>18</a:t>
            </a:fld>
            <a:endParaRPr lang="en-US"/>
          </a:p>
        </p:txBody>
      </p:sp>
    </p:spTree>
    <p:extLst>
      <p:ext uri="{BB962C8B-B14F-4D97-AF65-F5344CB8AC3E}">
        <p14:creationId xmlns:p14="http://schemas.microsoft.com/office/powerpoint/2010/main" val="1763681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2B70-6313-425A-B53C-91691E1372BC}" type="slidenum">
              <a:rPr lang="en-US" smtClean="0"/>
              <a:t>22</a:t>
            </a:fld>
            <a:endParaRPr lang="en-US"/>
          </a:p>
        </p:txBody>
      </p:sp>
    </p:spTree>
    <p:extLst>
      <p:ext uri="{BB962C8B-B14F-4D97-AF65-F5344CB8AC3E}">
        <p14:creationId xmlns:p14="http://schemas.microsoft.com/office/powerpoint/2010/main" val="1595897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2B70-6313-425A-B53C-91691E1372BC}" type="slidenum">
              <a:rPr lang="en-US" smtClean="0"/>
              <a:t>23</a:t>
            </a:fld>
            <a:endParaRPr lang="en-US"/>
          </a:p>
        </p:txBody>
      </p:sp>
    </p:spTree>
    <p:extLst>
      <p:ext uri="{BB962C8B-B14F-4D97-AF65-F5344CB8AC3E}">
        <p14:creationId xmlns:p14="http://schemas.microsoft.com/office/powerpoint/2010/main" val="334424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2B70-6313-425A-B53C-91691E1372BC}" type="slidenum">
              <a:rPr lang="en-US" smtClean="0"/>
              <a:t>24</a:t>
            </a:fld>
            <a:endParaRPr lang="en-US"/>
          </a:p>
        </p:txBody>
      </p:sp>
    </p:spTree>
    <p:extLst>
      <p:ext uri="{BB962C8B-B14F-4D97-AF65-F5344CB8AC3E}">
        <p14:creationId xmlns:p14="http://schemas.microsoft.com/office/powerpoint/2010/main" val="851153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2B70-6313-425A-B53C-91691E1372BC}" type="slidenum">
              <a:rPr lang="en-US" smtClean="0"/>
              <a:t>25</a:t>
            </a:fld>
            <a:endParaRPr lang="en-US"/>
          </a:p>
        </p:txBody>
      </p:sp>
    </p:spTree>
    <p:extLst>
      <p:ext uri="{BB962C8B-B14F-4D97-AF65-F5344CB8AC3E}">
        <p14:creationId xmlns:p14="http://schemas.microsoft.com/office/powerpoint/2010/main" val="3056234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2B70-6313-425A-B53C-91691E1372BC}" type="slidenum">
              <a:rPr lang="en-US" smtClean="0"/>
              <a:t>26</a:t>
            </a:fld>
            <a:endParaRPr lang="en-US"/>
          </a:p>
        </p:txBody>
      </p:sp>
    </p:spTree>
    <p:extLst>
      <p:ext uri="{BB962C8B-B14F-4D97-AF65-F5344CB8AC3E}">
        <p14:creationId xmlns:p14="http://schemas.microsoft.com/office/powerpoint/2010/main" val="1004034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2B70-6313-425A-B53C-91691E1372BC}" type="slidenum">
              <a:rPr lang="en-US" smtClean="0"/>
              <a:t>27</a:t>
            </a:fld>
            <a:endParaRPr lang="en-US"/>
          </a:p>
        </p:txBody>
      </p:sp>
    </p:spTree>
    <p:extLst>
      <p:ext uri="{BB962C8B-B14F-4D97-AF65-F5344CB8AC3E}">
        <p14:creationId xmlns:p14="http://schemas.microsoft.com/office/powerpoint/2010/main" val="4285572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72B70-6313-425A-B53C-91691E1372BC}" type="slidenum">
              <a:rPr lang="en-US" smtClean="0"/>
              <a:t>28</a:t>
            </a:fld>
            <a:endParaRPr lang="en-US"/>
          </a:p>
        </p:txBody>
      </p:sp>
    </p:spTree>
    <p:extLst>
      <p:ext uri="{BB962C8B-B14F-4D97-AF65-F5344CB8AC3E}">
        <p14:creationId xmlns:p14="http://schemas.microsoft.com/office/powerpoint/2010/main" val="3782550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8CB2F-FCCF-4DC7-8009-6F3513ED8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DD3E2C-71AC-4580-A82D-A8DB0214F3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51B896-7604-4C04-8922-9E535BCB3CB6}"/>
              </a:ext>
            </a:extLst>
          </p:cNvPr>
          <p:cNvSpPr>
            <a:spLocks noGrp="1"/>
          </p:cNvSpPr>
          <p:nvPr>
            <p:ph type="dt" sz="half" idx="10"/>
          </p:nvPr>
        </p:nvSpPr>
        <p:spPr/>
        <p:txBody>
          <a:bodyPr/>
          <a:lstStyle/>
          <a:p>
            <a:fld id="{5B9EA75D-D5AD-46CF-9DF2-82E66B408E2E}" type="datetimeFigureOut">
              <a:rPr lang="en-US" smtClean="0"/>
              <a:t>3/30/2022</a:t>
            </a:fld>
            <a:endParaRPr lang="en-US"/>
          </a:p>
        </p:txBody>
      </p:sp>
      <p:sp>
        <p:nvSpPr>
          <p:cNvPr id="5" name="Footer Placeholder 4">
            <a:extLst>
              <a:ext uri="{FF2B5EF4-FFF2-40B4-BE49-F238E27FC236}">
                <a16:creationId xmlns:a16="http://schemas.microsoft.com/office/drawing/2014/main" id="{216AA4E0-FF29-4C1C-90B8-B5EE50516A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83AAC-0A52-446D-8EC2-EF20BC6B6D04}"/>
              </a:ext>
            </a:extLst>
          </p:cNvPr>
          <p:cNvSpPr>
            <a:spLocks noGrp="1"/>
          </p:cNvSpPr>
          <p:nvPr>
            <p:ph type="sldNum" sz="quarter" idx="12"/>
          </p:nvPr>
        </p:nvSpPr>
        <p:spPr/>
        <p:txBody>
          <a:bodyPr/>
          <a:lstStyle/>
          <a:p>
            <a:fld id="{63BEB8B0-394F-4CFC-85E0-47C324AAB65E}" type="slidenum">
              <a:rPr lang="en-US" smtClean="0"/>
              <a:t>‹#›</a:t>
            </a:fld>
            <a:endParaRPr lang="en-US"/>
          </a:p>
        </p:txBody>
      </p:sp>
    </p:spTree>
    <p:extLst>
      <p:ext uri="{BB962C8B-B14F-4D97-AF65-F5344CB8AC3E}">
        <p14:creationId xmlns:p14="http://schemas.microsoft.com/office/powerpoint/2010/main" val="1984604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D5758-28C2-48C6-9FF7-DDD530109A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A76B48-0E9F-4FD6-ADAA-EA29E1D3FB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5A6CB-6C77-4C64-AFAE-7786A6B8118F}"/>
              </a:ext>
            </a:extLst>
          </p:cNvPr>
          <p:cNvSpPr>
            <a:spLocks noGrp="1"/>
          </p:cNvSpPr>
          <p:nvPr>
            <p:ph type="dt" sz="half" idx="10"/>
          </p:nvPr>
        </p:nvSpPr>
        <p:spPr/>
        <p:txBody>
          <a:bodyPr/>
          <a:lstStyle/>
          <a:p>
            <a:fld id="{5B9EA75D-D5AD-46CF-9DF2-82E66B408E2E}" type="datetimeFigureOut">
              <a:rPr lang="en-US" smtClean="0"/>
              <a:t>3/30/2022</a:t>
            </a:fld>
            <a:endParaRPr lang="en-US"/>
          </a:p>
        </p:txBody>
      </p:sp>
      <p:sp>
        <p:nvSpPr>
          <p:cNvPr id="5" name="Footer Placeholder 4">
            <a:extLst>
              <a:ext uri="{FF2B5EF4-FFF2-40B4-BE49-F238E27FC236}">
                <a16:creationId xmlns:a16="http://schemas.microsoft.com/office/drawing/2014/main" id="{1A968CA8-0116-4A53-AA05-30E1C60550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25E86-4CB1-425B-B234-6B43144FFCE1}"/>
              </a:ext>
            </a:extLst>
          </p:cNvPr>
          <p:cNvSpPr>
            <a:spLocks noGrp="1"/>
          </p:cNvSpPr>
          <p:nvPr>
            <p:ph type="sldNum" sz="quarter" idx="12"/>
          </p:nvPr>
        </p:nvSpPr>
        <p:spPr/>
        <p:txBody>
          <a:bodyPr/>
          <a:lstStyle/>
          <a:p>
            <a:fld id="{63BEB8B0-394F-4CFC-85E0-47C324AAB65E}" type="slidenum">
              <a:rPr lang="en-US" smtClean="0"/>
              <a:t>‹#›</a:t>
            </a:fld>
            <a:endParaRPr lang="en-US"/>
          </a:p>
        </p:txBody>
      </p:sp>
    </p:spTree>
    <p:extLst>
      <p:ext uri="{BB962C8B-B14F-4D97-AF65-F5344CB8AC3E}">
        <p14:creationId xmlns:p14="http://schemas.microsoft.com/office/powerpoint/2010/main" val="2193526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22D9D7-B610-42B4-AAC6-F7760A5D45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18D66F-6E2F-4405-8C7A-18B6163A7A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9A633-9AB0-4075-8CCC-E56F77A09C5E}"/>
              </a:ext>
            </a:extLst>
          </p:cNvPr>
          <p:cNvSpPr>
            <a:spLocks noGrp="1"/>
          </p:cNvSpPr>
          <p:nvPr>
            <p:ph type="dt" sz="half" idx="10"/>
          </p:nvPr>
        </p:nvSpPr>
        <p:spPr/>
        <p:txBody>
          <a:bodyPr/>
          <a:lstStyle/>
          <a:p>
            <a:fld id="{5B9EA75D-D5AD-46CF-9DF2-82E66B408E2E}" type="datetimeFigureOut">
              <a:rPr lang="en-US" smtClean="0"/>
              <a:t>3/30/2022</a:t>
            </a:fld>
            <a:endParaRPr lang="en-US"/>
          </a:p>
        </p:txBody>
      </p:sp>
      <p:sp>
        <p:nvSpPr>
          <p:cNvPr id="5" name="Footer Placeholder 4">
            <a:extLst>
              <a:ext uri="{FF2B5EF4-FFF2-40B4-BE49-F238E27FC236}">
                <a16:creationId xmlns:a16="http://schemas.microsoft.com/office/drawing/2014/main" id="{F915ADDA-0466-4E8B-A711-118CF3AF14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CAAB0-529E-44B5-ACF7-8A3F0028C236}"/>
              </a:ext>
            </a:extLst>
          </p:cNvPr>
          <p:cNvSpPr>
            <a:spLocks noGrp="1"/>
          </p:cNvSpPr>
          <p:nvPr>
            <p:ph type="sldNum" sz="quarter" idx="12"/>
          </p:nvPr>
        </p:nvSpPr>
        <p:spPr/>
        <p:txBody>
          <a:bodyPr/>
          <a:lstStyle/>
          <a:p>
            <a:fld id="{63BEB8B0-394F-4CFC-85E0-47C324AAB65E}" type="slidenum">
              <a:rPr lang="en-US" smtClean="0"/>
              <a:t>‹#›</a:t>
            </a:fld>
            <a:endParaRPr lang="en-US"/>
          </a:p>
        </p:txBody>
      </p:sp>
    </p:spTree>
    <p:extLst>
      <p:ext uri="{BB962C8B-B14F-4D97-AF65-F5344CB8AC3E}">
        <p14:creationId xmlns:p14="http://schemas.microsoft.com/office/powerpoint/2010/main" val="3233504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271523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31114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616186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3383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3/30/2022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038389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3/30/2022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57593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3/30/2022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718148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046407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9EDF3-4400-481B-B3F8-F829D0882A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8F9299-9D0E-4F19-990C-0962F3B312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B1AE2-78DE-4644-98FA-AD5019911EE1}"/>
              </a:ext>
            </a:extLst>
          </p:cNvPr>
          <p:cNvSpPr>
            <a:spLocks noGrp="1"/>
          </p:cNvSpPr>
          <p:nvPr>
            <p:ph type="dt" sz="half" idx="10"/>
          </p:nvPr>
        </p:nvSpPr>
        <p:spPr/>
        <p:txBody>
          <a:bodyPr/>
          <a:lstStyle/>
          <a:p>
            <a:fld id="{5B9EA75D-D5AD-46CF-9DF2-82E66B408E2E}" type="datetimeFigureOut">
              <a:rPr lang="en-US" smtClean="0"/>
              <a:t>3/30/2022</a:t>
            </a:fld>
            <a:endParaRPr lang="en-US"/>
          </a:p>
        </p:txBody>
      </p:sp>
      <p:sp>
        <p:nvSpPr>
          <p:cNvPr id="5" name="Footer Placeholder 4">
            <a:extLst>
              <a:ext uri="{FF2B5EF4-FFF2-40B4-BE49-F238E27FC236}">
                <a16:creationId xmlns:a16="http://schemas.microsoft.com/office/drawing/2014/main" id="{25CB6DDE-FC95-4849-9E0A-987727422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A8780-2CF8-43D6-B1D8-28343044EB1F}"/>
              </a:ext>
            </a:extLst>
          </p:cNvPr>
          <p:cNvSpPr>
            <a:spLocks noGrp="1"/>
          </p:cNvSpPr>
          <p:nvPr>
            <p:ph type="sldNum" sz="quarter" idx="12"/>
          </p:nvPr>
        </p:nvSpPr>
        <p:spPr/>
        <p:txBody>
          <a:bodyPr/>
          <a:lstStyle/>
          <a:p>
            <a:fld id="{63BEB8B0-394F-4CFC-85E0-47C324AAB65E}" type="slidenum">
              <a:rPr lang="en-US" smtClean="0"/>
              <a:t>‹#›</a:t>
            </a:fld>
            <a:endParaRPr lang="en-US"/>
          </a:p>
        </p:txBody>
      </p:sp>
    </p:spTree>
    <p:extLst>
      <p:ext uri="{BB962C8B-B14F-4D97-AF65-F5344CB8AC3E}">
        <p14:creationId xmlns:p14="http://schemas.microsoft.com/office/powerpoint/2010/main" val="977229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493321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280831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44163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3C5F4-69BB-4631-BB60-E646A024D4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F9AF73-07B6-42B9-9338-60AB23A555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1E89F1-3691-4858-BC4A-2AD9B0ED5280}"/>
              </a:ext>
            </a:extLst>
          </p:cNvPr>
          <p:cNvSpPr>
            <a:spLocks noGrp="1"/>
          </p:cNvSpPr>
          <p:nvPr>
            <p:ph type="dt" sz="half" idx="10"/>
          </p:nvPr>
        </p:nvSpPr>
        <p:spPr/>
        <p:txBody>
          <a:bodyPr/>
          <a:lstStyle/>
          <a:p>
            <a:fld id="{5B9EA75D-D5AD-46CF-9DF2-82E66B408E2E}" type="datetimeFigureOut">
              <a:rPr lang="en-US" smtClean="0"/>
              <a:t>3/30/2022</a:t>
            </a:fld>
            <a:endParaRPr lang="en-US"/>
          </a:p>
        </p:txBody>
      </p:sp>
      <p:sp>
        <p:nvSpPr>
          <p:cNvPr id="5" name="Footer Placeholder 4">
            <a:extLst>
              <a:ext uri="{FF2B5EF4-FFF2-40B4-BE49-F238E27FC236}">
                <a16:creationId xmlns:a16="http://schemas.microsoft.com/office/drawing/2014/main" id="{78BC2943-25F2-4882-B9E7-E2D5EA418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61AFB7-6D91-48AE-B042-036A21067C0B}"/>
              </a:ext>
            </a:extLst>
          </p:cNvPr>
          <p:cNvSpPr>
            <a:spLocks noGrp="1"/>
          </p:cNvSpPr>
          <p:nvPr>
            <p:ph type="sldNum" sz="quarter" idx="12"/>
          </p:nvPr>
        </p:nvSpPr>
        <p:spPr/>
        <p:txBody>
          <a:bodyPr/>
          <a:lstStyle/>
          <a:p>
            <a:fld id="{63BEB8B0-394F-4CFC-85E0-47C324AAB65E}" type="slidenum">
              <a:rPr lang="en-US" smtClean="0"/>
              <a:t>‹#›</a:t>
            </a:fld>
            <a:endParaRPr lang="en-US"/>
          </a:p>
        </p:txBody>
      </p:sp>
    </p:spTree>
    <p:extLst>
      <p:ext uri="{BB962C8B-B14F-4D97-AF65-F5344CB8AC3E}">
        <p14:creationId xmlns:p14="http://schemas.microsoft.com/office/powerpoint/2010/main" val="1340932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6E707-96E4-4AC0-8AC4-7B2F26C418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2133F1-5C72-4E95-BF34-451343C494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F2C092-075C-4E9B-8F08-2B204DCD66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64FC2C-6E3F-4F8D-9348-6986CB58E381}"/>
              </a:ext>
            </a:extLst>
          </p:cNvPr>
          <p:cNvSpPr>
            <a:spLocks noGrp="1"/>
          </p:cNvSpPr>
          <p:nvPr>
            <p:ph type="dt" sz="half" idx="10"/>
          </p:nvPr>
        </p:nvSpPr>
        <p:spPr/>
        <p:txBody>
          <a:bodyPr/>
          <a:lstStyle/>
          <a:p>
            <a:fld id="{5B9EA75D-D5AD-46CF-9DF2-82E66B408E2E}" type="datetimeFigureOut">
              <a:rPr lang="en-US" smtClean="0"/>
              <a:t>3/30/2022</a:t>
            </a:fld>
            <a:endParaRPr lang="en-US"/>
          </a:p>
        </p:txBody>
      </p:sp>
      <p:sp>
        <p:nvSpPr>
          <p:cNvPr id="6" name="Footer Placeholder 5">
            <a:extLst>
              <a:ext uri="{FF2B5EF4-FFF2-40B4-BE49-F238E27FC236}">
                <a16:creationId xmlns:a16="http://schemas.microsoft.com/office/drawing/2014/main" id="{65D1F706-AC9E-4913-89B3-94BEB25CA4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53DE6A-FD15-4D6A-894D-03914D17C21F}"/>
              </a:ext>
            </a:extLst>
          </p:cNvPr>
          <p:cNvSpPr>
            <a:spLocks noGrp="1"/>
          </p:cNvSpPr>
          <p:nvPr>
            <p:ph type="sldNum" sz="quarter" idx="12"/>
          </p:nvPr>
        </p:nvSpPr>
        <p:spPr/>
        <p:txBody>
          <a:bodyPr/>
          <a:lstStyle/>
          <a:p>
            <a:fld id="{63BEB8B0-394F-4CFC-85E0-47C324AAB65E}" type="slidenum">
              <a:rPr lang="en-US" smtClean="0"/>
              <a:t>‹#›</a:t>
            </a:fld>
            <a:endParaRPr lang="en-US"/>
          </a:p>
        </p:txBody>
      </p:sp>
    </p:spTree>
    <p:extLst>
      <p:ext uri="{BB962C8B-B14F-4D97-AF65-F5344CB8AC3E}">
        <p14:creationId xmlns:p14="http://schemas.microsoft.com/office/powerpoint/2010/main" val="1394273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8CEE3-46C1-4DE7-ADCF-43E7B81B3B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6763B8-E471-4092-91E9-FBA10FF95E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38D33B-49A4-4929-9D64-485EA24670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096ED9-1003-49C6-8185-04396230CF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AE1849-3BE3-47C0-A56D-3A2BA02554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BE86FF-F210-49FD-B464-11B942608FE9}"/>
              </a:ext>
            </a:extLst>
          </p:cNvPr>
          <p:cNvSpPr>
            <a:spLocks noGrp="1"/>
          </p:cNvSpPr>
          <p:nvPr>
            <p:ph type="dt" sz="half" idx="10"/>
          </p:nvPr>
        </p:nvSpPr>
        <p:spPr/>
        <p:txBody>
          <a:bodyPr/>
          <a:lstStyle/>
          <a:p>
            <a:fld id="{5B9EA75D-D5AD-46CF-9DF2-82E66B408E2E}" type="datetimeFigureOut">
              <a:rPr lang="en-US" smtClean="0"/>
              <a:t>3/30/2022</a:t>
            </a:fld>
            <a:endParaRPr lang="en-US"/>
          </a:p>
        </p:txBody>
      </p:sp>
      <p:sp>
        <p:nvSpPr>
          <p:cNvPr id="8" name="Footer Placeholder 7">
            <a:extLst>
              <a:ext uri="{FF2B5EF4-FFF2-40B4-BE49-F238E27FC236}">
                <a16:creationId xmlns:a16="http://schemas.microsoft.com/office/drawing/2014/main" id="{76B922F1-D347-4207-8F15-FD44F26047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BD516A-7E9F-4EFC-B703-9C2F7318F7C0}"/>
              </a:ext>
            </a:extLst>
          </p:cNvPr>
          <p:cNvSpPr>
            <a:spLocks noGrp="1"/>
          </p:cNvSpPr>
          <p:nvPr>
            <p:ph type="sldNum" sz="quarter" idx="12"/>
          </p:nvPr>
        </p:nvSpPr>
        <p:spPr/>
        <p:txBody>
          <a:bodyPr/>
          <a:lstStyle/>
          <a:p>
            <a:fld id="{63BEB8B0-394F-4CFC-85E0-47C324AAB65E}" type="slidenum">
              <a:rPr lang="en-US" smtClean="0"/>
              <a:t>‹#›</a:t>
            </a:fld>
            <a:endParaRPr lang="en-US"/>
          </a:p>
        </p:txBody>
      </p:sp>
    </p:spTree>
    <p:extLst>
      <p:ext uri="{BB962C8B-B14F-4D97-AF65-F5344CB8AC3E}">
        <p14:creationId xmlns:p14="http://schemas.microsoft.com/office/powerpoint/2010/main" val="890748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B65F-30CE-418F-8C12-3F9224996D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B63713-1291-4E36-AAB3-EF9929984E7D}"/>
              </a:ext>
            </a:extLst>
          </p:cNvPr>
          <p:cNvSpPr>
            <a:spLocks noGrp="1"/>
          </p:cNvSpPr>
          <p:nvPr>
            <p:ph type="dt" sz="half" idx="10"/>
          </p:nvPr>
        </p:nvSpPr>
        <p:spPr/>
        <p:txBody>
          <a:bodyPr/>
          <a:lstStyle/>
          <a:p>
            <a:fld id="{5B9EA75D-D5AD-46CF-9DF2-82E66B408E2E}" type="datetimeFigureOut">
              <a:rPr lang="en-US" smtClean="0"/>
              <a:t>3/30/2022</a:t>
            </a:fld>
            <a:endParaRPr lang="en-US"/>
          </a:p>
        </p:txBody>
      </p:sp>
      <p:sp>
        <p:nvSpPr>
          <p:cNvPr id="4" name="Footer Placeholder 3">
            <a:extLst>
              <a:ext uri="{FF2B5EF4-FFF2-40B4-BE49-F238E27FC236}">
                <a16:creationId xmlns:a16="http://schemas.microsoft.com/office/drawing/2014/main" id="{B686FE5E-2730-4E50-B3A2-BA446995C1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B4EC3F-518C-4E1D-A279-4FB1921BEEE7}"/>
              </a:ext>
            </a:extLst>
          </p:cNvPr>
          <p:cNvSpPr>
            <a:spLocks noGrp="1"/>
          </p:cNvSpPr>
          <p:nvPr>
            <p:ph type="sldNum" sz="quarter" idx="12"/>
          </p:nvPr>
        </p:nvSpPr>
        <p:spPr/>
        <p:txBody>
          <a:bodyPr/>
          <a:lstStyle/>
          <a:p>
            <a:fld id="{63BEB8B0-394F-4CFC-85E0-47C324AAB65E}" type="slidenum">
              <a:rPr lang="en-US" smtClean="0"/>
              <a:t>‹#›</a:t>
            </a:fld>
            <a:endParaRPr lang="en-US"/>
          </a:p>
        </p:txBody>
      </p:sp>
    </p:spTree>
    <p:extLst>
      <p:ext uri="{BB962C8B-B14F-4D97-AF65-F5344CB8AC3E}">
        <p14:creationId xmlns:p14="http://schemas.microsoft.com/office/powerpoint/2010/main" val="2436144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598BB-9E12-4108-8DBE-049073E0DC6B}"/>
              </a:ext>
            </a:extLst>
          </p:cNvPr>
          <p:cNvSpPr>
            <a:spLocks noGrp="1"/>
          </p:cNvSpPr>
          <p:nvPr>
            <p:ph type="dt" sz="half" idx="10"/>
          </p:nvPr>
        </p:nvSpPr>
        <p:spPr/>
        <p:txBody>
          <a:bodyPr/>
          <a:lstStyle/>
          <a:p>
            <a:fld id="{5B9EA75D-D5AD-46CF-9DF2-82E66B408E2E}" type="datetimeFigureOut">
              <a:rPr lang="en-US" smtClean="0"/>
              <a:t>3/30/2022</a:t>
            </a:fld>
            <a:endParaRPr lang="en-US"/>
          </a:p>
        </p:txBody>
      </p:sp>
      <p:sp>
        <p:nvSpPr>
          <p:cNvPr id="3" name="Footer Placeholder 2">
            <a:extLst>
              <a:ext uri="{FF2B5EF4-FFF2-40B4-BE49-F238E27FC236}">
                <a16:creationId xmlns:a16="http://schemas.microsoft.com/office/drawing/2014/main" id="{1620BEAD-C780-40B1-BB45-CDE3F1191D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6502FF-F0E1-4547-8047-668FDC16BA8A}"/>
              </a:ext>
            </a:extLst>
          </p:cNvPr>
          <p:cNvSpPr>
            <a:spLocks noGrp="1"/>
          </p:cNvSpPr>
          <p:nvPr>
            <p:ph type="sldNum" sz="quarter" idx="12"/>
          </p:nvPr>
        </p:nvSpPr>
        <p:spPr/>
        <p:txBody>
          <a:bodyPr/>
          <a:lstStyle/>
          <a:p>
            <a:fld id="{63BEB8B0-394F-4CFC-85E0-47C324AAB65E}" type="slidenum">
              <a:rPr lang="en-US" smtClean="0"/>
              <a:t>‹#›</a:t>
            </a:fld>
            <a:endParaRPr lang="en-US"/>
          </a:p>
        </p:txBody>
      </p:sp>
    </p:spTree>
    <p:extLst>
      <p:ext uri="{BB962C8B-B14F-4D97-AF65-F5344CB8AC3E}">
        <p14:creationId xmlns:p14="http://schemas.microsoft.com/office/powerpoint/2010/main" val="1196149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9ABF-3FF2-4946-8912-6EA15093B2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D1136D-60B6-4E9A-9D4E-ABF38053E9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C463C8-C0AD-4016-B3CF-C050C2D73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A1186D-F9B5-4AD6-AA03-9BF3CA4802E0}"/>
              </a:ext>
            </a:extLst>
          </p:cNvPr>
          <p:cNvSpPr>
            <a:spLocks noGrp="1"/>
          </p:cNvSpPr>
          <p:nvPr>
            <p:ph type="dt" sz="half" idx="10"/>
          </p:nvPr>
        </p:nvSpPr>
        <p:spPr/>
        <p:txBody>
          <a:bodyPr/>
          <a:lstStyle/>
          <a:p>
            <a:fld id="{5B9EA75D-D5AD-46CF-9DF2-82E66B408E2E}" type="datetimeFigureOut">
              <a:rPr lang="en-US" smtClean="0"/>
              <a:t>3/30/2022</a:t>
            </a:fld>
            <a:endParaRPr lang="en-US"/>
          </a:p>
        </p:txBody>
      </p:sp>
      <p:sp>
        <p:nvSpPr>
          <p:cNvPr id="6" name="Footer Placeholder 5">
            <a:extLst>
              <a:ext uri="{FF2B5EF4-FFF2-40B4-BE49-F238E27FC236}">
                <a16:creationId xmlns:a16="http://schemas.microsoft.com/office/drawing/2014/main" id="{7C02A01B-3981-4BCC-B343-B18E3022FB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72353-FC87-4C8E-A2B7-192AC0CF8FA8}"/>
              </a:ext>
            </a:extLst>
          </p:cNvPr>
          <p:cNvSpPr>
            <a:spLocks noGrp="1"/>
          </p:cNvSpPr>
          <p:nvPr>
            <p:ph type="sldNum" sz="quarter" idx="12"/>
          </p:nvPr>
        </p:nvSpPr>
        <p:spPr/>
        <p:txBody>
          <a:bodyPr/>
          <a:lstStyle/>
          <a:p>
            <a:fld id="{63BEB8B0-394F-4CFC-85E0-47C324AAB65E}" type="slidenum">
              <a:rPr lang="en-US" smtClean="0"/>
              <a:t>‹#›</a:t>
            </a:fld>
            <a:endParaRPr lang="en-US"/>
          </a:p>
        </p:txBody>
      </p:sp>
    </p:spTree>
    <p:extLst>
      <p:ext uri="{BB962C8B-B14F-4D97-AF65-F5344CB8AC3E}">
        <p14:creationId xmlns:p14="http://schemas.microsoft.com/office/powerpoint/2010/main" val="1169004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ECC01-B77E-4E8C-A4CA-D8DFC3C206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F06D74-A012-4915-8B80-5FFF15DD95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8004C8-3440-4B39-9992-292654963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7E88F9-AC1B-48FC-99B6-7A6FE4FA34FD}"/>
              </a:ext>
            </a:extLst>
          </p:cNvPr>
          <p:cNvSpPr>
            <a:spLocks noGrp="1"/>
          </p:cNvSpPr>
          <p:nvPr>
            <p:ph type="dt" sz="half" idx="10"/>
          </p:nvPr>
        </p:nvSpPr>
        <p:spPr/>
        <p:txBody>
          <a:bodyPr/>
          <a:lstStyle/>
          <a:p>
            <a:fld id="{5B9EA75D-D5AD-46CF-9DF2-82E66B408E2E}" type="datetimeFigureOut">
              <a:rPr lang="en-US" smtClean="0"/>
              <a:t>3/30/2022</a:t>
            </a:fld>
            <a:endParaRPr lang="en-US"/>
          </a:p>
        </p:txBody>
      </p:sp>
      <p:sp>
        <p:nvSpPr>
          <p:cNvPr id="6" name="Footer Placeholder 5">
            <a:extLst>
              <a:ext uri="{FF2B5EF4-FFF2-40B4-BE49-F238E27FC236}">
                <a16:creationId xmlns:a16="http://schemas.microsoft.com/office/drawing/2014/main" id="{965F2C7B-D7CA-449E-A621-3FE50F506F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8EDCDD-AA1F-458A-B806-2402050B5CE0}"/>
              </a:ext>
            </a:extLst>
          </p:cNvPr>
          <p:cNvSpPr>
            <a:spLocks noGrp="1"/>
          </p:cNvSpPr>
          <p:nvPr>
            <p:ph type="sldNum" sz="quarter" idx="12"/>
          </p:nvPr>
        </p:nvSpPr>
        <p:spPr/>
        <p:txBody>
          <a:bodyPr/>
          <a:lstStyle/>
          <a:p>
            <a:fld id="{63BEB8B0-394F-4CFC-85E0-47C324AAB65E}" type="slidenum">
              <a:rPr lang="en-US" smtClean="0"/>
              <a:t>‹#›</a:t>
            </a:fld>
            <a:endParaRPr lang="en-US"/>
          </a:p>
        </p:txBody>
      </p:sp>
    </p:spTree>
    <p:extLst>
      <p:ext uri="{BB962C8B-B14F-4D97-AF65-F5344CB8AC3E}">
        <p14:creationId xmlns:p14="http://schemas.microsoft.com/office/powerpoint/2010/main" val="2759096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2DBB07-89DF-4C29-B477-DCCC1250FB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FCF28F-5C05-4A62-8913-6F0D2B5535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513501-612A-457D-93DE-DA60BD65C7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9EA75D-D5AD-46CF-9DF2-82E66B408E2E}" type="datetimeFigureOut">
              <a:rPr lang="en-US" smtClean="0"/>
              <a:t>3/30/2022</a:t>
            </a:fld>
            <a:endParaRPr lang="en-US"/>
          </a:p>
        </p:txBody>
      </p:sp>
      <p:sp>
        <p:nvSpPr>
          <p:cNvPr id="5" name="Footer Placeholder 4">
            <a:extLst>
              <a:ext uri="{FF2B5EF4-FFF2-40B4-BE49-F238E27FC236}">
                <a16:creationId xmlns:a16="http://schemas.microsoft.com/office/drawing/2014/main" id="{0426D8D0-97B0-4552-9EE2-9D3688CC38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15EA81-C904-4B34-946C-6429740E77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BEB8B0-394F-4CFC-85E0-47C324AAB65E}" type="slidenum">
              <a:rPr lang="en-US" smtClean="0"/>
              <a:t>‹#›</a:t>
            </a:fld>
            <a:endParaRPr lang="en-US"/>
          </a:p>
        </p:txBody>
      </p:sp>
    </p:spTree>
    <p:extLst>
      <p:ext uri="{BB962C8B-B14F-4D97-AF65-F5344CB8AC3E}">
        <p14:creationId xmlns:p14="http://schemas.microsoft.com/office/powerpoint/2010/main" val="1921604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pPr/>
              <a:t>3/30/2022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19161573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www.youtube.com/watch?v=DGlARkp1iHo"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aectlegends.or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_de5F-gf8t8&amp;t=951s" TargetMode="External"/><Relationship Id="rId2" Type="http://schemas.openxmlformats.org/officeDocument/2006/relationships/hyperlink" Target="http://aectlegends.org/" TargetMode="Externa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ggJ1-AjlGeE&amp;t=2090s" TargetMode="External"/><Relationship Id="rId7" Type="http://schemas.openxmlformats.org/officeDocument/2006/relationships/image" Target="../media/image23.png"/><Relationship Id="rId2" Type="http://schemas.openxmlformats.org/officeDocument/2006/relationships/hyperlink" Target="http://aectlegends.org/" TargetMode="Externa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aectlegends.org/"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aectlegends.org/"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aectlegends.org/"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OIdConJkQuA&amp;t=2s" TargetMode="External"/><Relationship Id="rId2" Type="http://schemas.openxmlformats.org/officeDocument/2006/relationships/hyperlink" Target="http://aectlegends.org/" TargetMode="Externa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Fhnotpgru-4" TargetMode="Externa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hyperlink" Target="http://aectlegends.or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7COb2aZDrcs&amp;t=2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aectlegends.or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sXSqkcwjCss" TargetMode="External"/><Relationship Id="rId2" Type="http://schemas.openxmlformats.org/officeDocument/2006/relationships/hyperlink" Target="http://aectlegends.org/" TargetMode="Externa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F1kafjVHwQ8" TargetMode="External"/><Relationship Id="rId2" Type="http://schemas.openxmlformats.org/officeDocument/2006/relationships/hyperlink" Target="http://aectlegends.org/"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qK1Jcw7ZjZk" TargetMode="External"/><Relationship Id="rId2" Type="http://schemas.openxmlformats.org/officeDocument/2006/relationships/hyperlink" Target="http://aectlegends.org/" TargetMode="Externa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hyperlink" Target="http://aectlegends.org/" TargetMode="External"/><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www.youtube.com/watch?v=qjI9eZPJfP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aectlegends.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www.youtube.com/watch?v=dalz555GB_w&amp;t=5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aectlegends.org/" TargetMode="External"/><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www.youtube.com/watch?v=ZU32W1oclnw&amp;t=1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aectlegends.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www.youtube.com/watch?v=5ZtzeeR_9R4&amp;t=1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aectlegends.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www.youtube.com/watch?v=wOjhdH4dAE4"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aectlegends.org/" TargetMode="External"/><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www.youtube.com/watch?v=7Y4SqwCc2Zc&amp;t=1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hyperlink" Target="http://aectlegends.org/all_index.ph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aectlegends.org/about.php"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452783" y="609998"/>
            <a:ext cx="9101271" cy="1905000"/>
          </a:xfrm>
        </p:spPr>
        <p:txBody>
          <a:bodyPr/>
          <a:lstStyle/>
          <a:p>
            <a:pPr algn="ctr" fontAlgn="base">
              <a:spcBef>
                <a:spcPts val="0"/>
              </a:spcBef>
            </a:pP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From Legends and Legacies to Silver Linings for Learning: </a:t>
            </a:r>
            <a:b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Using Shared Online Video for Engaging Online Learners</a:t>
            </a:r>
            <a:endPar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6872" name="Picture 2" descr="C:\Users\Curtis\Desktop\Curt's Documents\Curt's Pics\Curt\Keynote, best of, and funny pics\IMG_2820.JPG"/>
          <p:cNvPicPr>
            <a:picLocks noChangeAspect="1" noChangeArrowheads="1"/>
          </p:cNvPicPr>
          <p:nvPr/>
        </p:nvPicPr>
        <p:blipFill>
          <a:blip r:embed="rId2" cstate="print"/>
          <a:srcRect/>
          <a:stretch>
            <a:fillRect/>
          </a:stretch>
        </p:blipFill>
        <p:spPr bwMode="auto">
          <a:xfrm>
            <a:off x="4457101" y="3782775"/>
            <a:ext cx="2306419" cy="3075225"/>
          </a:xfrm>
          <a:prstGeom prst="rect">
            <a:avLst/>
          </a:prstGeom>
          <a:noFill/>
          <a:ln w="9525">
            <a:noFill/>
            <a:miter lim="800000"/>
            <a:headEnd/>
            <a:tailEnd/>
          </a:ln>
        </p:spPr>
      </p:pic>
      <p:sp>
        <p:nvSpPr>
          <p:cNvPr id="36873" name="TextBox 9"/>
          <p:cNvSpPr txBox="1">
            <a:spLocks noChangeArrowheads="1"/>
          </p:cNvSpPr>
          <p:nvPr/>
        </p:nvSpPr>
        <p:spPr bwMode="auto">
          <a:xfrm>
            <a:off x="2862976" y="2660591"/>
            <a:ext cx="6280887" cy="830997"/>
          </a:xfrm>
          <a:prstGeom prst="rect">
            <a:avLst/>
          </a:prstGeom>
          <a:noFill/>
          <a:ln w="9525">
            <a:noFill/>
            <a:miter lim="800000"/>
            <a:headEnd/>
            <a:tailEnd/>
          </a:ln>
        </p:spPr>
        <p:txBody>
          <a:bodyPr wrap="none">
            <a:spAutoFit/>
          </a:bodyPr>
          <a:lstStyle/>
          <a:p>
            <a:pPr algn="ctr" fontAlgn="base">
              <a:spcBef>
                <a:spcPct val="0"/>
              </a:spcBef>
              <a:spcAft>
                <a:spcPct val="0"/>
              </a:spcAft>
            </a:pPr>
            <a:r>
              <a:rPr lang="en-US" altLang="en-US" sz="2400" b="1" dirty="0">
                <a:solidFill>
                  <a:srgbClr val="000000"/>
                </a:solidFill>
                <a:latin typeface="Tahoma" pitchFamily="34" charset="0"/>
                <a:cs typeface="Tahoma" pitchFamily="34" charset="0"/>
              </a:rPr>
              <a:t>Dr. Curtis J. Bonk, cjbonk@indiana.edu </a:t>
            </a:r>
            <a:br>
              <a:rPr lang="en-US" altLang="en-US" sz="2400" b="1" dirty="0">
                <a:solidFill>
                  <a:srgbClr val="000000"/>
                </a:solidFill>
                <a:latin typeface="Tahoma" pitchFamily="34" charset="0"/>
                <a:cs typeface="Tahoma" pitchFamily="34" charset="0"/>
              </a:rPr>
            </a:br>
            <a:r>
              <a:rPr lang="en-US" altLang="en-US" sz="2400" b="1" dirty="0">
                <a:solidFill>
                  <a:srgbClr val="000000"/>
                </a:solidFill>
                <a:latin typeface="Tahoma" pitchFamily="34" charset="0"/>
                <a:cs typeface="Tahoma" pitchFamily="34" charset="0"/>
              </a:rPr>
              <a:t>Professor, Indiana University</a:t>
            </a:r>
            <a:endParaRPr lang="en-US" sz="2400" dirty="0">
              <a:solidFill>
                <a:srgbClr val="000000"/>
              </a:solidFill>
              <a:latin typeface="Arial"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A95B88-11C8-4A24-AA54-28AA99F7A6F6}"/>
              </a:ext>
            </a:extLst>
          </p:cNvPr>
          <p:cNvPicPr>
            <a:picLocks noChangeAspect="1"/>
          </p:cNvPicPr>
          <p:nvPr/>
        </p:nvPicPr>
        <p:blipFill rotWithShape="1">
          <a:blip r:embed="rId3"/>
          <a:srcRect l="18377" t="17058" r="18866" b="10576"/>
          <a:stretch/>
        </p:blipFill>
        <p:spPr>
          <a:xfrm>
            <a:off x="0" y="3529413"/>
            <a:ext cx="4489745" cy="3214466"/>
          </a:xfrm>
          <a:prstGeom prst="rect">
            <a:avLst/>
          </a:prstGeom>
        </p:spPr>
      </p:pic>
      <p:sp>
        <p:nvSpPr>
          <p:cNvPr id="11" name="Title 1">
            <a:extLst>
              <a:ext uri="{FF2B5EF4-FFF2-40B4-BE49-F238E27FC236}">
                <a16:creationId xmlns:a16="http://schemas.microsoft.com/office/drawing/2014/main" id="{CEBE9B8D-247C-4654-B646-1EC0C4CF59E5}"/>
              </a:ext>
            </a:extLst>
          </p:cNvPr>
          <p:cNvSpPr>
            <a:spLocks noGrp="1"/>
          </p:cNvSpPr>
          <p:nvPr>
            <p:ph type="title"/>
          </p:nvPr>
        </p:nvSpPr>
        <p:spPr>
          <a:xfrm>
            <a:off x="1981200" y="429104"/>
            <a:ext cx="8085746" cy="1126231"/>
          </a:xfrm>
        </p:spPr>
        <p:txBody>
          <a:bodyPr/>
          <a:lstStyle/>
          <a:p>
            <a:pPr algn="ctr" fontAlgn="base">
              <a:spcBef>
                <a:spcPct val="0"/>
              </a:spcBef>
              <a:spcAft>
                <a:spcPct val="0"/>
              </a:spcAft>
            </a:pPr>
            <a:r>
              <a:rPr lang="en-US" altLang="en-US" sz="4000" b="1" dirty="0">
                <a:solidFill>
                  <a:srgbClr val="000000"/>
                </a:solidFill>
                <a:latin typeface="Tahoma" panose="020B0604030504040204" pitchFamily="34" charset="0"/>
                <a:ea typeface="Tahoma" panose="020B0604030504040204" pitchFamily="34" charset="0"/>
                <a:cs typeface="Tahoma" panose="020B0604030504040204" pitchFamily="34" charset="0"/>
              </a:rPr>
              <a:t>AECT Legends and Legacies</a:t>
            </a:r>
            <a:b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4"/>
              </a:rPr>
              <a:t>http://aectlegends.org/</a:t>
            </a: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pic>
        <p:nvPicPr>
          <p:cNvPr id="4" name="Picture 3">
            <a:extLst>
              <a:ext uri="{FF2B5EF4-FFF2-40B4-BE49-F238E27FC236}">
                <a16:creationId xmlns:a16="http://schemas.microsoft.com/office/drawing/2014/main" id="{B131A668-67C8-47EF-8EE4-888A001DB68F}"/>
              </a:ext>
            </a:extLst>
          </p:cNvPr>
          <p:cNvPicPr>
            <a:picLocks noChangeAspect="1"/>
          </p:cNvPicPr>
          <p:nvPr/>
        </p:nvPicPr>
        <p:blipFill rotWithShape="1">
          <a:blip r:embed="rId5"/>
          <a:srcRect l="3275" t="11340" r="28896" b="7289"/>
          <a:stretch/>
        </p:blipFill>
        <p:spPr>
          <a:xfrm>
            <a:off x="8546322" y="3529413"/>
            <a:ext cx="3645678" cy="2830711"/>
          </a:xfrm>
          <a:prstGeom prst="rect">
            <a:avLst/>
          </a:prstGeom>
        </p:spPr>
      </p:pic>
      <p:pic>
        <p:nvPicPr>
          <p:cNvPr id="7" name="Picture 6">
            <a:extLst>
              <a:ext uri="{FF2B5EF4-FFF2-40B4-BE49-F238E27FC236}">
                <a16:creationId xmlns:a16="http://schemas.microsoft.com/office/drawing/2014/main" id="{1A4B67DB-CC27-4947-B16B-3D194E2B1DA7}"/>
              </a:ext>
            </a:extLst>
          </p:cNvPr>
          <p:cNvPicPr>
            <a:picLocks noChangeAspect="1"/>
          </p:cNvPicPr>
          <p:nvPr/>
        </p:nvPicPr>
        <p:blipFill rotWithShape="1">
          <a:blip r:embed="rId6"/>
          <a:srcRect l="6905" t="16948" r="30105" b="4298"/>
          <a:stretch/>
        </p:blipFill>
        <p:spPr>
          <a:xfrm>
            <a:off x="4558112" y="3375488"/>
            <a:ext cx="4162521" cy="3368391"/>
          </a:xfrm>
          <a:prstGeom prst="rect">
            <a:avLst/>
          </a:prstGeom>
        </p:spPr>
      </p:pic>
      <p:sp>
        <p:nvSpPr>
          <p:cNvPr id="12" name="TextBox 9">
            <a:extLst>
              <a:ext uri="{FF2B5EF4-FFF2-40B4-BE49-F238E27FC236}">
                <a16:creationId xmlns:a16="http://schemas.microsoft.com/office/drawing/2014/main" id="{CD1BC43A-9261-4A19-A0FF-67F41CFEA4DA}"/>
              </a:ext>
            </a:extLst>
          </p:cNvPr>
          <p:cNvSpPr txBox="1">
            <a:spLocks noChangeArrowheads="1"/>
          </p:cNvSpPr>
          <p:nvPr/>
        </p:nvSpPr>
        <p:spPr bwMode="auto">
          <a:xfrm>
            <a:off x="482123" y="2049913"/>
            <a:ext cx="11227754" cy="830997"/>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b="1" dirty="0">
                <a:solidFill>
                  <a:srgbClr val="000000"/>
                </a:solidFill>
                <a:latin typeface="Tahoma" pitchFamily="34" charset="0"/>
                <a:cs typeface="Tahoma" pitchFamily="34" charset="0"/>
              </a:rPr>
              <a:t>#1. Richard (Dick) Cornell, University of Central Florida (Video = 14:27)</a:t>
            </a:r>
          </a:p>
          <a:p>
            <a:pPr fontAlgn="base">
              <a:spcBef>
                <a:spcPct val="0"/>
              </a:spcBef>
              <a:spcAft>
                <a:spcPct val="0"/>
              </a:spcAft>
            </a:pPr>
            <a:r>
              <a:rPr lang="en-US" sz="2400" b="1" dirty="0">
                <a:solidFill>
                  <a:srgbClr val="000000"/>
                </a:solidFill>
                <a:latin typeface="Arial" charset="0"/>
                <a:cs typeface="Arial" charset="0"/>
                <a:hlinkClick r:id="rId7"/>
              </a:rPr>
              <a:t>https://www.youtube.com/watch?v=DGlARkp1iHo</a:t>
            </a:r>
            <a:r>
              <a:rPr lang="en-US" sz="2400" b="1" dirty="0">
                <a:solidFill>
                  <a:srgbClr val="000000"/>
                </a:solidFill>
                <a:latin typeface="Arial" charset="0"/>
                <a:cs typeface="Arial" charset="0"/>
              </a:rPr>
              <a:t> </a:t>
            </a:r>
          </a:p>
        </p:txBody>
      </p:sp>
    </p:spTree>
    <p:extLst>
      <p:ext uri="{BB962C8B-B14F-4D97-AF65-F5344CB8AC3E}">
        <p14:creationId xmlns:p14="http://schemas.microsoft.com/office/powerpoint/2010/main" val="790493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981200" y="429104"/>
            <a:ext cx="8229600" cy="1905000"/>
          </a:xfrm>
        </p:spPr>
        <p:txBody>
          <a:bodyPr/>
          <a:lstStyle/>
          <a:p>
            <a:pPr algn="ctr" fontAlgn="base">
              <a:spcBef>
                <a:spcPct val="0"/>
              </a:spcBef>
              <a:spcAft>
                <a:spcPct val="0"/>
              </a:spcAft>
            </a:pPr>
            <a:r>
              <a:rPr lang="en-US" altLang="en-US" sz="4000" b="1" dirty="0">
                <a:solidFill>
                  <a:srgbClr val="000000"/>
                </a:solidFill>
                <a:latin typeface="Tahoma" panose="020B0604030504040204" pitchFamily="34" charset="0"/>
                <a:ea typeface="Tahoma" panose="020B0604030504040204" pitchFamily="34" charset="0"/>
                <a:cs typeface="Tahoma" panose="020B0604030504040204" pitchFamily="34" charset="0"/>
              </a:rPr>
              <a:t>AECT Legends and Legacies</a:t>
            </a:r>
            <a:b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2"/>
              </a:rPr>
              <a:t>http://aectlegends.org/</a:t>
            </a: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sp>
        <p:nvSpPr>
          <p:cNvPr id="36873" name="TextBox 9"/>
          <p:cNvSpPr txBox="1">
            <a:spLocks noChangeArrowheads="1"/>
          </p:cNvSpPr>
          <p:nvPr/>
        </p:nvSpPr>
        <p:spPr bwMode="auto">
          <a:xfrm>
            <a:off x="1981200" y="2108359"/>
            <a:ext cx="8412688" cy="830997"/>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b="1" dirty="0">
                <a:solidFill>
                  <a:srgbClr val="000000"/>
                </a:solidFill>
                <a:latin typeface="Tahoma" pitchFamily="34" charset="0"/>
                <a:cs typeface="Tahoma" pitchFamily="34" charset="0"/>
              </a:rPr>
              <a:t>#2. Ivor Davis, Indiana University (Video = 47:44)</a:t>
            </a:r>
          </a:p>
          <a:p>
            <a:pPr fontAlgn="base">
              <a:spcBef>
                <a:spcPct val="0"/>
              </a:spcBef>
              <a:spcAft>
                <a:spcPct val="0"/>
              </a:spcAft>
            </a:pPr>
            <a:r>
              <a:rPr lang="en-US" sz="2400" b="1" dirty="0">
                <a:solidFill>
                  <a:srgbClr val="000000"/>
                </a:solidFill>
                <a:latin typeface="Arial" charset="0"/>
                <a:cs typeface="Arial" charset="0"/>
                <a:hlinkClick r:id="rId3"/>
              </a:rPr>
              <a:t>https://www.youtube.com/watch?v=_de5F-gf8t8&amp;t=951s</a:t>
            </a:r>
            <a:r>
              <a:rPr lang="en-US" sz="2400" b="1" dirty="0">
                <a:solidFill>
                  <a:srgbClr val="000000"/>
                </a:solidFill>
                <a:latin typeface="Arial" charset="0"/>
                <a:cs typeface="Arial" charset="0"/>
              </a:rPr>
              <a:t> </a:t>
            </a:r>
          </a:p>
        </p:txBody>
      </p:sp>
      <p:pic>
        <p:nvPicPr>
          <p:cNvPr id="3" name="Picture 2">
            <a:extLst>
              <a:ext uri="{FF2B5EF4-FFF2-40B4-BE49-F238E27FC236}">
                <a16:creationId xmlns:a16="http://schemas.microsoft.com/office/drawing/2014/main" id="{AAF5F3F0-437F-43CE-BD03-A2396776803E}"/>
              </a:ext>
            </a:extLst>
          </p:cNvPr>
          <p:cNvPicPr>
            <a:picLocks noChangeAspect="1"/>
          </p:cNvPicPr>
          <p:nvPr/>
        </p:nvPicPr>
        <p:blipFill rotWithShape="1">
          <a:blip r:embed="rId4"/>
          <a:srcRect l="9934" t="15088" r="11184" b="13450"/>
          <a:stretch/>
        </p:blipFill>
        <p:spPr>
          <a:xfrm>
            <a:off x="1" y="3232040"/>
            <a:ext cx="7050280" cy="3592761"/>
          </a:xfrm>
          <a:prstGeom prst="rect">
            <a:avLst/>
          </a:prstGeom>
        </p:spPr>
      </p:pic>
      <p:pic>
        <p:nvPicPr>
          <p:cNvPr id="5" name="Picture 4">
            <a:extLst>
              <a:ext uri="{FF2B5EF4-FFF2-40B4-BE49-F238E27FC236}">
                <a16:creationId xmlns:a16="http://schemas.microsoft.com/office/drawing/2014/main" id="{26F2A3AB-F73B-48A7-B4A3-FF370F91451C}"/>
              </a:ext>
            </a:extLst>
          </p:cNvPr>
          <p:cNvPicPr>
            <a:picLocks noChangeAspect="1"/>
          </p:cNvPicPr>
          <p:nvPr/>
        </p:nvPicPr>
        <p:blipFill rotWithShape="1">
          <a:blip r:embed="rId5"/>
          <a:srcRect l="17909" t="18495" r="17531" b="8602"/>
          <a:stretch/>
        </p:blipFill>
        <p:spPr>
          <a:xfrm>
            <a:off x="7184924" y="3303811"/>
            <a:ext cx="5021825" cy="3520991"/>
          </a:xfrm>
          <a:prstGeom prst="rect">
            <a:avLst/>
          </a:prstGeom>
        </p:spPr>
      </p:pic>
    </p:spTree>
    <p:extLst>
      <p:ext uri="{BB962C8B-B14F-4D97-AF65-F5344CB8AC3E}">
        <p14:creationId xmlns:p14="http://schemas.microsoft.com/office/powerpoint/2010/main" val="4012134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981200" y="429104"/>
            <a:ext cx="8229600" cy="1905000"/>
          </a:xfrm>
        </p:spPr>
        <p:txBody>
          <a:bodyPr/>
          <a:lstStyle/>
          <a:p>
            <a:pPr algn="ctr" fontAlgn="base">
              <a:spcBef>
                <a:spcPct val="0"/>
              </a:spcBef>
              <a:spcAft>
                <a:spcPct val="0"/>
              </a:spcAft>
            </a:pPr>
            <a:r>
              <a:rPr lang="en-US" altLang="en-US" sz="4000" b="1" dirty="0">
                <a:solidFill>
                  <a:srgbClr val="000000"/>
                </a:solidFill>
                <a:latin typeface="Tahoma" panose="020B0604030504040204" pitchFamily="34" charset="0"/>
                <a:ea typeface="Tahoma" panose="020B0604030504040204" pitchFamily="34" charset="0"/>
                <a:cs typeface="Tahoma" panose="020B0604030504040204" pitchFamily="34" charset="0"/>
              </a:rPr>
              <a:t>AECT Legends and Legacies</a:t>
            </a:r>
            <a:b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2"/>
              </a:rPr>
              <a:t>http://aectlegends.org/</a:t>
            </a: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sp>
        <p:nvSpPr>
          <p:cNvPr id="36873" name="TextBox 9"/>
          <p:cNvSpPr txBox="1">
            <a:spLocks noChangeArrowheads="1"/>
          </p:cNvSpPr>
          <p:nvPr/>
        </p:nvSpPr>
        <p:spPr bwMode="auto">
          <a:xfrm>
            <a:off x="2715607" y="2137302"/>
            <a:ext cx="8685198" cy="830997"/>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b="1" dirty="0">
                <a:solidFill>
                  <a:srgbClr val="000000"/>
                </a:solidFill>
                <a:latin typeface="Tahoma" pitchFamily="34" charset="0"/>
                <a:cs typeface="Tahoma" pitchFamily="34" charset="0"/>
              </a:rPr>
              <a:t>#3. Robert Gagne, Florida State Univ. (Video = 57:30)</a:t>
            </a:r>
          </a:p>
          <a:p>
            <a:pPr fontAlgn="base">
              <a:spcBef>
                <a:spcPct val="0"/>
              </a:spcBef>
              <a:spcAft>
                <a:spcPct val="0"/>
              </a:spcAft>
            </a:pPr>
            <a:r>
              <a:rPr lang="en-US" sz="2400" b="1" dirty="0">
                <a:solidFill>
                  <a:srgbClr val="000000"/>
                </a:solidFill>
                <a:latin typeface="Arial" charset="0"/>
                <a:cs typeface="Arial" charset="0"/>
                <a:hlinkClick r:id="rId3"/>
              </a:rPr>
              <a:t>https://www.youtube.com/watch?v=ggJ1-AjlGeE&amp;t=2090s</a:t>
            </a:r>
            <a:r>
              <a:rPr lang="en-US" sz="2400" b="1" dirty="0">
                <a:solidFill>
                  <a:srgbClr val="000000"/>
                </a:solidFill>
                <a:latin typeface="Arial" charset="0"/>
                <a:cs typeface="Arial" charset="0"/>
              </a:rPr>
              <a:t> </a:t>
            </a:r>
          </a:p>
        </p:txBody>
      </p:sp>
      <p:pic>
        <p:nvPicPr>
          <p:cNvPr id="4" name="Picture 3">
            <a:extLst>
              <a:ext uri="{FF2B5EF4-FFF2-40B4-BE49-F238E27FC236}">
                <a16:creationId xmlns:a16="http://schemas.microsoft.com/office/drawing/2014/main" id="{F504FE30-5973-47F7-9A8F-7710E92BBD99}"/>
              </a:ext>
            </a:extLst>
          </p:cNvPr>
          <p:cNvPicPr>
            <a:picLocks noChangeAspect="1"/>
          </p:cNvPicPr>
          <p:nvPr/>
        </p:nvPicPr>
        <p:blipFill rotWithShape="1">
          <a:blip r:embed="rId4"/>
          <a:srcRect l="13553" t="3977" r="13354" b="3859"/>
          <a:stretch/>
        </p:blipFill>
        <p:spPr>
          <a:xfrm>
            <a:off x="0" y="3546944"/>
            <a:ext cx="4668253" cy="3311056"/>
          </a:xfrm>
          <a:prstGeom prst="rect">
            <a:avLst/>
          </a:prstGeom>
        </p:spPr>
      </p:pic>
      <p:pic>
        <p:nvPicPr>
          <p:cNvPr id="8" name="Picture 7">
            <a:extLst>
              <a:ext uri="{FF2B5EF4-FFF2-40B4-BE49-F238E27FC236}">
                <a16:creationId xmlns:a16="http://schemas.microsoft.com/office/drawing/2014/main" id="{009A4765-E00A-4FF0-A974-FFA86DCA7580}"/>
              </a:ext>
            </a:extLst>
          </p:cNvPr>
          <p:cNvPicPr>
            <a:picLocks noChangeAspect="1"/>
          </p:cNvPicPr>
          <p:nvPr/>
        </p:nvPicPr>
        <p:blipFill rotWithShape="1">
          <a:blip r:embed="rId5"/>
          <a:srcRect l="3089" t="19063" r="33878" b="7603"/>
          <a:stretch/>
        </p:blipFill>
        <p:spPr>
          <a:xfrm>
            <a:off x="7371348" y="3546944"/>
            <a:ext cx="4820652" cy="3482199"/>
          </a:xfrm>
          <a:prstGeom prst="rect">
            <a:avLst/>
          </a:prstGeom>
        </p:spPr>
      </p:pic>
      <p:pic>
        <p:nvPicPr>
          <p:cNvPr id="12" name="Picture 11">
            <a:extLst>
              <a:ext uri="{FF2B5EF4-FFF2-40B4-BE49-F238E27FC236}">
                <a16:creationId xmlns:a16="http://schemas.microsoft.com/office/drawing/2014/main" id="{A35ACFE0-935C-4A4C-B97B-5C9799E4372B}"/>
              </a:ext>
            </a:extLst>
          </p:cNvPr>
          <p:cNvPicPr>
            <a:picLocks noChangeAspect="1"/>
          </p:cNvPicPr>
          <p:nvPr/>
        </p:nvPicPr>
        <p:blipFill rotWithShape="1">
          <a:blip r:embed="rId6"/>
          <a:srcRect l="10568" t="18362" r="35549" b="16023"/>
          <a:stretch/>
        </p:blipFill>
        <p:spPr>
          <a:xfrm>
            <a:off x="0" y="1571284"/>
            <a:ext cx="2564956" cy="1939273"/>
          </a:xfrm>
          <a:prstGeom prst="rect">
            <a:avLst/>
          </a:prstGeom>
        </p:spPr>
      </p:pic>
      <p:pic>
        <p:nvPicPr>
          <p:cNvPr id="14" name="Picture 13">
            <a:extLst>
              <a:ext uri="{FF2B5EF4-FFF2-40B4-BE49-F238E27FC236}">
                <a16:creationId xmlns:a16="http://schemas.microsoft.com/office/drawing/2014/main" id="{6CC87225-02F2-4EFE-B874-B1491F884073}"/>
              </a:ext>
            </a:extLst>
          </p:cNvPr>
          <p:cNvPicPr>
            <a:picLocks noChangeAspect="1"/>
          </p:cNvPicPr>
          <p:nvPr/>
        </p:nvPicPr>
        <p:blipFill rotWithShape="1">
          <a:blip r:embed="rId7"/>
          <a:srcRect l="15394" t="16374" r="30988" b="3275"/>
          <a:stretch/>
        </p:blipFill>
        <p:spPr>
          <a:xfrm>
            <a:off x="4441028" y="3546944"/>
            <a:ext cx="3612107" cy="3044807"/>
          </a:xfrm>
          <a:prstGeom prst="rect">
            <a:avLst/>
          </a:prstGeom>
        </p:spPr>
      </p:pic>
    </p:spTree>
    <p:extLst>
      <p:ext uri="{BB962C8B-B14F-4D97-AF65-F5344CB8AC3E}">
        <p14:creationId xmlns:p14="http://schemas.microsoft.com/office/powerpoint/2010/main" val="3490511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EBE9B8D-247C-4654-B646-1EC0C4CF59E5}"/>
              </a:ext>
            </a:extLst>
          </p:cNvPr>
          <p:cNvSpPr>
            <a:spLocks noGrp="1"/>
          </p:cNvSpPr>
          <p:nvPr>
            <p:ph type="title"/>
          </p:nvPr>
        </p:nvSpPr>
        <p:spPr>
          <a:xfrm>
            <a:off x="1981200" y="429104"/>
            <a:ext cx="8229600" cy="1905000"/>
          </a:xfrm>
        </p:spPr>
        <p:txBody>
          <a:bodyPr/>
          <a:lstStyle/>
          <a:p>
            <a:pPr algn="ctr" fontAlgn="base">
              <a:spcBef>
                <a:spcPct val="0"/>
              </a:spcBef>
              <a:spcAft>
                <a:spcPct val="0"/>
              </a:spcAft>
            </a:pPr>
            <a:r>
              <a:rPr lang="en-US" altLang="en-US" sz="4000" b="1" dirty="0">
                <a:solidFill>
                  <a:srgbClr val="000000"/>
                </a:solidFill>
                <a:latin typeface="Tahoma" panose="020B0604030504040204" pitchFamily="34" charset="0"/>
                <a:ea typeface="Tahoma" panose="020B0604030504040204" pitchFamily="34" charset="0"/>
                <a:cs typeface="Tahoma" panose="020B0604030504040204" pitchFamily="34" charset="0"/>
              </a:rPr>
              <a:t>AECT Legends and Legacies</a:t>
            </a:r>
            <a:b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2"/>
              </a:rPr>
              <a:t>http://aectlegends.org/</a:t>
            </a: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pic>
        <p:nvPicPr>
          <p:cNvPr id="4" name="Picture 3">
            <a:extLst>
              <a:ext uri="{FF2B5EF4-FFF2-40B4-BE49-F238E27FC236}">
                <a16:creationId xmlns:a16="http://schemas.microsoft.com/office/drawing/2014/main" id="{28D2A983-2376-4C91-B216-452FC95526BC}"/>
              </a:ext>
            </a:extLst>
          </p:cNvPr>
          <p:cNvPicPr>
            <a:picLocks noChangeAspect="1"/>
          </p:cNvPicPr>
          <p:nvPr/>
        </p:nvPicPr>
        <p:blipFill rotWithShape="1">
          <a:blip r:embed="rId3"/>
          <a:srcRect l="19567" t="10965" r="17847" b="15389"/>
          <a:stretch/>
        </p:blipFill>
        <p:spPr>
          <a:xfrm>
            <a:off x="0" y="2321604"/>
            <a:ext cx="5956419" cy="4536396"/>
          </a:xfrm>
          <a:prstGeom prst="rect">
            <a:avLst/>
          </a:prstGeom>
        </p:spPr>
      </p:pic>
      <p:pic>
        <p:nvPicPr>
          <p:cNvPr id="7" name="Picture 6">
            <a:extLst>
              <a:ext uri="{FF2B5EF4-FFF2-40B4-BE49-F238E27FC236}">
                <a16:creationId xmlns:a16="http://schemas.microsoft.com/office/drawing/2014/main" id="{8F121CCE-1059-4CC3-9CCF-28FEE97234BD}"/>
              </a:ext>
            </a:extLst>
          </p:cNvPr>
          <p:cNvPicPr>
            <a:picLocks noChangeAspect="1"/>
          </p:cNvPicPr>
          <p:nvPr/>
        </p:nvPicPr>
        <p:blipFill rotWithShape="1">
          <a:blip r:embed="rId4"/>
          <a:srcRect l="3355" t="11464" r="28492" b="4049"/>
          <a:stretch/>
        </p:blipFill>
        <p:spPr>
          <a:xfrm>
            <a:off x="6494804" y="2394181"/>
            <a:ext cx="5563312" cy="4463818"/>
          </a:xfrm>
          <a:prstGeom prst="rect">
            <a:avLst/>
          </a:prstGeom>
        </p:spPr>
      </p:pic>
    </p:spTree>
    <p:extLst>
      <p:ext uri="{BB962C8B-B14F-4D97-AF65-F5344CB8AC3E}">
        <p14:creationId xmlns:p14="http://schemas.microsoft.com/office/powerpoint/2010/main" val="1245730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EBE9B8D-247C-4654-B646-1EC0C4CF59E5}"/>
              </a:ext>
            </a:extLst>
          </p:cNvPr>
          <p:cNvSpPr>
            <a:spLocks noGrp="1"/>
          </p:cNvSpPr>
          <p:nvPr>
            <p:ph type="title"/>
          </p:nvPr>
        </p:nvSpPr>
        <p:spPr>
          <a:xfrm>
            <a:off x="1073752" y="352192"/>
            <a:ext cx="9759297" cy="1835532"/>
          </a:xfrm>
        </p:spPr>
        <p:txBody>
          <a:bodyPr>
            <a:normAutofit fontScale="90000"/>
          </a:bodyPr>
          <a:lstStyle/>
          <a:p>
            <a:pPr algn="ctr" fontAlgn="base">
              <a:spcBef>
                <a:spcPct val="0"/>
              </a:spcBef>
              <a:spcAft>
                <a:spcPct val="0"/>
              </a:spcAft>
            </a:pPr>
            <a:r>
              <a:rPr lang="en-US" altLang="en-US" sz="4000" b="1" dirty="0">
                <a:solidFill>
                  <a:srgbClr val="000000"/>
                </a:solidFill>
                <a:latin typeface="Tahoma" panose="020B0604030504040204" pitchFamily="34" charset="0"/>
                <a:ea typeface="Tahoma" panose="020B0604030504040204" pitchFamily="34" charset="0"/>
                <a:cs typeface="Tahoma" panose="020B0604030504040204" pitchFamily="34" charset="0"/>
              </a:rPr>
              <a:t>AECT Legends and Legacies</a:t>
            </a:r>
            <a:b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2"/>
              </a:rPr>
              <a:t>http://aectlegends.org/</a:t>
            </a: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b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br>
            <a:b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2700" b="1" dirty="0">
                <a:solidFill>
                  <a:srgbClr val="000000"/>
                </a:solidFill>
                <a:latin typeface="Tahoma" panose="020B0604030504040204" pitchFamily="34" charset="0"/>
                <a:ea typeface="Tahoma" panose="020B0604030504040204" pitchFamily="34" charset="0"/>
                <a:cs typeface="Tahoma" panose="020B0604030504040204" pitchFamily="34" charset="0"/>
              </a:rPr>
              <a:t>Michael Spector and Marcy Driscoll speak on Robert Gagne</a:t>
            </a:r>
            <a:endPar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3F4A0F97-87F7-4563-8FF1-1A1C76607CDE}"/>
              </a:ext>
            </a:extLst>
          </p:cNvPr>
          <p:cNvPicPr>
            <a:picLocks noChangeAspect="1"/>
          </p:cNvPicPr>
          <p:nvPr/>
        </p:nvPicPr>
        <p:blipFill rotWithShape="1">
          <a:blip r:embed="rId3"/>
          <a:srcRect l="8840" t="15702" r="30751" b="10903"/>
          <a:stretch/>
        </p:blipFill>
        <p:spPr>
          <a:xfrm>
            <a:off x="6567388" y="2330933"/>
            <a:ext cx="5752798" cy="4523896"/>
          </a:xfrm>
          <a:prstGeom prst="rect">
            <a:avLst/>
          </a:prstGeom>
        </p:spPr>
      </p:pic>
      <p:pic>
        <p:nvPicPr>
          <p:cNvPr id="6" name="Picture 5">
            <a:extLst>
              <a:ext uri="{FF2B5EF4-FFF2-40B4-BE49-F238E27FC236}">
                <a16:creationId xmlns:a16="http://schemas.microsoft.com/office/drawing/2014/main" id="{B07FB64B-712D-4537-A5C2-CAE935F42E32}"/>
              </a:ext>
            </a:extLst>
          </p:cNvPr>
          <p:cNvPicPr>
            <a:picLocks noChangeAspect="1"/>
          </p:cNvPicPr>
          <p:nvPr/>
        </p:nvPicPr>
        <p:blipFill rotWithShape="1">
          <a:blip r:embed="rId4"/>
          <a:srcRect l="3759" t="16948" r="31557" b="7164"/>
          <a:stretch/>
        </p:blipFill>
        <p:spPr>
          <a:xfrm>
            <a:off x="0" y="2427006"/>
            <a:ext cx="5953401" cy="4520725"/>
          </a:xfrm>
          <a:prstGeom prst="rect">
            <a:avLst/>
          </a:prstGeom>
        </p:spPr>
      </p:pic>
    </p:spTree>
    <p:extLst>
      <p:ext uri="{BB962C8B-B14F-4D97-AF65-F5344CB8AC3E}">
        <p14:creationId xmlns:p14="http://schemas.microsoft.com/office/powerpoint/2010/main" val="1599685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3" name="TextBox 9"/>
          <p:cNvSpPr txBox="1">
            <a:spLocks noChangeArrowheads="1"/>
          </p:cNvSpPr>
          <p:nvPr/>
        </p:nvSpPr>
        <p:spPr bwMode="auto">
          <a:xfrm>
            <a:off x="1981201" y="1803163"/>
            <a:ext cx="9265606" cy="584775"/>
          </a:xfrm>
          <a:prstGeom prst="rect">
            <a:avLst/>
          </a:prstGeom>
          <a:noFill/>
          <a:ln w="9525">
            <a:noFill/>
            <a:miter lim="800000"/>
            <a:headEnd/>
            <a:tailEnd/>
          </a:ln>
        </p:spPr>
        <p:txBody>
          <a:bodyPr wrap="square">
            <a:spAutoFit/>
          </a:bodyPr>
          <a:lstStyle/>
          <a:p>
            <a:pPr fontAlgn="base">
              <a:spcBef>
                <a:spcPct val="0"/>
              </a:spcBef>
              <a:spcAft>
                <a:spcPct val="0"/>
              </a:spcAft>
            </a:pPr>
            <a:r>
              <a:rPr lang="en-US" altLang="en-US" sz="3200" b="1" dirty="0">
                <a:solidFill>
                  <a:srgbClr val="000000"/>
                </a:solidFill>
                <a:latin typeface="Tahoma" pitchFamily="34" charset="0"/>
                <a:cs typeface="Tahoma" pitchFamily="34" charset="0"/>
              </a:rPr>
              <a:t>David Merrill speaks about Robert Gagne</a:t>
            </a:r>
            <a:endParaRPr lang="en-US" sz="3200" b="1" dirty="0">
              <a:solidFill>
                <a:srgbClr val="000000"/>
              </a:solidFill>
              <a:latin typeface="Arial" charset="0"/>
              <a:cs typeface="Arial" charset="0"/>
            </a:endParaRPr>
          </a:p>
        </p:txBody>
      </p:sp>
      <p:sp>
        <p:nvSpPr>
          <p:cNvPr id="10" name="Title 1">
            <a:extLst>
              <a:ext uri="{FF2B5EF4-FFF2-40B4-BE49-F238E27FC236}">
                <a16:creationId xmlns:a16="http://schemas.microsoft.com/office/drawing/2014/main" id="{38EEDF4C-0C97-4F6C-91C9-5E24C5E2C848}"/>
              </a:ext>
            </a:extLst>
          </p:cNvPr>
          <p:cNvSpPr>
            <a:spLocks noGrp="1"/>
          </p:cNvSpPr>
          <p:nvPr>
            <p:ph type="title"/>
          </p:nvPr>
        </p:nvSpPr>
        <p:spPr>
          <a:xfrm>
            <a:off x="1981200" y="429104"/>
            <a:ext cx="8128475" cy="1223193"/>
          </a:xfrm>
        </p:spPr>
        <p:txBody>
          <a:bodyPr/>
          <a:lstStyle/>
          <a:p>
            <a:pPr algn="ctr" fontAlgn="base">
              <a:spcBef>
                <a:spcPct val="0"/>
              </a:spcBef>
              <a:spcAft>
                <a:spcPct val="0"/>
              </a:spcAft>
            </a:pPr>
            <a:r>
              <a:rPr lang="en-US" altLang="en-US" sz="4000" b="1" dirty="0">
                <a:solidFill>
                  <a:srgbClr val="000000"/>
                </a:solidFill>
                <a:latin typeface="Tahoma" panose="020B0604030504040204" pitchFamily="34" charset="0"/>
                <a:ea typeface="Tahoma" panose="020B0604030504040204" pitchFamily="34" charset="0"/>
                <a:cs typeface="Tahoma" panose="020B0604030504040204" pitchFamily="34" charset="0"/>
              </a:rPr>
              <a:t>AECT Legends and Legacies</a:t>
            </a:r>
            <a:b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2"/>
              </a:rPr>
              <a:t>http://aectlegends.org/</a:t>
            </a: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pic>
        <p:nvPicPr>
          <p:cNvPr id="3" name="Picture 2">
            <a:extLst>
              <a:ext uri="{FF2B5EF4-FFF2-40B4-BE49-F238E27FC236}">
                <a16:creationId xmlns:a16="http://schemas.microsoft.com/office/drawing/2014/main" id="{052F6996-B148-4E69-A22C-3DC2ACC4F4CB}"/>
              </a:ext>
            </a:extLst>
          </p:cNvPr>
          <p:cNvPicPr>
            <a:picLocks noChangeAspect="1"/>
          </p:cNvPicPr>
          <p:nvPr/>
        </p:nvPicPr>
        <p:blipFill rotWithShape="1">
          <a:blip r:embed="rId3"/>
          <a:srcRect l="3597" t="11838" r="31027" b="7415"/>
          <a:stretch/>
        </p:blipFill>
        <p:spPr>
          <a:xfrm>
            <a:off x="185581" y="2723062"/>
            <a:ext cx="5172346" cy="4134938"/>
          </a:xfrm>
          <a:prstGeom prst="rect">
            <a:avLst/>
          </a:prstGeom>
        </p:spPr>
      </p:pic>
      <p:pic>
        <p:nvPicPr>
          <p:cNvPr id="6" name="Picture 5">
            <a:extLst>
              <a:ext uri="{FF2B5EF4-FFF2-40B4-BE49-F238E27FC236}">
                <a16:creationId xmlns:a16="http://schemas.microsoft.com/office/drawing/2014/main" id="{B58DB5BB-B4E8-4514-B505-D654BD19185A}"/>
              </a:ext>
            </a:extLst>
          </p:cNvPr>
          <p:cNvPicPr>
            <a:picLocks noChangeAspect="1"/>
          </p:cNvPicPr>
          <p:nvPr/>
        </p:nvPicPr>
        <p:blipFill rotWithShape="1">
          <a:blip r:embed="rId4"/>
          <a:srcRect l="8921" t="16448" r="32558" b="10779"/>
          <a:stretch/>
        </p:blipFill>
        <p:spPr>
          <a:xfrm>
            <a:off x="7084464" y="3015910"/>
            <a:ext cx="4773610" cy="3842090"/>
          </a:xfrm>
          <a:prstGeom prst="rect">
            <a:avLst/>
          </a:prstGeom>
        </p:spPr>
      </p:pic>
    </p:spTree>
    <p:extLst>
      <p:ext uri="{BB962C8B-B14F-4D97-AF65-F5344CB8AC3E}">
        <p14:creationId xmlns:p14="http://schemas.microsoft.com/office/powerpoint/2010/main" val="2102626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981200" y="429104"/>
            <a:ext cx="8154112" cy="1211689"/>
          </a:xfrm>
        </p:spPr>
        <p:txBody>
          <a:bodyPr/>
          <a:lstStyle/>
          <a:p>
            <a:pPr algn="ctr" fontAlgn="base">
              <a:spcBef>
                <a:spcPct val="0"/>
              </a:spcBef>
              <a:spcAft>
                <a:spcPct val="0"/>
              </a:spcAft>
            </a:pPr>
            <a:r>
              <a:rPr lang="en-US" altLang="en-US" sz="4000" b="1" dirty="0">
                <a:solidFill>
                  <a:srgbClr val="000000"/>
                </a:solidFill>
                <a:latin typeface="Tahoma" panose="020B0604030504040204" pitchFamily="34" charset="0"/>
                <a:ea typeface="Tahoma" panose="020B0604030504040204" pitchFamily="34" charset="0"/>
                <a:cs typeface="Tahoma" panose="020B0604030504040204" pitchFamily="34" charset="0"/>
              </a:rPr>
              <a:t>AECT Legends and Legacies</a:t>
            </a:r>
            <a:b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2"/>
              </a:rPr>
              <a:t>http://aectlegends.org/</a:t>
            </a: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sp>
        <p:nvSpPr>
          <p:cNvPr id="36873" name="TextBox 9"/>
          <p:cNvSpPr txBox="1">
            <a:spLocks noChangeArrowheads="1"/>
          </p:cNvSpPr>
          <p:nvPr/>
        </p:nvSpPr>
        <p:spPr bwMode="auto">
          <a:xfrm>
            <a:off x="1406254" y="1688243"/>
            <a:ext cx="9379491" cy="830997"/>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b="1" dirty="0">
                <a:solidFill>
                  <a:srgbClr val="000000"/>
                </a:solidFill>
                <a:latin typeface="Tahoma" pitchFamily="34" charset="0"/>
                <a:cs typeface="Tahoma" pitchFamily="34" charset="0"/>
              </a:rPr>
              <a:t>#4. Marcy Driscoll, Florida State University (Video = 35:08)</a:t>
            </a:r>
          </a:p>
          <a:p>
            <a:pPr fontAlgn="base">
              <a:spcBef>
                <a:spcPct val="0"/>
              </a:spcBef>
              <a:spcAft>
                <a:spcPct val="0"/>
              </a:spcAft>
            </a:pPr>
            <a:r>
              <a:rPr lang="en-US" sz="2400" b="1" dirty="0">
                <a:solidFill>
                  <a:srgbClr val="000000"/>
                </a:solidFill>
                <a:latin typeface="Arial" charset="0"/>
                <a:cs typeface="Arial" charset="0"/>
                <a:hlinkClick r:id="rId3"/>
              </a:rPr>
              <a:t>https://www.youtube.com/watch?v=OIdConJkQuA&amp;t=2s</a:t>
            </a:r>
            <a:r>
              <a:rPr lang="en-US" sz="2400" b="1" dirty="0">
                <a:solidFill>
                  <a:srgbClr val="000000"/>
                </a:solidFill>
                <a:latin typeface="Arial" charset="0"/>
                <a:cs typeface="Arial" charset="0"/>
              </a:rPr>
              <a:t> </a:t>
            </a:r>
          </a:p>
        </p:txBody>
      </p:sp>
      <p:pic>
        <p:nvPicPr>
          <p:cNvPr id="6" name="Picture 5">
            <a:extLst>
              <a:ext uri="{FF2B5EF4-FFF2-40B4-BE49-F238E27FC236}">
                <a16:creationId xmlns:a16="http://schemas.microsoft.com/office/drawing/2014/main" id="{F436A9B5-56CB-4E15-B157-6930F0DD1231}"/>
              </a:ext>
            </a:extLst>
          </p:cNvPr>
          <p:cNvPicPr>
            <a:picLocks noChangeAspect="1"/>
          </p:cNvPicPr>
          <p:nvPr/>
        </p:nvPicPr>
        <p:blipFill rotWithShape="1">
          <a:blip r:embed="rId4"/>
          <a:srcRect l="3274" t="11589" r="28734" b="19626"/>
          <a:stretch/>
        </p:blipFill>
        <p:spPr>
          <a:xfrm>
            <a:off x="6452075" y="3031350"/>
            <a:ext cx="5739925" cy="3758527"/>
          </a:xfrm>
          <a:prstGeom prst="rect">
            <a:avLst/>
          </a:prstGeom>
        </p:spPr>
      </p:pic>
      <p:pic>
        <p:nvPicPr>
          <p:cNvPr id="9" name="Picture 8">
            <a:extLst>
              <a:ext uri="{FF2B5EF4-FFF2-40B4-BE49-F238E27FC236}">
                <a16:creationId xmlns:a16="http://schemas.microsoft.com/office/drawing/2014/main" id="{F026D78E-9477-4AB1-AD11-001CB06D12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22662"/>
            <a:ext cx="2315910" cy="3735338"/>
          </a:xfrm>
          <a:prstGeom prst="rect">
            <a:avLst/>
          </a:prstGeom>
        </p:spPr>
      </p:pic>
      <p:pic>
        <p:nvPicPr>
          <p:cNvPr id="11" name="Picture 10" descr="Text&#10;&#10;Description automatically generated">
            <a:extLst>
              <a:ext uri="{FF2B5EF4-FFF2-40B4-BE49-F238E27FC236}">
                <a16:creationId xmlns:a16="http://schemas.microsoft.com/office/drawing/2014/main" id="{DA17019C-FBB4-4457-84B1-732074726A4F}"/>
              </a:ext>
            </a:extLst>
          </p:cNvPr>
          <p:cNvPicPr>
            <a:picLocks noChangeAspect="1"/>
          </p:cNvPicPr>
          <p:nvPr/>
        </p:nvPicPr>
        <p:blipFill rotWithShape="1">
          <a:blip r:embed="rId6">
            <a:extLst>
              <a:ext uri="{28A0092B-C50C-407E-A947-70E740481C1C}">
                <a14:useLocalDpi xmlns:a14="http://schemas.microsoft.com/office/drawing/2010/main" val="0"/>
              </a:ext>
            </a:extLst>
          </a:blip>
          <a:srcRect l="7372" t="4320" r="9615" b="5235"/>
          <a:stretch/>
        </p:blipFill>
        <p:spPr>
          <a:xfrm>
            <a:off x="3204672" y="3073127"/>
            <a:ext cx="2315910" cy="3784873"/>
          </a:xfrm>
          <a:prstGeom prst="rect">
            <a:avLst/>
          </a:prstGeom>
        </p:spPr>
      </p:pic>
    </p:spTree>
    <p:extLst>
      <p:ext uri="{BB962C8B-B14F-4D97-AF65-F5344CB8AC3E}">
        <p14:creationId xmlns:p14="http://schemas.microsoft.com/office/powerpoint/2010/main" val="2994218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3" name="TextBox 9"/>
          <p:cNvSpPr txBox="1">
            <a:spLocks noChangeArrowheads="1"/>
          </p:cNvSpPr>
          <p:nvPr/>
        </p:nvSpPr>
        <p:spPr bwMode="auto">
          <a:xfrm>
            <a:off x="1356408" y="1784654"/>
            <a:ext cx="9316974" cy="830997"/>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b="1" dirty="0">
                <a:solidFill>
                  <a:srgbClr val="000000"/>
                </a:solidFill>
                <a:latin typeface="Tahoma" pitchFamily="34" charset="0"/>
                <a:cs typeface="Tahoma" pitchFamily="34" charset="0"/>
              </a:rPr>
              <a:t>#5. David Jonassen, University of Missouri (Video = 35:19)</a:t>
            </a:r>
          </a:p>
          <a:p>
            <a:pPr fontAlgn="base">
              <a:spcBef>
                <a:spcPct val="0"/>
              </a:spcBef>
              <a:spcAft>
                <a:spcPct val="0"/>
              </a:spcAft>
            </a:pPr>
            <a:r>
              <a:rPr lang="en-US" sz="2400" b="1" dirty="0">
                <a:solidFill>
                  <a:srgbClr val="000000"/>
                </a:solidFill>
                <a:latin typeface="Arial" charset="0"/>
                <a:cs typeface="Arial" charset="0"/>
                <a:hlinkClick r:id="rId2"/>
              </a:rPr>
              <a:t>https://www.youtube.com/watch?v=Fhnotpgru-4</a:t>
            </a:r>
            <a:r>
              <a:rPr lang="en-US" sz="2400" b="1" dirty="0">
                <a:solidFill>
                  <a:srgbClr val="000000"/>
                </a:solidFill>
                <a:latin typeface="Tahoma" pitchFamily="34" charset="0"/>
                <a:cs typeface="Tahoma" pitchFamily="34" charset="0"/>
              </a:rPr>
              <a:t> </a:t>
            </a:r>
            <a:endParaRPr lang="en-US" sz="2400" b="1" dirty="0">
              <a:solidFill>
                <a:srgbClr val="000000"/>
              </a:solidFill>
              <a:latin typeface="Arial" charset="0"/>
              <a:cs typeface="Arial" charset="0"/>
            </a:endParaRPr>
          </a:p>
        </p:txBody>
      </p:sp>
      <p:pic>
        <p:nvPicPr>
          <p:cNvPr id="4" name="Picture 3">
            <a:extLst>
              <a:ext uri="{FF2B5EF4-FFF2-40B4-BE49-F238E27FC236}">
                <a16:creationId xmlns:a16="http://schemas.microsoft.com/office/drawing/2014/main" id="{9CA62761-8C84-4F36-B823-7C376456EE97}"/>
              </a:ext>
            </a:extLst>
          </p:cNvPr>
          <p:cNvPicPr>
            <a:picLocks noChangeAspect="1"/>
          </p:cNvPicPr>
          <p:nvPr/>
        </p:nvPicPr>
        <p:blipFill rotWithShape="1">
          <a:blip r:embed="rId3"/>
          <a:srcRect l="6776" t="10643" r="7105" b="10059"/>
          <a:stretch/>
        </p:blipFill>
        <p:spPr>
          <a:xfrm>
            <a:off x="1091087" y="3050849"/>
            <a:ext cx="7350386" cy="3807151"/>
          </a:xfrm>
          <a:prstGeom prst="rect">
            <a:avLst/>
          </a:prstGeom>
        </p:spPr>
      </p:pic>
      <p:sp>
        <p:nvSpPr>
          <p:cNvPr id="10" name="Title 1">
            <a:extLst>
              <a:ext uri="{FF2B5EF4-FFF2-40B4-BE49-F238E27FC236}">
                <a16:creationId xmlns:a16="http://schemas.microsoft.com/office/drawing/2014/main" id="{38EEDF4C-0C97-4F6C-91C9-5E24C5E2C848}"/>
              </a:ext>
            </a:extLst>
          </p:cNvPr>
          <p:cNvSpPr>
            <a:spLocks noGrp="1"/>
          </p:cNvSpPr>
          <p:nvPr>
            <p:ph type="title"/>
          </p:nvPr>
        </p:nvSpPr>
        <p:spPr>
          <a:xfrm>
            <a:off x="1981200" y="429104"/>
            <a:ext cx="8162658" cy="1280055"/>
          </a:xfrm>
        </p:spPr>
        <p:txBody>
          <a:bodyPr/>
          <a:lstStyle/>
          <a:p>
            <a:pPr algn="ctr" fontAlgn="base">
              <a:spcBef>
                <a:spcPct val="0"/>
              </a:spcBef>
              <a:spcAft>
                <a:spcPct val="0"/>
              </a:spcAft>
            </a:pPr>
            <a:r>
              <a:rPr lang="en-US" altLang="en-US" sz="4000" b="1" dirty="0">
                <a:solidFill>
                  <a:srgbClr val="000000"/>
                </a:solidFill>
                <a:latin typeface="Tahoma" panose="020B0604030504040204" pitchFamily="34" charset="0"/>
                <a:ea typeface="Tahoma" panose="020B0604030504040204" pitchFamily="34" charset="0"/>
                <a:cs typeface="Tahoma" panose="020B0604030504040204" pitchFamily="34" charset="0"/>
              </a:rPr>
              <a:t>AECT Legends and Legacies</a:t>
            </a:r>
            <a:b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4"/>
              </a:rPr>
              <a:t>http://aectlegends.org/</a:t>
            </a: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pic>
        <p:nvPicPr>
          <p:cNvPr id="3" name="Picture 2">
            <a:extLst>
              <a:ext uri="{FF2B5EF4-FFF2-40B4-BE49-F238E27FC236}">
                <a16:creationId xmlns:a16="http://schemas.microsoft.com/office/drawing/2014/main" id="{98105891-EA97-445E-9992-1ED0F967502F}"/>
              </a:ext>
            </a:extLst>
          </p:cNvPr>
          <p:cNvPicPr>
            <a:picLocks noChangeAspect="1"/>
          </p:cNvPicPr>
          <p:nvPr/>
        </p:nvPicPr>
        <p:blipFill rotWithShape="1">
          <a:blip r:embed="rId5"/>
          <a:srcRect l="31295" t="13832" r="31510" b="15140"/>
          <a:stretch/>
        </p:blipFill>
        <p:spPr>
          <a:xfrm>
            <a:off x="8725256" y="2971706"/>
            <a:ext cx="3136307" cy="3886294"/>
          </a:xfrm>
          <a:prstGeom prst="rect">
            <a:avLst/>
          </a:prstGeom>
        </p:spPr>
      </p:pic>
      <p:pic>
        <p:nvPicPr>
          <p:cNvPr id="6" name="Picture 5" descr="Diagram&#10;&#10;Description automatically generated">
            <a:extLst>
              <a:ext uri="{FF2B5EF4-FFF2-40B4-BE49-F238E27FC236}">
                <a16:creationId xmlns:a16="http://schemas.microsoft.com/office/drawing/2014/main" id="{B542F100-65C3-4A86-9064-8AE91AE29A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45" y="3136417"/>
            <a:ext cx="2481055" cy="3721583"/>
          </a:xfrm>
          <a:prstGeom prst="rect">
            <a:avLst/>
          </a:prstGeom>
        </p:spPr>
      </p:pic>
    </p:spTree>
    <p:extLst>
      <p:ext uri="{BB962C8B-B14F-4D97-AF65-F5344CB8AC3E}">
        <p14:creationId xmlns:p14="http://schemas.microsoft.com/office/powerpoint/2010/main" val="2031844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3" name="TextBox 9"/>
          <p:cNvSpPr txBox="1">
            <a:spLocks noChangeArrowheads="1"/>
          </p:cNvSpPr>
          <p:nvPr/>
        </p:nvSpPr>
        <p:spPr bwMode="auto">
          <a:xfrm>
            <a:off x="946369" y="1660677"/>
            <a:ext cx="9661619" cy="1200329"/>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b="1" dirty="0">
                <a:solidFill>
                  <a:srgbClr val="000000"/>
                </a:solidFill>
                <a:latin typeface="Tahoma" pitchFamily="34" charset="0"/>
                <a:cs typeface="Tahoma" pitchFamily="34" charset="0"/>
              </a:rPr>
              <a:t>#6. David Merrill, BYU, Utah State University (Video = 53.56)</a:t>
            </a:r>
          </a:p>
          <a:p>
            <a:pPr fontAlgn="base">
              <a:spcBef>
                <a:spcPct val="0"/>
              </a:spcBef>
              <a:spcAft>
                <a:spcPct val="0"/>
              </a:spcAft>
            </a:pPr>
            <a:r>
              <a:rPr lang="en-US" altLang="en-US" sz="2400" b="1" dirty="0">
                <a:solidFill>
                  <a:srgbClr val="000000"/>
                </a:solidFill>
                <a:latin typeface="Tahoma" pitchFamily="34" charset="0"/>
                <a:cs typeface="Tahoma" pitchFamily="34" charset="0"/>
              </a:rPr>
              <a:t>(interviewed by Gary Morrison, Old Dominion University)</a:t>
            </a:r>
          </a:p>
          <a:p>
            <a:pPr fontAlgn="base">
              <a:spcBef>
                <a:spcPct val="0"/>
              </a:spcBef>
              <a:spcAft>
                <a:spcPct val="0"/>
              </a:spcAft>
            </a:pPr>
            <a:r>
              <a:rPr lang="en-US" sz="2400" b="1" dirty="0">
                <a:solidFill>
                  <a:srgbClr val="000000"/>
                </a:solidFill>
                <a:latin typeface="Arial" charset="0"/>
                <a:cs typeface="Arial" charset="0"/>
                <a:hlinkClick r:id="rId3"/>
              </a:rPr>
              <a:t>https://www.youtube.com/watch?v=7COb2aZDrcs&amp;t=2s</a:t>
            </a:r>
            <a:r>
              <a:rPr lang="en-US" sz="2400" b="1" dirty="0">
                <a:solidFill>
                  <a:srgbClr val="000000"/>
                </a:solidFill>
                <a:latin typeface="Arial" charset="0"/>
                <a:cs typeface="Arial" charset="0"/>
              </a:rPr>
              <a:t> </a:t>
            </a:r>
          </a:p>
        </p:txBody>
      </p:sp>
      <p:sp>
        <p:nvSpPr>
          <p:cNvPr id="10" name="Title 1">
            <a:extLst>
              <a:ext uri="{FF2B5EF4-FFF2-40B4-BE49-F238E27FC236}">
                <a16:creationId xmlns:a16="http://schemas.microsoft.com/office/drawing/2014/main" id="{38EEDF4C-0C97-4F6C-91C9-5E24C5E2C848}"/>
              </a:ext>
            </a:extLst>
          </p:cNvPr>
          <p:cNvSpPr>
            <a:spLocks noGrp="1"/>
          </p:cNvSpPr>
          <p:nvPr>
            <p:ph type="title"/>
          </p:nvPr>
        </p:nvSpPr>
        <p:spPr>
          <a:xfrm>
            <a:off x="1965604" y="351295"/>
            <a:ext cx="8222479" cy="1378097"/>
          </a:xfrm>
        </p:spPr>
        <p:txBody>
          <a:bodyPr/>
          <a:lstStyle/>
          <a:p>
            <a:pPr algn="ctr" fontAlgn="base">
              <a:spcBef>
                <a:spcPct val="0"/>
              </a:spcBef>
              <a:spcAft>
                <a:spcPct val="0"/>
              </a:spcAft>
            </a:pPr>
            <a:r>
              <a:rPr lang="en-US" altLang="en-US" sz="4000" b="1" dirty="0">
                <a:solidFill>
                  <a:srgbClr val="000000"/>
                </a:solidFill>
                <a:latin typeface="Tahoma" panose="020B0604030504040204" pitchFamily="34" charset="0"/>
                <a:ea typeface="Tahoma" panose="020B0604030504040204" pitchFamily="34" charset="0"/>
                <a:cs typeface="Tahoma" panose="020B0604030504040204" pitchFamily="34" charset="0"/>
              </a:rPr>
              <a:t>AECT Legends and Legacies</a:t>
            </a:r>
            <a:b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4"/>
              </a:rPr>
              <a:t>http://aectlegends.org/</a:t>
            </a: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pic>
        <p:nvPicPr>
          <p:cNvPr id="4" name="Picture 3">
            <a:extLst>
              <a:ext uri="{FF2B5EF4-FFF2-40B4-BE49-F238E27FC236}">
                <a16:creationId xmlns:a16="http://schemas.microsoft.com/office/drawing/2014/main" id="{98E65DAF-FBA8-424F-800D-882D9B7E860C}"/>
              </a:ext>
            </a:extLst>
          </p:cNvPr>
          <p:cNvPicPr>
            <a:picLocks noChangeAspect="1"/>
          </p:cNvPicPr>
          <p:nvPr/>
        </p:nvPicPr>
        <p:blipFill rotWithShape="1">
          <a:blip r:embed="rId5"/>
          <a:srcRect l="2307" t="10343" r="28412" b="19252"/>
          <a:stretch/>
        </p:blipFill>
        <p:spPr>
          <a:xfrm>
            <a:off x="0" y="2861006"/>
            <a:ext cx="6076844" cy="3996994"/>
          </a:xfrm>
          <a:prstGeom prst="rect">
            <a:avLst/>
          </a:prstGeom>
        </p:spPr>
      </p:pic>
      <p:pic>
        <p:nvPicPr>
          <p:cNvPr id="7" name="Picture 6">
            <a:extLst>
              <a:ext uri="{FF2B5EF4-FFF2-40B4-BE49-F238E27FC236}">
                <a16:creationId xmlns:a16="http://schemas.microsoft.com/office/drawing/2014/main" id="{4B23F082-6DE3-4192-802E-A508171DE3A5}"/>
              </a:ext>
            </a:extLst>
          </p:cNvPr>
          <p:cNvPicPr>
            <a:picLocks noChangeAspect="1"/>
          </p:cNvPicPr>
          <p:nvPr/>
        </p:nvPicPr>
        <p:blipFill rotWithShape="1">
          <a:blip r:embed="rId6"/>
          <a:srcRect l="11916" t="11589" r="12173" b="11900"/>
          <a:stretch/>
        </p:blipFill>
        <p:spPr>
          <a:xfrm>
            <a:off x="6221338" y="3121675"/>
            <a:ext cx="5970662" cy="3385030"/>
          </a:xfrm>
          <a:prstGeom prst="rect">
            <a:avLst/>
          </a:prstGeom>
        </p:spPr>
      </p:pic>
    </p:spTree>
    <p:extLst>
      <p:ext uri="{BB962C8B-B14F-4D97-AF65-F5344CB8AC3E}">
        <p14:creationId xmlns:p14="http://schemas.microsoft.com/office/powerpoint/2010/main" val="2463835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909011" y="429104"/>
            <a:ext cx="8301789" cy="1479907"/>
          </a:xfrm>
        </p:spPr>
        <p:txBody>
          <a:bodyPr/>
          <a:lstStyle/>
          <a:p>
            <a:pPr algn="ctr" fontAlgn="base">
              <a:spcBef>
                <a:spcPct val="0"/>
              </a:spcBef>
              <a:spcAft>
                <a:spcPct val="0"/>
              </a:spcAft>
            </a:pPr>
            <a:r>
              <a:rPr lang="en-US" altLang="en-US" sz="4000" b="1" dirty="0">
                <a:solidFill>
                  <a:srgbClr val="000000"/>
                </a:solidFill>
                <a:latin typeface="Tahoma" panose="020B0604030504040204" pitchFamily="34" charset="0"/>
                <a:ea typeface="Tahoma" panose="020B0604030504040204" pitchFamily="34" charset="0"/>
                <a:cs typeface="Tahoma" panose="020B0604030504040204" pitchFamily="34" charset="0"/>
              </a:rPr>
              <a:t>AECT Legends and Legacies</a:t>
            </a:r>
            <a:b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2"/>
              </a:rPr>
              <a:t>http://aectlegends.org/</a:t>
            </a: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sp>
        <p:nvSpPr>
          <p:cNvPr id="36873" name="TextBox 9"/>
          <p:cNvSpPr txBox="1">
            <a:spLocks noChangeArrowheads="1"/>
          </p:cNvSpPr>
          <p:nvPr/>
        </p:nvSpPr>
        <p:spPr bwMode="auto">
          <a:xfrm>
            <a:off x="1494307" y="2014355"/>
            <a:ext cx="8566769" cy="830997"/>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b="1" dirty="0">
                <a:solidFill>
                  <a:srgbClr val="000000"/>
                </a:solidFill>
                <a:latin typeface="Tahoma" pitchFamily="34" charset="0"/>
                <a:cs typeface="Tahoma" pitchFamily="34" charset="0"/>
              </a:rPr>
              <a:t>#7. Mike Molenda, Indiana University (Video = 29:16)</a:t>
            </a:r>
          </a:p>
          <a:p>
            <a:pPr fontAlgn="base">
              <a:spcBef>
                <a:spcPct val="0"/>
              </a:spcBef>
              <a:spcAft>
                <a:spcPct val="0"/>
              </a:spcAft>
            </a:pPr>
            <a:r>
              <a:rPr lang="en-US" sz="2400" b="1" dirty="0">
                <a:solidFill>
                  <a:srgbClr val="000000"/>
                </a:solidFill>
                <a:latin typeface="Arial" charset="0"/>
                <a:cs typeface="Arial" charset="0"/>
                <a:hlinkClick r:id="rId3"/>
              </a:rPr>
              <a:t>https://www.youtube.com/watch?v=sXSqkcwjCss</a:t>
            </a:r>
            <a:r>
              <a:rPr lang="en-US" sz="2400" b="1" dirty="0">
                <a:solidFill>
                  <a:srgbClr val="000000"/>
                </a:solidFill>
                <a:latin typeface="Arial" charset="0"/>
                <a:cs typeface="Arial" charset="0"/>
              </a:rPr>
              <a:t> </a:t>
            </a:r>
          </a:p>
        </p:txBody>
      </p:sp>
      <p:pic>
        <p:nvPicPr>
          <p:cNvPr id="4" name="Picture 3">
            <a:extLst>
              <a:ext uri="{FF2B5EF4-FFF2-40B4-BE49-F238E27FC236}">
                <a16:creationId xmlns:a16="http://schemas.microsoft.com/office/drawing/2014/main" id="{AAF77F2E-B461-4B27-9D61-9898D03208DB}"/>
              </a:ext>
            </a:extLst>
          </p:cNvPr>
          <p:cNvPicPr>
            <a:picLocks noChangeAspect="1"/>
          </p:cNvPicPr>
          <p:nvPr/>
        </p:nvPicPr>
        <p:blipFill rotWithShape="1">
          <a:blip r:embed="rId4"/>
          <a:srcRect l="3379" t="17661" r="27415" b="16491"/>
          <a:stretch/>
        </p:blipFill>
        <p:spPr>
          <a:xfrm>
            <a:off x="6371210" y="3409547"/>
            <a:ext cx="5820790" cy="3438725"/>
          </a:xfrm>
          <a:prstGeom prst="rect">
            <a:avLst/>
          </a:prstGeom>
        </p:spPr>
      </p:pic>
      <p:pic>
        <p:nvPicPr>
          <p:cNvPr id="2" name="Picture 1">
            <a:extLst>
              <a:ext uri="{FF2B5EF4-FFF2-40B4-BE49-F238E27FC236}">
                <a16:creationId xmlns:a16="http://schemas.microsoft.com/office/drawing/2014/main" id="{91B99B32-42CC-447F-A3C4-46D5DEA80D42}"/>
              </a:ext>
            </a:extLst>
          </p:cNvPr>
          <p:cNvPicPr>
            <a:picLocks noChangeAspect="1"/>
          </p:cNvPicPr>
          <p:nvPr/>
        </p:nvPicPr>
        <p:blipFill>
          <a:blip r:embed="rId5"/>
          <a:stretch>
            <a:fillRect/>
          </a:stretch>
        </p:blipFill>
        <p:spPr>
          <a:xfrm>
            <a:off x="1" y="3409547"/>
            <a:ext cx="6095999" cy="3428999"/>
          </a:xfrm>
          <a:prstGeom prst="rect">
            <a:avLst/>
          </a:prstGeom>
        </p:spPr>
      </p:pic>
      <p:pic>
        <p:nvPicPr>
          <p:cNvPr id="5" name="Picture 4">
            <a:extLst>
              <a:ext uri="{FF2B5EF4-FFF2-40B4-BE49-F238E27FC236}">
                <a16:creationId xmlns:a16="http://schemas.microsoft.com/office/drawing/2014/main" id="{C8BD38CA-56A0-46D6-B8BB-ED713AB21AE8}"/>
              </a:ext>
            </a:extLst>
          </p:cNvPr>
          <p:cNvPicPr>
            <a:picLocks noChangeAspect="1"/>
          </p:cNvPicPr>
          <p:nvPr/>
        </p:nvPicPr>
        <p:blipFill rotWithShape="1">
          <a:blip r:embed="rId6"/>
          <a:srcRect l="5580" t="16822" r="28519" b="6256"/>
          <a:stretch/>
        </p:blipFill>
        <p:spPr>
          <a:xfrm>
            <a:off x="-1" y="3912907"/>
            <a:ext cx="3862699" cy="2925640"/>
          </a:xfrm>
          <a:prstGeom prst="rect">
            <a:avLst/>
          </a:prstGeom>
        </p:spPr>
      </p:pic>
    </p:spTree>
    <p:extLst>
      <p:ext uri="{BB962C8B-B14F-4D97-AF65-F5344CB8AC3E}">
        <p14:creationId xmlns:p14="http://schemas.microsoft.com/office/powerpoint/2010/main" val="139983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F8ABB8-7C51-4FFC-8611-5A9314AD8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140" y="0"/>
            <a:ext cx="9351818" cy="6858000"/>
          </a:xfrm>
          <a:prstGeom prst="rect">
            <a:avLst/>
          </a:prstGeom>
        </p:spPr>
      </p:pic>
    </p:spTree>
    <p:extLst>
      <p:ext uri="{BB962C8B-B14F-4D97-AF65-F5344CB8AC3E}">
        <p14:creationId xmlns:p14="http://schemas.microsoft.com/office/powerpoint/2010/main" val="1018686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981200" y="429104"/>
            <a:ext cx="8229600" cy="1905000"/>
          </a:xfrm>
        </p:spPr>
        <p:txBody>
          <a:bodyPr/>
          <a:lstStyle/>
          <a:p>
            <a:pPr algn="ctr" fontAlgn="base">
              <a:spcBef>
                <a:spcPct val="0"/>
              </a:spcBef>
              <a:spcAft>
                <a:spcPct val="0"/>
              </a:spcAft>
            </a:pPr>
            <a:r>
              <a:rPr lang="en-US" altLang="en-US" sz="4000" b="1" dirty="0">
                <a:solidFill>
                  <a:srgbClr val="000000"/>
                </a:solidFill>
                <a:latin typeface="Tahoma" panose="020B0604030504040204" pitchFamily="34" charset="0"/>
                <a:ea typeface="Tahoma" panose="020B0604030504040204" pitchFamily="34" charset="0"/>
                <a:cs typeface="Tahoma" panose="020B0604030504040204" pitchFamily="34" charset="0"/>
              </a:rPr>
              <a:t>AECT Legends and Legacies</a:t>
            </a:r>
            <a:b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2"/>
              </a:rPr>
              <a:t>http://aectlegends.org/</a:t>
            </a: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sp>
        <p:nvSpPr>
          <p:cNvPr id="36873" name="TextBox 9"/>
          <p:cNvSpPr txBox="1">
            <a:spLocks noChangeArrowheads="1"/>
          </p:cNvSpPr>
          <p:nvPr/>
        </p:nvSpPr>
        <p:spPr bwMode="auto">
          <a:xfrm>
            <a:off x="2242364" y="2130356"/>
            <a:ext cx="8946680" cy="830997"/>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b="1" dirty="0">
                <a:solidFill>
                  <a:srgbClr val="000000"/>
                </a:solidFill>
                <a:latin typeface="Tahoma" pitchFamily="34" charset="0"/>
                <a:cs typeface="Tahoma" pitchFamily="34" charset="0"/>
              </a:rPr>
              <a:t>#8. Rita Richey, Wayne State University (Video = 43:36)</a:t>
            </a:r>
          </a:p>
          <a:p>
            <a:pPr fontAlgn="base">
              <a:spcBef>
                <a:spcPct val="0"/>
              </a:spcBef>
              <a:spcAft>
                <a:spcPct val="0"/>
              </a:spcAft>
            </a:pPr>
            <a:r>
              <a:rPr lang="en-US" sz="2400" b="1" dirty="0">
                <a:solidFill>
                  <a:srgbClr val="000000"/>
                </a:solidFill>
                <a:latin typeface="Arial" charset="0"/>
                <a:cs typeface="Arial" charset="0"/>
                <a:hlinkClick r:id="rId3"/>
              </a:rPr>
              <a:t>https://www.youtube.com/watch?v=F1kafjVHwQ8</a:t>
            </a:r>
            <a:r>
              <a:rPr lang="en-US" sz="2400" b="1" dirty="0">
                <a:solidFill>
                  <a:srgbClr val="000000"/>
                </a:solidFill>
                <a:latin typeface="Arial" charset="0"/>
                <a:cs typeface="Arial" charset="0"/>
              </a:rPr>
              <a:t> </a:t>
            </a:r>
          </a:p>
        </p:txBody>
      </p:sp>
      <p:pic>
        <p:nvPicPr>
          <p:cNvPr id="3" name="Picture 2">
            <a:extLst>
              <a:ext uri="{FF2B5EF4-FFF2-40B4-BE49-F238E27FC236}">
                <a16:creationId xmlns:a16="http://schemas.microsoft.com/office/drawing/2014/main" id="{A3A3958A-D24A-49D0-8C69-B7C28506F34A}"/>
              </a:ext>
            </a:extLst>
          </p:cNvPr>
          <p:cNvPicPr>
            <a:picLocks noChangeAspect="1"/>
          </p:cNvPicPr>
          <p:nvPr/>
        </p:nvPicPr>
        <p:blipFill rotWithShape="1">
          <a:blip r:embed="rId4"/>
          <a:srcRect l="3597" t="11697" r="26980" b="13332"/>
          <a:stretch/>
        </p:blipFill>
        <p:spPr>
          <a:xfrm>
            <a:off x="3208421" y="3227759"/>
            <a:ext cx="5414211" cy="3630241"/>
          </a:xfrm>
          <a:prstGeom prst="rect">
            <a:avLst/>
          </a:prstGeom>
        </p:spPr>
      </p:pic>
    </p:spTree>
    <p:extLst>
      <p:ext uri="{BB962C8B-B14F-4D97-AF65-F5344CB8AC3E}">
        <p14:creationId xmlns:p14="http://schemas.microsoft.com/office/powerpoint/2010/main" val="1433806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981200" y="429104"/>
            <a:ext cx="8229600" cy="1905000"/>
          </a:xfrm>
        </p:spPr>
        <p:txBody>
          <a:bodyPr/>
          <a:lstStyle/>
          <a:p>
            <a:pPr algn="ctr" fontAlgn="base">
              <a:spcBef>
                <a:spcPct val="0"/>
              </a:spcBef>
              <a:spcAft>
                <a:spcPct val="0"/>
              </a:spcAft>
            </a:pPr>
            <a:r>
              <a:rPr lang="en-US" altLang="en-US" sz="4000" b="1" dirty="0">
                <a:solidFill>
                  <a:srgbClr val="000000"/>
                </a:solidFill>
                <a:latin typeface="Tahoma" panose="020B0604030504040204" pitchFamily="34" charset="0"/>
                <a:ea typeface="Tahoma" panose="020B0604030504040204" pitchFamily="34" charset="0"/>
                <a:cs typeface="Tahoma" panose="020B0604030504040204" pitchFamily="34" charset="0"/>
              </a:rPr>
              <a:t>AECT Legends and Legacies</a:t>
            </a:r>
            <a:b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2"/>
              </a:rPr>
              <a:t>http://aectlegends.org/</a:t>
            </a: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sp>
        <p:nvSpPr>
          <p:cNvPr id="36873" name="TextBox 9"/>
          <p:cNvSpPr txBox="1">
            <a:spLocks noChangeArrowheads="1"/>
          </p:cNvSpPr>
          <p:nvPr/>
        </p:nvSpPr>
        <p:spPr bwMode="auto">
          <a:xfrm>
            <a:off x="712667" y="2104719"/>
            <a:ext cx="9849171" cy="830997"/>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b="1" dirty="0">
                <a:solidFill>
                  <a:srgbClr val="000000"/>
                </a:solidFill>
                <a:latin typeface="Tahoma" pitchFamily="34" charset="0"/>
                <a:cs typeface="Tahoma" pitchFamily="34" charset="0"/>
              </a:rPr>
              <a:t>#9. Mary Herring, University of Northern Iowa (Video = 18:15)</a:t>
            </a:r>
          </a:p>
          <a:p>
            <a:pPr fontAlgn="base">
              <a:spcBef>
                <a:spcPct val="0"/>
              </a:spcBef>
              <a:spcAft>
                <a:spcPct val="0"/>
              </a:spcAft>
            </a:pPr>
            <a:r>
              <a:rPr lang="en-US" sz="2400" b="1" dirty="0">
                <a:solidFill>
                  <a:srgbClr val="000000"/>
                </a:solidFill>
                <a:latin typeface="Arial" charset="0"/>
                <a:cs typeface="Arial" charset="0"/>
                <a:hlinkClick r:id="rId3"/>
              </a:rPr>
              <a:t>https://www.youtube.com/watch?v=qK1Jcw7ZjZk</a:t>
            </a:r>
            <a:r>
              <a:rPr lang="en-US" sz="2400" b="1" dirty="0">
                <a:solidFill>
                  <a:srgbClr val="000000"/>
                </a:solidFill>
                <a:latin typeface="Arial" charset="0"/>
                <a:cs typeface="Arial" charset="0"/>
              </a:rPr>
              <a:t> </a:t>
            </a:r>
          </a:p>
        </p:txBody>
      </p:sp>
      <p:pic>
        <p:nvPicPr>
          <p:cNvPr id="4" name="Picture 3">
            <a:extLst>
              <a:ext uri="{FF2B5EF4-FFF2-40B4-BE49-F238E27FC236}">
                <a16:creationId xmlns:a16="http://schemas.microsoft.com/office/drawing/2014/main" id="{0FD93D47-3501-41B8-AD90-1B153F9B2612}"/>
              </a:ext>
            </a:extLst>
          </p:cNvPr>
          <p:cNvPicPr>
            <a:picLocks noChangeAspect="1"/>
          </p:cNvPicPr>
          <p:nvPr/>
        </p:nvPicPr>
        <p:blipFill rotWithShape="1">
          <a:blip r:embed="rId4"/>
          <a:srcRect l="8826" t="17426" r="31845" b="7720"/>
          <a:stretch/>
        </p:blipFill>
        <p:spPr>
          <a:xfrm>
            <a:off x="120316" y="3148838"/>
            <a:ext cx="4612106" cy="3612910"/>
          </a:xfrm>
          <a:prstGeom prst="rect">
            <a:avLst/>
          </a:prstGeom>
        </p:spPr>
      </p:pic>
      <p:pic>
        <p:nvPicPr>
          <p:cNvPr id="6" name="Picture 5">
            <a:extLst>
              <a:ext uri="{FF2B5EF4-FFF2-40B4-BE49-F238E27FC236}">
                <a16:creationId xmlns:a16="http://schemas.microsoft.com/office/drawing/2014/main" id="{3BE1F048-BA6C-4F19-B36B-F0EE47134FAE}"/>
              </a:ext>
            </a:extLst>
          </p:cNvPr>
          <p:cNvPicPr>
            <a:picLocks noChangeAspect="1"/>
          </p:cNvPicPr>
          <p:nvPr/>
        </p:nvPicPr>
        <p:blipFill rotWithShape="1">
          <a:blip r:embed="rId5"/>
          <a:srcRect l="11776" t="10526" r="12040" b="7368"/>
          <a:stretch/>
        </p:blipFill>
        <p:spPr>
          <a:xfrm>
            <a:off x="6557692" y="3322238"/>
            <a:ext cx="5730561" cy="3473968"/>
          </a:xfrm>
          <a:prstGeom prst="rect">
            <a:avLst/>
          </a:prstGeom>
        </p:spPr>
      </p:pic>
    </p:spTree>
    <p:extLst>
      <p:ext uri="{BB962C8B-B14F-4D97-AF65-F5344CB8AC3E}">
        <p14:creationId xmlns:p14="http://schemas.microsoft.com/office/powerpoint/2010/main" val="2139190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835920" y="286983"/>
            <a:ext cx="8290846" cy="1667486"/>
          </a:xfrm>
        </p:spPr>
        <p:txBody>
          <a:bodyPr/>
          <a:lstStyle/>
          <a:p>
            <a:pPr algn="ctr" fontAlgn="base">
              <a:spcBef>
                <a:spcPct val="0"/>
              </a:spcBef>
              <a:spcAft>
                <a:spcPct val="0"/>
              </a:spcAft>
            </a:pPr>
            <a:r>
              <a:rPr lang="en-US" altLang="en-US" sz="4000" b="1" dirty="0">
                <a:solidFill>
                  <a:srgbClr val="000000"/>
                </a:solidFill>
                <a:latin typeface="Tahoma" panose="020B0604030504040204" pitchFamily="34" charset="0"/>
                <a:ea typeface="Tahoma" panose="020B0604030504040204" pitchFamily="34" charset="0"/>
                <a:cs typeface="Tahoma" panose="020B0604030504040204" pitchFamily="34" charset="0"/>
              </a:rPr>
              <a:t>AECT Legends and Legacies</a:t>
            </a:r>
            <a:b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3"/>
              </a:rPr>
              <a:t>http://aectlegends.org/</a:t>
            </a: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sp>
        <p:nvSpPr>
          <p:cNvPr id="36873" name="TextBox 9"/>
          <p:cNvSpPr txBox="1">
            <a:spLocks noChangeArrowheads="1"/>
          </p:cNvSpPr>
          <p:nvPr/>
        </p:nvSpPr>
        <p:spPr bwMode="auto">
          <a:xfrm>
            <a:off x="1241946" y="2070535"/>
            <a:ext cx="9708107" cy="1200329"/>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b="1" dirty="0">
                <a:solidFill>
                  <a:srgbClr val="000000"/>
                </a:solidFill>
                <a:latin typeface="Tahoma" pitchFamily="34" charset="0"/>
                <a:cs typeface="Tahoma" pitchFamily="34" charset="0"/>
              </a:rPr>
              <a:t>#10. Mike Spector, University of North Texas (Video = 40:16)</a:t>
            </a:r>
          </a:p>
          <a:p>
            <a:pPr fontAlgn="base">
              <a:spcBef>
                <a:spcPct val="0"/>
              </a:spcBef>
              <a:spcAft>
                <a:spcPct val="0"/>
              </a:spcAft>
            </a:pPr>
            <a:r>
              <a:rPr lang="en-US" altLang="en-US" sz="2400" b="1" dirty="0">
                <a:solidFill>
                  <a:srgbClr val="000000"/>
                </a:solidFill>
                <a:latin typeface="Tahoma" pitchFamily="34" charset="0"/>
                <a:cs typeface="Tahoma" pitchFamily="34" charset="0"/>
              </a:rPr>
              <a:t>(interviewed by Barbara Lockee, Virginia Tech University)</a:t>
            </a:r>
          </a:p>
          <a:p>
            <a:pPr fontAlgn="base">
              <a:spcBef>
                <a:spcPct val="0"/>
              </a:spcBef>
              <a:spcAft>
                <a:spcPct val="0"/>
              </a:spcAft>
            </a:pPr>
            <a:r>
              <a:rPr lang="en-US" sz="2400" b="1" dirty="0">
                <a:solidFill>
                  <a:srgbClr val="000000"/>
                </a:solidFill>
                <a:latin typeface="Arial" charset="0"/>
                <a:cs typeface="Arial" charset="0"/>
                <a:hlinkClick r:id="rId4"/>
              </a:rPr>
              <a:t>https://www.youtube.com/watch?v=qjI9eZPJfPs</a:t>
            </a:r>
            <a:r>
              <a:rPr lang="en-US" sz="2400" b="1" dirty="0">
                <a:solidFill>
                  <a:srgbClr val="000000"/>
                </a:solidFill>
                <a:latin typeface="Arial" charset="0"/>
                <a:cs typeface="Arial" charset="0"/>
              </a:rPr>
              <a:t> </a:t>
            </a:r>
          </a:p>
        </p:txBody>
      </p:sp>
      <p:pic>
        <p:nvPicPr>
          <p:cNvPr id="3" name="Picture 2">
            <a:extLst>
              <a:ext uri="{FF2B5EF4-FFF2-40B4-BE49-F238E27FC236}">
                <a16:creationId xmlns:a16="http://schemas.microsoft.com/office/drawing/2014/main" id="{1A186E42-970A-4344-924B-889D632BD2CE}"/>
              </a:ext>
            </a:extLst>
          </p:cNvPr>
          <p:cNvPicPr>
            <a:picLocks noChangeAspect="1"/>
          </p:cNvPicPr>
          <p:nvPr/>
        </p:nvPicPr>
        <p:blipFill rotWithShape="1">
          <a:blip r:embed="rId5"/>
          <a:srcRect l="12368" t="901" r="12237" b="901"/>
          <a:stretch/>
        </p:blipFill>
        <p:spPr>
          <a:xfrm>
            <a:off x="1" y="3666144"/>
            <a:ext cx="4356718" cy="3191855"/>
          </a:xfrm>
          <a:prstGeom prst="rect">
            <a:avLst/>
          </a:prstGeom>
        </p:spPr>
      </p:pic>
      <p:pic>
        <p:nvPicPr>
          <p:cNvPr id="7" name="Picture 6">
            <a:extLst>
              <a:ext uri="{FF2B5EF4-FFF2-40B4-BE49-F238E27FC236}">
                <a16:creationId xmlns:a16="http://schemas.microsoft.com/office/drawing/2014/main" id="{8C357BAF-C43B-40F7-83D3-41AD6A8B0584}"/>
              </a:ext>
            </a:extLst>
          </p:cNvPr>
          <p:cNvPicPr>
            <a:picLocks noChangeAspect="1"/>
          </p:cNvPicPr>
          <p:nvPr/>
        </p:nvPicPr>
        <p:blipFill rotWithShape="1">
          <a:blip r:embed="rId6"/>
          <a:srcRect l="16250" t="10761" r="12040" b="9357"/>
          <a:stretch/>
        </p:blipFill>
        <p:spPr>
          <a:xfrm>
            <a:off x="7063295" y="3666146"/>
            <a:ext cx="5093880" cy="3191854"/>
          </a:xfrm>
          <a:prstGeom prst="rect">
            <a:avLst/>
          </a:prstGeom>
        </p:spPr>
      </p:pic>
      <p:pic>
        <p:nvPicPr>
          <p:cNvPr id="2" name="Picture 1">
            <a:extLst>
              <a:ext uri="{FF2B5EF4-FFF2-40B4-BE49-F238E27FC236}">
                <a16:creationId xmlns:a16="http://schemas.microsoft.com/office/drawing/2014/main" id="{27D66248-83E7-4A88-B6D5-930691D9C123}"/>
              </a:ext>
            </a:extLst>
          </p:cNvPr>
          <p:cNvPicPr>
            <a:picLocks noChangeAspect="1"/>
          </p:cNvPicPr>
          <p:nvPr/>
        </p:nvPicPr>
        <p:blipFill rotWithShape="1">
          <a:blip r:embed="rId7"/>
          <a:srcRect l="12467" t="2393" r="13547"/>
          <a:stretch/>
        </p:blipFill>
        <p:spPr>
          <a:xfrm>
            <a:off x="4500313" y="3666144"/>
            <a:ext cx="2419387" cy="3191854"/>
          </a:xfrm>
          <a:prstGeom prst="rect">
            <a:avLst/>
          </a:prstGeom>
        </p:spPr>
      </p:pic>
    </p:spTree>
    <p:extLst>
      <p:ext uri="{BB962C8B-B14F-4D97-AF65-F5344CB8AC3E}">
        <p14:creationId xmlns:p14="http://schemas.microsoft.com/office/powerpoint/2010/main" val="245219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981200" y="429104"/>
            <a:ext cx="8171204" cy="1200329"/>
          </a:xfrm>
        </p:spPr>
        <p:txBody>
          <a:bodyPr/>
          <a:lstStyle/>
          <a:p>
            <a:pPr algn="ctr" fontAlgn="base">
              <a:spcBef>
                <a:spcPct val="0"/>
              </a:spcBef>
              <a:spcAft>
                <a:spcPct val="0"/>
              </a:spcAft>
            </a:pPr>
            <a:r>
              <a:rPr lang="en-US" altLang="en-US" sz="4000" b="1" dirty="0">
                <a:solidFill>
                  <a:srgbClr val="000000"/>
                </a:solidFill>
                <a:latin typeface="Tahoma" panose="020B0604030504040204" pitchFamily="34" charset="0"/>
                <a:ea typeface="Tahoma" panose="020B0604030504040204" pitchFamily="34" charset="0"/>
                <a:cs typeface="Tahoma" panose="020B0604030504040204" pitchFamily="34" charset="0"/>
              </a:rPr>
              <a:t>AECT Legends and Legacies</a:t>
            </a:r>
            <a:b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3"/>
              </a:rPr>
              <a:t>http://aectlegends.org/</a:t>
            </a: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sp>
        <p:nvSpPr>
          <p:cNvPr id="36873" name="TextBox 9"/>
          <p:cNvSpPr txBox="1">
            <a:spLocks noChangeArrowheads="1"/>
          </p:cNvSpPr>
          <p:nvPr/>
        </p:nvSpPr>
        <p:spPr bwMode="auto">
          <a:xfrm>
            <a:off x="1262441" y="1629433"/>
            <a:ext cx="9608721" cy="1200329"/>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b="1" dirty="0">
                <a:solidFill>
                  <a:srgbClr val="000000"/>
                </a:solidFill>
                <a:latin typeface="Tahoma" pitchFamily="34" charset="0"/>
                <a:cs typeface="Tahoma" pitchFamily="34" charset="0"/>
              </a:rPr>
              <a:t>#11. Kay </a:t>
            </a:r>
            <a:r>
              <a:rPr lang="en-US" altLang="en-US" sz="2400" b="1" dirty="0" err="1">
                <a:solidFill>
                  <a:srgbClr val="000000"/>
                </a:solidFill>
                <a:latin typeface="Tahoma" pitchFamily="34" charset="0"/>
                <a:cs typeface="Tahoma" pitchFamily="34" charset="0"/>
              </a:rPr>
              <a:t>Persichitte</a:t>
            </a:r>
            <a:r>
              <a:rPr lang="en-US" altLang="en-US" sz="2400" b="1" dirty="0">
                <a:solidFill>
                  <a:srgbClr val="000000"/>
                </a:solidFill>
                <a:latin typeface="Tahoma" pitchFamily="34" charset="0"/>
                <a:cs typeface="Tahoma" pitchFamily="34" charset="0"/>
              </a:rPr>
              <a:t>, University of Wyoming (Video = 31:57)</a:t>
            </a:r>
          </a:p>
          <a:p>
            <a:pPr fontAlgn="base">
              <a:spcBef>
                <a:spcPct val="0"/>
              </a:spcBef>
              <a:spcAft>
                <a:spcPct val="0"/>
              </a:spcAft>
            </a:pPr>
            <a:r>
              <a:rPr lang="en-US" altLang="en-US" sz="2400" b="1" dirty="0">
                <a:solidFill>
                  <a:srgbClr val="000000"/>
                </a:solidFill>
                <a:latin typeface="Tahoma" pitchFamily="34" charset="0"/>
                <a:cs typeface="Tahoma" pitchFamily="34" charset="0"/>
              </a:rPr>
              <a:t>(interviewed by Barbara Lockee, Virginia Tech University)</a:t>
            </a:r>
          </a:p>
          <a:p>
            <a:pPr fontAlgn="base">
              <a:spcBef>
                <a:spcPct val="0"/>
              </a:spcBef>
              <a:spcAft>
                <a:spcPct val="0"/>
              </a:spcAft>
            </a:pPr>
            <a:r>
              <a:rPr lang="en-US" sz="2400" b="1" dirty="0">
                <a:solidFill>
                  <a:srgbClr val="000000"/>
                </a:solidFill>
                <a:latin typeface="Arial" charset="0"/>
                <a:cs typeface="Arial" charset="0"/>
                <a:hlinkClick r:id="rId4"/>
              </a:rPr>
              <a:t>https://www.youtube.com/watch?v=dalz555GB_w&amp;t=5s</a:t>
            </a:r>
            <a:r>
              <a:rPr lang="en-US" sz="2400" b="1" dirty="0">
                <a:solidFill>
                  <a:srgbClr val="000000"/>
                </a:solidFill>
                <a:latin typeface="Arial" charset="0"/>
                <a:cs typeface="Arial" charset="0"/>
              </a:rPr>
              <a:t> </a:t>
            </a:r>
          </a:p>
        </p:txBody>
      </p:sp>
      <p:pic>
        <p:nvPicPr>
          <p:cNvPr id="4" name="Picture 3">
            <a:extLst>
              <a:ext uri="{FF2B5EF4-FFF2-40B4-BE49-F238E27FC236}">
                <a16:creationId xmlns:a16="http://schemas.microsoft.com/office/drawing/2014/main" id="{D18473C2-7FC4-4F5C-A9DE-D805BE23974E}"/>
              </a:ext>
            </a:extLst>
          </p:cNvPr>
          <p:cNvPicPr>
            <a:picLocks noChangeAspect="1"/>
          </p:cNvPicPr>
          <p:nvPr/>
        </p:nvPicPr>
        <p:blipFill rotWithShape="1">
          <a:blip r:embed="rId5"/>
          <a:srcRect l="2615" t="10549" r="27871" b="19266"/>
          <a:stretch/>
        </p:blipFill>
        <p:spPr>
          <a:xfrm>
            <a:off x="278005" y="3056063"/>
            <a:ext cx="5817995" cy="3801937"/>
          </a:xfrm>
          <a:prstGeom prst="rect">
            <a:avLst/>
          </a:prstGeom>
        </p:spPr>
      </p:pic>
      <p:pic>
        <p:nvPicPr>
          <p:cNvPr id="6" name="Picture 5">
            <a:extLst>
              <a:ext uri="{FF2B5EF4-FFF2-40B4-BE49-F238E27FC236}">
                <a16:creationId xmlns:a16="http://schemas.microsoft.com/office/drawing/2014/main" id="{BF88E4A7-0846-44B3-9001-6BEFEB30AAD1}"/>
              </a:ext>
            </a:extLst>
          </p:cNvPr>
          <p:cNvPicPr>
            <a:picLocks noChangeAspect="1"/>
          </p:cNvPicPr>
          <p:nvPr/>
        </p:nvPicPr>
        <p:blipFill rotWithShape="1">
          <a:blip r:embed="rId6"/>
          <a:srcRect l="5745" t="15971" r="27587" b="17948"/>
          <a:stretch/>
        </p:blipFill>
        <p:spPr>
          <a:xfrm>
            <a:off x="6572800" y="3315956"/>
            <a:ext cx="5414883" cy="3473844"/>
          </a:xfrm>
          <a:prstGeom prst="rect">
            <a:avLst/>
          </a:prstGeom>
        </p:spPr>
      </p:pic>
    </p:spTree>
    <p:extLst>
      <p:ext uri="{BB962C8B-B14F-4D97-AF65-F5344CB8AC3E}">
        <p14:creationId xmlns:p14="http://schemas.microsoft.com/office/powerpoint/2010/main" val="1302688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981200" y="429104"/>
            <a:ext cx="8229600" cy="1905000"/>
          </a:xfrm>
        </p:spPr>
        <p:txBody>
          <a:bodyPr/>
          <a:lstStyle/>
          <a:p>
            <a:pPr algn="ctr" fontAlgn="base">
              <a:spcBef>
                <a:spcPct val="0"/>
              </a:spcBef>
              <a:spcAft>
                <a:spcPct val="0"/>
              </a:spcAft>
            </a:pPr>
            <a:r>
              <a:rPr lang="en-US" altLang="en-US" sz="4000" b="1" dirty="0">
                <a:solidFill>
                  <a:srgbClr val="000000"/>
                </a:solidFill>
                <a:latin typeface="Tahoma" panose="020B0604030504040204" pitchFamily="34" charset="0"/>
                <a:ea typeface="Tahoma" panose="020B0604030504040204" pitchFamily="34" charset="0"/>
                <a:cs typeface="Tahoma" panose="020B0604030504040204" pitchFamily="34" charset="0"/>
              </a:rPr>
              <a:t>AECT Legends and Legacies</a:t>
            </a:r>
            <a:b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3"/>
              </a:rPr>
              <a:t>http://aectlegends.org/</a:t>
            </a: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sp>
        <p:nvSpPr>
          <p:cNvPr id="36873" name="TextBox 9"/>
          <p:cNvSpPr txBox="1">
            <a:spLocks noChangeArrowheads="1"/>
          </p:cNvSpPr>
          <p:nvPr/>
        </p:nvSpPr>
        <p:spPr bwMode="auto">
          <a:xfrm>
            <a:off x="1331446" y="2164539"/>
            <a:ext cx="8896987" cy="830997"/>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b="1" dirty="0">
                <a:solidFill>
                  <a:srgbClr val="000000"/>
                </a:solidFill>
                <a:latin typeface="Tahoma" pitchFamily="34" charset="0"/>
                <a:cs typeface="Tahoma" pitchFamily="34" charset="0"/>
              </a:rPr>
              <a:t>#12. Tom Reeves, University of Georgia (Video = 28:20)</a:t>
            </a:r>
          </a:p>
          <a:p>
            <a:pPr fontAlgn="base">
              <a:spcBef>
                <a:spcPct val="0"/>
              </a:spcBef>
              <a:spcAft>
                <a:spcPct val="0"/>
              </a:spcAft>
            </a:pPr>
            <a:r>
              <a:rPr lang="en-US" sz="2400" b="1" dirty="0">
                <a:solidFill>
                  <a:srgbClr val="000000"/>
                </a:solidFill>
                <a:latin typeface="Arial" charset="0"/>
                <a:cs typeface="Arial" charset="0"/>
                <a:hlinkClick r:id="rId4"/>
              </a:rPr>
              <a:t>https://www.youtube.com/watch?v=ZU32W1oclnw&amp;t=1s</a:t>
            </a:r>
            <a:r>
              <a:rPr lang="en-US" sz="2400" b="1" dirty="0">
                <a:solidFill>
                  <a:srgbClr val="000000"/>
                </a:solidFill>
                <a:latin typeface="Arial" charset="0"/>
                <a:cs typeface="Arial" charset="0"/>
              </a:rPr>
              <a:t> </a:t>
            </a:r>
          </a:p>
        </p:txBody>
      </p:sp>
      <p:pic>
        <p:nvPicPr>
          <p:cNvPr id="3" name="Picture 2">
            <a:extLst>
              <a:ext uri="{FF2B5EF4-FFF2-40B4-BE49-F238E27FC236}">
                <a16:creationId xmlns:a16="http://schemas.microsoft.com/office/drawing/2014/main" id="{83018844-E9F3-42CF-B6FE-F1AB24D171B4}"/>
              </a:ext>
            </a:extLst>
          </p:cNvPr>
          <p:cNvPicPr>
            <a:picLocks noChangeAspect="1"/>
          </p:cNvPicPr>
          <p:nvPr/>
        </p:nvPicPr>
        <p:blipFill rotWithShape="1">
          <a:blip r:embed="rId5"/>
          <a:srcRect l="3195" t="10468" r="27040" b="18629"/>
          <a:stretch/>
        </p:blipFill>
        <p:spPr>
          <a:xfrm>
            <a:off x="0" y="3770810"/>
            <a:ext cx="4693177" cy="3087189"/>
          </a:xfrm>
          <a:prstGeom prst="rect">
            <a:avLst/>
          </a:prstGeom>
        </p:spPr>
      </p:pic>
      <p:pic>
        <p:nvPicPr>
          <p:cNvPr id="13" name="Picture 12">
            <a:extLst>
              <a:ext uri="{FF2B5EF4-FFF2-40B4-BE49-F238E27FC236}">
                <a16:creationId xmlns:a16="http://schemas.microsoft.com/office/drawing/2014/main" id="{9BD74566-22EF-4252-A569-FF02735F8F16}"/>
              </a:ext>
            </a:extLst>
          </p:cNvPr>
          <p:cNvPicPr>
            <a:picLocks noChangeAspect="1"/>
          </p:cNvPicPr>
          <p:nvPr/>
        </p:nvPicPr>
        <p:blipFill rotWithShape="1">
          <a:blip r:embed="rId6"/>
          <a:srcRect l="5034" t="16697" r="28089" b="19377"/>
          <a:stretch/>
        </p:blipFill>
        <p:spPr>
          <a:xfrm>
            <a:off x="7103422" y="3709851"/>
            <a:ext cx="5088577" cy="3148148"/>
          </a:xfrm>
          <a:prstGeom prst="rect">
            <a:avLst/>
          </a:prstGeom>
        </p:spPr>
      </p:pic>
      <p:pic>
        <p:nvPicPr>
          <p:cNvPr id="14" name="Picture 13">
            <a:extLst>
              <a:ext uri="{FF2B5EF4-FFF2-40B4-BE49-F238E27FC236}">
                <a16:creationId xmlns:a16="http://schemas.microsoft.com/office/drawing/2014/main" id="{1B25249E-5C3A-4DB5-9564-7E8599C13FA3}"/>
              </a:ext>
            </a:extLst>
          </p:cNvPr>
          <p:cNvPicPr>
            <a:picLocks noChangeAspect="1"/>
          </p:cNvPicPr>
          <p:nvPr/>
        </p:nvPicPr>
        <p:blipFill>
          <a:blip r:embed="rId7"/>
          <a:stretch>
            <a:fillRect/>
          </a:stretch>
        </p:blipFill>
        <p:spPr>
          <a:xfrm>
            <a:off x="4931178" y="3709851"/>
            <a:ext cx="2059033" cy="3099989"/>
          </a:xfrm>
          <a:prstGeom prst="rect">
            <a:avLst/>
          </a:prstGeom>
        </p:spPr>
      </p:pic>
    </p:spTree>
    <p:extLst>
      <p:ext uri="{BB962C8B-B14F-4D97-AF65-F5344CB8AC3E}">
        <p14:creationId xmlns:p14="http://schemas.microsoft.com/office/powerpoint/2010/main" val="2811434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955562" y="360737"/>
            <a:ext cx="8077200" cy="1389565"/>
          </a:xfrm>
        </p:spPr>
        <p:txBody>
          <a:bodyPr/>
          <a:lstStyle/>
          <a:p>
            <a:pPr algn="ctr" fontAlgn="base">
              <a:spcBef>
                <a:spcPct val="0"/>
              </a:spcBef>
              <a:spcAft>
                <a:spcPct val="0"/>
              </a:spcAft>
            </a:pPr>
            <a:r>
              <a:rPr lang="en-US" altLang="en-US" sz="4000" b="1" dirty="0">
                <a:solidFill>
                  <a:srgbClr val="000000"/>
                </a:solidFill>
                <a:latin typeface="Tahoma" panose="020B0604030504040204" pitchFamily="34" charset="0"/>
                <a:ea typeface="Tahoma" panose="020B0604030504040204" pitchFamily="34" charset="0"/>
                <a:cs typeface="Tahoma" panose="020B0604030504040204" pitchFamily="34" charset="0"/>
              </a:rPr>
              <a:t>AECT Legends and Legacies</a:t>
            </a:r>
            <a:b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3"/>
              </a:rPr>
              <a:t>http://aectlegends.org/</a:t>
            </a: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sp>
        <p:nvSpPr>
          <p:cNvPr id="36873" name="TextBox 9"/>
          <p:cNvSpPr txBox="1">
            <a:spLocks noChangeArrowheads="1"/>
          </p:cNvSpPr>
          <p:nvPr/>
        </p:nvSpPr>
        <p:spPr bwMode="auto">
          <a:xfrm>
            <a:off x="1237443" y="1656729"/>
            <a:ext cx="9233618" cy="1200329"/>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b="1" dirty="0">
                <a:solidFill>
                  <a:srgbClr val="000000"/>
                </a:solidFill>
                <a:latin typeface="Tahoma" pitchFamily="34" charset="0"/>
                <a:cs typeface="Tahoma" pitchFamily="34" charset="0"/>
              </a:rPr>
              <a:t>#13. Malcolm Fleming, Indiana University (Video = 23:16)</a:t>
            </a:r>
          </a:p>
          <a:p>
            <a:pPr fontAlgn="base">
              <a:spcBef>
                <a:spcPct val="0"/>
              </a:spcBef>
              <a:spcAft>
                <a:spcPct val="0"/>
              </a:spcAft>
            </a:pPr>
            <a:r>
              <a:rPr lang="en-US" altLang="en-US" sz="2400" b="1" dirty="0">
                <a:solidFill>
                  <a:srgbClr val="000000"/>
                </a:solidFill>
                <a:latin typeface="Tahoma" pitchFamily="34" charset="0"/>
                <a:cs typeface="Tahoma" pitchFamily="34" charset="0"/>
              </a:rPr>
              <a:t>(interviewed by Gary Morrison, Old Dominion University)</a:t>
            </a:r>
          </a:p>
          <a:p>
            <a:pPr fontAlgn="base">
              <a:spcBef>
                <a:spcPct val="0"/>
              </a:spcBef>
              <a:spcAft>
                <a:spcPct val="0"/>
              </a:spcAft>
            </a:pPr>
            <a:r>
              <a:rPr lang="en-US" sz="2400" b="1" dirty="0">
                <a:solidFill>
                  <a:srgbClr val="000000"/>
                </a:solidFill>
                <a:latin typeface="Arial" charset="0"/>
                <a:cs typeface="Arial" charset="0"/>
                <a:hlinkClick r:id="rId4"/>
              </a:rPr>
              <a:t>https://www.youtube.com/watch?v=5ZtzeeR_9R4&amp;t=1s</a:t>
            </a:r>
            <a:r>
              <a:rPr lang="en-US" sz="2400" b="1" dirty="0">
                <a:solidFill>
                  <a:srgbClr val="000000"/>
                </a:solidFill>
                <a:latin typeface="Arial" charset="0"/>
                <a:cs typeface="Arial" charset="0"/>
              </a:rPr>
              <a:t> </a:t>
            </a:r>
          </a:p>
        </p:txBody>
      </p:sp>
      <p:pic>
        <p:nvPicPr>
          <p:cNvPr id="6" name="Picture 5">
            <a:extLst>
              <a:ext uri="{FF2B5EF4-FFF2-40B4-BE49-F238E27FC236}">
                <a16:creationId xmlns:a16="http://schemas.microsoft.com/office/drawing/2014/main" id="{80995471-A2A3-4272-8A0E-14B8CBD5FB0D}"/>
              </a:ext>
            </a:extLst>
          </p:cNvPr>
          <p:cNvPicPr>
            <a:picLocks noChangeAspect="1"/>
          </p:cNvPicPr>
          <p:nvPr/>
        </p:nvPicPr>
        <p:blipFill rotWithShape="1">
          <a:blip r:embed="rId5"/>
          <a:srcRect l="3113" t="10343" r="29137" b="4673"/>
          <a:stretch/>
        </p:blipFill>
        <p:spPr>
          <a:xfrm>
            <a:off x="5492804" y="3046294"/>
            <a:ext cx="4694767" cy="3811706"/>
          </a:xfrm>
          <a:prstGeom prst="rect">
            <a:avLst/>
          </a:prstGeom>
        </p:spPr>
      </p:pic>
      <p:pic>
        <p:nvPicPr>
          <p:cNvPr id="8" name="Picture 7">
            <a:extLst>
              <a:ext uri="{FF2B5EF4-FFF2-40B4-BE49-F238E27FC236}">
                <a16:creationId xmlns:a16="http://schemas.microsoft.com/office/drawing/2014/main" id="{22B85FD0-807C-4CB8-A8A0-527377B1BC42}"/>
              </a:ext>
            </a:extLst>
          </p:cNvPr>
          <p:cNvPicPr>
            <a:picLocks noChangeAspect="1"/>
          </p:cNvPicPr>
          <p:nvPr/>
        </p:nvPicPr>
        <p:blipFill rotWithShape="1">
          <a:blip r:embed="rId6"/>
          <a:srcRect l="3195" t="10965" r="29622" b="3925"/>
          <a:stretch/>
        </p:blipFill>
        <p:spPr>
          <a:xfrm>
            <a:off x="410718" y="3046294"/>
            <a:ext cx="4648830" cy="3811706"/>
          </a:xfrm>
          <a:prstGeom prst="rect">
            <a:avLst/>
          </a:prstGeom>
        </p:spPr>
      </p:pic>
    </p:spTree>
    <p:extLst>
      <p:ext uri="{BB962C8B-B14F-4D97-AF65-F5344CB8AC3E}">
        <p14:creationId xmlns:p14="http://schemas.microsoft.com/office/powerpoint/2010/main" val="992019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981200" y="429104"/>
            <a:ext cx="8077200" cy="1389565"/>
          </a:xfrm>
        </p:spPr>
        <p:txBody>
          <a:bodyPr/>
          <a:lstStyle/>
          <a:p>
            <a:pPr algn="ctr" fontAlgn="base">
              <a:spcBef>
                <a:spcPct val="0"/>
              </a:spcBef>
              <a:spcAft>
                <a:spcPct val="0"/>
              </a:spcAft>
            </a:pPr>
            <a:r>
              <a:rPr lang="en-US" altLang="en-US" sz="4000" b="1" dirty="0">
                <a:solidFill>
                  <a:srgbClr val="000000"/>
                </a:solidFill>
                <a:latin typeface="Tahoma" panose="020B0604030504040204" pitchFamily="34" charset="0"/>
                <a:ea typeface="Tahoma" panose="020B0604030504040204" pitchFamily="34" charset="0"/>
                <a:cs typeface="Tahoma" panose="020B0604030504040204" pitchFamily="34" charset="0"/>
              </a:rPr>
              <a:t>AECT Legends and Legacies</a:t>
            </a:r>
            <a:b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3"/>
              </a:rPr>
              <a:t>http://aectlegends.org/</a:t>
            </a: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sp>
        <p:nvSpPr>
          <p:cNvPr id="36873" name="TextBox 9"/>
          <p:cNvSpPr txBox="1">
            <a:spLocks noChangeArrowheads="1"/>
          </p:cNvSpPr>
          <p:nvPr/>
        </p:nvSpPr>
        <p:spPr bwMode="auto">
          <a:xfrm>
            <a:off x="716104" y="1818669"/>
            <a:ext cx="10607391" cy="830997"/>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b="1" dirty="0">
                <a:solidFill>
                  <a:srgbClr val="000000"/>
                </a:solidFill>
                <a:latin typeface="Tahoma" pitchFamily="34" charset="0"/>
                <a:cs typeface="Tahoma" pitchFamily="34" charset="0"/>
              </a:rPr>
              <a:t>#14. Sharon </a:t>
            </a:r>
            <a:r>
              <a:rPr lang="en-US" altLang="en-US" sz="2400" b="1" dirty="0" err="1">
                <a:solidFill>
                  <a:srgbClr val="000000"/>
                </a:solidFill>
                <a:latin typeface="Tahoma" pitchFamily="34" charset="0"/>
                <a:cs typeface="Tahoma" pitchFamily="34" charset="0"/>
              </a:rPr>
              <a:t>Smaldino</a:t>
            </a:r>
            <a:r>
              <a:rPr lang="en-US" altLang="en-US" sz="2400" b="1" dirty="0">
                <a:solidFill>
                  <a:srgbClr val="000000"/>
                </a:solidFill>
                <a:latin typeface="Tahoma" pitchFamily="34" charset="0"/>
                <a:cs typeface="Tahoma" pitchFamily="34" charset="0"/>
              </a:rPr>
              <a:t>, Northern Illinois University (Video = 43:59)</a:t>
            </a:r>
          </a:p>
          <a:p>
            <a:pPr fontAlgn="base">
              <a:spcBef>
                <a:spcPct val="0"/>
              </a:spcBef>
              <a:spcAft>
                <a:spcPct val="0"/>
              </a:spcAft>
            </a:pPr>
            <a:r>
              <a:rPr lang="en-US" sz="2400" b="1" dirty="0">
                <a:solidFill>
                  <a:srgbClr val="000000"/>
                </a:solidFill>
                <a:latin typeface="Arial" charset="0"/>
                <a:cs typeface="Arial" charset="0"/>
                <a:hlinkClick r:id="rId4"/>
              </a:rPr>
              <a:t>https://www.youtube.com/watch?v=wOjhdH4dAE4</a:t>
            </a:r>
            <a:r>
              <a:rPr lang="en-US" sz="2400" b="1" dirty="0">
                <a:solidFill>
                  <a:srgbClr val="000000"/>
                </a:solidFill>
                <a:latin typeface="Arial" charset="0"/>
                <a:cs typeface="Arial" charset="0"/>
              </a:rPr>
              <a:t> </a:t>
            </a:r>
          </a:p>
        </p:txBody>
      </p:sp>
      <p:pic>
        <p:nvPicPr>
          <p:cNvPr id="3" name="Picture 2">
            <a:extLst>
              <a:ext uri="{FF2B5EF4-FFF2-40B4-BE49-F238E27FC236}">
                <a16:creationId xmlns:a16="http://schemas.microsoft.com/office/drawing/2014/main" id="{C0631B10-D336-4AF7-869F-C971BFDC3025}"/>
              </a:ext>
            </a:extLst>
          </p:cNvPr>
          <p:cNvPicPr>
            <a:picLocks noChangeAspect="1"/>
          </p:cNvPicPr>
          <p:nvPr/>
        </p:nvPicPr>
        <p:blipFill rotWithShape="1">
          <a:blip r:embed="rId5"/>
          <a:srcRect l="2248" t="11048" r="28054" b="19873"/>
          <a:stretch/>
        </p:blipFill>
        <p:spPr>
          <a:xfrm>
            <a:off x="0" y="3025572"/>
            <a:ext cx="5974080" cy="3832428"/>
          </a:xfrm>
          <a:prstGeom prst="rect">
            <a:avLst/>
          </a:prstGeom>
        </p:spPr>
      </p:pic>
      <p:pic>
        <p:nvPicPr>
          <p:cNvPr id="5" name="Picture 4">
            <a:extLst>
              <a:ext uri="{FF2B5EF4-FFF2-40B4-BE49-F238E27FC236}">
                <a16:creationId xmlns:a16="http://schemas.microsoft.com/office/drawing/2014/main" id="{459F9F4D-F0AB-4A71-ADAC-DBCF5EFF3760}"/>
              </a:ext>
            </a:extLst>
          </p:cNvPr>
          <p:cNvPicPr>
            <a:picLocks noChangeAspect="1"/>
          </p:cNvPicPr>
          <p:nvPr/>
        </p:nvPicPr>
        <p:blipFill rotWithShape="1">
          <a:blip r:embed="rId6"/>
          <a:srcRect l="3070" t="10540" r="28055" b="19746"/>
          <a:stretch/>
        </p:blipFill>
        <p:spPr>
          <a:xfrm>
            <a:off x="6322423" y="2978286"/>
            <a:ext cx="5869577" cy="3845344"/>
          </a:xfrm>
          <a:prstGeom prst="rect">
            <a:avLst/>
          </a:prstGeom>
        </p:spPr>
      </p:pic>
    </p:spTree>
    <p:extLst>
      <p:ext uri="{BB962C8B-B14F-4D97-AF65-F5344CB8AC3E}">
        <p14:creationId xmlns:p14="http://schemas.microsoft.com/office/powerpoint/2010/main" val="1582420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981200" y="429104"/>
            <a:ext cx="8077200" cy="1389565"/>
          </a:xfrm>
        </p:spPr>
        <p:txBody>
          <a:bodyPr/>
          <a:lstStyle/>
          <a:p>
            <a:pPr algn="ctr" fontAlgn="base">
              <a:spcBef>
                <a:spcPct val="0"/>
              </a:spcBef>
              <a:spcAft>
                <a:spcPct val="0"/>
              </a:spcAft>
            </a:pPr>
            <a:r>
              <a:rPr lang="en-US" altLang="en-US" sz="4000" b="1" dirty="0">
                <a:solidFill>
                  <a:srgbClr val="000000"/>
                </a:solidFill>
                <a:latin typeface="Tahoma" panose="020B0604030504040204" pitchFamily="34" charset="0"/>
                <a:ea typeface="Tahoma" panose="020B0604030504040204" pitchFamily="34" charset="0"/>
                <a:cs typeface="Tahoma" panose="020B0604030504040204" pitchFamily="34" charset="0"/>
              </a:rPr>
              <a:t>AECT Legends and Legacies</a:t>
            </a:r>
            <a:b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3"/>
              </a:rPr>
              <a:t>http://aectlegends.org/</a:t>
            </a:r>
            <a:r>
              <a:rPr lang="en-US" altLang="en-US" sz="3200" b="1"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sp>
        <p:nvSpPr>
          <p:cNvPr id="36873" name="TextBox 9"/>
          <p:cNvSpPr txBox="1">
            <a:spLocks noChangeArrowheads="1"/>
          </p:cNvSpPr>
          <p:nvPr/>
        </p:nvSpPr>
        <p:spPr bwMode="auto">
          <a:xfrm>
            <a:off x="716104" y="1818669"/>
            <a:ext cx="8725466" cy="830997"/>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b="1" dirty="0">
                <a:solidFill>
                  <a:srgbClr val="000000"/>
                </a:solidFill>
                <a:latin typeface="Tahoma" pitchFamily="34" charset="0"/>
                <a:cs typeface="Tahoma" pitchFamily="34" charset="0"/>
              </a:rPr>
              <a:t>#15. Richard Mayor, UC Santa Barbara (Video = 15:32)</a:t>
            </a:r>
          </a:p>
          <a:p>
            <a:pPr fontAlgn="base">
              <a:spcBef>
                <a:spcPct val="0"/>
              </a:spcBef>
              <a:spcAft>
                <a:spcPct val="0"/>
              </a:spcAft>
            </a:pPr>
            <a:r>
              <a:rPr lang="en-US" sz="2400" b="1" dirty="0">
                <a:solidFill>
                  <a:srgbClr val="000000"/>
                </a:solidFill>
                <a:latin typeface="Arial" charset="0"/>
                <a:cs typeface="Arial" charset="0"/>
                <a:hlinkClick r:id="rId4"/>
              </a:rPr>
              <a:t>https://www.youtube.com/watch?v=7Y4SqwCc2Zc&amp;t=1s</a:t>
            </a:r>
            <a:r>
              <a:rPr lang="en-US" sz="2400" b="1" dirty="0">
                <a:solidFill>
                  <a:srgbClr val="000000"/>
                </a:solidFill>
                <a:latin typeface="Arial" charset="0"/>
                <a:cs typeface="Arial" charset="0"/>
              </a:rPr>
              <a:t> </a:t>
            </a:r>
          </a:p>
        </p:txBody>
      </p:sp>
      <p:pic>
        <p:nvPicPr>
          <p:cNvPr id="4" name="Picture 3">
            <a:extLst>
              <a:ext uri="{FF2B5EF4-FFF2-40B4-BE49-F238E27FC236}">
                <a16:creationId xmlns:a16="http://schemas.microsoft.com/office/drawing/2014/main" id="{356DEE1D-A7E6-4A62-9D97-A001B0A891D6}"/>
              </a:ext>
            </a:extLst>
          </p:cNvPr>
          <p:cNvPicPr>
            <a:picLocks noChangeAspect="1"/>
          </p:cNvPicPr>
          <p:nvPr/>
        </p:nvPicPr>
        <p:blipFill rotWithShape="1">
          <a:blip r:embed="rId5"/>
          <a:srcRect l="3517" t="11215" r="28815" b="4922"/>
          <a:stretch/>
        </p:blipFill>
        <p:spPr>
          <a:xfrm>
            <a:off x="-109549" y="2828416"/>
            <a:ext cx="4922378" cy="3948464"/>
          </a:xfrm>
          <a:prstGeom prst="rect">
            <a:avLst/>
          </a:prstGeom>
        </p:spPr>
      </p:pic>
      <p:pic>
        <p:nvPicPr>
          <p:cNvPr id="7" name="Picture 6">
            <a:extLst>
              <a:ext uri="{FF2B5EF4-FFF2-40B4-BE49-F238E27FC236}">
                <a16:creationId xmlns:a16="http://schemas.microsoft.com/office/drawing/2014/main" id="{E43DB7C7-EAC9-4642-9C81-870F46E330A7}"/>
              </a:ext>
            </a:extLst>
          </p:cNvPr>
          <p:cNvPicPr>
            <a:picLocks noChangeAspect="1"/>
          </p:cNvPicPr>
          <p:nvPr/>
        </p:nvPicPr>
        <p:blipFill rotWithShape="1">
          <a:blip r:embed="rId6"/>
          <a:srcRect l="2550" t="10092" r="29299" b="4923"/>
          <a:stretch/>
        </p:blipFill>
        <p:spPr>
          <a:xfrm>
            <a:off x="7328793" y="2973564"/>
            <a:ext cx="4812828" cy="3884436"/>
          </a:xfrm>
          <a:prstGeom prst="rect">
            <a:avLst/>
          </a:prstGeom>
        </p:spPr>
      </p:pic>
      <p:pic>
        <p:nvPicPr>
          <p:cNvPr id="8" name="Picture 7">
            <a:extLst>
              <a:ext uri="{FF2B5EF4-FFF2-40B4-BE49-F238E27FC236}">
                <a16:creationId xmlns:a16="http://schemas.microsoft.com/office/drawing/2014/main" id="{D2A1DB57-0B18-4F27-A702-D0AC83C8FE01}"/>
              </a:ext>
            </a:extLst>
          </p:cNvPr>
          <p:cNvPicPr>
            <a:picLocks noChangeAspect="1"/>
          </p:cNvPicPr>
          <p:nvPr/>
        </p:nvPicPr>
        <p:blipFill>
          <a:blip r:embed="rId7"/>
          <a:stretch>
            <a:fillRect/>
          </a:stretch>
        </p:blipFill>
        <p:spPr>
          <a:xfrm>
            <a:off x="4812829" y="3096281"/>
            <a:ext cx="2729101" cy="3680599"/>
          </a:xfrm>
          <a:prstGeom prst="rect">
            <a:avLst/>
          </a:prstGeom>
        </p:spPr>
      </p:pic>
      <p:pic>
        <p:nvPicPr>
          <p:cNvPr id="9" name="Picture 8">
            <a:extLst>
              <a:ext uri="{FF2B5EF4-FFF2-40B4-BE49-F238E27FC236}">
                <a16:creationId xmlns:a16="http://schemas.microsoft.com/office/drawing/2014/main" id="{AE92E994-1C73-48C3-8A9D-BF9BCC32AC99}"/>
              </a:ext>
            </a:extLst>
          </p:cNvPr>
          <p:cNvPicPr>
            <a:picLocks noChangeAspect="1"/>
          </p:cNvPicPr>
          <p:nvPr/>
        </p:nvPicPr>
        <p:blipFill>
          <a:blip r:embed="rId8"/>
          <a:stretch>
            <a:fillRect/>
          </a:stretch>
        </p:blipFill>
        <p:spPr>
          <a:xfrm>
            <a:off x="7572695" y="3804561"/>
            <a:ext cx="4619305" cy="2857302"/>
          </a:xfrm>
          <a:prstGeom prst="rect">
            <a:avLst/>
          </a:prstGeom>
        </p:spPr>
      </p:pic>
    </p:spTree>
    <p:extLst>
      <p:ext uri="{BB962C8B-B14F-4D97-AF65-F5344CB8AC3E}">
        <p14:creationId xmlns:p14="http://schemas.microsoft.com/office/powerpoint/2010/main" val="9904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3E9B44-F411-41E5-86B2-2F9B82E13C41}"/>
              </a:ext>
            </a:extLst>
          </p:cNvPr>
          <p:cNvSpPr txBox="1">
            <a:spLocks/>
          </p:cNvSpPr>
          <p:nvPr/>
        </p:nvSpPr>
        <p:spPr>
          <a:xfrm>
            <a:off x="756597" y="370770"/>
            <a:ext cx="10267450" cy="15233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Pedagogical Uses of the Legends and Legacies Video Project</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11907669-6385-4BA6-AF7C-FE99E45CE059}"/>
              </a:ext>
            </a:extLst>
          </p:cNvPr>
          <p:cNvPicPr>
            <a:picLocks noChangeAspect="1"/>
          </p:cNvPicPr>
          <p:nvPr/>
        </p:nvPicPr>
        <p:blipFill rotWithShape="1">
          <a:blip r:embed="rId3"/>
          <a:srcRect l="28600" t="39751" r="31154" b="35950"/>
          <a:stretch/>
        </p:blipFill>
        <p:spPr>
          <a:xfrm>
            <a:off x="820396" y="2033898"/>
            <a:ext cx="10387525" cy="4059253"/>
          </a:xfrm>
          <a:prstGeom prst="rect">
            <a:avLst/>
          </a:prstGeom>
        </p:spPr>
      </p:pic>
    </p:spTree>
    <p:extLst>
      <p:ext uri="{BB962C8B-B14F-4D97-AF65-F5344CB8AC3E}">
        <p14:creationId xmlns:p14="http://schemas.microsoft.com/office/powerpoint/2010/main" val="2689718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3E9B44-F411-41E5-86B2-2F9B82E13C41}"/>
              </a:ext>
            </a:extLst>
          </p:cNvPr>
          <p:cNvSpPr txBox="1">
            <a:spLocks/>
          </p:cNvSpPr>
          <p:nvPr/>
        </p:nvSpPr>
        <p:spPr>
          <a:xfrm>
            <a:off x="756597" y="370770"/>
            <a:ext cx="10267450" cy="15233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I. Pedagogical Uses of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the AECT Legends and Legacy Videos</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49A89990-CC01-4ABE-89C5-D9B8FB4BB6B3}"/>
              </a:ext>
            </a:extLst>
          </p:cNvPr>
          <p:cNvSpPr>
            <a:spLocks noGrp="1"/>
          </p:cNvSpPr>
          <p:nvPr>
            <p:ph idx="1"/>
          </p:nvPr>
        </p:nvSpPr>
        <p:spPr>
          <a:xfrm>
            <a:off x="1034041" y="1750423"/>
            <a:ext cx="10102045" cy="4436246"/>
          </a:xfrm>
        </p:spPr>
        <p:txBody>
          <a:bodyPr>
            <a:normAutofit fontScale="70000" lnSpcReduction="20000"/>
          </a:bodyPr>
          <a:lstStyle/>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Watch 1 or more videos and write review or reflection papers.</a:t>
            </a:r>
          </a:p>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Watch 5 or more videos and look for themes or common issues.</a:t>
            </a:r>
          </a:p>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Draft educational change models, frameworks, or systems.</a:t>
            </a:r>
          </a:p>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Interview prior Legend and Legacy participants.</a:t>
            </a:r>
          </a:p>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Draft mini-chapters based on 10 or more of these interviews into a book.</a:t>
            </a:r>
          </a:p>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Design historical analyses of the field as interactive timelines, concept maps, or technical reports.</a:t>
            </a:r>
          </a:p>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Based on the past, have class draft a set of future trends papers.</a:t>
            </a:r>
          </a:p>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Remix episodes with the most informative aspects of 3 or more videos.</a:t>
            </a:r>
          </a:p>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Create concept snippets from various expert interviews.</a:t>
            </a:r>
          </a:p>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Hold online discussion forums on episodes.</a:t>
            </a:r>
          </a:p>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Create online role play or debate activities based on different episodes.</a:t>
            </a:r>
          </a:p>
          <a:p>
            <a:pPr marL="514350" indent="-514350">
              <a:lnSpc>
                <a:spcPct val="120000"/>
              </a:lnSpc>
              <a:spcBef>
                <a:spcPts val="0"/>
              </a:spcBef>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Have students </a:t>
            </a:r>
            <a:r>
              <a:rPr lang="en-US" b="1" dirty="0" err="1">
                <a:latin typeface="Tahoma" panose="020B0604030504040204" pitchFamily="34" charset="0"/>
                <a:ea typeface="Tahoma" panose="020B0604030504040204" pitchFamily="34" charset="0"/>
                <a:cs typeface="Tahoma" panose="020B0604030504040204" pitchFamily="34" charset="0"/>
              </a:rPr>
              <a:t>reinterview</a:t>
            </a:r>
            <a:r>
              <a:rPr lang="en-US" b="1" dirty="0">
                <a:latin typeface="Tahoma" panose="020B0604030504040204" pitchFamily="34" charset="0"/>
                <a:ea typeface="Tahoma" panose="020B0604030504040204" pitchFamily="34" charset="0"/>
                <a:cs typeface="Tahoma" panose="020B0604030504040204" pitchFamily="34" charset="0"/>
              </a:rPr>
              <a:t> (i.e., a follow-up) one of more of the people interviewed for the AECT Legend and Legacy video series.</a:t>
            </a:r>
          </a:p>
          <a:p>
            <a:pPr>
              <a:lnSpc>
                <a:spcPct val="100000"/>
              </a:lnSpc>
              <a:spcBef>
                <a:spcPts val="0"/>
              </a:spcBef>
            </a:pPr>
            <a:endParaRPr lang="en-US" b="1" dirty="0">
              <a:latin typeface="Tahoma" panose="020B0604030504040204" pitchFamily="34" charset="0"/>
              <a:ea typeface="Tahoma" panose="020B0604030504040204" pitchFamily="34" charset="0"/>
              <a:cs typeface="Tahoma" panose="020B0604030504040204" pitchFamily="34" charset="0"/>
            </a:endParaRPr>
          </a:p>
          <a:p>
            <a:endParaRPr lang="en-US" b="1" dirty="0">
              <a:latin typeface="Tahoma" panose="020B0604030504040204" pitchFamily="34" charset="0"/>
              <a:ea typeface="Tahoma" panose="020B0604030504040204" pitchFamily="34" charset="0"/>
              <a:cs typeface="Tahoma" panose="020B0604030504040204" pitchFamily="34" charset="0"/>
            </a:endParaRPr>
          </a:p>
          <a:p>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97548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 chalk&#10;&#10;Description automatically generated">
            <a:extLst>
              <a:ext uri="{FF2B5EF4-FFF2-40B4-BE49-F238E27FC236}">
                <a16:creationId xmlns:a16="http://schemas.microsoft.com/office/drawing/2014/main" id="{6D8252D8-60CA-46A2-A5C6-03C520BC03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18799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3E9B44-F411-41E5-86B2-2F9B82E13C41}"/>
              </a:ext>
            </a:extLst>
          </p:cNvPr>
          <p:cNvSpPr txBox="1">
            <a:spLocks/>
          </p:cNvSpPr>
          <p:nvPr/>
        </p:nvSpPr>
        <p:spPr>
          <a:xfrm>
            <a:off x="756597" y="370770"/>
            <a:ext cx="10267450" cy="15233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Pedagogical Uses of the </a:t>
            </a:r>
            <a:r>
              <a:rPr lang="en-US" sz="3600" b="1" dirty="0" err="1">
                <a:solidFill>
                  <a:srgbClr val="FF0000"/>
                </a:solidFill>
                <a:latin typeface="Tahoma" panose="020B0604030504040204" pitchFamily="34" charset="0"/>
                <a:ea typeface="Tahoma" panose="020B0604030504040204" pitchFamily="34" charset="0"/>
                <a:cs typeface="Tahoma" panose="020B0604030504040204" pitchFamily="34" charset="0"/>
              </a:rPr>
              <a:t>Legancies</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and Legends Project</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49A89990-CC01-4ABE-89C5-D9B8FB4BB6B3}"/>
              </a:ext>
            </a:extLst>
          </p:cNvPr>
          <p:cNvSpPr>
            <a:spLocks noGrp="1"/>
          </p:cNvSpPr>
          <p:nvPr>
            <p:ph idx="1"/>
          </p:nvPr>
        </p:nvSpPr>
        <p:spPr>
          <a:xfrm>
            <a:off x="1221377" y="1750423"/>
            <a:ext cx="9914709" cy="4436246"/>
          </a:xfrm>
        </p:spPr>
        <p:txBody>
          <a:bodyPr>
            <a:normAutofit fontScale="85000" lnSpcReduction="20000"/>
          </a:bodyPr>
          <a:lstStyle/>
          <a:p>
            <a:pPr marL="0" indent="0">
              <a:lnSpc>
                <a:spcPct val="120000"/>
              </a:lnSpc>
              <a:spcBef>
                <a:spcPts val="0"/>
              </a:spcBef>
              <a:buNone/>
            </a:pPr>
            <a:r>
              <a:rPr lang="en-US" sz="3200" b="1" dirty="0">
                <a:effectLst/>
                <a:latin typeface="Tahoma" panose="020B0604030504040204" pitchFamily="34" charset="0"/>
                <a:ea typeface="Tahoma" panose="020B0604030504040204" pitchFamily="34" charset="0"/>
                <a:cs typeface="Tahoma" panose="020B0604030504040204" pitchFamily="34" charset="0"/>
              </a:rPr>
              <a:t>Legacies and Legends project:</a:t>
            </a:r>
            <a:r>
              <a:rPr lang="en-US" sz="3200" dirty="0">
                <a:effectLst/>
                <a:latin typeface="Tahoma" panose="020B0604030504040204" pitchFamily="34" charset="0"/>
                <a:ea typeface="Tahoma" panose="020B0604030504040204" pitchFamily="34" charset="0"/>
                <a:cs typeface="Tahoma" panose="020B0604030504040204" pitchFamily="34" charset="0"/>
              </a:rPr>
              <a:t> Those selecting this option should watch video interview reflections or presentations from at least five leaders in the field of instructional and educational technology (e.g., Robert Reiser, Mike Molenda, Charlie Reigeluth, David Merrill, Michael Spector, Mendel Sherman, Marcy Driscoll, Robert Gagne, Rita Richey, Phil Harris, Robert Mayer, David Jonassen, Tom Reeves, Mike </a:t>
            </a:r>
            <a:r>
              <a:rPr lang="en-US" sz="3200" dirty="0" err="1">
                <a:effectLst/>
                <a:latin typeface="Tahoma" panose="020B0604030504040204" pitchFamily="34" charset="0"/>
                <a:ea typeface="Tahoma" panose="020B0604030504040204" pitchFamily="34" charset="0"/>
                <a:cs typeface="Tahoma" panose="020B0604030504040204" pitchFamily="34" charset="0"/>
              </a:rPr>
              <a:t>Hannafin</a:t>
            </a:r>
            <a:r>
              <a:rPr lang="en-US" sz="3200" dirty="0">
                <a:effectLst/>
                <a:latin typeface="Tahoma" panose="020B0604030504040204" pitchFamily="34" charset="0"/>
                <a:ea typeface="Tahoma" panose="020B0604030504040204" pitchFamily="34" charset="0"/>
                <a:cs typeface="Tahoma" panose="020B0604030504040204" pitchFamily="34" charset="0"/>
              </a:rPr>
              <a:t>, Kay </a:t>
            </a:r>
            <a:r>
              <a:rPr lang="en-US" sz="3200" dirty="0" err="1">
                <a:effectLst/>
                <a:latin typeface="Tahoma" panose="020B0604030504040204" pitchFamily="34" charset="0"/>
                <a:ea typeface="Tahoma" panose="020B0604030504040204" pitchFamily="34" charset="0"/>
                <a:cs typeface="Tahoma" panose="020B0604030504040204" pitchFamily="34" charset="0"/>
              </a:rPr>
              <a:t>Persichitte</a:t>
            </a:r>
            <a:r>
              <a:rPr lang="en-US" sz="3200" dirty="0">
                <a:effectLst/>
                <a:latin typeface="Tahoma" panose="020B0604030504040204" pitchFamily="34" charset="0"/>
                <a:ea typeface="Tahoma" panose="020B0604030504040204" pitchFamily="34" charset="0"/>
                <a:cs typeface="Tahoma" panose="020B0604030504040204" pitchFamily="34" charset="0"/>
              </a:rPr>
              <a:t>, Kyle Peck, etc.). If you select this option, you are to write a 4-5 page single spaced reflection (perhaps 2,000-3,000 words or more</a:t>
            </a:r>
            <a:r>
              <a:rPr lang="en-US" sz="1800" dirty="0">
                <a:effectLst/>
                <a:latin typeface="Tahoma" panose="020B0604030504040204" pitchFamily="34" charset="0"/>
                <a:ea typeface="Tahoma" panose="020B0604030504040204" pitchFamily="34" charset="0"/>
                <a:cs typeface="Tahoma" panose="020B0604030504040204" pitchFamily="34" charset="0"/>
              </a:rPr>
              <a:t>).</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56508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441C4-A0D3-49E9-A621-C30ED36B6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471" y="857250"/>
            <a:ext cx="6858000" cy="5143500"/>
          </a:xfrm>
          <a:prstGeom prst="rect">
            <a:avLst/>
          </a:prstGeom>
        </p:spPr>
      </p:pic>
      <p:pic>
        <p:nvPicPr>
          <p:cNvPr id="7" name="Picture 6">
            <a:extLst>
              <a:ext uri="{FF2B5EF4-FFF2-40B4-BE49-F238E27FC236}">
                <a16:creationId xmlns:a16="http://schemas.microsoft.com/office/drawing/2014/main" id="{58A9BA8F-E698-4E6E-8487-75D430E0C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67471" y="857250"/>
            <a:ext cx="6858000" cy="5143500"/>
          </a:xfrm>
          <a:prstGeom prst="rect">
            <a:avLst/>
          </a:prstGeom>
        </p:spPr>
      </p:pic>
    </p:spTree>
    <p:extLst>
      <p:ext uri="{BB962C8B-B14F-4D97-AF65-F5344CB8AC3E}">
        <p14:creationId xmlns:p14="http://schemas.microsoft.com/office/powerpoint/2010/main" val="1774199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0577C3-F1F7-4528-A0D7-9DFA4965B0A9}"/>
              </a:ext>
            </a:extLst>
          </p:cNvPr>
          <p:cNvSpPr>
            <a:spLocks noGrp="1"/>
          </p:cNvSpPr>
          <p:nvPr>
            <p:ph type="title"/>
          </p:nvPr>
        </p:nvSpPr>
        <p:spPr>
          <a:xfrm>
            <a:off x="1981199" y="359741"/>
            <a:ext cx="8239571" cy="1388378"/>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26, 2021</a:t>
            </a:r>
            <a:br>
              <a:rPr lang="en-US" sz="11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University of North Texas</a:t>
            </a:r>
            <a:endParaRPr lang="en-US" sz="2700" b="1" dirty="0">
              <a:latin typeface="Tahoma" panose="020B0604030504040204" pitchFamily="34" charset="0"/>
              <a:ea typeface="Tahoma" panose="020B0604030504040204" pitchFamily="34" charset="0"/>
              <a:cs typeface="Tahoma" panose="020B0604030504040204" pitchFamily="34" charset="0"/>
            </a:endParaRPr>
          </a:p>
        </p:txBody>
      </p:sp>
      <p:pic>
        <p:nvPicPr>
          <p:cNvPr id="4098" name="Picture 4">
            <a:extLst>
              <a:ext uri="{FF2B5EF4-FFF2-40B4-BE49-F238E27FC236}">
                <a16:creationId xmlns:a16="http://schemas.microsoft.com/office/drawing/2014/main" id="{EC35442D-850A-479A-B536-8461D368F3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98" t="11639" r="36153" b="9584"/>
          <a:stretch/>
        </p:blipFill>
        <p:spPr bwMode="auto">
          <a:xfrm>
            <a:off x="4469449" y="1855395"/>
            <a:ext cx="6910113" cy="50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FAC2A96-FD9C-4DB2-A6A6-A1B440A5A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07" y="1819967"/>
            <a:ext cx="3905429" cy="5046580"/>
          </a:xfrm>
          <a:prstGeom prst="rect">
            <a:avLst/>
          </a:prstGeom>
        </p:spPr>
      </p:pic>
    </p:spTree>
    <p:extLst>
      <p:ext uri="{BB962C8B-B14F-4D97-AF65-F5344CB8AC3E}">
        <p14:creationId xmlns:p14="http://schemas.microsoft.com/office/powerpoint/2010/main" val="1902561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outdoor, sign&#10;&#10;Description automatically generated">
            <a:extLst>
              <a:ext uri="{FF2B5EF4-FFF2-40B4-BE49-F238E27FC236}">
                <a16:creationId xmlns:a16="http://schemas.microsoft.com/office/drawing/2014/main" id="{F3B9A5A1-5C2F-4E3E-9A2D-833DD24D9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591487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22C93A-F31E-484E-95CB-096BC5710A08}"/>
              </a:ext>
            </a:extLst>
          </p:cNvPr>
          <p:cNvPicPr>
            <a:picLocks noChangeAspect="1"/>
          </p:cNvPicPr>
          <p:nvPr/>
        </p:nvPicPr>
        <p:blipFill>
          <a:blip r:embed="rId2"/>
          <a:stretch>
            <a:fillRect/>
          </a:stretch>
        </p:blipFill>
        <p:spPr>
          <a:xfrm>
            <a:off x="227277" y="162622"/>
            <a:ext cx="11737445" cy="2565623"/>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AA94625D-2ADD-46AE-9634-BE0F75AB29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660" y="2728245"/>
            <a:ext cx="5506340" cy="4129755"/>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1BF23481-B0FF-4CA2-B153-92B171311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5108" y="2728245"/>
            <a:ext cx="5506340" cy="4129755"/>
          </a:xfrm>
          <a:prstGeom prst="rect">
            <a:avLst/>
          </a:prstGeom>
        </p:spPr>
      </p:pic>
    </p:spTree>
    <p:extLst>
      <p:ext uri="{BB962C8B-B14F-4D97-AF65-F5344CB8AC3E}">
        <p14:creationId xmlns:p14="http://schemas.microsoft.com/office/powerpoint/2010/main" val="4130235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0F281F-E065-4310-A04A-78C5E1B2EE96}"/>
              </a:ext>
            </a:extLst>
          </p:cNvPr>
          <p:cNvPicPr>
            <a:picLocks noChangeAspect="1"/>
          </p:cNvPicPr>
          <p:nvPr/>
        </p:nvPicPr>
        <p:blipFill rotWithShape="1">
          <a:blip r:embed="rId2"/>
          <a:srcRect l="18276" t="15701" r="18006" b="16386"/>
          <a:stretch/>
        </p:blipFill>
        <p:spPr>
          <a:xfrm>
            <a:off x="0" y="1872517"/>
            <a:ext cx="6455533" cy="4464804"/>
          </a:xfrm>
          <a:prstGeom prst="rect">
            <a:avLst/>
          </a:prstGeom>
        </p:spPr>
      </p:pic>
      <p:pic>
        <p:nvPicPr>
          <p:cNvPr id="10" name="Picture 9">
            <a:extLst>
              <a:ext uri="{FF2B5EF4-FFF2-40B4-BE49-F238E27FC236}">
                <a16:creationId xmlns:a16="http://schemas.microsoft.com/office/drawing/2014/main" id="{47F6C085-00BF-41D3-8D87-EE2244E7E683}"/>
              </a:ext>
            </a:extLst>
          </p:cNvPr>
          <p:cNvPicPr>
            <a:picLocks noChangeAspect="1"/>
          </p:cNvPicPr>
          <p:nvPr/>
        </p:nvPicPr>
        <p:blipFill rotWithShape="1">
          <a:blip r:embed="rId3"/>
          <a:srcRect l="17225" t="16822" r="18087"/>
          <a:stretch/>
        </p:blipFill>
        <p:spPr>
          <a:xfrm>
            <a:off x="6698494" y="1872517"/>
            <a:ext cx="5351075" cy="4464804"/>
          </a:xfrm>
          <a:prstGeom prst="rect">
            <a:avLst/>
          </a:prstGeom>
        </p:spPr>
      </p:pic>
      <p:sp>
        <p:nvSpPr>
          <p:cNvPr id="11" name="Title 10">
            <a:extLst>
              <a:ext uri="{FF2B5EF4-FFF2-40B4-BE49-F238E27FC236}">
                <a16:creationId xmlns:a16="http://schemas.microsoft.com/office/drawing/2014/main" id="{10379A99-B0AA-4450-B14A-634DE44CB389}"/>
              </a:ext>
            </a:extLst>
          </p:cNvPr>
          <p:cNvSpPr>
            <a:spLocks noGrp="1"/>
          </p:cNvSpPr>
          <p:nvPr>
            <p:ph type="title"/>
          </p:nvPr>
        </p:nvSpPr>
        <p:spPr/>
        <p:txBody>
          <a:bodyPr>
            <a:normAutofit fontScale="90000"/>
          </a:bodyPr>
          <a:lstStyle/>
          <a:p>
            <a:r>
              <a:rPr lang="en-US" altLang="en-US" sz="4400" b="1" dirty="0">
                <a:solidFill>
                  <a:srgbClr val="000000"/>
                </a:solidFill>
                <a:latin typeface="Tahoma" panose="020B0604030504040204" pitchFamily="34" charset="0"/>
                <a:ea typeface="Tahoma" panose="020B0604030504040204" pitchFamily="34" charset="0"/>
                <a:cs typeface="Tahoma" panose="020B0604030504040204" pitchFamily="34" charset="0"/>
              </a:rPr>
              <a:t>AECT Legends and Legacies Index</a:t>
            </a:r>
            <a:br>
              <a:rPr lang="en-US" alt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36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4"/>
              </a:rPr>
              <a:t>http://aectlegends.org/all_index.php</a:t>
            </a:r>
            <a:r>
              <a:rPr lang="en-US" alt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US" dirty="0"/>
          </a:p>
        </p:txBody>
      </p:sp>
    </p:spTree>
    <p:extLst>
      <p:ext uri="{BB962C8B-B14F-4D97-AF65-F5344CB8AC3E}">
        <p14:creationId xmlns:p14="http://schemas.microsoft.com/office/powerpoint/2010/main" val="3292433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0379A99-B0AA-4450-B14A-634DE44CB389}"/>
              </a:ext>
            </a:extLst>
          </p:cNvPr>
          <p:cNvSpPr>
            <a:spLocks noGrp="1"/>
          </p:cNvSpPr>
          <p:nvPr>
            <p:ph type="title"/>
          </p:nvPr>
        </p:nvSpPr>
        <p:spPr>
          <a:xfrm>
            <a:off x="609600" y="661273"/>
            <a:ext cx="10972800" cy="1143000"/>
          </a:xfrm>
        </p:spPr>
        <p:txBody>
          <a:bodyPr>
            <a:normAutofit fontScale="90000"/>
          </a:bodyPr>
          <a:lstStyle/>
          <a:p>
            <a:r>
              <a:rPr lang="en-US" altLang="en-US" sz="4400" b="1" dirty="0">
                <a:solidFill>
                  <a:srgbClr val="000000"/>
                </a:solidFill>
                <a:latin typeface="Tahoma" panose="020B0604030504040204" pitchFamily="34" charset="0"/>
                <a:ea typeface="Tahoma" panose="020B0604030504040204" pitchFamily="34" charset="0"/>
                <a:cs typeface="Tahoma" panose="020B0604030504040204" pitchFamily="34" charset="0"/>
              </a:rPr>
              <a:t>About the AECT Legends and Legacies</a:t>
            </a:r>
            <a:br>
              <a:rPr lang="en-US" alt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altLang="en-US" sz="36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2"/>
              </a:rPr>
              <a:t>http://aectlegends.org/about.php</a:t>
            </a:r>
            <a:r>
              <a:rPr lang="en-US" altLang="en-US" sz="3600" b="1" dirty="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US" dirty="0"/>
          </a:p>
        </p:txBody>
      </p:sp>
      <p:pic>
        <p:nvPicPr>
          <p:cNvPr id="3" name="Picture 2">
            <a:extLst>
              <a:ext uri="{FF2B5EF4-FFF2-40B4-BE49-F238E27FC236}">
                <a16:creationId xmlns:a16="http://schemas.microsoft.com/office/drawing/2014/main" id="{6AA761BD-C18C-48F0-9CEF-524534F5E5B3}"/>
              </a:ext>
            </a:extLst>
          </p:cNvPr>
          <p:cNvPicPr>
            <a:picLocks noChangeAspect="1"/>
          </p:cNvPicPr>
          <p:nvPr/>
        </p:nvPicPr>
        <p:blipFill rotWithShape="1">
          <a:blip r:embed="rId3"/>
          <a:srcRect l="18114" t="17820" r="19624" b="18006"/>
          <a:stretch/>
        </p:blipFill>
        <p:spPr>
          <a:xfrm>
            <a:off x="2532403" y="1958653"/>
            <a:ext cx="7127193" cy="4766888"/>
          </a:xfrm>
          <a:prstGeom prst="rect">
            <a:avLst/>
          </a:prstGeom>
        </p:spPr>
      </p:pic>
    </p:spTree>
    <p:extLst>
      <p:ext uri="{BB962C8B-B14F-4D97-AF65-F5344CB8AC3E}">
        <p14:creationId xmlns:p14="http://schemas.microsoft.com/office/powerpoint/2010/main" val="21836399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15830</TotalTime>
  <Words>1081</Words>
  <Application>Microsoft Office PowerPoint</Application>
  <PresentationFormat>Widescreen</PresentationFormat>
  <Paragraphs>86</Paragraphs>
  <Slides>30</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Arial</vt:lpstr>
      <vt:lpstr>Calibri</vt:lpstr>
      <vt:lpstr>Calibri Light</vt:lpstr>
      <vt:lpstr>Tahoma</vt:lpstr>
      <vt:lpstr>Office Theme</vt:lpstr>
      <vt:lpstr>1_Office Theme</vt:lpstr>
      <vt:lpstr>From Legends and Legacies to Silver Linings for Learning:  Using Shared Online Video for Engaging Online Learners</vt:lpstr>
      <vt:lpstr>PowerPoint Presentation</vt:lpstr>
      <vt:lpstr>PowerPoint Presentation</vt:lpstr>
      <vt:lpstr>PowerPoint Presentation</vt:lpstr>
      <vt:lpstr>October 26, 2021 University of North Texas</vt:lpstr>
      <vt:lpstr>PowerPoint Presentation</vt:lpstr>
      <vt:lpstr>PowerPoint Presentation</vt:lpstr>
      <vt:lpstr>AECT Legends and Legacies Index http://aectlegends.org/all_index.php </vt:lpstr>
      <vt:lpstr>About the AECT Legends and Legacies http://aectlegends.org/about.php </vt:lpstr>
      <vt:lpstr>AECT Legends and Legacies http://aectlegends.org/ </vt:lpstr>
      <vt:lpstr>AECT Legends and Legacies http://aectlegends.org/ </vt:lpstr>
      <vt:lpstr>AECT Legends and Legacies http://aectlegends.org/ </vt:lpstr>
      <vt:lpstr>AECT Legends and Legacies http://aectlegends.org/ </vt:lpstr>
      <vt:lpstr>AECT Legends and Legacies http://aectlegends.org/   Michael Spector and Marcy Driscoll speak on Robert Gagne</vt:lpstr>
      <vt:lpstr>AECT Legends and Legacies http://aectlegends.org/ </vt:lpstr>
      <vt:lpstr>AECT Legends and Legacies http://aectlegends.org/ </vt:lpstr>
      <vt:lpstr>AECT Legends and Legacies http://aectlegends.org/ </vt:lpstr>
      <vt:lpstr>AECT Legends and Legacies http://aectlegends.org/ </vt:lpstr>
      <vt:lpstr>AECT Legends and Legacies http://aectlegends.org/ </vt:lpstr>
      <vt:lpstr>AECT Legends and Legacies http://aectlegends.org/ </vt:lpstr>
      <vt:lpstr>AECT Legends and Legacies http://aectlegends.org/ </vt:lpstr>
      <vt:lpstr>AECT Legends and Legacies http://aectlegends.org/ </vt:lpstr>
      <vt:lpstr>AECT Legends and Legacies http://aectlegends.org/ </vt:lpstr>
      <vt:lpstr>AECT Legends and Legacies http://aectlegends.org/ </vt:lpstr>
      <vt:lpstr>AECT Legends and Legacies http://aectlegends.org/ </vt:lpstr>
      <vt:lpstr>AECT Legends and Legacies http://aectlegends.org/ </vt:lpstr>
      <vt:lpstr>AECT Legends and Legacies http://aectlegends.org/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Episode #30: Student Show. October 10, 2020</dc:title>
  <dc:creator>Curtis Bonk</dc:creator>
  <cp:lastModifiedBy>Bonk, Curtis Jay</cp:lastModifiedBy>
  <cp:revision>188</cp:revision>
  <dcterms:created xsi:type="dcterms:W3CDTF">2020-10-11T04:37:20Z</dcterms:created>
  <dcterms:modified xsi:type="dcterms:W3CDTF">2022-04-01T04:39:45Z</dcterms:modified>
</cp:coreProperties>
</file>