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7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8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9" r:id="rId3"/>
    <p:sldMasterId id="2147483701" r:id="rId4"/>
    <p:sldMasterId id="2147483713" r:id="rId5"/>
    <p:sldMasterId id="2147483728" r:id="rId6"/>
    <p:sldMasterId id="2147483744" r:id="rId7"/>
    <p:sldMasterId id="2147483759" r:id="rId8"/>
    <p:sldMasterId id="2147483772" r:id="rId9"/>
    <p:sldMasterId id="2147483787" r:id="rId10"/>
    <p:sldMasterId id="2147483799" r:id="rId11"/>
    <p:sldMasterId id="2147483814" r:id="rId12"/>
    <p:sldMasterId id="2147483829" r:id="rId13"/>
    <p:sldMasterId id="2147484057" r:id="rId14"/>
    <p:sldMasterId id="2147484246" r:id="rId15"/>
    <p:sldMasterId id="2147484346" r:id="rId16"/>
    <p:sldMasterId id="2147484358" r:id="rId17"/>
    <p:sldMasterId id="2147484370" r:id="rId18"/>
    <p:sldMasterId id="2147484398" r:id="rId19"/>
  </p:sldMasterIdLst>
  <p:notesMasterIdLst>
    <p:notesMasterId r:id="rId96"/>
  </p:notesMasterIdLst>
  <p:sldIdLst>
    <p:sldId id="20070" r:id="rId20"/>
    <p:sldId id="1020" r:id="rId21"/>
    <p:sldId id="21089" r:id="rId22"/>
    <p:sldId id="19940" r:id="rId23"/>
    <p:sldId id="19942" r:id="rId24"/>
    <p:sldId id="19414" r:id="rId25"/>
    <p:sldId id="19846" r:id="rId26"/>
    <p:sldId id="21094" r:id="rId27"/>
    <p:sldId id="21081" r:id="rId28"/>
    <p:sldId id="882" r:id="rId29"/>
    <p:sldId id="12896" r:id="rId30"/>
    <p:sldId id="17580" r:id="rId31"/>
    <p:sldId id="12885" r:id="rId32"/>
    <p:sldId id="12881" r:id="rId33"/>
    <p:sldId id="976" r:id="rId34"/>
    <p:sldId id="12898" r:id="rId35"/>
    <p:sldId id="12871" r:id="rId36"/>
    <p:sldId id="12874" r:id="rId37"/>
    <p:sldId id="12875" r:id="rId38"/>
    <p:sldId id="20093" r:id="rId39"/>
    <p:sldId id="19783" r:id="rId40"/>
    <p:sldId id="19854" r:id="rId41"/>
    <p:sldId id="1102" r:id="rId42"/>
    <p:sldId id="1088" r:id="rId43"/>
    <p:sldId id="17570" r:id="rId44"/>
    <p:sldId id="19903" r:id="rId45"/>
    <p:sldId id="607" r:id="rId46"/>
    <p:sldId id="1036" r:id="rId47"/>
    <p:sldId id="1040" r:id="rId48"/>
    <p:sldId id="1041" r:id="rId49"/>
    <p:sldId id="1042" r:id="rId50"/>
    <p:sldId id="1043" r:id="rId51"/>
    <p:sldId id="1044" r:id="rId52"/>
    <p:sldId id="1045" r:id="rId53"/>
    <p:sldId id="1046" r:id="rId54"/>
    <p:sldId id="1047" r:id="rId55"/>
    <p:sldId id="1048" r:id="rId56"/>
    <p:sldId id="694" r:id="rId57"/>
    <p:sldId id="525" r:id="rId58"/>
    <p:sldId id="531" r:id="rId59"/>
    <p:sldId id="887" r:id="rId60"/>
    <p:sldId id="888" r:id="rId61"/>
    <p:sldId id="889" r:id="rId62"/>
    <p:sldId id="894" r:id="rId63"/>
    <p:sldId id="895" r:id="rId64"/>
    <p:sldId id="1006" r:id="rId65"/>
    <p:sldId id="861" r:id="rId66"/>
    <p:sldId id="1049" r:id="rId67"/>
    <p:sldId id="1061" r:id="rId68"/>
    <p:sldId id="1050" r:id="rId69"/>
    <p:sldId id="1051" r:id="rId70"/>
    <p:sldId id="866" r:id="rId71"/>
    <p:sldId id="1059" r:id="rId72"/>
    <p:sldId id="869" r:id="rId73"/>
    <p:sldId id="870" r:id="rId74"/>
    <p:sldId id="1053" r:id="rId75"/>
    <p:sldId id="872" r:id="rId76"/>
    <p:sldId id="873" r:id="rId77"/>
    <p:sldId id="1054" r:id="rId78"/>
    <p:sldId id="1055" r:id="rId79"/>
    <p:sldId id="876" r:id="rId80"/>
    <p:sldId id="877" r:id="rId81"/>
    <p:sldId id="453" r:id="rId82"/>
    <p:sldId id="1142" r:id="rId83"/>
    <p:sldId id="946" r:id="rId84"/>
    <p:sldId id="343" r:id="rId85"/>
    <p:sldId id="878" r:id="rId86"/>
    <p:sldId id="1062" r:id="rId87"/>
    <p:sldId id="1057" r:id="rId88"/>
    <p:sldId id="1058" r:id="rId89"/>
    <p:sldId id="693" r:id="rId90"/>
    <p:sldId id="512" r:id="rId91"/>
    <p:sldId id="947" r:id="rId92"/>
    <p:sldId id="955" r:id="rId93"/>
    <p:sldId id="20067" r:id="rId94"/>
    <p:sldId id="20065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7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slide" Target="slides/slide57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slide" Target="slides/slide74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9E388-0D70-4BAB-95C1-4A91966B554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73BD3-E467-43FB-B352-19FE4B258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14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FFDE67AC-DA10-483D-9BDF-32C0E7176A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8FB660B5-4313-4F23-94B1-82070B99EB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6D5B0FE6-48EA-4A7B-AC32-881E790312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F86F7A-038D-4017-8FE0-E053441DE0A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https://mosaic.iu.edu/</a:t>
            </a:r>
          </a:p>
        </p:txBody>
      </p:sp>
    </p:spTree>
    <p:extLst>
      <p:ext uri="{BB962C8B-B14F-4D97-AF65-F5344CB8AC3E}">
        <p14:creationId xmlns:p14="http://schemas.microsoft.com/office/powerpoint/2010/main" val="3705730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B07B0-2CCA-4CE2-9402-94C2771B13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5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0AA74-12CB-4FC5-B6AF-656F14912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44BD8-B2D8-4AD8-894A-55FF7096B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437FA-99E5-46E6-8C3C-AAFFF0F1D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DA9D8-0CC8-4E1F-9DFF-2ADBB300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2D860-B40E-450C-86C1-15A314E1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5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397AB-D1C5-43B7-A9F9-AEB5666F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EB0D1-3AF6-48F4-A3D2-259277E11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75396-498E-48E6-ACAF-C4A31B140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7D32B-51B1-4DBE-A17E-13559A6A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D7EF6-0A59-4EDD-989B-6D25B75A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385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00201-A86B-4DA6-94A8-D45929319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3948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F44F4-26C1-406A-A004-395A7D3CB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7140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26160-E46F-435A-A1EF-C97F62948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8812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92C83-B362-49DD-BA6D-E19382849F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9610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1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62C9271-6EA8-4F03-8AD5-0355930B3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866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DA40114-AE12-44C1-B592-7E033694C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901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0A4B781-5CCA-48D3-9D00-03F59DCE5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74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C86E75A-B6F9-4F75-8323-CBE6A84A6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709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1E5C555-146F-48A6-AF39-E5A02D3E9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55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33A6189-BED1-41D3-A20A-CBACA702B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6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6C2FA0-1D1A-49E7-80EB-D6A3208132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97CBF-208F-46C0-8C92-421442BCD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97A79-130C-4093-B984-A79494D4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DB8A6-F0CA-4DD0-9D36-7E253E48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437B-5452-43EF-AFE2-8D39B0C2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208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A9BF4F3-9D45-4E49-BF4A-42A47BD70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767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AA3774D-4684-4B92-A0BB-7A6EF7853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349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F9B4B35-5609-4925-A705-1F0140685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252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E34F56E9-5A83-42B3-908E-4F98F476B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93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00031DB-6887-4FF5-8AFA-FF9A752D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872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73CB40E-3122-4E6A-9C95-323941F1E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991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0AF2FF0-C383-428F-AA18-6ED1B6804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033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00ECB7A-C0EE-412D-A514-9C4719F62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580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347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79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8EB548-B705-49C1-BB85-EC20897534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93F02F-6630-4D68-AF7A-4D79973282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67C1B3-C6DD-49E8-A055-989926CB6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52E9D26-2C19-49FF-8A1A-7D9704286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6977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497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407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2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027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743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191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48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127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020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F9FB354-EC18-4C15-ABB9-5F8C02FF1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69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1A1220-B8E2-4527-9BBA-DF2FE6BF1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7F0B2E-0625-4374-8D02-2BAF1C0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160AE1-144F-4F29-A59F-381D0295D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1FCED7-9201-4257-9100-3686726101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099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6C463AB-BC0B-4EAB-B633-6C8080B00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89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D18CA92-D5D2-40DE-9E01-9D2775488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795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983532E-D614-4C0D-A25D-8746C9C97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866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4A669F3-90C0-42CE-A655-820E8E8BE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6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7FB28EC-E65D-40D4-A184-8CAF0D67A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983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54CCE02-B25A-41DD-BFA4-43EF90DDF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02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06F6AF4-B628-4CD5-9834-4CBDE3AF6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102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BCF8CDA-4512-4A87-9EB1-8D58DD2B1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6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513DDE4-3526-4F85-8C93-8EA70E6A2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119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3DC6484-75BB-47C9-9B97-C68774E29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62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FA714D-68AE-4286-804B-1BC4BFEC6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B36867-197C-425A-B4DB-56B7B9946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A1F27F-A3C2-4F15-930A-82A1A19605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852B4A0-7D55-421F-899C-E01BC70E72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24165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423D5C2-0884-4653-A4F8-3BE47BC57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092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9C7E871-81E5-4CE5-8329-1BBD98E54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584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49E8778-227E-4F80-B7BE-39162C98A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938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6228423-2B51-4AEF-91EF-B4B7C53F4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226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A05423-DD44-433E-849E-94A7833EC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144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56BB29-1ECE-4400-9DE0-58CC9F226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416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145554A-300E-4681-AA03-8BE3945BF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70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72C27A-055B-4464-8EC6-56EC63DFC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16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8C2D3A6-F772-4A77-A432-CBE67291E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169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BD69D90-6347-4F37-83F0-EF53C8B2B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51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51A0B-332D-4C84-8FB3-077B92CBA2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E8166-57D8-4300-9964-B93FA48F8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04300-6488-4F89-B763-039CFB162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AFC4E25-2D02-441C-9716-95D29D2605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6350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68AE5B2-B63E-4DDA-8603-BCE70C405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253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1F14C46-E865-4215-9949-20B32965B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1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84D77F1-DB49-485B-A811-394D637BE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10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1DB8ADE-4669-4774-998C-D7A143FB3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197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B6F9CA-8CEE-443D-BE1D-42017C85E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73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1B2C3EA-8AE3-4B1A-8487-C298D6435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000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F261941-2A2A-4C91-82F0-DD7AC1A8D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79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617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8300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79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370B37-4087-4ED0-89B0-8B82B7F6AC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F616052-37A8-4EF4-BB48-35F6BD6A90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59E8706-56FA-43DA-AC2D-FE6E323185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54106CC-66D0-4ECC-9803-85E5D3641D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3755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112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72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252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001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90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386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334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521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00586-EFF3-455F-AE72-3E612C11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7EA647-A45A-4DAC-9ED1-4A1051531E5C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9780F-3410-41BB-887D-256C8F55B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9C580-27A9-45EB-AEC2-B1E18A79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0B68A6-0522-45FC-AA6B-E46E64B2A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0311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D948D-367E-4740-80C2-A21604528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06CF8B-29E8-49D9-A6D0-0A794A7E1BF2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B5696-99D1-45E7-9EB4-7E7BD6DD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3A78-A9FA-4B98-A3A0-C2528BDD0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2047F1-4160-460B-BEF1-39AEC76EBE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438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FCBEBF-140C-492D-B875-F6E2D3C60A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77806D-0FFF-4056-8221-58CB265C98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0A4C1C-2D52-45B3-B7D0-72A550602F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9422545-7B01-4DE3-85F2-C16F2126CF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54686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A7712-A779-462C-8FC0-A6C53C08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44C52E-727D-4BAA-A388-34F077180333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08BA8-3BC4-4C31-840B-243B4932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5C671-954B-4D09-A06D-30DEFC8D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F51DE2-F13F-4412-B081-8CD3C1CB16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1823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E9E44-3AE1-4A32-8406-13A2E97B9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E1A2B7-1E27-473C-AD3E-1CD288B855AB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1329F-684F-4A79-ADC9-FC470684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F6F41-982F-4B16-B209-953D044F2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A4638D-ABC6-48D5-941A-B9EC7E470F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3067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2C58E4-9148-4C63-8BF0-D20A04E7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47EE80-4F40-45CC-8D9F-E5196463071A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0F9DB9-E7B2-4798-B8C9-0A3D3C24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2573B-110C-4EB0-AB01-D2A33643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DFB397-11F8-4AA4-ABBE-EA442CB676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5318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8B58B-0E9B-4CF6-BD6B-9E2760C03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9F62CC-27D8-4262-BABB-9C8128F02394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D1A5B-A819-4428-B0FE-D147A89D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0ED6E-A984-41F7-9276-C8029F73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FBA35A-D1A6-4178-B18B-504E11AB1C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74938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775A7F-F5CD-4697-B7E3-6829D7DC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57598B-609A-443C-B0BC-20CF8063F25A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58CC2-8165-4A1B-B480-BE4B6D90C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60368-8082-4A28-949A-BD84DEEA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3CF777-D513-47B0-B95A-EF172489E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6405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C16F6-1439-45EC-931F-D91BDACD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800A1D-AC58-4E58-99F7-35AC37030E9C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5E615-4B95-4609-9DF0-A415F077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FBECF-EE21-43FE-9E6C-59792BFEB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19E0A7-697B-44AE-A3FD-F169E2FF2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4748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C8A3C-BB41-4BB0-AB3B-696DA090F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236CFA-E0BA-4B29-9B01-4B5BD5858A83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92AA5-4747-4997-AFD4-0AA08808D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84F0D-87E7-43BF-95D4-27EF3961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A1E335-7468-437F-AF40-C8C4F78C2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4176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06A8B-2FDB-432A-8DB3-643BAFFEC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542737-AB98-462A-903E-F93EC62059A3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E508F-D8ED-468E-815D-8997AFE7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EDE88-8E15-4213-975B-94E1A230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8A977B-57AD-4895-9B16-624EAC46D4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02550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6CBB1-E759-40C7-BA3A-858A9A25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65B08E-6A13-4BD9-96CF-2489B74892D4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180E3-F939-4E2E-BA8A-54603C9E7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C0FE4-80A2-407B-BB49-20D1B762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893968-F0C9-41D3-8A38-C2B87866CD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6806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926A47-1B78-47D0-A4E7-25CD10B14B1A}"/>
              </a:ext>
            </a:extLst>
          </p:cNvPr>
          <p:cNvSpPr txBox="1">
            <a:spLocks/>
          </p:cNvSpPr>
          <p:nvPr userDrawn="1"/>
        </p:nvSpPr>
        <p:spPr>
          <a:xfrm>
            <a:off x="1416051" y="1370013"/>
            <a:ext cx="10166349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9944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>
              <a:defRPr/>
            </a:pPr>
            <a:r>
              <a:rPr lang="en-CA" sz="4400" dirty="0"/>
              <a:t>Click to edit Master title style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6905" y="2513014"/>
            <a:ext cx="10165493" cy="369007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891519-14B5-4B63-AA68-95BEB535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EEF5A-F231-C441-95DC-3802D2B84F09}" type="datetime1">
              <a:rPr lang="en-CA"/>
              <a:pPr>
                <a:defRPr/>
              </a:pPr>
              <a:t>2022-04-07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3A0B56-7F23-4394-A36F-4B88C0F4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62288F-615F-4E92-A530-846BE5CC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E5F2E-FF7A-4119-B13D-1EFCBCBA0C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973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8B6A8C-0D12-476E-A657-989EF72517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E60C41-8C5F-4E17-B6A0-3D6452ED9C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76E3C9-FBDF-4A6C-8E69-D76B4E30B6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FA22D21-908B-4CCE-BB9B-AA3F1A7495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96646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6548846"/>
            <a:ext cx="12192000" cy="30915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1766" y="267533"/>
            <a:ext cx="10672521" cy="638906"/>
          </a:xfrm>
        </p:spPr>
        <p:txBody>
          <a:bodyPr>
            <a:noAutofit/>
          </a:bodyPr>
          <a:lstStyle>
            <a:lvl1pPr>
              <a:defRPr sz="4000" b="1" i="0" cap="none" spc="0">
                <a:solidFill>
                  <a:srgbClr val="C00000"/>
                </a:solidFill>
                <a:latin typeface="BentonSans Black" panose="02000503000000020004" pitchFamily="50" charset="0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41334" y="4721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91765" y="1073418"/>
            <a:ext cx="10687459" cy="5022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787004" y="6392092"/>
            <a:ext cx="587989" cy="47461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4109" y="644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36F273C-9302-4EE3-8F13-E17C1857F5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: Single Corner Snipped 3">
            <a:extLst>
              <a:ext uri="{FF2B5EF4-FFF2-40B4-BE49-F238E27FC236}">
                <a16:creationId xmlns:a16="http://schemas.microsoft.com/office/drawing/2014/main" id="{6F5E561A-5013-43BC-AF29-C83F7AC66D45}"/>
              </a:ext>
            </a:extLst>
          </p:cNvPr>
          <p:cNvSpPr/>
          <p:nvPr userDrawn="1"/>
        </p:nvSpPr>
        <p:spPr>
          <a:xfrm>
            <a:off x="1" y="377372"/>
            <a:ext cx="842371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7229079"/>
      </p:ext>
    </p:extLst>
  </p:cSld>
  <p:clrMapOvr>
    <a:masterClrMapping/>
  </p:clrMapOvr>
  <p:transition spd="slow">
    <p:push dir="u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DE2EB-2EF4-46AB-8540-47B61449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011D7-B6D1-4329-B3DE-B9B6872F48ED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14275-7DD0-403E-8B51-FF79AA1C4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EB4F4-E4D0-4F0E-B1C8-81CB5EA4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0604B-E520-43B7-B2BF-81F919454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4370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C1B33-3386-4B80-80FD-09E5A8B18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45EB0-5C7E-4E7B-B221-E504F5524E7F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3C586-0D64-485A-A128-DE59E63EC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5BE4B-53D5-4E37-8B55-C3DED3E0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737AE-546B-4255-9ADC-87B776A0B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2623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EDC00-7861-4304-902A-5890A1FB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928A8-787F-4F9A-AB21-60C5A1E5D3BC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99F3-2A67-4539-B5DF-5CDE1E47E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1AE91-ED58-4FBB-9EE4-999D471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9B9A3-D388-4F1B-BA85-7CC30D8F7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798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DB3241-B443-4BE3-809D-7260FB91D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68397-25C2-43C4-B131-32ECC3CAD967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D6B746-FBE2-4FD7-9DDA-F595E4DA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F9C3AF-D1A3-4AF0-BF92-37A22F447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8364C-7BE7-433A-ABE9-66DA00428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646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11CB2-10A7-4E62-BC60-7BDCA539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806B-9C15-45CA-A0A7-15C2CB7BEA69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106B798-A000-4378-BA2C-02BE9742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FBD7D8-15B9-4692-86F3-E9428ADE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AFE57-7B9D-4C23-A385-EA6380D58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299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608BC4-771D-4F35-A099-8C8C1A9B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B490F-A457-43E7-9911-E93AC3B776D5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D85CED-455B-4BDA-A891-8A2C934C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202DA3-A062-48C3-8A43-258183F9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C8A5-B52B-47C1-81D2-ECEDB8281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693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E1E0BA5-CD19-4D9D-BD38-B5D3A82E2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04EC8-BF7E-444F-BCF5-4F4F7D675918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46BE50-6A7F-42A0-9D7E-727315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217C67-2405-492D-956E-7090148D1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4406-254F-440A-8133-876241F0D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602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08DDE3-2157-45A8-ADE4-F5275FA43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4F049-6E6F-4371-83D8-B15DAF8AA4EB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71C70B-3678-4484-A15B-E336CFF2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66D061-5FE0-447A-A84D-9E509D40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58A81-78A1-4B28-9B76-8BEBDB4E7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0247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97EE2B-388B-409E-B12E-B58D20EB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84629-07AF-40E9-A6D6-DD64ADEB3B22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5D9480-748D-4959-837D-0BE911C4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6F996E-4CDD-4408-89CC-6342D1F8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D1EB5-8107-4D4E-9E62-AFD834F3E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1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39188-A17E-4897-8816-87FF266C7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2025D-F75D-49E0-AF45-BC9211FA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CDCDB-BEE0-459E-ADB9-D0BF5336D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12D233D-A0E4-4E8F-B5AC-EC966C7258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40883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A9369-7BC6-4154-9AFE-8FF8A2EF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0F5ED-E2B2-415F-B0F0-B688D1E14BEC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B9857-9873-417D-AC81-616C0F02C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1A4B5-9AD7-4112-AB68-2032131C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661D2-17A0-4CB7-8772-C0D5FEABB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8387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77037-090A-41BA-A1EE-6C0523903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7AD14-409F-40D9-8C47-FE37368AD398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DBB64-8DC1-40EB-AFE5-65177098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E4408-5FB2-4878-94D3-049FDD52E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4F6C8-8862-4049-8339-BDEAD2651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5034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DB954-A00F-4E5F-87AF-973A4265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2CECC-B0E8-4BFE-ACD9-42A956BC56A4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3EBE8-5CC7-49AE-899E-77481AFC1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A7DA0-E7F5-4970-907D-57DECB36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16525-8089-48C3-ADE8-F2A081D60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27174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CF9DD-2B6D-4A98-9E05-0308CC30E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50E16-CB57-4DF3-ABD2-C29789FA5E7C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3CAB2-B564-4D58-84E2-A4CFD212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6619A-29B8-4A70-B50E-371F20AF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48022-F3E8-4FA2-B28E-A179141EA3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6717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669C4-6604-4181-98E4-98A93A8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5A7C9-8648-42A8-92DD-FEED3EA482BD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FB911-F042-433F-BC4D-CA4D557D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CCDD-D49F-495F-8680-7D2D7694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F1F0A-9006-4151-924E-01394C0111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18091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1E20E9-495D-4F0C-8566-21E03CDD3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ADE2-4BF9-458B-B5F3-1224B501AB32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03D5DE-9361-4A0A-8634-F58FB0152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3212BD-FB9E-4EB7-9B38-5ADBBB8C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3BA7F-2548-47D5-8EF1-0AED453BD5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91035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36E9645-148B-4FD0-B46C-1378F57C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D4495-18C0-4EE3-86EE-84AB78C30F41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7A479C-CFAB-4148-AD4B-6B707DB9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3545A8-2E9F-45F5-8D21-DDCAA327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0DD58-9A7E-4EF2-B323-174E0B6BCF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40776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5330FFE-1601-4C7A-BEB3-17D37E737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AEF8-8B48-42E8-BF07-6714B3C3EBE8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265ED93-8403-45ED-B2E3-F268E2E67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C27F7C-1A47-4AC4-ADE9-5F317841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3B8E9-DBBC-4D45-A78F-C5DD15F7A4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4812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4C335D-D1F8-4636-BCEC-50690278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33C5A-CA75-48F0-99A7-AA1D6A79F5F9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F53C8F-FC25-47EB-828D-D6C27A191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BE0CF9-A0B3-47DD-AD39-118BD33D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F28A-F09E-49A3-92C5-362A7ED3E9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23658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8D244B-191C-4585-86F0-E16767603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60CAF-F912-4344-82D7-D8E0D8241401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84F88A-091B-478A-97F6-A56EC56A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E3B9AC-F5E9-4C9F-953E-EC44B8C3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9DF31-6247-4D54-8FCD-CE86B0CDC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88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98816-A5B0-4CF1-A6CE-F65EC5E1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80F4E-6E18-4BD4-A9EA-EC5444239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9ECAB-6212-4E43-8D76-A9BA6D8F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3808A-9554-40DF-B9BE-3B99C3E8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C9525-D88B-44CE-B45D-C84640F9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21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B3E69-7A1C-4AE4-8F98-7DDE50651E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1BBB4-47CE-461A-B32A-8B1EE04723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B30E6-E87B-4007-BA04-6E7E112EB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F1403C-B624-450D-A97F-C2C5EF18C6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6914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A295C8-CBC7-4B4C-B339-4FB0E1D0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844B-E1BE-4BBA-B4C1-7968D09325EF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96193C-DF04-46AD-A7C8-27A18167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DA6670-ADF3-44F4-9047-3EC5D5C7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37FD0-802B-47A8-B452-FEAF868140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29711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EBE74-DF0E-4F86-9B64-78F2B958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085C-D80C-44A5-A02A-803D1F4255D7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F22E5-A5CC-44BA-A727-EE2ABBC18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BEA22-313B-4B52-AB4F-F4E926E38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8E900-BD83-4696-80B2-E9CBE2D6A8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2103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438AF-A0A5-483C-8F14-52FC43915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0DC2-8078-4A47-A9CA-ED5723BE6B04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C25A3-B625-4E34-9A34-18AC64CE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B78D0-6218-4992-B1B0-6AC0D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1E66C-D32C-4125-92ED-18AE1C482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75558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3B9EC-8C80-48AA-84FA-03DB9CAFC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88DB475-D496-435B-8D40-232AC814FFDD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F6EE-1407-42FA-911E-E9C84A6E8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FAF-1136-48FA-96F7-59930BA6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4BE49-5287-432C-A3DB-8B864F8749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49355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6B0FD-469D-4C4E-8505-0D6E4BC45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F4F7225-58D2-4590-9D8E-131B36201B3B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ADBE5-DC85-4D58-B3A1-4C9DB351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4E4A2-8103-446C-9389-11C96540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783CF8-FED5-4DA9-8663-A819C5179E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82402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A677B-406D-41D4-BBF6-343782892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2A7FF12-8096-4E9F-840E-6C8B029B8E17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1C4AE-ECC6-4477-A5A1-E5C91B2F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82A17-BF49-41F3-9407-97E01F35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0C9652-CA7F-4A70-BB9D-478563CD93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3858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A2D1F-E269-4677-B68B-7DFE95E40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3276E58-6915-446C-9325-1EA709E3104F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1017D-EC80-4BFA-B34F-7ECD03D82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3AEFB-2355-4A0F-88C3-73C26B434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4007EB-B049-41C8-80F7-73F8B6A39C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75021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EF2BC-3978-4C39-BB15-077EBCE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DF0DB26-9986-4FD4-9AEF-6FEF348D7DB7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23C2F6-AB7E-4002-845C-2F4212A2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5125F-B78F-4926-BA3D-E9314226E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56DCB4-8F47-4471-BE53-CB3A93BD9E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0486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EFD84-88E4-4B45-9E44-6F0C0DBDA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77420C4-446A-47E7-A5C5-F675EFD6B384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880D0-8575-4486-9394-841CC5A6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64F10-8B45-4B8E-8535-A06047ABB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E6C0F4-B522-44BE-A4EE-30DC3D097E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72245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B9A17-BA37-4B25-8E84-16B0FF9DE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E9C2D8B-5BFB-49C3-954C-91EA8CE9694F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168CF-A096-47EF-9E17-96262B601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C03FC-17F3-4B4F-BE84-72831837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BE3EE7-F4BF-462F-892B-A2CFD17966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50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C2A99A-FA76-463D-A5B1-C62E7320A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71097B-7B97-4059-A238-42EFEBEE32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02E637-2A9F-4CA2-98DF-DAE4CF9D62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0EBF26D-EE19-4F22-841C-65DBEEE43A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50699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B0682-E88F-4E35-B477-73C0A522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362C1C6-6F72-4EB4-9B1A-4947901F672E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6DAA4-FEDF-4AFD-9625-79BF67F6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FF886-7713-4DB9-B83B-6B1A0B4D9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83AE1A-3D01-4C88-A46E-41E94950D5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63607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B1336-E04A-4699-BCFA-302D6F2A3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EEAF77D-2246-420A-8ABD-5BCC69C31728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6EA17-FF98-417A-A617-27E3A11D0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D8C21-6AFC-49BD-B1B5-2ECBC5BD9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4B2124-89C7-4FEF-A765-3477ABD770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83278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48FAC-5EF8-43C2-B256-D39F9FEC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B9071F3-3215-4FBA-9DBB-C100B1A91D31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A354F-BEC7-4487-BA21-55D3105F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DDCC8-EC34-424B-9C1F-888C6DAB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3B66C0-687A-468C-AF2D-5FC04F81BC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65916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5941E-8587-4B84-87BF-F72D3779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EAD0660-50C6-4B77-8924-70DF6C555348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4A8C3-96A8-455F-9D62-AA9A3FE79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92889-AFD0-45C9-895D-A7A1C70D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58D9FC-264A-4A66-8CA9-9D8CEDC9B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4245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CABAC52-7CFE-4B72-B518-9BCE19CAA2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2ADA69A-B54A-47E3-A999-0A5A04EE1B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9860170-0E4C-49CD-83EC-81ECC1FDB1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BFFE4-758A-4421-95AF-1705831FAD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956323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D28CA0-A1F9-4923-A4EE-C4E498E8E6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B10D771-1D90-4A15-87C8-70BA4A44A5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8ED2493-DAF1-48C7-85C6-C0EDF1AC3C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CEF2E-3F11-4E48-868F-0E0D94B886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67269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BBF8054-7EBE-4253-88E5-F2BB438774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27098EB-6D96-4F7D-9C47-E2CAC26F5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831F632-9903-40C7-9B64-A4C080F062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280A6-8B82-473A-9099-85C1ACBE87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819541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4673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3603B39-DABA-45D8-951A-981E87E2BE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6FDC1C2-678F-4C2E-AABF-84209BEE0E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DB3E5F-C97B-4D15-962B-0315BB4AA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86569-D477-4ACA-8A6B-64C266DF42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443337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5107E3-CC39-4A2B-A566-B7C66E418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A27C573-F4AD-44C1-AD77-471ED2792E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98DE474-2C71-44ED-BC42-E850ACD75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FDC93-E94D-41DF-A5CD-882DF1702C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893821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8030BD-90C8-4C51-BC83-AA4FCE4C9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C13E7C-E8CE-42B1-A3E7-3BEF1977D2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E35FDD-9486-4F6E-8C41-66322769F9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CAE48-A012-4018-94B6-CF6B90BD7C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7735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30D426-25E3-4023-986A-FDE31F584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DD4DB1-1EEB-4678-9EDD-CC458FDF7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2C7F4B-974E-49A1-B176-529501CEF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BE28D0D-C90E-4144-AC0F-9D2A7FBA4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17827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C17E9D9-6621-42F3-A229-59AA044CC1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172AD12-D422-4CFD-B786-80800644BA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616E89-7B26-4408-AF95-AC138A9207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E1CA0-F899-4196-80E6-F30066BF0F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629501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434CF31-CDA7-4952-942F-D30C11AB0A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7977B49-5963-4249-8970-523BF55C8C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404F30E-8CE3-4B63-A207-9F17B7BFEB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49FF4-C9E0-41A4-8FEB-E56A86523D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03946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EC985F1-B429-49D7-A9C9-2403467B6B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B4AA0D8-06E3-4FF8-93CA-28D87B50AC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C65D630-5BDF-4846-A89D-05D5599D6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CFB64-EB13-4F17-8EC9-20D2347609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553086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AA6685A-885A-49A0-8F90-CCAB74DDD8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C34F6BE-D178-4A21-9AFF-94EA392567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BF35D1B-0859-4620-9DA4-A47BA15FAA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9B8F1-BE1B-495E-9C63-47539D5A06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75568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83600" y="609600"/>
            <a:ext cx="23876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800" y="609600"/>
            <a:ext cx="695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E217750-B64A-48B4-9FD4-5899AA77C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E36602E-C836-48FC-BCED-131A952D02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1B68F96-11A8-452A-ACE6-BE1146B4D9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37592-8E8E-45C6-86E7-B03092666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117923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20800" y="19812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20800" y="41148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3E14EEF-8405-4644-935B-DDF0ED98A8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D42AF6E-E1A1-4919-A736-1704461E24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8044978-96A1-4D35-BA98-198FEA99E3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022D0-D711-4A5F-9F9B-DE56C3A887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288093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DC7A117-EF18-4A33-B69D-A03301DCF3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9D37595-A59A-4738-8494-C24AF91B17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2C9464-0ACF-45DF-9403-DA38F577CE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72016-1C08-41CE-9931-98FD231FE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260282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22A0CBE-BC1D-44E4-AF87-471D5CCA80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347508C-AF50-4FE6-9407-565171126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DC875BF-C307-4A4A-8D1B-EA177864BC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D54E1-032B-43CA-BAC0-9631756687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644289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981200"/>
            <a:ext cx="4673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27055D5-8A95-4503-B69A-434F0ECB98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BC22DCF-B4D8-44D4-8530-AF983091A1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EF2B99D-4DE0-439B-92D0-10460760FA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DC96F-8751-49BD-8EE2-33EE454034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71175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5CEB1-B900-45C0-98D3-3D6BC491A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15147C-D068-4344-8C18-44A20140A215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FD05D-85C7-40B6-8951-FFF88237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1535A-A886-43A4-8212-04410B33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74DB35-7F2A-4D10-A1DF-AF4D4DEF2C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173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65A0692-D717-475E-822F-A387C8BE3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BA47860-9350-406A-8740-09A22F092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83AADCB-AD81-43EA-BB05-AAB97DBCF8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112A6CC-A8A3-4BA0-9179-E18E90372C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63960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8028-73EB-4688-8775-375A7EA1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5338F2-9C14-4D79-9228-81C4094BCE62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E6E79-8AD1-4647-8D81-E57044CC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E62A9-E659-4D3E-91F0-917FD5EC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EAC0F6-92E1-4CDF-AD6D-21DDA94BFB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42228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0E71B-F0DF-4B60-B186-4EDD7C09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5EE3A3-9F09-4F64-BC6B-491E76003AED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82B38-70ED-4495-8B80-8D115EF8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C44C5-8220-4D7B-A96F-906AE5EC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4B556B-5029-4964-AAA9-FC37ACBA0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85944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4A2B4-45B1-4A4E-BE2D-83FA1D367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A6D562-9251-4052-B78E-E08AE16C3DB0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46B13-8673-47C5-AF9A-C19FBDA91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AF345-8ECA-4B41-9825-CF6E2C94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6F71BB-4D2C-4D90-B00B-0425A0B2A9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5548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E4FB8A-E663-46FE-96FA-AC417026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AF3392-CA25-45D6-B8E2-31E342E2FBAE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A46F00-84AD-46A5-9014-8D732BF9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15536-9A77-47C8-B2FE-83E628AA3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91C5E1-627C-40B0-B1F9-D8B7D2021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77217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4777A8-6087-4091-8BF5-811940AD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A7CB0B-F38B-46D5-9480-04A6E1921032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1B5FCA-1693-44AB-BA86-EEB99365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7B935-5CB4-473F-A825-450DCB0F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1D1356-6A4C-4793-B791-C67A6C721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97217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C59DDD-11C4-49C8-80E3-47FB27065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E81581-413A-4079-9969-A95D6E61990B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76F4A-F751-46D2-ABAE-E3BE29EB8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3AA8E-6610-4FF7-AEDE-36C600AD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CAEC15-7AB5-4389-A9B6-AF33E3A661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68271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06B88-967A-43B7-94FC-366F6D28E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542C38-1437-46E8-B981-1A28A2A5A9E2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A129E-BBC2-42F5-949E-CC649D7FD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EA8BA-E25F-4A51-88A4-A1AA6AE5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6C1363-D306-4F1F-9F00-CF5EF31D9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53687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9E198-A056-4CA3-ABE3-0E3A2900F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61C32C-1034-420F-9FAD-134639D4855A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0A495-0C1A-40D4-A403-C9AF7EDE0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30775-557E-4C43-B16C-72224381F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36CEFD-CA2A-4F54-8569-C9DA69AFB9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94097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2AE5A-1892-4BF9-82F6-C677DA70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79E299-5823-444B-ABBA-CA65F767A412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F447D-7AEA-474C-81B8-628669C87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A62F7-CE46-4A8B-A9D1-BEC0B3A8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2D0499-7DD4-4065-9052-F5B5328417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81029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D8897-FA25-49A0-8E9F-4335D4D8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CE7C58-445F-4683-9B83-1D63D4B47519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8C1AD-4DEA-4A56-9CD3-0564C6655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CAC1-AFAD-4CF8-AB1D-F5067E65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64CAA-D47B-4B8F-9FFE-80EAE04A7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78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F5726-E237-4366-A980-43BC81CAF4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73339-8CD4-4BCD-97B1-CB6692560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48980-8AB1-4191-89AC-9A932E9051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8497328-D523-49CD-B9BE-22A77AA0E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61877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F95FA3-D31C-430A-B302-C0310EDE49A3}"/>
              </a:ext>
            </a:extLst>
          </p:cNvPr>
          <p:cNvSpPr txBox="1">
            <a:spLocks/>
          </p:cNvSpPr>
          <p:nvPr userDrawn="1"/>
        </p:nvSpPr>
        <p:spPr>
          <a:xfrm>
            <a:off x="1416051" y="1370013"/>
            <a:ext cx="10166349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9944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>
              <a:defRPr/>
            </a:pPr>
            <a:r>
              <a:rPr lang="en-CA" sz="4400" dirty="0"/>
              <a:t>Click to edit Master title style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6905" y="2513014"/>
            <a:ext cx="10165493" cy="369007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040F37E-BF8C-49B6-AB04-FB0F9A427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EEF5A-F231-C441-95DC-3802D2B84F09}" type="datetime1">
              <a:rPr lang="en-CA"/>
              <a:pPr>
                <a:defRPr/>
              </a:pPr>
              <a:t>2022-04-07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D730EC-2D4D-483A-AD05-B062C5D9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0FF1F5-2C77-4C3A-90B4-A8DB695A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5F79C-DCEB-47C6-8BDB-CCC0410B66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826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11BF1-ED68-4615-A093-9A497D13C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02469-8D10-43CE-BF3C-22C31159CE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AE22C-3363-439C-B6BC-FD0C07ACF4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78C40E2-2457-4BFE-A36F-BEB3C9CE1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245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830904A-0B90-4C38-8957-7A8565E13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C46F03C-9E80-4545-8CD1-FED0D4988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B8EEBAF-1C85-4F35-B4D3-613D6EE8B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59E994A-00F6-461D-A560-38FE87D1C8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497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052C67-8A7A-47AB-9996-DBDC48181F8A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F735D3B-1BED-4BF5-AD35-D442725D4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420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168734-91CD-48CA-B2A0-D378693A385B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C8E32FB-987C-46E0-8625-9ADE06F78D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145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A8E70C-2DC1-480D-AAD2-DC1D8FBFC8B7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9042D2E-C942-4300-AEF6-26066C630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03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4AE5-CD9A-4442-8565-F8BADAC2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D84DC-0916-4C83-945D-C8FB806B8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58A6D-DC13-4650-B80E-6D36A00EB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82F74-002D-41FF-9550-375AE5CF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2A6DC-5EC5-449F-BAB3-4DB2A4212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28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04C835-D66D-47F1-B4A3-5B82C47A91AF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9C93688-50D2-4287-B477-6CA72BD4F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59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B45B76-C2DD-4E28-8D1B-BCA378B1FB41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7A98592-885D-433F-A64C-D763A4214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197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F2574B-A08A-41F8-AD67-D4FFA1110628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CBABFC1-711A-43B9-B529-C106D4C15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860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983DCE-2333-4BBF-BCAB-DD3ADE168297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C72C6AD-EB99-4A91-B7DE-8564F005B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330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4C65C5-F034-4054-B86B-056F91FFCD17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F98BC6E-38A9-4781-9EC1-A6EDB851A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289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372C0D-F947-4D19-B4E1-FF9E2E1F100A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519AD1D-9271-43B7-9AA1-92BF105BA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552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B0876D-89BD-453E-83FC-075DBB5E4CCF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18AAAF8-41F0-479C-833C-BDEC053C9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738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95C685-B141-44D9-A5AC-DBE5259DB446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7135BC2-BDBF-4959-9360-EB1942254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189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63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3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F2AE-3947-43C1-BD49-1A3ED646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EE42B-CB94-4460-AF79-3D333C91C7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8C30A-068E-43D6-8810-B1F1E2DE4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E244F-9339-496C-A72A-24167C2C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151D1-9B11-4E16-BB7D-4DF6AA19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5E192-37FC-4A1C-9F6F-68CEF2FB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7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65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17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43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50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45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83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054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4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943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76AD390-2AFB-486B-8318-2D51B36A3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4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1E3D8-0F53-4077-9FE3-29520584B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79833-9909-4633-A8D9-7D48B4427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8E3F4-4F0E-49ED-AE7F-681F38F6B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09456C-9618-4786-9092-A91EC2CDB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0FAA47-51FE-486E-BE21-EFB7E40A60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37B981-8B55-44A4-AEBC-620A5A148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9EC7DC-68E1-42C2-8DD5-7810B5E84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B4CB3-826F-4B64-B639-4B2E4C7D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912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B5283D2-B1D6-4AB3-A469-3B214ACD2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387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0A5031D-71D3-45F6-9103-46B913FFF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696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1FECF38-9690-4C28-BB0E-C250081D2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520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3D92645-D6E6-42BE-B02A-7A13C6AD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25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0BF7D49-C9D6-41AB-A8CA-5766D477F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5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A223040-9AB5-47EA-896A-04ED03070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57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241E2EE-0EFD-4CA5-93FB-8FD38449A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229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D0D6014-BA5D-4D47-AE8B-5C0B90F55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44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B34102A-0678-4544-BB21-574EC3664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094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DC3FC9D-A158-4CFE-8278-76C0F056D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6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E38A-4754-4140-9196-24413DA07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9E67A-2D41-485C-BCA4-066E824D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1E5331-1000-4BF4-845A-359D974A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E14F9-DB71-454E-9B4C-DD3BDB8E1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197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B27220E-088F-480B-A621-1E47AD686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467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6A76422-D156-47FA-8621-EEC9699CB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335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D6CE222-40C6-4622-89DB-112E0F9DB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805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399A7-BAE0-4BFE-B9CF-ADE6A570E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3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163D-CBCC-4F14-9519-4D113A6BE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931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D99F-7F4E-4718-BD50-30740255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858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0112-FA9E-445E-855E-169CC444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30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D1ECF-5B1F-4610-AF6E-BE050F45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25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43ED-466C-48E6-95E8-8B229168E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86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C83E-299B-4784-B838-0B1FD2A93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5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877C6E-2DB0-4EA2-9D40-EDE537E1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39E3B-241D-4B03-A832-E56ED350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3AEFB-5E1D-4300-9203-391CF1DE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607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571C-A06D-4736-8843-0B02F542F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61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FC72-E1B6-49F9-927D-55193ECBE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14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62516-BB81-4625-B395-F690D2DFC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939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873D-8319-482C-9A2B-7687909F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81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4D8C-E6A0-4BEA-9FDC-BB782F9A1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99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30B6-1948-4F64-AA33-A342932C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531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9839-DE99-421B-B0F1-3568D18D1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722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7798D-15FD-4B50-997C-A3CE6B45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84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4749A-1C98-49D1-ACF0-19A5D4553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55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AE29F0-360B-4EA3-A261-F786B3C661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9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7033-241F-452B-84CD-70AE75AE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082DC-8C71-403D-81A3-93735C0A8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EF92F-7FDC-446E-ADE2-5ACBCF1E8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41CED-D526-4E92-98F1-96B69712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2CA8A-5BFE-49B3-8C87-A540131B1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39F8E-A3E0-4DF4-BEDF-637709A5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350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DBA0B-6EC7-4C1D-8EFA-27FF7C1B19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164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BDE41-74A2-4C43-AEC4-124931978E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679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85CDE-0EF8-463A-BCCA-2E734B5C7E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627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A70E9-ADF6-4DCC-BCB5-EB38CC9B1E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975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F3115-4514-446D-8A57-CA646C477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4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EDEED-98ED-4259-A763-0F4DF6A4D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804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489A34-EFC3-40ED-B1E6-0B45754C04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29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7538-3805-443F-BD69-8D76464883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132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C3FC7-9850-40D7-A749-B053E45F33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567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466FF-0339-46C2-9CEF-F027ADAD37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54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7366-DECE-41A4-8652-E6932541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85E14-A821-40D2-92B3-F6268D4C8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0DED1-87CD-4F1B-AB94-27FD37F7E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D438A-C0B8-4D1C-952D-637C64251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62DDA-3720-4C69-A4BB-9D03EB82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5AD51-D450-45BC-BC95-943821F3C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704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19553-B816-4851-B48B-1AA3AF8A87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017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0BACD-BD37-4BB4-9F19-D0AC9A5BA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682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9228A-4428-4E81-830E-D4F0166AA2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7208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6FA11-029F-441D-A736-1D81A261E6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6489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680A1-BF12-455F-91AC-D8D9E508DF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3046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9303C-310D-4729-B9C7-FC97C69BF2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9130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2C9C9-2AE4-4ACB-B214-B5A07FD0C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9044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CECB5-5265-47B8-A1CB-AFBE0D05F9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9231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07F1-8611-4E23-943B-E7C9D69F3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734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61A41-2D48-4079-9650-A9512B7AB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56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85C5D-F738-4E74-BAE5-64F5734B7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D326C-63FA-4BA2-90C2-F873D4748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87102-3DDE-46FB-9831-50F6CD470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C227A-B737-4DB9-8D57-8F27628C57C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03077-2996-449A-90F7-B70D45E1A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F8433-EA59-4BEE-ACC7-B992F320D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C2746-64E0-492B-B02D-E29670BE2F1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5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5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05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6E28F1-C2F7-404D-85D1-36020DF08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b="1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1500" b="1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1500" b="1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500" b="1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2674C2-ED55-4827-A5F1-C500AB593A73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3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cs typeface="Arial" panose="020B0604020202020204" pitchFamily="34" charset="0"/>
              </a:rPr>
              <a:pPr>
                <a:defRPr/>
              </a:pPr>
              <a:t>4/7/2022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6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Placeholder 1">
            <a:extLst>
              <a:ext uri="{FF2B5EF4-FFF2-40B4-BE49-F238E27FC236}">
                <a16:creationId xmlns:a16="http://schemas.microsoft.com/office/drawing/2014/main" id="{3C268FEB-60B1-4B2C-B7AA-20F587A6DC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3011" name="Text Placeholder 2">
            <a:extLst>
              <a:ext uri="{FF2B5EF4-FFF2-40B4-BE49-F238E27FC236}">
                <a16:creationId xmlns:a16="http://schemas.microsoft.com/office/drawing/2014/main" id="{F25B0A57-63D5-41D9-A291-3A1138E606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34F39-F195-4A0D-8526-E80E2E4A9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26F4800-E34B-4678-BE3F-5A2CC4A8B95D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9930C-6D79-4F7E-8A7C-AADCE9E46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A4C67-7E4A-4984-BD1A-9B35BA8D2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B8119D-B790-45E0-BB8C-E1ED2BFC48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55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Placeholder 1">
            <a:extLst>
              <a:ext uri="{FF2B5EF4-FFF2-40B4-BE49-F238E27FC236}">
                <a16:creationId xmlns:a16="http://schemas.microsoft.com/office/drawing/2014/main" id="{B1834F43-18EC-4791-948C-70471B258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4515" name="Text Placeholder 2">
            <a:extLst>
              <a:ext uri="{FF2B5EF4-FFF2-40B4-BE49-F238E27FC236}">
                <a16:creationId xmlns:a16="http://schemas.microsoft.com/office/drawing/2014/main" id="{5668912E-DBB7-4B28-B07C-4FB59232D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AFAC7-8224-4414-91A0-DC0F3A3F1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7AFB88F-3D01-4F90-AB5F-A392726B1513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5AD57-515C-4AA5-84F5-6E6673516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F0EDA-0CA3-496A-BA52-BB71C4E7D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A55E16A-AEFA-4941-93E2-061F18EC0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8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C97DB450-8C16-4452-BDE4-9C678CD8FA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DB5CAB3-B63C-4CB1-8F6E-429105AB37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66FE6-443C-459A-8522-57623A8A28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A4C7110-1E69-4DDF-A786-B629AFA2BEBF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E2201-A863-4812-B1B3-E5754A5CF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52543-9FCA-4BC0-8253-A6B4789E6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928874F-EB3A-4C6F-89FD-F3744078D8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84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>
            <a:extLst>
              <a:ext uri="{FF2B5EF4-FFF2-40B4-BE49-F238E27FC236}">
                <a16:creationId xmlns:a16="http://schemas.microsoft.com/office/drawing/2014/main" id="{A8DF94B9-10E2-416E-B9F4-9EB8128FE5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>
            <a:extLst>
              <a:ext uri="{FF2B5EF4-FFF2-40B4-BE49-F238E27FC236}">
                <a16:creationId xmlns:a16="http://schemas.microsoft.com/office/drawing/2014/main" id="{B66C0F70-7AE5-4B3C-AF3C-FE1F4A4B97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B5EF5-D93C-4A6A-8D94-B361262D7D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E034AA-3F08-4E5F-8FF1-5D00B7AF07FB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E792D-C298-4344-B27B-34DAFFC26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715F5-39E0-424B-BA9E-928354132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3EEB15-42E3-4C95-A614-5BC1816C8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88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ED8A73-560A-4743-973A-D270ECF1641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92FDAD6-1C97-4E5A-9BE3-459BC3CCA8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891A1-1494-4202-9C86-D8B2E0A0CD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0856085-4D67-471C-9CF9-4E49A77424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CFFD69A-B152-4851-B042-0784182E6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609600"/>
            <a:ext cx="955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BDE96D0-1543-4277-A2C6-0353384DA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981200"/>
            <a:ext cx="955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767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  <p:sldLayoutId id="2147484382" r:id="rId12"/>
    <p:sldLayoutId id="2147484383" r:id="rId13"/>
    <p:sldLayoutId id="2147484384" r:id="rId14"/>
    <p:sldLayoutId id="2147484385" r:id="rId1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24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>
            <a:extLst>
              <a:ext uri="{FF2B5EF4-FFF2-40B4-BE49-F238E27FC236}">
                <a16:creationId xmlns:a16="http://schemas.microsoft.com/office/drawing/2014/main" id="{589B0289-03C3-4429-AAC6-B0FBBFD7CD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Text Placeholder 2">
            <a:extLst>
              <a:ext uri="{FF2B5EF4-FFF2-40B4-BE49-F238E27FC236}">
                <a16:creationId xmlns:a16="http://schemas.microsoft.com/office/drawing/2014/main" id="{3964CA2F-65E6-41CA-A4BC-2E98840E00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6FC5-961B-4E7D-A6FC-5EB27E003F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7EDF717-A40D-49FC-B442-5ADFEF3E5711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0D887-01A6-4062-97DD-228740EB7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0A6C7-75C8-41A7-AA4A-EAACEAAAA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D6B1FF2-120A-40FE-9994-39DD543E18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24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  <p:sldLayoutId id="21474844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5A770FB-F975-4CBE-BAC1-7ED3820914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B3A9DC0-77A0-47FB-9538-69279AC9D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0422478-8665-4D09-8E54-BCB3FC9AE5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BB75FB-1F2C-4CEF-B8B8-503F69D51A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1834DA7-4390-4EF7-BB87-932636B3EA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5642708-CDAC-44E1-9966-7C7FAA7319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08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CA1C01-FC98-4194-BFD9-A09EAF2834EF}" type="datetimeFigureOut">
              <a:rPr lang="en-US">
                <a:cs typeface="Arial" panose="020B0604020202020204" pitchFamily="34" charset="0"/>
              </a:rPr>
              <a:pPr>
                <a:defRPr/>
              </a:pPr>
              <a:t>4/7/2022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F557FD4-9C5E-4140-978E-734D9E611EFB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3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0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43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6176AE-C577-48E0-91B9-020155F67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0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9D6C7E3B-540D-4F70-9533-B74C4D70CF3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8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FAA3DB0D-7EF0-4FC0-91D3-02EF277B7180}" type="slidenum">
              <a:rPr lang="en-US" smtClean="0">
                <a:latin typeface="Arial" panose="020B0604020202020204" pitchFamily="34" charset="0"/>
                <a:cs typeface="Arial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4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40AA31F-8C15-4DAC-9EBE-E90DDC851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36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579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B60C5D-B207-48AC-95EE-348D89849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7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einazhuiu@gmail.com" TargetMode="External"/><Relationship Id="rId2" Type="http://schemas.openxmlformats.org/officeDocument/2006/relationships/hyperlink" Target="mailto:cjbonk@Indiana.edu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study.com/academy/lesson/learning-environment-in-the-classroom-definition-impact-importance.html" TargetMode="Externa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r.educause.edu/blogs/2021/1/indiana-universitys-collaborative-theatre-perspectives-on-innovation-in-classroom-design" TargetMode="External"/><Relationship Id="rId1" Type="http://schemas.openxmlformats.org/officeDocument/2006/relationships/slideLayout" Target="../slideLayouts/slideLayout19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learningspaces.iu.edu/explore/rooms/SB015.html" TargetMode="External"/><Relationship Id="rId1" Type="http://schemas.openxmlformats.org/officeDocument/2006/relationships/slideLayout" Target="../slideLayouts/slideLayout1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mosaic.iu.edu/about/news.html" TargetMode="External"/><Relationship Id="rId1" Type="http://schemas.openxmlformats.org/officeDocument/2006/relationships/slideLayout" Target="../slideLayouts/slideLayout19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edutopia.org/article/architecture-ideal-learning-environments" TargetMode="Externa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r.educause.edu/blogs/2021/1/indiana-universitys-collaborative-theatre-perspectives-on-innovation-in-classroom-design" TargetMode="External"/><Relationship Id="rId1" Type="http://schemas.openxmlformats.org/officeDocument/2006/relationships/slideLayout" Target="../slideLayouts/slideLayout19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theguardian.com/teacher-network/2015/feb/11/schools-students-traditional-teaching" TargetMode="External"/><Relationship Id="rId1" Type="http://schemas.openxmlformats.org/officeDocument/2006/relationships/slideLayout" Target="../slideLayouts/slideLayout20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hunderbird.asu.edu/lifelong-learning/100-million-learners" TargetMode="External"/><Relationship Id="rId2" Type="http://schemas.openxmlformats.org/officeDocument/2006/relationships/hyperlink" Target="https://vimeo.com/667987472?embedded=true&amp;source=vimeo_logo&amp;owner=134332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tanford.edu/2021/03/22/famous-stanford-coding-course-free-onlin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silverliningforlearning.org/" TargetMode="Externa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nc.in.th/engadmission/education4.html" TargetMode="External"/><Relationship Id="rId2" Type="http://schemas.openxmlformats.org/officeDocument/2006/relationships/hyperlink" Target="http://www.igi-global.com/dictionary/education-40/41755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100-Year-Life-Living-Working-Longevity/dp/1543624634" TargetMode="External"/><Relationship Id="rId2" Type="http://schemas.openxmlformats.org/officeDocument/2006/relationships/hyperlink" Target="http://www.100yearlife.com/" TargetMode="Externa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ampusnews.com/campus-administration/education-gen-z-phigital-student/" TargetMode="External"/><Relationship Id="rId2" Type="http://schemas.openxmlformats.org/officeDocument/2006/relationships/hyperlink" Target="http://trustedk12.com/phigital-digital-learning/" TargetMode="Externa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licadthai.com/articles/education-4-0/" TargetMode="External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9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9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9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4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2.png"/><Relationship Id="rId5" Type="http://schemas.openxmlformats.org/officeDocument/2006/relationships/hyperlink" Target="http://trainingshare.com/twio-clip.php" TargetMode="External"/><Relationship Id="rId4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0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0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7" Type="http://schemas.openxmlformats.org/officeDocument/2006/relationships/image" Target="../media/image111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10.jp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4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travelinedman.blogspot.com/2011/05/bonks-last-principles-of-instruction.html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chronicle.com/article/a-pandemic-silver-lining-more-people-are-talking-about-teaching" TargetMode="External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travelinedman.blogspot.com/2011/05/bonks-last-principles-of-instruction.html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19.jpg"/><Relationship Id="rId4" Type="http://schemas.openxmlformats.org/officeDocument/2006/relationships/image" Target="../media/image118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3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12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130.jpeg"/><Relationship Id="rId4" Type="http://schemas.openxmlformats.org/officeDocument/2006/relationships/image" Target="../media/image129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meinazhuiu@gmail.com" TargetMode="External"/><Relationship Id="rId2" Type="http://schemas.openxmlformats.org/officeDocument/2006/relationships/hyperlink" Target="mailto:cjbonk@Indiana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hyperlink" Target="http://tec-variety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insidehighered.com/advice/2021/06/30/advice-instructors-making-classes-more-inclusive-opinion" TargetMode="External"/><Relationship Id="rId1" Type="http://schemas.openxmlformats.org/officeDocument/2006/relationships/slideLayout" Target="../slideLayouts/slideLayout2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73EBE-BAED-49F5-9A2A-0CAFCC33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60" y="564372"/>
            <a:ext cx="109728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Hyper-Engaging Strategies to Enhance, Extend, and Even Transform Your Teaching</a:t>
            </a:r>
            <a:endParaRPr lang="en-US"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0D58D-D55D-47DB-9432-F5EC39ED0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57" y="2078892"/>
            <a:ext cx="10901828" cy="290819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Curtis J. Bonk|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cjbonk@Indiana.edu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Indiana University Bloomington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Meina Zhu| </a:t>
            </a:r>
            <a:r>
              <a:rPr lang="en-US" sz="2800" b="1" u="sng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meinazhuiu@gmail.com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Wayne State University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9528B-6B81-4F81-81E1-680DA1BDA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232" y="4220657"/>
            <a:ext cx="4695568" cy="263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76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3"/>
          <p:cNvSpPr>
            <a:spLocks noGrp="1"/>
          </p:cNvSpPr>
          <p:nvPr>
            <p:ph type="title"/>
          </p:nvPr>
        </p:nvSpPr>
        <p:spPr>
          <a:xfrm>
            <a:off x="1703243" y="561975"/>
            <a:ext cx="8603840" cy="1943098"/>
          </a:xfrm>
        </p:spPr>
        <p:txBody>
          <a:bodyPr/>
          <a:lstStyle/>
          <a:p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The Creation of Effective Learning Environments</a:t>
            </a:r>
            <a:b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http://study.com/academy/lesson/learning-environment-in-the-classroom-definition-impact-importance.html</a:t>
            </a: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45" y="2660493"/>
            <a:ext cx="7462237" cy="419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53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F1E714-CF5A-44F6-A9F0-15CFD343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326" y="304800"/>
            <a:ext cx="8169275" cy="1981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27, 2021</a:t>
            </a:r>
            <a:b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Indiana University's Collaborative Theatre: Perspectives on Innovation in Classroom Design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EDUCAUSE Review, Merve Basdogan, IU, UITS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https://er.educause.edu/blogs/2021/1/indiana-universitys-collaborative-theatre-perspectives-on-innovation-in-classroom-design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2947" name="Picture 1">
            <a:extLst>
              <a:ext uri="{FF2B5EF4-FFF2-40B4-BE49-F238E27FC236}">
                <a16:creationId xmlns:a16="http://schemas.microsoft.com/office/drawing/2014/main" id="{298877F4-65A1-4A94-8C55-4A8297DEA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01913"/>
            <a:ext cx="739140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1" y="1146203"/>
            <a:ext cx="8035635" cy="857792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 learning classroom supported collaborative learning for pre-service teacher education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1759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Mosaic Active Learning Classrooms</a:t>
            </a:r>
          </a:p>
          <a:p>
            <a:r>
              <a:rPr 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ALC for Pre-service Teachers’ CSCL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81950" y="6452147"/>
            <a:ext cx="2057400" cy="365125"/>
          </a:xfrm>
        </p:spPr>
        <p:txBody>
          <a:bodyPr/>
          <a:lstStyle/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r="1429"/>
          <a:stretch/>
        </p:blipFill>
        <p:spPr>
          <a:xfrm>
            <a:off x="2800135" y="2184185"/>
            <a:ext cx="3079224" cy="2075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509" y="2174660"/>
            <a:ext cx="3114990" cy="2075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b="1527"/>
          <a:stretch/>
        </p:blipFill>
        <p:spPr>
          <a:xfrm>
            <a:off x="2800135" y="4376193"/>
            <a:ext cx="3079224" cy="2146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7" r="8566" b="7538"/>
          <a:stretch/>
        </p:blipFill>
        <p:spPr>
          <a:xfrm>
            <a:off x="5985463" y="4371976"/>
            <a:ext cx="3135086" cy="2151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20E4EC-F1F3-4DFF-B0B7-CD3D5FCED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796" y="1362183"/>
            <a:ext cx="2793276" cy="2466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760EE-3C7C-4C8A-84CC-5C20C3CF4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500" y="1362183"/>
            <a:ext cx="5905501" cy="2466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1C050E-2621-4BF6-B6D9-561686D33C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8796" y="4010961"/>
            <a:ext cx="5905500" cy="2369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F2D7B-0420-4186-B3B1-2CBBB2D21A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4724" y="4009836"/>
            <a:ext cx="2793276" cy="2356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34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A67BCB-2BE3-4297-854B-42C85180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364" y="457200"/>
            <a:ext cx="8169275" cy="1981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8, 2018</a:t>
            </a:r>
            <a:b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Mosaic Classrooms: Learning Spaces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Building 015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https://learningspaces.iu.edu/explore/rooms/SB015.html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683" name="Picture 1">
            <a:extLst>
              <a:ext uri="{FF2B5EF4-FFF2-40B4-BE49-F238E27FC236}">
                <a16:creationId xmlns:a16="http://schemas.microsoft.com/office/drawing/2014/main" id="{1EFF5B56-4887-4B48-A749-FCECEF05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9" r="833"/>
          <a:stretch>
            <a:fillRect/>
          </a:stretch>
        </p:blipFill>
        <p:spPr bwMode="auto">
          <a:xfrm>
            <a:off x="1535113" y="2667001"/>
            <a:ext cx="90678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FC6059-3D55-4F70-B8F7-C3481279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364" y="457200"/>
            <a:ext cx="8169275" cy="1981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8, 2018</a:t>
            </a:r>
            <a:b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Mosaic in the News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https://mosaic.iu.edu/about/news.html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290321E9-07FB-403B-8B08-0DDE0D20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1" r="833"/>
          <a:stretch>
            <a:fillRect/>
          </a:stretch>
        </p:blipFill>
        <p:spPr bwMode="auto">
          <a:xfrm>
            <a:off x="1600200" y="2590801"/>
            <a:ext cx="90678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65" y="457200"/>
            <a:ext cx="10140778" cy="20113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2, 2018</a:t>
            </a: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Modifiable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Architecture of Ideal Learning Environments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Emelina </a:t>
            </a:r>
            <a:r>
              <a:rPr lang="en-US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Minero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Edutopia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https://www.edutopia.org/article/architecture-ideal-learning-environments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58B70B-2F13-4F66-AB1E-D9C9FD422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17497"/>
            <a:ext cx="2743200" cy="1830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2559B4-5E1A-4D13-8954-01FFF366C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93" y="2760063"/>
            <a:ext cx="2832209" cy="1888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7183EB-8FE0-4F01-8FE8-7750E83D91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775200"/>
            <a:ext cx="2895600" cy="193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511D3D-8003-43D5-8C55-DFFA70D66A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93" y="4775200"/>
            <a:ext cx="2995614" cy="199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41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A374EF-6536-47F8-845B-DCE39010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326" y="304800"/>
            <a:ext cx="8169275" cy="1981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27, 2021</a:t>
            </a:r>
            <a:b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Indiana University's Collaborative Theatre: Perspectives on Innovation in Classroom Design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EDUCAUSE Review, Merve Basdogan, IU, UITS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https://er.educause.edu/blogs/2021/1/indiana-universitys-collaborative-theatre-perspectives-on-innovation-in-classroom-design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4995" name="Picture 4">
            <a:extLst>
              <a:ext uri="{FF2B5EF4-FFF2-40B4-BE49-F238E27FC236}">
                <a16:creationId xmlns:a16="http://schemas.microsoft.com/office/drawing/2014/main" id="{72169D2E-F442-4FF4-984E-0FD1C956F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366963"/>
            <a:ext cx="6069013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A56B250D-BE74-4343-917C-A8B9E40CF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458200" cy="2163762"/>
          </a:xfrm>
        </p:spPr>
        <p:txBody>
          <a:bodyPr/>
          <a:lstStyle/>
          <a:p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February 11, 2015</a:t>
            </a:r>
            <a:br>
              <a:rPr lang="en-US" altLang="en-US" sz="28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>
                <a:latin typeface="Tahoma" panose="020B0604030504040204" pitchFamily="34" charset="0"/>
                <a:cs typeface="Tahoma" panose="020B0604030504040204" pitchFamily="34" charset="0"/>
              </a:rPr>
              <a:t>Inside the schools that dare to break with traditional teaching </a:t>
            </a:r>
            <a:br>
              <a:rPr lang="en-US" altLang="en-US" sz="28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>
                <a:latin typeface="Tahoma" panose="020B0604030504040204" pitchFamily="34" charset="0"/>
                <a:cs typeface="Tahoma" panose="020B0604030504040204" pitchFamily="34" charset="0"/>
              </a:rPr>
              <a:t>The Guardian</a:t>
            </a:r>
            <a:br>
              <a:rPr lang="en-US" altLang="en-US" sz="14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4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http://www.theguardian.com/teacher-network/2015/feb/11/schools-students-traditional-teaching</a:t>
            </a:r>
            <a:r>
              <a:rPr lang="en-US" altLang="en-US" sz="14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2227" name="Picture 2" descr="http://i.guim.co.uk/static/w-1920/h--/q-95/sys-images/Guardian/Pix/pictures/2015/2/10/1423564541767/1a6f5478-3f82-4b36-94f6-196938114a85-2060x1236.jpeg">
            <a:extLst>
              <a:ext uri="{FF2B5EF4-FFF2-40B4-BE49-F238E27FC236}">
                <a16:creationId xmlns:a16="http://schemas.microsoft.com/office/drawing/2014/main" id="{2DFBA804-659A-445A-A835-2F9D26F6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59088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3">
            <a:extLst>
              <a:ext uri="{FF2B5EF4-FFF2-40B4-BE49-F238E27FC236}">
                <a16:creationId xmlns:a16="http://schemas.microsoft.com/office/drawing/2014/main" id="{437FCB61-1B7C-4F02-ADD8-B0CF370CE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5602288"/>
            <a:ext cx="784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Ørestad Gymnasium (Copenhagen, Denmark), a school without classrooms, is designed to fit the ethos of 50% teacher-led learning and 50% independent student-centred learning. Photograph: Mathias Eis Schultz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>
            <a:extLst>
              <a:ext uri="{FF2B5EF4-FFF2-40B4-BE49-F238E27FC236}">
                <a16:creationId xmlns:a16="http://schemas.microsoft.com/office/drawing/2014/main" id="{4357C899-0FAC-47C4-A1D0-6B14D5024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0700" y="990600"/>
            <a:ext cx="8686800" cy="990600"/>
          </a:xfrm>
        </p:spPr>
        <p:txBody>
          <a:bodyPr/>
          <a:lstStyle/>
          <a:p>
            <a:r>
              <a:rPr lang="en-US" altLang="en-US">
                <a:solidFill>
                  <a:srgbClr val="0070C0"/>
                </a:solidFill>
              </a:rPr>
              <a:t>Learning Hub</a:t>
            </a:r>
            <a:br>
              <a:rPr lang="en-US" altLang="en-US">
                <a:solidFill>
                  <a:srgbClr val="0070C0"/>
                </a:solidFill>
              </a:rPr>
            </a:br>
            <a:r>
              <a:rPr lang="en-US" altLang="en-US">
                <a:solidFill>
                  <a:srgbClr val="0070C0"/>
                </a:solidFill>
              </a:rPr>
              <a:t>(the University of Adelaide)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AE13D935-15B1-4F1D-AD20-ED8BCED4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78064"/>
            <a:ext cx="8382000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>
            <a:extLst>
              <a:ext uri="{FF2B5EF4-FFF2-40B4-BE49-F238E27FC236}">
                <a16:creationId xmlns:a16="http://schemas.microsoft.com/office/drawing/2014/main" id="{7504CA8A-86A3-4157-ACAB-7F5CA6FFF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0700" y="990600"/>
            <a:ext cx="8686800" cy="990600"/>
          </a:xfrm>
        </p:spPr>
        <p:txBody>
          <a:bodyPr/>
          <a:lstStyle/>
          <a:p>
            <a:r>
              <a:rPr lang="en-US" altLang="en-US">
                <a:solidFill>
                  <a:srgbClr val="0070C0"/>
                </a:solidFill>
              </a:rPr>
              <a:t>Learning Hub</a:t>
            </a:r>
            <a:br>
              <a:rPr lang="en-US" altLang="en-US">
                <a:solidFill>
                  <a:srgbClr val="0070C0"/>
                </a:solidFill>
              </a:rPr>
            </a:br>
            <a:r>
              <a:rPr lang="en-US" altLang="en-US">
                <a:solidFill>
                  <a:srgbClr val="0070C0"/>
                </a:solidFill>
              </a:rPr>
              <a:t>(the University of Adelaide)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C905728A-D814-4328-897B-4741585A8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2205039"/>
            <a:ext cx="9132887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itle 1">
            <a:extLst>
              <a:ext uri="{FF2B5EF4-FFF2-40B4-BE49-F238E27FC236}">
                <a16:creationId xmlns:a16="http://schemas.microsoft.com/office/drawing/2014/main" id="{CCA3FCDE-991D-46E3-A954-5DEA5775A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533400"/>
            <a:ext cx="8185150" cy="24384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Opening Activity #1:</a:t>
            </a:r>
            <a:b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Type Answer in the Chat Window: What is your favorite online learning activity…?</a:t>
            </a:r>
            <a:endParaRPr lang="en-US" altLang="en-US" b="1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2323" name="Picture 3">
            <a:extLst>
              <a:ext uri="{FF2B5EF4-FFF2-40B4-BE49-F238E27FC236}">
                <a16:creationId xmlns:a16="http://schemas.microsoft.com/office/drawing/2014/main" id="{14115EF5-0917-4626-9AFD-225FBC2F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50" y="3335814"/>
            <a:ext cx="7102050" cy="306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1E6D77-43CC-4B63-9094-829ADAFE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16454"/>
            <a:ext cx="8382000" cy="174094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20, 2022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Francis and Dionne Najafi 100 Million Learners Global Initiative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 (2:07):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https://vimeo.com/667987472?embedded=true&amp;source=vimeo_logo&amp;owner=13433234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https://thunderbird.asu.edu/lifelong-learning/100-million-learners</a:t>
            </a:r>
            <a:r>
              <a:rPr lang="en-US" sz="16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662D1-BC15-4F52-8CC8-C0C36086F9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56" r="1666" b="14078"/>
          <a:stretch/>
        </p:blipFill>
        <p:spPr>
          <a:xfrm>
            <a:off x="2477477" y="2367797"/>
            <a:ext cx="8151446" cy="44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78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24" y="491347"/>
            <a:ext cx="10929668" cy="21138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22, 2021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Famous Stanford coding course seeks to repeat success of novel model of online learning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(10,000 students, 120 countries, 900 volunteer teachers)</a:t>
            </a:r>
            <a:br>
              <a:rPr lang="en-US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https://news.stanford.edu/2021/03/22/famous-stanford-coding-course-free-online/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581DA-58CA-407D-A92F-E7B0668050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33" t="21297" r="26667" b="940"/>
          <a:stretch/>
        </p:blipFill>
        <p:spPr>
          <a:xfrm>
            <a:off x="552633" y="2785102"/>
            <a:ext cx="4882147" cy="4072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734237-A07E-4752-9701-B727B357DE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5" t="19921" r="26667" b="5533"/>
          <a:stretch/>
        </p:blipFill>
        <p:spPr>
          <a:xfrm>
            <a:off x="5512684" y="2866206"/>
            <a:ext cx="5701656" cy="391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1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06" y="362131"/>
            <a:ext cx="8213388" cy="196985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29, 2021</a:t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New Models of Education Emerging</a:t>
            </a:r>
            <a:br>
              <a:rPr lang="en-US" altLang="zh-CN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Silver Lining for Learning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https://silverliningforlearning.org/</a:t>
            </a:r>
            <a:r>
              <a:rPr lang="en-US" sz="1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34A1AF-2C24-4469-9FEF-219F87373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33" t="10943" r="22242" b="1635"/>
          <a:stretch/>
        </p:blipFill>
        <p:spPr>
          <a:xfrm>
            <a:off x="1989306" y="2607012"/>
            <a:ext cx="4397783" cy="4250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5B62A0-A22D-4959-ABDB-7F479FC19F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3" t="10943" r="23339"/>
          <a:stretch/>
        </p:blipFill>
        <p:spPr>
          <a:xfrm>
            <a:off x="6532870" y="2607012"/>
            <a:ext cx="4196949" cy="425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85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32194" y="533400"/>
            <a:ext cx="9481612" cy="2573594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What is Education 4.0?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“Innovation-producing education. Learn more in: Development of Individual Agency within a Collaborative, Creative Learning Community”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http://www.igi-global.com/dictionary/education-40/41755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https://thinc.in.th/engadmission/education4.html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(Chula Engineering)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7" y="3282993"/>
            <a:ext cx="5875204" cy="3575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96" y="3254477"/>
            <a:ext cx="5604891" cy="3567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69728E-B0D6-44F4-8BF5-348776CD8B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" b="14477"/>
          <a:stretch/>
        </p:blipFill>
        <p:spPr>
          <a:xfrm>
            <a:off x="9899374" y="5415978"/>
            <a:ext cx="2292626" cy="140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39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305800" cy="2697162"/>
          </a:xfrm>
        </p:spPr>
        <p:txBody>
          <a:bodyPr>
            <a:normAutofit/>
          </a:bodyPr>
          <a:lstStyle/>
          <a:p>
            <a:r>
              <a:rPr lang="en-US" sz="3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24, 2018</a:t>
            </a:r>
            <a:br>
              <a:rPr lang="en-US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100-Year Life: Living and Working in an Age of Longevity 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Lynda Gratton and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Andrew Scott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http://www.100yearlife.com/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https://www.amazon.com/100-Year-Life-Living-Working-Longevity/dp/1543624634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D186C-38EB-43DF-94A6-69ECDE09D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74308"/>
            <a:ext cx="2584814" cy="3783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A6FA96-9B37-48B8-93E7-8D2960E8F0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00" t="17774" r="12500" b="1661"/>
          <a:stretch/>
        </p:blipFill>
        <p:spPr>
          <a:xfrm>
            <a:off x="2133600" y="3095242"/>
            <a:ext cx="4953000" cy="37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86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65326" y="304800"/>
            <a:ext cx="8466053" cy="3244516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11, 2017</a:t>
            </a:r>
            <a:br>
              <a:rPr lang="en-US" sz="5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Rise of the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Phigital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Learner</a:t>
            </a:r>
            <a:b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Going ‘</a:t>
            </a:r>
            <a:r>
              <a:rPr lang="en-US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phigital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?’ 4 things schools need to know about Generation Z,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Todd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Kominiak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TrustEd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http://trustedk12.com/phigital-digital-learning/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15, 2017</a:t>
            </a:r>
            <a:br>
              <a:rPr lang="en-US" sz="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must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know’s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about the rising “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phigital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student-and why their impact is enormous,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Meris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Stansbury,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eCamous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News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https://www.ecampusnews.com/campus-administration/education-gen-z-phigital-student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/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667" t="25834" r="32500" b="10731"/>
          <a:stretch/>
        </p:blipFill>
        <p:spPr>
          <a:xfrm>
            <a:off x="7820527" y="3493540"/>
            <a:ext cx="4191000" cy="3200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000" t="15986" r="12500" b="24490"/>
          <a:stretch/>
        </p:blipFill>
        <p:spPr>
          <a:xfrm>
            <a:off x="152552" y="3685674"/>
            <a:ext cx="6446287" cy="300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13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itle 1">
            <a:extLst>
              <a:ext uri="{FF2B5EF4-FFF2-40B4-BE49-F238E27FC236}">
                <a16:creationId xmlns:a16="http://schemas.microsoft.com/office/drawing/2014/main" id="{74287C4B-51C3-42E7-AD04-1DD1E184D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381000"/>
            <a:ext cx="8153400" cy="18288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July 1, 2021</a:t>
            </a:r>
            <a:br>
              <a:rPr lang="en-US" altLang="en-US" sz="2400" b="1" dirty="0">
                <a:solidFill>
                  <a:srgbClr val="30303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solidFill>
                  <a:srgbClr val="30303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Online or in-person? Gen Z and millennials find digital life more memorable, study shows</a:t>
            </a:r>
            <a:br>
              <a:rPr lang="en-US" altLang="en-US" sz="2400" b="1" dirty="0">
                <a:solidFill>
                  <a:srgbClr val="30303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solidFill>
                  <a:srgbClr val="30303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Kate </a:t>
            </a:r>
            <a:r>
              <a:rPr lang="en-US" altLang="en-US" sz="2400" b="1" dirty="0" err="1">
                <a:solidFill>
                  <a:srgbClr val="30303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Mabus</a:t>
            </a:r>
            <a:r>
              <a:rPr lang="en-US" altLang="en-US" sz="2400" b="1" dirty="0">
                <a:solidFill>
                  <a:srgbClr val="30303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USA Today</a:t>
            </a:r>
            <a:br>
              <a:rPr lang="en-US" altLang="en-US" sz="700" b="1" dirty="0">
                <a:solidFill>
                  <a:srgbClr val="30303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700" b="1" dirty="0">
                <a:solidFill>
                  <a:srgbClr val="30303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https://www.usatoday.com/story/news/nation/2021/07/01/generation-z-millennial-survey-shows-digital-life-more-memorable/7783597002/</a:t>
            </a:r>
            <a:endParaRPr lang="en-US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7923" name="Picture 3">
            <a:extLst>
              <a:ext uri="{FF2B5EF4-FFF2-40B4-BE49-F238E27FC236}">
                <a16:creationId xmlns:a16="http://schemas.microsoft.com/office/drawing/2014/main" id="{B79E3D47-CB19-4B2D-BA41-4D65BA596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24814" r="40001" b="7037"/>
          <a:stretch>
            <a:fillRect/>
          </a:stretch>
        </p:blipFill>
        <p:spPr bwMode="auto">
          <a:xfrm>
            <a:off x="0" y="2414588"/>
            <a:ext cx="49530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B6CFC6-60FA-45AC-BC81-590BD1F27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6" t="16643" r="20000" b="53177"/>
          <a:stretch/>
        </p:blipFill>
        <p:spPr>
          <a:xfrm>
            <a:off x="5136776" y="2532530"/>
            <a:ext cx="5851295" cy="1462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62860B-9225-4F24-A0A2-1743A153A567}"/>
              </a:ext>
            </a:extLst>
          </p:cNvPr>
          <p:cNvSpPr txBox="1"/>
          <p:nvPr/>
        </p:nvSpPr>
        <p:spPr>
          <a:xfrm>
            <a:off x="5637944" y="4207148"/>
            <a:ext cx="6097712" cy="2394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there is one thing the pandemic is teaching us, it’s that deep human connections are essential for student and instructor wellbeing and for impactful education.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we move into a hybrid future, technology should not (and cannot!) replace human relationships and communications–it should enhance, enable, and enrich them.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6" descr="DSC_0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4220"/>
            <a:ext cx="5913780" cy="381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Title 1"/>
          <p:cNvSpPr>
            <a:spLocks noGrp="1"/>
          </p:cNvSpPr>
          <p:nvPr>
            <p:ph type="title"/>
          </p:nvPr>
        </p:nvSpPr>
        <p:spPr>
          <a:xfrm>
            <a:off x="2016087" y="432486"/>
            <a:ext cx="8400659" cy="1878227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Clearly…</a:t>
            </a:r>
            <a:br>
              <a:rPr lang="en-US" altLang="en-US" sz="4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4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Changing!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C633A-3070-4F2C-A97B-54851AAC0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41" t="30420" r="30278" b="18285"/>
          <a:stretch/>
        </p:blipFill>
        <p:spPr>
          <a:xfrm>
            <a:off x="6206538" y="2494843"/>
            <a:ext cx="6109639" cy="40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56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82" y="926794"/>
            <a:ext cx="10363200" cy="1104900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 20/20</a:t>
            </a:r>
          </a:p>
        </p:txBody>
      </p:sp>
      <p:pic>
        <p:nvPicPr>
          <p:cNvPr id="14344" name="Picture 8" descr="Image result for education 20/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7" y="2561420"/>
            <a:ext cx="12113543" cy="404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622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9757" y="486605"/>
            <a:ext cx="10976811" cy="1674478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Instructor as Credit Manager and Court Room Judge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57" y="2362200"/>
            <a:ext cx="674032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3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itle 1">
            <a:extLst>
              <a:ext uri="{FF2B5EF4-FFF2-40B4-BE49-F238E27FC236}">
                <a16:creationId xmlns:a16="http://schemas.microsoft.com/office/drawing/2014/main" id="{CCA3FCDE-991D-46E3-A954-5DEA5775A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533400"/>
            <a:ext cx="8185150" cy="24384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Opening Activity #2:</a:t>
            </a:r>
            <a:b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Type Answer in the Chat Window: What is your favorite type of learning technology today…?</a:t>
            </a:r>
            <a:endParaRPr lang="en-US" altLang="en-US" b="1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2323" name="Picture 3">
            <a:extLst>
              <a:ext uri="{FF2B5EF4-FFF2-40B4-BE49-F238E27FC236}">
                <a16:creationId xmlns:a16="http://schemas.microsoft.com/office/drawing/2014/main" id="{14115EF5-0917-4626-9AFD-225FBC2F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50" y="3335814"/>
            <a:ext cx="7102050" cy="306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115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9758" y="623554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Instructor as Counselor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2" y="2095216"/>
            <a:ext cx="5622372" cy="3162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308" y="2076024"/>
            <a:ext cx="4242368" cy="31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76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599" y="431049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Instructor as Consultant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424" y="1718427"/>
            <a:ext cx="6873151" cy="49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43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37410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Instructor as Conductor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80410"/>
            <a:ext cx="8686800" cy="48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52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Instructor as Course Ambassador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0274"/>
            <a:ext cx="9144000" cy="31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14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5537" y="719806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Instructor as Curator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2019970"/>
            <a:ext cx="5965889" cy="3980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017" y="2019970"/>
            <a:ext cx="3109984" cy="39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83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7569" y="924343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Instructor as Concierge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2231935"/>
            <a:ext cx="2993231" cy="3164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1664"/>
          <a:stretch/>
        </p:blipFill>
        <p:spPr>
          <a:xfrm>
            <a:off x="5135738" y="2219204"/>
            <a:ext cx="5588759" cy="31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03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1632" y="503238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Instructor as Camping Trip Guide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63" y="1828800"/>
            <a:ext cx="782471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23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19017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Instructor as Cultivator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698" y="1715334"/>
            <a:ext cx="6634604" cy="514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00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 New Roles of the Instructor</a:t>
            </a:r>
          </a:p>
        </p:txBody>
      </p:sp>
      <p:sp>
        <p:nvSpPr>
          <p:cNvPr id="7" name="TextBox 6"/>
          <p:cNvSpPr txBox="1"/>
          <p:nvPr/>
        </p:nvSpPr>
        <p:spPr>
          <a:xfrm rot="21040725">
            <a:off x="1756173" y="1877715"/>
            <a:ext cx="1878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Captain</a:t>
            </a:r>
          </a:p>
        </p:txBody>
      </p:sp>
      <p:sp>
        <p:nvSpPr>
          <p:cNvPr id="8" name="TextBox 7"/>
          <p:cNvSpPr txBox="1"/>
          <p:nvPr/>
        </p:nvSpPr>
        <p:spPr>
          <a:xfrm rot="240000">
            <a:off x="3128309" y="2419580"/>
            <a:ext cx="229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Counselor</a:t>
            </a:r>
          </a:p>
        </p:txBody>
      </p:sp>
      <p:sp>
        <p:nvSpPr>
          <p:cNvPr id="4" name="TextBox 3"/>
          <p:cNvSpPr txBox="1"/>
          <p:nvPr/>
        </p:nvSpPr>
        <p:spPr>
          <a:xfrm rot="21377494">
            <a:off x="1804743" y="4133401"/>
            <a:ext cx="20121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Consultant</a:t>
            </a:r>
          </a:p>
        </p:txBody>
      </p:sp>
      <p:sp>
        <p:nvSpPr>
          <p:cNvPr id="5" name="TextBox 4"/>
          <p:cNvSpPr txBox="1"/>
          <p:nvPr/>
        </p:nvSpPr>
        <p:spPr>
          <a:xfrm rot="60000">
            <a:off x="1877544" y="3149711"/>
            <a:ext cx="231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Conductor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5740" y="5426098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Cultivator</a:t>
            </a:r>
          </a:p>
        </p:txBody>
      </p:sp>
      <p:sp>
        <p:nvSpPr>
          <p:cNvPr id="9" name="TextBox 8"/>
          <p:cNvSpPr txBox="1"/>
          <p:nvPr/>
        </p:nvSpPr>
        <p:spPr>
          <a:xfrm rot="-60000">
            <a:off x="1772807" y="4807668"/>
            <a:ext cx="3652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Organizer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7123" y="1525309"/>
            <a:ext cx="407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 Ambassador</a:t>
            </a:r>
          </a:p>
        </p:txBody>
      </p:sp>
      <p:sp>
        <p:nvSpPr>
          <p:cNvPr id="12" name="TextBox 11"/>
          <p:cNvSpPr txBox="1"/>
          <p:nvPr/>
        </p:nvSpPr>
        <p:spPr>
          <a:xfrm rot="60000">
            <a:off x="5083281" y="2111138"/>
            <a:ext cx="1844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Curator</a:t>
            </a:r>
          </a:p>
        </p:txBody>
      </p:sp>
      <p:sp>
        <p:nvSpPr>
          <p:cNvPr id="13" name="TextBox 12"/>
          <p:cNvSpPr txBox="1"/>
          <p:nvPr/>
        </p:nvSpPr>
        <p:spPr>
          <a:xfrm rot="-180000">
            <a:off x="4681078" y="2903171"/>
            <a:ext cx="2447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Concierge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4298" y="3619500"/>
            <a:ext cx="43542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Camping Trip Guide</a:t>
            </a:r>
          </a:p>
        </p:txBody>
      </p:sp>
      <p:sp>
        <p:nvSpPr>
          <p:cNvPr id="15" name="TextBox 14"/>
          <p:cNvSpPr txBox="1"/>
          <p:nvPr/>
        </p:nvSpPr>
        <p:spPr>
          <a:xfrm rot="154830">
            <a:off x="4669854" y="4367940"/>
            <a:ext cx="415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 Expedition Leader</a:t>
            </a:r>
          </a:p>
        </p:txBody>
      </p:sp>
      <p:sp>
        <p:nvSpPr>
          <p:cNvPr id="16" name="TextBox 15"/>
          <p:cNvSpPr txBox="1"/>
          <p:nvPr/>
        </p:nvSpPr>
        <p:spPr>
          <a:xfrm rot="21391926">
            <a:off x="5703122" y="4848245"/>
            <a:ext cx="250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Chemist</a:t>
            </a:r>
          </a:p>
        </p:txBody>
      </p:sp>
      <p:sp>
        <p:nvSpPr>
          <p:cNvPr id="17" name="TextBox 16"/>
          <p:cNvSpPr txBox="1"/>
          <p:nvPr/>
        </p:nvSpPr>
        <p:spPr>
          <a:xfrm rot="167886">
            <a:off x="7436432" y="1903066"/>
            <a:ext cx="3717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Consumer Advocate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5758" y="2544202"/>
            <a:ext cx="1631155" cy="590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9575" y="3223943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Comedian </a:t>
            </a:r>
          </a:p>
        </p:txBody>
      </p:sp>
      <p:sp>
        <p:nvSpPr>
          <p:cNvPr id="20" name="TextBox 19"/>
          <p:cNvSpPr txBox="1"/>
          <p:nvPr/>
        </p:nvSpPr>
        <p:spPr>
          <a:xfrm rot="300000">
            <a:off x="8231981" y="3853190"/>
            <a:ext cx="1404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Coach</a:t>
            </a:r>
          </a:p>
        </p:txBody>
      </p:sp>
      <p:sp>
        <p:nvSpPr>
          <p:cNvPr id="21" name="TextBox 20"/>
          <p:cNvSpPr txBox="1"/>
          <p:nvPr/>
        </p:nvSpPr>
        <p:spPr>
          <a:xfrm rot="180000">
            <a:off x="8502252" y="4575689"/>
            <a:ext cx="21943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Collaborator</a:t>
            </a:r>
          </a:p>
        </p:txBody>
      </p:sp>
      <p:sp>
        <p:nvSpPr>
          <p:cNvPr id="22" name="TextBox 21"/>
          <p:cNvSpPr txBox="1"/>
          <p:nvPr/>
        </p:nvSpPr>
        <p:spPr>
          <a:xfrm rot="60000">
            <a:off x="7934325" y="5172045"/>
            <a:ext cx="20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 Giver</a:t>
            </a:r>
          </a:p>
        </p:txBody>
      </p:sp>
      <p:sp>
        <p:nvSpPr>
          <p:cNvPr id="23" name="TextBox 22"/>
          <p:cNvSpPr txBox="1"/>
          <p:nvPr/>
        </p:nvSpPr>
        <p:spPr>
          <a:xfrm rot="214093">
            <a:off x="6553199" y="5633710"/>
            <a:ext cx="1945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Colleague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328737" y="1485900"/>
            <a:ext cx="9534527" cy="4800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60000">
            <a:off x="8278586" y="2544202"/>
            <a:ext cx="2343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 Catalyst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C725288-45C2-4DF8-B84D-C3EEE3732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591" y="5789007"/>
            <a:ext cx="3092918" cy="10635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ED49AE-EF25-4B82-BF6C-886D9758E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4" y="5389871"/>
            <a:ext cx="2553193" cy="14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02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1664"/>
          <a:stretch/>
        </p:blipFill>
        <p:spPr>
          <a:xfrm>
            <a:off x="5583248" y="-2"/>
            <a:ext cx="6608753" cy="3772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53548" cy="3772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457" y="3715193"/>
            <a:ext cx="5837904" cy="32492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859" y="3717525"/>
            <a:ext cx="4305310" cy="3228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129" y="689325"/>
            <a:ext cx="2349909" cy="300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05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itle 1">
            <a:extLst>
              <a:ext uri="{FF2B5EF4-FFF2-40B4-BE49-F238E27FC236}">
                <a16:creationId xmlns:a16="http://schemas.microsoft.com/office/drawing/2014/main" id="{CCA3FCDE-991D-46E3-A954-5DEA5775A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533400"/>
            <a:ext cx="8185150" cy="24384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Opening Activity #3:</a:t>
            </a:r>
            <a:b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Type Answer in the Chat Window: What is the technology that you think will most impact learning 10 years from now…</a:t>
            </a:r>
            <a:endParaRPr lang="en-US" altLang="en-US" b="1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2323" name="Picture 3">
            <a:extLst>
              <a:ext uri="{FF2B5EF4-FFF2-40B4-BE49-F238E27FC236}">
                <a16:creationId xmlns:a16="http://schemas.microsoft.com/office/drawing/2014/main" id="{14115EF5-0917-4626-9AFD-225FBC2F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82" y="3536750"/>
            <a:ext cx="6455875" cy="27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581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Merrill’s First Principles of Teaching/Instruction</a:t>
            </a:r>
            <a:b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06" y="2867582"/>
            <a:ext cx="3070456" cy="399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441" y="2867582"/>
            <a:ext cx="2668032" cy="399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68" y="4177495"/>
            <a:ext cx="5359725" cy="268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9" y="2924175"/>
            <a:ext cx="5154805" cy="323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336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Overcoming the Resistance Movement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58068"/>
            <a:ext cx="6400800" cy="4599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2164092"/>
            <a:ext cx="6629400" cy="4693909"/>
          </a:xfrm>
          <a:prstGeom prst="rect">
            <a:avLst/>
          </a:prstGeom>
        </p:spPr>
      </p:pic>
      <p:pic>
        <p:nvPicPr>
          <p:cNvPr id="8" name="borg-r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1793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1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838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Incremental Change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52" y="2209800"/>
            <a:ext cx="912684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9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838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Shared Success Stories and Best Practices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933" y="2133600"/>
            <a:ext cx="8077200" cy="454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0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Modeling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2209800"/>
            <a:ext cx="7165975" cy="36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91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838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Mentoring and Coaching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3200"/>
            <a:ext cx="4572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743201"/>
            <a:ext cx="4191000" cy="302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7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Bonk's Last Principles of Teaching/Instruction (Education 4.0?)</a:t>
            </a:r>
            <a:b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http://www.applicadthai.com/articles/education-4-0/</a:t>
            </a: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005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33" y="3162027"/>
            <a:ext cx="3017013" cy="36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93" b="12115"/>
          <a:stretch/>
        </p:blipFill>
        <p:spPr>
          <a:xfrm>
            <a:off x="5846646" y="3162027"/>
            <a:ext cx="6345354" cy="1936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A33FE1-7F25-4FF0-9D0A-243B7B1DEB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t="18596" r="21852" b="27719"/>
          <a:stretch/>
        </p:blipFill>
        <p:spPr>
          <a:xfrm>
            <a:off x="-73664" y="3163675"/>
            <a:ext cx="2970868" cy="36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1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1. The Principle of Flexibility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10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4360"/>
            <a:ext cx="5832475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AC5E906-1B45-4E5B-AABB-1341DF832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2653297"/>
            <a:ext cx="61214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234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2. The Principle of Convenience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210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55" y="2773191"/>
            <a:ext cx="61214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42" y="2824602"/>
            <a:ext cx="3819603" cy="403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5052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3. The Principle of Collegiality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23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2" y="2628788"/>
            <a:ext cx="6264275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610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itle 1">
            <a:extLst>
              <a:ext uri="{FF2B5EF4-FFF2-40B4-BE49-F238E27FC236}">
                <a16:creationId xmlns:a16="http://schemas.microsoft.com/office/drawing/2014/main" id="{CCA3FCDE-991D-46E3-A954-5DEA5775A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74699"/>
            <a:ext cx="8358675" cy="3250949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Polling Question #4:</a:t>
            </a:r>
            <a:b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Are we in the midst of a: </a:t>
            </a:r>
            <a:b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Learning Evolution or </a:t>
            </a:r>
            <a:b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Learning Revolution…</a:t>
            </a:r>
            <a:b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C. Neither</a:t>
            </a:r>
            <a:endParaRPr lang="en-US" altLang="en-US" b="1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2E3BB7E-8CA5-4DFC-9C4C-651715921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6296"/>
          <a:stretch/>
        </p:blipFill>
        <p:spPr>
          <a:xfrm>
            <a:off x="7696200" y="419351"/>
            <a:ext cx="4313724" cy="44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592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4. The Principle of Cheerfulness and Optimism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517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876550"/>
            <a:ext cx="45466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924175"/>
            <a:ext cx="41402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0030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5. The Principle of High Expectations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619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2643189"/>
            <a:ext cx="6840538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3337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6. The Principle of Choice and Options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721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1" y="2692401"/>
            <a:ext cx="60610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5933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7. The Principle of Empowerment and Autonomy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82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068638"/>
            <a:ext cx="339725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470275"/>
            <a:ext cx="260826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4447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8. The Principle of Support and Feedback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92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2808288"/>
            <a:ext cx="367347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933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9. The Principle of Spontaneity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02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735264"/>
            <a:ext cx="6192838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499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10. The Principle of Organization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13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2792414"/>
            <a:ext cx="5427663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562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11. The Principle of Sharing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233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492376"/>
            <a:ext cx="586898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4941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12. The Principle of Nontraditional Learning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2894014"/>
            <a:ext cx="5284788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-400" r="16402"/>
          <a:stretch>
            <a:fillRect/>
          </a:stretch>
        </p:blipFill>
        <p:spPr bwMode="auto">
          <a:xfrm>
            <a:off x="7234239" y="2824164"/>
            <a:ext cx="2700337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411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13. The Principle of Passion and Inspiration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438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60689"/>
            <a:ext cx="50038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2933700"/>
            <a:ext cx="4681537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387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4">
            <a:extLst>
              <a:ext uri="{FF2B5EF4-FFF2-40B4-BE49-F238E27FC236}">
                <a16:creationId xmlns:a16="http://schemas.microsoft.com/office/drawing/2014/main" id="{54DB7AE7-DC3D-4C9B-A6FD-66FD0399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15" y="898525"/>
            <a:ext cx="9519139" cy="1209674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Poll #5: 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Have you reflected on your teaching philosophy or learning approach during the pandemic?</a:t>
            </a:r>
            <a:br>
              <a:rPr lang="en-US" altLang="en-US" dirty="0"/>
            </a:br>
            <a:endParaRPr lang="en-US" altLang="en-US" sz="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3907" name="Rectangle 1">
            <a:extLst>
              <a:ext uri="{FF2B5EF4-FFF2-40B4-BE49-F238E27FC236}">
                <a16:creationId xmlns:a16="http://schemas.microsoft.com/office/drawing/2014/main" id="{9D61F900-0EB4-457F-81CE-E0A2524D3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1" y="2286001"/>
            <a:ext cx="578802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lphaLcPeriod"/>
            </a:pPr>
            <a:r>
              <a:rPr lang="en-US" altLang="en-US" sz="2000" b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Yes many times and I am dramatically changing my philosophy statement.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lphaLcPeriod"/>
            </a:pPr>
            <a:r>
              <a:rPr lang="en-US" altLang="en-US" sz="2000" b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Yes many times and I am taking action (meeting people, reading more, attending webinars like this, etc.).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lphaLcPeriod"/>
            </a:pPr>
            <a:r>
              <a:rPr lang="en-US" altLang="en-US" sz="2000" b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Yes, I thought about it a couple of times and I am tweaking it.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lphaLcPeriod"/>
            </a:pPr>
            <a:r>
              <a:rPr lang="en-US" altLang="en-US" sz="2000" b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Not sure. I’m kinda brain dead right now.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lphaLcPeriod"/>
            </a:pPr>
            <a:r>
              <a:rPr lang="en-US" altLang="en-US" sz="2000" b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No, my teaching philosophy is basically the same.</a:t>
            </a:r>
          </a:p>
        </p:txBody>
      </p:sp>
      <p:pic>
        <p:nvPicPr>
          <p:cNvPr id="123908" name="Picture 7">
            <a:extLst>
              <a:ext uri="{FF2B5EF4-FFF2-40B4-BE49-F238E27FC236}">
                <a16:creationId xmlns:a16="http://schemas.microsoft.com/office/drawing/2014/main" id="{55A62075-0F61-47FA-A1ED-1D087B50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8" y="5337176"/>
            <a:ext cx="20701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12">
            <a:extLst>
              <a:ext uri="{FF2B5EF4-FFF2-40B4-BE49-F238E27FC236}">
                <a16:creationId xmlns:a16="http://schemas.microsoft.com/office/drawing/2014/main" id="{6C47D206-2A7E-4692-8C4C-DEC06173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88" y="2508251"/>
            <a:ext cx="20558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13">
            <a:extLst>
              <a:ext uri="{FF2B5EF4-FFF2-40B4-BE49-F238E27FC236}">
                <a16:creationId xmlns:a16="http://schemas.microsoft.com/office/drawing/2014/main" id="{8194E51E-8710-401C-A6D6-DA6B3A4B3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25" y="3860800"/>
            <a:ext cx="2090738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3"/>
          <p:cNvSpPr>
            <a:spLocks noGrp="1"/>
          </p:cNvSpPr>
          <p:nvPr>
            <p:ph type="title"/>
          </p:nvPr>
        </p:nvSpPr>
        <p:spPr>
          <a:xfrm>
            <a:off x="1575411" y="333375"/>
            <a:ext cx="8725359" cy="2590800"/>
          </a:xfrm>
        </p:spPr>
        <p:txBody>
          <a:bodyPr/>
          <a:lstStyle/>
          <a:p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14. The Principle of Relevance and Meaningfulness</a:t>
            </a:r>
            <a:b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54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3108326"/>
            <a:ext cx="540067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7966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15. The Principle of Trial and Error (i.e., it is ok to fail)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64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2025"/>
            <a:ext cx="5165097" cy="356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mosaic bus indiana 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87" y="2812025"/>
            <a:ext cx="6371713" cy="36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0345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16. The Principle of Expanded Resources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745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9" y="2835275"/>
            <a:ext cx="72358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995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7103" y="64252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World is Open:</a:t>
            </a:r>
            <a:b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Web Technology Is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Revolutioning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Education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37303" r="36679" b="44503"/>
          <a:stretch/>
        </p:blipFill>
        <p:spPr>
          <a:xfrm>
            <a:off x="3061698" y="2319929"/>
            <a:ext cx="6863138" cy="4181583"/>
          </a:xfrm>
          <a:prstGeom prst="rect">
            <a:avLst/>
          </a:prstGeom>
        </p:spPr>
      </p:pic>
      <p:pic>
        <p:nvPicPr>
          <p:cNvPr id="18438" name="Picture 6" descr="https://images-cn-8.ssl-images-amazon.com/images/I/51C0pmf1%2ByL._SX346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67805"/>
            <a:ext cx="3061699" cy="439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pi.ning.com/files/SAZLzyiWPHNwI6l9pMJmKr1K0qt1vop-NIvhqo0cNID8jF3AnjxEjqvElg3ltMCL510W9KtjDSQY3Z3*8I-A*zlZID67EMps/worldisopen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507" y="2634135"/>
            <a:ext cx="2096493" cy="309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Movie 5">
            <a:hlinkClick r:id="rId5" highlightClick="1"/>
          </p:cNvPr>
          <p:cNvSpPr/>
          <p:nvPr/>
        </p:nvSpPr>
        <p:spPr>
          <a:xfrm>
            <a:off x="10949207" y="290688"/>
            <a:ext cx="1042416" cy="10424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5294" t="35574" r="10294" b="26700"/>
          <a:stretch/>
        </p:blipFill>
        <p:spPr>
          <a:xfrm>
            <a:off x="10949207" y="526473"/>
            <a:ext cx="1042416" cy="59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965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Title 1"/>
          <p:cNvSpPr>
            <a:spLocks noGrp="1"/>
          </p:cNvSpPr>
          <p:nvPr>
            <p:ph type="title"/>
          </p:nvPr>
        </p:nvSpPr>
        <p:spPr>
          <a:xfrm>
            <a:off x="2057400" y="457200"/>
            <a:ext cx="8534400" cy="1409700"/>
          </a:xfrm>
        </p:spPr>
        <p:txBody>
          <a:bodyPr/>
          <a:lstStyle/>
          <a:p>
            <a:r>
              <a:rPr lang="en-US" altLang="en-US" sz="4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World is very open! </a:t>
            </a:r>
            <a:br>
              <a:rPr lang="en-US" altLang="en-US" sz="36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(South University of Science and Technology of China, Wednesday June 10, 2015)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04406"/>
            <a:ext cx="7086600" cy="46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27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Title 1"/>
          <p:cNvSpPr>
            <a:spLocks noGrp="1"/>
          </p:cNvSpPr>
          <p:nvPr>
            <p:ph type="title"/>
          </p:nvPr>
        </p:nvSpPr>
        <p:spPr>
          <a:xfrm>
            <a:off x="2057400" y="457200"/>
            <a:ext cx="8534400" cy="1409700"/>
          </a:xfrm>
        </p:spPr>
        <p:txBody>
          <a:bodyPr/>
          <a:lstStyle/>
          <a:p>
            <a:r>
              <a:rPr lang="en-US" altLang="en-US" sz="4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World is Wide Open! </a:t>
            </a:r>
            <a:br>
              <a:rPr lang="en-US" altLang="en-US" sz="36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(South University of Science and Technology of China, Wednesday June 10, 2015)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22886"/>
            <a:ext cx="6781800" cy="4512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9800"/>
            <a:ext cx="7239000" cy="46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0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7103" y="64252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World is Open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53" y="2143125"/>
            <a:ext cx="8382000" cy="4714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8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17. The Principle of Human Connectedness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84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695575"/>
            <a:ext cx="5976938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21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18. The Principle of Cognitive Apprenticeship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0" t="27795" r="9669" b="10593"/>
          <a:stretch>
            <a:fillRect/>
          </a:stretch>
        </p:blipFill>
        <p:spPr bwMode="auto">
          <a:xfrm>
            <a:off x="7372351" y="2627314"/>
            <a:ext cx="3033713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59290" r="35802" b="21860"/>
          <a:stretch>
            <a:fillRect/>
          </a:stretch>
        </p:blipFill>
        <p:spPr bwMode="auto">
          <a:xfrm>
            <a:off x="7372351" y="5732464"/>
            <a:ext cx="347027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4" y="2733675"/>
            <a:ext cx="5343525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25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19. The Principle of Purpose and Vision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05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781301"/>
            <a:ext cx="57610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1" y="3068638"/>
            <a:ext cx="22574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38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Title 5">
            <a:extLst>
              <a:ext uri="{FF2B5EF4-FFF2-40B4-BE49-F238E27FC236}">
                <a16:creationId xmlns:a16="http://schemas.microsoft.com/office/drawing/2014/main" id="{7EE980ED-C337-41F1-96B7-9271ED6EB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077200" cy="2316162"/>
          </a:xfrm>
        </p:spPr>
        <p:txBody>
          <a:bodyPr/>
          <a:lstStyle/>
          <a:p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June 2, 2021</a:t>
            </a:r>
            <a:br>
              <a:rPr lang="en-US" altLang="en-US" sz="16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>
                <a:latin typeface="Tahoma" panose="020B0604030504040204" pitchFamily="34" charset="0"/>
                <a:cs typeface="Tahoma" panose="020B0604030504040204" pitchFamily="34" charset="0"/>
              </a:rPr>
              <a:t>A Pandemic Silver Lining? </a:t>
            </a:r>
            <a:br>
              <a:rPr lang="en-US" altLang="en-US" sz="28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>
                <a:latin typeface="Tahoma" panose="020B0604030504040204" pitchFamily="34" charset="0"/>
                <a:cs typeface="Tahoma" panose="020B0604030504040204" pitchFamily="34" charset="0"/>
              </a:rPr>
              <a:t>More People Are Talking About Teaching </a:t>
            </a:r>
            <a:br>
              <a:rPr lang="en-US" altLang="en-US" sz="18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>
                <a:latin typeface="Tahoma" panose="020B0604030504040204" pitchFamily="34" charset="0"/>
                <a:cs typeface="Tahoma" panose="020B0604030504040204" pitchFamily="34" charset="0"/>
              </a:rPr>
              <a:t>Beckie Supiano, The Chronicle of Higher Education</a:t>
            </a:r>
            <a:br>
              <a:rPr lang="en-US" altLang="en-US" sz="18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https://www.chronicle.com/article/a-pandemic-silver-lining-more-people-are-talking-about-teaching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655363" name="Picture 3">
            <a:extLst>
              <a:ext uri="{FF2B5EF4-FFF2-40B4-BE49-F238E27FC236}">
                <a16:creationId xmlns:a16="http://schemas.microsoft.com/office/drawing/2014/main" id="{554A0C47-8889-4765-8837-34B9731A6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 t="21851" r="40833" b="12466"/>
          <a:stretch>
            <a:fillRect/>
          </a:stretch>
        </p:blipFill>
        <p:spPr bwMode="auto">
          <a:xfrm>
            <a:off x="1676400" y="25908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64" name="Picture 6">
            <a:extLst>
              <a:ext uri="{FF2B5EF4-FFF2-40B4-BE49-F238E27FC236}">
                <a16:creationId xmlns:a16="http://schemas.microsoft.com/office/drawing/2014/main" id="{BEA19334-406B-476C-935B-6F5297A6A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76600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603840" cy="1943098"/>
          </a:xfrm>
        </p:spPr>
        <p:txBody>
          <a:bodyPr/>
          <a:lstStyle/>
          <a:p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20. ??? (what is missing)</a:t>
            </a:r>
            <a:b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http://travelinedman.blogspot.com/2011/05/bonks-last-principles-of-instruction.html</a:t>
            </a: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155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7" y="2276475"/>
            <a:ext cx="45815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462" y="2374548"/>
            <a:ext cx="6587240" cy="438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5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86391"/>
            <a:ext cx="11067535" cy="134041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Bonk's 20 "Last" Principles of Instruction </a:t>
            </a:r>
            <a:b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(LAST = Learning Activation System Template)</a:t>
            </a:r>
            <a:b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6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endParaRPr lang="en-US" sz="3600" b="1" dirty="0">
              <a:solidFill>
                <a:srgbClr val="00B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367875">
            <a:off x="1572268" y="2300649"/>
            <a:ext cx="179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2895600"/>
            <a:ext cx="25064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Convenience</a:t>
            </a:r>
          </a:p>
        </p:txBody>
      </p:sp>
      <p:sp>
        <p:nvSpPr>
          <p:cNvPr id="7" name="TextBox 6"/>
          <p:cNvSpPr txBox="1"/>
          <p:nvPr/>
        </p:nvSpPr>
        <p:spPr>
          <a:xfrm rot="-180000">
            <a:off x="1504320" y="3506341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Collegiality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4130" y="4247675"/>
            <a:ext cx="4524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Cheerfulness and Optimism</a:t>
            </a:r>
          </a:p>
        </p:txBody>
      </p:sp>
      <p:sp>
        <p:nvSpPr>
          <p:cNvPr id="9" name="TextBox 8"/>
          <p:cNvSpPr txBox="1"/>
          <p:nvPr/>
        </p:nvSpPr>
        <p:spPr>
          <a:xfrm rot="-60000">
            <a:off x="1250499" y="4838669"/>
            <a:ext cx="2581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Expectations</a:t>
            </a:r>
          </a:p>
        </p:txBody>
      </p:sp>
      <p:sp>
        <p:nvSpPr>
          <p:cNvPr id="10" name="TextBox 9"/>
          <p:cNvSpPr txBox="1"/>
          <p:nvPr/>
        </p:nvSpPr>
        <p:spPr>
          <a:xfrm rot="60000">
            <a:off x="1494434" y="5482347"/>
            <a:ext cx="500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Empowerment and Autonomy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5235" y="2096652"/>
            <a:ext cx="33123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and Feedback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9436" y="2725220"/>
            <a:ext cx="23812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Spontaneity</a:t>
            </a:r>
          </a:p>
        </p:txBody>
      </p:sp>
      <p:sp>
        <p:nvSpPr>
          <p:cNvPr id="13" name="TextBox 12"/>
          <p:cNvSpPr txBox="1"/>
          <p:nvPr/>
        </p:nvSpPr>
        <p:spPr>
          <a:xfrm rot="60000">
            <a:off x="4176712" y="3381167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</a:t>
            </a:r>
          </a:p>
        </p:txBody>
      </p:sp>
      <p:sp>
        <p:nvSpPr>
          <p:cNvPr id="14" name="TextBox 13"/>
          <p:cNvSpPr txBox="1"/>
          <p:nvPr/>
        </p:nvSpPr>
        <p:spPr>
          <a:xfrm rot="-60000">
            <a:off x="4790499" y="3819631"/>
            <a:ext cx="24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0994" y="2354863"/>
            <a:ext cx="3685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Nontraditional Learning</a:t>
            </a:r>
          </a:p>
        </p:txBody>
      </p:sp>
      <p:sp>
        <p:nvSpPr>
          <p:cNvPr id="17" name="TextBox 16"/>
          <p:cNvSpPr txBox="1"/>
          <p:nvPr/>
        </p:nvSpPr>
        <p:spPr>
          <a:xfrm rot="120000">
            <a:off x="6365889" y="2789485"/>
            <a:ext cx="369061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Passion and Inspiration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05575" y="3357265"/>
            <a:ext cx="4324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Relevance and Meaningfulness</a:t>
            </a:r>
          </a:p>
        </p:txBody>
      </p:sp>
      <p:sp>
        <p:nvSpPr>
          <p:cNvPr id="19" name="TextBox 18"/>
          <p:cNvSpPr txBox="1"/>
          <p:nvPr/>
        </p:nvSpPr>
        <p:spPr>
          <a:xfrm rot="-240000">
            <a:off x="6687677" y="3958114"/>
            <a:ext cx="458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Trial and Error (i.e., it is ok to fail)</a:t>
            </a:r>
          </a:p>
        </p:txBody>
      </p:sp>
      <p:sp>
        <p:nvSpPr>
          <p:cNvPr id="20" name="TextBox 19"/>
          <p:cNvSpPr txBox="1"/>
          <p:nvPr/>
        </p:nvSpPr>
        <p:spPr>
          <a:xfrm rot="-60000">
            <a:off x="7929720" y="4500703"/>
            <a:ext cx="34109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Expanded Resources</a:t>
            </a:r>
          </a:p>
        </p:txBody>
      </p:sp>
      <p:sp>
        <p:nvSpPr>
          <p:cNvPr id="21" name="TextBox 20"/>
          <p:cNvSpPr txBox="1"/>
          <p:nvPr/>
        </p:nvSpPr>
        <p:spPr>
          <a:xfrm rot="120000">
            <a:off x="6036600" y="5136110"/>
            <a:ext cx="3503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 Connectedness</a:t>
            </a:r>
          </a:p>
        </p:txBody>
      </p:sp>
      <p:sp>
        <p:nvSpPr>
          <p:cNvPr id="22" name="TextBox 21"/>
          <p:cNvSpPr txBox="1"/>
          <p:nvPr/>
        </p:nvSpPr>
        <p:spPr>
          <a:xfrm rot="-120000">
            <a:off x="6443120" y="5525980"/>
            <a:ext cx="353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Cognitive Apprenticeship</a:t>
            </a:r>
          </a:p>
        </p:txBody>
      </p:sp>
      <p:sp>
        <p:nvSpPr>
          <p:cNvPr id="23" name="TextBox 22"/>
          <p:cNvSpPr txBox="1"/>
          <p:nvPr/>
        </p:nvSpPr>
        <p:spPr>
          <a:xfrm rot="-120000">
            <a:off x="3992207" y="4663087"/>
            <a:ext cx="31122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 and Vision</a:t>
            </a:r>
          </a:p>
        </p:txBody>
      </p:sp>
      <p:sp>
        <p:nvSpPr>
          <p:cNvPr id="24" name="TextBox 23"/>
          <p:cNvSpPr txBox="1"/>
          <p:nvPr/>
        </p:nvSpPr>
        <p:spPr>
          <a:xfrm rot="20945485">
            <a:off x="9466310" y="4986036"/>
            <a:ext cx="1845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#20 ???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7725" y="1800225"/>
            <a:ext cx="10496550" cy="43719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338849">
            <a:off x="8214594" y="1716647"/>
            <a:ext cx="2841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Choice and Options</a:t>
            </a:r>
          </a:p>
        </p:txBody>
      </p:sp>
    </p:spTree>
    <p:extLst>
      <p:ext uri="{BB962C8B-B14F-4D97-AF65-F5344CB8AC3E}">
        <p14:creationId xmlns:p14="http://schemas.microsoft.com/office/powerpoint/2010/main" val="3674815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996924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Thirty Ways</a:t>
            </a:r>
            <a:b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Changing…</a:t>
            </a:r>
            <a:b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200" b="1" dirty="0">
                <a:latin typeface="Tahoma" panose="020B0604030504040204" pitchFamily="34" charset="0"/>
                <a:cs typeface="Tahoma" panose="020B0604030504040204" pitchFamily="34" charset="0"/>
              </a:rPr>
              <a:t>(i.e., it’s more informal, video-based, ubiquitous, collaborative, self-directed, global, mobile, open, massive, etc.)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C873FA3-8BB2-433D-B9CC-79B24632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3687"/>
            <a:ext cx="3868205" cy="290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421600-5970-4A6E-BA64-88AEE81A602D}"/>
              </a:ext>
            </a:extLst>
          </p:cNvPr>
          <p:cNvSpPr txBox="1"/>
          <p:nvPr/>
        </p:nvSpPr>
        <p:spPr>
          <a:xfrm>
            <a:off x="2710030" y="5749067"/>
            <a:ext cx="815429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ARKit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lets you create immersive augmented reality experiences on iOS devices. (Photo: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Wareable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15B5669-2E5A-48B8-AD99-82B44EFE7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98" y="2455788"/>
            <a:ext cx="4145403" cy="310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BC579-8DE2-45E3-A5B6-5B7587BA84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99" t="10000" r="10062" b="1111"/>
          <a:stretch/>
        </p:blipFill>
        <p:spPr>
          <a:xfrm>
            <a:off x="8323794" y="2271562"/>
            <a:ext cx="2678337" cy="32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108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6" descr="DSC_0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4220"/>
            <a:ext cx="5913780" cy="381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76" y="2539999"/>
            <a:ext cx="4867983" cy="378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Title 1"/>
          <p:cNvSpPr>
            <a:spLocks noGrp="1"/>
          </p:cNvSpPr>
          <p:nvPr>
            <p:ph type="title"/>
          </p:nvPr>
        </p:nvSpPr>
        <p:spPr>
          <a:xfrm>
            <a:off x="2016087" y="432486"/>
            <a:ext cx="8400659" cy="1878227"/>
          </a:xfrm>
        </p:spPr>
        <p:txBody>
          <a:bodyPr/>
          <a:lstStyle/>
          <a:p>
            <a:r>
              <a:rPr lang="en-US" altLang="en-US" sz="6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Clearly…</a:t>
            </a:r>
            <a:br>
              <a:rPr lang="en-US" altLang="en-US" sz="4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4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Changing!</a:t>
            </a:r>
          </a:p>
        </p:txBody>
      </p:sp>
    </p:spTree>
    <p:extLst>
      <p:ext uri="{BB962C8B-B14F-4D97-AF65-F5344CB8AC3E}">
        <p14:creationId xmlns:p14="http://schemas.microsoft.com/office/powerpoint/2010/main" val="3700879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itle 3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305800" cy="3733800"/>
          </a:xfrm>
        </p:spPr>
        <p:txBody>
          <a:bodyPr/>
          <a:lstStyle/>
          <a:p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Poll #6: </a:t>
            </a:r>
            <a:b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Are you interested in Education 3.0?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 = Yes</a:t>
            </a:r>
            <a:b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 = No</a:t>
            </a:r>
            <a:b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 = Not sure</a:t>
            </a:r>
          </a:p>
        </p:txBody>
      </p:sp>
      <p:pic>
        <p:nvPicPr>
          <p:cNvPr id="321539" name="Picture 7" descr="http://franchisessentials.files.wordpress.com/2009/06/sales-ques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89" y="4807744"/>
            <a:ext cx="2057400" cy="205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vampyrekisses.com/wp-content/uploads/2012/05/crazy.jpg"/>
          <p:cNvPicPr>
            <a:picLocks noChangeAspect="1" noChangeArrowheads="1"/>
          </p:cNvPicPr>
          <p:nvPr/>
        </p:nvPicPr>
        <p:blipFill>
          <a:blip r:embed="rId3" cstate="print"/>
          <a:srcRect b="6250"/>
          <a:stretch>
            <a:fillRect/>
          </a:stretch>
        </p:blipFill>
        <p:spPr bwMode="auto">
          <a:xfrm>
            <a:off x="6012668" y="4953000"/>
            <a:ext cx="2009139" cy="188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:\Users\Curtis\Desktop\Curt's Documents\Curt's Pics\Curt\Keynote, best of, and funny pics\Best Pics to pick from March 2012\Cropped\Facebook\BONK MOOC Claw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906100"/>
            <a:ext cx="2424134" cy="193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9661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457200"/>
            <a:ext cx="8539214" cy="2468880"/>
          </a:xfrm>
        </p:spPr>
        <p:txBody>
          <a:bodyPr/>
          <a:lstStyle/>
          <a:p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Poll #7: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this an Evolution or Revolution?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1" y="5791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Image result for evolution or revolution">
            <a:extLst>
              <a:ext uri="{FF2B5EF4-FFF2-40B4-BE49-F238E27FC236}">
                <a16:creationId xmlns:a16="http://schemas.microsoft.com/office/drawing/2014/main" id="{63CE8269-00D3-4D45-93E4-EC4C0F08F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71675" y="1462088"/>
            <a:ext cx="82486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80D36-FEA1-4385-A230-2759AFC80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84" y="2763709"/>
            <a:ext cx="8573729" cy="4094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3E1D1D-B3AB-4CE5-8E66-4510E0470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84" y="2753223"/>
            <a:ext cx="1503029" cy="90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DB128-EF3C-470B-8969-D1618D1F5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92" y="6232904"/>
            <a:ext cx="1172281" cy="635962"/>
          </a:xfrm>
          <a:prstGeom prst="rect">
            <a:avLst/>
          </a:prstGeom>
        </p:spPr>
      </p:pic>
      <p:pic>
        <p:nvPicPr>
          <p:cNvPr id="9" name="Picture 2" descr="Are We Living In An eLearning Revolution?">
            <a:extLst>
              <a:ext uri="{FF2B5EF4-FFF2-40B4-BE49-F238E27FC236}">
                <a16:creationId xmlns:a16="http://schemas.microsoft.com/office/drawing/2014/main" id="{BCB5A991-C97D-4B16-A2D7-9FB6BA176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4956" r="11208" b="10828"/>
          <a:stretch/>
        </p:blipFill>
        <p:spPr bwMode="auto">
          <a:xfrm>
            <a:off x="10635842" y="5389941"/>
            <a:ext cx="1384808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5197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6A74-ADE7-4CD9-B7A5-5FEC4228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Questions or Comments?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08F41-5285-467A-B8D1-88DDC30F6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862" y="1825625"/>
            <a:ext cx="8703769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Curtis Bonk: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cjbonk@Indiana.edu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Meina Zhu: </a:t>
            </a:r>
            <a:r>
              <a:rPr lang="en-US" sz="3600" b="1" u="sng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meinazhuiu@gmail.com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http://www.trainingshare.com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(go to “Archived Talks)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Free book:  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http://tec-variety.com/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A37445-C49B-4504-82FD-FC5211E26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690688"/>
            <a:ext cx="2746505" cy="42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11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4C47F-1F7C-4BEB-80B8-182C8150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457200"/>
            <a:ext cx="6229350" cy="1543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30, 2021</a:t>
            </a:r>
            <a:br>
              <a:rPr lang="en-US" sz="5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solidFill>
                  <a:srgbClr val="4444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Strategies for Inclusive Pedagogy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Jamie Landau, Inside Higher Ed</a:t>
            </a:r>
            <a:br>
              <a:rPr lang="en-US" b="1" dirty="0"/>
            </a:br>
            <a:r>
              <a:rPr lang="en-US" sz="8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https://www.insidehighered.com/advice/2021/06/30/advice-instructors-making-classes-more-inclusive-opinion</a:t>
            </a:r>
            <a:r>
              <a:rPr lang="en-US" sz="8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9027" name="Picture 4">
            <a:extLst>
              <a:ext uri="{FF2B5EF4-FFF2-40B4-BE49-F238E27FC236}">
                <a16:creationId xmlns:a16="http://schemas.microsoft.com/office/drawing/2014/main" id="{E21926B6-34B7-4BCC-B813-3B354F268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2867" r="35834" b="14886"/>
          <a:stretch>
            <a:fillRect/>
          </a:stretch>
        </p:blipFill>
        <p:spPr bwMode="auto">
          <a:xfrm>
            <a:off x="1676400" y="2133601"/>
            <a:ext cx="6540500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2">
            <a:extLst>
              <a:ext uri="{FF2B5EF4-FFF2-40B4-BE49-F238E27FC236}">
                <a16:creationId xmlns:a16="http://schemas.microsoft.com/office/drawing/2014/main" id="{C6EACFD9-4251-48DC-8F60-BDAC4624C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4953000"/>
            <a:ext cx="38544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3">
            <a:extLst>
              <a:ext uri="{FF2B5EF4-FFF2-40B4-BE49-F238E27FC236}">
                <a16:creationId xmlns:a16="http://schemas.microsoft.com/office/drawing/2014/main" id="{F0E82CD3-1A43-4CD2-834F-3E7D6FF4A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6" y="2033588"/>
            <a:ext cx="2386013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01965462-5164-4CF1-AD08-DEA09F8F2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75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0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8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7465</TotalTime>
  <Words>1909</Words>
  <Application>Microsoft Office PowerPoint</Application>
  <PresentationFormat>Widescreen</PresentationFormat>
  <Paragraphs>137</Paragraphs>
  <Slides>76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76</vt:i4>
      </vt:variant>
    </vt:vector>
  </HeadingPairs>
  <TitlesOfParts>
    <vt:vector size="103" baseType="lpstr">
      <vt:lpstr>Arial</vt:lpstr>
      <vt:lpstr>BentonSans Black</vt:lpstr>
      <vt:lpstr>Calibri</vt:lpstr>
      <vt:lpstr>Calibri Light</vt:lpstr>
      <vt:lpstr>Franklin Gothic Medium</vt:lpstr>
      <vt:lpstr>Tahoma</vt:lpstr>
      <vt:lpstr>Times New Roman</vt:lpstr>
      <vt:lpstr>Wingdings</vt:lpstr>
      <vt:lpstr>Office Theme</vt:lpstr>
      <vt:lpstr>6_Default Design</vt:lpstr>
      <vt:lpstr>19_Office Theme</vt:lpstr>
      <vt:lpstr>3_Office Theme</vt:lpstr>
      <vt:lpstr>16_Professional</vt:lpstr>
      <vt:lpstr>13_Default Design</vt:lpstr>
      <vt:lpstr>35_Default Design</vt:lpstr>
      <vt:lpstr>Default Design</vt:lpstr>
      <vt:lpstr>18_Professional</vt:lpstr>
      <vt:lpstr>1_Office Theme</vt:lpstr>
      <vt:lpstr>1_Professional</vt:lpstr>
      <vt:lpstr>21_Default Design</vt:lpstr>
      <vt:lpstr>70_Office Theme</vt:lpstr>
      <vt:lpstr>35_Office Theme</vt:lpstr>
      <vt:lpstr>28_Office Theme</vt:lpstr>
      <vt:lpstr>4_Office Theme</vt:lpstr>
      <vt:lpstr>59_Office Theme</vt:lpstr>
      <vt:lpstr>10_Default Design</vt:lpstr>
      <vt:lpstr>21_Office Theme</vt:lpstr>
      <vt:lpstr>Hyper-Engaging Strategies to Enhance, Extend, and Even Transform Your Teaching</vt:lpstr>
      <vt:lpstr>Opening Activity #1: Type Answer in the Chat Window: What is your favorite online learning activity…?</vt:lpstr>
      <vt:lpstr>Opening Activity #2: Type Answer in the Chat Window: What is your favorite type of learning technology today…?</vt:lpstr>
      <vt:lpstr>Opening Activity #3: Type Answer in the Chat Window: What is the technology that you think will most impact learning 10 years from now…</vt:lpstr>
      <vt:lpstr>Polling Question #4: Are we in the midst of a:  A. Learning Evolution or  B. Learning Revolution… C. Neither</vt:lpstr>
      <vt:lpstr>Poll #5: Have you reflected on your teaching philosophy or learning approach during the pandemic? </vt:lpstr>
      <vt:lpstr>June 2, 2021 A Pandemic Silver Lining?  More People Are Talking About Teaching  Beckie Supiano, The Chronicle of Higher Education https://www.chronicle.com/article/a-pandemic-silver-lining-more-people-are-talking-about-teaching </vt:lpstr>
      <vt:lpstr>June 30, 2021 3 Strategies for Inclusive Pedagogy Jamie Landau, Inside Higher Ed https://www.insidehighered.com/advice/2021/06/30/advice-instructors-making-classes-more-inclusive-opinion </vt:lpstr>
      <vt:lpstr>PowerPoint Presentation</vt:lpstr>
      <vt:lpstr>The Creation of Effective Learning Environments http://study.com/academy/lesson/learning-environment-in-the-classroom-definition-impact-importance.html </vt:lpstr>
      <vt:lpstr>January 27, 2021 Indiana University's Collaborative Theatre: Perspectives on Innovation in Classroom Design  EDUCAUSE Review, Merve Basdogan, IU, UITS https://er.educause.edu/blogs/2021/1/indiana-universitys-collaborative-theatre-perspectives-on-innovation-in-classroom-design</vt:lpstr>
      <vt:lpstr>PowerPoint Presentation</vt:lpstr>
      <vt:lpstr>September 8, 2018 Mosaic Classrooms: Learning Spaces Student Building 015 https://learningspaces.iu.edu/explore/rooms/SB015.html </vt:lpstr>
      <vt:lpstr>September 8, 2018 Mosaic in the News https://mosaic.iu.edu/about/news.html </vt:lpstr>
      <vt:lpstr>March 2, 2018 Learning is More Modifiable The Architecture of Ideal Learning Environments Emelina Minero, Edutopia https://www.edutopia.org/article/architecture-ideal-learning-environments </vt:lpstr>
      <vt:lpstr>January 27, 2021 Indiana University's Collaborative Theatre: Perspectives on Innovation in Classroom Design  EDUCAUSE Review, Merve Basdogan, IU, UITS https://er.educause.edu/blogs/2021/1/indiana-universitys-collaborative-theatre-perspectives-on-innovation-in-classroom-design</vt:lpstr>
      <vt:lpstr>February 11, 2015 Inside the schools that dare to break with traditional teaching  The Guardian http://www.theguardian.com/teacher-network/2015/feb/11/schools-students-traditional-teaching </vt:lpstr>
      <vt:lpstr>Learning Hub (the University of Adelaide)</vt:lpstr>
      <vt:lpstr>Learning Hub (the University of Adelaide)</vt:lpstr>
      <vt:lpstr>January 20, 2022 Francis and Dionne Najafi 100 Million Learners Global Initiative.   Video (2:07): https://vimeo.com/667987472?embedded=true&amp;source=vimeo_logo&amp;owner=13433234  https://thunderbird.asu.edu/lifelong-learning/100-million-learners </vt:lpstr>
      <vt:lpstr>March 22, 2021 Famous Stanford coding course seeks to repeat success of novel model of online learning (10,000 students, 120 countries, 900 volunteer teachers) https://news.stanford.edu/2021/03/22/famous-stanford-coding-course-free-online/ </vt:lpstr>
      <vt:lpstr>May 29, 2021 New Models of Education Emerging Silver Lining for Learning https://silverliningforlearning.org/ </vt:lpstr>
      <vt:lpstr>Now What is Education 4.0? “Innovation-producing education. Learn more in: Development of Individual Agency within a Collaborative, Creative Learning Community” http://www.igi-global.com/dictionary/education-40/41755  https://thinc.in.th/engadmission/education4.html (Chula Engineering)</vt:lpstr>
      <vt:lpstr>July 24, 2018 The 100-Year Life: Living and Working in an Age of Longevity  Lynda Gratton and Andrew Scott http://www.100yearlife.com/  https://www.amazon.com/100-Year-Life-Living-Working-Longevity/dp/1543624634 </vt:lpstr>
      <vt:lpstr>July 11, 2017 The Rise of the Phigital Learner Going ‘phigital?’ 4 things schools need to know about Generation Z, Todd Kominiak, TrustEd http://trustedk12.com/phigital-digital-learning/  May 15, 2017 3 must know’s about the rising “phigital” student-and why their impact is enormous, Meris Stansbury, eCamous News https://www.ecampusnews.com/campus-administration/education-gen-z-phigital-student/  </vt:lpstr>
      <vt:lpstr>July 1, 2021 Online or in-person? Gen Z and millennials find digital life more memorable, study shows Kate Mabus, USA Today https://www.usatoday.com/story/news/nation/2021/07/01/generation-z-millennial-survey-shows-digital-life-more-memorable/7783597002/</vt:lpstr>
      <vt:lpstr>Clearly… Learning is Changing!</vt:lpstr>
      <vt:lpstr>Education 20/20</vt:lpstr>
      <vt:lpstr>From Instructor as Credit Manager and Court Room Judge</vt:lpstr>
      <vt:lpstr>1. Instructor as Counselor</vt:lpstr>
      <vt:lpstr>2. Instructor as Consultant</vt:lpstr>
      <vt:lpstr>3. Instructor as Conductor</vt:lpstr>
      <vt:lpstr>4. Instructor as Course Ambassador</vt:lpstr>
      <vt:lpstr>5. Instructor as Curator</vt:lpstr>
      <vt:lpstr>6. Instructor as Concierge </vt:lpstr>
      <vt:lpstr>7. Instructor as Camping Trip Guide</vt:lpstr>
      <vt:lpstr>8. Instructor as Cultivator</vt:lpstr>
      <vt:lpstr>20 New Roles of the Instructor</vt:lpstr>
      <vt:lpstr>PowerPoint Presentation</vt:lpstr>
      <vt:lpstr>Merrill’s First Principles of Teaching/Instruction http://travelinedman.blogspot.com/2011/05/bonks-last-principles-of-instruction.html </vt:lpstr>
      <vt:lpstr>Overcoming the Resistance Movement</vt:lpstr>
      <vt:lpstr>1. Incremental Change</vt:lpstr>
      <vt:lpstr>2. Shared Success Stories and Best Practices</vt:lpstr>
      <vt:lpstr>3. Modeling</vt:lpstr>
      <vt:lpstr>4. Mentoring and Coaching</vt:lpstr>
      <vt:lpstr>Bonk's Last Principles of Teaching/Instruction (Education 4.0?) http://travelinedman.blogspot.com/2011/05/bonks-last-principles-of-instruction.html  http://www.applicadthai.com/articles/education-4-0/ </vt:lpstr>
      <vt:lpstr>1. The Principle of Flexibility http://travelinedman.blogspot.com/2011/05/bonks-last-principles-of-instruction.html </vt:lpstr>
      <vt:lpstr>2. The Principle of Convenience http://travelinedman.blogspot.com/2011/05/bonks-last-principles-of-instruction.html </vt:lpstr>
      <vt:lpstr>3. The Principle of Collegiality http://travelinedman.blogspot.com/2011/05/bonks-last-principles-of-instruction.html </vt:lpstr>
      <vt:lpstr>4. The Principle of Cheerfulness and Optimism http://travelinedman.blogspot.com/2011/05/bonks-last-principles-of-instruction.html </vt:lpstr>
      <vt:lpstr>5. The Principle of High Expectations http://travelinedman.blogspot.com/2011/05/bonks-last-principles-of-instruction.html </vt:lpstr>
      <vt:lpstr>6. The Principle of Choice and Options http://travelinedman.blogspot.com/2011/05/bonks-last-principles-of-instruction.html </vt:lpstr>
      <vt:lpstr>7. The Principle of Empowerment and Autonomy http://travelinedman.blogspot.com/2011/05/bonks-last-principles-of-instruction.html </vt:lpstr>
      <vt:lpstr>8. The Principle of Support and Feedback http://travelinedman.blogspot.com/2011/05/bonks-last-principles-of-instruction.html </vt:lpstr>
      <vt:lpstr>9. The Principle of Spontaneity http://travelinedman.blogspot.com/2011/05/bonks-last-principles-of-instruction.html </vt:lpstr>
      <vt:lpstr>10. The Principle of Organization http://travelinedman.blogspot.com/2011/05/bonks-last-principles-of-instruction.html </vt:lpstr>
      <vt:lpstr>11. The Principle of Sharing http://travelinedman.blogspot.com/2011/05/bonks-last-principles-of-instruction.html </vt:lpstr>
      <vt:lpstr>12. The Principle of Nontraditional Learning http://travelinedman.blogspot.com/2011/05/bonks-last-principles-of-instruction.html </vt:lpstr>
      <vt:lpstr>13. The Principle of Passion and Inspiration http://travelinedman.blogspot.com/2011/05/bonks-last-principles-of-instruction.html </vt:lpstr>
      <vt:lpstr>14. The Principle of Relevance and Meaningfulness http://travelinedman.blogspot.com/2011/05/bonks-last-principles-of-instruction.html </vt:lpstr>
      <vt:lpstr>15. The Principle of Trial and Error (i.e., it is ok to fail) http://travelinedman.blogspot.com/2011/05/bonks-last-principles-of-instruction.html </vt:lpstr>
      <vt:lpstr>16. The Principle of Expanded Resources http://travelinedman.blogspot.com/2011/05/bonks-last-principles-of-instruction.html </vt:lpstr>
      <vt:lpstr>The World is Open: How Web Technology Is Revolutioning Education</vt:lpstr>
      <vt:lpstr>The World is very open!  (South University of Science and Technology of China, Wednesday June 10, 2015)</vt:lpstr>
      <vt:lpstr>The World is Wide Open!  (South University of Science and Technology of China, Wednesday June 10, 2015)</vt:lpstr>
      <vt:lpstr>The World is Open</vt:lpstr>
      <vt:lpstr>17. The Principle of Human Connectedness http://travelinedman.blogspot.com/2011/05/bonks-last-principles-of-instruction.html </vt:lpstr>
      <vt:lpstr>18. The Principle of Cognitive Apprenticeship http://travelinedman.blogspot.com/2011/05/bonks-last-principles-of-instruction.html </vt:lpstr>
      <vt:lpstr>19. The Principle of Purpose and Vision http://travelinedman.blogspot.com/2011/05/bonks-last-principles-of-instruction.html </vt:lpstr>
      <vt:lpstr>20. ??? (what is missing) http://travelinedman.blogspot.com/2011/05/bonks-last-principles-of-instruction.html </vt:lpstr>
      <vt:lpstr>Bonk's 20 "Last" Principles of Instruction  (LAST = Learning Activation System Template) http://travelinedman.blogspot.com/2011/05/bonks-last-principles-of-instruction.html</vt:lpstr>
      <vt:lpstr>Thirty Ways Learning is Changing… (i.e., it’s more informal, video-based, ubiquitous, collaborative, self-directed, global, mobile, open, massive, etc.)</vt:lpstr>
      <vt:lpstr>Clearly… Learning is Changing!</vt:lpstr>
      <vt:lpstr>Poll #6:  Are you interested in Education 3.0? A = Yes B = No C = Not sure</vt:lpstr>
      <vt:lpstr>Poll #7: Is this an Evolution or Revolution? </vt:lpstr>
      <vt:lpstr>Any Questions or 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Transformative Teaching Around the World:  Stories of Cultural Impact, Technology Integration, and Innovative Pedagogy Curtis J. Bonk and Meina Zhu, USA</dc:title>
  <dc:creator>Bonk, Curtis Jay</dc:creator>
  <cp:lastModifiedBy>Bonk, Curtis Jay</cp:lastModifiedBy>
  <cp:revision>34</cp:revision>
  <dcterms:created xsi:type="dcterms:W3CDTF">2021-10-30T06:37:43Z</dcterms:created>
  <dcterms:modified xsi:type="dcterms:W3CDTF">2022-04-08T21:00:18Z</dcterms:modified>
</cp:coreProperties>
</file>