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2" r:id="rId2"/>
    <p:sldMasterId id="2147483744" r:id="rId3"/>
    <p:sldMasterId id="2147483793" r:id="rId4"/>
    <p:sldMasterId id="2147483819" r:id="rId5"/>
  </p:sldMasterIdLst>
  <p:notesMasterIdLst>
    <p:notesMasterId r:id="rId84"/>
  </p:notesMasterIdLst>
  <p:handoutMasterIdLst>
    <p:handoutMasterId r:id="rId85"/>
  </p:handoutMasterIdLst>
  <p:sldIdLst>
    <p:sldId id="256" r:id="rId6"/>
    <p:sldId id="19294" r:id="rId7"/>
    <p:sldId id="19540" r:id="rId8"/>
    <p:sldId id="19871" r:id="rId9"/>
    <p:sldId id="19908" r:id="rId10"/>
    <p:sldId id="19907" r:id="rId11"/>
    <p:sldId id="19909" r:id="rId12"/>
    <p:sldId id="19850" r:id="rId13"/>
    <p:sldId id="17814" r:id="rId14"/>
    <p:sldId id="19299" r:id="rId15"/>
    <p:sldId id="17524" r:id="rId16"/>
    <p:sldId id="17525" r:id="rId17"/>
    <p:sldId id="17526" r:id="rId18"/>
    <p:sldId id="17527" r:id="rId19"/>
    <p:sldId id="17529" r:id="rId20"/>
    <p:sldId id="17530" r:id="rId21"/>
    <p:sldId id="17533" r:id="rId22"/>
    <p:sldId id="17532" r:id="rId23"/>
    <p:sldId id="17536" r:id="rId24"/>
    <p:sldId id="17534" r:id="rId25"/>
    <p:sldId id="17558" r:id="rId26"/>
    <p:sldId id="17455" r:id="rId27"/>
    <p:sldId id="17542" r:id="rId28"/>
    <p:sldId id="17539" r:id="rId29"/>
    <p:sldId id="17541" r:id="rId30"/>
    <p:sldId id="17543" r:id="rId31"/>
    <p:sldId id="17566" r:id="rId32"/>
    <p:sldId id="17562" r:id="rId33"/>
    <p:sldId id="17565" r:id="rId34"/>
    <p:sldId id="17587" r:id="rId35"/>
    <p:sldId id="17590" r:id="rId36"/>
    <p:sldId id="17563" r:id="rId37"/>
    <p:sldId id="17564" r:id="rId38"/>
    <p:sldId id="17548" r:id="rId39"/>
    <p:sldId id="17567" r:id="rId40"/>
    <p:sldId id="17550" r:id="rId41"/>
    <p:sldId id="17573" r:id="rId42"/>
    <p:sldId id="17800" r:id="rId43"/>
    <p:sldId id="17801" r:id="rId44"/>
    <p:sldId id="17802" r:id="rId45"/>
    <p:sldId id="17803" r:id="rId46"/>
    <p:sldId id="17804" r:id="rId47"/>
    <p:sldId id="17805" r:id="rId48"/>
    <p:sldId id="17806" r:id="rId49"/>
    <p:sldId id="17807" r:id="rId50"/>
    <p:sldId id="17808" r:id="rId51"/>
    <p:sldId id="19156" r:id="rId52"/>
    <p:sldId id="19155" r:id="rId53"/>
    <p:sldId id="19164" r:id="rId54"/>
    <p:sldId id="19165" r:id="rId55"/>
    <p:sldId id="19167" r:id="rId56"/>
    <p:sldId id="19158" r:id="rId57"/>
    <p:sldId id="19166" r:id="rId58"/>
    <p:sldId id="19161" r:id="rId59"/>
    <p:sldId id="19163" r:id="rId60"/>
    <p:sldId id="19160" r:id="rId61"/>
    <p:sldId id="19162" r:id="rId62"/>
    <p:sldId id="19295" r:id="rId63"/>
    <p:sldId id="19309" r:id="rId64"/>
    <p:sldId id="19881" r:id="rId65"/>
    <p:sldId id="19877" r:id="rId66"/>
    <p:sldId id="19884" r:id="rId67"/>
    <p:sldId id="19875" r:id="rId68"/>
    <p:sldId id="19876" r:id="rId69"/>
    <p:sldId id="19858" r:id="rId70"/>
    <p:sldId id="19872" r:id="rId71"/>
    <p:sldId id="19873" r:id="rId72"/>
    <p:sldId id="19874" r:id="rId73"/>
    <p:sldId id="19859" r:id="rId74"/>
    <p:sldId id="19879" r:id="rId75"/>
    <p:sldId id="19885" r:id="rId76"/>
    <p:sldId id="19887" r:id="rId77"/>
    <p:sldId id="19886" r:id="rId78"/>
    <p:sldId id="19880" r:id="rId79"/>
    <p:sldId id="19297" r:id="rId80"/>
    <p:sldId id="19883" r:id="rId81"/>
    <p:sldId id="19882" r:id="rId82"/>
    <p:sldId id="17446" r:id="rId8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Ni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90304"/>
    <a:srgbClr val="37A6F5"/>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807" autoAdjust="0"/>
  </p:normalViewPr>
  <p:slideViewPr>
    <p:cSldViewPr snapToGrid="0">
      <p:cViewPr varScale="1">
        <p:scale>
          <a:sx n="122" d="100"/>
          <a:sy n="122" d="100"/>
        </p:scale>
        <p:origin x="990" y="102"/>
      </p:cViewPr>
      <p:guideLst>
        <p:guide orient="horz" pos="1392"/>
        <p:guide pos="3864"/>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66" d="100"/>
          <a:sy n="66"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ableStyles" Target="tableStyles.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a:t>MOOC Subject Areas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'Q5'!$I$25:$I$36</c:f>
              <c:strCache>
                <c:ptCount val="12"/>
                <c:pt idx="0">
                  <c:v>N/A</c:v>
                </c:pt>
                <c:pt idx="1">
                  <c:v>Engineering</c:v>
                </c:pt>
                <c:pt idx="2">
                  <c:v>Math</c:v>
                </c:pt>
                <c:pt idx="3">
                  <c:v>Biology</c:v>
                </c:pt>
                <c:pt idx="4">
                  <c:v>Computer Science</c:v>
                </c:pt>
                <c:pt idx="5">
                  <c:v>Data Science</c:v>
                </c:pt>
                <c:pt idx="6">
                  <c:v>Physical Science</c:v>
                </c:pt>
                <c:pt idx="7">
                  <c:v>Art and Humanity</c:v>
                </c:pt>
                <c:pt idx="8">
                  <c:v>Business and Management</c:v>
                </c:pt>
                <c:pt idx="9">
                  <c:v>Language and Literacy</c:v>
                </c:pt>
                <c:pt idx="10">
                  <c:v>Medicine and Health</c:v>
                </c:pt>
                <c:pt idx="11">
                  <c:v>Social Science</c:v>
                </c:pt>
              </c:strCache>
            </c:strRef>
          </c:cat>
          <c:val>
            <c:numRef>
              <c:f>'Q5'!$J$25:$J$36</c:f>
              <c:numCache>
                <c:formatCode>General</c:formatCode>
                <c:ptCount val="12"/>
                <c:pt idx="0">
                  <c:v>5</c:v>
                </c:pt>
                <c:pt idx="1">
                  <c:v>5</c:v>
                </c:pt>
                <c:pt idx="2">
                  <c:v>9</c:v>
                </c:pt>
                <c:pt idx="3">
                  <c:v>10</c:v>
                </c:pt>
                <c:pt idx="4">
                  <c:v>12</c:v>
                </c:pt>
                <c:pt idx="5">
                  <c:v>12</c:v>
                </c:pt>
                <c:pt idx="6">
                  <c:v>13</c:v>
                </c:pt>
                <c:pt idx="7">
                  <c:v>14</c:v>
                </c:pt>
                <c:pt idx="8">
                  <c:v>22</c:v>
                </c:pt>
                <c:pt idx="9">
                  <c:v>24</c:v>
                </c:pt>
                <c:pt idx="10">
                  <c:v>27</c:v>
                </c:pt>
                <c:pt idx="11">
                  <c:v>45</c:v>
                </c:pt>
              </c:numCache>
            </c:numRef>
          </c:val>
          <c:extLst>
            <c:ext xmlns:c16="http://schemas.microsoft.com/office/drawing/2014/chart" uri="{C3380CC4-5D6E-409C-BE32-E72D297353CC}">
              <c16:uniqueId val="{00000000-9100-42C6-939E-FA28741DE732}"/>
            </c:ext>
          </c:extLst>
        </c:ser>
        <c:dLbls>
          <c:showLegendKey val="0"/>
          <c:showVal val="0"/>
          <c:showCatName val="0"/>
          <c:showSerName val="0"/>
          <c:showPercent val="0"/>
          <c:showBubbleSize val="0"/>
        </c:dLbls>
        <c:gapWidth val="182"/>
        <c:axId val="1592584544"/>
        <c:axId val="1592569568"/>
      </c:barChart>
      <c:catAx>
        <c:axId val="1592584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592569568"/>
        <c:crosses val="autoZero"/>
        <c:auto val="1"/>
        <c:lblAlgn val="ctr"/>
        <c:lblOffset val="100"/>
        <c:noMultiLvlLbl val="0"/>
      </c:catAx>
      <c:valAx>
        <c:axId val="1592569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592584544"/>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MOOC Instructors' Perceptions of SDL</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9'!$F$3:$F$6</c:f>
              <c:strCache>
                <c:ptCount val="4"/>
                <c:pt idx="0">
                  <c:v>SDL is related to students’ learning personal attributes that can never be changed</c:v>
                </c:pt>
                <c:pt idx="1">
                  <c:v>Other (please describe)</c:v>
                </c:pt>
                <c:pt idx="2">
                  <c:v>SDL is related to students’ personal attributes that can be changed</c:v>
                </c:pt>
                <c:pt idx="3">
                  <c:v>SDL is a set of skills that can be educated</c:v>
                </c:pt>
              </c:strCache>
            </c:strRef>
          </c:cat>
          <c:val>
            <c:numRef>
              <c:f>'Question 9'!$G$3:$G$6</c:f>
              <c:numCache>
                <c:formatCode>General</c:formatCode>
                <c:ptCount val="4"/>
                <c:pt idx="0">
                  <c:v>2</c:v>
                </c:pt>
                <c:pt idx="1">
                  <c:v>20</c:v>
                </c:pt>
                <c:pt idx="2">
                  <c:v>64</c:v>
                </c:pt>
                <c:pt idx="3">
                  <c:v>112</c:v>
                </c:pt>
              </c:numCache>
            </c:numRef>
          </c:val>
          <c:extLst>
            <c:ext xmlns:c16="http://schemas.microsoft.com/office/drawing/2014/chart" uri="{C3380CC4-5D6E-409C-BE32-E72D297353CC}">
              <c16:uniqueId val="{00000000-74A2-4773-89C6-A235215FCC46}"/>
            </c:ext>
          </c:extLst>
        </c:ser>
        <c:dLbls>
          <c:showLegendKey val="0"/>
          <c:showVal val="0"/>
          <c:showCatName val="0"/>
          <c:showSerName val="0"/>
          <c:showPercent val="0"/>
          <c:showBubbleSize val="0"/>
        </c:dLbls>
        <c:gapWidth val="182"/>
        <c:axId val="351783824"/>
        <c:axId val="351775504"/>
      </c:barChart>
      <c:catAx>
        <c:axId val="351783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5504"/>
        <c:crosses val="autoZero"/>
        <c:auto val="1"/>
        <c:lblAlgn val="ctr"/>
        <c:lblOffset val="100"/>
        <c:noMultiLvlLbl val="0"/>
      </c:catAx>
      <c:valAx>
        <c:axId val="351775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83824"/>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Participants' Perceptions of Their Role in Facilitating Students' SDL</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10'!$G$5:$G$8</c:f>
              <c:strCache>
                <c:ptCount val="4"/>
                <c:pt idx="0">
                  <c:v>Instructors can do nothing for students’ SDL skills.</c:v>
                </c:pt>
                <c:pt idx="1">
                  <c:v>Instructors can unintentionally create a learning environment that encourages self-directed learning skills.</c:v>
                </c:pt>
                <c:pt idx="2">
                  <c:v>Other (please describe)</c:v>
                </c:pt>
                <c:pt idx="3">
                  <c:v>Instructors can intentionally create a learning environment to help develop SDL skills.</c:v>
                </c:pt>
              </c:strCache>
            </c:strRef>
          </c:cat>
          <c:val>
            <c:numRef>
              <c:f>'Question 10'!$H$5:$H$8</c:f>
              <c:numCache>
                <c:formatCode>General</c:formatCode>
                <c:ptCount val="4"/>
                <c:pt idx="0">
                  <c:v>0</c:v>
                </c:pt>
                <c:pt idx="1">
                  <c:v>13</c:v>
                </c:pt>
                <c:pt idx="2">
                  <c:v>14</c:v>
                </c:pt>
                <c:pt idx="3">
                  <c:v>171</c:v>
                </c:pt>
              </c:numCache>
            </c:numRef>
          </c:val>
          <c:extLst>
            <c:ext xmlns:c16="http://schemas.microsoft.com/office/drawing/2014/chart" uri="{C3380CC4-5D6E-409C-BE32-E72D297353CC}">
              <c16:uniqueId val="{00000000-4366-4B05-B0DF-65767CFD1EE1}"/>
            </c:ext>
          </c:extLst>
        </c:ser>
        <c:dLbls>
          <c:showLegendKey val="0"/>
          <c:showVal val="0"/>
          <c:showCatName val="0"/>
          <c:showSerName val="0"/>
          <c:showPercent val="0"/>
          <c:showBubbleSize val="0"/>
        </c:dLbls>
        <c:gapWidth val="182"/>
        <c:axId val="351775920"/>
        <c:axId val="351771344"/>
      </c:barChart>
      <c:catAx>
        <c:axId val="351775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1344"/>
        <c:crosses val="autoZero"/>
        <c:auto val="1"/>
        <c:lblAlgn val="ctr"/>
        <c:lblOffset val="100"/>
        <c:noMultiLvlLbl val="0"/>
      </c:catAx>
      <c:valAx>
        <c:axId val="351771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5920"/>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7FC181-FA24-4870-8279-AEDA1E752D90}" type="doc">
      <dgm:prSet loTypeId="urn:microsoft.com/office/officeart/2005/8/layout/process1" loCatId="process" qsTypeId="urn:microsoft.com/office/officeart/2005/8/quickstyle/simple1" qsCatId="simple" csTypeId="urn:microsoft.com/office/officeart/2005/8/colors/accent0_1" csCatId="mainScheme" phldr="1"/>
      <dgm:spPr/>
    </dgm:pt>
    <dgm:pt modelId="{4BEC69C5-AF10-402C-BE0D-FAE97B2DDA0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Pilot survey with 48 instructors</a:t>
          </a:r>
        </a:p>
      </dgm:t>
    </dgm:pt>
    <dgm:pt modelId="{594EEA92-8D6A-4B28-B169-7B7AC510D5AC}" type="parTrans" cxnId="{84981165-5FEE-4C9F-AE25-6FE1DEB81A5C}">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E600F5DE-5501-4EDD-B1FD-DF650F807A66}" type="sibTrans" cxnId="{84981165-5FEE-4C9F-AE25-6FE1DEB81A5C}">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3AFEED49-F956-492E-9B9F-F906FC959F6B}">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Survey</a:t>
          </a:r>
        </a:p>
        <a:p>
          <a:r>
            <a:rPr lang="en-US" sz="1400" dirty="0">
              <a:latin typeface="Tahoma" panose="020B0604030504040204" pitchFamily="34" charset="0"/>
              <a:ea typeface="Tahoma" panose="020B0604030504040204" pitchFamily="34" charset="0"/>
              <a:cs typeface="Tahoma" panose="020B0604030504040204" pitchFamily="34" charset="0"/>
            </a:rPr>
            <a:t>198 instructors</a:t>
          </a:r>
        </a:p>
      </dgm:t>
    </dgm:pt>
    <dgm:pt modelId="{BBBCE808-EE68-420D-992D-FDB629A126E5}" type="parTrans" cxnId="{FEE67A29-DBE8-4926-BA5D-85026E2309D9}">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AA7D8BCD-D157-4837-8F28-3C785C4577C7}" type="sibTrans" cxnId="{FEE67A29-DBE8-4926-BA5D-85026E2309D9}">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49292421-84CF-444B-9A10-EFA9FB7E321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Review 22 MOOCs of interviewees</a:t>
          </a:r>
        </a:p>
      </dgm:t>
    </dgm:pt>
    <dgm:pt modelId="{D8D556F2-ECC7-4546-822E-DDA2740866EE}" type="parTrans" cxnId="{08BDBC83-7900-40C0-927A-7E870DC587FA}">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DD965BE-4BFD-4CD5-86EB-5ABA471321D2}" type="sibTrans" cxnId="{08BDBC83-7900-40C0-927A-7E870DC587FA}">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381E446-B16D-472F-AE7F-D0629A93B047}">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Interview  22 instructors </a:t>
          </a:r>
        </a:p>
      </dgm:t>
    </dgm:pt>
    <dgm:pt modelId="{E97C1FCE-2B85-454E-973A-02639EB6BEC4}" type="parTrans" cxnId="{91F78BFB-7ABF-4BB4-B5CB-C0B95A020952}">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9BBD6BAD-5CD9-4EA7-B241-A64110C9C8C0}" type="sibTrans" cxnId="{91F78BFB-7ABF-4BB4-B5CB-C0B95A020952}">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6D4AF8B-C332-47F4-9927-11395FAF834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Review 22 MOOCs of interviewees</a:t>
          </a:r>
        </a:p>
      </dgm:t>
    </dgm:pt>
    <dgm:pt modelId="{45FB3927-DB8C-4832-9884-E7640EBD0B6C}" type="parTrans" cxnId="{3C943AEA-356C-4014-8DAC-8844B52C21E4}">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26B4D38-33C7-4579-8966-758152CFE6D1}" type="sibTrans" cxnId="{3C943AEA-356C-4014-8DAC-8844B52C21E4}">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83C9068-9A29-4485-9079-8992F655085E}">
      <dgm:prSe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Pilot interview with 4 instructors</a:t>
          </a:r>
        </a:p>
      </dgm:t>
    </dgm:pt>
    <dgm:pt modelId="{390E99BE-5828-4677-B39A-8137E56417CC}" type="parTrans" cxnId="{50F70E40-690A-4ACC-8CA8-4554CCB85C0B}">
      <dgm:prSet/>
      <dgm:spPr/>
      <dgm:t>
        <a:bodyPr/>
        <a:lstStyle/>
        <a:p>
          <a:endParaRPr lang="en-US" sz="1400"/>
        </a:p>
      </dgm:t>
    </dgm:pt>
    <dgm:pt modelId="{62E92B8F-3777-4B34-8F50-C95EE1168A8F}" type="sibTrans" cxnId="{50F70E40-690A-4ACC-8CA8-4554CCB85C0B}">
      <dgm:prSet custT="1"/>
      <dgm:spPr/>
      <dgm:t>
        <a:bodyPr/>
        <a:lstStyle/>
        <a:p>
          <a:endParaRPr lang="en-US" sz="1400"/>
        </a:p>
      </dgm:t>
    </dgm:pt>
    <dgm:pt modelId="{5398E1CD-2C9D-411E-A70B-B1295454F45F}" type="pres">
      <dgm:prSet presAssocID="{ED7FC181-FA24-4870-8279-AEDA1E752D90}" presName="Name0" presStyleCnt="0">
        <dgm:presLayoutVars>
          <dgm:dir/>
          <dgm:resizeHandles val="exact"/>
        </dgm:presLayoutVars>
      </dgm:prSet>
      <dgm:spPr/>
    </dgm:pt>
    <dgm:pt modelId="{246248CA-E01E-4AAE-B7EC-0BC37E67E06F}" type="pres">
      <dgm:prSet presAssocID="{783C9068-9A29-4485-9079-8992F655085E}" presName="node" presStyleLbl="node1" presStyleIdx="0" presStyleCnt="6">
        <dgm:presLayoutVars>
          <dgm:bulletEnabled val="1"/>
        </dgm:presLayoutVars>
      </dgm:prSet>
      <dgm:spPr/>
    </dgm:pt>
    <dgm:pt modelId="{F4AB3E48-E530-42C8-BD0D-5BF5A61A1B34}" type="pres">
      <dgm:prSet presAssocID="{62E92B8F-3777-4B34-8F50-C95EE1168A8F}" presName="sibTrans" presStyleLbl="sibTrans2D1" presStyleIdx="0" presStyleCnt="5"/>
      <dgm:spPr/>
    </dgm:pt>
    <dgm:pt modelId="{3D2D766F-B26B-4870-826B-72341AD206E9}" type="pres">
      <dgm:prSet presAssocID="{62E92B8F-3777-4B34-8F50-C95EE1168A8F}" presName="connectorText" presStyleLbl="sibTrans2D1" presStyleIdx="0" presStyleCnt="5"/>
      <dgm:spPr/>
    </dgm:pt>
    <dgm:pt modelId="{E2208BDB-2519-46DC-962E-DD82B7A4100D}" type="pres">
      <dgm:prSet presAssocID="{4BEC69C5-AF10-402C-BE0D-FAE97B2DDA08}" presName="node" presStyleLbl="node1" presStyleIdx="1" presStyleCnt="6" custScaleY="100289">
        <dgm:presLayoutVars>
          <dgm:bulletEnabled val="1"/>
        </dgm:presLayoutVars>
      </dgm:prSet>
      <dgm:spPr/>
    </dgm:pt>
    <dgm:pt modelId="{E21A6F49-B7EF-473C-A31A-5DEDB746B718}" type="pres">
      <dgm:prSet presAssocID="{E600F5DE-5501-4EDD-B1FD-DF650F807A66}" presName="sibTrans" presStyleLbl="sibTrans2D1" presStyleIdx="1" presStyleCnt="5"/>
      <dgm:spPr/>
    </dgm:pt>
    <dgm:pt modelId="{979B4346-AA40-4E1D-BB90-FB631ACA9749}" type="pres">
      <dgm:prSet presAssocID="{E600F5DE-5501-4EDD-B1FD-DF650F807A66}" presName="connectorText" presStyleLbl="sibTrans2D1" presStyleIdx="1" presStyleCnt="5"/>
      <dgm:spPr/>
    </dgm:pt>
    <dgm:pt modelId="{FAB113D9-CE53-4343-887C-529B1BB657E1}" type="pres">
      <dgm:prSet presAssocID="{3AFEED49-F956-492E-9B9F-F906FC959F6B}" presName="node" presStyleLbl="node1" presStyleIdx="2" presStyleCnt="6">
        <dgm:presLayoutVars>
          <dgm:bulletEnabled val="1"/>
        </dgm:presLayoutVars>
      </dgm:prSet>
      <dgm:spPr/>
    </dgm:pt>
    <dgm:pt modelId="{91E26134-A688-42F1-9738-3116469725D0}" type="pres">
      <dgm:prSet presAssocID="{AA7D8BCD-D157-4837-8F28-3C785C4577C7}" presName="sibTrans" presStyleLbl="sibTrans2D1" presStyleIdx="2" presStyleCnt="5"/>
      <dgm:spPr/>
    </dgm:pt>
    <dgm:pt modelId="{8ABF856B-C8F7-4291-A379-698D007A6F35}" type="pres">
      <dgm:prSet presAssocID="{AA7D8BCD-D157-4837-8F28-3C785C4577C7}" presName="connectorText" presStyleLbl="sibTrans2D1" presStyleIdx="2" presStyleCnt="5"/>
      <dgm:spPr/>
    </dgm:pt>
    <dgm:pt modelId="{98CC9F4D-CDFA-4429-829D-192578A8E83B}" type="pres">
      <dgm:prSet presAssocID="{49292421-84CF-444B-9A10-EFA9FB7E3218}" presName="node" presStyleLbl="node1" presStyleIdx="3" presStyleCnt="6">
        <dgm:presLayoutVars>
          <dgm:bulletEnabled val="1"/>
        </dgm:presLayoutVars>
      </dgm:prSet>
      <dgm:spPr/>
    </dgm:pt>
    <dgm:pt modelId="{CB7BD743-155F-455E-98DD-7AFAA5B91811}" type="pres">
      <dgm:prSet presAssocID="{7DD965BE-4BFD-4CD5-86EB-5ABA471321D2}" presName="sibTrans" presStyleLbl="sibTrans2D1" presStyleIdx="3" presStyleCnt="5"/>
      <dgm:spPr/>
    </dgm:pt>
    <dgm:pt modelId="{ACEFCC7F-FEC2-4ABC-9472-1627F54A0A8C}" type="pres">
      <dgm:prSet presAssocID="{7DD965BE-4BFD-4CD5-86EB-5ABA471321D2}" presName="connectorText" presStyleLbl="sibTrans2D1" presStyleIdx="3" presStyleCnt="5"/>
      <dgm:spPr/>
    </dgm:pt>
    <dgm:pt modelId="{97A49E55-A22F-4049-9124-7E1525B61239}" type="pres">
      <dgm:prSet presAssocID="{6381E446-B16D-472F-AE7F-D0629A93B047}" presName="node" presStyleLbl="node1" presStyleIdx="4" presStyleCnt="6">
        <dgm:presLayoutVars>
          <dgm:bulletEnabled val="1"/>
        </dgm:presLayoutVars>
      </dgm:prSet>
      <dgm:spPr/>
    </dgm:pt>
    <dgm:pt modelId="{75A8704A-EAE1-4F4E-9EAB-4599D9FA9E78}" type="pres">
      <dgm:prSet presAssocID="{9BBD6BAD-5CD9-4EA7-B241-A64110C9C8C0}" presName="sibTrans" presStyleLbl="sibTrans2D1" presStyleIdx="4" presStyleCnt="5"/>
      <dgm:spPr/>
    </dgm:pt>
    <dgm:pt modelId="{74B19734-1815-41D0-B56B-8D82A13FAE73}" type="pres">
      <dgm:prSet presAssocID="{9BBD6BAD-5CD9-4EA7-B241-A64110C9C8C0}" presName="connectorText" presStyleLbl="sibTrans2D1" presStyleIdx="4" presStyleCnt="5"/>
      <dgm:spPr/>
    </dgm:pt>
    <dgm:pt modelId="{A9152AE6-FE06-46F5-A5CE-36466820A83C}" type="pres">
      <dgm:prSet presAssocID="{66D4AF8B-C332-47F4-9927-11395FAF8348}" presName="node" presStyleLbl="node1" presStyleIdx="5" presStyleCnt="6">
        <dgm:presLayoutVars>
          <dgm:bulletEnabled val="1"/>
        </dgm:presLayoutVars>
      </dgm:prSet>
      <dgm:spPr/>
    </dgm:pt>
  </dgm:ptLst>
  <dgm:cxnLst>
    <dgm:cxn modelId="{DAF7FC26-96F5-4699-B0FF-21DF63EB205D}" type="presOf" srcId="{AA7D8BCD-D157-4837-8F28-3C785C4577C7}" destId="{91E26134-A688-42F1-9738-3116469725D0}" srcOrd="0" destOrd="0" presId="urn:microsoft.com/office/officeart/2005/8/layout/process1"/>
    <dgm:cxn modelId="{FEE67A29-DBE8-4926-BA5D-85026E2309D9}" srcId="{ED7FC181-FA24-4870-8279-AEDA1E752D90}" destId="{3AFEED49-F956-492E-9B9F-F906FC959F6B}" srcOrd="2" destOrd="0" parTransId="{BBBCE808-EE68-420D-992D-FDB629A126E5}" sibTransId="{AA7D8BCD-D157-4837-8F28-3C785C4577C7}"/>
    <dgm:cxn modelId="{5DA1FB36-3E1B-477D-A647-2B888BF98535}" type="presOf" srcId="{7DD965BE-4BFD-4CD5-86EB-5ABA471321D2}" destId="{ACEFCC7F-FEC2-4ABC-9472-1627F54A0A8C}" srcOrd="1" destOrd="0" presId="urn:microsoft.com/office/officeart/2005/8/layout/process1"/>
    <dgm:cxn modelId="{8FAD7B39-CFB6-4F12-9129-39E6E40D88F8}" type="presOf" srcId="{3AFEED49-F956-492E-9B9F-F906FC959F6B}" destId="{FAB113D9-CE53-4343-887C-529B1BB657E1}" srcOrd="0" destOrd="0" presId="urn:microsoft.com/office/officeart/2005/8/layout/process1"/>
    <dgm:cxn modelId="{50F70E40-690A-4ACC-8CA8-4554CCB85C0B}" srcId="{ED7FC181-FA24-4870-8279-AEDA1E752D90}" destId="{783C9068-9A29-4485-9079-8992F655085E}" srcOrd="0" destOrd="0" parTransId="{390E99BE-5828-4677-B39A-8137E56417CC}" sibTransId="{62E92B8F-3777-4B34-8F50-C95EE1168A8F}"/>
    <dgm:cxn modelId="{E60D3860-425A-4493-9E5A-98E57DCA0480}" type="presOf" srcId="{E600F5DE-5501-4EDD-B1FD-DF650F807A66}" destId="{E21A6F49-B7EF-473C-A31A-5DEDB746B718}" srcOrd="0" destOrd="0" presId="urn:microsoft.com/office/officeart/2005/8/layout/process1"/>
    <dgm:cxn modelId="{84981165-5FEE-4C9F-AE25-6FE1DEB81A5C}" srcId="{ED7FC181-FA24-4870-8279-AEDA1E752D90}" destId="{4BEC69C5-AF10-402C-BE0D-FAE97B2DDA08}" srcOrd="1" destOrd="0" parTransId="{594EEA92-8D6A-4B28-B169-7B7AC510D5AC}" sibTransId="{E600F5DE-5501-4EDD-B1FD-DF650F807A66}"/>
    <dgm:cxn modelId="{B227BD46-B9CD-4F17-869B-7AD0C8815623}" type="presOf" srcId="{E600F5DE-5501-4EDD-B1FD-DF650F807A66}" destId="{979B4346-AA40-4E1D-BB90-FB631ACA9749}" srcOrd="1" destOrd="0" presId="urn:microsoft.com/office/officeart/2005/8/layout/process1"/>
    <dgm:cxn modelId="{F4B04851-38B0-42BD-BC44-346C31D2710D}" type="presOf" srcId="{66D4AF8B-C332-47F4-9927-11395FAF8348}" destId="{A9152AE6-FE06-46F5-A5CE-36466820A83C}" srcOrd="0" destOrd="0" presId="urn:microsoft.com/office/officeart/2005/8/layout/process1"/>
    <dgm:cxn modelId="{454B8274-DC34-42E1-8194-C384FBE88A0B}" type="presOf" srcId="{62E92B8F-3777-4B34-8F50-C95EE1168A8F}" destId="{F4AB3E48-E530-42C8-BD0D-5BF5A61A1B34}" srcOrd="0" destOrd="0" presId="urn:microsoft.com/office/officeart/2005/8/layout/process1"/>
    <dgm:cxn modelId="{08BDBC83-7900-40C0-927A-7E870DC587FA}" srcId="{ED7FC181-FA24-4870-8279-AEDA1E752D90}" destId="{49292421-84CF-444B-9A10-EFA9FB7E3218}" srcOrd="3" destOrd="0" parTransId="{D8D556F2-ECC7-4546-822E-DDA2740866EE}" sibTransId="{7DD965BE-4BFD-4CD5-86EB-5ABA471321D2}"/>
    <dgm:cxn modelId="{9E42178F-5496-484D-B730-16FC52285887}" type="presOf" srcId="{ED7FC181-FA24-4870-8279-AEDA1E752D90}" destId="{5398E1CD-2C9D-411E-A70B-B1295454F45F}" srcOrd="0" destOrd="0" presId="urn:microsoft.com/office/officeart/2005/8/layout/process1"/>
    <dgm:cxn modelId="{736E5A99-1BCF-45F5-ADB5-369600665202}" type="presOf" srcId="{9BBD6BAD-5CD9-4EA7-B241-A64110C9C8C0}" destId="{75A8704A-EAE1-4F4E-9EAB-4599D9FA9E78}" srcOrd="0" destOrd="0" presId="urn:microsoft.com/office/officeart/2005/8/layout/process1"/>
    <dgm:cxn modelId="{2646BCA7-2629-4793-8EBC-2A7AB0280139}" type="presOf" srcId="{4BEC69C5-AF10-402C-BE0D-FAE97B2DDA08}" destId="{E2208BDB-2519-46DC-962E-DD82B7A4100D}" srcOrd="0" destOrd="0" presId="urn:microsoft.com/office/officeart/2005/8/layout/process1"/>
    <dgm:cxn modelId="{00E119AE-A21C-44BE-8EB3-9FDA62900EC9}" type="presOf" srcId="{AA7D8BCD-D157-4837-8F28-3C785C4577C7}" destId="{8ABF856B-C8F7-4291-A379-698D007A6F35}" srcOrd="1" destOrd="0" presId="urn:microsoft.com/office/officeart/2005/8/layout/process1"/>
    <dgm:cxn modelId="{D9F340B4-0821-4037-AFF7-483D3638E3A5}" type="presOf" srcId="{9BBD6BAD-5CD9-4EA7-B241-A64110C9C8C0}" destId="{74B19734-1815-41D0-B56B-8D82A13FAE73}" srcOrd="1" destOrd="0" presId="urn:microsoft.com/office/officeart/2005/8/layout/process1"/>
    <dgm:cxn modelId="{66746BC9-4C40-4FB3-A5CE-E0FA39FDE6C9}" type="presOf" srcId="{7DD965BE-4BFD-4CD5-86EB-5ABA471321D2}" destId="{CB7BD743-155F-455E-98DD-7AFAA5B91811}" srcOrd="0" destOrd="0" presId="urn:microsoft.com/office/officeart/2005/8/layout/process1"/>
    <dgm:cxn modelId="{EF60A6C9-5E78-4C2B-8DEF-74FFB886CFA5}" type="presOf" srcId="{62E92B8F-3777-4B34-8F50-C95EE1168A8F}" destId="{3D2D766F-B26B-4870-826B-72341AD206E9}" srcOrd="1" destOrd="0" presId="urn:microsoft.com/office/officeart/2005/8/layout/process1"/>
    <dgm:cxn modelId="{41A4ABCB-6023-4872-B2AA-8CA46D3B29AD}" type="presOf" srcId="{783C9068-9A29-4485-9079-8992F655085E}" destId="{246248CA-E01E-4AAE-B7EC-0BC37E67E06F}" srcOrd="0" destOrd="0" presId="urn:microsoft.com/office/officeart/2005/8/layout/process1"/>
    <dgm:cxn modelId="{3C943AEA-356C-4014-8DAC-8844B52C21E4}" srcId="{ED7FC181-FA24-4870-8279-AEDA1E752D90}" destId="{66D4AF8B-C332-47F4-9927-11395FAF8348}" srcOrd="5" destOrd="0" parTransId="{45FB3927-DB8C-4832-9884-E7640EBD0B6C}" sibTransId="{626B4D38-33C7-4579-8966-758152CFE6D1}"/>
    <dgm:cxn modelId="{1A397AF7-D09B-4644-8468-44EA39D9A51E}" type="presOf" srcId="{6381E446-B16D-472F-AE7F-D0629A93B047}" destId="{97A49E55-A22F-4049-9124-7E1525B61239}" srcOrd="0" destOrd="0" presId="urn:microsoft.com/office/officeart/2005/8/layout/process1"/>
    <dgm:cxn modelId="{91F78BFB-7ABF-4BB4-B5CB-C0B95A020952}" srcId="{ED7FC181-FA24-4870-8279-AEDA1E752D90}" destId="{6381E446-B16D-472F-AE7F-D0629A93B047}" srcOrd="4" destOrd="0" parTransId="{E97C1FCE-2B85-454E-973A-02639EB6BEC4}" sibTransId="{9BBD6BAD-5CD9-4EA7-B241-A64110C9C8C0}"/>
    <dgm:cxn modelId="{211C78FE-F03C-483F-B280-01343D7696BE}" type="presOf" srcId="{49292421-84CF-444B-9A10-EFA9FB7E3218}" destId="{98CC9F4D-CDFA-4429-829D-192578A8E83B}" srcOrd="0" destOrd="0" presId="urn:microsoft.com/office/officeart/2005/8/layout/process1"/>
    <dgm:cxn modelId="{4389D90E-D3EF-4007-B854-D51854C4D3D3}" type="presParOf" srcId="{5398E1CD-2C9D-411E-A70B-B1295454F45F}" destId="{246248CA-E01E-4AAE-B7EC-0BC37E67E06F}" srcOrd="0" destOrd="0" presId="urn:microsoft.com/office/officeart/2005/8/layout/process1"/>
    <dgm:cxn modelId="{3AB576F8-4D6B-4B11-8307-9069734C5A7F}" type="presParOf" srcId="{5398E1CD-2C9D-411E-A70B-B1295454F45F}" destId="{F4AB3E48-E530-42C8-BD0D-5BF5A61A1B34}" srcOrd="1" destOrd="0" presId="urn:microsoft.com/office/officeart/2005/8/layout/process1"/>
    <dgm:cxn modelId="{ECDFDF2C-7993-4301-A241-20EF2333138F}" type="presParOf" srcId="{F4AB3E48-E530-42C8-BD0D-5BF5A61A1B34}" destId="{3D2D766F-B26B-4870-826B-72341AD206E9}" srcOrd="0" destOrd="0" presId="urn:microsoft.com/office/officeart/2005/8/layout/process1"/>
    <dgm:cxn modelId="{F9920BD2-74D0-4B11-911B-401D0AC4BB85}" type="presParOf" srcId="{5398E1CD-2C9D-411E-A70B-B1295454F45F}" destId="{E2208BDB-2519-46DC-962E-DD82B7A4100D}" srcOrd="2" destOrd="0" presId="urn:microsoft.com/office/officeart/2005/8/layout/process1"/>
    <dgm:cxn modelId="{92177594-672A-404B-AE2E-3C189B13A597}" type="presParOf" srcId="{5398E1CD-2C9D-411E-A70B-B1295454F45F}" destId="{E21A6F49-B7EF-473C-A31A-5DEDB746B718}" srcOrd="3" destOrd="0" presId="urn:microsoft.com/office/officeart/2005/8/layout/process1"/>
    <dgm:cxn modelId="{3D48238E-D7F8-463E-BAE8-75BA4688AF71}" type="presParOf" srcId="{E21A6F49-B7EF-473C-A31A-5DEDB746B718}" destId="{979B4346-AA40-4E1D-BB90-FB631ACA9749}" srcOrd="0" destOrd="0" presId="urn:microsoft.com/office/officeart/2005/8/layout/process1"/>
    <dgm:cxn modelId="{A4F5177C-6577-4878-9629-574BD4D3A4CF}" type="presParOf" srcId="{5398E1CD-2C9D-411E-A70B-B1295454F45F}" destId="{FAB113D9-CE53-4343-887C-529B1BB657E1}" srcOrd="4" destOrd="0" presId="urn:microsoft.com/office/officeart/2005/8/layout/process1"/>
    <dgm:cxn modelId="{E1420FE8-D7DF-4550-AD5F-CB6FBFFB9817}" type="presParOf" srcId="{5398E1CD-2C9D-411E-A70B-B1295454F45F}" destId="{91E26134-A688-42F1-9738-3116469725D0}" srcOrd="5" destOrd="0" presId="urn:microsoft.com/office/officeart/2005/8/layout/process1"/>
    <dgm:cxn modelId="{96BBAC06-35F5-4538-BFB8-4A72634BFDC4}" type="presParOf" srcId="{91E26134-A688-42F1-9738-3116469725D0}" destId="{8ABF856B-C8F7-4291-A379-698D007A6F35}" srcOrd="0" destOrd="0" presId="urn:microsoft.com/office/officeart/2005/8/layout/process1"/>
    <dgm:cxn modelId="{CC436D58-55E9-408A-86F7-DCF79730F3C2}" type="presParOf" srcId="{5398E1CD-2C9D-411E-A70B-B1295454F45F}" destId="{98CC9F4D-CDFA-4429-829D-192578A8E83B}" srcOrd="6" destOrd="0" presId="urn:microsoft.com/office/officeart/2005/8/layout/process1"/>
    <dgm:cxn modelId="{23E47F88-CBCC-4A66-A47F-DAD766C6CE1C}" type="presParOf" srcId="{5398E1CD-2C9D-411E-A70B-B1295454F45F}" destId="{CB7BD743-155F-455E-98DD-7AFAA5B91811}" srcOrd="7" destOrd="0" presId="urn:microsoft.com/office/officeart/2005/8/layout/process1"/>
    <dgm:cxn modelId="{FDC590A3-6AF5-40E7-98C3-9AC9D74610CC}" type="presParOf" srcId="{CB7BD743-155F-455E-98DD-7AFAA5B91811}" destId="{ACEFCC7F-FEC2-4ABC-9472-1627F54A0A8C}" srcOrd="0" destOrd="0" presId="urn:microsoft.com/office/officeart/2005/8/layout/process1"/>
    <dgm:cxn modelId="{DCB1F0E7-8138-4E4A-B1B1-756B086D53DE}" type="presParOf" srcId="{5398E1CD-2C9D-411E-A70B-B1295454F45F}" destId="{97A49E55-A22F-4049-9124-7E1525B61239}" srcOrd="8" destOrd="0" presId="urn:microsoft.com/office/officeart/2005/8/layout/process1"/>
    <dgm:cxn modelId="{B9FAEE81-DC69-4758-B8B8-F1DCF920BAAD}" type="presParOf" srcId="{5398E1CD-2C9D-411E-A70B-B1295454F45F}" destId="{75A8704A-EAE1-4F4E-9EAB-4599D9FA9E78}" srcOrd="9" destOrd="0" presId="urn:microsoft.com/office/officeart/2005/8/layout/process1"/>
    <dgm:cxn modelId="{46FDBCEB-BB21-492E-B185-1823B595FA68}" type="presParOf" srcId="{75A8704A-EAE1-4F4E-9EAB-4599D9FA9E78}" destId="{74B19734-1815-41D0-B56B-8D82A13FAE73}" srcOrd="0" destOrd="0" presId="urn:microsoft.com/office/officeart/2005/8/layout/process1"/>
    <dgm:cxn modelId="{2E221FD5-2643-41A2-B462-5F6414ACF3D7}" type="presParOf" srcId="{5398E1CD-2C9D-411E-A70B-B1295454F45F}" destId="{A9152AE6-FE06-46F5-A5CE-36466820A83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248CA-E01E-4AAE-B7EC-0BC37E67E06F}">
      <dsp:nvSpPr>
        <dsp:cNvPr id="0" name=""/>
        <dsp:cNvSpPr/>
      </dsp:nvSpPr>
      <dsp:spPr>
        <a:xfrm>
          <a:off x="4363"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Pilot interview with 4 instructors</a:t>
          </a:r>
        </a:p>
      </dsp:txBody>
      <dsp:txXfrm>
        <a:off x="32249" y="809523"/>
        <a:ext cx="1060229" cy="896316"/>
      </dsp:txXfrm>
    </dsp:sp>
    <dsp:sp modelId="{F4AB3E48-E530-42C8-BD0D-5BF5A61A1B34}">
      <dsp:nvSpPr>
        <dsp:cNvPr id="0" name=""/>
        <dsp:cNvSpPr/>
      </dsp:nvSpPr>
      <dsp:spPr>
        <a:xfrm>
          <a:off x="1231964"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231964" y="1174651"/>
        <a:ext cx="165614" cy="166060"/>
      </dsp:txXfrm>
    </dsp:sp>
    <dsp:sp modelId="{E2208BDB-2519-46DC-962E-DD82B7A4100D}">
      <dsp:nvSpPr>
        <dsp:cNvPr id="0" name=""/>
        <dsp:cNvSpPr/>
      </dsp:nvSpPr>
      <dsp:spPr>
        <a:xfrm>
          <a:off x="1566765" y="780261"/>
          <a:ext cx="1116001" cy="95484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Pilot survey with 48 instructors</a:t>
          </a:r>
        </a:p>
      </dsp:txBody>
      <dsp:txXfrm>
        <a:off x="1594731" y="808227"/>
        <a:ext cx="1060069" cy="898908"/>
      </dsp:txXfrm>
    </dsp:sp>
    <dsp:sp modelId="{E21A6F49-B7EF-473C-A31A-5DEDB746B718}">
      <dsp:nvSpPr>
        <dsp:cNvPr id="0" name=""/>
        <dsp:cNvSpPr/>
      </dsp:nvSpPr>
      <dsp:spPr>
        <a:xfrm>
          <a:off x="2794366"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2794366" y="1174651"/>
        <a:ext cx="165614" cy="166060"/>
      </dsp:txXfrm>
    </dsp:sp>
    <dsp:sp modelId="{FAB113D9-CE53-4343-887C-529B1BB657E1}">
      <dsp:nvSpPr>
        <dsp:cNvPr id="0" name=""/>
        <dsp:cNvSpPr/>
      </dsp:nvSpPr>
      <dsp:spPr>
        <a:xfrm>
          <a:off x="3129167"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Survey</a:t>
          </a:r>
        </a:p>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198 instructors</a:t>
          </a:r>
        </a:p>
      </dsp:txBody>
      <dsp:txXfrm>
        <a:off x="3157053" y="809523"/>
        <a:ext cx="1060229" cy="896316"/>
      </dsp:txXfrm>
    </dsp:sp>
    <dsp:sp modelId="{91E26134-A688-42F1-9738-3116469725D0}">
      <dsp:nvSpPr>
        <dsp:cNvPr id="0" name=""/>
        <dsp:cNvSpPr/>
      </dsp:nvSpPr>
      <dsp:spPr>
        <a:xfrm>
          <a:off x="4356768"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4356768" y="1174651"/>
        <a:ext cx="165614" cy="166060"/>
      </dsp:txXfrm>
    </dsp:sp>
    <dsp:sp modelId="{98CC9F4D-CDFA-4429-829D-192578A8E83B}">
      <dsp:nvSpPr>
        <dsp:cNvPr id="0" name=""/>
        <dsp:cNvSpPr/>
      </dsp:nvSpPr>
      <dsp:spPr>
        <a:xfrm>
          <a:off x="4691568"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Review 22 MOOCs of interviewees</a:t>
          </a:r>
        </a:p>
      </dsp:txBody>
      <dsp:txXfrm>
        <a:off x="4719454" y="809523"/>
        <a:ext cx="1060229" cy="896316"/>
      </dsp:txXfrm>
    </dsp:sp>
    <dsp:sp modelId="{CB7BD743-155F-455E-98DD-7AFAA5B91811}">
      <dsp:nvSpPr>
        <dsp:cNvPr id="0" name=""/>
        <dsp:cNvSpPr/>
      </dsp:nvSpPr>
      <dsp:spPr>
        <a:xfrm>
          <a:off x="5919170"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5919170" y="1174651"/>
        <a:ext cx="165614" cy="166060"/>
      </dsp:txXfrm>
    </dsp:sp>
    <dsp:sp modelId="{97A49E55-A22F-4049-9124-7E1525B61239}">
      <dsp:nvSpPr>
        <dsp:cNvPr id="0" name=""/>
        <dsp:cNvSpPr/>
      </dsp:nvSpPr>
      <dsp:spPr>
        <a:xfrm>
          <a:off x="6253970"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Interview  22 instructors </a:t>
          </a:r>
        </a:p>
      </dsp:txBody>
      <dsp:txXfrm>
        <a:off x="6281856" y="809523"/>
        <a:ext cx="1060229" cy="896316"/>
      </dsp:txXfrm>
    </dsp:sp>
    <dsp:sp modelId="{75A8704A-EAE1-4F4E-9EAB-4599D9FA9E78}">
      <dsp:nvSpPr>
        <dsp:cNvPr id="0" name=""/>
        <dsp:cNvSpPr/>
      </dsp:nvSpPr>
      <dsp:spPr>
        <a:xfrm>
          <a:off x="7481571"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7481571" y="1174651"/>
        <a:ext cx="165614" cy="166060"/>
      </dsp:txXfrm>
    </dsp:sp>
    <dsp:sp modelId="{A9152AE6-FE06-46F5-A5CE-36466820A83C}">
      <dsp:nvSpPr>
        <dsp:cNvPr id="0" name=""/>
        <dsp:cNvSpPr/>
      </dsp:nvSpPr>
      <dsp:spPr>
        <a:xfrm>
          <a:off x="7816372"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Review 22 MOOCs of interviewees</a:t>
          </a:r>
        </a:p>
      </dsp:txBody>
      <dsp:txXfrm>
        <a:off x="7844258" y="809523"/>
        <a:ext cx="1060229" cy="8963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057504D-2AA6-4E59-B444-EFDD20AD7ABE}" type="datetimeFigureOut">
              <a:rPr lang="en-US" smtClean="0"/>
              <a:t>4/3/2022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3B63646-9F42-40B4-BE21-19B74B7F4C4C}" type="slidenum">
              <a:rPr lang="en-US" smtClean="0"/>
              <a:t>‹#›</a:t>
            </a:fld>
            <a:endParaRPr lang="en-US"/>
          </a:p>
        </p:txBody>
      </p:sp>
    </p:spTree>
    <p:extLst>
      <p:ext uri="{BB962C8B-B14F-4D97-AF65-F5344CB8AC3E}">
        <p14:creationId xmlns:p14="http://schemas.microsoft.com/office/powerpoint/2010/main" val="40224342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6B4C5C0-72B6-436C-AD58-C3C11231B49B}" type="datetimeFigureOut">
              <a:rPr lang="en-US" smtClean="0"/>
              <a:t>4/3/2022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7B76BB-CCFA-43FC-B0EE-8F34649DA905}" type="slidenum">
              <a:rPr lang="en-US" smtClean="0"/>
              <a:t>‹#›</a:t>
            </a:fld>
            <a:endParaRPr lang="en-US"/>
          </a:p>
        </p:txBody>
      </p:sp>
    </p:spTree>
    <p:extLst>
      <p:ext uri="{BB962C8B-B14F-4D97-AF65-F5344CB8AC3E}">
        <p14:creationId xmlns:p14="http://schemas.microsoft.com/office/powerpoint/2010/main" val="364984005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387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6610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5286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5580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092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3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8104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6721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7768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526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6899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5512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1731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8897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3014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4015770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6327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000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5168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1104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60156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437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Last year, I co-edited a book titled </a:t>
            </a:r>
            <a:r>
              <a:rPr lang="en-US" sz="1600" i="1" dirty="0"/>
              <a:t>MOOCs and Open Education around the World</a:t>
            </a:r>
            <a:r>
              <a:rPr lang="en-US" sz="1600" dirty="0"/>
              <a:t>. MOOCs stands for Massive Open Online Courses. An individual MOOC can enroll tens of thousands of students, and several MOOCs have now surpassed 1 million students in total enrollment. MOOCs are primarily offered by elite universities such as Stanford, MIT, and Harvard through enterprises such as Coursera, edX, and FutureLearn. More people enrolled in MOOCs developed at Harvard in a single year than attended Harvard in its entire 377-year history.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0B7DCB-E1BD-B348-9380-A9B168EE8B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162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54801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49365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6703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43353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7646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7553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5866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8059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3547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9810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79298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73729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15602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03556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51865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19066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224939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69852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48504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57946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7847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Garrison’s model:</a:t>
            </a:r>
            <a:r>
              <a:rPr lang="en-US" baseline="0" dirty="0"/>
              <a:t> 3 inter-related part.</a:t>
            </a:r>
            <a:endParaRPr lang="en-US" dirty="0"/>
          </a:p>
        </p:txBody>
      </p:sp>
    </p:spTree>
    <p:extLst>
      <p:ext uri="{BB962C8B-B14F-4D97-AF65-F5344CB8AC3E}">
        <p14:creationId xmlns:p14="http://schemas.microsoft.com/office/powerpoint/2010/main" val="23236140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52647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25097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43274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02098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470129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12320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46575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2893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1844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3406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450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8089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6" name="Rectangle 5"/>
          <p:cNvSpPr/>
          <p:nvPr/>
        </p:nvSpPr>
        <p:spPr>
          <a:xfrm>
            <a:off x="300415" y="1"/>
            <a:ext cx="326602" cy="10537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629227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4/3/2022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02498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4/3/2022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757427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4/3/2022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960546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4/3/2022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877888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4/3/2022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977285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4/3/2022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71712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240397924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970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249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140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Ref idx="1003">
        <a:schemeClr val="bg2"/>
      </p:bgRef>
    </p:bg>
    <p:spTree>
      <p:nvGrpSpPr>
        <p:cNvPr id="1" name=""/>
        <p:cNvGrpSpPr/>
        <p:nvPr/>
      </p:nvGrpSpPr>
      <p:grpSpPr>
        <a:xfrm>
          <a:off x="0" y="0"/>
          <a:ext cx="0" cy="0"/>
          <a:chOff x="0" y="0"/>
          <a:chExt cx="0" cy="0"/>
        </a:xfrm>
      </p:grpSpPr>
      <p:sp>
        <p:nvSpPr>
          <p:cNvPr id="2" name="TextBox 1"/>
          <p:cNvSpPr txBox="1"/>
          <p:nvPr/>
        </p:nvSpPr>
        <p:spPr>
          <a:xfrm>
            <a:off x="1378689" y="3187345"/>
            <a:ext cx="184666" cy="369332"/>
          </a:xfrm>
          <a:prstGeom prst="rect">
            <a:avLst/>
          </a:prstGeom>
          <a:noFill/>
        </p:spPr>
        <p:txBody>
          <a:bodyPr wrap="none" rtlCol="0">
            <a:spAutoFit/>
          </a:bodyPr>
          <a:lstStyle/>
          <a:p>
            <a:endParaRPr lang="en-US" dirty="0"/>
          </a:p>
        </p:txBody>
      </p:sp>
      <p:sp>
        <p:nvSpPr>
          <p:cNvPr id="10" name="TextBox 9"/>
          <p:cNvSpPr txBox="1"/>
          <p:nvPr/>
        </p:nvSpPr>
        <p:spPr>
          <a:xfrm>
            <a:off x="1378689" y="3187345"/>
            <a:ext cx="184666" cy="369332"/>
          </a:xfrm>
          <a:prstGeom prst="rect">
            <a:avLst/>
          </a:prstGeom>
          <a:noFill/>
        </p:spPr>
        <p:txBody>
          <a:bodyPr wrap="none" rtlCol="0">
            <a:spAutoFit/>
          </a:bodyPr>
          <a:lstStyle/>
          <a:p>
            <a:endParaRPr lang="en-US" dirty="0"/>
          </a:p>
        </p:txBody>
      </p:sp>
      <p:sp>
        <p:nvSpPr>
          <p:cNvPr id="11" name="TextBox 10"/>
          <p:cNvSpPr txBox="1"/>
          <p:nvPr/>
        </p:nvSpPr>
        <p:spPr>
          <a:xfrm>
            <a:off x="1378689" y="3187345"/>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
        <p:nvSpPr>
          <p:cNvPr id="7" name="Rectangle 6"/>
          <p:cNvSpPr/>
          <p:nvPr userDrawn="1"/>
        </p:nvSpPr>
        <p:spPr>
          <a:xfrm>
            <a:off x="452845" y="572590"/>
            <a:ext cx="8334103"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444137" y="6354415"/>
            <a:ext cx="8342812" cy="522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66626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4/3/2022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59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FE1C3B-C749-4400-8E72-6A652E6D6C22}" type="datetimeFigureOut">
              <a:rPr lang="en-US" smtClean="0">
                <a:solidFill>
                  <a:prstClr val="black">
                    <a:tint val="75000"/>
                  </a:prstClr>
                </a:solidFill>
              </a:rPr>
              <a:pPr/>
              <a:t>4/3/2022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345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FE1C3B-C749-4400-8E72-6A652E6D6C22}" type="datetimeFigureOut">
              <a:rPr lang="en-US" smtClean="0">
                <a:solidFill>
                  <a:prstClr val="black">
                    <a:tint val="75000"/>
                  </a:prstClr>
                </a:solidFill>
              </a:rPr>
              <a:pPr/>
              <a:t>4/3/2022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486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E1C3B-C749-4400-8E72-6A652E6D6C22}" type="datetimeFigureOut">
              <a:rPr lang="en-US" smtClean="0">
                <a:solidFill>
                  <a:prstClr val="black">
                    <a:tint val="75000"/>
                  </a:prstClr>
                </a:solidFill>
              </a:rPr>
              <a:pPr/>
              <a:t>4/3/2022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203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4/3/2022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931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4/3/2022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197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255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4/3/2022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28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E1E282-C40F-584F-83F9-1FD599E83A34}" type="datetimeFigureOut">
              <a:rPr lang="en-US" smtClean="0"/>
              <a:t>4/3/2022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0262481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4/3/2022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45961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117210321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E1E282-C40F-584F-83F9-1FD599E83A34}" type="datetimeFigureOut">
              <a:rPr lang="en-US" smtClean="0"/>
              <a:t>4/3/2022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253751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E1E282-C40F-584F-83F9-1FD599E83A34}" type="datetimeFigureOut">
              <a:rPr lang="en-US" smtClean="0"/>
              <a:t>4/3/2022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410260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E1E282-C40F-584F-83F9-1FD599E83A34}" type="datetimeFigureOut">
              <a:rPr lang="en-US" smtClean="0"/>
              <a:t>4/3/2022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4458043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E1E282-C40F-584F-83F9-1FD599E83A34}" type="datetimeFigureOut">
              <a:rPr lang="en-US" smtClean="0"/>
              <a:t>4/3/2022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435853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1E282-C40F-584F-83F9-1FD599E83A34}" type="datetimeFigureOut">
              <a:rPr lang="en-US" smtClean="0"/>
              <a:t>4/3/2022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906244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4/3/2022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933375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4/3/2022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694836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4/3/2022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706679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4/3/2022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140558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5"/>
            <a:ext cx="40386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lIns="91435" tIns="45718" rIns="91435" bIns="45718"/>
          <a:lstStyle>
            <a:lvl1pPr>
              <a:defRPr/>
            </a:lvl1pPr>
          </a:lstStyle>
          <a:p>
            <a:endParaRPr lang="en-US" dirty="0"/>
          </a:p>
        </p:txBody>
      </p:sp>
      <p:sp>
        <p:nvSpPr>
          <p:cNvPr id="6" name="Footer Placeholder 5"/>
          <p:cNvSpPr>
            <a:spLocks noGrp="1"/>
          </p:cNvSpPr>
          <p:nvPr>
            <p:ph type="ftr" sz="quarter" idx="11"/>
          </p:nvPr>
        </p:nvSpPr>
        <p:spPr>
          <a:xfrm>
            <a:off x="3124201" y="6245225"/>
            <a:ext cx="2895600" cy="476250"/>
          </a:xfrm>
          <a:prstGeom prst="rect">
            <a:avLst/>
          </a:prstGeom>
        </p:spPr>
        <p:txBody>
          <a:bodyPr lIns="91435" tIns="45718" rIns="91435" bIns="45718"/>
          <a:lstStyle>
            <a:lvl1pPr>
              <a:defRPr/>
            </a:lvl1pPr>
          </a:lstStyle>
          <a:p>
            <a:endParaRPr lang="en-US"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lIns="91435" tIns="45718" rIns="91435" bIns="45718"/>
          <a:lstStyle>
            <a:lvl1pPr>
              <a:defRPr smtClean="0"/>
            </a:lvl1pPr>
          </a:lstStyle>
          <a:p>
            <a:fld id="{16AA8F13-58A3-1A4D-8487-68CDCB761FE7}" type="slidenum">
              <a:rPr lang="en-US"/>
              <a:pPr/>
              <a:t>‹#›</a:t>
            </a:fld>
            <a:endParaRPr lang="en-US" dirty="0"/>
          </a:p>
        </p:txBody>
      </p:sp>
    </p:spTree>
    <p:extLst>
      <p:ext uri="{BB962C8B-B14F-4D97-AF65-F5344CB8AC3E}">
        <p14:creationId xmlns:p14="http://schemas.microsoft.com/office/powerpoint/2010/main" val="2706742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425408216"/>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1143000"/>
          </a:xfrm>
        </p:spPr>
        <p:txBody>
          <a:bodyPr/>
          <a:lstStyle/>
          <a:p>
            <a:r>
              <a:rPr lang="en-AU"/>
              <a:t>Click to edit Master title style</a:t>
            </a:r>
            <a:endParaRPr lang="en-US"/>
          </a:p>
        </p:txBody>
      </p:sp>
      <p:sp>
        <p:nvSpPr>
          <p:cNvPr id="3" name="Content Placeholder 2"/>
          <p:cNvSpPr>
            <a:spLocks noGrp="1"/>
          </p:cNvSpPr>
          <p:nvPr>
            <p:ph sz="half" idx="1"/>
          </p:nvPr>
        </p:nvSpPr>
        <p:spPr>
          <a:xfrm>
            <a:off x="533400" y="1676400"/>
            <a:ext cx="38862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0" y="1676400"/>
            <a:ext cx="38862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435" tIns="45718" rIns="91435" bIns="45718" rtlCol="0"/>
          <a:lstStyle>
            <a:lvl1pPr fontAlgn="auto">
              <a:spcBef>
                <a:spcPts val="0"/>
              </a:spcBef>
              <a:spcAft>
                <a:spcPts val="0"/>
              </a:spcAft>
              <a:defRPr dirty="0">
                <a:solidFill>
                  <a:schemeClr val="tx1">
                    <a:tint val="75000"/>
                  </a:schemeClr>
                </a:solidFill>
                <a:latin typeface="+mn-lt"/>
                <a:ea typeface="+mn-ea"/>
                <a:cs typeface="+mn-cs"/>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435" tIns="45718" rIns="91435" bIns="45718"/>
          <a:lstStyle>
            <a:lvl1pPr>
              <a:defRPr dirty="0">
                <a:ea typeface="ＭＳ Ｐゴシック" charset="0"/>
                <a:cs typeface="ＭＳ Ｐゴシック"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356354"/>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2BE482B-B906-C84C-B483-FDB2343994EE}" type="slidenum">
              <a:rPr lang="en-US" altLang="en-US"/>
              <a:pPr/>
              <a:t>‹#›</a:t>
            </a:fld>
            <a:endParaRPr lang="en-US" altLang="en-US" dirty="0"/>
          </a:p>
        </p:txBody>
      </p:sp>
    </p:spTree>
    <p:extLst>
      <p:ext uri="{BB962C8B-B14F-4D97-AF65-F5344CB8AC3E}">
        <p14:creationId xmlns:p14="http://schemas.microsoft.com/office/powerpoint/2010/main" val="1862076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064517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20027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5404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21264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4/3/2022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58524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4/3/2022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966628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4/3/2022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445216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697849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35717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4/3/2022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153734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213160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32510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4/3/2022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7961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4/3/2022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747344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4/3/2022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3846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4/3/2022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3864511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1" y="846139"/>
            <a:ext cx="735431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6867249"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33C89-E9E9-4A8B-A18D-F369F1F8C9E0}" type="slidenum">
              <a:rPr lang="en-US" smtClean="0"/>
              <a:t>‹#›</a:t>
            </a:fld>
            <a:endParaRPr lang="en-US" dirty="0"/>
          </a:p>
        </p:txBody>
      </p:sp>
    </p:spTree>
    <p:extLst>
      <p:ext uri="{BB962C8B-B14F-4D97-AF65-F5344CB8AC3E}">
        <p14:creationId xmlns:p14="http://schemas.microsoft.com/office/powerpoint/2010/main" val="436872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731" r:id="rId4"/>
  </p:sldLayoutIdLst>
  <p:transition spd="slow">
    <p:push dir="u"/>
  </p:transition>
  <p:hf hdr="0" ftr="0" dt="0"/>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4/3/2022</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3439539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845"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E1C3B-C749-4400-8E72-6A652E6D6C22}" type="datetimeFigureOut">
              <a:rPr lang="en-US" smtClean="0">
                <a:solidFill>
                  <a:prstClr val="black">
                    <a:tint val="75000"/>
                  </a:prstClr>
                </a:solidFill>
              </a:rPr>
              <a:pPr/>
              <a:t>4/3/2022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44473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38E1E282-C40F-584F-83F9-1FD599E83A34}" type="datetimeFigureOut">
              <a:rPr lang="en-US" smtClean="0"/>
              <a:t>4/3/2022</a:t>
            </a:fld>
            <a:endParaRPr lang="en-US"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FF59A693-221D-AA41-8461-07B3D845A8FF}" type="slidenum">
              <a:rPr lang="en-US" smtClean="0"/>
              <a:t>‹#›</a:t>
            </a:fld>
            <a:endParaRPr lang="en-US" dirty="0"/>
          </a:p>
        </p:txBody>
      </p:sp>
    </p:spTree>
    <p:extLst>
      <p:ext uri="{BB962C8B-B14F-4D97-AF65-F5344CB8AC3E}">
        <p14:creationId xmlns:p14="http://schemas.microsoft.com/office/powerpoint/2010/main" val="361617976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Lst>
  <p:txStyles>
    <p:titleStyle>
      <a:lvl1pPr algn="ctr" defTabSz="257175"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4/3/2022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91426509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discoverpraxis.com/reasons-not-to-go-to-college/"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nytimes.com/2020/05/26/technology/moocs-online-learning.html" TargetMode="External"/><Relationship Id="rId1" Type="http://schemas.openxmlformats.org/officeDocument/2006/relationships/slideLayout" Target="../slideLayouts/slideLayout18.xml"/><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insidehighered.com/news/2020/08/27/interest-spikes-short-term-online-credentials-will-it-be-sustained" TargetMode="External"/><Relationship Id="rId1" Type="http://schemas.openxmlformats.org/officeDocument/2006/relationships/slideLayout" Target="../slideLayouts/slideLayout46.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3" Type="http://schemas.openxmlformats.org/officeDocument/2006/relationships/hyperlink" Target="https://www.classcentral.com/report/the-second-year-of-the-mooc/"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hyperlink" Target="https://www.classcentral.com/report/moocs-stats-and-trends-2021/" TargetMode="External"/><Relationship Id="rId2" Type="http://schemas.openxmlformats.org/officeDocument/2006/relationships/hyperlink" Target="https://www.classcentral.com/report/author/dhawal/" TargetMode="External"/><Relationship Id="rId1" Type="http://schemas.openxmlformats.org/officeDocument/2006/relationships/slideLayout" Target="../slideLayouts/slideLayout46.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62.jpeg"/><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classcentral.com/report/moocs-stats-and-trends-2021/" TargetMode="External"/><Relationship Id="rId2" Type="http://schemas.openxmlformats.org/officeDocument/2006/relationships/hyperlink" Target="https://www.classcentral.com/report/author/dhawal/" TargetMode="External"/><Relationship Id="rId1" Type="http://schemas.openxmlformats.org/officeDocument/2006/relationships/slideLayout" Target="../slideLayouts/slideLayout46.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classcentral.com/report/moocs-stats-and-trends-2021/" TargetMode="External"/><Relationship Id="rId2" Type="http://schemas.openxmlformats.org/officeDocument/2006/relationships/hyperlink" Target="https://www.classcentral.com/report/author/dhawal/" TargetMode="External"/><Relationship Id="rId1" Type="http://schemas.openxmlformats.org/officeDocument/2006/relationships/slideLayout" Target="../slideLayouts/slideLayout46.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14.jpeg"/><Relationship Id="rId5" Type="http://schemas.openxmlformats.org/officeDocument/2006/relationships/image" Target="../media/image13.jpg"/><Relationship Id="rId10" Type="http://schemas.openxmlformats.org/officeDocument/2006/relationships/image" Target="../media/image18.tiff"/><Relationship Id="rId4" Type="http://schemas.openxmlformats.org/officeDocument/2006/relationships/image" Target="../media/image12.jpeg"/><Relationship Id="rId9"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peoplematters.in/article/training-development/the-era-of-self-directed-learning-hrs-new-role-and-strategy-24348"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6C0CB-304F-4416-9F85-A8DC7643C8CE}"/>
              </a:ext>
            </a:extLst>
          </p:cNvPr>
          <p:cNvSpPr>
            <a:spLocks noGrp="1"/>
          </p:cNvSpPr>
          <p:nvPr>
            <p:ph type="title"/>
          </p:nvPr>
        </p:nvSpPr>
        <p:spPr>
          <a:xfrm>
            <a:off x="694943" y="804426"/>
            <a:ext cx="7498080" cy="2340296"/>
          </a:xfrm>
        </p:spPr>
        <p:txBody>
          <a:bodyPr>
            <a:noAutofit/>
          </a:bodyPr>
          <a:lstStyle/>
          <a:p>
            <a:pPr marL="0" marR="0" algn="ctr">
              <a:lnSpc>
                <a:spcPct val="107000"/>
              </a:lnSpc>
              <a:spcBef>
                <a:spcPts val="0"/>
              </a:spcBef>
              <a:spcAft>
                <a:spcPts val="0"/>
              </a:spcAft>
            </a:pPr>
            <a:r>
              <a:rPr lang="en-US" sz="32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Research on Self-Directed Learning and Motivation from MOOCs and Open Education</a:t>
            </a:r>
            <a:endParaRPr lang="en-US" sz="3200" dirty="0">
              <a:solidFill>
                <a:srgbClr val="FFFF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8" name="Title 4">
            <a:extLst>
              <a:ext uri="{FF2B5EF4-FFF2-40B4-BE49-F238E27FC236}">
                <a16:creationId xmlns:a16="http://schemas.microsoft.com/office/drawing/2014/main" id="{8CF0132D-E6DA-4F87-801A-0CDE320AC11C}"/>
              </a:ext>
            </a:extLst>
          </p:cNvPr>
          <p:cNvSpPr txBox="1">
            <a:spLocks/>
          </p:cNvSpPr>
          <p:nvPr/>
        </p:nvSpPr>
        <p:spPr>
          <a:xfrm>
            <a:off x="400213" y="3042592"/>
            <a:ext cx="8143423" cy="2582353"/>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Curtis J. Bonk| cjbonk@Indiana.edu</a:t>
            </a:r>
          </a:p>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Indiana University Bloomington</a:t>
            </a:r>
          </a:p>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and</a:t>
            </a:r>
          </a:p>
          <a:p>
            <a:pPr algn="ctr">
              <a:lnSpc>
                <a:spcPct val="150000"/>
              </a:lnSpc>
            </a:pPr>
            <a:r>
              <a:rPr lang="en-US" sz="2000" dirty="0" err="1">
                <a:solidFill>
                  <a:schemeClr val="tx1"/>
                </a:solidFill>
                <a:latin typeface="Tahoma" panose="020B0604030504040204" pitchFamily="34" charset="0"/>
                <a:ea typeface="Tahoma" panose="020B0604030504040204" pitchFamily="34" charset="0"/>
                <a:cs typeface="Tahoma" panose="020B0604030504040204" pitchFamily="34" charset="0"/>
              </a:rPr>
              <a:t>Meina</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 Zhu| </a:t>
            </a:r>
            <a:r>
              <a:rPr lang="en-US" sz="2000" dirty="0" err="1">
                <a:solidFill>
                  <a:schemeClr val="tx1"/>
                </a:solidFill>
                <a:latin typeface="Tahoma" panose="020B0604030504040204" pitchFamily="34" charset="0"/>
                <a:ea typeface="Tahoma" panose="020B0604030504040204" pitchFamily="34" charset="0"/>
                <a:cs typeface="Tahoma" panose="020B0604030504040204" pitchFamily="34" charset="0"/>
              </a:rPr>
              <a:t>meinazhu@wayne.edu</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Wayne State University</a:t>
            </a:r>
          </a:p>
        </p:txBody>
      </p:sp>
    </p:spTree>
    <p:extLst>
      <p:ext uri="{BB962C8B-B14F-4D97-AF65-F5344CB8AC3E}">
        <p14:creationId xmlns:p14="http://schemas.microsoft.com/office/powerpoint/2010/main" val="25432517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10</a:t>
            </a:fld>
            <a:endParaRPr lang="en-US" dirty="0"/>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581025"/>
            <a:ext cx="7886267" cy="1635702"/>
          </a:xfrm>
        </p:spPr>
        <p:txBody>
          <a:bodyPr/>
          <a:lstStyle/>
          <a:p>
            <a:pPr algn="ct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Benefits of</a:t>
            </a:r>
            <a:r>
              <a:rPr lang="en-US" sz="3200" dirty="0">
                <a:solidFill>
                  <a:schemeClr val="tx1"/>
                </a:solidFill>
              </a:rPr>
              <a:t> Self-Directed Learners</a:t>
            </a:r>
            <a:br>
              <a:rPr lang="en-US" sz="1800" dirty="0">
                <a:solidFill>
                  <a:schemeClr val="tx1"/>
                </a:solidFill>
              </a:rPr>
            </a:br>
            <a:r>
              <a:rPr lang="en-US" sz="1800" dirty="0">
                <a:solidFill>
                  <a:schemeClr val="tx1"/>
                </a:solidFill>
                <a:hlinkClick r:id="rId2"/>
              </a:rPr>
              <a:t>https://discoverpraxis.com/reasons-not-to-go-to-college/</a:t>
            </a:r>
            <a:r>
              <a:rPr lang="en-US" sz="1800" dirty="0">
                <a:solidFill>
                  <a:schemeClr val="tx1"/>
                </a:solidFill>
              </a:rPr>
              <a:t> </a:t>
            </a:r>
            <a:br>
              <a:rPr lang="en-US" sz="1000" dirty="0"/>
            </a:b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BAD96882-7174-4B92-BF19-95477BF6B963}"/>
              </a:ext>
            </a:extLst>
          </p:cNvPr>
          <p:cNvPicPr>
            <a:picLocks noChangeAspect="1"/>
          </p:cNvPicPr>
          <p:nvPr/>
        </p:nvPicPr>
        <p:blipFill>
          <a:blip r:embed="rId3"/>
          <a:stretch>
            <a:fillRect/>
          </a:stretch>
        </p:blipFill>
        <p:spPr>
          <a:xfrm>
            <a:off x="324067" y="1935037"/>
            <a:ext cx="8625176" cy="3954218"/>
          </a:xfrm>
          <a:prstGeom prst="rect">
            <a:avLst/>
          </a:prstGeom>
        </p:spPr>
      </p:pic>
    </p:spTree>
    <p:extLst>
      <p:ext uri="{BB962C8B-B14F-4D97-AF65-F5344CB8AC3E}">
        <p14:creationId xmlns:p14="http://schemas.microsoft.com/office/powerpoint/2010/main" val="25141191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09" y="1192436"/>
            <a:ext cx="9224009" cy="3324564"/>
          </a:xfrm>
        </p:spPr>
        <p:txBody>
          <a:bodyPr/>
          <a:lstStyle/>
          <a:p>
            <a:pPr algn="ctr"/>
            <a:r>
              <a:rPr lang="en-US" dirty="0"/>
              <a:t>Study #1</a:t>
            </a:r>
            <a:br>
              <a:rPr lang="en-US" dirty="0"/>
            </a:br>
            <a:r>
              <a:rPr lang="en-US" dirty="0"/>
              <a:t>MOOCs Instructional Design to Facilitate Participants’ Self-directed Learning</a:t>
            </a:r>
          </a:p>
        </p:txBody>
      </p:sp>
    </p:spTree>
    <p:extLst>
      <p:ext uri="{BB962C8B-B14F-4D97-AF65-F5344CB8AC3E}">
        <p14:creationId xmlns:p14="http://schemas.microsoft.com/office/powerpoint/2010/main" val="15682638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61714" y="1723233"/>
            <a:ext cx="8172686" cy="4094637"/>
          </a:xfrm>
        </p:spPr>
        <p:txBody>
          <a:bodyPr>
            <a:noAutofit/>
          </a:bodyPr>
          <a:lstStyle/>
          <a:p>
            <a:pPr marL="457200" lvl="1" indent="0">
              <a:lnSpc>
                <a:spcPct val="150000"/>
              </a:lnSpc>
              <a:spcAft>
                <a:spcPts val="0"/>
              </a:spcAft>
              <a:buNone/>
            </a:pPr>
            <a:r>
              <a:rPr lang="en-US" sz="2600" b="1" dirty="0">
                <a:latin typeface="Tahoma" panose="020B0604030504040204" pitchFamily="34" charset="0"/>
                <a:ea typeface="Tahoma" panose="020B0604030504040204" pitchFamily="34" charset="0"/>
                <a:cs typeface="Tahoma" panose="020B0604030504040204" pitchFamily="34" charset="0"/>
              </a:rPr>
              <a:t>Self-directed learning (SDL) (Garrison, 1997) </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(1) self-management  </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(2) self-monitoring</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(3) motivation </a:t>
            </a:r>
          </a:p>
          <a:p>
            <a:pPr marL="457200" lvl="1" indent="0">
              <a:lnSpc>
                <a:spcPct val="150000"/>
              </a:lnSpc>
              <a:spcAft>
                <a:spcPts val="0"/>
              </a:spcAft>
              <a:buNone/>
            </a:pPr>
            <a:endParaRPr lang="en-US"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Key Terms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12</a:t>
            </a:fld>
            <a:endParaRPr lang="en-US" dirty="0"/>
          </a:p>
        </p:txBody>
      </p:sp>
      <p:pic>
        <p:nvPicPr>
          <p:cNvPr id="5" name="Picture 4">
            <a:extLst>
              <a:ext uri="{FF2B5EF4-FFF2-40B4-BE49-F238E27FC236}">
                <a16:creationId xmlns:a16="http://schemas.microsoft.com/office/drawing/2014/main" id="{C31E0250-72B7-4E14-80E7-659617988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927" y="3446272"/>
            <a:ext cx="4618475" cy="26887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88679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9541" y="1524000"/>
            <a:ext cx="8092439" cy="3970020"/>
          </a:xfrm>
        </p:spPr>
        <p:txBody>
          <a:bodyPr>
            <a:noAutofit/>
          </a:bodyPr>
          <a:lstStyle/>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Learners need self-directed learning skills and strategies to be successful in MOOCs </a:t>
            </a:r>
            <a:r>
              <a:rPr lang="en-US" dirty="0">
                <a:latin typeface="Tahoma" panose="020B0604030504040204" pitchFamily="34" charset="0"/>
                <a:ea typeface="Tahoma" panose="020B0604030504040204" pitchFamily="34" charset="0"/>
                <a:cs typeface="Tahoma" panose="020B0604030504040204" pitchFamily="34" charset="0"/>
              </a:rPr>
              <a:t>(</a:t>
            </a:r>
            <a:r>
              <a:rPr lang="en-US" dirty="0" err="1">
                <a:latin typeface="Tahoma" panose="020B0604030504040204" pitchFamily="34" charset="0"/>
                <a:ea typeface="Tahoma" panose="020B0604030504040204" pitchFamily="34" charset="0"/>
                <a:cs typeface="Tahoma" panose="020B0604030504040204" pitchFamily="34" charset="0"/>
              </a:rPr>
              <a:t>Halawa</a:t>
            </a:r>
            <a:r>
              <a:rPr lang="en-US" dirty="0">
                <a:latin typeface="Tahoma" panose="020B0604030504040204" pitchFamily="34" charset="0"/>
                <a:ea typeface="Tahoma" panose="020B0604030504040204" pitchFamily="34" charset="0"/>
                <a:cs typeface="Tahoma" panose="020B0604030504040204" pitchFamily="34" charset="0"/>
              </a:rPr>
              <a:t>, Greene, &amp; Mitchell, 2014; Littlejohn &amp; Milligan, 2016), </a:t>
            </a:r>
            <a:r>
              <a:rPr lang="en-US" sz="2400" dirty="0">
                <a:latin typeface="Tahoma" panose="020B0604030504040204" pitchFamily="34" charset="0"/>
                <a:ea typeface="Tahoma" panose="020B0604030504040204" pitchFamily="34" charset="0"/>
                <a:cs typeface="Tahoma" panose="020B0604030504040204" pitchFamily="34" charset="0"/>
              </a:rPr>
              <a:t>as there is a lack of personalized interaction with teachers.</a:t>
            </a:r>
          </a:p>
          <a:p>
            <a:pPr marL="457200" lvl="1" indent="0">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Self-directness of a learner might vary in different learning environments which means that the learners could be more self-directed in one learning environment than another </a:t>
            </a: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err="1">
                <a:latin typeface="Tahoma" panose="020B0604030504040204" pitchFamily="34" charset="0"/>
                <a:ea typeface="Tahoma" panose="020B0604030504040204" pitchFamily="34" charset="0"/>
                <a:cs typeface="Tahoma" panose="020B0604030504040204" pitchFamily="34" charset="0"/>
              </a:rPr>
              <a:t>Hiemstra</a:t>
            </a:r>
            <a:r>
              <a:rPr lang="en-US" sz="2400" dirty="0">
                <a:latin typeface="Tahoma" panose="020B0604030504040204" pitchFamily="34" charset="0"/>
                <a:ea typeface="Tahoma" panose="020B0604030504040204" pitchFamily="34" charset="0"/>
                <a:cs typeface="Tahoma" panose="020B0604030504040204" pitchFamily="34" charset="0"/>
              </a:rPr>
              <a:t>, 1994).</a:t>
            </a: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13</a:t>
            </a:fld>
            <a:endParaRPr lang="en-US" dirty="0"/>
          </a:p>
        </p:txBody>
      </p:sp>
    </p:spTree>
    <p:extLst>
      <p:ext uri="{BB962C8B-B14F-4D97-AF65-F5344CB8AC3E}">
        <p14:creationId xmlns:p14="http://schemas.microsoft.com/office/powerpoint/2010/main" val="41826901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77190" y="1548061"/>
            <a:ext cx="7745730" cy="3770699"/>
          </a:xfrm>
        </p:spPr>
        <p:txBody>
          <a:bodyPr>
            <a:noAutofit/>
          </a:bodyPr>
          <a:lstStyle/>
          <a:p>
            <a:pPr lvl="1">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Instructional design can greatly influence students’ interaction and engagement </a:t>
            </a:r>
            <a:r>
              <a:rPr lang="en-US" dirty="0">
                <a:latin typeface="Tahoma" panose="020B0604030504040204" pitchFamily="34" charset="0"/>
                <a:ea typeface="Tahoma" panose="020B0604030504040204" pitchFamily="34" charset="0"/>
                <a:cs typeface="Tahoma" panose="020B0604030504040204" pitchFamily="34" charset="0"/>
              </a:rPr>
              <a:t>(Garrison &amp; Cleveland-Innes, 2005) </a:t>
            </a:r>
            <a:r>
              <a:rPr lang="en-US" sz="2000" b="1" dirty="0">
                <a:latin typeface="Tahoma" panose="020B0604030504040204" pitchFamily="34" charset="0"/>
                <a:ea typeface="Tahoma" panose="020B0604030504040204" pitchFamily="34" charset="0"/>
                <a:cs typeface="Tahoma" panose="020B0604030504040204" pitchFamily="34" charset="0"/>
              </a:rPr>
              <a:t>and success in online learning </a:t>
            </a:r>
            <a:r>
              <a:rPr lang="en-US" sz="1400" dirty="0">
                <a:latin typeface="Tahoma" panose="020B0604030504040204" pitchFamily="34" charset="0"/>
                <a:ea typeface="Tahoma" panose="020B0604030504040204" pitchFamily="34" charset="0"/>
                <a:cs typeface="Tahoma" panose="020B0604030504040204" pitchFamily="34" charset="0"/>
              </a:rPr>
              <a:t>(Song, Singleton, Hill, &amp; Koh, 2004; Swan, 2001).</a:t>
            </a:r>
          </a:p>
          <a:p>
            <a:pPr lvl="1">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However, few studies have examined instructional design and the delivery of instruction using MOOCs from instructor perspectives </a:t>
            </a: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dirty="0" err="1">
                <a:latin typeface="Tahoma" panose="020B0604030504040204" pitchFamily="34" charset="0"/>
                <a:ea typeface="Tahoma" panose="020B0604030504040204" pitchFamily="34" charset="0"/>
                <a:cs typeface="Tahoma" panose="020B0604030504040204" pitchFamily="34" charset="0"/>
              </a:rPr>
              <a:t>Margaryan</a:t>
            </a:r>
            <a:r>
              <a:rPr lang="en-US" sz="1400" dirty="0">
                <a:latin typeface="Tahoma" panose="020B0604030504040204" pitchFamily="34" charset="0"/>
                <a:ea typeface="Tahoma" panose="020B0604030504040204" pitchFamily="34" charset="0"/>
                <a:cs typeface="Tahoma" panose="020B0604030504040204" pitchFamily="34" charset="0"/>
              </a:rPr>
              <a:t> et al., 2015; Watson et al., 2016); </a:t>
            </a:r>
            <a:r>
              <a:rPr lang="en-US" sz="2000" b="1" dirty="0">
                <a:latin typeface="Tahoma" panose="020B0604030504040204" pitchFamily="34" charset="0"/>
                <a:ea typeface="Tahoma" panose="020B0604030504040204" pitchFamily="34" charset="0"/>
                <a:cs typeface="Tahoma" panose="020B0604030504040204" pitchFamily="34" charset="0"/>
              </a:rPr>
              <a:t>especially lacking is research on instructors’ perception of SDL and how they design MOOCs to facilitate students’ SDL. </a:t>
            </a:r>
            <a:r>
              <a:rPr lang="en-US" dirty="0">
                <a:latin typeface="Tahoma" panose="020B0604030504040204" pitchFamily="34" charset="0"/>
                <a:ea typeface="Tahoma" panose="020B0604030504040204" pitchFamily="34" charset="0"/>
                <a:cs typeface="Tahoma" panose="020B0604030504040204" pitchFamily="34" charset="0"/>
              </a:rPr>
              <a:t> </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14</a:t>
            </a:fld>
            <a:endParaRPr lang="en-US" dirty="0"/>
          </a:p>
        </p:txBody>
      </p:sp>
    </p:spTree>
    <p:extLst>
      <p:ext uri="{BB962C8B-B14F-4D97-AF65-F5344CB8AC3E}">
        <p14:creationId xmlns:p14="http://schemas.microsoft.com/office/powerpoint/2010/main" val="1416633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34111" y="1325583"/>
            <a:ext cx="8208611" cy="5086647"/>
          </a:xfrm>
        </p:spPr>
        <p:txBody>
          <a:bodyPr>
            <a:noAutofit/>
          </a:bodyPr>
          <a:lstStyle/>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The purpose is to inform instructors or instructional designers and MOOC providers of the current practices of designing MOOCs to facilitate learners’ SDL.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Purpose</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15</a:t>
            </a:fld>
            <a:endParaRPr lang="en-US" dirty="0"/>
          </a:p>
        </p:txBody>
      </p:sp>
      <p:pic>
        <p:nvPicPr>
          <p:cNvPr id="6" name="Picture 5">
            <a:extLst>
              <a:ext uri="{FF2B5EF4-FFF2-40B4-BE49-F238E27FC236}">
                <a16:creationId xmlns:a16="http://schemas.microsoft.com/office/drawing/2014/main" id="{69BC63C1-3ABB-42A3-8229-81275BCC0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6182" y="3976009"/>
            <a:ext cx="4810226" cy="21850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91313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1" y="1402080"/>
            <a:ext cx="8568689" cy="5010150"/>
          </a:xfrm>
        </p:spPr>
        <p:txBody>
          <a:bodyPr>
            <a:noAutofit/>
          </a:bodyPr>
          <a:lstStyle/>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MOOC instructors perceive participant SDL skills?</a:t>
            </a:r>
          </a:p>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MOOC instructors perceive their facilitation of participant SDL skills? </a:t>
            </a:r>
          </a:p>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instructors design and deliver MOOCs to facilitate participant SDL skills? </a:t>
            </a:r>
          </a:p>
          <a:p>
            <a:pPr marL="85725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a.	How is technology being used by MOOC instructors to support the development of participant SDL skills?  </a:t>
            </a:r>
          </a:p>
          <a:p>
            <a:pPr marL="85725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b.	What technology features or functions do MOOC instructors want to have to improve their facilitation of MOOC participant SDL skills?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16</a:t>
            </a:fld>
            <a:endParaRPr lang="en-US" dirty="0"/>
          </a:p>
        </p:txBody>
      </p:sp>
    </p:spTree>
    <p:extLst>
      <p:ext uri="{BB962C8B-B14F-4D97-AF65-F5344CB8AC3E}">
        <p14:creationId xmlns:p14="http://schemas.microsoft.com/office/powerpoint/2010/main" val="6200042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Design</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07263" y="1450848"/>
            <a:ext cx="8435293" cy="3848783"/>
          </a:xfrm>
        </p:spPr>
        <p:txBody>
          <a:bodyPr>
            <a:noAutofit/>
          </a:bodyPr>
          <a:lstStyle/>
          <a:p>
            <a:pPr marL="457200" lvl="1" indent="0">
              <a:lnSpc>
                <a:spcPct val="170000"/>
              </a:lnSpc>
              <a:buNone/>
            </a:pPr>
            <a:r>
              <a:rPr lang="en-US" sz="2400" b="1" dirty="0">
                <a:latin typeface="Tahoma" panose="020B0604030504040204" pitchFamily="34" charset="0"/>
                <a:ea typeface="Tahoma" panose="020B0604030504040204" pitchFamily="34" charset="0"/>
                <a:cs typeface="Tahoma" panose="020B0604030504040204" pitchFamily="34" charset="0"/>
              </a:rPr>
              <a:t>Explanatory sequential mixed methods design </a:t>
            </a:r>
            <a:r>
              <a:rPr lang="en-US" sz="1800" dirty="0">
                <a:latin typeface="Tahoma" panose="020B0604030504040204" pitchFamily="34" charset="0"/>
                <a:ea typeface="Tahoma" panose="020B0604030504040204" pitchFamily="34" charset="0"/>
                <a:cs typeface="Tahoma" panose="020B0604030504040204" pitchFamily="34" charset="0"/>
              </a:rPr>
              <a:t>(Creswell &amp; Clark, 2017)</a:t>
            </a:r>
          </a:p>
        </p:txBody>
      </p:sp>
      <p:graphicFrame>
        <p:nvGraphicFramePr>
          <p:cNvPr id="11" name="Diagram 10">
            <a:extLst>
              <a:ext uri="{FF2B5EF4-FFF2-40B4-BE49-F238E27FC236}">
                <a16:creationId xmlns:a16="http://schemas.microsoft.com/office/drawing/2014/main" id="{1A7E8FE3-F3D4-425E-B39B-87F0EB6CEA85}"/>
              </a:ext>
            </a:extLst>
          </p:cNvPr>
          <p:cNvGraphicFramePr/>
          <p:nvPr>
            <p:extLst>
              <p:ext uri="{D42A27DB-BD31-4B8C-83A1-F6EECF244321}">
                <p14:modId xmlns:p14="http://schemas.microsoft.com/office/powerpoint/2010/main" val="3807566376"/>
              </p:ext>
            </p:extLst>
          </p:nvPr>
        </p:nvGraphicFramePr>
        <p:xfrm>
          <a:off x="207263" y="2357548"/>
          <a:ext cx="8936737" cy="251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17</a:t>
            </a:fld>
            <a:endParaRPr lang="en-US" dirty="0"/>
          </a:p>
        </p:txBody>
      </p:sp>
      <p:pic>
        <p:nvPicPr>
          <p:cNvPr id="7" name="Picture 6">
            <a:extLst>
              <a:ext uri="{FF2B5EF4-FFF2-40B4-BE49-F238E27FC236}">
                <a16:creationId xmlns:a16="http://schemas.microsoft.com/office/drawing/2014/main" id="{6B9032E3-D7AD-4077-B7BC-2BCB412E1B6D}"/>
              </a:ext>
            </a:extLst>
          </p:cNvPr>
          <p:cNvPicPr>
            <a:picLocks noChangeAspect="1"/>
          </p:cNvPicPr>
          <p:nvPr/>
        </p:nvPicPr>
        <p:blipFill rotWithShape="1">
          <a:blip r:embed="rId8">
            <a:extLst>
              <a:ext uri="{28A0092B-C50C-407E-A947-70E740481C1C}">
                <a14:useLocalDpi xmlns:a14="http://schemas.microsoft.com/office/drawing/2010/main" val="0"/>
              </a:ext>
            </a:extLst>
          </a:blip>
          <a:srcRect l="25962" t="52860"/>
          <a:stretch/>
        </p:blipFill>
        <p:spPr>
          <a:xfrm>
            <a:off x="2575560" y="4514281"/>
            <a:ext cx="6568440" cy="1869500"/>
          </a:xfrm>
          <a:prstGeom prst="rect">
            <a:avLst/>
          </a:prstGeom>
        </p:spPr>
      </p:pic>
    </p:spTree>
    <p:extLst>
      <p:ext uri="{BB962C8B-B14F-4D97-AF65-F5344CB8AC3E}">
        <p14:creationId xmlns:p14="http://schemas.microsoft.com/office/powerpoint/2010/main" val="1315721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Survey:</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Volunteer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198 instructors responded to the survey (10% response rate)</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Homogeneous purposeful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 Patton, 2002)</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Maximal variation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22 interviewees </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MOOC review:</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Reviewed 22 interviewees’ MOOCs </a:t>
            </a:r>
          </a:p>
          <a:p>
            <a:pPr lvl="1">
              <a:lnSpc>
                <a:spcPct val="150000"/>
              </a:lnSpc>
              <a:spcAft>
                <a:spcPts val="0"/>
              </a:spcAft>
              <a:buFont typeface="Arial" panose="020B0604020202020204" pitchFamily="34" charset="0"/>
              <a:buChar char="•"/>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18</a:t>
            </a:fld>
            <a:endParaRPr lang="en-US" dirty="0"/>
          </a:p>
        </p:txBody>
      </p:sp>
      <p:pic>
        <p:nvPicPr>
          <p:cNvPr id="6" name="Picture 5">
            <a:extLst>
              <a:ext uri="{FF2B5EF4-FFF2-40B4-BE49-F238E27FC236}">
                <a16:creationId xmlns:a16="http://schemas.microsoft.com/office/drawing/2014/main" id="{402948D3-194C-4C1D-8384-BF44B70AB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978" y="4241800"/>
            <a:ext cx="3048819" cy="2032546"/>
          </a:xfrm>
          <a:prstGeom prst="rect">
            <a:avLst/>
          </a:prstGeom>
        </p:spPr>
      </p:pic>
    </p:spTree>
    <p:extLst>
      <p:ext uri="{BB962C8B-B14F-4D97-AF65-F5344CB8AC3E}">
        <p14:creationId xmlns:p14="http://schemas.microsoft.com/office/powerpoint/2010/main" val="36895992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45988259"/>
              </p:ext>
            </p:extLst>
          </p:nvPr>
        </p:nvGraphicFramePr>
        <p:xfrm>
          <a:off x="62864" y="47636"/>
          <a:ext cx="8938259" cy="6703557"/>
        </p:xfrm>
        <a:graphic>
          <a:graphicData uri="http://schemas.openxmlformats.org/drawingml/2006/table">
            <a:tbl>
              <a:tblPr>
                <a:tableStyleId>{5C22544A-7EE6-4342-B048-85BDC9FD1C3A}</a:tableStyleId>
              </a:tblPr>
              <a:tblGrid>
                <a:gridCol w="1093167">
                  <a:extLst>
                    <a:ext uri="{9D8B030D-6E8A-4147-A177-3AD203B41FA5}">
                      <a16:colId xmlns:a16="http://schemas.microsoft.com/office/drawing/2014/main" val="932521007"/>
                    </a:ext>
                  </a:extLst>
                </a:gridCol>
                <a:gridCol w="1157473">
                  <a:extLst>
                    <a:ext uri="{9D8B030D-6E8A-4147-A177-3AD203B41FA5}">
                      <a16:colId xmlns:a16="http://schemas.microsoft.com/office/drawing/2014/main" val="2967012757"/>
                    </a:ext>
                  </a:extLst>
                </a:gridCol>
                <a:gridCol w="1414690">
                  <a:extLst>
                    <a:ext uri="{9D8B030D-6E8A-4147-A177-3AD203B41FA5}">
                      <a16:colId xmlns:a16="http://schemas.microsoft.com/office/drawing/2014/main" val="1584354629"/>
                    </a:ext>
                  </a:extLst>
                </a:gridCol>
                <a:gridCol w="964561">
                  <a:extLst>
                    <a:ext uri="{9D8B030D-6E8A-4147-A177-3AD203B41FA5}">
                      <a16:colId xmlns:a16="http://schemas.microsoft.com/office/drawing/2014/main" val="3247053123"/>
                    </a:ext>
                  </a:extLst>
                </a:gridCol>
                <a:gridCol w="900257">
                  <a:extLst>
                    <a:ext uri="{9D8B030D-6E8A-4147-A177-3AD203B41FA5}">
                      <a16:colId xmlns:a16="http://schemas.microsoft.com/office/drawing/2014/main" val="4188251888"/>
                    </a:ext>
                  </a:extLst>
                </a:gridCol>
                <a:gridCol w="1093167">
                  <a:extLst>
                    <a:ext uri="{9D8B030D-6E8A-4147-A177-3AD203B41FA5}">
                      <a16:colId xmlns:a16="http://schemas.microsoft.com/office/drawing/2014/main" val="1202228989"/>
                    </a:ext>
                  </a:extLst>
                </a:gridCol>
                <a:gridCol w="964561">
                  <a:extLst>
                    <a:ext uri="{9D8B030D-6E8A-4147-A177-3AD203B41FA5}">
                      <a16:colId xmlns:a16="http://schemas.microsoft.com/office/drawing/2014/main" val="4084844666"/>
                    </a:ext>
                  </a:extLst>
                </a:gridCol>
                <a:gridCol w="1350383">
                  <a:extLst>
                    <a:ext uri="{9D8B030D-6E8A-4147-A177-3AD203B41FA5}">
                      <a16:colId xmlns:a16="http://schemas.microsoft.com/office/drawing/2014/main" val="625979330"/>
                    </a:ext>
                  </a:extLst>
                </a:gridCol>
              </a:tblGrid>
              <a:tr h="291459">
                <a:tc>
                  <a:txBody>
                    <a:bodyPr/>
                    <a:lstStyle/>
                    <a:p>
                      <a:pPr>
                        <a:lnSpc>
                          <a:spcPct val="200000"/>
                        </a:lnSpc>
                        <a:spcAft>
                          <a:spcPts val="0"/>
                        </a:spcAft>
                      </a:pPr>
                      <a:r>
                        <a:rPr lang="en-US" sz="1000" dirty="0">
                          <a:effectLst/>
                        </a:rPr>
                        <a:t>Pseudonym</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Country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Subject area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Platform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Gender</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Mode of the M</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125211775"/>
                  </a:ext>
                </a:extLst>
              </a:tr>
              <a:tr h="291459">
                <a:tc>
                  <a:txBody>
                    <a:bodyPr/>
                    <a:lstStyle/>
                    <a:p>
                      <a:pPr>
                        <a:lnSpc>
                          <a:spcPct val="200000"/>
                        </a:lnSpc>
                        <a:spcAft>
                          <a:spcPts val="0"/>
                        </a:spcAft>
                      </a:pPr>
                      <a:r>
                        <a:rPr lang="en-US" sz="1000">
                          <a:effectLst/>
                        </a:rPr>
                        <a:t>Lucas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24155218"/>
                  </a:ext>
                </a:extLst>
              </a:tr>
              <a:tr h="291459">
                <a:tc>
                  <a:txBody>
                    <a:bodyPr/>
                    <a:lstStyle/>
                    <a:p>
                      <a:pPr>
                        <a:lnSpc>
                          <a:spcPct val="200000"/>
                        </a:lnSpc>
                        <a:spcAft>
                          <a:spcPts val="0"/>
                        </a:spcAft>
                      </a:pPr>
                      <a:r>
                        <a:rPr lang="en-US" sz="1000">
                          <a:effectLst/>
                        </a:rPr>
                        <a:t>Branden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Udacity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89680309"/>
                  </a:ext>
                </a:extLst>
              </a:tr>
              <a:tr h="291459">
                <a:tc>
                  <a:txBody>
                    <a:bodyPr/>
                    <a:lstStyle/>
                    <a:p>
                      <a:pPr>
                        <a:lnSpc>
                          <a:spcPct val="200000"/>
                        </a:lnSpc>
                        <a:spcAft>
                          <a:spcPts val="0"/>
                        </a:spcAft>
                      </a:pPr>
                      <a:r>
                        <a:rPr lang="en-US" sz="1000">
                          <a:effectLst/>
                        </a:rPr>
                        <a:t>Logan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70089059"/>
                  </a:ext>
                </a:extLst>
              </a:tr>
              <a:tr h="291459">
                <a:tc>
                  <a:txBody>
                    <a:bodyPr/>
                    <a:lstStyle/>
                    <a:p>
                      <a:pPr>
                        <a:lnSpc>
                          <a:spcPct val="200000"/>
                        </a:lnSpc>
                        <a:spcAft>
                          <a:spcPts val="0"/>
                        </a:spcAft>
                      </a:pPr>
                      <a:r>
                        <a:rPr lang="en-US" sz="1000">
                          <a:effectLst/>
                        </a:rPr>
                        <a:t>Emma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704511123"/>
                  </a:ext>
                </a:extLst>
              </a:tr>
              <a:tr h="291459">
                <a:tc>
                  <a:txBody>
                    <a:bodyPr/>
                    <a:lstStyle/>
                    <a:p>
                      <a:pPr>
                        <a:lnSpc>
                          <a:spcPct val="200000"/>
                        </a:lnSpc>
                        <a:spcAft>
                          <a:spcPts val="0"/>
                        </a:spcAft>
                      </a:pPr>
                      <a:r>
                        <a:rPr lang="en-US" sz="1000">
                          <a:effectLst/>
                        </a:rPr>
                        <a:t>Jason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93329964"/>
                  </a:ext>
                </a:extLst>
              </a:tr>
              <a:tr h="291459">
                <a:tc>
                  <a:txBody>
                    <a:bodyPr/>
                    <a:lstStyle/>
                    <a:p>
                      <a:pPr>
                        <a:lnSpc>
                          <a:spcPct val="200000"/>
                        </a:lnSpc>
                        <a:spcAft>
                          <a:spcPts val="0"/>
                        </a:spcAft>
                      </a:pPr>
                      <a:r>
                        <a:rPr lang="en-US" sz="1000">
                          <a:effectLst/>
                        </a:rPr>
                        <a:t>Jackson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872497671"/>
                  </a:ext>
                </a:extLst>
              </a:tr>
              <a:tr h="291459">
                <a:tc>
                  <a:txBody>
                    <a:bodyPr/>
                    <a:lstStyle/>
                    <a:p>
                      <a:pPr>
                        <a:lnSpc>
                          <a:spcPct val="200000"/>
                        </a:lnSpc>
                        <a:spcAft>
                          <a:spcPts val="0"/>
                        </a:spcAft>
                      </a:pPr>
                      <a:r>
                        <a:rPr lang="en-US" sz="1000" dirty="0">
                          <a:effectLst/>
                        </a:rPr>
                        <a:t>Samuel</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4</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560915896"/>
                  </a:ext>
                </a:extLst>
              </a:tr>
              <a:tr h="291459">
                <a:tc>
                  <a:txBody>
                    <a:bodyPr/>
                    <a:lstStyle/>
                    <a:p>
                      <a:pPr>
                        <a:lnSpc>
                          <a:spcPct val="200000"/>
                        </a:lnSpc>
                        <a:spcAft>
                          <a:spcPts val="0"/>
                        </a:spcAft>
                      </a:pPr>
                      <a:r>
                        <a:rPr lang="en-US" sz="1000">
                          <a:effectLst/>
                        </a:rPr>
                        <a:t>Hannah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980947886"/>
                  </a:ext>
                </a:extLst>
              </a:tr>
              <a:tr h="291459">
                <a:tc>
                  <a:txBody>
                    <a:bodyPr/>
                    <a:lstStyle/>
                    <a:p>
                      <a:pPr>
                        <a:lnSpc>
                          <a:spcPct val="200000"/>
                        </a:lnSpc>
                        <a:spcAft>
                          <a:spcPts val="0"/>
                        </a:spcAft>
                      </a:pPr>
                      <a:r>
                        <a:rPr lang="en-US" sz="1000">
                          <a:effectLst/>
                        </a:rPr>
                        <a:t>Ashley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198779683"/>
                  </a:ext>
                </a:extLst>
              </a:tr>
              <a:tr h="291459">
                <a:tc>
                  <a:txBody>
                    <a:bodyPr/>
                    <a:lstStyle/>
                    <a:p>
                      <a:pPr>
                        <a:lnSpc>
                          <a:spcPct val="200000"/>
                        </a:lnSpc>
                        <a:spcAft>
                          <a:spcPts val="0"/>
                        </a:spcAft>
                      </a:pPr>
                      <a:r>
                        <a:rPr lang="en-US" sz="1000">
                          <a:effectLst/>
                        </a:rPr>
                        <a:t>Andrew</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UK</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Art</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9202830"/>
                  </a:ext>
                </a:extLst>
              </a:tr>
              <a:tr h="291459">
                <a:tc>
                  <a:txBody>
                    <a:bodyPr/>
                    <a:lstStyle/>
                    <a:p>
                      <a:pPr>
                        <a:lnSpc>
                          <a:spcPct val="200000"/>
                        </a:lnSpc>
                        <a:spcAft>
                          <a:spcPts val="0"/>
                        </a:spcAft>
                      </a:pPr>
                      <a:r>
                        <a:rPr lang="en-US" sz="1000">
                          <a:effectLst/>
                        </a:rPr>
                        <a:t>Emily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31500456"/>
                  </a:ext>
                </a:extLst>
              </a:tr>
              <a:tr h="291459">
                <a:tc>
                  <a:txBody>
                    <a:bodyPr/>
                    <a:lstStyle/>
                    <a:p>
                      <a:pPr>
                        <a:lnSpc>
                          <a:spcPct val="200000"/>
                        </a:lnSpc>
                        <a:spcAft>
                          <a:spcPts val="0"/>
                        </a:spcAft>
                      </a:pPr>
                      <a:r>
                        <a:rPr lang="en-US" sz="1000">
                          <a:effectLst/>
                        </a:rPr>
                        <a:t>Aiden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35498455"/>
                  </a:ext>
                </a:extLst>
              </a:tr>
              <a:tr h="291459">
                <a:tc>
                  <a:txBody>
                    <a:bodyPr/>
                    <a:lstStyle/>
                    <a:p>
                      <a:pPr>
                        <a:lnSpc>
                          <a:spcPct val="200000"/>
                        </a:lnSpc>
                        <a:spcAft>
                          <a:spcPts val="0"/>
                        </a:spcAft>
                      </a:pPr>
                      <a:r>
                        <a:rPr lang="en-US" sz="1000">
                          <a:effectLst/>
                        </a:rPr>
                        <a:t>Henry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1285091"/>
                  </a:ext>
                </a:extLst>
              </a:tr>
              <a:tr h="291459">
                <a:tc>
                  <a:txBody>
                    <a:bodyPr/>
                    <a:lstStyle/>
                    <a:p>
                      <a:pPr>
                        <a:lnSpc>
                          <a:spcPct val="200000"/>
                        </a:lnSpc>
                        <a:spcAft>
                          <a:spcPts val="0"/>
                        </a:spcAft>
                      </a:pPr>
                      <a:r>
                        <a:rPr lang="en-US" sz="1000">
                          <a:effectLst/>
                        </a:rPr>
                        <a:t>Joseph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Medicine and health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998606272"/>
                  </a:ext>
                </a:extLst>
              </a:tr>
              <a:tr h="291459">
                <a:tc>
                  <a:txBody>
                    <a:bodyPr/>
                    <a:lstStyle/>
                    <a:p>
                      <a:pPr>
                        <a:lnSpc>
                          <a:spcPct val="200000"/>
                        </a:lnSpc>
                        <a:spcAft>
                          <a:spcPts val="0"/>
                        </a:spcAft>
                      </a:pPr>
                      <a:r>
                        <a:rPr lang="en-US" sz="1000">
                          <a:effectLst/>
                        </a:rPr>
                        <a:t>Joshua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58792718"/>
                  </a:ext>
                </a:extLst>
              </a:tr>
              <a:tr h="291459">
                <a:tc>
                  <a:txBody>
                    <a:bodyPr/>
                    <a:lstStyle/>
                    <a:p>
                      <a:pPr>
                        <a:lnSpc>
                          <a:spcPct val="200000"/>
                        </a:lnSpc>
                        <a:spcAft>
                          <a:spcPts val="0"/>
                        </a:spcAft>
                      </a:pPr>
                      <a:r>
                        <a:rPr lang="en-US" sz="1000">
                          <a:effectLst/>
                        </a:rPr>
                        <a:t>Mason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604983841"/>
                  </a:ext>
                </a:extLst>
              </a:tr>
              <a:tr h="291459">
                <a:tc>
                  <a:txBody>
                    <a:bodyPr/>
                    <a:lstStyle/>
                    <a:p>
                      <a:pPr>
                        <a:lnSpc>
                          <a:spcPct val="200000"/>
                        </a:lnSpc>
                        <a:spcAft>
                          <a:spcPts val="0"/>
                        </a:spcAft>
                      </a:pPr>
                      <a:r>
                        <a:rPr lang="en-US" sz="1000">
                          <a:effectLst/>
                        </a:rPr>
                        <a:t>Ethan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Business </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046286174"/>
                  </a:ext>
                </a:extLst>
              </a:tr>
              <a:tr h="291459">
                <a:tc>
                  <a:txBody>
                    <a:bodyPr/>
                    <a:lstStyle/>
                    <a:p>
                      <a:pPr>
                        <a:lnSpc>
                          <a:spcPct val="200000"/>
                        </a:lnSpc>
                        <a:spcAft>
                          <a:spcPts val="0"/>
                        </a:spcAft>
                      </a:pPr>
                      <a:r>
                        <a:rPr lang="en-US" sz="1000">
                          <a:effectLst/>
                        </a:rPr>
                        <a:t>Ben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299455981"/>
                  </a:ext>
                </a:extLst>
              </a:tr>
              <a:tr h="291459">
                <a:tc>
                  <a:txBody>
                    <a:bodyPr/>
                    <a:lstStyle/>
                    <a:p>
                      <a:pPr>
                        <a:lnSpc>
                          <a:spcPct val="200000"/>
                        </a:lnSpc>
                        <a:spcAft>
                          <a:spcPts val="0"/>
                        </a:spcAft>
                      </a:pPr>
                      <a:r>
                        <a:rPr lang="en-US" sz="1000">
                          <a:effectLst/>
                        </a:rPr>
                        <a:t>Paul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France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Computer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94269424"/>
                  </a:ext>
                </a:extLst>
              </a:tr>
              <a:tr h="291459">
                <a:tc>
                  <a:txBody>
                    <a:bodyPr/>
                    <a:lstStyle/>
                    <a:p>
                      <a:pPr>
                        <a:lnSpc>
                          <a:spcPct val="200000"/>
                        </a:lnSpc>
                        <a:spcAft>
                          <a:spcPts val="0"/>
                        </a:spcAft>
                      </a:pPr>
                      <a:r>
                        <a:rPr lang="en-US" sz="1000">
                          <a:effectLst/>
                        </a:rPr>
                        <a:t>Fernando</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Belgium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Research methods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398875664"/>
                  </a:ext>
                </a:extLst>
              </a:tr>
              <a:tr h="291459">
                <a:tc>
                  <a:txBody>
                    <a:bodyPr/>
                    <a:lstStyle/>
                    <a:p>
                      <a:pPr>
                        <a:lnSpc>
                          <a:spcPct val="200000"/>
                        </a:lnSpc>
                        <a:spcAft>
                          <a:spcPts val="0"/>
                        </a:spcAft>
                      </a:pPr>
                      <a:r>
                        <a:rPr lang="en-US" sz="1000">
                          <a:effectLst/>
                        </a:rPr>
                        <a:t>Jacob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Netherland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313894095"/>
                  </a:ext>
                </a:extLst>
              </a:tr>
              <a:tr h="291459">
                <a:tc>
                  <a:txBody>
                    <a:bodyPr/>
                    <a:lstStyle/>
                    <a:p>
                      <a:pPr>
                        <a:lnSpc>
                          <a:spcPct val="200000"/>
                        </a:lnSpc>
                        <a:spcAft>
                          <a:spcPts val="0"/>
                        </a:spcAft>
                      </a:pPr>
                      <a:r>
                        <a:rPr lang="en-US" sz="1000">
                          <a:effectLst/>
                        </a:rPr>
                        <a:t>Dylan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Israel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I without T</a:t>
                      </a:r>
                      <a:endParaRPr lang="en-US" sz="1000" dirty="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08771985"/>
                  </a:ext>
                </a:extLst>
              </a:tr>
            </a:tbl>
          </a:graphicData>
        </a:graphic>
      </p:graphicFrame>
      <p:sp>
        <p:nvSpPr>
          <p:cNvPr id="6" name="Slide Number Placeholder 5"/>
          <p:cNvSpPr>
            <a:spLocks noGrp="1"/>
          </p:cNvSpPr>
          <p:nvPr>
            <p:ph type="sldNum" sz="quarter" idx="4"/>
          </p:nvPr>
        </p:nvSpPr>
        <p:spPr>
          <a:xfrm>
            <a:off x="6457950" y="6452146"/>
            <a:ext cx="2057400" cy="365125"/>
          </a:xfrm>
        </p:spPr>
        <p:txBody>
          <a:bodyPr/>
          <a:lstStyle/>
          <a:p>
            <a:fld id="{136F273C-9302-4EE3-8F13-E17C1857F5E7}" type="slidenum">
              <a:rPr lang="en-US" smtClean="0"/>
              <a:t>19</a:t>
            </a:fld>
            <a:endParaRPr lang="en-US" dirty="0"/>
          </a:p>
        </p:txBody>
      </p:sp>
    </p:spTree>
    <p:extLst>
      <p:ext uri="{BB962C8B-B14F-4D97-AF65-F5344CB8AC3E}">
        <p14:creationId xmlns:p14="http://schemas.microsoft.com/office/powerpoint/2010/main" val="3359899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274638"/>
            <a:ext cx="8077199" cy="2239962"/>
          </a:xfrm>
        </p:spPr>
        <p:txBody>
          <a:bodyPr vert="horz" lIns="91440" tIns="45720" rIns="91440" bIns="45720" rtlCol="0" anchor="ctr">
            <a:normAutofit/>
          </a:bodyPr>
          <a:lstStyle/>
          <a:p>
            <a:pPr fontAlgn="base"/>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May 26, 2020</a:t>
            </a:r>
            <a:br>
              <a:rPr lang="en-US" sz="1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Remember the MOOCs?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After Near-Death, They’re Booming</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Steven </a:t>
            </a:r>
            <a:r>
              <a:rPr lang="en-US" sz="2200" b="1" dirty="0" err="1">
                <a:latin typeface="Tahoma" panose="020B0604030504040204" pitchFamily="34" charset="0"/>
                <a:ea typeface="Tahoma" panose="020B0604030504040204" pitchFamily="34" charset="0"/>
                <a:cs typeface="Tahoma" panose="020B0604030504040204" pitchFamily="34" charset="0"/>
              </a:rPr>
              <a:t>Lohr</a:t>
            </a:r>
            <a:r>
              <a:rPr lang="en-US" sz="2200" b="1" dirty="0">
                <a:latin typeface="Tahoma" panose="020B0604030504040204" pitchFamily="34" charset="0"/>
                <a:ea typeface="Tahoma" panose="020B0604030504040204" pitchFamily="34" charset="0"/>
                <a:cs typeface="Tahoma" panose="020B0604030504040204" pitchFamily="34" charset="0"/>
              </a:rPr>
              <a:t>, The New York Times</a:t>
            </a:r>
            <a:br>
              <a:rPr lang="es-E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https://www.nytimes.com/2020/05/26/technology/moocs-online-learning.html</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800451C2-D12B-419D-A266-74617329D0D7}"/>
              </a:ext>
            </a:extLst>
          </p:cNvPr>
          <p:cNvPicPr>
            <a:picLocks noChangeAspect="1"/>
          </p:cNvPicPr>
          <p:nvPr/>
        </p:nvPicPr>
        <p:blipFill rotWithShape="1">
          <a:blip r:embed="rId3"/>
          <a:srcRect l="6990" t="15557" r="8015" b="5555"/>
          <a:stretch/>
        </p:blipFill>
        <p:spPr>
          <a:xfrm>
            <a:off x="99060" y="2514600"/>
            <a:ext cx="4648200" cy="3976171"/>
          </a:xfrm>
          <a:prstGeom prst="rect">
            <a:avLst/>
          </a:prstGeom>
        </p:spPr>
      </p:pic>
      <p:pic>
        <p:nvPicPr>
          <p:cNvPr id="7" name="Picture 6">
            <a:extLst>
              <a:ext uri="{FF2B5EF4-FFF2-40B4-BE49-F238E27FC236}">
                <a16:creationId xmlns:a16="http://schemas.microsoft.com/office/drawing/2014/main" id="{C467A7E5-CD12-4B40-A767-61D145D4116D}"/>
              </a:ext>
            </a:extLst>
          </p:cNvPr>
          <p:cNvPicPr>
            <a:picLocks noChangeAspect="1"/>
          </p:cNvPicPr>
          <p:nvPr/>
        </p:nvPicPr>
        <p:blipFill>
          <a:blip r:embed="rId4"/>
          <a:stretch>
            <a:fillRect/>
          </a:stretch>
        </p:blipFill>
        <p:spPr>
          <a:xfrm>
            <a:off x="2514600" y="5484726"/>
            <a:ext cx="2057400" cy="1373274"/>
          </a:xfrm>
          <a:prstGeom prst="rect">
            <a:avLst/>
          </a:prstGeom>
        </p:spPr>
      </p:pic>
      <p:sp>
        <p:nvSpPr>
          <p:cNvPr id="8" name="TextBox 7">
            <a:extLst>
              <a:ext uri="{FF2B5EF4-FFF2-40B4-BE49-F238E27FC236}">
                <a16:creationId xmlns:a16="http://schemas.microsoft.com/office/drawing/2014/main" id="{D4162498-2540-44C1-9957-65D350235BAB}"/>
              </a:ext>
            </a:extLst>
          </p:cNvPr>
          <p:cNvSpPr txBox="1"/>
          <p:nvPr/>
        </p:nvSpPr>
        <p:spPr>
          <a:xfrm>
            <a:off x="5082540" y="5519042"/>
            <a:ext cx="335279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Coursera added 10 million new users from mid-March to mid-May. Credit...Jessica Chou for The New York Times</a:t>
            </a:r>
          </a:p>
        </p:txBody>
      </p:sp>
      <p:pic>
        <p:nvPicPr>
          <p:cNvPr id="9" name="Picture 8">
            <a:extLst>
              <a:ext uri="{FF2B5EF4-FFF2-40B4-BE49-F238E27FC236}">
                <a16:creationId xmlns:a16="http://schemas.microsoft.com/office/drawing/2014/main" id="{F287422C-ECC6-4FDD-ABA4-E17E1AD20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1842" y="3067050"/>
            <a:ext cx="3742158" cy="2106929"/>
          </a:xfrm>
          <a:prstGeom prst="rect">
            <a:avLst/>
          </a:prstGeom>
        </p:spPr>
      </p:pic>
    </p:spTree>
    <p:extLst>
      <p:ext uri="{BB962C8B-B14F-4D97-AF65-F5344CB8AC3E}">
        <p14:creationId xmlns:p14="http://schemas.microsoft.com/office/powerpoint/2010/main" val="4023550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Analysis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Table 7">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3831691522"/>
              </p:ext>
            </p:extLst>
          </p:nvPr>
        </p:nvGraphicFramePr>
        <p:xfrm>
          <a:off x="377190" y="2094538"/>
          <a:ext cx="8345433" cy="3394295"/>
        </p:xfrm>
        <a:graphic>
          <a:graphicData uri="http://schemas.openxmlformats.org/drawingml/2006/table">
            <a:tbl>
              <a:tblPr firstRow="1" bandRow="1">
                <a:tableStyleId>{7E9639D4-E3E2-4D34-9284-5A2195B3D0D7}</a:tableStyleId>
              </a:tblPr>
              <a:tblGrid>
                <a:gridCol w="929040">
                  <a:extLst>
                    <a:ext uri="{9D8B030D-6E8A-4147-A177-3AD203B41FA5}">
                      <a16:colId xmlns:a16="http://schemas.microsoft.com/office/drawing/2014/main" val="20000"/>
                    </a:ext>
                  </a:extLst>
                </a:gridCol>
                <a:gridCol w="1709975">
                  <a:extLst>
                    <a:ext uri="{9D8B030D-6E8A-4147-A177-3AD203B41FA5}">
                      <a16:colId xmlns:a16="http://schemas.microsoft.com/office/drawing/2014/main" val="20001"/>
                    </a:ext>
                  </a:extLst>
                </a:gridCol>
                <a:gridCol w="3877736">
                  <a:extLst>
                    <a:ext uri="{9D8B030D-6E8A-4147-A177-3AD203B41FA5}">
                      <a16:colId xmlns:a16="http://schemas.microsoft.com/office/drawing/2014/main" val="20002"/>
                    </a:ext>
                  </a:extLst>
                </a:gridCol>
                <a:gridCol w="1828682">
                  <a:extLst>
                    <a:ext uri="{9D8B030D-6E8A-4147-A177-3AD203B41FA5}">
                      <a16:colId xmlns:a16="http://schemas.microsoft.com/office/drawing/2014/main" val="1749075409"/>
                    </a:ext>
                  </a:extLst>
                </a:gridCol>
              </a:tblGrid>
              <a:tr h="499852">
                <a:tc>
                  <a:txBody>
                    <a:bodyPr/>
                    <a:lstStyle/>
                    <a:p>
                      <a:pPr algn="ctr"/>
                      <a:r>
                        <a:rPr lang="en-US" sz="1800" dirty="0"/>
                        <a:t>RQs</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ctr">
                        <a:lnSpc>
                          <a:spcPct val="150000"/>
                        </a:lnSpc>
                        <a:spcBef>
                          <a:spcPts val="0"/>
                        </a:spcBef>
                        <a:spcAft>
                          <a:spcPts val="0"/>
                        </a:spcAft>
                      </a:pPr>
                      <a:r>
                        <a:rPr lang="en-US" sz="1800" dirty="0">
                          <a:effectLst/>
                        </a:rPr>
                        <a:t>Data Sources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Data analysis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Tools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r h="1226909">
                <a:tc>
                  <a:txBody>
                    <a:bodyPr/>
                    <a:lstStyle/>
                    <a:p>
                      <a:pPr algn="l"/>
                      <a:r>
                        <a:rPr lang="en-US" sz="1800" dirty="0"/>
                        <a:t>RQ1</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dirty="0">
                          <a:effectLst/>
                        </a:rPr>
                        <a:t>Survey</a:t>
                      </a:r>
                    </a:p>
                    <a:p>
                      <a:pPr marL="0" marR="0" algn="just">
                        <a:lnSpc>
                          <a:spcPct val="150000"/>
                        </a:lnSpc>
                        <a:spcBef>
                          <a:spcPts val="0"/>
                        </a:spcBef>
                        <a:spcAft>
                          <a:spcPts val="0"/>
                        </a:spcAft>
                      </a:pPr>
                      <a:r>
                        <a:rPr lang="en-US" sz="1800" dirty="0">
                          <a:effectLst/>
                        </a:rPr>
                        <a:t>Interview</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en-US" sz="1800" dirty="0">
                          <a:effectLst/>
                        </a:rPr>
                        <a:t>Descriptive statistics</a:t>
                      </a:r>
                    </a:p>
                    <a:p>
                      <a:pPr marL="0" marR="0" algn="just">
                        <a:lnSpc>
                          <a:spcPct val="150000"/>
                        </a:lnSpc>
                        <a:spcBef>
                          <a:spcPts val="0"/>
                        </a:spcBef>
                        <a:spcAft>
                          <a:spcPts val="0"/>
                        </a:spcAft>
                      </a:pPr>
                      <a:r>
                        <a:rPr lang="fr-FR" sz="1800" dirty="0">
                          <a:effectLst/>
                        </a:rPr>
                        <a:t>Content </a:t>
                      </a:r>
                      <a:r>
                        <a:rPr lang="fr-FR" sz="1800" dirty="0" err="1">
                          <a:effectLst/>
                        </a:rPr>
                        <a:t>analysis</a:t>
                      </a:r>
                      <a:r>
                        <a:rPr lang="fr-FR" sz="1800" dirty="0">
                          <a:effectLst/>
                        </a:rPr>
                        <a:t> </a:t>
                      </a:r>
                      <a:r>
                        <a:rPr lang="fr-FR" sz="1600" dirty="0">
                          <a:effectLst/>
                        </a:rPr>
                        <a:t>(</a:t>
                      </a:r>
                      <a:r>
                        <a:rPr lang="fr-FR" sz="1600" dirty="0" err="1">
                          <a:effectLst/>
                        </a:rPr>
                        <a:t>Elo</a:t>
                      </a:r>
                      <a:r>
                        <a:rPr lang="fr-FR" sz="1600" dirty="0">
                          <a:effectLst/>
                        </a:rPr>
                        <a:t> &amp; </a:t>
                      </a:r>
                      <a:r>
                        <a:rPr lang="fr-FR" sz="1600" dirty="0" err="1">
                          <a:effectLst/>
                        </a:rPr>
                        <a:t>Kyngäs</a:t>
                      </a:r>
                      <a:r>
                        <a:rPr lang="fr-FR" sz="1600" dirty="0">
                          <a:effectLst/>
                        </a:rPr>
                        <a:t>, 2008) </a:t>
                      </a:r>
                    </a:p>
                  </a:txBody>
                  <a:tcPr marL="68580" marR="68580" marT="0" marB="0"/>
                </a:tc>
                <a:tc>
                  <a:txBody>
                    <a:bodyPr/>
                    <a:lstStyle/>
                    <a:p>
                      <a:pPr marL="0" marR="0" algn="just">
                        <a:lnSpc>
                          <a:spcPct val="150000"/>
                        </a:lnSpc>
                        <a:spcBef>
                          <a:spcPts val="0"/>
                        </a:spcBef>
                        <a:spcAft>
                          <a:spcPts val="0"/>
                        </a:spcAft>
                      </a:pPr>
                      <a:r>
                        <a:rPr lang="en-US" sz="1800" dirty="0">
                          <a:effectLst/>
                        </a:rPr>
                        <a:t>SPSS</a:t>
                      </a: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1"/>
                  </a:ext>
                </a:extLst>
              </a:tr>
              <a:tr h="817939">
                <a:tc>
                  <a:txBody>
                    <a:bodyPr/>
                    <a:lstStyle/>
                    <a:p>
                      <a:pPr marL="0" algn="l" defTabSz="914400" rtl="0" eaLnBrk="1" latinLnBrk="0" hangingPunct="1"/>
                      <a:r>
                        <a:rPr lang="en-US" sz="1800" kern="1200" dirty="0"/>
                        <a:t>RQ2</a:t>
                      </a:r>
                      <a:endParaRPr lang="en-US" sz="18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dirty="0">
                          <a:effectLst/>
                        </a:rPr>
                        <a:t>Survey</a:t>
                      </a:r>
                    </a:p>
                    <a:p>
                      <a:pPr marL="0" marR="0" algn="just">
                        <a:lnSpc>
                          <a:spcPct val="150000"/>
                        </a:lnSpc>
                        <a:spcBef>
                          <a:spcPts val="0"/>
                        </a:spcBef>
                        <a:spcAft>
                          <a:spcPts val="0"/>
                        </a:spcAft>
                      </a:pPr>
                      <a:r>
                        <a:rPr lang="en-US" sz="1800" dirty="0">
                          <a:effectLst/>
                        </a:rPr>
                        <a:t>Interview</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en-US" sz="1800" dirty="0">
                          <a:effectLst/>
                        </a:rPr>
                        <a:t>Descriptive statistics</a:t>
                      </a:r>
                    </a:p>
                    <a:p>
                      <a:pPr marL="0" marR="0" algn="just">
                        <a:lnSpc>
                          <a:spcPct val="150000"/>
                        </a:lnSpc>
                        <a:spcBef>
                          <a:spcPts val="0"/>
                        </a:spcBef>
                        <a:spcAft>
                          <a:spcPts val="0"/>
                        </a:spcAft>
                      </a:pPr>
                      <a:r>
                        <a:rPr lang="fr-FR" sz="1800" dirty="0">
                          <a:effectLst/>
                        </a:rPr>
                        <a:t>Content </a:t>
                      </a:r>
                      <a:r>
                        <a:rPr lang="fr-FR" sz="1800" dirty="0" err="1">
                          <a:effectLst/>
                        </a:rPr>
                        <a:t>analysis</a:t>
                      </a:r>
                      <a:r>
                        <a:rPr lang="fr-FR" sz="1800" dirty="0">
                          <a:effectLst/>
                        </a:rPr>
                        <a:t> </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a:effectLst/>
                        </a:rPr>
                        <a:t>SPSS </a:t>
                      </a: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2"/>
                  </a:ext>
                </a:extLst>
              </a:tr>
              <a:tr h="849595">
                <a:tc>
                  <a:txBody>
                    <a:bodyPr/>
                    <a:lstStyle/>
                    <a:p>
                      <a:pPr algn="l"/>
                      <a:r>
                        <a:rPr lang="en-US" sz="1800" kern="1200" dirty="0"/>
                        <a:t>RQ3</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a:effectLst/>
                        </a:rPr>
                        <a:t>Interview</a:t>
                      </a:r>
                    </a:p>
                    <a:p>
                      <a:pPr marL="0" marR="0" algn="just">
                        <a:lnSpc>
                          <a:spcPct val="150000"/>
                        </a:lnSpc>
                        <a:spcBef>
                          <a:spcPts val="0"/>
                        </a:spcBef>
                        <a:spcAft>
                          <a:spcPts val="0"/>
                        </a:spcAft>
                      </a:pPr>
                      <a:r>
                        <a:rPr lang="en-US" sz="1800">
                          <a:effectLst/>
                        </a:rPr>
                        <a:t>Course review</a:t>
                      </a:r>
                      <a:endParaRPr lang="en-US" sz="1800" b="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fr-FR" sz="1800" dirty="0">
                          <a:effectLst/>
                        </a:rPr>
                        <a:t>Content </a:t>
                      </a:r>
                      <a:r>
                        <a:rPr lang="fr-FR" sz="1800" dirty="0" err="1">
                          <a:effectLst/>
                        </a:rPr>
                        <a:t>analysis</a:t>
                      </a:r>
                      <a:endParaRPr lang="fr-FR" sz="1800" dirty="0">
                        <a:effectLst/>
                      </a:endParaRPr>
                    </a:p>
                    <a:p>
                      <a:pPr marL="0" marR="0" algn="just">
                        <a:lnSpc>
                          <a:spcPct val="150000"/>
                        </a:lnSpc>
                        <a:spcBef>
                          <a:spcPts val="0"/>
                        </a:spcBef>
                        <a:spcAft>
                          <a:spcPts val="0"/>
                        </a:spcAft>
                      </a:pPr>
                      <a:r>
                        <a:rPr lang="fr-FR" sz="1800" dirty="0">
                          <a:effectLst/>
                        </a:rPr>
                        <a:t>Content </a:t>
                      </a:r>
                      <a:r>
                        <a:rPr lang="fr-FR" sz="1800" dirty="0" err="1">
                          <a:effectLst/>
                        </a:rPr>
                        <a:t>analysis</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dirty="0">
                        <a:effectLst/>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20</a:t>
            </a:fld>
            <a:endParaRPr lang="en-US" dirty="0"/>
          </a:p>
        </p:txBody>
      </p:sp>
    </p:spTree>
    <p:extLst>
      <p:ext uri="{BB962C8B-B14F-4D97-AF65-F5344CB8AC3E}">
        <p14:creationId xmlns:p14="http://schemas.microsoft.com/office/powerpoint/2010/main" val="19901643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Context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21</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599689232"/>
              </p:ext>
            </p:extLst>
          </p:nvPr>
        </p:nvGraphicFramePr>
        <p:xfrm>
          <a:off x="751840" y="1335832"/>
          <a:ext cx="7340600" cy="5047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49233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33350" y="1505887"/>
            <a:ext cx="8753475" cy="913463"/>
          </a:xfrm>
        </p:spPr>
        <p:txBody>
          <a:bodyPr>
            <a:noAutofit/>
          </a:bodyPr>
          <a:lstStyle/>
          <a:p>
            <a:pPr lvl="1">
              <a:lnSpc>
                <a:spcPct val="15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 majority of the MOOC instructors thought that these skills or attributes are not static, and that SDL as a set of skills can be educated or students’ personal attributes that can be changed.</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263236" y="474219"/>
            <a:ext cx="6340764" cy="57872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RQ1 Perceptions of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22</a:t>
            </a:fld>
            <a:endParaRPr lang="en-US" dirty="0"/>
          </a:p>
        </p:txBody>
      </p:sp>
      <p:graphicFrame>
        <p:nvGraphicFramePr>
          <p:cNvPr id="6" name="Chart 5"/>
          <p:cNvGraphicFramePr/>
          <p:nvPr>
            <p:extLst>
              <p:ext uri="{D42A27DB-BD31-4B8C-83A1-F6EECF244321}">
                <p14:modId xmlns:p14="http://schemas.microsoft.com/office/powerpoint/2010/main" val="3256814609"/>
              </p:ext>
            </p:extLst>
          </p:nvPr>
        </p:nvGraphicFramePr>
        <p:xfrm>
          <a:off x="657225" y="3028951"/>
          <a:ext cx="7858125" cy="34231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76414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39140" y="1505887"/>
            <a:ext cx="6850380" cy="3980513"/>
          </a:xfrm>
        </p:spPr>
        <p:txBody>
          <a:bodyPr>
            <a:noAutofit/>
          </a:bodyPr>
          <a:lstStyle/>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Emma’s understanding of SDL is more related to self-management and motivation. She said:</a:t>
            </a:r>
          </a:p>
          <a:p>
            <a:pPr marL="91440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“When I think about self-directed learning, I think about students </a:t>
            </a:r>
            <a:r>
              <a:rPr lang="en-US" sz="2000" b="1" dirty="0">
                <a:latin typeface="Tahoma" panose="020B0604030504040204" pitchFamily="34" charset="0"/>
                <a:ea typeface="Tahoma" panose="020B0604030504040204" pitchFamily="34" charset="0"/>
                <a:cs typeface="Tahoma" panose="020B0604030504040204" pitchFamily="34" charset="0"/>
              </a:rPr>
              <a:t>managing their time and managing the coursework on their own, and how it fits into their schedules and their lives, how they interact with materials</a:t>
            </a:r>
            <a:r>
              <a:rPr lang="en-US" sz="2000" dirty="0">
                <a:latin typeface="Tahoma" panose="020B0604030504040204" pitchFamily="34" charset="0"/>
                <a:ea typeface="Tahoma" panose="020B0604030504040204" pitchFamily="34" charset="0"/>
                <a:cs typeface="Tahoma" panose="020B0604030504040204" pitchFamily="34" charset="0"/>
              </a:rPr>
              <a:t>, what's going to keep them engaged.”</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RQ1 Interview Results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23</a:t>
            </a:fld>
            <a:endParaRPr lang="en-US" dirty="0"/>
          </a:p>
        </p:txBody>
      </p:sp>
      <p:pic>
        <p:nvPicPr>
          <p:cNvPr id="6" name="Picture 5" descr="A hand holding a cellphone&#10;&#10;Description automatically generated">
            <a:extLst>
              <a:ext uri="{FF2B5EF4-FFF2-40B4-BE49-F238E27FC236}">
                <a16:creationId xmlns:a16="http://schemas.microsoft.com/office/drawing/2014/main" id="{A4C204B1-C241-4877-8F3A-9DC2D3742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440" y="4824260"/>
            <a:ext cx="2806700" cy="1627886"/>
          </a:xfrm>
          <a:prstGeom prst="rect">
            <a:avLst/>
          </a:prstGeom>
        </p:spPr>
      </p:pic>
    </p:spTree>
    <p:extLst>
      <p:ext uri="{BB962C8B-B14F-4D97-AF65-F5344CB8AC3E}">
        <p14:creationId xmlns:p14="http://schemas.microsoft.com/office/powerpoint/2010/main" val="4673976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626" y="1322677"/>
            <a:ext cx="8404102" cy="1315749"/>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Most of MOOC instructors thought that they can intentionally or unintentionally facilitate students’ SDL. </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RQ2 Perceptions of Facilitation of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24</a:t>
            </a:fld>
            <a:endParaRPr lang="en-US" dirty="0"/>
          </a:p>
        </p:txBody>
      </p:sp>
      <p:graphicFrame>
        <p:nvGraphicFramePr>
          <p:cNvPr id="6" name="Chart 5"/>
          <p:cNvGraphicFramePr/>
          <p:nvPr>
            <p:extLst>
              <p:ext uri="{D42A27DB-BD31-4B8C-83A1-F6EECF244321}">
                <p14:modId xmlns:p14="http://schemas.microsoft.com/office/powerpoint/2010/main" val="2897519917"/>
              </p:ext>
            </p:extLst>
          </p:nvPr>
        </p:nvGraphicFramePr>
        <p:xfrm>
          <a:off x="771524" y="2514600"/>
          <a:ext cx="7389496" cy="39375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23424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8135" y="1437307"/>
            <a:ext cx="7888605" cy="3846225"/>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Ashely emphasized the importance of both instructors’ facilitation and students’ SDL skills. She said: </a:t>
            </a:r>
          </a:p>
          <a:p>
            <a:pPr marL="914400" lvl="2" indent="0">
              <a:lnSpc>
                <a:spcPct val="150000"/>
              </a:lnSpc>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“The participant has a lot of flexibility on how they approach the content. I mean, obviously, we have things like assignments. We have things like online forums. And there're ways that we scaffold the learning experience. But there still is a lot of choice for the learner.”</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RQ2 Interview Results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25</a:t>
            </a:fld>
            <a:endParaRPr lang="en-US" dirty="0"/>
          </a:p>
        </p:txBody>
      </p:sp>
      <p:pic>
        <p:nvPicPr>
          <p:cNvPr id="6" name="Picture 5" descr="A picture containing laptop, computer, man, woman&#10;&#10;Description automatically generated">
            <a:extLst>
              <a:ext uri="{FF2B5EF4-FFF2-40B4-BE49-F238E27FC236}">
                <a16:creationId xmlns:a16="http://schemas.microsoft.com/office/drawing/2014/main" id="{07E886C1-E331-4F61-B0E7-59E650EAB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688" y="4724082"/>
            <a:ext cx="2920524" cy="1767264"/>
          </a:xfrm>
          <a:prstGeom prst="rect">
            <a:avLst/>
          </a:prstGeom>
        </p:spPr>
      </p:pic>
    </p:spTree>
    <p:extLst>
      <p:ext uri="{BB962C8B-B14F-4D97-AF65-F5344CB8AC3E}">
        <p14:creationId xmlns:p14="http://schemas.microsoft.com/office/powerpoint/2010/main" val="17298027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26</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3826" y="1240325"/>
            <a:ext cx="8394989" cy="2375712"/>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Students’ intrinsic motivation plays an important role. However, extrinsic motivation provided by the MOOCs might help transfer extrinsic motivation to intrinsic motivation. </a:t>
            </a:r>
          </a:p>
        </p:txBody>
      </p:sp>
      <p:graphicFrame>
        <p:nvGraphicFramePr>
          <p:cNvPr id="8" name="Table 7">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1050230663"/>
              </p:ext>
            </p:extLst>
          </p:nvPr>
        </p:nvGraphicFramePr>
        <p:xfrm>
          <a:off x="692727" y="3117273"/>
          <a:ext cx="7356764" cy="3343280"/>
        </p:xfrm>
        <a:graphic>
          <a:graphicData uri="http://schemas.openxmlformats.org/drawingml/2006/table">
            <a:tbl>
              <a:tblPr firstRow="1" bandRow="1">
                <a:tableStyleId>{7E9639D4-E3E2-4D34-9284-5A2195B3D0D7}</a:tableStyleId>
              </a:tblPr>
              <a:tblGrid>
                <a:gridCol w="1927071">
                  <a:extLst>
                    <a:ext uri="{9D8B030D-6E8A-4147-A177-3AD203B41FA5}">
                      <a16:colId xmlns:a16="http://schemas.microsoft.com/office/drawing/2014/main" val="20001"/>
                    </a:ext>
                  </a:extLst>
                </a:gridCol>
                <a:gridCol w="5429693">
                  <a:extLst>
                    <a:ext uri="{9D8B030D-6E8A-4147-A177-3AD203B41FA5}">
                      <a16:colId xmlns:a16="http://schemas.microsoft.com/office/drawing/2014/main" val="20002"/>
                    </a:ext>
                  </a:extLst>
                </a:gridCol>
              </a:tblGrid>
              <a:tr h="506637">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Motivations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Strategies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1170153">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Entering motivation</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MOOC instructors helped students </a:t>
                      </a:r>
                      <a:r>
                        <a:rPr lang="en-US" sz="18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identify the needs and goals of learning </a:t>
                      </a: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and sense of achievement.</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658083">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Task motivation</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MOOC instructors motivated students through instruction, learning materials, feedback, and learning community.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289005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Learning Community</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27</a:t>
            </a:fld>
            <a:endParaRPr lang="en-US" dirty="0"/>
          </a:p>
        </p:txBody>
      </p:sp>
      <p:pic>
        <p:nvPicPr>
          <p:cNvPr id="6" name="Picture 5"/>
          <p:cNvPicPr>
            <a:picLocks noChangeAspect="1"/>
          </p:cNvPicPr>
          <p:nvPr/>
        </p:nvPicPr>
        <p:blipFill>
          <a:blip r:embed="rId3"/>
          <a:stretch>
            <a:fillRect/>
          </a:stretch>
        </p:blipFill>
        <p:spPr>
          <a:xfrm>
            <a:off x="62997" y="1306819"/>
            <a:ext cx="7605166" cy="3925608"/>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stretch>
            <a:fillRect/>
          </a:stretch>
        </p:blipFill>
        <p:spPr>
          <a:xfrm>
            <a:off x="5577840" y="3312468"/>
            <a:ext cx="3275094" cy="31396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488896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graphicFrame>
        <p:nvGraphicFramePr>
          <p:cNvPr id="6" name="Table 5">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1726830354"/>
              </p:ext>
            </p:extLst>
          </p:nvPr>
        </p:nvGraphicFramePr>
        <p:xfrm>
          <a:off x="361342" y="2465443"/>
          <a:ext cx="8366760" cy="3652401"/>
        </p:xfrm>
        <a:graphic>
          <a:graphicData uri="http://schemas.openxmlformats.org/drawingml/2006/table">
            <a:tbl>
              <a:tblPr firstRow="1" bandRow="1">
                <a:tableStyleId>{7E9639D4-E3E2-4D34-9284-5A2195B3D0D7}</a:tableStyleId>
              </a:tblPr>
              <a:tblGrid>
                <a:gridCol w="1283363">
                  <a:extLst>
                    <a:ext uri="{9D8B030D-6E8A-4147-A177-3AD203B41FA5}">
                      <a16:colId xmlns:a16="http://schemas.microsoft.com/office/drawing/2014/main" val="20001"/>
                    </a:ext>
                  </a:extLst>
                </a:gridCol>
                <a:gridCol w="1245370">
                  <a:extLst>
                    <a:ext uri="{9D8B030D-6E8A-4147-A177-3AD203B41FA5}">
                      <a16:colId xmlns:a16="http://schemas.microsoft.com/office/drawing/2014/main" val="2951403547"/>
                    </a:ext>
                  </a:extLst>
                </a:gridCol>
                <a:gridCol w="5838027">
                  <a:extLst>
                    <a:ext uri="{9D8B030D-6E8A-4147-A177-3AD203B41FA5}">
                      <a16:colId xmlns:a16="http://schemas.microsoft.com/office/drawing/2014/main" val="20002"/>
                    </a:ext>
                  </a:extLst>
                </a:gridCol>
              </a:tblGrid>
              <a:tr h="0">
                <a:tc gridSpan="2">
                  <a:txBody>
                    <a:bodyPr/>
                    <a:lstStyle/>
                    <a:p>
                      <a:pPr marL="0" marR="0" algn="l">
                        <a:lnSpc>
                          <a:spcPct val="150000"/>
                        </a:lnSpc>
                        <a:spcBef>
                          <a:spcPts val="0"/>
                        </a:spcBef>
                        <a:spcAft>
                          <a:spcPts val="0"/>
                        </a:spcAft>
                      </a:pPr>
                      <a:r>
                        <a:rPr lang="en-US" sz="1800" dirty="0">
                          <a:effectLst/>
                        </a:rPr>
                        <a:t>Self-monitor</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Strategies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29585">
                <a:tc rowSpan="2">
                  <a:txBody>
                    <a:bodyPr/>
                    <a:lstStyle/>
                    <a:p>
                      <a:pPr marL="0" marR="0" algn="l">
                        <a:lnSpc>
                          <a:spcPct val="150000"/>
                        </a:lnSpc>
                        <a:spcBef>
                          <a:spcPts val="0"/>
                        </a:spcBef>
                        <a:spcAft>
                          <a:spcPts val="0"/>
                        </a:spcAft>
                      </a:pPr>
                      <a:r>
                        <a:rPr lang="en-US" sz="1800" dirty="0">
                          <a:effectLst/>
                        </a:rPr>
                        <a:t>Internal feedback</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t>Cognition</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MOOC instructors provided quizzes for self-assessment, tutorial on technology use, learning advice, navigation of the course, progress indicators, resources, and instructional modeling, etc. </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829585">
                <a:tc vMerge="1">
                  <a:txBody>
                    <a:bodyPr/>
                    <a:lstStyle/>
                    <a:p>
                      <a:endParaRPr lang="en-US"/>
                    </a:p>
                  </a:txBody>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t>Meta-cog</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MOOC instructors encouraged students to reflect and think critically by providing reflection questions</a:t>
                      </a:r>
                      <a:r>
                        <a:rPr lang="en-US" sz="1600" baseline="0"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and building learning community. </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78147957"/>
                  </a:ext>
                </a:extLst>
              </a:tr>
              <a:tr h="1106113">
                <a:tc>
                  <a:txBody>
                    <a:bodyPr/>
                    <a:lstStyle/>
                    <a:p>
                      <a:pPr marL="0" marR="0" algn="l">
                        <a:lnSpc>
                          <a:spcPct val="150000"/>
                        </a:lnSpc>
                        <a:spcBef>
                          <a:spcPts val="0"/>
                        </a:spcBef>
                        <a:spcAft>
                          <a:spcPts val="0"/>
                        </a:spcAft>
                      </a:pPr>
                      <a:r>
                        <a:rPr lang="en-US" sz="1800" dirty="0">
                          <a:effectLst/>
                        </a:rPr>
                        <a:t>External</a:t>
                      </a:r>
                      <a:r>
                        <a:rPr lang="en-US" sz="1800" baseline="0" dirty="0">
                          <a:effectLst/>
                        </a:rPr>
                        <a:t> feedback</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1600" dirty="0">
                        <a:effectLst/>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MOOC instructors, teaching assistants, and peers were involved</a:t>
                      </a:r>
                      <a:r>
                        <a:rPr lang="en-US" sz="1600" baseline="0" dirty="0">
                          <a:effectLst/>
                          <a:latin typeface="Tahoma" panose="020B0604030504040204" pitchFamily="34" charset="0"/>
                          <a:ea typeface="Tahoma" panose="020B0604030504040204" pitchFamily="34" charset="0"/>
                          <a:cs typeface="Tahoma" panose="020B0604030504040204" pitchFamily="34" charset="0"/>
                        </a:rPr>
                        <a:t> in providing external feedback.</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28</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65389" y="1290744"/>
            <a:ext cx="8394989" cy="939838"/>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Both internal feedback and external feedback were  provided to help students’ self-monitoring.</a:t>
            </a:r>
          </a:p>
        </p:txBody>
      </p:sp>
    </p:spTree>
    <p:extLst>
      <p:ext uri="{BB962C8B-B14F-4D97-AF65-F5344CB8AC3E}">
        <p14:creationId xmlns:p14="http://schemas.microsoft.com/office/powerpoint/2010/main" val="40174565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Self-assessment (i.e., embedded quizzes)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29</a:t>
            </a:fld>
            <a:endParaRPr lang="en-US" dirty="0"/>
          </a:p>
        </p:txBody>
      </p:sp>
      <p:pic>
        <p:nvPicPr>
          <p:cNvPr id="3" name="Picture 2"/>
          <p:cNvPicPr>
            <a:picLocks noChangeAspect="1"/>
          </p:cNvPicPr>
          <p:nvPr/>
        </p:nvPicPr>
        <p:blipFill>
          <a:blip r:embed="rId3"/>
          <a:stretch>
            <a:fillRect/>
          </a:stretch>
        </p:blipFill>
        <p:spPr>
          <a:xfrm>
            <a:off x="148590" y="2389860"/>
            <a:ext cx="6145625" cy="4062286"/>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4"/>
          <a:srcRect r="22093"/>
          <a:stretch/>
        </p:blipFill>
        <p:spPr>
          <a:xfrm>
            <a:off x="3920836" y="1301990"/>
            <a:ext cx="5065752" cy="32007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26843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1056052" y="355600"/>
            <a:ext cx="6798409" cy="1845188"/>
          </a:xfrm>
        </p:spPr>
        <p:txBody>
          <a:bodyPr>
            <a:no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August 27, 2020</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Alternative Credentials on the Rise</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Paul Fain, Inside Higher Ed</a:t>
            </a:r>
            <a:br>
              <a:rPr lang="en-US" sz="2100" b="1" dirty="0">
                <a:latin typeface="Tahoma" panose="020B0604030504040204" pitchFamily="34" charset="0"/>
                <a:ea typeface="Tahoma" panose="020B0604030504040204" pitchFamily="34" charset="0"/>
                <a:cs typeface="Tahoma" panose="020B0604030504040204" pitchFamily="34" charset="0"/>
              </a:rPr>
            </a:br>
            <a:r>
              <a:rPr lang="en-US" sz="675" b="1" dirty="0">
                <a:latin typeface="Tahoma" panose="020B0604030504040204" pitchFamily="34" charset="0"/>
                <a:ea typeface="Tahoma" panose="020B0604030504040204" pitchFamily="34" charset="0"/>
                <a:cs typeface="Tahoma" panose="020B0604030504040204" pitchFamily="34" charset="0"/>
                <a:hlinkClick r:id="rId2"/>
              </a:rPr>
              <a:t>https://www.insidehighered.com/news/2020/08/27/interest-spikes-short-term-online-credentials-will-it-be-sustained</a:t>
            </a:r>
            <a:r>
              <a:rPr lang="en-US" sz="675"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90CCCE88-BB55-4964-85B9-7D2C34BAC615}"/>
              </a:ext>
            </a:extLst>
          </p:cNvPr>
          <p:cNvPicPr>
            <a:picLocks noChangeAspect="1"/>
          </p:cNvPicPr>
          <p:nvPr/>
        </p:nvPicPr>
        <p:blipFill>
          <a:blip r:embed="rId3"/>
          <a:stretch>
            <a:fillRect/>
          </a:stretch>
        </p:blipFill>
        <p:spPr>
          <a:xfrm>
            <a:off x="3443243" y="2605323"/>
            <a:ext cx="5464691" cy="4103780"/>
          </a:xfrm>
          <a:prstGeom prst="rect">
            <a:avLst/>
          </a:prstGeom>
        </p:spPr>
      </p:pic>
      <p:pic>
        <p:nvPicPr>
          <p:cNvPr id="4" name="Picture 3">
            <a:extLst>
              <a:ext uri="{FF2B5EF4-FFF2-40B4-BE49-F238E27FC236}">
                <a16:creationId xmlns:a16="http://schemas.microsoft.com/office/drawing/2014/main" id="{C7975697-EE93-498D-9A0F-1B3BC13A29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842" t="20000" r="9778" b="2222"/>
          <a:stretch>
            <a:fillRect/>
          </a:stretch>
        </p:blipFill>
        <p:spPr bwMode="auto">
          <a:xfrm>
            <a:off x="88206" y="2234505"/>
            <a:ext cx="3210350" cy="2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0125522-AD26-4540-87F4-362AF4CB27AA}"/>
              </a:ext>
            </a:extLst>
          </p:cNvPr>
          <p:cNvPicPr>
            <a:picLocks noChangeAspect="1"/>
          </p:cNvPicPr>
          <p:nvPr/>
        </p:nvPicPr>
        <p:blipFill rotWithShape="1">
          <a:blip r:embed="rId5"/>
          <a:srcRect l="24551" t="17579" r="32393" b="6916"/>
          <a:stretch/>
        </p:blipFill>
        <p:spPr>
          <a:xfrm>
            <a:off x="88206" y="4555612"/>
            <a:ext cx="2395820" cy="2395820"/>
          </a:xfrm>
          <a:prstGeom prst="rect">
            <a:avLst/>
          </a:prstGeom>
        </p:spPr>
      </p:pic>
    </p:spTree>
    <p:extLst>
      <p:ext uri="{BB962C8B-B14F-4D97-AF65-F5344CB8AC3E}">
        <p14:creationId xmlns:p14="http://schemas.microsoft.com/office/powerpoint/2010/main" val="417405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Progress Indicators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30</a:t>
            </a:fld>
            <a:endParaRPr lang="en-US" dirty="0"/>
          </a:p>
        </p:txBody>
      </p:sp>
      <p:pic>
        <p:nvPicPr>
          <p:cNvPr id="1026" name="Picture 2" descr="Image result for mooc progress indicator"/>
          <p:cNvPicPr>
            <a:picLocks noChangeAspect="1" noChangeArrowheads="1"/>
          </p:cNvPicPr>
          <p:nvPr/>
        </p:nvPicPr>
        <p:blipFill rotWithShape="1">
          <a:blip r:embed="rId3">
            <a:extLst>
              <a:ext uri="{28A0092B-C50C-407E-A947-70E740481C1C}">
                <a14:useLocalDpi xmlns:a14="http://schemas.microsoft.com/office/drawing/2010/main" val="0"/>
              </a:ext>
            </a:extLst>
          </a:blip>
          <a:srcRect r="59603"/>
          <a:stretch/>
        </p:blipFill>
        <p:spPr bwMode="auto">
          <a:xfrm>
            <a:off x="896292" y="1798847"/>
            <a:ext cx="7437988" cy="4267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6060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 y="474219"/>
            <a:ext cx="6718853"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RQ3 External Feedback: Peer-assessment </a:t>
            </a:r>
          </a:p>
          <a:p>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(e.g., 3 peers assigned to review each assignment)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31</a:t>
            </a:fld>
            <a:endParaRPr lang="en-US" dirty="0"/>
          </a:p>
        </p:txBody>
      </p:sp>
      <p:pic>
        <p:nvPicPr>
          <p:cNvPr id="7" name="Picture 6"/>
          <p:cNvPicPr>
            <a:picLocks noChangeAspect="1"/>
          </p:cNvPicPr>
          <p:nvPr/>
        </p:nvPicPr>
        <p:blipFill>
          <a:blip r:embed="rId3"/>
          <a:stretch>
            <a:fillRect/>
          </a:stretch>
        </p:blipFill>
        <p:spPr>
          <a:xfrm>
            <a:off x="1197812" y="2026572"/>
            <a:ext cx="6870280" cy="33905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62702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graphicFrame>
        <p:nvGraphicFramePr>
          <p:cNvPr id="6" name="Table 5">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2383379029"/>
              </p:ext>
            </p:extLst>
          </p:nvPr>
        </p:nvGraphicFramePr>
        <p:xfrm>
          <a:off x="287135" y="3068866"/>
          <a:ext cx="8621337" cy="3184400"/>
        </p:xfrm>
        <a:graphic>
          <a:graphicData uri="http://schemas.openxmlformats.org/drawingml/2006/table">
            <a:tbl>
              <a:tblPr firstRow="1" bandRow="1">
                <a:tableStyleId>{7E9639D4-E3E2-4D34-9284-5A2195B3D0D7}</a:tableStyleId>
              </a:tblPr>
              <a:tblGrid>
                <a:gridCol w="2986070">
                  <a:extLst>
                    <a:ext uri="{9D8B030D-6E8A-4147-A177-3AD203B41FA5}">
                      <a16:colId xmlns:a16="http://schemas.microsoft.com/office/drawing/2014/main" val="20001"/>
                    </a:ext>
                  </a:extLst>
                </a:gridCol>
                <a:gridCol w="5635267">
                  <a:extLst>
                    <a:ext uri="{9D8B030D-6E8A-4147-A177-3AD203B41FA5}">
                      <a16:colId xmlns:a16="http://schemas.microsoft.com/office/drawing/2014/main" val="20002"/>
                    </a:ext>
                  </a:extLst>
                </a:gridCol>
              </a:tblGrid>
              <a:tr h="320885">
                <a:tc>
                  <a:txBody>
                    <a:bodyPr/>
                    <a:lstStyle/>
                    <a:p>
                      <a:pPr marL="0" marR="0" algn="ctr">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Self-management</a:t>
                      </a:r>
                      <a:endParaRPr lang="en-US"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Tahoma" panose="020B0604030504040204" pitchFamily="34" charset="0"/>
                          <a:ea typeface="Tahoma" panose="020B0604030504040204" pitchFamily="34" charset="0"/>
                          <a:cs typeface="Tahoma" panose="020B0604030504040204" pitchFamily="34" charset="0"/>
                        </a:rPr>
                        <a:t>Strategies</a:t>
                      </a:r>
                      <a:endPar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24939">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Enactment of learning goals </a:t>
                      </a:r>
                      <a:endParaRPr lang="en-US" sz="16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Providing discussion questions, reflections, survey, and appreciation students’ learning goals. </a:t>
                      </a:r>
                    </a:p>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536909">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Time management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Providing</a:t>
                      </a:r>
                      <a:r>
                        <a:rPr lang="en-US" sz="1600" baseline="0" dirty="0">
                          <a:effectLst/>
                          <a:latin typeface="Tahoma" panose="020B0604030504040204" pitchFamily="34" charset="0"/>
                          <a:ea typeface="Tahoma" panose="020B0604030504040204" pitchFamily="34" charset="0"/>
                          <a:cs typeface="Tahoma" panose="020B0604030504040204" pitchFamily="34" charset="0"/>
                        </a:rPr>
                        <a:t> </a:t>
                      </a:r>
                      <a:r>
                        <a:rPr lang="en-US" sz="1600" dirty="0">
                          <a:effectLst/>
                          <a:latin typeface="Tahoma" panose="020B0604030504040204" pitchFamily="34" charset="0"/>
                          <a:ea typeface="Tahoma" panose="020B0604030504040204" pitchFamily="34" charset="0"/>
                          <a:cs typeface="Tahoma" panose="020B0604030504040204" pitchFamily="34" charset="0"/>
                        </a:rPr>
                        <a:t>time frame, progress indicator, short learning units, and flexible timeline.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824939">
                <a:tc>
                  <a:txBody>
                    <a:bodyPr/>
                    <a:lstStyle/>
                    <a:p>
                      <a:pPr marL="0" marR="0" algn="l">
                        <a:lnSpc>
                          <a:spcPct val="150000"/>
                        </a:lnSpc>
                        <a:spcBef>
                          <a:spcPts val="0"/>
                        </a:spcBef>
                        <a:spcAft>
                          <a:spcPts val="0"/>
                        </a:spcAft>
                      </a:pPr>
                      <a:r>
                        <a:rPr lang="en-US" sz="1600" b="0" dirty="0">
                          <a:effectLst/>
                          <a:latin typeface="Tahoma" panose="020B0604030504040204" pitchFamily="34" charset="0"/>
                          <a:ea typeface="Tahoma" panose="020B0604030504040204" pitchFamily="34" charset="0"/>
                          <a:cs typeface="Tahoma" panose="020B0604030504040204" pitchFamily="34" charset="0"/>
                        </a:rPr>
                        <a:t>Management of resources and support </a:t>
                      </a:r>
                    </a:p>
                    <a:p>
                      <a:pPr marL="0" marR="0" algn="l">
                        <a:lnSpc>
                          <a:spcPct val="150000"/>
                        </a:lnSpc>
                        <a:spcBef>
                          <a:spcPts val="0"/>
                        </a:spcBef>
                        <a:spcAft>
                          <a:spcPts val="0"/>
                        </a:spcAft>
                      </a:pPr>
                      <a:endParaRPr lang="en-US" sz="16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Providing flexible learning resources, peer-assessment, accessibilities, clear expectations, and short learning units.</a:t>
                      </a:r>
                    </a:p>
                    <a:p>
                      <a:pPr marL="0" marR="0" algn="l">
                        <a:lnSpc>
                          <a:spcPct val="150000"/>
                        </a:lnSpc>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22699616"/>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32</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87135" y="1312005"/>
            <a:ext cx="8117725" cy="1718474"/>
          </a:xfrm>
        </p:spPr>
        <p:txBody>
          <a:bodyPr>
            <a:noAutofit/>
          </a:bodyPr>
          <a:lstStyle/>
          <a:p>
            <a:pPr lvl="1">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They helped students’ self-management concerning setting learning goals, time management, resources and support management although among the three elements of SDL, MOOC instructors had less control over students’ management. </a:t>
            </a:r>
          </a:p>
        </p:txBody>
      </p:sp>
    </p:spTree>
    <p:extLst>
      <p:ext uri="{BB962C8B-B14F-4D97-AF65-F5344CB8AC3E}">
        <p14:creationId xmlns:p14="http://schemas.microsoft.com/office/powerpoint/2010/main" val="4242260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Time Management </a:t>
            </a:r>
          </a:p>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(e.g., time advisories and estimates)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33</a:t>
            </a:fld>
            <a:endParaRPr lang="en-US" dirty="0"/>
          </a:p>
        </p:txBody>
      </p:sp>
      <p:pic>
        <p:nvPicPr>
          <p:cNvPr id="3" name="Picture 2"/>
          <p:cNvPicPr>
            <a:picLocks noChangeAspect="1"/>
          </p:cNvPicPr>
          <p:nvPr/>
        </p:nvPicPr>
        <p:blipFill>
          <a:blip r:embed="rId3"/>
          <a:stretch>
            <a:fillRect/>
          </a:stretch>
        </p:blipFill>
        <p:spPr>
          <a:xfrm>
            <a:off x="635022" y="1478456"/>
            <a:ext cx="7305562" cy="48020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839613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2950" y="1401172"/>
            <a:ext cx="7911429" cy="4982609"/>
          </a:xfrm>
        </p:spPr>
        <p:txBody>
          <a:bodyPr>
            <a:noAutofit/>
          </a:bodyPr>
          <a:lstStyle/>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Synchronous communication technologies</a:t>
            </a:r>
          </a:p>
          <a:p>
            <a:pPr lvl="2">
              <a:lnSpc>
                <a:spcPct val="150000"/>
              </a:lnSpc>
              <a:spcAft>
                <a:spcPts val="0"/>
              </a:spcAft>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Google Hangouts        YouTube Live</a:t>
            </a: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Asynchronous communication technologies</a:t>
            </a:r>
          </a:p>
          <a:p>
            <a:pPr lvl="2">
              <a:lnSpc>
                <a:spcPct val="150000"/>
              </a:lnSpc>
              <a:spcAft>
                <a:spcPts val="0"/>
              </a:spcAft>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Discussion forum   Blog            </a:t>
            </a:r>
            <a:r>
              <a:rPr lang="en-US" dirty="0" err="1">
                <a:latin typeface="Tahoma" panose="020B0604030504040204" pitchFamily="34" charset="0"/>
                <a:ea typeface="Tahoma" panose="020B0604030504040204" pitchFamily="34" charset="0"/>
                <a:cs typeface="Tahoma" panose="020B0604030504040204" pitchFamily="34" charset="0"/>
              </a:rPr>
              <a:t>Slackbot</a:t>
            </a:r>
            <a:r>
              <a:rPr lang="en-US" dirty="0">
                <a:latin typeface="Tahoma" panose="020B0604030504040204" pitchFamily="34" charset="0"/>
                <a:ea typeface="Tahoma" panose="020B0604030504040204" pitchFamily="34" charset="0"/>
                <a:cs typeface="Tahoma" panose="020B0604030504040204" pitchFamily="34" charset="0"/>
              </a:rPr>
              <a:t>          Flickr</a:t>
            </a: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Multimedia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(e.g., video and graphics)</a:t>
            </a: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Feedback technologies</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RQ3-a. Tech Used for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34</a:t>
            </a:fld>
            <a:endParaRPr lang="en-US" dirty="0"/>
          </a:p>
        </p:txBody>
      </p:sp>
      <p:pic>
        <p:nvPicPr>
          <p:cNvPr id="1030" name="Picture 6" descr="Image result for blo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76295" y="4384400"/>
            <a:ext cx="739140" cy="7391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flick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976730" y="4370127"/>
            <a:ext cx="876382" cy="734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4" name="Picture 10" descr="Image result for slackbot"/>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2371" r="24772"/>
          <a:stretch/>
        </p:blipFill>
        <p:spPr bwMode="auto">
          <a:xfrm>
            <a:off x="4560172" y="4370127"/>
            <a:ext cx="835296" cy="7391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4" descr="Image result for youtube live"/>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54564" y="2468515"/>
            <a:ext cx="1211792" cy="76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2" descr="Image result for google hangouts"/>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886272" y="2468515"/>
            <a:ext cx="1224967" cy="7638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8"/>
          <a:srcRect l="4510" t="2693" r="41896" b="33489"/>
          <a:stretch/>
        </p:blipFill>
        <p:spPr>
          <a:xfrm>
            <a:off x="1722250" y="4408199"/>
            <a:ext cx="1388989" cy="7457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321765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96239" y="1316736"/>
            <a:ext cx="8023861" cy="4710683"/>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SDL can be Changed </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MOOC Instructors can Facilitate SDL</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Strategies to Facilitate SDL</a:t>
            </a:r>
            <a:r>
              <a:rPr lang="en-US" sz="2000" dirty="0">
                <a:latin typeface="Tahoma" panose="020B0604030504040204" pitchFamily="34" charset="0"/>
                <a:ea typeface="Tahoma" panose="020B0604030504040204" pitchFamily="34" charset="0"/>
                <a:cs typeface="Tahoma" panose="020B0604030504040204" pitchFamily="34" charset="0"/>
              </a:rPr>
              <a:t>: A variety of strategies can be used to facilitate student SDL skills in terms of motivation, self-monitor, and self-management.</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Tech for SDL: </a:t>
            </a:r>
            <a:r>
              <a:rPr lang="en-US" sz="2000" dirty="0">
                <a:latin typeface="Tahoma" panose="020B0604030504040204" pitchFamily="34" charset="0"/>
                <a:ea typeface="Tahoma" panose="020B0604030504040204" pitchFamily="34" charset="0"/>
                <a:cs typeface="Tahoma" panose="020B0604030504040204" pitchFamily="34" charset="0"/>
              </a:rPr>
              <a:t>Tech</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plays a vital role in facilitating SDL skills. </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Tech expectations: </a:t>
            </a:r>
            <a:r>
              <a:rPr lang="en-US" sz="2000" dirty="0">
                <a:latin typeface="Tahoma" panose="020B0604030504040204" pitchFamily="34" charset="0"/>
                <a:ea typeface="Tahoma" panose="020B0604030504040204" pitchFamily="34" charset="0"/>
                <a:cs typeface="Tahoma" panose="020B0604030504040204" pitchFamily="34" charset="0"/>
              </a:rPr>
              <a:t>Adaptive learning systems, artificial intelligent systems, and learning analytics were expected to have to support SDL. </a:t>
            </a:r>
          </a:p>
          <a:p>
            <a:pPr marL="457200" lvl="1" indent="0">
              <a:lnSpc>
                <a:spcPct val="150000"/>
              </a:lnSpc>
              <a:spcAft>
                <a:spcPts val="0"/>
              </a:spcAft>
              <a:buNone/>
            </a:pP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Discussion</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35</a:t>
            </a:fld>
            <a:endParaRPr lang="en-US" dirty="0"/>
          </a:p>
        </p:txBody>
      </p:sp>
    </p:spTree>
    <p:extLst>
      <p:ext uri="{BB962C8B-B14F-4D97-AF65-F5344CB8AC3E}">
        <p14:creationId xmlns:p14="http://schemas.microsoft.com/office/powerpoint/2010/main" val="41531512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19456" y="1424941"/>
            <a:ext cx="7918704" cy="4012632"/>
          </a:xfrm>
        </p:spPr>
        <p:txBody>
          <a:bodyPr>
            <a:noAutofit/>
          </a:bodyPr>
          <a:lstStyle/>
          <a:p>
            <a:pPr lvl="1">
              <a:lnSpc>
                <a:spcPct val="20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For MOOC instructors and Instructional Designers</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Build learning community</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Inspire intrinsic motivation</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Personalize learning</a:t>
            </a:r>
          </a:p>
          <a:p>
            <a:pPr lvl="1">
              <a:lnSpc>
                <a:spcPct val="20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For MOOC providers</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Create a personalized learning environment</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Provide learning analytics to support learning and teaching</a:t>
            </a:r>
          </a:p>
          <a:p>
            <a:pPr lvl="1">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Implications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36</a:t>
            </a:fld>
            <a:endParaRPr lang="en-US" dirty="0"/>
          </a:p>
        </p:txBody>
      </p:sp>
      <p:pic>
        <p:nvPicPr>
          <p:cNvPr id="6" name="Picture 5">
            <a:extLst>
              <a:ext uri="{FF2B5EF4-FFF2-40B4-BE49-F238E27FC236}">
                <a16:creationId xmlns:a16="http://schemas.microsoft.com/office/drawing/2014/main" id="{8540F3A6-37A5-4CB6-8978-E3B3B5117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846" y="2236534"/>
            <a:ext cx="3397154" cy="2263011"/>
          </a:xfrm>
          <a:prstGeom prst="rect">
            <a:avLst/>
          </a:prstGeom>
        </p:spPr>
      </p:pic>
    </p:spTree>
    <p:extLst>
      <p:ext uri="{BB962C8B-B14F-4D97-AF65-F5344CB8AC3E}">
        <p14:creationId xmlns:p14="http://schemas.microsoft.com/office/powerpoint/2010/main" val="17065557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6190869" cy="5049609"/>
          </a:xfrm>
        </p:spPr>
        <p:txBody>
          <a:bodyPr>
            <a:noAutofit/>
          </a:bodyPr>
          <a:lstStyle/>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Helping students set their own learning goals.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Building learning community.</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Offering immediate feedback.</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Embedding quizzes for self-assessment.</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progress indicators.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reflection questions.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Designing short learning units.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flexible timelines.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Highlighting estimated time frames.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Making available optional learning materials.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37</a:t>
            </a:fld>
            <a:endParaRPr lang="en-US" dirty="0"/>
          </a:p>
        </p:txBody>
      </p:sp>
      <p:pic>
        <p:nvPicPr>
          <p:cNvPr id="4" name="Picture 3">
            <a:extLst>
              <a:ext uri="{FF2B5EF4-FFF2-40B4-BE49-F238E27FC236}">
                <a16:creationId xmlns:a16="http://schemas.microsoft.com/office/drawing/2014/main" id="{9FA1DB30-D5FC-4C1E-BA5D-13AC9F989E3D}"/>
              </a:ext>
            </a:extLst>
          </p:cNvPr>
          <p:cNvPicPr>
            <a:picLocks noChangeAspect="1"/>
          </p:cNvPicPr>
          <p:nvPr/>
        </p:nvPicPr>
        <p:blipFill>
          <a:blip r:embed="rId3"/>
          <a:stretch>
            <a:fillRect/>
          </a:stretch>
        </p:blipFill>
        <p:spPr>
          <a:xfrm>
            <a:off x="6115050" y="1494251"/>
            <a:ext cx="3028950" cy="1700463"/>
          </a:xfrm>
          <a:prstGeom prst="rect">
            <a:avLst/>
          </a:prstGeom>
        </p:spPr>
      </p:pic>
      <p:pic>
        <p:nvPicPr>
          <p:cNvPr id="6" name="Picture 5">
            <a:extLst>
              <a:ext uri="{FF2B5EF4-FFF2-40B4-BE49-F238E27FC236}">
                <a16:creationId xmlns:a16="http://schemas.microsoft.com/office/drawing/2014/main" id="{DAB30D6A-09DF-4143-9EAB-6405F97FAE88}"/>
              </a:ext>
            </a:extLst>
          </p:cNvPr>
          <p:cNvPicPr>
            <a:picLocks noChangeAspect="1"/>
          </p:cNvPicPr>
          <p:nvPr/>
        </p:nvPicPr>
        <p:blipFill>
          <a:blip r:embed="rId4"/>
          <a:stretch>
            <a:fillRect/>
          </a:stretch>
        </p:blipFill>
        <p:spPr>
          <a:xfrm>
            <a:off x="6099848" y="3194714"/>
            <a:ext cx="3054108" cy="1570963"/>
          </a:xfrm>
          <a:prstGeom prst="rect">
            <a:avLst/>
          </a:prstGeom>
        </p:spPr>
      </p:pic>
      <p:pic>
        <p:nvPicPr>
          <p:cNvPr id="7" name="Picture 6">
            <a:extLst>
              <a:ext uri="{FF2B5EF4-FFF2-40B4-BE49-F238E27FC236}">
                <a16:creationId xmlns:a16="http://schemas.microsoft.com/office/drawing/2014/main" id="{EDD3D113-8DE6-476F-8B6D-F510580FE17B}"/>
              </a:ext>
            </a:extLst>
          </p:cNvPr>
          <p:cNvPicPr>
            <a:picLocks noChangeAspect="1"/>
          </p:cNvPicPr>
          <p:nvPr/>
        </p:nvPicPr>
        <p:blipFill>
          <a:blip r:embed="rId5"/>
          <a:stretch>
            <a:fillRect/>
          </a:stretch>
        </p:blipFill>
        <p:spPr>
          <a:xfrm>
            <a:off x="6104640" y="4765678"/>
            <a:ext cx="3049316" cy="1524658"/>
          </a:xfrm>
          <a:prstGeom prst="rect">
            <a:avLst/>
          </a:prstGeom>
        </p:spPr>
      </p:pic>
    </p:spTree>
    <p:extLst>
      <p:ext uri="{BB962C8B-B14F-4D97-AF65-F5344CB8AC3E}">
        <p14:creationId xmlns:p14="http://schemas.microsoft.com/office/powerpoint/2010/main" val="28896953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11480" y="1280832"/>
            <a:ext cx="7833360" cy="3808741"/>
          </a:xfrm>
        </p:spPr>
        <p:txBody>
          <a:bodyPr>
            <a:noAutofit/>
          </a:bodyPr>
          <a:lstStyle/>
          <a:p>
            <a:pPr marL="914400" lvl="1" indent="-457200">
              <a:lnSpc>
                <a:spcPct val="200000"/>
              </a:lnSpc>
              <a:spcAft>
                <a:spcPts val="0"/>
              </a:spcAf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Helping students set their own learning goals.</a:t>
            </a:r>
          </a:p>
          <a:p>
            <a:pPr marL="457200" lvl="1" indent="0">
              <a:lnSpc>
                <a:spcPct val="200000"/>
              </a:lnSpc>
              <a:spcAft>
                <a:spcPts val="0"/>
              </a:spcAft>
              <a:buNone/>
            </a:pPr>
            <a:r>
              <a:rPr lang="en-US" sz="2200" b="1" dirty="0">
                <a:latin typeface="Tahoma" panose="020B0604030504040204" pitchFamily="34" charset="0"/>
                <a:ea typeface="Tahoma" panose="020B0604030504040204" pitchFamily="34" charset="0"/>
                <a:cs typeface="Tahoma" panose="020B0604030504040204" pitchFamily="34" charset="0"/>
              </a:rPr>
              <a:t>Example:</a:t>
            </a:r>
          </a:p>
          <a:p>
            <a:pPr marL="857250" lvl="2"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“I have asked, at the first page of course, why they're taking the course. So that is the goal.  A lot of people say, ‘I'm a teacher. And I want to do the stuff with my kids. Or I want to update my knowledge. Or I'm retired and I want to learn this.’”</a:t>
            </a: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38</a:t>
            </a:fld>
            <a:endParaRPr lang="en-US" dirty="0"/>
          </a:p>
        </p:txBody>
      </p:sp>
      <p:pic>
        <p:nvPicPr>
          <p:cNvPr id="6" name="Picture 5" descr="A close up of a sign&#10;&#10;Description automatically generated">
            <a:extLst>
              <a:ext uri="{FF2B5EF4-FFF2-40B4-BE49-F238E27FC236}">
                <a16:creationId xmlns:a16="http://schemas.microsoft.com/office/drawing/2014/main" id="{25AFBFE1-E9CD-497F-A904-62208403D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280" y="5089573"/>
            <a:ext cx="3775710" cy="1294208"/>
          </a:xfrm>
          <a:prstGeom prst="rect">
            <a:avLst/>
          </a:prstGeom>
        </p:spPr>
      </p:pic>
    </p:spTree>
    <p:extLst>
      <p:ext uri="{BB962C8B-B14F-4D97-AF65-F5344CB8AC3E}">
        <p14:creationId xmlns:p14="http://schemas.microsoft.com/office/powerpoint/2010/main" val="31860300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7817739" cy="3550247"/>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2. Building learning community.</a:t>
            </a:r>
          </a:p>
          <a:p>
            <a:pPr marL="857250" lvl="2"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Joshua from the UK mentioned: We use a lot of resources that already exist. And then we use the MOOC discussion board as a place to where they, kind of, point out and say, “I've seen this. And this is useful. Well, I use this, and this is good. I created this.”</a:t>
            </a:r>
          </a:p>
          <a:p>
            <a:pPr marL="800100" lvl="1" indent="-342900">
              <a:lnSpc>
                <a:spcPct val="200000"/>
              </a:lnSpc>
              <a:spcAft>
                <a:spcPts val="0"/>
              </a:spcAft>
              <a:buFont typeface="+mj-lt"/>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marL="800100" lvl="1" indent="-342900">
              <a:lnSpc>
                <a:spcPct val="200000"/>
              </a:lnSpc>
              <a:spcAft>
                <a:spcPts val="0"/>
              </a:spcAft>
              <a:buFont typeface="+mj-lt"/>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39</a:t>
            </a:fld>
            <a:endParaRPr lang="en-US" dirty="0"/>
          </a:p>
        </p:txBody>
      </p:sp>
      <p:pic>
        <p:nvPicPr>
          <p:cNvPr id="7" name="Picture 6">
            <a:extLst>
              <a:ext uri="{FF2B5EF4-FFF2-40B4-BE49-F238E27FC236}">
                <a16:creationId xmlns:a16="http://schemas.microsoft.com/office/drawing/2014/main" id="{5A4393E3-5BBA-4A42-A366-148D50FCC11F}"/>
              </a:ext>
            </a:extLst>
          </p:cNvPr>
          <p:cNvPicPr>
            <a:picLocks noChangeAspect="1"/>
          </p:cNvPicPr>
          <p:nvPr/>
        </p:nvPicPr>
        <p:blipFill>
          <a:blip r:embed="rId3"/>
          <a:stretch>
            <a:fillRect/>
          </a:stretch>
        </p:blipFill>
        <p:spPr>
          <a:xfrm>
            <a:off x="5669279" y="4512506"/>
            <a:ext cx="2345055" cy="1939639"/>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BCAC863B-805B-440B-9119-05BEF894D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60" y="4481659"/>
            <a:ext cx="3421380" cy="1940818"/>
          </a:xfrm>
          <a:prstGeom prst="rect">
            <a:avLst/>
          </a:prstGeom>
        </p:spPr>
      </p:pic>
    </p:spTree>
    <p:extLst>
      <p:ext uri="{BB962C8B-B14F-4D97-AF65-F5344CB8AC3E}">
        <p14:creationId xmlns:p14="http://schemas.microsoft.com/office/powerpoint/2010/main" val="25172718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5995813" y="1328590"/>
            <a:ext cx="2844107" cy="4401205"/>
          </a:xfrm>
          <a:prstGeom prst="rect">
            <a:avLst/>
          </a:prstGeom>
        </p:spPr>
        <p:txBody>
          <a:bodyPr wrap="square">
            <a:sp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2020</a:t>
            </a:r>
          </a:p>
          <a:p>
            <a:pPr algn="ctr"/>
            <a:r>
              <a:rPr lang="en-US" sz="2400" b="1" dirty="0">
                <a:latin typeface="Tahoma" panose="020B0604030504040204" pitchFamily="34" charset="0"/>
                <a:ea typeface="Tahoma" panose="020B0604030504040204" pitchFamily="34" charset="0"/>
                <a:cs typeface="Tahoma" panose="020B0604030504040204" pitchFamily="34" charset="0"/>
              </a:rPr>
              <a:t>The Second Year of the MOOC: </a:t>
            </a:r>
          </a:p>
          <a:p>
            <a:pPr algn="ctr"/>
            <a:r>
              <a:rPr lang="en-US" sz="2400" b="1" dirty="0">
                <a:latin typeface="Tahoma" panose="020B0604030504040204" pitchFamily="34" charset="0"/>
                <a:ea typeface="Tahoma" panose="020B0604030504040204" pitchFamily="34" charset="0"/>
                <a:cs typeface="Tahoma" panose="020B0604030504040204" pitchFamily="34" charset="0"/>
              </a:rPr>
              <a:t>A Review of MOOC Stats and Trends in 2020, Dhawal Shah, Class Central</a:t>
            </a:r>
          </a:p>
          <a:p>
            <a:pPr algn="ctr"/>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https://www.classcentral.com/report/the-second-year-of-the-mooc/</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4</a:t>
            </a:fld>
            <a:endParaRPr lang="en-US" dirty="0"/>
          </a:p>
        </p:txBody>
      </p:sp>
      <p:pic>
        <p:nvPicPr>
          <p:cNvPr id="10" name="Content Placeholder 4" descr="Graphical user interface&#10;&#10;Description automatically generated">
            <a:extLst>
              <a:ext uri="{FF2B5EF4-FFF2-40B4-BE49-F238E27FC236}">
                <a16:creationId xmlns:a16="http://schemas.microsoft.com/office/drawing/2014/main" id="{0FC52C62-5B9D-41B9-82E9-DBBCC554FB9B}"/>
              </a:ext>
            </a:extLst>
          </p:cNvPr>
          <p:cNvPicPr>
            <a:picLocks noChangeAspect="1"/>
          </p:cNvPicPr>
          <p:nvPr/>
        </p:nvPicPr>
        <p:blipFill>
          <a:blip r:embed="rId4"/>
          <a:stretch>
            <a:fillRect/>
          </a:stretch>
        </p:blipFill>
        <p:spPr>
          <a:xfrm>
            <a:off x="304080" y="1296166"/>
            <a:ext cx="5388452" cy="5065843"/>
          </a:xfrm>
          <a:prstGeom prst="rect">
            <a:avLst/>
          </a:prstGeom>
        </p:spPr>
      </p:pic>
    </p:spTree>
    <p:extLst>
      <p:ext uri="{BB962C8B-B14F-4D97-AF65-F5344CB8AC3E}">
        <p14:creationId xmlns:p14="http://schemas.microsoft.com/office/powerpoint/2010/main" val="18675918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3. Offering immediate feedback.</a:t>
            </a:r>
          </a:p>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4. Embedding quizzes for self-assessment.</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40</a:t>
            </a:fld>
            <a:endParaRPr lang="en-US" dirty="0"/>
          </a:p>
        </p:txBody>
      </p:sp>
      <p:pic>
        <p:nvPicPr>
          <p:cNvPr id="6" name="Picture 5">
            <a:extLst>
              <a:ext uri="{FF2B5EF4-FFF2-40B4-BE49-F238E27FC236}">
                <a16:creationId xmlns:a16="http://schemas.microsoft.com/office/drawing/2014/main" id="{8ABC7741-71A6-4C43-A181-1ACA0BEE6961}"/>
              </a:ext>
            </a:extLst>
          </p:cNvPr>
          <p:cNvPicPr>
            <a:picLocks noChangeAspect="1"/>
          </p:cNvPicPr>
          <p:nvPr/>
        </p:nvPicPr>
        <p:blipFill>
          <a:blip r:embed="rId3"/>
          <a:stretch>
            <a:fillRect/>
          </a:stretch>
        </p:blipFill>
        <p:spPr>
          <a:xfrm>
            <a:off x="267081" y="3324561"/>
            <a:ext cx="4259792" cy="2815742"/>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DD59DBBF-0393-CF44-A002-D2D7619E4EB3}"/>
              </a:ext>
            </a:extLst>
          </p:cNvPr>
          <p:cNvPicPr>
            <a:picLocks noChangeAspect="1"/>
          </p:cNvPicPr>
          <p:nvPr/>
        </p:nvPicPr>
        <p:blipFill>
          <a:blip r:embed="rId4"/>
          <a:stretch>
            <a:fillRect/>
          </a:stretch>
        </p:blipFill>
        <p:spPr>
          <a:xfrm>
            <a:off x="5179898" y="3324560"/>
            <a:ext cx="3939062" cy="28157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578976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5. Providing progress indicators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41</a:t>
            </a:fld>
            <a:endParaRPr lang="en-US" dirty="0"/>
          </a:p>
        </p:txBody>
      </p:sp>
      <p:pic>
        <p:nvPicPr>
          <p:cNvPr id="7" name="Picture 2" descr="Image result for mooc progress indicator">
            <a:extLst>
              <a:ext uri="{FF2B5EF4-FFF2-40B4-BE49-F238E27FC236}">
                <a16:creationId xmlns:a16="http://schemas.microsoft.com/office/drawing/2014/main" id="{804E1D4C-2677-BC42-884D-0193FF597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9603"/>
          <a:stretch/>
        </p:blipFill>
        <p:spPr bwMode="auto">
          <a:xfrm>
            <a:off x="838577" y="2367772"/>
            <a:ext cx="6892575" cy="39544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6726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3"/>
            <a:ext cx="7886319" cy="2938653"/>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6. Providing reflection questions.</a:t>
            </a:r>
          </a:p>
          <a:p>
            <a:pPr marL="857250" lvl="2"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We introduced kind of moments that video was stopped and there was a question. The student had to think of it a bit. Sometimes it was kind of a rhetorical question. There wasn't even no answer required. But it was just a pause for a while to let the student reflect. (Jacob)</a:t>
            </a: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42</a:t>
            </a:fld>
            <a:endParaRPr lang="en-US" dirty="0"/>
          </a:p>
        </p:txBody>
      </p:sp>
      <p:pic>
        <p:nvPicPr>
          <p:cNvPr id="4" name="Picture 3">
            <a:extLst>
              <a:ext uri="{FF2B5EF4-FFF2-40B4-BE49-F238E27FC236}">
                <a16:creationId xmlns:a16="http://schemas.microsoft.com/office/drawing/2014/main" id="{ECD32E2C-1BB6-4945-A613-47C969247838}"/>
              </a:ext>
            </a:extLst>
          </p:cNvPr>
          <p:cNvPicPr>
            <a:picLocks noChangeAspect="1"/>
          </p:cNvPicPr>
          <p:nvPr/>
        </p:nvPicPr>
        <p:blipFill rotWithShape="1">
          <a:blip r:embed="rId3"/>
          <a:srcRect t="5966" r="462" b="5966"/>
          <a:stretch/>
        </p:blipFill>
        <p:spPr>
          <a:xfrm>
            <a:off x="4518660" y="4272826"/>
            <a:ext cx="3284220" cy="2179320"/>
          </a:xfrm>
          <a:prstGeom prst="rect">
            <a:avLst/>
          </a:prstGeom>
        </p:spPr>
      </p:pic>
    </p:spTree>
    <p:extLst>
      <p:ext uri="{BB962C8B-B14F-4D97-AF65-F5344CB8AC3E}">
        <p14:creationId xmlns:p14="http://schemas.microsoft.com/office/powerpoint/2010/main" val="2965349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7. Designing short learning units.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43</a:t>
            </a:fld>
            <a:endParaRPr lang="en-US" dirty="0"/>
          </a:p>
        </p:txBody>
      </p:sp>
      <p:pic>
        <p:nvPicPr>
          <p:cNvPr id="6" name="Picture 5">
            <a:extLst>
              <a:ext uri="{FF2B5EF4-FFF2-40B4-BE49-F238E27FC236}">
                <a16:creationId xmlns:a16="http://schemas.microsoft.com/office/drawing/2014/main" id="{02AD9EE8-2F56-7743-AB32-4C0BFB54A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04" y="2383713"/>
            <a:ext cx="7862146" cy="1983569"/>
          </a:xfrm>
          <a:prstGeom prst="rect">
            <a:avLst/>
          </a:prstGeom>
        </p:spPr>
      </p:pic>
    </p:spTree>
    <p:extLst>
      <p:ext uri="{BB962C8B-B14F-4D97-AF65-F5344CB8AC3E}">
        <p14:creationId xmlns:p14="http://schemas.microsoft.com/office/powerpoint/2010/main" val="4696472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8. Providing flexible timelines.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44</a:t>
            </a:fld>
            <a:endParaRPr lang="en-US" dirty="0"/>
          </a:p>
        </p:txBody>
      </p:sp>
      <p:pic>
        <p:nvPicPr>
          <p:cNvPr id="7" name="Picture 6">
            <a:extLst>
              <a:ext uri="{FF2B5EF4-FFF2-40B4-BE49-F238E27FC236}">
                <a16:creationId xmlns:a16="http://schemas.microsoft.com/office/drawing/2014/main" id="{5E4AA822-17E6-1942-B3F8-26C2B00212AF}"/>
              </a:ext>
            </a:extLst>
          </p:cNvPr>
          <p:cNvPicPr>
            <a:picLocks noChangeAspect="1"/>
          </p:cNvPicPr>
          <p:nvPr/>
        </p:nvPicPr>
        <p:blipFill rotWithShape="1">
          <a:blip r:embed="rId3">
            <a:extLst>
              <a:ext uri="{28A0092B-C50C-407E-A947-70E740481C1C}">
                <a14:useLocalDpi xmlns:a14="http://schemas.microsoft.com/office/drawing/2010/main" val="0"/>
              </a:ext>
            </a:extLst>
          </a:blip>
          <a:srcRect l="10808" t="-7857" b="19080"/>
          <a:stretch/>
        </p:blipFill>
        <p:spPr>
          <a:xfrm>
            <a:off x="382136" y="2433281"/>
            <a:ext cx="8372981" cy="727821"/>
          </a:xfrm>
          <a:prstGeom prst="rect">
            <a:avLst/>
          </a:prstGeom>
        </p:spPr>
      </p:pic>
    </p:spTree>
    <p:extLst>
      <p:ext uri="{BB962C8B-B14F-4D97-AF65-F5344CB8AC3E}">
        <p14:creationId xmlns:p14="http://schemas.microsoft.com/office/powerpoint/2010/main" val="41996591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9. Highlighting estimated time frames.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45</a:t>
            </a:fld>
            <a:endParaRPr lang="en-US" dirty="0"/>
          </a:p>
        </p:txBody>
      </p:sp>
      <p:pic>
        <p:nvPicPr>
          <p:cNvPr id="6" name="Picture 5">
            <a:extLst>
              <a:ext uri="{FF2B5EF4-FFF2-40B4-BE49-F238E27FC236}">
                <a16:creationId xmlns:a16="http://schemas.microsoft.com/office/drawing/2014/main" id="{4669BF68-C829-7A40-A4E4-9D7B86B33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1" y="2345400"/>
            <a:ext cx="7349988" cy="2540497"/>
          </a:xfrm>
          <a:prstGeom prst="rect">
            <a:avLst/>
          </a:prstGeom>
        </p:spPr>
      </p:pic>
    </p:spTree>
    <p:extLst>
      <p:ext uri="{BB962C8B-B14F-4D97-AF65-F5344CB8AC3E}">
        <p14:creationId xmlns:p14="http://schemas.microsoft.com/office/powerpoint/2010/main" val="18411804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10. Making available optional learning materials.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46</a:t>
            </a:fld>
            <a:endParaRPr lang="en-US" dirty="0"/>
          </a:p>
        </p:txBody>
      </p:sp>
      <p:pic>
        <p:nvPicPr>
          <p:cNvPr id="7" name="Picture 6">
            <a:extLst>
              <a:ext uri="{FF2B5EF4-FFF2-40B4-BE49-F238E27FC236}">
                <a16:creationId xmlns:a16="http://schemas.microsoft.com/office/drawing/2014/main" id="{836E9B57-044B-DA47-A530-ACEDAAAA40A4}"/>
              </a:ext>
            </a:extLst>
          </p:cNvPr>
          <p:cNvPicPr/>
          <p:nvPr/>
        </p:nvPicPr>
        <p:blipFill rotWithShape="1">
          <a:blip r:embed="rId3"/>
          <a:srcRect l="1" t="56106" r="278" b="15670"/>
          <a:stretch/>
        </p:blipFill>
        <p:spPr bwMode="auto">
          <a:xfrm>
            <a:off x="546477" y="2458353"/>
            <a:ext cx="8051046" cy="2176406"/>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5707880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392365" cy="1776351"/>
          </a:xfrm>
        </p:spPr>
        <p:txBody>
          <a:bodyPr>
            <a:noAutofit/>
          </a:bodyPr>
          <a:lstStyle/>
          <a:p>
            <a:pPr marL="457200" lvl="1"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11. Structure continued…objectives, time to course completion, syllabus, number of modules, titles, etc.</a:t>
            </a:r>
          </a:p>
          <a:p>
            <a:pPr marL="457200" lvl="1"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Graphic or visual organizations for essential material. </a:t>
            </a:r>
          </a:p>
          <a:p>
            <a:pPr marL="457200" lvl="1"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The text on screen matched the narration enforcing the redundancy principle.</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47</a:t>
            </a:fld>
            <a:endParaRPr lang="en-US" dirty="0"/>
          </a:p>
        </p:txBody>
      </p:sp>
      <p:pic>
        <p:nvPicPr>
          <p:cNvPr id="7" name="Picture 6" descr="A screenshot of a social media post&#10;&#10;Description automatically generated">
            <a:extLst>
              <a:ext uri="{FF2B5EF4-FFF2-40B4-BE49-F238E27FC236}">
                <a16:creationId xmlns:a16="http://schemas.microsoft.com/office/drawing/2014/main" id="{3A306D7F-FC3E-4CED-B560-3D33AB59726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3026003"/>
            <a:ext cx="7047230" cy="3426143"/>
          </a:xfrm>
          <a:prstGeom prst="rect">
            <a:avLst/>
          </a:prstGeom>
        </p:spPr>
      </p:pic>
      <p:pic>
        <p:nvPicPr>
          <p:cNvPr id="6" name="Picture 5" descr="A screenshot of a social media post&#10;&#10;Description automatically generated">
            <a:extLst>
              <a:ext uri="{FF2B5EF4-FFF2-40B4-BE49-F238E27FC236}">
                <a16:creationId xmlns:a16="http://schemas.microsoft.com/office/drawing/2014/main" id="{C614762D-D48A-4088-AFE5-1E7736C2915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017108" y="3806091"/>
            <a:ext cx="5068862" cy="2383693"/>
          </a:xfrm>
          <a:prstGeom prst="rect">
            <a:avLst/>
          </a:prstGeom>
        </p:spPr>
      </p:pic>
    </p:spTree>
    <p:extLst>
      <p:ext uri="{BB962C8B-B14F-4D97-AF65-F5344CB8AC3E}">
        <p14:creationId xmlns:p14="http://schemas.microsoft.com/office/powerpoint/2010/main" val="40744459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12</a:t>
            </a:r>
            <a:r>
              <a:rPr lang="en-TT" sz="2000" b="1" dirty="0">
                <a:latin typeface="Tahoma" panose="020B0604030504040204" pitchFamily="34" charset="0"/>
                <a:ea typeface="Tahoma" panose="020B0604030504040204" pitchFamily="34" charset="0"/>
                <a:cs typeface="Tahoma" panose="020B0604030504040204" pitchFamily="34" charset="0"/>
              </a:rPr>
              <a:t>. On completion of modules participants get a certificate.</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Providing External Rewards and Goals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48</a:t>
            </a:fld>
            <a:endParaRPr lang="en-US" dirty="0"/>
          </a:p>
        </p:txBody>
      </p:sp>
      <p:pic>
        <p:nvPicPr>
          <p:cNvPr id="6" name="Picture 5">
            <a:extLst>
              <a:ext uri="{FF2B5EF4-FFF2-40B4-BE49-F238E27FC236}">
                <a16:creationId xmlns:a16="http://schemas.microsoft.com/office/drawing/2014/main" id="{02C78684-BBB2-43C9-8828-CC1E09E7F44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45" y="1932940"/>
            <a:ext cx="5795010" cy="4018280"/>
          </a:xfrm>
          <a:prstGeom prst="rect">
            <a:avLst/>
          </a:prstGeom>
          <a:noFill/>
          <a:ln>
            <a:noFill/>
          </a:ln>
        </p:spPr>
      </p:pic>
      <p:pic>
        <p:nvPicPr>
          <p:cNvPr id="8" name="Picture 7">
            <a:extLst>
              <a:ext uri="{FF2B5EF4-FFF2-40B4-BE49-F238E27FC236}">
                <a16:creationId xmlns:a16="http://schemas.microsoft.com/office/drawing/2014/main" id="{358C2ACF-6131-4E5C-ADF6-252A66EFADD4}"/>
              </a:ext>
            </a:extLst>
          </p:cNvPr>
          <p:cNvPicPr/>
          <p:nvPr/>
        </p:nvPicPr>
        <p:blipFill>
          <a:blip r:embed="rId4"/>
          <a:stretch>
            <a:fillRect/>
          </a:stretch>
        </p:blipFill>
        <p:spPr>
          <a:xfrm>
            <a:off x="4531995" y="3560386"/>
            <a:ext cx="3983355" cy="2611881"/>
          </a:xfrm>
          <a:prstGeom prst="rect">
            <a:avLst/>
          </a:prstGeom>
        </p:spPr>
      </p:pic>
    </p:spTree>
    <p:extLst>
      <p:ext uri="{BB962C8B-B14F-4D97-AF65-F5344CB8AC3E}">
        <p14:creationId xmlns:p14="http://schemas.microsoft.com/office/powerpoint/2010/main" val="29243682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1225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13. Week overview. </a:t>
            </a:r>
            <a:r>
              <a:rPr lang="en-US" b="1" dirty="0">
                <a:latin typeface="Tahoma" panose="020B0604030504040204" pitchFamily="34" charset="0"/>
                <a:ea typeface="Tahoma" panose="020B0604030504040204" pitchFamily="34" charset="0"/>
                <a:cs typeface="Tahoma" panose="020B0604030504040204" pitchFamily="34" charset="0"/>
              </a:rPr>
              <a:t>The course is divided into week-long segments, and each week is chunked into manageable parts. Very importantly for the participant to be able to anticipate what can get done in one sitting, the length of each video is included. </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49</a:t>
            </a:fld>
            <a:endParaRPr lang="en-US" dirty="0"/>
          </a:p>
        </p:txBody>
      </p:sp>
      <p:pic>
        <p:nvPicPr>
          <p:cNvPr id="6" name="Picture 5">
            <a:extLst>
              <a:ext uri="{FF2B5EF4-FFF2-40B4-BE49-F238E27FC236}">
                <a16:creationId xmlns:a16="http://schemas.microsoft.com/office/drawing/2014/main" id="{99DE6CB6-1BED-4F87-A699-C6FBAD4D28E0}"/>
              </a:ext>
            </a:extLst>
          </p:cNvPr>
          <p:cNvPicPr/>
          <p:nvPr/>
        </p:nvPicPr>
        <p:blipFill rotWithShape="1">
          <a:blip r:embed="rId3">
            <a:extLst>
              <a:ext uri="{28A0092B-C50C-407E-A947-70E740481C1C}">
                <a14:useLocalDpi xmlns:a14="http://schemas.microsoft.com/office/drawing/2010/main" val="0"/>
              </a:ext>
            </a:extLst>
          </a:blip>
          <a:srcRect l="17393" t="5883" r="54313" b="48921"/>
          <a:stretch/>
        </p:blipFill>
        <p:spPr>
          <a:xfrm>
            <a:off x="375476" y="2731640"/>
            <a:ext cx="1905000" cy="3680460"/>
          </a:xfrm>
          <a:prstGeom prst="rect">
            <a:avLst/>
          </a:prstGeom>
        </p:spPr>
      </p:pic>
      <p:pic>
        <p:nvPicPr>
          <p:cNvPr id="8" name="Picture 7">
            <a:extLst>
              <a:ext uri="{FF2B5EF4-FFF2-40B4-BE49-F238E27FC236}">
                <a16:creationId xmlns:a16="http://schemas.microsoft.com/office/drawing/2014/main" id="{71B0297D-AE3B-48A3-947E-30A01253B912}"/>
              </a:ext>
            </a:extLst>
          </p:cNvPr>
          <p:cNvPicPr/>
          <p:nvPr/>
        </p:nvPicPr>
        <p:blipFill rotWithShape="1">
          <a:blip r:embed="rId4">
            <a:extLst>
              <a:ext uri="{28A0092B-C50C-407E-A947-70E740481C1C}">
                <a14:useLocalDpi xmlns:a14="http://schemas.microsoft.com/office/drawing/2010/main" val="0"/>
              </a:ext>
            </a:extLst>
          </a:blip>
          <a:srcRect l="18534" t="51945" r="60785" b="11037"/>
          <a:stretch/>
        </p:blipFill>
        <p:spPr>
          <a:xfrm>
            <a:off x="2407920" y="2660841"/>
            <a:ext cx="2164080" cy="3737099"/>
          </a:xfrm>
          <a:prstGeom prst="rect">
            <a:avLst/>
          </a:prstGeom>
        </p:spPr>
      </p:pic>
      <p:pic>
        <p:nvPicPr>
          <p:cNvPr id="7" name="Picture 6">
            <a:extLst>
              <a:ext uri="{FF2B5EF4-FFF2-40B4-BE49-F238E27FC236}">
                <a16:creationId xmlns:a16="http://schemas.microsoft.com/office/drawing/2014/main" id="{C0186CD3-4782-4E23-A3A7-8FB8E1AA16FF}"/>
              </a:ext>
            </a:extLst>
          </p:cNvPr>
          <p:cNvPicPr>
            <a:picLocks noChangeAspect="1"/>
          </p:cNvPicPr>
          <p:nvPr/>
        </p:nvPicPr>
        <p:blipFill rotWithShape="1">
          <a:blip r:embed="rId5"/>
          <a:srcRect l="1417" t="11759" b="3162"/>
          <a:stretch/>
        </p:blipFill>
        <p:spPr>
          <a:xfrm>
            <a:off x="4572000" y="2660841"/>
            <a:ext cx="4509354" cy="2187971"/>
          </a:xfrm>
          <a:prstGeom prst="rect">
            <a:avLst/>
          </a:prstGeom>
        </p:spPr>
      </p:pic>
    </p:spTree>
    <p:extLst>
      <p:ext uri="{BB962C8B-B14F-4D97-AF65-F5344CB8AC3E}">
        <p14:creationId xmlns:p14="http://schemas.microsoft.com/office/powerpoint/2010/main" val="21168842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1347353" y="268901"/>
            <a:ext cx="6143337" cy="1790808"/>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2021</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 Decade of MOOCs: A Review of MOOC Stats and Trends in 2021</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Dhawal Shah</a:t>
            </a:r>
            <a:r>
              <a:rPr lang="en-US" sz="1600" b="1" dirty="0">
                <a:latin typeface="Tahoma" panose="020B0604030504040204" pitchFamily="34" charset="0"/>
                <a:ea typeface="Tahoma" panose="020B0604030504040204" pitchFamily="34" charset="0"/>
                <a:cs typeface="Tahoma" panose="020B0604030504040204" pitchFamily="34" charset="0"/>
              </a:rPr>
              <a:t>, Class Central</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https://www.classcentral.com/report/moocs-stats-and-trends-2021/</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Logo, company name&#10;&#10;Description automatically generated">
            <a:extLst>
              <a:ext uri="{FF2B5EF4-FFF2-40B4-BE49-F238E27FC236}">
                <a16:creationId xmlns:a16="http://schemas.microsoft.com/office/drawing/2014/main" id="{3F300D0F-993C-4120-B804-3B8280D28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6000"/>
            <a:ext cx="9144000" cy="4572000"/>
          </a:xfrm>
          <a:prstGeom prst="rect">
            <a:avLst/>
          </a:prstGeom>
        </p:spPr>
      </p:pic>
    </p:spTree>
    <p:extLst>
      <p:ext uri="{BB962C8B-B14F-4D97-AF65-F5344CB8AC3E}">
        <p14:creationId xmlns:p14="http://schemas.microsoft.com/office/powerpoint/2010/main" val="2581248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1225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14. Lecture recorded and captions added.</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50</a:t>
            </a:fld>
            <a:endParaRPr lang="en-US" dirty="0"/>
          </a:p>
        </p:txBody>
      </p:sp>
      <p:pic>
        <p:nvPicPr>
          <p:cNvPr id="4" name="Picture 3">
            <a:extLst>
              <a:ext uri="{FF2B5EF4-FFF2-40B4-BE49-F238E27FC236}">
                <a16:creationId xmlns:a16="http://schemas.microsoft.com/office/drawing/2014/main" id="{6512F815-4D91-46E4-A164-07D1680CFA20}"/>
              </a:ext>
            </a:extLst>
          </p:cNvPr>
          <p:cNvPicPr>
            <a:picLocks noChangeAspect="1"/>
          </p:cNvPicPr>
          <p:nvPr/>
        </p:nvPicPr>
        <p:blipFill rotWithShape="1">
          <a:blip r:embed="rId3"/>
          <a:srcRect l="12250" t="22810" r="23416" b="13992"/>
          <a:stretch/>
        </p:blipFill>
        <p:spPr>
          <a:xfrm>
            <a:off x="121920" y="2194559"/>
            <a:ext cx="5882640" cy="3931921"/>
          </a:xfrm>
          <a:prstGeom prst="rect">
            <a:avLst/>
          </a:prstGeom>
        </p:spPr>
      </p:pic>
      <p:pic>
        <p:nvPicPr>
          <p:cNvPr id="9" name="Picture 8">
            <a:extLst>
              <a:ext uri="{FF2B5EF4-FFF2-40B4-BE49-F238E27FC236}">
                <a16:creationId xmlns:a16="http://schemas.microsoft.com/office/drawing/2014/main" id="{3B4E9C50-0A60-48D8-A021-F22F74EDE891}"/>
              </a:ext>
            </a:extLst>
          </p:cNvPr>
          <p:cNvPicPr/>
          <p:nvPr/>
        </p:nvPicPr>
        <p:blipFill>
          <a:blip r:embed="rId4">
            <a:extLst>
              <a:ext uri="{28A0092B-C50C-407E-A947-70E740481C1C}">
                <a14:useLocalDpi xmlns:a14="http://schemas.microsoft.com/office/drawing/2010/main" val="0"/>
              </a:ext>
            </a:extLst>
          </a:blip>
          <a:stretch>
            <a:fillRect/>
          </a:stretch>
        </p:blipFill>
        <p:spPr>
          <a:xfrm>
            <a:off x="6728460" y="2349500"/>
            <a:ext cx="1786890" cy="1153160"/>
          </a:xfrm>
          <a:prstGeom prst="rect">
            <a:avLst/>
          </a:prstGeom>
        </p:spPr>
      </p:pic>
      <p:pic>
        <p:nvPicPr>
          <p:cNvPr id="10" name="Picture 9">
            <a:extLst>
              <a:ext uri="{FF2B5EF4-FFF2-40B4-BE49-F238E27FC236}">
                <a16:creationId xmlns:a16="http://schemas.microsoft.com/office/drawing/2014/main" id="{A02BFEB4-607F-40DD-92CF-B713818AA8A8}"/>
              </a:ext>
            </a:extLst>
          </p:cNvPr>
          <p:cNvPicPr/>
          <p:nvPr/>
        </p:nvPicPr>
        <p:blipFill>
          <a:blip r:embed="rId5">
            <a:extLst>
              <a:ext uri="{28A0092B-C50C-407E-A947-70E740481C1C}">
                <a14:useLocalDpi xmlns:a14="http://schemas.microsoft.com/office/drawing/2010/main" val="0"/>
              </a:ext>
            </a:extLst>
          </a:blip>
          <a:stretch>
            <a:fillRect/>
          </a:stretch>
        </p:blipFill>
        <p:spPr>
          <a:xfrm>
            <a:off x="6957060" y="4393247"/>
            <a:ext cx="1329690" cy="692785"/>
          </a:xfrm>
          <a:prstGeom prst="rect">
            <a:avLst/>
          </a:prstGeom>
        </p:spPr>
      </p:pic>
      <p:sp>
        <p:nvSpPr>
          <p:cNvPr id="11" name="TextBox 10">
            <a:extLst>
              <a:ext uri="{FF2B5EF4-FFF2-40B4-BE49-F238E27FC236}">
                <a16:creationId xmlns:a16="http://schemas.microsoft.com/office/drawing/2014/main" id="{81913CBF-6C16-4BF5-A18E-60F01833F73B}"/>
              </a:ext>
            </a:extLst>
          </p:cNvPr>
          <p:cNvSpPr txBox="1"/>
          <p:nvPr/>
        </p:nvSpPr>
        <p:spPr>
          <a:xfrm>
            <a:off x="6235529" y="3674310"/>
            <a:ext cx="2621230" cy="369332"/>
          </a:xfrm>
          <a:prstGeom prst="rect">
            <a:avLst/>
          </a:prstGeom>
          <a:noFill/>
        </p:spPr>
        <p:txBody>
          <a:bodyPr wrap="none" rtlCol="0">
            <a:spAutoFit/>
          </a:bodyPr>
          <a:lstStyle/>
          <a:p>
            <a:r>
              <a:rPr lang="en-US" i="1" dirty="0"/>
              <a:t> Caption added to video</a:t>
            </a:r>
            <a:endParaRPr lang="en-US" dirty="0"/>
          </a:p>
        </p:txBody>
      </p:sp>
      <p:sp>
        <p:nvSpPr>
          <p:cNvPr id="12" name="TextBox 11">
            <a:extLst>
              <a:ext uri="{FF2B5EF4-FFF2-40B4-BE49-F238E27FC236}">
                <a16:creationId xmlns:a16="http://schemas.microsoft.com/office/drawing/2014/main" id="{D1E52F84-15B2-471D-9830-255DDBD111C1}"/>
              </a:ext>
            </a:extLst>
          </p:cNvPr>
          <p:cNvSpPr txBox="1"/>
          <p:nvPr/>
        </p:nvSpPr>
        <p:spPr>
          <a:xfrm>
            <a:off x="6062702" y="5411741"/>
            <a:ext cx="2847896" cy="646331"/>
          </a:xfrm>
          <a:prstGeom prst="rect">
            <a:avLst/>
          </a:prstGeom>
          <a:noFill/>
        </p:spPr>
        <p:txBody>
          <a:bodyPr wrap="none" rtlCol="0">
            <a:spAutoFit/>
          </a:bodyPr>
          <a:lstStyle/>
          <a:p>
            <a:r>
              <a:rPr lang="en-US" i="1" dirty="0"/>
              <a:t>Video of student audience</a:t>
            </a:r>
            <a:endParaRPr lang="en-US" dirty="0"/>
          </a:p>
          <a:p>
            <a:endParaRPr lang="en-US" dirty="0"/>
          </a:p>
        </p:txBody>
      </p:sp>
    </p:spTree>
    <p:extLst>
      <p:ext uri="{BB962C8B-B14F-4D97-AF65-F5344CB8AC3E}">
        <p14:creationId xmlns:p14="http://schemas.microsoft.com/office/powerpoint/2010/main" val="40163676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14. Continued…Lecture video transcripts.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51</a:t>
            </a:fld>
            <a:endParaRPr lang="en-US" dirty="0"/>
          </a:p>
        </p:txBody>
      </p:sp>
      <p:pic>
        <p:nvPicPr>
          <p:cNvPr id="6" name="Picture 5">
            <a:extLst>
              <a:ext uri="{FF2B5EF4-FFF2-40B4-BE49-F238E27FC236}">
                <a16:creationId xmlns:a16="http://schemas.microsoft.com/office/drawing/2014/main" id="{862BF93D-C5DC-43B2-A2C8-CC0154A6217A}"/>
              </a:ext>
            </a:extLst>
          </p:cNvPr>
          <p:cNvPicPr>
            <a:picLocks noChangeAspect="1"/>
          </p:cNvPicPr>
          <p:nvPr/>
        </p:nvPicPr>
        <p:blipFill rotWithShape="1">
          <a:blip r:embed="rId3"/>
          <a:srcRect l="12333" t="24403" r="26416" b="22687"/>
          <a:stretch/>
        </p:blipFill>
        <p:spPr>
          <a:xfrm>
            <a:off x="632459" y="2019299"/>
            <a:ext cx="7425679" cy="4364482"/>
          </a:xfrm>
          <a:prstGeom prst="rect">
            <a:avLst/>
          </a:prstGeom>
        </p:spPr>
      </p:pic>
    </p:spTree>
    <p:extLst>
      <p:ext uri="{BB962C8B-B14F-4D97-AF65-F5344CB8AC3E}">
        <p14:creationId xmlns:p14="http://schemas.microsoft.com/office/powerpoint/2010/main" val="40121743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15. Quick check tasks.</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52</a:t>
            </a:fld>
            <a:endParaRPr lang="en-US" dirty="0"/>
          </a:p>
        </p:txBody>
      </p:sp>
      <p:pic>
        <p:nvPicPr>
          <p:cNvPr id="4" name="Picture 3">
            <a:extLst>
              <a:ext uri="{FF2B5EF4-FFF2-40B4-BE49-F238E27FC236}">
                <a16:creationId xmlns:a16="http://schemas.microsoft.com/office/drawing/2014/main" id="{4C89D555-A48F-455E-BEB9-147C25E5388D}"/>
              </a:ext>
            </a:extLst>
          </p:cNvPr>
          <p:cNvPicPr>
            <a:picLocks noChangeAspect="1"/>
          </p:cNvPicPr>
          <p:nvPr/>
        </p:nvPicPr>
        <p:blipFill rotWithShape="1">
          <a:blip r:embed="rId3"/>
          <a:srcRect l="11916" t="13876" r="22664" b="10440"/>
          <a:stretch/>
        </p:blipFill>
        <p:spPr>
          <a:xfrm>
            <a:off x="647700" y="1878151"/>
            <a:ext cx="5623560" cy="4426650"/>
          </a:xfrm>
          <a:prstGeom prst="rect">
            <a:avLst/>
          </a:prstGeom>
        </p:spPr>
      </p:pic>
    </p:spTree>
    <p:extLst>
      <p:ext uri="{BB962C8B-B14F-4D97-AF65-F5344CB8AC3E}">
        <p14:creationId xmlns:p14="http://schemas.microsoft.com/office/powerpoint/2010/main" val="25262562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24826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16. Providing students with self-selection options.</a:t>
            </a:r>
          </a:p>
          <a:p>
            <a:pPr marL="457200" lvl="1" indent="0">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There is the choice to watch all of the videos, read all of the materials, and submit all of the assignments, or there are choices all along the way to “cut corners” and take in only what the participant wants to. </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53</a:t>
            </a:fld>
            <a:endParaRPr lang="en-US" dirty="0"/>
          </a:p>
        </p:txBody>
      </p:sp>
      <p:pic>
        <p:nvPicPr>
          <p:cNvPr id="7" name="Picture 6">
            <a:extLst>
              <a:ext uri="{FF2B5EF4-FFF2-40B4-BE49-F238E27FC236}">
                <a16:creationId xmlns:a16="http://schemas.microsoft.com/office/drawing/2014/main" id="{067948C2-175A-43EA-A33E-210EE24AA26C}"/>
              </a:ext>
            </a:extLst>
          </p:cNvPr>
          <p:cNvPicPr/>
          <p:nvPr/>
        </p:nvPicPr>
        <p:blipFill>
          <a:blip r:embed="rId3">
            <a:extLst>
              <a:ext uri="{28A0092B-C50C-407E-A947-70E740481C1C}">
                <a14:useLocalDpi xmlns:a14="http://schemas.microsoft.com/office/drawing/2010/main" val="0"/>
              </a:ext>
            </a:extLst>
          </a:blip>
          <a:stretch>
            <a:fillRect/>
          </a:stretch>
        </p:blipFill>
        <p:spPr>
          <a:xfrm>
            <a:off x="1607820" y="3110884"/>
            <a:ext cx="5295900" cy="3307079"/>
          </a:xfrm>
          <a:prstGeom prst="rect">
            <a:avLst/>
          </a:prstGeom>
        </p:spPr>
      </p:pic>
    </p:spTree>
    <p:extLst>
      <p:ext uri="{BB962C8B-B14F-4D97-AF65-F5344CB8AC3E}">
        <p14:creationId xmlns:p14="http://schemas.microsoft.com/office/powerpoint/2010/main" val="37484513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17. Visuals showing tasks completed.</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54</a:t>
            </a:fld>
            <a:endParaRPr lang="en-US" dirty="0"/>
          </a:p>
        </p:txBody>
      </p:sp>
      <p:pic>
        <p:nvPicPr>
          <p:cNvPr id="6" name="Picture 5">
            <a:extLst>
              <a:ext uri="{FF2B5EF4-FFF2-40B4-BE49-F238E27FC236}">
                <a16:creationId xmlns:a16="http://schemas.microsoft.com/office/drawing/2014/main" id="{1E80B0D6-0AAF-4A88-A73C-F90F3095FD80}"/>
              </a:ext>
            </a:extLst>
          </p:cNvPr>
          <p:cNvPicPr/>
          <p:nvPr/>
        </p:nvPicPr>
        <p:blipFill>
          <a:blip r:embed="rId3">
            <a:extLst>
              <a:ext uri="{28A0092B-C50C-407E-A947-70E740481C1C}">
                <a14:useLocalDpi xmlns:a14="http://schemas.microsoft.com/office/drawing/2010/main" val="0"/>
              </a:ext>
            </a:extLst>
          </a:blip>
          <a:stretch>
            <a:fillRect/>
          </a:stretch>
        </p:blipFill>
        <p:spPr>
          <a:xfrm>
            <a:off x="1573066" y="1927981"/>
            <a:ext cx="6316980" cy="4288281"/>
          </a:xfrm>
          <a:prstGeom prst="rect">
            <a:avLst/>
          </a:prstGeom>
        </p:spPr>
      </p:pic>
      <p:pic>
        <p:nvPicPr>
          <p:cNvPr id="4" name="Picture 3">
            <a:extLst>
              <a:ext uri="{FF2B5EF4-FFF2-40B4-BE49-F238E27FC236}">
                <a16:creationId xmlns:a16="http://schemas.microsoft.com/office/drawing/2014/main" id="{EAB3D4BB-B478-4ECD-8351-86CFBAAC215E}"/>
              </a:ext>
            </a:extLst>
          </p:cNvPr>
          <p:cNvPicPr>
            <a:picLocks noChangeAspect="1"/>
          </p:cNvPicPr>
          <p:nvPr/>
        </p:nvPicPr>
        <p:blipFill rotWithShape="1">
          <a:blip r:embed="rId4"/>
          <a:srcRect l="13281" t="30241" r="73059" b="12510"/>
          <a:stretch/>
        </p:blipFill>
        <p:spPr>
          <a:xfrm>
            <a:off x="7810" y="1988820"/>
            <a:ext cx="1565256" cy="4463326"/>
          </a:xfrm>
          <a:prstGeom prst="rect">
            <a:avLst/>
          </a:prstGeom>
        </p:spPr>
      </p:pic>
    </p:spTree>
    <p:extLst>
      <p:ext uri="{BB962C8B-B14F-4D97-AF65-F5344CB8AC3E}">
        <p14:creationId xmlns:p14="http://schemas.microsoft.com/office/powerpoint/2010/main" val="40005902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18. Visuals showing work progress.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55</a:t>
            </a:fld>
            <a:endParaRPr lang="en-US" dirty="0"/>
          </a:p>
        </p:txBody>
      </p:sp>
      <p:pic>
        <p:nvPicPr>
          <p:cNvPr id="7" name="Picture 6">
            <a:extLst>
              <a:ext uri="{FF2B5EF4-FFF2-40B4-BE49-F238E27FC236}">
                <a16:creationId xmlns:a16="http://schemas.microsoft.com/office/drawing/2014/main" id="{9278FC62-3E17-4E69-8C09-F67CAFC824D0}"/>
              </a:ext>
            </a:extLst>
          </p:cNvPr>
          <p:cNvPicPr/>
          <p:nvPr/>
        </p:nvPicPr>
        <p:blipFill>
          <a:blip r:embed="rId3">
            <a:extLst>
              <a:ext uri="{28A0092B-C50C-407E-A947-70E740481C1C}">
                <a14:useLocalDpi xmlns:a14="http://schemas.microsoft.com/office/drawing/2010/main" val="0"/>
              </a:ext>
            </a:extLst>
          </a:blip>
          <a:stretch>
            <a:fillRect/>
          </a:stretch>
        </p:blipFill>
        <p:spPr>
          <a:xfrm>
            <a:off x="1485900" y="2003425"/>
            <a:ext cx="5943600" cy="4192270"/>
          </a:xfrm>
          <a:prstGeom prst="rect">
            <a:avLst/>
          </a:prstGeom>
        </p:spPr>
      </p:pic>
    </p:spTree>
    <p:extLst>
      <p:ext uri="{BB962C8B-B14F-4D97-AF65-F5344CB8AC3E}">
        <p14:creationId xmlns:p14="http://schemas.microsoft.com/office/powerpoint/2010/main" val="12719678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16280" y="1334172"/>
            <a:ext cx="7799070"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19. </a:t>
            </a:r>
            <a:r>
              <a:rPr lang="en-US" sz="2400" b="1" dirty="0" err="1">
                <a:latin typeface="Tahoma" panose="020B0604030504040204" pitchFamily="34" charset="0"/>
                <a:ea typeface="Tahoma" panose="020B0604030504040204" pitchFamily="34" charset="0"/>
                <a:cs typeface="Tahoma" panose="020B0604030504040204" pitchFamily="34" charset="0"/>
              </a:rPr>
              <a:t>Rewirements</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(assignments) for putting the material to practice (</a:t>
            </a:r>
            <a:r>
              <a:rPr lang="en-US" b="1" dirty="0" err="1">
                <a:latin typeface="Tahoma" panose="020B0604030504040204" pitchFamily="34" charset="0"/>
                <a:ea typeface="Tahoma" panose="020B0604030504040204" pitchFamily="34" charset="0"/>
                <a:cs typeface="Tahoma" panose="020B0604030504040204" pitchFamily="34" charset="0"/>
              </a:rPr>
              <a:t>e.g</a:t>
            </a:r>
            <a:r>
              <a:rPr lang="en-US" b="1" dirty="0">
                <a:latin typeface="Tahoma" panose="020B0604030504040204" pitchFamily="34" charset="0"/>
                <a:ea typeface="Tahoma" panose="020B0604030504040204" pitchFamily="34" charset="0"/>
                <a:cs typeface="Tahoma" panose="020B0604030504040204" pitchFamily="34" charset="0"/>
              </a:rPr>
              <a:t>, Random Acts of Kindness, Make A Social Connection, Let’s Get Physical, Meditate!, Sleep!, Gratitude Letter/Visit, Savoring, etc.)</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Daily Gratitude Journal</a:t>
            </a:r>
            <a:endParaRPr lang="en-US" sz="40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Gratitude is a positive emotional state in which one recognizes and appreciates what one has received in life. Research shows that taking time to experience gratitude can make you happier and even healthier. </a:t>
            </a:r>
            <a:r>
              <a:rPr lang="en-US" sz="1600" b="1" dirty="0">
                <a:latin typeface="Tahoma" panose="020B0604030504040204" pitchFamily="34" charset="0"/>
                <a:ea typeface="Tahoma" panose="020B0604030504040204" pitchFamily="34" charset="0"/>
                <a:cs typeface="Tahoma" panose="020B0604030504040204" pitchFamily="34" charset="0"/>
              </a:rPr>
              <a:t>For the next seven days, you will take 5-10 minutes each night to write down five things for which you are grateful.</a:t>
            </a:r>
            <a:r>
              <a:rPr lang="en-US" sz="1600" dirty="0">
                <a:latin typeface="Tahoma" panose="020B0604030504040204" pitchFamily="34" charset="0"/>
                <a:ea typeface="Tahoma" panose="020B0604030504040204" pitchFamily="34" charset="0"/>
                <a:cs typeface="Tahoma" panose="020B0604030504040204" pitchFamily="34" charset="0"/>
              </a:rPr>
              <a:t> They can be little things or big things. But you really have to focus on them and actually write them down (Again, try to develop a tracking method works for you and utilize a note on your phone, a daily calendar, a special notebook, </a:t>
            </a:r>
            <a:r>
              <a:rPr lang="en-US" sz="1600" dirty="0" err="1">
                <a:latin typeface="Tahoma" panose="020B0604030504040204" pitchFamily="34" charset="0"/>
                <a:ea typeface="Tahoma" panose="020B0604030504040204" pitchFamily="34" charset="0"/>
                <a:cs typeface="Tahoma" panose="020B0604030504040204" pitchFamily="34" charset="0"/>
              </a:rPr>
              <a:t>etc</a:t>
            </a:r>
            <a:r>
              <a:rPr lang="en-US" sz="1600" dirty="0">
                <a:latin typeface="Tahoma" panose="020B0604030504040204" pitchFamily="34" charset="0"/>
                <a:ea typeface="Tahoma" panose="020B0604030504040204" pitchFamily="34" charset="0"/>
                <a:cs typeface="Tahoma" panose="020B0604030504040204" pitchFamily="34" charset="0"/>
              </a:rPr>
              <a:t>). You can just write a word or short phrase, but as you write these things down, take a moment to be mindful of the things you’re writing about (e.g., imagine the person or thing you’re writing about, etc.). This exercise should take at least five minutes. Do this each night for the whole week</a:t>
            </a:r>
            <a:r>
              <a:rPr lang="en-US" dirty="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56</a:t>
            </a:fld>
            <a:endParaRPr lang="en-US" dirty="0"/>
          </a:p>
        </p:txBody>
      </p:sp>
    </p:spTree>
    <p:extLst>
      <p:ext uri="{BB962C8B-B14F-4D97-AF65-F5344CB8AC3E}">
        <p14:creationId xmlns:p14="http://schemas.microsoft.com/office/powerpoint/2010/main" val="9461933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57</a:t>
            </a:fld>
            <a:endParaRPr lang="en-US" dirty="0"/>
          </a:p>
        </p:txBody>
      </p:sp>
      <p:pic>
        <p:nvPicPr>
          <p:cNvPr id="7" name="Picture 6">
            <a:extLst>
              <a:ext uri="{FF2B5EF4-FFF2-40B4-BE49-F238E27FC236}">
                <a16:creationId xmlns:a16="http://schemas.microsoft.com/office/drawing/2014/main" id="{CEE71643-FD27-48A7-8FDF-F1EB1243B854}"/>
              </a:ext>
            </a:extLst>
          </p:cNvPr>
          <p:cNvPicPr/>
          <p:nvPr/>
        </p:nvPicPr>
        <p:blipFill rotWithShape="1">
          <a:blip r:embed="rId3">
            <a:extLst>
              <a:ext uri="{28A0092B-C50C-407E-A947-70E740481C1C}">
                <a14:useLocalDpi xmlns:a14="http://schemas.microsoft.com/office/drawing/2010/main" val="0"/>
              </a:ext>
            </a:extLst>
          </a:blip>
          <a:srcRect l="5385" t="9680" r="39827" b="59246"/>
          <a:stretch/>
        </p:blipFill>
        <p:spPr>
          <a:xfrm>
            <a:off x="288041" y="2354580"/>
            <a:ext cx="4146799" cy="3413760"/>
          </a:xfrm>
          <a:prstGeom prst="rect">
            <a:avLst/>
          </a:prstGeom>
        </p:spPr>
      </p:pic>
      <p:sp>
        <p:nvSpPr>
          <p:cNvPr id="10" name="TextBox 9">
            <a:extLst>
              <a:ext uri="{FF2B5EF4-FFF2-40B4-BE49-F238E27FC236}">
                <a16:creationId xmlns:a16="http://schemas.microsoft.com/office/drawing/2014/main" id="{179C28BC-28E4-4B3F-A5C8-524D0A232B32}"/>
              </a:ext>
            </a:extLst>
          </p:cNvPr>
          <p:cNvSpPr txBox="1"/>
          <p:nvPr/>
        </p:nvSpPr>
        <p:spPr>
          <a:xfrm>
            <a:off x="914400" y="1470660"/>
            <a:ext cx="7175362" cy="800219"/>
          </a:xfrm>
          <a:prstGeom prst="rect">
            <a:avLst/>
          </a:prstGeom>
          <a:noFill/>
        </p:spPr>
        <p:txBody>
          <a:bodyPr wrap="none" rtlCol="0">
            <a:spAutoFit/>
          </a:bodyPr>
          <a:lstStyle/>
          <a:p>
            <a:r>
              <a:rPr lang="en-US" sz="2800" b="1" dirty="0">
                <a:latin typeface="Tahoma" panose="020B0604030504040204" pitchFamily="34" charset="0"/>
                <a:ea typeface="Tahoma" panose="020B0604030504040204" pitchFamily="34" charset="0"/>
                <a:cs typeface="Tahoma" panose="020B0604030504040204" pitchFamily="34" charset="0"/>
              </a:rPr>
              <a:t>20. Offer community support and help.</a:t>
            </a:r>
          </a:p>
          <a:p>
            <a:endParaRPr lang="en-US" dirty="0"/>
          </a:p>
        </p:txBody>
      </p:sp>
      <p:pic>
        <p:nvPicPr>
          <p:cNvPr id="11" name="Picture 10">
            <a:extLst>
              <a:ext uri="{FF2B5EF4-FFF2-40B4-BE49-F238E27FC236}">
                <a16:creationId xmlns:a16="http://schemas.microsoft.com/office/drawing/2014/main" id="{3702CE96-B01C-44E0-812D-235F5B7D1ED0}"/>
              </a:ext>
            </a:extLst>
          </p:cNvPr>
          <p:cNvPicPr/>
          <p:nvPr/>
        </p:nvPicPr>
        <p:blipFill rotWithShape="1">
          <a:blip r:embed="rId3">
            <a:extLst>
              <a:ext uri="{28A0092B-C50C-407E-A947-70E740481C1C}">
                <a14:useLocalDpi xmlns:a14="http://schemas.microsoft.com/office/drawing/2010/main" val="0"/>
              </a:ext>
            </a:extLst>
          </a:blip>
          <a:srcRect l="19523" t="40946" r="39115" b="32022"/>
          <a:stretch/>
        </p:blipFill>
        <p:spPr>
          <a:xfrm>
            <a:off x="5045960" y="2354580"/>
            <a:ext cx="3939539" cy="3649980"/>
          </a:xfrm>
          <a:prstGeom prst="rect">
            <a:avLst/>
          </a:prstGeom>
        </p:spPr>
      </p:pic>
    </p:spTree>
    <p:extLst>
      <p:ext uri="{BB962C8B-B14F-4D97-AF65-F5344CB8AC3E}">
        <p14:creationId xmlns:p14="http://schemas.microsoft.com/office/powerpoint/2010/main" val="22745954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58</a:t>
            </a:fld>
            <a:endParaRPr lang="en-US" dirty="0"/>
          </a:p>
        </p:txBody>
      </p:sp>
      <p:sp>
        <p:nvSpPr>
          <p:cNvPr id="10" name="TextBox 9">
            <a:extLst>
              <a:ext uri="{FF2B5EF4-FFF2-40B4-BE49-F238E27FC236}">
                <a16:creationId xmlns:a16="http://schemas.microsoft.com/office/drawing/2014/main" id="{179C28BC-28E4-4B3F-A5C8-524D0A232B32}"/>
              </a:ext>
            </a:extLst>
          </p:cNvPr>
          <p:cNvSpPr txBox="1"/>
          <p:nvPr/>
        </p:nvSpPr>
        <p:spPr>
          <a:xfrm>
            <a:off x="914400" y="1470660"/>
            <a:ext cx="6232796" cy="738664"/>
          </a:xfrm>
          <a:prstGeom prst="rect">
            <a:avLst/>
          </a:prstGeom>
          <a:noFill/>
        </p:spPr>
        <p:txBody>
          <a:bodyPr wrap="non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Bonus Item: Peer-graded assignments.</a:t>
            </a:r>
          </a:p>
          <a:p>
            <a:endParaRPr lang="en-US" dirty="0"/>
          </a:p>
        </p:txBody>
      </p:sp>
      <p:pic>
        <p:nvPicPr>
          <p:cNvPr id="3" name="Picture 2">
            <a:extLst>
              <a:ext uri="{FF2B5EF4-FFF2-40B4-BE49-F238E27FC236}">
                <a16:creationId xmlns:a16="http://schemas.microsoft.com/office/drawing/2014/main" id="{FB7D7EE2-DF6F-4E84-9F75-388DBE270812}"/>
              </a:ext>
            </a:extLst>
          </p:cNvPr>
          <p:cNvPicPr>
            <a:picLocks noChangeAspect="1"/>
          </p:cNvPicPr>
          <p:nvPr/>
        </p:nvPicPr>
        <p:blipFill rotWithShape="1">
          <a:blip r:embed="rId3"/>
          <a:srcRect l="11334" t="18524" r="25084" b="6152"/>
          <a:stretch/>
        </p:blipFill>
        <p:spPr>
          <a:xfrm>
            <a:off x="789940" y="2209324"/>
            <a:ext cx="5179041" cy="4174457"/>
          </a:xfrm>
          <a:prstGeom prst="rect">
            <a:avLst/>
          </a:prstGeom>
        </p:spPr>
      </p:pic>
    </p:spTree>
    <p:extLst>
      <p:ext uri="{BB962C8B-B14F-4D97-AF65-F5344CB8AC3E}">
        <p14:creationId xmlns:p14="http://schemas.microsoft.com/office/powerpoint/2010/main" val="20039074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#2</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59</a:t>
            </a:fld>
            <a:endParaRPr lang="en-US" dirty="0"/>
          </a:p>
        </p:txBody>
      </p:sp>
      <p:sp>
        <p:nvSpPr>
          <p:cNvPr id="7" name="TextBox 6">
            <a:extLst>
              <a:ext uri="{FF2B5EF4-FFF2-40B4-BE49-F238E27FC236}">
                <a16:creationId xmlns:a16="http://schemas.microsoft.com/office/drawing/2014/main" id="{E1915982-D295-4D4D-9FA9-91511BDE93A5}"/>
              </a:ext>
            </a:extLst>
          </p:cNvPr>
          <p:cNvSpPr txBox="1"/>
          <p:nvPr/>
        </p:nvSpPr>
        <p:spPr>
          <a:xfrm>
            <a:off x="461818" y="1307496"/>
            <a:ext cx="7702461" cy="1354217"/>
          </a:xfrm>
          <a:prstGeom prst="rect">
            <a:avLst/>
          </a:prstGeom>
          <a:noFill/>
        </p:spPr>
        <p:txBody>
          <a:bodyPr wrap="square" rtlCol="0">
            <a:spAutoFit/>
          </a:bodyPr>
          <a:lstStyle/>
          <a:p>
            <a:r>
              <a:rPr lang="en-US"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MOOC Learners and SDL</a:t>
            </a:r>
          </a:p>
          <a:p>
            <a:r>
              <a:rPr lang="en-US" sz="1800" b="1" dirty="0">
                <a:solidFill>
                  <a:srgbClr val="201F1E"/>
                </a:solidFill>
                <a:effectLst/>
                <a:latin typeface="Tahoma" panose="020B0604030504040204" pitchFamily="34" charset="0"/>
                <a:ea typeface="Tahoma" panose="020B0604030504040204" pitchFamily="34" charset="0"/>
                <a:cs typeface="Tahoma" panose="020B0604030504040204" pitchFamily="34" charset="0"/>
              </a:rPr>
              <a:t>Zhu, M., Bonk, C. J., &amp; Berri, S. (2022). Fostering self-directed learning in MOOCs: Motivation, learning strategies, and instruction. </a:t>
            </a:r>
            <a:r>
              <a:rPr lang="en-US" sz="1800" b="1" i="1" dirty="0">
                <a:effectLst/>
                <a:latin typeface="Tahoma" panose="020B0604030504040204" pitchFamily="34" charset="0"/>
                <a:ea typeface="Tahoma" panose="020B0604030504040204" pitchFamily="34" charset="0"/>
                <a:cs typeface="Tahoma" panose="020B0604030504040204" pitchFamily="34" charset="0"/>
              </a:rPr>
              <a:t>Online Learning</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Background pattern, map&#10;&#10;Description automatically generated">
            <a:extLst>
              <a:ext uri="{FF2B5EF4-FFF2-40B4-BE49-F238E27FC236}">
                <a16:creationId xmlns:a16="http://schemas.microsoft.com/office/drawing/2014/main" id="{2838A718-1448-40FD-B3D2-55F531CC1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631" y="2819176"/>
            <a:ext cx="5449455" cy="3632970"/>
          </a:xfrm>
          <a:prstGeom prst="rect">
            <a:avLst/>
          </a:prstGeom>
        </p:spPr>
      </p:pic>
    </p:spTree>
    <p:extLst>
      <p:ext uri="{BB962C8B-B14F-4D97-AF65-F5344CB8AC3E}">
        <p14:creationId xmlns:p14="http://schemas.microsoft.com/office/powerpoint/2010/main" val="36793965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1347353" y="268901"/>
            <a:ext cx="6143337" cy="1790808"/>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2021</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 Decade of MOOCs: A Review of MOOC Stats and Trends in 2021</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Dhawal Shah</a:t>
            </a:r>
            <a:r>
              <a:rPr lang="en-US" sz="1600" b="1" dirty="0">
                <a:latin typeface="Tahoma" panose="020B0604030504040204" pitchFamily="34" charset="0"/>
                <a:ea typeface="Tahoma" panose="020B0604030504040204" pitchFamily="34" charset="0"/>
                <a:cs typeface="Tahoma" panose="020B0604030504040204" pitchFamily="34" charset="0"/>
              </a:rPr>
              <a:t>, Class Central</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https://www.classcentral.com/report/moocs-stats-and-trends-2021/</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683A171D-B99B-4B29-A5FF-D6E0E13EA2D7}"/>
              </a:ext>
            </a:extLst>
          </p:cNvPr>
          <p:cNvPicPr>
            <a:picLocks noChangeAspect="1"/>
          </p:cNvPicPr>
          <p:nvPr/>
        </p:nvPicPr>
        <p:blipFill>
          <a:blip r:embed="rId4"/>
          <a:stretch>
            <a:fillRect/>
          </a:stretch>
        </p:blipFill>
        <p:spPr>
          <a:xfrm>
            <a:off x="0" y="2385645"/>
            <a:ext cx="9144000" cy="4572000"/>
          </a:xfrm>
          <a:prstGeom prst="rect">
            <a:avLst/>
          </a:prstGeom>
        </p:spPr>
      </p:pic>
    </p:spTree>
    <p:extLst>
      <p:ext uri="{BB962C8B-B14F-4D97-AF65-F5344CB8AC3E}">
        <p14:creationId xmlns:p14="http://schemas.microsoft.com/office/powerpoint/2010/main" val="7025311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38909" y="1402080"/>
            <a:ext cx="7776441" cy="3696393"/>
          </a:xfrm>
        </p:spPr>
        <p:txBody>
          <a:bodyPr>
            <a:noAutofit/>
          </a:bodyPr>
          <a:lstStyle/>
          <a:p>
            <a:pPr marL="628650" marR="0" indent="-514350">
              <a:spcBef>
                <a:spcPts val="0"/>
              </a:spcBef>
              <a:spcAft>
                <a:spcPts val="0"/>
              </a:spcAf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What motivated individuals to enroll in MOOCs?</a:t>
            </a:r>
          </a:p>
          <a:p>
            <a:pPr marL="628650" marR="0" indent="-514350">
              <a:spcBef>
                <a:spcPts val="0"/>
              </a:spcBef>
              <a:spcAft>
                <a:spcPts val="0"/>
              </a:spcAf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What were the learning strategies that helped learners’ SDL in MOOCs?</a:t>
            </a:r>
          </a:p>
          <a:p>
            <a:pPr marL="628650" marR="0" indent="-514350">
              <a:spcBef>
                <a:spcPts val="0"/>
              </a:spcBef>
              <a:spcAft>
                <a:spcPts val="0"/>
              </a:spcAf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What were the design and instructional elements of MOOCs that facilitated learners’ SDL?</a:t>
            </a:r>
            <a:endParaRPr lang="en-US" sz="28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60</a:t>
            </a:fld>
            <a:endParaRPr lang="en-US" dirty="0"/>
          </a:p>
        </p:txBody>
      </p:sp>
    </p:spTree>
    <p:extLst>
      <p:ext uri="{BB962C8B-B14F-4D97-AF65-F5344CB8AC3E}">
        <p14:creationId xmlns:p14="http://schemas.microsoft.com/office/powerpoint/2010/main" val="41429094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#2</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61</a:t>
            </a:fld>
            <a:endParaRPr lang="en-US" dirty="0"/>
          </a:p>
        </p:txBody>
      </p:sp>
      <p:pic>
        <p:nvPicPr>
          <p:cNvPr id="4" name="Picture 3">
            <a:extLst>
              <a:ext uri="{FF2B5EF4-FFF2-40B4-BE49-F238E27FC236}">
                <a16:creationId xmlns:a16="http://schemas.microsoft.com/office/drawing/2014/main" id="{1056B4FC-5541-43D5-8441-AD5028DB93C8}"/>
              </a:ext>
            </a:extLst>
          </p:cNvPr>
          <p:cNvPicPr>
            <a:picLocks noChangeAspect="1"/>
          </p:cNvPicPr>
          <p:nvPr/>
        </p:nvPicPr>
        <p:blipFill rotWithShape="1">
          <a:blip r:embed="rId3"/>
          <a:srcRect l="23738" t="32562" r="19697" b="27393"/>
          <a:stretch/>
        </p:blipFill>
        <p:spPr>
          <a:xfrm>
            <a:off x="0" y="2535927"/>
            <a:ext cx="8988039" cy="3916219"/>
          </a:xfrm>
          <a:prstGeom prst="rect">
            <a:avLst/>
          </a:prstGeom>
        </p:spPr>
      </p:pic>
      <p:sp>
        <p:nvSpPr>
          <p:cNvPr id="7" name="TextBox 6">
            <a:extLst>
              <a:ext uri="{FF2B5EF4-FFF2-40B4-BE49-F238E27FC236}">
                <a16:creationId xmlns:a16="http://schemas.microsoft.com/office/drawing/2014/main" id="{E1915982-D295-4D4D-9FA9-91511BDE93A5}"/>
              </a:ext>
            </a:extLst>
          </p:cNvPr>
          <p:cNvSpPr txBox="1"/>
          <p:nvPr/>
        </p:nvSpPr>
        <p:spPr>
          <a:xfrm>
            <a:off x="461818" y="1307496"/>
            <a:ext cx="7702461" cy="1354217"/>
          </a:xfrm>
          <a:prstGeom prst="rect">
            <a:avLst/>
          </a:prstGeom>
          <a:noFill/>
        </p:spPr>
        <p:txBody>
          <a:bodyPr wrap="square" rtlCol="0">
            <a:spAutoFit/>
          </a:bodyPr>
          <a:lstStyle/>
          <a:p>
            <a:r>
              <a:rPr lang="en-US"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MOOC Learners and SDL</a:t>
            </a:r>
          </a:p>
          <a:p>
            <a:r>
              <a:rPr lang="en-US" sz="1800" b="1" dirty="0">
                <a:solidFill>
                  <a:srgbClr val="201F1E"/>
                </a:solidFill>
                <a:effectLst/>
                <a:latin typeface="Tahoma" panose="020B0604030504040204" pitchFamily="34" charset="0"/>
                <a:ea typeface="Tahoma" panose="020B0604030504040204" pitchFamily="34" charset="0"/>
                <a:cs typeface="Tahoma" panose="020B0604030504040204" pitchFamily="34" charset="0"/>
              </a:rPr>
              <a:t>Zhu, M., Bonk, C. J., &amp; Berri, S. (2022). Fostering self-directed learning in MOOCs: Motivation, learning strategies, and instruction. </a:t>
            </a:r>
            <a:r>
              <a:rPr lang="en-US" sz="1800" b="1" i="1" dirty="0">
                <a:effectLst/>
                <a:latin typeface="Tahoma" panose="020B0604030504040204" pitchFamily="34" charset="0"/>
                <a:ea typeface="Tahoma" panose="020B0604030504040204" pitchFamily="34" charset="0"/>
                <a:cs typeface="Tahoma" panose="020B0604030504040204" pitchFamily="34" charset="0"/>
              </a:rPr>
              <a:t>Online Learning</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369805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#2</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62</a:t>
            </a:fld>
            <a:endParaRPr lang="en-US" dirty="0"/>
          </a:p>
        </p:txBody>
      </p:sp>
      <p:sp>
        <p:nvSpPr>
          <p:cNvPr id="7" name="TextBox 6">
            <a:extLst>
              <a:ext uri="{FF2B5EF4-FFF2-40B4-BE49-F238E27FC236}">
                <a16:creationId xmlns:a16="http://schemas.microsoft.com/office/drawing/2014/main" id="{E1915982-D295-4D4D-9FA9-91511BDE93A5}"/>
              </a:ext>
            </a:extLst>
          </p:cNvPr>
          <p:cNvSpPr txBox="1"/>
          <p:nvPr/>
        </p:nvSpPr>
        <p:spPr>
          <a:xfrm>
            <a:off x="461818" y="1307496"/>
            <a:ext cx="7702461" cy="1354217"/>
          </a:xfrm>
          <a:prstGeom prst="rect">
            <a:avLst/>
          </a:prstGeom>
          <a:noFill/>
        </p:spPr>
        <p:txBody>
          <a:bodyPr wrap="square" rtlCol="0">
            <a:spAutoFit/>
          </a:bodyPr>
          <a:lstStyle/>
          <a:p>
            <a:r>
              <a:rPr lang="en-US"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MOOC Learners and SDL</a:t>
            </a:r>
          </a:p>
          <a:p>
            <a:r>
              <a:rPr lang="en-US" sz="1800" b="1" dirty="0">
                <a:solidFill>
                  <a:srgbClr val="201F1E"/>
                </a:solidFill>
                <a:effectLst/>
                <a:latin typeface="Tahoma" panose="020B0604030504040204" pitchFamily="34" charset="0"/>
                <a:ea typeface="Tahoma" panose="020B0604030504040204" pitchFamily="34" charset="0"/>
                <a:cs typeface="Tahoma" panose="020B0604030504040204" pitchFamily="34" charset="0"/>
              </a:rPr>
              <a:t>Zhu, M., Bonk, C. J., &amp; Berri, S. (2022). Fostering self-directed learning in MOOCs: Motivation, learning strategies, and instruction. </a:t>
            </a:r>
            <a:r>
              <a:rPr lang="en-US" sz="1800" b="1" i="1" dirty="0">
                <a:effectLst/>
                <a:latin typeface="Tahoma" panose="020B0604030504040204" pitchFamily="34" charset="0"/>
                <a:ea typeface="Tahoma" panose="020B0604030504040204" pitchFamily="34" charset="0"/>
                <a:cs typeface="Tahoma" panose="020B0604030504040204" pitchFamily="34" charset="0"/>
              </a:rPr>
              <a:t>Online Learning</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0DA357E-D6CC-468D-93A3-6160A4965A5C}"/>
              </a:ext>
            </a:extLst>
          </p:cNvPr>
          <p:cNvPicPr>
            <a:picLocks noChangeAspect="1"/>
          </p:cNvPicPr>
          <p:nvPr/>
        </p:nvPicPr>
        <p:blipFill rotWithShape="1">
          <a:blip r:embed="rId3"/>
          <a:srcRect l="23232" t="24684" r="25555" b="42328"/>
          <a:stretch/>
        </p:blipFill>
        <p:spPr>
          <a:xfrm>
            <a:off x="461818" y="2874006"/>
            <a:ext cx="7828024" cy="3103418"/>
          </a:xfrm>
          <a:prstGeom prst="rect">
            <a:avLst/>
          </a:prstGeom>
        </p:spPr>
      </p:pic>
    </p:spTree>
    <p:extLst>
      <p:ext uri="{BB962C8B-B14F-4D97-AF65-F5344CB8AC3E}">
        <p14:creationId xmlns:p14="http://schemas.microsoft.com/office/powerpoint/2010/main" val="26450288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795491" cy="3906982"/>
          </a:xfrm>
        </p:spPr>
        <p:txBody>
          <a:bodyPr>
            <a:normAutofit/>
          </a:bodyPr>
          <a:lstStyle/>
          <a:p>
            <a:pPr marL="0" indent="0">
              <a:lnSpc>
                <a:spcPct val="120000"/>
              </a:lnSpc>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Jacob, a retired management consultant from the US, expressed his motive behind enrolling in MOOCs as strictly intrinsic, “there's no reward.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I'm retired</a:t>
            </a:r>
            <a:r>
              <a:rPr lang="en-US" sz="2800" b="1" dirty="0">
                <a:latin typeface="Tahoma" panose="020B0604030504040204" pitchFamily="34" charset="0"/>
                <a:ea typeface="Tahoma" panose="020B0604030504040204" pitchFamily="34" charset="0"/>
                <a:cs typeface="Tahoma" panose="020B0604030504040204" pitchFamily="34" charset="0"/>
              </a:rPr>
              <a:t>. It's really just [that]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 get very interested in topics. I realize holes in my knowledge and try to fill the holes.</a:t>
            </a:r>
            <a:r>
              <a:rPr lang="en-US" sz="2800" b="1" dirty="0">
                <a:latin typeface="Tahoma" panose="020B0604030504040204" pitchFamily="34" charset="0"/>
                <a:ea typeface="Tahoma" panose="020B0604030504040204" pitchFamily="34" charset="0"/>
                <a:cs typeface="Tahoma" panose="020B0604030504040204" pitchFamily="34" charset="0"/>
              </a:rPr>
              <a:t>”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63</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RQ1. Intrinsic Motivation</a:t>
            </a:r>
          </a:p>
        </p:txBody>
      </p:sp>
    </p:spTree>
    <p:extLst>
      <p:ext uri="{BB962C8B-B14F-4D97-AF65-F5344CB8AC3E}">
        <p14:creationId xmlns:p14="http://schemas.microsoft.com/office/powerpoint/2010/main" val="9396128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1" y="1699491"/>
            <a:ext cx="7934036" cy="4479635"/>
          </a:xfrm>
        </p:spPr>
        <p:txBody>
          <a:bodyPr>
            <a:noAutofit/>
          </a:bodyPr>
          <a:lstStyle/>
          <a:p>
            <a:pPr marL="0" indent="0">
              <a:lnSpc>
                <a:spcPct val="120000"/>
              </a:lnSpc>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Besides educational purposes,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some participants enrolled in MOOCs to help with their career development</a:t>
            </a:r>
            <a:r>
              <a:rPr lang="en-US" b="1" dirty="0">
                <a:latin typeface="Tahoma" panose="020B0604030504040204" pitchFamily="34" charset="0"/>
                <a:ea typeface="Tahoma" panose="020B0604030504040204" pitchFamily="34" charset="0"/>
                <a:cs typeface="Tahoma" panose="020B0604030504040204" pitchFamily="34" charset="0"/>
              </a:rPr>
              <a:t>. For example, Sarah, who received her Ph.D. degree and was in between jobs at the time, selected topics such as anatomy, </a:t>
            </a:r>
            <a:r>
              <a:rPr lang="en-US" b="1" dirty="0" err="1">
                <a:latin typeface="Tahoma" panose="020B0604030504040204" pitchFamily="34" charset="0"/>
                <a:ea typeface="Tahoma" panose="020B0604030504040204" pitchFamily="34" charset="0"/>
                <a:cs typeface="Tahoma" panose="020B0604030504040204" pitchFamily="34" charset="0"/>
              </a:rPr>
              <a:t>MatLab</a:t>
            </a:r>
            <a:r>
              <a:rPr lang="en-US" b="1" dirty="0">
                <a:latin typeface="Tahoma" panose="020B0604030504040204" pitchFamily="34" charset="0"/>
                <a:ea typeface="Tahoma" panose="020B0604030504040204" pitchFamily="34" charset="0"/>
                <a:cs typeface="Tahoma" panose="020B0604030504040204" pitchFamily="34" charset="0"/>
              </a:rPr>
              <a:t> software, oncology, biology, and neuroscience. Sarah explained the purpose for taking these types of MOOCs was:</a:t>
            </a:r>
          </a:p>
          <a:p>
            <a:pPr marL="0" indent="0">
              <a:lnSpc>
                <a:spcPct val="120000"/>
              </a:lnSpc>
              <a:spcAft>
                <a:spcPts val="0"/>
              </a:spcAft>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To acquire and improve my knowledge as a medical physicist…I consider my resume when selecting MOOC. I choose courses related to my professional field to add them to my curriculum</a:t>
            </a:r>
            <a:r>
              <a:rPr lang="en-US" b="1" dirty="0">
                <a:latin typeface="Tahoma" panose="020B0604030504040204" pitchFamily="34" charset="0"/>
                <a:ea typeface="Tahoma" panose="020B0604030504040204" pitchFamily="34" charset="0"/>
                <a:cs typeface="Tahoma" panose="020B0604030504040204" pitchFamily="34" charset="0"/>
              </a:rPr>
              <a:t>; otherwise, there would be a period without being in contact with my profession.</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64</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RQ1. Extrinsic Motivation</a:t>
            </a:r>
          </a:p>
        </p:txBody>
      </p:sp>
    </p:spTree>
    <p:extLst>
      <p:ext uri="{BB962C8B-B14F-4D97-AF65-F5344CB8AC3E}">
        <p14:creationId xmlns:p14="http://schemas.microsoft.com/office/powerpoint/2010/main" val="41260423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665018" y="1597891"/>
            <a:ext cx="7869400" cy="4498109"/>
          </a:xfrm>
        </p:spPr>
        <p:txBody>
          <a:bodyPr>
            <a:normAutofit lnSpcReduction="10000"/>
          </a:bodyPr>
          <a:lstStyle/>
          <a:p>
            <a:pPr marL="0" marR="0" indent="0">
              <a:spcBef>
                <a:spcPts val="0"/>
              </a:spcBef>
              <a:spcAft>
                <a:spcPts val="0"/>
              </a:spcAft>
              <a:buNone/>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RQ2: What were the Learning Strategies that Helped Learners’ SDL in MOOCs?</a:t>
            </a:r>
            <a:endParaRPr lang="en-US" sz="2800" dirty="0">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endPar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Dan considered the progress bar to be a good indication of his progress, and it also created a healthy competition among the learners. Seeing where he was at in the course compared to the other learners gave him a push. He stated,</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All the progress bar with milestones, with a small quiz that doesn't count for the evaluation, but they're good for you to check if I'm really learning. </a:t>
            </a: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And, for example, I like when you have these kinds of nice competition[s], right. Everyone starts a MOOC at the same time, but you see that these weeks you progress faster than other members in the MOOC.”</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65</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RQ2. Learning Strategies</a:t>
            </a:r>
          </a:p>
        </p:txBody>
      </p:sp>
    </p:spTree>
    <p:extLst>
      <p:ext uri="{BB962C8B-B14F-4D97-AF65-F5344CB8AC3E}">
        <p14:creationId xmlns:p14="http://schemas.microsoft.com/office/powerpoint/2010/main" val="14491871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665018" y="1597891"/>
            <a:ext cx="7869400" cy="4498109"/>
          </a:xfrm>
        </p:spPr>
        <p:txBody>
          <a:bodyPr>
            <a:normAutofit fontScale="92500" lnSpcReduction="10000"/>
          </a:bodyPr>
          <a:lstStyle/>
          <a:p>
            <a:pPr marL="0" marR="0" indent="0">
              <a:spcBef>
                <a:spcPts val="0"/>
              </a:spcBef>
              <a:spcAft>
                <a:spcPts val="0"/>
              </a:spcAft>
              <a:buNone/>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RQ2: What were the Learning Strategies that Helped Learners’ SDL in MOOCs?</a:t>
            </a:r>
            <a:endParaRPr lang="en-US" sz="2800" dirty="0">
              <a:latin typeface="Tahoma" panose="020B0604030504040204" pitchFamily="34" charset="0"/>
              <a:ea typeface="Tahoma" panose="020B0604030504040204" pitchFamily="34" charset="0"/>
              <a:cs typeface="Tahoma" panose="020B0604030504040204" pitchFamily="34" charset="0"/>
            </a:endParaRPr>
          </a:p>
          <a:p>
            <a:pPr marL="0" marR="0">
              <a:lnSpc>
                <a:spcPct val="110000"/>
              </a:lnSpc>
              <a:spcBef>
                <a:spcPts val="0"/>
              </a:spcBef>
              <a:spcAft>
                <a:spcPts val="600"/>
              </a:spcAft>
            </a:pPr>
            <a:endPar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indent="0">
              <a:lnSpc>
                <a:spcPct val="110000"/>
              </a:lnSpc>
              <a:spcAft>
                <a:spcPts val="0"/>
              </a:spcAft>
              <a:buNone/>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Note taking</a:t>
            </a:r>
            <a:r>
              <a:rPr lang="en-US" sz="3200" b="1" dirty="0">
                <a:latin typeface="Tahoma" panose="020B0604030504040204" pitchFamily="34" charset="0"/>
                <a:ea typeface="Tahoma" panose="020B0604030504040204" pitchFamily="34" charset="0"/>
                <a:cs typeface="Tahoma" panose="020B0604030504040204" pitchFamily="34" charset="0"/>
              </a:rPr>
              <a:t>: Dan stated that his main learning strategy was notetaking: “I always have my little notebook for the MOOC that I'm working on or I'm studying.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And whatever videos or whatever exercise that I was doing, I was always taking notes</a:t>
            </a:r>
            <a:r>
              <a:rPr lang="en-US" sz="3200" b="1" dirty="0">
                <a:latin typeface="Tahoma" panose="020B0604030504040204" pitchFamily="34" charset="0"/>
                <a:ea typeface="Tahoma" panose="020B0604030504040204" pitchFamily="34" charset="0"/>
                <a:cs typeface="Tahoma" panose="020B0604030504040204" pitchFamily="34" charset="0"/>
              </a:rPr>
              <a:t>…”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66</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RQ2. Learning Strategies</a:t>
            </a:r>
          </a:p>
        </p:txBody>
      </p:sp>
    </p:spTree>
    <p:extLst>
      <p:ext uri="{BB962C8B-B14F-4D97-AF65-F5344CB8AC3E}">
        <p14:creationId xmlns:p14="http://schemas.microsoft.com/office/powerpoint/2010/main" val="934548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665018" y="1597891"/>
            <a:ext cx="7462982" cy="4498109"/>
          </a:xfrm>
        </p:spPr>
        <p:txBody>
          <a:bodyPr>
            <a:normAutofit fontScale="70000" lnSpcReduction="20000"/>
          </a:bodyPr>
          <a:lstStyle/>
          <a:p>
            <a:pPr marL="0" indent="0">
              <a:lnSpc>
                <a:spcPct val="120000"/>
              </a:lnSpc>
              <a:spcAft>
                <a:spcPts val="0"/>
              </a:spcAft>
              <a:buNone/>
            </a:pPr>
            <a:r>
              <a:rPr lang="en-US" sz="3600" b="1" dirty="0">
                <a:latin typeface="Tahoma" panose="020B0604030504040204" pitchFamily="34" charset="0"/>
                <a:ea typeface="Tahoma" panose="020B0604030504040204" pitchFamily="34" charset="0"/>
                <a:cs typeface="Tahoma" panose="020B0604030504040204" pitchFamily="34" charset="0"/>
              </a:rPr>
              <a:t>To help her self-monitoring, Melena noted how enriching her knowledge and knowing new things that she did not know before, along with doing well on the quizzes and tests, were vital indications of her progress. She explained,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Usually, there is a test after each week. Performing it, I can see in which topic I have the biggest gaps, or I got it well. </a:t>
            </a:r>
            <a:r>
              <a:rPr lang="en-US" sz="3600" b="1" dirty="0">
                <a:latin typeface="Tahoma" panose="020B0604030504040204" pitchFamily="34" charset="0"/>
                <a:ea typeface="Tahoma" panose="020B0604030504040204" pitchFamily="34" charset="0"/>
                <a:cs typeface="Tahoma" panose="020B0604030504040204" pitchFamily="34" charset="0"/>
              </a:rPr>
              <a:t>Moreover, if I apply it in other areas of my life and it can also be seen then.”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67</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dirty="0"/>
              <a:t>RQ2. Self-monitoring</a:t>
            </a:r>
          </a:p>
        </p:txBody>
      </p:sp>
    </p:spTree>
    <p:extLst>
      <p:ext uri="{BB962C8B-B14F-4D97-AF65-F5344CB8AC3E}">
        <p14:creationId xmlns:p14="http://schemas.microsoft.com/office/powerpoint/2010/main" val="39313623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389091" cy="3906982"/>
          </a:xfrm>
        </p:spPr>
        <p:txBody>
          <a:bodyPr>
            <a:normAutofit fontScale="47500" lnSpcReduction="20000"/>
          </a:bodyPr>
          <a:lstStyle/>
          <a:p>
            <a:pPr marL="0" indent="0" fontAlgn="base">
              <a:lnSpc>
                <a:spcPct val="120000"/>
              </a:lnSpc>
              <a:spcAft>
                <a:spcPts val="0"/>
              </a:spcAft>
              <a:buNone/>
            </a:pPr>
            <a:r>
              <a:rPr lang="en-US" sz="4800" b="1" dirty="0">
                <a:latin typeface="Tahoma" panose="020B0604030504040204" pitchFamily="34" charset="0"/>
                <a:ea typeface="Tahoma" panose="020B0604030504040204" pitchFamily="34" charset="0"/>
                <a:cs typeface="Tahoma" panose="020B0604030504040204" pitchFamily="34" charset="0"/>
              </a:rPr>
              <a:t>Dan, the participant that enrolled in MOOCs as a learner and also taught MOOCs, described how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he dedicated a certain time to work on MOOC</a:t>
            </a:r>
            <a:r>
              <a:rPr lang="en-US" sz="4800" b="1" dirty="0">
                <a:latin typeface="Tahoma" panose="020B0604030504040204" pitchFamily="34" charset="0"/>
                <a:ea typeface="Tahoma" panose="020B0604030504040204" pitchFamily="34" charset="0"/>
                <a:cs typeface="Tahoma" panose="020B0604030504040204" pitchFamily="34" charset="0"/>
              </a:rPr>
              <a:t>s. For the most part,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he allocated the mornings for reading and the afternoons for writing</a:t>
            </a:r>
            <a:r>
              <a:rPr lang="en-US" sz="4800" b="1" dirty="0">
                <a:latin typeface="Tahoma" panose="020B0604030504040204" pitchFamily="34" charset="0"/>
                <a:ea typeface="Tahoma" panose="020B0604030504040204" pitchFamily="34" charset="0"/>
                <a:cs typeface="Tahoma" panose="020B0604030504040204" pitchFamily="34" charset="0"/>
              </a:rPr>
              <a:t>:</a:t>
            </a:r>
          </a:p>
          <a:p>
            <a:pPr marL="0" indent="0" fontAlgn="base">
              <a:lnSpc>
                <a:spcPct val="120000"/>
              </a:lnSpc>
              <a:spcAft>
                <a:spcPts val="0"/>
              </a:spcAft>
              <a:buNone/>
            </a:pPr>
            <a:r>
              <a:rPr lang="en-US" sz="4800" b="1" dirty="0">
                <a:latin typeface="Tahoma" panose="020B0604030504040204" pitchFamily="34" charset="0"/>
                <a:ea typeface="Tahoma" panose="020B0604030504040204" pitchFamily="34" charset="0"/>
                <a:cs typeface="Tahoma" panose="020B0604030504040204" pitchFamily="34" charset="0"/>
              </a:rPr>
              <a:t>For me, I'm a researcher. I'm better at writing papers in that afternoon and reading in the morning… Also, I try to schedule my time for the MOOC as everyone scheduled. This is time to go to the gym or whatever.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68</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600" dirty="0"/>
              <a:t>RQ2. Self-management</a:t>
            </a:r>
          </a:p>
        </p:txBody>
      </p:sp>
    </p:spTree>
    <p:extLst>
      <p:ext uri="{BB962C8B-B14F-4D97-AF65-F5344CB8AC3E}">
        <p14:creationId xmlns:p14="http://schemas.microsoft.com/office/powerpoint/2010/main" val="11023460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665018" y="1597891"/>
            <a:ext cx="7869400" cy="4498109"/>
          </a:xfrm>
        </p:spPr>
        <p:txBody>
          <a:bodyPr>
            <a:normAutofit/>
          </a:bodyPr>
          <a:lstStyle/>
          <a:p>
            <a:pPr marL="0" marR="0" indent="0">
              <a:spcBef>
                <a:spcPts val="0"/>
              </a:spcBef>
              <a:spcAft>
                <a:spcPts val="0"/>
              </a:spcAft>
              <a:buNone/>
            </a:pP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RQ3: What Design and Instructional Elements of MOOCs Facilitate Learners’ SDL from the Student’s Perspective?</a:t>
            </a:r>
            <a:endParaRPr lang="en-US" sz="2400"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endPar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Alina believed that having worksheets or a set of questions after each module was the most helpful strategy to evaluate her learning step by step.</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Being able to answer the questions after each module </a:t>
            </a: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gave her a sense of how much knowledge she retained before starting the next module. Similarly, Sandy elaborated upon how quizzes and tests were helpful, but she wished they were more advanced and included questions and answers rather than only multiple-choice questions. </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69</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a:xfrm>
            <a:off x="165464" y="435426"/>
            <a:ext cx="5838172" cy="731000"/>
          </a:xfrm>
        </p:spPr>
        <p:txBody>
          <a:bodyPr/>
          <a:lstStyle/>
          <a:p>
            <a:r>
              <a:rPr lang="en-US" dirty="0"/>
              <a:t>RQ3. Design Elements</a:t>
            </a:r>
          </a:p>
        </p:txBody>
      </p:sp>
    </p:spTree>
    <p:extLst>
      <p:ext uri="{BB962C8B-B14F-4D97-AF65-F5344CB8AC3E}">
        <p14:creationId xmlns:p14="http://schemas.microsoft.com/office/powerpoint/2010/main" val="21854281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1347353" y="268901"/>
            <a:ext cx="6143337" cy="1790808"/>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2021</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 Decade of MOOCs: A Review of MOOC Stats and Trends in 2021</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Dhawal Shah</a:t>
            </a:r>
            <a:r>
              <a:rPr lang="en-US" sz="1600" b="1" dirty="0">
                <a:latin typeface="Tahoma" panose="020B0604030504040204" pitchFamily="34" charset="0"/>
                <a:ea typeface="Tahoma" panose="020B0604030504040204" pitchFamily="34" charset="0"/>
                <a:cs typeface="Tahoma" panose="020B0604030504040204" pitchFamily="34" charset="0"/>
              </a:rPr>
              <a:t>, Class Central</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https://www.classcentral.com/report/moocs-stats-and-trends-2021/</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Table&#10;&#10;Description automatically generated">
            <a:extLst>
              <a:ext uri="{FF2B5EF4-FFF2-40B4-BE49-F238E27FC236}">
                <a16:creationId xmlns:a16="http://schemas.microsoft.com/office/drawing/2014/main" id="{EAB0BB19-E5AD-4458-94E3-E75B966F4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21523"/>
            <a:ext cx="9144000" cy="4572000"/>
          </a:xfrm>
          <a:prstGeom prst="rect">
            <a:avLst/>
          </a:prstGeom>
        </p:spPr>
      </p:pic>
    </p:spTree>
    <p:extLst>
      <p:ext uri="{BB962C8B-B14F-4D97-AF65-F5344CB8AC3E}">
        <p14:creationId xmlns:p14="http://schemas.microsoft.com/office/powerpoint/2010/main" val="38762108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389091" cy="3906982"/>
          </a:xfrm>
        </p:spPr>
        <p:txBody>
          <a:bodyPr>
            <a:normAutofit/>
          </a:bodyPr>
          <a:lstStyle/>
          <a:p>
            <a:pPr marL="0" indent="0">
              <a:spcAft>
                <a:spcPts val="0"/>
              </a:spcAft>
              <a:buNone/>
            </a:pPr>
            <a:r>
              <a:rPr lang="en-US" sz="3200" b="1" dirty="0">
                <a:latin typeface="Tahoma" panose="020B0604030504040204" pitchFamily="34" charset="0"/>
                <a:ea typeface="Tahoma" panose="020B0604030504040204" pitchFamily="34" charset="0"/>
                <a:cs typeface="Tahoma" panose="020B0604030504040204" pitchFamily="34" charset="0"/>
              </a:rPr>
              <a:t>Design Element: Clear Goals</a:t>
            </a:r>
          </a:p>
          <a:p>
            <a:pPr marL="0" indent="0" fontAlgn="base">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As Dan explained: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Some tips at the opening </a:t>
            </a:r>
            <a:r>
              <a:rPr lang="en-US" sz="2800" b="1" dirty="0">
                <a:latin typeface="Tahoma" panose="020B0604030504040204" pitchFamily="34" charset="0"/>
                <a:ea typeface="Tahoma" panose="020B0604030504040204" pitchFamily="34" charset="0"/>
                <a:cs typeface="Tahoma" panose="020B0604030504040204" pitchFamily="34" charset="0"/>
              </a:rPr>
              <a:t>of your MOOC saying: ‘hey guys, this is a MOOC that requires you a certain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amount of hours per week</a:t>
            </a:r>
            <a:r>
              <a:rPr lang="en-US" sz="2800" b="1" dirty="0">
                <a:latin typeface="Tahoma" panose="020B0604030504040204" pitchFamily="34" charset="0"/>
                <a:ea typeface="Tahoma" panose="020B0604030504040204" pitchFamily="34" charset="0"/>
                <a:cs typeface="Tahoma" panose="020B0604030504040204" pitchFamily="34" charset="0"/>
              </a:rPr>
              <a:t>. And there is a strong deadline for delivering homework and during your quizzes.’”</a:t>
            </a:r>
            <a:r>
              <a:rPr lang="en-US" sz="2800" b="1" dirty="0">
                <a:effectLst/>
                <a:latin typeface="Tahoma" panose="020B0604030504040204" pitchFamily="34" charset="0"/>
                <a:ea typeface="Tahoma" panose="020B0604030504040204" pitchFamily="34" charset="0"/>
                <a:cs typeface="Tahoma" panose="020B0604030504040204" pitchFamily="34" charset="0"/>
              </a:rPr>
              <a:t> </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70</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a:xfrm>
            <a:off x="165464" y="435426"/>
            <a:ext cx="5985954" cy="731000"/>
          </a:xfrm>
        </p:spPr>
        <p:txBody>
          <a:bodyPr/>
          <a:lstStyle/>
          <a:p>
            <a:r>
              <a:rPr lang="en-US" dirty="0"/>
              <a:t>RQ3. Design Elements</a:t>
            </a:r>
          </a:p>
        </p:txBody>
      </p:sp>
    </p:spTree>
    <p:extLst>
      <p:ext uri="{BB962C8B-B14F-4D97-AF65-F5344CB8AC3E}">
        <p14:creationId xmlns:p14="http://schemas.microsoft.com/office/powerpoint/2010/main" val="24763340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389091" cy="3906982"/>
          </a:xfrm>
        </p:spPr>
        <p:txBody>
          <a:bodyPr>
            <a:noAutofit/>
          </a:bodyPr>
          <a:lstStyle/>
          <a:p>
            <a:pPr marL="0"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Design Element: Authentic Examples</a:t>
            </a:r>
          </a:p>
          <a:p>
            <a:pPr marL="0" indent="0" fontAlgn="base">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One participant, Helen, believed that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authentic examples, resources, and visuals that some instructors demonstrated in their courses helped maintain her curiosity</a:t>
            </a:r>
            <a:r>
              <a:rPr lang="en-US" sz="2000" b="1" dirty="0">
                <a:latin typeface="Tahoma" panose="020B0604030504040204" pitchFamily="34" charset="0"/>
                <a:ea typeface="Tahoma" panose="020B0604030504040204" pitchFamily="34" charset="0"/>
                <a:cs typeface="Tahoma" panose="020B0604030504040204" pitchFamily="34" charset="0"/>
              </a:rPr>
              <a:t>. In our interview, she explained: </a:t>
            </a:r>
          </a:p>
          <a:p>
            <a:pPr marL="0" indent="0" fontAlgn="base">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When I studied the brain,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the professor showed the real brain</a:t>
            </a:r>
            <a:r>
              <a:rPr lang="en-US" sz="2000" b="1" dirty="0">
                <a:latin typeface="Tahoma" panose="020B0604030504040204" pitchFamily="34" charset="0"/>
                <a:ea typeface="Tahoma" panose="020B0604030504040204" pitchFamily="34" charset="0"/>
                <a:cs typeface="Tahoma" panose="020B0604030504040204" pitchFamily="34" charset="0"/>
              </a:rPr>
              <a:t>. Like, she took us to the laboratory and showed us how the brains, how they did it, they did things in the laboratory. So, I find it fascinating. I find it very interesting. Even though for the test I try to read, but for understanding and looking at the real thing, the visualization is very good.</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71</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a:xfrm>
            <a:off x="165464" y="435426"/>
            <a:ext cx="5985954" cy="731000"/>
          </a:xfrm>
        </p:spPr>
        <p:txBody>
          <a:bodyPr/>
          <a:lstStyle/>
          <a:p>
            <a:r>
              <a:rPr lang="en-US" dirty="0"/>
              <a:t>RQ3. Design Elements</a:t>
            </a:r>
          </a:p>
        </p:txBody>
      </p:sp>
    </p:spTree>
    <p:extLst>
      <p:ext uri="{BB962C8B-B14F-4D97-AF65-F5344CB8AC3E}">
        <p14:creationId xmlns:p14="http://schemas.microsoft.com/office/powerpoint/2010/main" val="25111973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389091" cy="3906982"/>
          </a:xfrm>
        </p:spPr>
        <p:txBody>
          <a:bodyPr>
            <a:noAutofit/>
          </a:bodyPr>
          <a:lstStyle/>
          <a:p>
            <a:pPr marL="0" indent="0">
              <a:spcAft>
                <a:spcPts val="600"/>
              </a:spcAft>
              <a:buNone/>
            </a:pPr>
            <a:r>
              <a:rPr lang="en-US" sz="2400" b="1" dirty="0">
                <a:latin typeface="Tahoma" panose="020B0604030504040204" pitchFamily="34" charset="0"/>
                <a:ea typeface="Tahoma" panose="020B0604030504040204" pitchFamily="34" charset="0"/>
                <a:cs typeface="Tahoma" panose="020B0604030504040204" pitchFamily="34" charset="0"/>
              </a:rPr>
              <a:t>Design Element: Flexibility</a:t>
            </a:r>
          </a:p>
          <a:p>
            <a:pPr marL="0" indent="0" fontAlgn="base">
              <a:spcAft>
                <a:spcPts val="600"/>
              </a:spcAft>
              <a:buNone/>
            </a:pPr>
            <a:r>
              <a:rPr lang="en-US" sz="2000" b="1" dirty="0">
                <a:latin typeface="Tahoma" panose="020B0604030504040204" pitchFamily="34" charset="0"/>
                <a:ea typeface="Tahoma" panose="020B0604030504040204" pitchFamily="34" charset="0"/>
                <a:cs typeface="Tahoma" panose="020B0604030504040204" pitchFamily="34" charset="0"/>
              </a:rPr>
              <a:t>Sandy, a former perfectionist,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described her MOOC experience as life-changing</a:t>
            </a:r>
            <a:r>
              <a:rPr lang="en-US" sz="2000" b="1" dirty="0">
                <a:latin typeface="Tahoma" panose="020B0604030504040204" pitchFamily="34" charset="0"/>
                <a:ea typeface="Tahoma" panose="020B0604030504040204" pitchFamily="34" charset="0"/>
                <a:cs typeface="Tahoma" panose="020B0604030504040204" pitchFamily="34" charset="0"/>
              </a:rPr>
              <a:t>. In this situation, the learner felt more comfortable directing her own learning rather than being pressured to follow a stricter schedule. When asked to describe her MOOCs experience, she explained,</a:t>
            </a:r>
          </a:p>
          <a:p>
            <a:pPr marL="0" indent="0" fontAlgn="base">
              <a:spcAft>
                <a:spcPts val="600"/>
              </a:spcAft>
              <a:buNone/>
            </a:pPr>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It helped me realize that I enjoy learning a lot more when I can just be a little more casual about it. I just find it a lot more enjoyable to learn. </a:t>
            </a:r>
            <a:r>
              <a:rPr lang="en-US" sz="2000" b="1" dirty="0">
                <a:latin typeface="Tahoma" panose="020B0604030504040204" pitchFamily="34" charset="0"/>
                <a:ea typeface="Tahoma" panose="020B0604030504040204" pitchFamily="34" charset="0"/>
                <a:cs typeface="Tahoma" panose="020B0604030504040204" pitchFamily="34" charset="0"/>
              </a:rPr>
              <a:t>I think when I'm enjoying it more, I probably actually learn a lot more.”</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72</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a:xfrm>
            <a:off x="165464" y="435426"/>
            <a:ext cx="5985954" cy="731000"/>
          </a:xfrm>
        </p:spPr>
        <p:txBody>
          <a:bodyPr/>
          <a:lstStyle/>
          <a:p>
            <a:r>
              <a:rPr lang="en-US" dirty="0"/>
              <a:t>RQ3. Design Elements</a:t>
            </a:r>
          </a:p>
        </p:txBody>
      </p:sp>
    </p:spTree>
    <p:extLst>
      <p:ext uri="{BB962C8B-B14F-4D97-AF65-F5344CB8AC3E}">
        <p14:creationId xmlns:p14="http://schemas.microsoft.com/office/powerpoint/2010/main" val="30971843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389091" cy="3906982"/>
          </a:xfrm>
        </p:spPr>
        <p:txBody>
          <a:bodyPr>
            <a:noAutofit/>
          </a:bodyPr>
          <a:lstStyle/>
          <a:p>
            <a:pPr marL="0" indent="0" fontAlgn="base">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Design element- small learning units</a:t>
            </a:r>
          </a:p>
          <a:p>
            <a:pPr marL="0" indent="0" fontAlgn="base">
              <a:spcAft>
                <a:spcPts val="0"/>
              </a:spcAft>
              <a:buNone/>
            </a:pPr>
            <a:endParaRPr lang="en-US" sz="2800" b="1" dirty="0">
              <a:latin typeface="Tahoma" panose="020B0604030504040204" pitchFamily="34" charset="0"/>
              <a:ea typeface="Tahoma" panose="020B0604030504040204" pitchFamily="34" charset="0"/>
              <a:cs typeface="Tahoma" panose="020B0604030504040204" pitchFamily="34" charset="0"/>
            </a:endParaRPr>
          </a:p>
          <a:p>
            <a:pPr marL="0" indent="0" fontAlgn="base">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As Joe explained: </a:t>
            </a:r>
          </a:p>
          <a:p>
            <a:pPr marL="0" indent="0" fontAlgn="base">
              <a:spcAft>
                <a:spcPts val="0"/>
              </a:spcAft>
              <a:buNone/>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 think what's really good is keeping it into small chunks. </a:t>
            </a:r>
            <a:r>
              <a:rPr lang="en-US" sz="2800" b="1" dirty="0">
                <a:latin typeface="Tahoma" panose="020B0604030504040204" pitchFamily="34" charset="0"/>
                <a:ea typeface="Tahoma" panose="020B0604030504040204" pitchFamily="34" charset="0"/>
                <a:cs typeface="Tahoma" panose="020B0604030504040204" pitchFamily="34" charset="0"/>
              </a:rPr>
              <a:t>I'm going to say, roughly speaking, 3 to 7 minutes long because that makes it easy for you to put it down and pick it up again in small bits.</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73</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a:xfrm>
            <a:off x="165464" y="435426"/>
            <a:ext cx="5985954" cy="731000"/>
          </a:xfrm>
        </p:spPr>
        <p:txBody>
          <a:bodyPr/>
          <a:lstStyle/>
          <a:p>
            <a:r>
              <a:rPr lang="en-US" dirty="0"/>
              <a:t>RQ3. Design Elements</a:t>
            </a:r>
          </a:p>
        </p:txBody>
      </p:sp>
    </p:spTree>
    <p:extLst>
      <p:ext uri="{BB962C8B-B14F-4D97-AF65-F5344CB8AC3E}">
        <p14:creationId xmlns:p14="http://schemas.microsoft.com/office/powerpoint/2010/main" val="16123201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1" y="1699492"/>
            <a:ext cx="7269018" cy="3906982"/>
          </a:xfrm>
        </p:spPr>
        <p:txBody>
          <a:bodyPr>
            <a:normAutofit fontScale="92500"/>
          </a:bodyPr>
          <a:lstStyle/>
          <a:p>
            <a:pPr marL="0" indent="0">
              <a:lnSpc>
                <a:spcPct val="12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Design Element: Discussion board and feedback.</a:t>
            </a:r>
          </a:p>
          <a:p>
            <a:pPr marL="0" indent="0">
              <a:lnSpc>
                <a:spcPct val="120000"/>
              </a:lnSpc>
              <a:spcAft>
                <a:spcPts val="0"/>
              </a:spcAft>
              <a:buNone/>
            </a:pPr>
            <a:endParaRPr lang="en-US" sz="2400" b="1" dirty="0">
              <a:latin typeface="Tahoma" panose="020B0604030504040204" pitchFamily="34" charset="0"/>
              <a:ea typeface="Tahoma" panose="020B0604030504040204" pitchFamily="34" charset="0"/>
              <a:cs typeface="Tahoma" panose="020B0604030504040204" pitchFamily="34" charset="0"/>
            </a:endParaRPr>
          </a:p>
          <a:p>
            <a:pPr marL="0" indent="0" fontAlgn="base">
              <a:lnSpc>
                <a:spcPct val="12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Jacob sadly acknowledged that: “I’ll ask [the professor] a question today.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I'll type in a question on my computer in the forum. It may be 2 to 3 weeks before I get a reply.</a:t>
            </a:r>
            <a:r>
              <a:rPr lang="en-US" sz="2000" b="1" dirty="0">
                <a:latin typeface="Tahoma" panose="020B0604030504040204" pitchFamily="34" charset="0"/>
                <a:ea typeface="Tahoma" panose="020B0604030504040204" pitchFamily="34" charset="0"/>
                <a:cs typeface="Tahoma" panose="020B0604030504040204" pitchFamily="34" charset="0"/>
              </a:rPr>
              <a:t>” Ali expressed that “it would be great to communicate with professors.” Similarly, Sarah explained that what affected her experience the most was the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lack of real-time interaction with the teacher.</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74</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RQ3. Responsive Feedback</a:t>
            </a:r>
          </a:p>
        </p:txBody>
      </p:sp>
    </p:spTree>
    <p:extLst>
      <p:ext uri="{BB962C8B-B14F-4D97-AF65-F5344CB8AC3E}">
        <p14:creationId xmlns:p14="http://schemas.microsoft.com/office/powerpoint/2010/main" val="38884076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75</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2400" dirty="0">
                <a:solidFill>
                  <a:srgbClr val="0070C0"/>
                </a:solidFill>
              </a:rPr>
              <a:t>Study #3: Self-Directed learning in MOOCs: </a:t>
            </a:r>
          </a:p>
          <a:p>
            <a:r>
              <a:rPr lang="en-US" sz="1800" dirty="0">
                <a:solidFill>
                  <a:srgbClr val="0070C0"/>
                </a:solidFill>
              </a:rPr>
              <a:t>Exploring the Relationships among motivation, self-monitoring, and self-management</a:t>
            </a:r>
            <a:r>
              <a:rPr lang="en-US" sz="1800" dirty="0">
                <a:solidFill>
                  <a:schemeClr val="tx1"/>
                </a:solidFill>
              </a:rPr>
              <a:t>, Zhu, Bonk, &amp; Doo, 2020, ETR&amp;D</a:t>
            </a:r>
          </a:p>
          <a:p>
            <a:r>
              <a:rPr lang="en-US" sz="1800" dirty="0">
                <a:solidFill>
                  <a:schemeClr val="tx1"/>
                </a:solidFill>
              </a:rPr>
              <a:t>(SEM: Survey of 322 MOOC Learners)</a:t>
            </a:r>
            <a:endParaRPr lang="en-US" sz="1100" dirty="0">
              <a:solidFill>
                <a:schemeClr val="tx1"/>
              </a:solidFill>
            </a:endParaRPr>
          </a:p>
        </p:txBody>
      </p:sp>
      <p:pic>
        <p:nvPicPr>
          <p:cNvPr id="5" name="Picture 4" descr="A picture containing toy, life jacket, wet suit&#10;&#10;Description automatically generated">
            <a:extLst>
              <a:ext uri="{FF2B5EF4-FFF2-40B4-BE49-F238E27FC236}">
                <a16:creationId xmlns:a16="http://schemas.microsoft.com/office/drawing/2014/main" id="{EC0F749A-B46A-4FBD-A739-294F6579E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9758" y="2274310"/>
            <a:ext cx="3484241" cy="3484241"/>
          </a:xfrm>
          <a:prstGeom prst="rect">
            <a:avLst/>
          </a:prstGeom>
        </p:spPr>
      </p:pic>
      <p:pic>
        <p:nvPicPr>
          <p:cNvPr id="7" name="Picture 6">
            <a:extLst>
              <a:ext uri="{FF2B5EF4-FFF2-40B4-BE49-F238E27FC236}">
                <a16:creationId xmlns:a16="http://schemas.microsoft.com/office/drawing/2014/main" id="{3A8C64D7-CF59-45AC-A3DF-F3F9B276DD5F}"/>
              </a:ext>
            </a:extLst>
          </p:cNvPr>
          <p:cNvPicPr>
            <a:picLocks noChangeAspect="1"/>
          </p:cNvPicPr>
          <p:nvPr/>
        </p:nvPicPr>
        <p:blipFill>
          <a:blip r:embed="rId3"/>
          <a:stretch>
            <a:fillRect/>
          </a:stretch>
        </p:blipFill>
        <p:spPr>
          <a:xfrm>
            <a:off x="0" y="2274310"/>
            <a:ext cx="5661891" cy="3484241"/>
          </a:xfrm>
          <a:prstGeom prst="rect">
            <a:avLst/>
          </a:prstGeom>
        </p:spPr>
      </p:pic>
    </p:spTree>
    <p:extLst>
      <p:ext uri="{BB962C8B-B14F-4D97-AF65-F5344CB8AC3E}">
        <p14:creationId xmlns:p14="http://schemas.microsoft.com/office/powerpoint/2010/main" val="29776628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11201" y="1699491"/>
            <a:ext cx="7804150" cy="3398982"/>
          </a:xfrm>
        </p:spPr>
        <p:txBody>
          <a:bodyPr>
            <a:noAutofit/>
          </a:bodyPr>
          <a:lstStyle/>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H1: Motivation positively affects self-monitoring of MOOC students.</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H2: Motivation positively affects self-management of MOOC students.</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H3: Self-monitoring positively affects self-management of MOOC students. </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H4: Self-monitoring mediates the relationship between learning motivation and self- management of MOOC instructors. </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76</a:t>
            </a:fld>
            <a:endParaRPr lang="en-US" dirty="0"/>
          </a:p>
        </p:txBody>
      </p:sp>
    </p:spTree>
    <p:extLst>
      <p:ext uri="{BB962C8B-B14F-4D97-AF65-F5344CB8AC3E}">
        <p14:creationId xmlns:p14="http://schemas.microsoft.com/office/powerpoint/2010/main" val="25479417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77</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2400" dirty="0">
                <a:solidFill>
                  <a:srgbClr val="0070C0"/>
                </a:solidFill>
              </a:rPr>
              <a:t>Study #3: Self-Directed learning in MOOCs: </a:t>
            </a:r>
          </a:p>
          <a:p>
            <a:r>
              <a:rPr lang="en-US" sz="1800" dirty="0">
                <a:solidFill>
                  <a:srgbClr val="0070C0"/>
                </a:solidFill>
              </a:rPr>
              <a:t>Exploring the Relationships among motivation, self-monitoring, and self-management</a:t>
            </a:r>
            <a:r>
              <a:rPr lang="en-US" sz="1800" dirty="0">
                <a:solidFill>
                  <a:schemeClr val="tx1"/>
                </a:solidFill>
              </a:rPr>
              <a:t>, Zhu, Bonk, &amp; Doo, 2020, ETR&amp;D</a:t>
            </a:r>
          </a:p>
          <a:p>
            <a:r>
              <a:rPr lang="en-US" sz="1800" dirty="0">
                <a:solidFill>
                  <a:schemeClr val="tx1"/>
                </a:solidFill>
              </a:rPr>
              <a:t>(SEM: Survey of 322 MOOC Learners)</a:t>
            </a:r>
            <a:endParaRPr lang="en-US" sz="1100" dirty="0">
              <a:solidFill>
                <a:schemeClr val="tx1"/>
              </a:solidFill>
            </a:endParaRPr>
          </a:p>
        </p:txBody>
      </p:sp>
      <p:pic>
        <p:nvPicPr>
          <p:cNvPr id="4" name="Picture 3">
            <a:extLst>
              <a:ext uri="{FF2B5EF4-FFF2-40B4-BE49-F238E27FC236}">
                <a16:creationId xmlns:a16="http://schemas.microsoft.com/office/drawing/2014/main" id="{D9FF9FCC-D957-4CAF-A8BF-1E7A0C8D3D6E}"/>
              </a:ext>
            </a:extLst>
          </p:cNvPr>
          <p:cNvPicPr>
            <a:picLocks noChangeAspect="1"/>
          </p:cNvPicPr>
          <p:nvPr/>
        </p:nvPicPr>
        <p:blipFill rotWithShape="1">
          <a:blip r:embed="rId2"/>
          <a:srcRect l="21212" t="13321" r="18687" b="24948"/>
          <a:stretch/>
        </p:blipFill>
        <p:spPr>
          <a:xfrm>
            <a:off x="1168874" y="2039855"/>
            <a:ext cx="6806251" cy="4221019"/>
          </a:xfrm>
          <a:prstGeom prst="rect">
            <a:avLst/>
          </a:prstGeom>
        </p:spPr>
      </p:pic>
    </p:spTree>
    <p:extLst>
      <p:ext uri="{BB962C8B-B14F-4D97-AF65-F5344CB8AC3E}">
        <p14:creationId xmlns:p14="http://schemas.microsoft.com/office/powerpoint/2010/main" val="12492612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atMod val="30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13745" y="455476"/>
            <a:ext cx="7514254" cy="1094154"/>
          </a:xfrm>
        </p:spPr>
        <p:txBody>
          <a:bodyPr/>
          <a:lstStyle/>
          <a:p>
            <a:pPr algn="ctr"/>
            <a:r>
              <a:rPr lang="en-US" sz="6000" dirty="0">
                <a:solidFill>
                  <a:srgbClr val="FFFF00"/>
                </a:solidFill>
              </a:rPr>
              <a:t>Any Questions?</a:t>
            </a:r>
          </a:p>
        </p:txBody>
      </p:sp>
      <p:sp>
        <p:nvSpPr>
          <p:cNvPr id="3" name="Title 1">
            <a:extLst>
              <a:ext uri="{FF2B5EF4-FFF2-40B4-BE49-F238E27FC236}">
                <a16:creationId xmlns:a16="http://schemas.microsoft.com/office/drawing/2014/main" id="{BF7E52BE-193A-46DA-8839-95769CD1362D}"/>
              </a:ext>
            </a:extLst>
          </p:cNvPr>
          <p:cNvSpPr txBox="1">
            <a:spLocks/>
          </p:cNvSpPr>
          <p:nvPr/>
        </p:nvSpPr>
        <p:spPr>
          <a:xfrm>
            <a:off x="783282" y="4631525"/>
            <a:ext cx="7798010" cy="16833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1" i="0" u="none" kern="100" spc="0" baseline="0">
                <a:solidFill>
                  <a:srgbClr val="FFFFFF"/>
                </a:solidFill>
                <a:latin typeface="Georgia Pro Cond" panose="02040506050405020303" pitchFamily="18" charset="0"/>
                <a:ea typeface="+mj-ea"/>
                <a:cs typeface="Arial"/>
              </a:defRPr>
            </a:lvl1pPr>
          </a:lstStyle>
          <a:p>
            <a:pPr algn="ctr"/>
            <a:r>
              <a:rPr lang="en-US" sz="3200" dirty="0"/>
              <a:t>Curtis Bonk: cjbonk@Indiana.edu</a:t>
            </a:r>
          </a:p>
          <a:p>
            <a:pPr algn="ctr"/>
            <a:r>
              <a:rPr lang="en-US" sz="3200" dirty="0"/>
              <a:t>Meina Zhu: </a:t>
            </a:r>
            <a:r>
              <a:rPr lang="en-US" sz="3200" dirty="0" err="1">
                <a:solidFill>
                  <a:schemeClr val="tx1"/>
                </a:solidFill>
              </a:rPr>
              <a:t>meinazhu@wayne.edu</a:t>
            </a:r>
            <a:endParaRPr lang="en-US" sz="3200" dirty="0">
              <a:solidFill>
                <a:schemeClr val="tx1"/>
              </a:solidFill>
            </a:endParaRPr>
          </a:p>
          <a:p>
            <a:pPr algn="ctr"/>
            <a:r>
              <a:rPr lang="en-US" sz="1800" kern="1200" dirty="0">
                <a:solidFill>
                  <a:prstClr val="white"/>
                </a:solidFill>
                <a:latin typeface="Tahoma" panose="020B0604030504040204" pitchFamily="34" charset="0"/>
                <a:ea typeface="Tahoma" panose="020B0604030504040204" pitchFamily="34" charset="0"/>
                <a:cs typeface="Tahoma" panose="020B0604030504040204" pitchFamily="34" charset="0"/>
              </a:rPr>
              <a:t>Slides and Proceedings Paper at TrainingShare.com</a:t>
            </a:r>
            <a:endParaRPr lang="en-US" sz="3200" dirty="0">
              <a:solidFill>
                <a:schemeClr val="tx1"/>
              </a:solidFill>
            </a:endParaRPr>
          </a:p>
        </p:txBody>
      </p:sp>
      <p:pic>
        <p:nvPicPr>
          <p:cNvPr id="7" name="Picture 6" descr="A picture containing text&#10;&#10;Description automatically generated">
            <a:extLst>
              <a:ext uri="{FF2B5EF4-FFF2-40B4-BE49-F238E27FC236}">
                <a16:creationId xmlns:a16="http://schemas.microsoft.com/office/drawing/2014/main" id="{A1CE59A1-EABD-40B7-9334-DCD24E60C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65583" y="1962964"/>
            <a:ext cx="3184040" cy="2388029"/>
          </a:xfrm>
          <a:prstGeom prst="rect">
            <a:avLst/>
          </a:prstGeom>
        </p:spPr>
      </p:pic>
      <p:pic>
        <p:nvPicPr>
          <p:cNvPr id="8" name="Picture 7">
            <a:extLst>
              <a:ext uri="{FF2B5EF4-FFF2-40B4-BE49-F238E27FC236}">
                <a16:creationId xmlns:a16="http://schemas.microsoft.com/office/drawing/2014/main" id="{A4F7CF32-D77B-4474-9D37-0A3EC4976188}"/>
              </a:ext>
            </a:extLst>
          </p:cNvPr>
          <p:cNvPicPr>
            <a:picLocks noChangeAspect="1"/>
          </p:cNvPicPr>
          <p:nvPr/>
        </p:nvPicPr>
        <p:blipFill>
          <a:blip r:embed="rId4"/>
          <a:stretch>
            <a:fillRect/>
          </a:stretch>
        </p:blipFill>
        <p:spPr>
          <a:xfrm>
            <a:off x="62522" y="1564959"/>
            <a:ext cx="2071077" cy="3184040"/>
          </a:xfrm>
          <a:prstGeom prst="rect">
            <a:avLst/>
          </a:prstGeom>
        </p:spPr>
      </p:pic>
      <p:pic>
        <p:nvPicPr>
          <p:cNvPr id="9" name="Picture 8">
            <a:extLst>
              <a:ext uri="{FF2B5EF4-FFF2-40B4-BE49-F238E27FC236}">
                <a16:creationId xmlns:a16="http://schemas.microsoft.com/office/drawing/2014/main" id="{CD87907A-F656-470E-BD2B-23882BB237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3693" y="1583768"/>
            <a:ext cx="4220308" cy="3165231"/>
          </a:xfrm>
          <a:prstGeom prst="rect">
            <a:avLst/>
          </a:prstGeom>
        </p:spPr>
      </p:pic>
    </p:spTree>
    <p:extLst>
      <p:ext uri="{BB962C8B-B14F-4D97-AF65-F5344CB8AC3E}">
        <p14:creationId xmlns:p14="http://schemas.microsoft.com/office/powerpoint/2010/main" val="37973148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72A546-8A20-4304-8577-DC0A32CEB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992" y="1679597"/>
            <a:ext cx="1860071" cy="2679762"/>
          </a:xfrm>
          <a:prstGeom prst="rect">
            <a:avLst/>
          </a:prstGeom>
        </p:spPr>
      </p:pic>
      <p:pic>
        <p:nvPicPr>
          <p:cNvPr id="8" name="Picture 7">
            <a:extLst>
              <a:ext uri="{FF2B5EF4-FFF2-40B4-BE49-F238E27FC236}">
                <a16:creationId xmlns:a16="http://schemas.microsoft.com/office/drawing/2014/main" id="{C60851E3-E610-477A-97E1-E7707A406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70520" y="2257536"/>
            <a:ext cx="2333298" cy="1749974"/>
          </a:xfrm>
          <a:prstGeom prst="rect">
            <a:avLst/>
          </a:prstGeom>
        </p:spPr>
      </p:pic>
      <p:pic>
        <p:nvPicPr>
          <p:cNvPr id="10" name="Picture 9">
            <a:extLst>
              <a:ext uri="{FF2B5EF4-FFF2-40B4-BE49-F238E27FC236}">
                <a16:creationId xmlns:a16="http://schemas.microsoft.com/office/drawing/2014/main" id="{4D243A86-2BD0-4ED2-87CE-9041E5AAE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202" y="48071"/>
            <a:ext cx="1843430" cy="1802512"/>
          </a:xfrm>
          <a:prstGeom prst="rect">
            <a:avLst/>
          </a:prstGeom>
        </p:spPr>
      </p:pic>
      <p:pic>
        <p:nvPicPr>
          <p:cNvPr id="12" name="Picture 11">
            <a:extLst>
              <a:ext uri="{FF2B5EF4-FFF2-40B4-BE49-F238E27FC236}">
                <a16:creationId xmlns:a16="http://schemas.microsoft.com/office/drawing/2014/main" id="{2F59CAE2-8B27-4E4E-AE5A-EE4B38FD0E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4078" y="48071"/>
            <a:ext cx="2756075" cy="2067056"/>
          </a:xfrm>
          <a:prstGeom prst="rect">
            <a:avLst/>
          </a:prstGeom>
        </p:spPr>
      </p:pic>
      <p:sp>
        <p:nvSpPr>
          <p:cNvPr id="15" name="Title 6">
            <a:extLst>
              <a:ext uri="{FF2B5EF4-FFF2-40B4-BE49-F238E27FC236}">
                <a16:creationId xmlns:a16="http://schemas.microsoft.com/office/drawing/2014/main" id="{C32820F9-E595-40A8-B306-925C7DF0C9C9}"/>
              </a:ext>
            </a:extLst>
          </p:cNvPr>
          <p:cNvSpPr txBox="1">
            <a:spLocks/>
          </p:cNvSpPr>
          <p:nvPr/>
        </p:nvSpPr>
        <p:spPr>
          <a:xfrm>
            <a:off x="3245700" y="760130"/>
            <a:ext cx="2593181" cy="642938"/>
          </a:xfrm>
          <a:prstGeom prst="rect">
            <a:avLst/>
          </a:prstGeom>
        </p:spPr>
        <p:txBody>
          <a:bodyP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257175">
              <a:defRPr/>
            </a:pPr>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t>MOOC books</a:t>
            </a:r>
            <a:br>
              <a:rPr lang="en-US" sz="2475"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75" b="1" dirty="0">
                <a:solidFill>
                  <a:srgbClr val="0070C0"/>
                </a:solidFill>
                <a:latin typeface="Tahoma" panose="020B0604030504040204" pitchFamily="34" charset="0"/>
                <a:ea typeface="Tahoma" panose="020B0604030504040204" pitchFamily="34" charset="0"/>
                <a:cs typeface="Tahoma" panose="020B0604030504040204" pitchFamily="34" charset="0"/>
              </a:rPr>
              <a:t>(2020) and (2015)</a:t>
            </a:r>
          </a:p>
        </p:txBody>
      </p:sp>
      <p:pic>
        <p:nvPicPr>
          <p:cNvPr id="9" name="Picture 8">
            <a:extLst>
              <a:ext uri="{FF2B5EF4-FFF2-40B4-BE49-F238E27FC236}">
                <a16:creationId xmlns:a16="http://schemas.microsoft.com/office/drawing/2014/main" id="{87A67737-911F-4E7E-91BE-32080DA3D42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997455" y="4635888"/>
            <a:ext cx="1574545" cy="2174039"/>
          </a:xfrm>
          <a:prstGeom prst="rect">
            <a:avLst/>
          </a:prstGeom>
          <a:ln>
            <a:solidFill>
              <a:schemeClr val="tx1"/>
            </a:solidFill>
          </a:ln>
        </p:spPr>
      </p:pic>
      <p:pic>
        <p:nvPicPr>
          <p:cNvPr id="11" name="Picture 10">
            <a:extLst>
              <a:ext uri="{FF2B5EF4-FFF2-40B4-BE49-F238E27FC236}">
                <a16:creationId xmlns:a16="http://schemas.microsoft.com/office/drawing/2014/main" id="{B58038EE-CA1E-44F2-9143-1EEF6D66F7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9794" y="4635888"/>
            <a:ext cx="1459345" cy="2177508"/>
          </a:xfrm>
          <a:prstGeom prst="rect">
            <a:avLst/>
          </a:prstGeom>
        </p:spPr>
      </p:pic>
      <p:pic>
        <p:nvPicPr>
          <p:cNvPr id="13" name="Picture 12">
            <a:extLst>
              <a:ext uri="{FF2B5EF4-FFF2-40B4-BE49-F238E27FC236}">
                <a16:creationId xmlns:a16="http://schemas.microsoft.com/office/drawing/2014/main" id="{3BE93ACE-6F10-4229-AD5C-727A9ADD6C64}"/>
              </a:ext>
            </a:extLst>
          </p:cNvPr>
          <p:cNvPicPr>
            <a:picLocks noChangeAspect="1"/>
          </p:cNvPicPr>
          <p:nvPr/>
        </p:nvPicPr>
        <p:blipFill>
          <a:blip r:embed="rId9"/>
          <a:stretch>
            <a:fillRect/>
          </a:stretch>
        </p:blipFill>
        <p:spPr>
          <a:xfrm>
            <a:off x="1126527" y="4299171"/>
            <a:ext cx="1667986" cy="2510757"/>
          </a:xfrm>
          <a:prstGeom prst="rect">
            <a:avLst/>
          </a:prstGeom>
        </p:spPr>
      </p:pic>
      <p:pic>
        <p:nvPicPr>
          <p:cNvPr id="16" name="Picture 15">
            <a:extLst>
              <a:ext uri="{FF2B5EF4-FFF2-40B4-BE49-F238E27FC236}">
                <a16:creationId xmlns:a16="http://schemas.microsoft.com/office/drawing/2014/main" id="{F56386CD-BAD6-4940-B12C-B7E8F7FB7869}"/>
              </a:ext>
            </a:extLst>
          </p:cNvPr>
          <p:cNvPicPr>
            <a:picLocks noChangeAspect="1"/>
          </p:cNvPicPr>
          <p:nvPr/>
        </p:nvPicPr>
        <p:blipFill>
          <a:blip r:embed="rId10"/>
          <a:stretch>
            <a:fillRect/>
          </a:stretch>
        </p:blipFill>
        <p:spPr>
          <a:xfrm>
            <a:off x="6399496" y="2333144"/>
            <a:ext cx="2737625" cy="3097838"/>
          </a:xfrm>
          <a:prstGeom prst="rect">
            <a:avLst/>
          </a:prstGeom>
        </p:spPr>
      </p:pic>
    </p:spTree>
    <p:extLst>
      <p:ext uri="{BB962C8B-B14F-4D97-AF65-F5344CB8AC3E}">
        <p14:creationId xmlns:p14="http://schemas.microsoft.com/office/powerpoint/2010/main" val="3275657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9</a:t>
            </a:fld>
            <a:endParaRPr lang="en-US" dirty="0"/>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581024"/>
            <a:ext cx="7835823" cy="2005867"/>
          </a:xfrm>
        </p:spPr>
        <p:txBody>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October 22, 2021</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Wanted</a:t>
            </a:r>
            <a:r>
              <a:rPr lang="en-US" dirty="0">
                <a:solidFill>
                  <a:schemeClr val="tx1"/>
                </a:solidFill>
              </a:rPr>
              <a:t>:</a:t>
            </a:r>
            <a:br>
              <a:rPr lang="en-US" sz="3200" dirty="0">
                <a:solidFill>
                  <a:schemeClr val="tx1"/>
                </a:solidFill>
              </a:rPr>
            </a:br>
            <a:r>
              <a:rPr lang="en-US" sz="3200" dirty="0">
                <a:solidFill>
                  <a:schemeClr val="tx1"/>
                </a:solidFill>
              </a:rPr>
              <a:t>Billions of Self-Directed Learners</a:t>
            </a:r>
            <a:br>
              <a:rPr lang="en-US" sz="900" dirty="0">
                <a:solidFill>
                  <a:schemeClr val="tx1"/>
                </a:solidFill>
              </a:rPr>
            </a:br>
            <a:r>
              <a:rPr lang="en-US" sz="900" dirty="0">
                <a:solidFill>
                  <a:schemeClr val="tx1"/>
                </a:solidFill>
                <a:hlinkClick r:id="rId2"/>
              </a:rPr>
              <a:t>https://www.peoplematters.in/article/training-development/the-era-of-self-directed-learning-hrs-new-role-and-strategy-24348</a:t>
            </a:r>
            <a:r>
              <a:rPr lang="en-US" sz="900" dirty="0">
                <a:solidFill>
                  <a:schemeClr val="tx1"/>
                </a:solidFill>
              </a:rPr>
              <a:t> </a:t>
            </a:r>
            <a:br>
              <a:rPr lang="en-US" sz="300" dirty="0"/>
            </a:b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F1169E6C-FD20-4006-A109-4B8F88FB17DF}"/>
              </a:ext>
            </a:extLst>
          </p:cNvPr>
          <p:cNvPicPr>
            <a:picLocks noChangeAspect="1"/>
          </p:cNvPicPr>
          <p:nvPr/>
        </p:nvPicPr>
        <p:blipFill>
          <a:blip r:embed="rId3"/>
          <a:stretch>
            <a:fillRect/>
          </a:stretch>
        </p:blipFill>
        <p:spPr>
          <a:xfrm>
            <a:off x="1600200" y="2969636"/>
            <a:ext cx="5943600" cy="3343275"/>
          </a:xfrm>
          <a:prstGeom prst="rect">
            <a:avLst/>
          </a:prstGeom>
        </p:spPr>
      </p:pic>
    </p:spTree>
    <p:extLst>
      <p:ext uri="{BB962C8B-B14F-4D97-AF65-F5344CB8AC3E}">
        <p14:creationId xmlns:p14="http://schemas.microsoft.com/office/powerpoint/2010/main" val="35515686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IU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2.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36013</TotalTime>
  <Words>4243</Words>
  <Application>Microsoft Office PowerPoint</Application>
  <PresentationFormat>On-screen Show (4:3)</PresentationFormat>
  <Paragraphs>578</Paragraphs>
  <Slides>78</Slides>
  <Notes>57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78</vt:i4>
      </vt:variant>
    </vt:vector>
  </HeadingPairs>
  <TitlesOfParts>
    <vt:vector size="91" baseType="lpstr">
      <vt:lpstr>Arial</vt:lpstr>
      <vt:lpstr>Berlin Sans FB Demi</vt:lpstr>
      <vt:lpstr>Calibri</vt:lpstr>
      <vt:lpstr>Courier New</vt:lpstr>
      <vt:lpstr>Georgia Pro Cond</vt:lpstr>
      <vt:lpstr>Lucida Bright</vt:lpstr>
      <vt:lpstr>Tahoma</vt:lpstr>
      <vt:lpstr>Wingdings</vt:lpstr>
      <vt:lpstr>IU theme</vt:lpstr>
      <vt:lpstr>70_Office Theme</vt:lpstr>
      <vt:lpstr>8_Office Theme</vt:lpstr>
      <vt:lpstr>5_Office Theme</vt:lpstr>
      <vt:lpstr>3_Office Theme</vt:lpstr>
      <vt:lpstr>Research on Self-Directed Learning and Motivation from MOOCs and Open Education</vt:lpstr>
      <vt:lpstr>May 26, 2020 Remember the MOOCs?  After Near-Death, They’re Booming Steven Lohr, The New York Times https://www.nytimes.com/2020/05/26/technology/moocs-online-learning.html </vt:lpstr>
      <vt:lpstr>August 27, 2020 Alternative Credentials on the Rise Paul Fain, Inside Higher Ed https://www.insidehighered.com/news/2020/08/27/interest-spikes-short-term-online-credentials-will-it-be-sustained </vt:lpstr>
      <vt:lpstr>PowerPoint Presentation</vt:lpstr>
      <vt:lpstr>December 14, 2021 A Decade of MOOCs: A Review of MOOC Stats and Trends in 2021 Dhawal Shah, Class Central https://www.classcentral.com/report/moocs-stats-and-trends-2021/ </vt:lpstr>
      <vt:lpstr>December 14, 2021 A Decade of MOOCs: A Review of MOOC Stats and Trends in 2021 Dhawal Shah, Class Central https://www.classcentral.com/report/moocs-stats-and-trends-2021/ </vt:lpstr>
      <vt:lpstr>December 14, 2021 A Decade of MOOCs: A Review of MOOC Stats and Trends in 2021 Dhawal Shah, Class Central https://www.classcentral.com/report/moocs-stats-and-trends-2021/ </vt:lpstr>
      <vt:lpstr>PowerPoint Presentation</vt:lpstr>
      <vt:lpstr>October 22, 2021 Wanted: Billions of Self-Directed Learners https://www.peoplematters.in/article/training-development/the-era-of-self-directed-learning-hrs-new-role-and-strategy-24348  </vt:lpstr>
      <vt:lpstr>Benefits of Self-Directed Learners https://discoverpraxis.com/reasons-not-to-go-to-college/  </vt:lpstr>
      <vt:lpstr>Study #1 MOOCs Instructional Design to Facilitate Participants’ Self-directed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RQ1. Intrinsic Motivation</vt:lpstr>
      <vt:lpstr>RQ1. Extrinsic Motivation</vt:lpstr>
      <vt:lpstr>RQ2. Learning Strategies</vt:lpstr>
      <vt:lpstr>RQ2. Learning Strategies</vt:lpstr>
      <vt:lpstr>RQ2. Self-monitoring</vt:lpstr>
      <vt:lpstr>RQ2. Self-management</vt:lpstr>
      <vt:lpstr>RQ3. Design Elements</vt:lpstr>
      <vt:lpstr>RQ3. Design Elements</vt:lpstr>
      <vt:lpstr>RQ3. Design Elements</vt:lpstr>
      <vt:lpstr>RQ3. Design Elements</vt:lpstr>
      <vt:lpstr>RQ3. Design Elements</vt:lpstr>
      <vt:lpstr>RQ3. Responsive Feedback</vt:lpstr>
      <vt:lpstr>PowerPoint Presentation</vt:lpstr>
      <vt:lpstr>PowerPoint Presentation</vt:lpstr>
      <vt:lpstr>PowerPoint Presentation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implementing methods in a study of ID practice</dc:title>
  <dc:creator>Ahmed Lachheb</dc:creator>
  <cp:lastModifiedBy>Bonk, Curtis Jay</cp:lastModifiedBy>
  <cp:revision>849</cp:revision>
  <cp:lastPrinted>2019-01-27T20:34:35Z</cp:lastPrinted>
  <dcterms:created xsi:type="dcterms:W3CDTF">2017-10-19T12:45:28Z</dcterms:created>
  <dcterms:modified xsi:type="dcterms:W3CDTF">2022-04-06T22:42:06Z</dcterms:modified>
</cp:coreProperties>
</file>