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84" r:id="rId2"/>
    <p:sldMasterId id="2147483822" r:id="rId3"/>
    <p:sldMasterId id="2147483835" r:id="rId4"/>
    <p:sldMasterId id="2147483861" r:id="rId5"/>
  </p:sldMasterIdLst>
  <p:notesMasterIdLst>
    <p:notesMasterId r:id="rId54"/>
  </p:notesMasterIdLst>
  <p:sldIdLst>
    <p:sldId id="256" r:id="rId6"/>
    <p:sldId id="17626" r:id="rId7"/>
    <p:sldId id="19257" r:id="rId8"/>
    <p:sldId id="19263" r:id="rId9"/>
    <p:sldId id="19264" r:id="rId10"/>
    <p:sldId id="19265" r:id="rId11"/>
    <p:sldId id="19266" r:id="rId12"/>
    <p:sldId id="19267" r:id="rId13"/>
    <p:sldId id="19291" r:id="rId14"/>
    <p:sldId id="19270" r:id="rId15"/>
    <p:sldId id="19271" r:id="rId16"/>
    <p:sldId id="19284" r:id="rId17"/>
    <p:sldId id="19285" r:id="rId18"/>
    <p:sldId id="19287" r:id="rId19"/>
    <p:sldId id="17614" r:id="rId20"/>
    <p:sldId id="283" r:id="rId21"/>
    <p:sldId id="18013" r:id="rId22"/>
    <p:sldId id="19288" r:id="rId23"/>
    <p:sldId id="19262" r:id="rId24"/>
    <p:sldId id="19341" r:id="rId25"/>
    <p:sldId id="19342" r:id="rId26"/>
    <p:sldId id="19343" r:id="rId27"/>
    <p:sldId id="19344" r:id="rId28"/>
    <p:sldId id="19345" r:id="rId29"/>
    <p:sldId id="595" r:id="rId30"/>
    <p:sldId id="353" r:id="rId31"/>
    <p:sldId id="347" r:id="rId32"/>
    <p:sldId id="616" r:id="rId33"/>
    <p:sldId id="619" r:id="rId34"/>
    <p:sldId id="617" r:id="rId35"/>
    <p:sldId id="311" r:id="rId36"/>
    <p:sldId id="285" r:id="rId37"/>
    <p:sldId id="286" r:id="rId38"/>
    <p:sldId id="297" r:id="rId39"/>
    <p:sldId id="288" r:id="rId40"/>
    <p:sldId id="304" r:id="rId41"/>
    <p:sldId id="287" r:id="rId42"/>
    <p:sldId id="305" r:id="rId43"/>
    <p:sldId id="293" r:id="rId44"/>
    <p:sldId id="290" r:id="rId45"/>
    <p:sldId id="291" r:id="rId46"/>
    <p:sldId id="295" r:id="rId47"/>
    <p:sldId id="302" r:id="rId48"/>
    <p:sldId id="300" r:id="rId49"/>
    <p:sldId id="303" r:id="rId50"/>
    <p:sldId id="301" r:id="rId51"/>
    <p:sldId id="308" r:id="rId52"/>
    <p:sldId id="279" r:id="rId5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FF6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DF4477-31B5-4A86-8AE9-F51C5D80E558}">
  <a:tblStyle styleId="{46DF4477-31B5-4A86-8AE9-F51C5D80E55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p:restoredTop sz="89314" autoAdjust="0"/>
  </p:normalViewPr>
  <p:slideViewPr>
    <p:cSldViewPr snapToGrid="0">
      <p:cViewPr varScale="1">
        <p:scale>
          <a:sx n="109" d="100"/>
          <a:sy n="109" d="100"/>
        </p:scale>
        <p:origin x="161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1C1gKEYxDs39-M&amp;imgdii=FLQg6a_t9Cpum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TBP9Sue5H-FIA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All</a:t>
            </a:r>
            <a:endParaRPr dirty="0"/>
          </a:p>
        </p:txBody>
      </p:sp>
      <p:sp>
        <p:nvSpPr>
          <p:cNvPr id="128" name="Shape 128"/>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f32f73d2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9f32f73d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Retrieved from </a:t>
            </a:r>
            <a:r>
              <a:rPr lang="en" u="sng">
                <a:solidFill>
                  <a:schemeClr val="hlink"/>
                </a:solidFill>
                <a:hlinkClick r:id="rId3"/>
              </a:rPr>
              <a: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1C1gKEYxDs39-M&amp;imgdii=FLQg6a_t9Cpum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823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79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54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82798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Curt</a:t>
            </a:r>
            <a:endParaRPr dirty="0"/>
          </a:p>
        </p:txBody>
      </p:sp>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396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https://</a:t>
            </a:r>
            <a:r>
              <a:rPr lang="en-US" dirty="0" err="1"/>
              <a:t>letslearnenglish.com</a:t>
            </a:r>
            <a:r>
              <a:rPr lang="en-US" dirty="0"/>
              <a:t>/asking-for-and-giving-directions/</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2909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5969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www.editage.com</a:t>
            </a:r>
            <a:r>
              <a:rPr lang="en-US" sz="1800" b="0" i="0" u="none" strike="noStrike" cap="none" dirty="0"/>
              <a:t>/insights/how-to-choose-journals-for-submitting-your-paper</a:t>
            </a: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 </a:t>
            </a:r>
            <a:r>
              <a:rPr lang="en-US" sz="1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Scholarly vs. non-scholarly periodicals</a:t>
            </a:r>
            <a:endParaRPr lang="en-US"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800" b="1" i="0" u="none" strike="noStrike" cap="none" dirty="0">
                <a:solidFill>
                  <a:srgbClr val="000000"/>
                </a:solidFill>
                <a:effectLst/>
                <a:latin typeface="Arial"/>
                <a:ea typeface="Arial"/>
                <a:cs typeface="Arial"/>
                <a:sym typeface="Arial"/>
              </a:rPr>
              <a:t>readership and target audience</a:t>
            </a:r>
            <a:endParaRPr lang="en" sz="18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Look for a match </a:t>
            </a:r>
            <a:r>
              <a:rPr lang="en-US" sz="1800" b="0" i="0" u="none" strike="noStrike" cap="none" dirty="0"/>
              <a:t>between your work and the journal aims and scope. – journal analysis</a:t>
            </a:r>
          </a:p>
          <a:p>
            <a:pPr marL="0" marR="0" lvl="0" indent="0" algn="l" rtl="0">
              <a:spcBef>
                <a:spcPts val="0"/>
              </a:spcBef>
              <a:spcAft>
                <a:spcPts val="0"/>
              </a:spcAft>
              <a:buSzPts val="1800"/>
              <a:buFont typeface="Arial"/>
              <a:buNone/>
            </a:pPr>
            <a:endParaRPr lang="en-US" sz="1800" b="0" i="0" u="none" strike="noStrike" cap="none" dirty="0"/>
          </a:p>
          <a:p>
            <a:pPr marL="0" marR="0" lvl="0" indent="0" algn="l" rtl="0">
              <a:spcBef>
                <a:spcPts val="0"/>
              </a:spcBef>
              <a:spcAft>
                <a:spcPts val="0"/>
              </a:spcAft>
              <a:buSzPts val="1800"/>
              <a:buFont typeface="Arial"/>
              <a:buNone/>
            </a:pPr>
            <a:r>
              <a:rPr lang="en-US" sz="1100" b="1" i="0" u="none" strike="noStrike" cap="none" dirty="0">
                <a:solidFill>
                  <a:srgbClr val="000000"/>
                </a:solidFill>
                <a:effectLst/>
                <a:latin typeface="Arial"/>
                <a:ea typeface="Arial"/>
                <a:cs typeface="Arial"/>
                <a:sym typeface="Arial"/>
              </a:rPr>
              <a:t>What is the journal’s turnaround time?</a:t>
            </a:r>
            <a:endParaRPr lang="en-US" sz="1800" b="0" i="0" u="none" strike="noStrike" cap="none" dirty="0"/>
          </a:p>
          <a:p>
            <a:pPr marL="0" marR="0" lvl="0" indent="0" algn="l" rtl="0">
              <a:spcBef>
                <a:spcPts val="0"/>
              </a:spcBef>
              <a:spcAft>
                <a:spcPts val="0"/>
              </a:spcAft>
              <a:buSzPts val="1800"/>
              <a:buFont typeface="Arial"/>
              <a:buNone/>
            </a:pPr>
            <a:endParaRPr lang="en-US" sz="1800" b="0" i="0" u="none" strike="noStrike" cap="none"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100" b="1" dirty="0">
                <a:latin typeface="Tahoma" panose="020B0604030504040204" pitchFamily="34" charset="0"/>
                <a:ea typeface="Tahoma" panose="020B0604030504040204" pitchFamily="34" charset="0"/>
                <a:cs typeface="Tahoma" panose="020B0604030504040204" pitchFamily="34" charset="0"/>
              </a:rPr>
              <a:t>Acceptance rates? </a:t>
            </a:r>
            <a:r>
              <a:rPr lang="en" sz="1100" b="1" i="1" dirty="0">
                <a:latin typeface="Tahoma" panose="020B0604030504040204" pitchFamily="34" charset="0"/>
                <a:ea typeface="Tahoma" panose="020B0604030504040204" pitchFamily="34" charset="0"/>
                <a:cs typeface="Tahoma" panose="020B0604030504040204" pitchFamily="34" charset="0"/>
              </a:rPr>
              <a:t>Get familiar with the journals’ acceptance rates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 sz="1100" b="1" i="1" dirty="0">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SzPts val="1800"/>
              <a:buFont typeface="Arial"/>
              <a:buNone/>
            </a:pPr>
            <a:endParaRPr dirty="0"/>
          </a:p>
        </p:txBody>
      </p:sp>
      <p:sp>
        <p:nvSpPr>
          <p:cNvPr id="194" name="Shape 194"/>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31</a:t>
            </a:fld>
            <a:endParaRPr/>
          </a:p>
        </p:txBody>
      </p:sp>
    </p:spTree>
    <p:extLst>
      <p:ext uri="{BB962C8B-B14F-4D97-AF65-F5344CB8AC3E}">
        <p14:creationId xmlns:p14="http://schemas.microsoft.com/office/powerpoint/2010/main" val="829098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32</a:t>
            </a:fld>
            <a:endParaRPr/>
          </a:p>
        </p:txBody>
      </p:sp>
    </p:spTree>
    <p:extLst>
      <p:ext uri="{BB962C8B-B14F-4D97-AF65-F5344CB8AC3E}">
        <p14:creationId xmlns:p14="http://schemas.microsoft.com/office/powerpoint/2010/main" val="257949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 name="Shape 18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b="0" i="0" u="none" strike="noStrike" cap="none" dirty="0"/>
              <a:t>Ana</a:t>
            </a:r>
          </a:p>
          <a:p>
            <a:pPr marL="0" marR="0" lvl="0" indent="0" algn="l" rtl="0">
              <a:spcBef>
                <a:spcPts val="0"/>
              </a:spcBef>
              <a:spcAft>
                <a:spcPts val="0"/>
              </a:spcAft>
              <a:buSzPts val="1800"/>
              <a:buFont typeface="Arial"/>
              <a:buNone/>
            </a:pPr>
            <a:endParaRPr dirty="0"/>
          </a:p>
        </p:txBody>
      </p:sp>
      <p:sp>
        <p:nvSpPr>
          <p:cNvPr id="185" name="Shape 185"/>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2</a:t>
            </a:fld>
            <a:endParaRPr/>
          </a:p>
        </p:txBody>
      </p:sp>
    </p:spTree>
    <p:extLst>
      <p:ext uri="{BB962C8B-B14F-4D97-AF65-F5344CB8AC3E}">
        <p14:creationId xmlns:p14="http://schemas.microsoft.com/office/powerpoint/2010/main" val="1442510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33</a:t>
            </a:fld>
            <a:endParaRPr/>
          </a:p>
        </p:txBody>
      </p:sp>
    </p:spTree>
    <p:extLst>
      <p:ext uri="{BB962C8B-B14F-4D97-AF65-F5344CB8AC3E}">
        <p14:creationId xmlns:p14="http://schemas.microsoft.com/office/powerpoint/2010/main" val="1788796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34</a:t>
            </a:fld>
            <a:endParaRPr/>
          </a:p>
        </p:txBody>
      </p:sp>
    </p:spTree>
    <p:extLst>
      <p:ext uri="{BB962C8B-B14F-4D97-AF65-F5344CB8AC3E}">
        <p14:creationId xmlns:p14="http://schemas.microsoft.com/office/powerpoint/2010/main" val="65440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35</a:t>
            </a:fld>
            <a:endParaRPr/>
          </a:p>
        </p:txBody>
      </p:sp>
    </p:spTree>
    <p:extLst>
      <p:ext uri="{BB962C8B-B14F-4D97-AF65-F5344CB8AC3E}">
        <p14:creationId xmlns:p14="http://schemas.microsoft.com/office/powerpoint/2010/main" val="2807089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36</a:t>
            </a:fld>
            <a:endParaRPr/>
          </a:p>
        </p:txBody>
      </p:sp>
    </p:spTree>
    <p:extLst>
      <p:ext uri="{BB962C8B-B14F-4D97-AF65-F5344CB8AC3E}">
        <p14:creationId xmlns:p14="http://schemas.microsoft.com/office/powerpoint/2010/main" val="3259464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37</a:t>
            </a:fld>
            <a:endParaRPr/>
          </a:p>
        </p:txBody>
      </p:sp>
    </p:spTree>
    <p:extLst>
      <p:ext uri="{BB962C8B-B14F-4D97-AF65-F5344CB8AC3E}">
        <p14:creationId xmlns:p14="http://schemas.microsoft.com/office/powerpoint/2010/main" val="3827791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38</a:t>
            </a:fld>
            <a:endParaRPr/>
          </a:p>
        </p:txBody>
      </p:sp>
    </p:spTree>
    <p:extLst>
      <p:ext uri="{BB962C8B-B14F-4D97-AF65-F5344CB8AC3E}">
        <p14:creationId xmlns:p14="http://schemas.microsoft.com/office/powerpoint/2010/main" val="707171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39</a:t>
            </a:fld>
            <a:endParaRPr/>
          </a:p>
        </p:txBody>
      </p:sp>
    </p:spTree>
    <p:extLst>
      <p:ext uri="{BB962C8B-B14F-4D97-AF65-F5344CB8AC3E}">
        <p14:creationId xmlns:p14="http://schemas.microsoft.com/office/powerpoint/2010/main" val="172793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40</a:t>
            </a:fld>
            <a:endParaRPr/>
          </a:p>
        </p:txBody>
      </p:sp>
    </p:spTree>
    <p:extLst>
      <p:ext uri="{BB962C8B-B14F-4D97-AF65-F5344CB8AC3E}">
        <p14:creationId xmlns:p14="http://schemas.microsoft.com/office/powerpoint/2010/main" val="223030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41</a:t>
            </a:fld>
            <a:endParaRPr/>
          </a:p>
        </p:txBody>
      </p:sp>
    </p:spTree>
    <p:extLst>
      <p:ext uri="{BB962C8B-B14F-4D97-AF65-F5344CB8AC3E}">
        <p14:creationId xmlns:p14="http://schemas.microsoft.com/office/powerpoint/2010/main" val="3522130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42</a:t>
            </a:fld>
            <a:endParaRPr/>
          </a:p>
        </p:txBody>
      </p:sp>
    </p:spTree>
    <p:extLst>
      <p:ext uri="{BB962C8B-B14F-4D97-AF65-F5344CB8AC3E}">
        <p14:creationId xmlns:p14="http://schemas.microsoft.com/office/powerpoint/2010/main" val="146691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 name="Shape 27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76" name="Shape 276"/>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43</a:t>
            </a:fld>
            <a:endParaRPr/>
          </a:p>
        </p:txBody>
      </p:sp>
    </p:spTree>
    <p:extLst>
      <p:ext uri="{BB962C8B-B14F-4D97-AF65-F5344CB8AC3E}">
        <p14:creationId xmlns:p14="http://schemas.microsoft.com/office/powerpoint/2010/main" val="1668484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44</a:t>
            </a:fld>
            <a:endParaRPr/>
          </a:p>
        </p:txBody>
      </p:sp>
    </p:spTree>
    <p:extLst>
      <p:ext uri="{BB962C8B-B14F-4D97-AF65-F5344CB8AC3E}">
        <p14:creationId xmlns:p14="http://schemas.microsoft.com/office/powerpoint/2010/main" val="3123920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45</a:t>
            </a:fld>
            <a:endParaRPr/>
          </a:p>
        </p:txBody>
      </p:sp>
    </p:spTree>
    <p:extLst>
      <p:ext uri="{BB962C8B-B14F-4D97-AF65-F5344CB8AC3E}">
        <p14:creationId xmlns:p14="http://schemas.microsoft.com/office/powerpoint/2010/main" val="197102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46</a:t>
            </a:fld>
            <a:endParaRPr/>
          </a:p>
        </p:txBody>
      </p:sp>
    </p:spTree>
    <p:extLst>
      <p:ext uri="{BB962C8B-B14F-4D97-AF65-F5344CB8AC3E}">
        <p14:creationId xmlns:p14="http://schemas.microsoft.com/office/powerpoint/2010/main" val="3703650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47</a:t>
            </a:fld>
            <a:endParaRPr/>
          </a:p>
        </p:txBody>
      </p:sp>
    </p:spTree>
    <p:extLst>
      <p:ext uri="{BB962C8B-B14F-4D97-AF65-F5344CB8AC3E}">
        <p14:creationId xmlns:p14="http://schemas.microsoft.com/office/powerpoint/2010/main" val="2412862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All</a:t>
            </a:r>
            <a:endParaRPr dirty="0"/>
          </a:p>
        </p:txBody>
      </p:sp>
      <p:sp>
        <p:nvSpPr>
          <p:cNvPr id="340" name="Shape 34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48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426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images.app.goo.gl</a:t>
            </a:r>
            <a:r>
              <a:rPr lang="en-US" sz="1800" b="0" i="0" u="none" strike="noStrike" cap="none" dirty="0"/>
              <a:t>/MKuUp4qKm1YVWaVy6</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79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571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800" b="0" i="0" u="none" strike="noStrike" cap="none" dirty="0"/>
              <a:t>https://</a:t>
            </a:r>
            <a:r>
              <a:rPr lang="en-US" sz="1800" b="0" i="0" u="none" strike="noStrike" cap="none" dirty="0" err="1"/>
              <a:t>images.app.goo.gl</a:t>
            </a:r>
            <a:r>
              <a:rPr lang="en-US" sz="1800" b="0" i="0" u="none" strike="noStrike" cap="none" dirty="0"/>
              <a:t>/GaBmk1XemmM54JxR7</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61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440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9d0d2e59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e9d0d2e5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Retrieved from </a:t>
            </a:r>
            <a:r>
              <a:rPr lang="en" u="sng">
                <a:solidFill>
                  <a:schemeClr val="hlink"/>
                </a:solidFill>
                <a:hlinkClick r:id="rId3"/>
              </a:rPr>
              <a: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TBP9Sue5H-FIA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4773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4257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42042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166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1586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7112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41969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8055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3095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78790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8517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1158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704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9095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3080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721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471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0193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342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1818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6931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3631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4189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A54-FB90-42B3-8577-CFD8EAF14D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50CFD8-295A-434C-A936-A04C04DF89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07AFB5-3B94-4231-88A5-A6259A650A2E}"/>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5" name="Footer Placeholder 4">
            <a:extLst>
              <a:ext uri="{FF2B5EF4-FFF2-40B4-BE49-F238E27FC236}">
                <a16:creationId xmlns:a16="http://schemas.microsoft.com/office/drawing/2014/main" id="{42D74898-C7E6-416C-A7B9-96EC3F648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8A4BE-0E8D-47E9-9B13-E8F527161F7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455593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6E6-8F75-4D7E-8E91-B494481D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4F36B-8D3E-4D32-A50F-4509798DE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33215-75BD-4EB6-B3ED-D38F3F5544B1}"/>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5" name="Footer Placeholder 4">
            <a:extLst>
              <a:ext uri="{FF2B5EF4-FFF2-40B4-BE49-F238E27FC236}">
                <a16:creationId xmlns:a16="http://schemas.microsoft.com/office/drawing/2014/main" id="{2C49AD8C-0A68-4498-AF2D-29A5E02B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5002-AFD8-4F07-BB0B-FC42AEC9D0C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68621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89B3-8194-4443-B7B6-39AB8121D2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7316EA-F4C2-46C6-A5FB-08C8501A7B5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7FDF3-FBCC-4B15-A72D-766395672FB5}"/>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5" name="Footer Placeholder 4">
            <a:extLst>
              <a:ext uri="{FF2B5EF4-FFF2-40B4-BE49-F238E27FC236}">
                <a16:creationId xmlns:a16="http://schemas.microsoft.com/office/drawing/2014/main" id="{6697103A-0B72-4BC9-9C96-637DB9924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C5609-1513-4BCF-B22C-1CD04684545F}"/>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011618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B5A-A527-4D0B-A155-85D785525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FDD2A-BAE3-45EC-BB88-7EC7FFEBC5D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4C5E4-C4D1-4D5A-8C2A-111A0D5BE6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7A245-1203-4024-A8C5-4F3AB8DF7850}"/>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6" name="Footer Placeholder 5">
            <a:extLst>
              <a:ext uri="{FF2B5EF4-FFF2-40B4-BE49-F238E27FC236}">
                <a16:creationId xmlns:a16="http://schemas.microsoft.com/office/drawing/2014/main" id="{0675472B-2CE0-4312-A0FA-001FD858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E7B49-1A66-42DF-8C39-7D1F6651682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903860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EA6-5952-4928-970A-1E31B130CC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7B4-4108-4A61-9902-91CB58151E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648B572-F1FF-40CF-A900-B2566D56D1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BE40-9E1F-44E8-B109-5359D07D824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E58EE-2DBC-4A5F-9AFD-544C10B242D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A2EDB-ECD0-486D-B204-99DE1AD69BC4}"/>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8" name="Footer Placeholder 7">
            <a:extLst>
              <a:ext uri="{FF2B5EF4-FFF2-40B4-BE49-F238E27FC236}">
                <a16:creationId xmlns:a16="http://schemas.microsoft.com/office/drawing/2014/main" id="{B1DE94EB-67AB-42EF-BAB3-B234CD781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3F748-901E-47EA-AA1F-C3D027C711E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65347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688-7877-48DD-8C7F-FA87E6715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40047-B61D-44B9-9670-3F1AD025A936}"/>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4" name="Footer Placeholder 3">
            <a:extLst>
              <a:ext uri="{FF2B5EF4-FFF2-40B4-BE49-F238E27FC236}">
                <a16:creationId xmlns:a16="http://schemas.microsoft.com/office/drawing/2014/main" id="{DACF048B-4CC9-41B2-A9B7-F736411A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3E148-6C2C-4950-ACAF-753D6863258B}"/>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832230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B0E20-CD6B-47AC-BC5F-763E46088D33}"/>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3" name="Footer Placeholder 2">
            <a:extLst>
              <a:ext uri="{FF2B5EF4-FFF2-40B4-BE49-F238E27FC236}">
                <a16:creationId xmlns:a16="http://schemas.microsoft.com/office/drawing/2014/main" id="{8E64CAFF-D3A5-4BE1-9B3E-B5FB4F1E3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C13D-B97F-4330-AF0F-A0A761FA7B93}"/>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124589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2F09-5B43-410A-B1C5-B6D1F455FBD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123D6-764C-4E9B-B678-F63FE2AF0A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BCAFE-EA0F-465D-ADAB-6A5B00CC93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D547C2-768A-48F0-8BE9-44FFA52B6A03}"/>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6" name="Footer Placeholder 5">
            <a:extLst>
              <a:ext uri="{FF2B5EF4-FFF2-40B4-BE49-F238E27FC236}">
                <a16:creationId xmlns:a16="http://schemas.microsoft.com/office/drawing/2014/main" id="{F0389FE3-345D-4E3B-B9E7-25F4AAE3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25C3E-2804-4186-82C5-BCEEC64E1C8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597168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C353-79B0-4E85-BE72-E07F4240BB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FE4D03-58D9-46CE-B06A-56919526AF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58039-FF1D-4EDC-84FC-5CC05C0A28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C90ED9-8E37-442D-B656-892E451DFC05}"/>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6" name="Footer Placeholder 5">
            <a:extLst>
              <a:ext uri="{FF2B5EF4-FFF2-40B4-BE49-F238E27FC236}">
                <a16:creationId xmlns:a16="http://schemas.microsoft.com/office/drawing/2014/main" id="{400A1D01-C7CB-44F3-BBAA-24232DB65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D13A7-DEA7-4E9D-814B-B88FDD5DE2AC}"/>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71779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CE35-A760-4CAD-AEDB-A6FF4A1E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E66C8-6E3C-42F5-8E07-DF3643FC9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076AB-61A2-45B5-B0BB-57883B04C486}"/>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5" name="Footer Placeholder 4">
            <a:extLst>
              <a:ext uri="{FF2B5EF4-FFF2-40B4-BE49-F238E27FC236}">
                <a16:creationId xmlns:a16="http://schemas.microsoft.com/office/drawing/2014/main" id="{A952B3AC-C04B-4698-8D46-34B96088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DCEB-75D3-48E2-9B29-07B4D17CAFAA}"/>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4029022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97E8B-B277-491D-ABFE-2ADEBD6F22C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976DA-5310-4262-9110-C9913738C69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EBC9F-6F5B-4345-AC6F-44781668A600}"/>
              </a:ext>
            </a:extLst>
          </p:cNvPr>
          <p:cNvSpPr>
            <a:spLocks noGrp="1"/>
          </p:cNvSpPr>
          <p:nvPr>
            <p:ph type="dt" sz="half" idx="10"/>
          </p:nvPr>
        </p:nvSpPr>
        <p:spPr/>
        <p:txBody>
          <a:bodyPr/>
          <a:lstStyle/>
          <a:p>
            <a:fld id="{5E0908D4-0448-429E-A7F4-D5589EE6F3B0}" type="datetimeFigureOut">
              <a:rPr lang="en-US" smtClean="0"/>
              <a:t>4/6/2022</a:t>
            </a:fld>
            <a:endParaRPr lang="en-US"/>
          </a:p>
        </p:txBody>
      </p:sp>
      <p:sp>
        <p:nvSpPr>
          <p:cNvPr id="5" name="Footer Placeholder 4">
            <a:extLst>
              <a:ext uri="{FF2B5EF4-FFF2-40B4-BE49-F238E27FC236}">
                <a16:creationId xmlns:a16="http://schemas.microsoft.com/office/drawing/2014/main" id="{0EF01A8E-4FFA-438B-B746-2ADAACC0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CDAC4-F5C8-4E70-B5A7-AD908884503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030098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2552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94422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solidFill>
                  <a:schemeClr val="tx1">
                    <a:tint val="75000"/>
                  </a:schemeClr>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91360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677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Shape 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09292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71528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32043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667170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42084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37976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0725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4/6/2022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10208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2pPr>
            <a:lvl3pPr lvl="2">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3pPr>
            <a:lvl4pPr lvl="3">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4pPr>
            <a:lvl5pPr lvl="4">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5pPr>
            <a:lvl6pPr lvl="5">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6pPr>
            <a:lvl7pPr lvl="6">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7pPr>
            <a:lvl8pPr lvl="7">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8pPr>
            <a:lvl9pPr lvl="8">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entury Gothic"/>
              <a:buChar char="●"/>
              <a:defRPr sz="1800">
                <a:solidFill>
                  <a:schemeClr val="dk2"/>
                </a:solidFill>
                <a:latin typeface="Century Gothic"/>
                <a:ea typeface="Century Gothic"/>
                <a:cs typeface="Century Gothic"/>
                <a:sym typeface="Century Gothic"/>
              </a:defRPr>
            </a:lvl1pPr>
            <a:lvl2pPr marL="914400" lvl="1"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2pPr>
            <a:lvl3pPr marL="1371600" lvl="2"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3pPr>
            <a:lvl4pPr marL="1828800" lvl="3"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4pPr>
            <a:lvl5pPr marL="2286000" lvl="4"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5pPr>
            <a:lvl6pPr marL="2743200" lvl="5"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6pPr>
            <a:lvl7pPr marL="3200400" lvl="6"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7pPr>
            <a:lvl8pPr marL="3657600" lvl="7"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8pPr>
            <a:lvl9pPr marL="4114800" lvl="8" indent="-317500">
              <a:lnSpc>
                <a:spcPct val="115000"/>
              </a:lnSpc>
              <a:spcBef>
                <a:spcPts val="1600"/>
              </a:spcBef>
              <a:spcAft>
                <a:spcPts val="1600"/>
              </a:spcAft>
              <a:buClr>
                <a:schemeClr val="dk2"/>
              </a:buClr>
              <a:buSzPts val="1400"/>
              <a:buFont typeface="Century Gothic"/>
              <a:buChar char="■"/>
              <a:defRPr>
                <a:solidFill>
                  <a:schemeClr val="dk2"/>
                </a:solidFill>
                <a:latin typeface="Century Gothic"/>
                <a:ea typeface="Century Gothic"/>
                <a:cs typeface="Century Gothic"/>
                <a:sym typeface="Century Gothic"/>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3846801"/>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F8F77-58E9-42F6-9445-85121E2DABE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46C74-E680-4CC5-A5DF-51B4702A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D195-473B-4C8A-B072-D28D839A29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0908D4-0448-429E-A7F4-D5589EE6F3B0}" type="datetimeFigureOut">
              <a:rPr lang="en-US" smtClean="0"/>
              <a:t>4/6/2022</a:t>
            </a:fld>
            <a:endParaRPr lang="en-US"/>
          </a:p>
        </p:txBody>
      </p:sp>
      <p:sp>
        <p:nvSpPr>
          <p:cNvPr id="5" name="Footer Placeholder 4">
            <a:extLst>
              <a:ext uri="{FF2B5EF4-FFF2-40B4-BE49-F238E27FC236}">
                <a16:creationId xmlns:a16="http://schemas.microsoft.com/office/drawing/2014/main" id="{272E4502-1E6E-4643-9EC2-883352B165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8F683-E209-4B3E-B3F8-53CE49F689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1C3F8A-F409-4D2C-95B6-6192D815865B}" type="slidenum">
              <a:rPr lang="en-US" smtClean="0"/>
              <a:t>‹#›</a:t>
            </a:fld>
            <a:endParaRPr lang="en-US"/>
          </a:p>
        </p:txBody>
      </p:sp>
    </p:spTree>
    <p:extLst>
      <p:ext uri="{BB962C8B-B14F-4D97-AF65-F5344CB8AC3E}">
        <p14:creationId xmlns:p14="http://schemas.microsoft.com/office/powerpoint/2010/main" val="104993772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506">
                <a:solidFill>
                  <a:schemeClr val="tx1">
                    <a:tint val="75000"/>
                  </a:schemeClr>
                </a:solidFill>
              </a:defRPr>
            </a:lvl1pPr>
          </a:lstStyle>
          <a:p>
            <a:fld id="{FE0A3099-4052-44CA-AB77-D93AC19E6FEF}" type="datetimeFigureOut">
              <a:rPr lang="en-US" smtClean="0"/>
              <a:pPr/>
              <a:t>4/6/2022</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1585630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385763" rtl="0" eaLnBrk="1" latinLnBrk="0" hangingPunct="1">
        <a:spcBef>
          <a:spcPct val="0"/>
        </a:spcBef>
        <a:buNone/>
        <a:defRPr sz="1856" kern="1200">
          <a:solidFill>
            <a:schemeClr val="tx1"/>
          </a:solidFill>
          <a:latin typeface="+mj-lt"/>
          <a:ea typeface="+mj-ea"/>
          <a:cs typeface="+mj-cs"/>
        </a:defRPr>
      </a:lvl1pPr>
    </p:titleStyle>
    <p:bodyStyle>
      <a:lvl1pPr marL="144661" indent="-144661" algn="l" defTabSz="385763" rtl="0" eaLnBrk="1" latinLnBrk="0" hangingPunct="1">
        <a:spcBef>
          <a:spcPct val="20000"/>
        </a:spcBef>
        <a:buFont typeface="Arial" pitchFamily="34" charset="0"/>
        <a:buChar char="•"/>
        <a:defRPr sz="1350" kern="1200">
          <a:solidFill>
            <a:schemeClr val="tx1"/>
          </a:solidFill>
          <a:latin typeface="+mn-lt"/>
          <a:ea typeface="+mn-ea"/>
          <a:cs typeface="+mn-cs"/>
        </a:defRPr>
      </a:lvl1pPr>
      <a:lvl2pPr marL="313433" indent="-120551" algn="l" defTabSz="385763" rtl="0" eaLnBrk="1" latinLnBrk="0" hangingPunct="1">
        <a:spcBef>
          <a:spcPct val="20000"/>
        </a:spcBef>
        <a:buFont typeface="Arial" pitchFamily="34" charset="0"/>
        <a:buChar char="–"/>
        <a:defRPr sz="1181" kern="1200">
          <a:solidFill>
            <a:schemeClr val="tx1"/>
          </a:solidFill>
          <a:latin typeface="+mn-lt"/>
          <a:ea typeface="+mn-ea"/>
          <a:cs typeface="+mn-cs"/>
        </a:defRPr>
      </a:lvl2pPr>
      <a:lvl3pPr marL="482204" indent="-96441" algn="l" defTabSz="385763" rtl="0" eaLnBrk="1" latinLnBrk="0" hangingPunct="1">
        <a:spcBef>
          <a:spcPct val="20000"/>
        </a:spcBef>
        <a:buFont typeface="Arial" pitchFamily="34" charset="0"/>
        <a:buChar char="•"/>
        <a:defRPr sz="1013" kern="1200">
          <a:solidFill>
            <a:schemeClr val="tx1"/>
          </a:solidFill>
          <a:latin typeface="+mn-lt"/>
          <a:ea typeface="+mn-ea"/>
          <a:cs typeface="+mn-cs"/>
        </a:defRPr>
      </a:lvl3pPr>
      <a:lvl4pPr marL="675085"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4pPr>
      <a:lvl5pPr marL="867966"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mailto:cjbonk@indiana.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mailto:meinazhu@wayn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hyperlink" Target="https://www.chronicle.com/article/A-New-Series-on-Scholarly/244689"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6.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tiff"/></Relationships>
</file>

<file path=ppt/slides/_rels/slide2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6.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mailto:cjbonk@Indiana.edu" TargetMode="External"/><Relationship Id="rId7"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hyperlink" Target="http://www.trainingshare.com/workshop.php" TargetMode="External"/><Relationship Id="rId4" Type="http://schemas.openxmlformats.org/officeDocument/2006/relationships/hyperlink" Target="mailto:meinazhu@wayne.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475446" y="560924"/>
            <a:ext cx="8193108" cy="238089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The G</a:t>
            </a:r>
            <a:r>
              <a:rPr lang="en-US" sz="40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of Writing and Publishing Tips: </a:t>
            </a:r>
            <a:b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Gentle Guidelines, Great Stories, and Gigantic Scholarly Gains</a:t>
            </a:r>
            <a:endParaRPr sz="3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7" name="Shape 137"/>
          <p:cNvSpPr txBox="1"/>
          <p:nvPr/>
        </p:nvSpPr>
        <p:spPr>
          <a:xfrm>
            <a:off x="404620" y="3151322"/>
            <a:ext cx="7876513" cy="181548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ourier New"/>
              <a:buNone/>
            </a:pPr>
            <a:r>
              <a:rPr lang="en"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Curt</a:t>
            </a:r>
            <a:r>
              <a:rPr lang="en-US"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is J.</a:t>
            </a:r>
            <a:r>
              <a:rPr lang="en"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Bonk, Ph.D., Indiana University</a:t>
            </a:r>
          </a:p>
          <a:p>
            <a:pPr marL="0" marR="0" lvl="0" indent="0" algn="ctr" rtl="0">
              <a:lnSpc>
                <a:spcPct val="100000"/>
              </a:lnSpc>
              <a:spcBef>
                <a:spcPts val="0"/>
              </a:spcBef>
              <a:spcAft>
                <a:spcPts val="0"/>
              </a:spcAft>
              <a:buClr>
                <a:schemeClr val="dk1"/>
              </a:buClr>
              <a:buSzPts val="1600"/>
              <a:buFont typeface="Courier New"/>
              <a:buNone/>
            </a:pP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3"/>
              </a:rPr>
              <a:t>cjbonk@indiana.edu</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p>
          <a:p>
            <a:pPr lvl="0" algn="ctr">
              <a:buClr>
                <a:schemeClr val="dk1"/>
              </a:buClr>
              <a:buSzPts val="1600"/>
            </a:pPr>
            <a: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Meina Zhu, </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Ph.D., </a:t>
            </a:r>
            <a: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W</a:t>
            </a:r>
            <a:r>
              <a:rPr lang="en-US" sz="2000" b="1" i="0" u="none" strike="noStrike" cap="none" dirty="0" err="1">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ayne</a:t>
            </a:r>
            <a:r>
              <a:rPr lang="en-US"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State University </a:t>
            </a:r>
            <a:b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br>
            <a:r>
              <a:rPr lang="fi-FI"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4"/>
              </a:rPr>
              <a:t>meinazhu@wayne.edu</a:t>
            </a:r>
            <a:r>
              <a:rPr lang="fi-FI"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endParaRPr sz="20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282C4056-52D0-4811-AD03-9559BB076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380" y="5257462"/>
            <a:ext cx="2134051" cy="1600538"/>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99AE417-F2FB-4D73-AE37-00DF71E62D62}"/>
              </a:ext>
            </a:extLst>
          </p:cNvPr>
          <p:cNvPicPr>
            <a:picLocks noChangeAspect="1"/>
          </p:cNvPicPr>
          <p:nvPr/>
        </p:nvPicPr>
        <p:blipFill>
          <a:blip r:embed="rId6"/>
          <a:stretch>
            <a:fillRect/>
          </a:stretch>
        </p:blipFill>
        <p:spPr>
          <a:xfrm>
            <a:off x="6831864" y="5454731"/>
            <a:ext cx="2197836" cy="1317608"/>
          </a:xfrm>
          <a:prstGeom prst="rect">
            <a:avLst/>
          </a:prstGeom>
        </p:spPr>
      </p:pic>
      <p:pic>
        <p:nvPicPr>
          <p:cNvPr id="6" name="Picture 5">
            <a:extLst>
              <a:ext uri="{FF2B5EF4-FFF2-40B4-BE49-F238E27FC236}">
                <a16:creationId xmlns:a16="http://schemas.microsoft.com/office/drawing/2014/main" id="{720FD339-A04D-4F01-AFB9-F603EFC80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0265" y="4967815"/>
            <a:ext cx="1373627" cy="1945990"/>
          </a:xfrm>
          <a:prstGeom prst="rect">
            <a:avLst/>
          </a:prstGeom>
          <a:effectLst>
            <a:softEdge rad="215900"/>
          </a:effectLst>
        </p:spPr>
      </p:pic>
      <p:pic>
        <p:nvPicPr>
          <p:cNvPr id="4" name="Picture 3" descr="A picture containing text, person, reading, suit&#10;&#10;Description automatically generated">
            <a:extLst>
              <a:ext uri="{FF2B5EF4-FFF2-40B4-BE49-F238E27FC236}">
                <a16:creationId xmlns:a16="http://schemas.microsoft.com/office/drawing/2014/main" id="{3F439BD9-7F7B-448F-A940-AAE60ADFC7FA}"/>
              </a:ext>
            </a:extLst>
          </p:cNvPr>
          <p:cNvPicPr>
            <a:picLocks noChangeAspect="1"/>
          </p:cNvPicPr>
          <p:nvPr/>
        </p:nvPicPr>
        <p:blipFill>
          <a:blip r:embed="rId8"/>
          <a:stretch>
            <a:fillRect/>
          </a:stretch>
        </p:blipFill>
        <p:spPr>
          <a:xfrm>
            <a:off x="0" y="5172041"/>
            <a:ext cx="1591408" cy="1685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949570" y="660435"/>
            <a:ext cx="7552591" cy="1045271"/>
          </a:xfrm>
          <a:prstGeom prst="rect">
            <a:avLst/>
          </a:prstGeom>
        </p:spPr>
        <p:txBody>
          <a:bodyPr spcFirstLastPara="1" wrap="square" lIns="91425" tIns="91425" rIns="91425" bIns="91425" anchor="t" anchorCtr="0">
            <a:noAutofit/>
          </a:bodyPr>
          <a:lstStyle/>
          <a:p>
            <a:pPr algn="ct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Meina</a:t>
            </a:r>
            <a:b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Collaboration-Why?</a:t>
            </a:r>
            <a:endParaRPr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92" name="Google Shape;392;p60"/>
          <p:cNvSpPr txBox="1">
            <a:spLocks noGrp="1"/>
          </p:cNvSpPr>
          <p:nvPr>
            <p:ph type="body" idx="1"/>
          </p:nvPr>
        </p:nvSpPr>
        <p:spPr>
          <a:xfrm>
            <a:off x="1160584" y="2018517"/>
            <a:ext cx="5811715" cy="3872330"/>
          </a:xfrm>
          <a:prstGeom prst="rect">
            <a:avLst/>
          </a:prstGeom>
        </p:spPr>
        <p:txBody>
          <a:bodyPr spcFirstLastPara="1" wrap="square" lIns="91425" tIns="91425" rIns="91425" bIns="91425" anchor="t" anchorCtr="0">
            <a:noAutofit/>
          </a:bodyPr>
          <a:lstStyle/>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Improve quality of research</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Extend research relationships and networks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Foster interdisciplinary and transdisciplinary research</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Share expertise and knowledge transfer</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Enhance scientific and publishing productivity</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Accelerate dissemination of findings for community benefit</a:t>
            </a: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393" name="Google Shape;393;p60"/>
          <p:cNvPicPr preferRelativeResize="0"/>
          <p:nvPr/>
        </p:nvPicPr>
        <p:blipFill>
          <a:blip r:embed="rId3">
            <a:alphaModFix/>
          </a:blip>
          <a:stretch>
            <a:fillRect/>
          </a:stretch>
        </p:blipFill>
        <p:spPr>
          <a:xfrm>
            <a:off x="7192106" y="2195050"/>
            <a:ext cx="1841869" cy="1348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a:spLocks noGrp="1"/>
          </p:cNvSpPr>
          <p:nvPr>
            <p:ph type="title"/>
          </p:nvPr>
        </p:nvSpPr>
        <p:spPr>
          <a:xfrm>
            <a:off x="975946" y="540128"/>
            <a:ext cx="7702062" cy="1244710"/>
          </a:xfrm>
          <a:prstGeom prst="rect">
            <a:avLst/>
          </a:prstGeom>
        </p:spPr>
        <p:txBody>
          <a:bodyPr spcFirstLastPara="1" wrap="square" lIns="91425" tIns="91425" rIns="91425" bIns="91425" anchor="t" anchorCtr="0">
            <a:noAutofit/>
          </a:bodyPr>
          <a:lstStyle/>
          <a:p>
            <a:pPr algn="ct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Meina… </a:t>
            </a:r>
            <a:b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Collaboration-How?</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endParaRPr sz="1800" b="1" dirty="0">
              <a:solidFill>
                <a:schemeClr val="dk2"/>
              </a:solidFill>
            </a:endParaRPr>
          </a:p>
        </p:txBody>
      </p:sp>
      <p:sp>
        <p:nvSpPr>
          <p:cNvPr id="399" name="Google Shape;399;p61"/>
          <p:cNvSpPr txBox="1">
            <a:spLocks noGrp="1"/>
          </p:cNvSpPr>
          <p:nvPr>
            <p:ph type="body" idx="1"/>
          </p:nvPr>
        </p:nvSpPr>
        <p:spPr>
          <a:xfrm>
            <a:off x="1397977" y="2011951"/>
            <a:ext cx="5205046" cy="4019571"/>
          </a:xfrm>
          <a:prstGeom prst="rect">
            <a:avLst/>
          </a:prstGeom>
        </p:spPr>
        <p:txBody>
          <a:bodyPr spcFirstLastPara="1" wrap="square" lIns="91425" tIns="91425" rIns="91425" bIns="91425" anchor="t" anchorCtr="0">
            <a:noAutofit/>
          </a:bodyPr>
          <a:lstStyle/>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Identify the skills that you can offer</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Identify how the collaboration will meet your needs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Find collaborators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Introduce yourself</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Set expectations at the beginning of the collaboration</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Leverage tools for collaborations</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Keep communicating</a:t>
            </a:r>
            <a:endParaRPr b="1" dirty="0">
              <a:latin typeface="Tahoma" panose="020B0604030504040204" pitchFamily="34" charset="0"/>
              <a:ea typeface="Tahoma" panose="020B0604030504040204" pitchFamily="34" charset="0"/>
              <a:cs typeface="Tahoma" panose="020B0604030504040204" pitchFamily="34" charset="0"/>
            </a:endParaRPr>
          </a:p>
          <a:p>
            <a:pPr indent="-323850">
              <a:lnSpc>
                <a:spcPct val="150000"/>
              </a:lnSpc>
              <a:buSzPts val="1500"/>
              <a:buAutoNum type="arabicPeriod"/>
            </a:pPr>
            <a:r>
              <a:rPr lang="en" b="1" dirty="0">
                <a:latin typeface="Tahoma" panose="020B0604030504040204" pitchFamily="34" charset="0"/>
                <a:ea typeface="Tahoma" panose="020B0604030504040204" pitchFamily="34" charset="0"/>
                <a:cs typeface="Tahoma" panose="020B0604030504040204" pitchFamily="34" charset="0"/>
              </a:rPr>
              <a:t>Do not be discouraged</a:t>
            </a:r>
            <a:endParaRPr b="1"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spcBef>
                <a:spcPts val="1600"/>
              </a:spcBef>
              <a:buNone/>
            </a:pPr>
            <a:endParaRPr sz="1500" dirty="0"/>
          </a:p>
          <a:p>
            <a:pPr marL="0" indent="0">
              <a:lnSpc>
                <a:spcPct val="150000"/>
              </a:lnSpc>
              <a:spcBef>
                <a:spcPts val="1600"/>
              </a:spcBef>
              <a:spcAft>
                <a:spcPts val="1600"/>
              </a:spcAft>
              <a:buNone/>
            </a:pPr>
            <a:endParaRPr sz="1500" dirty="0"/>
          </a:p>
        </p:txBody>
      </p:sp>
      <p:pic>
        <p:nvPicPr>
          <p:cNvPr id="400" name="Google Shape;400;p61"/>
          <p:cNvPicPr preferRelativeResize="0"/>
          <p:nvPr/>
        </p:nvPicPr>
        <p:blipFill>
          <a:blip r:embed="rId3">
            <a:alphaModFix/>
          </a:blip>
          <a:stretch>
            <a:fillRect/>
          </a:stretch>
        </p:blipFill>
        <p:spPr>
          <a:xfrm>
            <a:off x="6470856" y="2165275"/>
            <a:ext cx="2608768" cy="2333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606668" y="513526"/>
            <a:ext cx="7930663" cy="1129925"/>
          </a:xfrm>
        </p:spPr>
        <p:txBody>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5. Sometimes you have to contact the editor…</a:t>
            </a:r>
          </a:p>
        </p:txBody>
      </p:sp>
      <p:pic>
        <p:nvPicPr>
          <p:cNvPr id="2" name="Picture 1">
            <a:extLst>
              <a:ext uri="{FF2B5EF4-FFF2-40B4-BE49-F238E27FC236}">
                <a16:creationId xmlns:a16="http://schemas.microsoft.com/office/drawing/2014/main" id="{F4A20895-703F-413E-876E-1AE0531E4E0F}"/>
              </a:ext>
            </a:extLst>
          </p:cNvPr>
          <p:cNvPicPr>
            <a:picLocks noChangeAspect="1"/>
          </p:cNvPicPr>
          <p:nvPr/>
        </p:nvPicPr>
        <p:blipFill rotWithShape="1">
          <a:blip r:embed="rId3"/>
          <a:srcRect l="4955" t="13093" r="17876" b="15333"/>
          <a:stretch/>
        </p:blipFill>
        <p:spPr>
          <a:xfrm>
            <a:off x="0" y="2112021"/>
            <a:ext cx="6361216" cy="4311329"/>
          </a:xfrm>
          <a:prstGeom prst="rect">
            <a:avLst/>
          </a:prstGeom>
        </p:spPr>
      </p:pic>
      <p:pic>
        <p:nvPicPr>
          <p:cNvPr id="3" name="Picture 2">
            <a:extLst>
              <a:ext uri="{FF2B5EF4-FFF2-40B4-BE49-F238E27FC236}">
                <a16:creationId xmlns:a16="http://schemas.microsoft.com/office/drawing/2014/main" id="{9CEFB6FA-FA02-4A81-AF7D-1E19AD8DBA45}"/>
              </a:ext>
            </a:extLst>
          </p:cNvPr>
          <p:cNvPicPr>
            <a:picLocks noChangeAspect="1"/>
          </p:cNvPicPr>
          <p:nvPr/>
        </p:nvPicPr>
        <p:blipFill rotWithShape="1">
          <a:blip r:embed="rId4"/>
          <a:srcRect l="9115" t="16857" r="46106" b="-1210"/>
          <a:stretch/>
        </p:blipFill>
        <p:spPr>
          <a:xfrm>
            <a:off x="5607992" y="2112021"/>
            <a:ext cx="3536007" cy="4779899"/>
          </a:xfrm>
          <a:prstGeom prst="rect">
            <a:avLst/>
          </a:prstGeom>
        </p:spPr>
      </p:pic>
    </p:spTree>
    <p:extLst>
      <p:ext uri="{BB962C8B-B14F-4D97-AF65-F5344CB8AC3E}">
        <p14:creationId xmlns:p14="http://schemas.microsoft.com/office/powerpoint/2010/main" val="393420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1090246" y="593367"/>
            <a:ext cx="7253654" cy="1217848"/>
          </a:xfrm>
        </p:spPr>
        <p:txBody>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6. Sometimes you have to send to an easier journal…</a:t>
            </a:r>
          </a:p>
        </p:txBody>
      </p:sp>
      <p:pic>
        <p:nvPicPr>
          <p:cNvPr id="3" name="Picture 2">
            <a:extLst>
              <a:ext uri="{FF2B5EF4-FFF2-40B4-BE49-F238E27FC236}">
                <a16:creationId xmlns:a16="http://schemas.microsoft.com/office/drawing/2014/main" id="{4AF33FCC-EDED-4DC5-B12E-8E00FECFF153}"/>
              </a:ext>
            </a:extLst>
          </p:cNvPr>
          <p:cNvPicPr>
            <a:picLocks noChangeAspect="1"/>
          </p:cNvPicPr>
          <p:nvPr/>
        </p:nvPicPr>
        <p:blipFill rotWithShape="1">
          <a:blip r:embed="rId3"/>
          <a:srcRect l="19646" t="13094" r="33009" b="16907"/>
          <a:stretch/>
        </p:blipFill>
        <p:spPr>
          <a:xfrm>
            <a:off x="3481287" y="2157850"/>
            <a:ext cx="4329239" cy="4677197"/>
          </a:xfrm>
          <a:prstGeom prst="rect">
            <a:avLst/>
          </a:prstGeom>
        </p:spPr>
      </p:pic>
      <p:pic>
        <p:nvPicPr>
          <p:cNvPr id="5" name="Picture 4">
            <a:extLst>
              <a:ext uri="{FF2B5EF4-FFF2-40B4-BE49-F238E27FC236}">
                <a16:creationId xmlns:a16="http://schemas.microsoft.com/office/drawing/2014/main" id="{5499402F-84EF-4BA0-8F14-4EBA28D21BE0}"/>
              </a:ext>
            </a:extLst>
          </p:cNvPr>
          <p:cNvPicPr>
            <a:picLocks noChangeAspect="1"/>
          </p:cNvPicPr>
          <p:nvPr/>
        </p:nvPicPr>
        <p:blipFill>
          <a:blip r:embed="rId4"/>
          <a:stretch>
            <a:fillRect/>
          </a:stretch>
        </p:blipFill>
        <p:spPr>
          <a:xfrm>
            <a:off x="27816" y="2479093"/>
            <a:ext cx="2857500" cy="4038600"/>
          </a:xfrm>
          <a:prstGeom prst="rect">
            <a:avLst/>
          </a:prstGeom>
        </p:spPr>
      </p:pic>
    </p:spTree>
    <p:extLst>
      <p:ext uri="{BB962C8B-B14F-4D97-AF65-F5344CB8AC3E}">
        <p14:creationId xmlns:p14="http://schemas.microsoft.com/office/powerpoint/2010/main" val="644110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434793" y="532371"/>
            <a:ext cx="8520600" cy="763600"/>
          </a:xfrm>
        </p:spPr>
        <p:txBody>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7. Sometimes you’re invited…</a:t>
            </a:r>
          </a:p>
        </p:txBody>
      </p:sp>
      <p:pic>
        <p:nvPicPr>
          <p:cNvPr id="3" name="Picture 2">
            <a:extLst>
              <a:ext uri="{FF2B5EF4-FFF2-40B4-BE49-F238E27FC236}">
                <a16:creationId xmlns:a16="http://schemas.microsoft.com/office/drawing/2014/main" id="{DAA77A80-9003-4ACD-A1AF-D7911BA2EFA6}"/>
              </a:ext>
            </a:extLst>
          </p:cNvPr>
          <p:cNvPicPr>
            <a:picLocks noChangeAspect="1"/>
          </p:cNvPicPr>
          <p:nvPr/>
        </p:nvPicPr>
        <p:blipFill rotWithShape="1">
          <a:blip r:embed="rId3"/>
          <a:srcRect l="5518" t="11445" r="16867" b="18466"/>
          <a:stretch/>
        </p:blipFill>
        <p:spPr>
          <a:xfrm>
            <a:off x="0" y="1484890"/>
            <a:ext cx="6862047" cy="4806670"/>
          </a:xfrm>
          <a:prstGeom prst="rect">
            <a:avLst/>
          </a:prstGeom>
        </p:spPr>
      </p:pic>
      <p:pic>
        <p:nvPicPr>
          <p:cNvPr id="7" name="Picture 6">
            <a:extLst>
              <a:ext uri="{FF2B5EF4-FFF2-40B4-BE49-F238E27FC236}">
                <a16:creationId xmlns:a16="http://schemas.microsoft.com/office/drawing/2014/main" id="{FFB2E851-2D2A-48D3-91C6-7585A4594892}"/>
              </a:ext>
            </a:extLst>
          </p:cNvPr>
          <p:cNvPicPr>
            <a:picLocks noChangeAspect="1"/>
          </p:cNvPicPr>
          <p:nvPr/>
        </p:nvPicPr>
        <p:blipFill>
          <a:blip r:embed="rId4"/>
          <a:stretch>
            <a:fillRect/>
          </a:stretch>
        </p:blipFill>
        <p:spPr>
          <a:xfrm>
            <a:off x="6174225" y="3888225"/>
            <a:ext cx="2969776" cy="2969776"/>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E19B7899-5DB0-4964-B593-20F65E8F232D}"/>
              </a:ext>
            </a:extLst>
          </p:cNvPr>
          <p:cNvPicPr>
            <a:picLocks noChangeAspect="1"/>
          </p:cNvPicPr>
          <p:nvPr/>
        </p:nvPicPr>
        <p:blipFill>
          <a:blip r:embed="rId5"/>
          <a:stretch>
            <a:fillRect/>
          </a:stretch>
        </p:blipFill>
        <p:spPr>
          <a:xfrm>
            <a:off x="6174224" y="1735741"/>
            <a:ext cx="2969776" cy="2227332"/>
          </a:xfrm>
          <a:prstGeom prst="rect">
            <a:avLst/>
          </a:prstGeom>
        </p:spPr>
      </p:pic>
      <p:pic>
        <p:nvPicPr>
          <p:cNvPr id="12" name="Picture 11">
            <a:extLst>
              <a:ext uri="{FF2B5EF4-FFF2-40B4-BE49-F238E27FC236}">
                <a16:creationId xmlns:a16="http://schemas.microsoft.com/office/drawing/2014/main" id="{761959C5-CF83-433D-9259-54B27264F913}"/>
              </a:ext>
            </a:extLst>
          </p:cNvPr>
          <p:cNvPicPr>
            <a:picLocks noChangeAspect="1"/>
          </p:cNvPicPr>
          <p:nvPr/>
        </p:nvPicPr>
        <p:blipFill>
          <a:blip r:embed="rId6"/>
          <a:stretch>
            <a:fillRect/>
          </a:stretch>
        </p:blipFill>
        <p:spPr>
          <a:xfrm>
            <a:off x="5974527" y="1595108"/>
            <a:ext cx="3169473" cy="2377105"/>
          </a:xfrm>
          <a:prstGeom prst="rect">
            <a:avLst/>
          </a:prstGeom>
        </p:spPr>
      </p:pic>
      <p:pic>
        <p:nvPicPr>
          <p:cNvPr id="14" name="Picture 13">
            <a:extLst>
              <a:ext uri="{FF2B5EF4-FFF2-40B4-BE49-F238E27FC236}">
                <a16:creationId xmlns:a16="http://schemas.microsoft.com/office/drawing/2014/main" id="{0AA49588-9BD6-4151-80F4-6F09E716C1ED}"/>
              </a:ext>
            </a:extLst>
          </p:cNvPr>
          <p:cNvPicPr>
            <a:picLocks noChangeAspect="1"/>
          </p:cNvPicPr>
          <p:nvPr/>
        </p:nvPicPr>
        <p:blipFill>
          <a:blip r:embed="rId7"/>
          <a:stretch>
            <a:fillRect/>
          </a:stretch>
        </p:blipFill>
        <p:spPr>
          <a:xfrm>
            <a:off x="5943403" y="1550312"/>
            <a:ext cx="3169475" cy="2377106"/>
          </a:xfrm>
          <a:prstGeom prst="rect">
            <a:avLst/>
          </a:prstGeom>
        </p:spPr>
      </p:pic>
    </p:spTree>
    <p:extLst>
      <p:ext uri="{BB962C8B-B14F-4D97-AF65-F5344CB8AC3E}">
        <p14:creationId xmlns:p14="http://schemas.microsoft.com/office/powerpoint/2010/main" val="25059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511139" y="490395"/>
            <a:ext cx="8121721" cy="1944580"/>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8. Mark the Level of Difficulty</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New Series on Scholarly Productivity: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‘Are You Writing?’</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Rebecca Shuman, The Chronicle of Higher Education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https://www.chronicle.com/article/A-New-Series-on-Scholarly/244689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53625FE-3338-467F-B983-0AD22F7DD293}"/>
              </a:ext>
            </a:extLst>
          </p:cNvPr>
          <p:cNvSpPr>
            <a:spLocks noGrp="1"/>
          </p:cNvSpPr>
          <p:nvPr>
            <p:ph idx="1"/>
          </p:nvPr>
        </p:nvSpPr>
        <p:spPr>
          <a:xfrm>
            <a:off x="457200" y="2609636"/>
            <a:ext cx="6056616" cy="3757969"/>
          </a:xfrm>
        </p:spPr>
        <p:txBody>
          <a:bodyPr>
            <a:normAutofit lnSpcReduction="1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Read as peer reviewer; mark up everything.</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Catalog problems on a 1 to 3 difficulty scale (Level 1 takes less than 30 minutes, Level 2 takes 2 hours or less; Level 3 takes more time).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Fix the easy ones and gain momentum for the harder ones!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Take breaks as needed.</a:t>
            </a: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7FE2263-C6A0-4CB7-AC1F-3BEC26E55E4C}"/>
              </a:ext>
            </a:extLst>
          </p:cNvPr>
          <p:cNvPicPr>
            <a:picLocks noChangeAspect="1"/>
          </p:cNvPicPr>
          <p:nvPr/>
        </p:nvPicPr>
        <p:blipFill rotWithShape="1">
          <a:blip r:embed="rId4"/>
          <a:srcRect l="24167" t="32861" r="30833" b="9601"/>
          <a:stretch/>
        </p:blipFill>
        <p:spPr>
          <a:xfrm>
            <a:off x="6513816" y="2940313"/>
            <a:ext cx="2630184" cy="2289234"/>
          </a:xfrm>
          <a:prstGeom prst="rect">
            <a:avLst/>
          </a:prstGeom>
        </p:spPr>
      </p:pic>
    </p:spTree>
    <p:extLst>
      <p:ext uri="{BB962C8B-B14F-4D97-AF65-F5344CB8AC3E}">
        <p14:creationId xmlns:p14="http://schemas.microsoft.com/office/powerpoint/2010/main" val="21981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47764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ourier"/>
              <a:buNone/>
            </a:pPr>
            <a:r>
              <a:rPr lang="en-US"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Generate Starter Text…</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55" name="Shape 255"/>
          <p:cNvSpPr txBox="1">
            <a:spLocks noGrp="1"/>
          </p:cNvSpPr>
          <p:nvPr>
            <p:ph type="body" idx="1"/>
          </p:nvPr>
        </p:nvSpPr>
        <p:spPr>
          <a:xfrm>
            <a:off x="673537" y="2028858"/>
            <a:ext cx="4927600" cy="4208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Author</a:t>
            </a: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 blog</a:t>
            </a:r>
          </a:p>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Use social media</a:t>
            </a:r>
          </a:p>
          <a:p>
            <a:pPr marL="342900" marR="0" lvl="0" indent="-342900" algn="l" rtl="0">
              <a:lnSpc>
                <a:spcPct val="100000"/>
              </a:lnSpc>
              <a:spcBef>
                <a:spcPts val="0"/>
              </a:spcBef>
              <a:spcAft>
                <a:spcPts val="0"/>
              </a:spcAft>
              <a:buClr>
                <a:schemeClr val="dk1"/>
              </a:buClr>
              <a:buSzPts val="3200"/>
              <a:buFont typeface="Arial"/>
              <a:buChar char="•"/>
            </a:pP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Submit a conference proposal</a:t>
            </a:r>
          </a:p>
          <a:p>
            <a:pPr marL="342900" lvl="0" indent="-342900">
              <a:spcBef>
                <a:spcPts val="0"/>
              </a:spcBef>
            </a:pPr>
            <a:r>
              <a:rPr lang="en-US" b="1" dirty="0">
                <a:latin typeface="Tahoma" panose="020B0604030504040204" pitchFamily="34" charset="0"/>
                <a:ea typeface="Tahoma" panose="020B0604030504040204" pitchFamily="34" charset="0"/>
                <a:cs typeface="Tahoma" panose="020B0604030504040204" pitchFamily="34" charset="0"/>
              </a:rPr>
              <a:t>Write editorials</a:t>
            </a:r>
          </a:p>
          <a:p>
            <a:pPr marL="342900" lvl="0" indent="-342900"/>
            <a:r>
              <a:rPr lang="en-US" b="1" dirty="0">
                <a:latin typeface="Tahoma" panose="020B0604030504040204" pitchFamily="34" charset="0"/>
                <a:ea typeface="Tahoma" panose="020B0604030504040204" pitchFamily="34" charset="0"/>
                <a:cs typeface="Tahoma" panose="020B0604030504040204" pitchFamily="34" charset="0"/>
              </a:rPr>
              <a:t>Write book and software reviews</a:t>
            </a:r>
          </a:p>
          <a:p>
            <a:pPr marL="342900" marR="0" lvl="0" indent="-342900" algn="l" rtl="0">
              <a:lnSpc>
                <a:spcPct val="100000"/>
              </a:lnSpc>
              <a:spcBef>
                <a:spcPts val="0"/>
              </a:spcBef>
              <a:spcAft>
                <a:spcPts val="0"/>
              </a:spcAft>
              <a:buClr>
                <a:schemeClr val="dk1"/>
              </a:buClr>
              <a:buSzPts val="3200"/>
              <a:buFont typeface="Arial"/>
              <a:buChar char="•"/>
            </a:pPr>
            <a:endParaRPr dirty="0"/>
          </a:p>
        </p:txBody>
      </p:sp>
      <p:pic>
        <p:nvPicPr>
          <p:cNvPr id="11" name="Shape 256">
            <a:extLst>
              <a:ext uri="{FF2B5EF4-FFF2-40B4-BE49-F238E27FC236}">
                <a16:creationId xmlns:a16="http://schemas.microsoft.com/office/drawing/2014/main" id="{44CC838C-A9B3-4005-9A84-4F5789225972}"/>
              </a:ext>
            </a:extLst>
          </p:cNvPr>
          <p:cNvPicPr preferRelativeResize="0"/>
          <p:nvPr/>
        </p:nvPicPr>
        <p:blipFill rotWithShape="1">
          <a:blip r:embed="rId3">
            <a:alphaModFix/>
          </a:blip>
          <a:srcRect/>
          <a:stretch/>
        </p:blipFill>
        <p:spPr>
          <a:xfrm>
            <a:off x="5683953" y="3910839"/>
            <a:ext cx="3345744" cy="2489961"/>
          </a:xfrm>
          <a:prstGeom prst="rect">
            <a:avLst/>
          </a:prstGeom>
          <a:noFill/>
          <a:ln>
            <a:noFill/>
          </a:ln>
        </p:spPr>
      </p:pic>
      <p:grpSp>
        <p:nvGrpSpPr>
          <p:cNvPr id="3" name="Group 2">
            <a:extLst>
              <a:ext uri="{FF2B5EF4-FFF2-40B4-BE49-F238E27FC236}">
                <a16:creationId xmlns:a16="http://schemas.microsoft.com/office/drawing/2014/main" id="{BFC1B189-8DB7-F448-B257-C2E9ADEDDCE9}"/>
              </a:ext>
            </a:extLst>
          </p:cNvPr>
          <p:cNvGrpSpPr/>
          <p:nvPr/>
        </p:nvGrpSpPr>
        <p:grpSpPr>
          <a:xfrm>
            <a:off x="5667624" y="1996200"/>
            <a:ext cx="3345744" cy="1881981"/>
            <a:chOff x="5798256" y="2028858"/>
            <a:chExt cx="3345744" cy="1881981"/>
          </a:xfrm>
        </p:grpSpPr>
        <p:pic>
          <p:nvPicPr>
            <p:cNvPr id="7" name="Picture 6">
              <a:extLst>
                <a:ext uri="{FF2B5EF4-FFF2-40B4-BE49-F238E27FC236}">
                  <a16:creationId xmlns:a16="http://schemas.microsoft.com/office/drawing/2014/main" id="{D2BBE7F8-968E-48B0-A98C-FC1A1640C812}"/>
                </a:ext>
              </a:extLst>
            </p:cNvPr>
            <p:cNvPicPr>
              <a:picLocks noChangeAspect="1"/>
            </p:cNvPicPr>
            <p:nvPr/>
          </p:nvPicPr>
          <p:blipFill>
            <a:blip r:embed="rId4"/>
            <a:stretch>
              <a:fillRect/>
            </a:stretch>
          </p:blipFill>
          <p:spPr>
            <a:xfrm>
              <a:off x="5798256" y="2028858"/>
              <a:ext cx="3345744" cy="1881981"/>
            </a:xfrm>
            <a:prstGeom prst="rect">
              <a:avLst/>
            </a:prstGeom>
            <a:solidFill>
              <a:srgbClr val="323232"/>
            </a:solidFill>
          </p:spPr>
        </p:pic>
        <p:sp>
          <p:nvSpPr>
            <p:cNvPr id="2" name="Rectangle 1">
              <a:extLst>
                <a:ext uri="{FF2B5EF4-FFF2-40B4-BE49-F238E27FC236}">
                  <a16:creationId xmlns:a16="http://schemas.microsoft.com/office/drawing/2014/main" id="{C357773A-1ACD-6D43-B2DD-15A9918D567B}"/>
                </a:ext>
              </a:extLst>
            </p:cNvPr>
            <p:cNvSpPr/>
            <p:nvPr/>
          </p:nvSpPr>
          <p:spPr>
            <a:xfrm>
              <a:off x="6304005" y="2251391"/>
              <a:ext cx="1877785" cy="1061357"/>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6F77"/>
                  </a:solidFill>
                </a:rPr>
                <a:t>101</a:t>
              </a:r>
            </a:p>
          </p:txBody>
        </p:sp>
      </p:grpSp>
    </p:spTree>
    <p:extLst>
      <p:ext uri="{BB962C8B-B14F-4D97-AF65-F5344CB8AC3E}">
        <p14:creationId xmlns:p14="http://schemas.microsoft.com/office/powerpoint/2010/main" val="1341103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1FBCA10-BE99-4932-92B1-70FBD99DB092}"/>
              </a:ext>
            </a:extLst>
          </p:cNvPr>
          <p:cNvPicPr>
            <a:picLocks noChangeAspect="1"/>
          </p:cNvPicPr>
          <p:nvPr/>
        </p:nvPicPr>
        <p:blipFill rotWithShape="1">
          <a:blip r:embed="rId3"/>
          <a:srcRect l="12553" t="42194" r="38243" b="7173"/>
          <a:stretch/>
        </p:blipFill>
        <p:spPr>
          <a:xfrm>
            <a:off x="2847382" y="2951885"/>
            <a:ext cx="4795277" cy="3906115"/>
          </a:xfrm>
          <a:prstGeom prst="rect">
            <a:avLst/>
          </a:prstGeom>
        </p:spPr>
      </p:pic>
    </p:spTree>
    <p:extLst>
      <p:ext uri="{BB962C8B-B14F-4D97-AF65-F5344CB8AC3E}">
        <p14:creationId xmlns:p14="http://schemas.microsoft.com/office/powerpoint/2010/main" val="246438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Sometimes There’s a Hot Streak: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ext&#10;&#10;Description automatically generated">
            <a:extLst>
              <a:ext uri="{FF2B5EF4-FFF2-40B4-BE49-F238E27FC236}">
                <a16:creationId xmlns:a16="http://schemas.microsoft.com/office/drawing/2014/main" id="{F2B7A654-48F1-438D-B4CA-D4B9A555B737}"/>
              </a:ext>
            </a:extLst>
          </p:cNvPr>
          <p:cNvPicPr>
            <a:picLocks noChangeAspect="1"/>
          </p:cNvPicPr>
          <p:nvPr/>
        </p:nvPicPr>
        <p:blipFill>
          <a:blip r:embed="rId3"/>
          <a:stretch>
            <a:fillRect/>
          </a:stretch>
        </p:blipFill>
        <p:spPr>
          <a:xfrm>
            <a:off x="0" y="2412538"/>
            <a:ext cx="6539208" cy="3923525"/>
          </a:xfrm>
          <a:prstGeom prst="rect">
            <a:avLst/>
          </a:prstGeom>
        </p:spPr>
      </p:pic>
      <p:pic>
        <p:nvPicPr>
          <p:cNvPr id="5" name="Picture 4">
            <a:extLst>
              <a:ext uri="{FF2B5EF4-FFF2-40B4-BE49-F238E27FC236}">
                <a16:creationId xmlns:a16="http://schemas.microsoft.com/office/drawing/2014/main" id="{C869CFD8-A194-48BC-91B5-45B9D33CDBE7}"/>
              </a:ext>
            </a:extLst>
          </p:cNvPr>
          <p:cNvPicPr>
            <a:picLocks noChangeAspect="1"/>
          </p:cNvPicPr>
          <p:nvPr/>
        </p:nvPicPr>
        <p:blipFill>
          <a:blip r:embed="rId4"/>
          <a:stretch>
            <a:fillRect/>
          </a:stretch>
        </p:blipFill>
        <p:spPr>
          <a:xfrm>
            <a:off x="6529338" y="2412537"/>
            <a:ext cx="2614662" cy="3923526"/>
          </a:xfrm>
          <a:prstGeom prst="rect">
            <a:avLst/>
          </a:prstGeom>
        </p:spPr>
      </p:pic>
    </p:spTree>
    <p:extLst>
      <p:ext uri="{BB962C8B-B14F-4D97-AF65-F5344CB8AC3E}">
        <p14:creationId xmlns:p14="http://schemas.microsoft.com/office/powerpoint/2010/main" val="41229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Reflections on the Hot Streak</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Persistence and grit.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Sense of now.</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One at a time.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Assemble best team for you. Find comfort.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Intense and Relaxed Planning.</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Explore Possible Journals and Commit.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7. Everyone has clear role.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8. Set bold and audacious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9. Recheck list. Recheck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10. Revel in good luck. Do not sulk if bad luck.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5" name="Picture 4" descr="A person wearing a purple shirt&#10;&#10;Description automatically generated">
            <a:extLst>
              <a:ext uri="{FF2B5EF4-FFF2-40B4-BE49-F238E27FC236}">
                <a16:creationId xmlns:a16="http://schemas.microsoft.com/office/drawing/2014/main" id="{E7E0D39E-3501-45C6-9F07-09568B5C3CB1}"/>
              </a:ext>
            </a:extLst>
          </p:cNvPr>
          <p:cNvPicPr>
            <a:picLocks noChangeAspect="1"/>
          </p:cNvPicPr>
          <p:nvPr/>
        </p:nvPicPr>
        <p:blipFill>
          <a:blip r:embed="rId3"/>
          <a:stretch>
            <a:fillRect/>
          </a:stretch>
        </p:blipFill>
        <p:spPr>
          <a:xfrm>
            <a:off x="7011584" y="0"/>
            <a:ext cx="2132416" cy="1421394"/>
          </a:xfrm>
          <a:prstGeom prst="rect">
            <a:avLst/>
          </a:prstGeom>
        </p:spPr>
      </p:pic>
    </p:spTree>
    <p:extLst>
      <p:ext uri="{BB962C8B-B14F-4D97-AF65-F5344CB8AC3E}">
        <p14:creationId xmlns:p14="http://schemas.microsoft.com/office/powerpoint/2010/main" val="168247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68378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32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Difficulties and Challenges of a Early Career Scholar</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8" name="Shape 188"/>
          <p:cNvSpPr txBox="1">
            <a:spLocks noGrp="1"/>
          </p:cNvSpPr>
          <p:nvPr>
            <p:ph type="body" idx="1"/>
          </p:nvPr>
        </p:nvSpPr>
        <p:spPr>
          <a:xfrm>
            <a:off x="1014712" y="2079861"/>
            <a:ext cx="5159229" cy="4475406"/>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Time</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Writing habits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Resources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Local/Global Support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Starter text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Reputation</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Connections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Journal awareness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Energy/Stamina</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Service/Teaching duties</a:t>
            </a:r>
          </a:p>
          <a:p>
            <a:pPr marL="457200" marR="0" lvl="0" indent="-457200" algn="l" rtl="0">
              <a:lnSpc>
                <a:spcPct val="100000"/>
              </a:lnSpc>
              <a:spcBef>
                <a:spcPts val="0"/>
              </a:spcBef>
              <a:spcAft>
                <a:spcPts val="0"/>
              </a:spcAft>
              <a:buClr>
                <a:schemeClr val="dk1"/>
              </a:buClr>
              <a:buSzPts val="2400"/>
              <a:buFont typeface="Calibri"/>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0"/>
              </a:spcBef>
              <a:spcAft>
                <a:spcPts val="0"/>
              </a:spcAft>
              <a:buClr>
                <a:schemeClr val="dk1"/>
              </a:buClr>
              <a:buSzPts val="2400"/>
              <a:buFont typeface="Calibri"/>
              <a:buAutoNum type="arabicPeriod"/>
            </a:pP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68FED43-4F51-407A-81F6-47C536E4B63C}"/>
              </a:ext>
            </a:extLst>
          </p:cNvPr>
          <p:cNvPicPr>
            <a:picLocks noChangeAspect="1"/>
          </p:cNvPicPr>
          <p:nvPr/>
        </p:nvPicPr>
        <p:blipFill>
          <a:blip r:embed="rId3"/>
          <a:stretch>
            <a:fillRect/>
          </a:stretch>
        </p:blipFill>
        <p:spPr>
          <a:xfrm>
            <a:off x="6053559" y="1948543"/>
            <a:ext cx="3090441" cy="2058709"/>
          </a:xfrm>
          <a:prstGeom prst="rect">
            <a:avLst/>
          </a:prstGeom>
        </p:spPr>
      </p:pic>
    </p:spTree>
    <p:extLst>
      <p:ext uri="{BB962C8B-B14F-4D97-AF65-F5344CB8AC3E}">
        <p14:creationId xmlns:p14="http://schemas.microsoft.com/office/powerpoint/2010/main" val="616351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37539" y="526943"/>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#1: Meina Zhu, Wayne State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462347" y="1760509"/>
            <a:ext cx="2471057" cy="1569660"/>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room is my writing space when it is dark outside.</a:t>
            </a:r>
          </a:p>
        </p:txBody>
      </p:sp>
      <p:pic>
        <p:nvPicPr>
          <p:cNvPr id="9" name="Picture 8">
            <a:extLst>
              <a:ext uri="{FF2B5EF4-FFF2-40B4-BE49-F238E27FC236}">
                <a16:creationId xmlns:a16="http://schemas.microsoft.com/office/drawing/2014/main" id="{7D60F130-E9EE-EB46-8F4B-26D6CD2A2F2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a:xfrm>
            <a:off x="123734" y="1905515"/>
            <a:ext cx="5978128" cy="3996801"/>
          </a:xfrm>
          <a:prstGeom prst="rect">
            <a:avLst/>
          </a:prstGeom>
          <a:effectLst>
            <a:softEdge rad="190500"/>
          </a:effectLst>
        </p:spPr>
      </p:pic>
      <p:pic>
        <p:nvPicPr>
          <p:cNvPr id="7" name="Picture 6" descr="A person wearing a suit and tie&#10;&#10;Description automatically generated">
            <a:extLst>
              <a:ext uri="{FF2B5EF4-FFF2-40B4-BE49-F238E27FC236}">
                <a16:creationId xmlns:a16="http://schemas.microsoft.com/office/drawing/2014/main" id="{7B388CCF-5D2F-4754-A816-AE7CFD9CFAB3}"/>
              </a:ext>
            </a:extLst>
          </p:cNvPr>
          <p:cNvPicPr>
            <a:picLocks noChangeAspect="1"/>
          </p:cNvPicPr>
          <p:nvPr/>
        </p:nvPicPr>
        <p:blipFill>
          <a:blip r:embed="rId4"/>
          <a:stretch>
            <a:fillRect/>
          </a:stretch>
        </p:blipFill>
        <p:spPr>
          <a:xfrm>
            <a:off x="7177995" y="3527832"/>
            <a:ext cx="1842271" cy="2454827"/>
          </a:xfrm>
          <a:prstGeom prst="rect">
            <a:avLst/>
          </a:prstGeom>
        </p:spPr>
      </p:pic>
    </p:spTree>
    <p:extLst>
      <p:ext uri="{BB962C8B-B14F-4D97-AF65-F5344CB8AC3E}">
        <p14:creationId xmlns:p14="http://schemas.microsoft.com/office/powerpoint/2010/main" val="3272031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23142" y="48812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#2: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p>
        </p:txBody>
      </p:sp>
      <p:sp>
        <p:nvSpPr>
          <p:cNvPr id="4" name="TextBox 3">
            <a:extLst>
              <a:ext uri="{FF2B5EF4-FFF2-40B4-BE49-F238E27FC236}">
                <a16:creationId xmlns:a16="http://schemas.microsoft.com/office/drawing/2014/main" id="{6287FCB8-36B6-C344-97C7-2F59D401753E}"/>
              </a:ext>
            </a:extLst>
          </p:cNvPr>
          <p:cNvSpPr txBox="1"/>
          <p:nvPr/>
        </p:nvSpPr>
        <p:spPr>
          <a:xfrm>
            <a:off x="311399" y="1821345"/>
            <a:ext cx="2709698" cy="3046988"/>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office is my favorite place for writing during day time: perfect temperature, big screen, and great view.</a:t>
            </a:r>
            <a:endParaRPr lang="en-US" sz="15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BFE5A4E-59AC-644C-8E6F-0BDD9F36B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3126" y="1709166"/>
            <a:ext cx="2759270" cy="3439668"/>
          </a:xfrm>
          <a:prstGeom prst="rect">
            <a:avLst/>
          </a:prstGeom>
          <a:effectLst>
            <a:softEdge rad="203200"/>
          </a:effectLst>
        </p:spPr>
      </p:pic>
      <p:pic>
        <p:nvPicPr>
          <p:cNvPr id="7" name="Picture 6">
            <a:extLst>
              <a:ext uri="{FF2B5EF4-FFF2-40B4-BE49-F238E27FC236}">
                <a16:creationId xmlns:a16="http://schemas.microsoft.com/office/drawing/2014/main" id="{CF4449DB-E764-7942-BBAA-9475AC70A0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6532" y="1667791"/>
            <a:ext cx="2222867" cy="2963822"/>
          </a:xfrm>
          <a:prstGeom prst="rect">
            <a:avLst/>
          </a:prstGeom>
          <a:effectLst>
            <a:softEdge rad="254000"/>
          </a:effectLst>
        </p:spPr>
      </p:pic>
    </p:spTree>
    <p:extLst>
      <p:ext uri="{BB962C8B-B14F-4D97-AF65-F5344CB8AC3E}">
        <p14:creationId xmlns:p14="http://schemas.microsoft.com/office/powerpoint/2010/main" val="93949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66253" y="57840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Meina Zhu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358856" y="1792247"/>
            <a:ext cx="4416344" cy="3359061"/>
          </a:xfrm>
          <a:prstGeom prst="rect">
            <a:avLst/>
          </a:prstGeom>
          <a:noFill/>
        </p:spPr>
        <p:txBody>
          <a:bodyPr wrap="square" rtlCol="0">
            <a:spAutoFit/>
          </a:bodyPr>
          <a:lstStyle/>
          <a:p>
            <a:pPr defTabSz="685800">
              <a:lnSpc>
                <a:spcPct val="150000"/>
              </a:lnSpc>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collaborative tools are: </a:t>
            </a:r>
          </a:p>
          <a:p>
            <a:pPr defTabSz="685800">
              <a:lnSpc>
                <a:spcPct val="150000"/>
              </a:lnSpc>
              <a:buClrTx/>
              <a:defRPr/>
            </a:pP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Google Drive </a:t>
            </a: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One Drive</a:t>
            </a: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Mendeley</a:t>
            </a:r>
          </a:p>
          <a:p>
            <a:pPr defTabSz="685800">
              <a:lnSpc>
                <a:spcPct val="150000"/>
              </a:lnSpc>
              <a:buClrTx/>
              <a:defRPr/>
            </a:pPr>
            <a:endParaRPr lang="en-US" sz="2400" b="1"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2B1D6D0C-7517-7B4B-A794-2042ACDCA7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4160" y="2669064"/>
            <a:ext cx="852271" cy="852271"/>
          </a:xfrm>
          <a:prstGeom prst="rect">
            <a:avLst/>
          </a:prstGeom>
        </p:spPr>
      </p:pic>
      <p:pic>
        <p:nvPicPr>
          <p:cNvPr id="5" name="Picture 4">
            <a:extLst>
              <a:ext uri="{FF2B5EF4-FFF2-40B4-BE49-F238E27FC236}">
                <a16:creationId xmlns:a16="http://schemas.microsoft.com/office/drawing/2014/main" id="{9BCDE3F7-7CF7-CC45-B6E9-5FD63E961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4645" y="3616221"/>
            <a:ext cx="1107905" cy="620693"/>
          </a:xfrm>
          <a:prstGeom prst="rect">
            <a:avLst/>
          </a:prstGeom>
        </p:spPr>
      </p:pic>
      <p:pic>
        <p:nvPicPr>
          <p:cNvPr id="6" name="Picture 5">
            <a:extLst>
              <a:ext uri="{FF2B5EF4-FFF2-40B4-BE49-F238E27FC236}">
                <a16:creationId xmlns:a16="http://schemas.microsoft.com/office/drawing/2014/main" id="{44296D8B-9219-A345-8A96-A6780D66F2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8829" y="4474366"/>
            <a:ext cx="817205" cy="817205"/>
          </a:xfrm>
          <a:prstGeom prst="rect">
            <a:avLst/>
          </a:prstGeom>
        </p:spPr>
      </p:pic>
      <p:pic>
        <p:nvPicPr>
          <p:cNvPr id="7" name="Picture 6">
            <a:extLst>
              <a:ext uri="{FF2B5EF4-FFF2-40B4-BE49-F238E27FC236}">
                <a16:creationId xmlns:a16="http://schemas.microsoft.com/office/drawing/2014/main" id="{958768C9-D70D-4F1E-B21E-B3B9A9DB020D}"/>
              </a:ext>
            </a:extLst>
          </p:cNvPr>
          <p:cNvPicPr>
            <a:picLocks noChangeAspect="1"/>
          </p:cNvPicPr>
          <p:nvPr/>
        </p:nvPicPr>
        <p:blipFill>
          <a:blip r:embed="rId5"/>
          <a:stretch>
            <a:fillRect/>
          </a:stretch>
        </p:blipFill>
        <p:spPr>
          <a:xfrm>
            <a:off x="4918471" y="2599638"/>
            <a:ext cx="4225529" cy="2283330"/>
          </a:xfrm>
          <a:prstGeom prst="rect">
            <a:avLst/>
          </a:prstGeom>
        </p:spPr>
      </p:pic>
    </p:spTree>
    <p:extLst>
      <p:ext uri="{BB962C8B-B14F-4D97-AF65-F5344CB8AC3E}">
        <p14:creationId xmlns:p14="http://schemas.microsoft.com/office/powerpoint/2010/main" val="3569157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19421"/>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793750" y="1876292"/>
            <a:ext cx="6132491" cy="2450158"/>
          </a:xfrm>
          <a:prstGeom prst="rect">
            <a:avLst/>
          </a:prstGeom>
          <a:noFill/>
        </p:spPr>
        <p:txBody>
          <a:bodyPr wrap="square" rtlCol="0">
            <a:spAutoFit/>
          </a:bodyPr>
          <a:lstStyle/>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Five year plans</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One year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Two months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Weekly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Daily to do</a:t>
            </a:r>
          </a:p>
        </p:txBody>
      </p:sp>
      <p:pic>
        <p:nvPicPr>
          <p:cNvPr id="3" name="Picture 2">
            <a:extLst>
              <a:ext uri="{FF2B5EF4-FFF2-40B4-BE49-F238E27FC236}">
                <a16:creationId xmlns:a16="http://schemas.microsoft.com/office/drawing/2014/main" id="{DDAFC1CB-BA91-C643-8F7A-A5442B399B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1917" r="2912" b="25876"/>
          <a:stretch/>
        </p:blipFill>
        <p:spPr>
          <a:xfrm>
            <a:off x="4191866" y="1713593"/>
            <a:ext cx="4580415" cy="1477820"/>
          </a:xfrm>
          <a:prstGeom prst="rect">
            <a:avLst/>
          </a:prstGeom>
        </p:spPr>
      </p:pic>
    </p:spTree>
    <p:extLst>
      <p:ext uri="{BB962C8B-B14F-4D97-AF65-F5344CB8AC3E}">
        <p14:creationId xmlns:p14="http://schemas.microsoft.com/office/powerpoint/2010/main" val="1091700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158262" y="1100764"/>
            <a:ext cx="8556674"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Partners and Mentors: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8260F04-029B-FA4A-A69B-0BED0209D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3472" y="1479746"/>
            <a:ext cx="6057057" cy="4660897"/>
          </a:xfrm>
          <a:prstGeom prst="rect">
            <a:avLst/>
          </a:prstGeom>
          <a:effectLst>
            <a:softEdge rad="393700"/>
          </a:effectLst>
        </p:spPr>
      </p:pic>
      <p:pic>
        <p:nvPicPr>
          <p:cNvPr id="10" name="Picture 9">
            <a:extLst>
              <a:ext uri="{FF2B5EF4-FFF2-40B4-BE49-F238E27FC236}">
                <a16:creationId xmlns:a16="http://schemas.microsoft.com/office/drawing/2014/main" id="{1A14E071-242B-D343-B56C-0894E0E99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0670" y="3125665"/>
            <a:ext cx="3003331" cy="2875085"/>
          </a:xfrm>
          <a:prstGeom prst="rect">
            <a:avLst/>
          </a:prstGeom>
          <a:effectLst>
            <a:softEdge rad="177800"/>
          </a:effectLst>
        </p:spPr>
      </p:pic>
      <p:pic>
        <p:nvPicPr>
          <p:cNvPr id="12" name="Picture 11">
            <a:extLst>
              <a:ext uri="{FF2B5EF4-FFF2-40B4-BE49-F238E27FC236}">
                <a16:creationId xmlns:a16="http://schemas.microsoft.com/office/drawing/2014/main" id="{55EBD9FA-7285-474C-BBF4-1C85CE94A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18398"/>
            <a:ext cx="2729710" cy="3382352"/>
          </a:xfrm>
          <a:prstGeom prst="rect">
            <a:avLst/>
          </a:prstGeom>
          <a:effectLst>
            <a:softEdge rad="228600"/>
          </a:effectLst>
        </p:spPr>
      </p:pic>
    </p:spTree>
    <p:extLst>
      <p:ext uri="{BB962C8B-B14F-4D97-AF65-F5344CB8AC3E}">
        <p14:creationId xmlns:p14="http://schemas.microsoft.com/office/powerpoint/2010/main" val="132299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4889" y="698094"/>
            <a:ext cx="7870108" cy="1156750"/>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Writing Space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Curt Bonk, Indiana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465230" y="4022679"/>
            <a:ext cx="3353194" cy="2308324"/>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having standing desk…power it up and down via hydraulics. And my office looks out into a forest.</a:t>
            </a:r>
          </a:p>
        </p:txBody>
      </p:sp>
      <p:pic>
        <p:nvPicPr>
          <p:cNvPr id="5" name="Picture 4">
            <a:extLst>
              <a:ext uri="{FF2B5EF4-FFF2-40B4-BE49-F238E27FC236}">
                <a16:creationId xmlns:a16="http://schemas.microsoft.com/office/drawing/2014/main" id="{63E8DDDA-38C9-44AE-B221-D88FCCC91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82564"/>
            <a:ext cx="4824248" cy="3618186"/>
          </a:xfrm>
          <a:prstGeom prst="rect">
            <a:avLst/>
          </a:prstGeom>
        </p:spPr>
      </p:pic>
      <p:pic>
        <p:nvPicPr>
          <p:cNvPr id="4" name="Picture 3">
            <a:extLst>
              <a:ext uri="{FF2B5EF4-FFF2-40B4-BE49-F238E27FC236}">
                <a16:creationId xmlns:a16="http://schemas.microsoft.com/office/drawing/2014/main" id="{47A6B548-DA7D-4559-A4A6-3C36590CBF93}"/>
              </a:ext>
            </a:extLst>
          </p:cNvPr>
          <p:cNvPicPr>
            <a:picLocks noChangeAspect="1"/>
          </p:cNvPicPr>
          <p:nvPr/>
        </p:nvPicPr>
        <p:blipFill>
          <a:blip r:embed="rId3"/>
          <a:stretch>
            <a:fillRect/>
          </a:stretch>
        </p:blipFill>
        <p:spPr>
          <a:xfrm>
            <a:off x="5908430" y="2036271"/>
            <a:ext cx="2708031" cy="1804981"/>
          </a:xfrm>
          <a:prstGeom prst="rect">
            <a:avLst/>
          </a:prstGeom>
        </p:spPr>
      </p:pic>
    </p:spTree>
    <p:extLst>
      <p:ext uri="{BB962C8B-B14F-4D97-AF65-F5344CB8AC3E}">
        <p14:creationId xmlns:p14="http://schemas.microsoft.com/office/powerpoint/2010/main" val="3133591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1389" y="768277"/>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661390" y="2375437"/>
            <a:ext cx="3016315" cy="2585323"/>
          </a:xfrm>
          <a:prstGeom prst="rect">
            <a:avLst/>
          </a:prstGeom>
          <a:noFill/>
        </p:spPr>
        <p:txBody>
          <a:bodyPr wrap="square" rtlCol="0">
            <a:spAutoFit/>
          </a:bodyPr>
          <a:lstStyle/>
          <a:p>
            <a:pPr defTabSz="685800">
              <a:buClrTx/>
              <a:defRPr/>
            </a:pPr>
            <a:r>
              <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office. I save interesting articles to later reference in papers and books.</a:t>
            </a:r>
          </a:p>
        </p:txBody>
      </p:sp>
      <p:pic>
        <p:nvPicPr>
          <p:cNvPr id="4" name="Picture 3">
            <a:extLst>
              <a:ext uri="{FF2B5EF4-FFF2-40B4-BE49-F238E27FC236}">
                <a16:creationId xmlns:a16="http://schemas.microsoft.com/office/drawing/2014/main" id="{36D6C4BB-8B16-4E69-91BD-00E068281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6" y="2375436"/>
            <a:ext cx="5425767" cy="4069325"/>
          </a:xfrm>
          <a:prstGeom prst="rect">
            <a:avLst/>
          </a:prstGeom>
        </p:spPr>
      </p:pic>
    </p:spTree>
    <p:extLst>
      <p:ext uri="{BB962C8B-B14F-4D97-AF65-F5344CB8AC3E}">
        <p14:creationId xmlns:p14="http://schemas.microsoft.com/office/powerpoint/2010/main" val="4245216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06573"/>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you schedule your writing? How far in advance do you plan your writing? How do you prioritize your writing? How do you visualize your writing? Do you use a timeline or a planner? Do you have advice for developing a writing plan?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924606" y="1907931"/>
            <a:ext cx="7590744" cy="2631490"/>
          </a:xfrm>
          <a:prstGeom prst="rect">
            <a:avLst/>
          </a:prstGeom>
          <a:noFill/>
        </p:spPr>
        <p:txBody>
          <a:bodyPr wrap="square" rtlCol="0">
            <a:spAutoFit/>
          </a:bodyPr>
          <a:lstStyle/>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Plan: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save days for writing in my paper planner.</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Focus: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say no to things that don’t fit my writing plans.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Track: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note projects in process and completed in my daily Dalia Lama quote of the day.</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Monitor: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look at articles I have in review, in revision, and in press in my CV all the time.</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Be R</a:t>
            </a:r>
            <a:r>
              <a:rPr lang="en-US" sz="1800" b="1" kern="1200" dirty="0" err="1">
                <a:solidFill>
                  <a:srgbClr val="0070C0"/>
                </a:solidFill>
                <a:latin typeface="Tahoma" panose="020B0604030504040204" pitchFamily="34" charset="0"/>
                <a:ea typeface="Tahoma" panose="020B0604030504040204" pitchFamily="34" charset="0"/>
                <a:cs typeface="Tahoma" panose="020B0604030504040204" pitchFamily="34" charset="0"/>
              </a:rPr>
              <a:t>esponsive</a:t>
            </a: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respond to co-writer requests.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Goals: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ut</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writing plans in annual report.</a:t>
            </a:r>
          </a:p>
          <a:p>
            <a:pPr defTabSz="685800">
              <a:buClrTx/>
              <a:defRPr/>
            </a:pPr>
            <a:endPar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text, standing, red, vending machine&#10;&#10;Description automatically generated">
            <a:extLst>
              <a:ext uri="{FF2B5EF4-FFF2-40B4-BE49-F238E27FC236}">
                <a16:creationId xmlns:a16="http://schemas.microsoft.com/office/drawing/2014/main" id="{08D2D945-6A4F-4638-A59F-C6BB1BD5E4CA}"/>
              </a:ext>
            </a:extLst>
          </p:cNvPr>
          <p:cNvPicPr>
            <a:picLocks noChangeAspect="1"/>
          </p:cNvPicPr>
          <p:nvPr/>
        </p:nvPicPr>
        <p:blipFill>
          <a:blip r:embed="rId2"/>
          <a:stretch>
            <a:fillRect/>
          </a:stretch>
        </p:blipFill>
        <p:spPr>
          <a:xfrm>
            <a:off x="5838092" y="4378569"/>
            <a:ext cx="3305908" cy="2479431"/>
          </a:xfrm>
          <a:prstGeom prst="rect">
            <a:avLst/>
          </a:prstGeom>
        </p:spPr>
      </p:pic>
    </p:spTree>
    <p:extLst>
      <p:ext uri="{BB962C8B-B14F-4D97-AF65-F5344CB8AC3E}">
        <p14:creationId xmlns:p14="http://schemas.microsoft.com/office/powerpoint/2010/main" val="401723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266531" y="381853"/>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645758" y="1646207"/>
            <a:ext cx="7588281" cy="2908489"/>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tips: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 “Work” file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screen shots, dates, and URLs of articles.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“Articles to read” folder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Listen to audiobooks for writing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Watch movies &amp; look for educational issues and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Always save documents at least twice.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Send draft of document to yourself on email…restart anywhere.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Ask friends to read second or third draft.</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articles published by year.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Keep drafts of articles in special files.</a:t>
            </a:r>
          </a:p>
        </p:txBody>
      </p:sp>
      <p:pic>
        <p:nvPicPr>
          <p:cNvPr id="3" name="Picture 2">
            <a:extLst>
              <a:ext uri="{FF2B5EF4-FFF2-40B4-BE49-F238E27FC236}">
                <a16:creationId xmlns:a16="http://schemas.microsoft.com/office/drawing/2014/main" id="{0108FC8E-7E31-4AD2-849C-0FE5A105E149}"/>
              </a:ext>
            </a:extLst>
          </p:cNvPr>
          <p:cNvPicPr>
            <a:picLocks noChangeAspect="1"/>
          </p:cNvPicPr>
          <p:nvPr/>
        </p:nvPicPr>
        <p:blipFill>
          <a:blip r:embed="rId2"/>
          <a:stretch>
            <a:fillRect/>
          </a:stretch>
        </p:blipFill>
        <p:spPr>
          <a:xfrm>
            <a:off x="7243270" y="1494889"/>
            <a:ext cx="1819922" cy="1213282"/>
          </a:xfrm>
          <a:prstGeom prst="rect">
            <a:avLst/>
          </a:prstGeom>
        </p:spPr>
      </p:pic>
      <p:pic>
        <p:nvPicPr>
          <p:cNvPr id="6" name="Picture 5" descr="A picture containing text, red, posing, vending machine&#10;&#10;Description automatically generated">
            <a:extLst>
              <a:ext uri="{FF2B5EF4-FFF2-40B4-BE49-F238E27FC236}">
                <a16:creationId xmlns:a16="http://schemas.microsoft.com/office/drawing/2014/main" id="{A0929F81-2A33-4CAF-AEA6-6901FABBB843}"/>
              </a:ext>
            </a:extLst>
          </p:cNvPr>
          <p:cNvPicPr>
            <a:picLocks noChangeAspect="1"/>
          </p:cNvPicPr>
          <p:nvPr/>
        </p:nvPicPr>
        <p:blipFill>
          <a:blip r:embed="rId3"/>
          <a:stretch>
            <a:fillRect/>
          </a:stretch>
        </p:blipFill>
        <p:spPr>
          <a:xfrm>
            <a:off x="5785338" y="4339002"/>
            <a:ext cx="3358662" cy="2518997"/>
          </a:xfrm>
          <a:prstGeom prst="rect">
            <a:avLst/>
          </a:prstGeom>
        </p:spPr>
      </p:pic>
    </p:spTree>
    <p:extLst>
      <p:ext uri="{BB962C8B-B14F-4D97-AF65-F5344CB8AC3E}">
        <p14:creationId xmlns:p14="http://schemas.microsoft.com/office/powerpoint/2010/main" val="258554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56518" y="52790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More 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1094967" y="1618957"/>
            <a:ext cx="7348251" cy="2931572"/>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20 key writing tips:</a:t>
            </a:r>
          </a:p>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11.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The Collins thesaurus.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12. Look for historical info online (e.g., Wikipedia and other).</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13. Relocate to another room to edit document (i.e., kitchen table).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14. Sometimes sit. Sometimes stand.</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15. Print out articles that you read parts of online.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16. Review paper piles on my pool table before you write.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17. Find info and URLs in previous talk slides.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18. Almost be more optimistic than pessimistic.</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19. Work when your friends and family are sleeping.</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20. Wherever you are is your writing space.</a:t>
            </a:r>
          </a:p>
        </p:txBody>
      </p:sp>
      <p:pic>
        <p:nvPicPr>
          <p:cNvPr id="3" name="Picture 2">
            <a:extLst>
              <a:ext uri="{FF2B5EF4-FFF2-40B4-BE49-F238E27FC236}">
                <a16:creationId xmlns:a16="http://schemas.microsoft.com/office/drawing/2014/main" id="{8634F6C0-E69C-43EB-A05C-8848F9122487}"/>
              </a:ext>
            </a:extLst>
          </p:cNvPr>
          <p:cNvPicPr>
            <a:picLocks noChangeAspect="1"/>
          </p:cNvPicPr>
          <p:nvPr/>
        </p:nvPicPr>
        <p:blipFill>
          <a:blip r:embed="rId2"/>
          <a:stretch>
            <a:fillRect/>
          </a:stretch>
        </p:blipFill>
        <p:spPr>
          <a:xfrm>
            <a:off x="8324229" y="2188901"/>
            <a:ext cx="819771" cy="1240100"/>
          </a:xfrm>
          <a:prstGeom prst="rect">
            <a:avLst/>
          </a:prstGeom>
        </p:spPr>
      </p:pic>
      <p:pic>
        <p:nvPicPr>
          <p:cNvPr id="5" name="Picture 4">
            <a:extLst>
              <a:ext uri="{FF2B5EF4-FFF2-40B4-BE49-F238E27FC236}">
                <a16:creationId xmlns:a16="http://schemas.microsoft.com/office/drawing/2014/main" id="{AFB0CDB6-3F4F-4EF6-8E02-D3B31A1515BF}"/>
              </a:ext>
            </a:extLst>
          </p:cNvPr>
          <p:cNvPicPr>
            <a:picLocks noChangeAspect="1"/>
          </p:cNvPicPr>
          <p:nvPr/>
        </p:nvPicPr>
        <p:blipFill>
          <a:blip r:embed="rId3"/>
          <a:stretch>
            <a:fillRect/>
          </a:stretch>
        </p:blipFill>
        <p:spPr>
          <a:xfrm>
            <a:off x="7742437" y="4095823"/>
            <a:ext cx="1401563" cy="1401563"/>
          </a:xfrm>
          <a:prstGeom prst="rect">
            <a:avLst/>
          </a:prstGeom>
        </p:spPr>
      </p:pic>
    </p:spTree>
    <p:extLst>
      <p:ext uri="{BB962C8B-B14F-4D97-AF65-F5344CB8AC3E}">
        <p14:creationId xmlns:p14="http://schemas.microsoft.com/office/powerpoint/2010/main" val="187102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subTitle" idx="1"/>
          </p:nvPr>
        </p:nvSpPr>
        <p:spPr>
          <a:xfrm>
            <a:off x="482600" y="3360079"/>
            <a:ext cx="8458200" cy="1143000"/>
          </a:xfrm>
          <a:prstGeom prst="rect">
            <a:avLst/>
          </a:prstGeom>
          <a:noFill/>
          <a:ln>
            <a:noFill/>
          </a:ln>
        </p:spPr>
        <p:txBody>
          <a:bodyPr spcFirstLastPara="1" wrap="square" lIns="91425" tIns="45700" rIns="91425" bIns="45700" anchor="t" anchorCtr="0">
            <a:noAutofit/>
          </a:bodyPr>
          <a:lstStyle/>
          <a:p>
            <a:pPr marL="0" marR="0" lvl="0" indent="0" rtl="0">
              <a:lnSpc>
                <a:spcPct val="80000"/>
              </a:lnSpc>
              <a:spcBef>
                <a:spcPts val="0"/>
              </a:spcBef>
              <a:spcAft>
                <a:spcPts val="0"/>
              </a:spcAft>
              <a:buClr>
                <a:srgbClr val="898989"/>
              </a:buClr>
              <a:buSzPts val="2700"/>
              <a:buFont typeface="Arial"/>
              <a:buNone/>
            </a:pPr>
            <a:r>
              <a:rPr lang="en"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Insights and Advice on Getting Published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from a New Faculty’s Perspective</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79" name="Shape 279"/>
          <p:cNvPicPr preferRelativeResize="0"/>
          <p:nvPr/>
        </p:nvPicPr>
        <p:blipFill rotWithShape="1">
          <a:blip r:embed="rId3">
            <a:alphaModFix/>
          </a:blip>
          <a:srcRect/>
          <a:stretch/>
        </p:blipFill>
        <p:spPr>
          <a:xfrm>
            <a:off x="1298559" y="67461"/>
            <a:ext cx="2143125" cy="2143125"/>
          </a:xfrm>
          <a:prstGeom prst="rect">
            <a:avLst/>
          </a:prstGeom>
          <a:noFill/>
          <a:ln>
            <a:noFill/>
          </a:ln>
        </p:spPr>
      </p:pic>
      <p:pic>
        <p:nvPicPr>
          <p:cNvPr id="280" name="Shape 280"/>
          <p:cNvPicPr preferRelativeResize="0"/>
          <p:nvPr/>
        </p:nvPicPr>
        <p:blipFill rotWithShape="1">
          <a:blip r:embed="rId3">
            <a:alphaModFix/>
          </a:blip>
          <a:srcRect/>
          <a:stretch/>
        </p:blipFill>
        <p:spPr>
          <a:xfrm rot="2400001">
            <a:off x="4202171" y="534947"/>
            <a:ext cx="1600200" cy="1600200"/>
          </a:xfrm>
          <a:prstGeom prst="rect">
            <a:avLst/>
          </a:prstGeom>
          <a:noFill/>
          <a:ln>
            <a:noFill/>
          </a:ln>
        </p:spPr>
      </p:pic>
      <p:pic>
        <p:nvPicPr>
          <p:cNvPr id="281" name="Shape 281"/>
          <p:cNvPicPr preferRelativeResize="0"/>
          <p:nvPr/>
        </p:nvPicPr>
        <p:blipFill rotWithShape="1">
          <a:blip r:embed="rId3">
            <a:alphaModFix/>
          </a:blip>
          <a:srcRect/>
          <a:stretch/>
        </p:blipFill>
        <p:spPr>
          <a:xfrm rot="-7500001">
            <a:off x="6491248" y="1531955"/>
            <a:ext cx="1257300" cy="1257300"/>
          </a:xfrm>
          <a:prstGeom prst="rect">
            <a:avLst/>
          </a:prstGeom>
          <a:noFill/>
          <a:ln>
            <a:noFill/>
          </a:ln>
        </p:spPr>
      </p:pic>
      <p:sp>
        <p:nvSpPr>
          <p:cNvPr id="283" name="Shape 283"/>
          <p:cNvSpPr txBox="1">
            <a:spLocks noGrp="1"/>
          </p:cNvSpPr>
          <p:nvPr>
            <p:ph type="ctrTitle"/>
          </p:nvPr>
        </p:nvSpPr>
        <p:spPr>
          <a:xfrm>
            <a:off x="882700" y="4503079"/>
            <a:ext cx="7658000" cy="16213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800"/>
              <a:buFont typeface="Courier New"/>
              <a:buNone/>
            </a:pP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Writing Tips </a:t>
            </a:r>
            <a:b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b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and Ins</a:t>
            </a:r>
            <a:r>
              <a:rPr lang="en-US" sz="4800" b="1" i="0" u="none" strike="noStrike" cap="none" dirty="0" err="1">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i</a:t>
            </a: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ghts</a:t>
            </a:r>
            <a:endParaRP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49570"/>
            <a:ext cx="7886700" cy="997297"/>
          </a:xfrm>
        </p:spPr>
        <p:txBody>
          <a:bodyPr>
            <a:normAutofit/>
          </a:bodyPr>
          <a:lstStyle/>
          <a:p>
            <a:pPr algn="ct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Writing</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923192" y="2304481"/>
            <a:ext cx="6448165" cy="2723823"/>
          </a:xfrm>
          <a:prstGeom prst="rect">
            <a:avLst/>
          </a:prstGeom>
          <a:noFill/>
        </p:spPr>
        <p:txBody>
          <a:bodyPr wrap="square" rtlCol="0">
            <a:spAutoFit/>
          </a:bodyPr>
          <a:lstStyle/>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writing ideas on slips of paper and look back at them.</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Talk about your ideas.</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starter text.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Clear email and to-do list.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checklist of plans.</a:t>
            </a:r>
          </a:p>
          <a:p>
            <a:pPr defTabSz="685800">
              <a:buClrTx/>
              <a:defRPr/>
            </a:pPr>
            <a:endPar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able&#10;&#10;Description automatically generated">
            <a:extLst>
              <a:ext uri="{FF2B5EF4-FFF2-40B4-BE49-F238E27FC236}">
                <a16:creationId xmlns:a16="http://schemas.microsoft.com/office/drawing/2014/main" id="{903F6B6A-422A-4688-A142-D7D225007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076" y="2160415"/>
            <a:ext cx="1676924" cy="2388024"/>
          </a:xfrm>
          <a:prstGeom prst="rect">
            <a:avLst/>
          </a:prstGeom>
        </p:spPr>
      </p:pic>
    </p:spTree>
    <p:extLst>
      <p:ext uri="{BB962C8B-B14F-4D97-AF65-F5344CB8AC3E}">
        <p14:creationId xmlns:p14="http://schemas.microsoft.com/office/powerpoint/2010/main" val="278307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3829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Finding a Journal that Fits</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7" name="Shape 197"/>
          <p:cNvSpPr txBox="1">
            <a:spLocks noGrp="1"/>
          </p:cNvSpPr>
          <p:nvPr>
            <p:ph type="body" idx="1"/>
          </p:nvPr>
        </p:nvSpPr>
        <p:spPr>
          <a:xfrm>
            <a:off x="802285" y="2320031"/>
            <a:ext cx="5448043" cy="4265963"/>
          </a:xfrm>
          <a:prstGeom prst="rect">
            <a:avLst/>
          </a:prstGeom>
          <a:noFill/>
          <a:ln>
            <a:noFill/>
          </a:ln>
        </p:spPr>
        <p:txBody>
          <a:bodyPr spcFirstLastPara="1" wrap="square" lIns="91425" tIns="45700" rIns="91425" bIns="45700" anchor="t" anchorCtr="0">
            <a:noAutofit/>
          </a:bodyPr>
          <a:lstStyle/>
          <a:p>
            <a:pPr lvl="0" indent="-457200">
              <a:spcBef>
                <a:spcPts val="0"/>
              </a:spcBef>
              <a:buSzPts val="1800"/>
              <a:buFont typeface="Calibri"/>
              <a:buAutoNum type="arabicPeriod"/>
            </a:pP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a:t>
            </a:r>
            <a:endParaRPr sz="20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360"/>
              </a:spcBef>
              <a:spcAft>
                <a:spcPts val="0"/>
              </a:spcAft>
              <a:buClr>
                <a:schemeClr val="dk1"/>
              </a:buClr>
              <a:buSzPts val="1800"/>
              <a:buFont typeface="Calibri"/>
              <a:buAutoNum type="arabicPeriod"/>
            </a:pP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are the authors and journals you cite the most re</a:t>
            </a: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la</a:t>
            </a: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ted with your research program?</a:t>
            </a:r>
          </a:p>
          <a:p>
            <a:pPr lvl="0" indent="-457200">
              <a:spcBef>
                <a:spcPts val="360"/>
              </a:spcBef>
              <a:buSzPts val="1800"/>
              <a:buFont typeface="Calibri"/>
              <a:buAutoNum type="arabicPeriod"/>
            </a:pPr>
            <a:r>
              <a:rPr lang="en" sz="2000" b="1" dirty="0">
                <a:latin typeface="Tahoma" panose="020B0604030504040204" pitchFamily="34" charset="0"/>
                <a:ea typeface="Tahoma" panose="020B0604030504040204" pitchFamily="34" charset="0"/>
                <a:cs typeface="Tahoma" panose="020B0604030504040204" pitchFamily="34" charset="0"/>
              </a:rPr>
              <a:t>Is there a match </a:t>
            </a:r>
            <a:r>
              <a:rPr lang="en-US" sz="2000" b="1" dirty="0">
                <a:latin typeface="Tahoma" panose="020B0604030504040204" pitchFamily="34" charset="0"/>
                <a:ea typeface="Tahoma" panose="020B0604030504040204" pitchFamily="34" charset="0"/>
                <a:cs typeface="Tahoma" panose="020B0604030504040204" pitchFamily="34" charset="0"/>
              </a:rPr>
              <a:t>between your work and the journal aims and scope?</a:t>
            </a:r>
          </a:p>
          <a:p>
            <a:pPr indent="-457200">
              <a:spcBef>
                <a:spcPts val="360"/>
              </a:spcBef>
              <a:buSzPts val="1800"/>
              <a:buFont typeface="Calibri"/>
              <a:buAutoNum type="arabicPeriod"/>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What is the journal turnaround time?</a:t>
            </a:r>
            <a:endParaRPr lang="en-US" sz="2000"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What is the journal acceptance rate?  </a:t>
            </a: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Do you know the editor(s)?</a:t>
            </a: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98" name="Shape 198"/>
          <p:cNvSpPr txBox="1"/>
          <p:nvPr/>
        </p:nvSpPr>
        <p:spPr>
          <a:xfrm>
            <a:off x="927100" y="1525912"/>
            <a:ext cx="4800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urier"/>
              <a:buNone/>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a:rPr>
              <a:t>What to look for?</a:t>
            </a:r>
            <a:endParaRPr sz="2000" b="1" dirty="0">
              <a:latin typeface="Tahoma" panose="020B0604030504040204" pitchFamily="34" charset="0"/>
              <a:ea typeface="Tahoma" panose="020B0604030504040204" pitchFamily="34" charset="0"/>
              <a:cs typeface="Tahoma" panose="020B0604030504040204" pitchFamily="34" charset="0"/>
            </a:endParaRPr>
          </a:p>
          <a:p>
            <a:pPr marL="0" marR="0" lvl="0" indent="0" algn="l" rtl="0">
              <a:lnSpc>
                <a:spcPct val="100000"/>
              </a:lnSpc>
              <a:spcBef>
                <a:spcPts val="0"/>
              </a:spcBef>
              <a:spcAft>
                <a:spcPts val="0"/>
              </a:spcAft>
              <a:buNone/>
            </a:pPr>
            <a:endParaRPr sz="1800" b="1" i="0" u="none" dirty="0">
              <a:solidFill>
                <a:schemeClr val="dk1"/>
              </a:solidFill>
              <a:latin typeface="Courier"/>
              <a:ea typeface="Courier"/>
              <a:cs typeface="Courier"/>
              <a:sym typeface="Courier"/>
            </a:endParaRPr>
          </a:p>
        </p:txBody>
      </p:sp>
      <p:pic>
        <p:nvPicPr>
          <p:cNvPr id="7" name="Picture 6">
            <a:extLst>
              <a:ext uri="{FF2B5EF4-FFF2-40B4-BE49-F238E27FC236}">
                <a16:creationId xmlns:a16="http://schemas.microsoft.com/office/drawing/2014/main" id="{0EC2F072-27F8-44F2-90A0-7AE96D83FAB3}"/>
              </a:ext>
            </a:extLst>
          </p:cNvPr>
          <p:cNvPicPr>
            <a:picLocks noChangeAspect="1"/>
          </p:cNvPicPr>
          <p:nvPr/>
        </p:nvPicPr>
        <p:blipFill>
          <a:blip r:embed="rId3"/>
          <a:stretch>
            <a:fillRect/>
          </a:stretch>
        </p:blipFill>
        <p:spPr>
          <a:xfrm>
            <a:off x="6411494" y="2053816"/>
            <a:ext cx="2732506" cy="1823704"/>
          </a:xfrm>
          <a:prstGeom prst="rect">
            <a:avLst/>
          </a:prstGeom>
        </p:spPr>
      </p:pic>
    </p:spTree>
    <p:extLst>
      <p:ext uri="{BB962C8B-B14F-4D97-AF65-F5344CB8AC3E}">
        <p14:creationId xmlns:p14="http://schemas.microsoft.com/office/powerpoint/2010/main" val="1184189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44500" y="6302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The Top 15 Writing Tips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C801DCD-1FFD-49DC-A45B-D38E2CBF5B8A}"/>
              </a:ext>
            </a:extLst>
          </p:cNvPr>
          <p:cNvPicPr>
            <a:picLocks noChangeAspect="1"/>
          </p:cNvPicPr>
          <p:nvPr/>
        </p:nvPicPr>
        <p:blipFill>
          <a:blip r:embed="rId3"/>
          <a:stretch>
            <a:fillRect/>
          </a:stretch>
        </p:blipFill>
        <p:spPr>
          <a:xfrm>
            <a:off x="444500" y="1916173"/>
            <a:ext cx="3644904" cy="4714075"/>
          </a:xfrm>
          <a:prstGeom prst="rect">
            <a:avLst/>
          </a:prstGeom>
        </p:spPr>
      </p:pic>
      <p:pic>
        <p:nvPicPr>
          <p:cNvPr id="7" name="Picture 6">
            <a:extLst>
              <a:ext uri="{FF2B5EF4-FFF2-40B4-BE49-F238E27FC236}">
                <a16:creationId xmlns:a16="http://schemas.microsoft.com/office/drawing/2014/main" id="{0B69DDA8-60BE-47BD-A8E6-C2303EB28197}"/>
              </a:ext>
            </a:extLst>
          </p:cNvPr>
          <p:cNvPicPr>
            <a:picLocks noChangeAspect="1"/>
          </p:cNvPicPr>
          <p:nvPr/>
        </p:nvPicPr>
        <p:blipFill>
          <a:blip r:embed="rId4"/>
          <a:stretch>
            <a:fillRect/>
          </a:stretch>
        </p:blipFill>
        <p:spPr>
          <a:xfrm>
            <a:off x="4630077" y="1916173"/>
            <a:ext cx="3908965" cy="4882778"/>
          </a:xfrm>
          <a:prstGeom prst="rect">
            <a:avLst/>
          </a:prstGeom>
        </p:spPr>
      </p:pic>
    </p:spTree>
    <p:extLst>
      <p:ext uri="{BB962C8B-B14F-4D97-AF65-F5344CB8AC3E}">
        <p14:creationId xmlns:p14="http://schemas.microsoft.com/office/powerpoint/2010/main" val="2272853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Mark Writing Days in Planner</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15510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Maintain a List and Network of Potential Research and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2191004" y="2486215"/>
            <a:ext cx="5416296" cy="4371785"/>
          </a:xfrm>
          <a:prstGeom prst="rect">
            <a:avLst/>
          </a:prstGeom>
        </p:spPr>
      </p:pic>
    </p:spTree>
    <p:extLst>
      <p:ext uri="{BB962C8B-B14F-4D97-AF65-F5344CB8AC3E}">
        <p14:creationId xmlns:p14="http://schemas.microsoft.com/office/powerpoint/2010/main" val="1902066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Draft a Timeline or Multiple Timelines with Flexible Goals</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CD39065-3941-4B2B-9130-3475D886EC99}"/>
              </a:ext>
            </a:extLst>
          </p:cNvPr>
          <p:cNvPicPr>
            <a:picLocks noChangeAspect="1"/>
          </p:cNvPicPr>
          <p:nvPr/>
        </p:nvPicPr>
        <p:blipFill>
          <a:blip r:embed="rId3"/>
          <a:stretch>
            <a:fillRect/>
          </a:stretch>
        </p:blipFill>
        <p:spPr>
          <a:xfrm>
            <a:off x="1962150" y="2056754"/>
            <a:ext cx="5727700" cy="2014241"/>
          </a:xfrm>
          <a:prstGeom prst="rect">
            <a:avLst/>
          </a:prstGeom>
        </p:spPr>
      </p:pic>
      <p:pic>
        <p:nvPicPr>
          <p:cNvPr id="3" name="Picture 2">
            <a:extLst>
              <a:ext uri="{FF2B5EF4-FFF2-40B4-BE49-F238E27FC236}">
                <a16:creationId xmlns:a16="http://schemas.microsoft.com/office/drawing/2014/main" id="{CCD94D09-60A4-3E43-841C-6BB3EA20DEF6}"/>
              </a:ext>
            </a:extLst>
          </p:cNvPr>
          <p:cNvPicPr>
            <a:picLocks noChangeAspect="1"/>
          </p:cNvPicPr>
          <p:nvPr/>
        </p:nvPicPr>
        <p:blipFill>
          <a:blip r:embed="rId4"/>
          <a:stretch>
            <a:fillRect/>
          </a:stretch>
        </p:blipFill>
        <p:spPr>
          <a:xfrm>
            <a:off x="1962150" y="4173846"/>
            <a:ext cx="5677469" cy="2553006"/>
          </a:xfrm>
          <a:prstGeom prst="rect">
            <a:avLst/>
          </a:prstGeom>
        </p:spPr>
      </p:pic>
    </p:spTree>
    <p:extLst>
      <p:ext uri="{BB962C8B-B14F-4D97-AF65-F5344CB8AC3E}">
        <p14:creationId xmlns:p14="http://schemas.microsoft.com/office/powerpoint/2010/main" val="1361478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Think Ahead About the Publishing Potential of Each Project</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21B5943-1E21-49DB-887F-575611622DDA}"/>
              </a:ext>
            </a:extLst>
          </p:cNvPr>
          <p:cNvPicPr>
            <a:picLocks noChangeAspect="1"/>
          </p:cNvPicPr>
          <p:nvPr/>
        </p:nvPicPr>
        <p:blipFill rotWithShape="1">
          <a:blip r:embed="rId3"/>
          <a:srcRect t="-1" r="-104" b="6907"/>
          <a:stretch/>
        </p:blipFill>
        <p:spPr>
          <a:xfrm>
            <a:off x="723900" y="2513153"/>
            <a:ext cx="7708900" cy="4344847"/>
          </a:xfrm>
          <a:prstGeom prst="rect">
            <a:avLst/>
          </a:prstGeom>
        </p:spPr>
      </p:pic>
    </p:spTree>
    <p:extLst>
      <p:ext uri="{BB962C8B-B14F-4D97-AF65-F5344CB8AC3E}">
        <p14:creationId xmlns:p14="http://schemas.microsoft.com/office/powerpoint/2010/main" val="310613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5. Find, Save, and Use Starter Text (overcomes writer’s block)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ED1DD32-4332-4E74-A41F-71EB863578FD}"/>
              </a:ext>
            </a:extLst>
          </p:cNvPr>
          <p:cNvPicPr>
            <a:picLocks noChangeAspect="1"/>
          </p:cNvPicPr>
          <p:nvPr/>
        </p:nvPicPr>
        <p:blipFill>
          <a:blip r:embed="rId3"/>
          <a:stretch>
            <a:fillRect/>
          </a:stretch>
        </p:blipFill>
        <p:spPr>
          <a:xfrm>
            <a:off x="107950" y="2403864"/>
            <a:ext cx="2787650" cy="2809093"/>
          </a:xfrm>
          <a:prstGeom prst="rect">
            <a:avLst/>
          </a:prstGeom>
        </p:spPr>
      </p:pic>
      <p:pic>
        <p:nvPicPr>
          <p:cNvPr id="10" name="Picture 9">
            <a:extLst>
              <a:ext uri="{FF2B5EF4-FFF2-40B4-BE49-F238E27FC236}">
                <a16:creationId xmlns:a16="http://schemas.microsoft.com/office/drawing/2014/main" id="{6A5FEC8C-EA55-4442-AB97-7D291EF5E3DA}"/>
              </a:ext>
            </a:extLst>
          </p:cNvPr>
          <p:cNvPicPr>
            <a:picLocks noChangeAspect="1"/>
          </p:cNvPicPr>
          <p:nvPr/>
        </p:nvPicPr>
        <p:blipFill>
          <a:blip r:embed="rId4"/>
          <a:stretch>
            <a:fillRect/>
          </a:stretch>
        </p:blipFill>
        <p:spPr>
          <a:xfrm>
            <a:off x="3449062" y="2359024"/>
            <a:ext cx="5694938" cy="2898775"/>
          </a:xfrm>
          <a:prstGeom prst="rect">
            <a:avLst/>
          </a:prstGeom>
        </p:spPr>
      </p:pic>
    </p:spTree>
    <p:extLst>
      <p:ext uri="{BB962C8B-B14F-4D97-AF65-F5344CB8AC3E}">
        <p14:creationId xmlns:p14="http://schemas.microsoft.com/office/powerpoint/2010/main" val="1414816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6. Always Scan the Reference Sections of Other Articles to See What Journals are Popular</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3457B0B-671C-47FA-9061-5CE2F3AB8DCB}"/>
              </a:ext>
            </a:extLst>
          </p:cNvPr>
          <p:cNvPicPr>
            <a:picLocks noChangeAspect="1"/>
          </p:cNvPicPr>
          <p:nvPr/>
        </p:nvPicPr>
        <p:blipFill>
          <a:blip r:embed="rId3"/>
          <a:stretch>
            <a:fillRect/>
          </a:stretch>
        </p:blipFill>
        <p:spPr>
          <a:xfrm>
            <a:off x="1308861" y="2402350"/>
            <a:ext cx="6729477" cy="4455650"/>
          </a:xfrm>
          <a:prstGeom prst="rect">
            <a:avLst/>
          </a:prstGeom>
        </p:spPr>
      </p:pic>
    </p:spTree>
    <p:extLst>
      <p:ext uri="{BB962C8B-B14F-4D97-AF65-F5344CB8AC3E}">
        <p14:creationId xmlns:p14="http://schemas.microsoft.com/office/powerpoint/2010/main" val="762557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93524" y="84772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7. Avoid High Quality (i.e., SSCI) Journal Fixations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CA7ADC-9AE0-44CB-9C4B-15996B301181}"/>
              </a:ext>
            </a:extLst>
          </p:cNvPr>
          <p:cNvPicPr>
            <a:picLocks noChangeAspect="1"/>
          </p:cNvPicPr>
          <p:nvPr/>
        </p:nvPicPr>
        <p:blipFill>
          <a:blip r:embed="rId3"/>
          <a:stretch>
            <a:fillRect/>
          </a:stretch>
        </p:blipFill>
        <p:spPr>
          <a:xfrm>
            <a:off x="38894" y="2063067"/>
            <a:ext cx="1816100" cy="1816100"/>
          </a:xfrm>
          <a:prstGeom prst="rect">
            <a:avLst/>
          </a:prstGeom>
        </p:spPr>
      </p:pic>
      <p:pic>
        <p:nvPicPr>
          <p:cNvPr id="13" name="Picture 12">
            <a:extLst>
              <a:ext uri="{FF2B5EF4-FFF2-40B4-BE49-F238E27FC236}">
                <a16:creationId xmlns:a16="http://schemas.microsoft.com/office/drawing/2014/main" id="{EB614485-CC7F-4FB9-9D28-1BAA51959DC3}"/>
              </a:ext>
            </a:extLst>
          </p:cNvPr>
          <p:cNvPicPr>
            <a:picLocks noChangeAspect="1"/>
          </p:cNvPicPr>
          <p:nvPr/>
        </p:nvPicPr>
        <p:blipFill>
          <a:blip r:embed="rId3"/>
          <a:stretch>
            <a:fillRect/>
          </a:stretch>
        </p:blipFill>
        <p:spPr>
          <a:xfrm>
            <a:off x="2209800" y="4330700"/>
            <a:ext cx="1816100" cy="1816100"/>
          </a:xfrm>
          <a:prstGeom prst="rect">
            <a:avLst/>
          </a:prstGeom>
        </p:spPr>
      </p:pic>
      <p:pic>
        <p:nvPicPr>
          <p:cNvPr id="14" name="Picture 13">
            <a:extLst>
              <a:ext uri="{FF2B5EF4-FFF2-40B4-BE49-F238E27FC236}">
                <a16:creationId xmlns:a16="http://schemas.microsoft.com/office/drawing/2014/main" id="{4CEB64B0-F22D-446A-8505-64F82D3AF6BA}"/>
              </a:ext>
            </a:extLst>
          </p:cNvPr>
          <p:cNvPicPr>
            <a:picLocks noChangeAspect="1"/>
          </p:cNvPicPr>
          <p:nvPr/>
        </p:nvPicPr>
        <p:blipFill>
          <a:blip r:embed="rId3"/>
          <a:stretch>
            <a:fillRect/>
          </a:stretch>
        </p:blipFill>
        <p:spPr>
          <a:xfrm>
            <a:off x="5324475" y="2603500"/>
            <a:ext cx="1816100" cy="1816100"/>
          </a:xfrm>
          <a:prstGeom prst="rect">
            <a:avLst/>
          </a:prstGeom>
        </p:spPr>
      </p:pic>
      <p:pic>
        <p:nvPicPr>
          <p:cNvPr id="15" name="Picture 14">
            <a:extLst>
              <a:ext uri="{FF2B5EF4-FFF2-40B4-BE49-F238E27FC236}">
                <a16:creationId xmlns:a16="http://schemas.microsoft.com/office/drawing/2014/main" id="{758006B7-794F-4E63-A52E-3AC2C7665E3B}"/>
              </a:ext>
            </a:extLst>
          </p:cNvPr>
          <p:cNvPicPr>
            <a:picLocks noChangeAspect="1"/>
          </p:cNvPicPr>
          <p:nvPr/>
        </p:nvPicPr>
        <p:blipFill>
          <a:blip r:embed="rId3"/>
          <a:stretch>
            <a:fillRect/>
          </a:stretch>
        </p:blipFill>
        <p:spPr>
          <a:xfrm>
            <a:off x="7327900" y="5041900"/>
            <a:ext cx="1816100" cy="1816100"/>
          </a:xfrm>
          <a:prstGeom prst="rect">
            <a:avLst/>
          </a:prstGeom>
        </p:spPr>
      </p:pic>
      <p:pic>
        <p:nvPicPr>
          <p:cNvPr id="16" name="Picture 15">
            <a:extLst>
              <a:ext uri="{FF2B5EF4-FFF2-40B4-BE49-F238E27FC236}">
                <a16:creationId xmlns:a16="http://schemas.microsoft.com/office/drawing/2014/main" id="{4EEF9797-E485-44D8-866C-DFA3F33E9A40}"/>
              </a:ext>
            </a:extLst>
          </p:cNvPr>
          <p:cNvPicPr>
            <a:picLocks noChangeAspect="1"/>
          </p:cNvPicPr>
          <p:nvPr/>
        </p:nvPicPr>
        <p:blipFill>
          <a:blip r:embed="rId3"/>
          <a:stretch>
            <a:fillRect/>
          </a:stretch>
        </p:blipFill>
        <p:spPr>
          <a:xfrm>
            <a:off x="0" y="5041900"/>
            <a:ext cx="1816100" cy="1816100"/>
          </a:xfrm>
          <a:prstGeom prst="rect">
            <a:avLst/>
          </a:prstGeom>
        </p:spPr>
      </p:pic>
      <p:pic>
        <p:nvPicPr>
          <p:cNvPr id="17" name="Picture 16">
            <a:extLst>
              <a:ext uri="{FF2B5EF4-FFF2-40B4-BE49-F238E27FC236}">
                <a16:creationId xmlns:a16="http://schemas.microsoft.com/office/drawing/2014/main" id="{573C7D6D-3FD0-42BD-AAF3-86ABFC02B94E}"/>
              </a:ext>
            </a:extLst>
          </p:cNvPr>
          <p:cNvPicPr>
            <a:picLocks noChangeAspect="1"/>
          </p:cNvPicPr>
          <p:nvPr/>
        </p:nvPicPr>
        <p:blipFill>
          <a:blip r:embed="rId3"/>
          <a:stretch>
            <a:fillRect/>
          </a:stretch>
        </p:blipFill>
        <p:spPr>
          <a:xfrm>
            <a:off x="7327900" y="1949450"/>
            <a:ext cx="1816100" cy="1816100"/>
          </a:xfrm>
          <a:prstGeom prst="rect">
            <a:avLst/>
          </a:prstGeom>
        </p:spPr>
      </p:pic>
      <p:pic>
        <p:nvPicPr>
          <p:cNvPr id="18" name="Picture 17">
            <a:extLst>
              <a:ext uri="{FF2B5EF4-FFF2-40B4-BE49-F238E27FC236}">
                <a16:creationId xmlns:a16="http://schemas.microsoft.com/office/drawing/2014/main" id="{AFF23BA0-A064-4E00-B322-340DAE5E1E0F}"/>
              </a:ext>
            </a:extLst>
          </p:cNvPr>
          <p:cNvPicPr>
            <a:picLocks noChangeAspect="1"/>
          </p:cNvPicPr>
          <p:nvPr/>
        </p:nvPicPr>
        <p:blipFill>
          <a:blip r:embed="rId3"/>
          <a:stretch>
            <a:fillRect/>
          </a:stretch>
        </p:blipFill>
        <p:spPr>
          <a:xfrm>
            <a:off x="2397125" y="2628900"/>
            <a:ext cx="1816100" cy="1816100"/>
          </a:xfrm>
          <a:prstGeom prst="rect">
            <a:avLst/>
          </a:prstGeom>
        </p:spPr>
      </p:pic>
      <p:pic>
        <p:nvPicPr>
          <p:cNvPr id="19" name="Picture 18">
            <a:extLst>
              <a:ext uri="{FF2B5EF4-FFF2-40B4-BE49-F238E27FC236}">
                <a16:creationId xmlns:a16="http://schemas.microsoft.com/office/drawing/2014/main" id="{082749BF-F366-4D5F-A546-82421E715584}"/>
              </a:ext>
            </a:extLst>
          </p:cNvPr>
          <p:cNvPicPr>
            <a:picLocks noChangeAspect="1"/>
          </p:cNvPicPr>
          <p:nvPr/>
        </p:nvPicPr>
        <p:blipFill>
          <a:blip r:embed="rId3"/>
          <a:stretch>
            <a:fillRect/>
          </a:stretch>
        </p:blipFill>
        <p:spPr>
          <a:xfrm>
            <a:off x="5184775" y="4330700"/>
            <a:ext cx="1816100" cy="1816100"/>
          </a:xfrm>
          <a:prstGeom prst="rect">
            <a:avLst/>
          </a:prstGeom>
        </p:spPr>
      </p:pic>
      <p:pic>
        <p:nvPicPr>
          <p:cNvPr id="20" name="Picture 19">
            <a:extLst>
              <a:ext uri="{FF2B5EF4-FFF2-40B4-BE49-F238E27FC236}">
                <a16:creationId xmlns:a16="http://schemas.microsoft.com/office/drawing/2014/main" id="{80675CFA-72C1-42EE-ABB2-92C8F4D89F6A}"/>
              </a:ext>
            </a:extLst>
          </p:cNvPr>
          <p:cNvPicPr>
            <a:picLocks noChangeAspect="1"/>
          </p:cNvPicPr>
          <p:nvPr/>
        </p:nvPicPr>
        <p:blipFill rotWithShape="1">
          <a:blip r:embed="rId3"/>
          <a:srcRect t="19581" b="25175"/>
          <a:stretch/>
        </p:blipFill>
        <p:spPr>
          <a:xfrm>
            <a:off x="4240212" y="3989543"/>
            <a:ext cx="1235075" cy="682314"/>
          </a:xfrm>
          <a:prstGeom prst="rect">
            <a:avLst/>
          </a:prstGeom>
        </p:spPr>
      </p:pic>
    </p:spTree>
    <p:extLst>
      <p:ext uri="{BB962C8B-B14F-4D97-AF65-F5344CB8AC3E}">
        <p14:creationId xmlns:p14="http://schemas.microsoft.com/office/powerpoint/2010/main" val="4092733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823865" y="689156"/>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Meina Zhu: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An Early Career Perspective</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823865" y="2147596"/>
            <a:ext cx="6799154" cy="2969537"/>
          </a:xfrm>
        </p:spPr>
        <p:txBody>
          <a:bodyPr/>
          <a:lstStyle/>
          <a:p>
            <a:pPr marL="25400" indent="0">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Goals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Strategic Plans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Reflection</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Collaborators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Professional Development</a:t>
            </a:r>
          </a:p>
          <a:p>
            <a:pPr marL="25400" indent="0">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Research focus</a:t>
            </a:r>
          </a:p>
          <a:p>
            <a:pPr marL="25400" indent="0">
              <a:buNone/>
            </a:pP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3" name="Picture 2" descr="A person wearing a suit and tie&#10;&#10;Description automatically generated">
            <a:extLst>
              <a:ext uri="{FF2B5EF4-FFF2-40B4-BE49-F238E27FC236}">
                <a16:creationId xmlns:a16="http://schemas.microsoft.com/office/drawing/2014/main" id="{CE2542A4-A451-4223-B593-93ED0733B90D}"/>
              </a:ext>
            </a:extLst>
          </p:cNvPr>
          <p:cNvPicPr>
            <a:picLocks noChangeAspect="1"/>
          </p:cNvPicPr>
          <p:nvPr/>
        </p:nvPicPr>
        <p:blipFill>
          <a:blip r:embed="rId3"/>
          <a:stretch>
            <a:fillRect/>
          </a:stretch>
        </p:blipFill>
        <p:spPr>
          <a:xfrm>
            <a:off x="7301729" y="0"/>
            <a:ext cx="1842271" cy="2454827"/>
          </a:xfrm>
          <a:prstGeom prst="rect">
            <a:avLst/>
          </a:prstGeom>
        </p:spPr>
      </p:pic>
    </p:spTree>
    <p:extLst>
      <p:ext uri="{BB962C8B-B14F-4D97-AF65-F5344CB8AC3E}">
        <p14:creationId xmlns:p14="http://schemas.microsoft.com/office/powerpoint/2010/main" val="2592710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14810" cy="1917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8. Be Second or Third Author Sometimes to Spread Limited Resources </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58A15CC-C0A4-475F-86B7-6108D44E9E43}"/>
              </a:ext>
            </a:extLst>
          </p:cNvPr>
          <p:cNvPicPr>
            <a:picLocks noChangeAspect="1"/>
          </p:cNvPicPr>
          <p:nvPr/>
        </p:nvPicPr>
        <p:blipFill>
          <a:blip r:embed="rId3"/>
          <a:stretch>
            <a:fillRect/>
          </a:stretch>
        </p:blipFill>
        <p:spPr>
          <a:xfrm>
            <a:off x="4063360" y="2966660"/>
            <a:ext cx="5080640" cy="3382963"/>
          </a:xfrm>
          <a:prstGeom prst="rect">
            <a:avLst/>
          </a:prstGeom>
        </p:spPr>
      </p:pic>
      <p:pic>
        <p:nvPicPr>
          <p:cNvPr id="16" name="Picture 15">
            <a:extLst>
              <a:ext uri="{FF2B5EF4-FFF2-40B4-BE49-F238E27FC236}">
                <a16:creationId xmlns:a16="http://schemas.microsoft.com/office/drawing/2014/main" id="{6C268286-F63B-4E85-A93C-64E95EC6397F}"/>
              </a:ext>
            </a:extLst>
          </p:cNvPr>
          <p:cNvPicPr>
            <a:picLocks noChangeAspect="1"/>
          </p:cNvPicPr>
          <p:nvPr/>
        </p:nvPicPr>
        <p:blipFill>
          <a:blip r:embed="rId4"/>
          <a:stretch>
            <a:fillRect/>
          </a:stretch>
        </p:blipFill>
        <p:spPr>
          <a:xfrm>
            <a:off x="317954" y="3119059"/>
            <a:ext cx="3365171" cy="3230564"/>
          </a:xfrm>
          <a:prstGeom prst="rect">
            <a:avLst/>
          </a:prstGeom>
        </p:spPr>
      </p:pic>
    </p:spTree>
    <p:extLst>
      <p:ext uri="{BB962C8B-B14F-4D97-AF65-F5344CB8AC3E}">
        <p14:creationId xmlns:p14="http://schemas.microsoft.com/office/powerpoint/2010/main" val="1251931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9762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Try to Submit or Publish Your Paper Before the Conference</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7BD409C-C131-49C2-9C9B-C9CED3A31351}"/>
              </a:ext>
            </a:extLst>
          </p:cNvPr>
          <p:cNvPicPr>
            <a:picLocks noChangeAspect="1"/>
          </p:cNvPicPr>
          <p:nvPr/>
        </p:nvPicPr>
        <p:blipFill>
          <a:blip r:embed="rId3"/>
          <a:stretch>
            <a:fillRect/>
          </a:stretch>
        </p:blipFill>
        <p:spPr>
          <a:xfrm>
            <a:off x="5575300" y="2590800"/>
            <a:ext cx="3568700" cy="3568700"/>
          </a:xfrm>
          <a:prstGeom prst="rect">
            <a:avLst/>
          </a:prstGeom>
        </p:spPr>
      </p:pic>
      <p:pic>
        <p:nvPicPr>
          <p:cNvPr id="6" name="Picture 5">
            <a:extLst>
              <a:ext uri="{FF2B5EF4-FFF2-40B4-BE49-F238E27FC236}">
                <a16:creationId xmlns:a16="http://schemas.microsoft.com/office/drawing/2014/main" id="{296B707F-9769-46D4-BD08-EEF3CDFF8015}"/>
              </a:ext>
            </a:extLst>
          </p:cNvPr>
          <p:cNvPicPr>
            <a:picLocks noChangeAspect="1"/>
          </p:cNvPicPr>
          <p:nvPr/>
        </p:nvPicPr>
        <p:blipFill>
          <a:blip r:embed="rId4"/>
          <a:stretch>
            <a:fillRect/>
          </a:stretch>
        </p:blipFill>
        <p:spPr>
          <a:xfrm>
            <a:off x="100475" y="2590800"/>
            <a:ext cx="5257800" cy="3482271"/>
          </a:xfrm>
          <a:prstGeom prst="rect">
            <a:avLst/>
          </a:prstGeom>
        </p:spPr>
      </p:pic>
    </p:spTree>
    <p:extLst>
      <p:ext uri="{BB962C8B-B14F-4D97-AF65-F5344CB8AC3E}">
        <p14:creationId xmlns:p14="http://schemas.microsoft.com/office/powerpoint/2010/main" val="945189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10. Be Creative Somewhere </a:t>
            </a:r>
            <a:b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unique model, figure, chart,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50402A-2A7D-4959-B4B1-7C72175D7B69}"/>
              </a:ext>
            </a:extLst>
          </p:cNvPr>
          <p:cNvPicPr>
            <a:picLocks noChangeAspect="1"/>
          </p:cNvPicPr>
          <p:nvPr/>
        </p:nvPicPr>
        <p:blipFill>
          <a:blip r:embed="rId3"/>
          <a:stretch>
            <a:fillRect/>
          </a:stretch>
        </p:blipFill>
        <p:spPr>
          <a:xfrm>
            <a:off x="558800" y="2334431"/>
            <a:ext cx="8039100" cy="4523569"/>
          </a:xfrm>
          <a:prstGeom prst="rect">
            <a:avLst/>
          </a:prstGeom>
        </p:spPr>
      </p:pic>
    </p:spTree>
    <p:extLst>
      <p:ext uri="{BB962C8B-B14F-4D97-AF65-F5344CB8AC3E}">
        <p14:creationId xmlns:p14="http://schemas.microsoft.com/office/powerpoint/2010/main" val="110968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11. Try Not to Give Up: Persistence and Grit Wins the Day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A72391-6B02-47D0-970C-55B395CE54B7}"/>
              </a:ext>
            </a:extLst>
          </p:cNvPr>
          <p:cNvPicPr>
            <a:picLocks noChangeAspect="1"/>
          </p:cNvPicPr>
          <p:nvPr/>
        </p:nvPicPr>
        <p:blipFill>
          <a:blip r:embed="rId3"/>
          <a:stretch>
            <a:fillRect/>
          </a:stretch>
        </p:blipFill>
        <p:spPr>
          <a:xfrm>
            <a:off x="0" y="2558264"/>
            <a:ext cx="5732980" cy="4299735"/>
          </a:xfrm>
          <a:prstGeom prst="rect">
            <a:avLst/>
          </a:prstGeom>
        </p:spPr>
      </p:pic>
      <p:pic>
        <p:nvPicPr>
          <p:cNvPr id="3" name="Picture 2">
            <a:extLst>
              <a:ext uri="{FF2B5EF4-FFF2-40B4-BE49-F238E27FC236}">
                <a16:creationId xmlns:a16="http://schemas.microsoft.com/office/drawing/2014/main" id="{E6E4A818-B270-4967-9D48-C5283BAA817B}"/>
              </a:ext>
            </a:extLst>
          </p:cNvPr>
          <p:cNvPicPr>
            <a:picLocks noChangeAspect="1"/>
          </p:cNvPicPr>
          <p:nvPr/>
        </p:nvPicPr>
        <p:blipFill>
          <a:blip r:embed="rId4"/>
          <a:stretch>
            <a:fillRect/>
          </a:stretch>
        </p:blipFill>
        <p:spPr>
          <a:xfrm>
            <a:off x="6174769" y="2368222"/>
            <a:ext cx="2860211" cy="4407585"/>
          </a:xfrm>
          <a:prstGeom prst="rect">
            <a:avLst/>
          </a:prstGeom>
        </p:spPr>
      </p:pic>
    </p:spTree>
    <p:extLst>
      <p:ext uri="{BB962C8B-B14F-4D97-AF65-F5344CB8AC3E}">
        <p14:creationId xmlns:p14="http://schemas.microsoft.com/office/powerpoint/2010/main" val="1732660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100552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12. Be Polite and Thankful to the Journal or Book Chapter Editors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DEC9DC9-6A15-43E6-AC27-0B0A99AA21A7}"/>
              </a:ext>
            </a:extLst>
          </p:cNvPr>
          <p:cNvPicPr>
            <a:picLocks noChangeAspect="1"/>
          </p:cNvPicPr>
          <p:nvPr/>
        </p:nvPicPr>
        <p:blipFill>
          <a:blip r:embed="rId3"/>
          <a:stretch>
            <a:fillRect/>
          </a:stretch>
        </p:blipFill>
        <p:spPr>
          <a:xfrm>
            <a:off x="725487" y="2437894"/>
            <a:ext cx="7896225" cy="4261798"/>
          </a:xfrm>
          <a:prstGeom prst="rect">
            <a:avLst/>
          </a:prstGeom>
        </p:spPr>
      </p:pic>
    </p:spTree>
    <p:extLst>
      <p:ext uri="{BB962C8B-B14F-4D97-AF65-F5344CB8AC3E}">
        <p14:creationId xmlns:p14="http://schemas.microsoft.com/office/powerpoint/2010/main" val="1050149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10966" y="698500"/>
            <a:ext cx="8465906" cy="17057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13. Recap Reviewer Points and How You Attempted to Address Them</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018DBBD-E616-46C8-98D5-7CA716D73C74}"/>
              </a:ext>
            </a:extLst>
          </p:cNvPr>
          <p:cNvPicPr>
            <a:picLocks noChangeAspect="1"/>
          </p:cNvPicPr>
          <p:nvPr/>
        </p:nvPicPr>
        <p:blipFill>
          <a:blip r:embed="rId3"/>
          <a:stretch>
            <a:fillRect/>
          </a:stretch>
        </p:blipFill>
        <p:spPr>
          <a:xfrm>
            <a:off x="410966" y="2404260"/>
            <a:ext cx="8456785" cy="3937420"/>
          </a:xfrm>
          <a:prstGeom prst="rect">
            <a:avLst/>
          </a:prstGeom>
        </p:spPr>
      </p:pic>
    </p:spTree>
    <p:extLst>
      <p:ext uri="{BB962C8B-B14F-4D97-AF65-F5344CB8AC3E}">
        <p14:creationId xmlns:p14="http://schemas.microsoft.com/office/powerpoint/2010/main" val="4006278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83206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14. Share Your Publication Efforts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Twitter, Facebook, LinkedIn, email, ResearchGate, Academia.edu,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0A3B460-459E-4254-99E5-60BCDE14E49D}"/>
              </a:ext>
            </a:extLst>
          </p:cNvPr>
          <p:cNvPicPr>
            <a:picLocks noChangeAspect="1"/>
          </p:cNvPicPr>
          <p:nvPr/>
        </p:nvPicPr>
        <p:blipFill>
          <a:blip r:embed="rId3"/>
          <a:stretch>
            <a:fillRect/>
          </a:stretch>
        </p:blipFill>
        <p:spPr>
          <a:xfrm>
            <a:off x="0" y="2527042"/>
            <a:ext cx="5105400" cy="4254500"/>
          </a:xfrm>
          <a:prstGeom prst="rect">
            <a:avLst/>
          </a:prstGeom>
        </p:spPr>
      </p:pic>
      <p:pic>
        <p:nvPicPr>
          <p:cNvPr id="11" name="Picture 10">
            <a:extLst>
              <a:ext uri="{FF2B5EF4-FFF2-40B4-BE49-F238E27FC236}">
                <a16:creationId xmlns:a16="http://schemas.microsoft.com/office/drawing/2014/main" id="{DB164D3B-9B2F-475A-B58C-1C7F650064D5}"/>
              </a:ext>
            </a:extLst>
          </p:cNvPr>
          <p:cNvPicPr>
            <a:picLocks noChangeAspect="1"/>
          </p:cNvPicPr>
          <p:nvPr/>
        </p:nvPicPr>
        <p:blipFill>
          <a:blip r:embed="rId4"/>
          <a:stretch>
            <a:fillRect/>
          </a:stretch>
        </p:blipFill>
        <p:spPr>
          <a:xfrm>
            <a:off x="5880100" y="5324475"/>
            <a:ext cx="2695574" cy="1457067"/>
          </a:xfrm>
          <a:prstGeom prst="rect">
            <a:avLst/>
          </a:prstGeom>
        </p:spPr>
      </p:pic>
      <p:pic>
        <p:nvPicPr>
          <p:cNvPr id="15" name="Picture 14">
            <a:extLst>
              <a:ext uri="{FF2B5EF4-FFF2-40B4-BE49-F238E27FC236}">
                <a16:creationId xmlns:a16="http://schemas.microsoft.com/office/drawing/2014/main" id="{AFE9D005-8704-4B8C-B829-93BEFDADAC44}"/>
              </a:ext>
            </a:extLst>
          </p:cNvPr>
          <p:cNvPicPr>
            <a:picLocks noChangeAspect="1"/>
          </p:cNvPicPr>
          <p:nvPr/>
        </p:nvPicPr>
        <p:blipFill>
          <a:blip r:embed="rId5"/>
          <a:stretch>
            <a:fillRect/>
          </a:stretch>
        </p:blipFill>
        <p:spPr>
          <a:xfrm>
            <a:off x="5386143" y="2638440"/>
            <a:ext cx="3683488" cy="2355835"/>
          </a:xfrm>
          <a:prstGeom prst="rect">
            <a:avLst/>
          </a:prstGeom>
        </p:spPr>
      </p:pic>
    </p:spTree>
    <p:extLst>
      <p:ext uri="{BB962C8B-B14F-4D97-AF65-F5344CB8AC3E}">
        <p14:creationId xmlns:p14="http://schemas.microsoft.com/office/powerpoint/2010/main" val="3718532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15. Celebrate Your Writing Accomplishments with Friends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27878A-E59C-4CDD-BDE6-5C312CB4AFA9}"/>
              </a:ext>
            </a:extLst>
          </p:cNvPr>
          <p:cNvPicPr>
            <a:picLocks noChangeAspect="1"/>
          </p:cNvPicPr>
          <p:nvPr/>
        </p:nvPicPr>
        <p:blipFill>
          <a:blip r:embed="rId3"/>
          <a:stretch>
            <a:fillRect/>
          </a:stretch>
        </p:blipFill>
        <p:spPr>
          <a:xfrm>
            <a:off x="1257300" y="2177238"/>
            <a:ext cx="7035800" cy="4680762"/>
          </a:xfrm>
          <a:prstGeom prst="rect">
            <a:avLst/>
          </a:prstGeom>
        </p:spPr>
      </p:pic>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4547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Shape 344"/>
          <p:cNvSpPr txBox="1"/>
          <p:nvPr/>
        </p:nvSpPr>
        <p:spPr>
          <a:xfrm>
            <a:off x="386658" y="343944"/>
            <a:ext cx="8243369" cy="2047456"/>
          </a:xfrm>
          <a:prstGeom prst="rect">
            <a:avLst/>
          </a:prstGeom>
          <a:noFill/>
          <a:ln>
            <a:noFill/>
          </a:ln>
        </p:spPr>
        <p:txBody>
          <a:bodyPr spcFirstLastPara="1" wrap="square" lIns="91425" tIns="45700" rIns="91425" bIns="45700" anchor="ctr" anchorCtr="0">
            <a:noAutofit/>
          </a:bodyPr>
          <a:lstStyle/>
          <a:p>
            <a:pPr algn="ctr">
              <a:buClr>
                <a:schemeClr val="dk1"/>
              </a:buClr>
              <a:buSzPts val="3600"/>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Concerns?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Comments?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Commitments?</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09D0202A-B994-4368-917B-DFA0C32F789A}"/>
              </a:ext>
            </a:extLst>
          </p:cNvPr>
          <p:cNvSpPr>
            <a:spLocks noGrp="1"/>
          </p:cNvSpPr>
          <p:nvPr>
            <p:ph type="body" idx="1"/>
          </p:nvPr>
        </p:nvSpPr>
        <p:spPr>
          <a:xfrm>
            <a:off x="522766" y="2461738"/>
            <a:ext cx="8355994" cy="1736283"/>
          </a:xfrm>
        </p:spPr>
        <p:txBody>
          <a:bodyPr/>
          <a:lstStyle/>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Curt Bonk, IU, Email: </a:t>
            </a:r>
            <a:r>
              <a:rPr lang="en-US" sz="2000" b="1" dirty="0">
                <a:latin typeface="Tahoma" panose="020B0604030504040204" pitchFamily="34" charset="0"/>
                <a:ea typeface="Tahoma" panose="020B0604030504040204" pitchFamily="34" charset="0"/>
                <a:cs typeface="Tahoma" panose="020B0604030504040204" pitchFamily="34" charset="0"/>
                <a:hlinkClick r:id="rId3"/>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marL="25400" lvl="0" indent="0" algn="ctr">
              <a:buClr>
                <a:schemeClr val="dk1"/>
              </a:buClr>
              <a:buSzPts val="1600"/>
              <a:buNone/>
            </a:pPr>
            <a:r>
              <a:rPr lang="en-US" sz="2000" b="1" dirty="0">
                <a:latin typeface="Tahoma" panose="020B0604030504040204" pitchFamily="34" charset="0"/>
                <a:ea typeface="Tahoma" panose="020B0604030504040204" pitchFamily="34" charset="0"/>
                <a:cs typeface="Tahoma" panose="020B0604030504040204" pitchFamily="34" charset="0"/>
                <a:sym typeface="Courier New"/>
              </a:rPr>
              <a:t>Meina Zhu, WSU, Email: </a:t>
            </a:r>
            <a:r>
              <a:rPr lang="en-US" sz="2000" b="1" dirty="0">
                <a:latin typeface="Tahoma" panose="020B0604030504040204" pitchFamily="34" charset="0"/>
                <a:ea typeface="Tahoma" panose="020B0604030504040204" pitchFamily="34" charset="0"/>
                <a:cs typeface="Tahoma" panose="020B0604030504040204" pitchFamily="34" charset="0"/>
                <a:sym typeface="Courier New"/>
                <a:hlinkClick r:id="rId4"/>
              </a:rPr>
              <a:t>meinazhu@wayne.edu</a:t>
            </a:r>
            <a:r>
              <a:rPr lang="en-US" sz="2000" b="1" dirty="0">
                <a:latin typeface="Tahoma" panose="020B0604030504040204" pitchFamily="34" charset="0"/>
                <a:ea typeface="Tahoma" panose="020B0604030504040204" pitchFamily="34" charset="0"/>
                <a:cs typeface="Tahoma" panose="020B0604030504040204" pitchFamily="34" charset="0"/>
                <a:sym typeface="Courier New"/>
              </a:rPr>
              <a:t> </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0" lvl="0" indent="0" algn="ctr">
              <a:spcBef>
                <a:spcPts val="0"/>
              </a:spcBef>
              <a:buSzPts val="2400"/>
              <a:buNone/>
            </a:pPr>
            <a:r>
              <a:rPr lang="en-US" sz="2000" b="1" dirty="0">
                <a:latin typeface="Tahoma" panose="020B0604030504040204" pitchFamily="34" charset="0"/>
                <a:ea typeface="Tahoma" panose="020B0604030504040204" pitchFamily="34" charset="0"/>
                <a:cs typeface="Tahoma" panose="020B0604030504040204" pitchFamily="34" charset="0"/>
              </a:rPr>
              <a:t>Slides: </a:t>
            </a:r>
            <a:r>
              <a:rPr lang="en-US" sz="2000" b="1" dirty="0">
                <a:latin typeface="Tahoma" panose="020B0604030504040204" pitchFamily="34" charset="0"/>
                <a:ea typeface="Tahoma" panose="020B0604030504040204" pitchFamily="34" charset="0"/>
                <a:cs typeface="Tahoma" panose="020B0604030504040204" pitchFamily="34" charset="0"/>
                <a:hlinkClick r:id="rId5"/>
              </a:rPr>
              <a:t>http://www.trainingshare.com</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p>
        </p:txBody>
      </p:sp>
      <p:pic>
        <p:nvPicPr>
          <p:cNvPr id="9" name="Picture 8">
            <a:extLst>
              <a:ext uri="{FF2B5EF4-FFF2-40B4-BE49-F238E27FC236}">
                <a16:creationId xmlns:a16="http://schemas.microsoft.com/office/drawing/2014/main" id="{A60D52E0-605C-4A0D-8610-8044302B1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74423" y="4088424"/>
            <a:ext cx="3165231" cy="2373923"/>
          </a:xfrm>
          <a:prstGeom prst="rect">
            <a:avLst/>
          </a:prstGeom>
        </p:spPr>
      </p:pic>
      <p:pic>
        <p:nvPicPr>
          <p:cNvPr id="11" name="Picture 10">
            <a:extLst>
              <a:ext uri="{FF2B5EF4-FFF2-40B4-BE49-F238E27FC236}">
                <a16:creationId xmlns:a16="http://schemas.microsoft.com/office/drawing/2014/main" id="{924BA630-458D-4224-86F9-59A47E233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3924" y="3785093"/>
            <a:ext cx="4158762" cy="3119069"/>
          </a:xfrm>
          <a:prstGeom prst="rect">
            <a:avLst/>
          </a:prstGeom>
        </p:spPr>
      </p:pic>
      <p:pic>
        <p:nvPicPr>
          <p:cNvPr id="12" name="Picture 11">
            <a:extLst>
              <a:ext uri="{FF2B5EF4-FFF2-40B4-BE49-F238E27FC236}">
                <a16:creationId xmlns:a16="http://schemas.microsoft.com/office/drawing/2014/main" id="{381E63FF-7093-4BC6-AEDB-83328E988A0C}"/>
              </a:ext>
            </a:extLst>
          </p:cNvPr>
          <p:cNvPicPr>
            <a:picLocks noChangeAspect="1"/>
          </p:cNvPicPr>
          <p:nvPr/>
        </p:nvPicPr>
        <p:blipFill>
          <a:blip r:embed="rId8"/>
          <a:stretch>
            <a:fillRect/>
          </a:stretch>
        </p:blipFill>
        <p:spPr>
          <a:xfrm>
            <a:off x="0" y="3738930"/>
            <a:ext cx="2028817" cy="31190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22586" y="8744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5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a:t>
            </a:r>
            <a:r>
              <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a:t>
            </a:r>
            <a:r>
              <a:rPr lang="en-US" sz="5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Goals</a:t>
            </a:r>
            <a:endParaRPr sz="7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FCE6DDE-599F-3D47-8192-C53279726034}"/>
              </a:ext>
            </a:extLst>
          </p:cNvPr>
          <p:cNvPicPr>
            <a:picLocks noChangeAspect="1"/>
          </p:cNvPicPr>
          <p:nvPr/>
        </p:nvPicPr>
        <p:blipFill>
          <a:blip r:embed="rId3"/>
          <a:stretch>
            <a:fillRect/>
          </a:stretch>
        </p:blipFill>
        <p:spPr>
          <a:xfrm>
            <a:off x="1567542" y="1841500"/>
            <a:ext cx="5950857" cy="3570514"/>
          </a:xfrm>
          <a:prstGeom prst="rect">
            <a:avLst/>
          </a:prstGeom>
        </p:spPr>
      </p:pic>
    </p:spTree>
    <p:extLst>
      <p:ext uri="{BB962C8B-B14F-4D97-AF65-F5344CB8AC3E}">
        <p14:creationId xmlns:p14="http://schemas.microsoft.com/office/powerpoint/2010/main" val="4009290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Strategic Plans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482014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Reflection on Writing</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4B13B82-F567-CF48-8D06-15E334435429}"/>
              </a:ext>
            </a:extLst>
          </p:cNvPr>
          <p:cNvPicPr>
            <a:picLocks noChangeAspect="1"/>
          </p:cNvPicPr>
          <p:nvPr/>
        </p:nvPicPr>
        <p:blipFill rotWithShape="1">
          <a:blip r:embed="rId3"/>
          <a:srcRect b="16184"/>
          <a:stretch/>
        </p:blipFill>
        <p:spPr>
          <a:xfrm>
            <a:off x="1228846" y="1841500"/>
            <a:ext cx="6889508" cy="4370614"/>
          </a:xfrm>
          <a:prstGeom prst="rect">
            <a:avLst/>
          </a:prstGeom>
        </p:spPr>
      </p:pic>
    </p:spTree>
    <p:extLst>
      <p:ext uri="{BB962C8B-B14F-4D97-AF65-F5344CB8AC3E}">
        <p14:creationId xmlns:p14="http://schemas.microsoft.com/office/powerpoint/2010/main" val="385584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2191004" y="2486215"/>
            <a:ext cx="5416296" cy="4371785"/>
          </a:xfrm>
          <a:prstGeom prst="rect">
            <a:avLst/>
          </a:prstGeom>
        </p:spPr>
      </p:pic>
    </p:spTree>
    <p:extLst>
      <p:ext uri="{BB962C8B-B14F-4D97-AF65-F5344CB8AC3E}">
        <p14:creationId xmlns:p14="http://schemas.microsoft.com/office/powerpoint/2010/main" val="25849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055078" y="369855"/>
            <a:ext cx="6479930" cy="1432567"/>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Crucial Co-Writing Considerations</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Jordan McNeill,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800101" y="1881554"/>
            <a:ext cx="7684476" cy="4387361"/>
          </a:xfrm>
        </p:spPr>
        <p:txBody>
          <a:bodyPr>
            <a:normAutofit lnSpcReduction="10000"/>
          </a:bodyPr>
          <a:lstStyle/>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Clarify authorship order ahead of time.</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Have an honest conversation about the strengths of each team member--draft, revise, proofread, and format your manuscript.</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Be clear on division of labor.</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Nonwriting tasks are important too—taking notes, submission guidelines, and keep track of deadlines.</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Set up digital collaboration norms and platforms—archiving, tracking, commenting, etc.</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Respond to feedback professionally.</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Build in time for feedback and revision.</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Singular voice throughout paper—assign one member of team to read for writing style and flow.</a:t>
            </a:r>
          </a:p>
        </p:txBody>
      </p:sp>
    </p:spTree>
    <p:extLst>
      <p:ext uri="{BB962C8B-B14F-4D97-AF65-F5344CB8AC3E}">
        <p14:creationId xmlns:p14="http://schemas.microsoft.com/office/powerpoint/2010/main" val="268690484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13293</TotalTime>
  <Words>1857</Words>
  <Application>Microsoft Office PowerPoint</Application>
  <PresentationFormat>On-screen Show (4:3)</PresentationFormat>
  <Paragraphs>237</Paragraphs>
  <Slides>48</Slides>
  <Notes>35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48</vt:i4>
      </vt:variant>
    </vt:vector>
  </HeadingPairs>
  <TitlesOfParts>
    <vt:vector size="60" baseType="lpstr">
      <vt:lpstr>Arial</vt:lpstr>
      <vt:lpstr>Calibri</vt:lpstr>
      <vt:lpstr>Calibri Light</vt:lpstr>
      <vt:lpstr>Century Gothic</vt:lpstr>
      <vt:lpstr>Courier</vt:lpstr>
      <vt:lpstr>Courier New</vt:lpstr>
      <vt:lpstr>Tahoma</vt:lpstr>
      <vt:lpstr>Office Theme</vt:lpstr>
      <vt:lpstr>12_Office Theme</vt:lpstr>
      <vt:lpstr>Simple Light</vt:lpstr>
      <vt:lpstr>1_Office Theme</vt:lpstr>
      <vt:lpstr>14_Office Theme</vt:lpstr>
      <vt:lpstr> The G3 of Writing and Publishing Tips:  Gentle Guidelines, Great Stories, and Gigantic Scholarly Gains</vt:lpstr>
      <vt:lpstr>Writing Difficulties and Challenges of a Early Career Scholar</vt:lpstr>
      <vt:lpstr>Writing Tips  and Insights</vt:lpstr>
      <vt:lpstr>Meina Zhu:  An Early Career Perspective</vt:lpstr>
      <vt:lpstr>1. Writing Goals</vt:lpstr>
      <vt:lpstr>2. Strategic Plans</vt:lpstr>
      <vt:lpstr>3. Reflection on Writing</vt:lpstr>
      <vt:lpstr>4. Writing Collaborators</vt:lpstr>
      <vt:lpstr>October 3, 2019 Crucial Co-Writing Considerations Jordan McNeill, Inside Higher Ed https://www.insidehighered.com/blogs/gradhacker/crucial-co-writing-considerations </vt:lpstr>
      <vt:lpstr>Meina Research Collaboration-Why?</vt:lpstr>
      <vt:lpstr>Meina…  Research Collaboration-How? </vt:lpstr>
      <vt:lpstr>5. Sometimes you have to contact the editor…</vt:lpstr>
      <vt:lpstr>6. Sometimes you have to send to an easier journal…</vt:lpstr>
      <vt:lpstr>7. Sometimes you’re invited…</vt:lpstr>
      <vt:lpstr>8. Mark the Level of Difficulty A New Series on Scholarly Productivity:  ‘Are You Writing?’ Rebecca Shuman, The Chronicle of Higher Education https://www.chronicle.com/article/A-New-Series-on-Scholarly/244689 </vt:lpstr>
      <vt:lpstr>9. Generate Starter Text…</vt:lpstr>
      <vt:lpstr>March 31, 2019 10. Step Away From the Delete Button Rebecca Schuman, The Chronicle of Higher Education https://www.chronicle.com/article/Step-Away-From-the-Delete/246013?cid=cp242 </vt:lpstr>
      <vt:lpstr>Sometimes There’s a Hot Streak:</vt:lpstr>
      <vt:lpstr>Curt Bonk:  Reflections on the Hot Streak</vt:lpstr>
      <vt:lpstr>Writing Space #1: Meina Zhu, Wayne State University</vt:lpstr>
      <vt:lpstr>Writing Space #2: Meina Zhu</vt:lpstr>
      <vt:lpstr>Writing Tools: Meina Zhu</vt:lpstr>
      <vt:lpstr>Plans and Goals: Meina Zhu</vt:lpstr>
      <vt:lpstr>Writing Partners and Mentors: Meina Zhu </vt:lpstr>
      <vt:lpstr>Writing Space Curt Bonk, Indiana University</vt:lpstr>
      <vt:lpstr>Writing Space: Curt Bonk</vt:lpstr>
      <vt:lpstr>Plans and Goals: Curt Bonk How do you schedule your writing? How far in advance do you plan your writing? How do you prioritize your writing? How do you visualize your writing? Do you use a timeline or a planner? Do you have advice for developing a writing plan?</vt:lpstr>
      <vt:lpstr>Writing Tips: Curt Bonk Anything special that you do?</vt:lpstr>
      <vt:lpstr>10 More Writing Tips: Curt Bonk Anything special that you do?</vt:lpstr>
      <vt:lpstr>Habits/Rituals/Inspiration: Writing How do approach your writing tasks? Any rituals that you use and recommend for inspiration? Anything that really works for you?</vt:lpstr>
      <vt:lpstr>Finding a Journal that Fits</vt:lpstr>
      <vt:lpstr>The Top 15 Writing Tips</vt:lpstr>
      <vt:lpstr>1. Mark Writing Days in Planner</vt:lpstr>
      <vt:lpstr>2. Maintain a List and Network of Potential Research and Writing Collaborators</vt:lpstr>
      <vt:lpstr>3. Draft a Timeline or Multiple Timelines with Flexible Goals</vt:lpstr>
      <vt:lpstr>4. Think Ahead About the Publishing Potential of Each Project</vt:lpstr>
      <vt:lpstr>5. Find, Save, and Use Starter Text (overcomes writer’s block)</vt:lpstr>
      <vt:lpstr>6. Always Scan the Reference Sections of Other Articles to See What Journals are Popular</vt:lpstr>
      <vt:lpstr>7. Avoid High Quality (i.e., SSCI) Journal Fixations</vt:lpstr>
      <vt:lpstr>8. Be Second or Third Author Sometimes to Spread Limited Resources </vt:lpstr>
      <vt:lpstr>9. Try to Submit or Publish Your Paper Before the Conference</vt:lpstr>
      <vt:lpstr>10. Be Creative Somewhere  (e.g., unique model, figure, chart, etc.)</vt:lpstr>
      <vt:lpstr>11. Try Not to Give Up: Persistence and Grit Wins the Day</vt:lpstr>
      <vt:lpstr>12. Be Polite and Thankful to the Journal or Book Chapter Editors</vt:lpstr>
      <vt:lpstr>13. Recap Reviewer Points and How You Attempted to Address Them</vt:lpstr>
      <vt:lpstr>14. Share Your Publication Efforts (e.g., Twitter, Facebook, LinkedIn, email, ResearchGate, Academia.edu, etc.)</vt:lpstr>
      <vt:lpstr>15. Celebrate Your Writing Accomplishments with Friends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Pleased To Inform You That..."</dc:title>
  <dc:creator>cjbonk</dc:creator>
  <cp:lastModifiedBy>Bonk, Curtis Jay</cp:lastModifiedBy>
  <cp:revision>222</cp:revision>
  <dcterms:modified xsi:type="dcterms:W3CDTF">2022-04-07T03:17:44Z</dcterms:modified>
</cp:coreProperties>
</file>