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0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1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2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13.xml" ContentType="application/vnd.openxmlformats-officedocument.theme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4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5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6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7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18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19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theme/theme20.xml" ContentType="application/vnd.openxmlformats-officedocument.theme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1.xml" ContentType="application/vnd.openxmlformats-officedocument.theme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theme/theme22.xml" ContentType="application/vnd.openxmlformats-officedocument.theme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23.xml" ContentType="application/vnd.openxmlformats-officedocument.theme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theme/theme24.xml" ContentType="application/vnd.openxmlformats-officedocument.theme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theme/theme25.xml" ContentType="application/vnd.openxmlformats-officedocument.theme+xml"/>
  <Override PartName="/ppt/theme/theme2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  <p:sldMasterId id="2147483787" r:id="rId2"/>
    <p:sldMasterId id="2147483802" r:id="rId3"/>
    <p:sldMasterId id="2147483826" r:id="rId4"/>
    <p:sldMasterId id="2147483909" r:id="rId5"/>
    <p:sldMasterId id="2147484169" r:id="rId6"/>
    <p:sldMasterId id="2147484208" r:id="rId7"/>
    <p:sldMasterId id="2147484220" r:id="rId8"/>
    <p:sldMasterId id="2147484334" r:id="rId9"/>
    <p:sldMasterId id="2147484379" r:id="rId10"/>
    <p:sldMasterId id="2147484609" r:id="rId11"/>
    <p:sldMasterId id="2147484624" r:id="rId12"/>
    <p:sldMasterId id="2147484636" r:id="rId13"/>
    <p:sldMasterId id="2147484663" r:id="rId14"/>
    <p:sldMasterId id="2147484678" r:id="rId15"/>
    <p:sldMasterId id="2147484690" r:id="rId16"/>
    <p:sldMasterId id="2147484731" r:id="rId17"/>
    <p:sldMasterId id="2147484743" r:id="rId18"/>
    <p:sldMasterId id="2147484767" r:id="rId19"/>
    <p:sldMasterId id="2147484783" r:id="rId20"/>
    <p:sldMasterId id="2147484798" r:id="rId21"/>
    <p:sldMasterId id="2147484813" r:id="rId22"/>
    <p:sldMasterId id="2147484828" r:id="rId23"/>
    <p:sldMasterId id="2147484840" r:id="rId24"/>
    <p:sldMasterId id="2147484857" r:id="rId25"/>
  </p:sldMasterIdLst>
  <p:notesMasterIdLst>
    <p:notesMasterId r:id="rId104"/>
  </p:notesMasterIdLst>
  <p:sldIdLst>
    <p:sldId id="266" r:id="rId26"/>
    <p:sldId id="477" r:id="rId27"/>
    <p:sldId id="357" r:id="rId28"/>
    <p:sldId id="349" r:id="rId29"/>
    <p:sldId id="348" r:id="rId30"/>
    <p:sldId id="493" r:id="rId31"/>
    <p:sldId id="495" r:id="rId32"/>
    <p:sldId id="489" r:id="rId33"/>
    <p:sldId id="442" r:id="rId34"/>
    <p:sldId id="267" r:id="rId35"/>
    <p:sldId id="269" r:id="rId36"/>
    <p:sldId id="374" r:id="rId37"/>
    <p:sldId id="450" r:id="rId38"/>
    <p:sldId id="451" r:id="rId39"/>
    <p:sldId id="376" r:id="rId40"/>
    <p:sldId id="431" r:id="rId41"/>
    <p:sldId id="420" r:id="rId42"/>
    <p:sldId id="318" r:id="rId43"/>
    <p:sldId id="421" r:id="rId44"/>
    <p:sldId id="335" r:id="rId45"/>
    <p:sldId id="418" r:id="rId46"/>
    <p:sldId id="452" r:id="rId47"/>
    <p:sldId id="337" r:id="rId48"/>
    <p:sldId id="336" r:id="rId49"/>
    <p:sldId id="329" r:id="rId50"/>
    <p:sldId id="330" r:id="rId51"/>
    <p:sldId id="320" r:id="rId52"/>
    <p:sldId id="331" r:id="rId53"/>
    <p:sldId id="338" r:id="rId54"/>
    <p:sldId id="340" r:id="rId55"/>
    <p:sldId id="341" r:id="rId56"/>
    <p:sldId id="342" r:id="rId57"/>
    <p:sldId id="344" r:id="rId58"/>
    <p:sldId id="343" r:id="rId59"/>
    <p:sldId id="339" r:id="rId60"/>
    <p:sldId id="328" r:id="rId61"/>
    <p:sldId id="326" r:id="rId62"/>
    <p:sldId id="325" r:id="rId63"/>
    <p:sldId id="332" r:id="rId64"/>
    <p:sldId id="333" r:id="rId65"/>
    <p:sldId id="322" r:id="rId66"/>
    <p:sldId id="324" r:id="rId67"/>
    <p:sldId id="432" r:id="rId68"/>
    <p:sldId id="422" r:id="rId69"/>
    <p:sldId id="427" r:id="rId70"/>
    <p:sldId id="426" r:id="rId71"/>
    <p:sldId id="413" r:id="rId72"/>
    <p:sldId id="423" r:id="rId73"/>
    <p:sldId id="424" r:id="rId74"/>
    <p:sldId id="425" r:id="rId75"/>
    <p:sldId id="416" r:id="rId76"/>
    <p:sldId id="447" r:id="rId77"/>
    <p:sldId id="319" r:id="rId78"/>
    <p:sldId id="383" r:id="rId79"/>
    <p:sldId id="454" r:id="rId80"/>
    <p:sldId id="455" r:id="rId81"/>
    <p:sldId id="461" r:id="rId82"/>
    <p:sldId id="457" r:id="rId83"/>
    <p:sldId id="458" r:id="rId84"/>
    <p:sldId id="459" r:id="rId85"/>
    <p:sldId id="460" r:id="rId86"/>
    <p:sldId id="485" r:id="rId87"/>
    <p:sldId id="487" r:id="rId88"/>
    <p:sldId id="472" r:id="rId89"/>
    <p:sldId id="478" r:id="rId90"/>
    <p:sldId id="464" r:id="rId91"/>
    <p:sldId id="465" r:id="rId92"/>
    <p:sldId id="473" r:id="rId93"/>
    <p:sldId id="474" r:id="rId94"/>
    <p:sldId id="481" r:id="rId95"/>
    <p:sldId id="467" r:id="rId96"/>
    <p:sldId id="468" r:id="rId97"/>
    <p:sldId id="476" r:id="rId98"/>
    <p:sldId id="483" r:id="rId99"/>
    <p:sldId id="469" r:id="rId100"/>
    <p:sldId id="446" r:id="rId101"/>
    <p:sldId id="448" r:id="rId102"/>
    <p:sldId id="471" r:id="rId10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1" autoAdjust="0"/>
    <p:restoredTop sz="94181" autoAdjust="0"/>
  </p:normalViewPr>
  <p:slideViewPr>
    <p:cSldViewPr snapToGrid="0">
      <p:cViewPr varScale="1">
        <p:scale>
          <a:sx n="82" d="100"/>
          <a:sy n="82" d="100"/>
        </p:scale>
        <p:origin x="900" y="12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7.xml"/><Relationship Id="rId47" Type="http://schemas.openxmlformats.org/officeDocument/2006/relationships/slide" Target="slides/slide22.xml"/><Relationship Id="rId63" Type="http://schemas.openxmlformats.org/officeDocument/2006/relationships/slide" Target="slides/slide38.xml"/><Relationship Id="rId68" Type="http://schemas.openxmlformats.org/officeDocument/2006/relationships/slide" Target="slides/slide43.xml"/><Relationship Id="rId84" Type="http://schemas.openxmlformats.org/officeDocument/2006/relationships/slide" Target="slides/slide59.xml"/><Relationship Id="rId89" Type="http://schemas.openxmlformats.org/officeDocument/2006/relationships/slide" Target="slides/slide6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6.xml"/><Relationship Id="rId92" Type="http://schemas.openxmlformats.org/officeDocument/2006/relationships/slide" Target="slides/slide6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4.xml"/><Relationship Id="rId107" Type="http://schemas.openxmlformats.org/officeDocument/2006/relationships/theme" Target="theme/theme1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7.xml"/><Relationship Id="rId37" Type="http://schemas.openxmlformats.org/officeDocument/2006/relationships/slide" Target="slides/slide12.xml"/><Relationship Id="rId40" Type="http://schemas.openxmlformats.org/officeDocument/2006/relationships/slide" Target="slides/slide15.xml"/><Relationship Id="rId45" Type="http://schemas.openxmlformats.org/officeDocument/2006/relationships/slide" Target="slides/slide20.xml"/><Relationship Id="rId53" Type="http://schemas.openxmlformats.org/officeDocument/2006/relationships/slide" Target="slides/slide28.xml"/><Relationship Id="rId58" Type="http://schemas.openxmlformats.org/officeDocument/2006/relationships/slide" Target="slides/slide33.xml"/><Relationship Id="rId66" Type="http://schemas.openxmlformats.org/officeDocument/2006/relationships/slide" Target="slides/slide41.xml"/><Relationship Id="rId74" Type="http://schemas.openxmlformats.org/officeDocument/2006/relationships/slide" Target="slides/slide49.xml"/><Relationship Id="rId79" Type="http://schemas.openxmlformats.org/officeDocument/2006/relationships/slide" Target="slides/slide54.xml"/><Relationship Id="rId87" Type="http://schemas.openxmlformats.org/officeDocument/2006/relationships/slide" Target="slides/slide62.xml"/><Relationship Id="rId102" Type="http://schemas.openxmlformats.org/officeDocument/2006/relationships/slide" Target="slides/slide77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6.xml"/><Relationship Id="rId82" Type="http://schemas.openxmlformats.org/officeDocument/2006/relationships/slide" Target="slides/slide57.xml"/><Relationship Id="rId90" Type="http://schemas.openxmlformats.org/officeDocument/2006/relationships/slide" Target="slides/slide65.xml"/><Relationship Id="rId95" Type="http://schemas.openxmlformats.org/officeDocument/2006/relationships/slide" Target="slides/slide70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2.xml"/><Relationship Id="rId30" Type="http://schemas.openxmlformats.org/officeDocument/2006/relationships/slide" Target="slides/slide5.xml"/><Relationship Id="rId35" Type="http://schemas.openxmlformats.org/officeDocument/2006/relationships/slide" Target="slides/slide10.xml"/><Relationship Id="rId43" Type="http://schemas.openxmlformats.org/officeDocument/2006/relationships/slide" Target="slides/slide18.xml"/><Relationship Id="rId48" Type="http://schemas.openxmlformats.org/officeDocument/2006/relationships/slide" Target="slides/slide23.xml"/><Relationship Id="rId56" Type="http://schemas.openxmlformats.org/officeDocument/2006/relationships/slide" Target="slides/slide31.xml"/><Relationship Id="rId64" Type="http://schemas.openxmlformats.org/officeDocument/2006/relationships/slide" Target="slides/slide39.xml"/><Relationship Id="rId69" Type="http://schemas.openxmlformats.org/officeDocument/2006/relationships/slide" Target="slides/slide44.xml"/><Relationship Id="rId77" Type="http://schemas.openxmlformats.org/officeDocument/2006/relationships/slide" Target="slides/slide52.xml"/><Relationship Id="rId100" Type="http://schemas.openxmlformats.org/officeDocument/2006/relationships/slide" Target="slides/slide75.xml"/><Relationship Id="rId10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6.xml"/><Relationship Id="rId72" Type="http://schemas.openxmlformats.org/officeDocument/2006/relationships/slide" Target="slides/slide47.xml"/><Relationship Id="rId80" Type="http://schemas.openxmlformats.org/officeDocument/2006/relationships/slide" Target="slides/slide55.xml"/><Relationship Id="rId85" Type="http://schemas.openxmlformats.org/officeDocument/2006/relationships/slide" Target="slides/slide60.xml"/><Relationship Id="rId93" Type="http://schemas.openxmlformats.org/officeDocument/2006/relationships/slide" Target="slides/slide68.xml"/><Relationship Id="rId98" Type="http://schemas.openxmlformats.org/officeDocument/2006/relationships/slide" Target="slides/slide7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8.xml"/><Relationship Id="rId38" Type="http://schemas.openxmlformats.org/officeDocument/2006/relationships/slide" Target="slides/slide13.xml"/><Relationship Id="rId46" Type="http://schemas.openxmlformats.org/officeDocument/2006/relationships/slide" Target="slides/slide21.xml"/><Relationship Id="rId59" Type="http://schemas.openxmlformats.org/officeDocument/2006/relationships/slide" Target="slides/slide34.xml"/><Relationship Id="rId67" Type="http://schemas.openxmlformats.org/officeDocument/2006/relationships/slide" Target="slides/slide42.xml"/><Relationship Id="rId103" Type="http://schemas.openxmlformats.org/officeDocument/2006/relationships/slide" Target="slides/slide78.xml"/><Relationship Id="rId108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6.xml"/><Relationship Id="rId54" Type="http://schemas.openxmlformats.org/officeDocument/2006/relationships/slide" Target="slides/slide29.xml"/><Relationship Id="rId62" Type="http://schemas.openxmlformats.org/officeDocument/2006/relationships/slide" Target="slides/slide37.xml"/><Relationship Id="rId70" Type="http://schemas.openxmlformats.org/officeDocument/2006/relationships/slide" Target="slides/slide45.xml"/><Relationship Id="rId75" Type="http://schemas.openxmlformats.org/officeDocument/2006/relationships/slide" Target="slides/slide50.xml"/><Relationship Id="rId83" Type="http://schemas.openxmlformats.org/officeDocument/2006/relationships/slide" Target="slides/slide58.xml"/><Relationship Id="rId88" Type="http://schemas.openxmlformats.org/officeDocument/2006/relationships/slide" Target="slides/slide63.xml"/><Relationship Id="rId91" Type="http://schemas.openxmlformats.org/officeDocument/2006/relationships/slide" Target="slides/slide66.xml"/><Relationship Id="rId96" Type="http://schemas.openxmlformats.org/officeDocument/2006/relationships/slide" Target="slides/slide7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3.xml"/><Relationship Id="rId36" Type="http://schemas.openxmlformats.org/officeDocument/2006/relationships/slide" Target="slides/slide11.xml"/><Relationship Id="rId49" Type="http://schemas.openxmlformats.org/officeDocument/2006/relationships/slide" Target="slides/slide24.xml"/><Relationship Id="rId57" Type="http://schemas.openxmlformats.org/officeDocument/2006/relationships/slide" Target="slides/slide32.xml"/><Relationship Id="rId10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6.xml"/><Relationship Id="rId44" Type="http://schemas.openxmlformats.org/officeDocument/2006/relationships/slide" Target="slides/slide19.xml"/><Relationship Id="rId52" Type="http://schemas.openxmlformats.org/officeDocument/2006/relationships/slide" Target="slides/slide27.xml"/><Relationship Id="rId60" Type="http://schemas.openxmlformats.org/officeDocument/2006/relationships/slide" Target="slides/slide35.xml"/><Relationship Id="rId65" Type="http://schemas.openxmlformats.org/officeDocument/2006/relationships/slide" Target="slides/slide40.xml"/><Relationship Id="rId73" Type="http://schemas.openxmlformats.org/officeDocument/2006/relationships/slide" Target="slides/slide48.xml"/><Relationship Id="rId78" Type="http://schemas.openxmlformats.org/officeDocument/2006/relationships/slide" Target="slides/slide53.xml"/><Relationship Id="rId81" Type="http://schemas.openxmlformats.org/officeDocument/2006/relationships/slide" Target="slides/slide56.xml"/><Relationship Id="rId86" Type="http://schemas.openxmlformats.org/officeDocument/2006/relationships/slide" Target="slides/slide61.xml"/><Relationship Id="rId94" Type="http://schemas.openxmlformats.org/officeDocument/2006/relationships/slide" Target="slides/slide69.xml"/><Relationship Id="rId99" Type="http://schemas.openxmlformats.org/officeDocument/2006/relationships/slide" Target="slides/slide74.xml"/><Relationship Id="rId101" Type="http://schemas.openxmlformats.org/officeDocument/2006/relationships/slide" Target="slides/slide76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4.xml"/><Relationship Id="rId34" Type="http://schemas.openxmlformats.org/officeDocument/2006/relationships/slide" Target="slides/slide9.xml"/><Relationship Id="rId50" Type="http://schemas.openxmlformats.org/officeDocument/2006/relationships/slide" Target="slides/slide25.xml"/><Relationship Id="rId55" Type="http://schemas.openxmlformats.org/officeDocument/2006/relationships/slide" Target="slides/slide30.xml"/><Relationship Id="rId76" Type="http://schemas.openxmlformats.org/officeDocument/2006/relationships/slide" Target="slides/slide51.xml"/><Relationship Id="rId97" Type="http://schemas.openxmlformats.org/officeDocument/2006/relationships/slide" Target="slides/slide72.xml"/><Relationship Id="rId10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ECD578-B0D8-4EBA-A006-7797C714C7AE}" type="datetimeFigureOut">
              <a:rPr lang="en-US" smtClean="0"/>
              <a:t>10/31/2016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2310AC-983F-485B-B3E5-2612CE1D14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317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03767" y="1676400"/>
            <a:ext cx="11186584" cy="4421188"/>
            <a:chOff x="238" y="1056"/>
            <a:chExt cx="5285" cy="2785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238" y="1056"/>
              <a:ext cx="5285" cy="1393"/>
              <a:chOff x="238" y="1056"/>
              <a:chExt cx="5285" cy="1393"/>
            </a:xfrm>
          </p:grpSpPr>
          <p:sp>
            <p:nvSpPr>
              <p:cNvPr id="14" name="Rectangle 2"/>
              <p:cNvSpPr>
                <a:spLocks noChangeArrowheads="1"/>
              </p:cNvSpPr>
              <p:nvPr/>
            </p:nvSpPr>
            <p:spPr bwMode="ltGray">
              <a:xfrm>
                <a:off x="243" y="1057"/>
                <a:ext cx="5272" cy="1391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Tahoma" pitchFamily="34" charset="0"/>
                  <a:cs typeface="Arial" pitchFamily="34" charset="0"/>
                </a:endParaRPr>
              </a:p>
            </p:txBody>
          </p:sp>
          <p:sp>
            <p:nvSpPr>
              <p:cNvPr id="15" name="Freeform 3"/>
              <p:cNvSpPr>
                <a:spLocks/>
              </p:cNvSpPr>
              <p:nvPr/>
            </p:nvSpPr>
            <p:spPr bwMode="ltGray">
              <a:xfrm>
                <a:off x="238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0 w 5273"/>
                  <a:gd name="T3" fmla="*/ 0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0" y="0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Tahoma" pitchFamily="34" charset="0"/>
                  <a:cs typeface="Arial" pitchFamily="34" charset="0"/>
                </a:endParaRPr>
              </a:p>
            </p:txBody>
          </p:sp>
          <p:sp>
            <p:nvSpPr>
              <p:cNvPr id="16" name="Freeform 4"/>
              <p:cNvSpPr>
                <a:spLocks/>
              </p:cNvSpPr>
              <p:nvPr/>
            </p:nvSpPr>
            <p:spPr bwMode="ltGray">
              <a:xfrm>
                <a:off x="250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5272 w 5273"/>
                  <a:gd name="T3" fmla="*/ 1392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5272" y="1392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Tahoma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240" y="3744"/>
              <a:ext cx="5281" cy="97"/>
              <a:chOff x="240" y="3744"/>
              <a:chExt cx="5281" cy="97"/>
            </a:xfrm>
          </p:grpSpPr>
          <p:sp>
            <p:nvSpPr>
              <p:cNvPr id="11" name="Rectangle 6"/>
              <p:cNvSpPr>
                <a:spLocks noChangeArrowheads="1"/>
              </p:cNvSpPr>
              <p:nvPr/>
            </p:nvSpPr>
            <p:spPr bwMode="ltGray">
              <a:xfrm>
                <a:off x="240" y="3744"/>
                <a:ext cx="5280" cy="96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Tahoma" pitchFamily="34" charset="0"/>
                  <a:cs typeface="Arial" pitchFamily="34" charset="0"/>
                </a:endParaRPr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0 w 5281"/>
                  <a:gd name="T3" fmla="*/ 0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0" y="0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Tahoma" pitchFamily="34" charset="0"/>
                  <a:cs typeface="Arial" pitchFamily="34" charset="0"/>
                </a:endParaRPr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5280 w 5281"/>
                  <a:gd name="T3" fmla="*/ 96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5280" y="96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Tahoma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7" name="Group 13"/>
            <p:cNvGrpSpPr>
              <a:grpSpLocks/>
            </p:cNvGrpSpPr>
            <p:nvPr/>
          </p:nvGrpSpPr>
          <p:grpSpPr bwMode="auto">
            <a:xfrm>
              <a:off x="338" y="1200"/>
              <a:ext cx="97" cy="1104"/>
              <a:chOff x="338" y="1200"/>
              <a:chExt cx="97" cy="1104"/>
            </a:xfrm>
          </p:grpSpPr>
          <p:sp useBgFill="1">
            <p:nvSpPr>
              <p:cNvPr id="8" name="Rectangle 10"/>
              <p:cNvSpPr>
                <a:spLocks noChangeArrowheads="1"/>
              </p:cNvSpPr>
              <p:nvPr/>
            </p:nvSpPr>
            <p:spPr bwMode="ltGray">
              <a:xfrm>
                <a:off x="338" y="1201"/>
                <a:ext cx="96" cy="1103"/>
              </a:xfrm>
              <a:prstGeom prst="rect">
                <a:avLst/>
              </a:prstGeom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Tahoma" pitchFamily="34" charset="0"/>
                  <a:cs typeface="Arial" pitchFamily="34" charset="0"/>
                </a:endParaRPr>
              </a:p>
            </p:txBody>
          </p:sp>
          <p:sp>
            <p:nvSpPr>
              <p:cNvPr id="9" name="Freeform 11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96 w 97"/>
                  <a:gd name="T3" fmla="*/ 1103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96" y="1103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Tahoma" pitchFamily="34" charset="0"/>
                  <a:cs typeface="Arial" pitchFamily="34" charset="0"/>
                </a:endParaRPr>
              </a:p>
            </p:txBody>
          </p:sp>
          <p:sp>
            <p:nvSpPr>
              <p:cNvPr id="10" name="Freeform 12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0 w 97"/>
                  <a:gd name="T3" fmla="*/ 0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0" y="0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sz="3200" b="1">
                  <a:solidFill>
                    <a:srgbClr val="000000"/>
                  </a:solidFill>
                  <a:latin typeface="Tahoma" pitchFamily="34" charset="0"/>
                  <a:cs typeface="Arial" pitchFamily="34" charset="0"/>
                </a:endParaRPr>
              </a:p>
            </p:txBody>
          </p:sp>
        </p:grpSp>
      </p:grpSp>
      <p:sp>
        <p:nvSpPr>
          <p:cNvPr id="3087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1115484" y="21336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4038600"/>
            <a:ext cx="8534400" cy="17526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5080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3E167-8DA9-448C-9B85-2A6164A4B1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673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73601-78F1-4BEE-8362-80260FBA42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77019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66754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44879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56232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80461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69357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04895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2204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894251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01428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603DA2-2559-45C6-A8DA-B41CAE01A5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21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90000" y="342900"/>
            <a:ext cx="2590800" cy="5524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342900"/>
            <a:ext cx="7569200" cy="5524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B13C0-0E11-4A54-997C-EC683B3BE2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17259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4349D0-4EC0-41FD-B308-F76FEEEA44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8692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868281-74F4-441F-81C7-4DA8BFAEBA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98563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0800" y="1981200"/>
            <a:ext cx="4673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4673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621AE9-567F-48CD-87C8-A7BC8598D1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34740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0263E5-EDF2-45DF-8396-F857FF0C13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491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E5A84-3AAA-42CA-A8C4-75130678CB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84215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DE9AE-1967-46A6-9B5D-EA8F6FC2F5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14740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A72A7-0721-4285-825E-6DFB2C8C4B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1720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C8EE4B-5AF8-4841-9A7C-F62C84E958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78505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6F841-55F0-4157-A5C2-2F71A11732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86591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483600" y="609600"/>
            <a:ext cx="23876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20800" y="609600"/>
            <a:ext cx="69596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ECFAB-EC10-4F6E-BC59-EF85A16264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60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342900"/>
            <a:ext cx="10363200" cy="1104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17600" y="17526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DDF32-87BA-402A-A6D5-D591A16CAB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56763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320800" y="609600"/>
            <a:ext cx="9550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20800" y="1981200"/>
            <a:ext cx="4673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4673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320800" y="4114800"/>
            <a:ext cx="4673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4673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A198F-A87C-40F0-9176-47E0DFA6BE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52095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609600"/>
            <a:ext cx="9550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20800" y="1981200"/>
            <a:ext cx="4673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4673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D6BAF9-6462-42A4-A476-CC8DAEB95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94960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609600"/>
            <a:ext cx="9550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20800" y="1981200"/>
            <a:ext cx="4673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4673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114800"/>
            <a:ext cx="46736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C12723-3ADB-40C9-9F36-4F7D081C9C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1731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609600"/>
            <a:ext cx="9550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320800" y="1981200"/>
            <a:ext cx="46736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981200"/>
            <a:ext cx="46736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D0582-4461-4690-B437-0CBD63BC4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68863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E6B61-837E-437F-83DE-479DB9CF4B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77359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7A214-C9EE-40CF-BE95-D73A9537B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16722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5CC206-2F84-4305-99E8-F3D846F35B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0691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C15DA2-75E3-4EF3-8600-265A7157A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6670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48D61F-6E2A-425B-872D-2C0C5C699F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00684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7AE256-EB29-4CAD-BE1A-F84CAB42F6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410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342900"/>
            <a:ext cx="10363200" cy="1104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17600" y="17526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7526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BE0A61-DE49-4378-A865-8C28A62794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38271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5CCA5A-BCAD-4E58-AA91-40588D3FF5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67610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8751C4-D9C6-4CC3-AF78-745F57439B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4720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6C80E-28D0-4D80-B995-1FE1FB0666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8994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311A8E-312E-496A-BDC7-B6FBAF643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34318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C88AE4-EAE1-48CF-864C-F94B304EB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04200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6363F-2A72-4C7D-B0F4-891DDBAF5F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5297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914763-88AF-4BEA-B65D-DCC452A23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59184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477498-301B-4979-AB3E-F7D3A97EBD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11521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B85E666-0800-4A6B-8D3C-847CE19FA692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B211EDE-0601-4852-A414-D1661985E1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4724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BCC7628-89E5-4D44-9E6C-03BAFDDB6461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1631F10-F735-4027-AC1B-513295D0BB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3938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A9D9BB-DB30-48DC-840D-FE6C9FF58F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5223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FFC9A04-FD04-4121-A388-1304906353A3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E3226D2-67BA-4D50-981D-662489F37B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72321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BBE6DD3-5121-4480-A1C2-53251CA7B067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1DC5B03-023D-47DB-987E-2A6F7E6E53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53913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D25E24D-6792-4D57-987B-64149B51670F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DD273C1-66C3-4C73-8871-569A94227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58031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3117162-595E-4A2B-864F-01B773C77092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8A10E61-7934-494D-A2AB-588235B238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36701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5D5FB23-B51A-4FBA-8DB3-6F5B0638D1A2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CBFE6B6-E3F9-40F2-9905-731F2B9B69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35792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71D48F5-1F92-4B56-BA51-0A2AA787B63A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9DBE88-C8C5-49BF-B590-D386DC2743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1446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8074393-0158-4715-8A3F-F4F04B99CE17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0497AF9-A1A1-489D-A229-52DF26F0E5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1530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CCE5297-1799-456D-90D2-BFAF6EB4E606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FE60A07-91DA-45F3-B4AC-4AF443F486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0048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B842258E-2907-4FD3-AC6E-B36BD3E89789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06EFB99-C75D-4EC2-9C3E-35ADB6CE06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56495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03767" y="1676400"/>
            <a:ext cx="11186584" cy="4421188"/>
            <a:chOff x="238" y="1056"/>
            <a:chExt cx="5285" cy="2785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238" y="1056"/>
              <a:ext cx="5285" cy="1393"/>
              <a:chOff x="238" y="1056"/>
              <a:chExt cx="5285" cy="1393"/>
            </a:xfrm>
          </p:grpSpPr>
          <p:sp>
            <p:nvSpPr>
              <p:cNvPr id="14" name="Rectangle 2"/>
              <p:cNvSpPr>
                <a:spLocks noChangeArrowheads="1"/>
              </p:cNvSpPr>
              <p:nvPr/>
            </p:nvSpPr>
            <p:spPr bwMode="ltGray">
              <a:xfrm>
                <a:off x="243" y="1057"/>
                <a:ext cx="5272" cy="1391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5" name="Freeform 3"/>
              <p:cNvSpPr>
                <a:spLocks/>
              </p:cNvSpPr>
              <p:nvPr/>
            </p:nvSpPr>
            <p:spPr bwMode="ltGray">
              <a:xfrm>
                <a:off x="238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0 w 5273"/>
                  <a:gd name="T3" fmla="*/ 0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0" y="0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6" name="Freeform 4"/>
              <p:cNvSpPr>
                <a:spLocks/>
              </p:cNvSpPr>
              <p:nvPr/>
            </p:nvSpPr>
            <p:spPr bwMode="ltGray">
              <a:xfrm>
                <a:off x="250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5272 w 5273"/>
                  <a:gd name="T3" fmla="*/ 1392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5272" y="1392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240" y="3744"/>
              <a:ext cx="5281" cy="97"/>
              <a:chOff x="240" y="3744"/>
              <a:chExt cx="5281" cy="97"/>
            </a:xfrm>
          </p:grpSpPr>
          <p:sp>
            <p:nvSpPr>
              <p:cNvPr id="11" name="Rectangle 6"/>
              <p:cNvSpPr>
                <a:spLocks noChangeArrowheads="1"/>
              </p:cNvSpPr>
              <p:nvPr/>
            </p:nvSpPr>
            <p:spPr bwMode="ltGray">
              <a:xfrm>
                <a:off x="240" y="3744"/>
                <a:ext cx="5280" cy="96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0 w 5281"/>
                  <a:gd name="T3" fmla="*/ 0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0" y="0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5280 w 5281"/>
                  <a:gd name="T3" fmla="*/ 96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5280" y="96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7" name="Group 13"/>
            <p:cNvGrpSpPr>
              <a:grpSpLocks/>
            </p:cNvGrpSpPr>
            <p:nvPr/>
          </p:nvGrpSpPr>
          <p:grpSpPr bwMode="auto">
            <a:xfrm>
              <a:off x="338" y="1200"/>
              <a:ext cx="97" cy="1104"/>
              <a:chOff x="338" y="1200"/>
              <a:chExt cx="97" cy="1104"/>
            </a:xfrm>
          </p:grpSpPr>
          <p:sp useBgFill="1">
            <p:nvSpPr>
              <p:cNvPr id="8" name="Rectangle 7"/>
              <p:cNvSpPr>
                <a:spLocks noChangeArrowheads="1"/>
              </p:cNvSpPr>
              <p:nvPr/>
            </p:nvSpPr>
            <p:spPr bwMode="ltGray">
              <a:xfrm>
                <a:off x="338" y="1201"/>
                <a:ext cx="96" cy="1103"/>
              </a:xfrm>
              <a:prstGeom prst="rect">
                <a:avLst/>
              </a:prstGeom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9" name="Freeform 11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96 w 97"/>
                  <a:gd name="T3" fmla="*/ 1103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96" y="1103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" name="Freeform 12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0 w 97"/>
                  <a:gd name="T3" fmla="*/ 0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0" y="0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</p:grpSp>
      <p:sp>
        <p:nvSpPr>
          <p:cNvPr id="3087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1115484" y="21336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4038600"/>
            <a:ext cx="8534400" cy="17526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5080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E2876A-B0AF-43FD-AD23-B3CEF18D7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03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79B6F-8540-4673-9B4F-6B4D67398E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97700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4F4FA9-43CE-468B-ADDD-CFBDE3E696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0914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0AFB67-379C-48E7-B33D-7B69C2B1C2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59118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752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752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8BDC60-AB31-4EC6-83A9-110FE3AD5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7060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5AC13-0F48-4805-BCCB-E864E39CF4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3722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B650B0-BFCA-4BAF-9AEF-ABC70D1CD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70829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E68DB9-4F6E-457F-B486-2881A16D18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2090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66A602-00A6-412F-80EA-F88319294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946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1AE0C7-F706-44D4-BD43-DD9CF70C97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84687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A267E2-52CB-4126-94B0-AF368D765E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82076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90000" y="342900"/>
            <a:ext cx="2590800" cy="5524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342900"/>
            <a:ext cx="7569200" cy="5524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07720D-DA67-47FE-8E0F-5925C6F45E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229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D875D7-1259-49BA-A9E4-0D81681653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2727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342900"/>
            <a:ext cx="10363200" cy="1104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17600" y="17526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D003D4-99CB-44DF-AEC6-6AEF6FD0D2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5169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342900"/>
            <a:ext cx="10363200" cy="1104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17600" y="17526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7526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53DB8E-6054-4996-80A8-F3D4F5B29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51492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6A195-A3C8-4750-A057-B630256593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47176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2A4CB7-7AD7-49D7-AB87-856F16BDD0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91637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FC340-8DA3-4C74-BD27-BACB2A3118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5450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C027E-199B-4E21-B5A3-59817B596B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15579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F6435-E920-458D-85F2-2704477581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4333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895377-575F-4F7B-A81C-BD1EB09808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34453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51C796-C98E-4910-B488-9F9E63FB24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365128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AE0CF-9000-434B-A920-FD90285CFE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291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5E4AE-DE0E-4DBD-807F-39EDCFF79A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34617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9D6C50-744D-408B-8349-7ABA1A720C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36938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5170AC-30E1-4135-9466-11F57287C0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19122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F214C0-C20D-4CCE-8858-FEE5E29E2A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5275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7853E6-C070-49AF-A776-0B10BC327F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2890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8660B8-DE0F-4227-80B4-CA29D007AE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577196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0F9865-2ED4-4C43-BA11-011C942D64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76007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38CAF-E251-4A32-8AF1-5F7ACD61E1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93367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1F0676-EEA3-4E2C-8E65-21AAC883928C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5A805AD-A449-4757-8EFA-AFB489B7AC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74837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7D7345F-3921-4992-ABB9-0EA929884293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F550E1F-8DD9-4540-8879-61EF916D8B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1119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6A79804-E11C-4B8A-BD74-A6012B111793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5097F34-919A-4928-9482-4BF6D46B33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24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6B7485-1681-4E9A-BDA0-040AABFBB7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0684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763B412-B647-4CF1-BD40-071C8DAF004A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BD3D0D2-04A1-49F4-843C-237F6BEBC8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26844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6401789-7289-4F60-8CE6-983EE2706587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09033D-0CA9-4EDC-B55B-2B06899CD2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9948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2CC9CC6-498B-4E3D-BAC0-7A774D622F9A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20ECD85-C8B2-447B-9F1F-0F4EE02645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4761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C2CF892-6865-49E0-9898-87053BE5CFF7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6676F65-B2EE-4C9F-BB6E-2C8307E21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51783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B98A30E-B55B-4BFF-B1E3-708000306475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3A943D3-5510-49BC-AE2B-EBFF6CC387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1766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86CCF53-7767-4BB4-BC7A-9CDBDF6FF237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1A59DB8-9D8C-41D0-817F-7ABBB52B50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9209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C85A678-FE09-4BA0-9A6F-213C475A6913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AB21D26-3246-41B0-8A12-D87D94E23F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94562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6EF313D-5D4C-44E8-A369-8178B8B673D4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5CDE7AC-3A52-4590-A2C9-777F3CC5D8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9949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6B7EE5-6AA2-4605-A89F-5C175DDDE35C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043373A-06A8-4B96-BF05-CB8E336773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8299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A96DF72-CA54-4F90-B2AD-556546176812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EB045FA-FD82-433B-BF6E-A8E5D02D14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4813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450E6-4F96-471C-A51C-E449A762C6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28113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75D8250-73B9-4AC3-9DAF-52A6BE4AAB45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CA15476-E0FD-49EA-87FB-F8496C74D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46471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351920D-504E-458A-B472-8E62C870B0A6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9B619EB-376F-421B-B390-CF7EE16AC6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6649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5AF80FF-20F7-4CFB-96A1-03BD7DB3699A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1DE0324-B952-472F-8560-58A8F83E4B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51463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1655CDC-D17C-4868-B040-F47A4286F736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5B940FC-2F1B-4BB1-8FA5-32306CE58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04222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20DC658-9246-43FF-9726-C447769C2643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BB5F0F5-3089-46A6-8D62-729376B6E1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54504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EA30727-8629-435C-9562-A2FE4571FB1D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9C3774A-DA3D-46C9-A351-658083604B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15039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2C42FE2-B980-481E-8F5A-638E5459B516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A9C2B1A-8BFF-4D4D-B63C-F113B2A710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24919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8E4063-5938-4B8C-A081-DED40DD6B005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1A682F2-9533-401F-843A-6AAF49BCC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41066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E5C850D-2444-42BB-9EE6-C04578B2639F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597D355-8D2D-41BB-8E4A-4C5BB987AF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60690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204911D2-0529-4683-9782-28421B4B4160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7B17E580-033B-4006-94FA-EC44D6C2FC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40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5B8471-AC11-4BB2-92D4-FAB750AEBB1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38881-4720-4132-BC52-9BC14BC1E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005380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0810544E-A07C-4F57-AADE-85AABDDECE15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2125AD2E-79F5-4505-922D-F42F338BA9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509156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90C6DE23-BDA8-490D-B959-C13667B6CA57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9C3F811F-4CF1-4032-8F9F-DF406DC279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6247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E82BFB8E-A590-4FD2-A8DD-7FE2BFC38131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89B90FAE-8314-4A1E-A08A-F155E7C17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816326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F10D4967-5428-42A3-98D4-F3AF497EF77B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8C9D155C-6DFB-49B9-A5B2-183F4FE88B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7740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83FDB59B-0BF0-45CE-9A8F-5ACDF74CA7ED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D55A5945-A16C-44C5-B4A5-EB0AAB3F35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78531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2A125041-5447-4AAC-B79B-F9A1ABA0A51D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3930D087-3BC3-49C1-83DF-7BFCDE401E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41349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64D80D5C-7921-4F1B-A001-1A8192ACE36E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CD713BF9-4DF3-4318-B2A2-A807F3E039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98602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F7139168-7043-4836-B942-DF58FE291588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606AECD0-6EBA-4463-9607-CAE57036A7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55573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5E7FF74D-457A-410D-A5E5-27767DB96DC3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6710A17D-CD1D-4CB9-938A-E3D08C984A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659374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1C2C78FD-F005-4232-95A3-3CBB17300431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24BD6331-3F67-41DE-99FE-E91508AF8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432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B01E0-20F1-4A57-B281-97CC0985DA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59433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C05D22-5885-426A-A4F7-F7783F56ECE2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B6B1394-C54C-4D8E-8E79-048A0756C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17129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CA4D15F-3417-4148-AEC9-3470E93476F4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A59382A-5576-4AF3-B13B-2C4F85330E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2514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E328479-E446-4AC6-A9BF-7C2DE8839C79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4EFA811-91B1-4FF9-836C-1236B7EBAE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2098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F7FD9E4-C459-4A65-83C2-78C4E725F98F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A6A2F02-6C1F-4050-BB84-45B7BC1073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23127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E1CF552-65AE-4D51-8B58-9960C1DB5E0B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D5E356E-0151-493F-9FBD-2EEFDF38F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57066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A1AEB6B-1BE5-44B7-9EA9-188F9D7DFA51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9FB9011-0923-45F3-86DD-5DE96588B1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5985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BC28DB-464C-4044-9EF0-08890E8E09A8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70E6512-B81B-4862-9D5D-8A32AEF38C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02459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C548B08-4A31-45F9-8D74-8AB0640227BE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5E78D0D-2987-4416-B9AC-5D2F5E3A38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95876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1F9909E-0F4A-4AA6-A92A-C1245C69F2A7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E0C4E8A-8429-4955-9C8A-B5E644E03E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10913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3BA0E08-0F7D-4913-8822-4B8F62A74169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B07968A-FD0A-4266-897C-64142BB21F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0598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85A606-2DA7-4BB0-839C-910C8FCA7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7165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26A2D3-EB0A-41FE-ABD6-89596ECA9CDB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F98DE7-F7EB-4312-83A5-AF540C52DF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215691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2C22E4-7F3A-4575-B41E-FB707BDA11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0426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A27E47-9136-4BAF-A59C-A75D6E45F6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828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F148B-80F2-4F65-B2D6-95CF1F6F2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8728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61FE26-E1DE-4E20-9EC4-978537AADE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00779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184C1-B0D3-4000-ADB8-1B0DBFC16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891250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AEC386-02E0-4901-9F7B-2875B94782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65425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B987C-8BE3-4EC6-8360-848433BF7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0576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7BDBA-7603-450F-831D-30EAC0A2B4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04729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7DB5D-B50E-4BA9-BA85-4D1B38B809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98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0CE55-9398-4623-AF18-DC42C370AF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6373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21A4F-C2F5-497A-AE23-FF23D9060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516066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CE578-A76B-4282-9E91-93605E872C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2240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F648F-797D-4B44-8CE2-8E40DD6F8F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453165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B34A9-7423-49DA-8A75-877FD9ECE0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46489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12D57-4A93-4B19-9A46-06A06E61FB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347161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FEB8F0-CDED-4882-A97F-DE939D3ACC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98251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03767" y="1676400"/>
            <a:ext cx="11186584" cy="4421188"/>
            <a:chOff x="238" y="1056"/>
            <a:chExt cx="5285" cy="2785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238" y="1056"/>
              <a:ext cx="5285" cy="1393"/>
              <a:chOff x="238" y="1056"/>
              <a:chExt cx="5285" cy="1393"/>
            </a:xfrm>
          </p:grpSpPr>
          <p:sp>
            <p:nvSpPr>
              <p:cNvPr id="14" name="Rectangle 2"/>
              <p:cNvSpPr>
                <a:spLocks noChangeArrowheads="1"/>
              </p:cNvSpPr>
              <p:nvPr/>
            </p:nvSpPr>
            <p:spPr bwMode="ltGray">
              <a:xfrm>
                <a:off x="243" y="1057"/>
                <a:ext cx="5272" cy="1391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3200" b="1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5" name="Freeform 3"/>
              <p:cNvSpPr>
                <a:spLocks/>
              </p:cNvSpPr>
              <p:nvPr/>
            </p:nvSpPr>
            <p:spPr bwMode="ltGray">
              <a:xfrm>
                <a:off x="238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0 w 5273"/>
                  <a:gd name="T3" fmla="*/ 0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0" y="0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6" name="Freeform 4"/>
              <p:cNvSpPr>
                <a:spLocks/>
              </p:cNvSpPr>
              <p:nvPr/>
            </p:nvSpPr>
            <p:spPr bwMode="ltGray">
              <a:xfrm>
                <a:off x="250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5272 w 5273"/>
                  <a:gd name="T3" fmla="*/ 1392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5272" y="1392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240" y="3744"/>
              <a:ext cx="5281" cy="97"/>
              <a:chOff x="240" y="3744"/>
              <a:chExt cx="5281" cy="97"/>
            </a:xfrm>
          </p:grpSpPr>
          <p:sp>
            <p:nvSpPr>
              <p:cNvPr id="11" name="Rectangle 6"/>
              <p:cNvSpPr>
                <a:spLocks noChangeArrowheads="1"/>
              </p:cNvSpPr>
              <p:nvPr/>
            </p:nvSpPr>
            <p:spPr bwMode="ltGray">
              <a:xfrm>
                <a:off x="240" y="3744"/>
                <a:ext cx="5280" cy="96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3200" b="1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0 w 5281"/>
                  <a:gd name="T3" fmla="*/ 0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0" y="0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5280 w 5281"/>
                  <a:gd name="T3" fmla="*/ 96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5280" y="96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  <p:grpSp>
          <p:nvGrpSpPr>
            <p:cNvPr id="7" name="Group 13"/>
            <p:cNvGrpSpPr>
              <a:grpSpLocks/>
            </p:cNvGrpSpPr>
            <p:nvPr/>
          </p:nvGrpSpPr>
          <p:grpSpPr bwMode="auto">
            <a:xfrm>
              <a:off x="338" y="1200"/>
              <a:ext cx="97" cy="1104"/>
              <a:chOff x="338" y="1200"/>
              <a:chExt cx="97" cy="1104"/>
            </a:xfrm>
          </p:grpSpPr>
          <p:sp useBgFill="1">
            <p:nvSpPr>
              <p:cNvPr id="8" name="Rectangle 10"/>
              <p:cNvSpPr>
                <a:spLocks noChangeArrowheads="1"/>
              </p:cNvSpPr>
              <p:nvPr/>
            </p:nvSpPr>
            <p:spPr bwMode="ltGray">
              <a:xfrm>
                <a:off x="338" y="1201"/>
                <a:ext cx="96" cy="1103"/>
              </a:xfrm>
              <a:prstGeom prst="rect">
                <a:avLst/>
              </a:prstGeom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endParaRPr lang="en-US" altLang="en-US" sz="3200" b="1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9" name="Freeform 11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96 w 97"/>
                  <a:gd name="T3" fmla="*/ 1103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96" y="1103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  <p:sp>
            <p:nvSpPr>
              <p:cNvPr id="10" name="Freeform 12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0 w 97"/>
                  <a:gd name="T3" fmla="*/ 0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0" y="0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/>
              </a:p>
            </p:txBody>
          </p:sp>
        </p:grpSp>
      </p:grpSp>
      <p:sp>
        <p:nvSpPr>
          <p:cNvPr id="3087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1115484" y="21336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4038600"/>
            <a:ext cx="8534400" cy="17526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5080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B097A3-F827-4638-AACA-81BB71AE7E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60032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651A46-D5D5-480D-8C6A-E0A422AC53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2239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2DD573-97CF-4800-81C6-900C337B4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79451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752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752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A7A041-415C-42D5-BC48-15E283CBB8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5561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46A39-7A72-4C99-8E39-C9E05BF115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89315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90AB66-4AB5-45FF-9CC0-50C260095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15071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B3646-2B86-405C-B202-802DD806ED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06841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0E0EDD-F01B-4C9E-9924-1A58273487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79928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072AB9-33D2-487C-B583-E919BD3946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72804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C33F0-C3C4-413B-B5A2-FD0419DDC8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661893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7AAE7-1A40-4EFB-BA68-09B8B122E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231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90000" y="342900"/>
            <a:ext cx="2590800" cy="5524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342900"/>
            <a:ext cx="7569200" cy="5524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F20AF1-1BE0-4D7F-9EFD-B04AD245AB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58666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342900"/>
            <a:ext cx="10363200" cy="1104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17600" y="17526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F6A8E1-732A-4EFC-8E98-DF04EC378E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71599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342900"/>
            <a:ext cx="10363200" cy="1104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17600" y="17526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7526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4859E1-3A57-43B3-A754-015725344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932484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03CAF7-5595-4F0F-8CB1-3B951CF4E4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8020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E96CE-8634-41F7-83E0-1017939AF6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775968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33393A5-20B2-470A-B299-7D5B975F14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78734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7F0C0B2-4A06-45B6-9D7E-83694D6B6B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65541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6BB886-F9C3-4370-B2B7-03FB30C473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653673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1538E53-62C2-45C2-B603-C8275ABEA2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670569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D88940C-3C97-4FD2-ACA5-1AE35C11DF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260883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F7E405A9-B42F-45A5-B6D4-CB3E04C41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20340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737D1CE-A4F9-45E3-83A9-F5873B890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860177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D393240-1FF7-46DF-9925-A49C6B46D0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114753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50DE26C-D6C5-4EC8-A43D-E393C87AE7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34721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E4C996A-465C-4EBB-8A75-426D54C8A7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672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A6B55-C224-4076-A8E6-EF726A976C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84712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496C946-D303-427F-892B-7D84C8A285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41607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96F2020-83D3-4CE7-8E58-E65844B395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099897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E966085-8DA4-42F7-AB0B-71DA55DB5A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5402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2E2595F7-0941-4ADA-A31B-992518E7BB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95724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03767" y="1676400"/>
            <a:ext cx="11186584" cy="4421188"/>
            <a:chOff x="238" y="1056"/>
            <a:chExt cx="5285" cy="2785"/>
          </a:xfrm>
        </p:grpSpPr>
        <p:grpSp>
          <p:nvGrpSpPr>
            <p:cNvPr id="5" name="Group 5"/>
            <p:cNvGrpSpPr>
              <a:grpSpLocks/>
            </p:cNvGrpSpPr>
            <p:nvPr/>
          </p:nvGrpSpPr>
          <p:grpSpPr bwMode="auto">
            <a:xfrm>
              <a:off x="238" y="1056"/>
              <a:ext cx="5285" cy="1393"/>
              <a:chOff x="238" y="1056"/>
              <a:chExt cx="5285" cy="1393"/>
            </a:xfrm>
          </p:grpSpPr>
          <p:sp>
            <p:nvSpPr>
              <p:cNvPr id="14" name="Rectangle 2"/>
              <p:cNvSpPr>
                <a:spLocks noChangeArrowheads="1"/>
              </p:cNvSpPr>
              <p:nvPr/>
            </p:nvSpPr>
            <p:spPr bwMode="ltGray">
              <a:xfrm>
                <a:off x="243" y="1057"/>
                <a:ext cx="5272" cy="1391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5" name="Freeform 3"/>
              <p:cNvSpPr>
                <a:spLocks/>
              </p:cNvSpPr>
              <p:nvPr/>
            </p:nvSpPr>
            <p:spPr bwMode="ltGray">
              <a:xfrm>
                <a:off x="238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0 w 5273"/>
                  <a:gd name="T3" fmla="*/ 0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0" y="0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Freeform 4"/>
              <p:cNvSpPr>
                <a:spLocks/>
              </p:cNvSpPr>
              <p:nvPr/>
            </p:nvSpPr>
            <p:spPr bwMode="ltGray">
              <a:xfrm>
                <a:off x="250" y="1056"/>
                <a:ext cx="5273" cy="1393"/>
              </a:xfrm>
              <a:custGeom>
                <a:avLst/>
                <a:gdLst>
                  <a:gd name="T0" fmla="*/ 5272 w 5273"/>
                  <a:gd name="T1" fmla="*/ 0 h 1393"/>
                  <a:gd name="T2" fmla="*/ 5272 w 5273"/>
                  <a:gd name="T3" fmla="*/ 1392 h 1393"/>
                  <a:gd name="T4" fmla="*/ 0 w 5273"/>
                  <a:gd name="T5" fmla="*/ 1392 h 1393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73" h="1393">
                    <a:moveTo>
                      <a:pt x="5272" y="0"/>
                    </a:moveTo>
                    <a:lnTo>
                      <a:pt x="5272" y="1392"/>
                    </a:lnTo>
                    <a:lnTo>
                      <a:pt x="0" y="1392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240" y="3744"/>
              <a:ext cx="5281" cy="97"/>
              <a:chOff x="240" y="3744"/>
              <a:chExt cx="5281" cy="97"/>
            </a:xfrm>
          </p:grpSpPr>
          <p:sp>
            <p:nvSpPr>
              <p:cNvPr id="11" name="Rectangle 6"/>
              <p:cNvSpPr>
                <a:spLocks noChangeArrowheads="1"/>
              </p:cNvSpPr>
              <p:nvPr/>
            </p:nvSpPr>
            <p:spPr bwMode="ltGray">
              <a:xfrm>
                <a:off x="240" y="3744"/>
                <a:ext cx="5280" cy="96"/>
              </a:xfrm>
              <a:prstGeom prst="rect">
                <a:avLst/>
              </a:prstGeom>
              <a:solidFill>
                <a:srgbClr val="EAEAEA">
                  <a:alpha val="50195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12" name="Freeform 7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0 w 5281"/>
                  <a:gd name="T3" fmla="*/ 0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0" y="0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Freeform 8"/>
              <p:cNvSpPr>
                <a:spLocks/>
              </p:cNvSpPr>
              <p:nvPr/>
            </p:nvSpPr>
            <p:spPr bwMode="ltGray">
              <a:xfrm>
                <a:off x="240" y="3744"/>
                <a:ext cx="5281" cy="97"/>
              </a:xfrm>
              <a:custGeom>
                <a:avLst/>
                <a:gdLst>
                  <a:gd name="T0" fmla="*/ 5280 w 5281"/>
                  <a:gd name="T1" fmla="*/ 0 h 97"/>
                  <a:gd name="T2" fmla="*/ 5280 w 5281"/>
                  <a:gd name="T3" fmla="*/ 96 h 97"/>
                  <a:gd name="T4" fmla="*/ 0 w 5281"/>
                  <a:gd name="T5" fmla="*/ 96 h 9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5281" h="97">
                    <a:moveTo>
                      <a:pt x="5280" y="0"/>
                    </a:moveTo>
                    <a:lnTo>
                      <a:pt x="5280" y="96"/>
                    </a:lnTo>
                    <a:lnTo>
                      <a:pt x="0" y="96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" name="Group 13"/>
            <p:cNvGrpSpPr>
              <a:grpSpLocks/>
            </p:cNvGrpSpPr>
            <p:nvPr/>
          </p:nvGrpSpPr>
          <p:grpSpPr bwMode="auto">
            <a:xfrm>
              <a:off x="338" y="1200"/>
              <a:ext cx="97" cy="1104"/>
              <a:chOff x="338" y="1200"/>
              <a:chExt cx="97" cy="1104"/>
            </a:xfrm>
          </p:grpSpPr>
          <p:sp useBgFill="1">
            <p:nvSpPr>
              <p:cNvPr id="8" name="Rectangle 7"/>
              <p:cNvSpPr>
                <a:spLocks noChangeArrowheads="1"/>
              </p:cNvSpPr>
              <p:nvPr/>
            </p:nvSpPr>
            <p:spPr bwMode="ltGray">
              <a:xfrm>
                <a:off x="338" y="1201"/>
                <a:ext cx="96" cy="1103"/>
              </a:xfrm>
              <a:prstGeom prst="rect">
                <a:avLst/>
              </a:prstGeom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>
                  <a:defRPr/>
                </a:pPr>
                <a:endParaRPr lang="en-US" sz="3200" b="1">
                  <a:solidFill>
                    <a:srgbClr val="000000"/>
                  </a:solidFill>
                  <a:latin typeface="Tahoma" panose="020B0604030504040204" pitchFamily="34" charset="0"/>
                </a:endParaRPr>
              </a:p>
            </p:txBody>
          </p:sp>
          <p:sp>
            <p:nvSpPr>
              <p:cNvPr id="9" name="Freeform 11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96 w 97"/>
                  <a:gd name="T3" fmla="*/ 1103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96" y="1103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B2B2B2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Freeform 12"/>
              <p:cNvSpPr>
                <a:spLocks/>
              </p:cNvSpPr>
              <p:nvPr/>
            </p:nvSpPr>
            <p:spPr bwMode="ltGray">
              <a:xfrm>
                <a:off x="338" y="1200"/>
                <a:ext cx="97" cy="1104"/>
              </a:xfrm>
              <a:custGeom>
                <a:avLst/>
                <a:gdLst>
                  <a:gd name="T0" fmla="*/ 0 w 97"/>
                  <a:gd name="T1" fmla="*/ 1103 h 1104"/>
                  <a:gd name="T2" fmla="*/ 0 w 97"/>
                  <a:gd name="T3" fmla="*/ 0 h 1104"/>
                  <a:gd name="T4" fmla="*/ 96 w 97"/>
                  <a:gd name="T5" fmla="*/ 0 h 11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7" h="1104">
                    <a:moveTo>
                      <a:pt x="0" y="1103"/>
                    </a:moveTo>
                    <a:lnTo>
                      <a:pt x="0" y="0"/>
                    </a:lnTo>
                    <a:lnTo>
                      <a:pt x="96" y="0"/>
                    </a:lnTo>
                  </a:path>
                </a:pathLst>
              </a:custGeom>
              <a:noFill/>
              <a:ln w="12700" cap="rnd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1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3087" name="Rectangle 15"/>
          <p:cNvSpPr>
            <a:spLocks noGrp="1" noChangeArrowheads="1"/>
          </p:cNvSpPr>
          <p:nvPr>
            <p:ph type="ctrTitle" sz="quarter"/>
          </p:nvPr>
        </p:nvSpPr>
        <p:spPr>
          <a:xfrm>
            <a:off x="1115484" y="2133600"/>
            <a:ext cx="103632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4038600"/>
            <a:ext cx="8534400" cy="17526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Rectangle 17"/>
          <p:cNvSpPr>
            <a:spLocks noGrp="1" noChangeArrowheads="1"/>
          </p:cNvSpPr>
          <p:nvPr>
            <p:ph type="dt" sz="quarter" idx="10"/>
          </p:nvPr>
        </p:nvSpPr>
        <p:spPr>
          <a:xfrm>
            <a:off x="5080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144000" y="6324600"/>
            <a:ext cx="2540000" cy="457200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D04E6E5-3A36-4143-8032-C60D5B5024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785167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6BFD624-E0D3-445C-9164-3FD8A85ADE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786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DA98E1-B39B-4BB2-937F-39E6174EDF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33587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752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752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DE75CC5-D5EE-4A73-B10F-85A2ABCB3F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550914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473C4BA-2CC3-4564-89DA-27E079D39D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55750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35B110E-11E0-42EA-A760-96ED41C376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477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002A11-3C2E-4FE9-8F52-F5326ED1EC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98389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FD2BB56-D722-4426-8CC0-1EC9140FD2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229678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FB563BF-B455-483A-BD16-1574E8718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654227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14FEA7-DEAE-4A8F-AA75-7CDEA9AA80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92201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84E6B24-E33A-4940-A31E-F9664E90E9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719626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90000" y="342900"/>
            <a:ext cx="2590800" cy="5524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600" y="342900"/>
            <a:ext cx="7569200" cy="5524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C8E10A1-7AF0-4611-B631-9D43C3672B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64632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342900"/>
            <a:ext cx="10363200" cy="1104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117600" y="17526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1D1E375-7D7B-41A7-9977-153DF9C13E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19113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342900"/>
            <a:ext cx="10363200" cy="11049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17600" y="17526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7526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71D61A1-2CA3-450E-B0F2-C34ECDA9A9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13049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37F6F6D-4B1D-4E5F-8FB2-5A1AC503AD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44047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E3819E33-6AA0-4ACE-BDE6-1647C23C7ACF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22D16B98-A6A0-49A3-BF2A-6B3352809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71479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7D8C3BC7-7D92-40A6-AFBF-77C9EB6783E7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E02366F4-050F-4067-B6AA-FFE6B5D630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000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C8953-366B-4E7F-8C1F-AD2107A4BB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832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494815EA-6DDD-4405-9C96-C0F7034EFFA9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5812BA9E-C4D8-4A77-B9C6-0586AF886E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989158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77367FE3-A0DF-4F22-9812-466299C8700A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E3A0DD6E-8A27-47EF-8B76-35F7121F3B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75373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6978F5E0-2BF1-4BA7-A837-4C03D4883C93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CCF200DA-E895-48A8-A1E6-4E8E43F4F4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1257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3D5FDE89-FD7D-443C-9BB1-DCCA3C375C43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1B0E99A7-E4D0-4687-861E-E6113A2D49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065135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959242F0-AF9E-47B1-8C27-2974C050E664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8710D437-BC5B-48CB-B712-5EB0081891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23234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CB7A4D0E-7A39-4301-8340-57881F0DAA12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9EFCFE19-C8B1-47BE-9B61-EF43D1B3FA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06961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B4AD85D0-ACB7-4404-9E43-B81A942AC74F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28593C58-4995-43F9-9F68-948BB5637D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506412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E4BBA4DA-100D-4AC6-A9EA-97AA8F14B13B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176ED2A0-EFB4-451F-A5A7-695EBA52CB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57160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A6A2C769-25D3-4AD0-ABF5-BCF746038C44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fld id="{24761478-7182-405F-A7E1-E1D56F5D8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362952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BDD7F-4D28-4768-B501-1E41780989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1699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EBBE048-6B84-41BF-81F7-DA97926C5708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9C2F3E8-67E5-43F8-88D0-FF8643A023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872154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0AECE1-3EC3-4B11-A6D1-F8139675F5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714138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B34597-8A09-4055-AC03-CA300E7418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6136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5E92B9-E3D0-42C6-8479-13C5C3FF92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119702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76750-F047-48F9-9BAA-12C0A129ED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540812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79EAD-B7C3-4CEA-B681-616FA1BAE5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9210767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5C6F0-F138-4F3C-BEC6-02F86B19B8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618253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EB783-0E9B-4418-87C1-60C4006B95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245314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9CD436-2AD9-4E9C-8B08-79F5B7444D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874350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9B7A0-C49F-4D30-9141-3B9AD65D482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508996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CC9D90-57EF-423C-AA00-D88017624E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9570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18E869-B51F-4FA0-BFA2-8A241AD4DC9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1264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4A8497AF-814C-42DD-B568-A5FE630E4FD7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71FEBC0E-888D-4122-8D89-4F5DF7F7F0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537754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65578-3765-4B33-A79A-ED5513C8EF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444606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1FB46-7B50-46AD-A149-588F2833122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772332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F3ABDB-4991-4A25-B1EC-FD5BADBAB3C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55257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10972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3938589"/>
            <a:ext cx="10972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FB256-6CE0-43BF-B57D-176D350C3F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66177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11DC569-9D4F-43C3-9213-B883D2B0C0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270598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88273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402527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02672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188877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10/30/2016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5915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895A6F8-8634-48B9-B1F6-48DEF804AD86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C90566B-68B3-42D3-88D1-F0F1C15919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36654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10/30/2016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01579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10/30/2016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06090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322633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10/30/2016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50547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71392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/>
              <a:pPr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341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B4CFE5A-8AC2-4F74-B77C-E378F801064B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B80A1AC-537F-41C9-82D6-F9071FA79C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164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036DAF-EED6-4CA7-A5B4-E422DDF62825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EDBE4D0-AC1B-4B65-AD4B-D7E0EBB2CA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2160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11E7609-DFCF-44CD-8E4C-2F2DBA7711C6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9EDE0DFC-64F3-43D8-84A5-173BD6E8FA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093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430C16F-5F1B-4066-8A9F-8876A4DD0E84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AF28692-A20E-4145-83CB-C3FCEB3876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6964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E3208F8A-F558-4756-B7FD-695E1F9877C7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DFD37CDC-3F42-435D-BA6A-0208D144F1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011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0CAEC0CA-D5A0-445B-928F-B5370CB12EFC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E3D18EC-31C5-4CE6-8308-B1821F8B07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0819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D73B2A6-513D-4FF3-945F-BA6F46A6B803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8ACCCC9-A072-4AEA-85CB-B761403395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47494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6B51F0CF-D58F-4340-8944-8DF2B9366C50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C61D3201-6232-46D4-9885-42223FEAD2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813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600" y="1752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0" y="17526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5C965C-653F-44CA-A79C-7C102C39D0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90795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B57F543C-9797-4E49-B6E2-D1361B2A8B2C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B413F46-F784-4A23-A6B0-DDDDC9870A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4485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35E333C9-F568-49A2-A5CD-4E5C42C8C559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EE10E64-CC43-4A19-BE94-5DC9BDBE6F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401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CE0215D5-D0A7-462D-9B35-E42BD011E337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E4B702-6985-4F35-AD68-80381DD187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7837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0517AC8E-8F2E-4475-A60E-D10C8D202CE8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4B21AEE-E340-4601-9638-6FFB435FD7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6649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C65361CD-3DB4-4DE1-B956-2A2690B92CDE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75BA01-19CB-43C5-BC40-8536ECCC53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825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90CC53D2-02E1-41A0-BEAB-1084F26BFFCC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4EA8F58-B9B7-492E-A5E7-81B6776212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4460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48BEBA12-8CBE-4E0B-99D4-63A3EA08754E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5202ECE-5178-41E6-B3F1-8422B8F52D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66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0445F899-A373-4999-8EE4-4DDB90B4D6BE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D35D457-E700-4FC2-AE78-7603D235FE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4461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8C2AA238-9EEF-4A29-B52A-49293F3DFA44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688573A-4D47-420E-BA00-2797A10759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5246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7E4D106D-C39F-4449-AA12-14EE11AA4E2B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98367F8-28D1-45E1-9776-49487BFA1C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633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ECFA7E-C525-41A6-B5E4-AC9C1D4893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1422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fld id="{236ADA36-D39F-45D0-9A53-541B6F3FD24F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MS PGothic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3645771-12A8-4B31-AFB3-B149F542D3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4751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9D59E366-7500-4454-82CC-CBDA1CAED78B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386160CD-9C82-4531-8360-3D0FE203B7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1969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30971E85-D152-4E1F-B2AB-128F68C1DDE7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ED629687-C274-4554-9690-AED0334E04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59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BD8B20BA-AC91-40B7-B548-527D1F2F8254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744B8587-A2D2-4231-A6AB-4F998A3409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4179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B6D1CFA2-4E5B-4CC7-A19A-C713060B5F6C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EB7121DF-F0AC-48A7-B333-31347F844E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64738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A24AE9AD-9A95-429F-8381-D8CCF2D6EFAC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79C29B81-2CB0-4BC2-8DB7-B41ABB177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6647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3F689F7D-6044-4EA0-8492-2F65BFCBAB0B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84D3EB6F-F31C-435D-A731-1F6DA1B5E6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19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EF14378E-9C56-49ED-84A6-0B5421AC0EE8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5C70BABA-598D-4E2F-8598-21A59477EA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55306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F6E563DB-DE7E-4058-818B-2B93E8C9C8D4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09E96C37-C9BC-40F5-AE3E-2BBD3A85FB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978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7610B5DB-B840-459A-B5D2-98C348C7EC8F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AF330D47-E0EF-4482-B104-7B07057986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438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474FC0-CDB7-4BC6-BC82-18B2F05DD14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4956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0341A607-449B-4E08-BDC1-708A823BD9E4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BC89BC3D-CBE9-40EF-A7F9-1054622059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522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fld id="{3826FDDD-CAE5-4304-9CE8-9827DA60E4CF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 b="1">
                <a:latin typeface="Tahoma" pitchFamily="34" charset="0"/>
                <a:ea typeface="MS PGothic" pitchFamily="34" charset="-128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 smtClean="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E455A222-CEAD-4F91-A786-DD89035329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5897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8052C67-8A7A-47AB-9996-DBDC48181F8A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6F735D3B-1BED-4BF5-AD35-D442725D4CD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592887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9168734-91CD-48CA-B2A0-D378693A385B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2C8E32FB-987C-46E0-8625-9ADE06F78D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98211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6A8E70C-2DC1-480D-AAD2-DC1D8FBFC8B7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59042D2E-C942-4300-AEF6-26066C630B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1731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904C835-D66D-47F1-B4A3-5B82C47A91AF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49C93688-50D2-4287-B477-6CA72BD4FB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18010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1B45B76-C2DD-4E28-8D1B-BCA378B1FB41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07A98592-885D-433F-A64C-D763A42142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71650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7F2574B-A08A-41F8-AD67-D4FFA1110628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DCBABFC1-711A-43B9-B529-C106D4C152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340428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983DCE-2333-4BBF-BCAB-DD3ADE168297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CC72C6AD-EB99-4A91-B7DE-8564F005B5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189760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14C65C5-F034-4054-B86B-056F91FFCD17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CF98BC6E-38A9-4781-9EC1-A6EDB851A4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0713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1BC98-FD8F-47CE-A4A8-0048CDA4F47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5614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5372C0D-F947-4D19-B4E1-FF9E2E1F100A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9519AD1D-9271-43B7-9AA1-92BF105BA0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55769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CB0876D-89BD-453E-83FC-075DBB5E4CCF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718AAAF8-41F0-479C-833C-BDEC053C94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161117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F95C685-B141-44D9-A5AC-DBE5259DB446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anose="020B0604020202020204" pitchFamily="34" charset="0"/>
              </a:defRPr>
            </a:lvl1pPr>
          </a:lstStyle>
          <a:p>
            <a:fld id="{17135BC2-BDBF-4959-9360-EB19422546C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62203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813629D-BCE5-48D6-BFBF-C0AADBDFCA79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CCC4EF8-90EC-4539-8095-160FFBC8DA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1289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3713374-8E2D-4781-A3D3-2F7D8FB135F6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CA12CA3-2C86-4CB6-8752-EDB9442505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14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1FF2574-8193-45F2-886E-9B29FA972A1F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1ECE3E4-C62F-4F7E-A132-B72CA7E5CC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346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0101DC7-5C95-40AC-BD68-40554D061912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3E265EA-A194-45C0-A369-0232F0E90A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685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9EBCAB48-B455-4EDC-8F0F-B5A093BFE2BD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F234F53-C7BD-4758-99D3-F107D25176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09970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E3E7056-A73D-41EE-B8BA-59E33D3B4003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6C5C01E-B0D1-40C2-82BA-58DC90F488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9572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EA706FE-1B55-4403-B8E4-E7D1D1720DFC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B284254-9894-4805-B6A2-2BCE1E2E3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125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85FC8F-51BB-41C2-AC18-AD72575E106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3118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E2F7DB0-2E37-4BE0-9FB6-C6D58B88DCDE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C235927-584D-47DB-B0F0-6E4BBEE3FB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2882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5AB2105-0CFA-42BD-936C-81A54CFB41E1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C9DC84A-8DE2-44D3-93C5-30065AE391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01545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50C3515-FAEE-4A1B-A6A5-0DBBF30710E9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7E0D8C2-CCFB-44C4-81B6-AED3A69D00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260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95949CC-64F1-425F-8654-B1627ED95088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05D8ABC-8F4B-4936-92CF-1BA8328DA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32792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7" indent="0" algn="ctr">
              <a:buNone/>
              <a:defRPr/>
            </a:lvl2pPr>
            <a:lvl3pPr marL="914353" indent="0" algn="ctr">
              <a:buNone/>
              <a:defRPr/>
            </a:lvl3pPr>
            <a:lvl4pPr marL="1371530" indent="0" algn="ctr">
              <a:buNone/>
              <a:defRPr/>
            </a:lvl4pPr>
            <a:lvl5pPr marL="1828706" indent="0" algn="ctr">
              <a:buNone/>
              <a:defRPr/>
            </a:lvl5pPr>
            <a:lvl6pPr marL="2285883" indent="0" algn="ctr">
              <a:buNone/>
              <a:defRPr/>
            </a:lvl6pPr>
            <a:lvl7pPr marL="2743060" indent="0" algn="ctr">
              <a:buNone/>
              <a:defRPr/>
            </a:lvl7pPr>
            <a:lvl8pPr marL="3200236" indent="0" algn="ctr">
              <a:buNone/>
              <a:defRPr/>
            </a:lvl8pPr>
            <a:lvl9pPr marL="365741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6AC9E9C-7F11-42E8-8D96-4DDDCC6888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132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6DC6005-3DF6-4D76-8D78-73D6CDF0FD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8740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7" indent="0">
              <a:buNone/>
              <a:defRPr sz="1800"/>
            </a:lvl2pPr>
            <a:lvl3pPr marL="914353" indent="0">
              <a:buNone/>
              <a:defRPr sz="1600"/>
            </a:lvl3pPr>
            <a:lvl4pPr marL="1371530" indent="0">
              <a:buNone/>
              <a:defRPr sz="1400"/>
            </a:lvl4pPr>
            <a:lvl5pPr marL="1828706" indent="0">
              <a:buNone/>
              <a:defRPr sz="1400"/>
            </a:lvl5pPr>
            <a:lvl6pPr marL="2285883" indent="0">
              <a:buNone/>
              <a:defRPr sz="1400"/>
            </a:lvl6pPr>
            <a:lvl7pPr marL="2743060" indent="0">
              <a:buNone/>
              <a:defRPr sz="1400"/>
            </a:lvl7pPr>
            <a:lvl8pPr marL="3200236" indent="0">
              <a:buNone/>
              <a:defRPr sz="1400"/>
            </a:lvl8pPr>
            <a:lvl9pPr marL="365741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9CD308E-C818-4A35-A8E5-A384374F08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7094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66358C4-0CDB-43FE-AB08-16BFF35DA9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902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591E3A2-1DD8-4286-AEBA-059EA81624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33714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F6DBFDD-00E2-4B1A-9D76-352B6F00C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914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708027-0341-48E2-BCD7-C03AE4D3A86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22409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73104BB-89CA-4553-B4CE-54EC5AEBF2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07571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D7B2B94-EAF6-4AC3-9027-1FAF40E4B7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7948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084C9DB-C9B1-4277-98BB-7A24452246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9069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81F0AB5-FDF4-40A3-8D19-59AF11BCD0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78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A46BBEB-984F-48DF-A287-C19FC16AB1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683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90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F4BA297-330D-4E78-B431-7AE9F96CAD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64388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83FCCE9-A497-45C8-9CC6-BF28763E1A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7106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49C96F1D-57E9-4343-AF0A-F3EFD6229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829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9012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2787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slideLayout" Target="../slideLayouts/slideLayout12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5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33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5" Type="http://schemas.openxmlformats.org/officeDocument/2006/relationships/theme" Target="../theme/theme1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0.xml"/><Relationship Id="rId13" Type="http://schemas.openxmlformats.org/officeDocument/2006/relationships/slideLayout" Target="../slideLayouts/slideLayout175.xml"/><Relationship Id="rId3" Type="http://schemas.openxmlformats.org/officeDocument/2006/relationships/slideLayout" Target="../slideLayouts/slideLayout165.xml"/><Relationship Id="rId7" Type="http://schemas.openxmlformats.org/officeDocument/2006/relationships/slideLayout" Target="../slideLayouts/slideLayout169.xml"/><Relationship Id="rId12" Type="http://schemas.openxmlformats.org/officeDocument/2006/relationships/slideLayout" Target="../slideLayouts/slideLayout174.xml"/><Relationship Id="rId2" Type="http://schemas.openxmlformats.org/officeDocument/2006/relationships/slideLayout" Target="../slideLayouts/slideLayout164.xml"/><Relationship Id="rId1" Type="http://schemas.openxmlformats.org/officeDocument/2006/relationships/slideLayout" Target="../slideLayouts/slideLayout163.xml"/><Relationship Id="rId6" Type="http://schemas.openxmlformats.org/officeDocument/2006/relationships/slideLayout" Target="../slideLayouts/slideLayout168.xml"/><Relationship Id="rId11" Type="http://schemas.openxmlformats.org/officeDocument/2006/relationships/slideLayout" Target="../slideLayouts/slideLayout173.xml"/><Relationship Id="rId5" Type="http://schemas.openxmlformats.org/officeDocument/2006/relationships/slideLayout" Target="../slideLayouts/slideLayout167.xml"/><Relationship Id="rId15" Type="http://schemas.openxmlformats.org/officeDocument/2006/relationships/theme" Target="../theme/theme14.xml"/><Relationship Id="rId10" Type="http://schemas.openxmlformats.org/officeDocument/2006/relationships/slideLayout" Target="../slideLayouts/slideLayout172.xml"/><Relationship Id="rId4" Type="http://schemas.openxmlformats.org/officeDocument/2006/relationships/slideLayout" Target="../slideLayouts/slideLayout166.xml"/><Relationship Id="rId9" Type="http://schemas.openxmlformats.org/officeDocument/2006/relationships/slideLayout" Target="../slideLayouts/slideLayout171.xml"/><Relationship Id="rId14" Type="http://schemas.openxmlformats.org/officeDocument/2006/relationships/slideLayout" Target="../slideLayouts/slideLayout176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22.xml"/><Relationship Id="rId16" Type="http://schemas.openxmlformats.org/officeDocument/2006/relationships/theme" Target="../theme/theme19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5" Type="http://schemas.openxmlformats.org/officeDocument/2006/relationships/slideLayout" Target="../slideLayouts/slideLayout23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Relationship Id="rId14" Type="http://schemas.openxmlformats.org/officeDocument/2006/relationships/slideLayout" Target="../slideLayouts/slideLayout2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3.xml"/><Relationship Id="rId13" Type="http://schemas.openxmlformats.org/officeDocument/2006/relationships/slideLayout" Target="../slideLayouts/slideLayout248.xml"/><Relationship Id="rId3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42.xml"/><Relationship Id="rId12" Type="http://schemas.openxmlformats.org/officeDocument/2006/relationships/slideLayout" Target="../slideLayouts/slideLayout247.xml"/><Relationship Id="rId2" Type="http://schemas.openxmlformats.org/officeDocument/2006/relationships/slideLayout" Target="../slideLayouts/slideLayout237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1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0.xml"/><Relationship Id="rId15" Type="http://schemas.openxmlformats.org/officeDocument/2006/relationships/theme" Target="../theme/theme20.xml"/><Relationship Id="rId10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Relationship Id="rId14" Type="http://schemas.openxmlformats.org/officeDocument/2006/relationships/slideLayout" Target="../slideLayouts/slideLayout24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7.xml"/><Relationship Id="rId13" Type="http://schemas.openxmlformats.org/officeDocument/2006/relationships/slideLayout" Target="../slideLayouts/slideLayout262.xml"/><Relationship Id="rId3" Type="http://schemas.openxmlformats.org/officeDocument/2006/relationships/slideLayout" Target="../slideLayouts/slideLayout252.xml"/><Relationship Id="rId7" Type="http://schemas.openxmlformats.org/officeDocument/2006/relationships/slideLayout" Target="../slideLayouts/slideLayout256.xml"/><Relationship Id="rId12" Type="http://schemas.openxmlformats.org/officeDocument/2006/relationships/slideLayout" Target="../slideLayouts/slideLayout261.xml"/><Relationship Id="rId2" Type="http://schemas.openxmlformats.org/officeDocument/2006/relationships/slideLayout" Target="../slideLayouts/slideLayout251.xml"/><Relationship Id="rId1" Type="http://schemas.openxmlformats.org/officeDocument/2006/relationships/slideLayout" Target="../slideLayouts/slideLayout250.xml"/><Relationship Id="rId6" Type="http://schemas.openxmlformats.org/officeDocument/2006/relationships/slideLayout" Target="../slideLayouts/slideLayout255.xml"/><Relationship Id="rId11" Type="http://schemas.openxmlformats.org/officeDocument/2006/relationships/slideLayout" Target="../slideLayouts/slideLayout260.xml"/><Relationship Id="rId5" Type="http://schemas.openxmlformats.org/officeDocument/2006/relationships/slideLayout" Target="../slideLayouts/slideLayout254.xml"/><Relationship Id="rId15" Type="http://schemas.openxmlformats.org/officeDocument/2006/relationships/theme" Target="../theme/theme21.xml"/><Relationship Id="rId10" Type="http://schemas.openxmlformats.org/officeDocument/2006/relationships/slideLayout" Target="../slideLayouts/slideLayout259.xml"/><Relationship Id="rId4" Type="http://schemas.openxmlformats.org/officeDocument/2006/relationships/slideLayout" Target="../slideLayouts/slideLayout253.xml"/><Relationship Id="rId9" Type="http://schemas.openxmlformats.org/officeDocument/2006/relationships/slideLayout" Target="../slideLayouts/slideLayout258.xml"/><Relationship Id="rId14" Type="http://schemas.openxmlformats.org/officeDocument/2006/relationships/slideLayout" Target="../slideLayouts/slideLayout263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1.xml"/><Relationship Id="rId13" Type="http://schemas.openxmlformats.org/officeDocument/2006/relationships/slideLayout" Target="../slideLayouts/slideLayout276.xml"/><Relationship Id="rId3" Type="http://schemas.openxmlformats.org/officeDocument/2006/relationships/slideLayout" Target="../slideLayouts/slideLayout266.xml"/><Relationship Id="rId7" Type="http://schemas.openxmlformats.org/officeDocument/2006/relationships/slideLayout" Target="../slideLayouts/slideLayout270.xml"/><Relationship Id="rId12" Type="http://schemas.openxmlformats.org/officeDocument/2006/relationships/slideLayout" Target="../slideLayouts/slideLayout275.xml"/><Relationship Id="rId2" Type="http://schemas.openxmlformats.org/officeDocument/2006/relationships/slideLayout" Target="../slideLayouts/slideLayout265.xml"/><Relationship Id="rId1" Type="http://schemas.openxmlformats.org/officeDocument/2006/relationships/slideLayout" Target="../slideLayouts/slideLayout264.xml"/><Relationship Id="rId6" Type="http://schemas.openxmlformats.org/officeDocument/2006/relationships/slideLayout" Target="../slideLayouts/slideLayout269.xml"/><Relationship Id="rId11" Type="http://schemas.openxmlformats.org/officeDocument/2006/relationships/slideLayout" Target="../slideLayouts/slideLayout274.xml"/><Relationship Id="rId5" Type="http://schemas.openxmlformats.org/officeDocument/2006/relationships/slideLayout" Target="../slideLayouts/slideLayout268.xml"/><Relationship Id="rId15" Type="http://schemas.openxmlformats.org/officeDocument/2006/relationships/theme" Target="../theme/theme22.xml"/><Relationship Id="rId10" Type="http://schemas.openxmlformats.org/officeDocument/2006/relationships/slideLayout" Target="../slideLayouts/slideLayout273.xml"/><Relationship Id="rId4" Type="http://schemas.openxmlformats.org/officeDocument/2006/relationships/slideLayout" Target="../slideLayouts/slideLayout267.xml"/><Relationship Id="rId9" Type="http://schemas.openxmlformats.org/officeDocument/2006/relationships/slideLayout" Target="../slideLayouts/slideLayout272.xml"/><Relationship Id="rId14" Type="http://schemas.openxmlformats.org/officeDocument/2006/relationships/slideLayout" Target="../slideLayouts/slideLayout277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5.xml"/><Relationship Id="rId3" Type="http://schemas.openxmlformats.org/officeDocument/2006/relationships/slideLayout" Target="../slideLayouts/slideLayout280.xml"/><Relationship Id="rId7" Type="http://schemas.openxmlformats.org/officeDocument/2006/relationships/slideLayout" Target="../slideLayouts/slideLayout284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79.xml"/><Relationship Id="rId1" Type="http://schemas.openxmlformats.org/officeDocument/2006/relationships/slideLayout" Target="../slideLayouts/slideLayout278.xml"/><Relationship Id="rId6" Type="http://schemas.openxmlformats.org/officeDocument/2006/relationships/slideLayout" Target="../slideLayouts/slideLayout283.xml"/><Relationship Id="rId11" Type="http://schemas.openxmlformats.org/officeDocument/2006/relationships/slideLayout" Target="../slideLayouts/slideLayout288.xml"/><Relationship Id="rId5" Type="http://schemas.openxmlformats.org/officeDocument/2006/relationships/slideLayout" Target="../slideLayouts/slideLayout282.xml"/><Relationship Id="rId10" Type="http://schemas.openxmlformats.org/officeDocument/2006/relationships/slideLayout" Target="../slideLayouts/slideLayout287.xml"/><Relationship Id="rId4" Type="http://schemas.openxmlformats.org/officeDocument/2006/relationships/slideLayout" Target="../slideLayouts/slideLayout281.xml"/><Relationship Id="rId9" Type="http://schemas.openxmlformats.org/officeDocument/2006/relationships/slideLayout" Target="../slideLayouts/slideLayout286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slideLayout" Target="../slideLayouts/slideLayout301.xml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slideLayout" Target="../slideLayouts/slideLayout300.xml"/><Relationship Id="rId17" Type="http://schemas.openxmlformats.org/officeDocument/2006/relationships/theme" Target="../theme/theme24.xml"/><Relationship Id="rId2" Type="http://schemas.openxmlformats.org/officeDocument/2006/relationships/slideLayout" Target="../slideLayouts/slideLayout290.xml"/><Relationship Id="rId16" Type="http://schemas.openxmlformats.org/officeDocument/2006/relationships/slideLayout" Target="../slideLayouts/slideLayout304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5" Type="http://schemas.openxmlformats.org/officeDocument/2006/relationships/slideLayout" Target="../slideLayouts/slideLayout30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Relationship Id="rId14" Type="http://schemas.openxmlformats.org/officeDocument/2006/relationships/slideLayout" Target="../slideLayouts/slideLayout30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2.xml"/><Relationship Id="rId3" Type="http://schemas.openxmlformats.org/officeDocument/2006/relationships/slideLayout" Target="../slideLayouts/slideLayout307.xml"/><Relationship Id="rId7" Type="http://schemas.openxmlformats.org/officeDocument/2006/relationships/slideLayout" Target="../slideLayouts/slideLayout31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306.xml"/><Relationship Id="rId1" Type="http://schemas.openxmlformats.org/officeDocument/2006/relationships/slideLayout" Target="../slideLayouts/slideLayout305.xml"/><Relationship Id="rId6" Type="http://schemas.openxmlformats.org/officeDocument/2006/relationships/slideLayout" Target="../slideLayouts/slideLayout310.xml"/><Relationship Id="rId11" Type="http://schemas.openxmlformats.org/officeDocument/2006/relationships/slideLayout" Target="../slideLayouts/slideLayout315.xml"/><Relationship Id="rId5" Type="http://schemas.openxmlformats.org/officeDocument/2006/relationships/slideLayout" Target="../slideLayouts/slideLayout309.xml"/><Relationship Id="rId10" Type="http://schemas.openxmlformats.org/officeDocument/2006/relationships/slideLayout" Target="../slideLayouts/slideLayout314.xml"/><Relationship Id="rId4" Type="http://schemas.openxmlformats.org/officeDocument/2006/relationships/slideLayout" Target="../slideLayouts/slideLayout308.xml"/><Relationship Id="rId9" Type="http://schemas.openxmlformats.org/officeDocument/2006/relationships/slideLayout" Target="../slideLayouts/slideLayout3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342900"/>
            <a:ext cx="103632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0" y="17526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8000" y="6323013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323013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A43745F-E9D6-4A6C-B5AE-D8958CBFCDB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687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l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u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100000"/>
                <a:invGamma/>
              </a:schemeClr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A827F8D-DB47-4481-ADFE-7AED3C66D74E}" type="slidenum">
              <a:rPr lang="en-US">
                <a:cs typeface="Arial" panose="020B0604020202020204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1320800" y="609600"/>
            <a:ext cx="9550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Slide Title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0800" y="1981200"/>
            <a:ext cx="9550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Body Text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0567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0" r:id="rId1"/>
    <p:sldLayoutId id="2147484381" r:id="rId2"/>
    <p:sldLayoutId id="2147484382" r:id="rId3"/>
    <p:sldLayoutId id="2147484383" r:id="rId4"/>
    <p:sldLayoutId id="2147484384" r:id="rId5"/>
    <p:sldLayoutId id="2147484385" r:id="rId6"/>
    <p:sldLayoutId id="2147484386" r:id="rId7"/>
    <p:sldLayoutId id="2147484387" r:id="rId8"/>
    <p:sldLayoutId id="2147484388" r:id="rId9"/>
    <p:sldLayoutId id="2147484389" r:id="rId10"/>
    <p:sldLayoutId id="2147484390" r:id="rId11"/>
    <p:sldLayoutId id="2147484391" r:id="rId12"/>
    <p:sldLayoutId id="2147484392" r:id="rId13"/>
    <p:sldLayoutId id="2147484393" r:id="rId14"/>
    <p:sldLayoutId id="2147484394" r:id="rId15"/>
  </p:sldLayoutIdLst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Tahoma" pitchFamily="34" charset="0"/>
        </a:defRPr>
      </a:lvl9pPr>
    </p:titleStyle>
    <p:bodyStyle>
      <a:lvl1pPr marL="285750" indent="-2857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»"/>
        <a:defRPr sz="2400" b="1">
          <a:solidFill>
            <a:schemeClr val="tx1"/>
          </a:solidFill>
          <a:latin typeface="+mn-lt"/>
        </a:defRPr>
      </a:lvl3pPr>
      <a:lvl4pPr marL="1543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•"/>
        <a:defRPr sz="1400" b="1">
          <a:solidFill>
            <a:schemeClr val="tx1"/>
          </a:solidFill>
          <a:latin typeface="+mn-lt"/>
        </a:defRPr>
      </a:lvl4pPr>
      <a:lvl5pPr marL="20002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5pPr>
      <a:lvl6pPr marL="24574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6pPr>
      <a:lvl7pPr marL="29146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7pPr>
      <a:lvl8pPr marL="33718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8pPr>
      <a:lvl9pPr marL="3829050" indent="-171450" algn="l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B98DC3-ED3E-4EEE-8A4D-6C6030E611F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94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0" r:id="rId1"/>
    <p:sldLayoutId id="2147484611" r:id="rId2"/>
    <p:sldLayoutId id="2147484612" r:id="rId3"/>
    <p:sldLayoutId id="2147484613" r:id="rId4"/>
    <p:sldLayoutId id="2147484614" r:id="rId5"/>
    <p:sldLayoutId id="2147484615" r:id="rId6"/>
    <p:sldLayoutId id="2147484616" r:id="rId7"/>
    <p:sldLayoutId id="2147484617" r:id="rId8"/>
    <p:sldLayoutId id="2147484618" r:id="rId9"/>
    <p:sldLayoutId id="2147484619" r:id="rId10"/>
    <p:sldLayoutId id="2147484620" r:id="rId11"/>
    <p:sldLayoutId id="2147484621" r:id="rId12"/>
    <p:sldLayoutId id="2147484622" r:id="rId13"/>
    <p:sldLayoutId id="214748462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6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157DCD28-C35F-4138-BF52-87B65DD2EB33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5CDB205-2272-4AD5-AA3E-CBCA560230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56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5" r:id="rId1"/>
    <p:sldLayoutId id="2147484626" r:id="rId2"/>
    <p:sldLayoutId id="2147484627" r:id="rId3"/>
    <p:sldLayoutId id="2147484628" r:id="rId4"/>
    <p:sldLayoutId id="2147484629" r:id="rId5"/>
    <p:sldLayoutId id="2147484630" r:id="rId6"/>
    <p:sldLayoutId id="2147484631" r:id="rId7"/>
    <p:sldLayoutId id="2147484632" r:id="rId8"/>
    <p:sldLayoutId id="2147484633" r:id="rId9"/>
    <p:sldLayoutId id="2147484634" r:id="rId10"/>
    <p:sldLayoutId id="21474846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342900"/>
            <a:ext cx="10363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8675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0" y="17526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8000" y="6323013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323013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81E23BA6-152B-4FBC-8FFE-D860F14462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62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7" r:id="rId1"/>
    <p:sldLayoutId id="2147484638" r:id="rId2"/>
    <p:sldLayoutId id="2147484639" r:id="rId3"/>
    <p:sldLayoutId id="2147484640" r:id="rId4"/>
    <p:sldLayoutId id="2147484641" r:id="rId5"/>
    <p:sldLayoutId id="2147484642" r:id="rId6"/>
    <p:sldLayoutId id="2147484643" r:id="rId7"/>
    <p:sldLayoutId id="2147484644" r:id="rId8"/>
    <p:sldLayoutId id="2147484645" r:id="rId9"/>
    <p:sldLayoutId id="2147484646" r:id="rId10"/>
    <p:sldLayoutId id="2147484647" r:id="rId11"/>
    <p:sldLayoutId id="2147484648" r:id="rId12"/>
    <p:sldLayoutId id="2147484649" r:id="rId13"/>
    <p:sldLayoutId id="2147484650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u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35C41FCC-D6B5-4379-91E5-B449BC226E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68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4" r:id="rId1"/>
    <p:sldLayoutId id="2147484665" r:id="rId2"/>
    <p:sldLayoutId id="2147484666" r:id="rId3"/>
    <p:sldLayoutId id="2147484667" r:id="rId4"/>
    <p:sldLayoutId id="2147484668" r:id="rId5"/>
    <p:sldLayoutId id="2147484669" r:id="rId6"/>
    <p:sldLayoutId id="2147484670" r:id="rId7"/>
    <p:sldLayoutId id="2147484671" r:id="rId8"/>
    <p:sldLayoutId id="2147484672" r:id="rId9"/>
    <p:sldLayoutId id="2147484673" r:id="rId10"/>
    <p:sldLayoutId id="2147484674" r:id="rId11"/>
    <p:sldLayoutId id="2147484675" r:id="rId12"/>
    <p:sldLayoutId id="2147484676" r:id="rId13"/>
    <p:sldLayoutId id="214748467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174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81C1433-1FFF-4941-8E5E-0620847FB9F9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9C0CCEA-1B3B-4AD3-9A83-2E5822E38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64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79" r:id="rId1"/>
    <p:sldLayoutId id="2147484680" r:id="rId2"/>
    <p:sldLayoutId id="2147484681" r:id="rId3"/>
    <p:sldLayoutId id="2147484682" r:id="rId4"/>
    <p:sldLayoutId id="2147484683" r:id="rId5"/>
    <p:sldLayoutId id="2147484684" r:id="rId6"/>
    <p:sldLayoutId id="2147484685" r:id="rId7"/>
    <p:sldLayoutId id="2147484686" r:id="rId8"/>
    <p:sldLayoutId id="2147484687" r:id="rId9"/>
    <p:sldLayoutId id="2147484688" r:id="rId10"/>
    <p:sldLayoutId id="21474846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50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3F515845-EF0A-4482-91CE-46E64867AB86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B14EA101-15F8-4954-A02E-C9B4D9DBE5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550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1" r:id="rId1"/>
    <p:sldLayoutId id="2147484692" r:id="rId2"/>
    <p:sldLayoutId id="2147484693" r:id="rId3"/>
    <p:sldLayoutId id="2147484694" r:id="rId4"/>
    <p:sldLayoutId id="2147484695" r:id="rId5"/>
    <p:sldLayoutId id="2147484696" r:id="rId6"/>
    <p:sldLayoutId id="2147484697" r:id="rId7"/>
    <p:sldLayoutId id="2147484698" r:id="rId8"/>
    <p:sldLayoutId id="2147484699" r:id="rId9"/>
    <p:sldLayoutId id="2147484700" r:id="rId10"/>
    <p:sldLayoutId id="214748470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89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0CD2DB-DE84-48B9-A0D8-453DD487E4F0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BA4C6CF-0414-49E0-911C-74D874EF6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850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32" r:id="rId1"/>
    <p:sldLayoutId id="2147484733" r:id="rId2"/>
    <p:sldLayoutId id="2147484734" r:id="rId3"/>
    <p:sldLayoutId id="2147484735" r:id="rId4"/>
    <p:sldLayoutId id="2147484736" r:id="rId5"/>
    <p:sldLayoutId id="2147484737" r:id="rId6"/>
    <p:sldLayoutId id="2147484738" r:id="rId7"/>
    <p:sldLayoutId id="2147484739" r:id="rId8"/>
    <p:sldLayoutId id="2147484740" r:id="rId9"/>
    <p:sldLayoutId id="2147484741" r:id="rId10"/>
    <p:sldLayoutId id="214748474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457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736F3CD-207E-4F35-9DE6-191CAD2BBCD5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9EDD8841-AAAA-41BD-B8DB-DB47F7B5D9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63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4" r:id="rId1"/>
    <p:sldLayoutId id="2147484745" r:id="rId2"/>
    <p:sldLayoutId id="2147484746" r:id="rId3"/>
    <p:sldLayoutId id="2147484747" r:id="rId4"/>
    <p:sldLayoutId id="2147484748" r:id="rId5"/>
    <p:sldLayoutId id="2147484749" r:id="rId6"/>
    <p:sldLayoutId id="2147484750" r:id="rId7"/>
    <p:sldLayoutId id="2147484751" r:id="rId8"/>
    <p:sldLayoutId id="2147484752" r:id="rId9"/>
    <p:sldLayoutId id="2147484753" r:id="rId10"/>
    <p:sldLayoutId id="2147484754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3B713EAA-B400-434D-83E0-6DC0CB1065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22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68" r:id="rId1"/>
    <p:sldLayoutId id="2147484769" r:id="rId2"/>
    <p:sldLayoutId id="2147484770" r:id="rId3"/>
    <p:sldLayoutId id="2147484771" r:id="rId4"/>
    <p:sldLayoutId id="2147484772" r:id="rId5"/>
    <p:sldLayoutId id="2147484773" r:id="rId6"/>
    <p:sldLayoutId id="2147484774" r:id="rId7"/>
    <p:sldLayoutId id="2147484775" r:id="rId8"/>
    <p:sldLayoutId id="2147484776" r:id="rId9"/>
    <p:sldLayoutId id="2147484777" r:id="rId10"/>
    <p:sldLayoutId id="2147484778" r:id="rId11"/>
    <p:sldLayoutId id="2147484779" r:id="rId12"/>
    <p:sldLayoutId id="2147484780" r:id="rId13"/>
    <p:sldLayoutId id="2147484781" r:id="rId14"/>
    <p:sldLayoutId id="2147484782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EF9DA9-5900-44C5-9598-8C4487CA7E13}" type="slidenum">
              <a:rPr lang="en-US"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5838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  <p:sldLayoutId id="2147483800" r:id="rId13"/>
    <p:sldLayoutId id="2147483801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342900"/>
            <a:ext cx="10363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2771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0" y="17526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8000" y="6323013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323013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 smtClean="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867900C8-677D-438A-A6FB-80F8DDE3F2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68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84" r:id="rId1"/>
    <p:sldLayoutId id="2147484785" r:id="rId2"/>
    <p:sldLayoutId id="2147484786" r:id="rId3"/>
    <p:sldLayoutId id="2147484787" r:id="rId4"/>
    <p:sldLayoutId id="2147484788" r:id="rId5"/>
    <p:sldLayoutId id="2147484789" r:id="rId6"/>
    <p:sldLayoutId id="2147484790" r:id="rId7"/>
    <p:sldLayoutId id="2147484791" r:id="rId8"/>
    <p:sldLayoutId id="2147484792" r:id="rId9"/>
    <p:sldLayoutId id="2147484793" r:id="rId10"/>
    <p:sldLayoutId id="2147484794" r:id="rId11"/>
    <p:sldLayoutId id="2147484795" r:id="rId12"/>
    <p:sldLayoutId id="2147484796" r:id="rId13"/>
    <p:sldLayoutId id="214748479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u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156D8F6-6380-449F-9F44-716A7B3E81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419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99" r:id="rId1"/>
    <p:sldLayoutId id="2147484800" r:id="rId2"/>
    <p:sldLayoutId id="2147484801" r:id="rId3"/>
    <p:sldLayoutId id="2147484802" r:id="rId4"/>
    <p:sldLayoutId id="2147484803" r:id="rId5"/>
    <p:sldLayoutId id="2147484804" r:id="rId6"/>
    <p:sldLayoutId id="2147484805" r:id="rId7"/>
    <p:sldLayoutId id="2147484806" r:id="rId8"/>
    <p:sldLayoutId id="2147484807" r:id="rId9"/>
    <p:sldLayoutId id="2147484808" r:id="rId10"/>
    <p:sldLayoutId id="2147484809" r:id="rId11"/>
    <p:sldLayoutId id="2147484810" r:id="rId12"/>
    <p:sldLayoutId id="2147484811" r:id="rId13"/>
    <p:sldLayoutId id="214748481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117600" y="342900"/>
            <a:ext cx="10363200" cy="110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2771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17600" y="17526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08000" y="6323013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4008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144000" y="6323013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Times New Roman" pitchFamily="18" charset="0"/>
                <a:cs typeface="Arial" charset="0"/>
              </a:defRPr>
            </a:lvl1pPr>
          </a:lstStyle>
          <a:p>
            <a:pPr>
              <a:defRPr/>
            </a:pPr>
            <a:fld id="{7CC2CE1F-0F1F-4876-A768-8D614FD8D6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746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4" r:id="rId1"/>
    <p:sldLayoutId id="2147484815" r:id="rId2"/>
    <p:sldLayoutId id="2147484816" r:id="rId3"/>
    <p:sldLayoutId id="2147484817" r:id="rId4"/>
    <p:sldLayoutId id="2147484818" r:id="rId5"/>
    <p:sldLayoutId id="2147484819" r:id="rId6"/>
    <p:sldLayoutId id="2147484820" r:id="rId7"/>
    <p:sldLayoutId id="2147484821" r:id="rId8"/>
    <p:sldLayoutId id="2147484822" r:id="rId9"/>
    <p:sldLayoutId id="2147484823" r:id="rId10"/>
    <p:sldLayoutId id="2147484824" r:id="rId11"/>
    <p:sldLayoutId id="2147484825" r:id="rId12"/>
    <p:sldLayoutId id="2147484826" r:id="rId13"/>
    <p:sldLayoutId id="2147484827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l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anose="05000000000000000000" pitchFamily="2" charset="2"/>
        <a:buChar char="u"/>
        <a:defRPr sz="20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–"/>
        <a:defRPr sz="20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sz="2000" b="1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Char char="•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584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E8AC9D7C-E8A8-4F9A-A58D-31A38B189D59}" type="datetimeFigureOut">
              <a:rPr lang="en-US">
                <a:cs typeface="Arial" panose="020B0604020202020204" pitchFamily="34" charset="0"/>
              </a:rPr>
              <a:pPr>
                <a:defRPr/>
              </a:pPr>
              <a:t>10/31/2016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fld id="{5031A348-EFAC-45D2-B588-20FB5530C048}" type="slidenum">
              <a:rPr 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869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29" r:id="rId1"/>
    <p:sldLayoutId id="2147484830" r:id="rId2"/>
    <p:sldLayoutId id="2147484831" r:id="rId3"/>
    <p:sldLayoutId id="2147484832" r:id="rId4"/>
    <p:sldLayoutId id="2147484833" r:id="rId5"/>
    <p:sldLayoutId id="2147484834" r:id="rId6"/>
    <p:sldLayoutId id="2147484835" r:id="rId7"/>
    <p:sldLayoutId id="2147484836" r:id="rId8"/>
    <p:sldLayoutId id="2147484837" r:id="rId9"/>
    <p:sldLayoutId id="2147484838" r:id="rId10"/>
    <p:sldLayoutId id="21474848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EDBF430-6A41-4C24-9FE5-D7A82A5A05BD}" type="slidenum">
              <a:rPr lang="en-US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76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41" r:id="rId1"/>
    <p:sldLayoutId id="2147484842" r:id="rId2"/>
    <p:sldLayoutId id="2147484843" r:id="rId3"/>
    <p:sldLayoutId id="2147484844" r:id="rId4"/>
    <p:sldLayoutId id="2147484845" r:id="rId5"/>
    <p:sldLayoutId id="2147484846" r:id="rId6"/>
    <p:sldLayoutId id="2147484847" r:id="rId7"/>
    <p:sldLayoutId id="2147484848" r:id="rId8"/>
    <p:sldLayoutId id="2147484849" r:id="rId9"/>
    <p:sldLayoutId id="2147484850" r:id="rId10"/>
    <p:sldLayoutId id="2147484851" r:id="rId11"/>
    <p:sldLayoutId id="2147484852" r:id="rId12"/>
    <p:sldLayoutId id="2147484853" r:id="rId13"/>
    <p:sldLayoutId id="2147484854" r:id="rId14"/>
    <p:sldLayoutId id="2147484855" r:id="rId15"/>
    <p:sldLayoutId id="2147484856" r:id="rId1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A3099-4052-44CA-AB77-D93AC19E6FEF}" type="datetimeFigureOut">
              <a:rPr lang="en-US" smtClean="0"/>
              <a:pPr/>
              <a:t>10/30/2016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409CB-FF4D-4310-AB5C-03A4A63479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625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8" r:id="rId1"/>
    <p:sldLayoutId id="2147484859" r:id="rId2"/>
    <p:sldLayoutId id="2147484860" r:id="rId3"/>
    <p:sldLayoutId id="2147484861" r:id="rId4"/>
    <p:sldLayoutId id="2147484862" r:id="rId5"/>
    <p:sldLayoutId id="2147484863" r:id="rId6"/>
    <p:sldLayoutId id="2147484864" r:id="rId7"/>
    <p:sldLayoutId id="2147484865" r:id="rId8"/>
    <p:sldLayoutId id="2147484866" r:id="rId9"/>
    <p:sldLayoutId id="2147484867" r:id="rId10"/>
    <p:sldLayoutId id="21474848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120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16AF6CBA-531B-402E-9C9F-2A9C9673116A}" type="datetimeFigureOut">
              <a:rPr lang="en-US">
                <a:ea typeface="MS PGothic" panose="020B0600070205080204" pitchFamily="34" charset="-128"/>
              </a:rPr>
              <a:pPr>
                <a:defRPr/>
              </a:pPr>
              <a:t>10/31/2016</a:t>
            </a:fld>
            <a:endParaRPr lang="en-US">
              <a:ea typeface="MS PGothic" panose="020B0600070205080204" pitchFamily="34" charset="-128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endParaRPr lang="en-US">
              <a:ea typeface="MS PGothic" panose="020B0600070205080204" pitchFamily="34" charset="-128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>
              <a:defRPr/>
            </a:pPr>
            <a:fld id="{EB8B7CBD-7AB8-4351-B7F3-68BFF7A44912}" type="slidenum">
              <a:rPr lang="en-US">
                <a:ea typeface="MS PGothic" panose="020B0600070205080204" pitchFamily="34" charset="-128"/>
              </a:rPr>
              <a:pPr>
                <a:defRPr/>
              </a:pPr>
              <a:t>‹#›</a:t>
            </a:fld>
            <a:endParaRPr 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0615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9125EF4C-5AAF-40D4-A130-1D2E6E54A41F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E8AE4C5-B4C2-4D04-A01A-98FE46126DE1}" type="slidenum">
              <a:rPr lang="en-US"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77211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D475A179-E648-4A6B-B8E4-F7A17555C6F5}" type="datetimeFigureOut">
              <a:rPr lang="en-US"/>
              <a:pPr>
                <a:defRPr/>
              </a:pPr>
              <a:t>10/31/2016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1DD07FA-6A76-4D61-8D2A-0D06A9C2E9A8}" type="slidenum">
              <a:rPr lang="en-US">
                <a:ea typeface="MS PGothic" panose="020B0600070205080204" pitchFamily="34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0811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9ACA1C01-FC98-4194-BFD9-A09EAF2834EF}" type="datetimeFigureOut">
              <a:rPr lang="en-US">
                <a:cs typeface="Arial" panose="020B0604020202020204" pitchFamily="34" charset="0"/>
              </a:rPr>
              <a:pPr>
                <a:defRPr/>
              </a:pPr>
              <a:t>10/31/2016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F557FD4-9C5E-4140-978E-734D9E611EFB}" type="slidenum">
              <a:rPr lang="en-US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15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0" r:id="rId1"/>
    <p:sldLayoutId id="2147484171" r:id="rId2"/>
    <p:sldLayoutId id="2147484172" r:id="rId3"/>
    <p:sldLayoutId id="2147484173" r:id="rId4"/>
    <p:sldLayoutId id="2147484174" r:id="rId5"/>
    <p:sldLayoutId id="2147484175" r:id="rId6"/>
    <p:sldLayoutId id="2147484176" r:id="rId7"/>
    <p:sldLayoutId id="2147484177" r:id="rId8"/>
    <p:sldLayoutId id="2147484178" r:id="rId9"/>
    <p:sldLayoutId id="2147484179" r:id="rId10"/>
    <p:sldLayoutId id="214748418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48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AE0A3BF3-FBAD-4E7A-AADA-23650C51BE24}" type="datetimeFigureOut">
              <a:rPr lang="en-US">
                <a:cs typeface="Arial" panose="020B0604020202020204" pitchFamily="34" charset="0"/>
              </a:rPr>
              <a:pPr>
                <a:defRPr/>
              </a:pPr>
              <a:t>10/31/2016</a:t>
            </a:fld>
            <a:endParaRPr lang="en-US"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F5A530F1-1E49-4BED-8498-C19156F3A398}" type="slidenum">
              <a:rPr lang="en-US">
                <a:cs typeface="Arial" panose="020B0604020202020204" pitchFamily="34" charset="0"/>
              </a:rPr>
              <a:pPr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780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9" r:id="rId1"/>
    <p:sldLayoutId id="2147484210" r:id="rId2"/>
    <p:sldLayoutId id="2147484211" r:id="rId3"/>
    <p:sldLayoutId id="2147484212" r:id="rId4"/>
    <p:sldLayoutId id="2147484213" r:id="rId5"/>
    <p:sldLayoutId id="2147484214" r:id="rId6"/>
    <p:sldLayoutId id="2147484215" r:id="rId7"/>
    <p:sldLayoutId id="2147484216" r:id="rId8"/>
    <p:sldLayoutId id="2147484217" r:id="rId9"/>
    <p:sldLayoutId id="2147484218" r:id="rId10"/>
    <p:sldLayoutId id="21474842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065F735-F5E1-4B1F-B9C1-CA4FB9D00D48}" type="slidenum">
              <a:rPr 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19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  <p:sldLayoutId id="2147484232" r:id="rId12"/>
    <p:sldLayoutId id="2147484233" r:id="rId13"/>
    <p:sldLayoutId id="214748423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48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5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1" indent="-228588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91435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0A3099-4052-44CA-AB77-D93AC19E6FE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3409CB-FF4D-4310-AB5C-03A4A63479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585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5" r:id="rId1"/>
    <p:sldLayoutId id="2147484336" r:id="rId2"/>
    <p:sldLayoutId id="2147484337" r:id="rId3"/>
    <p:sldLayoutId id="2147484338" r:id="rId4"/>
    <p:sldLayoutId id="2147484339" r:id="rId5"/>
    <p:sldLayoutId id="2147484340" r:id="rId6"/>
    <p:sldLayoutId id="2147484341" r:id="rId7"/>
    <p:sldLayoutId id="2147484342" r:id="rId8"/>
    <p:sldLayoutId id="2147484343" r:id="rId9"/>
    <p:sldLayoutId id="2147484344" r:id="rId10"/>
    <p:sldLayoutId id="214748434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openstaxcollege.org/" TargetMode="Externa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chegg.com/" TargetMode="External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1.lightningsource.com/default.aspx" TargetMode="Externa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lulu.com/" TargetMode="External"/><Relationship Id="rId1" Type="http://schemas.openxmlformats.org/officeDocument/2006/relationships/slideLayout" Target="../slideLayouts/slideLayout10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://www.authorhouse.com/" TargetMode="External"/><Relationship Id="rId1" Type="http://schemas.openxmlformats.org/officeDocument/2006/relationships/slideLayout" Target="../slideLayouts/slideLayout103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kpress.com/" TargetMode="External"/><Relationship Id="rId2" Type="http://schemas.openxmlformats.org/officeDocument/2006/relationships/hyperlink" Target="mailto:peter@peterfingar.com" TargetMode="External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://www.peterfingar.com/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hyperlink" Target="http://blog.worldreader.org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djweinson@gmail.com" TargetMode="External"/><Relationship Id="rId2" Type="http://schemas.openxmlformats.org/officeDocument/2006/relationships/hyperlink" Target="http://eggheadediting.com/" TargetMode="Externa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www.gingersoftware.com/proofreading" TargetMode="External"/><Relationship Id="rId1" Type="http://schemas.openxmlformats.org/officeDocument/2006/relationships/slideLayout" Target="../slideLayouts/slideLayout5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audrey@dorschedit.ca" TargetMode="External"/><Relationship Id="rId2" Type="http://schemas.openxmlformats.org/officeDocument/2006/relationships/hyperlink" Target="http://www.dorschedit.ca/" TargetMode="Externa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://www.grammarly.com/" TargetMode="External"/><Relationship Id="rId1" Type="http://schemas.openxmlformats.org/officeDocument/2006/relationships/slideLayout" Target="../slideLayouts/slideLayout5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createspace.com/" TargetMode="Externa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5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www.createspace.com/en/community/community/member_showcase/author_showcase/blog/2013/06/10/author-spotlight-patti-davis" TargetMode="Externa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s://www.createspace.com/Services/AuthorsExpress.jsp" TargetMode="External"/><Relationship Id="rId1" Type="http://schemas.openxmlformats.org/officeDocument/2006/relationships/slideLayout" Target="../slideLayouts/slideLayout5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www.createspace.com/Services/AuthorsExpress.jsp" TargetMode="External"/><Relationship Id="rId1" Type="http://schemas.openxmlformats.org/officeDocument/2006/relationships/slideLayout" Target="../slideLayouts/slideLayout5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www.createspace.com/Services/CustomStandard.jsp" TargetMode="External"/><Relationship Id="rId1" Type="http://schemas.openxmlformats.org/officeDocument/2006/relationships/slideLayout" Target="../slideLayouts/slideLayout5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www.createspace.com/Services/CustomAdvanced.jsp" TargetMode="External"/><Relationship Id="rId1" Type="http://schemas.openxmlformats.org/officeDocument/2006/relationships/slideLayout" Target="../slideLayouts/slideLayout5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hyperlink" Target="https://www.createspace.com/Products/Book/InteriorPDF.jsp" TargetMode="External"/><Relationship Id="rId1" Type="http://schemas.openxmlformats.org/officeDocument/2006/relationships/slideLayout" Target="../slideLayouts/slideLayout5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.com/New-MediaEntertainment-Sectors/" TargetMode="External"/><Relationship Id="rId2" Type="http://schemas.openxmlformats.org/officeDocument/2006/relationships/hyperlink" Target="http://www.fr.com/" TargetMode="Externa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mailto:Dottie@dehartandcompany.com" TargetMode="External"/><Relationship Id="rId2" Type="http://schemas.openxmlformats.org/officeDocument/2006/relationships/hyperlink" Target="http://www.mediamuscle.com/" TargetMode="Externa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://relevance.com/" TargetMode="External"/><Relationship Id="rId1" Type="http://schemas.openxmlformats.org/officeDocument/2006/relationships/slideLayout" Target="../slideLayouts/slideLayout5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://www.linkedin.com/vsearch/p?orig=TSEO_SN&amp;title=permissions+specialist&amp;trk=TSEO_SN" TargetMode="External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uspirg.org/sites/pirg/files/reports/NATIONAL%20Fixing%20Broken%20Textbooks%20Report_0.pdf" TargetMode="Externa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://www.the-efa.org/" TargetMode="Externa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://www.the-efa.org/dir/search.php" TargetMode="External"/><Relationship Id="rId1" Type="http://schemas.openxmlformats.org/officeDocument/2006/relationships/slideLayout" Target="../slideLayouts/slideLayout5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tsw.createspace.com/title/" TargetMode="External"/><Relationship Id="rId1" Type="http://schemas.openxmlformats.org/officeDocument/2006/relationships/slideLayout" Target="../slideLayouts/slideLayout5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hyperlink" Target="https://tsw.createspace.com/title/4668470/setup/book_title_information" TargetMode="External"/><Relationship Id="rId1" Type="http://schemas.openxmlformats.org/officeDocument/2006/relationships/slideLayout" Target="../slideLayouts/slideLayout5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hyperlink" Target="https://tsw.createspace.com/title/review/file_review" TargetMode="External"/><Relationship Id="rId1" Type="http://schemas.openxmlformats.org/officeDocument/2006/relationships/slideLayout" Target="../slideLayouts/slideLayout5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www.createspace.com/Member/MessageCenter.do" TargetMode="External"/><Relationship Id="rId1" Type="http://schemas.openxmlformats.org/officeDocument/2006/relationships/slideLayout" Target="../slideLayouts/slideLayout5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s://eu.createspace.com/title/distribute/channels" TargetMode="External"/><Relationship Id="rId1" Type="http://schemas.openxmlformats.org/officeDocument/2006/relationships/slideLayout" Target="../slideLayouts/slideLayout5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eu.createspace.com/title/distribute/pricing" TargetMode="External"/><Relationship Id="rId1" Type="http://schemas.openxmlformats.org/officeDocument/2006/relationships/slideLayout" Target="../slideLayouts/slideLayout5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uspirg.org/sites/pirg/files/reports/NATIONAL%20Fixing%20Broken%20Textbooks%20Report_0.pdf" TargetMode="Externa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tsw.createspace.com/title/distribute/covertype" TargetMode="External"/><Relationship Id="rId1" Type="http://schemas.openxmlformats.org/officeDocument/2006/relationships/slideLayout" Target="../slideLayouts/slideLayout5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www.createspace.com/pub/member/dashboard.abna.do" TargetMode="External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7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6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://en.wikibooks.org/wiki/Image:Bookcover_learning_final.jpg" TargetMode="External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8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tec-variety.com/TEC-VARIETY-Chinese.pdf" TargetMode="External"/><Relationship Id="rId7" Type="http://schemas.openxmlformats.org/officeDocument/2006/relationships/image" Target="../media/image90.jpeg"/><Relationship Id="rId2" Type="http://schemas.openxmlformats.org/officeDocument/2006/relationships/hyperlink" Target="http://tec-variety.com/" TargetMode="Externa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hyperlink" Target="http://flipgrid.com/#429f88c5" TargetMode="External"/><Relationship Id="rId1" Type="http://schemas.openxmlformats.org/officeDocument/2006/relationships/slideLayout" Target="../slideLayouts/slideLayout154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vocaroo.com/delete/s0x8moQAYAiu/a37bbc9408bb8c95" TargetMode="External"/><Relationship Id="rId2" Type="http://schemas.openxmlformats.org/officeDocument/2006/relationships/hyperlink" Target="http://vocaroo.com/" TargetMode="External"/><Relationship Id="rId1" Type="http://schemas.openxmlformats.org/officeDocument/2006/relationships/slideLayout" Target="../slideLayouts/slideLayout168.xml"/><Relationship Id="rId4" Type="http://schemas.openxmlformats.org/officeDocument/2006/relationships/image" Target="../media/image9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hyperlink" Target="http://www.cnn.com/2016/04/01/world/vikings-site-space-irpt/index.html" TargetMode="External"/><Relationship Id="rId1" Type="http://schemas.openxmlformats.org/officeDocument/2006/relationships/slideLayout" Target="../slideLayouts/slideLayout164.xml"/><Relationship Id="rId4" Type="http://schemas.openxmlformats.org/officeDocument/2006/relationships/image" Target="../media/image9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atoday.com/story/tech/nation-now/2015/11/19/new-daddy-longlegs-named-after-lord-rings-character-smeagol/76037286/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102.gif"/><Relationship Id="rId5" Type="http://schemas.openxmlformats.org/officeDocument/2006/relationships/image" Target="../media/image101.jpeg"/><Relationship Id="rId4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hyperlink" Target="http://www.unescobkk.org/education/ict/online-resources/databases/ict-in-education-database/item/article/the-maker-movement-in-education-a-new-global-transformation/" TargetMode="Externa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2.png"/><Relationship Id="rId5" Type="http://schemas.openxmlformats.org/officeDocument/2006/relationships/hyperlink" Target="http://chronicle.com/blogs/wiredcampus/campus-tech-leaders-report-more-support-for-free-educational-materials/57551" TargetMode="Externa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hyperlink" Target="http://www.cnn.com/videos/world/2016/08/02/new-whale-species-discovered-orig-vstan-ewoh.cnn" TargetMode="External"/><Relationship Id="rId1" Type="http://schemas.openxmlformats.org/officeDocument/2006/relationships/slideLayout" Target="../slideLayouts/slideLayout18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hyperlink" Target="http://www.economist.com/news/science-and-technology/21705659-new-phase-search-life-elsewhere-about-begin-scientists-have?cid1=cust/ddnew/n/n/n/20160824n/owned/n/n/nwl/n/n/n/email&amp;etear=dailydispatch" TargetMode="External"/><Relationship Id="rId1" Type="http://schemas.openxmlformats.org/officeDocument/2006/relationships/slideLayout" Target="../slideLayouts/slideLayout189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hyperlink" Target="http://www.cnn.com/videos/world/2016/10/21/dinosaur-discovery-australia-sfc-orig.cnn" TargetMode="Externa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hyperlink" Target="https://www.jeopardy.rocks/r511merve/" TargetMode="Externa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0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4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hyperlink" Target="https://connect.iu.edu/p259wpiabg9/" TargetMode="External"/><Relationship Id="rId1" Type="http://schemas.openxmlformats.org/officeDocument/2006/relationships/slideLayout" Target="../slideLayouts/slideLayout294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s://todaysmeet.com/R678_Emerging_Learning_Technologies" TargetMode="External"/><Relationship Id="rId2" Type="http://schemas.openxmlformats.org/officeDocument/2006/relationships/hyperlink" Target="https://todaysmeet.com/" TargetMode="External"/><Relationship Id="rId1" Type="http://schemas.openxmlformats.org/officeDocument/2006/relationships/slideLayout" Target="../slideLayouts/slideLayout204.xml"/><Relationship Id="rId4" Type="http://schemas.openxmlformats.org/officeDocument/2006/relationships/image" Target="../media/image115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hyperlink" Target="http://www.usatoday.com/longform/news/nation/2014/10/21/diversity-race-ethnicity-change-100-years/16211133/" TargetMode="External"/><Relationship Id="rId1" Type="http://schemas.openxmlformats.org/officeDocument/2006/relationships/slideLayout" Target="../slideLayouts/slideLayout182.xml"/><Relationship Id="rId5" Type="http://schemas.openxmlformats.org/officeDocument/2006/relationships/image" Target="../media/image118.jpeg"/><Relationship Id="rId4" Type="http://schemas.openxmlformats.org/officeDocument/2006/relationships/image" Target="../media/image11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gif"/><Relationship Id="rId2" Type="http://schemas.openxmlformats.org/officeDocument/2006/relationships/hyperlink" Target="http://blog.globalforestwatch.org/2015/08/how-much-rainforest-is-in-that-chocolate-bar/" TargetMode="External"/><Relationship Id="rId1" Type="http://schemas.openxmlformats.org/officeDocument/2006/relationships/slideLayout" Target="../slideLayouts/slideLayout255.xml"/><Relationship Id="rId4" Type="http://schemas.openxmlformats.org/officeDocument/2006/relationships/image" Target="../media/image12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gif"/><Relationship Id="rId2" Type="http://schemas.openxmlformats.org/officeDocument/2006/relationships/hyperlink" Target="http://news.nationalgeographic.com/2015/08/150803-arctic-ice-obama-climate-nation-science/?utm_content=buffer8a394&amp;utm_medium=social&amp;utm_source=twitter.com&amp;utm_campaign=buffer" TargetMode="External"/><Relationship Id="rId1" Type="http://schemas.openxmlformats.org/officeDocument/2006/relationships/slideLayout" Target="../slideLayouts/slideLayout26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onlinelearningsurvey.com/reports/openingthetextbook2016.pdf" TargetMode="Externa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cr3_aZT_xQ&amp;feature=youtu.be" TargetMode="External"/><Relationship Id="rId2" Type="http://schemas.openxmlformats.org/officeDocument/2006/relationships/hyperlink" Target="https://drive.google.com/file/d/0B25AtCR9Ddd5NE9DaS16RlpiMW8/view" TargetMode="External"/><Relationship Id="rId1" Type="http://schemas.openxmlformats.org/officeDocument/2006/relationships/slideLayout" Target="../slideLayouts/slideLayout306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hyperlink" Target="https://www.youtube.com/watch?v=ew6e7Chd9I8" TargetMode="External"/><Relationship Id="rId1" Type="http://schemas.openxmlformats.org/officeDocument/2006/relationships/slideLayout" Target="../slideLayouts/slideLayout215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hyperlink" Target="https://www.pinterest.com/zhumeina0000/r-678-emerging-learning-technology/" TargetMode="External"/><Relationship Id="rId1" Type="http://schemas.openxmlformats.org/officeDocument/2006/relationships/slideLayout" Target="../slideLayouts/slideLayout215.xml"/><Relationship Id="rId4" Type="http://schemas.openxmlformats.org/officeDocument/2006/relationships/image" Target="../media/image12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hyperlink" Target="http://timeglider.com/t/50843d8903a48008?min_zoom=1&amp;max_zoom=100" TargetMode="External"/><Relationship Id="rId1" Type="http://schemas.openxmlformats.org/officeDocument/2006/relationships/slideLayout" Target="../slideLayouts/slideLayout27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06.xml"/><Relationship Id="rId4" Type="http://schemas.openxmlformats.org/officeDocument/2006/relationships/image" Target="../media/image13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6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2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9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hyperlink" Target="mailto:CJBonk@Indiana.edu" TargetMode="External"/><Relationship Id="rId7" Type="http://schemas.openxmlformats.org/officeDocument/2006/relationships/image" Target="../media/image138.jpg"/><Relationship Id="rId2" Type="http://schemas.openxmlformats.org/officeDocument/2006/relationships/hyperlink" Target="http://tec-variety.com/" TargetMode="External"/><Relationship Id="rId1" Type="http://schemas.openxmlformats.org/officeDocument/2006/relationships/slideLayout" Target="../slideLayouts/slideLayout222.xml"/><Relationship Id="rId6" Type="http://schemas.openxmlformats.org/officeDocument/2006/relationships/image" Target="../media/image87.jpeg"/><Relationship Id="rId5" Type="http://schemas.openxmlformats.org/officeDocument/2006/relationships/image" Target="../media/image137.png"/><Relationship Id="rId4" Type="http://schemas.openxmlformats.org/officeDocument/2006/relationships/image" Target="../media/image1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assets.cengage.com/pdf/wp_oer-evolving-higher-ed-landscape.pdf" TargetMode="External"/><Relationship Id="rId2" Type="http://schemas.openxmlformats.org/officeDocument/2006/relationships/hyperlink" Target="https://campustechnology.com/articles/2016/09/07/oer-use-to-triple-over-next-5-years.aspx" TargetMode="Externa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9.xml"/><Relationship Id="rId5" Type="http://schemas.openxmlformats.org/officeDocument/2006/relationships/image" Target="../media/image21.jpg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679575" y="399459"/>
            <a:ext cx="8514889" cy="1752600"/>
          </a:xfrm>
        </p:spPr>
        <p:txBody>
          <a:bodyPr/>
          <a:lstStyle/>
          <a:p>
            <a:pPr eaLnBrk="1" hangingPunct="1"/>
            <a:r>
              <a:rPr lang="en-US" sz="2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Sharing Experiences of Simultaneous Open Access (Free) and Low Cost Book Publishing in Amazon </a:t>
            </a:r>
            <a:r>
              <a:rPr lang="en-US" sz="2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CreateSpace</a:t>
            </a:r>
            <a:r>
              <a:rPr lang="en-US" sz="2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483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24523" y="1986215"/>
            <a:ext cx="8269941" cy="2043953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sz="2800" b="1" dirty="0">
                <a:latin typeface="Tahoma" panose="020B0604030504040204" pitchFamily="34" charset="0"/>
              </a:rPr>
              <a:t>Curtis J. Bonk</a:t>
            </a:r>
          </a:p>
          <a:p>
            <a:pPr algn="ctr" eaLnBrk="1" hangingPunct="1">
              <a:buFontTx/>
              <a:buNone/>
            </a:pPr>
            <a:r>
              <a:rPr lang="en-US" altLang="en-US" sz="2800" b="1" dirty="0">
                <a:latin typeface="Tahoma" panose="020B0604030504040204" pitchFamily="34" charset="0"/>
              </a:rPr>
              <a:t>Professor, Indiana University</a:t>
            </a:r>
          </a:p>
          <a:p>
            <a:pPr algn="ctr" eaLnBrk="1" hangingPunct="1">
              <a:buFontTx/>
              <a:buNone/>
            </a:pPr>
            <a:r>
              <a:rPr lang="en-US" altLang="en-US" sz="2200" b="1" dirty="0">
                <a:latin typeface="Tahoma" panose="020B0604030504040204" pitchFamily="34" charset="0"/>
              </a:rPr>
              <a:t>cjbonk@indiana.edu</a:t>
            </a:r>
          </a:p>
          <a:p>
            <a:pPr algn="ctr" eaLnBrk="1" hangingPunct="1">
              <a:buFontTx/>
              <a:buNone/>
            </a:pPr>
            <a:r>
              <a:rPr lang="en-US" altLang="en-US" sz="2200" b="1" dirty="0">
                <a:latin typeface="Tahoma" panose="020B0604030504040204" pitchFamily="34" charset="0"/>
              </a:rPr>
              <a:t>http://mypage.iu.edu/~cjbonk/</a:t>
            </a:r>
          </a:p>
        </p:txBody>
      </p:sp>
      <p:sp>
        <p:nvSpPr>
          <p:cNvPr id="106500" name="AutoShape 11" descr="http://www.trainingshare.com/images/thesepics2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5" tIns="45718" rIns="91435" bIns="45718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023" y="4287693"/>
            <a:ext cx="3657812" cy="24575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674" y="4220192"/>
            <a:ext cx="5185186" cy="259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3534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981200" y="152400"/>
            <a:ext cx="8382000" cy="2438400"/>
          </a:xfrm>
        </p:spPr>
        <p:txBody>
          <a:bodyPr/>
          <a:lstStyle/>
          <a:p>
            <a:pPr>
              <a:defRPr/>
            </a:pPr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OpenStax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College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OpenStax</a:t>
            </a: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College offers students free textbooks that meet scope and sequence requirements for most courses. These are peer-reviewed texts written by professional content developers.)</a:t>
            </a:r>
            <a:br>
              <a:rPr lang="en-US" sz="1050" b="1" dirty="0"/>
            </a:br>
            <a:r>
              <a:rPr lang="en-US" sz="2000" b="1" dirty="0">
                <a:hlinkClick r:id="rId2"/>
              </a:rPr>
              <a:t>http://openstaxcollege.org/</a:t>
            </a:r>
            <a:r>
              <a:rPr lang="en-US" sz="2000" b="1" dirty="0"/>
              <a:t> 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05859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4" t="15718" r="13255" b="5698"/>
          <a:stretch>
            <a:fillRect/>
          </a:stretch>
        </p:blipFill>
        <p:spPr bwMode="auto">
          <a:xfrm>
            <a:off x="4038600" y="2590801"/>
            <a:ext cx="6553200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5860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1" t="21152" r="45883" b="5443"/>
          <a:stretch>
            <a:fillRect/>
          </a:stretch>
        </p:blipFill>
        <p:spPr bwMode="auto">
          <a:xfrm>
            <a:off x="1524000" y="4038600"/>
            <a:ext cx="18161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5861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486026"/>
            <a:ext cx="2057400" cy="154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633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Title 1"/>
          <p:cNvSpPr>
            <a:spLocks noGrp="1"/>
          </p:cNvSpPr>
          <p:nvPr>
            <p:ph type="title"/>
          </p:nvPr>
        </p:nvSpPr>
        <p:spPr>
          <a:xfrm>
            <a:off x="2024063" y="501651"/>
            <a:ext cx="8305800" cy="1325563"/>
          </a:xfrm>
        </p:spPr>
        <p:txBody>
          <a:bodyPr/>
          <a:lstStyle/>
          <a:p>
            <a:pPr eaLnBrk="1" hangingPunct="1"/>
            <a:r>
              <a:rPr lang="en-US" b="1">
                <a:latin typeface="Tahoma" panose="020B0604030504040204" pitchFamily="34" charset="0"/>
                <a:cs typeface="Tahoma" panose="020B0604030504040204" pitchFamily="34" charset="0"/>
              </a:rPr>
              <a:t>Chegg (free textbooks)</a:t>
            </a:r>
            <a:br>
              <a:rPr lang="en-US" b="1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http://www.chegg.com/</a:t>
            </a:r>
            <a:r>
              <a:rPr lang="en-US" sz="2700" b="1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50790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4" t="15686" r="10953" b="3529"/>
          <a:stretch>
            <a:fillRect/>
          </a:stretch>
        </p:blipFill>
        <p:spPr bwMode="auto">
          <a:xfrm>
            <a:off x="1905000" y="1981200"/>
            <a:ext cx="828675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293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60960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Lightning Source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https://www1.lightningsource.com/default.aspx</a:t>
            </a: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0672" t="16353" r="18298" b="1236"/>
          <a:stretch/>
        </p:blipFill>
        <p:spPr>
          <a:xfrm>
            <a:off x="114300" y="2033587"/>
            <a:ext cx="6791325" cy="49291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937" y="2409825"/>
            <a:ext cx="5172075" cy="4448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414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60960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Lulu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http://www.lulu.com/</a:t>
            </a: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47" t="19800" r="2039" b="4078"/>
          <a:stretch/>
        </p:blipFill>
        <p:spPr>
          <a:xfrm>
            <a:off x="392364" y="1947134"/>
            <a:ext cx="11312022" cy="491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467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5" y="609600"/>
            <a:ext cx="109728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AuthorHouse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http://www.authorhouse.com/</a:t>
            </a: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539" t="19677" r="12495" b="2289"/>
          <a:stretch/>
        </p:blipFill>
        <p:spPr>
          <a:xfrm>
            <a:off x="0" y="2042899"/>
            <a:ext cx="8326418" cy="48151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418" y="2042899"/>
            <a:ext cx="39243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15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666750"/>
            <a:ext cx="8153400" cy="1771650"/>
          </a:xfrm>
        </p:spPr>
        <p:txBody>
          <a:bodyPr>
            <a:normAutofit fontScale="90000"/>
          </a:bodyPr>
          <a:lstStyle/>
          <a:p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Mehgan-Kiffer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Press</a:t>
            </a:r>
            <a:b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Peter </a:t>
            </a:r>
            <a:r>
              <a:rPr lang="en-US" sz="27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Fingar</a:t>
            </a: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peter@peterfingar.com</a:t>
            </a:r>
            <a:br>
              <a:rPr lang="en-U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http://www.mkpress.com/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http://www.peterfingar.com/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l="21989" t="15152" r="21004" b="3030"/>
          <a:stretch/>
        </p:blipFill>
        <p:spPr>
          <a:xfrm>
            <a:off x="1535992" y="2833824"/>
            <a:ext cx="5105400" cy="3938451"/>
          </a:xfrm>
          <a:prstGeom prst="rect">
            <a:avLst/>
          </a:prstGeom>
        </p:spPr>
      </p:pic>
      <p:pic>
        <p:nvPicPr>
          <p:cNvPr id="4" name="Picture 2" descr="part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9859" y="2783749"/>
            <a:ext cx="2684607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9932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0052" y="640081"/>
            <a:ext cx="8243944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Self-Publishing Benefits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0207" y="1801908"/>
            <a:ext cx="10535322" cy="4343083"/>
          </a:xfrm>
        </p:spPr>
        <p:txBody>
          <a:bodyPr/>
          <a:lstStyle/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Personal Success</a:t>
            </a: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Enhanced Digital Identity</a:t>
            </a: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Freedom to Explore New Ideas</a:t>
            </a: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Sense of Personal Control (e.g., deadlines, formatting, appearance, length, title, etc.)</a:t>
            </a: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</a:t>
            </a: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Expanded Network and Contacts </a:t>
            </a:r>
          </a:p>
          <a:p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Future Possibilities</a:t>
            </a:r>
          </a:p>
        </p:txBody>
      </p:sp>
      <p:pic>
        <p:nvPicPr>
          <p:cNvPr id="156678" name="Picture 6" descr="http://feelpositive.files.wordpress.com/2011/06/contro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389" y="0"/>
            <a:ext cx="3088611" cy="307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2168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4729" y="639197"/>
            <a:ext cx="7684721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Free Book Advantages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18391" y="1782197"/>
            <a:ext cx="10972800" cy="4525963"/>
          </a:xfrm>
        </p:spPr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Life impact.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Longevity of ideas.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Helps people in the developing world.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Less guilt when someone has a request or no gifts.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Trade royalties for new friends, speaking invites, users of ideas.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 give to it my students, visitors, email contacts, etc.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Control; can inform or hand to whomever I want.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is an experiment; see works (e.g., OpenWorldBooks.com).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network expands.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brings attention to the brand and everything else that I do.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510" y="0"/>
            <a:ext cx="3214490" cy="2108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435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457200"/>
            <a:ext cx="8255000" cy="1651000"/>
          </a:xfrm>
        </p:spPr>
        <p:txBody>
          <a:bodyPr/>
          <a:lstStyle/>
          <a:p>
            <a:r>
              <a:rPr lang="en-US" sz="4400" dirty="0">
                <a:latin typeface="Tahoma" pitchFamily="34" charset="0"/>
              </a:rPr>
              <a:t>Who Needs Open Access?</a:t>
            </a:r>
            <a:endParaRPr lang="en-US" sz="4400" dirty="0">
              <a:solidFill>
                <a:srgbClr val="FF5050"/>
              </a:solidFill>
              <a:latin typeface="Tahoma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156" y="2235197"/>
            <a:ext cx="6050844" cy="45381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606" y="5305209"/>
            <a:ext cx="1957494" cy="1468121"/>
          </a:xfrm>
          <a:prstGeom prst="rect">
            <a:avLst/>
          </a:prstGeom>
        </p:spPr>
      </p:pic>
      <p:pic>
        <p:nvPicPr>
          <p:cNvPr id="7" name="Picture 2" descr="http://www.worldreader.org/uploads/index_59_3115232352.jpe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4598" y="2235197"/>
            <a:ext cx="5659781" cy="287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168880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57212" y="638175"/>
            <a:ext cx="8240838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Free Book Disadvantages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57212" y="1781175"/>
            <a:ext cx="11025187" cy="4687889"/>
          </a:xfrm>
        </p:spPr>
        <p:txBody>
          <a:bodyPr/>
          <a:lstStyle/>
          <a:p>
            <a:pPr marL="457200" lvl="0" indent="-457200">
              <a:buFont typeface="+mj-lt"/>
              <a:buAutoNum type="arabicPeriod"/>
            </a:pP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Say what? Making it free after 14 years of planning?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justify charging a fee in the future?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project has been my baby for a long time.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 cheap to produce; out of pocket costs = ?.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could backfire and no one could find out about the book.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Assumption of lower quality. Reputation takes hit.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People could more easily plagiarize this book.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body could tell me that I am an idiot.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 book writing colleague deserves some remuneration.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 not get publisher connections, book exhibits, or newsletters.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6925" y="145255"/>
            <a:ext cx="3315075" cy="2146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395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itle 3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366567" cy="1991810"/>
          </a:xfrm>
        </p:spPr>
        <p:txBody>
          <a:bodyPr/>
          <a:lstStyle/>
          <a:p>
            <a:r>
              <a:rPr lang="en-US" sz="5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This talk is a “Two-For”</a:t>
            </a:r>
          </a:p>
        </p:txBody>
      </p:sp>
      <p:pic>
        <p:nvPicPr>
          <p:cNvPr id="1030" name="Picture 6" descr="Image result for two f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495240"/>
            <a:ext cx="8318822" cy="436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5625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9394" y="835710"/>
            <a:ext cx="9114112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Self-Publishing Challenges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92984" y="1978710"/>
            <a:ext cx="10585426" cy="427148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Need collaborator(s)?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Who would serve as editor?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copyeditor, proofreader, and indexer?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about the book cover and other illustrations?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share or market when done?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Which book publishing services should he use? 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Should he make individual chapters available for mobile devices? What about the Kindle?</a:t>
            </a:r>
          </a:p>
        </p:txBody>
      </p:sp>
      <p:pic>
        <p:nvPicPr>
          <p:cNvPr id="155650" name="Picture 2" descr="http://accoblobstorageus.blob.core.windows.net/blogassets/2013/03/controllife-Cust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1727" y="-1"/>
            <a:ext cx="3080273" cy="2307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2188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384703"/>
            <a:ext cx="10879666" cy="1572491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Quality Control? </a:t>
            </a:r>
            <a:b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 the “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PEERS”</a:t>
            </a: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Approach!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16466" y="1957195"/>
            <a:ext cx="10972800" cy="45259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eer Review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xtensive Planning and Pilot Testing (14, 10, 7, 3, 1)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xpert Team Approach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(e.g., editors, copyeditors, Web designers, graphic artists, illustrators, and designers, proofreaders, researchers, indexers, formatters, format converters, computer programmers, book publishers, consultants, etc.)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elied on Proven Book Format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haring Samples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025" y="4596684"/>
            <a:ext cx="3990975" cy="2261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51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751" y="995399"/>
            <a:ext cx="11142133" cy="1664229"/>
          </a:xfrm>
        </p:spPr>
        <p:txBody>
          <a:bodyPr/>
          <a:lstStyle/>
          <a:p>
            <a:r>
              <a:rPr lang="en-US" sz="4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Let’s Play 20 Questions…!</a:t>
            </a:r>
            <a:endParaRPr lang="en-US" sz="4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647" y="2519779"/>
            <a:ext cx="6477354" cy="412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4795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084" y="562503"/>
            <a:ext cx="11142133" cy="1664229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Q1. Need an Editor? 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rate per page, project, hour, varies, etc.</a:t>
            </a:r>
            <a:endParaRPr lang="en-US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7698" name="Picture 2" descr="http://whenfallsthecoliseum.com/wp-content/frank_wilson_bookpi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15590"/>
            <a:ext cx="5639028" cy="377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700" name="Picture 4" descr="http://www.latimes.com/media/photo/2010-11/578443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9150" y="2415590"/>
            <a:ext cx="6031440" cy="402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0463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066" y="570970"/>
            <a:ext cx="11142133" cy="1664229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Q2. Need a Copyeditor? 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(e.g., Egghead Editing)</a:t>
            </a:r>
            <a:b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(change by page, project, hour, etc.)</a:t>
            </a:r>
            <a:b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http://eggheadediting.com/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Donna J. Weinson: 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djweinson@gmail.com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441" t="10129" r="1341" b="4006"/>
          <a:stretch/>
        </p:blipFill>
        <p:spPr>
          <a:xfrm>
            <a:off x="2874432" y="2421466"/>
            <a:ext cx="6178341" cy="443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0461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74637"/>
            <a:ext cx="11226801" cy="2536296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Q3. Need a Human Proofreader? 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(The rate per page, project, per hour, etc.)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(e.g., William Tyler Bryan-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Askay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b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8267" y="2730564"/>
            <a:ext cx="5266266" cy="4127436"/>
          </a:xfrm>
          <a:prstGeom prst="rect">
            <a:avLst/>
          </a:prstGeom>
        </p:spPr>
      </p:pic>
      <p:pic>
        <p:nvPicPr>
          <p:cNvPr id="153602" name="Picture 2" descr="http://www.vappingo.com/word-blog/wp-content/uploads/2010/10/No-Mistake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2810932"/>
            <a:ext cx="4047067" cy="404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0116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74637"/>
            <a:ext cx="11226801" cy="2536296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Q4. Need an Automated Proofreader? 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Automated Services…</a:t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(e.g., Ginger: 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http://www.gingersoftware.com/proofreading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810" t="14127" r="1815" b="7854"/>
          <a:stretch/>
        </p:blipFill>
        <p:spPr>
          <a:xfrm>
            <a:off x="2531533" y="2980267"/>
            <a:ext cx="7035800" cy="378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254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74637"/>
            <a:ext cx="11094721" cy="2089220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Q5. Need an Indexer? </a:t>
            </a:r>
            <a:r>
              <a:rPr lang="en-US" sz="28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(e.g., Dorsch Editorial)</a:t>
            </a:r>
            <a:b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rate per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indexable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page: Ranges depending on the density of the material, page size and type size, and whether the pages include a lot of tables/figures/images, etc. </a:t>
            </a:r>
            <a:b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http://www.dorschedit.ca/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Contact: Audrey Dorsch: 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audrey@dorschedit.ca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514" t="14571" r="32581" b="5518"/>
          <a:stretch/>
        </p:blipFill>
        <p:spPr>
          <a:xfrm>
            <a:off x="2927871" y="2363857"/>
            <a:ext cx="6505587" cy="449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6410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74637"/>
            <a:ext cx="11226801" cy="2536296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Q6. Need Additional Grammar Help? 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Automated Services…</a:t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(e.g., </a:t>
            </a:r>
            <a:r>
              <a:rPr lang="en-U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Grammarly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http://www.grammarly.com/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168" t="12807" r="3588" b="6361"/>
          <a:stretch/>
        </p:blipFill>
        <p:spPr>
          <a:xfrm>
            <a:off x="2675466" y="2539999"/>
            <a:ext cx="6908800" cy="41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407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74637"/>
            <a:ext cx="11226801" cy="2536296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Q7. Need a Publisher?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Amazon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CreateSpace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(formerly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BookSurge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https://www.createspace.com/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220" t="19571" r="55880" b="1744"/>
          <a:stretch/>
        </p:blipFill>
        <p:spPr>
          <a:xfrm>
            <a:off x="685520" y="2810933"/>
            <a:ext cx="3882034" cy="39556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235" y="2810933"/>
            <a:ext cx="6105300" cy="321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697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Title 3"/>
          <p:cNvSpPr>
            <a:spLocks noGrp="1"/>
          </p:cNvSpPr>
          <p:nvPr>
            <p:ph type="title"/>
          </p:nvPr>
        </p:nvSpPr>
        <p:spPr>
          <a:xfrm>
            <a:off x="1904999" y="685800"/>
            <a:ext cx="8708985" cy="2057400"/>
          </a:xfrm>
        </p:spPr>
        <p:txBody>
          <a:bodyPr/>
          <a:lstStyle/>
          <a:p>
            <a:r>
              <a:rPr lang="en-US" sz="48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Part #1: </a:t>
            </a:r>
            <a:b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Self-Publishing and Open Access Books (and free e-book)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58" y="3088475"/>
            <a:ext cx="5917523" cy="37695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139" y="3333510"/>
            <a:ext cx="5766500" cy="230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6344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0612" y="274637"/>
            <a:ext cx="10477948" cy="2536296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Q8: Where to go for marketing?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Answer: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CreateSpace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Personal Contacts, Media Interviews, email campaigns, book homepage etc.</a:t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https://www.createspace.com/en/community/community/member_showcase/author_showcase/blog/2013/06/10/author-spotlight-patti-davis</a:t>
            </a: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082" t="10598" r="44391" b="18081"/>
          <a:stretch/>
        </p:blipFill>
        <p:spPr>
          <a:xfrm>
            <a:off x="0" y="2991036"/>
            <a:ext cx="3493036" cy="38669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155" y="2893807"/>
            <a:ext cx="2642795" cy="3964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8596" t="-15" r="9562" b="1325"/>
          <a:stretch/>
        </p:blipFill>
        <p:spPr>
          <a:xfrm>
            <a:off x="6753871" y="2991036"/>
            <a:ext cx="5438129" cy="277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315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74637"/>
            <a:ext cx="11226801" cy="2536296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Q9: Need any Extra Services?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Amazon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CreateSpace</a:t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https://www.createspace.com/Services/AuthorsExpress.jsp</a:t>
            </a: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708" t="14258" r="25851" b="6250"/>
          <a:stretch/>
        </p:blipFill>
        <p:spPr>
          <a:xfrm>
            <a:off x="2514599" y="2241542"/>
            <a:ext cx="7145867" cy="461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1444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74637"/>
            <a:ext cx="11226801" cy="2536296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Q10: Basic Services?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Amazon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CreateSpace</a:t>
            </a:r>
            <a:b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Author Express = $248</a:t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https://www.createspace.com/Services/AuthorsExpress.jsp</a:t>
            </a: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4866" r="24929" b="7655"/>
          <a:stretch/>
        </p:blipFill>
        <p:spPr>
          <a:xfrm>
            <a:off x="2806699" y="2624111"/>
            <a:ext cx="6968067" cy="423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433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74637"/>
            <a:ext cx="11226801" cy="2536296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Q11: Custom Services?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Amazon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CreateSpace</a:t>
            </a:r>
            <a:b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Custom Standard = $948</a:t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https://www.createspace.com/Services/CustomStandard.jsp</a:t>
            </a: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00" t="14286" r="25689" b="6734"/>
          <a:stretch/>
        </p:blipFill>
        <p:spPr>
          <a:xfrm>
            <a:off x="2954866" y="2581398"/>
            <a:ext cx="6807201" cy="427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3899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785307"/>
            <a:ext cx="11245328" cy="2025625"/>
          </a:xfrm>
        </p:spPr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Q12: “Custom Advanced” Services Anyone?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Amazon </a:t>
            </a:r>
            <a:r>
              <a:rPr lang="en-US" sz="32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CreateSpace</a:t>
            </a:r>
            <a:b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Custom Advanced = $2,881</a:t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https://www.createspace.com/Services/CustomAdvanced.jsp</a:t>
            </a:r>
            <a:r>
              <a:rPr lang="en-US" sz="9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39" t="14623" r="24803" b="7762"/>
          <a:stretch/>
        </p:blipFill>
        <p:spPr>
          <a:xfrm>
            <a:off x="2830953" y="2793430"/>
            <a:ext cx="6614261" cy="406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507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74637"/>
            <a:ext cx="11226801" cy="2536296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Q13: Need help with formatting? 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Amazon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CreateSpace</a:t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https://www.createspace.com/Products/Book/InteriorPDF.jsp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13" t="10309" r="23541" b="34967"/>
          <a:stretch/>
        </p:blipFill>
        <p:spPr>
          <a:xfrm>
            <a:off x="2379133" y="2412999"/>
            <a:ext cx="7169248" cy="432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164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0357" y="452437"/>
            <a:ext cx="11142133" cy="1664229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Q14: Need legal services or support?</a:t>
            </a:r>
            <a:b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e.g.,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Fisch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Richardson: 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http://www.fr.com/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Media &amp; Entertainment: 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http://www.fr.com/New-MediaEntertainment-Sectors/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2549" t="13191" r="13357" b="13225"/>
          <a:stretch/>
        </p:blipFill>
        <p:spPr>
          <a:xfrm>
            <a:off x="2504839" y="2441007"/>
            <a:ext cx="6531585" cy="4265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457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684" y="738312"/>
            <a:ext cx="11142133" cy="1664229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Q15: Need help with Book promotions? 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(e.g., Meryl Moss; Media Muscle: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http://www.mediamuscle.com/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(e.g., Dottie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DeHart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 </a:t>
            </a:r>
            <a:r>
              <a:rPr lang="en-US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Dottie@dehartandcompany.com</a:t>
            </a:r>
            <a:r>
              <a:rPr lang="en-US" sz="2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en-U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7947" t="12350" r="17848" b="17036"/>
          <a:stretch/>
        </p:blipFill>
        <p:spPr>
          <a:xfrm>
            <a:off x="0" y="2597290"/>
            <a:ext cx="5822066" cy="42106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7228" t="13223" r="16420" b="18615"/>
          <a:stretch/>
        </p:blipFill>
        <p:spPr>
          <a:xfrm>
            <a:off x="6037908" y="2597290"/>
            <a:ext cx="6154092" cy="415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7338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7266" y="443970"/>
            <a:ext cx="11142133" cy="1664229"/>
          </a:xfrm>
        </p:spPr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Q16: Need help with book website marketing?</a:t>
            </a:r>
            <a:b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e.g., Digital Relevance: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http://relevance.com/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-502" t="10265" r="7061" b="4317"/>
          <a:stretch/>
        </p:blipFill>
        <p:spPr>
          <a:xfrm>
            <a:off x="2429934" y="2289035"/>
            <a:ext cx="6189133" cy="447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012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126" y="694462"/>
            <a:ext cx="11142133" cy="1676399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Q17: Need help with book permissions?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Try LinkedIn! 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http://www.linkedin.com/vsearch/p?orig=TSEO_SN&amp;title=permissions+specialist&amp;trk=TSEO_SN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2957" t="11933" r="14555" b="6100"/>
          <a:stretch/>
        </p:blipFill>
        <p:spPr>
          <a:xfrm>
            <a:off x="2853264" y="2370861"/>
            <a:ext cx="5943603" cy="441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150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423332"/>
            <a:ext cx="10054220" cy="2042076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January 2014</a:t>
            </a:r>
            <a:br>
              <a:rPr lang="en-US" sz="2000" dirty="0"/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Fixing the Broken Textbook Market: 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Students Respond to High Textbook Costs and Demand Alternatives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Ethan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Senack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The Student PIRGs</a:t>
            </a:r>
            <a:b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http://uspirg.org/sites/pirg/files/reports/NATIONAL%20Fixing%20Broken%20Textbooks%20Report_0.pdf</a:t>
            </a:r>
            <a: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182" t="17391" r="53551" b="31677"/>
          <a:stretch/>
        </p:blipFill>
        <p:spPr>
          <a:xfrm>
            <a:off x="1276446" y="2912135"/>
            <a:ext cx="3945865" cy="3945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7030" t="16129" r="4516" b="5161"/>
          <a:stretch/>
        </p:blipFill>
        <p:spPr>
          <a:xfrm>
            <a:off x="5737346" y="2782961"/>
            <a:ext cx="6250786" cy="3851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145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49" y="995283"/>
            <a:ext cx="10972800" cy="1143000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Q18: Need help with book </a:t>
            </a:r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endorsments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6 B’s of Gathering Book Endorsements?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61641" y="2335806"/>
            <a:ext cx="10291125" cy="394546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Brainstorm lists and then brainstorm again;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 Bold and Brave and get some Big fish;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 careful and be choosy; 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 honest about expectations;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Begging is not professional.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Don’t Bonk!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6300" y="4229100"/>
            <a:ext cx="36957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308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2780" y="691396"/>
            <a:ext cx="11142133" cy="1664229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Q19: Need Help on Rates?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Editorial Freelancers Association</a:t>
            </a:r>
            <a:b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http://www.the-efa.org/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160" t="10430" r="31425" b="9448"/>
          <a:stretch/>
        </p:blipFill>
        <p:spPr>
          <a:xfrm>
            <a:off x="1565635" y="2581835"/>
            <a:ext cx="4125160" cy="40876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981" t="9852" r="30235" b="5222"/>
          <a:stretch/>
        </p:blipFill>
        <p:spPr>
          <a:xfrm>
            <a:off x="6292589" y="2581835"/>
            <a:ext cx="4216637" cy="427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4484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830" y="866308"/>
            <a:ext cx="11142133" cy="1664229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Q20: Need to Actually Find Someone?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Editorial Freelancers Association</a:t>
            </a:r>
            <a:b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http://www.the-efa.org/dir/search.php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229" t="13775" r="30402" b="6550"/>
          <a:stretch/>
        </p:blipFill>
        <p:spPr>
          <a:xfrm>
            <a:off x="3302946" y="2812801"/>
            <a:ext cx="5625902" cy="384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7982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094" y="634701"/>
            <a:ext cx="10913073" cy="2743199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Options and Choices in </a:t>
            </a:r>
            <a:b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CreateSpace</a:t>
            </a:r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166" y="2979869"/>
            <a:ext cx="5770840" cy="3036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950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872" y="575851"/>
            <a:ext cx="11142133" cy="1664229"/>
          </a:xfrm>
        </p:spPr>
        <p:txBody>
          <a:bodyPr/>
          <a:lstStyle/>
          <a:p>
            <a:r>
              <a:rPr lang="en-US" sz="40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CreateSpace</a:t>
            </a: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Dashboard</a:t>
            </a:r>
            <a:b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https://tsw.createspace.com/title/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74" t="15276" r="8737" b="3193"/>
          <a:stretch/>
        </p:blipFill>
        <p:spPr>
          <a:xfrm>
            <a:off x="2839457" y="2240080"/>
            <a:ext cx="6519695" cy="448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58185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23944"/>
            <a:ext cx="11159267" cy="1314922"/>
          </a:xfrm>
        </p:spPr>
        <p:txBody>
          <a:bodyPr/>
          <a:lstStyle/>
          <a:p>
            <a: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Input Title, Authors, Language, Pub Date, etc.</a:t>
            </a:r>
            <a:b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https://tsw.createspace.com/title/setup/book_title_information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50" t="17334" r="11860" b="3766"/>
          <a:stretch/>
        </p:blipFill>
        <p:spPr>
          <a:xfrm>
            <a:off x="1965847" y="2102932"/>
            <a:ext cx="7963461" cy="473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319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74637"/>
            <a:ext cx="11142133" cy="1664229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Approve Proof</a:t>
            </a:r>
            <a:b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https://tsw.createspace.com/title/review/file_review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117" t="13772" r="10469" b="4069"/>
          <a:stretch/>
        </p:blipFill>
        <p:spPr>
          <a:xfrm>
            <a:off x="2781300" y="1676400"/>
            <a:ext cx="6515100" cy="500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21345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842" y="631295"/>
            <a:ext cx="11142133" cy="1664229"/>
          </a:xfrm>
        </p:spPr>
        <p:txBody>
          <a:bodyPr/>
          <a:lstStyle/>
          <a:p>
            <a:r>
              <a:rPr lang="en-US" sz="3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CreateSpace</a:t>
            </a: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Member Message Center</a:t>
            </a:r>
            <a:b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https://www.createspace.com/Member/MessageCenter.do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722" t="15896" r="29721" b="2660"/>
          <a:stretch/>
        </p:blipFill>
        <p:spPr>
          <a:xfrm>
            <a:off x="3390900" y="2295524"/>
            <a:ext cx="5276850" cy="447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292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274637"/>
            <a:ext cx="11142133" cy="1664229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Decisions about Distribution Channels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https://eu.createspace.com/title/distribute/channels</a:t>
            </a:r>
            <a:r>
              <a:rPr lang="en-US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52" t="12915" r="12296" b="2255"/>
          <a:stretch/>
        </p:blipFill>
        <p:spPr>
          <a:xfrm>
            <a:off x="3152775" y="1666875"/>
            <a:ext cx="5857875" cy="5156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5995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13186"/>
            <a:ext cx="11148509" cy="1325680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Decisions about Pricing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https://eu.createspace.com/title/distribute/pricing</a:t>
            </a:r>
            <a:r>
              <a:rPr lang="en-US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884" t="14262" r="12210" b="1912"/>
          <a:stretch/>
        </p:blipFill>
        <p:spPr>
          <a:xfrm>
            <a:off x="3295650" y="1938866"/>
            <a:ext cx="6090742" cy="485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84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200" y="423332"/>
            <a:ext cx="10054220" cy="2157822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January 2014</a:t>
            </a:r>
            <a:br>
              <a:rPr lang="en-US" sz="2000" dirty="0"/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Fixing the Broken Textbook Market: 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Students Respond to High Textbook Costs and Demand Alternatives, 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Ethan </a:t>
            </a:r>
            <a:r>
              <a:rPr lang="en-US" sz="2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Senack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The Student PIRGs</a:t>
            </a:r>
            <a:b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http://uspirg.org/sites/pirg/files/reports/NATIONAL%20Fixing%20Broken%20Textbooks%20Report_0.pdf</a:t>
            </a:r>
            <a:r>
              <a:rPr lang="en-US" sz="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42806" t="27879" r="9353" b="26061"/>
          <a:stretch/>
        </p:blipFill>
        <p:spPr>
          <a:xfrm>
            <a:off x="930155" y="2581154"/>
            <a:ext cx="6375400" cy="42502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50957" t="23739" r="8771" b="26410"/>
          <a:stretch/>
        </p:blipFill>
        <p:spPr>
          <a:xfrm>
            <a:off x="7305554" y="2669620"/>
            <a:ext cx="4886445" cy="418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3779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66974"/>
            <a:ext cx="11105479" cy="1271892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Decisions about Book Cover Finish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https://tsw.createspace.com/title/distribute/covertype</a:t>
            </a:r>
            <a:r>
              <a:rPr lang="en-US" sz="1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49" t="14178" r="12500" b="14942"/>
          <a:stretch/>
        </p:blipFill>
        <p:spPr>
          <a:xfrm>
            <a:off x="2743200" y="1938866"/>
            <a:ext cx="7191375" cy="486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5429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66975"/>
            <a:ext cx="11116236" cy="1357953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Enter Award Competitions</a:t>
            </a:r>
            <a:b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https://www.createspace.com/pub/member/dashboard.abna.do</a:t>
            </a:r>
            <a: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45" t="16014" r="10694" b="6875"/>
          <a:stretch/>
        </p:blipFill>
        <p:spPr>
          <a:xfrm>
            <a:off x="0" y="2148689"/>
            <a:ext cx="7579546" cy="470931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938" t="13602" r="10832" b="2099"/>
          <a:stretch/>
        </p:blipFill>
        <p:spPr>
          <a:xfrm>
            <a:off x="7445461" y="2485291"/>
            <a:ext cx="4605861" cy="382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343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itle 3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458200" cy="2819400"/>
          </a:xfrm>
        </p:spPr>
        <p:txBody>
          <a:bodyPr/>
          <a:lstStyle/>
          <a:p>
            <a:r>
              <a:rPr lang="en-US" sz="4800" b="1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Audience Poll #2: </a:t>
            </a:r>
            <a:br>
              <a:rPr lang="en-US" sz="3600" b="1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</a:br>
            <a:r>
              <a:rPr lang="en-US" sz="4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Are there any light bulbs going off?</a:t>
            </a:r>
          </a:p>
        </p:txBody>
      </p:sp>
      <p:pic>
        <p:nvPicPr>
          <p:cNvPr id="5" name="Picture 2" descr="Photo: Brock Dav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699" y="3249885"/>
            <a:ext cx="2869311" cy="360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Photo: Brock Dav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3225799"/>
            <a:ext cx="2724151" cy="3632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Photo: Brock Davi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3937" y="3249885"/>
            <a:ext cx="2662237" cy="3608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http://www.coolstore888.com/communities/2/004/007/974/212/images/455127475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0" y="0"/>
            <a:ext cx="1828800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6381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908579"/>
            <a:ext cx="9839325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funny thing happened at the start of the millennium…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3400" y="2352676"/>
            <a:ext cx="10572749" cy="1676400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Discussions of this book began at AERA in New Orleans when talking to Vanessa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Dennen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walking under a bridge at this conference in New Orleans in April 2000.</a:t>
            </a:r>
          </a:p>
          <a:p>
            <a:pPr marL="0" indent="0">
              <a:buNone/>
            </a:pPr>
            <a:endParaRPr lang="de-DE" sz="1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850" y="3951707"/>
            <a:ext cx="3867150" cy="29062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0" y="3944461"/>
            <a:ext cx="4491037" cy="291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2936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88205" y="828338"/>
            <a:ext cx="9577020" cy="1559859"/>
          </a:xfrm>
        </p:spPr>
        <p:txBody>
          <a:bodyPr/>
          <a:lstStyle/>
          <a:p>
            <a:r>
              <a:rPr lang="en-US" altLang="en-US" sz="4400" dirty="0">
                <a:solidFill>
                  <a:srgbClr val="FF0000"/>
                </a:solidFill>
              </a:rPr>
              <a:t>And it continued to 2006 and 2007 with </a:t>
            </a:r>
            <a:r>
              <a:rPr lang="en-US" altLang="en-US" sz="4400" dirty="0" err="1">
                <a:solidFill>
                  <a:srgbClr val="FF0000"/>
                </a:solidFill>
              </a:rPr>
              <a:t>Wikibooks</a:t>
            </a:r>
            <a:r>
              <a:rPr lang="en-US" altLang="en-US" sz="4400" dirty="0">
                <a:solidFill>
                  <a:srgbClr val="FF0000"/>
                </a:solidFill>
              </a:rPr>
              <a:t>…</a:t>
            </a:r>
            <a:endParaRPr lang="en-US" altLang="en-US" dirty="0">
              <a:solidFill>
                <a:schemeClr val="tx1"/>
              </a:solidFill>
            </a:endParaRPr>
          </a:p>
        </p:txBody>
      </p:sp>
      <p:pic>
        <p:nvPicPr>
          <p:cNvPr id="307204" name="Picture 2" descr="Image:Bookcover learning final.jpg">
            <a:hlinkClick r:id="rId2" tooltip="Image:Bookcover learning final.jpg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516" y="2682857"/>
            <a:ext cx="2874971" cy="4032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0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4" t="36191" r="40973" b="5714"/>
          <a:stretch>
            <a:fillRect/>
          </a:stretch>
        </p:blipFill>
        <p:spPr bwMode="auto">
          <a:xfrm>
            <a:off x="2536157" y="2721685"/>
            <a:ext cx="4279332" cy="3955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3807368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533400"/>
            <a:ext cx="8686800" cy="2286000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Part #2: </a:t>
            </a:r>
            <a:r>
              <a:rPr lang="en-US" altLang="en-US" sz="3600" b="1" dirty="0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Introducing the free “TEC-VARIETY” Framework…</a:t>
            </a:r>
            <a:br>
              <a:rPr lang="en-US" altLang="en-US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http://tec-variety.com/</a:t>
            </a:r>
            <a:r>
              <a:rPr lang="en-US" alt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alt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http://tec-variety.com/TEC-VARIETY-Chinese.pdf</a:t>
            </a:r>
            <a:r>
              <a:rPr lang="en-US" altLang="en-US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51507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31" y="3151188"/>
            <a:ext cx="2592388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07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5828" y="3200400"/>
            <a:ext cx="609282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2" t="33772" r="17894" b="7124"/>
          <a:stretch>
            <a:fillRect/>
          </a:stretch>
        </p:blipFill>
        <p:spPr bwMode="auto">
          <a:xfrm>
            <a:off x="9049312" y="5039406"/>
            <a:ext cx="3084354" cy="1693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885" y="3370158"/>
            <a:ext cx="3031115" cy="144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21486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146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305800" cy="1935162"/>
          </a:xfrm>
        </p:spPr>
        <p:txBody>
          <a:bodyPr/>
          <a:lstStyle/>
          <a:p>
            <a:r>
              <a:rPr lang="en-US" altLang="en-US" sz="360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1.</a:t>
            </a:r>
            <a:r>
              <a:rPr lang="en-US" altLang="en-US" sz="360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360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</a:t>
            </a:r>
            <a:r>
              <a:rPr lang="en-US" altLang="en-US" sz="3600">
                <a:latin typeface="Tahoma" panose="020B0604030504040204" pitchFamily="34" charset="0"/>
                <a:cs typeface="Tahoma" panose="020B0604030504040204" pitchFamily="34" charset="0"/>
              </a:rPr>
              <a:t>one/Climate: A. Threaded Video Discussions</a:t>
            </a:r>
            <a:r>
              <a:rPr lang="en-US" altLang="en-US" sz="3200">
                <a:latin typeface="Tahoma" panose="020B0604030504040204" pitchFamily="34" charset="0"/>
                <a:cs typeface="Tahoma" panose="020B0604030504040204" pitchFamily="34" charset="0"/>
              </a:rPr>
              <a:t>, e.g., Flipgrid</a:t>
            </a:r>
            <a:br>
              <a:rPr lang="en-US" altLang="en-US" sz="240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>
                <a:hlinkClick r:id="rId2"/>
              </a:rPr>
              <a:t>http://flipgrid.com/#429f88c5</a:t>
            </a:r>
            <a:r>
              <a:rPr lang="en-US" altLang="en-US" sz="2400"/>
              <a:t>) </a:t>
            </a:r>
            <a:endParaRPr lang="en-US" altLang="en-US" sz="13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8147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" t="19427" r="3229" b="4251"/>
          <a:stretch>
            <a:fillRect/>
          </a:stretch>
        </p:blipFill>
        <p:spPr bwMode="auto">
          <a:xfrm>
            <a:off x="1497012" y="2181225"/>
            <a:ext cx="3735388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148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" t="12669" r="15309" b="5882"/>
          <a:stretch>
            <a:fillRect/>
          </a:stretch>
        </p:blipFill>
        <p:spPr bwMode="auto">
          <a:xfrm>
            <a:off x="4343400" y="3429000"/>
            <a:ext cx="63246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149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37" t="46548" r="9998" b="13107"/>
          <a:stretch>
            <a:fillRect/>
          </a:stretch>
        </p:blipFill>
        <p:spPr bwMode="auto">
          <a:xfrm>
            <a:off x="5791200" y="2139950"/>
            <a:ext cx="4876800" cy="177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150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9" r="1225" b="4794"/>
          <a:stretch>
            <a:fillRect/>
          </a:stretch>
        </p:blipFill>
        <p:spPr bwMode="auto">
          <a:xfrm>
            <a:off x="1538288" y="4572000"/>
            <a:ext cx="2805112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151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71" t="22183" r="33601" b="20573"/>
          <a:stretch>
            <a:fillRect/>
          </a:stretch>
        </p:blipFill>
        <p:spPr bwMode="auto">
          <a:xfrm>
            <a:off x="9645650" y="4522789"/>
            <a:ext cx="1022350" cy="10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8152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1" y="4438650"/>
            <a:ext cx="12811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83096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Title 3"/>
          <p:cNvSpPr>
            <a:spLocks noGrp="1"/>
          </p:cNvSpPr>
          <p:nvPr>
            <p:ph type="title"/>
          </p:nvPr>
        </p:nvSpPr>
        <p:spPr>
          <a:xfrm>
            <a:off x="1752600" y="685800"/>
            <a:ext cx="8763000" cy="2209800"/>
          </a:xfrm>
        </p:spPr>
        <p:txBody>
          <a:bodyPr/>
          <a:lstStyle/>
          <a:p>
            <a:r>
              <a:rPr lang="en-US" altLang="zh-CN" sz="4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2. E</a:t>
            </a:r>
            <a:r>
              <a:rPr lang="en-US" altLang="zh-CN" sz="4000" b="1" dirty="0">
                <a:latin typeface="Tahoma" panose="020B0604030504040204" pitchFamily="34" charset="0"/>
                <a:cs typeface="Tahoma" panose="020B0604030504040204" pitchFamily="34" charset="0"/>
              </a:rPr>
              <a:t>ncouragement, </a:t>
            </a:r>
            <a:r>
              <a:rPr lang="en-US" altLang="en-US" sz="4000" b="1" dirty="0">
                <a:latin typeface="Tahoma" panose="020B0604030504040204" pitchFamily="34" charset="0"/>
                <a:cs typeface="Tahoma" panose="020B0604030504040204" pitchFamily="34" charset="0"/>
              </a:rPr>
              <a:t>Feedback, etc.: A. </a:t>
            </a:r>
            <a:r>
              <a:rPr lang="en-US" altLang="zh-CN" sz="32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Voice/Audio Feedback</a:t>
            </a:r>
            <a:br>
              <a:rPr lang="en-US" altLang="zh-CN" sz="32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altLang="en-US" sz="2400" b="1" dirty="0" err="1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Vocaroo</a:t>
            </a:r>
            <a:r>
              <a:rPr lang="en-US" altLang="en-US" sz="24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: </a:t>
            </a:r>
            <a:r>
              <a:rPr lang="en-US" altLang="en-US" sz="24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2"/>
              </a:rPr>
              <a:t>http://vocaroo.com/</a:t>
            </a:r>
            <a:r>
              <a:rPr lang="en-US" altLang="en-US" sz="24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  <a:br>
              <a:rPr lang="en-US" altLang="en-US" sz="24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altLang="en-US" sz="18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  <a:hlinkClick r:id="rId3"/>
              </a:rPr>
              <a:t>http://vocaroo.com/delete/s0x8moQAYAiu/a37bbc9408bb8c95</a:t>
            </a:r>
            <a:r>
              <a:rPr lang="en-US" altLang="en-US" sz="18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 </a:t>
            </a:r>
            <a:br>
              <a:rPr lang="en-US" altLang="en-US" sz="24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altLang="en-US" sz="20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(Recorded by Curt Bonk for the Open University of China)</a:t>
            </a:r>
          </a:p>
        </p:txBody>
      </p:sp>
      <p:pic>
        <p:nvPicPr>
          <p:cNvPr id="53350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2" t="22414" r="29568" b="17242"/>
          <a:stretch>
            <a:fillRect/>
          </a:stretch>
        </p:blipFill>
        <p:spPr bwMode="auto">
          <a:xfrm>
            <a:off x="4038601" y="3117850"/>
            <a:ext cx="4594225" cy="374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81712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Title 2"/>
          <p:cNvSpPr>
            <a:spLocks noGrp="1"/>
          </p:cNvSpPr>
          <p:nvPr>
            <p:ph type="title"/>
          </p:nvPr>
        </p:nvSpPr>
        <p:spPr>
          <a:xfrm>
            <a:off x="1828800" y="304800"/>
            <a:ext cx="8534400" cy="2819400"/>
          </a:xfrm>
        </p:spPr>
        <p:txBody>
          <a:bodyPr/>
          <a:lstStyle/>
          <a:p>
            <a:r>
              <a:rPr lang="en-US" altLang="en-US" sz="4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April 1, 2016</a:t>
            </a:r>
            <a:br>
              <a:rPr lang="en-US" altLang="en-US" sz="12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4000" b="1" dirty="0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3. C</a:t>
            </a:r>
            <a:r>
              <a:rPr lang="en-US" altLang="zh-CN" sz="40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uriosity, Surprise:</a:t>
            </a:r>
            <a:br>
              <a:rPr lang="en-US" altLang="zh-CN" sz="40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altLang="zh-CN" sz="40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A. Something in the News </a:t>
            </a:r>
            <a:br>
              <a:rPr lang="en-US" altLang="zh-CN" sz="24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altLang="zh-CN" sz="2400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(e.g., </a:t>
            </a:r>
            <a:r>
              <a:rPr lang="en-US" alt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  <a:t>Potential Vikings site in North America spotted from space,  </a:t>
            </a:r>
            <a:r>
              <a:rPr lang="en-US" altLang="en-US" sz="2400" b="1" dirty="0" err="1">
                <a:latin typeface="Tahoma" panose="020B0604030504040204" pitchFamily="34" charset="0"/>
                <a:cs typeface="Tahoma" panose="020B0604030504040204" pitchFamily="34" charset="0"/>
              </a:rPr>
              <a:t>Jareen</a:t>
            </a:r>
            <a:r>
              <a:rPr lang="en-US" alt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  <a:t> Inman, CNN)</a:t>
            </a:r>
            <a:br>
              <a:rPr lang="en-US" altLang="en-US" sz="12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100" b="1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http://www.cnn.com/2016/04/01/world/vikings-site-space-irpt/index.html</a:t>
            </a:r>
            <a:r>
              <a:rPr lang="en-US" altLang="en-US" sz="11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52531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" t="37111" r="31789" b="17503"/>
          <a:stretch>
            <a:fillRect/>
          </a:stretch>
        </p:blipFill>
        <p:spPr bwMode="auto">
          <a:xfrm>
            <a:off x="6034087" y="3352799"/>
            <a:ext cx="5434451" cy="3135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5316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7" t="12901" r="8475" b="25874"/>
          <a:stretch>
            <a:fillRect/>
          </a:stretch>
        </p:blipFill>
        <p:spPr bwMode="auto">
          <a:xfrm>
            <a:off x="773724" y="3317873"/>
            <a:ext cx="5072551" cy="31701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4933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8" name="Title 3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305800" cy="2087562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November 19, 2015</a:t>
            </a:r>
            <a:br>
              <a:rPr lang="en-US" alt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3. C</a:t>
            </a:r>
            <a:r>
              <a:rPr lang="en-US" altLang="zh-CN" sz="2800" b="1" dirty="0">
                <a:latin typeface="Tahoma" panose="020B0604030504040204" pitchFamily="34" charset="0"/>
                <a:cs typeface="Tahoma" panose="020B0604030504040204" pitchFamily="34" charset="0"/>
              </a:rPr>
              <a:t>uriosity, Surprise: </a:t>
            </a:r>
            <a:br>
              <a:rPr lang="en-US" altLang="zh-CN" sz="28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2800" b="1" dirty="0">
                <a:latin typeface="Tahoma" panose="020B0604030504040204" pitchFamily="34" charset="0"/>
                <a:cs typeface="Tahoma" panose="020B0604030504040204" pitchFamily="34" charset="0"/>
              </a:rPr>
              <a:t>B. Something in the News </a:t>
            </a:r>
            <a:br>
              <a:rPr lang="en-US" altLang="zh-CN" sz="24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  <a:t>New daddy longlegs named after 'Lord of the Rings' character </a:t>
            </a:r>
            <a:r>
              <a:rPr lang="en-US" altLang="en-US" sz="2400" b="1" dirty="0" err="1">
                <a:latin typeface="Tahoma" panose="020B0604030504040204" pitchFamily="34" charset="0"/>
                <a:cs typeface="Tahoma" panose="020B0604030504040204" pitchFamily="34" charset="0"/>
              </a:rPr>
              <a:t>Smeagol</a:t>
            </a:r>
            <a:r>
              <a:rPr lang="en-US" alt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  <a:t>, Mary Bowerman, USA Today</a:t>
            </a:r>
            <a:br>
              <a:rPr lang="en-US" altLang="en-US" sz="8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800" b="1" dirty="0"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http://www.usatoday.com/story/tech/nation-now/2015/11/19/new-daddy-longlegs-named-after-lord-rings-character-smeagol/76037286/</a:t>
            </a:r>
            <a:r>
              <a:rPr lang="en-US" altLang="en-US" sz="8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526339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09" t="27435" r="12395" b="-1514"/>
          <a:stretch>
            <a:fillRect/>
          </a:stretch>
        </p:blipFill>
        <p:spPr bwMode="auto">
          <a:xfrm>
            <a:off x="1752600" y="2524125"/>
            <a:ext cx="5562600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6340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341" y="3038475"/>
            <a:ext cx="5086350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9" y="3113181"/>
            <a:ext cx="6510839" cy="3751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8" y="1898"/>
            <a:ext cx="12157661" cy="6862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7871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ide_hide_smeago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ide_hide_smeago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228600"/>
            <a:ext cx="8458200" cy="2667000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June 14, 2016 and August 11, 2016</a:t>
            </a:r>
            <a:b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Kentucky State U Offers Free E-Textbooks for All Students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Leila Meyer, </a:t>
            </a:r>
            <a:r>
              <a:rPr lang="en-US" sz="2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eCampus</a:t>
            </a: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News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6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http://www.unescobkk.org/education/ict/online-resources/databases/ict-in-education-database/item/article/the-maker-movement-in-education-a-new-global-transformation/</a:t>
            </a:r>
            <a:r>
              <a:rPr lang="en-US" sz="6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8401" y="57912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26771" t="26363" r="34505" b="37660"/>
          <a:stretch/>
        </p:blipFill>
        <p:spPr>
          <a:xfrm>
            <a:off x="6899837" y="2913926"/>
            <a:ext cx="4790594" cy="20979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7604" t="50861" r="52637" b="35797"/>
          <a:stretch/>
        </p:blipFill>
        <p:spPr>
          <a:xfrm>
            <a:off x="75765" y="2945656"/>
            <a:ext cx="6372732" cy="1613221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204920" y="4616241"/>
            <a:ext cx="6243577" cy="1276544"/>
          </a:xfrm>
        </p:spPr>
        <p:txBody>
          <a:bodyPr/>
          <a:lstStyle/>
          <a:p>
            <a:r>
              <a:rPr lang="en-US" sz="2000" dirty="0"/>
              <a:t>The new effort is backed by grants totaling $9.8 million from several foundations, and is likely to give another boost to the </a:t>
            </a:r>
            <a:r>
              <a:rPr lang="en-US" sz="2000" dirty="0">
                <a:hlinkClick r:id="rId5"/>
              </a:rPr>
              <a:t>growing movement</a:t>
            </a:r>
            <a:r>
              <a:rPr lang="en-US" sz="2000" dirty="0"/>
              <a:t> for open educational resources, or OER. </a:t>
            </a:r>
            <a:endParaRPr lang="en-US" dirty="0"/>
          </a:p>
        </p:txBody>
      </p:sp>
      <p:pic>
        <p:nvPicPr>
          <p:cNvPr id="187394" name="Picture 2" descr="Image result for 38 Community Colleges to Begin Replacing Textbook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320" y="4944319"/>
            <a:ext cx="1913680" cy="1913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396" name="Picture 4" descr="Image result for 38 Community Colleges to Begin Replacing Text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488" y="5030165"/>
            <a:ext cx="2627527" cy="179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78893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2215" y="726830"/>
            <a:ext cx="8475785" cy="2227507"/>
          </a:xfrm>
        </p:spPr>
        <p:txBody>
          <a:bodyPr/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August 2, 2016</a:t>
            </a:r>
            <a:b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40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3. C</a:t>
            </a:r>
            <a:r>
              <a:rPr lang="en-US" altLang="zh-CN" sz="4000" b="1" dirty="0">
                <a:latin typeface="Tahoma" pitchFamily="34" charset="0"/>
                <a:ea typeface="Tahoma" pitchFamily="34" charset="0"/>
                <a:cs typeface="Tahoma" pitchFamily="34" charset="0"/>
              </a:rPr>
              <a:t>uriosity, Surprise:</a:t>
            </a:r>
            <a:br>
              <a:rPr lang="en-US" altLang="zh-CN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zh-CN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C.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Mystery whale has scientists shocked, 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New Whale Species Discovered, CNN</a:t>
            </a:r>
            <a:b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82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http://www.cnn.com/videos/world/2016/08/02/new-whale-species-discovered-orig-vstan-ewoh.cnn</a:t>
            </a:r>
            <a:r>
              <a:rPr lang="en-US" sz="825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52801" y="5200650"/>
            <a:ext cx="34925" cy="30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endParaRPr lang="en-US" sz="1350" kern="0" dirty="0">
              <a:solidFill>
                <a:sysClr val="windowText" lastClr="000000"/>
              </a:solidFill>
            </a:endParaRPr>
          </a:p>
        </p:txBody>
      </p:sp>
      <p:pic>
        <p:nvPicPr>
          <p:cNvPr id="52941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1" t="15076" r="11200" b="27138"/>
          <a:stretch>
            <a:fillRect/>
          </a:stretch>
        </p:blipFill>
        <p:spPr bwMode="auto">
          <a:xfrm>
            <a:off x="2514601" y="3200400"/>
            <a:ext cx="7737475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009900" y="3651251"/>
          <a:ext cx="6172200" cy="155575"/>
        </p:xfrm>
        <a:graphic>
          <a:graphicData uri="http://schemas.openxmlformats.org/drawingml/2006/table">
            <a:tbl>
              <a:tblPr/>
              <a:tblGrid>
                <a:gridCol w="6172200">
                  <a:extLst>
                    <a:ext uri="{9D8B030D-6E8A-4147-A177-3AD203B41FA5}">
                      <a16:colId xmlns:a16="http://schemas.microsoft.com/office/drawing/2014/main" val="3053344611"/>
                    </a:ext>
                  </a:extLst>
                </a:gridCol>
              </a:tblGrid>
              <a:tr h="155575">
                <a:tc>
                  <a:txBody>
                    <a:bodyPr/>
                    <a:lstStyle/>
                    <a:p>
                      <a:pPr fontAlgn="b"/>
                      <a:endParaRPr lang="en-US" sz="1000">
                        <a:effectLst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4554752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3009900" y="3651251"/>
          <a:ext cx="6172200" cy="155575"/>
        </p:xfrm>
        <a:graphic>
          <a:graphicData uri="http://schemas.openxmlformats.org/drawingml/2006/table">
            <a:tbl>
              <a:tblPr/>
              <a:tblGrid>
                <a:gridCol w="6172200">
                  <a:extLst>
                    <a:ext uri="{9D8B030D-6E8A-4147-A177-3AD203B41FA5}">
                      <a16:colId xmlns:a16="http://schemas.microsoft.com/office/drawing/2014/main" val="1572678216"/>
                    </a:ext>
                  </a:extLst>
                </a:gridCol>
              </a:tblGrid>
              <a:tr h="155575">
                <a:tc>
                  <a:txBody>
                    <a:bodyPr/>
                    <a:lstStyle/>
                    <a:p>
                      <a:pPr fontAlgn="b"/>
                      <a:endParaRPr lang="en-US" sz="1000">
                        <a:effectLst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277273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3009900" y="3651251"/>
          <a:ext cx="6172200" cy="155575"/>
        </p:xfrm>
        <a:graphic>
          <a:graphicData uri="http://schemas.openxmlformats.org/drawingml/2006/table">
            <a:tbl>
              <a:tblPr/>
              <a:tblGrid>
                <a:gridCol w="6172200">
                  <a:extLst>
                    <a:ext uri="{9D8B030D-6E8A-4147-A177-3AD203B41FA5}">
                      <a16:colId xmlns:a16="http://schemas.microsoft.com/office/drawing/2014/main" val="2424711520"/>
                    </a:ext>
                  </a:extLst>
                </a:gridCol>
              </a:tblGrid>
              <a:tr h="155575">
                <a:tc>
                  <a:txBody>
                    <a:bodyPr/>
                    <a:lstStyle/>
                    <a:p>
                      <a:pPr fontAlgn="b"/>
                      <a:endParaRPr lang="en-US" sz="1000">
                        <a:effectLst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7805153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3009900" y="3651251"/>
          <a:ext cx="6172200" cy="155575"/>
        </p:xfrm>
        <a:graphic>
          <a:graphicData uri="http://schemas.openxmlformats.org/drawingml/2006/table">
            <a:tbl>
              <a:tblPr/>
              <a:tblGrid>
                <a:gridCol w="6172200">
                  <a:extLst>
                    <a:ext uri="{9D8B030D-6E8A-4147-A177-3AD203B41FA5}">
                      <a16:colId xmlns:a16="http://schemas.microsoft.com/office/drawing/2014/main" val="3208112116"/>
                    </a:ext>
                  </a:extLst>
                </a:gridCol>
              </a:tblGrid>
              <a:tr h="155575">
                <a:tc>
                  <a:txBody>
                    <a:bodyPr/>
                    <a:lstStyle/>
                    <a:p>
                      <a:pPr fontAlgn="b"/>
                      <a:endParaRPr lang="en-US" sz="1000" dirty="0">
                        <a:effectLst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00191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44369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381000"/>
            <a:ext cx="7239000" cy="2647950"/>
          </a:xfrm>
        </p:spPr>
        <p:txBody>
          <a:bodyPr/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August 24, 2016</a:t>
            </a:r>
            <a:b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3. C</a:t>
            </a:r>
            <a:r>
              <a:rPr lang="en-US" altLang="zh-CN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uriosity, Surprise:</a:t>
            </a:r>
            <a:br>
              <a:rPr lang="en-US" altLang="zh-CN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zh-CN" sz="2800" b="1" dirty="0">
                <a:latin typeface="Tahoma" pitchFamily="34" charset="0"/>
                <a:ea typeface="Tahoma" pitchFamily="34" charset="0"/>
                <a:cs typeface="Tahoma" pitchFamily="34" charset="0"/>
              </a:rPr>
              <a:t>D.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Scientists have discovered an Earth-like planet orbiting a nearby star, The Econom</a:t>
            </a:r>
            <a:r>
              <a:rPr lang="en-US" sz="2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ist</a:t>
            </a:r>
            <a:br>
              <a:rPr lang="en-US" sz="7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75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http://www.economist.com/news/science-and-technology/21705659-new-phase-search-life-elsewhere-about-begin-scientists-have?cid1=cust/ddnew/n/n/n/20160824n/owned/n/n/nwl/n/n/n/email&amp;etear=dailydispatch</a:t>
            </a:r>
            <a:r>
              <a:rPr lang="en-US" sz="375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825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52801" y="5200650"/>
            <a:ext cx="34925" cy="30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685800">
              <a:defRPr/>
            </a:pPr>
            <a:endParaRPr lang="en-US" sz="1350" kern="0" dirty="0">
              <a:solidFill>
                <a:sysClr val="windowText" lastClr="000000"/>
              </a:solidFill>
            </a:endParaRPr>
          </a:p>
        </p:txBody>
      </p:sp>
      <p:pic>
        <p:nvPicPr>
          <p:cNvPr id="530436" name="Picture 2" descr="http://cdn.static-economist.com/sites/default/files/imagecache/full-width/images/2016/08/articles/main/20160827_stp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465" y="2937364"/>
            <a:ext cx="6673804" cy="375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920401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42651" y="293383"/>
            <a:ext cx="8472949" cy="2830817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23, 2016</a:t>
            </a:r>
            <a:b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600" b="1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3. C</a:t>
            </a:r>
            <a:r>
              <a:rPr lang="en-US" altLang="zh-CN" sz="3600" b="1" dirty="0">
                <a:latin typeface="Tahoma" pitchFamily="34" charset="0"/>
                <a:ea typeface="Tahoma" pitchFamily="34" charset="0"/>
                <a:cs typeface="Tahoma" pitchFamily="34" charset="0"/>
              </a:rPr>
              <a:t>uriosity, Surprise:</a:t>
            </a:r>
            <a:br>
              <a:rPr lang="en-US" altLang="zh-CN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n-US" altLang="zh-CN" sz="3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E. 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Meet </a:t>
            </a:r>
            <a:r>
              <a:rPr lang="en-US" sz="3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Savannasaurus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 new huge dinosaur species, CNN</a:t>
            </a:r>
            <a:b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http://www.cnn.com/videos/world/2016/10/21/dinosaur-discovery-australia-sfc-orig.cnn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7412" t="15729" r="36925" b="28042"/>
          <a:stretch/>
        </p:blipFill>
        <p:spPr>
          <a:xfrm>
            <a:off x="0" y="3183309"/>
            <a:ext cx="5781413" cy="36602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6215" t="14480" r="37255" b="33032"/>
          <a:stretch/>
        </p:blipFill>
        <p:spPr>
          <a:xfrm>
            <a:off x="3410068" y="3945012"/>
            <a:ext cx="2371345" cy="1375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17261" t="19571" r="36986" b="30349"/>
          <a:stretch/>
        </p:blipFill>
        <p:spPr>
          <a:xfrm>
            <a:off x="5874776" y="3288376"/>
            <a:ext cx="6317224" cy="355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8242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631" y="293383"/>
            <a:ext cx="10764456" cy="2830817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5, 2016</a:t>
            </a:r>
            <a:b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b="1" dirty="0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4. V</a:t>
            </a:r>
            <a:r>
              <a:rPr lang="en-US" altLang="zh-CN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ariety, Novelty, Fun, Fantasy:</a:t>
            </a:r>
            <a:br>
              <a:rPr lang="en-US" altLang="en-US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</a:br>
            <a:r>
              <a:rPr lang="en-US" altLang="en-US" b="1" dirty="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A. </a:t>
            </a:r>
            <a:r>
              <a:rPr lang="en-US" b="1" dirty="0"/>
              <a:t>Jeopardy Rocks</a:t>
            </a:r>
            <a:br>
              <a:rPr lang="en-US" sz="2800" b="1" dirty="0"/>
            </a:br>
            <a:r>
              <a:rPr lang="en-US" sz="2800" b="1" dirty="0">
                <a:hlinkClick r:id="rId2"/>
              </a:rPr>
              <a:t>https://www.jeopardy.rocks/r511merve/</a:t>
            </a:r>
            <a:r>
              <a:rPr lang="en-US" sz="2800" b="1" dirty="0"/>
              <a:t>  </a:t>
            </a:r>
            <a:endParaRPr lang="en-US" sz="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1697" t="12532" r="8435" b="-2282"/>
          <a:stretch/>
        </p:blipFill>
        <p:spPr>
          <a:xfrm>
            <a:off x="113819" y="2869599"/>
            <a:ext cx="5768332" cy="38669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21126" t="13303" r="7715" b="2448"/>
          <a:stretch/>
        </p:blipFill>
        <p:spPr>
          <a:xfrm>
            <a:off x="6041984" y="2869599"/>
            <a:ext cx="6150015" cy="365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59888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Title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8534400" cy="1955800"/>
          </a:xfrm>
        </p:spPr>
        <p:txBody>
          <a:bodyPr/>
          <a:lstStyle/>
          <a:p>
            <a:r>
              <a:rPr lang="en-US" altLang="zh-CN" sz="3600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5. A</a:t>
            </a:r>
            <a:r>
              <a:rPr lang="en-US" altLang="zh-CN" sz="3600">
                <a:latin typeface="Tahoma" panose="020B0604030504040204" pitchFamily="34" charset="0"/>
                <a:ea typeface="SimSun" panose="02010600030101010101" pitchFamily="2" charset="-122"/>
                <a:cs typeface="Tahoma" panose="020B0604030504040204" pitchFamily="34" charset="0"/>
              </a:rPr>
              <a:t>utonomy, </a:t>
            </a:r>
            <a:r>
              <a:rPr lang="en-US" altLang="en-US" sz="3600">
                <a:latin typeface="Tahoma" panose="020B0604030504040204" pitchFamily="34" charset="0"/>
                <a:cs typeface="Tahoma" panose="020B0604030504040204" pitchFamily="34" charset="0"/>
              </a:rPr>
              <a:t>Choice: </a:t>
            </a:r>
            <a:br>
              <a:rPr lang="en-US" altLang="en-US" sz="360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600">
                <a:latin typeface="Tahoma" panose="020B0604030504040204" pitchFamily="34" charset="0"/>
                <a:cs typeface="Tahoma" panose="020B0604030504040204" pitchFamily="34" charset="0"/>
              </a:rPr>
              <a:t>A. Enroll in a MOOC and Reflect (e.g., see Class Central)</a:t>
            </a:r>
            <a:endParaRPr lang="en-US" altLang="en-US" sz="16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3555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" t="13179" r="1083" b="2470"/>
          <a:stretch>
            <a:fillRect/>
          </a:stretch>
        </p:blipFill>
        <p:spPr bwMode="auto">
          <a:xfrm>
            <a:off x="0" y="2622549"/>
            <a:ext cx="6248400" cy="416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" t="13747" r="4034" b="1485"/>
          <a:stretch>
            <a:fillRect/>
          </a:stretch>
        </p:blipFill>
        <p:spPr bwMode="auto">
          <a:xfrm>
            <a:off x="6562846" y="2622549"/>
            <a:ext cx="5130880" cy="4054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38066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69430" y="699596"/>
            <a:ext cx="8625577" cy="1835259"/>
          </a:xfrm>
        </p:spPr>
        <p:txBody>
          <a:bodyPr>
            <a:normAutofit fontScale="90000"/>
          </a:bodyPr>
          <a:lstStyle/>
          <a:p>
            <a:r>
              <a:rPr lang="en-US" altLang="zh-CN" sz="4000" b="1" dirty="0">
                <a:solidFill>
                  <a:srgbClr val="FF0000"/>
                </a:solidFill>
                <a:latin typeface="Tahoma" pitchFamily="34" charset="0"/>
                <a:ea typeface="SimSun" pitchFamily="2" charset="-122"/>
                <a:cs typeface="Tahoma" pitchFamily="34" charset="0"/>
              </a:rPr>
              <a:t>6. R</a:t>
            </a:r>
            <a:r>
              <a:rPr lang="en-US" altLang="zh-CN" sz="4000" b="1" dirty="0">
                <a:latin typeface="Tahoma" pitchFamily="34" charset="0"/>
                <a:ea typeface="SimSun" pitchFamily="2" charset="-122"/>
                <a:cs typeface="Tahoma" pitchFamily="34" charset="0"/>
              </a:rPr>
              <a:t>elevance, </a:t>
            </a:r>
            <a:r>
              <a:rPr lang="en-US" altLang="en-US" sz="4000" b="1" dirty="0">
                <a:latin typeface="Tahoma" pitchFamily="34" charset="0"/>
                <a:ea typeface="SimSun" pitchFamily="2" charset="-122"/>
                <a:cs typeface="Tahoma" pitchFamily="34" charset="0"/>
              </a:rPr>
              <a:t>Meaningfulness: </a:t>
            </a:r>
            <a:br>
              <a:rPr lang="en-US" altLang="en-US" sz="4000" b="1" dirty="0">
                <a:latin typeface="Tahoma" pitchFamily="34" charset="0"/>
                <a:ea typeface="SimSun" pitchFamily="2" charset="-122"/>
                <a:cs typeface="Tahoma" pitchFamily="34" charset="0"/>
              </a:rPr>
            </a:br>
            <a:r>
              <a:rPr lang="en-US" altLang="en-US" sz="4000" b="1" dirty="0">
                <a:latin typeface="Tahoma" pitchFamily="34" charset="0"/>
                <a:ea typeface="SimSun" pitchFamily="2" charset="-122"/>
                <a:cs typeface="Tahoma" pitchFamily="34" charset="0"/>
              </a:rPr>
              <a:t>A. Guest Chats </a:t>
            </a:r>
            <a:r>
              <a:rPr lang="en-US" altLang="en-US" sz="2000" b="1" dirty="0">
                <a:latin typeface="Tahoma" pitchFamily="34" charset="0"/>
                <a:ea typeface="SimSun" pitchFamily="2" charset="-122"/>
                <a:cs typeface="Tahoma" pitchFamily="34" charset="0"/>
              </a:rPr>
              <a:t>(e.g.,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Emily Hixon, January 20, 2015)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https://connect.iu.edu/p259wpiabg9/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1424" t="6347" r="17448" b="21717"/>
          <a:stretch/>
        </p:blipFill>
        <p:spPr>
          <a:xfrm>
            <a:off x="4299995" y="2749562"/>
            <a:ext cx="3773347" cy="4099280"/>
          </a:xfrm>
          <a:prstGeom prst="rect">
            <a:avLst/>
          </a:prstGeom>
        </p:spPr>
      </p:pic>
      <p:pic>
        <p:nvPicPr>
          <p:cNvPr id="6" name="Picture 3" descr="image00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73" t="11225"/>
          <a:stretch/>
        </p:blipFill>
        <p:spPr bwMode="auto">
          <a:xfrm>
            <a:off x="0" y="2749562"/>
            <a:ext cx="3784922" cy="4159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 descr="image00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52" t="8678" r="25565" b="-1"/>
          <a:stretch/>
        </p:blipFill>
        <p:spPr bwMode="auto">
          <a:xfrm>
            <a:off x="8588415" y="2749562"/>
            <a:ext cx="3603585" cy="41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53768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Title 1"/>
          <p:cNvSpPr>
            <a:spLocks noGrp="1"/>
          </p:cNvSpPr>
          <p:nvPr>
            <p:ph type="title"/>
          </p:nvPr>
        </p:nvSpPr>
        <p:spPr>
          <a:xfrm>
            <a:off x="2286000" y="762000"/>
            <a:ext cx="8001000" cy="2325688"/>
          </a:xfrm>
        </p:spPr>
        <p:txBody>
          <a:bodyPr/>
          <a:lstStyle/>
          <a:p>
            <a:r>
              <a:rPr lang="en-US" altLang="zh-CN" sz="3600" b="1" dirty="0">
                <a:solidFill>
                  <a:srgbClr val="FF0000"/>
                </a:solidFill>
                <a:latin typeface="Tahoma" panose="020B0604030504040204" pitchFamily="34" charset="0"/>
              </a:rPr>
              <a:t>7. I</a:t>
            </a:r>
            <a:r>
              <a:rPr lang="en-US" altLang="zh-CN" sz="3600" b="1" dirty="0">
                <a:latin typeface="Tahoma" panose="020B0604030504040204" pitchFamily="34" charset="0"/>
              </a:rPr>
              <a:t>nteractive, Collaborative</a:t>
            </a:r>
            <a:r>
              <a:rPr lang="en-US" altLang="en-US" sz="3600" b="1" dirty="0">
                <a:latin typeface="Tahoma" panose="020B0604030504040204" pitchFamily="34" charset="0"/>
                <a:cs typeface="Times New Roman" panose="02020603050405020304" pitchFamily="18" charset="0"/>
              </a:rPr>
              <a:t>: </a:t>
            </a:r>
            <a:br>
              <a:rPr lang="en-US" altLang="en-US" sz="3600" b="1" dirty="0">
                <a:latin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altLang="en-US" sz="3200" b="1" dirty="0">
                <a:latin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altLang="en-US" sz="3200" b="1" dirty="0">
                <a:latin typeface="Tahoma" panose="020B0604030504040204" pitchFamily="34" charset="0"/>
                <a:cs typeface="Tahoma" panose="020B0604030504040204" pitchFamily="34" charset="0"/>
              </a:rPr>
              <a:t>Backchannel Chat (</a:t>
            </a:r>
            <a:r>
              <a:rPr lang="en-US" altLang="en-US" sz="3200" b="1" dirty="0" err="1">
                <a:latin typeface="Tahoma" panose="020B0604030504040204" pitchFamily="34" charset="0"/>
                <a:cs typeface="Tahoma" panose="020B0604030504040204" pitchFamily="34" charset="0"/>
              </a:rPr>
              <a:t>TodaysMeet</a:t>
            </a:r>
            <a:r>
              <a:rPr lang="en-US" altLang="en-US" sz="3200" b="1" dirty="0">
                <a:latin typeface="Tahoma" panose="020B0604030504040204" pitchFamily="34" charset="0"/>
                <a:cs typeface="Tahoma" panose="020B0604030504040204" pitchFamily="34" charset="0"/>
              </a:rPr>
              <a:t>)</a:t>
            </a:r>
            <a:br>
              <a:rPr lang="en-US" alt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GB" altLang="en-US" sz="2400" b="1" u="sng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https://todaysmeet.com/</a:t>
            </a:r>
            <a:r>
              <a:rPr lang="en-GB" altLang="en-US" sz="2400" b="1" u="sng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GB" altLang="en-US" sz="2400" b="1" u="sng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 b="1" dirty="0"/>
              <a:t>R678_Emerging_Learning_Technologies</a:t>
            </a:r>
            <a:br>
              <a:rPr lang="en-US" altLang="en-US" sz="2000" b="1" dirty="0"/>
            </a:br>
            <a:r>
              <a:rPr lang="en-US" altLang="en-US" sz="2000" b="1" dirty="0">
                <a:hlinkClick r:id="rId3"/>
              </a:rPr>
              <a:t>https://todaysmeet.com/R678_Emerging_Learning_Technologies</a:t>
            </a:r>
            <a:r>
              <a:rPr lang="en-US" altLang="en-US" sz="2000" b="1" dirty="0"/>
              <a:t> </a:t>
            </a:r>
            <a:endParaRPr lang="en-US" altLang="en-US" sz="20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45795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31" t="16882" r="15242" b="3464"/>
          <a:stretch>
            <a:fillRect/>
          </a:stretch>
        </p:blipFill>
        <p:spPr bwMode="auto">
          <a:xfrm>
            <a:off x="3352800" y="3490914"/>
            <a:ext cx="5562600" cy="33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8351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914" name="Title 1"/>
          <p:cNvSpPr>
            <a:spLocks noGrp="1"/>
          </p:cNvSpPr>
          <p:nvPr>
            <p:ph type="title"/>
          </p:nvPr>
        </p:nvSpPr>
        <p:spPr>
          <a:xfrm>
            <a:off x="1944688" y="885825"/>
            <a:ext cx="8305800" cy="1792288"/>
          </a:xfrm>
        </p:spPr>
        <p:txBody>
          <a:bodyPr/>
          <a:lstStyle/>
          <a:p>
            <a:r>
              <a:rPr lang="en-US" altLang="zh-CN" sz="32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8. E</a:t>
            </a:r>
            <a:r>
              <a:rPr lang="en-US" altLang="zh-CN" sz="3200" b="1" dirty="0">
                <a:latin typeface="Tahoma" panose="020B0604030504040204" pitchFamily="34" charset="0"/>
                <a:cs typeface="Tahoma" panose="020B0604030504040204" pitchFamily="34" charset="0"/>
              </a:rPr>
              <a:t>ngagement, Effort: </a:t>
            </a:r>
            <a:br>
              <a:rPr lang="en-US" altLang="zh-CN" sz="32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200" b="1" dirty="0">
                <a:latin typeface="Tahoma" panose="020B0604030504040204" pitchFamily="34" charset="0"/>
                <a:cs typeface="Tahoma" panose="020B0604030504040204" pitchFamily="34" charset="0"/>
              </a:rPr>
              <a:t>A.</a:t>
            </a:r>
            <a:r>
              <a:rPr lang="en-US" altLang="en-US" sz="3200" b="1" dirty="0">
                <a:latin typeface="Tahoma" panose="020B0604030504040204" pitchFamily="34" charset="0"/>
                <a:cs typeface="Tahoma" panose="020B0604030504040204" pitchFamily="34" charset="0"/>
              </a:rPr>
              <a:t> Interactive Timeline Maps, </a:t>
            </a:r>
            <a:br>
              <a:rPr lang="en-US" altLang="en-US" sz="32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October 22, 2014</a:t>
            </a:r>
            <a:r>
              <a:rPr lang="en-US" altLang="en-US" sz="2000" b="1" dirty="0"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2000" b="1" dirty="0"/>
              <a:t>Second immigration wave lifts diversity to record high, Edward Greg </a:t>
            </a:r>
            <a:r>
              <a:rPr lang="en-US" altLang="en-US" sz="2000" b="1" dirty="0" err="1"/>
              <a:t>Toppo</a:t>
            </a:r>
            <a:r>
              <a:rPr lang="en-US" altLang="en-US" sz="2000" b="1" dirty="0"/>
              <a:t> and Paul Overberg, USA Today</a:t>
            </a:r>
            <a:br>
              <a:rPr lang="en-US" altLang="en-US" sz="2000" dirty="0"/>
            </a:br>
            <a:r>
              <a:rPr lang="en-US" altLang="en-US" sz="800" dirty="0">
                <a:hlinkClick r:id="rId2"/>
              </a:rPr>
              <a:t>http://www.usatoday.com/longform/news/nation/2014/10/21/diversity-race-ethnicity-change-100-years/16211133/</a:t>
            </a:r>
            <a:r>
              <a:rPr lang="en-US" altLang="en-US" sz="800" dirty="0"/>
              <a:t> </a:t>
            </a:r>
          </a:p>
        </p:txBody>
      </p:sp>
      <p:pic>
        <p:nvPicPr>
          <p:cNvPr id="550915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" t="13435" r="8455" b="3513"/>
          <a:stretch>
            <a:fillRect/>
          </a:stretch>
        </p:blipFill>
        <p:spPr bwMode="auto">
          <a:xfrm>
            <a:off x="0" y="2871787"/>
            <a:ext cx="5453062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9" t="27544" r="8160" b="3600"/>
          <a:stretch>
            <a:fillRect/>
          </a:stretch>
        </p:blipFill>
        <p:spPr bwMode="auto">
          <a:xfrm>
            <a:off x="5853989" y="2696936"/>
            <a:ext cx="6338011" cy="405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77015"/>
            <a:ext cx="9432758" cy="3952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388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Title 1"/>
          <p:cNvSpPr>
            <a:spLocks noGrp="1"/>
          </p:cNvSpPr>
          <p:nvPr>
            <p:ph type="title"/>
          </p:nvPr>
        </p:nvSpPr>
        <p:spPr>
          <a:xfrm>
            <a:off x="2376488" y="558800"/>
            <a:ext cx="7543800" cy="2686050"/>
          </a:xfrm>
        </p:spPr>
        <p:txBody>
          <a:bodyPr/>
          <a:lstStyle/>
          <a:p>
            <a:pPr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August 5, 2015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8. E</a:t>
            </a:r>
            <a:r>
              <a:rPr lang="en-US" altLang="zh-CN" sz="3600" b="1" dirty="0">
                <a:latin typeface="Tahoma" panose="020B0604030504040204" pitchFamily="34" charset="0"/>
                <a:cs typeface="Tahoma" panose="020B0604030504040204" pitchFamily="34" charset="0"/>
              </a:rPr>
              <a:t>ngagement, Effort: </a:t>
            </a:r>
            <a:br>
              <a:rPr lang="en-US" altLang="zh-CN" sz="36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600" b="1" dirty="0">
                <a:latin typeface="Tahoma" panose="020B0604030504040204" pitchFamily="34" charset="0"/>
                <a:cs typeface="Tahoma" panose="020B0604030504040204" pitchFamily="34" charset="0"/>
              </a:rPr>
              <a:t>B.</a:t>
            </a:r>
            <a:r>
              <a:rPr lang="en-US" alt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nterpreting Infographics</a:t>
            </a:r>
            <a:br>
              <a:rPr lang="en-US" alt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much rainforest in that chocolate bar?</a:t>
            </a:r>
            <a:br>
              <a:rPr lang="en-US" alt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Global Forest Watch, </a:t>
            </a:r>
            <a:r>
              <a:rPr lang="en-U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Nancy Harris, Octavia Payne and Sarah Mann</a:t>
            </a:r>
            <a:br>
              <a:rPr lang="en-US" alt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http://blog.globalforestwatch.org/2015/08/how-much-rainforest-is-in-that-chocolate-bar/</a:t>
            </a:r>
            <a:r>
              <a:rPr lang="en-US" alt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58880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3" y="3429000"/>
            <a:ext cx="6311900" cy="315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880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50" y="3463925"/>
            <a:ext cx="2946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824418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Title 3"/>
          <p:cNvSpPr>
            <a:spLocks noGrp="1"/>
          </p:cNvSpPr>
          <p:nvPr>
            <p:ph type="title"/>
          </p:nvPr>
        </p:nvSpPr>
        <p:spPr>
          <a:xfrm>
            <a:off x="2362200" y="342901"/>
            <a:ext cx="7620000" cy="2278063"/>
          </a:xfrm>
        </p:spPr>
        <p:txBody>
          <a:bodyPr/>
          <a:lstStyle/>
          <a:p>
            <a:r>
              <a:rPr lang="en-US" altLang="zh-CN" sz="320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8. E</a:t>
            </a:r>
            <a:r>
              <a:rPr lang="en-US" altLang="zh-CN" sz="3200" dirty="0">
                <a:latin typeface="Tahoma" panose="020B0604030504040204" pitchFamily="34" charset="0"/>
                <a:cs typeface="Tahoma" panose="020B0604030504040204" pitchFamily="34" charset="0"/>
              </a:rPr>
              <a:t>ngagement, Effort: </a:t>
            </a:r>
            <a:br>
              <a:rPr lang="en-US" altLang="zh-CN" sz="32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200" dirty="0">
                <a:latin typeface="Tahoma" panose="020B0604030504040204" pitchFamily="34" charset="0"/>
                <a:cs typeface="Tahoma" panose="020B0604030504040204" pitchFamily="34" charset="0"/>
              </a:rPr>
              <a:t>C.</a:t>
            </a:r>
            <a:r>
              <a:rPr lang="en-US" altLang="en-US" sz="3200" dirty="0">
                <a:latin typeface="Tahoma" panose="020B0604030504040204" pitchFamily="34" charset="0"/>
                <a:cs typeface="Tahoma" panose="020B0604030504040204" pitchFamily="34" charset="0"/>
              </a:rPr>
              <a:t> Map Animations</a:t>
            </a:r>
            <a:br>
              <a:rPr lang="en-US" altLang="en-US" sz="3200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3200" dirty="0"/>
              <a:t>Yes, Mr. President, We Remade Our Atlas to Reflect Shrinking Ice</a:t>
            </a:r>
            <a:br>
              <a:rPr lang="en-US" altLang="en-US" sz="3200" dirty="0"/>
            </a:br>
            <a:r>
              <a:rPr lang="en-US" altLang="en-US" sz="1400" dirty="0"/>
              <a:t>Christine </a:t>
            </a:r>
            <a:r>
              <a:rPr lang="en-US" altLang="en-US" sz="1400" dirty="0" err="1"/>
              <a:t>Dell'Amore</a:t>
            </a:r>
            <a:r>
              <a:rPr lang="en-US" altLang="en-US" sz="1400" dirty="0"/>
              <a:t>, National Geographic, August 3, 2015 </a:t>
            </a:r>
            <a:br>
              <a:rPr lang="en-US" altLang="en-US" sz="1400" dirty="0"/>
            </a:br>
            <a:r>
              <a:rPr lang="en-US" altLang="en-US" sz="800" dirty="0">
                <a:hlinkClick r:id="rId2"/>
              </a:rPr>
              <a:t>http://news.nationalgeographic.com/2015/08/150803-arctic-ice-obama-climate-nation-science/?utm_content=buffer8a394&amp;utm_medium=social&amp;utm_source=twitter.com&amp;utm_campaign=buffer</a:t>
            </a:r>
            <a:r>
              <a:rPr lang="en-US" altLang="en-US" sz="800" dirty="0"/>
              <a:t> </a:t>
            </a:r>
          </a:p>
        </p:txBody>
      </p:sp>
      <p:pic>
        <p:nvPicPr>
          <p:cNvPr id="59085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2620964"/>
            <a:ext cx="55626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84317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157" y="457200"/>
            <a:ext cx="9097701" cy="1706562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July 2016</a:t>
            </a:r>
            <a:b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Opening the Textbook: Educational Resources in U.S. Higher Education, 2015-2016</a:t>
            </a:r>
            <a:b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Elaine Allen and Jeff Seaman, Babson Survey Research Group</a:t>
            </a:r>
            <a:b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http://www.onlinelearningsurvey.com/reports/openingthetextbook2016.pdf</a:t>
            </a:r>
            <a: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1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8401" y="57912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511" t="17616" r="17444" b="273"/>
          <a:stretch/>
        </p:blipFill>
        <p:spPr>
          <a:xfrm>
            <a:off x="152400" y="2643851"/>
            <a:ext cx="5943600" cy="411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35044" t="30389" r="22355" b="14966"/>
          <a:stretch/>
        </p:blipFill>
        <p:spPr>
          <a:xfrm>
            <a:off x="6285053" y="2652393"/>
            <a:ext cx="5748760" cy="410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38801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96440" y="246185"/>
            <a:ext cx="8882576" cy="2661137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26, 2016</a:t>
            </a:r>
            <a:br>
              <a:rPr lang="en-US" sz="2000" dirty="0"/>
            </a:br>
            <a:r>
              <a:rPr lang="en-US" altLang="zh-CN" sz="4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9. T</a:t>
            </a:r>
            <a:r>
              <a:rPr lang="en-US" altLang="zh-CN" sz="4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ension, Challenge, etc.:</a:t>
            </a:r>
            <a:br>
              <a:rPr lang="en-US" altLang="zh-CN" sz="20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600" b="1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altLang="zh-CN" sz="3600" b="1" dirty="0">
                <a:latin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altLang="en-US" sz="3600" b="1" dirty="0">
                <a:latin typeface="Tahoma" panose="020B0604030504040204" pitchFamily="34" charset="0"/>
                <a:cs typeface="Tahoma" panose="020B0604030504040204" pitchFamily="34" charset="0"/>
              </a:rPr>
              <a:t>Controversial Issue Debates </a:t>
            </a:r>
            <a:br>
              <a:rPr lang="en-US" alt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R511, Rob Elliot, Erin Milanese, and Patrick Walsh Traditional Textbook (8:11)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https://drive.google.com/file/d/0B25AtCR9Ddd5NE9DaS16RlpiMW8/view</a:t>
            </a:r>
            <a: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000" b="1" dirty="0"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https://www.youtube.com/watch?v=Bcr3_aZT_xQ&amp;feature=youtu.be</a:t>
            </a: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190" t="16058" r="4556" b="8029"/>
          <a:stretch/>
        </p:blipFill>
        <p:spPr>
          <a:xfrm>
            <a:off x="1" y="3114932"/>
            <a:ext cx="6049107" cy="3276600"/>
          </a:xfrm>
          <a:prstGeom prst="rect">
            <a:avLst/>
          </a:prstGeom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65"/>
          <a:stretch>
            <a:fillRect/>
          </a:stretch>
        </p:blipFill>
        <p:spPr bwMode="auto">
          <a:xfrm>
            <a:off x="6224954" y="3114931"/>
            <a:ext cx="5967046" cy="324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465258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Title 1"/>
          <p:cNvSpPr>
            <a:spLocks noGrp="1"/>
          </p:cNvSpPr>
          <p:nvPr>
            <p:ph type="title"/>
          </p:nvPr>
        </p:nvSpPr>
        <p:spPr>
          <a:xfrm>
            <a:off x="1215341" y="533400"/>
            <a:ext cx="9838481" cy="1828800"/>
          </a:xfrm>
        </p:spPr>
        <p:txBody>
          <a:bodyPr/>
          <a:lstStyle/>
          <a:p>
            <a:r>
              <a:rPr lang="en-US" altLang="zh-CN" sz="36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10. Y</a:t>
            </a:r>
            <a:r>
              <a:rPr lang="en-US" altLang="zh-CN" sz="3600" b="1" dirty="0">
                <a:latin typeface="Tahoma" panose="020B0604030504040204" pitchFamily="34" charset="0"/>
                <a:cs typeface="Tahoma" panose="020B0604030504040204" pitchFamily="34" charset="0"/>
              </a:rPr>
              <a:t>ields Products, Goals: </a:t>
            </a:r>
            <a:br>
              <a:rPr lang="en-US" altLang="zh-CN" sz="36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600" b="1" dirty="0">
                <a:latin typeface="Tahoma" panose="020B0604030504040204" pitchFamily="34" charset="0"/>
                <a:cs typeface="Tahoma" panose="020B0604030504040204" pitchFamily="34" charset="0"/>
              </a:rPr>
              <a:t>A. Student Created Interview Videos </a:t>
            </a:r>
            <a:br>
              <a:rPr lang="en-US" altLang="zh-CN" sz="20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800" b="1" dirty="0">
                <a:latin typeface="Tahoma" panose="020B0604030504040204" pitchFamily="34" charset="0"/>
                <a:cs typeface="Tahoma" panose="020B0604030504040204" pitchFamily="34" charset="0"/>
              </a:rPr>
              <a:t>R678 Final Projects, April 2016</a:t>
            </a:r>
            <a:br>
              <a:rPr lang="en-US" altLang="en-US" sz="18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800" b="1" dirty="0">
                <a:latin typeface="Tahoma" panose="020B0604030504040204" pitchFamily="34" charset="0"/>
                <a:cs typeface="Tahoma" panose="020B0604030504040204" pitchFamily="34" charset="0"/>
              </a:rPr>
              <a:t>The Making of an Adventurer (video), Troy </a:t>
            </a:r>
            <a:r>
              <a:rPr lang="en-US" altLang="en-US" sz="1800" b="1" dirty="0" err="1">
                <a:latin typeface="Tahoma" panose="020B0604030504040204" pitchFamily="34" charset="0"/>
                <a:cs typeface="Tahoma" panose="020B0604030504040204" pitchFamily="34" charset="0"/>
              </a:rPr>
              <a:t>Cockrum</a:t>
            </a:r>
            <a:br>
              <a:rPr lang="en-US" alt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 b="1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https://www.youtube.com/watch?v=ew6e7Chd9I8</a:t>
            </a:r>
            <a:r>
              <a:rPr lang="en-US" alt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55808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6" t="12962" r="33733" b="1852"/>
          <a:stretch>
            <a:fillRect/>
          </a:stretch>
        </p:blipFill>
        <p:spPr bwMode="auto">
          <a:xfrm>
            <a:off x="6400220" y="2685327"/>
            <a:ext cx="5791779" cy="4227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1" r="34569" b="2553"/>
          <a:stretch>
            <a:fillRect/>
          </a:stretch>
        </p:blipFill>
        <p:spPr bwMode="auto">
          <a:xfrm>
            <a:off x="0" y="2685327"/>
            <a:ext cx="5795889" cy="4172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" t="13846" r="-360" b="1538"/>
          <a:stretch>
            <a:fillRect/>
          </a:stretch>
        </p:blipFill>
        <p:spPr bwMode="auto">
          <a:xfrm>
            <a:off x="10128316" y="5567422"/>
            <a:ext cx="1931057" cy="1379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76806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Title 1"/>
          <p:cNvSpPr>
            <a:spLocks noGrp="1"/>
          </p:cNvSpPr>
          <p:nvPr>
            <p:ph type="title"/>
          </p:nvPr>
        </p:nvSpPr>
        <p:spPr>
          <a:xfrm>
            <a:off x="1828800" y="381000"/>
            <a:ext cx="8610600" cy="1981200"/>
          </a:xfrm>
        </p:spPr>
        <p:txBody>
          <a:bodyPr/>
          <a:lstStyle/>
          <a:p>
            <a:r>
              <a:rPr lang="en-US" altLang="zh-CN" sz="4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10. Y</a:t>
            </a:r>
            <a:r>
              <a:rPr lang="en-US" altLang="zh-CN" sz="4000" b="1" dirty="0">
                <a:latin typeface="Tahoma" panose="020B0604030504040204" pitchFamily="34" charset="0"/>
                <a:cs typeface="Tahoma" panose="020B0604030504040204" pitchFamily="34" charset="0"/>
              </a:rPr>
              <a:t>ields Products, Goals: </a:t>
            </a:r>
            <a:br>
              <a:rPr lang="en-US" altLang="zh-CN" sz="40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4000" b="1" dirty="0">
                <a:latin typeface="Tahoma" panose="020B0604030504040204" pitchFamily="34" charset="0"/>
                <a:cs typeface="Tahoma" panose="020B0604030504040204" pitchFamily="34" charset="0"/>
              </a:rPr>
              <a:t>B. Data </a:t>
            </a:r>
            <a:r>
              <a:rPr lang="en-US" altLang="en-US" sz="4000" b="1" dirty="0">
                <a:latin typeface="Tahoma" panose="020B0604030504040204" pitchFamily="34" charset="0"/>
                <a:cs typeface="Tahoma" panose="020B0604030504040204" pitchFamily="34" charset="0"/>
              </a:rPr>
              <a:t>Collection Tools</a:t>
            </a:r>
            <a:br>
              <a:rPr lang="en-US" altLang="en-US" sz="32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  <a:t>Design Article Database in Pinterest, </a:t>
            </a:r>
            <a:r>
              <a:rPr lang="en-US" altLang="en-US" sz="2400" b="1" dirty="0" err="1">
                <a:latin typeface="Tahoma" panose="020B0604030504040204" pitchFamily="34" charset="0"/>
                <a:cs typeface="Tahoma" panose="020B0604030504040204" pitchFamily="34" charset="0"/>
              </a:rPr>
              <a:t>Meina</a:t>
            </a:r>
            <a:r>
              <a:rPr lang="en-US" altLang="en-US" sz="2400" b="1" dirty="0">
                <a:latin typeface="Tahoma" panose="020B0604030504040204" pitchFamily="34" charset="0"/>
                <a:cs typeface="Tahoma" panose="020B0604030504040204" pitchFamily="34" charset="0"/>
              </a:rPr>
              <a:t> Zhu</a:t>
            </a:r>
            <a:br>
              <a:rPr lang="en-US" altLang="en-US" sz="14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1400" b="1" dirty="0"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https://www.pinterest.com/zhumeina0000/r-678-emerging-learning-technology/</a:t>
            </a:r>
            <a:r>
              <a:rPr lang="en-US" altLang="en-US" sz="1400" b="1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560131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" t="12914" r="2798" b="565"/>
          <a:stretch>
            <a:fillRect/>
          </a:stretch>
        </p:blipFill>
        <p:spPr bwMode="auto">
          <a:xfrm>
            <a:off x="2971801" y="2438400"/>
            <a:ext cx="58705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1" t="15814" r="3035" b="1465"/>
          <a:stretch>
            <a:fillRect/>
          </a:stretch>
        </p:blipFill>
        <p:spPr bwMode="auto">
          <a:xfrm>
            <a:off x="2667000" y="2489200"/>
            <a:ext cx="655320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18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97075" y="609600"/>
            <a:ext cx="9438712" cy="1752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March 12, 2016</a:t>
            </a:r>
            <a:b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10. Y</a:t>
            </a:r>
            <a:r>
              <a:rPr lang="en-US" altLang="zh-C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ields Products, Goals: </a:t>
            </a:r>
            <a:br>
              <a:rPr lang="en-US" altLang="zh-C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C. Topic or Course </a:t>
            </a:r>
            <a:r>
              <a:rPr lang="en-US" altLang="en-US" sz="3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Timeline</a:t>
            </a:r>
            <a:br>
              <a:rPr lang="en-US" alt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678 John Falchi,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Timeglider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An Abbreviated History of Distance Education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http://timeglider.com/t/50843d8903a48008?min_zoom=1&amp;max_zoom=100</a:t>
            </a:r>
            <a:r>
              <a:rPr lang="en-US" sz="1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60518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8" t="11778" r="256" b="735"/>
          <a:stretch>
            <a:fillRect/>
          </a:stretch>
        </p:blipFill>
        <p:spPr bwMode="auto">
          <a:xfrm>
            <a:off x="2692079" y="3054154"/>
            <a:ext cx="7169552" cy="380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61792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96440" y="609600"/>
            <a:ext cx="8290560" cy="21336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October 26, 2016</a:t>
            </a:r>
            <a:b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24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10. Y</a:t>
            </a:r>
            <a:r>
              <a:rPr lang="en-US" altLang="zh-CN" sz="2400" b="1" dirty="0">
                <a:latin typeface="Tahoma" panose="020B0604030504040204" pitchFamily="34" charset="0"/>
                <a:cs typeface="Tahoma" panose="020B0604030504040204" pitchFamily="34" charset="0"/>
              </a:rPr>
              <a:t>ields Products, Goals: </a:t>
            </a:r>
            <a:br>
              <a:rPr lang="en-US" altLang="zh-CN" sz="2400" b="1" dirty="0"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zh-CN" sz="2400" b="1" dirty="0">
                <a:latin typeface="Tahoma" panose="020B0604030504040204" pitchFamily="34" charset="0"/>
                <a:cs typeface="Tahoma" panose="020B0604030504040204" pitchFamily="34" charset="0"/>
              </a:rPr>
              <a:t>D. 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R511, Kai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Westerfield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Jennifer Blankenship, and </a:t>
            </a:r>
            <a:r>
              <a:rPr lang="en-US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Colbi</a:t>
            </a: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Lehman, Online Degree Programs</a:t>
            </a:r>
            <a:b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(11:54) Go Animate</a:t>
            </a:r>
            <a:endParaRPr lang="en-US" sz="1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6440" y="2914860"/>
            <a:ext cx="5029200" cy="394313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0672" y="2914861"/>
            <a:ext cx="5029199" cy="39431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995" y="2904053"/>
            <a:ext cx="6737727" cy="394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1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05000" y="381000"/>
            <a:ext cx="8305800" cy="1447800"/>
          </a:xfrm>
        </p:spPr>
        <p:txBody>
          <a:bodyPr anchorCtr="1"/>
          <a:lstStyle/>
          <a:p>
            <a:pPr eaLnBrk="1" hangingPunct="1"/>
            <a:r>
              <a:rPr lang="en-US" altLang="en-US" sz="4000" b="1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Recap: </a:t>
            </a:r>
            <a:br>
              <a:rPr lang="en-US" altLang="en-US" sz="2800" b="1" dirty="0">
                <a:solidFill>
                  <a:srgbClr val="FF0000"/>
                </a:solidFill>
                <a:latin typeface="Tahoma" panose="020B0604030504040204" pitchFamily="34" charset="0"/>
              </a:rPr>
            </a:br>
            <a:r>
              <a:rPr lang="en-US" altLang="en-US" sz="2600" b="1" dirty="0">
                <a:solidFill>
                  <a:schemeClr val="tx1"/>
                </a:solidFill>
                <a:latin typeface="Tahoma" panose="020B0604030504040204" pitchFamily="34" charset="0"/>
              </a:rPr>
              <a:t>Which principle(s) of TEC-VARIETY will you use?</a:t>
            </a:r>
            <a:endParaRPr lang="en-US" altLang="en-US" sz="2600" b="1" dirty="0">
              <a:solidFill>
                <a:srgbClr val="FF0000"/>
              </a:solidFill>
              <a:latin typeface="Tahoma" panose="020B0604030504040204" pitchFamily="34" charset="0"/>
            </a:endParaRPr>
          </a:p>
        </p:txBody>
      </p:sp>
      <p:sp>
        <p:nvSpPr>
          <p:cNvPr id="561155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800828" y="1981200"/>
            <a:ext cx="5029200" cy="4876800"/>
          </a:xfrm>
        </p:spPr>
        <p:txBody>
          <a:bodyPr/>
          <a:lstStyle/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T</a:t>
            </a:r>
            <a:r>
              <a:rPr lang="en-US" altLang="zh-CN" sz="2800" b="1" dirty="0">
                <a:latin typeface="Tahoma" panose="020B0604030504040204" pitchFamily="34" charset="0"/>
                <a:ea typeface="SimSun" panose="02010600030101010101" pitchFamily="2" charset="-122"/>
              </a:rPr>
              <a:t>one/Climate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E</a:t>
            </a:r>
            <a:r>
              <a:rPr lang="en-US" altLang="zh-CN" sz="2800" b="1" dirty="0">
                <a:latin typeface="Tahoma" panose="020B0604030504040204" pitchFamily="34" charset="0"/>
                <a:ea typeface="SimSun" panose="02010600030101010101" pitchFamily="2" charset="-122"/>
              </a:rPr>
              <a:t>ncouragement, Feedback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C</a:t>
            </a:r>
            <a:r>
              <a:rPr lang="en-US" altLang="zh-CN" sz="2800" b="1" dirty="0">
                <a:latin typeface="Tahoma" panose="020B0604030504040204" pitchFamily="34" charset="0"/>
                <a:ea typeface="SimSun" panose="02010600030101010101" pitchFamily="2" charset="-122"/>
              </a:rPr>
              <a:t>uriosity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None/>
            </a:pPr>
            <a:endParaRPr lang="en-US" altLang="zh-CN" sz="2800" b="1" dirty="0">
              <a:solidFill>
                <a:srgbClr val="FF0000"/>
              </a:solidFill>
              <a:latin typeface="Tahoma" panose="020B0604030504040204" pitchFamily="34" charset="0"/>
              <a:ea typeface="SimSun" panose="02010600030101010101" pitchFamily="2" charset="-122"/>
            </a:endParaRP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V</a:t>
            </a:r>
            <a:r>
              <a:rPr lang="en-US" altLang="zh-CN" sz="2800" b="1" dirty="0">
                <a:latin typeface="Tahoma" panose="020B0604030504040204" pitchFamily="34" charset="0"/>
                <a:ea typeface="SimSun" panose="02010600030101010101" pitchFamily="2" charset="-122"/>
              </a:rPr>
              <a:t>ariety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A</a:t>
            </a:r>
            <a:r>
              <a:rPr lang="en-US" altLang="zh-CN" sz="2800" b="1" dirty="0">
                <a:latin typeface="Tahoma" panose="020B0604030504040204" pitchFamily="34" charset="0"/>
                <a:ea typeface="SimSun" panose="02010600030101010101" pitchFamily="2" charset="-122"/>
              </a:rPr>
              <a:t>utonomy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R</a:t>
            </a:r>
            <a:r>
              <a:rPr lang="en-US" altLang="zh-CN" sz="2800" b="1" dirty="0">
                <a:latin typeface="Tahoma" panose="020B0604030504040204" pitchFamily="34" charset="0"/>
                <a:ea typeface="SimSun" panose="02010600030101010101" pitchFamily="2" charset="-122"/>
              </a:rPr>
              <a:t>elevance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I</a:t>
            </a:r>
            <a:r>
              <a:rPr lang="en-US" altLang="zh-CN" sz="2800" b="1" dirty="0">
                <a:latin typeface="Tahoma" panose="020B0604030504040204" pitchFamily="34" charset="0"/>
                <a:ea typeface="SimSun" panose="02010600030101010101" pitchFamily="2" charset="-122"/>
              </a:rPr>
              <a:t>nteractive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E</a:t>
            </a:r>
            <a:r>
              <a:rPr lang="en-US" altLang="zh-CN" sz="2800" b="1" dirty="0">
                <a:latin typeface="Tahoma" panose="020B0604030504040204" pitchFamily="34" charset="0"/>
                <a:ea typeface="SimSun" panose="02010600030101010101" pitchFamily="2" charset="-122"/>
              </a:rPr>
              <a:t>ngagement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T</a:t>
            </a:r>
            <a:r>
              <a:rPr lang="en-US" altLang="zh-CN" sz="2800" b="1" dirty="0">
                <a:latin typeface="Tahoma" panose="020B0604030504040204" pitchFamily="34" charset="0"/>
                <a:ea typeface="SimSun" panose="02010600030101010101" pitchFamily="2" charset="-122"/>
              </a:rPr>
              <a:t>ension</a:t>
            </a:r>
          </a:p>
          <a:p>
            <a:pPr marL="533400" indent="-533400" eaLnBrk="1" hangingPunct="1">
              <a:lnSpc>
                <a:spcPct val="80000"/>
              </a:lnSpc>
              <a:buClr>
                <a:srgbClr val="FF0000"/>
              </a:buClr>
              <a:buNone/>
            </a:pPr>
            <a:r>
              <a:rPr lang="en-US" altLang="zh-CN" sz="2800" b="1" dirty="0">
                <a:solidFill>
                  <a:srgbClr val="FF0000"/>
                </a:solidFill>
                <a:latin typeface="Tahoma" panose="020B0604030504040204" pitchFamily="34" charset="0"/>
                <a:ea typeface="SimSun" panose="02010600030101010101" pitchFamily="2" charset="-122"/>
              </a:rPr>
              <a:t>Y</a:t>
            </a:r>
            <a:r>
              <a:rPr lang="en-US" altLang="zh-CN" sz="2800" b="1" dirty="0">
                <a:latin typeface="Tahoma" panose="020B0604030504040204" pitchFamily="34" charset="0"/>
                <a:ea typeface="SimSun" panose="02010600030101010101" pitchFamily="2" charset="-122"/>
              </a:rPr>
              <a:t>ields Products</a:t>
            </a:r>
            <a:endParaRPr lang="en-US" altLang="en-US" sz="2800" b="1" dirty="0">
              <a:latin typeface="Tahoma" panose="020B060403050404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248" y="1981200"/>
            <a:ext cx="1752600" cy="242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048" y="4572000"/>
            <a:ext cx="4038600" cy="186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3227670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itle 3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458200" cy="2819400"/>
          </a:xfrm>
        </p:spPr>
        <p:txBody>
          <a:bodyPr/>
          <a:lstStyle/>
          <a:p>
            <a:r>
              <a:rPr lang="en-US" sz="4800" b="1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Audience Poll #3: </a:t>
            </a:r>
            <a:br>
              <a:rPr lang="en-US" sz="3600" b="1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</a:br>
            <a:r>
              <a:rPr lang="en-US" sz="4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Who in here is now interested in self-publishing a book?</a:t>
            </a:r>
          </a:p>
        </p:txBody>
      </p:sp>
      <p:pic>
        <p:nvPicPr>
          <p:cNvPr id="6" name="Picture 2" descr="http://learnlanguages.maxupdates.tv/wp-content/uploads/2011/03/motivated-to-learn-a-foreign-langu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4" y="3267075"/>
            <a:ext cx="309562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groundwire.org/carousel/are-you-doing-a-good-job-with-your-online-and-offline-engagement-efforts/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026" y="3429000"/>
            <a:ext cx="39782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32794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itle 3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458200" cy="2819400"/>
          </a:xfrm>
        </p:spPr>
        <p:txBody>
          <a:bodyPr/>
          <a:lstStyle/>
          <a:p>
            <a:r>
              <a:rPr lang="en-US" sz="4800" b="1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Audience Poll #4: </a:t>
            </a:r>
            <a:br>
              <a:rPr lang="en-US" sz="3600" b="1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</a:br>
            <a:r>
              <a:rPr lang="en-US" sz="4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Is this the end for traditional publishers? </a:t>
            </a:r>
            <a:r>
              <a:rPr lang="en-US" sz="4000" b="1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Yes? No? Maybe?</a:t>
            </a:r>
          </a:p>
        </p:txBody>
      </p:sp>
      <p:pic>
        <p:nvPicPr>
          <p:cNvPr id="7" name="Picture 7" descr="http://franchisessentials.files.wordpress.com/2009/06/sales-questi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08870" y="113577"/>
            <a:ext cx="1983129" cy="1977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75" y="3175396"/>
            <a:ext cx="6546850" cy="368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2151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Title 1"/>
          <p:cNvSpPr>
            <a:spLocks noGrp="1"/>
          </p:cNvSpPr>
          <p:nvPr>
            <p:ph type="title"/>
          </p:nvPr>
        </p:nvSpPr>
        <p:spPr>
          <a:xfrm>
            <a:off x="1971676" y="685800"/>
            <a:ext cx="8162925" cy="3200400"/>
          </a:xfrm>
        </p:spPr>
        <p:txBody>
          <a:bodyPr/>
          <a:lstStyle/>
          <a:p>
            <a:r>
              <a:rPr lang="en-US" altLang="en-US" b="1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Any Questions or Comments?</a:t>
            </a:r>
            <a:br>
              <a:rPr lang="en-US" altLang="en-US" sz="2800" b="1">
                <a:solidFill>
                  <a:srgbClr val="FF0000"/>
                </a:solidFill>
                <a:latin typeface="Tahoma" panose="020B0604030504040204" pitchFamily="34" charset="0"/>
              </a:rPr>
            </a:br>
            <a:r>
              <a:rPr lang="en-US" altLang="en-US" sz="28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Slides at: TrainingShare.com</a:t>
            </a:r>
            <a:br>
              <a:rPr lang="en-US" altLang="en-US" sz="28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>
                <a:solidFill>
                  <a:srgbClr val="0070C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Papers: PublicationShare.com</a:t>
            </a:r>
            <a:br>
              <a:rPr lang="en-US" altLang="en-US" sz="28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Free book: </a:t>
            </a:r>
            <a:r>
              <a:rPr lang="en-US" altLang="en-US" sz="2800" b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  <a:hlinkClick r:id="rId2"/>
              </a:rPr>
              <a:t>http://tec-variety.com/</a:t>
            </a:r>
            <a:r>
              <a:rPr lang="en-US" altLang="en-US" sz="2800" b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</a:t>
            </a:r>
            <a:br>
              <a:rPr lang="en-US" altLang="en-US" sz="2800" b="1">
                <a:solidFill>
                  <a:srgbClr val="00B050"/>
                </a:solidFill>
                <a:latin typeface="Tahoma" panose="020B0604030504040204" pitchFamily="34" charset="0"/>
                <a:cs typeface="Tahoma" panose="020B0604030504040204" pitchFamily="34" charset="0"/>
              </a:rPr>
            </a:br>
            <a:r>
              <a:rPr lang="en-US" altLang="en-US" sz="2800" b="1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Dr. Curt Bonk – </a:t>
            </a:r>
            <a:r>
              <a:rPr lang="en-US" altLang="en-US" sz="2800" b="1">
                <a:latin typeface="Tahoma" panose="020B0604030504040204" pitchFamily="34" charset="0"/>
                <a:cs typeface="Tahoma" panose="020B0604030504040204" pitchFamily="34" charset="0"/>
                <a:hlinkClick r:id="rId3"/>
              </a:rPr>
              <a:t>CJBonk@Indiana.edu</a:t>
            </a:r>
            <a:endParaRPr lang="en-US" altLang="en-US" sz="2800" b="1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6422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7669" y="4254501"/>
            <a:ext cx="3657600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4228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268788"/>
            <a:ext cx="3505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177" y="303212"/>
            <a:ext cx="2021223" cy="27922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891" y="3576576"/>
            <a:ext cx="2537911" cy="328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551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8410" y="274638"/>
            <a:ext cx="9688010" cy="2468562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September 7, 2016</a:t>
            </a:r>
            <a:br>
              <a:rPr lang="en-US" sz="32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 Educational Resources (OER) </a:t>
            </a:r>
            <a:b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 Evolving Higher Education Landscape</a:t>
            </a:r>
            <a:b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Cengage</a:t>
            </a:r>
            <a:br>
              <a:rPr lang="en-U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https://campustechnology.com/articles/2016/09/07/oer-use-to-triple-over-next-5-years.aspx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b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http://assets.cengage.com/pdf/wp_oer-evolving-higher-ed-landscape.pdf</a:t>
            </a:r>
            <a:r>
              <a:rPr lang="en-US" sz="1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8401" y="5791200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kern="0" dirty="0">
              <a:solidFill>
                <a:sysClr val="windowText" lastClr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33827" t="28398" r="34038" b="4666"/>
          <a:stretch/>
        </p:blipFill>
        <p:spPr>
          <a:xfrm>
            <a:off x="845917" y="2969888"/>
            <a:ext cx="4267200" cy="37057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5015" t="36164" r="21804" b="13572"/>
          <a:stretch/>
        </p:blipFill>
        <p:spPr>
          <a:xfrm>
            <a:off x="5762262" y="2969888"/>
            <a:ext cx="5384158" cy="368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911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itle 3"/>
          <p:cNvSpPr>
            <a:spLocks noGrp="1"/>
          </p:cNvSpPr>
          <p:nvPr>
            <p:ph type="title"/>
          </p:nvPr>
        </p:nvSpPr>
        <p:spPr>
          <a:xfrm>
            <a:off x="1981200" y="381000"/>
            <a:ext cx="8458200" cy="2819400"/>
          </a:xfrm>
        </p:spPr>
        <p:txBody>
          <a:bodyPr/>
          <a:lstStyle/>
          <a:p>
            <a:r>
              <a:rPr lang="en-US" sz="4000" b="1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Audience Poll #1: </a:t>
            </a:r>
            <a:br>
              <a:rPr lang="en-US" sz="4000" b="1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</a:br>
            <a:r>
              <a:rPr lang="en-US" sz="40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Who in here has thought about self-publishing a book?</a:t>
            </a:r>
          </a:p>
        </p:txBody>
      </p:sp>
      <p:pic>
        <p:nvPicPr>
          <p:cNvPr id="184323" name="Picture 7" descr="http://franchisessentials.files.wordpress.com/2009/06/sales-questi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1222" y="3390900"/>
            <a:ext cx="282892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4" name="Picture 6" descr="Cat Raise Hand School Desk Animated Clipart&#10;&#10;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0147" y="3379876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5" name="Picture 8" descr="Dog Raise Hand School Desk Animated Clipart&#10;&#10;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266" y="34290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565" y="3429000"/>
            <a:ext cx="3293435" cy="2465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329593"/>
      </p:ext>
    </p:extLst>
  </p:cSld>
  <p:clrMapOvr>
    <a:masterClrMapping/>
  </p:clrMapOvr>
</p:sld>
</file>

<file path=ppt/theme/theme1.xml><?xml version="1.0" encoding="utf-8"?>
<a:theme xmlns:a="http://schemas.openxmlformats.org/drawingml/2006/main" name="Professional">
  <a:themeElements>
    <a:clrScheme name="Professional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6600FF"/>
      </a:accent1>
      <a:accent2>
        <a:srgbClr val="CC00FF"/>
      </a:accent2>
      <a:accent3>
        <a:srgbClr val="FFFFFF"/>
      </a:accent3>
      <a:accent4>
        <a:srgbClr val="000000"/>
      </a:accent4>
      <a:accent5>
        <a:srgbClr val="B8AAFF"/>
      </a:accent5>
      <a:accent6>
        <a:srgbClr val="B900E7"/>
      </a:accent6>
      <a:hlink>
        <a:srgbClr val="00CC99"/>
      </a:hlink>
      <a:folHlink>
        <a:srgbClr val="0099CC"/>
      </a:folHlink>
    </a:clrScheme>
    <a:fontScheme name="Professio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Professional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00FF"/>
        </a:accent1>
        <a:accent2>
          <a:srgbClr val="CC00FF"/>
        </a:accent2>
        <a:accent3>
          <a:srgbClr val="FFFFFF"/>
        </a:accent3>
        <a:accent4>
          <a:srgbClr val="000000"/>
        </a:accent4>
        <a:accent5>
          <a:srgbClr val="B8A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FF99CC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033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7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Professional">
  <a:themeElements>
    <a:clrScheme name="Professional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6600FF"/>
      </a:accent1>
      <a:accent2>
        <a:srgbClr val="CC00FF"/>
      </a:accent2>
      <a:accent3>
        <a:srgbClr val="FFFFFF"/>
      </a:accent3>
      <a:accent4>
        <a:srgbClr val="000000"/>
      </a:accent4>
      <a:accent5>
        <a:srgbClr val="B8AAFF"/>
      </a:accent5>
      <a:accent6>
        <a:srgbClr val="B900E7"/>
      </a:accent6>
      <a:hlink>
        <a:srgbClr val="00CC99"/>
      </a:hlink>
      <a:folHlink>
        <a:srgbClr val="0099CC"/>
      </a:folHlink>
    </a:clrScheme>
    <a:fontScheme name="Professio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Professional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00FF"/>
        </a:accent1>
        <a:accent2>
          <a:srgbClr val="CC00FF"/>
        </a:accent2>
        <a:accent3>
          <a:srgbClr val="FFFFFF"/>
        </a:accent3>
        <a:accent4>
          <a:srgbClr val="000000"/>
        </a:accent4>
        <a:accent5>
          <a:srgbClr val="B8A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FF99CC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033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3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5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7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6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4_Professional">
  <a:themeElements>
    <a:clrScheme name="Professional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6600FF"/>
      </a:accent1>
      <a:accent2>
        <a:srgbClr val="CC00FF"/>
      </a:accent2>
      <a:accent3>
        <a:srgbClr val="FFFFFF"/>
      </a:accent3>
      <a:accent4>
        <a:srgbClr val="000000"/>
      </a:accent4>
      <a:accent5>
        <a:srgbClr val="B8AAFF"/>
      </a:accent5>
      <a:accent6>
        <a:srgbClr val="B900E7"/>
      </a:accent6>
      <a:hlink>
        <a:srgbClr val="00CC99"/>
      </a:hlink>
      <a:folHlink>
        <a:srgbClr val="0099CC"/>
      </a:folHlink>
    </a:clrScheme>
    <a:fontScheme name="Professio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Professional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00FF"/>
        </a:accent1>
        <a:accent2>
          <a:srgbClr val="CC00FF"/>
        </a:accent2>
        <a:accent3>
          <a:srgbClr val="FFFFFF"/>
        </a:accent3>
        <a:accent4>
          <a:srgbClr val="000000"/>
        </a:accent4>
        <a:accent5>
          <a:srgbClr val="B8A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FF99CC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033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5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2_Professional">
  <a:themeElements>
    <a:clrScheme name="Professional 1">
      <a:dk1>
        <a:srgbClr val="000000"/>
      </a:dk1>
      <a:lt1>
        <a:srgbClr val="FFFFFF"/>
      </a:lt1>
      <a:dk2>
        <a:srgbClr val="000000"/>
      </a:dk2>
      <a:lt2>
        <a:srgbClr val="B2B2B2"/>
      </a:lt2>
      <a:accent1>
        <a:srgbClr val="6600FF"/>
      </a:accent1>
      <a:accent2>
        <a:srgbClr val="CC00FF"/>
      </a:accent2>
      <a:accent3>
        <a:srgbClr val="FFFFFF"/>
      </a:accent3>
      <a:accent4>
        <a:srgbClr val="000000"/>
      </a:accent4>
      <a:accent5>
        <a:srgbClr val="B8AAFF"/>
      </a:accent5>
      <a:accent6>
        <a:srgbClr val="B900E7"/>
      </a:accent6>
      <a:hlink>
        <a:srgbClr val="00CC99"/>
      </a:hlink>
      <a:folHlink>
        <a:srgbClr val="0099CC"/>
      </a:folHlink>
    </a:clrScheme>
    <a:fontScheme name="Profession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Professional 1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6600FF"/>
        </a:accent1>
        <a:accent2>
          <a:srgbClr val="CC00FF"/>
        </a:accent2>
        <a:accent3>
          <a:srgbClr val="FFFFFF"/>
        </a:accent3>
        <a:accent4>
          <a:srgbClr val="000000"/>
        </a:accent4>
        <a:accent5>
          <a:srgbClr val="B8A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2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FF99CC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3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fessional 4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FF0033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2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2959</TotalTime>
  <Words>922</Words>
  <Application>Microsoft Office PowerPoint</Application>
  <PresentationFormat>Widescreen</PresentationFormat>
  <Paragraphs>140</Paragraphs>
  <Slides>78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25</vt:i4>
      </vt:variant>
      <vt:variant>
        <vt:lpstr>Slide Titles</vt:lpstr>
      </vt:variant>
      <vt:variant>
        <vt:i4>78</vt:i4>
      </vt:variant>
    </vt:vector>
  </HeadingPairs>
  <TitlesOfParts>
    <vt:vector size="111" baseType="lpstr">
      <vt:lpstr>MS PGothic</vt:lpstr>
      <vt:lpstr>SimSun</vt:lpstr>
      <vt:lpstr>SimSun</vt:lpstr>
      <vt:lpstr>Arial</vt:lpstr>
      <vt:lpstr>Calibri</vt:lpstr>
      <vt:lpstr>Tahoma</vt:lpstr>
      <vt:lpstr>Times New Roman</vt:lpstr>
      <vt:lpstr>Wingdings</vt:lpstr>
      <vt:lpstr>Professional</vt:lpstr>
      <vt:lpstr>15_Default Design</vt:lpstr>
      <vt:lpstr>Office Theme</vt:lpstr>
      <vt:lpstr>2_Office Theme</vt:lpstr>
      <vt:lpstr>5_Office Theme</vt:lpstr>
      <vt:lpstr>19_Office Theme</vt:lpstr>
      <vt:lpstr>15_Office Theme</vt:lpstr>
      <vt:lpstr>19_Default Design</vt:lpstr>
      <vt:lpstr>7_Office Theme</vt:lpstr>
      <vt:lpstr>7_Default Design</vt:lpstr>
      <vt:lpstr>14_Default Design</vt:lpstr>
      <vt:lpstr>23_Office Theme</vt:lpstr>
      <vt:lpstr>3_Professional</vt:lpstr>
      <vt:lpstr>36_Default Design</vt:lpstr>
      <vt:lpstr>59_Office Theme</vt:lpstr>
      <vt:lpstr>70_Office Theme</vt:lpstr>
      <vt:lpstr>64_Office Theme</vt:lpstr>
      <vt:lpstr>8_Office Theme</vt:lpstr>
      <vt:lpstr>1_Default Design</vt:lpstr>
      <vt:lpstr>4_Professional</vt:lpstr>
      <vt:lpstr>54_Default Design</vt:lpstr>
      <vt:lpstr>2_Professional</vt:lpstr>
      <vt:lpstr>20_Office Theme</vt:lpstr>
      <vt:lpstr>4_Default Design</vt:lpstr>
      <vt:lpstr>1_Office Theme</vt:lpstr>
      <vt:lpstr>Sharing Experiences of Simultaneous Open Access (Free) and Low Cost Book Publishing in Amazon CreateSpace </vt:lpstr>
      <vt:lpstr>This talk is a “Two-For”</vt:lpstr>
      <vt:lpstr>Part #1:  Self-Publishing and Open Access Books (and free e-book)</vt:lpstr>
      <vt:lpstr> January 2014 Fixing the Broken Textbook Market:  How Students Respond to High Textbook Costs and Demand Alternatives Ethan Senack, The Student PIRGs http://uspirg.org/sites/pirg/files/reports/NATIONAL%20Fixing%20Broken%20Textbooks%20Report_0.pdf </vt:lpstr>
      <vt:lpstr> January 2014 Fixing the Broken Textbook Market:  How Students Respond to High Textbook Costs and Demand Alternatives,  Ethan Senack, The Student PIRGs http://uspirg.org/sites/pirg/files/reports/NATIONAL%20Fixing%20Broken%20Textbooks%20Report_0.pdf </vt:lpstr>
      <vt:lpstr>June 14, 2016 and August 11, 2016 Kentucky State U Offers Free E-Textbooks for All Students Leila Meyer, eCampus News http://www.unescobkk.org/education/ict/online-resources/databases/ict-in-education-database/item/article/the-maker-movement-in-education-a-new-global-transformation/ </vt:lpstr>
      <vt:lpstr>July 2016 Opening the Textbook: Educational Resources in U.S. Higher Education, 2015-2016 I. Elaine Allen and Jeff Seaman, Babson Survey Research Group http://www.onlinelearningsurvey.com/reports/openingthetextbook2016.pdf </vt:lpstr>
      <vt:lpstr>September 7, 2016 Open Educational Resources (OER)  and the Evolving Higher Education Landscape Cengage https://campustechnology.com/articles/2016/09/07/oer-use-to-triple-over-next-5-years.aspx  http://assets.cengage.com/pdf/wp_oer-evolving-higher-ed-landscape.pdf </vt:lpstr>
      <vt:lpstr>Audience Poll #1:  Who in here has thought about self-publishing a book?</vt:lpstr>
      <vt:lpstr>OpenStax College (OpenStax College offers students free textbooks that meet scope and sequence requirements for most courses. These are peer-reviewed texts written by professional content developers.) http://openstaxcollege.org/ </vt:lpstr>
      <vt:lpstr>Chegg (free textbooks)  http://www.chegg.com/ </vt:lpstr>
      <vt:lpstr>Lightning Source https://www1.lightningsource.com/default.aspx </vt:lpstr>
      <vt:lpstr>Lulu http://www.lulu.com/ </vt:lpstr>
      <vt:lpstr>AuthorHouse http://www.authorhouse.com/ </vt:lpstr>
      <vt:lpstr>Mehgan-Kiffer Press Peter Fingar peter@peterfingar.com http://www.mkpress.com/ http://www.peterfingar.com/   </vt:lpstr>
      <vt:lpstr>Self-Publishing Benefits</vt:lpstr>
      <vt:lpstr>Free Book Advantages</vt:lpstr>
      <vt:lpstr>Who Needs Open Access?</vt:lpstr>
      <vt:lpstr>Free Book Disadvantages</vt:lpstr>
      <vt:lpstr>Self-Publishing Challenges</vt:lpstr>
      <vt:lpstr>Quality Control?  Used the “PEERS” Approach!</vt:lpstr>
      <vt:lpstr>Let’s Play 20 Questions…!</vt:lpstr>
      <vt:lpstr>Q1. Need an Editor?  The rate per page, project, hour, varies, etc.</vt:lpstr>
      <vt:lpstr>Q2. Need a Copyeditor? (e.g., Egghead Editing) (change by page, project, hour, etc.) http://eggheadediting.com/  Donna J. Weinson: djweinson@gmail.com </vt:lpstr>
      <vt:lpstr>Q3. Need a Human Proofreader?  (The rate per page, project, per hour, etc.) (e.g., William Tyler Bryan-Askay) </vt:lpstr>
      <vt:lpstr>Q4. Need an Automated Proofreader?  Automated Services… (e.g., Ginger: http://www.gingersoftware.com/proofreading) </vt:lpstr>
      <vt:lpstr>Q5. Need an Indexer? (e.g., Dorsch Editorial) The rate per indexable page: Ranges depending on the density of the material, page size and type size, and whether the pages include a lot of tables/figures/images, etc.  http://www.dorschedit.ca/  Contact: Audrey Dorsch: audrey@dorschedit.ca </vt:lpstr>
      <vt:lpstr>Q6. Need Additional Grammar Help?  Automated Services… (e.g., Grammarly: http://www.grammarly.com/) </vt:lpstr>
      <vt:lpstr>Q7. Need a Publisher? Amazon CreateSpace (formerly BookSurge) https://www.createspace.com/ </vt:lpstr>
      <vt:lpstr>Q8: Where to go for marketing? Answer: CreateSpace, Personal Contacts, Media Interviews, email campaigns, book homepage etc. https://www.createspace.com/en/community/community/member_showcase/author_showcase/blog/2013/06/10/author-spotlight-patti-davis </vt:lpstr>
      <vt:lpstr>Q9: Need any Extra Services? Amazon CreateSpace https://www.createspace.com/Services/AuthorsExpress.jsp </vt:lpstr>
      <vt:lpstr>Q10: Basic Services? Amazon CreateSpace Author Express = $248 https://www.createspace.com/Services/AuthorsExpress.jsp </vt:lpstr>
      <vt:lpstr>Q11: Custom Services? Amazon CreateSpace Custom Standard = $948 https://www.createspace.com/Services/CustomStandard.jsp </vt:lpstr>
      <vt:lpstr>Q12: “Custom Advanced” Services Anyone? Amazon CreateSpace Custom Advanced = $2,881 https://www.createspace.com/Services/CustomAdvanced.jsp </vt:lpstr>
      <vt:lpstr>Q13: Need help with formatting?  Amazon CreateSpace https://www.createspace.com/Products/Book/InteriorPDF.jsp </vt:lpstr>
      <vt:lpstr>Q14: Need legal services or support? e.g., Fisch &amp; Richardson: http://www.fr.com/  New Media &amp; Entertainment: http://www.fr.com/New-MediaEntertainment-Sectors/ </vt:lpstr>
      <vt:lpstr>Q15: Need help with Book promotions?  (e.g., Meryl Moss; Media Muscle: http://www.mediamuscle.com/) (e.g., Dottie DeHart; Dottie@dehartandcompany.com)</vt:lpstr>
      <vt:lpstr>Q16: Need help with book website marketing? e.g., Digital Relevance: http://relevance.com/ </vt:lpstr>
      <vt:lpstr>Q17: Need help with book permissions? Try LinkedIn! http://www.linkedin.com/vsearch/p?orig=TSEO_SN&amp;title=permissions+specialist&amp;trk=TSEO_SN </vt:lpstr>
      <vt:lpstr>Q18: Need help with book endorsments? The 6 B’s of Gathering Book Endorsements?</vt:lpstr>
      <vt:lpstr>Q19: Need Help on Rates? Editorial Freelancers Association http://www.the-efa.org/ </vt:lpstr>
      <vt:lpstr>Q20: Need to Actually Find Someone? Editorial Freelancers Association http://www.the-efa.org/dir/search.php </vt:lpstr>
      <vt:lpstr>Options and Choices in  CreateSpace…</vt:lpstr>
      <vt:lpstr>CreateSpace Dashboard https://tsw.createspace.com/title/  </vt:lpstr>
      <vt:lpstr>Input Title, Authors, Language, Pub Date, etc. https://tsw.createspace.com/title/setup/book_title_information </vt:lpstr>
      <vt:lpstr>Approve Proof https://tsw.createspace.com/title/review/file_review </vt:lpstr>
      <vt:lpstr>CreateSpace Member Message Center https://www.createspace.com/Member/MessageCenter.do </vt:lpstr>
      <vt:lpstr>Decisions about Distribution Channels https://eu.createspace.com/title/distribute/channels </vt:lpstr>
      <vt:lpstr>Decisions about Pricing https://eu.createspace.com/title/distribute/pricing </vt:lpstr>
      <vt:lpstr>Decisions about Book Cover Finish https://tsw.createspace.com/title/distribute/covertype </vt:lpstr>
      <vt:lpstr>Enter Award Competitions https://www.createspace.com/pub/member/dashboard.abna.do </vt:lpstr>
      <vt:lpstr>Audience Poll #2:  Are there any light bulbs going off?</vt:lpstr>
      <vt:lpstr>A funny thing happened at the start of the millennium…</vt:lpstr>
      <vt:lpstr>And it continued to 2006 and 2007 with Wikibooks…</vt:lpstr>
      <vt:lpstr>Part #2: Introducing the free “TEC-VARIETY” Framework… http://tec-variety.com/  http://tec-variety.com/TEC-VARIETY-Chinese.pdf </vt:lpstr>
      <vt:lpstr>1. Tone/Climate: A. Threaded Video Discussions, e.g., Flipgrid http://flipgrid.com/#429f88c5) </vt:lpstr>
      <vt:lpstr>2. Encouragement, Feedback, etc.: A. Voice/Audio Feedback Vocaroo: http://vocaroo.com/  http://vocaroo.com/delete/s0x8moQAYAiu/a37bbc9408bb8c95  (Recorded by Curt Bonk for the Open University of China)</vt:lpstr>
      <vt:lpstr>April 1, 2016 3. Curiosity, Surprise: A. Something in the News  (e.g., Potential Vikings site in North America spotted from space,  Jareen Inman, CNN) http://www.cnn.com/2016/04/01/world/vikings-site-space-irpt/index.html </vt:lpstr>
      <vt:lpstr>November 19, 2015 3. Curiosity, Surprise:  B. Something in the News  New daddy longlegs named after 'Lord of the Rings' character Smeagol, Mary Bowerman, USA Today http://www.usatoday.com/story/tech/nation-now/2015/11/19/new-daddy-longlegs-named-after-lord-rings-character-smeagol/76037286/ </vt:lpstr>
      <vt:lpstr>August 2, 2016 3. Curiosity, Surprise: C. Mystery whale has scientists shocked,  New Whale Species Discovered, CNN http://www.cnn.com/videos/world/2016/08/02/new-whale-species-discovered-orig-vstan-ewoh.cnn </vt:lpstr>
      <vt:lpstr>August 24, 2016 3. Curiosity, Surprise: D. Scientists have discovered an Earth-like planet orbiting a nearby star, The Economist http://www.economist.com/news/science-and-technology/21705659-new-phase-search-life-elsewhere-about-begin-scientists-have?cid1=cust/ddnew/n/n/n/20160824n/owned/n/n/nwl/n/n/n/email&amp;etear=dailydispatch </vt:lpstr>
      <vt:lpstr>October 23, 2016 3. Curiosity, Surprise: E. Meet Savannasaurus, a new huge dinosaur species, CNN http://www.cnn.com/videos/world/2016/10/21/dinosaur-discovery-australia-sfc-orig.cnn </vt:lpstr>
      <vt:lpstr>October 5, 2016 4. Variety, Novelty, Fun, Fantasy: A. Jeopardy Rocks https://www.jeopardy.rocks/r511merve/  </vt:lpstr>
      <vt:lpstr>5. Autonomy, Choice:  A. Enroll in a MOOC and Reflect (e.g., see Class Central)</vt:lpstr>
      <vt:lpstr>6. Relevance, Meaningfulness:  A. Guest Chats (e.g., Emily Hixon, January 20, 2015) https://connect.iu.edu/p259wpiabg9/ </vt:lpstr>
      <vt:lpstr>7. Interactive, Collaborative:  A. Backchannel Chat (TodaysMeet) https://todaysmeet.com/  R678_Emerging_Learning_Technologies https://todaysmeet.com/R678_Emerging_Learning_Technologies </vt:lpstr>
      <vt:lpstr>8. Engagement, Effort:  A. Interactive Timeline Maps,  October 22, 2014, Second immigration wave lifts diversity to record high, Edward Greg Toppo and Paul Overberg, USA Today http://www.usatoday.com/longform/news/nation/2014/10/21/diversity-race-ethnicity-change-100-years/16211133/ </vt:lpstr>
      <vt:lpstr>August 5, 2015 8. Engagement, Effort:  B. Interpreting Infographics How much rainforest in that chocolate bar? Global Forest Watch, Nancy Harris, Octavia Payne and Sarah Mann http://blog.globalforestwatch.org/2015/08/how-much-rainforest-is-in-that-chocolate-bar/ </vt:lpstr>
      <vt:lpstr>8. Engagement, Effort:  C. Map Animations Yes, Mr. President, We Remade Our Atlas to Reflect Shrinking Ice Christine Dell'Amore, National Geographic, August 3, 2015  http://news.nationalgeographic.com/2015/08/150803-arctic-ice-obama-climate-nation-science/?utm_content=buffer8a394&amp;utm_medium=social&amp;utm_source=twitter.com&amp;utm_campaign=buffer </vt:lpstr>
      <vt:lpstr>October 26, 2016 9. Tension, Challenge, etc.: A. Controversial Issue Debates  R511, Rob Elliot, Erin Milanese, and Patrick Walsh Traditional Textbook (8:11) https://drive.google.com/file/d/0B25AtCR9Ddd5NE9DaS16RlpiMW8/view  https://www.youtube.com/watch?v=Bcr3_aZT_xQ&amp;feature=youtu.be</vt:lpstr>
      <vt:lpstr>10. Yields Products, Goals:  A. Student Created Interview Videos  R678 Final Projects, April 2016 The Making of an Adventurer (video), Troy Cockrum https://www.youtube.com/watch?v=ew6e7Chd9I8 </vt:lpstr>
      <vt:lpstr>10. Yields Products, Goals:  B. Data Collection Tools Design Article Database in Pinterest, Meina Zhu https://www.pinterest.com/zhumeina0000/r-678-emerging-learning-technology/ </vt:lpstr>
      <vt:lpstr>March 12, 2016 10. Yields Products, Goals:  C. Topic or Course Timeline R678 John Falchi, Timeglider, An Abbreviated History of Distance Education http://timeglider.com/t/50843d8903a48008?min_zoom=1&amp;max_zoom=100 </vt:lpstr>
      <vt:lpstr>October 26, 2016 10. Yields Products, Goals:  D. R511, Kai Westerfield, Jennifer Blankenship, and Colbi Lehman, Online Degree Programs (11:54) Go Animate</vt:lpstr>
      <vt:lpstr>Recap:  Which principle(s) of TEC-VARIETY will you use?</vt:lpstr>
      <vt:lpstr>Audience Poll #3:  Who in here is now interested in self-publishing a book?</vt:lpstr>
      <vt:lpstr>Audience Poll #4:  Is this the end for traditional publishers? Yes? No? Maybe?</vt:lpstr>
      <vt:lpstr>Any Questions or Comments? Slides at: TrainingShare.com Papers: PublicationShare.com  Free book: http://tec-variety.com/   Dr. Curt Bonk – CJBonk@Indiana.edu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Sharing Experiences of Simultaneous Open Access (Free) and Low Cost Book Publishing in Amazon CreateSpace</dc:title>
  <dc:creator>Curtis</dc:creator>
  <cp:lastModifiedBy>Curtis Bonk</cp:lastModifiedBy>
  <cp:revision>88</cp:revision>
  <dcterms:created xsi:type="dcterms:W3CDTF">2014-02-08T05:44:21Z</dcterms:created>
  <dcterms:modified xsi:type="dcterms:W3CDTF">2016-11-01T06:59:39Z</dcterms:modified>
</cp:coreProperties>
</file>