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56" r:id="rId3"/>
    <p:sldMasterId id="2147483793" r:id="rId4"/>
    <p:sldMasterId id="2147483819" r:id="rId5"/>
  </p:sldMasterIdLst>
  <p:notesMasterIdLst>
    <p:notesMasterId r:id="rId92"/>
  </p:notesMasterIdLst>
  <p:handoutMasterIdLst>
    <p:handoutMasterId r:id="rId93"/>
  </p:handoutMasterIdLst>
  <p:sldIdLst>
    <p:sldId id="256" r:id="rId6"/>
    <p:sldId id="331" r:id="rId7"/>
    <p:sldId id="17792" r:id="rId8"/>
    <p:sldId id="17809" r:id="rId9"/>
    <p:sldId id="19539" r:id="rId10"/>
    <p:sldId id="19540" r:id="rId11"/>
    <p:sldId id="19851" r:id="rId12"/>
    <p:sldId id="19868" r:id="rId13"/>
    <p:sldId id="19154" r:id="rId14"/>
    <p:sldId id="19871" r:id="rId15"/>
    <p:sldId id="19867" r:id="rId16"/>
    <p:sldId id="17815" r:id="rId17"/>
    <p:sldId id="18741" r:id="rId18"/>
    <p:sldId id="19850" r:id="rId19"/>
    <p:sldId id="19301" r:id="rId20"/>
    <p:sldId id="19299" r:id="rId21"/>
    <p:sldId id="17524" r:id="rId22"/>
    <p:sldId id="17525" r:id="rId23"/>
    <p:sldId id="17526" r:id="rId24"/>
    <p:sldId id="17527" r:id="rId25"/>
    <p:sldId id="17529" r:id="rId26"/>
    <p:sldId id="17530" r:id="rId27"/>
    <p:sldId id="17533" r:id="rId28"/>
    <p:sldId id="17532" r:id="rId29"/>
    <p:sldId id="17536" r:id="rId30"/>
    <p:sldId id="17534" r:id="rId31"/>
    <p:sldId id="17558" r:id="rId32"/>
    <p:sldId id="17455" r:id="rId33"/>
    <p:sldId id="17542" r:id="rId34"/>
    <p:sldId id="17539" r:id="rId35"/>
    <p:sldId id="17541" r:id="rId36"/>
    <p:sldId id="17543" r:id="rId37"/>
    <p:sldId id="17566" r:id="rId38"/>
    <p:sldId id="17562" r:id="rId39"/>
    <p:sldId id="17565" r:id="rId40"/>
    <p:sldId id="17587" r:id="rId41"/>
    <p:sldId id="17590" r:id="rId42"/>
    <p:sldId id="17563" r:id="rId43"/>
    <p:sldId id="17564" r:id="rId44"/>
    <p:sldId id="17548" r:id="rId45"/>
    <p:sldId id="17567" r:id="rId46"/>
    <p:sldId id="17550" r:id="rId47"/>
    <p:sldId id="17573" r:id="rId48"/>
    <p:sldId id="17800" r:id="rId49"/>
    <p:sldId id="17801" r:id="rId50"/>
    <p:sldId id="17802" r:id="rId51"/>
    <p:sldId id="17803" r:id="rId52"/>
    <p:sldId id="17804" r:id="rId53"/>
    <p:sldId id="17805" r:id="rId54"/>
    <p:sldId id="17806" r:id="rId55"/>
    <p:sldId id="17807" r:id="rId56"/>
    <p:sldId id="17808" r:id="rId57"/>
    <p:sldId id="19157" r:id="rId58"/>
    <p:sldId id="19156" r:id="rId59"/>
    <p:sldId id="19155" r:id="rId60"/>
    <p:sldId id="19159" r:id="rId61"/>
    <p:sldId id="19164" r:id="rId62"/>
    <p:sldId id="19165" r:id="rId63"/>
    <p:sldId id="19167" r:id="rId64"/>
    <p:sldId id="19158" r:id="rId65"/>
    <p:sldId id="19166" r:id="rId66"/>
    <p:sldId id="19161" r:id="rId67"/>
    <p:sldId id="19163" r:id="rId68"/>
    <p:sldId id="19160" r:id="rId69"/>
    <p:sldId id="19162" r:id="rId70"/>
    <p:sldId id="19295" r:id="rId71"/>
    <p:sldId id="17598" r:id="rId72"/>
    <p:sldId id="19889" r:id="rId73"/>
    <p:sldId id="19896" r:id="rId74"/>
    <p:sldId id="19897" r:id="rId75"/>
    <p:sldId id="19898" r:id="rId76"/>
    <p:sldId id="19309" r:id="rId77"/>
    <p:sldId id="19881" r:id="rId78"/>
    <p:sldId id="19877" r:id="rId79"/>
    <p:sldId id="19884" r:id="rId80"/>
    <p:sldId id="19875" r:id="rId81"/>
    <p:sldId id="19876" r:id="rId82"/>
    <p:sldId id="19858" r:id="rId83"/>
    <p:sldId id="19873" r:id="rId84"/>
    <p:sldId id="19885" r:id="rId85"/>
    <p:sldId id="19886" r:id="rId86"/>
    <p:sldId id="19880" r:id="rId87"/>
    <p:sldId id="19297" r:id="rId88"/>
    <p:sldId id="19883" r:id="rId89"/>
    <p:sldId id="19882" r:id="rId90"/>
    <p:sldId id="17446" r:id="rId9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0304"/>
    <a:srgbClr val="37A6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807" autoAdjust="0"/>
  </p:normalViewPr>
  <p:slideViewPr>
    <p:cSldViewPr snapToGrid="0">
      <p:cViewPr varScale="1">
        <p:scale>
          <a:sx n="144" d="100"/>
          <a:sy n="144" d="100"/>
        </p:scale>
        <p:origin x="480" y="108"/>
      </p:cViewPr>
      <p:guideLst>
        <p:guide orient="horz" pos="1392"/>
        <p:guide pos="3864"/>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MOOC Subject Areas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'Q5'!$I$25:$I$36</c:f>
              <c:strCache>
                <c:ptCount val="12"/>
                <c:pt idx="0">
                  <c:v>N/A</c:v>
                </c:pt>
                <c:pt idx="1">
                  <c:v>Engineering</c:v>
                </c:pt>
                <c:pt idx="2">
                  <c:v>Math</c:v>
                </c:pt>
                <c:pt idx="3">
                  <c:v>Biology</c:v>
                </c:pt>
                <c:pt idx="4">
                  <c:v>Computer Science</c:v>
                </c:pt>
                <c:pt idx="5">
                  <c:v>Data Science</c:v>
                </c:pt>
                <c:pt idx="6">
                  <c:v>Physical Science</c:v>
                </c:pt>
                <c:pt idx="7">
                  <c:v>Art and Humanity</c:v>
                </c:pt>
                <c:pt idx="8">
                  <c:v>Business and Management</c:v>
                </c:pt>
                <c:pt idx="9">
                  <c:v>Language and Literacy</c:v>
                </c:pt>
                <c:pt idx="10">
                  <c:v>Medicine and Health</c:v>
                </c:pt>
                <c:pt idx="11">
                  <c:v>Social Science</c:v>
                </c:pt>
              </c:strCache>
            </c:strRef>
          </c:cat>
          <c:val>
            <c:numRef>
              <c:f>'Q5'!$J$25:$J$36</c:f>
              <c:numCache>
                <c:formatCode>General</c:formatCode>
                <c:ptCount val="12"/>
                <c:pt idx="0">
                  <c:v>5</c:v>
                </c:pt>
                <c:pt idx="1">
                  <c:v>5</c:v>
                </c:pt>
                <c:pt idx="2">
                  <c:v>9</c:v>
                </c:pt>
                <c:pt idx="3">
                  <c:v>10</c:v>
                </c:pt>
                <c:pt idx="4">
                  <c:v>12</c:v>
                </c:pt>
                <c:pt idx="5">
                  <c:v>12</c:v>
                </c:pt>
                <c:pt idx="6">
                  <c:v>13</c:v>
                </c:pt>
                <c:pt idx="7">
                  <c:v>14</c:v>
                </c:pt>
                <c:pt idx="8">
                  <c:v>22</c:v>
                </c:pt>
                <c:pt idx="9">
                  <c:v>24</c:v>
                </c:pt>
                <c:pt idx="10">
                  <c:v>27</c:v>
                </c:pt>
                <c:pt idx="11">
                  <c:v>45</c:v>
                </c:pt>
              </c:numCache>
            </c:numRef>
          </c:val>
          <c:extLst>
            <c:ext xmlns:c16="http://schemas.microsoft.com/office/drawing/2014/chart" uri="{C3380CC4-5D6E-409C-BE32-E72D297353CC}">
              <c16:uniqueId val="{00000000-9100-42C6-939E-FA28741DE732}"/>
            </c:ext>
          </c:extLst>
        </c:ser>
        <c:dLbls>
          <c:showLegendKey val="0"/>
          <c:showVal val="0"/>
          <c:showCatName val="0"/>
          <c:showSerName val="0"/>
          <c:showPercent val="0"/>
          <c:showBubbleSize val="0"/>
        </c:dLbls>
        <c:gapWidth val="182"/>
        <c:axId val="1592584544"/>
        <c:axId val="1592569568"/>
      </c:barChart>
      <c:catAx>
        <c:axId val="15925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69568"/>
        <c:crosses val="autoZero"/>
        <c:auto val="1"/>
        <c:lblAlgn val="ctr"/>
        <c:lblOffset val="100"/>
        <c:noMultiLvlLbl val="0"/>
      </c:catAx>
      <c:valAx>
        <c:axId val="1592569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8454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Instructors' Perceptions of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9'!$F$3:$F$6</c:f>
              <c:strCache>
                <c:ptCount val="4"/>
                <c:pt idx="0">
                  <c:v>SDL is related to students’ learning personal attributes that can never be changed</c:v>
                </c:pt>
                <c:pt idx="1">
                  <c:v>Other (please describe)</c:v>
                </c:pt>
                <c:pt idx="2">
                  <c:v>SDL is related to students’ personal attributes that can be changed</c:v>
                </c:pt>
                <c:pt idx="3">
                  <c:v>SDL is a set of skills that can be educated</c:v>
                </c:pt>
              </c:strCache>
            </c:strRef>
          </c:cat>
          <c:val>
            <c:numRef>
              <c:f>'Question 9'!$G$3:$G$6</c:f>
              <c:numCache>
                <c:formatCode>General</c:formatCode>
                <c:ptCount val="4"/>
                <c:pt idx="0">
                  <c:v>2</c:v>
                </c:pt>
                <c:pt idx="1">
                  <c:v>20</c:v>
                </c:pt>
                <c:pt idx="2">
                  <c:v>64</c:v>
                </c:pt>
                <c:pt idx="3">
                  <c:v>112</c:v>
                </c:pt>
              </c:numCache>
            </c:numRef>
          </c:val>
          <c:extLst>
            <c:ext xmlns:c16="http://schemas.microsoft.com/office/drawing/2014/chart" uri="{C3380CC4-5D6E-409C-BE32-E72D297353CC}">
              <c16:uniqueId val="{00000000-74A2-4773-89C6-A235215FCC46}"/>
            </c:ext>
          </c:extLst>
        </c:ser>
        <c:dLbls>
          <c:showLegendKey val="0"/>
          <c:showVal val="0"/>
          <c:showCatName val="0"/>
          <c:showSerName val="0"/>
          <c:showPercent val="0"/>
          <c:showBubbleSize val="0"/>
        </c:dLbls>
        <c:gapWidth val="182"/>
        <c:axId val="351783824"/>
        <c:axId val="351775504"/>
      </c:barChart>
      <c:catAx>
        <c:axId val="35178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504"/>
        <c:crosses val="autoZero"/>
        <c:auto val="1"/>
        <c:lblAlgn val="ctr"/>
        <c:lblOffset val="100"/>
        <c:noMultiLvlLbl val="0"/>
      </c:catAx>
      <c:valAx>
        <c:axId val="35177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8382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Participants' Perceptions of Their Role in Facilitating Students'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10'!$G$5:$G$8</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'Question 10'!$H$5:$H$8</c:f>
              <c:numCache>
                <c:formatCode>General</c:formatCode>
                <c:ptCount val="4"/>
                <c:pt idx="0">
                  <c:v>0</c:v>
                </c:pt>
                <c:pt idx="1">
                  <c:v>13</c:v>
                </c:pt>
                <c:pt idx="2">
                  <c:v>14</c:v>
                </c:pt>
                <c:pt idx="3">
                  <c:v>171</c:v>
                </c:pt>
              </c:numCache>
            </c:numRef>
          </c:val>
          <c:extLst>
            <c:ext xmlns:c16="http://schemas.microsoft.com/office/drawing/2014/chart" uri="{C3380CC4-5D6E-409C-BE32-E72D297353CC}">
              <c16:uniqueId val="{00000000-4366-4B05-B0DF-65767CFD1EE1}"/>
            </c:ext>
          </c:extLst>
        </c:ser>
        <c:dLbls>
          <c:showLegendKey val="0"/>
          <c:showVal val="0"/>
          <c:showCatName val="0"/>
          <c:showSerName val="0"/>
          <c:showPercent val="0"/>
          <c:showBubbleSize val="0"/>
        </c:dLbls>
        <c:gapWidth val="182"/>
        <c:axId val="351775920"/>
        <c:axId val="351771344"/>
      </c:barChart>
      <c:catAx>
        <c:axId val="3517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1344"/>
        <c:crosses val="autoZero"/>
        <c:auto val="1"/>
        <c:lblAlgn val="ctr"/>
        <c:lblOffset val="100"/>
        <c:noMultiLvlLbl val="0"/>
      </c:catAx>
      <c:valAx>
        <c:axId val="35177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92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7FC181-FA24-4870-8279-AEDA1E752D90}" type="doc">
      <dgm:prSet loTypeId="urn:microsoft.com/office/officeart/2005/8/layout/process1" loCatId="process" qsTypeId="urn:microsoft.com/office/officeart/2005/8/quickstyle/simple1" qsCatId="simple" csTypeId="urn:microsoft.com/office/officeart/2005/8/colors/accent0_1" csCatId="mainScheme" phldr="1"/>
      <dgm:spPr/>
    </dgm:pt>
    <dgm:pt modelId="{4BEC69C5-AF10-402C-BE0D-FAE97B2DDA0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survey with 48 instructors</a:t>
          </a:r>
        </a:p>
      </dgm:t>
    </dgm:pt>
    <dgm:pt modelId="{594EEA92-8D6A-4B28-B169-7B7AC510D5AC}" type="parTrans" cxnId="{84981165-5FEE-4C9F-AE25-6FE1DEB81A5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600F5DE-5501-4EDD-B1FD-DF650F807A66}" type="sibTrans" cxnId="{84981165-5FEE-4C9F-AE25-6FE1DEB81A5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AFEED49-F956-492E-9B9F-F906FC959F6B}">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Survey</a:t>
          </a:r>
        </a:p>
        <a:p>
          <a:r>
            <a:rPr lang="en-US" sz="1400" dirty="0">
              <a:latin typeface="Tahoma" panose="020B0604030504040204" pitchFamily="34" charset="0"/>
              <a:ea typeface="Tahoma" panose="020B0604030504040204" pitchFamily="34" charset="0"/>
              <a:cs typeface="Tahoma" panose="020B0604030504040204" pitchFamily="34" charset="0"/>
            </a:rPr>
            <a:t>198 instructors</a:t>
          </a:r>
        </a:p>
      </dgm:t>
    </dgm:pt>
    <dgm:pt modelId="{BBBCE808-EE68-420D-992D-FDB629A126E5}" type="parTrans" cxnId="{FEE67A29-DBE8-4926-BA5D-85026E2309D9}">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AA7D8BCD-D157-4837-8F28-3C785C4577C7}" type="sibTrans" cxnId="{FEE67A29-DBE8-4926-BA5D-85026E2309D9}">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49292421-84CF-444B-9A10-EFA9FB7E321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D8D556F2-ECC7-4546-822E-DDA2740866EE}" type="parTrans" cxnId="{08BDBC83-7900-40C0-927A-7E870DC587FA}">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DD965BE-4BFD-4CD5-86EB-5ABA471321D2}" type="sibTrans" cxnId="{08BDBC83-7900-40C0-927A-7E870DC587FA}">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381E446-B16D-472F-AE7F-D0629A93B047}">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Interview  22 instructors </a:t>
          </a:r>
        </a:p>
      </dgm:t>
    </dgm:pt>
    <dgm:pt modelId="{E97C1FCE-2B85-454E-973A-02639EB6BEC4}" type="parTrans" cxnId="{91F78BFB-7ABF-4BB4-B5CB-C0B95A02095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BBD6BAD-5CD9-4EA7-B241-A64110C9C8C0}" type="sibTrans" cxnId="{91F78BFB-7ABF-4BB4-B5CB-C0B95A02095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6D4AF8B-C332-47F4-9927-11395FAF834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45FB3927-DB8C-4832-9884-E7640EBD0B6C}" type="par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26B4D38-33C7-4579-8966-758152CFE6D1}" type="sib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83C9068-9A29-4485-9079-8992F655085E}">
      <dgm:prSe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interview with 4 instructors</a:t>
          </a:r>
        </a:p>
      </dgm:t>
    </dgm:pt>
    <dgm:pt modelId="{390E99BE-5828-4677-B39A-8137E56417CC}" type="parTrans" cxnId="{50F70E40-690A-4ACC-8CA8-4554CCB85C0B}">
      <dgm:prSet/>
      <dgm:spPr/>
      <dgm:t>
        <a:bodyPr/>
        <a:lstStyle/>
        <a:p>
          <a:endParaRPr lang="en-US" sz="1400"/>
        </a:p>
      </dgm:t>
    </dgm:pt>
    <dgm:pt modelId="{62E92B8F-3777-4B34-8F50-C95EE1168A8F}" type="sibTrans" cxnId="{50F70E40-690A-4ACC-8CA8-4554CCB85C0B}">
      <dgm:prSet custT="1"/>
      <dgm:spPr/>
      <dgm:t>
        <a:bodyPr/>
        <a:lstStyle/>
        <a:p>
          <a:endParaRPr lang="en-US" sz="1400"/>
        </a:p>
      </dgm:t>
    </dgm:pt>
    <dgm:pt modelId="{5398E1CD-2C9D-411E-A70B-B1295454F45F}" type="pres">
      <dgm:prSet presAssocID="{ED7FC181-FA24-4870-8279-AEDA1E752D90}" presName="Name0" presStyleCnt="0">
        <dgm:presLayoutVars>
          <dgm:dir/>
          <dgm:resizeHandles val="exact"/>
        </dgm:presLayoutVars>
      </dgm:prSet>
      <dgm:spPr/>
    </dgm:pt>
    <dgm:pt modelId="{246248CA-E01E-4AAE-B7EC-0BC37E67E06F}" type="pres">
      <dgm:prSet presAssocID="{783C9068-9A29-4485-9079-8992F655085E}" presName="node" presStyleLbl="node1" presStyleIdx="0" presStyleCnt="6">
        <dgm:presLayoutVars>
          <dgm:bulletEnabled val="1"/>
        </dgm:presLayoutVars>
      </dgm:prSet>
      <dgm:spPr/>
    </dgm:pt>
    <dgm:pt modelId="{F4AB3E48-E530-42C8-BD0D-5BF5A61A1B34}" type="pres">
      <dgm:prSet presAssocID="{62E92B8F-3777-4B34-8F50-C95EE1168A8F}" presName="sibTrans" presStyleLbl="sibTrans2D1" presStyleIdx="0" presStyleCnt="5"/>
      <dgm:spPr/>
    </dgm:pt>
    <dgm:pt modelId="{3D2D766F-B26B-4870-826B-72341AD206E9}" type="pres">
      <dgm:prSet presAssocID="{62E92B8F-3777-4B34-8F50-C95EE1168A8F}" presName="connectorText" presStyleLbl="sibTrans2D1" presStyleIdx="0" presStyleCnt="5"/>
      <dgm:spPr/>
    </dgm:pt>
    <dgm:pt modelId="{E2208BDB-2519-46DC-962E-DD82B7A4100D}" type="pres">
      <dgm:prSet presAssocID="{4BEC69C5-AF10-402C-BE0D-FAE97B2DDA08}" presName="node" presStyleLbl="node1" presStyleIdx="1" presStyleCnt="6" custScaleY="100289">
        <dgm:presLayoutVars>
          <dgm:bulletEnabled val="1"/>
        </dgm:presLayoutVars>
      </dgm:prSet>
      <dgm:spPr/>
    </dgm:pt>
    <dgm:pt modelId="{E21A6F49-B7EF-473C-A31A-5DEDB746B718}" type="pres">
      <dgm:prSet presAssocID="{E600F5DE-5501-4EDD-B1FD-DF650F807A66}" presName="sibTrans" presStyleLbl="sibTrans2D1" presStyleIdx="1" presStyleCnt="5"/>
      <dgm:spPr/>
    </dgm:pt>
    <dgm:pt modelId="{979B4346-AA40-4E1D-BB90-FB631ACA9749}" type="pres">
      <dgm:prSet presAssocID="{E600F5DE-5501-4EDD-B1FD-DF650F807A66}" presName="connectorText" presStyleLbl="sibTrans2D1" presStyleIdx="1" presStyleCnt="5"/>
      <dgm:spPr/>
    </dgm:pt>
    <dgm:pt modelId="{FAB113D9-CE53-4343-887C-529B1BB657E1}" type="pres">
      <dgm:prSet presAssocID="{3AFEED49-F956-492E-9B9F-F906FC959F6B}" presName="node" presStyleLbl="node1" presStyleIdx="2" presStyleCnt="6">
        <dgm:presLayoutVars>
          <dgm:bulletEnabled val="1"/>
        </dgm:presLayoutVars>
      </dgm:prSet>
      <dgm:spPr/>
    </dgm:pt>
    <dgm:pt modelId="{91E26134-A688-42F1-9738-3116469725D0}" type="pres">
      <dgm:prSet presAssocID="{AA7D8BCD-D157-4837-8F28-3C785C4577C7}" presName="sibTrans" presStyleLbl="sibTrans2D1" presStyleIdx="2" presStyleCnt="5"/>
      <dgm:spPr/>
    </dgm:pt>
    <dgm:pt modelId="{8ABF856B-C8F7-4291-A379-698D007A6F35}" type="pres">
      <dgm:prSet presAssocID="{AA7D8BCD-D157-4837-8F28-3C785C4577C7}" presName="connectorText" presStyleLbl="sibTrans2D1" presStyleIdx="2" presStyleCnt="5"/>
      <dgm:spPr/>
    </dgm:pt>
    <dgm:pt modelId="{98CC9F4D-CDFA-4429-829D-192578A8E83B}" type="pres">
      <dgm:prSet presAssocID="{49292421-84CF-444B-9A10-EFA9FB7E3218}" presName="node" presStyleLbl="node1" presStyleIdx="3" presStyleCnt="6">
        <dgm:presLayoutVars>
          <dgm:bulletEnabled val="1"/>
        </dgm:presLayoutVars>
      </dgm:prSet>
      <dgm:spPr/>
    </dgm:pt>
    <dgm:pt modelId="{CB7BD743-155F-455E-98DD-7AFAA5B91811}" type="pres">
      <dgm:prSet presAssocID="{7DD965BE-4BFD-4CD5-86EB-5ABA471321D2}" presName="sibTrans" presStyleLbl="sibTrans2D1" presStyleIdx="3" presStyleCnt="5"/>
      <dgm:spPr/>
    </dgm:pt>
    <dgm:pt modelId="{ACEFCC7F-FEC2-4ABC-9472-1627F54A0A8C}" type="pres">
      <dgm:prSet presAssocID="{7DD965BE-4BFD-4CD5-86EB-5ABA471321D2}" presName="connectorText" presStyleLbl="sibTrans2D1" presStyleIdx="3" presStyleCnt="5"/>
      <dgm:spPr/>
    </dgm:pt>
    <dgm:pt modelId="{97A49E55-A22F-4049-9124-7E1525B61239}" type="pres">
      <dgm:prSet presAssocID="{6381E446-B16D-472F-AE7F-D0629A93B047}" presName="node" presStyleLbl="node1" presStyleIdx="4" presStyleCnt="6">
        <dgm:presLayoutVars>
          <dgm:bulletEnabled val="1"/>
        </dgm:presLayoutVars>
      </dgm:prSet>
      <dgm:spPr/>
    </dgm:pt>
    <dgm:pt modelId="{75A8704A-EAE1-4F4E-9EAB-4599D9FA9E78}" type="pres">
      <dgm:prSet presAssocID="{9BBD6BAD-5CD9-4EA7-B241-A64110C9C8C0}" presName="sibTrans" presStyleLbl="sibTrans2D1" presStyleIdx="4" presStyleCnt="5"/>
      <dgm:spPr/>
    </dgm:pt>
    <dgm:pt modelId="{74B19734-1815-41D0-B56B-8D82A13FAE73}" type="pres">
      <dgm:prSet presAssocID="{9BBD6BAD-5CD9-4EA7-B241-A64110C9C8C0}" presName="connectorText" presStyleLbl="sibTrans2D1" presStyleIdx="4" presStyleCnt="5"/>
      <dgm:spPr/>
    </dgm:pt>
    <dgm:pt modelId="{A9152AE6-FE06-46F5-A5CE-36466820A83C}" type="pres">
      <dgm:prSet presAssocID="{66D4AF8B-C332-47F4-9927-11395FAF8348}" presName="node" presStyleLbl="node1" presStyleIdx="5" presStyleCnt="6">
        <dgm:presLayoutVars>
          <dgm:bulletEnabled val="1"/>
        </dgm:presLayoutVars>
      </dgm:prSet>
      <dgm:spPr/>
    </dgm:pt>
  </dgm:ptLst>
  <dgm:cxnLst>
    <dgm:cxn modelId="{DAF7FC26-96F5-4699-B0FF-21DF63EB205D}" type="presOf" srcId="{AA7D8BCD-D157-4837-8F28-3C785C4577C7}" destId="{91E26134-A688-42F1-9738-3116469725D0}" srcOrd="0" destOrd="0" presId="urn:microsoft.com/office/officeart/2005/8/layout/process1"/>
    <dgm:cxn modelId="{FEE67A29-DBE8-4926-BA5D-85026E2309D9}" srcId="{ED7FC181-FA24-4870-8279-AEDA1E752D90}" destId="{3AFEED49-F956-492E-9B9F-F906FC959F6B}" srcOrd="2" destOrd="0" parTransId="{BBBCE808-EE68-420D-992D-FDB629A126E5}" sibTransId="{AA7D8BCD-D157-4837-8F28-3C785C4577C7}"/>
    <dgm:cxn modelId="{5DA1FB36-3E1B-477D-A647-2B888BF98535}" type="presOf" srcId="{7DD965BE-4BFD-4CD5-86EB-5ABA471321D2}" destId="{ACEFCC7F-FEC2-4ABC-9472-1627F54A0A8C}" srcOrd="1" destOrd="0" presId="urn:microsoft.com/office/officeart/2005/8/layout/process1"/>
    <dgm:cxn modelId="{8FAD7B39-CFB6-4F12-9129-39E6E40D88F8}" type="presOf" srcId="{3AFEED49-F956-492E-9B9F-F906FC959F6B}" destId="{FAB113D9-CE53-4343-887C-529B1BB657E1}" srcOrd="0" destOrd="0" presId="urn:microsoft.com/office/officeart/2005/8/layout/process1"/>
    <dgm:cxn modelId="{50F70E40-690A-4ACC-8CA8-4554CCB85C0B}" srcId="{ED7FC181-FA24-4870-8279-AEDA1E752D90}" destId="{783C9068-9A29-4485-9079-8992F655085E}" srcOrd="0" destOrd="0" parTransId="{390E99BE-5828-4677-B39A-8137E56417CC}" sibTransId="{62E92B8F-3777-4B34-8F50-C95EE1168A8F}"/>
    <dgm:cxn modelId="{E60D3860-425A-4493-9E5A-98E57DCA0480}" type="presOf" srcId="{E600F5DE-5501-4EDD-B1FD-DF650F807A66}" destId="{E21A6F49-B7EF-473C-A31A-5DEDB746B718}" srcOrd="0" destOrd="0" presId="urn:microsoft.com/office/officeart/2005/8/layout/process1"/>
    <dgm:cxn modelId="{84981165-5FEE-4C9F-AE25-6FE1DEB81A5C}" srcId="{ED7FC181-FA24-4870-8279-AEDA1E752D90}" destId="{4BEC69C5-AF10-402C-BE0D-FAE97B2DDA08}" srcOrd="1" destOrd="0" parTransId="{594EEA92-8D6A-4B28-B169-7B7AC510D5AC}" sibTransId="{E600F5DE-5501-4EDD-B1FD-DF650F807A66}"/>
    <dgm:cxn modelId="{B227BD46-B9CD-4F17-869B-7AD0C8815623}" type="presOf" srcId="{E600F5DE-5501-4EDD-B1FD-DF650F807A66}" destId="{979B4346-AA40-4E1D-BB90-FB631ACA9749}" srcOrd="1" destOrd="0" presId="urn:microsoft.com/office/officeart/2005/8/layout/process1"/>
    <dgm:cxn modelId="{F4B04851-38B0-42BD-BC44-346C31D2710D}" type="presOf" srcId="{66D4AF8B-C332-47F4-9927-11395FAF8348}" destId="{A9152AE6-FE06-46F5-A5CE-36466820A83C}" srcOrd="0" destOrd="0" presId="urn:microsoft.com/office/officeart/2005/8/layout/process1"/>
    <dgm:cxn modelId="{454B8274-DC34-42E1-8194-C384FBE88A0B}" type="presOf" srcId="{62E92B8F-3777-4B34-8F50-C95EE1168A8F}" destId="{F4AB3E48-E530-42C8-BD0D-5BF5A61A1B34}" srcOrd="0" destOrd="0" presId="urn:microsoft.com/office/officeart/2005/8/layout/process1"/>
    <dgm:cxn modelId="{08BDBC83-7900-40C0-927A-7E870DC587FA}" srcId="{ED7FC181-FA24-4870-8279-AEDA1E752D90}" destId="{49292421-84CF-444B-9A10-EFA9FB7E3218}" srcOrd="3" destOrd="0" parTransId="{D8D556F2-ECC7-4546-822E-DDA2740866EE}" sibTransId="{7DD965BE-4BFD-4CD5-86EB-5ABA471321D2}"/>
    <dgm:cxn modelId="{9E42178F-5496-484D-B730-16FC52285887}" type="presOf" srcId="{ED7FC181-FA24-4870-8279-AEDA1E752D90}" destId="{5398E1CD-2C9D-411E-A70B-B1295454F45F}" srcOrd="0" destOrd="0" presId="urn:microsoft.com/office/officeart/2005/8/layout/process1"/>
    <dgm:cxn modelId="{736E5A99-1BCF-45F5-ADB5-369600665202}" type="presOf" srcId="{9BBD6BAD-5CD9-4EA7-B241-A64110C9C8C0}" destId="{75A8704A-EAE1-4F4E-9EAB-4599D9FA9E78}" srcOrd="0" destOrd="0" presId="urn:microsoft.com/office/officeart/2005/8/layout/process1"/>
    <dgm:cxn modelId="{2646BCA7-2629-4793-8EBC-2A7AB0280139}" type="presOf" srcId="{4BEC69C5-AF10-402C-BE0D-FAE97B2DDA08}" destId="{E2208BDB-2519-46DC-962E-DD82B7A4100D}" srcOrd="0" destOrd="0" presId="urn:microsoft.com/office/officeart/2005/8/layout/process1"/>
    <dgm:cxn modelId="{00E119AE-A21C-44BE-8EB3-9FDA62900EC9}" type="presOf" srcId="{AA7D8BCD-D157-4837-8F28-3C785C4577C7}" destId="{8ABF856B-C8F7-4291-A379-698D007A6F35}" srcOrd="1" destOrd="0" presId="urn:microsoft.com/office/officeart/2005/8/layout/process1"/>
    <dgm:cxn modelId="{D9F340B4-0821-4037-AFF7-483D3638E3A5}" type="presOf" srcId="{9BBD6BAD-5CD9-4EA7-B241-A64110C9C8C0}" destId="{74B19734-1815-41D0-B56B-8D82A13FAE73}" srcOrd="1" destOrd="0" presId="urn:microsoft.com/office/officeart/2005/8/layout/process1"/>
    <dgm:cxn modelId="{66746BC9-4C40-4FB3-A5CE-E0FA39FDE6C9}" type="presOf" srcId="{7DD965BE-4BFD-4CD5-86EB-5ABA471321D2}" destId="{CB7BD743-155F-455E-98DD-7AFAA5B91811}" srcOrd="0" destOrd="0" presId="urn:microsoft.com/office/officeart/2005/8/layout/process1"/>
    <dgm:cxn modelId="{EF60A6C9-5E78-4C2B-8DEF-74FFB886CFA5}" type="presOf" srcId="{62E92B8F-3777-4B34-8F50-C95EE1168A8F}" destId="{3D2D766F-B26B-4870-826B-72341AD206E9}" srcOrd="1" destOrd="0" presId="urn:microsoft.com/office/officeart/2005/8/layout/process1"/>
    <dgm:cxn modelId="{41A4ABCB-6023-4872-B2AA-8CA46D3B29AD}" type="presOf" srcId="{783C9068-9A29-4485-9079-8992F655085E}" destId="{246248CA-E01E-4AAE-B7EC-0BC37E67E06F}" srcOrd="0" destOrd="0" presId="urn:microsoft.com/office/officeart/2005/8/layout/process1"/>
    <dgm:cxn modelId="{3C943AEA-356C-4014-8DAC-8844B52C21E4}" srcId="{ED7FC181-FA24-4870-8279-AEDA1E752D90}" destId="{66D4AF8B-C332-47F4-9927-11395FAF8348}" srcOrd="5" destOrd="0" parTransId="{45FB3927-DB8C-4832-9884-E7640EBD0B6C}" sibTransId="{626B4D38-33C7-4579-8966-758152CFE6D1}"/>
    <dgm:cxn modelId="{1A397AF7-D09B-4644-8468-44EA39D9A51E}" type="presOf" srcId="{6381E446-B16D-472F-AE7F-D0629A93B047}" destId="{97A49E55-A22F-4049-9124-7E1525B61239}" srcOrd="0" destOrd="0" presId="urn:microsoft.com/office/officeart/2005/8/layout/process1"/>
    <dgm:cxn modelId="{91F78BFB-7ABF-4BB4-B5CB-C0B95A020952}" srcId="{ED7FC181-FA24-4870-8279-AEDA1E752D90}" destId="{6381E446-B16D-472F-AE7F-D0629A93B047}" srcOrd="4" destOrd="0" parTransId="{E97C1FCE-2B85-454E-973A-02639EB6BEC4}" sibTransId="{9BBD6BAD-5CD9-4EA7-B241-A64110C9C8C0}"/>
    <dgm:cxn modelId="{211C78FE-F03C-483F-B280-01343D7696BE}" type="presOf" srcId="{49292421-84CF-444B-9A10-EFA9FB7E3218}" destId="{98CC9F4D-CDFA-4429-829D-192578A8E83B}" srcOrd="0" destOrd="0" presId="urn:microsoft.com/office/officeart/2005/8/layout/process1"/>
    <dgm:cxn modelId="{4389D90E-D3EF-4007-B854-D51854C4D3D3}" type="presParOf" srcId="{5398E1CD-2C9D-411E-A70B-B1295454F45F}" destId="{246248CA-E01E-4AAE-B7EC-0BC37E67E06F}" srcOrd="0" destOrd="0" presId="urn:microsoft.com/office/officeart/2005/8/layout/process1"/>
    <dgm:cxn modelId="{3AB576F8-4D6B-4B11-8307-9069734C5A7F}" type="presParOf" srcId="{5398E1CD-2C9D-411E-A70B-B1295454F45F}" destId="{F4AB3E48-E530-42C8-BD0D-5BF5A61A1B34}" srcOrd="1" destOrd="0" presId="urn:microsoft.com/office/officeart/2005/8/layout/process1"/>
    <dgm:cxn modelId="{ECDFDF2C-7993-4301-A241-20EF2333138F}" type="presParOf" srcId="{F4AB3E48-E530-42C8-BD0D-5BF5A61A1B34}" destId="{3D2D766F-B26B-4870-826B-72341AD206E9}" srcOrd="0" destOrd="0" presId="urn:microsoft.com/office/officeart/2005/8/layout/process1"/>
    <dgm:cxn modelId="{F9920BD2-74D0-4B11-911B-401D0AC4BB85}" type="presParOf" srcId="{5398E1CD-2C9D-411E-A70B-B1295454F45F}" destId="{E2208BDB-2519-46DC-962E-DD82B7A4100D}" srcOrd="2" destOrd="0" presId="urn:microsoft.com/office/officeart/2005/8/layout/process1"/>
    <dgm:cxn modelId="{92177594-672A-404B-AE2E-3C189B13A597}" type="presParOf" srcId="{5398E1CD-2C9D-411E-A70B-B1295454F45F}" destId="{E21A6F49-B7EF-473C-A31A-5DEDB746B718}" srcOrd="3" destOrd="0" presId="urn:microsoft.com/office/officeart/2005/8/layout/process1"/>
    <dgm:cxn modelId="{3D48238E-D7F8-463E-BAE8-75BA4688AF71}" type="presParOf" srcId="{E21A6F49-B7EF-473C-A31A-5DEDB746B718}" destId="{979B4346-AA40-4E1D-BB90-FB631ACA9749}" srcOrd="0" destOrd="0" presId="urn:microsoft.com/office/officeart/2005/8/layout/process1"/>
    <dgm:cxn modelId="{A4F5177C-6577-4878-9629-574BD4D3A4CF}" type="presParOf" srcId="{5398E1CD-2C9D-411E-A70B-B1295454F45F}" destId="{FAB113D9-CE53-4343-887C-529B1BB657E1}" srcOrd="4" destOrd="0" presId="urn:microsoft.com/office/officeart/2005/8/layout/process1"/>
    <dgm:cxn modelId="{E1420FE8-D7DF-4550-AD5F-CB6FBFFB9817}" type="presParOf" srcId="{5398E1CD-2C9D-411E-A70B-B1295454F45F}" destId="{91E26134-A688-42F1-9738-3116469725D0}" srcOrd="5" destOrd="0" presId="urn:microsoft.com/office/officeart/2005/8/layout/process1"/>
    <dgm:cxn modelId="{96BBAC06-35F5-4538-BFB8-4A72634BFDC4}" type="presParOf" srcId="{91E26134-A688-42F1-9738-3116469725D0}" destId="{8ABF856B-C8F7-4291-A379-698D007A6F35}" srcOrd="0" destOrd="0" presId="urn:microsoft.com/office/officeart/2005/8/layout/process1"/>
    <dgm:cxn modelId="{CC436D58-55E9-408A-86F7-DCF79730F3C2}" type="presParOf" srcId="{5398E1CD-2C9D-411E-A70B-B1295454F45F}" destId="{98CC9F4D-CDFA-4429-829D-192578A8E83B}" srcOrd="6" destOrd="0" presId="urn:microsoft.com/office/officeart/2005/8/layout/process1"/>
    <dgm:cxn modelId="{23E47F88-CBCC-4A66-A47F-DAD766C6CE1C}" type="presParOf" srcId="{5398E1CD-2C9D-411E-A70B-B1295454F45F}" destId="{CB7BD743-155F-455E-98DD-7AFAA5B91811}" srcOrd="7" destOrd="0" presId="urn:microsoft.com/office/officeart/2005/8/layout/process1"/>
    <dgm:cxn modelId="{FDC590A3-6AF5-40E7-98C3-9AC9D74610CC}" type="presParOf" srcId="{CB7BD743-155F-455E-98DD-7AFAA5B91811}" destId="{ACEFCC7F-FEC2-4ABC-9472-1627F54A0A8C}" srcOrd="0" destOrd="0" presId="urn:microsoft.com/office/officeart/2005/8/layout/process1"/>
    <dgm:cxn modelId="{DCB1F0E7-8138-4E4A-B1B1-756B086D53DE}" type="presParOf" srcId="{5398E1CD-2C9D-411E-A70B-B1295454F45F}" destId="{97A49E55-A22F-4049-9124-7E1525B61239}" srcOrd="8" destOrd="0" presId="urn:microsoft.com/office/officeart/2005/8/layout/process1"/>
    <dgm:cxn modelId="{B9FAEE81-DC69-4758-B8B8-F1DCF920BAAD}" type="presParOf" srcId="{5398E1CD-2C9D-411E-A70B-B1295454F45F}" destId="{75A8704A-EAE1-4F4E-9EAB-4599D9FA9E78}" srcOrd="9" destOrd="0" presId="urn:microsoft.com/office/officeart/2005/8/layout/process1"/>
    <dgm:cxn modelId="{46FDBCEB-BB21-492E-B185-1823B595FA68}" type="presParOf" srcId="{75A8704A-EAE1-4F4E-9EAB-4599D9FA9E78}" destId="{74B19734-1815-41D0-B56B-8D82A13FAE73}" srcOrd="0" destOrd="0" presId="urn:microsoft.com/office/officeart/2005/8/layout/process1"/>
    <dgm:cxn modelId="{2E221FD5-2643-41A2-B462-5F6414ACF3D7}" type="presParOf" srcId="{5398E1CD-2C9D-411E-A70B-B1295454F45F}" destId="{A9152AE6-FE06-46F5-A5CE-36466820A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48CA-E01E-4AAE-B7EC-0BC37E67E06F}">
      <dsp:nvSpPr>
        <dsp:cNvPr id="0" name=""/>
        <dsp:cNvSpPr/>
      </dsp:nvSpPr>
      <dsp:spPr>
        <a:xfrm>
          <a:off x="4363"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interview with 4 instructors</a:t>
          </a:r>
        </a:p>
      </dsp:txBody>
      <dsp:txXfrm>
        <a:off x="32249" y="809523"/>
        <a:ext cx="1060229" cy="896316"/>
      </dsp:txXfrm>
    </dsp:sp>
    <dsp:sp modelId="{F4AB3E48-E530-42C8-BD0D-5BF5A61A1B34}">
      <dsp:nvSpPr>
        <dsp:cNvPr id="0" name=""/>
        <dsp:cNvSpPr/>
      </dsp:nvSpPr>
      <dsp:spPr>
        <a:xfrm>
          <a:off x="1231964"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231964" y="1174651"/>
        <a:ext cx="165614" cy="166060"/>
      </dsp:txXfrm>
    </dsp:sp>
    <dsp:sp modelId="{E2208BDB-2519-46DC-962E-DD82B7A4100D}">
      <dsp:nvSpPr>
        <dsp:cNvPr id="0" name=""/>
        <dsp:cNvSpPr/>
      </dsp:nvSpPr>
      <dsp:spPr>
        <a:xfrm>
          <a:off x="1566765" y="780261"/>
          <a:ext cx="1116001" cy="95484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survey with 48 instructors</a:t>
          </a:r>
        </a:p>
      </dsp:txBody>
      <dsp:txXfrm>
        <a:off x="1594731" y="808227"/>
        <a:ext cx="1060069" cy="898908"/>
      </dsp:txXfrm>
    </dsp:sp>
    <dsp:sp modelId="{E21A6F49-B7EF-473C-A31A-5DEDB746B718}">
      <dsp:nvSpPr>
        <dsp:cNvPr id="0" name=""/>
        <dsp:cNvSpPr/>
      </dsp:nvSpPr>
      <dsp:spPr>
        <a:xfrm>
          <a:off x="2794366"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794366" y="1174651"/>
        <a:ext cx="165614" cy="166060"/>
      </dsp:txXfrm>
    </dsp:sp>
    <dsp:sp modelId="{FAB113D9-CE53-4343-887C-529B1BB657E1}">
      <dsp:nvSpPr>
        <dsp:cNvPr id="0" name=""/>
        <dsp:cNvSpPr/>
      </dsp:nvSpPr>
      <dsp:spPr>
        <a:xfrm>
          <a:off x="3129167"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Survey</a:t>
          </a:r>
        </a:p>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198 instructors</a:t>
          </a:r>
        </a:p>
      </dsp:txBody>
      <dsp:txXfrm>
        <a:off x="3157053" y="809523"/>
        <a:ext cx="1060229" cy="896316"/>
      </dsp:txXfrm>
    </dsp:sp>
    <dsp:sp modelId="{91E26134-A688-42F1-9738-3116469725D0}">
      <dsp:nvSpPr>
        <dsp:cNvPr id="0" name=""/>
        <dsp:cNvSpPr/>
      </dsp:nvSpPr>
      <dsp:spPr>
        <a:xfrm>
          <a:off x="4356768"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4356768" y="1174651"/>
        <a:ext cx="165614" cy="166060"/>
      </dsp:txXfrm>
    </dsp:sp>
    <dsp:sp modelId="{98CC9F4D-CDFA-4429-829D-192578A8E83B}">
      <dsp:nvSpPr>
        <dsp:cNvPr id="0" name=""/>
        <dsp:cNvSpPr/>
      </dsp:nvSpPr>
      <dsp:spPr>
        <a:xfrm>
          <a:off x="4691568"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4719454" y="809523"/>
        <a:ext cx="1060229" cy="896316"/>
      </dsp:txXfrm>
    </dsp:sp>
    <dsp:sp modelId="{CB7BD743-155F-455E-98DD-7AFAA5B91811}">
      <dsp:nvSpPr>
        <dsp:cNvPr id="0" name=""/>
        <dsp:cNvSpPr/>
      </dsp:nvSpPr>
      <dsp:spPr>
        <a:xfrm>
          <a:off x="5919170"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5919170" y="1174651"/>
        <a:ext cx="165614" cy="166060"/>
      </dsp:txXfrm>
    </dsp:sp>
    <dsp:sp modelId="{97A49E55-A22F-4049-9124-7E1525B61239}">
      <dsp:nvSpPr>
        <dsp:cNvPr id="0" name=""/>
        <dsp:cNvSpPr/>
      </dsp:nvSpPr>
      <dsp:spPr>
        <a:xfrm>
          <a:off x="6253970"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Interview  22 instructors </a:t>
          </a:r>
        </a:p>
      </dsp:txBody>
      <dsp:txXfrm>
        <a:off x="6281856" y="809523"/>
        <a:ext cx="1060229" cy="896316"/>
      </dsp:txXfrm>
    </dsp:sp>
    <dsp:sp modelId="{75A8704A-EAE1-4F4E-9EAB-4599D9FA9E78}">
      <dsp:nvSpPr>
        <dsp:cNvPr id="0" name=""/>
        <dsp:cNvSpPr/>
      </dsp:nvSpPr>
      <dsp:spPr>
        <a:xfrm>
          <a:off x="7481571"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7481571" y="1174651"/>
        <a:ext cx="165614" cy="166060"/>
      </dsp:txXfrm>
    </dsp:sp>
    <dsp:sp modelId="{A9152AE6-FE06-46F5-A5CE-36466820A83C}">
      <dsp:nvSpPr>
        <dsp:cNvPr id="0" name=""/>
        <dsp:cNvSpPr/>
      </dsp:nvSpPr>
      <dsp:spPr>
        <a:xfrm>
          <a:off x="7816372"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7844258" y="809523"/>
        <a:ext cx="1060229" cy="8963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11/14/2021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11/14/2021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44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06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09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303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104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26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899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731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89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014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4015770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32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00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168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104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0156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4376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9365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03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3353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764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7553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866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059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3547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9810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3422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729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560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8729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0355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5512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1865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906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24939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69852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4850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57946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847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5264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5097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592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3192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17392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9907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1311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8426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43274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2098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70129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12320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46575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7995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11/14/2021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8645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11/14/2021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024984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11/14/2021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57427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11/14/2021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6054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11/14/2021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77888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77285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17128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24039792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03210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2637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3170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33070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29637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9756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0114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4954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1975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64817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58273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026248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59617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253751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10260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45804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35853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906244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933375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694836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706679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140558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3124201" y="6245225"/>
            <a:ext cx="28956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706742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5334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356354"/>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186207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06451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20027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404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21264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5852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96662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4521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69784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02038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35717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21316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510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7"/>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556001" y="4721412"/>
            <a:ext cx="184731" cy="300082"/>
          </a:xfrm>
          <a:prstGeom prst="rect">
            <a:avLst/>
          </a:prstGeom>
          <a:noFill/>
        </p:spPr>
        <p:txBody>
          <a:bodyPr wrap="none" rtlCol="0">
            <a:spAutoFit/>
          </a:bodyPr>
          <a:lstStyle/>
          <a:p>
            <a:endParaRPr lang="en-US" sz="1350" dirty="0"/>
          </a:p>
        </p:txBody>
      </p:sp>
      <p:sp>
        <p:nvSpPr>
          <p:cNvPr id="7" name="Text Placeholder 2"/>
          <p:cNvSpPr>
            <a:spLocks noGrp="1"/>
          </p:cNvSpPr>
          <p:nvPr>
            <p:ph idx="1" hasCustomPrompt="1"/>
          </p:nvPr>
        </p:nvSpPr>
        <p:spPr>
          <a:xfrm>
            <a:off x="518824" y="1073419"/>
            <a:ext cx="8015594" cy="5022583"/>
          </a:xfrm>
          <a:prstGeom prst="rect">
            <a:avLst/>
          </a:prstGeom>
        </p:spPr>
        <p:txBody>
          <a:bodyPr vert="horz" lIns="91440" tIns="45720" rIns="91440" bIns="45720" rtlCol="0">
            <a:normAutofit/>
          </a:bodyPr>
          <a:lstStyle>
            <a:lvl1pPr marL="257175" marR="0" indent="-257175" algn="l" defTabSz="342900" rtl="0" eaLnBrk="1" fontAlgn="auto" latinLnBrk="0" hangingPunct="1">
              <a:lnSpc>
                <a:spcPct val="100000"/>
              </a:lnSpc>
              <a:spcBef>
                <a:spcPts val="0"/>
              </a:spcBef>
              <a:spcAft>
                <a:spcPts val="1350"/>
              </a:spcAft>
              <a:buClr>
                <a:schemeClr val="tx1">
                  <a:lumMod val="50000"/>
                  <a:lumOff val="50000"/>
                </a:schemeClr>
              </a:buClr>
              <a:buSzPct val="100000"/>
              <a:buFont typeface="+mj-lt"/>
              <a:buAutoNum type="arabicPeriod"/>
              <a:tabLst/>
              <a:defRPr sz="1350">
                <a:solidFill>
                  <a:srgbClr val="404041"/>
                </a:solidFill>
                <a:latin typeface="Arial"/>
                <a:cs typeface="Arial"/>
              </a:defRPr>
            </a:lvl1pPr>
            <a:lvl2pPr>
              <a:lnSpc>
                <a:spcPct val="100000"/>
              </a:lnSpc>
              <a:defRPr sz="1200">
                <a:solidFill>
                  <a:srgbClr val="404041"/>
                </a:solidFill>
                <a:latin typeface="Arial"/>
                <a:cs typeface="Arial"/>
              </a:defRPr>
            </a:lvl2pPr>
            <a:lvl3pPr>
              <a:lnSpc>
                <a:spcPct val="100000"/>
              </a:lnSpc>
              <a:defRPr sz="1200">
                <a:solidFill>
                  <a:srgbClr val="404041"/>
                </a:solidFill>
                <a:latin typeface="Arial"/>
                <a:cs typeface="Arial"/>
              </a:defRPr>
            </a:lvl3pPr>
            <a:lvl4pPr>
              <a:lnSpc>
                <a:spcPct val="100000"/>
              </a:lnSpc>
              <a:defRPr sz="1200">
                <a:solidFill>
                  <a:srgbClr val="404041"/>
                </a:solidFill>
                <a:latin typeface="Arial"/>
                <a:cs typeface="Arial"/>
              </a:defRPr>
            </a:lvl4pPr>
            <a:lvl5pPr>
              <a:lnSpc>
                <a:spcPct val="100000"/>
              </a:lnSpc>
              <a:defRPr sz="12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Slide Number Placeholder 5"/>
          <p:cNvSpPr>
            <a:spLocks noGrp="1"/>
          </p:cNvSpPr>
          <p:nvPr>
            <p:ph type="sldNum" sz="quarter" idx="4"/>
          </p:nvPr>
        </p:nvSpPr>
        <p:spPr>
          <a:xfrm>
            <a:off x="6475363" y="6443439"/>
            <a:ext cx="2057400" cy="365125"/>
          </a:xfrm>
          <a:prstGeom prst="rect">
            <a:avLst/>
          </a:prstGeom>
        </p:spPr>
        <p:txBody>
          <a:bodyPr vert="horz" lIns="91440" tIns="45720" rIns="91440" bIns="45720" rtlCol="0" anchor="ctr"/>
          <a:lstStyle>
            <a:lvl1pPr algn="r">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p>
        </p:txBody>
      </p:sp>
      <p:sp>
        <p:nvSpPr>
          <p:cNvPr id="12" name="Title 1"/>
          <p:cNvSpPr>
            <a:spLocks noGrp="1"/>
          </p:cNvSpPr>
          <p:nvPr>
            <p:ph type="ctrTitle"/>
          </p:nvPr>
        </p:nvSpPr>
        <p:spPr>
          <a:xfrm>
            <a:off x="165465" y="435426"/>
            <a:ext cx="5791199" cy="731000"/>
          </a:xfrm>
        </p:spPr>
        <p:txBody>
          <a:bodyPr>
            <a:noAutofit/>
          </a:bodyPr>
          <a:lstStyle>
            <a:lvl1pPr>
              <a:defRPr sz="3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347162012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5373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96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4734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11/14/2021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38460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 id="2147483832" r:id="rId5"/>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11/14/2021</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43953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11/14/2021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9478180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8E1E282-C40F-584F-83F9-1FD599E83A34}" type="datetimeFigureOut">
              <a:rPr lang="en-US" smtClean="0"/>
              <a:t>11/14/2021</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361617976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11/14/2021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91426509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9.jpeg"/><Relationship Id="rId5" Type="http://schemas.openxmlformats.org/officeDocument/2006/relationships/image" Target="../media/image18.jpg"/><Relationship Id="rId10" Type="http://schemas.openxmlformats.org/officeDocument/2006/relationships/image" Target="../media/image23.tiff"/><Relationship Id="rId4" Type="http://schemas.openxmlformats.org/officeDocument/2006/relationships/image" Target="../media/image17.jpeg"/><Relationship Id="rId9"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iscoverpraxis.com/reasons-not-to-go-to-college/"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hyperlink" Target="https://doi.org/10.17718/tojde.906468"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9.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729802" y="768119"/>
            <a:ext cx="7498080" cy="2340296"/>
          </a:xfrm>
        </p:spPr>
        <p:txBody>
          <a:bodyPr>
            <a:noAutofit/>
          </a:bodyPr>
          <a:lstStyle/>
          <a:p>
            <a:pPr marL="0" marR="0" algn="ctr">
              <a:lnSpc>
                <a:spcPct val="107000"/>
              </a:lnSpc>
              <a:spcBef>
                <a:spcPts val="0"/>
              </a:spcBef>
              <a:spcAft>
                <a:spcPts val="0"/>
              </a:spcAft>
            </a:pPr>
            <a:r>
              <a:rPr lang="en-US" sz="24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Self-Direct to Learn, Self-Direct to Live:</a:t>
            </a:r>
            <a:b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br>
            <a:r>
              <a:rPr lang="en-US" sz="24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Exploring Learner Choices, Experiences, and Possibilities in a Self-Directed Learning World</a:t>
            </a:r>
            <a:endPar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400213" y="3042592"/>
            <a:ext cx="8143423" cy="258235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With…</a:t>
            </a:r>
          </a:p>
          <a:p>
            <a:pPr algn="ctr">
              <a:lnSpc>
                <a:spcPct val="150000"/>
              </a:lnSpc>
            </a:pP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Zhu| </a:t>
            </a: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meinazhu@wayne.edu</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Wayne State University</a:t>
            </a: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5995813" y="1328590"/>
            <a:ext cx="2844107" cy="4401205"/>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pPr algn="ctr"/>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t>
            </a:r>
          </a:p>
          <a:p>
            <a:pPr algn="ctr"/>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2020, Dhawal Shah, Class Central</a:t>
            </a: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10</a:t>
            </a:fld>
            <a:endParaRPr lang="en-US" dirty="0"/>
          </a:p>
        </p:txBody>
      </p:sp>
      <p:pic>
        <p:nvPicPr>
          <p:cNvPr id="10" name="Content Placeholder 4" descr="Graphical user interface&#10;&#10;Description automatically generated">
            <a:extLst>
              <a:ext uri="{FF2B5EF4-FFF2-40B4-BE49-F238E27FC236}">
                <a16:creationId xmlns:a16="http://schemas.microsoft.com/office/drawing/2014/main" id="{0FC52C62-5B9D-41B9-82E9-DBBCC554FB9B}"/>
              </a:ext>
            </a:extLst>
          </p:cNvPr>
          <p:cNvPicPr>
            <a:picLocks noChangeAspect="1"/>
          </p:cNvPicPr>
          <p:nvPr/>
        </p:nvPicPr>
        <p:blipFill>
          <a:blip r:embed="rId4"/>
          <a:stretch>
            <a:fillRect/>
          </a:stretch>
        </p:blipFill>
        <p:spPr>
          <a:xfrm>
            <a:off x="304080" y="1296166"/>
            <a:ext cx="5388452" cy="5065843"/>
          </a:xfrm>
          <a:prstGeom prst="rect">
            <a:avLst/>
          </a:prstGeom>
        </p:spPr>
      </p:pic>
    </p:spTree>
    <p:extLst>
      <p:ext uri="{BB962C8B-B14F-4D97-AF65-F5344CB8AC3E}">
        <p14:creationId xmlns:p14="http://schemas.microsoft.com/office/powerpoint/2010/main" val="1867591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938992"/>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11</a:t>
            </a:fld>
            <a:endParaRPr lang="en-US" dirty="0"/>
          </a:p>
        </p:txBody>
      </p:sp>
      <p:pic>
        <p:nvPicPr>
          <p:cNvPr id="11" name="Picture 10">
            <a:extLst>
              <a:ext uri="{FF2B5EF4-FFF2-40B4-BE49-F238E27FC236}">
                <a16:creationId xmlns:a16="http://schemas.microsoft.com/office/drawing/2014/main" id="{24D50622-1720-44F8-A5BE-76459B7C7C92}"/>
              </a:ext>
            </a:extLst>
          </p:cNvPr>
          <p:cNvPicPr>
            <a:picLocks noChangeAspect="1"/>
          </p:cNvPicPr>
          <p:nvPr/>
        </p:nvPicPr>
        <p:blipFill>
          <a:blip r:embed="rId4"/>
          <a:stretch>
            <a:fillRect/>
          </a:stretch>
        </p:blipFill>
        <p:spPr>
          <a:xfrm>
            <a:off x="1634836" y="3429000"/>
            <a:ext cx="5874327" cy="2937164"/>
          </a:xfrm>
          <a:prstGeom prst="rect">
            <a:avLst/>
          </a:prstGeom>
        </p:spPr>
      </p:pic>
    </p:spTree>
    <p:extLst>
      <p:ext uri="{BB962C8B-B14F-4D97-AF65-F5344CB8AC3E}">
        <p14:creationId xmlns:p14="http://schemas.microsoft.com/office/powerpoint/2010/main" val="2116920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192336" cy="1446550"/>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0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12</a:t>
            </a:fld>
            <a:endParaRPr lang="en-US" dirty="0"/>
          </a:p>
        </p:txBody>
      </p:sp>
      <p:pic>
        <p:nvPicPr>
          <p:cNvPr id="8" name="Content Placeholder 4" descr="Chart, line chart&#10;&#10;Description automatically generated">
            <a:extLst>
              <a:ext uri="{FF2B5EF4-FFF2-40B4-BE49-F238E27FC236}">
                <a16:creationId xmlns:a16="http://schemas.microsoft.com/office/drawing/2014/main" id="{C3E2F944-C0B2-47F5-9EB5-582E3C8EA48C}"/>
              </a:ext>
            </a:extLst>
          </p:cNvPr>
          <p:cNvPicPr>
            <a:picLocks noChangeAspect="1"/>
          </p:cNvPicPr>
          <p:nvPr/>
        </p:nvPicPr>
        <p:blipFill>
          <a:blip r:embed="rId4"/>
          <a:stretch>
            <a:fillRect/>
          </a:stretch>
        </p:blipFill>
        <p:spPr>
          <a:xfrm>
            <a:off x="1274302" y="3027098"/>
            <a:ext cx="6595396" cy="3369029"/>
          </a:xfrm>
          <a:prstGeom prst="rect">
            <a:avLst/>
          </a:prstGeom>
        </p:spPr>
      </p:pic>
    </p:spTree>
    <p:extLst>
      <p:ext uri="{BB962C8B-B14F-4D97-AF65-F5344CB8AC3E}">
        <p14:creationId xmlns:p14="http://schemas.microsoft.com/office/powerpoint/2010/main" val="4028542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282940" cy="168402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15,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2000" b="1" dirty="0">
                <a:latin typeface="Tahoma" panose="020B0604030504040204" pitchFamily="34" charset="0"/>
                <a:ea typeface="Tahoma" panose="020B0604030504040204" pitchFamily="34" charset="0"/>
                <a:cs typeface="Tahoma" panose="020B0604030504040204" pitchFamily="34" charset="0"/>
              </a:rPr>
              <a:t>Coursera &lt;no-reply@m.mail.coursera.org&gt;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Ends TOMORROW: 50% off top tech Specializations </a:t>
            </a:r>
          </a:p>
        </p:txBody>
      </p:sp>
      <p:pic>
        <p:nvPicPr>
          <p:cNvPr id="2" name="Picture 1">
            <a:extLst>
              <a:ext uri="{FF2B5EF4-FFF2-40B4-BE49-F238E27FC236}">
                <a16:creationId xmlns:a16="http://schemas.microsoft.com/office/drawing/2014/main" id="{5399B6B6-F5E7-4A6A-A349-4A0CD9187B4D}"/>
              </a:ext>
            </a:extLst>
          </p:cNvPr>
          <p:cNvPicPr>
            <a:picLocks noChangeAspect="1"/>
          </p:cNvPicPr>
          <p:nvPr/>
        </p:nvPicPr>
        <p:blipFill rotWithShape="1">
          <a:blip r:embed="rId2"/>
          <a:srcRect t="10642" r="2500"/>
          <a:stretch/>
        </p:blipFill>
        <p:spPr>
          <a:xfrm>
            <a:off x="937260" y="2247900"/>
            <a:ext cx="7617970" cy="4434840"/>
          </a:xfrm>
          <a:prstGeom prst="rect">
            <a:avLst/>
          </a:prstGeom>
        </p:spPr>
      </p:pic>
    </p:spTree>
    <p:extLst>
      <p:ext uri="{BB962C8B-B14F-4D97-AF65-F5344CB8AC3E}">
        <p14:creationId xmlns:p14="http://schemas.microsoft.com/office/powerpoint/2010/main" val="1710488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992" y="1679597"/>
            <a:ext cx="1860071" cy="2679762"/>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70520" y="2257536"/>
            <a:ext cx="2333298" cy="1749974"/>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02" y="48071"/>
            <a:ext cx="1843430" cy="1802512"/>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078" y="48071"/>
            <a:ext cx="2756075" cy="2067056"/>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3245700" y="760130"/>
            <a:ext cx="2593181" cy="642938"/>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257175">
              <a:defRPr/>
            </a:pP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MOOC books</a:t>
            </a:r>
            <a:b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t>(2020) and (2015)</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97455" y="4635888"/>
            <a:ext cx="1574545" cy="2174039"/>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794" y="4635888"/>
            <a:ext cx="1459345" cy="2177508"/>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1126527" y="4299171"/>
            <a:ext cx="1667986" cy="2510757"/>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6399496" y="2333144"/>
            <a:ext cx="2737625" cy="3097838"/>
          </a:xfrm>
          <a:prstGeom prst="rect">
            <a:avLst/>
          </a:prstGeom>
        </p:spPr>
      </p:pic>
    </p:spTree>
    <p:extLst>
      <p:ext uri="{BB962C8B-B14F-4D97-AF65-F5344CB8AC3E}">
        <p14:creationId xmlns:p14="http://schemas.microsoft.com/office/powerpoint/2010/main" val="3275657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15</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October 22, 2021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Shape, arrow&#10;&#10;Description automatically generated">
            <a:extLst>
              <a:ext uri="{FF2B5EF4-FFF2-40B4-BE49-F238E27FC236}">
                <a16:creationId xmlns:a16="http://schemas.microsoft.com/office/drawing/2014/main" id="{62B2F509-8FDB-44CB-8B58-0E2F798A2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75" y="2243930"/>
            <a:ext cx="3865418" cy="3865418"/>
          </a:xfrm>
          <a:prstGeom prst="rect">
            <a:avLst/>
          </a:prstGeom>
        </p:spPr>
      </p:pic>
      <p:pic>
        <p:nvPicPr>
          <p:cNvPr id="6" name="Picture 5">
            <a:extLst>
              <a:ext uri="{FF2B5EF4-FFF2-40B4-BE49-F238E27FC236}">
                <a16:creationId xmlns:a16="http://schemas.microsoft.com/office/drawing/2014/main" id="{7470ADEC-D498-4508-95E7-6F43F665189B}"/>
              </a:ext>
            </a:extLst>
          </p:cNvPr>
          <p:cNvPicPr>
            <a:picLocks noChangeAspect="1"/>
          </p:cNvPicPr>
          <p:nvPr/>
        </p:nvPicPr>
        <p:blipFill>
          <a:blip r:embed="rId3"/>
          <a:stretch>
            <a:fillRect/>
          </a:stretch>
        </p:blipFill>
        <p:spPr>
          <a:xfrm>
            <a:off x="5179147" y="2563667"/>
            <a:ext cx="3225943" cy="3225943"/>
          </a:xfrm>
          <a:prstGeom prst="rect">
            <a:avLst/>
          </a:prstGeom>
        </p:spPr>
      </p:pic>
    </p:spTree>
    <p:extLst>
      <p:ext uri="{BB962C8B-B14F-4D97-AF65-F5344CB8AC3E}">
        <p14:creationId xmlns:p14="http://schemas.microsoft.com/office/powerpoint/2010/main" val="3026263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16</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Benefits of</a:t>
            </a:r>
            <a:r>
              <a:rPr lang="en-US" sz="3200" dirty="0">
                <a:solidFill>
                  <a:schemeClr val="tx1"/>
                </a:solidFill>
              </a:rPr>
              <a:t> Self-Directed Learners</a:t>
            </a:r>
            <a:br>
              <a:rPr lang="en-US" sz="1800" dirty="0">
                <a:solidFill>
                  <a:schemeClr val="tx1"/>
                </a:solidFill>
              </a:rPr>
            </a:br>
            <a:r>
              <a:rPr lang="en-US" sz="1800" dirty="0">
                <a:solidFill>
                  <a:schemeClr val="tx1"/>
                </a:solidFill>
                <a:hlinkClick r:id="rId2"/>
              </a:rPr>
              <a:t>https://discoverpraxis.com/reasons-not-to-go-to-college/</a:t>
            </a:r>
            <a:r>
              <a:rPr lang="en-US" sz="1800" dirty="0">
                <a:solidFill>
                  <a:schemeClr val="tx1"/>
                </a:solidFill>
              </a:rPr>
              <a:t> </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AD96882-7174-4B92-BF19-95477BF6B963}"/>
              </a:ext>
            </a:extLst>
          </p:cNvPr>
          <p:cNvPicPr>
            <a:picLocks noChangeAspect="1"/>
          </p:cNvPicPr>
          <p:nvPr/>
        </p:nvPicPr>
        <p:blipFill>
          <a:blip r:embed="rId3"/>
          <a:stretch>
            <a:fillRect/>
          </a:stretch>
        </p:blipFill>
        <p:spPr>
          <a:xfrm>
            <a:off x="324067" y="1935037"/>
            <a:ext cx="8625176" cy="3954218"/>
          </a:xfrm>
          <a:prstGeom prst="rect">
            <a:avLst/>
          </a:prstGeom>
        </p:spPr>
      </p:pic>
    </p:spTree>
    <p:extLst>
      <p:ext uri="{BB962C8B-B14F-4D97-AF65-F5344CB8AC3E}">
        <p14:creationId xmlns:p14="http://schemas.microsoft.com/office/powerpoint/2010/main" val="251411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9" y="1716066"/>
            <a:ext cx="9224009" cy="3324564"/>
          </a:xfrm>
        </p:spPr>
        <p:txBody>
          <a:bodyPr/>
          <a:lstStyle/>
          <a:p>
            <a:pPr algn="ctr"/>
            <a:r>
              <a:rPr lang="en-US" dirty="0"/>
              <a:t>Study #2</a:t>
            </a:r>
            <a:br>
              <a:rPr lang="en-US" dirty="0"/>
            </a:br>
            <a:r>
              <a:rPr lang="en-US" dirty="0"/>
              <a:t>MOOCs Instructional Design to Facilitate Participants’ Self-directed Learning</a:t>
            </a:r>
          </a:p>
        </p:txBody>
      </p:sp>
    </p:spTree>
    <p:extLst>
      <p:ext uri="{BB962C8B-B14F-4D97-AF65-F5344CB8AC3E}">
        <p14:creationId xmlns:p14="http://schemas.microsoft.com/office/powerpoint/2010/main" val="156826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61714" y="1723233"/>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(3) motivation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18</a:t>
            </a:fld>
            <a:endParaRPr lang="en-US" dirty="0"/>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27" y="3446272"/>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9541" y="1524000"/>
            <a:ext cx="8092439" cy="397002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Learners need self-directed learning skills and strategies to be successful in MOOCs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Halawa</a:t>
            </a:r>
            <a:r>
              <a:rPr lang="en-US" dirty="0">
                <a:latin typeface="Tahoma" panose="020B0604030504040204" pitchFamily="34" charset="0"/>
                <a:ea typeface="Tahoma" panose="020B0604030504040204" pitchFamily="34" charset="0"/>
                <a:cs typeface="Tahoma" panose="020B0604030504040204" pitchFamily="34" charset="0"/>
              </a:rPr>
              <a:t>, Greene, &amp; Mitchell, 2014; Littlejohn &amp; Milligan, 2016), </a:t>
            </a:r>
            <a:r>
              <a:rPr lang="en-US" sz="2400" dirty="0">
                <a:latin typeface="Tahoma" panose="020B0604030504040204" pitchFamily="34" charset="0"/>
                <a:ea typeface="Tahoma" panose="020B0604030504040204" pitchFamily="34" charset="0"/>
                <a:cs typeface="Tahoma" panose="020B0604030504040204" pitchFamily="34" charset="0"/>
              </a:rPr>
              <a:t>as there is a lack of personalized interaction with teachers.</a:t>
            </a:r>
          </a:p>
          <a:p>
            <a:pPr marL="457200" lvl="1" indent="0">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Self-directness of a learner might vary in different learning environments which means that the learners could be more self-directed in one learning environment than another </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Hiemstra</a:t>
            </a:r>
            <a:r>
              <a:rPr lang="en-US" sz="2400" dirty="0">
                <a:latin typeface="Tahoma" panose="020B0604030504040204" pitchFamily="34" charset="0"/>
                <a:ea typeface="Tahoma" panose="020B0604030504040204" pitchFamily="34" charset="0"/>
                <a:cs typeface="Tahoma" panose="020B0604030504040204" pitchFamily="34" charset="0"/>
              </a:rPr>
              <a:t>, 1994).</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19</a:t>
            </a:fld>
            <a:endParaRPr lang="en-US" dirty="0"/>
          </a:p>
        </p:txBody>
      </p:sp>
    </p:spTree>
    <p:extLst>
      <p:ext uri="{BB962C8B-B14F-4D97-AF65-F5344CB8AC3E}">
        <p14:creationId xmlns:p14="http://schemas.microsoft.com/office/powerpoint/2010/main" val="41826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77190" y="1548061"/>
            <a:ext cx="7745730" cy="3770699"/>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Instructional design can greatly influence students’ interaction and engagement </a:t>
            </a:r>
            <a:r>
              <a:rPr lang="en-US" dirty="0">
                <a:latin typeface="Tahoma" panose="020B0604030504040204" pitchFamily="34" charset="0"/>
                <a:ea typeface="Tahoma" panose="020B0604030504040204" pitchFamily="34" charset="0"/>
                <a:cs typeface="Tahoma" panose="020B0604030504040204" pitchFamily="34" charset="0"/>
              </a:rPr>
              <a:t>(Garrison &amp; Cleveland-Innes, 2005) </a:t>
            </a:r>
            <a:r>
              <a:rPr lang="en-US" sz="2000" b="1" dirty="0">
                <a:latin typeface="Tahoma" panose="020B0604030504040204" pitchFamily="34" charset="0"/>
                <a:ea typeface="Tahoma" panose="020B0604030504040204" pitchFamily="34" charset="0"/>
                <a:cs typeface="Tahoma" panose="020B0604030504040204" pitchFamily="34" charset="0"/>
              </a:rPr>
              <a:t>and success in online learning </a:t>
            </a:r>
            <a:r>
              <a:rPr lang="en-US" sz="1400" dirty="0">
                <a:latin typeface="Tahoma" panose="020B0604030504040204" pitchFamily="34" charset="0"/>
                <a:ea typeface="Tahoma" panose="020B0604030504040204" pitchFamily="34" charset="0"/>
                <a:cs typeface="Tahoma" panose="020B0604030504040204" pitchFamily="34" charset="0"/>
              </a:rPr>
              <a:t>(Song, Singleton, Hill, &amp; Koh, 2004; Swan, 2001).</a:t>
            </a:r>
          </a:p>
          <a:p>
            <a:pPr lvl="1">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However, few studies have examined instructional design and the delivery of instruction using MOOCs from instructor perspectives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dirty="0" err="1">
                <a:latin typeface="Tahoma" panose="020B0604030504040204" pitchFamily="34" charset="0"/>
                <a:ea typeface="Tahoma" panose="020B0604030504040204" pitchFamily="34" charset="0"/>
                <a:cs typeface="Tahoma" panose="020B0604030504040204" pitchFamily="34" charset="0"/>
              </a:rPr>
              <a:t>Margaryan</a:t>
            </a:r>
            <a:r>
              <a:rPr lang="en-US" sz="1400" dirty="0">
                <a:latin typeface="Tahoma" panose="020B0604030504040204" pitchFamily="34" charset="0"/>
                <a:ea typeface="Tahoma" panose="020B0604030504040204" pitchFamily="34" charset="0"/>
                <a:cs typeface="Tahoma" panose="020B0604030504040204" pitchFamily="34" charset="0"/>
              </a:rPr>
              <a:t> et al., 2015; Watson et al., 2016); </a:t>
            </a:r>
            <a:r>
              <a:rPr lang="en-US" sz="2000" b="1" dirty="0">
                <a:latin typeface="Tahoma" panose="020B0604030504040204" pitchFamily="34" charset="0"/>
                <a:ea typeface="Tahoma" panose="020B0604030504040204" pitchFamily="34" charset="0"/>
                <a:cs typeface="Tahoma" panose="020B0604030504040204" pitchFamily="34" charset="0"/>
              </a:rPr>
              <a:t>especially lacking is research on instructors’ perception of SDL and how they design MOOCs to facilitate students’ SDL. </a:t>
            </a:r>
            <a:r>
              <a:rPr lang="en-US" dirty="0">
                <a:latin typeface="Tahoma" panose="020B0604030504040204" pitchFamily="34" charset="0"/>
                <a:ea typeface="Tahoma" panose="020B0604030504040204" pitchFamily="34" charset="0"/>
                <a:cs typeface="Tahoma" panose="020B0604030504040204" pitchFamily="34" charset="0"/>
              </a:rPr>
              <a:t> </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20</a:t>
            </a:fld>
            <a:endParaRPr lang="en-US" dirty="0"/>
          </a:p>
        </p:txBody>
      </p:sp>
    </p:spTree>
    <p:extLst>
      <p:ext uri="{BB962C8B-B14F-4D97-AF65-F5344CB8AC3E}">
        <p14:creationId xmlns:p14="http://schemas.microsoft.com/office/powerpoint/2010/main" val="141663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4111" y="1325583"/>
            <a:ext cx="8208611"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21</a:t>
            </a:fld>
            <a:endParaRPr lang="en-US" dirty="0"/>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182" y="3976009"/>
            <a:ext cx="4810226" cy="218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402080"/>
            <a:ext cx="8568689" cy="5010150"/>
          </a:xfrm>
        </p:spPr>
        <p:txBody>
          <a:bodyPr>
            <a:noAutofit/>
          </a:bodyPr>
          <a:lstStyle/>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participant SDL skills?</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 SDL skills? </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	How is technology being used by MOOC instructors to support the development of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b.	What technology features or functions do MOOC instructors want to have to improve their facilitation of MOOC participant SDL skills?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22</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07263" y="1450848"/>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Explanatory sequential mixed methods design </a:t>
            </a:r>
            <a:r>
              <a:rPr lang="en-US" sz="1800" dirty="0">
                <a:latin typeface="Tahoma" panose="020B0604030504040204" pitchFamily="34" charset="0"/>
                <a:ea typeface="Tahoma" panose="020B0604030504040204" pitchFamily="34" charset="0"/>
                <a:cs typeface="Tahoma" panose="020B0604030504040204" pitchFamily="34" charset="0"/>
              </a:rPr>
              <a:t>(Creswell &amp; Clark, 2017)</a:t>
            </a:r>
          </a:p>
        </p:txBody>
      </p:sp>
      <p:graphicFrame>
        <p:nvGraphicFramePr>
          <p:cNvPr id="11" name="Diagram 10">
            <a:extLst>
              <a:ext uri="{FF2B5EF4-FFF2-40B4-BE49-F238E27FC236}">
                <a16:creationId xmlns:a16="http://schemas.microsoft.com/office/drawing/2014/main" id="{1A7E8FE3-F3D4-425E-B39B-87F0EB6CEA85}"/>
              </a:ext>
            </a:extLst>
          </p:cNvPr>
          <p:cNvGraphicFramePr/>
          <p:nvPr>
            <p:extLst>
              <p:ext uri="{D42A27DB-BD31-4B8C-83A1-F6EECF244321}">
                <p14:modId xmlns:p14="http://schemas.microsoft.com/office/powerpoint/2010/main" val="3807566376"/>
              </p:ext>
            </p:extLst>
          </p:nvPr>
        </p:nvGraphicFramePr>
        <p:xfrm>
          <a:off x="207263" y="2357548"/>
          <a:ext cx="8936737" cy="251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23</a:t>
            </a:fld>
            <a:endParaRPr lang="en-US" dirty="0"/>
          </a:p>
        </p:txBody>
      </p:sp>
      <p:pic>
        <p:nvPicPr>
          <p:cNvPr id="7" name="Picture 6">
            <a:extLst>
              <a:ext uri="{FF2B5EF4-FFF2-40B4-BE49-F238E27FC236}">
                <a16:creationId xmlns:a16="http://schemas.microsoft.com/office/drawing/2014/main" id="{6B9032E3-D7AD-4077-B7BC-2BCB412E1B6D}"/>
              </a:ext>
            </a:extLst>
          </p:cNvPr>
          <p:cNvPicPr>
            <a:picLocks noChangeAspect="1"/>
          </p:cNvPicPr>
          <p:nvPr/>
        </p:nvPicPr>
        <p:blipFill rotWithShape="1">
          <a:blip r:embed="rId8">
            <a:extLst>
              <a:ext uri="{28A0092B-C50C-407E-A947-70E740481C1C}">
                <a14:useLocalDpi xmlns:a14="http://schemas.microsoft.com/office/drawing/2010/main" val="0"/>
              </a:ext>
            </a:extLst>
          </a:blip>
          <a:srcRect l="25962" t="52860"/>
          <a:stretch/>
        </p:blipFill>
        <p:spPr>
          <a:xfrm>
            <a:off x="2575560" y="4514281"/>
            <a:ext cx="6568440" cy="1869500"/>
          </a:xfrm>
          <a:prstGeom prst="rect">
            <a:avLst/>
          </a:prstGeom>
        </p:spPr>
      </p:pic>
    </p:spTree>
    <p:extLst>
      <p:ext uri="{BB962C8B-B14F-4D97-AF65-F5344CB8AC3E}">
        <p14:creationId xmlns:p14="http://schemas.microsoft.com/office/powerpoint/2010/main" val="1315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24</a:t>
            </a:fld>
            <a:endParaRPr lang="en-US" dirty="0"/>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78"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45988259"/>
              </p:ext>
            </p:extLst>
          </p:nvPr>
        </p:nvGraphicFramePr>
        <p:xfrm>
          <a:off x="62864" y="47636"/>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25</a:t>
            </a:fld>
            <a:endParaRPr lang="en-US" dirty="0"/>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3831691522"/>
              </p:ext>
            </p:extLst>
          </p:nvPr>
        </p:nvGraphicFramePr>
        <p:xfrm>
          <a:off x="377190" y="2094538"/>
          <a:ext cx="8345433" cy="3394295"/>
        </p:xfrm>
        <a:graphic>
          <a:graphicData uri="http://schemas.openxmlformats.org/drawingml/2006/table">
            <a:tbl>
              <a:tblPr firstRow="1" bandRow="1">
                <a:tableStyleId>{7E9639D4-E3E2-4D34-9284-5A2195B3D0D7}</a:tableStyleId>
              </a:tblPr>
              <a:tblGrid>
                <a:gridCol w="929040">
                  <a:extLst>
                    <a:ext uri="{9D8B030D-6E8A-4147-A177-3AD203B41FA5}">
                      <a16:colId xmlns:a16="http://schemas.microsoft.com/office/drawing/2014/main" val="20000"/>
                    </a:ext>
                  </a:extLst>
                </a:gridCol>
                <a:gridCol w="1709975">
                  <a:extLst>
                    <a:ext uri="{9D8B030D-6E8A-4147-A177-3AD203B41FA5}">
                      <a16:colId xmlns:a16="http://schemas.microsoft.com/office/drawing/2014/main" val="20001"/>
                    </a:ext>
                  </a:extLst>
                </a:gridCol>
                <a:gridCol w="3877736">
                  <a:extLst>
                    <a:ext uri="{9D8B030D-6E8A-4147-A177-3AD203B41FA5}">
                      <a16:colId xmlns:a16="http://schemas.microsoft.com/office/drawing/2014/main" val="20002"/>
                    </a:ext>
                  </a:extLst>
                </a:gridCol>
                <a:gridCol w="1828682">
                  <a:extLst>
                    <a:ext uri="{9D8B030D-6E8A-4147-A177-3AD203B41FA5}">
                      <a16:colId xmlns:a16="http://schemas.microsoft.com/office/drawing/2014/main" val="1749075409"/>
                    </a:ext>
                  </a:extLst>
                </a:gridCol>
              </a:tblGrid>
              <a:tr h="499852">
                <a:tc>
                  <a:txBody>
                    <a:bodyPr/>
                    <a:lstStyle/>
                    <a:p>
                      <a:pPr algn="ctr"/>
                      <a:r>
                        <a:rPr lang="en-US" sz="1800" dirty="0"/>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Data analysis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Tools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1226909">
                <a:tc>
                  <a:txBody>
                    <a:bodyPr/>
                    <a:lstStyle/>
                    <a:p>
                      <a:pPr algn="l"/>
                      <a:r>
                        <a:rPr lang="en-US" sz="1800" dirty="0"/>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r>
                        <a:rPr lang="fr-FR" sz="1600" dirty="0">
                          <a:effectLst/>
                        </a:rPr>
                        <a:t>(</a:t>
                      </a:r>
                      <a:r>
                        <a:rPr lang="fr-FR" sz="1600" dirty="0" err="1">
                          <a:effectLst/>
                        </a:rPr>
                        <a:t>Elo</a:t>
                      </a:r>
                      <a:r>
                        <a:rPr lang="fr-FR" sz="1600" dirty="0">
                          <a:effectLst/>
                        </a:rPr>
                        <a:t> &amp; </a:t>
                      </a:r>
                      <a:r>
                        <a:rPr lang="fr-FR" sz="1600" dirty="0" err="1">
                          <a:effectLst/>
                        </a:rPr>
                        <a:t>Kyngäs</a:t>
                      </a:r>
                      <a:r>
                        <a:rPr lang="fr-FR" sz="1600" dirty="0">
                          <a:effectLst/>
                        </a:rPr>
                        <a:t>, 2008) </a:t>
                      </a:r>
                    </a:p>
                  </a:txBody>
                  <a:tcPr marL="68580" marR="68580" marT="0" marB="0"/>
                </a:tc>
                <a:tc>
                  <a:txBody>
                    <a:bodyPr/>
                    <a:lstStyle/>
                    <a:p>
                      <a:pPr marL="0" marR="0" algn="just">
                        <a:lnSpc>
                          <a:spcPct val="150000"/>
                        </a:lnSpc>
                        <a:spcBef>
                          <a:spcPts val="0"/>
                        </a:spcBef>
                        <a:spcAft>
                          <a:spcPts val="0"/>
                        </a:spcAft>
                      </a:pPr>
                      <a:r>
                        <a:rPr lang="en-US" sz="1800" dirty="0">
                          <a:effectLst/>
                        </a:rPr>
                        <a:t>SPSS</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817939">
                <a:tc>
                  <a:txBody>
                    <a:bodyPr/>
                    <a:lstStyle/>
                    <a:p>
                      <a:pPr marL="0" algn="l" defTabSz="914400" rtl="0" eaLnBrk="1" latinLnBrk="0" hangingPunct="1"/>
                      <a:r>
                        <a:rPr lang="en-US" sz="1800" kern="1200" dirty="0"/>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effectLst/>
                        </a:rPr>
                        <a:t>SPSS </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849595">
                <a:tc>
                  <a:txBody>
                    <a:bodyPr/>
                    <a:lstStyle/>
                    <a:p>
                      <a:pPr algn="l"/>
                      <a:r>
                        <a:rPr lang="en-US" sz="1800" kern="1200" dirty="0"/>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a:effectLst/>
                        </a:rPr>
                        <a:t>Interview</a:t>
                      </a:r>
                    </a:p>
                    <a:p>
                      <a:pPr marL="0" marR="0" algn="just">
                        <a:lnSpc>
                          <a:spcPct val="150000"/>
                        </a:lnSpc>
                        <a:spcBef>
                          <a:spcPts val="0"/>
                        </a:spcBef>
                        <a:spcAft>
                          <a:spcPts val="0"/>
                        </a:spcAft>
                      </a:pPr>
                      <a:r>
                        <a:rPr lang="en-US" sz="1800">
                          <a:effectLst/>
                        </a:rPr>
                        <a:t>Course review</a:t>
                      </a:r>
                      <a:endParaRPr lang="en-US" sz="1800" b="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fr-FR" sz="1800" dirty="0">
                          <a:effectLst/>
                        </a:rPr>
                        <a:t>Content </a:t>
                      </a:r>
                      <a:r>
                        <a:rPr lang="fr-FR" sz="1800" dirty="0" err="1">
                          <a:effectLst/>
                        </a:rPr>
                        <a:t>analysis</a:t>
                      </a:r>
                      <a:endParaRPr lang="fr-FR" sz="1800" dirty="0">
                        <a:effectLst/>
                      </a:endParaRPr>
                    </a:p>
                    <a:p>
                      <a:pPr marL="0" marR="0" algn="just">
                        <a:lnSpc>
                          <a:spcPct val="150000"/>
                        </a:lnSpc>
                        <a:spcBef>
                          <a:spcPts val="0"/>
                        </a:spcBef>
                        <a:spcAft>
                          <a:spcPts val="0"/>
                        </a:spcAft>
                      </a:pPr>
                      <a:r>
                        <a:rPr lang="fr-FR" sz="1800" dirty="0">
                          <a:effectLst/>
                        </a:rPr>
                        <a:t>Content </a:t>
                      </a:r>
                      <a:r>
                        <a:rPr lang="fr-FR" sz="1800" dirty="0" err="1">
                          <a:effectLst/>
                        </a:rPr>
                        <a:t>analysis</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dirty="0">
                        <a:effectLst/>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26</a:t>
            </a:fld>
            <a:endParaRPr lang="en-US" dirty="0"/>
          </a:p>
        </p:txBody>
      </p:sp>
    </p:spTree>
    <p:extLst>
      <p:ext uri="{BB962C8B-B14F-4D97-AF65-F5344CB8AC3E}">
        <p14:creationId xmlns:p14="http://schemas.microsoft.com/office/powerpoint/2010/main" val="19901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27</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9689232"/>
              </p:ext>
            </p:extLst>
          </p:nvPr>
        </p:nvGraphicFramePr>
        <p:xfrm>
          <a:off x="751840" y="1335832"/>
          <a:ext cx="7340600" cy="5047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92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3350" y="1505887"/>
            <a:ext cx="8753475" cy="913463"/>
          </a:xfrm>
        </p:spPr>
        <p:txBody>
          <a:bodyPr>
            <a:noAutofit/>
          </a:bodyPr>
          <a:lstStyle/>
          <a:p>
            <a:pPr lvl="1">
              <a:lnSpc>
                <a:spcPct val="15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 majority of the MOOC instructors thought that these skills or attributes are not static, and that SDL as a set of skills can be educated or students’ personal attributes that can be changed.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63236" y="474219"/>
            <a:ext cx="6340764" cy="578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Perceptions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28</a:t>
            </a:fld>
            <a:endParaRPr lang="en-US" dirty="0"/>
          </a:p>
        </p:txBody>
      </p:sp>
      <p:graphicFrame>
        <p:nvGraphicFramePr>
          <p:cNvPr id="6" name="Chart 5"/>
          <p:cNvGraphicFramePr/>
          <p:nvPr>
            <p:extLst>
              <p:ext uri="{D42A27DB-BD31-4B8C-83A1-F6EECF244321}">
                <p14:modId xmlns:p14="http://schemas.microsoft.com/office/powerpoint/2010/main" val="3256814609"/>
              </p:ext>
            </p:extLst>
          </p:nvPr>
        </p:nvGraphicFramePr>
        <p:xfrm>
          <a:off x="657225" y="3028951"/>
          <a:ext cx="7858125" cy="342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641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9140" y="1505887"/>
            <a:ext cx="6850380" cy="3980513"/>
          </a:xfrm>
        </p:spPr>
        <p:txBody>
          <a:bodyPr>
            <a:noAutofit/>
          </a:bodyPr>
          <a:lstStyle/>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Emma’s understanding of SDL is more related to self-management and motivation. She said:</a:t>
            </a:r>
          </a:p>
          <a:p>
            <a:pPr marL="91440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“When I think about self-directed learning, I think about students </a:t>
            </a:r>
            <a:r>
              <a:rPr lang="en-US" sz="2000" b="1" dirty="0">
                <a:latin typeface="Tahoma" panose="020B0604030504040204" pitchFamily="34" charset="0"/>
                <a:ea typeface="Tahoma" panose="020B0604030504040204" pitchFamily="34" charset="0"/>
                <a:cs typeface="Tahoma" panose="020B0604030504040204" pitchFamily="34" charset="0"/>
              </a:rPr>
              <a:t>managing their time and managing the coursework on their own, and how it fits into their schedules and their lives, how they interact with materials</a:t>
            </a:r>
            <a:r>
              <a:rPr lang="en-US" sz="2000" dirty="0">
                <a:latin typeface="Tahoma" panose="020B0604030504040204" pitchFamily="34" charset="0"/>
                <a:ea typeface="Tahoma" panose="020B0604030504040204" pitchFamily="34" charset="0"/>
                <a:cs typeface="Tahoma" panose="020B0604030504040204" pitchFamily="34" charset="0"/>
              </a:rPr>
              <a:t>, what's going to keep them engaged.”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29</a:t>
            </a:fld>
            <a:endParaRPr lang="en-US" dirty="0"/>
          </a:p>
        </p:txBody>
      </p:sp>
      <p:pic>
        <p:nvPicPr>
          <p:cNvPr id="6" name="Picture 5" descr="A hand holding a cellphone&#10;&#10;Description automatically generated">
            <a:extLst>
              <a:ext uri="{FF2B5EF4-FFF2-40B4-BE49-F238E27FC236}">
                <a16:creationId xmlns:a16="http://schemas.microsoft.com/office/drawing/2014/main" id="{A4C204B1-C241-4877-8F3A-9DC2D374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4824260"/>
            <a:ext cx="2806700" cy="1627886"/>
          </a:xfrm>
          <a:prstGeom prst="rect">
            <a:avLst/>
          </a:prstGeom>
        </p:spPr>
      </p:pic>
    </p:spTree>
    <p:extLst>
      <p:ext uri="{BB962C8B-B14F-4D97-AF65-F5344CB8AC3E}">
        <p14:creationId xmlns:p14="http://schemas.microsoft.com/office/powerpoint/2010/main" val="46739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66724" y="258368"/>
            <a:ext cx="8250556" cy="19265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1600" dirty="0">
                <a:solidFill>
                  <a:schemeClr val="tx1"/>
                </a:solidFill>
              </a:rPr>
              <a:t>New Udemy</a:t>
            </a:r>
            <a:r>
              <a:rPr lang="en-US" sz="1600" i="1" dirty="0">
                <a:solidFill>
                  <a:schemeClr val="tx1"/>
                </a:solidFill>
              </a:rPr>
              <a:t> </a:t>
            </a:r>
            <a:r>
              <a:rPr lang="en-US" sz="1600" dirty="0">
                <a:solidFill>
                  <a:schemeClr val="tx1"/>
                </a:solidFill>
              </a:rPr>
              <a:t>Report Shows Surge in Global Online Ed in Response to COVID-19 </a:t>
            </a:r>
            <a:br>
              <a:rPr lang="en-US" sz="1400" dirty="0">
                <a:solidFill>
                  <a:schemeClr val="tx1"/>
                </a:solidFill>
              </a:rPr>
            </a:br>
            <a:r>
              <a:rPr lang="en-US" sz="1400" i="1" dirty="0">
                <a:solidFill>
                  <a:schemeClr val="tx1"/>
                </a:solidFill>
              </a:rPr>
              <a:t>People around the world are learning how to work from home and stay productive as the Future of Work arrives</a:t>
            </a:r>
            <a:r>
              <a:rPr lang="en-US" sz="1400" dirty="0">
                <a:solidFill>
                  <a:schemeClr val="tx1"/>
                </a:solidFill>
              </a:rPr>
              <a:t> </a:t>
            </a:r>
            <a:br>
              <a:rPr lang="en-US" sz="2400" dirty="0">
                <a:solidFill>
                  <a:schemeClr val="tx1"/>
                </a:solidFill>
              </a:rPr>
            </a:br>
            <a:r>
              <a:rPr lang="en-US" sz="2400" dirty="0" err="1">
                <a:solidFill>
                  <a:schemeClr val="tx1"/>
                </a:solidFill>
              </a:rPr>
              <a:t>Businesswire</a:t>
            </a:r>
            <a:r>
              <a:rPr lang="en-US" sz="2400" dirty="0">
                <a:solidFill>
                  <a:schemeClr val="tx1"/>
                </a:solidFill>
              </a:rPr>
              <a:t>: </a:t>
            </a:r>
            <a:r>
              <a:rPr lang="en-US" sz="800" dirty="0">
                <a:hlinkClick r:id="rId2"/>
              </a:rPr>
              <a:t>https://www.businesswire.com/news/home/20200430005243/en/</a:t>
            </a:r>
            <a:endParaRPr lang="en-US" sz="1200" dirty="0">
              <a:solidFill>
                <a:schemeClr val="tx1"/>
              </a:solidFill>
            </a:endParaRPr>
          </a:p>
        </p:txBody>
      </p:sp>
      <p:pic>
        <p:nvPicPr>
          <p:cNvPr id="9" name="Picture 8">
            <a:extLst>
              <a:ext uri="{FF2B5EF4-FFF2-40B4-BE49-F238E27FC236}">
                <a16:creationId xmlns:a16="http://schemas.microsoft.com/office/drawing/2014/main" id="{66A84703-48C7-4D44-953F-418713C8B6DF}"/>
              </a:ext>
            </a:extLst>
          </p:cNvPr>
          <p:cNvPicPr>
            <a:picLocks noChangeAspect="1"/>
          </p:cNvPicPr>
          <p:nvPr/>
        </p:nvPicPr>
        <p:blipFill rotWithShape="1">
          <a:blip r:embed="rId3"/>
          <a:srcRect l="4512" t="2704" r="4798" b="4995"/>
          <a:stretch/>
        </p:blipFill>
        <p:spPr>
          <a:xfrm>
            <a:off x="2255520" y="2131321"/>
            <a:ext cx="6812280" cy="4187523"/>
          </a:xfrm>
          <a:prstGeom prst="rect">
            <a:avLst/>
          </a:prstGeom>
        </p:spPr>
      </p:pic>
      <p:pic>
        <p:nvPicPr>
          <p:cNvPr id="2" name="Picture 1">
            <a:extLst>
              <a:ext uri="{FF2B5EF4-FFF2-40B4-BE49-F238E27FC236}">
                <a16:creationId xmlns:a16="http://schemas.microsoft.com/office/drawing/2014/main" id="{D3D6BDF3-EB0D-451C-830E-9661CBD6F31C}"/>
              </a:ext>
            </a:extLst>
          </p:cNvPr>
          <p:cNvPicPr>
            <a:picLocks noChangeAspect="1"/>
          </p:cNvPicPr>
          <p:nvPr/>
        </p:nvPicPr>
        <p:blipFill>
          <a:blip r:embed="rId4"/>
          <a:stretch>
            <a:fillRect/>
          </a:stretch>
        </p:blipFill>
        <p:spPr>
          <a:xfrm>
            <a:off x="0" y="5239661"/>
            <a:ext cx="2171700" cy="1140143"/>
          </a:xfrm>
          <a:prstGeom prst="rect">
            <a:avLst/>
          </a:prstGeom>
        </p:spPr>
      </p:pic>
    </p:spTree>
    <p:extLst>
      <p:ext uri="{BB962C8B-B14F-4D97-AF65-F5344CB8AC3E}">
        <p14:creationId xmlns:p14="http://schemas.microsoft.com/office/powerpoint/2010/main" val="303817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626" y="1322677"/>
            <a:ext cx="8404102" cy="131574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Most of MOOC instructors thought that they can intentionally or unintentionally facilitate students’ SDL.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Perceptions of Facilitation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30</a:t>
            </a:fld>
            <a:endParaRPr lang="en-US" dirty="0"/>
          </a:p>
        </p:txBody>
      </p:sp>
      <p:graphicFrame>
        <p:nvGraphicFramePr>
          <p:cNvPr id="6" name="Chart 5"/>
          <p:cNvGraphicFramePr/>
          <p:nvPr>
            <p:extLst>
              <p:ext uri="{D42A27DB-BD31-4B8C-83A1-F6EECF244321}">
                <p14:modId xmlns:p14="http://schemas.microsoft.com/office/powerpoint/2010/main" val="2897519917"/>
              </p:ext>
            </p:extLst>
          </p:nvPr>
        </p:nvGraphicFramePr>
        <p:xfrm>
          <a:off x="771524" y="2514600"/>
          <a:ext cx="7389496" cy="3937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34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8135" y="1437307"/>
            <a:ext cx="7888605" cy="3846225"/>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Ashely emphasized the importance of both instructors’ facilitation and students’ SDL skills. She said: </a:t>
            </a:r>
          </a:p>
          <a:p>
            <a:pPr marL="914400" lvl="2"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“The participant has a lot of flexibility on how they approach the content. I mean, obviously, we have things like assignments. We have things like online forums. And there're ways that we scaffold the learning experience. But there still is a lot of choice for the learner.”</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31</a:t>
            </a:fld>
            <a:endParaRPr lang="en-US" dirty="0"/>
          </a:p>
        </p:txBody>
      </p:sp>
      <p:pic>
        <p:nvPicPr>
          <p:cNvPr id="6" name="Picture 5" descr="A picture containing laptop, computer, man, woman&#10;&#10;Description automatically generated">
            <a:extLst>
              <a:ext uri="{FF2B5EF4-FFF2-40B4-BE49-F238E27FC236}">
                <a16:creationId xmlns:a16="http://schemas.microsoft.com/office/drawing/2014/main" id="{07E886C1-E331-4F61-B0E7-59E650EA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88" y="4724082"/>
            <a:ext cx="2920524" cy="1767264"/>
          </a:xfrm>
          <a:prstGeom prst="rect">
            <a:avLst/>
          </a:prstGeom>
        </p:spPr>
      </p:pic>
    </p:spTree>
    <p:extLst>
      <p:ext uri="{BB962C8B-B14F-4D97-AF65-F5344CB8AC3E}">
        <p14:creationId xmlns:p14="http://schemas.microsoft.com/office/powerpoint/2010/main" val="172980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32</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3826" y="1240325"/>
            <a:ext cx="8394989" cy="2375712"/>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Students’ intrinsic motivation plays an important role. However, extrinsic motivation provided by the MOOCs might help transfer extrinsic motivation to intrinsic motivation. </a:t>
            </a: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050230663"/>
              </p:ext>
            </p:extLst>
          </p:nvPr>
        </p:nvGraphicFramePr>
        <p:xfrm>
          <a:off x="692727" y="3117273"/>
          <a:ext cx="7356764" cy="3343280"/>
        </p:xfrm>
        <a:graphic>
          <a:graphicData uri="http://schemas.openxmlformats.org/drawingml/2006/table">
            <a:tbl>
              <a:tblPr firstRow="1" bandRow="1">
                <a:tableStyleId>{7E9639D4-E3E2-4D34-9284-5A2195B3D0D7}</a:tableStyleId>
              </a:tblPr>
              <a:tblGrid>
                <a:gridCol w="1927071">
                  <a:extLst>
                    <a:ext uri="{9D8B030D-6E8A-4147-A177-3AD203B41FA5}">
                      <a16:colId xmlns:a16="http://schemas.microsoft.com/office/drawing/2014/main" val="20001"/>
                    </a:ext>
                  </a:extLst>
                </a:gridCol>
                <a:gridCol w="5429693">
                  <a:extLst>
                    <a:ext uri="{9D8B030D-6E8A-4147-A177-3AD203B41FA5}">
                      <a16:colId xmlns:a16="http://schemas.microsoft.com/office/drawing/2014/main" val="20002"/>
                    </a:ext>
                  </a:extLst>
                </a:gridCol>
              </a:tblGrid>
              <a:tr h="506637">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Motivations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015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Entering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MOOC instructors helped students </a:t>
                      </a:r>
                      <a:r>
                        <a:rPr lang="en-US" sz="18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identify the needs and goals of learning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sense of achievement.</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5808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Task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instructors motivated students through instruction, learning materials, feedback, and learning community.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890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Learning Community</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33</a:t>
            </a:fld>
            <a:endParaRPr lang="en-US" dirty="0"/>
          </a:p>
        </p:txBody>
      </p:sp>
      <p:pic>
        <p:nvPicPr>
          <p:cNvPr id="6" name="Picture 5"/>
          <p:cNvPicPr>
            <a:picLocks noChangeAspect="1"/>
          </p:cNvPicPr>
          <p:nvPr/>
        </p:nvPicPr>
        <p:blipFill>
          <a:blip r:embed="rId3"/>
          <a:stretch>
            <a:fillRect/>
          </a:stretch>
        </p:blipFill>
        <p:spPr>
          <a:xfrm>
            <a:off x="62997" y="1306819"/>
            <a:ext cx="7605166" cy="392560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5577840" y="3312468"/>
            <a:ext cx="3275094" cy="3139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888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726830354"/>
              </p:ext>
            </p:extLst>
          </p:nvPr>
        </p:nvGraphicFramePr>
        <p:xfrm>
          <a:off x="361342" y="2465443"/>
          <a:ext cx="8366760" cy="3652401"/>
        </p:xfrm>
        <a:graphic>
          <a:graphicData uri="http://schemas.openxmlformats.org/drawingml/2006/table">
            <a:tbl>
              <a:tblPr firstRow="1" bandRow="1">
                <a:tableStyleId>{7E9639D4-E3E2-4D34-9284-5A2195B3D0D7}</a:tableStyleId>
              </a:tblPr>
              <a:tblGrid>
                <a:gridCol w="1283363">
                  <a:extLst>
                    <a:ext uri="{9D8B030D-6E8A-4147-A177-3AD203B41FA5}">
                      <a16:colId xmlns:a16="http://schemas.microsoft.com/office/drawing/2014/main" val="20001"/>
                    </a:ext>
                  </a:extLst>
                </a:gridCol>
                <a:gridCol w="1245370">
                  <a:extLst>
                    <a:ext uri="{9D8B030D-6E8A-4147-A177-3AD203B41FA5}">
                      <a16:colId xmlns:a16="http://schemas.microsoft.com/office/drawing/2014/main" val="2951403547"/>
                    </a:ext>
                  </a:extLst>
                </a:gridCol>
                <a:gridCol w="5838027">
                  <a:extLst>
                    <a:ext uri="{9D8B030D-6E8A-4147-A177-3AD203B41FA5}">
                      <a16:colId xmlns:a16="http://schemas.microsoft.com/office/drawing/2014/main" val="20002"/>
                    </a:ext>
                  </a:extLst>
                </a:gridCol>
              </a:tblGrid>
              <a:tr h="0">
                <a:tc gridSpan="2">
                  <a:txBody>
                    <a:bodyPr/>
                    <a:lstStyle/>
                    <a:p>
                      <a:pPr marL="0" marR="0" algn="l">
                        <a:lnSpc>
                          <a:spcPct val="150000"/>
                        </a:lnSpc>
                        <a:spcBef>
                          <a:spcPts val="0"/>
                        </a:spcBef>
                        <a:spcAft>
                          <a:spcPts val="0"/>
                        </a:spcAft>
                      </a:pPr>
                      <a:r>
                        <a:rPr lang="en-US" sz="1800" dirty="0">
                          <a:effectLst/>
                        </a:rPr>
                        <a:t>Self-monitor</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9585">
                <a:tc rowSpan="2">
                  <a:txBody>
                    <a:bodyPr/>
                    <a:lstStyle/>
                    <a:p>
                      <a:pPr marL="0" marR="0" algn="l">
                        <a:lnSpc>
                          <a:spcPct val="150000"/>
                        </a:lnSpc>
                        <a:spcBef>
                          <a:spcPts val="0"/>
                        </a:spcBef>
                        <a:spcAft>
                          <a:spcPts val="0"/>
                        </a:spcAft>
                      </a:pPr>
                      <a:r>
                        <a:rPr lang="en-US" sz="1800" dirty="0">
                          <a:effectLst/>
                        </a:rPr>
                        <a:t>Internal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Cognition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provided quizzes for self-assessment, tutorial on technology use, learning advice, navigation of the course, progress indicators, resources, and instructional modeling, etc.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29585">
                <a:tc vMerge="1">
                  <a:txBody>
                    <a:bodyPr/>
                    <a:lstStyle/>
                    <a:p>
                      <a:endParaRPr lang="en-US"/>
                    </a:p>
                  </a:txBody>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Meta-cog</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encouraged students to reflect and think critically by providing reflection questions</a:t>
                      </a:r>
                      <a:r>
                        <a:rPr lang="en-US" sz="1600" baseline="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and building learning community.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8147957"/>
                  </a:ext>
                </a:extLst>
              </a:tr>
              <a:tr h="1106113">
                <a:tc>
                  <a:txBody>
                    <a:bodyPr/>
                    <a:lstStyle/>
                    <a:p>
                      <a:pPr marL="0" marR="0" algn="l">
                        <a:lnSpc>
                          <a:spcPct val="150000"/>
                        </a:lnSpc>
                        <a:spcBef>
                          <a:spcPts val="0"/>
                        </a:spcBef>
                        <a:spcAft>
                          <a:spcPts val="0"/>
                        </a:spcAft>
                      </a:pPr>
                      <a:r>
                        <a:rPr lang="en-US" sz="1800" dirty="0">
                          <a:effectLst/>
                        </a:rPr>
                        <a:t>External</a:t>
                      </a:r>
                      <a:r>
                        <a:rPr lang="en-US" sz="1800" baseline="0" dirty="0">
                          <a:effectLst/>
                        </a:rPr>
                        <a:t>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1600" dirty="0">
                        <a:effectLst/>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MOOC instructors, teaching assistants, and peers were involved</a:t>
                      </a:r>
                      <a:r>
                        <a:rPr lang="en-US" sz="1600" baseline="0" dirty="0">
                          <a:effectLst/>
                          <a:latin typeface="Tahoma" panose="020B0604030504040204" pitchFamily="34" charset="0"/>
                          <a:ea typeface="Tahoma" panose="020B0604030504040204" pitchFamily="34" charset="0"/>
                          <a:cs typeface="Tahoma" panose="020B0604030504040204" pitchFamily="34" charset="0"/>
                        </a:rPr>
                        <a:t> in providing external feedback.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34</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89" y="1290744"/>
            <a:ext cx="8394989" cy="939838"/>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Both internal feedback and external feedback were  provided to help students’ self-monitoring.</a:t>
            </a:r>
          </a:p>
        </p:txBody>
      </p:sp>
    </p:spTree>
    <p:extLst>
      <p:ext uri="{BB962C8B-B14F-4D97-AF65-F5344CB8AC3E}">
        <p14:creationId xmlns:p14="http://schemas.microsoft.com/office/powerpoint/2010/main" val="401745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Self-assessment (i.e., embedded quizzes)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35</a:t>
            </a:fld>
            <a:endParaRPr lang="en-US" dirty="0"/>
          </a:p>
        </p:txBody>
      </p:sp>
      <p:pic>
        <p:nvPicPr>
          <p:cNvPr id="3" name="Picture 2"/>
          <p:cNvPicPr>
            <a:picLocks noChangeAspect="1"/>
          </p:cNvPicPr>
          <p:nvPr/>
        </p:nvPicPr>
        <p:blipFill>
          <a:blip r:embed="rId3"/>
          <a:stretch>
            <a:fillRect/>
          </a:stretch>
        </p:blipFill>
        <p:spPr>
          <a:xfrm>
            <a:off x="148590" y="2389860"/>
            <a:ext cx="6145625" cy="406228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r="22093"/>
          <a:stretch/>
        </p:blipFill>
        <p:spPr>
          <a:xfrm>
            <a:off x="3920836" y="1301990"/>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68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Progress Indicators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36</a:t>
            </a:fld>
            <a:endParaRPr lang="en-US" dirty="0"/>
          </a:p>
        </p:txBody>
      </p:sp>
      <p:pic>
        <p:nvPicPr>
          <p:cNvPr id="1026" name="Picture 2" descr="Image result for mooc progress indicato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96292" y="1798847"/>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 y="474219"/>
            <a:ext cx="671885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RQ3 External Feedback: Peer-assessment </a:t>
            </a: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(e.g., 3 peers assigned to review each assignment)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37</a:t>
            </a:fld>
            <a:endParaRPr lang="en-US" dirty="0"/>
          </a:p>
        </p:txBody>
      </p:sp>
      <p:pic>
        <p:nvPicPr>
          <p:cNvPr id="7" name="Picture 6"/>
          <p:cNvPicPr>
            <a:picLocks noChangeAspect="1"/>
          </p:cNvPicPr>
          <p:nvPr/>
        </p:nvPicPr>
        <p:blipFill>
          <a:blip r:embed="rId3"/>
          <a:stretch>
            <a:fillRect/>
          </a:stretch>
        </p:blipFill>
        <p:spPr>
          <a:xfrm>
            <a:off x="1197812" y="2026572"/>
            <a:ext cx="6870280" cy="3390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6270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383379029"/>
              </p:ext>
            </p:extLst>
          </p:nvPr>
        </p:nvGraphicFramePr>
        <p:xfrm>
          <a:off x="287135" y="3068866"/>
          <a:ext cx="8621337" cy="3184400"/>
        </p:xfrm>
        <a:graphic>
          <a:graphicData uri="http://schemas.openxmlformats.org/drawingml/2006/table">
            <a:tbl>
              <a:tblPr firstRow="1" bandRow="1">
                <a:tableStyleId>{7E9639D4-E3E2-4D34-9284-5A2195B3D0D7}</a:tableStyleId>
              </a:tblPr>
              <a:tblGrid>
                <a:gridCol w="2986070">
                  <a:extLst>
                    <a:ext uri="{9D8B030D-6E8A-4147-A177-3AD203B41FA5}">
                      <a16:colId xmlns:a16="http://schemas.microsoft.com/office/drawing/2014/main" val="20001"/>
                    </a:ext>
                  </a:extLst>
                </a:gridCol>
                <a:gridCol w="5635267">
                  <a:extLst>
                    <a:ext uri="{9D8B030D-6E8A-4147-A177-3AD203B41FA5}">
                      <a16:colId xmlns:a16="http://schemas.microsoft.com/office/drawing/2014/main" val="20002"/>
                    </a:ext>
                  </a:extLst>
                </a:gridCol>
              </a:tblGrid>
              <a:tr h="320885">
                <a:tc>
                  <a:txBody>
                    <a:bodyPr/>
                    <a:lstStyle/>
                    <a:p>
                      <a:pPr marL="0" marR="0" algn="ctr">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Self-management</a:t>
                      </a:r>
                      <a:endParaRPr lang="en-US"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Tahoma" panose="020B0604030504040204" pitchFamily="34" charset="0"/>
                          <a:ea typeface="Tahoma" panose="020B0604030504040204" pitchFamily="34" charset="0"/>
                          <a:cs typeface="Tahoma" panose="020B0604030504040204" pitchFamily="34" charset="0"/>
                        </a:rPr>
                        <a:t>Strategies</a:t>
                      </a:r>
                      <a:endPar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493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Enactment of learning goals </a:t>
                      </a: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Providing discussion questions, reflections, survey, and appreciation students’ learning goals. </a:t>
                      </a:r>
                    </a:p>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3690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Time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a:t>
                      </a:r>
                      <a:r>
                        <a:rPr lang="en-US" sz="1600" baseline="0" dirty="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time frame, progress indicator, short learning units, and flexible timeline.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4939">
                <a:tc>
                  <a:txBody>
                    <a:bodyPr/>
                    <a:lstStyle/>
                    <a:p>
                      <a:pPr marL="0" marR="0" algn="l">
                        <a:lnSpc>
                          <a:spcPct val="150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Management of resources and support </a:t>
                      </a:r>
                    </a:p>
                    <a:p>
                      <a:pPr marL="0" marR="0" algn="l">
                        <a:lnSpc>
                          <a:spcPct val="150000"/>
                        </a:lnSpc>
                        <a:spcBef>
                          <a:spcPts val="0"/>
                        </a:spcBef>
                        <a:spcAft>
                          <a:spcPts val="0"/>
                        </a:spcAft>
                      </a:pP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 flexible learning resources, peer-assessment, accessibilities, clear expectations, and short learning units.</a:t>
                      </a:r>
                    </a:p>
                    <a:p>
                      <a:pPr marL="0" marR="0" algn="l">
                        <a:lnSpc>
                          <a:spcPct val="150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2699616"/>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38</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87135" y="1312005"/>
            <a:ext cx="8117725" cy="1718474"/>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They helped students’ self-management concerning setting learning goals, time management, resources and support management although among the three elements of SDL, MOOC instructors had less control over students’ management. </a:t>
            </a:r>
          </a:p>
        </p:txBody>
      </p:sp>
    </p:spTree>
    <p:extLst>
      <p:ext uri="{BB962C8B-B14F-4D97-AF65-F5344CB8AC3E}">
        <p14:creationId xmlns:p14="http://schemas.microsoft.com/office/powerpoint/2010/main" val="42422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Time Management </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(e.g., time advisories and estimates)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39</a:t>
            </a:fld>
            <a:endParaRPr lang="en-US" dirty="0"/>
          </a:p>
        </p:txBody>
      </p:sp>
      <p:pic>
        <p:nvPicPr>
          <p:cNvPr id="3" name="Picture 2"/>
          <p:cNvPicPr>
            <a:picLocks noChangeAspect="1"/>
          </p:cNvPicPr>
          <p:nvPr/>
        </p:nvPicPr>
        <p:blipFill>
          <a:blip r:embed="rId3"/>
          <a:stretch>
            <a:fillRect/>
          </a:stretch>
        </p:blipFill>
        <p:spPr>
          <a:xfrm>
            <a:off x="635022" y="1478456"/>
            <a:ext cx="7305562" cy="4802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96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561975" y="258368"/>
            <a:ext cx="8115300" cy="20758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2000" dirty="0">
                <a:solidFill>
                  <a:schemeClr val="tx1"/>
                </a:solidFill>
              </a:rPr>
              <a:t>New Udemy</a:t>
            </a:r>
            <a:r>
              <a:rPr lang="en-US" sz="2000" i="1" dirty="0">
                <a:solidFill>
                  <a:schemeClr val="tx1"/>
                </a:solidFill>
              </a:rPr>
              <a:t> </a:t>
            </a:r>
            <a:r>
              <a:rPr lang="en-US" sz="2000" dirty="0">
                <a:solidFill>
                  <a:schemeClr val="tx1"/>
                </a:solidFill>
              </a:rPr>
              <a:t>Report Shows Surge in Global Online Education in Response to COVID-19 </a:t>
            </a:r>
            <a:br>
              <a:rPr lang="en-US" sz="1600" dirty="0">
                <a:solidFill>
                  <a:schemeClr val="tx1"/>
                </a:solidFill>
              </a:rPr>
            </a:br>
            <a:r>
              <a:rPr lang="en-US" sz="1400" dirty="0">
                <a:solidFill>
                  <a:schemeClr val="tx1"/>
                </a:solidFill>
              </a:rPr>
              <a:t>There has been an immense surge in enrollments in courses related to Telecommuting (21,598% increase) and Virtual Teams (1,523%), as well as Decision Making (277%), Self Discipline (237%), and Stress Management (235%). </a:t>
            </a:r>
          </a:p>
          <a:p>
            <a:pPr algn="ctr"/>
            <a:br>
              <a:rPr lang="en-US" sz="800" dirty="0"/>
            </a:br>
            <a:r>
              <a:rPr lang="en-US" sz="800" dirty="0">
                <a:hlinkClick r:id="rId2"/>
              </a:rPr>
              <a:t>https://www.businesswire.com/news/home/20200430005243/en/</a:t>
            </a:r>
            <a:endParaRPr lang="en-US" sz="1200" dirty="0">
              <a:solidFill>
                <a:schemeClr val="tx1"/>
              </a:solidFill>
            </a:endParaRPr>
          </a:p>
        </p:txBody>
      </p:sp>
      <p:pic>
        <p:nvPicPr>
          <p:cNvPr id="6" name="Picture 5" descr="A screenshot of text&#10;&#10;Description automatically generated">
            <a:extLst>
              <a:ext uri="{FF2B5EF4-FFF2-40B4-BE49-F238E27FC236}">
                <a16:creationId xmlns:a16="http://schemas.microsoft.com/office/drawing/2014/main" id="{9DD74632-8B4D-4CC5-9743-1DE2A8282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0" t="1322" r="6605" b="3425"/>
          <a:stretch/>
        </p:blipFill>
        <p:spPr>
          <a:xfrm>
            <a:off x="2179320" y="2365972"/>
            <a:ext cx="6743700" cy="3908819"/>
          </a:xfrm>
          <a:prstGeom prst="rect">
            <a:avLst/>
          </a:prstGeom>
        </p:spPr>
      </p:pic>
      <p:pic>
        <p:nvPicPr>
          <p:cNvPr id="2" name="Picture 1">
            <a:extLst>
              <a:ext uri="{FF2B5EF4-FFF2-40B4-BE49-F238E27FC236}">
                <a16:creationId xmlns:a16="http://schemas.microsoft.com/office/drawing/2014/main" id="{C79077EA-072A-46F7-8083-698519BC01DB}"/>
              </a:ext>
            </a:extLst>
          </p:cNvPr>
          <p:cNvPicPr>
            <a:picLocks noChangeAspect="1"/>
          </p:cNvPicPr>
          <p:nvPr/>
        </p:nvPicPr>
        <p:blipFill>
          <a:blip r:embed="rId4"/>
          <a:stretch>
            <a:fillRect/>
          </a:stretch>
        </p:blipFill>
        <p:spPr>
          <a:xfrm>
            <a:off x="0" y="5295130"/>
            <a:ext cx="2116146" cy="1110977"/>
          </a:xfrm>
          <a:prstGeom prst="rect">
            <a:avLst/>
          </a:prstGeom>
        </p:spPr>
      </p:pic>
    </p:spTree>
    <p:extLst>
      <p:ext uri="{BB962C8B-B14F-4D97-AF65-F5344CB8AC3E}">
        <p14:creationId xmlns:p14="http://schemas.microsoft.com/office/powerpoint/2010/main" val="167091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2950" y="1401172"/>
            <a:ext cx="7911429" cy="4982609"/>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Google Hangouts        YouTube Live</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Asynchronous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Discussion forum   Blog            </a:t>
            </a:r>
            <a:r>
              <a:rPr lang="en-US" dirty="0" err="1">
                <a:latin typeface="Tahoma" panose="020B0604030504040204" pitchFamily="34" charset="0"/>
                <a:ea typeface="Tahoma" panose="020B0604030504040204" pitchFamily="34" charset="0"/>
                <a:cs typeface="Tahoma" panose="020B0604030504040204" pitchFamily="34" charset="0"/>
              </a:rPr>
              <a:t>Slackbot</a:t>
            </a:r>
            <a:r>
              <a:rPr lang="en-US" dirty="0">
                <a:latin typeface="Tahoma" panose="020B0604030504040204" pitchFamily="34" charset="0"/>
                <a:ea typeface="Tahoma" panose="020B0604030504040204" pitchFamily="34" charset="0"/>
                <a:cs typeface="Tahoma" panose="020B0604030504040204" pitchFamily="34" charset="0"/>
              </a:rPr>
              <a:t>          Flickr</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Multimedia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(e.g., video and graphics)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Feedback technologies</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RQ3-a. Tech Used for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40</a:t>
            </a:fld>
            <a:endParaRPr lang="en-US" dirty="0"/>
          </a:p>
        </p:txBody>
      </p:sp>
      <p:pic>
        <p:nvPicPr>
          <p:cNvPr id="1030" name="Picture 6" descr="Image result for blo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76295" y="4384400"/>
            <a:ext cx="739140"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76730" y="4370127"/>
            <a:ext cx="876382" cy="734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slackbo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2371" r="24772"/>
          <a:stretch/>
        </p:blipFill>
        <p:spPr bwMode="auto">
          <a:xfrm>
            <a:off x="4560172" y="4370127"/>
            <a:ext cx="835296"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result for youtube liv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54564" y="2468515"/>
            <a:ext cx="1211792"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google hangout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86272" y="2468515"/>
            <a:ext cx="1224967" cy="763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4510" t="2693" r="41896" b="33489"/>
          <a:stretch/>
        </p:blipFill>
        <p:spPr>
          <a:xfrm>
            <a:off x="1722250" y="4408199"/>
            <a:ext cx="1388989" cy="745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217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96239" y="1316736"/>
            <a:ext cx="8023861" cy="4710683"/>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SDL can be Changed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MOOC Instructors can Facilitate SDL</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Strategies to Facilitate SDL</a:t>
            </a:r>
            <a:r>
              <a:rPr lang="en-US" sz="2000" dirty="0">
                <a:latin typeface="Tahoma" panose="020B0604030504040204" pitchFamily="34" charset="0"/>
                <a:ea typeface="Tahoma" panose="020B0604030504040204" pitchFamily="34" charset="0"/>
                <a:cs typeface="Tahoma" panose="020B0604030504040204" pitchFamily="34" charset="0"/>
              </a:rPr>
              <a:t>: A variety of strategies can be used to facilitate student SDL skills in terms of motivation, self-monitor, and self-management.</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for SDL: </a:t>
            </a:r>
            <a:r>
              <a:rPr lang="en-US" sz="2000" dirty="0">
                <a:latin typeface="Tahoma" panose="020B0604030504040204" pitchFamily="34" charset="0"/>
                <a:ea typeface="Tahoma" panose="020B0604030504040204" pitchFamily="34" charset="0"/>
                <a:cs typeface="Tahoma" panose="020B0604030504040204" pitchFamily="34" charset="0"/>
              </a:rPr>
              <a:t>Tech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plays a vital role in facilitating SDL skills.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expectations: </a:t>
            </a:r>
            <a:r>
              <a:rPr lang="en-US" sz="2000" dirty="0">
                <a:latin typeface="Tahoma" panose="020B0604030504040204" pitchFamily="34" charset="0"/>
                <a:ea typeface="Tahoma" panose="020B0604030504040204" pitchFamily="34" charset="0"/>
                <a:cs typeface="Tahoma" panose="020B0604030504040204" pitchFamily="34" charset="0"/>
              </a:rPr>
              <a:t>Adaptive learning systems, artificial intelligent systems, and learning analytics were expected to have to support SDL. </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41</a:t>
            </a:fld>
            <a:endParaRPr lang="en-US" dirty="0"/>
          </a:p>
        </p:txBody>
      </p:sp>
    </p:spTree>
    <p:extLst>
      <p:ext uri="{BB962C8B-B14F-4D97-AF65-F5344CB8AC3E}">
        <p14:creationId xmlns:p14="http://schemas.microsoft.com/office/powerpoint/2010/main" val="4153151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9456" y="1424941"/>
            <a:ext cx="7918704" cy="4012632"/>
          </a:xfrm>
        </p:spPr>
        <p:txBody>
          <a:bodyPr>
            <a:noAutofit/>
          </a:bodyPr>
          <a:lstStyle/>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instructors and Instructional Designers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Build learning community</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Inspire intrinsic motivation</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Personalize learning</a:t>
            </a:r>
          </a:p>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providers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Create a personalized learning environment</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Provide learning analytics to support learning and teaching</a:t>
            </a:r>
          </a:p>
          <a:p>
            <a:pPr lvl="1">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Implications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42</a:t>
            </a:fld>
            <a:endParaRPr lang="en-US" dirty="0"/>
          </a:p>
        </p:txBody>
      </p:sp>
      <p:pic>
        <p:nvPicPr>
          <p:cNvPr id="6" name="Picture 5">
            <a:extLst>
              <a:ext uri="{FF2B5EF4-FFF2-40B4-BE49-F238E27FC236}">
                <a16:creationId xmlns:a16="http://schemas.microsoft.com/office/drawing/2014/main" id="{8540F3A6-37A5-4CB6-8978-E3B3B5117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46" y="2236534"/>
            <a:ext cx="3397154" cy="2263011"/>
          </a:xfrm>
          <a:prstGeom prst="rect">
            <a:avLst/>
          </a:prstGeom>
        </p:spPr>
      </p:pic>
    </p:spTree>
    <p:extLst>
      <p:ext uri="{BB962C8B-B14F-4D97-AF65-F5344CB8AC3E}">
        <p14:creationId xmlns:p14="http://schemas.microsoft.com/office/powerpoint/2010/main" val="1706555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43</a:t>
            </a:fld>
            <a:endParaRPr lang="en-US" dirty="0"/>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6115050" y="1494251"/>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6099848" y="3194714"/>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6104640" y="4765678"/>
            <a:ext cx="3049316" cy="1524658"/>
          </a:xfrm>
          <a:prstGeom prst="rect">
            <a:avLst/>
          </a:prstGeom>
        </p:spPr>
      </p:pic>
    </p:spTree>
    <p:extLst>
      <p:ext uri="{BB962C8B-B14F-4D97-AF65-F5344CB8AC3E}">
        <p14:creationId xmlns:p14="http://schemas.microsoft.com/office/powerpoint/2010/main" val="288969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11480" y="1280832"/>
            <a:ext cx="7833360" cy="3808741"/>
          </a:xfrm>
        </p:spPr>
        <p:txBody>
          <a:bodyPr>
            <a:noAutofit/>
          </a:bodyPr>
          <a:lstStyle/>
          <a:p>
            <a:pPr marL="914400" lvl="1" indent="-457200">
              <a:lnSpc>
                <a:spcPct val="200000"/>
              </a:lnSpc>
              <a:spcAft>
                <a:spcPts val="0"/>
              </a:spcAf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457200" lvl="1" indent="0">
              <a:lnSpc>
                <a:spcPct val="20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Example:</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have asked, at the first page of course, why they're taking the course. So that is the goal.  A lot of people say, ‘I'm a teacher. And I want to do the stuff with my kids. Or I want to update my knowledge. Or I'm retired and I want to learn this.’”</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44</a:t>
            </a:fld>
            <a:endParaRPr lang="en-US" dirty="0"/>
          </a:p>
        </p:txBody>
      </p:sp>
      <p:pic>
        <p:nvPicPr>
          <p:cNvPr id="6" name="Picture 5" descr="A close up of a sign&#10;&#10;Description automatically generated">
            <a:extLst>
              <a:ext uri="{FF2B5EF4-FFF2-40B4-BE49-F238E27FC236}">
                <a16:creationId xmlns:a16="http://schemas.microsoft.com/office/drawing/2014/main" id="{25AFBFE1-E9CD-497F-A904-62208403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0" y="5089573"/>
            <a:ext cx="3775710" cy="1294208"/>
          </a:xfrm>
          <a:prstGeom prst="rect">
            <a:avLst/>
          </a:prstGeom>
        </p:spPr>
      </p:pic>
    </p:spTree>
    <p:extLst>
      <p:ext uri="{BB962C8B-B14F-4D97-AF65-F5344CB8AC3E}">
        <p14:creationId xmlns:p14="http://schemas.microsoft.com/office/powerpoint/2010/main" val="318603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7817739" cy="35502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2. Building learning community.</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Joshua from the UK mentioned: We use a lot of resources that already exist. And then we use the MOOC discussion board as a place to where they, kind of, point out and say, “I've seen this. And this is useful. Well, I use this, and this is good. I created this.”</a:t>
            </a: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45</a:t>
            </a:fld>
            <a:endParaRPr lang="en-US" dirty="0"/>
          </a:p>
        </p:txBody>
      </p:sp>
      <p:pic>
        <p:nvPicPr>
          <p:cNvPr id="7" name="Picture 6">
            <a:extLst>
              <a:ext uri="{FF2B5EF4-FFF2-40B4-BE49-F238E27FC236}">
                <a16:creationId xmlns:a16="http://schemas.microsoft.com/office/drawing/2014/main" id="{5A4393E3-5BBA-4A42-A366-148D50FCC11F}"/>
              </a:ext>
            </a:extLst>
          </p:cNvPr>
          <p:cNvPicPr>
            <a:picLocks noChangeAspect="1"/>
          </p:cNvPicPr>
          <p:nvPr/>
        </p:nvPicPr>
        <p:blipFill>
          <a:blip r:embed="rId3"/>
          <a:stretch>
            <a:fillRect/>
          </a:stretch>
        </p:blipFill>
        <p:spPr>
          <a:xfrm>
            <a:off x="5669279" y="4512506"/>
            <a:ext cx="2345055" cy="19396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BCAC863B-805B-440B-9119-05BEF894D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60" y="4481659"/>
            <a:ext cx="3421380" cy="1940818"/>
          </a:xfrm>
          <a:prstGeom prst="rect">
            <a:avLst/>
          </a:prstGeom>
        </p:spPr>
      </p:pic>
    </p:spTree>
    <p:extLst>
      <p:ext uri="{BB962C8B-B14F-4D97-AF65-F5344CB8AC3E}">
        <p14:creationId xmlns:p14="http://schemas.microsoft.com/office/powerpoint/2010/main" val="251727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3. Offering immediate feedback.</a:t>
            </a:r>
          </a:p>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4. Embedding quizzes for self-assessment.</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46</a:t>
            </a:fld>
            <a:endParaRPr lang="en-US" dirty="0"/>
          </a:p>
        </p:txBody>
      </p:sp>
      <p:pic>
        <p:nvPicPr>
          <p:cNvPr id="6" name="Picture 5">
            <a:extLst>
              <a:ext uri="{FF2B5EF4-FFF2-40B4-BE49-F238E27FC236}">
                <a16:creationId xmlns:a16="http://schemas.microsoft.com/office/drawing/2014/main" id="{8ABC7741-71A6-4C43-A181-1ACA0BEE6961}"/>
              </a:ext>
            </a:extLst>
          </p:cNvPr>
          <p:cNvPicPr>
            <a:picLocks noChangeAspect="1"/>
          </p:cNvPicPr>
          <p:nvPr/>
        </p:nvPicPr>
        <p:blipFill>
          <a:blip r:embed="rId3"/>
          <a:stretch>
            <a:fillRect/>
          </a:stretch>
        </p:blipFill>
        <p:spPr>
          <a:xfrm>
            <a:off x="267081" y="3324561"/>
            <a:ext cx="4259792" cy="281574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D59DBBF-0393-CF44-A002-D2D7619E4EB3}"/>
              </a:ext>
            </a:extLst>
          </p:cNvPr>
          <p:cNvPicPr>
            <a:picLocks noChangeAspect="1"/>
          </p:cNvPicPr>
          <p:nvPr/>
        </p:nvPicPr>
        <p:blipFill>
          <a:blip r:embed="rId4"/>
          <a:stretch>
            <a:fillRect/>
          </a:stretch>
        </p:blipFill>
        <p:spPr>
          <a:xfrm>
            <a:off x="5179898" y="3324560"/>
            <a:ext cx="3939062" cy="2815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7897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5. Providing progress indicators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47</a:t>
            </a:fld>
            <a:endParaRPr lang="en-US" dirty="0"/>
          </a:p>
        </p:txBody>
      </p:sp>
      <p:pic>
        <p:nvPicPr>
          <p:cNvPr id="7" name="Picture 2" descr="Image result for mooc progress indicator">
            <a:extLst>
              <a:ext uri="{FF2B5EF4-FFF2-40B4-BE49-F238E27FC236}">
                <a16:creationId xmlns:a16="http://schemas.microsoft.com/office/drawing/2014/main" id="{804E1D4C-2677-BC42-884D-0193FF59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38577" y="2367772"/>
            <a:ext cx="6892575" cy="3954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72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3"/>
            <a:ext cx="7886319" cy="2938653"/>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6. Providing reflection questions.</a:t>
            </a:r>
          </a:p>
          <a:p>
            <a:pPr marL="857250" lvl="2"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We introduced kind of moments that video was stopped and there was a question. The student had to think of it a bit. Sometimes it was kind of a rhetorical question. There wasn't even no answer required. But it was just a pause for a while to let the student reflect. (Jacob)</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48</a:t>
            </a:fld>
            <a:endParaRPr lang="en-US" dirty="0"/>
          </a:p>
        </p:txBody>
      </p:sp>
      <p:pic>
        <p:nvPicPr>
          <p:cNvPr id="4" name="Picture 3">
            <a:extLst>
              <a:ext uri="{FF2B5EF4-FFF2-40B4-BE49-F238E27FC236}">
                <a16:creationId xmlns:a16="http://schemas.microsoft.com/office/drawing/2014/main" id="{ECD32E2C-1BB6-4945-A613-47C969247838}"/>
              </a:ext>
            </a:extLst>
          </p:cNvPr>
          <p:cNvPicPr>
            <a:picLocks noChangeAspect="1"/>
          </p:cNvPicPr>
          <p:nvPr/>
        </p:nvPicPr>
        <p:blipFill rotWithShape="1">
          <a:blip r:embed="rId3"/>
          <a:srcRect t="5966" r="462" b="5966"/>
          <a:stretch/>
        </p:blipFill>
        <p:spPr>
          <a:xfrm>
            <a:off x="4518660" y="4272826"/>
            <a:ext cx="3284220" cy="2179320"/>
          </a:xfrm>
          <a:prstGeom prst="rect">
            <a:avLst/>
          </a:prstGeom>
        </p:spPr>
      </p:pic>
    </p:spTree>
    <p:extLst>
      <p:ext uri="{BB962C8B-B14F-4D97-AF65-F5344CB8AC3E}">
        <p14:creationId xmlns:p14="http://schemas.microsoft.com/office/powerpoint/2010/main" val="296534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7. Designing short learning units.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49</a:t>
            </a:fld>
            <a:endParaRPr lang="en-US" dirty="0"/>
          </a:p>
        </p:txBody>
      </p:sp>
      <p:pic>
        <p:nvPicPr>
          <p:cNvPr id="6" name="Picture 5">
            <a:extLst>
              <a:ext uri="{FF2B5EF4-FFF2-40B4-BE49-F238E27FC236}">
                <a16:creationId xmlns:a16="http://schemas.microsoft.com/office/drawing/2014/main" id="{02AD9EE8-2F56-7743-AB32-4C0BFB54A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4" y="2383713"/>
            <a:ext cx="7862146" cy="1983569"/>
          </a:xfrm>
          <a:prstGeom prst="rect">
            <a:avLst/>
          </a:prstGeom>
        </p:spPr>
      </p:pic>
    </p:spTree>
    <p:extLst>
      <p:ext uri="{BB962C8B-B14F-4D97-AF65-F5344CB8AC3E}">
        <p14:creationId xmlns:p14="http://schemas.microsoft.com/office/powerpoint/2010/main" val="469647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028700" y="554304"/>
            <a:ext cx="6896100" cy="1622822"/>
          </a:xfrm>
        </p:spPr>
        <p:txBody>
          <a:bodyPr>
            <a:no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4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28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Paul Fain, Inside Higher Ed</a:t>
            </a:r>
            <a:br>
              <a:rPr lang="en-US" sz="2100" dirty="0">
                <a:latin typeface="Tahoma" panose="020B0604030504040204" pitchFamily="34" charset="0"/>
                <a:ea typeface="Tahoma" panose="020B0604030504040204" pitchFamily="34" charset="0"/>
                <a:cs typeface="Tahoma" panose="020B0604030504040204" pitchFamily="34" charset="0"/>
              </a:rPr>
            </a:br>
            <a:r>
              <a:rPr lang="en-US" sz="750"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75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C2939D-FA80-4C12-892F-048A53509853}"/>
              </a:ext>
            </a:extLst>
          </p:cNvPr>
          <p:cNvPicPr>
            <a:picLocks noChangeAspect="1"/>
          </p:cNvPicPr>
          <p:nvPr/>
        </p:nvPicPr>
        <p:blipFill>
          <a:blip r:embed="rId3"/>
          <a:stretch>
            <a:fillRect/>
          </a:stretch>
        </p:blipFill>
        <p:spPr>
          <a:xfrm>
            <a:off x="2784547" y="2865049"/>
            <a:ext cx="5846553" cy="2061176"/>
          </a:xfrm>
          <a:prstGeom prst="rect">
            <a:avLst/>
          </a:prstGeom>
        </p:spPr>
      </p:pic>
      <p:sp>
        <p:nvSpPr>
          <p:cNvPr id="7" name="TextBox 6">
            <a:extLst>
              <a:ext uri="{FF2B5EF4-FFF2-40B4-BE49-F238E27FC236}">
                <a16:creationId xmlns:a16="http://schemas.microsoft.com/office/drawing/2014/main" id="{6561A72F-A7AD-4D81-B079-76223185C580}"/>
              </a:ext>
            </a:extLst>
          </p:cNvPr>
          <p:cNvSpPr txBox="1"/>
          <p:nvPr/>
        </p:nvSpPr>
        <p:spPr>
          <a:xfrm>
            <a:off x="4045789" y="5201728"/>
            <a:ext cx="3597523" cy="300082"/>
          </a:xfrm>
          <a:prstGeom prst="rect">
            <a:avLst/>
          </a:prstGeom>
          <a:noFill/>
        </p:spPr>
        <p:txBody>
          <a:bodyPr wrap="none" rtlCol="0">
            <a:spAutoFit/>
          </a:bodyPr>
          <a:lstStyle/>
          <a:p>
            <a:pPr>
              <a:defRPr/>
            </a:pPr>
            <a:r>
              <a:rPr lang="en-US" sz="1350" dirty="0">
                <a:solidFill>
                  <a:prstClr val="black"/>
                </a:solidFill>
                <a:latin typeface="Calibri"/>
              </a:rPr>
              <a:t>Sources: Moody's, U.S. Department of Education</a:t>
            </a:r>
          </a:p>
        </p:txBody>
      </p:sp>
      <p:pic>
        <p:nvPicPr>
          <p:cNvPr id="5" name="Picture 4">
            <a:extLst>
              <a:ext uri="{FF2B5EF4-FFF2-40B4-BE49-F238E27FC236}">
                <a16:creationId xmlns:a16="http://schemas.microsoft.com/office/drawing/2014/main" id="{44301AF8-ABC1-4077-A042-AFFF75EC5BC8}"/>
              </a:ext>
            </a:extLst>
          </p:cNvPr>
          <p:cNvPicPr>
            <a:picLocks noChangeAspect="1"/>
          </p:cNvPicPr>
          <p:nvPr/>
        </p:nvPicPr>
        <p:blipFill rotWithShape="1">
          <a:blip r:embed="rId4"/>
          <a:srcRect l="24551" t="17579" r="32393" b="6916"/>
          <a:stretch/>
        </p:blipFill>
        <p:spPr>
          <a:xfrm>
            <a:off x="0" y="2697727"/>
            <a:ext cx="2395820" cy="2395820"/>
          </a:xfrm>
          <a:prstGeom prst="rect">
            <a:avLst/>
          </a:prstGeom>
        </p:spPr>
      </p:pic>
      <p:pic>
        <p:nvPicPr>
          <p:cNvPr id="8" name="Picture 3">
            <a:extLst>
              <a:ext uri="{FF2B5EF4-FFF2-40B4-BE49-F238E27FC236}">
                <a16:creationId xmlns:a16="http://schemas.microsoft.com/office/drawing/2014/main" id="{B5ED342F-9358-48B9-900A-8EBCAFE90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42" t="20000" r="9778" b="2222"/>
          <a:stretch>
            <a:fillRect/>
          </a:stretch>
        </p:blipFill>
        <p:spPr bwMode="auto">
          <a:xfrm>
            <a:off x="0" y="2686050"/>
            <a:ext cx="3918970" cy="315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87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8. Providing flexible timelines.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50</a:t>
            </a:fld>
            <a:endParaRPr lang="en-US" dirty="0"/>
          </a:p>
        </p:txBody>
      </p:sp>
      <p:pic>
        <p:nvPicPr>
          <p:cNvPr id="7" name="Picture 6">
            <a:extLst>
              <a:ext uri="{FF2B5EF4-FFF2-40B4-BE49-F238E27FC236}">
                <a16:creationId xmlns:a16="http://schemas.microsoft.com/office/drawing/2014/main" id="{5E4AA822-17E6-1942-B3F8-26C2B00212AF}"/>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7857" b="19080"/>
          <a:stretch/>
        </p:blipFill>
        <p:spPr>
          <a:xfrm>
            <a:off x="382136" y="2433281"/>
            <a:ext cx="8372981" cy="727821"/>
          </a:xfrm>
          <a:prstGeom prst="rect">
            <a:avLst/>
          </a:prstGeom>
        </p:spPr>
      </p:pic>
    </p:spTree>
    <p:extLst>
      <p:ext uri="{BB962C8B-B14F-4D97-AF65-F5344CB8AC3E}">
        <p14:creationId xmlns:p14="http://schemas.microsoft.com/office/powerpoint/2010/main" val="419965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9. Highlighting estimated time frames.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51</a:t>
            </a:fld>
            <a:endParaRPr lang="en-US" dirty="0"/>
          </a:p>
        </p:txBody>
      </p:sp>
      <p:pic>
        <p:nvPicPr>
          <p:cNvPr id="6" name="Picture 5">
            <a:extLst>
              <a:ext uri="{FF2B5EF4-FFF2-40B4-BE49-F238E27FC236}">
                <a16:creationId xmlns:a16="http://schemas.microsoft.com/office/drawing/2014/main" id="{4669BF68-C829-7A40-A4E4-9D7B86B3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1" y="2345400"/>
            <a:ext cx="7349988" cy="2540497"/>
          </a:xfrm>
          <a:prstGeom prst="rect">
            <a:avLst/>
          </a:prstGeom>
        </p:spPr>
      </p:pic>
    </p:spTree>
    <p:extLst>
      <p:ext uri="{BB962C8B-B14F-4D97-AF65-F5344CB8AC3E}">
        <p14:creationId xmlns:p14="http://schemas.microsoft.com/office/powerpoint/2010/main" val="1841180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10. Making available optional learning materials.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52</a:t>
            </a:fld>
            <a:endParaRPr lang="en-US" dirty="0"/>
          </a:p>
        </p:txBody>
      </p:sp>
      <p:pic>
        <p:nvPicPr>
          <p:cNvPr id="7" name="Picture 6">
            <a:extLst>
              <a:ext uri="{FF2B5EF4-FFF2-40B4-BE49-F238E27FC236}">
                <a16:creationId xmlns:a16="http://schemas.microsoft.com/office/drawing/2014/main" id="{836E9B57-044B-DA47-A530-ACEDAAAA40A4}"/>
              </a:ext>
            </a:extLst>
          </p:cNvPr>
          <p:cNvPicPr/>
          <p:nvPr/>
        </p:nvPicPr>
        <p:blipFill rotWithShape="1">
          <a:blip r:embed="rId3"/>
          <a:srcRect l="1" t="56106" r="278" b="15670"/>
          <a:stretch/>
        </p:blipFill>
        <p:spPr bwMode="auto">
          <a:xfrm>
            <a:off x="546477" y="2458353"/>
            <a:ext cx="8051046" cy="2176406"/>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57078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MOOC: Infection Prevention and Control (IPC) for Novel Corona virus (COVID-19) from </a:t>
            </a:r>
            <a:r>
              <a:rPr lang="en-US" sz="1800" b="1" dirty="0" err="1">
                <a:latin typeface="Tahoma" panose="020B0604030504040204" pitchFamily="34" charset="0"/>
                <a:ea typeface="Tahoma" panose="020B0604030504040204" pitchFamily="34" charset="0"/>
                <a:cs typeface="Tahoma" panose="020B0604030504040204" pitchFamily="34" charset="0"/>
              </a:rPr>
              <a:t>OpenWHO</a:t>
            </a:r>
            <a:r>
              <a:rPr lang="en-US" sz="1800" b="1" dirty="0">
                <a:latin typeface="Tahoma" panose="020B0604030504040204" pitchFamily="34" charset="0"/>
                <a:ea typeface="Tahoma" panose="020B0604030504040204" pitchFamily="34" charset="0"/>
                <a:cs typeface="Tahoma" panose="020B0604030504040204" pitchFamily="34" charset="0"/>
              </a:rPr>
              <a:t> (English Version)</a:t>
            </a:r>
          </a:p>
          <a:p>
            <a:pPr marL="457200" lvl="1" indent="0">
              <a:spcAft>
                <a:spcPts val="0"/>
              </a:spcAft>
              <a:buNone/>
            </a:pPr>
            <a:r>
              <a:rPr lang="en-TT" sz="2400" b="1" dirty="0">
                <a:latin typeface="Tahoma" panose="020B0604030504040204" pitchFamily="34" charset="0"/>
                <a:ea typeface="Tahoma" panose="020B0604030504040204" pitchFamily="34" charset="0"/>
                <a:cs typeface="Tahoma" panose="020B0604030504040204" pitchFamily="34" charset="0"/>
              </a:rPr>
              <a:t>11. Structured learning environment:</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Clearly stated the learning objectives.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Course details stated the expected time to complete the course.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The syllabus, number of course modules, and title of each module.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53</a:t>
            </a:fld>
            <a:endParaRPr lang="en-US" dirty="0"/>
          </a:p>
        </p:txBody>
      </p:sp>
      <p:pic>
        <p:nvPicPr>
          <p:cNvPr id="6" name="Picture 5" descr="A screenshot of a social media post&#10;&#10;Description automatically generated">
            <a:extLst>
              <a:ext uri="{FF2B5EF4-FFF2-40B4-BE49-F238E27FC236}">
                <a16:creationId xmlns:a16="http://schemas.microsoft.com/office/drawing/2014/main" id="{A402DDA4-CBBC-4B39-96BB-34C9FA2E99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0910" y="3238499"/>
            <a:ext cx="5919470" cy="3048953"/>
          </a:xfrm>
          <a:prstGeom prst="rect">
            <a:avLst/>
          </a:prstGeom>
        </p:spPr>
      </p:pic>
    </p:spTree>
    <p:extLst>
      <p:ext uri="{BB962C8B-B14F-4D97-AF65-F5344CB8AC3E}">
        <p14:creationId xmlns:p14="http://schemas.microsoft.com/office/powerpoint/2010/main" val="4009162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3892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11. Structure continued…</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Graphic or visual organizations for essential material. </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The text on screen matched the narration enforcing the redundancy principle.</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54</a:t>
            </a:fld>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3A306D7F-FC3E-4CED-B560-3D33AB59726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8990" y="2829877"/>
            <a:ext cx="7047230" cy="3426143"/>
          </a:xfrm>
          <a:prstGeom prst="rect">
            <a:avLst/>
          </a:prstGeom>
        </p:spPr>
      </p:pic>
    </p:spTree>
    <p:extLst>
      <p:ext uri="{BB962C8B-B14F-4D97-AF65-F5344CB8AC3E}">
        <p14:creationId xmlns:p14="http://schemas.microsoft.com/office/powerpoint/2010/main" val="407444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12</a:t>
            </a:r>
            <a:r>
              <a:rPr lang="en-TT" sz="2000" b="1" dirty="0">
                <a:latin typeface="Tahoma" panose="020B0604030504040204" pitchFamily="34" charset="0"/>
                <a:ea typeface="Tahoma" panose="020B0604030504040204" pitchFamily="34" charset="0"/>
                <a:cs typeface="Tahoma" panose="020B0604030504040204" pitchFamily="34" charset="0"/>
              </a:rPr>
              <a:t>. On completion of modules participants get a certificate.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Providing External Rewards and Goals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55</a:t>
            </a:fld>
            <a:endParaRPr lang="en-US" dirty="0"/>
          </a:p>
        </p:txBody>
      </p:sp>
      <p:pic>
        <p:nvPicPr>
          <p:cNvPr id="6" name="Picture 5">
            <a:extLst>
              <a:ext uri="{FF2B5EF4-FFF2-40B4-BE49-F238E27FC236}">
                <a16:creationId xmlns:a16="http://schemas.microsoft.com/office/drawing/2014/main" id="{02C78684-BBB2-43C9-8828-CC1E09E7F4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 y="1932940"/>
            <a:ext cx="5795010" cy="4018280"/>
          </a:xfrm>
          <a:prstGeom prst="rect">
            <a:avLst/>
          </a:prstGeom>
          <a:noFill/>
          <a:ln>
            <a:noFill/>
          </a:ln>
        </p:spPr>
      </p:pic>
      <p:pic>
        <p:nvPicPr>
          <p:cNvPr id="8" name="Picture 7">
            <a:extLst>
              <a:ext uri="{FF2B5EF4-FFF2-40B4-BE49-F238E27FC236}">
                <a16:creationId xmlns:a16="http://schemas.microsoft.com/office/drawing/2014/main" id="{358C2ACF-6131-4E5C-ADF6-252A66EFADD4}"/>
              </a:ext>
            </a:extLst>
          </p:cNvPr>
          <p:cNvPicPr/>
          <p:nvPr/>
        </p:nvPicPr>
        <p:blipFill>
          <a:blip r:embed="rId4"/>
          <a:stretch>
            <a:fillRect/>
          </a:stretch>
        </p:blipFill>
        <p:spPr>
          <a:xfrm>
            <a:off x="4531995" y="3560386"/>
            <a:ext cx="3983355" cy="2611881"/>
          </a:xfrm>
          <a:prstGeom prst="rect">
            <a:avLst/>
          </a:prstGeom>
        </p:spPr>
      </p:pic>
    </p:spTree>
    <p:extLst>
      <p:ext uri="{BB962C8B-B14F-4D97-AF65-F5344CB8AC3E}">
        <p14:creationId xmlns:p14="http://schemas.microsoft.com/office/powerpoint/2010/main" val="2924368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rgbClr val="FFFFFF"/>
                </a:solidFill>
              </a:rPr>
              <a:t>The Science of Well-Being, Yale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56</a:t>
            </a:fld>
            <a:endParaRPr lang="en-US" dirty="0"/>
          </a:p>
        </p:txBody>
      </p:sp>
      <p:pic>
        <p:nvPicPr>
          <p:cNvPr id="9" name="Picture 8">
            <a:extLst>
              <a:ext uri="{FF2B5EF4-FFF2-40B4-BE49-F238E27FC236}">
                <a16:creationId xmlns:a16="http://schemas.microsoft.com/office/drawing/2014/main" id="{FA094C37-1BC0-4905-8C24-2275639D11E5}"/>
              </a:ext>
            </a:extLst>
          </p:cNvPr>
          <p:cNvPicPr>
            <a:picLocks noChangeAspect="1"/>
          </p:cNvPicPr>
          <p:nvPr/>
        </p:nvPicPr>
        <p:blipFill rotWithShape="1">
          <a:blip r:embed="rId3"/>
          <a:srcRect l="1417" t="11759" b="3162"/>
          <a:stretch/>
        </p:blipFill>
        <p:spPr>
          <a:xfrm>
            <a:off x="64770" y="1562100"/>
            <a:ext cx="9014460" cy="4373880"/>
          </a:xfrm>
          <a:prstGeom prst="rect">
            <a:avLst/>
          </a:prstGeom>
        </p:spPr>
      </p:pic>
    </p:spTree>
    <p:extLst>
      <p:ext uri="{BB962C8B-B14F-4D97-AF65-F5344CB8AC3E}">
        <p14:creationId xmlns:p14="http://schemas.microsoft.com/office/powerpoint/2010/main" val="42753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13. Week overview. </a:t>
            </a:r>
            <a:r>
              <a:rPr lang="en-US" b="1" dirty="0">
                <a:latin typeface="Tahoma" panose="020B0604030504040204" pitchFamily="34" charset="0"/>
                <a:ea typeface="Tahoma" panose="020B0604030504040204" pitchFamily="34" charset="0"/>
                <a:cs typeface="Tahoma" panose="020B0604030504040204" pitchFamily="34" charset="0"/>
              </a:rPr>
              <a:t>The course is divided into week-long segments, and each week is chunked into manageable parts. Very importantly for the participant to be able to anticipate what can get done in one sitting, the length of each video is included.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57</a:t>
            </a:fld>
            <a:endParaRPr lang="en-US" dirty="0"/>
          </a:p>
        </p:txBody>
      </p:sp>
      <p:pic>
        <p:nvPicPr>
          <p:cNvPr id="6" name="Picture 5">
            <a:extLst>
              <a:ext uri="{FF2B5EF4-FFF2-40B4-BE49-F238E27FC236}">
                <a16:creationId xmlns:a16="http://schemas.microsoft.com/office/drawing/2014/main" id="{99DE6CB6-1BED-4F87-A699-C6FBAD4D28E0}"/>
              </a:ext>
            </a:extLst>
          </p:cNvPr>
          <p:cNvPicPr/>
          <p:nvPr/>
        </p:nvPicPr>
        <p:blipFill rotWithShape="1">
          <a:blip r:embed="rId3">
            <a:extLst>
              <a:ext uri="{28A0092B-C50C-407E-A947-70E740481C1C}">
                <a14:useLocalDpi xmlns:a14="http://schemas.microsoft.com/office/drawing/2010/main" val="0"/>
              </a:ext>
            </a:extLst>
          </a:blip>
          <a:srcRect l="17393" t="5883" r="54313" b="48921"/>
          <a:stretch/>
        </p:blipFill>
        <p:spPr>
          <a:xfrm>
            <a:off x="1397000" y="2731640"/>
            <a:ext cx="1905000" cy="3680460"/>
          </a:xfrm>
          <a:prstGeom prst="rect">
            <a:avLst/>
          </a:prstGeom>
        </p:spPr>
      </p:pic>
      <p:pic>
        <p:nvPicPr>
          <p:cNvPr id="8" name="Picture 7">
            <a:extLst>
              <a:ext uri="{FF2B5EF4-FFF2-40B4-BE49-F238E27FC236}">
                <a16:creationId xmlns:a16="http://schemas.microsoft.com/office/drawing/2014/main" id="{71B0297D-AE3B-48A3-947E-30A01253B912}"/>
              </a:ext>
            </a:extLst>
          </p:cNvPr>
          <p:cNvPicPr/>
          <p:nvPr/>
        </p:nvPicPr>
        <p:blipFill rotWithShape="1">
          <a:blip r:embed="rId4">
            <a:extLst>
              <a:ext uri="{28A0092B-C50C-407E-A947-70E740481C1C}">
                <a14:useLocalDpi xmlns:a14="http://schemas.microsoft.com/office/drawing/2010/main" val="0"/>
              </a:ext>
            </a:extLst>
          </a:blip>
          <a:srcRect l="18534" t="51945" r="60785" b="11037"/>
          <a:stretch/>
        </p:blipFill>
        <p:spPr>
          <a:xfrm>
            <a:off x="4293870" y="2703321"/>
            <a:ext cx="2164080" cy="3737099"/>
          </a:xfrm>
          <a:prstGeom prst="rect">
            <a:avLst/>
          </a:prstGeom>
        </p:spPr>
      </p:pic>
    </p:spTree>
    <p:extLst>
      <p:ext uri="{BB962C8B-B14F-4D97-AF65-F5344CB8AC3E}">
        <p14:creationId xmlns:p14="http://schemas.microsoft.com/office/powerpoint/2010/main" val="211688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Lecture recorded and captions added.</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58</a:t>
            </a:fld>
            <a:endParaRPr lang="en-US" dirty="0"/>
          </a:p>
        </p:txBody>
      </p:sp>
      <p:pic>
        <p:nvPicPr>
          <p:cNvPr id="4" name="Picture 3">
            <a:extLst>
              <a:ext uri="{FF2B5EF4-FFF2-40B4-BE49-F238E27FC236}">
                <a16:creationId xmlns:a16="http://schemas.microsoft.com/office/drawing/2014/main" id="{6512F815-4D91-46E4-A164-07D1680CFA20}"/>
              </a:ext>
            </a:extLst>
          </p:cNvPr>
          <p:cNvPicPr>
            <a:picLocks noChangeAspect="1"/>
          </p:cNvPicPr>
          <p:nvPr/>
        </p:nvPicPr>
        <p:blipFill rotWithShape="1">
          <a:blip r:embed="rId3"/>
          <a:srcRect l="12250" t="22810" r="23416" b="13992"/>
          <a:stretch/>
        </p:blipFill>
        <p:spPr>
          <a:xfrm>
            <a:off x="121920" y="2194559"/>
            <a:ext cx="5882640" cy="3931921"/>
          </a:xfrm>
          <a:prstGeom prst="rect">
            <a:avLst/>
          </a:prstGeom>
        </p:spPr>
      </p:pic>
      <p:pic>
        <p:nvPicPr>
          <p:cNvPr id="9" name="Picture 8">
            <a:extLst>
              <a:ext uri="{FF2B5EF4-FFF2-40B4-BE49-F238E27FC236}">
                <a16:creationId xmlns:a16="http://schemas.microsoft.com/office/drawing/2014/main" id="{3B4E9C50-0A60-48D8-A021-F22F74EDE891}"/>
              </a:ext>
            </a:extLst>
          </p:cNvPr>
          <p:cNvPicPr/>
          <p:nvPr/>
        </p:nvPicPr>
        <p:blipFill>
          <a:blip r:embed="rId4">
            <a:extLst>
              <a:ext uri="{28A0092B-C50C-407E-A947-70E740481C1C}">
                <a14:useLocalDpi xmlns:a14="http://schemas.microsoft.com/office/drawing/2010/main" val="0"/>
              </a:ext>
            </a:extLst>
          </a:blip>
          <a:stretch>
            <a:fillRect/>
          </a:stretch>
        </p:blipFill>
        <p:spPr>
          <a:xfrm>
            <a:off x="6728460" y="2349500"/>
            <a:ext cx="1786890" cy="1153160"/>
          </a:xfrm>
          <a:prstGeom prst="rect">
            <a:avLst/>
          </a:prstGeom>
        </p:spPr>
      </p:pic>
      <p:pic>
        <p:nvPicPr>
          <p:cNvPr id="10" name="Picture 9">
            <a:extLst>
              <a:ext uri="{FF2B5EF4-FFF2-40B4-BE49-F238E27FC236}">
                <a16:creationId xmlns:a16="http://schemas.microsoft.com/office/drawing/2014/main" id="{A02BFEB4-607F-40DD-92CF-B713818AA8A8}"/>
              </a:ext>
            </a:extLst>
          </p:cNvPr>
          <p:cNvPicPr/>
          <p:nvPr/>
        </p:nvPicPr>
        <p:blipFill>
          <a:blip r:embed="rId5">
            <a:extLst>
              <a:ext uri="{28A0092B-C50C-407E-A947-70E740481C1C}">
                <a14:useLocalDpi xmlns:a14="http://schemas.microsoft.com/office/drawing/2010/main" val="0"/>
              </a:ext>
            </a:extLst>
          </a:blip>
          <a:stretch>
            <a:fillRect/>
          </a:stretch>
        </p:blipFill>
        <p:spPr>
          <a:xfrm>
            <a:off x="6957060" y="4393247"/>
            <a:ext cx="1329690" cy="692785"/>
          </a:xfrm>
          <a:prstGeom prst="rect">
            <a:avLst/>
          </a:prstGeom>
        </p:spPr>
      </p:pic>
      <p:sp>
        <p:nvSpPr>
          <p:cNvPr id="11" name="TextBox 10">
            <a:extLst>
              <a:ext uri="{FF2B5EF4-FFF2-40B4-BE49-F238E27FC236}">
                <a16:creationId xmlns:a16="http://schemas.microsoft.com/office/drawing/2014/main" id="{81913CBF-6C16-4BF5-A18E-60F01833F73B}"/>
              </a:ext>
            </a:extLst>
          </p:cNvPr>
          <p:cNvSpPr txBox="1"/>
          <p:nvPr/>
        </p:nvSpPr>
        <p:spPr>
          <a:xfrm>
            <a:off x="6235529" y="3674310"/>
            <a:ext cx="2621230" cy="369332"/>
          </a:xfrm>
          <a:prstGeom prst="rect">
            <a:avLst/>
          </a:prstGeom>
          <a:noFill/>
        </p:spPr>
        <p:txBody>
          <a:bodyPr wrap="none" rtlCol="0">
            <a:spAutoFit/>
          </a:bodyPr>
          <a:lstStyle/>
          <a:p>
            <a:r>
              <a:rPr lang="en-US" i="1" dirty="0"/>
              <a:t> Caption added to video</a:t>
            </a:r>
            <a:endParaRPr lang="en-US" dirty="0"/>
          </a:p>
        </p:txBody>
      </p:sp>
      <p:sp>
        <p:nvSpPr>
          <p:cNvPr id="12" name="TextBox 11">
            <a:extLst>
              <a:ext uri="{FF2B5EF4-FFF2-40B4-BE49-F238E27FC236}">
                <a16:creationId xmlns:a16="http://schemas.microsoft.com/office/drawing/2014/main" id="{D1E52F84-15B2-471D-9830-255DDBD111C1}"/>
              </a:ext>
            </a:extLst>
          </p:cNvPr>
          <p:cNvSpPr txBox="1"/>
          <p:nvPr/>
        </p:nvSpPr>
        <p:spPr>
          <a:xfrm>
            <a:off x="6062702" y="5411741"/>
            <a:ext cx="2847896" cy="646331"/>
          </a:xfrm>
          <a:prstGeom prst="rect">
            <a:avLst/>
          </a:prstGeom>
          <a:noFill/>
        </p:spPr>
        <p:txBody>
          <a:bodyPr wrap="none" rtlCol="0">
            <a:spAutoFit/>
          </a:bodyPr>
          <a:lstStyle/>
          <a:p>
            <a:r>
              <a:rPr lang="en-US" i="1" dirty="0"/>
              <a:t>Video of student audience</a:t>
            </a:r>
            <a:endParaRPr lang="en-US" dirty="0"/>
          </a:p>
          <a:p>
            <a:endParaRPr lang="en-US" dirty="0"/>
          </a:p>
        </p:txBody>
      </p:sp>
    </p:spTree>
    <p:extLst>
      <p:ext uri="{BB962C8B-B14F-4D97-AF65-F5344CB8AC3E}">
        <p14:creationId xmlns:p14="http://schemas.microsoft.com/office/powerpoint/2010/main" val="4016367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Continued…Lecture video transcripts.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59</a:t>
            </a:fld>
            <a:endParaRPr lang="en-US" dirty="0"/>
          </a:p>
        </p:txBody>
      </p:sp>
      <p:pic>
        <p:nvPicPr>
          <p:cNvPr id="6" name="Picture 5">
            <a:extLst>
              <a:ext uri="{FF2B5EF4-FFF2-40B4-BE49-F238E27FC236}">
                <a16:creationId xmlns:a16="http://schemas.microsoft.com/office/drawing/2014/main" id="{862BF93D-C5DC-43B2-A2C8-CC0154A6217A}"/>
              </a:ext>
            </a:extLst>
          </p:cNvPr>
          <p:cNvPicPr>
            <a:picLocks noChangeAspect="1"/>
          </p:cNvPicPr>
          <p:nvPr/>
        </p:nvPicPr>
        <p:blipFill rotWithShape="1">
          <a:blip r:embed="rId3"/>
          <a:srcRect l="12333" t="24403" r="26416" b="22687"/>
          <a:stretch/>
        </p:blipFill>
        <p:spPr>
          <a:xfrm>
            <a:off x="632459" y="2019299"/>
            <a:ext cx="7425679" cy="4364482"/>
          </a:xfrm>
          <a:prstGeom prst="rect">
            <a:avLst/>
          </a:prstGeom>
        </p:spPr>
      </p:pic>
    </p:spTree>
    <p:extLst>
      <p:ext uri="{BB962C8B-B14F-4D97-AF65-F5344CB8AC3E}">
        <p14:creationId xmlns:p14="http://schemas.microsoft.com/office/powerpoint/2010/main" val="4012174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485899" y="457200"/>
            <a:ext cx="6105525" cy="2228850"/>
          </a:xfrm>
        </p:spPr>
        <p:txBody>
          <a:bodyPr>
            <a:no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100" b="1" dirty="0">
                <a:latin typeface="Tahoma" panose="020B0604030504040204" pitchFamily="34" charset="0"/>
                <a:ea typeface="Tahoma" panose="020B0604030504040204" pitchFamily="34" charset="0"/>
                <a:cs typeface="Tahoma" panose="020B0604030504040204" pitchFamily="34" charset="0"/>
              </a:rPr>
            </a:br>
            <a:r>
              <a:rPr lang="en-US" sz="675"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675"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0CCCE88-BB55-4964-85B9-7D2C34BAC615}"/>
              </a:ext>
            </a:extLst>
          </p:cNvPr>
          <p:cNvPicPr>
            <a:picLocks noChangeAspect="1"/>
          </p:cNvPicPr>
          <p:nvPr/>
        </p:nvPicPr>
        <p:blipFill>
          <a:blip r:embed="rId3"/>
          <a:stretch>
            <a:fillRect/>
          </a:stretch>
        </p:blipFill>
        <p:spPr>
          <a:xfrm>
            <a:off x="2464084" y="2767515"/>
            <a:ext cx="4215833" cy="3165934"/>
          </a:xfrm>
          <a:prstGeom prst="rect">
            <a:avLst/>
          </a:prstGeom>
        </p:spPr>
      </p:pic>
    </p:spTree>
    <p:extLst>
      <p:ext uri="{BB962C8B-B14F-4D97-AF65-F5344CB8AC3E}">
        <p14:creationId xmlns:p14="http://schemas.microsoft.com/office/powerpoint/2010/main" val="417405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15. Quick check tasks.</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60</a:t>
            </a:fld>
            <a:endParaRPr lang="en-US" dirty="0"/>
          </a:p>
        </p:txBody>
      </p:sp>
      <p:pic>
        <p:nvPicPr>
          <p:cNvPr id="4" name="Picture 3">
            <a:extLst>
              <a:ext uri="{FF2B5EF4-FFF2-40B4-BE49-F238E27FC236}">
                <a16:creationId xmlns:a16="http://schemas.microsoft.com/office/drawing/2014/main" id="{4C89D555-A48F-455E-BEB9-147C25E5388D}"/>
              </a:ext>
            </a:extLst>
          </p:cNvPr>
          <p:cNvPicPr>
            <a:picLocks noChangeAspect="1"/>
          </p:cNvPicPr>
          <p:nvPr/>
        </p:nvPicPr>
        <p:blipFill rotWithShape="1">
          <a:blip r:embed="rId3"/>
          <a:srcRect l="11916" t="13876" r="22664" b="10440"/>
          <a:stretch/>
        </p:blipFill>
        <p:spPr>
          <a:xfrm>
            <a:off x="647700" y="1878151"/>
            <a:ext cx="5623560" cy="4426650"/>
          </a:xfrm>
          <a:prstGeom prst="rect">
            <a:avLst/>
          </a:prstGeom>
        </p:spPr>
      </p:pic>
    </p:spTree>
    <p:extLst>
      <p:ext uri="{BB962C8B-B14F-4D97-AF65-F5344CB8AC3E}">
        <p14:creationId xmlns:p14="http://schemas.microsoft.com/office/powerpoint/2010/main" val="2526256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24826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16. Providing students with self-selection options.</a:t>
            </a:r>
          </a:p>
          <a:p>
            <a:pPr marL="457200" lvl="1"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There is the choice to watch all of the videos, read all of the materials, and submit all of the assignments, or there are choices all along the way to “cut corners” and take in only what the participant wants to.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61</a:t>
            </a:fld>
            <a:endParaRPr lang="en-US" dirty="0"/>
          </a:p>
        </p:txBody>
      </p:sp>
      <p:pic>
        <p:nvPicPr>
          <p:cNvPr id="7" name="Picture 6">
            <a:extLst>
              <a:ext uri="{FF2B5EF4-FFF2-40B4-BE49-F238E27FC236}">
                <a16:creationId xmlns:a16="http://schemas.microsoft.com/office/drawing/2014/main" id="{067948C2-175A-43EA-A33E-210EE24AA26C}"/>
              </a:ext>
            </a:extLst>
          </p:cNvPr>
          <p:cNvPicPr/>
          <p:nvPr/>
        </p:nvPicPr>
        <p:blipFill>
          <a:blip r:embed="rId3">
            <a:extLst>
              <a:ext uri="{28A0092B-C50C-407E-A947-70E740481C1C}">
                <a14:useLocalDpi xmlns:a14="http://schemas.microsoft.com/office/drawing/2010/main" val="0"/>
              </a:ext>
            </a:extLst>
          </a:blip>
          <a:stretch>
            <a:fillRect/>
          </a:stretch>
        </p:blipFill>
        <p:spPr>
          <a:xfrm>
            <a:off x="1607820" y="3110884"/>
            <a:ext cx="5295900" cy="3307079"/>
          </a:xfrm>
          <a:prstGeom prst="rect">
            <a:avLst/>
          </a:prstGeom>
        </p:spPr>
      </p:pic>
    </p:spTree>
    <p:extLst>
      <p:ext uri="{BB962C8B-B14F-4D97-AF65-F5344CB8AC3E}">
        <p14:creationId xmlns:p14="http://schemas.microsoft.com/office/powerpoint/2010/main" val="3748451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17. Visuals showing tasks completed.</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62</a:t>
            </a:fld>
            <a:endParaRPr lang="en-US" dirty="0"/>
          </a:p>
        </p:txBody>
      </p:sp>
      <p:pic>
        <p:nvPicPr>
          <p:cNvPr id="6" name="Picture 5">
            <a:extLst>
              <a:ext uri="{FF2B5EF4-FFF2-40B4-BE49-F238E27FC236}">
                <a16:creationId xmlns:a16="http://schemas.microsoft.com/office/drawing/2014/main" id="{1E80B0D6-0AAF-4A88-A73C-F90F3095FD80}"/>
              </a:ext>
            </a:extLst>
          </p:cNvPr>
          <p:cNvPicPr/>
          <p:nvPr/>
        </p:nvPicPr>
        <p:blipFill>
          <a:blip r:embed="rId3">
            <a:extLst>
              <a:ext uri="{28A0092B-C50C-407E-A947-70E740481C1C}">
                <a14:useLocalDpi xmlns:a14="http://schemas.microsoft.com/office/drawing/2010/main" val="0"/>
              </a:ext>
            </a:extLst>
          </a:blip>
          <a:stretch>
            <a:fillRect/>
          </a:stretch>
        </p:blipFill>
        <p:spPr>
          <a:xfrm>
            <a:off x="1573066" y="1927981"/>
            <a:ext cx="6316980" cy="4288281"/>
          </a:xfrm>
          <a:prstGeom prst="rect">
            <a:avLst/>
          </a:prstGeom>
        </p:spPr>
      </p:pic>
      <p:pic>
        <p:nvPicPr>
          <p:cNvPr id="4" name="Picture 3">
            <a:extLst>
              <a:ext uri="{FF2B5EF4-FFF2-40B4-BE49-F238E27FC236}">
                <a16:creationId xmlns:a16="http://schemas.microsoft.com/office/drawing/2014/main" id="{EAB3D4BB-B478-4ECD-8351-86CFBAAC215E}"/>
              </a:ext>
            </a:extLst>
          </p:cNvPr>
          <p:cNvPicPr>
            <a:picLocks noChangeAspect="1"/>
          </p:cNvPicPr>
          <p:nvPr/>
        </p:nvPicPr>
        <p:blipFill rotWithShape="1">
          <a:blip r:embed="rId4"/>
          <a:srcRect l="13281" t="30241" r="73059" b="12510"/>
          <a:stretch/>
        </p:blipFill>
        <p:spPr>
          <a:xfrm>
            <a:off x="7810" y="1988820"/>
            <a:ext cx="1565256" cy="4463326"/>
          </a:xfrm>
          <a:prstGeom prst="rect">
            <a:avLst/>
          </a:prstGeom>
        </p:spPr>
      </p:pic>
    </p:spTree>
    <p:extLst>
      <p:ext uri="{BB962C8B-B14F-4D97-AF65-F5344CB8AC3E}">
        <p14:creationId xmlns:p14="http://schemas.microsoft.com/office/powerpoint/2010/main" val="4000590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18. Visuals showing work progress.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63</a:t>
            </a:fld>
            <a:endParaRPr lang="en-US" dirty="0"/>
          </a:p>
        </p:txBody>
      </p:sp>
      <p:pic>
        <p:nvPicPr>
          <p:cNvPr id="7" name="Picture 6">
            <a:extLst>
              <a:ext uri="{FF2B5EF4-FFF2-40B4-BE49-F238E27FC236}">
                <a16:creationId xmlns:a16="http://schemas.microsoft.com/office/drawing/2014/main" id="{9278FC62-3E17-4E69-8C09-F67CAFC824D0}"/>
              </a:ext>
            </a:extLst>
          </p:cNvPr>
          <p:cNvPicPr/>
          <p:nvPr/>
        </p:nvPicPr>
        <p:blipFill>
          <a:blip r:embed="rId3">
            <a:extLst>
              <a:ext uri="{28A0092B-C50C-407E-A947-70E740481C1C}">
                <a14:useLocalDpi xmlns:a14="http://schemas.microsoft.com/office/drawing/2010/main" val="0"/>
              </a:ext>
            </a:extLst>
          </a:blip>
          <a:stretch>
            <a:fillRect/>
          </a:stretch>
        </p:blipFill>
        <p:spPr>
          <a:xfrm>
            <a:off x="1485900" y="2003425"/>
            <a:ext cx="5943600" cy="4192270"/>
          </a:xfrm>
          <a:prstGeom prst="rect">
            <a:avLst/>
          </a:prstGeom>
        </p:spPr>
      </p:pic>
    </p:spTree>
    <p:extLst>
      <p:ext uri="{BB962C8B-B14F-4D97-AF65-F5344CB8AC3E}">
        <p14:creationId xmlns:p14="http://schemas.microsoft.com/office/powerpoint/2010/main" val="127196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6280" y="1334172"/>
            <a:ext cx="7799070"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19. </a:t>
            </a:r>
            <a:r>
              <a:rPr lang="en-US" sz="2400" b="1" dirty="0" err="1">
                <a:latin typeface="Tahoma" panose="020B0604030504040204" pitchFamily="34" charset="0"/>
                <a:ea typeface="Tahoma" panose="020B0604030504040204" pitchFamily="34" charset="0"/>
                <a:cs typeface="Tahoma" panose="020B0604030504040204" pitchFamily="34" charset="0"/>
              </a:rPr>
              <a:t>Rewirements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(assignments) for putting the material to practice (</a:t>
            </a:r>
            <a:r>
              <a:rPr lang="en-US" b="1" dirty="0" err="1">
                <a:latin typeface="Tahoma" panose="020B0604030504040204" pitchFamily="34" charset="0"/>
                <a:ea typeface="Tahoma" panose="020B0604030504040204" pitchFamily="34" charset="0"/>
                <a:cs typeface="Tahoma" panose="020B0604030504040204" pitchFamily="34" charset="0"/>
              </a:rPr>
              <a:t>e.g</a:t>
            </a:r>
            <a:r>
              <a:rPr lang="en-US" b="1" dirty="0">
                <a:latin typeface="Tahoma" panose="020B0604030504040204" pitchFamily="34" charset="0"/>
                <a:ea typeface="Tahoma" panose="020B0604030504040204" pitchFamily="34" charset="0"/>
                <a:cs typeface="Tahoma" panose="020B0604030504040204" pitchFamily="34" charset="0"/>
              </a:rPr>
              <a:t>, Random Acts of Kindness, Make A Social Connection, Let’s Get Physical, Meditate!, Sleep!, Gratitude Letter/Visit, Savoring, etc.)</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Daily Gratitude Journal</a:t>
            </a:r>
            <a:endParaRPr lang="en-US" sz="40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Gratitude is a positive emotional state in which one recognizes and appreciates what one has received in life. Research shows that taking time to experience gratitude can make you happier and even healthier. </a:t>
            </a:r>
            <a:r>
              <a:rPr lang="en-US" sz="1600" b="1" dirty="0">
                <a:latin typeface="Tahoma" panose="020B0604030504040204" pitchFamily="34" charset="0"/>
                <a:ea typeface="Tahoma" panose="020B0604030504040204" pitchFamily="34" charset="0"/>
                <a:cs typeface="Tahoma" panose="020B0604030504040204" pitchFamily="34" charset="0"/>
              </a:rPr>
              <a:t>For the next seven days, you will take 5-10 minutes each night to write down five things for which you are grateful.</a:t>
            </a:r>
            <a:r>
              <a:rPr lang="en-US" sz="1600" dirty="0">
                <a:latin typeface="Tahoma" panose="020B0604030504040204" pitchFamily="34" charset="0"/>
                <a:ea typeface="Tahoma" panose="020B0604030504040204" pitchFamily="34" charset="0"/>
                <a:cs typeface="Tahoma" panose="020B0604030504040204" pitchFamily="34" charset="0"/>
              </a:rPr>
              <a:t> They can be little things or big things. But you really have to focus on them and actually write them down (Again, try to develop a tracking method works for you and utilize a note on your phone, a daily calendar, a special notebook, </a:t>
            </a:r>
            <a:r>
              <a:rPr lang="en-US" sz="1600" dirty="0" err="1">
                <a:latin typeface="Tahoma" panose="020B0604030504040204" pitchFamily="34" charset="0"/>
                <a:ea typeface="Tahoma" panose="020B0604030504040204" pitchFamily="34" charset="0"/>
                <a:cs typeface="Tahoma" panose="020B0604030504040204" pitchFamily="34" charset="0"/>
              </a:rPr>
              <a:t>etc</a:t>
            </a:r>
            <a:r>
              <a:rPr lang="en-US" sz="1600" dirty="0">
                <a:latin typeface="Tahoma" panose="020B0604030504040204" pitchFamily="34" charset="0"/>
                <a:ea typeface="Tahoma" panose="020B0604030504040204" pitchFamily="34" charset="0"/>
                <a:cs typeface="Tahoma" panose="020B0604030504040204" pitchFamily="34" charset="0"/>
              </a:rPr>
              <a:t>). You can just write a word or short phrase, but as you write these things down, take a moment to be mindful of the things you’re writing about (e.g., imagine the person or thing you’re writing about, etc.). This exercise should take at least five minutes. Do this each night for the whole week</a:t>
            </a:r>
            <a:r>
              <a:rPr lang="en-US" dirty="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64</a:t>
            </a:fld>
            <a:endParaRPr lang="en-US" dirty="0"/>
          </a:p>
        </p:txBody>
      </p:sp>
    </p:spTree>
    <p:extLst>
      <p:ext uri="{BB962C8B-B14F-4D97-AF65-F5344CB8AC3E}">
        <p14:creationId xmlns:p14="http://schemas.microsoft.com/office/powerpoint/2010/main" val="94619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65</a:t>
            </a:fld>
            <a:endParaRPr lang="en-US" dirty="0"/>
          </a:p>
        </p:txBody>
      </p:sp>
      <p:pic>
        <p:nvPicPr>
          <p:cNvPr id="7" name="Picture 6">
            <a:extLst>
              <a:ext uri="{FF2B5EF4-FFF2-40B4-BE49-F238E27FC236}">
                <a16:creationId xmlns:a16="http://schemas.microsoft.com/office/drawing/2014/main" id="{CEE71643-FD27-48A7-8FDF-F1EB1243B854}"/>
              </a:ext>
            </a:extLst>
          </p:cNvPr>
          <p:cNvPicPr/>
          <p:nvPr/>
        </p:nvPicPr>
        <p:blipFill rotWithShape="1">
          <a:blip r:embed="rId3">
            <a:extLst>
              <a:ext uri="{28A0092B-C50C-407E-A947-70E740481C1C}">
                <a14:useLocalDpi xmlns:a14="http://schemas.microsoft.com/office/drawing/2010/main" val="0"/>
              </a:ext>
            </a:extLst>
          </a:blip>
          <a:srcRect l="5385" t="9680" r="39827" b="59246"/>
          <a:stretch/>
        </p:blipFill>
        <p:spPr>
          <a:xfrm>
            <a:off x="288041" y="2354580"/>
            <a:ext cx="4146799" cy="3413760"/>
          </a:xfrm>
          <a:prstGeom prst="rect">
            <a:avLst/>
          </a:prstGeom>
        </p:spPr>
      </p:pic>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7175362" cy="800219"/>
          </a:xfrm>
          <a:prstGeom prst="rect">
            <a:avLst/>
          </a:prstGeom>
          <a:noFill/>
        </p:spPr>
        <p:txBody>
          <a:bodyPr wrap="non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20. Offer community support and help.</a:t>
            </a:r>
          </a:p>
          <a:p>
            <a:endParaRPr lang="en-US" dirty="0"/>
          </a:p>
        </p:txBody>
      </p:sp>
      <p:pic>
        <p:nvPicPr>
          <p:cNvPr id="11" name="Picture 10">
            <a:extLst>
              <a:ext uri="{FF2B5EF4-FFF2-40B4-BE49-F238E27FC236}">
                <a16:creationId xmlns:a16="http://schemas.microsoft.com/office/drawing/2014/main" id="{3702CE96-B01C-44E0-812D-235F5B7D1ED0}"/>
              </a:ext>
            </a:extLst>
          </p:cNvPr>
          <p:cNvPicPr/>
          <p:nvPr/>
        </p:nvPicPr>
        <p:blipFill rotWithShape="1">
          <a:blip r:embed="rId3">
            <a:extLst>
              <a:ext uri="{28A0092B-C50C-407E-A947-70E740481C1C}">
                <a14:useLocalDpi xmlns:a14="http://schemas.microsoft.com/office/drawing/2010/main" val="0"/>
              </a:ext>
            </a:extLst>
          </a:blip>
          <a:srcRect l="19523" t="40946" r="39115" b="32022"/>
          <a:stretch/>
        </p:blipFill>
        <p:spPr>
          <a:xfrm>
            <a:off x="5045960" y="2354580"/>
            <a:ext cx="3939539" cy="3649980"/>
          </a:xfrm>
          <a:prstGeom prst="rect">
            <a:avLst/>
          </a:prstGeom>
        </p:spPr>
      </p:pic>
    </p:spTree>
    <p:extLst>
      <p:ext uri="{BB962C8B-B14F-4D97-AF65-F5344CB8AC3E}">
        <p14:creationId xmlns:p14="http://schemas.microsoft.com/office/powerpoint/2010/main" val="2274595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66</a:t>
            </a:fld>
            <a:endParaRPr lang="en-US" dirty="0"/>
          </a:p>
        </p:txBody>
      </p:sp>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6232796" cy="738664"/>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Bonus Item: Peer-graded assignments.</a:t>
            </a:r>
          </a:p>
          <a:p>
            <a:endParaRPr lang="en-US" dirty="0"/>
          </a:p>
        </p:txBody>
      </p:sp>
      <p:pic>
        <p:nvPicPr>
          <p:cNvPr id="3" name="Picture 2">
            <a:extLst>
              <a:ext uri="{FF2B5EF4-FFF2-40B4-BE49-F238E27FC236}">
                <a16:creationId xmlns:a16="http://schemas.microsoft.com/office/drawing/2014/main" id="{FB7D7EE2-DF6F-4E84-9F75-388DBE270812}"/>
              </a:ext>
            </a:extLst>
          </p:cNvPr>
          <p:cNvPicPr>
            <a:picLocks noChangeAspect="1"/>
          </p:cNvPicPr>
          <p:nvPr/>
        </p:nvPicPr>
        <p:blipFill rotWithShape="1">
          <a:blip r:embed="rId3"/>
          <a:srcRect l="11334" t="18524" r="25084" b="6152"/>
          <a:stretch/>
        </p:blipFill>
        <p:spPr>
          <a:xfrm>
            <a:off x="789940" y="2209324"/>
            <a:ext cx="5179041" cy="4174457"/>
          </a:xfrm>
          <a:prstGeom prst="rect">
            <a:avLst/>
          </a:prstGeom>
        </p:spPr>
      </p:pic>
    </p:spTree>
    <p:extLst>
      <p:ext uri="{BB962C8B-B14F-4D97-AF65-F5344CB8AC3E}">
        <p14:creationId xmlns:p14="http://schemas.microsoft.com/office/powerpoint/2010/main" val="2003907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#3</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67</a:t>
            </a:fld>
            <a:endParaRPr lang="en-US" dirty="0"/>
          </a:p>
        </p:txBody>
      </p:sp>
      <p:pic>
        <p:nvPicPr>
          <p:cNvPr id="6" name="Picture 5"/>
          <p:cNvPicPr>
            <a:picLocks noChangeAspect="1"/>
          </p:cNvPicPr>
          <p:nvPr/>
        </p:nvPicPr>
        <p:blipFill rotWithShape="1">
          <a:blip r:embed="rId3"/>
          <a:srcRect b="11029"/>
          <a:stretch/>
        </p:blipFill>
        <p:spPr>
          <a:xfrm>
            <a:off x="1019908" y="1415696"/>
            <a:ext cx="7151077" cy="5036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0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#4</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68</a:t>
            </a:fld>
            <a:endParaRPr lang="en-US" dirty="0"/>
          </a:p>
        </p:txBody>
      </p:sp>
      <p:pic>
        <p:nvPicPr>
          <p:cNvPr id="7" name="Picture 6">
            <a:extLst>
              <a:ext uri="{FF2B5EF4-FFF2-40B4-BE49-F238E27FC236}">
                <a16:creationId xmlns:a16="http://schemas.microsoft.com/office/drawing/2014/main" id="{4C133154-1C91-44D0-94D2-216B72FA3A77}"/>
              </a:ext>
            </a:extLst>
          </p:cNvPr>
          <p:cNvPicPr>
            <a:picLocks noChangeAspect="1"/>
          </p:cNvPicPr>
          <p:nvPr/>
        </p:nvPicPr>
        <p:blipFill rotWithShape="1">
          <a:blip r:embed="rId3"/>
          <a:srcRect l="-1884" t="40292" r="5710" b="30839"/>
          <a:stretch/>
        </p:blipFill>
        <p:spPr>
          <a:xfrm>
            <a:off x="630736" y="1459316"/>
            <a:ext cx="6877456" cy="163424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FED8EDC-0F31-4083-86F3-E322E1FC61FC}"/>
              </a:ext>
            </a:extLst>
          </p:cNvPr>
          <p:cNvPicPr>
            <a:picLocks noChangeAspect="1"/>
          </p:cNvPicPr>
          <p:nvPr/>
        </p:nvPicPr>
        <p:blipFill rotWithShape="1">
          <a:blip r:embed="rId3"/>
          <a:srcRect l="14304" t="41882" r="71141" b="37154"/>
          <a:stretch/>
        </p:blipFill>
        <p:spPr>
          <a:xfrm>
            <a:off x="630736" y="3211479"/>
            <a:ext cx="1040860" cy="1186776"/>
          </a:xfrm>
          <a:prstGeom prst="rect">
            <a:avLst/>
          </a:prstGeom>
          <a:ln>
            <a:noFill/>
          </a:ln>
          <a:effectLst>
            <a:outerShdw blurRad="190500" algn="tl" rotWithShape="0">
              <a:srgbClr val="000000">
                <a:alpha val="70000"/>
              </a:srgbClr>
            </a:outerShdw>
          </a:effectLst>
        </p:spPr>
      </p:pic>
      <p:sp>
        <p:nvSpPr>
          <p:cNvPr id="9" name="Content Placeholder 3">
            <a:extLst>
              <a:ext uri="{FF2B5EF4-FFF2-40B4-BE49-F238E27FC236}">
                <a16:creationId xmlns:a16="http://schemas.microsoft.com/office/drawing/2014/main" id="{F4B50491-088B-4B12-9513-E87EB7101C1A}"/>
              </a:ext>
            </a:extLst>
          </p:cNvPr>
          <p:cNvSpPr>
            <a:spLocks noGrp="1"/>
          </p:cNvSpPr>
          <p:nvPr>
            <p:ph idx="1"/>
          </p:nvPr>
        </p:nvSpPr>
        <p:spPr>
          <a:xfrm>
            <a:off x="507925" y="4547514"/>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4"/>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11" name="Picture 10">
            <a:extLst>
              <a:ext uri="{FF2B5EF4-FFF2-40B4-BE49-F238E27FC236}">
                <a16:creationId xmlns:a16="http://schemas.microsoft.com/office/drawing/2014/main" id="{AB7522EA-1912-41C3-8B60-DF2406472EDA}"/>
              </a:ext>
            </a:extLst>
          </p:cNvPr>
          <p:cNvPicPr>
            <a:picLocks noChangeAspect="1"/>
          </p:cNvPicPr>
          <p:nvPr/>
        </p:nvPicPr>
        <p:blipFill rotWithShape="1">
          <a:blip r:embed="rId3"/>
          <a:srcRect l="57057" t="42078" r="28388" b="38072"/>
          <a:stretch/>
        </p:blipFill>
        <p:spPr>
          <a:xfrm>
            <a:off x="1957180" y="3214991"/>
            <a:ext cx="1040861" cy="1123712"/>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9C0383E4-D493-4EC2-8D3D-70D0E9211052}"/>
              </a:ext>
            </a:extLst>
          </p:cNvPr>
          <p:cNvPicPr>
            <a:picLocks noChangeAspect="1"/>
          </p:cNvPicPr>
          <p:nvPr/>
        </p:nvPicPr>
        <p:blipFill rotWithShape="1">
          <a:blip r:embed="rId3"/>
          <a:srcRect l="-321" t="42580" r="85765" b="35424"/>
          <a:stretch/>
        </p:blipFill>
        <p:spPr>
          <a:xfrm>
            <a:off x="3109363" y="3113018"/>
            <a:ext cx="1040860" cy="124514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4DA29AAF-F755-4B3F-A712-E95AEF266DE4}"/>
              </a:ext>
            </a:extLst>
          </p:cNvPr>
          <p:cNvPicPr>
            <a:picLocks noChangeAspect="1"/>
          </p:cNvPicPr>
          <p:nvPr/>
        </p:nvPicPr>
        <p:blipFill rotWithShape="1">
          <a:blip r:embed="rId3"/>
          <a:srcRect l="44389" t="42912" r="40920" b="37842"/>
          <a:stretch/>
        </p:blipFill>
        <p:spPr>
          <a:xfrm>
            <a:off x="5461413" y="3232098"/>
            <a:ext cx="1050587" cy="1089498"/>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AFE97BDB-6DC7-4303-B720-E0426E3E883F}"/>
              </a:ext>
            </a:extLst>
          </p:cNvPr>
          <p:cNvPicPr>
            <a:picLocks noChangeAspect="1"/>
          </p:cNvPicPr>
          <p:nvPr/>
        </p:nvPicPr>
        <p:blipFill rotWithShape="1">
          <a:blip r:embed="rId3"/>
          <a:srcRect l="71000" t="42604" r="14309" b="37463"/>
          <a:stretch/>
        </p:blipFill>
        <p:spPr>
          <a:xfrm>
            <a:off x="4261545" y="3229750"/>
            <a:ext cx="1050587" cy="1128408"/>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F9013771-73BE-4FF5-95A8-0062FB585D93}"/>
              </a:ext>
            </a:extLst>
          </p:cNvPr>
          <p:cNvPicPr>
            <a:picLocks noChangeAspect="1"/>
          </p:cNvPicPr>
          <p:nvPr/>
        </p:nvPicPr>
        <p:blipFill rotWithShape="1">
          <a:blip r:embed="rId3"/>
          <a:srcRect l="28111" t="42179" r="55837" b="37716"/>
          <a:stretch/>
        </p:blipFill>
        <p:spPr>
          <a:xfrm>
            <a:off x="6604000" y="3161928"/>
            <a:ext cx="1147864" cy="11381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400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975048E6-892F-471E-BAB6-F679F834F171}"/>
              </a:ext>
            </a:extLst>
          </p:cNvPr>
          <p:cNvPicPr>
            <a:picLocks noChangeAspect="1"/>
          </p:cNvPicPr>
          <p:nvPr/>
        </p:nvPicPr>
        <p:blipFill rotWithShape="1">
          <a:blip r:embed="rId3"/>
          <a:srcRect l="8617" t="21527" r="46489" b="20389"/>
          <a:stretch/>
        </p:blipFill>
        <p:spPr>
          <a:xfrm>
            <a:off x="1084672" y="136186"/>
            <a:ext cx="6507727" cy="6307251"/>
          </a:xfrm>
          <a:prstGeom prst="rect">
            <a:avLst/>
          </a:prstGeom>
        </p:spPr>
      </p:pic>
    </p:spTree>
    <p:extLst>
      <p:ext uri="{BB962C8B-B14F-4D97-AF65-F5344CB8AC3E}">
        <p14:creationId xmlns:p14="http://schemas.microsoft.com/office/powerpoint/2010/main" val="1974276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1143001" y="1156607"/>
            <a:ext cx="4738342" cy="62445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Arial"/>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1462414" y="1229242"/>
            <a:ext cx="4418929" cy="479180"/>
          </a:xfrm>
          <a:prstGeom prst="rect">
            <a:avLst/>
          </a:prstGeom>
        </p:spPr>
        <p:txBody>
          <a:bodyPr vert="horz" lIns="68580" tIns="34290" rIns="68580" bIns="3429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300" dirty="0">
                <a:solidFill>
                  <a:prstClr val="white"/>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1462413" y="1811081"/>
            <a:ext cx="6018522" cy="1223412"/>
          </a:xfrm>
          <a:prstGeom prst="rect">
            <a:avLst/>
          </a:prstGeom>
        </p:spPr>
        <p:txBody>
          <a:bodyPr wrap="square">
            <a:spAutoFit/>
          </a:bodyPr>
          <a:lstStyle/>
          <a:p>
            <a:pPr defTabSz="342900"/>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pPr defTabSz="3429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By the Numbers: MOOCs During the Pandemic</a:t>
            </a:r>
          </a:p>
          <a:p>
            <a:pPr defTabSz="3429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Dhawal Shah, Class Central</a:t>
            </a:r>
          </a:p>
          <a:p>
            <a:pPr defTabSz="342900"/>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5986463" y="5696361"/>
            <a:ext cx="1543050" cy="273844"/>
          </a:xfrm>
        </p:spPr>
        <p:txBody>
          <a:bodyPr/>
          <a:lstStyle/>
          <a:p>
            <a:pPr defTabSz="342900"/>
            <a:fld id="{136F273C-9302-4EE3-8F13-E17C1857F5E7}" type="slidenum">
              <a:rPr lang="en-US">
                <a:solidFill>
                  <a:prstClr val="white"/>
                </a:solidFill>
              </a:rPr>
              <a:pPr defTabSz="342900"/>
              <a:t>7</a:t>
            </a:fld>
            <a:endParaRPr lang="en-US" dirty="0">
              <a:solidFill>
                <a:prstClr val="white"/>
              </a:solidFill>
            </a:endParaRPr>
          </a:p>
        </p:txBody>
      </p:sp>
      <p:pic>
        <p:nvPicPr>
          <p:cNvPr id="8" name="Picture 7" descr="A close up of a map&#10;&#10;Description automatically generated">
            <a:extLst>
              <a:ext uri="{FF2B5EF4-FFF2-40B4-BE49-F238E27FC236}">
                <a16:creationId xmlns:a16="http://schemas.microsoft.com/office/drawing/2014/main" id="{F1B02142-8C64-45CA-82DB-BAA0C6749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414" y="3011409"/>
            <a:ext cx="5422900" cy="2727338"/>
          </a:xfrm>
          <a:prstGeom prst="rect">
            <a:avLst/>
          </a:prstGeom>
        </p:spPr>
      </p:pic>
    </p:spTree>
    <p:extLst>
      <p:ext uri="{BB962C8B-B14F-4D97-AF65-F5344CB8AC3E}">
        <p14:creationId xmlns:p14="http://schemas.microsoft.com/office/powerpoint/2010/main" val="273746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B26BA4A-765F-4E4F-837C-234BF3343302}"/>
              </a:ext>
            </a:extLst>
          </p:cNvPr>
          <p:cNvPicPr>
            <a:picLocks noChangeAspect="1"/>
          </p:cNvPicPr>
          <p:nvPr/>
        </p:nvPicPr>
        <p:blipFill rotWithShape="1">
          <a:blip r:embed="rId3"/>
          <a:srcRect l="8085" t="19254" r="46702" b="37715"/>
          <a:stretch/>
        </p:blipFill>
        <p:spPr>
          <a:xfrm>
            <a:off x="250608" y="49437"/>
            <a:ext cx="8704009" cy="6205447"/>
          </a:xfrm>
          <a:prstGeom prst="rect">
            <a:avLst/>
          </a:prstGeom>
        </p:spPr>
      </p:pic>
    </p:spTree>
    <p:extLst>
      <p:ext uri="{BB962C8B-B14F-4D97-AF65-F5344CB8AC3E}">
        <p14:creationId xmlns:p14="http://schemas.microsoft.com/office/powerpoint/2010/main" val="48819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A27E62-AC08-4643-A641-9A72CAAEF3CD}"/>
              </a:ext>
            </a:extLst>
          </p:cNvPr>
          <p:cNvPicPr>
            <a:picLocks noChangeAspect="1"/>
          </p:cNvPicPr>
          <p:nvPr/>
        </p:nvPicPr>
        <p:blipFill rotWithShape="1">
          <a:blip r:embed="rId3"/>
          <a:srcRect l="7447" t="31042" r="45000" b="8460"/>
          <a:stretch/>
        </p:blipFill>
        <p:spPr>
          <a:xfrm>
            <a:off x="914399" y="49438"/>
            <a:ext cx="6702357" cy="6387481"/>
          </a:xfrm>
          <a:prstGeom prst="rect">
            <a:avLst/>
          </a:prstGeom>
        </p:spPr>
      </p:pic>
    </p:spTree>
    <p:extLst>
      <p:ext uri="{BB962C8B-B14F-4D97-AF65-F5344CB8AC3E}">
        <p14:creationId xmlns:p14="http://schemas.microsoft.com/office/powerpoint/2010/main" val="105903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#5</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72</a:t>
            </a:fld>
            <a:endParaRPr lang="en-US" dirty="0"/>
          </a:p>
        </p:txBody>
      </p:sp>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Background pattern, map&#10;&#10;Description automatically generated">
            <a:extLst>
              <a:ext uri="{FF2B5EF4-FFF2-40B4-BE49-F238E27FC236}">
                <a16:creationId xmlns:a16="http://schemas.microsoft.com/office/drawing/2014/main" id="{2838A718-1448-40FD-B3D2-55F531CC1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31" y="2819176"/>
            <a:ext cx="5449455" cy="3632970"/>
          </a:xfrm>
          <a:prstGeom prst="rect">
            <a:avLst/>
          </a:prstGeom>
        </p:spPr>
      </p:pic>
    </p:spTree>
    <p:extLst>
      <p:ext uri="{BB962C8B-B14F-4D97-AF65-F5344CB8AC3E}">
        <p14:creationId xmlns:p14="http://schemas.microsoft.com/office/powerpoint/2010/main" val="367939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8909" y="1402080"/>
            <a:ext cx="7776441" cy="3696393"/>
          </a:xfrm>
        </p:spPr>
        <p:txBody>
          <a:bodyPr>
            <a:noAutofit/>
          </a:bodyPr>
          <a:lstStyle/>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motivated individuals to enroll in MOOCs?</a:t>
            </a:r>
          </a:p>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were the learning strategies that helped learners’ SDL in MOOCs?</a:t>
            </a:r>
          </a:p>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were the design and instructional elements of MOOCs that facilitated learners’ SDL?</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73</a:t>
            </a:fld>
            <a:endParaRPr lang="en-US" dirty="0"/>
          </a:p>
        </p:txBody>
      </p:sp>
    </p:spTree>
    <p:extLst>
      <p:ext uri="{BB962C8B-B14F-4D97-AF65-F5344CB8AC3E}">
        <p14:creationId xmlns:p14="http://schemas.microsoft.com/office/powerpoint/2010/main" val="4142909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#5</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74</a:t>
            </a:fld>
            <a:endParaRPr lang="en-US" dirty="0"/>
          </a:p>
        </p:txBody>
      </p:sp>
      <p:pic>
        <p:nvPicPr>
          <p:cNvPr id="4" name="Picture 3">
            <a:extLst>
              <a:ext uri="{FF2B5EF4-FFF2-40B4-BE49-F238E27FC236}">
                <a16:creationId xmlns:a16="http://schemas.microsoft.com/office/drawing/2014/main" id="{1056B4FC-5541-43D5-8441-AD5028DB93C8}"/>
              </a:ext>
            </a:extLst>
          </p:cNvPr>
          <p:cNvPicPr>
            <a:picLocks noChangeAspect="1"/>
          </p:cNvPicPr>
          <p:nvPr/>
        </p:nvPicPr>
        <p:blipFill rotWithShape="1">
          <a:blip r:embed="rId3"/>
          <a:srcRect l="23738" t="32562" r="19697" b="27393"/>
          <a:stretch/>
        </p:blipFill>
        <p:spPr>
          <a:xfrm>
            <a:off x="0" y="2535927"/>
            <a:ext cx="8988039" cy="3916219"/>
          </a:xfrm>
          <a:prstGeom prst="rect">
            <a:avLst/>
          </a:prstGeom>
        </p:spPr>
      </p:pic>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698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#5</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75</a:t>
            </a:fld>
            <a:endParaRPr lang="en-US" dirty="0"/>
          </a:p>
        </p:txBody>
      </p:sp>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0DA357E-D6CC-468D-93A3-6160A4965A5C}"/>
              </a:ext>
            </a:extLst>
          </p:cNvPr>
          <p:cNvPicPr>
            <a:picLocks noChangeAspect="1"/>
          </p:cNvPicPr>
          <p:nvPr/>
        </p:nvPicPr>
        <p:blipFill rotWithShape="1">
          <a:blip r:embed="rId3"/>
          <a:srcRect l="23232" t="24684" r="25555" b="42328"/>
          <a:stretch/>
        </p:blipFill>
        <p:spPr>
          <a:xfrm>
            <a:off x="461818" y="2874006"/>
            <a:ext cx="7828024" cy="3103418"/>
          </a:xfrm>
          <a:prstGeom prst="rect">
            <a:avLst/>
          </a:prstGeom>
        </p:spPr>
      </p:pic>
    </p:spTree>
    <p:extLst>
      <p:ext uri="{BB962C8B-B14F-4D97-AF65-F5344CB8AC3E}">
        <p14:creationId xmlns:p14="http://schemas.microsoft.com/office/powerpoint/2010/main" val="2645028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795491" cy="3906982"/>
          </a:xfrm>
        </p:spPr>
        <p:txBody>
          <a:bodyPr>
            <a:normAutofit/>
          </a:bodyPr>
          <a:lstStyle/>
          <a:p>
            <a:pPr marL="0" indent="0">
              <a:lnSpc>
                <a:spcPct val="12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Jacob, a retired management consultant from the US, expressed his motive behind enrolling in MOOCs as strictly intrinsic, “there's no reward.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I'm retired</a:t>
            </a:r>
            <a:r>
              <a:rPr lang="en-US" sz="2800" b="1" dirty="0">
                <a:latin typeface="Tahoma" panose="020B0604030504040204" pitchFamily="34" charset="0"/>
                <a:ea typeface="Tahoma" panose="020B0604030504040204" pitchFamily="34" charset="0"/>
                <a:cs typeface="Tahoma" panose="020B0604030504040204" pitchFamily="34" charset="0"/>
              </a:rPr>
              <a:t>. It's really just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get very interested in topics. I realize holes in my knowledge and try to fill the holes.</a:t>
            </a:r>
            <a:r>
              <a:rPr lang="en-US" sz="28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76</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Intrinsic Motivation</a:t>
            </a:r>
          </a:p>
        </p:txBody>
      </p:sp>
    </p:spTree>
    <p:extLst>
      <p:ext uri="{BB962C8B-B14F-4D97-AF65-F5344CB8AC3E}">
        <p14:creationId xmlns:p14="http://schemas.microsoft.com/office/powerpoint/2010/main" val="93961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1" y="1699491"/>
            <a:ext cx="7934036" cy="4479635"/>
          </a:xfrm>
        </p:spPr>
        <p:txBody>
          <a:bodyPr>
            <a:noAutofit/>
          </a:bodyPr>
          <a:lstStyle/>
          <a:p>
            <a:pPr marL="0" indent="0">
              <a:lnSpc>
                <a:spcPct val="12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Besides educational purposes,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some participants enrolled in MOOCs to help with their career development</a:t>
            </a:r>
            <a:r>
              <a:rPr lang="en-US" b="1" dirty="0">
                <a:latin typeface="Tahoma" panose="020B0604030504040204" pitchFamily="34" charset="0"/>
                <a:ea typeface="Tahoma" panose="020B0604030504040204" pitchFamily="34" charset="0"/>
                <a:cs typeface="Tahoma" panose="020B0604030504040204" pitchFamily="34" charset="0"/>
              </a:rPr>
              <a:t>. For example, Sarah, who received her Ph.D. degree and was in between jobs at the time, selected topics such as anatomy, </a:t>
            </a:r>
            <a:r>
              <a:rPr lang="en-US" b="1" dirty="0" err="1">
                <a:latin typeface="Tahoma" panose="020B0604030504040204" pitchFamily="34" charset="0"/>
                <a:ea typeface="Tahoma" panose="020B0604030504040204" pitchFamily="34" charset="0"/>
                <a:cs typeface="Tahoma" panose="020B0604030504040204" pitchFamily="34" charset="0"/>
              </a:rPr>
              <a:t>MatLab</a:t>
            </a:r>
            <a:r>
              <a:rPr lang="en-US" b="1" dirty="0">
                <a:latin typeface="Tahoma" panose="020B0604030504040204" pitchFamily="34" charset="0"/>
                <a:ea typeface="Tahoma" panose="020B0604030504040204" pitchFamily="34" charset="0"/>
                <a:cs typeface="Tahoma" panose="020B0604030504040204" pitchFamily="34" charset="0"/>
              </a:rPr>
              <a:t> software, oncology, biology, and neuroscience. Sarah explained the purpose for taking these types of MOOCs was:</a:t>
            </a:r>
          </a:p>
          <a:p>
            <a:pPr marL="0" indent="0">
              <a:lnSpc>
                <a:spcPct val="120000"/>
              </a:lnSpc>
              <a:spcAft>
                <a:spcPts val="0"/>
              </a:spcAft>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 acquire and improve my knowledge as a medical physicist…I consider my resume when selecting MOOC. I choose courses related to my professional field to add them to my curriculum</a:t>
            </a:r>
            <a:r>
              <a:rPr lang="en-US" b="1" dirty="0">
                <a:latin typeface="Tahoma" panose="020B0604030504040204" pitchFamily="34" charset="0"/>
                <a:ea typeface="Tahoma" panose="020B0604030504040204" pitchFamily="34" charset="0"/>
                <a:cs typeface="Tahoma" panose="020B0604030504040204" pitchFamily="34" charset="0"/>
              </a:rPr>
              <a:t>; otherwise, there would be a period without being in contact with my profession.</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77</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Extrinsic Motivation</a:t>
            </a:r>
          </a:p>
        </p:txBody>
      </p:sp>
    </p:spTree>
    <p:extLst>
      <p:ext uri="{BB962C8B-B14F-4D97-AF65-F5344CB8AC3E}">
        <p14:creationId xmlns:p14="http://schemas.microsoft.com/office/powerpoint/2010/main" val="412604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lnSpcReduction="10000"/>
          </a:bodyPr>
          <a:lstStyle/>
          <a:p>
            <a:pPr marL="0" marR="0" indent="0">
              <a:spcBef>
                <a:spcPts val="0"/>
              </a:spcBef>
              <a:spcAft>
                <a:spcPts val="0"/>
              </a:spcAft>
              <a:buNone/>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endPar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Dan considered the progress bar to be a good indication of his progress, and it also created a healthy competition among the learners. Seeing where he was at in the course compared to the other learners gave him a push. He stated,</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All the progress bar with milestones, with a small quiz that doesn't count for the evaluation, but they're good for you to check if I'm really learning.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And, for example, I like when you have these kinds of nice competition[s], right. Everyone starts a MOOC at the same time, but you see that these weeks you progress faster than other members in the MOOC.”</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78</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144918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462982" cy="4498109"/>
          </a:xfrm>
        </p:spPr>
        <p:txBody>
          <a:bodyPr>
            <a:normAutofit fontScale="70000" lnSpcReduction="20000"/>
          </a:bodyPr>
          <a:lstStyle/>
          <a:p>
            <a:pPr marL="0" indent="0">
              <a:lnSpc>
                <a:spcPct val="120000"/>
              </a:lnSpc>
              <a:spcAft>
                <a:spcPts val="0"/>
              </a:spcAft>
              <a:buNone/>
            </a:pPr>
            <a:r>
              <a:rPr lang="en-US" sz="3600" b="1" dirty="0">
                <a:latin typeface="Tahoma" panose="020B0604030504040204" pitchFamily="34" charset="0"/>
                <a:ea typeface="Tahoma" panose="020B0604030504040204" pitchFamily="34" charset="0"/>
                <a:cs typeface="Tahoma" panose="020B0604030504040204" pitchFamily="34" charset="0"/>
              </a:rPr>
              <a:t>To help her self-monitoring, Melena noted how enriching her knowledge and knowing new things that she did not know before, along with doing well on the quizzes and tests, were vital indications of her progress. She explained,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Usually, there is a test after each week. Performing it, I can see in which topic I have the biggest gaps, or I got it well. </a:t>
            </a:r>
            <a:r>
              <a:rPr lang="en-US" sz="3600" b="1" dirty="0">
                <a:latin typeface="Tahoma" panose="020B0604030504040204" pitchFamily="34" charset="0"/>
                <a:ea typeface="Tahoma" panose="020B0604030504040204" pitchFamily="34" charset="0"/>
                <a:cs typeface="Tahoma" panose="020B0604030504040204" pitchFamily="34" charset="0"/>
              </a:rPr>
              <a:t>Moreover, if I apply it in other areas of my life and it can also be seen then.”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79</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dirty="0"/>
              <a:t>RQ2. Self-monitoring</a:t>
            </a:r>
          </a:p>
        </p:txBody>
      </p:sp>
    </p:spTree>
    <p:extLst>
      <p:ext uri="{BB962C8B-B14F-4D97-AF65-F5344CB8AC3E}">
        <p14:creationId xmlns:p14="http://schemas.microsoft.com/office/powerpoint/2010/main" val="393136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December 17,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Review of MOOC Stats and Trends in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Dhawal Shah, Class Central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1CC36FB3-653A-4793-8D67-2CE314085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67900"/>
            <a:ext cx="6968490" cy="3484245"/>
          </a:xfrm>
          <a:prstGeom prst="rect">
            <a:avLst/>
          </a:prstGeom>
        </p:spPr>
      </p:pic>
    </p:spTree>
    <p:extLst>
      <p:ext uri="{BB962C8B-B14F-4D97-AF65-F5344CB8AC3E}">
        <p14:creationId xmlns:p14="http://schemas.microsoft.com/office/powerpoint/2010/main" val="411516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Design Element: Authentic Examples</a:t>
            </a:r>
          </a:p>
          <a:p>
            <a:pPr marL="0" indent="0" fontAlgn="base">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One participant, Helen, believed that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authentic examples, resources, and visuals that some instructors demonstrated in their courses helped maintain her curiosity</a:t>
            </a:r>
            <a:r>
              <a:rPr lang="en-US" sz="2000" b="1" dirty="0">
                <a:latin typeface="Tahoma" panose="020B0604030504040204" pitchFamily="34" charset="0"/>
                <a:ea typeface="Tahoma" panose="020B0604030504040204" pitchFamily="34" charset="0"/>
                <a:cs typeface="Tahoma" panose="020B0604030504040204" pitchFamily="34" charset="0"/>
              </a:rPr>
              <a:t>. In our interview, she explained: </a:t>
            </a:r>
          </a:p>
          <a:p>
            <a:pPr marL="0" indent="0" fontAlgn="base">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When I studied the brain,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the professor showed the real brain</a:t>
            </a:r>
            <a:r>
              <a:rPr lang="en-US" sz="2000" b="1" dirty="0">
                <a:latin typeface="Tahoma" panose="020B0604030504040204" pitchFamily="34" charset="0"/>
                <a:ea typeface="Tahoma" panose="020B0604030504040204" pitchFamily="34" charset="0"/>
                <a:cs typeface="Tahoma" panose="020B0604030504040204" pitchFamily="34" charset="0"/>
              </a:rPr>
              <a:t>. Like, she took us to the laboratory and showed us how the brains, how they did it, they did things in the laboratory. So, I find it fascinating. I find it very interesting. Even though for the test I try to read, but for understanding and looking at the real thing, the visualization is very good.</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80</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251119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Design element- small learning units</a:t>
            </a:r>
          </a:p>
          <a:p>
            <a:pPr marL="0" indent="0" fontAlgn="base">
              <a:spcAft>
                <a:spcPts val="0"/>
              </a:spcAft>
              <a:buNone/>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As Joe explained: </a:t>
            </a:r>
          </a:p>
          <a:p>
            <a:pPr marL="0" indent="0" fontAlgn="base">
              <a:spcAft>
                <a:spcPts val="0"/>
              </a:spcAft>
              <a:buNone/>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think what's really good is keeping it into small chunks. </a:t>
            </a:r>
            <a:r>
              <a:rPr lang="en-US" sz="2800" b="1" dirty="0">
                <a:latin typeface="Tahoma" panose="020B0604030504040204" pitchFamily="34" charset="0"/>
                <a:ea typeface="Tahoma" panose="020B0604030504040204" pitchFamily="34" charset="0"/>
                <a:cs typeface="Tahoma" panose="020B0604030504040204" pitchFamily="34" charset="0"/>
              </a:rPr>
              <a:t>I'm going to say, roughly speaking, 3 to 7 minutes long because that makes it easy for you to put it down and pick it up again in small bits.</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81</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161232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1" y="1699492"/>
            <a:ext cx="7269018" cy="3906982"/>
          </a:xfrm>
        </p:spPr>
        <p:txBody>
          <a:bodyPr>
            <a:normAutofit fontScale="92500"/>
          </a:bodyPr>
          <a:lstStyle/>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Design Element: Discussion board and feedback.</a:t>
            </a:r>
          </a:p>
          <a:p>
            <a:pPr marL="0" indent="0">
              <a:lnSpc>
                <a:spcPct val="120000"/>
              </a:lnSpc>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marL="0" indent="0" fontAlgn="base">
              <a:lnSpc>
                <a:spcPct val="12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Jacob sadly acknowledged that: “I’ll ask [the professor] a question today.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I'll type in a question on my computer in the forum. It may be 2 to 3 weeks before I get a reply.</a:t>
            </a:r>
            <a:r>
              <a:rPr lang="en-US" sz="2000" b="1" dirty="0">
                <a:latin typeface="Tahoma" panose="020B0604030504040204" pitchFamily="34" charset="0"/>
                <a:ea typeface="Tahoma" panose="020B0604030504040204" pitchFamily="34" charset="0"/>
                <a:cs typeface="Tahoma" panose="020B0604030504040204" pitchFamily="34" charset="0"/>
              </a:rPr>
              <a:t>” Ali expressed that “it would be great to communicate with professors.” Similarly, Sarah explained that what affected her experience the most was the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lack of real-time interaction with the teacher.</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82</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RQ3. Responsive Feedback</a:t>
            </a:r>
          </a:p>
        </p:txBody>
      </p:sp>
    </p:spTree>
    <p:extLst>
      <p:ext uri="{BB962C8B-B14F-4D97-AF65-F5344CB8AC3E}">
        <p14:creationId xmlns:p14="http://schemas.microsoft.com/office/powerpoint/2010/main" val="3888407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83</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#6: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5" name="Picture 4" descr="A picture containing toy, life jacket, wet suit&#10;&#10;Description automatically generated">
            <a:extLst>
              <a:ext uri="{FF2B5EF4-FFF2-40B4-BE49-F238E27FC236}">
                <a16:creationId xmlns:a16="http://schemas.microsoft.com/office/drawing/2014/main" id="{EC0F749A-B46A-4FBD-A739-294F6579E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758" y="2274310"/>
            <a:ext cx="3484241" cy="3484241"/>
          </a:xfrm>
          <a:prstGeom prst="rect">
            <a:avLst/>
          </a:prstGeom>
        </p:spPr>
      </p:pic>
      <p:pic>
        <p:nvPicPr>
          <p:cNvPr id="7" name="Picture 6">
            <a:extLst>
              <a:ext uri="{FF2B5EF4-FFF2-40B4-BE49-F238E27FC236}">
                <a16:creationId xmlns:a16="http://schemas.microsoft.com/office/drawing/2014/main" id="{3A8C64D7-CF59-45AC-A3DF-F3F9B276DD5F}"/>
              </a:ext>
            </a:extLst>
          </p:cNvPr>
          <p:cNvPicPr>
            <a:picLocks noChangeAspect="1"/>
          </p:cNvPicPr>
          <p:nvPr/>
        </p:nvPicPr>
        <p:blipFill>
          <a:blip r:embed="rId3"/>
          <a:stretch>
            <a:fillRect/>
          </a:stretch>
        </p:blipFill>
        <p:spPr>
          <a:xfrm>
            <a:off x="0" y="2274310"/>
            <a:ext cx="5661891" cy="3484241"/>
          </a:xfrm>
          <a:prstGeom prst="rect">
            <a:avLst/>
          </a:prstGeom>
        </p:spPr>
      </p:pic>
    </p:spTree>
    <p:extLst>
      <p:ext uri="{BB962C8B-B14F-4D97-AF65-F5344CB8AC3E}">
        <p14:creationId xmlns:p14="http://schemas.microsoft.com/office/powerpoint/2010/main" val="297766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1201" y="1699491"/>
            <a:ext cx="7804150" cy="3398982"/>
          </a:xfrm>
        </p:spPr>
        <p:txBody>
          <a:bodyPr>
            <a:noAutofit/>
          </a:bodyPr>
          <a:lstStyle/>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H1: Motivation positively affects self-monitoring of MOOC students.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H2: Motivation positively affects self-management of MOOC students.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H3: Self-monitoring positively affects self-management of MOOC students.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H4: Self-monitoring mediates the relationship between learning motivation and self- management of MOOC instructors.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84</a:t>
            </a:fld>
            <a:endParaRPr lang="en-US" dirty="0"/>
          </a:p>
        </p:txBody>
      </p:sp>
    </p:spTree>
    <p:extLst>
      <p:ext uri="{BB962C8B-B14F-4D97-AF65-F5344CB8AC3E}">
        <p14:creationId xmlns:p14="http://schemas.microsoft.com/office/powerpoint/2010/main" val="254794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85</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#6: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4" name="Picture 3">
            <a:extLst>
              <a:ext uri="{FF2B5EF4-FFF2-40B4-BE49-F238E27FC236}">
                <a16:creationId xmlns:a16="http://schemas.microsoft.com/office/drawing/2014/main" id="{D9FF9FCC-D957-4CAF-A8BF-1E7A0C8D3D6E}"/>
              </a:ext>
            </a:extLst>
          </p:cNvPr>
          <p:cNvPicPr>
            <a:picLocks noChangeAspect="1"/>
          </p:cNvPicPr>
          <p:nvPr/>
        </p:nvPicPr>
        <p:blipFill rotWithShape="1">
          <a:blip r:embed="rId2"/>
          <a:srcRect l="21212" t="13321" r="18687" b="24948"/>
          <a:stretch/>
        </p:blipFill>
        <p:spPr>
          <a:xfrm>
            <a:off x="1168874" y="2039855"/>
            <a:ext cx="6806251" cy="4221019"/>
          </a:xfrm>
          <a:prstGeom prst="rect">
            <a:avLst/>
          </a:prstGeom>
        </p:spPr>
      </p:pic>
    </p:spTree>
    <p:extLst>
      <p:ext uri="{BB962C8B-B14F-4D97-AF65-F5344CB8AC3E}">
        <p14:creationId xmlns:p14="http://schemas.microsoft.com/office/powerpoint/2010/main" val="1249261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415142"/>
            <a:ext cx="7601200" cy="2299581"/>
          </a:xfrm>
        </p:spPr>
        <p:txBody>
          <a:bodyPr/>
          <a:lstStyle/>
          <a:p>
            <a:pPr algn="ctr"/>
            <a:r>
              <a:rPr lang="en-US" sz="6000" dirty="0"/>
              <a:t>Thank you!</a:t>
            </a:r>
            <a:br>
              <a:rPr lang="en-US" sz="6000" dirty="0"/>
            </a:br>
            <a:br>
              <a:rPr lang="en-US" sz="6000" dirty="0"/>
            </a:br>
            <a:r>
              <a:rPr lang="en-US" sz="6000" dirty="0"/>
              <a:t>Any Questions?</a:t>
            </a: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777341" y="4785151"/>
            <a:ext cx="7824836" cy="13698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lnSpc>
                <a:spcPct val="150000"/>
              </a:lnSpc>
            </a:pPr>
            <a:r>
              <a:rPr lang="en-US" sz="3200" dirty="0"/>
              <a:t>Curtis Bonk: cjbonk@Indiana.edu</a:t>
            </a:r>
          </a:p>
          <a:p>
            <a:pPr algn="ctr">
              <a:lnSpc>
                <a:spcPct val="150000"/>
              </a:lnSpc>
            </a:pPr>
            <a:r>
              <a:rPr lang="en-US" sz="3200" dirty="0"/>
              <a:t>Meina Zhu: </a:t>
            </a:r>
            <a:r>
              <a:rPr lang="en-US" sz="3200" dirty="0" err="1">
                <a:solidFill>
                  <a:schemeClr val="tx1"/>
                </a:solidFill>
              </a:rPr>
              <a:t>meinazhu@wayne.edu</a:t>
            </a:r>
            <a:endParaRPr lang="en-US" sz="3200" dirty="0">
              <a:solidFill>
                <a:schemeClr val="tx1"/>
              </a:solidFill>
            </a:endParaRPr>
          </a:p>
          <a:p>
            <a:pPr algn="ctr">
              <a:lnSpc>
                <a:spcPct val="150000"/>
              </a:lnSpc>
            </a:pPr>
            <a:r>
              <a:rPr lang="en-US" sz="1800" kern="1200" dirty="0">
                <a:solidFill>
                  <a:prstClr val="white"/>
                </a:solidFill>
                <a:latin typeface="Tahoma" panose="020B0604030504040204" pitchFamily="34" charset="0"/>
                <a:ea typeface="Tahoma" panose="020B0604030504040204" pitchFamily="34" charset="0"/>
                <a:cs typeface="Tahoma" panose="020B0604030504040204" pitchFamily="34" charset="0"/>
              </a:rPr>
              <a:t>Slides and Proceedings Paper at TrainingShare.com: http://www.trainingshare.com (go to “Archived Talks”) </a:t>
            </a:r>
          </a:p>
          <a:p>
            <a:pPr algn="ctr">
              <a:lnSpc>
                <a:spcPct val="150000"/>
              </a:lnSpc>
            </a:pPr>
            <a:endParaRPr lang="en-US" sz="3200" dirty="0">
              <a:solidFill>
                <a:schemeClr val="tx1"/>
              </a:solidFil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317094" y="682046"/>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429" y="702973"/>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 y="702973"/>
            <a:ext cx="2299580" cy="2299580"/>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938992"/>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9</a:t>
            </a:fld>
            <a:endParaRPr lang="en-US" dirty="0"/>
          </a:p>
        </p:txBody>
      </p:sp>
      <p:pic>
        <p:nvPicPr>
          <p:cNvPr id="9" name="Content Placeholder 4" descr="Graphical user interface, logo&#10;&#10;Description automatically generated">
            <a:extLst>
              <a:ext uri="{FF2B5EF4-FFF2-40B4-BE49-F238E27FC236}">
                <a16:creationId xmlns:a16="http://schemas.microsoft.com/office/drawing/2014/main" id="{44FA15F0-A097-4989-B88D-FD4766027C79}"/>
              </a:ext>
            </a:extLst>
          </p:cNvPr>
          <p:cNvPicPr>
            <a:picLocks noGrp="1" noChangeAspect="1"/>
          </p:cNvPicPr>
          <p:nvPr>
            <p:ph idx="1"/>
          </p:nvPr>
        </p:nvPicPr>
        <p:blipFill>
          <a:blip r:embed="rId4"/>
          <a:stretch>
            <a:fillRect/>
          </a:stretch>
        </p:blipFill>
        <p:spPr>
          <a:xfrm>
            <a:off x="898410" y="3239603"/>
            <a:ext cx="6588240" cy="3219254"/>
          </a:xfrm>
        </p:spPr>
      </p:pic>
    </p:spTree>
    <p:extLst>
      <p:ext uri="{BB962C8B-B14F-4D97-AF65-F5344CB8AC3E}">
        <p14:creationId xmlns:p14="http://schemas.microsoft.com/office/powerpoint/2010/main" val="420952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31264</TotalTime>
  <Words>4204</Words>
  <Application>Microsoft Office PowerPoint</Application>
  <PresentationFormat>On-screen Show (4:3)</PresentationFormat>
  <Paragraphs>603</Paragraphs>
  <Slides>86</Slides>
  <Notes>69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86</vt:i4>
      </vt:variant>
    </vt:vector>
  </HeadingPairs>
  <TitlesOfParts>
    <vt:vector size="102" baseType="lpstr">
      <vt:lpstr>Arial</vt:lpstr>
      <vt:lpstr>BentonSans Black</vt:lpstr>
      <vt:lpstr>BentonSansCond Light</vt:lpstr>
      <vt:lpstr>Berlin Sans FB Demi</vt:lpstr>
      <vt:lpstr>Calibri</vt:lpstr>
      <vt:lpstr>Courier New</vt:lpstr>
      <vt:lpstr>Georgia Pro Cond</vt:lpstr>
      <vt:lpstr>Lucida Bright</vt:lpstr>
      <vt:lpstr>Tahoma</vt:lpstr>
      <vt:lpstr>Times New Roman</vt:lpstr>
      <vt:lpstr>Wingdings</vt:lpstr>
      <vt:lpstr>IU theme</vt:lpstr>
      <vt:lpstr>70_Office Theme</vt:lpstr>
      <vt:lpstr>13_Office Theme</vt:lpstr>
      <vt:lpstr>5_Office Theme</vt:lpstr>
      <vt:lpstr>3_Office Theme</vt:lpstr>
      <vt:lpstr>Self-Direct to Learn, Self-Direct to Live: Exploring Learner Choices, Experiences, and Possibilities in a Self-Directed Learning World</vt:lpstr>
      <vt:lpstr>MOOC Trends and Recent Data</vt:lpstr>
      <vt:lpstr>PowerPoint Presentation</vt:lpstr>
      <vt:lpstr>PowerPoint Presentation</vt:lpstr>
      <vt:lpstr>August 27, 2020 Alternative Credentials on the Rise Paul Fain, Inside Higher Ed https://www.insidehighered.com/news/2020/08/27/interest-spikes-short-term-online-credentials-will-it-be-sustained </vt:lpstr>
      <vt:lpstr>August 27, 2020 Alternative Credentials on the Rise Paul Fain, Inside Higher Ed https://www.insidehighered.com/news/2020/08/27/interest-spikes-short-term-online-credentials-will-it-be-sustained </vt:lpstr>
      <vt:lpstr>PowerPoint Presentation</vt:lpstr>
      <vt:lpstr>PowerPoint Presentation</vt:lpstr>
      <vt:lpstr>PowerPoint Presentation</vt:lpstr>
      <vt:lpstr>PowerPoint Presentation</vt:lpstr>
      <vt:lpstr>PowerPoint Presentation</vt:lpstr>
      <vt:lpstr>PowerPoint Presentation</vt:lpstr>
      <vt:lpstr>December 15, 2019 Coursera &lt;no-reply@m.mail.coursera.org&gt; Ends TOMORROW: 50% off top tech Specializations </vt:lpstr>
      <vt:lpstr>PowerPoint Presentation</vt:lpstr>
      <vt:lpstr>October 22, 2021 Wanted: Billions of Self-Directed Learners </vt:lpstr>
      <vt:lpstr>Benefits of Self-Directed Learners https://discoverpraxis.com/reasons-not-to-go-to-college/  </vt:lpstr>
      <vt:lpstr>Study #2 MOOCs Instructional Design to Facilitate Participants’ Self-directed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RQ1. Intrinsic Motivation</vt:lpstr>
      <vt:lpstr>RQ1. Extrinsic Motivation</vt:lpstr>
      <vt:lpstr>RQ2. Learning Strategies</vt:lpstr>
      <vt:lpstr>RQ2. Self-monitoring</vt:lpstr>
      <vt:lpstr>RQ3. Design Elements</vt:lpstr>
      <vt:lpstr>RQ3. Design Elements</vt:lpstr>
      <vt:lpstr>RQ3. Responsive Feedback</vt:lpstr>
      <vt:lpstr>PowerPoint Presentation</vt:lpstr>
      <vt:lpstr>PowerPoint Presentation</vt:lpstr>
      <vt:lpstr>PowerPoint Presentation</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Bonk, Curtis Jay</cp:lastModifiedBy>
  <cp:revision>843</cp:revision>
  <cp:lastPrinted>2019-01-27T20:34:35Z</cp:lastPrinted>
  <dcterms:created xsi:type="dcterms:W3CDTF">2017-10-19T12:45:28Z</dcterms:created>
  <dcterms:modified xsi:type="dcterms:W3CDTF">2021-11-15T02:35:05Z</dcterms:modified>
</cp:coreProperties>
</file>