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 id="2147483768" r:id="rId5"/>
    <p:sldMasterId id="2147483780" r:id="rId6"/>
    <p:sldMasterId id="2147483793" r:id="rId7"/>
    <p:sldMasterId id="2147483807" r:id="rId8"/>
    <p:sldMasterId id="2147483819" r:id="rId9"/>
    <p:sldMasterId id="2147483833" r:id="rId10"/>
  </p:sldMasterIdLst>
  <p:notesMasterIdLst>
    <p:notesMasterId r:id="rId197"/>
  </p:notesMasterIdLst>
  <p:handoutMasterIdLst>
    <p:handoutMasterId r:id="rId198"/>
  </p:handoutMasterIdLst>
  <p:sldIdLst>
    <p:sldId id="256" r:id="rId11"/>
    <p:sldId id="17477" r:id="rId12"/>
    <p:sldId id="19330" r:id="rId13"/>
    <p:sldId id="17772" r:id="rId14"/>
    <p:sldId id="331" r:id="rId15"/>
    <p:sldId id="19153" r:id="rId16"/>
    <p:sldId id="18743" r:id="rId17"/>
    <p:sldId id="17792" r:id="rId18"/>
    <p:sldId id="17809" r:id="rId19"/>
    <p:sldId id="19539" r:id="rId20"/>
    <p:sldId id="19540" r:id="rId21"/>
    <p:sldId id="19870" r:id="rId22"/>
    <p:sldId id="19851" r:id="rId23"/>
    <p:sldId id="17813" r:id="rId24"/>
    <p:sldId id="17709" r:id="rId25"/>
    <p:sldId id="17485" r:id="rId26"/>
    <p:sldId id="19868" r:id="rId27"/>
    <p:sldId id="19154" r:id="rId28"/>
    <p:sldId id="19871" r:id="rId29"/>
    <p:sldId id="19869" r:id="rId30"/>
    <p:sldId id="19867" r:id="rId31"/>
    <p:sldId id="17815" r:id="rId32"/>
    <p:sldId id="17816" r:id="rId33"/>
    <p:sldId id="19294" r:id="rId34"/>
    <p:sldId id="18741" r:id="rId35"/>
    <p:sldId id="19699" r:id="rId36"/>
    <p:sldId id="19850" r:id="rId37"/>
    <p:sldId id="19301" r:id="rId38"/>
    <p:sldId id="17814" r:id="rId39"/>
    <p:sldId id="19299" r:id="rId40"/>
    <p:sldId id="19298" r:id="rId41"/>
    <p:sldId id="17499" r:id="rId42"/>
    <p:sldId id="17451" r:id="rId43"/>
    <p:sldId id="17501" r:id="rId44"/>
    <p:sldId id="17500" r:id="rId45"/>
    <p:sldId id="17502" r:id="rId46"/>
    <p:sldId id="17503" r:id="rId47"/>
    <p:sldId id="17504" r:id="rId48"/>
    <p:sldId id="17506" r:id="rId49"/>
    <p:sldId id="17453" r:id="rId50"/>
    <p:sldId id="17507" r:id="rId51"/>
    <p:sldId id="17511" r:id="rId52"/>
    <p:sldId id="17512" r:id="rId53"/>
    <p:sldId id="17513" r:id="rId54"/>
    <p:sldId id="17514" r:id="rId55"/>
    <p:sldId id="17515" r:id="rId56"/>
    <p:sldId id="17516" r:id="rId57"/>
    <p:sldId id="17517" r:id="rId58"/>
    <p:sldId id="17518" r:id="rId59"/>
    <p:sldId id="17519" r:id="rId60"/>
    <p:sldId id="17452" r:id="rId61"/>
    <p:sldId id="17524" r:id="rId62"/>
    <p:sldId id="17525" r:id="rId63"/>
    <p:sldId id="17526" r:id="rId64"/>
    <p:sldId id="17527" r:id="rId65"/>
    <p:sldId id="17529" r:id="rId66"/>
    <p:sldId id="17530" r:id="rId67"/>
    <p:sldId id="17533" r:id="rId68"/>
    <p:sldId id="17532" r:id="rId69"/>
    <p:sldId id="17536" r:id="rId70"/>
    <p:sldId id="17534" r:id="rId71"/>
    <p:sldId id="17558" r:id="rId72"/>
    <p:sldId id="17455" r:id="rId73"/>
    <p:sldId id="17542" r:id="rId74"/>
    <p:sldId id="17539" r:id="rId75"/>
    <p:sldId id="17541" r:id="rId76"/>
    <p:sldId id="17543" r:id="rId77"/>
    <p:sldId id="17566" r:id="rId78"/>
    <p:sldId id="17562" r:id="rId79"/>
    <p:sldId id="17565" r:id="rId80"/>
    <p:sldId id="17587" r:id="rId81"/>
    <p:sldId id="17590" r:id="rId82"/>
    <p:sldId id="17563" r:id="rId83"/>
    <p:sldId id="17564" r:id="rId84"/>
    <p:sldId id="17548" r:id="rId85"/>
    <p:sldId id="17567" r:id="rId86"/>
    <p:sldId id="17550" r:id="rId87"/>
    <p:sldId id="17573" r:id="rId88"/>
    <p:sldId id="17800" r:id="rId89"/>
    <p:sldId id="17801" r:id="rId90"/>
    <p:sldId id="17802" r:id="rId91"/>
    <p:sldId id="17803" r:id="rId92"/>
    <p:sldId id="17804" r:id="rId93"/>
    <p:sldId id="17805" r:id="rId94"/>
    <p:sldId id="17806" r:id="rId95"/>
    <p:sldId id="17807" r:id="rId96"/>
    <p:sldId id="17808" r:id="rId97"/>
    <p:sldId id="19157" r:id="rId98"/>
    <p:sldId id="19156" r:id="rId99"/>
    <p:sldId id="19155" r:id="rId100"/>
    <p:sldId id="19159" r:id="rId101"/>
    <p:sldId id="19164" r:id="rId102"/>
    <p:sldId id="19165" r:id="rId103"/>
    <p:sldId id="19167" r:id="rId104"/>
    <p:sldId id="19158" r:id="rId105"/>
    <p:sldId id="19166" r:id="rId106"/>
    <p:sldId id="19161" r:id="rId107"/>
    <p:sldId id="19163" r:id="rId108"/>
    <p:sldId id="19160" r:id="rId109"/>
    <p:sldId id="19162" r:id="rId110"/>
    <p:sldId id="19295" r:id="rId111"/>
    <p:sldId id="17598" r:id="rId112"/>
    <p:sldId id="17779" r:id="rId113"/>
    <p:sldId id="19900" r:id="rId114"/>
    <p:sldId id="19901" r:id="rId115"/>
    <p:sldId id="19902" r:id="rId116"/>
    <p:sldId id="19903" r:id="rId117"/>
    <p:sldId id="19904" r:id="rId118"/>
    <p:sldId id="19899" r:id="rId119"/>
    <p:sldId id="19889" r:id="rId120"/>
    <p:sldId id="19890" r:id="rId121"/>
    <p:sldId id="19891" r:id="rId122"/>
    <p:sldId id="19892" r:id="rId123"/>
    <p:sldId id="19893" r:id="rId124"/>
    <p:sldId id="19894" r:id="rId125"/>
    <p:sldId id="19895" r:id="rId126"/>
    <p:sldId id="19896" r:id="rId127"/>
    <p:sldId id="19897" r:id="rId128"/>
    <p:sldId id="19898" r:id="rId129"/>
    <p:sldId id="19309" r:id="rId130"/>
    <p:sldId id="19881" r:id="rId131"/>
    <p:sldId id="19877" r:id="rId132"/>
    <p:sldId id="19884" r:id="rId133"/>
    <p:sldId id="19875" r:id="rId134"/>
    <p:sldId id="19876" r:id="rId135"/>
    <p:sldId id="19858" r:id="rId136"/>
    <p:sldId id="19872" r:id="rId137"/>
    <p:sldId id="19873" r:id="rId138"/>
    <p:sldId id="19874" r:id="rId139"/>
    <p:sldId id="19859" r:id="rId140"/>
    <p:sldId id="19879" r:id="rId141"/>
    <p:sldId id="19885" r:id="rId142"/>
    <p:sldId id="19887" r:id="rId143"/>
    <p:sldId id="19886" r:id="rId144"/>
    <p:sldId id="19880" r:id="rId145"/>
    <p:sldId id="19297" r:id="rId146"/>
    <p:sldId id="19883" r:id="rId147"/>
    <p:sldId id="19882" r:id="rId148"/>
    <p:sldId id="19313" r:id="rId149"/>
    <p:sldId id="19317" r:id="rId150"/>
    <p:sldId id="19316" r:id="rId151"/>
    <p:sldId id="284" r:id="rId152"/>
    <p:sldId id="288" r:id="rId153"/>
    <p:sldId id="286" r:id="rId154"/>
    <p:sldId id="19329" r:id="rId155"/>
    <p:sldId id="19314" r:id="rId156"/>
    <p:sldId id="19315" r:id="rId157"/>
    <p:sldId id="19318" r:id="rId158"/>
    <p:sldId id="19319" r:id="rId159"/>
    <p:sldId id="19320" r:id="rId160"/>
    <p:sldId id="19321" r:id="rId161"/>
    <p:sldId id="274" r:id="rId162"/>
    <p:sldId id="276" r:id="rId163"/>
    <p:sldId id="19852" r:id="rId164"/>
    <p:sldId id="19853" r:id="rId165"/>
    <p:sldId id="19854" r:id="rId166"/>
    <p:sldId id="19855" r:id="rId167"/>
    <p:sldId id="19856" r:id="rId168"/>
    <p:sldId id="19857" r:id="rId169"/>
    <p:sldId id="291" r:id="rId170"/>
    <p:sldId id="292" r:id="rId171"/>
    <p:sldId id="19325" r:id="rId172"/>
    <p:sldId id="17418" r:id="rId173"/>
    <p:sldId id="19302" r:id="rId174"/>
    <p:sldId id="620" r:id="rId175"/>
    <p:sldId id="18608" r:id="rId176"/>
    <p:sldId id="18607" r:id="rId177"/>
    <p:sldId id="19303" r:id="rId178"/>
    <p:sldId id="19863" r:id="rId179"/>
    <p:sldId id="19864" r:id="rId180"/>
    <p:sldId id="19307" r:id="rId181"/>
    <p:sldId id="19865" r:id="rId182"/>
    <p:sldId id="19306" r:id="rId183"/>
    <p:sldId id="18610" r:id="rId184"/>
    <p:sldId id="304" r:id="rId185"/>
    <p:sldId id="305" r:id="rId186"/>
    <p:sldId id="296" r:id="rId187"/>
    <p:sldId id="316" r:id="rId188"/>
    <p:sldId id="318" r:id="rId189"/>
    <p:sldId id="323" r:id="rId190"/>
    <p:sldId id="325" r:id="rId191"/>
    <p:sldId id="306" r:id="rId192"/>
    <p:sldId id="307" r:id="rId193"/>
    <p:sldId id="19866" r:id="rId194"/>
    <p:sldId id="17798" r:id="rId195"/>
    <p:sldId id="17446" r:id="rId19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0" autoAdjust="0"/>
    <p:restoredTop sz="96807" autoAdjust="0"/>
  </p:normalViewPr>
  <p:slideViewPr>
    <p:cSldViewPr snapToGrid="0">
      <p:cViewPr varScale="1">
        <p:scale>
          <a:sx n="98" d="100"/>
          <a:sy n="98" d="100"/>
        </p:scale>
        <p:origin x="102" y="222"/>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196" Type="http://schemas.openxmlformats.org/officeDocument/2006/relationships/slide" Target="slides/slide186.xml"/><Relationship Id="rId200"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slide" Target="slides/slide171.xml"/><Relationship Id="rId186" Type="http://schemas.openxmlformats.org/officeDocument/2006/relationships/slide" Target="slides/slide176.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slide" Target="slides/slide166.xml"/><Relationship Id="rId192" Type="http://schemas.openxmlformats.org/officeDocument/2006/relationships/slide" Target="slides/slide182.xml"/><Relationship Id="rId197" Type="http://schemas.openxmlformats.org/officeDocument/2006/relationships/notesMaster" Target="notesMasters/notesMaster1.xml"/><Relationship Id="rId201" Type="http://schemas.openxmlformats.org/officeDocument/2006/relationships/viewProps" Target="viewProp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slide" Target="slides/slide172.xml"/><Relationship Id="rId187" Type="http://schemas.openxmlformats.org/officeDocument/2006/relationships/slide" Target="slides/slide1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handoutMaster" Target="handoutMasters/handoutMaster1.xml"/><Relationship Id="rId172" Type="http://schemas.openxmlformats.org/officeDocument/2006/relationships/slide" Target="slides/slide162.xml"/><Relationship Id="rId193" Type="http://schemas.openxmlformats.org/officeDocument/2006/relationships/slide" Target="slides/slide183.xml"/><Relationship Id="rId202" Type="http://schemas.openxmlformats.org/officeDocument/2006/relationships/theme" Target="theme/theme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190" Type="http://schemas.openxmlformats.org/officeDocument/2006/relationships/slide" Target="slides/slide180.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s>
</file>

<file path=ppt/charts/_rels/chart1.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The Number of MOOCs the Instructor has Designed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1F84-4FA9-88C3-673574E5BE0E}"/>
            </c:ext>
          </c:extLst>
        </c:ser>
        <c:dLbls>
          <c:showLegendKey val="0"/>
          <c:showVal val="0"/>
          <c:showCatName val="0"/>
          <c:showSerName val="0"/>
          <c:showPercent val="0"/>
          <c:showBubbleSize val="0"/>
        </c:dLbls>
        <c:gapWidth val="219"/>
        <c:overlap val="-27"/>
        <c:axId val="-1315642288"/>
        <c:axId val="-1315639024"/>
      </c:barChart>
      <c:catAx>
        <c:axId val="-131564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39024"/>
        <c:crosses val="autoZero"/>
        <c:auto val="1"/>
        <c:lblAlgn val="ctr"/>
        <c:lblOffset val="100"/>
        <c:noMultiLvlLbl val="0"/>
      </c:catAx>
      <c:valAx>
        <c:axId val="-131563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4228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B50A3-315A-41D2-82E2-2B5D8CDDA27B}" type="doc">
      <dgm:prSet loTypeId="urn:microsoft.com/office/officeart/2005/8/layout/process1" loCatId="process" qsTypeId="urn:microsoft.com/office/officeart/2005/8/quickstyle/simple1" qsCatId="simple" csTypeId="urn:microsoft.com/office/officeart/2005/8/colors/accent0_1" csCatId="mainScheme" phldr="1"/>
      <dgm:spPr/>
    </dgm:pt>
    <dgm:pt modelId="{01AA00BE-9886-4FA8-81D8-501730679843}">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9C83F983-BB28-4320-AA49-A8F635DA7AD2}" type="parTrans" cxnId="{B4E6CF18-55A1-46FA-BC00-63C994BDFD9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D6FB9D-F342-4204-AD8A-E9B2EF69BD0E}" type="sibTrans" cxnId="{B4E6CF18-55A1-46FA-BC00-63C994BDFD9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F916272F-307E-4E92-B1B4-F1B20085E770}">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r>
            <a:rPr lang="en-US" sz="1800" dirty="0">
              <a:latin typeface="Tahoma" panose="020B0604030504040204" pitchFamily="34" charset="0"/>
              <a:ea typeface="Tahoma" panose="020B0604030504040204" pitchFamily="34" charset="0"/>
              <a:cs typeface="Tahoma" panose="020B0604030504040204" pitchFamily="34" charset="0"/>
            </a:rPr>
            <a:t> </a:t>
          </a: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FEB4157C-4704-4CC1-8A5C-05687DF65A59}" type="parTrans" cxnId="{AF4A86FD-2EDB-4BB1-9932-D6281B6EC0F7}">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1FCCA4F-E8B6-45E0-AC6B-BCB4B8314A4C}" type="sibTrans" cxnId="{AF4A86FD-2EDB-4BB1-9932-D6281B6EC0F7}">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09BEC28-C4E7-4EF2-99A7-516707BEAE3C}">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7BE20BC5-70C0-4372-BABF-10AC48F81252}" type="parTrans" cxnId="{F6366B84-5A50-4D0D-9442-2A2CE89995B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EA4307A-20C5-45D7-A2AE-9C124B5BEF69}" type="sibTrans" cxnId="{F6366B84-5A50-4D0D-9442-2A2CE89995BE}">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0D9624B-5398-4C07-B9AD-A870F5D9393E}">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Interpretation of Entire Analysis</a:t>
          </a:r>
        </a:p>
      </dgm:t>
    </dgm:pt>
    <dgm:pt modelId="{50FB6AF7-D191-4449-BC72-F0545A7B29B1}" type="par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126A6BB7-A629-4150-92D4-63325480FD96}" type="sib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B93EC4A-E8DF-479D-8616-6D2583656146}">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2B19E8C0-6533-4F30-9BDD-35810F178B0B}" type="parTrans" cxnId="{1CEF9DA1-E500-4876-8192-1CA1B3DED2A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ACAF13B-02CC-4420-9D02-0095054B3F15}" type="sibTrans" cxnId="{1CEF9DA1-E500-4876-8192-1CA1B3DED2A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49B5252-49FE-4FED-A6D1-AF3426DE174B}" type="pres">
      <dgm:prSet presAssocID="{6F6B50A3-315A-41D2-82E2-2B5D8CDDA27B}" presName="Name0" presStyleCnt="0">
        <dgm:presLayoutVars>
          <dgm:dir/>
          <dgm:resizeHandles val="exact"/>
        </dgm:presLayoutVars>
      </dgm:prSet>
      <dgm:spPr/>
    </dgm:pt>
    <dgm:pt modelId="{768B5492-C652-4BD6-B177-10B07BADBCDA}" type="pres">
      <dgm:prSet presAssocID="{01AA00BE-9886-4FA8-81D8-501730679843}" presName="node" presStyleLbl="node1" presStyleIdx="0" presStyleCnt="5">
        <dgm:presLayoutVars>
          <dgm:bulletEnabled val="1"/>
        </dgm:presLayoutVars>
      </dgm:prSet>
      <dgm:spPr/>
    </dgm:pt>
    <dgm:pt modelId="{ACD5AED6-1B81-469E-9D31-201EBA5A2500}" type="pres">
      <dgm:prSet presAssocID="{3AD6FB9D-F342-4204-AD8A-E9B2EF69BD0E}" presName="sibTrans" presStyleLbl="sibTrans2D1" presStyleIdx="0" presStyleCnt="4"/>
      <dgm:spPr/>
    </dgm:pt>
    <dgm:pt modelId="{A781BDAF-CA8A-4DFB-90C4-0B1702D2E730}" type="pres">
      <dgm:prSet presAssocID="{3AD6FB9D-F342-4204-AD8A-E9B2EF69BD0E}" presName="connectorText" presStyleLbl="sibTrans2D1" presStyleIdx="0" presStyleCnt="4"/>
      <dgm:spPr/>
    </dgm:pt>
    <dgm:pt modelId="{648358ED-4584-447B-AFC5-ECE4B0E81B3F}" type="pres">
      <dgm:prSet presAssocID="{F916272F-307E-4E92-B1B4-F1B20085E770}" presName="node" presStyleLbl="node1" presStyleIdx="1" presStyleCnt="5">
        <dgm:presLayoutVars>
          <dgm:bulletEnabled val="1"/>
        </dgm:presLayoutVars>
      </dgm:prSet>
      <dgm:spPr/>
    </dgm:pt>
    <dgm:pt modelId="{860FD82E-C716-4200-B3FA-09A11F45ECB6}" type="pres">
      <dgm:prSet presAssocID="{01FCCA4F-E8B6-45E0-AC6B-BCB4B8314A4C}" presName="sibTrans" presStyleLbl="sibTrans2D1" presStyleIdx="1" presStyleCnt="4"/>
      <dgm:spPr/>
    </dgm:pt>
    <dgm:pt modelId="{686635D2-040F-4A94-9265-4EDA73EEBC6B}" type="pres">
      <dgm:prSet presAssocID="{01FCCA4F-E8B6-45E0-AC6B-BCB4B8314A4C}" presName="connectorText" presStyleLbl="sibTrans2D1" presStyleIdx="1" presStyleCnt="4"/>
      <dgm:spPr/>
    </dgm:pt>
    <dgm:pt modelId="{9527C2DA-7ED2-482A-A8CE-C2F4BEF9619C}" type="pres">
      <dgm:prSet presAssocID="{B09BEC28-C4E7-4EF2-99A7-516707BEAE3C}" presName="node" presStyleLbl="node1" presStyleIdx="2" presStyleCnt="5">
        <dgm:presLayoutVars>
          <dgm:bulletEnabled val="1"/>
        </dgm:presLayoutVars>
      </dgm:prSet>
      <dgm:spPr/>
    </dgm:pt>
    <dgm:pt modelId="{28772E4C-4517-4A3B-8914-3FDC2D1E54D9}" type="pres">
      <dgm:prSet presAssocID="{BEA4307A-20C5-45D7-A2AE-9C124B5BEF69}" presName="sibTrans" presStyleLbl="sibTrans2D1" presStyleIdx="2" presStyleCnt="4"/>
      <dgm:spPr/>
    </dgm:pt>
    <dgm:pt modelId="{BFC0315C-0E46-42CA-A006-8A37995F46E3}" type="pres">
      <dgm:prSet presAssocID="{BEA4307A-20C5-45D7-A2AE-9C124B5BEF69}" presName="connectorText" presStyleLbl="sibTrans2D1" presStyleIdx="2" presStyleCnt="4"/>
      <dgm:spPr/>
    </dgm:pt>
    <dgm:pt modelId="{81A7966E-9984-4413-BC46-14B9F795466E}" type="pres">
      <dgm:prSet presAssocID="{0B93EC4A-E8DF-479D-8616-6D2583656146}" presName="node" presStyleLbl="node1" presStyleIdx="3" presStyleCnt="5">
        <dgm:presLayoutVars>
          <dgm:bulletEnabled val="1"/>
        </dgm:presLayoutVars>
      </dgm:prSet>
      <dgm:spPr/>
    </dgm:pt>
    <dgm:pt modelId="{A4BB98C5-981F-4241-AB5E-D117C7038151}" type="pres">
      <dgm:prSet presAssocID="{4ACAF13B-02CC-4420-9D02-0095054B3F15}" presName="sibTrans" presStyleLbl="sibTrans2D1" presStyleIdx="3" presStyleCnt="4"/>
      <dgm:spPr/>
    </dgm:pt>
    <dgm:pt modelId="{5E309EA5-384E-47A1-AD52-E78F841E34A4}" type="pres">
      <dgm:prSet presAssocID="{4ACAF13B-02CC-4420-9D02-0095054B3F15}" presName="connectorText" presStyleLbl="sibTrans2D1" presStyleIdx="3" presStyleCnt="4"/>
      <dgm:spPr/>
    </dgm:pt>
    <dgm:pt modelId="{FC16161A-93C5-4636-BF50-37F52A965320}" type="pres">
      <dgm:prSet presAssocID="{A0D9624B-5398-4C07-B9AD-A870F5D9393E}" presName="node" presStyleLbl="node1" presStyleIdx="4" presStyleCnt="5">
        <dgm:presLayoutVars>
          <dgm:bulletEnabled val="1"/>
        </dgm:presLayoutVars>
      </dgm:prSet>
      <dgm:spPr/>
    </dgm:pt>
  </dgm:ptLst>
  <dgm:cxnLst>
    <dgm:cxn modelId="{782D680B-AB30-4F6C-BDB7-8A88C9AA5788}" type="presOf" srcId="{01FCCA4F-E8B6-45E0-AC6B-BCB4B8314A4C}" destId="{860FD82E-C716-4200-B3FA-09A11F45ECB6}" srcOrd="0" destOrd="0" presId="urn:microsoft.com/office/officeart/2005/8/layout/process1"/>
    <dgm:cxn modelId="{B4E6CF18-55A1-46FA-BC00-63C994BDFD94}" srcId="{6F6B50A3-315A-41D2-82E2-2B5D8CDDA27B}" destId="{01AA00BE-9886-4FA8-81D8-501730679843}" srcOrd="0" destOrd="0" parTransId="{9C83F983-BB28-4320-AA49-A8F635DA7AD2}" sibTransId="{3AD6FB9D-F342-4204-AD8A-E9B2EF69BD0E}"/>
    <dgm:cxn modelId="{110CA82A-031A-4D78-AD1D-BC13FA7A0533}" type="presOf" srcId="{B09BEC28-C4E7-4EF2-99A7-516707BEAE3C}" destId="{9527C2DA-7ED2-482A-A8CE-C2F4BEF9619C}" srcOrd="0" destOrd="0" presId="urn:microsoft.com/office/officeart/2005/8/layout/process1"/>
    <dgm:cxn modelId="{14ADC22D-B9D2-4F47-B24E-18027B7F3F41}" type="presOf" srcId="{BEA4307A-20C5-45D7-A2AE-9C124B5BEF69}" destId="{BFC0315C-0E46-42CA-A006-8A37995F46E3}" srcOrd="1" destOrd="0" presId="urn:microsoft.com/office/officeart/2005/8/layout/process1"/>
    <dgm:cxn modelId="{1AA3BD36-C4B7-4267-BC35-D18761C6D6C7}" type="presOf" srcId="{6F6B50A3-315A-41D2-82E2-2B5D8CDDA27B}" destId="{349B5252-49FE-4FED-A6D1-AF3426DE174B}" srcOrd="0" destOrd="0" presId="urn:microsoft.com/office/officeart/2005/8/layout/process1"/>
    <dgm:cxn modelId="{3736AA77-2BA3-48EE-B04A-72F57F9C72C6}" type="presOf" srcId="{3AD6FB9D-F342-4204-AD8A-E9B2EF69BD0E}" destId="{ACD5AED6-1B81-469E-9D31-201EBA5A2500}" srcOrd="0" destOrd="0" presId="urn:microsoft.com/office/officeart/2005/8/layout/process1"/>
    <dgm:cxn modelId="{F6366B84-5A50-4D0D-9442-2A2CE89995BE}" srcId="{6F6B50A3-315A-41D2-82E2-2B5D8CDDA27B}" destId="{B09BEC28-C4E7-4EF2-99A7-516707BEAE3C}" srcOrd="2" destOrd="0" parTransId="{7BE20BC5-70C0-4372-BABF-10AC48F81252}" sibTransId="{BEA4307A-20C5-45D7-A2AE-9C124B5BEF69}"/>
    <dgm:cxn modelId="{5ED3B188-8245-4F1D-95AF-4F1EBE19054D}" type="presOf" srcId="{A0D9624B-5398-4C07-B9AD-A870F5D9393E}" destId="{FC16161A-93C5-4636-BF50-37F52A965320}" srcOrd="0" destOrd="0" presId="urn:microsoft.com/office/officeart/2005/8/layout/process1"/>
    <dgm:cxn modelId="{20FEFF8E-5593-4BBF-968E-5B9BE82C1F66}" type="presOf" srcId="{F916272F-307E-4E92-B1B4-F1B20085E770}" destId="{648358ED-4584-447B-AFC5-ECE4B0E81B3F}" srcOrd="0" destOrd="0" presId="urn:microsoft.com/office/officeart/2005/8/layout/process1"/>
    <dgm:cxn modelId="{88877E92-AE89-4BF6-BB42-8A5085BF382D}" type="presOf" srcId="{4ACAF13B-02CC-4420-9D02-0095054B3F15}" destId="{A4BB98C5-981F-4241-AB5E-D117C7038151}" srcOrd="0" destOrd="0" presId="urn:microsoft.com/office/officeart/2005/8/layout/process1"/>
    <dgm:cxn modelId="{1CEF9DA1-E500-4876-8192-1CA1B3DED2A4}" srcId="{6F6B50A3-315A-41D2-82E2-2B5D8CDDA27B}" destId="{0B93EC4A-E8DF-479D-8616-6D2583656146}" srcOrd="3" destOrd="0" parTransId="{2B19E8C0-6533-4F30-9BDD-35810F178B0B}" sibTransId="{4ACAF13B-02CC-4420-9D02-0095054B3F15}"/>
    <dgm:cxn modelId="{D2BF3CAC-031B-4BF8-A904-5A590D2F4FA1}" type="presOf" srcId="{3AD6FB9D-F342-4204-AD8A-E9B2EF69BD0E}" destId="{A781BDAF-CA8A-4DFB-90C4-0B1702D2E730}" srcOrd="1" destOrd="0" presId="urn:microsoft.com/office/officeart/2005/8/layout/process1"/>
    <dgm:cxn modelId="{33A206CB-CE38-44CF-92B6-178F56425001}" type="presOf" srcId="{01AA00BE-9886-4FA8-81D8-501730679843}" destId="{768B5492-C652-4BD6-B177-10B07BADBCDA}" srcOrd="0" destOrd="0" presId="urn:microsoft.com/office/officeart/2005/8/layout/process1"/>
    <dgm:cxn modelId="{EBD065DA-349A-423E-A3B1-4F7B86A9CB9C}" srcId="{6F6B50A3-315A-41D2-82E2-2B5D8CDDA27B}" destId="{A0D9624B-5398-4C07-B9AD-A870F5D9393E}" srcOrd="4" destOrd="0" parTransId="{50FB6AF7-D191-4449-BC72-F0545A7B29B1}" sibTransId="{126A6BB7-A629-4150-92D4-63325480FD96}"/>
    <dgm:cxn modelId="{2FC55EE1-BBA6-46CC-A977-724AEC17A7F8}" type="presOf" srcId="{BEA4307A-20C5-45D7-A2AE-9C124B5BEF69}" destId="{28772E4C-4517-4A3B-8914-3FDC2D1E54D9}" srcOrd="0" destOrd="0" presId="urn:microsoft.com/office/officeart/2005/8/layout/process1"/>
    <dgm:cxn modelId="{BE15AEE8-8199-464A-B651-E909560C20B1}" type="presOf" srcId="{0B93EC4A-E8DF-479D-8616-6D2583656146}" destId="{81A7966E-9984-4413-BC46-14B9F795466E}" srcOrd="0" destOrd="0" presId="urn:microsoft.com/office/officeart/2005/8/layout/process1"/>
    <dgm:cxn modelId="{75ACB5F0-9500-4950-BBF2-02133D9A7EFC}" type="presOf" srcId="{01FCCA4F-E8B6-45E0-AC6B-BCB4B8314A4C}" destId="{686635D2-040F-4A94-9265-4EDA73EEBC6B}" srcOrd="1" destOrd="0" presId="urn:microsoft.com/office/officeart/2005/8/layout/process1"/>
    <dgm:cxn modelId="{AF4A86FD-2EDB-4BB1-9932-D6281B6EC0F7}" srcId="{6F6B50A3-315A-41D2-82E2-2B5D8CDDA27B}" destId="{F916272F-307E-4E92-B1B4-F1B20085E770}" srcOrd="1" destOrd="0" parTransId="{FEB4157C-4704-4CC1-8A5C-05687DF65A59}" sibTransId="{01FCCA4F-E8B6-45E0-AC6B-BCB4B8314A4C}"/>
    <dgm:cxn modelId="{E91BC5FD-4AA8-4409-AE86-8A7B38865D83}" type="presOf" srcId="{4ACAF13B-02CC-4420-9D02-0095054B3F15}" destId="{5E309EA5-384E-47A1-AD52-E78F841E34A4}" srcOrd="1" destOrd="0" presId="urn:microsoft.com/office/officeart/2005/8/layout/process1"/>
    <dgm:cxn modelId="{1638C20F-24B6-47FA-AB85-44ACAB94CFD8}" type="presParOf" srcId="{349B5252-49FE-4FED-A6D1-AF3426DE174B}" destId="{768B5492-C652-4BD6-B177-10B07BADBCDA}" srcOrd="0" destOrd="0" presId="urn:microsoft.com/office/officeart/2005/8/layout/process1"/>
    <dgm:cxn modelId="{87DA649A-36F3-492D-84D7-B2F86418A236}" type="presParOf" srcId="{349B5252-49FE-4FED-A6D1-AF3426DE174B}" destId="{ACD5AED6-1B81-469E-9D31-201EBA5A2500}" srcOrd="1" destOrd="0" presId="urn:microsoft.com/office/officeart/2005/8/layout/process1"/>
    <dgm:cxn modelId="{DB443FAE-692F-4D06-85E4-2768E927B6DE}" type="presParOf" srcId="{ACD5AED6-1B81-469E-9D31-201EBA5A2500}" destId="{A781BDAF-CA8A-4DFB-90C4-0B1702D2E730}" srcOrd="0" destOrd="0" presId="urn:microsoft.com/office/officeart/2005/8/layout/process1"/>
    <dgm:cxn modelId="{57A2AA8D-E00B-41D6-8192-89F9E95A0AA6}" type="presParOf" srcId="{349B5252-49FE-4FED-A6D1-AF3426DE174B}" destId="{648358ED-4584-447B-AFC5-ECE4B0E81B3F}" srcOrd="2" destOrd="0" presId="urn:microsoft.com/office/officeart/2005/8/layout/process1"/>
    <dgm:cxn modelId="{7B1F2553-329A-4685-9CE1-91D7E912814B}" type="presParOf" srcId="{349B5252-49FE-4FED-A6D1-AF3426DE174B}" destId="{860FD82E-C716-4200-B3FA-09A11F45ECB6}" srcOrd="3" destOrd="0" presId="urn:microsoft.com/office/officeart/2005/8/layout/process1"/>
    <dgm:cxn modelId="{5FBF0955-1C42-479D-833C-6603E317F64A}" type="presParOf" srcId="{860FD82E-C716-4200-B3FA-09A11F45ECB6}" destId="{686635D2-040F-4A94-9265-4EDA73EEBC6B}" srcOrd="0" destOrd="0" presId="urn:microsoft.com/office/officeart/2005/8/layout/process1"/>
    <dgm:cxn modelId="{DC1785E3-BC7A-4360-B6DA-4A8FCCC93774}" type="presParOf" srcId="{349B5252-49FE-4FED-A6D1-AF3426DE174B}" destId="{9527C2DA-7ED2-482A-A8CE-C2F4BEF9619C}" srcOrd="4" destOrd="0" presId="urn:microsoft.com/office/officeart/2005/8/layout/process1"/>
    <dgm:cxn modelId="{EFEC298F-5516-4C56-8FC5-6B581744AE6A}" type="presParOf" srcId="{349B5252-49FE-4FED-A6D1-AF3426DE174B}" destId="{28772E4C-4517-4A3B-8914-3FDC2D1E54D9}" srcOrd="5" destOrd="0" presId="urn:microsoft.com/office/officeart/2005/8/layout/process1"/>
    <dgm:cxn modelId="{63782A83-1077-454F-B041-601197059FCE}" type="presParOf" srcId="{28772E4C-4517-4A3B-8914-3FDC2D1E54D9}" destId="{BFC0315C-0E46-42CA-A006-8A37995F46E3}" srcOrd="0" destOrd="0" presId="urn:microsoft.com/office/officeart/2005/8/layout/process1"/>
    <dgm:cxn modelId="{A2178C6B-071D-4CEF-8342-9247AB6A38CB}" type="presParOf" srcId="{349B5252-49FE-4FED-A6D1-AF3426DE174B}" destId="{81A7966E-9984-4413-BC46-14B9F795466E}" srcOrd="6" destOrd="0" presId="urn:microsoft.com/office/officeart/2005/8/layout/process1"/>
    <dgm:cxn modelId="{8E03784F-0AAD-4956-9BFC-AD5FC1A7B1E8}" type="presParOf" srcId="{349B5252-49FE-4FED-A6D1-AF3426DE174B}" destId="{A4BB98C5-981F-4241-AB5E-D117C7038151}" srcOrd="7" destOrd="0" presId="urn:microsoft.com/office/officeart/2005/8/layout/process1"/>
    <dgm:cxn modelId="{52A147E8-FA6C-49EB-BD51-DEC14F922B55}" type="presParOf" srcId="{A4BB98C5-981F-4241-AB5E-D117C7038151}" destId="{5E309EA5-384E-47A1-AD52-E78F841E34A4}" srcOrd="0" destOrd="0" presId="urn:microsoft.com/office/officeart/2005/8/layout/process1"/>
    <dgm:cxn modelId="{A90F9375-7B5F-4D5A-B7E9-B8DDD3362692}" type="presParOf" srcId="{349B5252-49FE-4FED-A6D1-AF3426DE174B}" destId="{FC16161A-93C5-4636-BF50-37F52A9653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5492-C652-4BD6-B177-10B07BADBCDA}">
      <dsp:nvSpPr>
        <dsp:cNvPr id="0" name=""/>
        <dsp:cNvSpPr/>
      </dsp:nvSpPr>
      <dsp:spPr>
        <a:xfrm>
          <a:off x="8285"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44061" y="1303857"/>
        <a:ext cx="1212110" cy="1149932"/>
      </dsp:txXfrm>
    </dsp:sp>
    <dsp:sp modelId="{ACD5AED6-1B81-469E-9D31-201EBA5A2500}">
      <dsp:nvSpPr>
        <dsp:cNvPr id="0" name=""/>
        <dsp:cNvSpPr/>
      </dsp:nvSpPr>
      <dsp:spPr>
        <a:xfrm>
          <a:off x="1420313"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1420313" y="1783319"/>
        <a:ext cx="190495" cy="191008"/>
      </dsp:txXfrm>
    </dsp:sp>
    <dsp:sp modelId="{648358ED-4584-447B-AFC5-ECE4B0E81B3F}">
      <dsp:nvSpPr>
        <dsp:cNvPr id="0" name=""/>
        <dsp:cNvSpPr/>
      </dsp:nvSpPr>
      <dsp:spPr>
        <a:xfrm>
          <a:off x="1805412"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r>
            <a:rPr lang="en-US" sz="1800" kern="1200" dirty="0">
              <a:latin typeface="Tahoma" panose="020B0604030504040204" pitchFamily="34" charset="0"/>
              <a:ea typeface="Tahoma" panose="020B0604030504040204" pitchFamily="34" charset="0"/>
              <a:cs typeface="Tahoma" panose="020B0604030504040204" pitchFamily="34" charset="0"/>
            </a:rPr>
            <a:t> </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1841188" y="1303857"/>
        <a:ext cx="1212110" cy="1149932"/>
      </dsp:txXfrm>
    </dsp:sp>
    <dsp:sp modelId="{860FD82E-C716-4200-B3FA-09A11F45ECB6}">
      <dsp:nvSpPr>
        <dsp:cNvPr id="0" name=""/>
        <dsp:cNvSpPr/>
      </dsp:nvSpPr>
      <dsp:spPr>
        <a:xfrm>
          <a:off x="3217440"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3217440" y="1783319"/>
        <a:ext cx="190495" cy="191008"/>
      </dsp:txXfrm>
    </dsp:sp>
    <dsp:sp modelId="{9527C2DA-7ED2-482A-A8CE-C2F4BEF9619C}">
      <dsp:nvSpPr>
        <dsp:cNvPr id="0" name=""/>
        <dsp:cNvSpPr/>
      </dsp:nvSpPr>
      <dsp:spPr>
        <a:xfrm>
          <a:off x="3602539"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3638315" y="1303857"/>
        <a:ext cx="1212110" cy="1149932"/>
      </dsp:txXfrm>
    </dsp:sp>
    <dsp:sp modelId="{28772E4C-4517-4A3B-8914-3FDC2D1E54D9}">
      <dsp:nvSpPr>
        <dsp:cNvPr id="0" name=""/>
        <dsp:cNvSpPr/>
      </dsp:nvSpPr>
      <dsp:spPr>
        <a:xfrm>
          <a:off x="5014567"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5014567" y="1783319"/>
        <a:ext cx="190495" cy="191008"/>
      </dsp:txXfrm>
    </dsp:sp>
    <dsp:sp modelId="{81A7966E-9984-4413-BC46-14B9F795466E}">
      <dsp:nvSpPr>
        <dsp:cNvPr id="0" name=""/>
        <dsp:cNvSpPr/>
      </dsp:nvSpPr>
      <dsp:spPr>
        <a:xfrm>
          <a:off x="5399666"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5435442" y="1303857"/>
        <a:ext cx="1212110" cy="1149932"/>
      </dsp:txXfrm>
    </dsp:sp>
    <dsp:sp modelId="{A4BB98C5-981F-4241-AB5E-D117C7038151}">
      <dsp:nvSpPr>
        <dsp:cNvPr id="0" name=""/>
        <dsp:cNvSpPr/>
      </dsp:nvSpPr>
      <dsp:spPr>
        <a:xfrm>
          <a:off x="6811694"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6811694" y="1783319"/>
        <a:ext cx="190495" cy="191008"/>
      </dsp:txXfrm>
    </dsp:sp>
    <dsp:sp modelId="{FC16161A-93C5-4636-BF50-37F52A965320}">
      <dsp:nvSpPr>
        <dsp:cNvPr id="0" name=""/>
        <dsp:cNvSpPr/>
      </dsp:nvSpPr>
      <dsp:spPr>
        <a:xfrm>
          <a:off x="7196793"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Interpretation of Entire Analysis</a:t>
          </a:r>
        </a:p>
      </dsp:txBody>
      <dsp:txXfrm>
        <a:off x="7232569" y="1303857"/>
        <a:ext cx="1212110" cy="114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363"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249" y="809523"/>
        <a:ext cx="1060229" cy="896316"/>
      </dsp:txXfrm>
    </dsp:sp>
    <dsp:sp modelId="{F4AB3E48-E530-42C8-BD0D-5BF5A61A1B34}">
      <dsp:nvSpPr>
        <dsp:cNvPr id="0" name=""/>
        <dsp:cNvSpPr/>
      </dsp:nvSpPr>
      <dsp:spPr>
        <a:xfrm>
          <a:off x="1231964"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31964" y="1174651"/>
        <a:ext cx="165614" cy="166060"/>
      </dsp:txXfrm>
    </dsp:sp>
    <dsp:sp modelId="{E2208BDB-2519-46DC-962E-DD82B7A4100D}">
      <dsp:nvSpPr>
        <dsp:cNvPr id="0" name=""/>
        <dsp:cNvSpPr/>
      </dsp:nvSpPr>
      <dsp:spPr>
        <a:xfrm>
          <a:off x="1566765" y="780261"/>
          <a:ext cx="1116001" cy="9548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94731" y="808227"/>
        <a:ext cx="1060069" cy="898908"/>
      </dsp:txXfrm>
    </dsp:sp>
    <dsp:sp modelId="{E21A6F49-B7EF-473C-A31A-5DEDB746B718}">
      <dsp:nvSpPr>
        <dsp:cNvPr id="0" name=""/>
        <dsp:cNvSpPr/>
      </dsp:nvSpPr>
      <dsp:spPr>
        <a:xfrm>
          <a:off x="2794366"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94366" y="1174651"/>
        <a:ext cx="165614" cy="166060"/>
      </dsp:txXfrm>
    </dsp:sp>
    <dsp:sp modelId="{FAB113D9-CE53-4343-887C-529B1BB657E1}">
      <dsp:nvSpPr>
        <dsp:cNvPr id="0" name=""/>
        <dsp:cNvSpPr/>
      </dsp:nvSpPr>
      <dsp:spPr>
        <a:xfrm>
          <a:off x="3129167"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157053" y="809523"/>
        <a:ext cx="1060229" cy="896316"/>
      </dsp:txXfrm>
    </dsp:sp>
    <dsp:sp modelId="{91E26134-A688-42F1-9738-3116469725D0}">
      <dsp:nvSpPr>
        <dsp:cNvPr id="0" name=""/>
        <dsp:cNvSpPr/>
      </dsp:nvSpPr>
      <dsp:spPr>
        <a:xfrm>
          <a:off x="4356768"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356768" y="1174651"/>
        <a:ext cx="165614" cy="166060"/>
      </dsp:txXfrm>
    </dsp:sp>
    <dsp:sp modelId="{98CC9F4D-CDFA-4429-829D-192578A8E83B}">
      <dsp:nvSpPr>
        <dsp:cNvPr id="0" name=""/>
        <dsp:cNvSpPr/>
      </dsp:nvSpPr>
      <dsp:spPr>
        <a:xfrm>
          <a:off x="4691568"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719454" y="809523"/>
        <a:ext cx="1060229" cy="896316"/>
      </dsp:txXfrm>
    </dsp:sp>
    <dsp:sp modelId="{CB7BD743-155F-455E-98DD-7AFAA5B91811}">
      <dsp:nvSpPr>
        <dsp:cNvPr id="0" name=""/>
        <dsp:cNvSpPr/>
      </dsp:nvSpPr>
      <dsp:spPr>
        <a:xfrm>
          <a:off x="5919170"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919170" y="1174651"/>
        <a:ext cx="165614" cy="166060"/>
      </dsp:txXfrm>
    </dsp:sp>
    <dsp:sp modelId="{97A49E55-A22F-4049-9124-7E1525B61239}">
      <dsp:nvSpPr>
        <dsp:cNvPr id="0" name=""/>
        <dsp:cNvSpPr/>
      </dsp:nvSpPr>
      <dsp:spPr>
        <a:xfrm>
          <a:off x="6253970"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81856" y="809523"/>
        <a:ext cx="1060229" cy="896316"/>
      </dsp:txXfrm>
    </dsp:sp>
    <dsp:sp modelId="{75A8704A-EAE1-4F4E-9EAB-4599D9FA9E78}">
      <dsp:nvSpPr>
        <dsp:cNvPr id="0" name=""/>
        <dsp:cNvSpPr/>
      </dsp:nvSpPr>
      <dsp:spPr>
        <a:xfrm>
          <a:off x="7481571"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481571" y="1174651"/>
        <a:ext cx="165614" cy="166060"/>
      </dsp:txXfrm>
    </dsp:sp>
    <dsp:sp modelId="{A9152AE6-FE06-46F5-A5CE-36466820A83C}">
      <dsp:nvSpPr>
        <dsp:cNvPr id="0" name=""/>
        <dsp:cNvSpPr/>
      </dsp:nvSpPr>
      <dsp:spPr>
        <a:xfrm>
          <a:off x="7816372"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44258" y="809523"/>
        <a:ext cx="1060229" cy="8963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10/23/2021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10/23/2021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128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337eb9b2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337eb9b2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5a658c7c8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5a658c7c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3261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4922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7703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802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43509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279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18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1928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4515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115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4621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3943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69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78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86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19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210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770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0155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1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622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20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5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444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680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303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17392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1440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79989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99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55123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1311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426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2098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470129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12320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6575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1467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72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10/23/2021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067347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062229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10/22/2021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7726636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10/22/2021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8612733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10/22/2021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6588712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6995478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10/22/2021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1927369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063775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239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10/23/2021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10/23/2021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24039792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0915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4061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3701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4145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0759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26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1749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944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2819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706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038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40971321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5947-FEFF-4833-9D33-355339B29E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CA82FA-94A9-4A3C-A914-55804C68629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A23649-AE31-43F0-A53D-5C2F247A01A6}"/>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7D2D7FFF-A334-4001-99D6-9B8D507B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45489-C6FD-479C-A053-50F9DE04ABD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811884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7F-434D-4185-92FB-32816EF3A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E1E0-4843-4223-9E2C-E3A05B947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8291-D896-4F0E-A2F8-737BA4611BA3}"/>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57D8837B-C629-4CAD-A533-8C450CA1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8B3DA-0C5D-4F89-8B7E-42EB847A7343}"/>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992398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8132-50B8-44FC-BA7C-119C49E69BF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34B3D2-0D1D-42D6-BCC2-BF5651BD98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68224-C582-44F8-8DC9-71F7C5C45CD4}"/>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D90BC61C-0EEC-402F-B5ED-8FF80052F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5B586-624C-468C-812C-DD71DA1E52D2}"/>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638920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3360-0F50-434C-817E-9D91C33DF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D5ED-C855-4C27-8827-CA577D4C349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DA501-F255-4ED2-9E26-009DA9E6CC0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7E965-C6A3-4FDD-AE51-77D63010C65D}"/>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6" name="Footer Placeholder 5">
            <a:extLst>
              <a:ext uri="{FF2B5EF4-FFF2-40B4-BE49-F238E27FC236}">
                <a16:creationId xmlns:a16="http://schemas.microsoft.com/office/drawing/2014/main" id="{1F98C412-2CDB-4C52-BA67-E9AA377A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FC53F-00F8-4CC2-8354-12A40CFAA8E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174510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BA3C-9227-40F8-A828-C6E4B59549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3EC7C-3F4C-4D36-A09B-B41E4BE127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1B83E-B06C-4F4D-9682-DEDDC212693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B5E62-33BF-44C2-A7AE-3F6C8227647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B25B4-ECBA-4138-9084-A97F7FAABE5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8CDB3-71A3-408A-A231-75432AD01904}"/>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8" name="Footer Placeholder 7">
            <a:extLst>
              <a:ext uri="{FF2B5EF4-FFF2-40B4-BE49-F238E27FC236}">
                <a16:creationId xmlns:a16="http://schemas.microsoft.com/office/drawing/2014/main" id="{148D3882-8240-4017-8C7A-57A3EFB35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3EED3-79D7-41F8-84BD-6881D4707F8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299260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9F1-D8F0-4C12-B3A0-8BD21C8E6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8F32A-C74B-4713-B3CA-9C36CE6E0027}"/>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4" name="Footer Placeholder 3">
            <a:extLst>
              <a:ext uri="{FF2B5EF4-FFF2-40B4-BE49-F238E27FC236}">
                <a16:creationId xmlns:a16="http://schemas.microsoft.com/office/drawing/2014/main" id="{AA21B997-01F3-486E-801D-65AD2BDE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BA303-E57F-4379-B21C-A459DB81843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363034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DF55D-B6A2-49B1-A046-081B6AAF7531}"/>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3" name="Footer Placeholder 2">
            <a:extLst>
              <a:ext uri="{FF2B5EF4-FFF2-40B4-BE49-F238E27FC236}">
                <a16:creationId xmlns:a16="http://schemas.microsoft.com/office/drawing/2014/main" id="{5B83B022-DCE6-45FC-88C6-044B687DF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71DBA-9752-4F28-9243-9BFFAD332045}"/>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7057252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4F80-7E3F-4EDC-B48D-789547A11C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3D8EC-389F-4746-BEF5-A2777A7470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64E36-AFDC-4812-9351-960AC8502E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628829-C525-4D11-A83F-4D32B6CB38EB}"/>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6" name="Footer Placeholder 5">
            <a:extLst>
              <a:ext uri="{FF2B5EF4-FFF2-40B4-BE49-F238E27FC236}">
                <a16:creationId xmlns:a16="http://schemas.microsoft.com/office/drawing/2014/main" id="{D924CCA1-D75A-4F40-BC89-327303909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B747A-4B56-4A45-A88B-F50E6131B778}"/>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48530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BEEE-C70C-46E8-981F-1D6806F209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F76FF1-9ECB-4507-898E-86A450ABD3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52F433A-0F79-486F-81D4-0D05D7160E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9BE09B-D6DF-4AE7-9E00-1871C7875D32}"/>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6" name="Footer Placeholder 5">
            <a:extLst>
              <a:ext uri="{FF2B5EF4-FFF2-40B4-BE49-F238E27FC236}">
                <a16:creationId xmlns:a16="http://schemas.microsoft.com/office/drawing/2014/main" id="{7E7D1A4E-9CD5-43A2-A81B-8B703E941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F9E3-3042-4B86-8FED-716B2EFB19A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11043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443-A0DB-419C-86EC-7A3547E0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6CB3C-8027-4992-99A2-3D46B5CC1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C946-3709-4C72-A09D-A9AF46DC30AA}"/>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D23A29FF-261E-408D-B075-77478F090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2DE80-8EB6-4912-B5E8-603A6598FB2A}"/>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011216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01C98-CEAC-4E4B-B7D0-29BFCE260FF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895D1-3766-4B2B-8EE9-608DD542C62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F4E9-BAF3-4796-983C-BA0A941B0415}"/>
              </a:ext>
            </a:extLst>
          </p:cNvPr>
          <p:cNvSpPr>
            <a:spLocks noGrp="1"/>
          </p:cNvSpPr>
          <p:nvPr>
            <p:ph type="dt" sz="half" idx="10"/>
          </p:nvPr>
        </p:nvSpPr>
        <p:spPr/>
        <p:txBody>
          <a:body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62063A0A-3D59-4F9B-A7A9-54326D6D3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9E71-239F-4DDC-9C42-219073767CF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286854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26248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59617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53751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0260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45804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3585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6244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3337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694836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706679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05585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706742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862076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306104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18197519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3539855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2412312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10/23/2021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51818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10/23/2021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3984102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10/23/2021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230231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784034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649295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2124941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2998618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6451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00274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4049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2126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10/23/2021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8524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966628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4521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9784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5717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21316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510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7"/>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556001" y="4721412"/>
            <a:ext cx="184731" cy="300082"/>
          </a:xfrm>
          <a:prstGeom prst="rect">
            <a:avLst/>
          </a:prstGeom>
          <a:noFill/>
        </p:spPr>
        <p:txBody>
          <a:bodyPr wrap="none" rtlCol="0">
            <a:spAutoFit/>
          </a:bodyPr>
          <a:lstStyle/>
          <a:p>
            <a:endParaRPr lang="en-US" sz="1350" dirty="0"/>
          </a:p>
        </p:txBody>
      </p:sp>
      <p:sp>
        <p:nvSpPr>
          <p:cNvPr id="7" name="Text Placeholder 2"/>
          <p:cNvSpPr>
            <a:spLocks noGrp="1"/>
          </p:cNvSpPr>
          <p:nvPr>
            <p:ph idx="1" hasCustomPrompt="1"/>
          </p:nvPr>
        </p:nvSpPr>
        <p:spPr>
          <a:xfrm>
            <a:off x="518824" y="1073419"/>
            <a:ext cx="8015594" cy="502258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ts val="0"/>
              </a:spcBef>
              <a:spcAft>
                <a:spcPts val="1350"/>
              </a:spcAft>
              <a:buClr>
                <a:schemeClr val="tx1">
                  <a:lumMod val="50000"/>
                  <a:lumOff val="50000"/>
                </a:schemeClr>
              </a:buClr>
              <a:buSzPct val="100000"/>
              <a:buFont typeface="+mj-lt"/>
              <a:buAutoNum type="arabicPeriod"/>
              <a:tabLst/>
              <a:defRPr sz="1350">
                <a:solidFill>
                  <a:srgbClr val="404041"/>
                </a:solidFill>
                <a:latin typeface="Arial"/>
                <a:cs typeface="Arial"/>
              </a:defRPr>
            </a:lvl1pPr>
            <a:lvl2pPr>
              <a:lnSpc>
                <a:spcPct val="100000"/>
              </a:lnSpc>
              <a:defRPr sz="1200">
                <a:solidFill>
                  <a:srgbClr val="404041"/>
                </a:solidFill>
                <a:latin typeface="Arial"/>
                <a:cs typeface="Arial"/>
              </a:defRPr>
            </a:lvl2pPr>
            <a:lvl3pPr>
              <a:lnSpc>
                <a:spcPct val="100000"/>
              </a:lnSpc>
              <a:defRPr sz="1200">
                <a:solidFill>
                  <a:srgbClr val="404041"/>
                </a:solidFill>
                <a:latin typeface="Arial"/>
                <a:cs typeface="Arial"/>
              </a:defRPr>
            </a:lvl3pPr>
            <a:lvl4pPr>
              <a:lnSpc>
                <a:spcPct val="100000"/>
              </a:lnSpc>
              <a:defRPr sz="1200">
                <a:solidFill>
                  <a:srgbClr val="404041"/>
                </a:solidFill>
                <a:latin typeface="Arial"/>
                <a:cs typeface="Arial"/>
              </a:defRPr>
            </a:lvl4pPr>
            <a:lvl5pPr>
              <a:lnSpc>
                <a:spcPct val="100000"/>
              </a:lnSpc>
              <a:defRPr sz="12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Slide Number Placeholder 5"/>
          <p:cNvSpPr>
            <a:spLocks noGrp="1"/>
          </p:cNvSpPr>
          <p:nvPr>
            <p:ph type="sldNum" sz="quarter" idx="4"/>
          </p:nvPr>
        </p:nvSpPr>
        <p:spPr>
          <a:xfrm>
            <a:off x="6475363" y="6443439"/>
            <a:ext cx="2057400" cy="365125"/>
          </a:xfrm>
          <a:prstGeom prst="rect">
            <a:avLst/>
          </a:prstGeom>
        </p:spPr>
        <p:txBody>
          <a:bodyPr vert="horz" lIns="91440" tIns="45720" rIns="91440" bIns="45720" rtlCol="0" anchor="ctr"/>
          <a:lstStyle>
            <a:lvl1pPr algn="r">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sp>
        <p:nvSpPr>
          <p:cNvPr id="12" name="Title 1"/>
          <p:cNvSpPr>
            <a:spLocks noGrp="1"/>
          </p:cNvSpPr>
          <p:nvPr>
            <p:ph type="ctrTitle"/>
          </p:nvPr>
        </p:nvSpPr>
        <p:spPr>
          <a:xfrm>
            <a:off x="165465" y="435426"/>
            <a:ext cx="5791199" cy="731000"/>
          </a:xfrm>
        </p:spPr>
        <p:txBody>
          <a:bodyPr>
            <a:noAutofit/>
          </a:bodyPr>
          <a:lstStyle>
            <a:lvl1pPr>
              <a:defRPr sz="3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47162012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107143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10/22/2021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939988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 id="2147483832" r:id="rId5"/>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10/22/2021</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09105937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anose="020F0502020204030204" pitchFamily="34" charset="0"/>
        </a:defRPr>
      </a:lvl2pPr>
      <a:lvl3pPr algn="ctr" rtl="0" eaLnBrk="0" fontAlgn="base" hangingPunct="0">
        <a:spcBef>
          <a:spcPct val="0"/>
        </a:spcBef>
        <a:spcAft>
          <a:spcPct val="0"/>
        </a:spcAft>
        <a:defRPr sz="2475">
          <a:solidFill>
            <a:schemeClr val="tx1"/>
          </a:solidFill>
          <a:latin typeface="Calibri" panose="020F0502020204030204" pitchFamily="34" charset="0"/>
        </a:defRPr>
      </a:lvl3pPr>
      <a:lvl4pPr algn="ctr" rtl="0" eaLnBrk="0" fontAlgn="base" hangingPunct="0">
        <a:spcBef>
          <a:spcPct val="0"/>
        </a:spcBef>
        <a:spcAft>
          <a:spcPct val="0"/>
        </a:spcAft>
        <a:defRPr sz="2475">
          <a:solidFill>
            <a:schemeClr val="tx1"/>
          </a:solidFill>
          <a:latin typeface="Calibri" panose="020F0502020204030204" pitchFamily="34" charset="0"/>
        </a:defRPr>
      </a:lvl4pPr>
      <a:lvl5pPr algn="ctr" rtl="0" eaLnBrk="0" fontAlgn="base" hangingPunct="0">
        <a:spcBef>
          <a:spcPct val="0"/>
        </a:spcBef>
        <a:spcAft>
          <a:spcPct val="0"/>
        </a:spcAft>
        <a:defRPr sz="2475">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10/23/2021</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10/23/2021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10/23/2021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406005"/>
      </p:ext>
    </p:extLst>
  </p:cSld>
  <p:clrMap bg1="lt1" tx1="dk1" bg2="dk2" tx2="lt2" accent1="accent1" accent2="accent2" accent3="accent3" accent4="accent4" accent5="accent5" accent6="accent6" hlink="hlink" folHlink="folHlink"/>
  <p:sldLayoutIdLst>
    <p:sldLayoutId id="2147483769"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D801C-88B3-4265-885E-1B1A62E7BBA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4BD2C-7F73-4C70-A0FC-04AC4E482D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7C89-5AA9-4FFB-8194-7CE6D0FD37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FCE791-5D6F-4F45-9EBA-184E9EC1F982}" type="datetimeFigureOut">
              <a:rPr lang="en-US" smtClean="0"/>
              <a:t>10/23/2021</a:t>
            </a:fld>
            <a:endParaRPr lang="en-US"/>
          </a:p>
        </p:txBody>
      </p:sp>
      <p:sp>
        <p:nvSpPr>
          <p:cNvPr id="5" name="Footer Placeholder 4">
            <a:extLst>
              <a:ext uri="{FF2B5EF4-FFF2-40B4-BE49-F238E27FC236}">
                <a16:creationId xmlns:a16="http://schemas.microsoft.com/office/drawing/2014/main" id="{F65B8F7A-0A7D-4599-87A5-39C530E6228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41362-9F47-48F1-8C3B-C77E28049C7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5A065A-94F4-4C63-9CE4-5C04C2BD5B3B}" type="slidenum">
              <a:rPr lang="en-US" smtClean="0"/>
              <a:t>‹#›</a:t>
            </a:fld>
            <a:endParaRPr lang="en-US"/>
          </a:p>
        </p:txBody>
      </p:sp>
    </p:spTree>
    <p:extLst>
      <p:ext uri="{BB962C8B-B14F-4D97-AF65-F5344CB8AC3E}">
        <p14:creationId xmlns:p14="http://schemas.microsoft.com/office/powerpoint/2010/main" val="28462370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10/23/2021</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61617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a:cs typeface="+mn-cs"/>
              </a:defRPr>
            </a:lvl1pPr>
          </a:lstStyle>
          <a:p>
            <a:pPr>
              <a:defRPr/>
            </a:pPr>
            <a:fld id="{6A61CA49-B2AF-4ED9-85EC-8A57D1FB872C}" type="datetimeFigureOut">
              <a:rPr lang="en-US"/>
              <a:pPr>
                <a:defRPr/>
              </a:pPr>
              <a:t>10/23/2021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68261173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10/23/2021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426509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cid:ii_15c92e49961fb568" TargetMode="External"/><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17.xml"/><Relationship Id="rId4" Type="http://schemas.openxmlformats.org/officeDocument/2006/relationships/hyperlink" Target="https://doi.org/10.17718/tojde.906468"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oi.org/10.17718/tojde.906468" TargetMode="Externa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hyperlink" Target="https://doi.org/10.17718/tojde.906468"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116.xml.rels><?xml version="1.0" encoding="UTF-8" standalone="yes"?>
<Relationships xmlns="http://schemas.openxmlformats.org/package/2006/relationships"><Relationship Id="rId3" Type="http://schemas.openxmlformats.org/officeDocument/2006/relationships/hyperlink" Target="https://doi.org/10.17718/tojde.906468"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lasscentral.com/report/udemy-s1-analysis/" TargetMode="External"/><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hyperlink" Target="mailto:lizixi@iu.edu" TargetMode="External"/><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rive.google.com/file/d/1fkiTPUbDYiK91V-8R3odkxFytHiqQnc0/view"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nbcnews.com/news/latino/duolingo-captcha-co-founder-luis-von-ahn-wins-prestigious-lemelson-n908586" TargetMode="Externa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36.pn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134.wmf"/><Relationship Id="rId5" Type="http://schemas.openxmlformats.org/officeDocument/2006/relationships/oleObject" Target="../embeddings/oleObject1.bin"/><Relationship Id="rId4" Type="http://schemas.openxmlformats.org/officeDocument/2006/relationships/image" Target="../media/image135.png"/></Relationships>
</file>

<file path=ppt/slides/_rels/slide14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40.xml"/><Relationship Id="rId4" Type="http://schemas.openxmlformats.org/officeDocument/2006/relationships/image" Target="../media/image143.png"/></Relationships>
</file>

<file path=ppt/slides/_rels/slide1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0.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16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04.xml"/><Relationship Id="rId1" Type="http://schemas.openxmlformats.org/officeDocument/2006/relationships/slideLayout" Target="../slideLayouts/slideLayout40.xml"/></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154.jpg"/></Relationships>
</file>

<file path=ppt/slides/_rels/slide163.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mailto:dilnozakadirova@gmail.com" TargetMode="External"/><Relationship Id="rId2" Type="http://schemas.openxmlformats.org/officeDocument/2006/relationships/notesSlide" Target="../notesSlides/notesSlide105.xml"/><Relationship Id="rId1" Type="http://schemas.openxmlformats.org/officeDocument/2006/relationships/slideLayout" Target="../slideLayouts/slideLayout11.xml"/><Relationship Id="rId6" Type="http://schemas.openxmlformats.org/officeDocument/2006/relationships/image" Target="../media/image156.jpg"/><Relationship Id="rId5" Type="http://schemas.openxmlformats.org/officeDocument/2006/relationships/hyperlink" Target="mailto:Cjbonk@Indiana.edu" TargetMode="External"/><Relationship Id="rId4" Type="http://schemas.openxmlformats.org/officeDocument/2006/relationships/hyperlink" Target="mailto:lizixi@iu.edu"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6.xml"/><Relationship Id="rId1" Type="http://schemas.openxmlformats.org/officeDocument/2006/relationships/slideLayout" Target="../slideLayouts/slideLayout52.xml"/><Relationship Id="rId5" Type="http://schemas.openxmlformats.org/officeDocument/2006/relationships/image" Target="../media/image159.JPG"/><Relationship Id="rId4" Type="http://schemas.openxmlformats.org/officeDocument/2006/relationships/image" Target="../media/image158.jpeg"/></Relationships>
</file>

<file path=ppt/slides/_rels/slide16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7.xml"/><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4.xml"/></Relationships>
</file>

<file path=ppt/slides/_rels/slide1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8.xml"/><Relationship Id="rId1" Type="http://schemas.openxmlformats.org/officeDocument/2006/relationships/slideLayout" Target="../slideLayouts/slideLayout103.xml"/><Relationship Id="rId4" Type="http://schemas.openxmlformats.org/officeDocument/2006/relationships/image" Target="../media/image162.png"/></Relationships>
</file>

<file path=ppt/slides/_rels/slide1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9.xml"/><Relationship Id="rId1" Type="http://schemas.openxmlformats.org/officeDocument/2006/relationships/slideLayout" Target="../slideLayouts/slideLayout103.xml"/><Relationship Id="rId4" Type="http://schemas.openxmlformats.org/officeDocument/2006/relationships/image" Target="../media/image164.png"/></Relationships>
</file>

<file path=ppt/slides/_rels/slide17.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0.xml"/><Relationship Id="rId1" Type="http://schemas.openxmlformats.org/officeDocument/2006/relationships/slideLayout" Target="../slideLayouts/slideLayout103.xml"/><Relationship Id="rId4" Type="http://schemas.openxmlformats.org/officeDocument/2006/relationships/image" Target="../media/image166.png"/></Relationships>
</file>

<file path=ppt/slides/_rels/slide17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1.xml"/><Relationship Id="rId1" Type="http://schemas.openxmlformats.org/officeDocument/2006/relationships/slideLayout" Target="../slideLayouts/slideLayout103.xml"/><Relationship Id="rId4" Type="http://schemas.openxmlformats.org/officeDocument/2006/relationships/image" Target="../media/image168.png"/></Relationships>
</file>

<file path=ppt/slides/_rels/slide1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2.xml"/><Relationship Id="rId1" Type="http://schemas.openxmlformats.org/officeDocument/2006/relationships/slideLayout" Target="../slideLayouts/slideLayout103.xml"/><Relationship Id="rId4" Type="http://schemas.openxmlformats.org/officeDocument/2006/relationships/image" Target="../media/image170.png"/></Relationships>
</file>

<file path=ppt/slides/_rels/slide1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3.xml"/><Relationship Id="rId1" Type="http://schemas.openxmlformats.org/officeDocument/2006/relationships/slideLayout" Target="../slideLayouts/slideLayout103.xml"/><Relationship Id="rId4" Type="http://schemas.openxmlformats.org/officeDocument/2006/relationships/image" Target="../media/image172.png"/></Relationships>
</file>

<file path=ppt/slides/_rels/slide17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3" Type="http://schemas.openxmlformats.org/officeDocument/2006/relationships/hyperlink" Target="https://silverliningforlearning.org/nepali-high-school-students-in-moocs-scalable-results-lending-to-an-optimistic-future/" TargetMode="External"/><Relationship Id="rId2" Type="http://schemas.openxmlformats.org/officeDocument/2006/relationships/image" Target="../media/image175.jpeg"/><Relationship Id="rId1" Type="http://schemas.openxmlformats.org/officeDocument/2006/relationships/slideLayout" Target="../slideLayouts/slideLayout56.xml"/><Relationship Id="rId4" Type="http://schemas.openxmlformats.org/officeDocument/2006/relationships/hyperlink" Target="https://youtu.be/4k6pMe4XnP8"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youtu.be/4k6pMe4XnP8" TargetMode="External"/><Relationship Id="rId2" Type="http://schemas.openxmlformats.org/officeDocument/2006/relationships/image" Target="../media/image176.jpeg"/><Relationship Id="rId1" Type="http://schemas.openxmlformats.org/officeDocument/2006/relationships/slideLayout" Target="../slideLayouts/slideLayout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s://youtu.be/4k6pMe4XnP8" TargetMode="External"/><Relationship Id="rId1" Type="http://schemas.openxmlformats.org/officeDocument/2006/relationships/slideLayout" Target="../slideLayouts/slideLayout56.xml"/></Relationships>
</file>

<file path=ppt/slides/_rels/slide17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6.xml"/></Relationships>
</file>

<file path=ppt/slides/_rels/slide17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6.xml"/></Relationships>
</file>

<file path=ppt/slides/_rels/slide18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6.xml"/></Relationships>
</file>

<file path=ppt/slides/_rels/slide18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56.xml"/></Relationships>
</file>

<file path=ppt/slides/_rels/slide18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56.xml"/></Relationships>
</file>

<file path=ppt/slides/_rels/slide18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88.jpg"/><Relationship Id="rId4" Type="http://schemas.openxmlformats.org/officeDocument/2006/relationships/image" Target="../media/image187.jpg"/></Relationships>
</file>

<file path=ppt/slides/_rels/slide19.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www.classcentral.com/report/the-second-year-of-the-mooc/"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9.xml"/><Relationship Id="rId5" Type="http://schemas.openxmlformats.org/officeDocument/2006/relationships/image" Target="../media/image33.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39.jpeg"/><Relationship Id="rId5" Type="http://schemas.openxmlformats.org/officeDocument/2006/relationships/image" Target="../media/image38.jpg"/><Relationship Id="rId10" Type="http://schemas.openxmlformats.org/officeDocument/2006/relationships/image" Target="../media/image43.tiff"/><Relationship Id="rId4" Type="http://schemas.openxmlformats.org/officeDocument/2006/relationships/image" Target="../media/image37.jpeg"/><Relationship Id="rId9" Type="http://schemas.openxmlformats.org/officeDocument/2006/relationships/image" Target="../media/image42.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eoplematters.in/article/training-development/the-era-of-self-directed-learning-hrs-new-role-and-strategy-24348"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iscoverpraxis.com/reasons-not-to-go-to-college/"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the-adult-learner-2016.blogspot.com/2016/02/a-single-candle-self-directed-learning.html"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insidehighered.com/news/2020/04/29/synchronous-instruction-hot-right-now-it-sustainable" TargetMode="Externa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edx.org/sites/default/files/2020-impact-report.pdf"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jpeg"/></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729802" y="768119"/>
            <a:ext cx="7498080" cy="2340296"/>
          </a:xfrm>
        </p:spPr>
        <p:txBody>
          <a:bodyPr>
            <a:noAutofit/>
          </a:bodyPr>
          <a:lstStyle/>
          <a:p>
            <a:pPr marL="0" marR="0" algn="ctr">
              <a:lnSpc>
                <a:spcPct val="107000"/>
              </a:lnSpc>
              <a:spcBef>
                <a:spcPts val="0"/>
              </a:spcBef>
              <a:spcAft>
                <a:spcPts val="0"/>
              </a:spcAft>
            </a:pP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Self-Direct to Learn, Self-Direct to Live:</a:t>
            </a:r>
            <a:b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b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Exploring Learner Choices, Experiences, and Possibilities in a Self-Directed Learning World</a:t>
            </a:r>
            <a:endPar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400213" y="3042592"/>
            <a:ext cx="8143423" cy="258235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With…</a:t>
            </a: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485900" y="1063228"/>
            <a:ext cx="6057900" cy="1622822"/>
          </a:xfrm>
        </p:spPr>
        <p:txBody>
          <a:bodyPr>
            <a:noAutofit/>
          </a:bodyPr>
          <a:lstStyle/>
          <a:p>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1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4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dirty="0">
                <a:latin typeface="Tahoma" panose="020B0604030504040204" pitchFamily="34" charset="0"/>
                <a:ea typeface="Tahoma" panose="020B0604030504040204" pitchFamily="34" charset="0"/>
                <a:cs typeface="Tahoma" panose="020B0604030504040204" pitchFamily="34" charset="0"/>
              </a:rPr>
            </a:br>
            <a:r>
              <a:rPr lang="en-US" sz="750"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75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2784547" y="2865049"/>
            <a:ext cx="5846553" cy="2061176"/>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4045789" y="5201728"/>
            <a:ext cx="3597523" cy="300082"/>
          </a:xfrm>
          <a:prstGeom prst="rect">
            <a:avLst/>
          </a:prstGeom>
          <a:noFill/>
        </p:spPr>
        <p:txBody>
          <a:bodyPr wrap="none" rtlCol="0">
            <a:spAutoFit/>
          </a:bodyPr>
          <a:lstStyle/>
          <a:p>
            <a:pPr>
              <a:defRPr/>
            </a:pPr>
            <a:r>
              <a:rPr lang="en-US" sz="1350" dirty="0">
                <a:solidFill>
                  <a:prstClr val="black"/>
                </a:solidFill>
                <a:latin typeface="Calibri"/>
              </a:rPr>
              <a:t>Sources: Moody's, U.S. Department of Education</a:t>
            </a:r>
          </a:p>
        </p:txBody>
      </p:sp>
      <p:pic>
        <p:nvPicPr>
          <p:cNvPr id="5" name="Picture 4">
            <a:extLst>
              <a:ext uri="{FF2B5EF4-FFF2-40B4-BE49-F238E27FC236}">
                <a16:creationId xmlns:a16="http://schemas.microsoft.com/office/drawing/2014/main" id="{44301AF8-ABC1-4077-A042-AFFF75EC5BC8}"/>
              </a:ext>
            </a:extLst>
          </p:cNvPr>
          <p:cNvPicPr>
            <a:picLocks noChangeAspect="1"/>
          </p:cNvPicPr>
          <p:nvPr/>
        </p:nvPicPr>
        <p:blipFill rotWithShape="1">
          <a:blip r:embed="rId4"/>
          <a:srcRect l="24551" t="17579" r="32393" b="6916"/>
          <a:stretch/>
        </p:blipFill>
        <p:spPr>
          <a:xfrm>
            <a:off x="0" y="2697727"/>
            <a:ext cx="2395820" cy="2395820"/>
          </a:xfrm>
          <a:prstGeom prst="rect">
            <a:avLst/>
          </a:prstGeom>
        </p:spPr>
      </p:pic>
      <p:pic>
        <p:nvPicPr>
          <p:cNvPr id="8" name="Picture 3">
            <a:extLst>
              <a:ext uri="{FF2B5EF4-FFF2-40B4-BE49-F238E27FC236}">
                <a16:creationId xmlns:a16="http://schemas.microsoft.com/office/drawing/2014/main" id="{B5ED342F-9358-48B9-900A-8EBCAFE90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2" t="20000" r="9778" b="2222"/>
          <a:stretch>
            <a:fillRect/>
          </a:stretch>
        </p:blipFill>
        <p:spPr bwMode="auto">
          <a:xfrm>
            <a:off x="0" y="2686050"/>
            <a:ext cx="3918970" cy="315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87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100</a:t>
            </a:fld>
            <a:endParaRPr lang="en-US" dirty="0"/>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20. Offer community support and help.</a:t>
            </a:r>
          </a:p>
          <a:p>
            <a:endParaRPr lang="en-US" dirty="0"/>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2274595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101</a:t>
            </a:fld>
            <a:endParaRPr lang="en-US" dirty="0"/>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Bonus Item: Peer-graded assignments.</a:t>
            </a:r>
          </a:p>
          <a:p>
            <a:endParaRPr lang="en-US" dirty="0"/>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2003907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102</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103</a:t>
            </a:fld>
            <a:endParaRPr lang="en-US" dirty="0"/>
          </a:p>
        </p:txBody>
      </p:sp>
      <p:pic>
        <p:nvPicPr>
          <p:cNvPr id="4" name="Picture 3">
            <a:extLst>
              <a:ext uri="{FF2B5EF4-FFF2-40B4-BE49-F238E27FC236}">
                <a16:creationId xmlns:a16="http://schemas.microsoft.com/office/drawing/2014/main" id="{09FDF111-9729-43EA-9EE9-0BFABDAA3F06}"/>
              </a:ext>
            </a:extLst>
          </p:cNvPr>
          <p:cNvPicPr>
            <a:picLocks noChangeAspect="1"/>
          </p:cNvPicPr>
          <p:nvPr/>
        </p:nvPicPr>
        <p:blipFill rotWithShape="1">
          <a:blip r:embed="rId2"/>
          <a:srcRect l="3678" t="16851" r="30213" b="11587"/>
          <a:stretch/>
        </p:blipFill>
        <p:spPr>
          <a:xfrm>
            <a:off x="393970" y="384368"/>
            <a:ext cx="8356059" cy="5849274"/>
          </a:xfrm>
          <a:prstGeom prst="rect">
            <a:avLst/>
          </a:prstGeom>
        </p:spPr>
      </p:pic>
    </p:spTree>
    <p:extLst>
      <p:ext uri="{BB962C8B-B14F-4D97-AF65-F5344CB8AC3E}">
        <p14:creationId xmlns:p14="http://schemas.microsoft.com/office/powerpoint/2010/main" val="1665550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104</a:t>
            </a:fld>
            <a:endParaRPr lang="en-US" dirty="0"/>
          </a:p>
        </p:txBody>
      </p:sp>
      <p:pic>
        <p:nvPicPr>
          <p:cNvPr id="5" name="Picture 4">
            <a:extLst>
              <a:ext uri="{FF2B5EF4-FFF2-40B4-BE49-F238E27FC236}">
                <a16:creationId xmlns:a16="http://schemas.microsoft.com/office/drawing/2014/main" id="{538F1702-BFCF-4F5E-BA12-A9A9EE5C09BE}"/>
              </a:ext>
            </a:extLst>
          </p:cNvPr>
          <p:cNvPicPr>
            <a:picLocks noChangeAspect="1"/>
          </p:cNvPicPr>
          <p:nvPr/>
        </p:nvPicPr>
        <p:blipFill rotWithShape="1">
          <a:blip r:embed="rId2"/>
          <a:srcRect l="2978" t="32315" r="22979" b="4018"/>
          <a:stretch/>
        </p:blipFill>
        <p:spPr>
          <a:xfrm>
            <a:off x="340468" y="812598"/>
            <a:ext cx="8677374" cy="4824918"/>
          </a:xfrm>
          <a:prstGeom prst="rect">
            <a:avLst/>
          </a:prstGeom>
        </p:spPr>
      </p:pic>
    </p:spTree>
    <p:extLst>
      <p:ext uri="{BB962C8B-B14F-4D97-AF65-F5344CB8AC3E}">
        <p14:creationId xmlns:p14="http://schemas.microsoft.com/office/powerpoint/2010/main" val="28303916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105</a:t>
            </a:fld>
            <a:endParaRPr lang="en-US" dirty="0"/>
          </a:p>
        </p:txBody>
      </p:sp>
      <p:pic>
        <p:nvPicPr>
          <p:cNvPr id="4" name="Picture 3">
            <a:extLst>
              <a:ext uri="{FF2B5EF4-FFF2-40B4-BE49-F238E27FC236}">
                <a16:creationId xmlns:a16="http://schemas.microsoft.com/office/drawing/2014/main" id="{F1D18B7E-3217-4DD0-B9FD-457CC44F4B86}"/>
              </a:ext>
            </a:extLst>
          </p:cNvPr>
          <p:cNvPicPr>
            <a:picLocks noChangeAspect="1"/>
          </p:cNvPicPr>
          <p:nvPr/>
        </p:nvPicPr>
        <p:blipFill rotWithShape="1">
          <a:blip r:embed="rId2"/>
          <a:srcRect l="2873" t="22774" r="23192" b="13067"/>
          <a:stretch/>
        </p:blipFill>
        <p:spPr>
          <a:xfrm>
            <a:off x="175098" y="856033"/>
            <a:ext cx="8095532" cy="4542817"/>
          </a:xfrm>
          <a:prstGeom prst="rect">
            <a:avLst/>
          </a:prstGeom>
        </p:spPr>
      </p:pic>
    </p:spTree>
    <p:extLst>
      <p:ext uri="{BB962C8B-B14F-4D97-AF65-F5344CB8AC3E}">
        <p14:creationId xmlns:p14="http://schemas.microsoft.com/office/powerpoint/2010/main" val="808030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106</a:t>
            </a:fld>
            <a:endParaRPr lang="en-US" dirty="0"/>
          </a:p>
        </p:txBody>
      </p:sp>
      <p:pic>
        <p:nvPicPr>
          <p:cNvPr id="5" name="Picture 4">
            <a:extLst>
              <a:ext uri="{FF2B5EF4-FFF2-40B4-BE49-F238E27FC236}">
                <a16:creationId xmlns:a16="http://schemas.microsoft.com/office/drawing/2014/main" id="{776BF654-EF13-4F92-8034-273FAE842AA8}"/>
              </a:ext>
            </a:extLst>
          </p:cNvPr>
          <p:cNvPicPr>
            <a:picLocks noChangeAspect="1"/>
          </p:cNvPicPr>
          <p:nvPr/>
        </p:nvPicPr>
        <p:blipFill rotWithShape="1">
          <a:blip r:embed="rId2"/>
          <a:srcRect l="4574" t="19483" r="22341" b="13067"/>
          <a:stretch/>
        </p:blipFill>
        <p:spPr>
          <a:xfrm>
            <a:off x="671208" y="846304"/>
            <a:ext cx="8005864" cy="4777883"/>
          </a:xfrm>
          <a:prstGeom prst="rect">
            <a:avLst/>
          </a:prstGeom>
        </p:spPr>
      </p:pic>
    </p:spTree>
    <p:extLst>
      <p:ext uri="{BB962C8B-B14F-4D97-AF65-F5344CB8AC3E}">
        <p14:creationId xmlns:p14="http://schemas.microsoft.com/office/powerpoint/2010/main" val="23406554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107</a:t>
            </a:fld>
            <a:endParaRPr lang="en-US" dirty="0"/>
          </a:p>
        </p:txBody>
      </p:sp>
      <p:pic>
        <p:nvPicPr>
          <p:cNvPr id="4" name="Picture 3">
            <a:extLst>
              <a:ext uri="{FF2B5EF4-FFF2-40B4-BE49-F238E27FC236}">
                <a16:creationId xmlns:a16="http://schemas.microsoft.com/office/drawing/2014/main" id="{F0758629-C975-495F-8370-25EB5C3D1DA3}"/>
              </a:ext>
            </a:extLst>
          </p:cNvPr>
          <p:cNvPicPr>
            <a:picLocks noChangeAspect="1"/>
          </p:cNvPicPr>
          <p:nvPr/>
        </p:nvPicPr>
        <p:blipFill rotWithShape="1">
          <a:blip r:embed="rId2"/>
          <a:srcRect l="3724" t="33302" r="24362" b="3196"/>
          <a:stretch/>
        </p:blipFill>
        <p:spPr>
          <a:xfrm>
            <a:off x="301556" y="1099225"/>
            <a:ext cx="8160247" cy="4659550"/>
          </a:xfrm>
          <a:prstGeom prst="rect">
            <a:avLst/>
          </a:prstGeom>
        </p:spPr>
      </p:pic>
    </p:spTree>
    <p:extLst>
      <p:ext uri="{BB962C8B-B14F-4D97-AF65-F5344CB8AC3E}">
        <p14:creationId xmlns:p14="http://schemas.microsoft.com/office/powerpoint/2010/main" val="2898943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108</a:t>
            </a:fld>
            <a:endParaRPr lang="en-US" dirty="0"/>
          </a:p>
        </p:txBody>
      </p:sp>
      <p:pic>
        <p:nvPicPr>
          <p:cNvPr id="5" name="Picture 4">
            <a:extLst>
              <a:ext uri="{FF2B5EF4-FFF2-40B4-BE49-F238E27FC236}">
                <a16:creationId xmlns:a16="http://schemas.microsoft.com/office/drawing/2014/main" id="{4983F5BC-9154-4B26-8519-8AD32F5699C4}"/>
              </a:ext>
            </a:extLst>
          </p:cNvPr>
          <p:cNvPicPr>
            <a:picLocks noChangeAspect="1"/>
          </p:cNvPicPr>
          <p:nvPr/>
        </p:nvPicPr>
        <p:blipFill rotWithShape="1">
          <a:blip r:embed="rId2"/>
          <a:srcRect l="3085" t="23761" r="31809" b="12573"/>
          <a:stretch/>
        </p:blipFill>
        <p:spPr>
          <a:xfrm>
            <a:off x="369650" y="729574"/>
            <a:ext cx="7753171" cy="4902741"/>
          </a:xfrm>
          <a:prstGeom prst="rect">
            <a:avLst/>
          </a:prstGeom>
        </p:spPr>
      </p:pic>
    </p:spTree>
    <p:extLst>
      <p:ext uri="{BB962C8B-B14F-4D97-AF65-F5344CB8AC3E}">
        <p14:creationId xmlns:p14="http://schemas.microsoft.com/office/powerpoint/2010/main" val="749737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109</a:t>
            </a:fld>
            <a:endParaRPr lang="en-US" dirty="0"/>
          </a:p>
        </p:txBody>
      </p:sp>
      <p:pic>
        <p:nvPicPr>
          <p:cNvPr id="6" name="Picture 5" descr="Inline image 2">
            <a:extLst>
              <a:ext uri="{FF2B5EF4-FFF2-40B4-BE49-F238E27FC236}">
                <a16:creationId xmlns:a16="http://schemas.microsoft.com/office/drawing/2014/main" id="{C2F64987-4E2F-4363-BF37-1FC6D9B4B5D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1543" y="1050586"/>
            <a:ext cx="8580914" cy="4619105"/>
          </a:xfrm>
          <a:prstGeom prst="rect">
            <a:avLst/>
          </a:prstGeom>
          <a:noFill/>
          <a:ln>
            <a:noFill/>
          </a:ln>
        </p:spPr>
      </p:pic>
    </p:spTree>
    <p:extLst>
      <p:ext uri="{BB962C8B-B14F-4D97-AF65-F5344CB8AC3E}">
        <p14:creationId xmlns:p14="http://schemas.microsoft.com/office/powerpoint/2010/main" val="1165455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485900" y="1063228"/>
            <a:ext cx="6057900" cy="1622822"/>
          </a:xfrm>
        </p:spPr>
        <p:txBody>
          <a:bodyPr>
            <a:no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675"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2464084" y="2767515"/>
            <a:ext cx="4215833" cy="3165934"/>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#4</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110</a:t>
            </a:fld>
            <a:endParaRPr lang="en-US" dirty="0"/>
          </a:p>
        </p:txBody>
      </p:sp>
      <p:pic>
        <p:nvPicPr>
          <p:cNvPr id="7" name="Picture 6">
            <a:extLst>
              <a:ext uri="{FF2B5EF4-FFF2-40B4-BE49-F238E27FC236}">
                <a16:creationId xmlns:a16="http://schemas.microsoft.com/office/drawing/2014/main" id="{4C133154-1C91-44D0-94D2-216B72FA3A77}"/>
              </a:ext>
            </a:extLst>
          </p:cNvPr>
          <p:cNvPicPr>
            <a:picLocks noChangeAspect="1"/>
          </p:cNvPicPr>
          <p:nvPr/>
        </p:nvPicPr>
        <p:blipFill rotWithShape="1">
          <a:blip r:embed="rId3"/>
          <a:srcRect l="-1884" t="40292" r="5710" b="30839"/>
          <a:stretch/>
        </p:blipFill>
        <p:spPr>
          <a:xfrm>
            <a:off x="630736" y="1459316"/>
            <a:ext cx="6877456" cy="163424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FED8EDC-0F31-4083-86F3-E322E1FC61FC}"/>
              </a:ext>
            </a:extLst>
          </p:cNvPr>
          <p:cNvPicPr>
            <a:picLocks noChangeAspect="1"/>
          </p:cNvPicPr>
          <p:nvPr/>
        </p:nvPicPr>
        <p:blipFill rotWithShape="1">
          <a:blip r:embed="rId3"/>
          <a:srcRect l="14304" t="41882" r="71141" b="37154"/>
          <a:stretch/>
        </p:blipFill>
        <p:spPr>
          <a:xfrm>
            <a:off x="630736" y="3211479"/>
            <a:ext cx="1040860" cy="1186776"/>
          </a:xfrm>
          <a:prstGeom prst="rect">
            <a:avLst/>
          </a:prstGeom>
          <a:ln>
            <a:noFill/>
          </a:ln>
          <a:effectLst>
            <a:outerShdw blurRad="190500" algn="tl" rotWithShape="0">
              <a:srgbClr val="000000">
                <a:alpha val="70000"/>
              </a:srgbClr>
            </a:outerShdw>
          </a:effectLst>
        </p:spPr>
      </p:pic>
      <p:sp>
        <p:nvSpPr>
          <p:cNvPr id="9" name="Content Placeholder 3">
            <a:extLst>
              <a:ext uri="{FF2B5EF4-FFF2-40B4-BE49-F238E27FC236}">
                <a16:creationId xmlns:a16="http://schemas.microsoft.com/office/drawing/2014/main" id="{F4B50491-088B-4B12-9513-E87EB7101C1A}"/>
              </a:ext>
            </a:extLst>
          </p:cNvPr>
          <p:cNvSpPr>
            <a:spLocks noGrp="1"/>
          </p:cNvSpPr>
          <p:nvPr>
            <p:ph idx="1"/>
          </p:nvPr>
        </p:nvSpPr>
        <p:spPr>
          <a:xfrm>
            <a:off x="507925" y="4547514"/>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4"/>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11" name="Picture 10">
            <a:extLst>
              <a:ext uri="{FF2B5EF4-FFF2-40B4-BE49-F238E27FC236}">
                <a16:creationId xmlns:a16="http://schemas.microsoft.com/office/drawing/2014/main" id="{AB7522EA-1912-41C3-8B60-DF2406472EDA}"/>
              </a:ext>
            </a:extLst>
          </p:cNvPr>
          <p:cNvPicPr>
            <a:picLocks noChangeAspect="1"/>
          </p:cNvPicPr>
          <p:nvPr/>
        </p:nvPicPr>
        <p:blipFill rotWithShape="1">
          <a:blip r:embed="rId3"/>
          <a:srcRect l="57057" t="42078" r="28388" b="38072"/>
          <a:stretch/>
        </p:blipFill>
        <p:spPr>
          <a:xfrm>
            <a:off x="1957180" y="3214991"/>
            <a:ext cx="1040861" cy="1123712"/>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C0383E4-D493-4EC2-8D3D-70D0E9211052}"/>
              </a:ext>
            </a:extLst>
          </p:cNvPr>
          <p:cNvPicPr>
            <a:picLocks noChangeAspect="1"/>
          </p:cNvPicPr>
          <p:nvPr/>
        </p:nvPicPr>
        <p:blipFill rotWithShape="1">
          <a:blip r:embed="rId3"/>
          <a:srcRect l="-321" t="42580" r="85765" b="35424"/>
          <a:stretch/>
        </p:blipFill>
        <p:spPr>
          <a:xfrm>
            <a:off x="3109363" y="3113018"/>
            <a:ext cx="1040860" cy="124514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DA29AAF-F755-4B3F-A712-E95AEF266DE4}"/>
              </a:ext>
            </a:extLst>
          </p:cNvPr>
          <p:cNvPicPr>
            <a:picLocks noChangeAspect="1"/>
          </p:cNvPicPr>
          <p:nvPr/>
        </p:nvPicPr>
        <p:blipFill rotWithShape="1">
          <a:blip r:embed="rId3"/>
          <a:srcRect l="44389" t="42912" r="40920" b="37842"/>
          <a:stretch/>
        </p:blipFill>
        <p:spPr>
          <a:xfrm>
            <a:off x="5461413" y="3232098"/>
            <a:ext cx="1050587" cy="1089498"/>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AFE97BDB-6DC7-4303-B720-E0426E3E883F}"/>
              </a:ext>
            </a:extLst>
          </p:cNvPr>
          <p:cNvPicPr>
            <a:picLocks noChangeAspect="1"/>
          </p:cNvPicPr>
          <p:nvPr/>
        </p:nvPicPr>
        <p:blipFill rotWithShape="1">
          <a:blip r:embed="rId3"/>
          <a:srcRect l="71000" t="42604" r="14309" b="37463"/>
          <a:stretch/>
        </p:blipFill>
        <p:spPr>
          <a:xfrm>
            <a:off x="4261545" y="3229750"/>
            <a:ext cx="1050587" cy="112840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F9013771-73BE-4FF5-95A8-0062FB585D93}"/>
              </a:ext>
            </a:extLst>
          </p:cNvPr>
          <p:cNvPicPr>
            <a:picLocks noChangeAspect="1"/>
          </p:cNvPicPr>
          <p:nvPr/>
        </p:nvPicPr>
        <p:blipFill rotWithShape="1">
          <a:blip r:embed="rId3"/>
          <a:srcRect l="28111" t="42179" r="55837" b="37716"/>
          <a:stretch/>
        </p:blipFill>
        <p:spPr>
          <a:xfrm>
            <a:off x="6604000" y="3161928"/>
            <a:ext cx="1147864" cy="1138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4007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0AB3DA71-8EDD-4CA8-8450-523B5EED1C2A}"/>
              </a:ext>
            </a:extLst>
          </p:cNvPr>
          <p:cNvPicPr>
            <a:picLocks noChangeAspect="1"/>
          </p:cNvPicPr>
          <p:nvPr/>
        </p:nvPicPr>
        <p:blipFill rotWithShape="1">
          <a:blip r:embed="rId3"/>
          <a:srcRect l="25958" t="20136" r="37234" b="46606"/>
          <a:stretch/>
        </p:blipFill>
        <p:spPr>
          <a:xfrm>
            <a:off x="1086190" y="2181597"/>
            <a:ext cx="6971619" cy="3803515"/>
          </a:xfrm>
          <a:prstGeom prst="rect">
            <a:avLst/>
          </a:prstGeom>
        </p:spPr>
      </p:pic>
    </p:spTree>
    <p:extLst>
      <p:ext uri="{BB962C8B-B14F-4D97-AF65-F5344CB8AC3E}">
        <p14:creationId xmlns:p14="http://schemas.microsoft.com/office/powerpoint/2010/main" val="4002713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38AE5C3F-99DB-4C6D-949A-3091FB39976E}"/>
              </a:ext>
            </a:extLst>
          </p:cNvPr>
          <p:cNvPicPr>
            <a:picLocks noChangeAspect="1"/>
          </p:cNvPicPr>
          <p:nvPr/>
        </p:nvPicPr>
        <p:blipFill rotWithShape="1">
          <a:blip r:embed="rId3"/>
          <a:srcRect l="24255" t="24365" r="36915" b="42376"/>
          <a:stretch/>
        </p:blipFill>
        <p:spPr>
          <a:xfrm>
            <a:off x="405303" y="1702339"/>
            <a:ext cx="7937547" cy="4105073"/>
          </a:xfrm>
          <a:prstGeom prst="rect">
            <a:avLst/>
          </a:prstGeom>
        </p:spPr>
      </p:pic>
    </p:spTree>
    <p:extLst>
      <p:ext uri="{BB962C8B-B14F-4D97-AF65-F5344CB8AC3E}">
        <p14:creationId xmlns:p14="http://schemas.microsoft.com/office/powerpoint/2010/main" val="20463672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3A65BA93-006F-489E-B2A8-3CAC9D62579E}"/>
              </a:ext>
            </a:extLst>
          </p:cNvPr>
          <p:cNvPicPr>
            <a:picLocks noChangeAspect="1"/>
          </p:cNvPicPr>
          <p:nvPr/>
        </p:nvPicPr>
        <p:blipFill rotWithShape="1">
          <a:blip r:embed="rId3"/>
          <a:srcRect l="7765" t="46095" r="46703" b="30898"/>
          <a:stretch/>
        </p:blipFill>
        <p:spPr>
          <a:xfrm>
            <a:off x="457200" y="1924293"/>
            <a:ext cx="8408687" cy="3182728"/>
          </a:xfrm>
          <a:prstGeom prst="rect">
            <a:avLst/>
          </a:prstGeom>
        </p:spPr>
      </p:pic>
    </p:spTree>
    <p:extLst>
      <p:ext uri="{BB962C8B-B14F-4D97-AF65-F5344CB8AC3E}">
        <p14:creationId xmlns:p14="http://schemas.microsoft.com/office/powerpoint/2010/main" val="2953745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2"/>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E800F495-666A-4804-898F-9AB24329EFD7}"/>
              </a:ext>
            </a:extLst>
          </p:cNvPr>
          <p:cNvPicPr>
            <a:picLocks noChangeAspect="1"/>
          </p:cNvPicPr>
          <p:nvPr/>
        </p:nvPicPr>
        <p:blipFill rotWithShape="1">
          <a:blip r:embed="rId3"/>
          <a:srcRect l="8510" t="45384" r="45959" b="22378"/>
          <a:stretch/>
        </p:blipFill>
        <p:spPr>
          <a:xfrm>
            <a:off x="1138136" y="2110901"/>
            <a:ext cx="7226409" cy="3832699"/>
          </a:xfrm>
          <a:prstGeom prst="rect">
            <a:avLst/>
          </a:prstGeom>
        </p:spPr>
      </p:pic>
    </p:spTree>
    <p:extLst>
      <p:ext uri="{BB962C8B-B14F-4D97-AF65-F5344CB8AC3E}">
        <p14:creationId xmlns:p14="http://schemas.microsoft.com/office/powerpoint/2010/main" val="3292156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3"/>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4" name="Picture 3">
            <a:extLst>
              <a:ext uri="{FF2B5EF4-FFF2-40B4-BE49-F238E27FC236}">
                <a16:creationId xmlns:a16="http://schemas.microsoft.com/office/drawing/2014/main" id="{B53993EB-0A91-4484-9367-AA01898438EB}"/>
              </a:ext>
            </a:extLst>
          </p:cNvPr>
          <p:cNvPicPr>
            <a:picLocks noChangeAspect="1"/>
          </p:cNvPicPr>
          <p:nvPr/>
        </p:nvPicPr>
        <p:blipFill rotWithShape="1">
          <a:blip r:embed="rId4"/>
          <a:srcRect l="8617" t="26922" r="46170" b="40272"/>
          <a:stretch/>
        </p:blipFill>
        <p:spPr>
          <a:xfrm>
            <a:off x="715152" y="1906620"/>
            <a:ext cx="7713696" cy="4192621"/>
          </a:xfrm>
          <a:prstGeom prst="rect">
            <a:avLst/>
          </a:prstGeom>
        </p:spPr>
      </p:pic>
    </p:spTree>
    <p:extLst>
      <p:ext uri="{BB962C8B-B14F-4D97-AF65-F5344CB8AC3E}">
        <p14:creationId xmlns:p14="http://schemas.microsoft.com/office/powerpoint/2010/main" val="34703757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3">
            <a:extLst>
              <a:ext uri="{FF2B5EF4-FFF2-40B4-BE49-F238E27FC236}">
                <a16:creationId xmlns:a16="http://schemas.microsoft.com/office/drawing/2014/main" id="{30E9049E-2391-4859-9E9E-942B14AAECCB}"/>
              </a:ext>
            </a:extLst>
          </p:cNvPr>
          <p:cNvSpPr>
            <a:spLocks noGrp="1"/>
          </p:cNvSpPr>
          <p:nvPr>
            <p:ph idx="1"/>
          </p:nvPr>
        </p:nvSpPr>
        <p:spPr>
          <a:xfrm>
            <a:off x="457200" y="491080"/>
            <a:ext cx="8229600" cy="1836267"/>
          </a:xfrm>
        </p:spPr>
        <p:txBody>
          <a:bodyPr/>
          <a:lstStyle/>
          <a:p>
            <a:pPr marL="0" indent="0">
              <a:buNone/>
            </a:pPr>
            <a:r>
              <a:rPr lang="en-US" sz="1800" dirty="0">
                <a:effectLst/>
                <a:latin typeface="Times New Roman" panose="02020603050405020304" pitchFamily="18" charset="0"/>
                <a:ea typeface="Calibri" panose="020F0502020204030204" pitchFamily="34" charset="0"/>
              </a:rPr>
              <a:t>Zhu, M., Sabir, N., Bonk, C. J., Sari, A., Xu., S., &amp; Kim, M. (2021, April). </a:t>
            </a:r>
            <a:r>
              <a:rPr lang="en-US" sz="1800" dirty="0">
                <a:effectLst/>
                <a:latin typeface="Times New Roman" panose="02020603050405020304" pitchFamily="18" charset="0"/>
                <a:ea typeface="ArialUnicodeMS"/>
              </a:rPr>
              <a:t>Addressing learner cultural diversity in MOOC design and delivery: Strategies and practices of instructors and experts. </a:t>
            </a:r>
            <a:r>
              <a:rPr lang="en-US" sz="1800" i="1" u="sng" dirty="0">
                <a:solidFill>
                  <a:srgbClr val="0000FF"/>
                </a:solidFill>
                <a:effectLst/>
                <a:latin typeface="Times New Roman" panose="02020603050405020304" pitchFamily="18" charset="0"/>
                <a:ea typeface="Calibri" panose="020F0502020204030204" pitchFamily="34" charset="0"/>
              </a:rPr>
              <a:t>Turkish Online Journal of Distance Education</a:t>
            </a:r>
            <a:r>
              <a:rPr lang="en-US" sz="1800" u="sng" dirty="0">
                <a:solidFill>
                  <a:srgbClr val="0000FF"/>
                </a:solidFill>
                <a:effectLst/>
                <a:latin typeface="Times New Roman" panose="02020603050405020304" pitchFamily="18" charset="0"/>
                <a:ea typeface="Calibri" panose="020F0502020204030204" pitchFamily="34" charset="0"/>
              </a:rPr>
              <a:t>, </a:t>
            </a:r>
            <a:r>
              <a:rPr lang="en-US" sz="1800" i="1" u="sng" dirty="0">
                <a:solidFill>
                  <a:srgbClr val="0000FF"/>
                </a:solidFill>
                <a:effectLst/>
                <a:latin typeface="Times New Roman" panose="02020603050405020304" pitchFamily="18" charset="0"/>
                <a:ea typeface="Calibri" panose="020F0502020204030204" pitchFamily="34" charset="0"/>
              </a:rPr>
              <a:t>22</a:t>
            </a:r>
            <a:r>
              <a:rPr lang="en-US" sz="1800" u="sng" dirty="0">
                <a:solidFill>
                  <a:srgbClr val="0000FF"/>
                </a:solidFill>
                <a:effectLst/>
                <a:latin typeface="Times New Roman" panose="02020603050405020304" pitchFamily="18" charset="0"/>
                <a:ea typeface="Calibri" panose="020F0502020204030204" pitchFamily="34" charset="0"/>
              </a:rPr>
              <a:t>(2), 1-25</a:t>
            </a:r>
            <a:r>
              <a:rPr lang="en-US" sz="1800" u="sng" dirty="0">
                <a:solidFill>
                  <a:srgbClr val="0000FF"/>
                </a:solidFill>
                <a:effectLst/>
                <a:latin typeface="Times New Roman" panose="02020603050405020304" pitchFamily="18" charset="0"/>
                <a:ea typeface="ArialUnicodeMS"/>
              </a:rPr>
              <a:t>.</a:t>
            </a:r>
            <a:r>
              <a:rPr lang="en-US" sz="1800" dirty="0">
                <a:effectLst/>
                <a:latin typeface="Times New Roman" panose="02020603050405020304" pitchFamily="18" charset="0"/>
                <a:ea typeface="ArialUnicodeMS"/>
              </a:rPr>
              <a:t> </a:t>
            </a:r>
            <a:r>
              <a:rPr lang="en-US" sz="1800" u="sng" dirty="0">
                <a:solidFill>
                  <a:srgbClr val="0000FF"/>
                </a:solidFill>
                <a:effectLst/>
                <a:latin typeface="Times New Roman" panose="02020603050405020304" pitchFamily="18" charset="0"/>
                <a:ea typeface="Calibri" panose="020F0502020204030204" pitchFamily="34" charset="0"/>
                <a:hlinkClick r:id="rId3"/>
              </a:rPr>
              <a:t>https://doi.org/10.17718/tojde.906468</a:t>
            </a:r>
            <a:r>
              <a:rPr lang="en-US" sz="1800" dirty="0">
                <a:effectLst/>
                <a:latin typeface="Times New Roman" panose="02020603050405020304" pitchFamily="18" charset="0"/>
                <a:ea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22E44210-070C-4DFC-B202-D9D14C41746A}"/>
              </a:ext>
            </a:extLst>
          </p:cNvPr>
          <p:cNvPicPr>
            <a:picLocks noChangeAspect="1"/>
          </p:cNvPicPr>
          <p:nvPr/>
        </p:nvPicPr>
        <p:blipFill rotWithShape="1">
          <a:blip r:embed="rId4"/>
          <a:srcRect l="10000" t="27491" r="47872" b="38567"/>
          <a:stretch/>
        </p:blipFill>
        <p:spPr>
          <a:xfrm>
            <a:off x="1142999" y="2033080"/>
            <a:ext cx="6858002" cy="4139045"/>
          </a:xfrm>
          <a:prstGeom prst="rect">
            <a:avLst/>
          </a:prstGeom>
        </p:spPr>
      </p:pic>
    </p:spTree>
    <p:extLst>
      <p:ext uri="{BB962C8B-B14F-4D97-AF65-F5344CB8AC3E}">
        <p14:creationId xmlns:p14="http://schemas.microsoft.com/office/powerpoint/2010/main" val="2664675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975048E6-892F-471E-BAB6-F679F834F171}"/>
              </a:ext>
            </a:extLst>
          </p:cNvPr>
          <p:cNvPicPr>
            <a:picLocks noChangeAspect="1"/>
          </p:cNvPicPr>
          <p:nvPr/>
        </p:nvPicPr>
        <p:blipFill rotWithShape="1">
          <a:blip r:embed="rId3"/>
          <a:srcRect l="8617" t="21527" r="46489" b="20389"/>
          <a:stretch/>
        </p:blipFill>
        <p:spPr>
          <a:xfrm>
            <a:off x="1084672" y="136186"/>
            <a:ext cx="6507727" cy="6307251"/>
          </a:xfrm>
          <a:prstGeom prst="rect">
            <a:avLst/>
          </a:prstGeom>
        </p:spPr>
      </p:pic>
    </p:spTree>
    <p:extLst>
      <p:ext uri="{BB962C8B-B14F-4D97-AF65-F5344CB8AC3E}">
        <p14:creationId xmlns:p14="http://schemas.microsoft.com/office/powerpoint/2010/main" val="1974276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B26BA4A-765F-4E4F-837C-234BF3343302}"/>
              </a:ext>
            </a:extLst>
          </p:cNvPr>
          <p:cNvPicPr>
            <a:picLocks noChangeAspect="1"/>
          </p:cNvPicPr>
          <p:nvPr/>
        </p:nvPicPr>
        <p:blipFill rotWithShape="1">
          <a:blip r:embed="rId3"/>
          <a:srcRect l="8085" t="19254" r="46702" b="37715"/>
          <a:stretch/>
        </p:blipFill>
        <p:spPr>
          <a:xfrm>
            <a:off x="250608" y="49437"/>
            <a:ext cx="8704009" cy="6205447"/>
          </a:xfrm>
          <a:prstGeom prst="rect">
            <a:avLst/>
          </a:prstGeom>
        </p:spPr>
      </p:pic>
    </p:spTree>
    <p:extLst>
      <p:ext uri="{BB962C8B-B14F-4D97-AF65-F5344CB8AC3E}">
        <p14:creationId xmlns:p14="http://schemas.microsoft.com/office/powerpoint/2010/main" val="4881968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A27E62-AC08-4643-A641-9A72CAAEF3CD}"/>
              </a:ext>
            </a:extLst>
          </p:cNvPr>
          <p:cNvPicPr>
            <a:picLocks noChangeAspect="1"/>
          </p:cNvPicPr>
          <p:nvPr/>
        </p:nvPicPr>
        <p:blipFill rotWithShape="1">
          <a:blip r:embed="rId3"/>
          <a:srcRect l="7447" t="31042" r="45000" b="8460"/>
          <a:stretch/>
        </p:blipFill>
        <p:spPr>
          <a:xfrm>
            <a:off x="914399" y="49438"/>
            <a:ext cx="6702357" cy="6387481"/>
          </a:xfrm>
          <a:prstGeom prst="rect">
            <a:avLst/>
          </a:prstGeom>
        </p:spPr>
      </p:pic>
    </p:spTree>
    <p:extLst>
      <p:ext uri="{BB962C8B-B14F-4D97-AF65-F5344CB8AC3E}">
        <p14:creationId xmlns:p14="http://schemas.microsoft.com/office/powerpoint/2010/main" val="10590300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1347353" y="268901"/>
            <a:ext cx="6143337" cy="179080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13, 2021</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Analyzing Udemy’s IPO Filing: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$430M Revenue; $30M </a:t>
            </a:r>
            <a:r>
              <a:rPr lang="en-US" sz="1600" b="1" dirty="0" err="1">
                <a:latin typeface="Tahoma" panose="020B0604030504040204" pitchFamily="34" charset="0"/>
                <a:ea typeface="Tahoma" panose="020B0604030504040204" pitchFamily="34" charset="0"/>
                <a:cs typeface="Tahoma" panose="020B0604030504040204" pitchFamily="34" charset="0"/>
              </a:rPr>
              <a:t>CorpU</a:t>
            </a:r>
            <a:r>
              <a:rPr lang="en-US" sz="1600" b="1" dirty="0">
                <a:latin typeface="Tahoma" panose="020B0604030504040204" pitchFamily="34" charset="0"/>
                <a:ea typeface="Tahoma" panose="020B0604030504040204" pitchFamily="34" charset="0"/>
                <a:cs typeface="Tahoma" panose="020B0604030504040204" pitchFamily="34" charset="0"/>
              </a:rPr>
              <a:t> Acquisition; Consumer Segment Stalls, Enterprise Grows.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Dhawal Shah, Class Central</a:t>
            </a:r>
            <a:br>
              <a:rPr lang="en-US" sz="2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https://www.classcentral.com/report/udemy-s1-analysis/</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661D2E5-90E5-4573-B198-5C91A130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35361417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120</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Background pattern, map&#10;&#10;Description automatically generated">
            <a:extLst>
              <a:ext uri="{FF2B5EF4-FFF2-40B4-BE49-F238E27FC236}">
                <a16:creationId xmlns:a16="http://schemas.microsoft.com/office/drawing/2014/main" id="{2838A718-1448-40FD-B3D2-55F531CC1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31" y="2819176"/>
            <a:ext cx="5449455" cy="3632970"/>
          </a:xfrm>
          <a:prstGeom prst="rect">
            <a:avLst/>
          </a:prstGeom>
        </p:spPr>
      </p:pic>
    </p:spTree>
    <p:extLst>
      <p:ext uri="{BB962C8B-B14F-4D97-AF65-F5344CB8AC3E}">
        <p14:creationId xmlns:p14="http://schemas.microsoft.com/office/powerpoint/2010/main" val="3679396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8909" y="1402080"/>
            <a:ext cx="7776441" cy="3696393"/>
          </a:xfrm>
        </p:spPr>
        <p:txBody>
          <a:bodyPr>
            <a:noAutofit/>
          </a:bodyPr>
          <a:lstStyle/>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motivated individuals to enroll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learning strategies that helped learners’ SDL in MOOCs?</a:t>
            </a:r>
          </a:p>
          <a:p>
            <a:pPr marL="628650" marR="0" indent="-514350">
              <a:spcBef>
                <a:spcPts val="0"/>
              </a:spcBef>
              <a:spcAft>
                <a:spcPts val="0"/>
              </a:spcAf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were the design and instructional elements of MOOCs that facilitated learners’ SDL?</a:t>
            </a:r>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121</a:t>
            </a:fld>
            <a:endParaRPr lang="en-US" dirty="0"/>
          </a:p>
        </p:txBody>
      </p:sp>
    </p:spTree>
    <p:extLst>
      <p:ext uri="{BB962C8B-B14F-4D97-AF65-F5344CB8AC3E}">
        <p14:creationId xmlns:p14="http://schemas.microsoft.com/office/powerpoint/2010/main" val="41429094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122</a:t>
            </a:fld>
            <a:endParaRPr lang="en-US" dirty="0"/>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0" y="2535927"/>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6980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#5</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123</a:t>
            </a:fld>
            <a:endParaRPr lang="en-US" dirty="0"/>
          </a:p>
        </p:txBody>
      </p:sp>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0DA357E-D6CC-468D-93A3-6160A4965A5C}"/>
              </a:ext>
            </a:extLst>
          </p:cNvPr>
          <p:cNvPicPr>
            <a:picLocks noChangeAspect="1"/>
          </p:cNvPicPr>
          <p:nvPr/>
        </p:nvPicPr>
        <p:blipFill rotWithShape="1">
          <a:blip r:embed="rId3"/>
          <a:srcRect l="23232" t="24684" r="25555" b="42328"/>
          <a:stretch/>
        </p:blipFill>
        <p:spPr>
          <a:xfrm>
            <a:off x="461818" y="2874006"/>
            <a:ext cx="7828024" cy="3103418"/>
          </a:xfrm>
          <a:prstGeom prst="rect">
            <a:avLst/>
          </a:prstGeom>
        </p:spPr>
      </p:pic>
    </p:spTree>
    <p:extLst>
      <p:ext uri="{BB962C8B-B14F-4D97-AF65-F5344CB8AC3E}">
        <p14:creationId xmlns:p14="http://schemas.microsoft.com/office/powerpoint/2010/main" val="2645028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795491" cy="3906982"/>
          </a:xfrm>
        </p:spPr>
        <p:txBody>
          <a:bodyPr>
            <a:normAutofit/>
          </a:bodyPr>
          <a:lstStyle/>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Jacob, a retired management consultant from the US, expressed his motive behind enrolling in MOOCs as strictly intrinsic, “there's no reward.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I'm retired</a:t>
            </a:r>
            <a:r>
              <a:rPr lang="en-US" sz="2800" b="1" dirty="0">
                <a:latin typeface="Tahoma" panose="020B0604030504040204" pitchFamily="34" charset="0"/>
                <a:ea typeface="Tahoma" panose="020B0604030504040204" pitchFamily="34" charset="0"/>
                <a:cs typeface="Tahoma" panose="020B0604030504040204" pitchFamily="34" charset="0"/>
              </a:rPr>
              <a:t>. It's really just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get very interested in topics. I realize holes in my knowledge and try to fill the holes.</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124</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Intrinsic Motivation</a:t>
            </a:r>
          </a:p>
        </p:txBody>
      </p:sp>
    </p:spTree>
    <p:extLst>
      <p:ext uri="{BB962C8B-B14F-4D97-AF65-F5344CB8AC3E}">
        <p14:creationId xmlns:p14="http://schemas.microsoft.com/office/powerpoint/2010/main" val="939612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1"/>
            <a:ext cx="7934036" cy="4479635"/>
          </a:xfrm>
        </p:spPr>
        <p:txBody>
          <a:bodyPr>
            <a:noAutofit/>
          </a:bodyPr>
          <a:lstStyle/>
          <a:p>
            <a:pPr marL="0" indent="0">
              <a:lnSpc>
                <a:spcPct val="12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Besides educational purposes,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some participants enrolled in MOOCs to help with their career development</a:t>
            </a:r>
            <a:r>
              <a:rPr lang="en-US" b="1" dirty="0">
                <a:latin typeface="Tahoma" panose="020B0604030504040204" pitchFamily="34" charset="0"/>
                <a:ea typeface="Tahoma" panose="020B0604030504040204" pitchFamily="34" charset="0"/>
                <a:cs typeface="Tahoma" panose="020B0604030504040204" pitchFamily="34" charset="0"/>
              </a:rPr>
              <a:t>. For example, Sarah, who received her Ph.D. degree and was in between jobs at the time, selected topics such as anatomy, </a:t>
            </a:r>
            <a:r>
              <a:rPr lang="en-US" b="1" dirty="0" err="1">
                <a:latin typeface="Tahoma" panose="020B0604030504040204" pitchFamily="34" charset="0"/>
                <a:ea typeface="Tahoma" panose="020B0604030504040204" pitchFamily="34" charset="0"/>
                <a:cs typeface="Tahoma" panose="020B0604030504040204" pitchFamily="34" charset="0"/>
              </a:rPr>
              <a:t>MatLab</a:t>
            </a:r>
            <a:r>
              <a:rPr lang="en-US" b="1" dirty="0">
                <a:latin typeface="Tahoma" panose="020B0604030504040204" pitchFamily="34" charset="0"/>
                <a:ea typeface="Tahoma" panose="020B0604030504040204" pitchFamily="34" charset="0"/>
                <a:cs typeface="Tahoma" panose="020B0604030504040204" pitchFamily="34" charset="0"/>
              </a:rPr>
              <a:t> software, oncology, biology, and neuroscience. Sarah explained the purpose for taking these types of MOOCs was:</a:t>
            </a:r>
          </a:p>
          <a:p>
            <a:pPr marL="0" indent="0">
              <a:lnSpc>
                <a:spcPct val="120000"/>
              </a:lnSpc>
              <a:spcAft>
                <a:spcPts val="0"/>
              </a:spcAft>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 acquire and improve my knowledge as a medical physicist…I consider my resume when selecting MOOC. I choose courses related to my professional field to add them to my curriculum</a:t>
            </a:r>
            <a:r>
              <a:rPr lang="en-US" b="1" dirty="0">
                <a:latin typeface="Tahoma" panose="020B0604030504040204" pitchFamily="34" charset="0"/>
                <a:ea typeface="Tahoma" panose="020B0604030504040204" pitchFamily="34" charset="0"/>
                <a:cs typeface="Tahoma" panose="020B0604030504040204" pitchFamily="34" charset="0"/>
              </a:rPr>
              <a:t>; otherwise, there would be a period without being in contact with my profession.</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125</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RQ1. Extrinsic Motivation</a:t>
            </a:r>
          </a:p>
        </p:txBody>
      </p:sp>
    </p:spTree>
    <p:extLst>
      <p:ext uri="{BB962C8B-B14F-4D97-AF65-F5344CB8AC3E}">
        <p14:creationId xmlns:p14="http://schemas.microsoft.com/office/powerpoint/2010/main" val="4126042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126</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1449187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fontScale="92500"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lnSpc>
                <a:spcPct val="110000"/>
              </a:lnSpc>
              <a:spcBef>
                <a:spcPts val="0"/>
              </a:spcBef>
              <a:spcAft>
                <a:spcPts val="60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Aft>
                <a:spcPts val="0"/>
              </a:spcAft>
              <a:buNone/>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Note taking</a:t>
            </a:r>
            <a:r>
              <a:rPr lang="en-US" sz="3200" b="1" dirty="0">
                <a:latin typeface="Tahoma" panose="020B0604030504040204" pitchFamily="34" charset="0"/>
                <a:ea typeface="Tahoma" panose="020B0604030504040204" pitchFamily="34" charset="0"/>
                <a:cs typeface="Tahoma" panose="020B0604030504040204" pitchFamily="34" charset="0"/>
              </a:rPr>
              <a:t>: Dan stated that his main learning strategy was notetaking: “I always have my little notebook for the MOOC that I'm working on or I'm studying.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whatever videos or whatever exercise that I was doing, I was always taking notes</a:t>
            </a:r>
            <a:r>
              <a:rPr lang="en-US" sz="32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127</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RQ2. Learning Strategies</a:t>
            </a:r>
          </a:p>
        </p:txBody>
      </p:sp>
    </p:spTree>
    <p:extLst>
      <p:ext uri="{BB962C8B-B14F-4D97-AF65-F5344CB8AC3E}">
        <p14:creationId xmlns:p14="http://schemas.microsoft.com/office/powerpoint/2010/main" val="93454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462982" cy="4498109"/>
          </a:xfrm>
        </p:spPr>
        <p:txBody>
          <a:bodyPr>
            <a:normAutofit fontScale="70000" lnSpcReduction="20000"/>
          </a:bodyPr>
          <a:lstStyle/>
          <a:p>
            <a:pPr marL="0" indent="0">
              <a:lnSpc>
                <a:spcPct val="120000"/>
              </a:lnSpc>
              <a:spcAft>
                <a:spcPts val="0"/>
              </a:spcAft>
              <a:buNone/>
            </a:pPr>
            <a:r>
              <a:rPr lang="en-US" sz="3600" b="1" dirty="0">
                <a:latin typeface="Tahoma" panose="020B0604030504040204" pitchFamily="34" charset="0"/>
                <a:ea typeface="Tahoma" panose="020B0604030504040204" pitchFamily="34" charset="0"/>
                <a:cs typeface="Tahoma" panose="020B0604030504040204" pitchFamily="34" charset="0"/>
              </a:rPr>
              <a:t>To help her self-monitoring, Melena noted how enriching her knowledge and knowing new things that she did not know before, along with doing well on the quizzes and tests, were vital indications of her progress. She explained,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Usually, there is a test after each week. Performing it, I can see in which topic I have the biggest gaps, or I got it well. </a:t>
            </a:r>
            <a:r>
              <a:rPr lang="en-US" sz="3600" b="1" dirty="0">
                <a:latin typeface="Tahoma" panose="020B0604030504040204" pitchFamily="34" charset="0"/>
                <a:ea typeface="Tahoma" panose="020B0604030504040204" pitchFamily="34" charset="0"/>
                <a:cs typeface="Tahoma" panose="020B0604030504040204" pitchFamily="34" charset="0"/>
              </a:rPr>
              <a:t>Moreover, if I apply it in other areas of my life and it can also be seen then.”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128</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RQ2. Self-monitoring</a:t>
            </a:r>
          </a:p>
        </p:txBody>
      </p:sp>
    </p:spTree>
    <p:extLst>
      <p:ext uri="{BB962C8B-B14F-4D97-AF65-F5344CB8AC3E}">
        <p14:creationId xmlns:p14="http://schemas.microsoft.com/office/powerpoint/2010/main" val="3931362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fontScale="47500" lnSpcReduction="20000"/>
          </a:bodyPr>
          <a:lstStyle/>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Dan, the participant that enrolled in MOOCs as a learner and also taught MOOCs, described how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dedicated a certain time to work on MOOC</a:t>
            </a:r>
            <a:r>
              <a:rPr lang="en-US" sz="4800" b="1" dirty="0">
                <a:latin typeface="Tahoma" panose="020B0604030504040204" pitchFamily="34" charset="0"/>
                <a:ea typeface="Tahoma" panose="020B0604030504040204" pitchFamily="34" charset="0"/>
                <a:cs typeface="Tahoma" panose="020B0604030504040204" pitchFamily="34" charset="0"/>
              </a:rPr>
              <a:t>s. For the most part,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he allocated the mornings for reading and the afternoons for writing</a:t>
            </a:r>
            <a:r>
              <a:rPr lang="en-US" sz="4800" b="1" dirty="0">
                <a:latin typeface="Tahoma" panose="020B0604030504040204" pitchFamily="34" charset="0"/>
                <a:ea typeface="Tahoma" panose="020B0604030504040204" pitchFamily="34" charset="0"/>
                <a:cs typeface="Tahoma" panose="020B0604030504040204" pitchFamily="34" charset="0"/>
              </a:rPr>
              <a:t>:</a:t>
            </a:r>
          </a:p>
          <a:p>
            <a:pPr marL="0" indent="0" fontAlgn="base">
              <a:lnSpc>
                <a:spcPct val="120000"/>
              </a:lnSpc>
              <a:spcAft>
                <a:spcPts val="0"/>
              </a:spcAft>
              <a:buNone/>
            </a:pPr>
            <a:r>
              <a:rPr lang="en-US" sz="4800" b="1" dirty="0">
                <a:latin typeface="Tahoma" panose="020B0604030504040204" pitchFamily="34" charset="0"/>
                <a:ea typeface="Tahoma" panose="020B0604030504040204" pitchFamily="34" charset="0"/>
                <a:cs typeface="Tahoma" panose="020B0604030504040204" pitchFamily="34" charset="0"/>
              </a:rPr>
              <a:t>For me, I'm a researcher. I'm better at writing papers in that afternoon and reading in the morning… Also, I try to schedule my time for the MOOC as everyone scheduled. This is time to go to the gym or whatever.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129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600" dirty="0"/>
              <a:t>RQ2. Self-management</a:t>
            </a:r>
          </a:p>
        </p:txBody>
      </p:sp>
    </p:spTree>
    <p:extLst>
      <p:ext uri="{BB962C8B-B14F-4D97-AF65-F5344CB8AC3E}">
        <p14:creationId xmlns:p14="http://schemas.microsoft.com/office/powerpoint/2010/main" val="1102346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1143001" y="1156607"/>
            <a:ext cx="4738342" cy="62445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Arial"/>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1462414" y="1229242"/>
            <a:ext cx="4418929" cy="479180"/>
          </a:xfrm>
          <a:prstGeom prst="rect">
            <a:avLst/>
          </a:prstGeom>
        </p:spPr>
        <p:txBody>
          <a:bodyPr vert="horz" lIns="68580" tIns="34290" rIns="68580" bIns="3429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300" dirty="0">
                <a:solidFill>
                  <a:prstClr val="white"/>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1462413" y="1811081"/>
            <a:ext cx="6018522" cy="1223412"/>
          </a:xfrm>
          <a:prstGeom prst="rect">
            <a:avLst/>
          </a:prstGeom>
        </p:spPr>
        <p:txBody>
          <a:bodyPr wrap="square">
            <a:spAutoFit/>
          </a:bodyPr>
          <a:lstStyle/>
          <a:p>
            <a:pPr defTabSz="342900"/>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By the Numbers: MOOCs During the Pandemic</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Dhawal Shah, Class Central</a:t>
            </a:r>
          </a:p>
          <a:p>
            <a:pPr defTabSz="342900"/>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5986463" y="5696361"/>
            <a:ext cx="1543050" cy="273844"/>
          </a:xfrm>
        </p:spPr>
        <p:txBody>
          <a:bodyPr/>
          <a:lstStyle/>
          <a:p>
            <a:pPr defTabSz="342900"/>
            <a:fld id="{136F273C-9302-4EE3-8F13-E17C1857F5E7}" type="slidenum">
              <a:rPr lang="en-US">
                <a:solidFill>
                  <a:prstClr val="white"/>
                </a:solidFill>
              </a:rPr>
              <a:pPr defTabSz="342900"/>
              <a:t>13</a:t>
            </a:fld>
            <a:endParaRPr lang="en-US" dirty="0">
              <a:solidFill>
                <a:prstClr val="white"/>
              </a:solidFill>
            </a:endParaRPr>
          </a:p>
        </p:txBody>
      </p:sp>
      <p:pic>
        <p:nvPicPr>
          <p:cNvPr id="8" name="Picture 7" descr="A close up of a map&#10;&#10;Description automatically generated">
            <a:extLst>
              <a:ext uri="{FF2B5EF4-FFF2-40B4-BE49-F238E27FC236}">
                <a16:creationId xmlns:a16="http://schemas.microsoft.com/office/drawing/2014/main" id="{F1B02142-8C64-45CA-82DB-BAA0C674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414" y="3011409"/>
            <a:ext cx="5422900" cy="2727338"/>
          </a:xfrm>
          <a:prstGeom prst="rect">
            <a:avLst/>
          </a:prstGeom>
        </p:spPr>
      </p:pic>
    </p:spTree>
    <p:extLst>
      <p:ext uri="{BB962C8B-B14F-4D97-AF65-F5344CB8AC3E}">
        <p14:creationId xmlns:p14="http://schemas.microsoft.com/office/powerpoint/2010/main" val="2737461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a:bodyPr>
          <a:lstStyle/>
          <a:p>
            <a:pPr marL="0" marR="0" indent="0">
              <a:spcBef>
                <a:spcPts val="0"/>
              </a:spcBef>
              <a:spcAft>
                <a:spcPts val="0"/>
              </a:spcAft>
              <a:buNone/>
            </a:pP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RQ3: What Design and Instructional Elements of MOOCs Facilitate Learners’ SDL from the Student’s Perspective?</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Alina believed that having worksheets or a set of questions after each module was the most helpful strategy to evaluate her learning step by step.</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Being able to answer the questions after each module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gave her a sense of how much knowledge she retained before starting the next module. Similarly, Sandy elaborated upon how quizzes and tests were helpful, but she wished they were more advanced and included questions and answers rather than only multiple-choice questions. </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838172" cy="731000"/>
          </a:xfrm>
        </p:spPr>
        <p:txBody>
          <a:bodyPr/>
          <a:lstStyle/>
          <a:p>
            <a:r>
              <a:rPr lang="en-US" dirty="0"/>
              <a:t>RQ3. Design Elements</a:t>
            </a:r>
          </a:p>
        </p:txBody>
      </p:sp>
    </p:spTree>
    <p:extLst>
      <p:ext uri="{BB962C8B-B14F-4D97-AF65-F5344CB8AC3E}">
        <p14:creationId xmlns:p14="http://schemas.microsoft.com/office/powerpoint/2010/main" val="2185428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rmAutofit/>
          </a:bodyPr>
          <a:lstStyle/>
          <a:p>
            <a:pPr marL="0" indent="0">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Design Element: Clear Goals</a:t>
            </a: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Dan explained: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Some tips at the opening </a:t>
            </a:r>
            <a:r>
              <a:rPr lang="en-US" sz="2800" b="1" dirty="0">
                <a:latin typeface="Tahoma" panose="020B0604030504040204" pitchFamily="34" charset="0"/>
                <a:ea typeface="Tahoma" panose="020B0604030504040204" pitchFamily="34" charset="0"/>
                <a:cs typeface="Tahoma" panose="020B0604030504040204" pitchFamily="34" charset="0"/>
              </a:rPr>
              <a:t>of your MOOC saying: ‘hey guys, this is a MOOC that requires you a certain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amount of hours per week</a:t>
            </a:r>
            <a:r>
              <a:rPr lang="en-US" sz="2800" b="1" dirty="0">
                <a:latin typeface="Tahoma" panose="020B0604030504040204" pitchFamily="34" charset="0"/>
                <a:ea typeface="Tahoma" panose="020B0604030504040204" pitchFamily="34" charset="0"/>
                <a:cs typeface="Tahoma" panose="020B0604030504040204" pitchFamily="34" charset="0"/>
              </a:rPr>
              <a:t>. And there is a strong deadline for delivering homework and during your quizzes.’”</a:t>
            </a:r>
            <a:r>
              <a:rPr lang="en-US" sz="2800" b="1" dirty="0">
                <a:effectLst/>
                <a:latin typeface="Tahoma" panose="020B0604030504040204" pitchFamily="34" charset="0"/>
                <a:ea typeface="Tahoma" panose="020B0604030504040204" pitchFamily="34" charset="0"/>
                <a:cs typeface="Tahoma" panose="020B0604030504040204" pitchFamily="34" charset="0"/>
              </a:rPr>
              <a:t>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131</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476334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Authentic Examples</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One participant, Helen, believed that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authentic examples, resources, and visuals that some instructors demonstrated in their courses helped maintain her curiosity</a:t>
            </a:r>
            <a:r>
              <a:rPr lang="en-US" sz="2000" b="1" dirty="0">
                <a:latin typeface="Tahoma" panose="020B0604030504040204" pitchFamily="34" charset="0"/>
                <a:ea typeface="Tahoma" panose="020B0604030504040204" pitchFamily="34" charset="0"/>
                <a:cs typeface="Tahoma" panose="020B0604030504040204" pitchFamily="34" charset="0"/>
              </a:rPr>
              <a:t>. In our interview, she explained: </a:t>
            </a:r>
          </a:p>
          <a:p>
            <a:pPr marL="0" indent="0" fontAlgn="base">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When I studied the brain,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 professor showed the real brain</a:t>
            </a:r>
            <a:r>
              <a:rPr lang="en-US" sz="2000" b="1" dirty="0">
                <a:latin typeface="Tahoma" panose="020B0604030504040204" pitchFamily="34" charset="0"/>
                <a:ea typeface="Tahoma" panose="020B0604030504040204" pitchFamily="34" charset="0"/>
                <a:cs typeface="Tahoma" panose="020B0604030504040204" pitchFamily="34" charset="0"/>
              </a:rPr>
              <a:t>. Like, she took us to the laboratory and showed us how the brains, how they did it, they did things in the laboratory. So, I find it fascinating. I find it very interesting. Even though for the test I try to read, but for understanding and looking at the real thing, the visualization is very good.</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132</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2511197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a:spcAft>
                <a:spcPts val="60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Flexibility</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Sandy, a former perfectionist,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described her MOOC experience as life-changing</a:t>
            </a:r>
            <a:r>
              <a:rPr lang="en-US" sz="2000" b="1" dirty="0">
                <a:latin typeface="Tahoma" panose="020B0604030504040204" pitchFamily="34" charset="0"/>
                <a:ea typeface="Tahoma" panose="020B0604030504040204" pitchFamily="34" charset="0"/>
                <a:cs typeface="Tahoma" panose="020B0604030504040204" pitchFamily="34" charset="0"/>
              </a:rPr>
              <a:t>. In this situation, the learner felt more comfortable directing her own learning rather than being pressured to follow a stricter schedule. When asked to describe her MOOCs experience, she explained,</a:t>
            </a:r>
          </a:p>
          <a:p>
            <a:pPr marL="0" indent="0" fontAlgn="base">
              <a:spcAft>
                <a:spcPts val="60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It helped me realize that I enjoy learning a lot more when I can just be a little more casual about it. I just find it a lot more enjoyable to learn. </a:t>
            </a:r>
            <a:r>
              <a:rPr lang="en-US" sz="2000" b="1" dirty="0">
                <a:latin typeface="Tahoma" panose="020B0604030504040204" pitchFamily="34" charset="0"/>
                <a:ea typeface="Tahoma" panose="020B0604030504040204" pitchFamily="34" charset="0"/>
                <a:cs typeface="Tahoma" panose="020B0604030504040204" pitchFamily="34" charset="0"/>
              </a:rPr>
              <a:t>I think when I'm enjoying it more, I probably actually learn a lot more.”</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133</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30971843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0" y="1699492"/>
            <a:ext cx="7389091" cy="3906982"/>
          </a:xfrm>
        </p:spPr>
        <p:txBody>
          <a:bodyPr>
            <a:noAutofit/>
          </a:bodyPr>
          <a:lstStyle/>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Design element- small learning units</a:t>
            </a:r>
          </a:p>
          <a:p>
            <a:pPr marL="0" indent="0" fontAlgn="base">
              <a:spcAft>
                <a:spcPts val="0"/>
              </a:spcAft>
              <a:buNone/>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fontAlgn="base">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As Joe explained: </a:t>
            </a:r>
          </a:p>
          <a:p>
            <a:pPr marL="0" indent="0" fontAlgn="base">
              <a:spcAft>
                <a:spcPts val="0"/>
              </a:spcAft>
              <a:buNone/>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 think what's really good is keeping it into small chunks. </a:t>
            </a:r>
            <a:r>
              <a:rPr lang="en-US" sz="2800" b="1" dirty="0">
                <a:latin typeface="Tahoma" panose="020B0604030504040204" pitchFamily="34" charset="0"/>
                <a:ea typeface="Tahoma" panose="020B0604030504040204" pitchFamily="34" charset="0"/>
                <a:cs typeface="Tahoma" panose="020B0604030504040204" pitchFamily="34" charset="0"/>
              </a:rPr>
              <a:t>I'm going to say, roughly speaking, 3 to 7 minutes long because that makes it easy for you to put it down and pick it up again in small bits.</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134</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a:xfrm>
            <a:off x="165464" y="435426"/>
            <a:ext cx="5985954" cy="731000"/>
          </a:xfrm>
        </p:spPr>
        <p:txBody>
          <a:bodyPr/>
          <a:lstStyle/>
          <a:p>
            <a:r>
              <a:rPr lang="en-US" dirty="0"/>
              <a:t>RQ3. Design Elements</a:t>
            </a:r>
          </a:p>
        </p:txBody>
      </p:sp>
    </p:spTree>
    <p:extLst>
      <p:ext uri="{BB962C8B-B14F-4D97-AF65-F5344CB8AC3E}">
        <p14:creationId xmlns:p14="http://schemas.microsoft.com/office/powerpoint/2010/main" val="1612320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508001" y="1699492"/>
            <a:ext cx="7269018" cy="3906982"/>
          </a:xfrm>
        </p:spPr>
        <p:txBody>
          <a:bodyPr>
            <a:normAutofit fontScale="92500"/>
          </a:bodyPr>
          <a:lstStyle/>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Design Element: Discussion board and feedback.</a:t>
            </a:r>
          </a:p>
          <a:p>
            <a:pPr marL="0" indent="0">
              <a:lnSpc>
                <a:spcPct val="120000"/>
              </a:lnSpc>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fontAlgn="base">
              <a:lnSpc>
                <a:spcPct val="12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Jacob sadly acknowledged that: “I’ll ask [the professor] a question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I'll type in a question on my computer in the forum. It may be 2 to 3 weeks before I get a reply.</a:t>
            </a:r>
            <a:r>
              <a:rPr lang="en-US" sz="2000" b="1" dirty="0">
                <a:latin typeface="Tahoma" panose="020B0604030504040204" pitchFamily="34" charset="0"/>
                <a:ea typeface="Tahoma" panose="020B0604030504040204" pitchFamily="34" charset="0"/>
                <a:cs typeface="Tahoma" panose="020B0604030504040204" pitchFamily="34" charset="0"/>
              </a:rPr>
              <a:t>” Ali expressed that “it would be great to communicate with professors.” Similarly, Sarah explained that what affected her experience the most was the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lack of real-time interaction with the teacher.</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135</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sz="3200" dirty="0"/>
              <a:t>RQ3. Responsive Feedback</a:t>
            </a:r>
          </a:p>
        </p:txBody>
      </p:sp>
    </p:spTree>
    <p:extLst>
      <p:ext uri="{BB962C8B-B14F-4D97-AF65-F5344CB8AC3E}">
        <p14:creationId xmlns:p14="http://schemas.microsoft.com/office/powerpoint/2010/main" val="3888407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136</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#6: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5" name="Picture 4" descr="A picture containing toy, life jacket, wet suit&#10;&#10;Description automatically generated">
            <a:extLst>
              <a:ext uri="{FF2B5EF4-FFF2-40B4-BE49-F238E27FC236}">
                <a16:creationId xmlns:a16="http://schemas.microsoft.com/office/drawing/2014/main" id="{EC0F749A-B46A-4FBD-A739-294F6579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58" y="2274310"/>
            <a:ext cx="3484241" cy="3484241"/>
          </a:xfrm>
          <a:prstGeom prst="rect">
            <a:avLst/>
          </a:prstGeom>
        </p:spPr>
      </p:pic>
      <p:pic>
        <p:nvPicPr>
          <p:cNvPr id="7" name="Picture 6">
            <a:extLst>
              <a:ext uri="{FF2B5EF4-FFF2-40B4-BE49-F238E27FC236}">
                <a16:creationId xmlns:a16="http://schemas.microsoft.com/office/drawing/2014/main" id="{3A8C64D7-CF59-45AC-A3DF-F3F9B276DD5F}"/>
              </a:ext>
            </a:extLst>
          </p:cNvPr>
          <p:cNvPicPr>
            <a:picLocks noChangeAspect="1"/>
          </p:cNvPicPr>
          <p:nvPr/>
        </p:nvPicPr>
        <p:blipFill>
          <a:blip r:embed="rId3"/>
          <a:stretch>
            <a:fillRect/>
          </a:stretch>
        </p:blipFill>
        <p:spPr>
          <a:xfrm>
            <a:off x="0" y="2274310"/>
            <a:ext cx="5661891" cy="3484241"/>
          </a:xfrm>
          <a:prstGeom prst="rect">
            <a:avLst/>
          </a:prstGeom>
        </p:spPr>
      </p:pic>
    </p:spTree>
    <p:extLst>
      <p:ext uri="{BB962C8B-B14F-4D97-AF65-F5344CB8AC3E}">
        <p14:creationId xmlns:p14="http://schemas.microsoft.com/office/powerpoint/2010/main" val="2977662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1201" y="1699491"/>
            <a:ext cx="7804150" cy="3398982"/>
          </a:xfrm>
        </p:spPr>
        <p:txBody>
          <a:bodyPr>
            <a:noAutofit/>
          </a:bodyPr>
          <a:lstStyle/>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H1: Motivation positively affects self-monitoring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H2: Motivation positively affects self-management of MOOC students.</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H3: Self-monitoring positively affects self-management of MOOC students.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H4: Self-monitoring mediates the relationship between learning motivation and self- management of MOOC instructors.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137</a:t>
            </a:fld>
            <a:endParaRPr lang="en-US" dirty="0"/>
          </a:p>
        </p:txBody>
      </p:sp>
    </p:spTree>
    <p:extLst>
      <p:ext uri="{BB962C8B-B14F-4D97-AF65-F5344CB8AC3E}">
        <p14:creationId xmlns:p14="http://schemas.microsoft.com/office/powerpoint/2010/main" val="2547941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138</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#6: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4" name="Picture 3">
            <a:extLst>
              <a:ext uri="{FF2B5EF4-FFF2-40B4-BE49-F238E27FC236}">
                <a16:creationId xmlns:a16="http://schemas.microsoft.com/office/drawing/2014/main" id="{D9FF9FCC-D957-4CAF-A8BF-1E7A0C8D3D6E}"/>
              </a:ext>
            </a:extLst>
          </p:cNvPr>
          <p:cNvPicPr>
            <a:picLocks noChangeAspect="1"/>
          </p:cNvPicPr>
          <p:nvPr/>
        </p:nvPicPr>
        <p:blipFill rotWithShape="1">
          <a:blip r:embed="rId2"/>
          <a:srcRect l="21212" t="13321" r="18687" b="24948"/>
          <a:stretch/>
        </p:blipFill>
        <p:spPr>
          <a:xfrm>
            <a:off x="1168874" y="2039855"/>
            <a:ext cx="6806251" cy="4221019"/>
          </a:xfrm>
          <a:prstGeom prst="rect">
            <a:avLst/>
          </a:prstGeom>
        </p:spPr>
      </p:pic>
    </p:spTree>
    <p:extLst>
      <p:ext uri="{BB962C8B-B14F-4D97-AF65-F5344CB8AC3E}">
        <p14:creationId xmlns:p14="http://schemas.microsoft.com/office/powerpoint/2010/main" val="1249261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311051-8E04-42CC-B8DD-6CE9A4828B3C}"/>
              </a:ext>
            </a:extLst>
          </p:cNvPr>
          <p:cNvSpPr>
            <a:spLocks noGrp="1"/>
          </p:cNvSpPr>
          <p:nvPr>
            <p:ph idx="1"/>
          </p:nvPr>
        </p:nvSpPr>
        <p:spPr>
          <a:xfrm>
            <a:off x="701964" y="1857293"/>
            <a:ext cx="8075563" cy="1399615"/>
          </a:xfrm>
        </p:spPr>
        <p:txBody>
          <a:bodyPr/>
          <a:lstStyle/>
          <a:p>
            <a:pPr marL="0" indent="0" algn="ctr">
              <a:buNone/>
            </a:pPr>
            <a:r>
              <a:rPr lang="it-IT" sz="2400" b="1" dirty="0">
                <a:solidFill>
                  <a:srgbClr val="0070C0"/>
                </a:solidFill>
                <a:latin typeface="Tahoma" panose="020B0604030504040204" pitchFamily="34" charset="0"/>
                <a:ea typeface="Tahoma" panose="020B0604030504040204" pitchFamily="34" charset="0"/>
                <a:cs typeface="Tahoma" panose="020B0604030504040204" pitchFamily="34" charset="0"/>
              </a:rPr>
              <a:t>Zixi Li </a:t>
            </a:r>
            <a:r>
              <a:rPr lang="it-IT"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2"/>
              </a:rPr>
              <a:t>lizixi@iu.edu</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Cjbonk@Indiana.edu</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Indiana University</a:t>
            </a:r>
            <a:endParaRPr lang="en-US" dirty="0"/>
          </a:p>
        </p:txBody>
      </p:sp>
      <p:sp>
        <p:nvSpPr>
          <p:cNvPr id="3" name="Slide Number Placeholder 2"/>
          <p:cNvSpPr>
            <a:spLocks noGrp="1"/>
          </p:cNvSpPr>
          <p:nvPr>
            <p:ph type="sldNum" sz="quarter" idx="12"/>
          </p:nvPr>
        </p:nvSpPr>
        <p:spPr/>
        <p:txBody>
          <a:bodyPr/>
          <a:lstStyle/>
          <a:p>
            <a:fld id="{136F273C-9302-4EE3-8F13-E17C1857F5E7}" type="slidenum">
              <a:rPr lang="en-US" smtClean="0"/>
              <a:pPr/>
              <a:t>139</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800" dirty="0">
                <a:solidFill>
                  <a:srgbClr val="0070C0"/>
                </a:solidFill>
              </a:rPr>
              <a:t>Study #7: Self-directed language learning in Duolingo</a:t>
            </a:r>
            <a:endParaRPr lang="en-US" sz="1200" dirty="0">
              <a:solidFill>
                <a:srgbClr val="0070C0"/>
              </a:solidFill>
            </a:endParaRPr>
          </a:p>
        </p:txBody>
      </p:sp>
      <p:pic>
        <p:nvPicPr>
          <p:cNvPr id="7" name="Picture 6">
            <a:extLst>
              <a:ext uri="{FF2B5EF4-FFF2-40B4-BE49-F238E27FC236}">
                <a16:creationId xmlns:a16="http://schemas.microsoft.com/office/drawing/2014/main" id="{1F917EDF-0D55-409C-9B59-730D63579361}"/>
              </a:ext>
            </a:extLst>
          </p:cNvPr>
          <p:cNvPicPr>
            <a:picLocks noChangeAspect="1"/>
          </p:cNvPicPr>
          <p:nvPr/>
        </p:nvPicPr>
        <p:blipFill>
          <a:blip r:embed="rId4"/>
          <a:stretch>
            <a:fillRect/>
          </a:stretch>
        </p:blipFill>
        <p:spPr>
          <a:xfrm>
            <a:off x="2590801" y="3560739"/>
            <a:ext cx="4947128" cy="3297261"/>
          </a:xfrm>
          <a:prstGeom prst="rect">
            <a:avLst/>
          </a:prstGeom>
        </p:spPr>
      </p:pic>
    </p:spTree>
    <p:extLst>
      <p:ext uri="{BB962C8B-B14F-4D97-AF65-F5344CB8AC3E}">
        <p14:creationId xmlns:p14="http://schemas.microsoft.com/office/powerpoint/2010/main" val="242593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56925" y="483945"/>
            <a:ext cx="7748876" cy="1889728"/>
          </a:xfrm>
        </p:spPr>
        <p:txBody>
          <a:bodyPr/>
          <a:lstStyle/>
          <a:p>
            <a:pPr algn="ctr"/>
            <a:r>
              <a:rPr lang="en-US" sz="3200" dirty="0">
                <a:solidFill>
                  <a:srgbClr val="FF0000"/>
                </a:solidFill>
              </a:rPr>
              <a:t>April 29, 2020</a:t>
            </a:r>
            <a:br>
              <a:rPr lang="en-US" sz="1400" dirty="0">
                <a:solidFill>
                  <a:srgbClr val="FF0000"/>
                </a:solidFill>
              </a:rPr>
            </a:br>
            <a:r>
              <a:rPr lang="en-US" sz="3600" dirty="0">
                <a:solidFill>
                  <a:schemeClr val="tx1"/>
                </a:solidFill>
              </a:rPr>
              <a:t>MOOC and Qualtrics</a:t>
            </a:r>
            <a:br>
              <a:rPr lang="en-US" sz="3600" dirty="0">
                <a:solidFill>
                  <a:schemeClr val="tx1"/>
                </a:solidFill>
              </a:rPr>
            </a:br>
            <a:r>
              <a:rPr lang="en-US" sz="2000" dirty="0">
                <a:solidFill>
                  <a:schemeClr val="tx1"/>
                </a:solidFill>
              </a:rPr>
              <a:t>Tanner Phillips, Udemy</a:t>
            </a:r>
            <a:br>
              <a:rPr lang="en-US" sz="1100" dirty="0"/>
            </a:br>
            <a:r>
              <a:rPr lang="en-US" sz="1400" dirty="0">
                <a:hlinkClick r:id="rId2"/>
              </a:rPr>
              <a:t>https://drive.google.com/file/d/1fkiTPUbDYiK91V-8R3odkxFytHiqQnc0/view</a:t>
            </a:r>
            <a:r>
              <a:rPr lang="en-US" sz="1400" dirty="0"/>
              <a:t> </a:t>
            </a:r>
            <a:br>
              <a:rPr lang="en-US" sz="1400" dirty="0"/>
            </a:br>
            <a:endParaRPr lang="en-US" sz="7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C47018E2-D33D-49FD-B981-0C53FEA88B8D}"/>
              </a:ext>
            </a:extLst>
          </p:cNvPr>
          <p:cNvPicPr>
            <a:picLocks noChangeAspect="1"/>
          </p:cNvPicPr>
          <p:nvPr/>
        </p:nvPicPr>
        <p:blipFill rotWithShape="1">
          <a:blip r:embed="rId3"/>
          <a:srcRect l="3333" t="11078" r="4167" b="7312"/>
          <a:stretch/>
        </p:blipFill>
        <p:spPr>
          <a:xfrm>
            <a:off x="152401" y="2661509"/>
            <a:ext cx="5848350" cy="3424710"/>
          </a:xfrm>
          <a:prstGeom prst="rect">
            <a:avLst/>
          </a:prstGeom>
        </p:spPr>
      </p:pic>
      <p:pic>
        <p:nvPicPr>
          <p:cNvPr id="11" name="Picture 10">
            <a:extLst>
              <a:ext uri="{FF2B5EF4-FFF2-40B4-BE49-F238E27FC236}">
                <a16:creationId xmlns:a16="http://schemas.microsoft.com/office/drawing/2014/main" id="{4D732BD6-C7CE-4ECD-A2C6-D8DB460D3A08}"/>
              </a:ext>
            </a:extLst>
          </p:cNvPr>
          <p:cNvPicPr>
            <a:picLocks noChangeAspect="1"/>
          </p:cNvPicPr>
          <p:nvPr/>
        </p:nvPicPr>
        <p:blipFill rotWithShape="1">
          <a:blip r:embed="rId4"/>
          <a:srcRect l="5000" t="21123" r="4167" b="8567"/>
          <a:stretch/>
        </p:blipFill>
        <p:spPr>
          <a:xfrm>
            <a:off x="4028118" y="3859455"/>
            <a:ext cx="4894489" cy="2514600"/>
          </a:xfrm>
          <a:prstGeom prst="rect">
            <a:avLst/>
          </a:prstGeom>
        </p:spPr>
      </p:pic>
    </p:spTree>
    <p:extLst>
      <p:ext uri="{BB962C8B-B14F-4D97-AF65-F5344CB8AC3E}">
        <p14:creationId xmlns:p14="http://schemas.microsoft.com/office/powerpoint/2010/main" val="38302569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140</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rgbClr val="0070C0"/>
                </a:solidFill>
              </a:rPr>
              <a:t>Duolingo Features</a:t>
            </a:r>
            <a:endParaRPr lang="en-US" sz="1800" dirty="0">
              <a:solidFill>
                <a:srgbClr val="0070C0"/>
              </a:solidFill>
            </a:endParaRPr>
          </a:p>
        </p:txBody>
      </p:sp>
      <p:pic>
        <p:nvPicPr>
          <p:cNvPr id="5" name="Picture 4">
            <a:extLst>
              <a:ext uri="{FF2B5EF4-FFF2-40B4-BE49-F238E27FC236}">
                <a16:creationId xmlns:a16="http://schemas.microsoft.com/office/drawing/2014/main" id="{60D41160-D7BD-4BD4-B900-A313D805023D}"/>
              </a:ext>
            </a:extLst>
          </p:cNvPr>
          <p:cNvPicPr>
            <a:picLocks noChangeAspect="1"/>
          </p:cNvPicPr>
          <p:nvPr/>
        </p:nvPicPr>
        <p:blipFill>
          <a:blip r:embed="rId2"/>
          <a:stretch>
            <a:fillRect/>
          </a:stretch>
        </p:blipFill>
        <p:spPr>
          <a:xfrm>
            <a:off x="1293091" y="1952843"/>
            <a:ext cx="6970189" cy="4029433"/>
          </a:xfrm>
          <a:prstGeom prst="rect">
            <a:avLst/>
          </a:prstGeom>
        </p:spPr>
      </p:pic>
    </p:spTree>
    <p:extLst>
      <p:ext uri="{BB962C8B-B14F-4D97-AF65-F5344CB8AC3E}">
        <p14:creationId xmlns:p14="http://schemas.microsoft.com/office/powerpoint/2010/main" val="1982334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141</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b="1" dirty="0">
                <a:solidFill>
                  <a:schemeClr val="tx1"/>
                </a:solidFill>
              </a:rPr>
              <a:t>Duolingo, CAPTCHA co-founder Luis von </a:t>
            </a:r>
            <a:r>
              <a:rPr lang="en-US" sz="2400" b="1" dirty="0" err="1">
                <a:solidFill>
                  <a:schemeClr val="tx1"/>
                </a:solidFill>
              </a:rPr>
              <a:t>Ahn</a:t>
            </a:r>
            <a:r>
              <a:rPr lang="en-US" sz="2400" b="1" dirty="0">
                <a:solidFill>
                  <a:schemeClr val="tx1"/>
                </a:solidFill>
              </a:rPr>
              <a:t> wins prestigious </a:t>
            </a:r>
            <a:r>
              <a:rPr lang="en-US" sz="2400" b="1" dirty="0" err="1">
                <a:solidFill>
                  <a:schemeClr val="tx1"/>
                </a:solidFill>
              </a:rPr>
              <a:t>Lemelson</a:t>
            </a:r>
            <a:r>
              <a:rPr lang="en-US" sz="2400" b="1" dirty="0">
                <a:solidFill>
                  <a:schemeClr val="tx1"/>
                </a:solidFill>
              </a:rPr>
              <a:t>-MIT prize; Video</a:t>
            </a:r>
          </a:p>
          <a:p>
            <a:r>
              <a:rPr lang="en-US" sz="1100" dirty="0">
                <a:hlinkClick r:id="rId2"/>
              </a:rPr>
              <a:t>https://www.nbcnews.com/news/latino/duolingo-captcha-co-founder-luis-von-ahn-wins-prestigious-lemelson-n908586</a:t>
            </a:r>
            <a:endParaRPr lang="en-US" sz="1100" dirty="0">
              <a:solidFill>
                <a:schemeClr val="tx1"/>
              </a:solidFill>
            </a:endParaRPr>
          </a:p>
        </p:txBody>
      </p:sp>
      <p:pic>
        <p:nvPicPr>
          <p:cNvPr id="7" name="Picture 6">
            <a:extLst>
              <a:ext uri="{FF2B5EF4-FFF2-40B4-BE49-F238E27FC236}">
                <a16:creationId xmlns:a16="http://schemas.microsoft.com/office/drawing/2014/main" id="{EA8C35A9-95C3-4916-B26E-8D3E14C1E157}"/>
              </a:ext>
            </a:extLst>
          </p:cNvPr>
          <p:cNvPicPr>
            <a:picLocks noChangeAspect="1"/>
          </p:cNvPicPr>
          <p:nvPr/>
        </p:nvPicPr>
        <p:blipFill rotWithShape="1">
          <a:blip r:embed="rId3"/>
          <a:srcRect l="16305" t="12290" r="19654" b="2211"/>
          <a:stretch/>
        </p:blipFill>
        <p:spPr>
          <a:xfrm>
            <a:off x="1894083" y="2241504"/>
            <a:ext cx="4839898" cy="3817721"/>
          </a:xfrm>
          <a:prstGeom prst="rect">
            <a:avLst/>
          </a:prstGeom>
        </p:spPr>
      </p:pic>
    </p:spTree>
    <p:extLst>
      <p:ext uri="{BB962C8B-B14F-4D97-AF65-F5344CB8AC3E}">
        <p14:creationId xmlns:p14="http://schemas.microsoft.com/office/powerpoint/2010/main" val="2705257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pic>
        <p:nvPicPr>
          <p:cNvPr id="3" name="Picture 2">
            <a:extLst>
              <a:ext uri="{FF2B5EF4-FFF2-40B4-BE49-F238E27FC236}">
                <a16:creationId xmlns:a16="http://schemas.microsoft.com/office/drawing/2014/main" id="{44F40717-3E38-4C16-9FE3-22441464CC72}"/>
              </a:ext>
            </a:extLst>
          </p:cNvPr>
          <p:cNvPicPr>
            <a:picLocks noChangeAspect="1"/>
          </p:cNvPicPr>
          <p:nvPr/>
        </p:nvPicPr>
        <p:blipFill>
          <a:blip r:embed="rId4"/>
          <a:stretch>
            <a:fillRect/>
          </a:stretch>
        </p:blipFill>
        <p:spPr>
          <a:xfrm>
            <a:off x="0" y="857250"/>
            <a:ext cx="9144000" cy="4785360"/>
          </a:xfrm>
          <a:prstGeom prst="rect">
            <a:avLst/>
          </a:prstGeom>
        </p:spPr>
      </p:pic>
      <p:graphicFrame>
        <p:nvGraphicFramePr>
          <p:cNvPr id="9" name="Object 8">
            <a:extLst>
              <a:ext uri="{FF2B5EF4-FFF2-40B4-BE49-F238E27FC236}">
                <a16:creationId xmlns:a16="http://schemas.microsoft.com/office/drawing/2014/main" id="{2FF73CEE-F5F5-4994-87A2-4442C8EAE15D}"/>
              </a:ext>
            </a:extLst>
          </p:cNvPr>
          <p:cNvGraphicFramePr>
            <a:graphicFrameLocks noChangeAspect="1"/>
          </p:cNvGraphicFramePr>
          <p:nvPr/>
        </p:nvGraphicFramePr>
        <p:xfrm>
          <a:off x="98426" y="955675"/>
          <a:ext cx="1628775" cy="458788"/>
        </p:xfrm>
        <a:graphic>
          <a:graphicData uri="http://schemas.openxmlformats.org/presentationml/2006/ole">
            <mc:AlternateContent xmlns:mc="http://schemas.openxmlformats.org/markup-compatibility/2006">
              <mc:Choice xmlns:v="urn:schemas-microsoft-com:vml" Requires="v">
                <p:oleObj spid="_x0000_s1062" name="Packager Shell Object" showAsIcon="1" r:id="rId5" imgW="1628280" imgH="459000" progId="Package">
                  <p:embed/>
                </p:oleObj>
              </mc:Choice>
              <mc:Fallback>
                <p:oleObj name="Packager Shell Object" showAsIcon="1" r:id="rId5" imgW="1628280" imgH="459000" progId="Package">
                  <p:embed/>
                  <p:pic>
                    <p:nvPicPr>
                      <p:cNvPr id="9" name="Object 8">
                        <a:extLst>
                          <a:ext uri="{FF2B5EF4-FFF2-40B4-BE49-F238E27FC236}">
                            <a16:creationId xmlns:a16="http://schemas.microsoft.com/office/drawing/2014/main" id="{2FF73CEE-F5F5-4994-87A2-4442C8EAE15D}"/>
                          </a:ext>
                        </a:extLst>
                      </p:cNvPr>
                      <p:cNvPicPr/>
                      <p:nvPr/>
                    </p:nvPicPr>
                    <p:blipFill>
                      <a:blip r:embed="rId6"/>
                      <a:stretch>
                        <a:fillRect/>
                      </a:stretch>
                    </p:blipFill>
                    <p:spPr>
                      <a:xfrm>
                        <a:off x="98426" y="955675"/>
                        <a:ext cx="1628775" cy="458788"/>
                      </a:xfrm>
                      <a:prstGeom prst="rect">
                        <a:avLst/>
                      </a:prstGeom>
                    </p:spPr>
                  </p:pic>
                </p:oleObj>
              </mc:Fallback>
            </mc:AlternateContent>
          </a:graphicData>
        </a:graphic>
      </p:graphicFrame>
      <p:pic>
        <p:nvPicPr>
          <p:cNvPr id="13" name="Google Shape;237;p41">
            <a:extLst>
              <a:ext uri="{FF2B5EF4-FFF2-40B4-BE49-F238E27FC236}">
                <a16:creationId xmlns:a16="http://schemas.microsoft.com/office/drawing/2014/main" id="{9EA9934D-105D-4589-98EE-6FD288D61297}"/>
              </a:ext>
            </a:extLst>
          </p:cNvPr>
          <p:cNvPicPr preferRelativeResize="0"/>
          <p:nvPr/>
        </p:nvPicPr>
        <p:blipFill rotWithShape="1">
          <a:blip r:embed="rId7">
            <a:alphaModFix/>
          </a:blip>
          <a:srcRect l="19724" t="9891" r="19603" b="62299"/>
          <a:stretch/>
        </p:blipFill>
        <p:spPr>
          <a:xfrm rot="5">
            <a:off x="4451387" y="4708528"/>
            <a:ext cx="2819425" cy="129222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53"/>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F6B9A8-5DA9-4ADB-96FC-CA51A2785EE5}"/>
              </a:ext>
            </a:extLst>
          </p:cNvPr>
          <p:cNvPicPr>
            <a:picLocks noChangeAspect="1"/>
          </p:cNvPicPr>
          <p:nvPr/>
        </p:nvPicPr>
        <p:blipFill>
          <a:blip r:embed="rId3"/>
          <a:stretch>
            <a:fillRect/>
          </a:stretch>
        </p:blipFill>
        <p:spPr>
          <a:xfrm>
            <a:off x="0" y="995484"/>
            <a:ext cx="9144000" cy="4867033"/>
          </a:xfrm>
          <a:prstGeom prst="rect">
            <a:avLst/>
          </a:prstGeom>
        </p:spPr>
      </p:pic>
    </p:spTree>
    <p:extLst>
      <p:ext uri="{BB962C8B-B14F-4D97-AF65-F5344CB8AC3E}">
        <p14:creationId xmlns:p14="http://schemas.microsoft.com/office/powerpoint/2010/main" val="2518481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DCE7AC74-A395-45ED-B86A-CF5ECE60F457}"/>
              </a:ext>
            </a:extLst>
          </p:cNvPr>
          <p:cNvPicPr>
            <a:picLocks noChangeAspect="1"/>
          </p:cNvPicPr>
          <p:nvPr/>
        </p:nvPicPr>
        <p:blipFill>
          <a:blip r:embed="rId3"/>
          <a:stretch>
            <a:fillRect/>
          </a:stretch>
        </p:blipFill>
        <p:spPr>
          <a:xfrm>
            <a:off x="209405" y="857250"/>
            <a:ext cx="8725191" cy="5143500"/>
          </a:xfrm>
          <a:prstGeom prst="rect">
            <a:avLst/>
          </a:prstGeom>
        </p:spPr>
      </p:pic>
    </p:spTree>
    <p:extLst>
      <p:ext uri="{BB962C8B-B14F-4D97-AF65-F5344CB8AC3E}">
        <p14:creationId xmlns:p14="http://schemas.microsoft.com/office/powerpoint/2010/main" val="14042043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53"/>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D90C74F8-8AC5-48C4-B478-0CF3F240392B}"/>
              </a:ext>
            </a:extLst>
          </p:cNvPr>
          <p:cNvPicPr>
            <a:picLocks noChangeAspect="1"/>
          </p:cNvPicPr>
          <p:nvPr/>
        </p:nvPicPr>
        <p:blipFill>
          <a:blip r:embed="rId3"/>
          <a:stretch>
            <a:fillRect/>
          </a:stretch>
        </p:blipFill>
        <p:spPr>
          <a:xfrm>
            <a:off x="0" y="1344930"/>
            <a:ext cx="9144000" cy="4168140"/>
          </a:xfrm>
          <a:prstGeom prst="rect">
            <a:avLst/>
          </a:prstGeom>
        </p:spPr>
      </p:pic>
    </p:spTree>
    <p:extLst>
      <p:ext uri="{BB962C8B-B14F-4D97-AF65-F5344CB8AC3E}">
        <p14:creationId xmlns:p14="http://schemas.microsoft.com/office/powerpoint/2010/main" val="20128800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146</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rgbClr val="0070C0"/>
                </a:solidFill>
              </a:rPr>
              <a:t>Study #7: Overview</a:t>
            </a:r>
          </a:p>
        </p:txBody>
      </p:sp>
      <p:sp>
        <p:nvSpPr>
          <p:cNvPr id="7" name="Google Shape;62;p14">
            <a:extLst>
              <a:ext uri="{FF2B5EF4-FFF2-40B4-BE49-F238E27FC236}">
                <a16:creationId xmlns:a16="http://schemas.microsoft.com/office/drawing/2014/main" id="{E50ABC28-8B9C-444C-907A-F179884ABAD0}"/>
              </a:ext>
            </a:extLst>
          </p:cNvPr>
          <p:cNvSpPr txBox="1">
            <a:spLocks/>
          </p:cNvSpPr>
          <p:nvPr/>
        </p:nvSpPr>
        <p:spPr>
          <a:xfrm>
            <a:off x="311700" y="1956002"/>
            <a:ext cx="8520600" cy="3711000"/>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This study investigated how the design and delivery of Duolingo support and facilitate student self-directed learning (SDL). </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This study used a mixed-method.</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84 survey respondents, and 10 semi-structured interviews.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C9FC7F9A-A173-467F-A6E6-C1D7EE159965}"/>
              </a:ext>
            </a:extLst>
          </p:cNvPr>
          <p:cNvPicPr>
            <a:picLocks noChangeAspect="1"/>
          </p:cNvPicPr>
          <p:nvPr/>
        </p:nvPicPr>
        <p:blipFill>
          <a:blip r:embed="rId2"/>
          <a:stretch>
            <a:fillRect/>
          </a:stretch>
        </p:blipFill>
        <p:spPr>
          <a:xfrm>
            <a:off x="5486400" y="4319247"/>
            <a:ext cx="3657600" cy="1914144"/>
          </a:xfrm>
          <a:prstGeom prst="rect">
            <a:avLst/>
          </a:prstGeom>
        </p:spPr>
      </p:pic>
    </p:spTree>
    <p:extLst>
      <p:ext uri="{BB962C8B-B14F-4D97-AF65-F5344CB8AC3E}">
        <p14:creationId xmlns:p14="http://schemas.microsoft.com/office/powerpoint/2010/main" val="4096020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147</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600" dirty="0">
                <a:solidFill>
                  <a:srgbClr val="0070C0"/>
                </a:solidFill>
              </a:rPr>
              <a:t>Study #7: </a:t>
            </a:r>
            <a:r>
              <a:rPr lang="en" sz="3600" b="1" dirty="0">
                <a:solidFill>
                  <a:srgbClr val="0070C0"/>
                </a:solidFill>
                <a:sym typeface="Open Sans SemiBold"/>
              </a:rPr>
              <a:t>Scholarly Significance</a:t>
            </a:r>
            <a:endParaRPr lang="en-US" sz="3600" dirty="0">
              <a:solidFill>
                <a:srgbClr val="0070C0"/>
              </a:solidFill>
            </a:endParaRPr>
          </a:p>
        </p:txBody>
      </p:sp>
      <p:sp>
        <p:nvSpPr>
          <p:cNvPr id="5" name="Google Shape;68;p15">
            <a:extLst>
              <a:ext uri="{FF2B5EF4-FFF2-40B4-BE49-F238E27FC236}">
                <a16:creationId xmlns:a16="http://schemas.microsoft.com/office/drawing/2014/main" id="{A7CAF05A-DEA5-4B30-B755-D20B6E58CDC4}"/>
              </a:ext>
            </a:extLst>
          </p:cNvPr>
          <p:cNvSpPr txBox="1">
            <a:spLocks/>
          </p:cNvSpPr>
          <p:nvPr/>
        </p:nvSpPr>
        <p:spPr>
          <a:xfrm>
            <a:off x="311700" y="1857293"/>
            <a:ext cx="8536736" cy="3795362"/>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spcAft>
                <a:spcPts val="0"/>
              </a:spcAft>
              <a:buSzPts val="2100"/>
              <a:buFont typeface="Times New Roman"/>
              <a:buChar char="●"/>
            </a:pPr>
            <a:r>
              <a:rPr lang="en-US" sz="2800" dirty="0">
                <a:latin typeface="Tahoma" panose="020B0604030504040204" pitchFamily="34" charset="0"/>
                <a:ea typeface="Tahoma" panose="020B0604030504040204" pitchFamily="34" charset="0"/>
                <a:cs typeface="Tahoma" panose="020B0604030504040204" pitchFamily="34" charset="0"/>
                <a:sym typeface="Times New Roman"/>
              </a:rPr>
              <a:t>The trend under </a:t>
            </a:r>
            <a:r>
              <a:rPr lang="en-US" sz="2800" b="1" dirty="0">
                <a:latin typeface="Tahoma" panose="020B0604030504040204" pitchFamily="34" charset="0"/>
                <a:ea typeface="Tahoma" panose="020B0604030504040204" pitchFamily="34" charset="0"/>
                <a:cs typeface="Tahoma" panose="020B0604030504040204" pitchFamily="34" charset="0"/>
                <a:sym typeface="Times New Roman"/>
              </a:rPr>
              <a:t>globalization</a:t>
            </a:r>
          </a:p>
          <a:p>
            <a:pPr lvl="1" indent="-361950">
              <a:spcAft>
                <a:spcPts val="0"/>
              </a:spcAft>
              <a:buSzPts val="2100"/>
              <a:buFont typeface="Times New Roman"/>
              <a:buChar char="○"/>
            </a:pPr>
            <a:r>
              <a:rPr lang="en-US" sz="2100" dirty="0">
                <a:latin typeface="Tahoma" panose="020B0604030504040204" pitchFamily="34" charset="0"/>
                <a:ea typeface="Tahoma" panose="020B0604030504040204" pitchFamily="34" charset="0"/>
                <a:cs typeface="Tahoma" panose="020B0604030504040204" pitchFamily="34" charset="0"/>
                <a:sym typeface="Times New Roman"/>
              </a:rPr>
              <a:t>Learning foreign languages has become a trend under globalization. </a:t>
            </a:r>
          </a:p>
          <a:p>
            <a:pPr marL="914400" indent="0">
              <a:spcAft>
                <a:spcPts val="0"/>
              </a:spcAft>
              <a:buFont typeface="+mj-lt"/>
              <a:buNone/>
            </a:pPr>
            <a:r>
              <a:rPr lang="en-US" sz="2100" dirty="0">
                <a:latin typeface="Tahoma" panose="020B0604030504040204" pitchFamily="34" charset="0"/>
                <a:ea typeface="Tahoma" panose="020B0604030504040204" pitchFamily="34" charset="0"/>
                <a:cs typeface="Tahoma" panose="020B0604030504040204" pitchFamily="34" charset="0"/>
                <a:sym typeface="Times New Roman"/>
              </a:rPr>
              <a:t>Whether you are taking a foreign language class in school or </a:t>
            </a:r>
          </a:p>
          <a:p>
            <a:pPr marL="914400" indent="0">
              <a:spcAft>
                <a:spcPts val="0"/>
              </a:spcAft>
              <a:buFont typeface="+mj-lt"/>
              <a:buNone/>
            </a:pPr>
            <a:r>
              <a:rPr lang="en-US" sz="2100" dirty="0">
                <a:latin typeface="Tahoma" panose="020B0604030504040204" pitchFamily="34" charset="0"/>
                <a:ea typeface="Tahoma" panose="020B0604030504040204" pitchFamily="34" charset="0"/>
                <a:cs typeface="Tahoma" panose="020B0604030504040204" pitchFamily="34" charset="0"/>
                <a:sym typeface="Times New Roman"/>
              </a:rPr>
              <a:t>self-study, using language learning software is very common in the </a:t>
            </a:r>
          </a:p>
          <a:p>
            <a:pPr marL="914400" indent="0">
              <a:spcAft>
                <a:spcPts val="0"/>
              </a:spcAft>
              <a:buFont typeface="+mj-lt"/>
              <a:buNone/>
            </a:pPr>
            <a:r>
              <a:rPr lang="en-US" sz="2100" dirty="0">
                <a:latin typeface="Tahoma" panose="020B0604030504040204" pitchFamily="34" charset="0"/>
                <a:ea typeface="Tahoma" panose="020B0604030504040204" pitchFamily="34" charset="0"/>
                <a:cs typeface="Tahoma" panose="020B0604030504040204" pitchFamily="34" charset="0"/>
                <a:sym typeface="Times New Roman"/>
              </a:rPr>
              <a:t>learning process. </a:t>
            </a:r>
          </a:p>
          <a:p>
            <a:pPr indent="-361950">
              <a:spcAft>
                <a:spcPts val="0"/>
              </a:spcAft>
              <a:buSzPts val="2100"/>
              <a:buFont typeface="Times New Roman"/>
              <a:buChar char="●"/>
            </a:pPr>
            <a:r>
              <a:rPr lang="en-US" sz="2800" dirty="0">
                <a:latin typeface="Tahoma" panose="020B0604030504040204" pitchFamily="34" charset="0"/>
                <a:ea typeface="Tahoma" panose="020B0604030504040204" pitchFamily="34" charset="0"/>
                <a:cs typeface="Tahoma" panose="020B0604030504040204" pitchFamily="34" charset="0"/>
                <a:sym typeface="Times New Roman"/>
              </a:rPr>
              <a:t>Impact of </a:t>
            </a:r>
            <a:r>
              <a:rPr lang="en-US" sz="2800" b="1" dirty="0">
                <a:latin typeface="Tahoma" panose="020B0604030504040204" pitchFamily="34" charset="0"/>
                <a:ea typeface="Tahoma" panose="020B0604030504040204" pitchFamily="34" charset="0"/>
                <a:cs typeface="Tahoma" panose="020B0604030504040204" pitchFamily="34" charset="0"/>
                <a:sym typeface="Times New Roman"/>
              </a:rPr>
              <a:t>Covid-19</a:t>
            </a:r>
          </a:p>
          <a:p>
            <a:pPr lvl="1" indent="-361950">
              <a:spcAft>
                <a:spcPts val="0"/>
              </a:spcAft>
              <a:buSzPts val="2100"/>
              <a:buFont typeface="Times New Roman"/>
              <a:buChar char="○"/>
            </a:pPr>
            <a:r>
              <a:rPr lang="en-US" sz="2100" dirty="0">
                <a:latin typeface="Tahoma" panose="020B0604030504040204" pitchFamily="34" charset="0"/>
                <a:ea typeface="Tahoma" panose="020B0604030504040204" pitchFamily="34" charset="0"/>
                <a:cs typeface="Tahoma" panose="020B0604030504040204" pitchFamily="34" charset="0"/>
                <a:sym typeface="Times New Roman"/>
              </a:rPr>
              <a:t>Since the March 2020, with the impact of Covid-19, people stay home and quarantine, there is a rapid growth of Duolingo </a:t>
            </a:r>
          </a:p>
        </p:txBody>
      </p:sp>
    </p:spTree>
    <p:extLst>
      <p:ext uri="{BB962C8B-B14F-4D97-AF65-F5344CB8AC3E}">
        <p14:creationId xmlns:p14="http://schemas.microsoft.com/office/powerpoint/2010/main" val="515016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148</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Description of the Product</a:t>
            </a:r>
            <a:endParaRPr lang="en-US" sz="3600" dirty="0">
              <a:solidFill>
                <a:srgbClr val="0070C0"/>
              </a:solidFill>
            </a:endParaRPr>
          </a:p>
        </p:txBody>
      </p:sp>
      <p:sp>
        <p:nvSpPr>
          <p:cNvPr id="7" name="Google Shape;81;p17">
            <a:extLst>
              <a:ext uri="{FF2B5EF4-FFF2-40B4-BE49-F238E27FC236}">
                <a16:creationId xmlns:a16="http://schemas.microsoft.com/office/drawing/2014/main" id="{987B83AE-2343-4923-8B82-B5DE995CBF6A}"/>
              </a:ext>
            </a:extLst>
          </p:cNvPr>
          <p:cNvSpPr txBox="1">
            <a:spLocks/>
          </p:cNvSpPr>
          <p:nvPr/>
        </p:nvSpPr>
        <p:spPr>
          <a:xfrm>
            <a:off x="701964" y="1857293"/>
            <a:ext cx="7262118" cy="3248400"/>
          </a:xfrm>
          <a:prstGeom prst="rect">
            <a:avLst/>
          </a:prstGeom>
        </p:spPr>
        <p:txBody>
          <a:bodyPr spcFirstLastPara="1" vert="horz" wrap="square" lIns="91425" tIns="91425" rIns="91425" bIns="91425" rtlCol="0" anchor="t" anchorCtr="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dk1"/>
              </a:buClr>
              <a:buSzPts val="1100"/>
              <a:buFont typeface="+mj-lt"/>
              <a:buNone/>
            </a:pPr>
            <a:r>
              <a:rPr lang="en-US" sz="2400" b="1" dirty="0">
                <a:latin typeface="Tahoma" panose="020B0604030504040204" pitchFamily="34" charset="0"/>
                <a:ea typeface="Tahoma" panose="020B0604030504040204" pitchFamily="34" charset="0"/>
                <a:cs typeface="Tahoma" panose="020B0604030504040204" pitchFamily="34" charset="0"/>
                <a:sym typeface="Times New Roman"/>
              </a:rPr>
              <a:t>Duolingo is a free language-learning platform that has been one of the most popular tools for language learning. It includes a language-learning website and a mobile application, offering free lessons among 30 languages for more than 300 million learners. </a:t>
            </a:r>
            <a:endParaRPr lang="en-US" sz="2400" b="1" dirty="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indent="0">
              <a:spcAft>
                <a:spcPts val="1200"/>
              </a:spcAft>
              <a:buFont typeface="+mj-lt"/>
              <a:buNone/>
            </a:pPr>
            <a:endParaRPr lang="en-US" dirty="0"/>
          </a:p>
        </p:txBody>
      </p:sp>
      <p:pic>
        <p:nvPicPr>
          <p:cNvPr id="8" name="Google Shape;82;p17">
            <a:extLst>
              <a:ext uri="{FF2B5EF4-FFF2-40B4-BE49-F238E27FC236}">
                <a16:creationId xmlns:a16="http://schemas.microsoft.com/office/drawing/2014/main" id="{61A307F3-231D-4145-94B9-AADC0A9C3B65}"/>
              </a:ext>
            </a:extLst>
          </p:cNvPr>
          <p:cNvPicPr preferRelativeResize="0"/>
          <p:nvPr/>
        </p:nvPicPr>
        <p:blipFill>
          <a:blip r:embed="rId2">
            <a:alphaModFix/>
          </a:blip>
          <a:stretch>
            <a:fillRect/>
          </a:stretch>
        </p:blipFill>
        <p:spPr>
          <a:xfrm>
            <a:off x="6475363" y="3732858"/>
            <a:ext cx="2535700" cy="2535700"/>
          </a:xfrm>
          <a:prstGeom prst="rect">
            <a:avLst/>
          </a:prstGeom>
          <a:noFill/>
          <a:ln>
            <a:noFill/>
          </a:ln>
        </p:spPr>
      </p:pic>
    </p:spTree>
    <p:extLst>
      <p:ext uri="{BB962C8B-B14F-4D97-AF65-F5344CB8AC3E}">
        <p14:creationId xmlns:p14="http://schemas.microsoft.com/office/powerpoint/2010/main" val="2730964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149</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600" b="1" dirty="0">
                <a:solidFill>
                  <a:srgbClr val="0070C0"/>
                </a:solidFill>
                <a:latin typeface="Open Sans SemiBold"/>
                <a:ea typeface="Open Sans SemiBold"/>
                <a:cs typeface="Open Sans SemiBold"/>
                <a:sym typeface="Open Sans SemiBold"/>
              </a:rPr>
              <a:t>Research Questions</a:t>
            </a:r>
            <a:endParaRPr lang="en-US" sz="3600" dirty="0">
              <a:solidFill>
                <a:srgbClr val="0070C0"/>
              </a:solidFill>
            </a:endParaRPr>
          </a:p>
        </p:txBody>
      </p:sp>
      <p:sp>
        <p:nvSpPr>
          <p:cNvPr id="9" name="Google Shape;142;p26">
            <a:extLst>
              <a:ext uri="{FF2B5EF4-FFF2-40B4-BE49-F238E27FC236}">
                <a16:creationId xmlns:a16="http://schemas.microsoft.com/office/drawing/2014/main" id="{4D7AC4E6-4D1A-4C96-89EB-0B79A938B9D8}"/>
              </a:ext>
            </a:extLst>
          </p:cNvPr>
          <p:cNvSpPr txBox="1">
            <a:spLocks/>
          </p:cNvSpPr>
          <p:nvPr/>
        </p:nvSpPr>
        <p:spPr>
          <a:xfrm>
            <a:off x="537346" y="1715780"/>
            <a:ext cx="8209490" cy="3923309"/>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 Duolingo learners self-manage their learning goals, time, resources, and support?</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strategies are employed by Duolingo learners to overcome challenges and frustrations related to learning foreign languages with Duolingo? </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motivating factors underpin the decisions of learners to learn a foreign language with Duolingo?</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does the design and delivery of Duolingo foster learners to be self-directed learners?</a:t>
            </a:r>
          </a:p>
        </p:txBody>
      </p:sp>
    </p:spTree>
    <p:extLst>
      <p:ext uri="{BB962C8B-B14F-4D97-AF65-F5344CB8AC3E}">
        <p14:creationId xmlns:p14="http://schemas.microsoft.com/office/powerpoint/2010/main" val="25419423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118" y="832402"/>
            <a:ext cx="7243763" cy="1943100"/>
          </a:xfrm>
        </p:spPr>
        <p:txBody>
          <a:bodyPr/>
          <a:lstStyle/>
          <a:p>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Hundred+ MOOC Clubs</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21,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15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If the MOOC movement has faded, nobody told Jima Ngei. Mr. </a:t>
            </a:r>
            <a:r>
              <a:rPr lang="en-US" sz="1200" b="1" dirty="0" err="1">
                <a:latin typeface="Tahoma" panose="020B0604030504040204" pitchFamily="34" charset="0"/>
                <a:ea typeface="Tahoma" panose="020B0604030504040204" pitchFamily="34" charset="0"/>
                <a:cs typeface="Tahoma" panose="020B0604030504040204" pitchFamily="34" charset="0"/>
              </a:rPr>
              <a:t>Ngei</a:t>
            </a:r>
            <a:r>
              <a:rPr lang="en-US" sz="12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164011" y="5659015"/>
            <a:ext cx="4225109" cy="923330"/>
          </a:xfrm>
          <a:prstGeom prst="rect">
            <a:avLst/>
          </a:prstGeom>
          <a:noFill/>
        </p:spPr>
        <p:txBody>
          <a:bodyPr wrap="square" rtlCol="0">
            <a:spAutoFit/>
          </a:bodyPr>
          <a:lstStyle/>
          <a:p>
            <a:pPr defTabSz="685800">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6097"/>
            <a:ext cx="4724038" cy="2362020"/>
          </a:xfrm>
          <a:prstGeom prst="rect">
            <a:avLst/>
          </a:prstGeom>
        </p:spPr>
      </p:pic>
      <p:pic>
        <p:nvPicPr>
          <p:cNvPr id="5" name="Picture 4">
            <a:extLst>
              <a:ext uri="{FF2B5EF4-FFF2-40B4-BE49-F238E27FC236}">
                <a16:creationId xmlns:a16="http://schemas.microsoft.com/office/drawing/2014/main" id="{CE00D884-A51B-4361-95D0-4FEC5823FAAD}"/>
              </a:ext>
            </a:extLst>
          </p:cNvPr>
          <p:cNvPicPr>
            <a:picLocks noChangeAspect="1"/>
          </p:cNvPicPr>
          <p:nvPr/>
        </p:nvPicPr>
        <p:blipFill rotWithShape="1">
          <a:blip r:embed="rId4"/>
          <a:srcRect l="4167" t="14075" r="33333" b="5908"/>
          <a:stretch/>
        </p:blipFill>
        <p:spPr>
          <a:xfrm>
            <a:off x="5516880" y="3008581"/>
            <a:ext cx="3627120" cy="2369718"/>
          </a:xfrm>
          <a:prstGeom prst="rect">
            <a:avLst/>
          </a:prstGeom>
        </p:spPr>
      </p:pic>
      <p:pic>
        <p:nvPicPr>
          <p:cNvPr id="6" name="Picture 5">
            <a:extLst>
              <a:ext uri="{FF2B5EF4-FFF2-40B4-BE49-F238E27FC236}">
                <a16:creationId xmlns:a16="http://schemas.microsoft.com/office/drawing/2014/main" id="{E7A11FDF-4A97-45CF-95DE-46C39FCFB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280" y="5525690"/>
            <a:ext cx="1933265" cy="1287327"/>
          </a:xfrm>
          <a:prstGeom prst="rect">
            <a:avLst/>
          </a:prstGeom>
        </p:spPr>
      </p:pic>
      <p:pic>
        <p:nvPicPr>
          <p:cNvPr id="7" name="Picture 6">
            <a:extLst>
              <a:ext uri="{FF2B5EF4-FFF2-40B4-BE49-F238E27FC236}">
                <a16:creationId xmlns:a16="http://schemas.microsoft.com/office/drawing/2014/main" id="{0F90E06B-D667-4A0D-9235-B0A45033E760}"/>
              </a:ext>
            </a:extLst>
          </p:cNvPr>
          <p:cNvPicPr>
            <a:picLocks noChangeAspect="1"/>
          </p:cNvPicPr>
          <p:nvPr/>
        </p:nvPicPr>
        <p:blipFill rotWithShape="1">
          <a:blip r:embed="rId6"/>
          <a:srcRect l="2774" t="9437" r="6077" b="1860"/>
          <a:stretch/>
        </p:blipFill>
        <p:spPr>
          <a:xfrm>
            <a:off x="5326380" y="5514975"/>
            <a:ext cx="1714501" cy="1343026"/>
          </a:xfrm>
          <a:prstGeom prst="rect">
            <a:avLst/>
          </a:prstGeom>
        </p:spPr>
      </p:pic>
    </p:spTree>
    <p:extLst>
      <p:ext uri="{BB962C8B-B14F-4D97-AF65-F5344CB8AC3E}">
        <p14:creationId xmlns:p14="http://schemas.microsoft.com/office/powerpoint/2010/main" val="35072304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150</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Survey Participants</a:t>
            </a:r>
            <a:endParaRPr lang="en-US" sz="3600" dirty="0">
              <a:solidFill>
                <a:srgbClr val="0070C0"/>
              </a:solidFill>
            </a:endParaRPr>
          </a:p>
        </p:txBody>
      </p:sp>
      <p:sp>
        <p:nvSpPr>
          <p:cNvPr id="5" name="Google Shape;160;p29">
            <a:extLst>
              <a:ext uri="{FF2B5EF4-FFF2-40B4-BE49-F238E27FC236}">
                <a16:creationId xmlns:a16="http://schemas.microsoft.com/office/drawing/2014/main" id="{E2B8253F-7863-4FC1-8236-C8D608849F80}"/>
              </a:ext>
            </a:extLst>
          </p:cNvPr>
          <p:cNvSpPr txBox="1">
            <a:spLocks/>
          </p:cNvSpPr>
          <p:nvPr/>
        </p:nvSpPr>
        <p:spPr>
          <a:xfrm>
            <a:off x="656600" y="1857293"/>
            <a:ext cx="7830800" cy="3248400"/>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mj-lt"/>
              <a:buNone/>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With the acknowledgment that Duolingo users have diverse backgrounds, participants should represent a wide range of age and ethnic groups. Participants include randomly selected Duolingo users who:</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Are willing to participate in the evaluation</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Have experience using Duolingo to learn a foreign language</a:t>
            </a:r>
            <a:endParaRPr lang="en-US" sz="855"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81641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151</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Interview Participants</a:t>
            </a:r>
            <a:endParaRPr lang="en-US" sz="3600" dirty="0">
              <a:solidFill>
                <a:srgbClr val="0070C0"/>
              </a:solidFill>
            </a:endParaRPr>
          </a:p>
        </p:txBody>
      </p:sp>
      <p:sp>
        <p:nvSpPr>
          <p:cNvPr id="7" name="Google Shape;166;p30">
            <a:extLst>
              <a:ext uri="{FF2B5EF4-FFF2-40B4-BE49-F238E27FC236}">
                <a16:creationId xmlns:a16="http://schemas.microsoft.com/office/drawing/2014/main" id="{E7398C69-77EB-41CA-8714-77868CC111FF}"/>
              </a:ext>
            </a:extLst>
          </p:cNvPr>
          <p:cNvSpPr txBox="1">
            <a:spLocks/>
          </p:cNvSpPr>
          <p:nvPr/>
        </p:nvSpPr>
        <p:spPr>
          <a:xfrm>
            <a:off x="701964" y="1946766"/>
            <a:ext cx="7481455" cy="3248400"/>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mj-lt"/>
              <a:buNone/>
            </a:pPr>
            <a:r>
              <a:rPr lang="en-US" sz="2800" b="1" dirty="0">
                <a:latin typeface="Tahoma" panose="020B0604030504040204" pitchFamily="34" charset="0"/>
                <a:ea typeface="Tahoma" panose="020B0604030504040204" pitchFamily="34" charset="0"/>
                <a:cs typeface="Tahoma" panose="020B0604030504040204" pitchFamily="34" charset="0"/>
                <a:sym typeface="Times New Roman"/>
              </a:rPr>
              <a:t>Participants are recruited based on their responses to the survey, which also should reflect the diverse backgrounds of Duolingo users. Participants have to be at least 18 years old.</a:t>
            </a:r>
          </a:p>
        </p:txBody>
      </p:sp>
    </p:spTree>
    <p:extLst>
      <p:ext uri="{BB962C8B-B14F-4D97-AF65-F5344CB8AC3E}">
        <p14:creationId xmlns:p14="http://schemas.microsoft.com/office/powerpoint/2010/main" val="3252073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63918" y="949725"/>
            <a:ext cx="8520600" cy="572700"/>
          </a:xfrm>
          <a:prstGeom prst="rect">
            <a:avLst/>
          </a:prstGeom>
        </p:spPr>
        <p:txBody>
          <a:bodyPr spcFirstLastPara="1" wrap="square" lIns="91425" tIns="91425" rIns="91425" bIns="91425" anchor="t" anchorCtr="0">
            <a:noAutofit/>
          </a:bodyPr>
          <a:lstStyle/>
          <a:p>
            <a:pPr algn="ctr">
              <a:buSzPts val="990"/>
            </a:pPr>
            <a:r>
              <a:rPr lang="en" sz="3600" b="1" dirty="0">
                <a:solidFill>
                  <a:srgbClr val="0070C0"/>
                </a:solidFill>
                <a:latin typeface="Open Sans SemiBold"/>
                <a:ea typeface="Open Sans SemiBold"/>
                <a:cs typeface="Open Sans SemiBold"/>
                <a:sym typeface="Open Sans SemiBold"/>
              </a:rPr>
              <a:t>Interview Participants</a:t>
            </a:r>
            <a:endParaRPr sz="3600" b="1" dirty="0">
              <a:solidFill>
                <a:srgbClr val="0070C0"/>
              </a:solidFill>
              <a:latin typeface="Open Sans SemiBold"/>
              <a:ea typeface="Open Sans SemiBold"/>
              <a:cs typeface="Open Sans SemiBold"/>
              <a:sym typeface="Open Sans SemiBold"/>
            </a:endParaRPr>
          </a:p>
        </p:txBody>
      </p:sp>
      <p:pic>
        <p:nvPicPr>
          <p:cNvPr id="172" name="Google Shape;172;p31"/>
          <p:cNvPicPr preferRelativeResize="0"/>
          <p:nvPr/>
        </p:nvPicPr>
        <p:blipFill>
          <a:blip r:embed="rId3">
            <a:alphaModFix/>
          </a:blip>
          <a:stretch>
            <a:fillRect/>
          </a:stretch>
        </p:blipFill>
        <p:spPr>
          <a:xfrm>
            <a:off x="1184211" y="1998475"/>
            <a:ext cx="6775575" cy="39098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183"/>
        <p:cNvGrpSpPr/>
        <p:nvPr/>
      </p:nvGrpSpPr>
      <p:grpSpPr>
        <a:xfrm>
          <a:off x="0" y="0"/>
          <a:ext cx="0" cy="0"/>
          <a:chOff x="0" y="0"/>
          <a:chExt cx="0" cy="0"/>
        </a:xfrm>
      </p:grpSpPr>
      <p:sp>
        <p:nvSpPr>
          <p:cNvPr id="184" name="Google Shape;184;p33"/>
          <p:cNvSpPr txBox="1">
            <a:spLocks noGrp="1"/>
          </p:cNvSpPr>
          <p:nvPr>
            <p:ph type="ctrTitle"/>
          </p:nvPr>
        </p:nvSpPr>
        <p:spPr>
          <a:xfrm>
            <a:off x="311708" y="1068425"/>
            <a:ext cx="8520600" cy="2052600"/>
          </a:xfrm>
          <a:prstGeom prst="rect">
            <a:avLst/>
          </a:prstGeom>
        </p:spPr>
        <p:txBody>
          <a:bodyPr spcFirstLastPara="1" wrap="square" lIns="91425" tIns="91425" rIns="91425" bIns="91425" anchor="b" anchorCtr="0">
            <a:normAutofit/>
          </a:bodyPr>
          <a:lstStyle/>
          <a:p>
            <a:r>
              <a:rPr lang="en" sz="4800" b="1" dirty="0">
                <a:solidFill>
                  <a:srgbClr val="0070C0"/>
                </a:solidFill>
                <a:latin typeface="Open Sans SemiBold"/>
                <a:ea typeface="Open Sans SemiBold"/>
                <a:cs typeface="Open Sans SemiBold"/>
                <a:sym typeface="Open Sans SemiBold"/>
              </a:rPr>
              <a:t>Preliminary Findings</a:t>
            </a:r>
            <a:endParaRPr sz="4800" b="1" dirty="0">
              <a:solidFill>
                <a:srgbClr val="0070C0"/>
              </a:solidFill>
              <a:latin typeface="Open Sans SemiBold"/>
              <a:ea typeface="Open Sans SemiBold"/>
              <a:cs typeface="Open Sans SemiBold"/>
              <a:sym typeface="Open Sans SemiBold"/>
            </a:endParaRPr>
          </a:p>
        </p:txBody>
      </p:sp>
      <p:pic>
        <p:nvPicPr>
          <p:cNvPr id="185" name="Google Shape;185;p33"/>
          <p:cNvPicPr preferRelativeResize="0"/>
          <p:nvPr/>
        </p:nvPicPr>
        <p:blipFill rotWithShape="1">
          <a:blip r:embed="rId3">
            <a:alphaModFix/>
          </a:blip>
          <a:srcRect l="19724" t="9891" r="19603" b="62299"/>
          <a:stretch/>
        </p:blipFill>
        <p:spPr>
          <a:xfrm rot="5">
            <a:off x="6324576" y="4708528"/>
            <a:ext cx="2819425" cy="1292221"/>
          </a:xfrm>
          <a:prstGeom prst="rect">
            <a:avLst/>
          </a:prstGeom>
          <a:noFill/>
          <a:ln>
            <a:noFill/>
          </a:ln>
        </p:spPr>
      </p:pic>
      <p:pic>
        <p:nvPicPr>
          <p:cNvPr id="2" name="Picture 1">
            <a:extLst>
              <a:ext uri="{FF2B5EF4-FFF2-40B4-BE49-F238E27FC236}">
                <a16:creationId xmlns:a16="http://schemas.microsoft.com/office/drawing/2014/main" id="{0D3D1656-AB65-4600-A0A9-11F04A267285}"/>
              </a:ext>
            </a:extLst>
          </p:cNvPr>
          <p:cNvPicPr>
            <a:picLocks noChangeAspect="1"/>
          </p:cNvPicPr>
          <p:nvPr/>
        </p:nvPicPr>
        <p:blipFill>
          <a:blip r:embed="rId4"/>
          <a:stretch>
            <a:fillRect/>
          </a:stretch>
        </p:blipFill>
        <p:spPr>
          <a:xfrm>
            <a:off x="1" y="3311954"/>
            <a:ext cx="5353235" cy="2676618"/>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154</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68421" y="447140"/>
            <a:ext cx="7830799" cy="23594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1: Motivation</a:t>
            </a:r>
          </a:p>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Times New Roman"/>
              </a:rPr>
              <a:t>Language learners are mostly driven by intrinsic motivators that relates to culture, travel, and brain training. </a:t>
            </a:r>
            <a:endParaRPr lang="en-US" sz="4800" dirty="0">
              <a:solidFill>
                <a:srgbClr val="0070C0"/>
              </a:solidFill>
            </a:endParaRPr>
          </a:p>
        </p:txBody>
      </p:sp>
      <p:pic>
        <p:nvPicPr>
          <p:cNvPr id="5" name="Google Shape;192;p34">
            <a:extLst>
              <a:ext uri="{FF2B5EF4-FFF2-40B4-BE49-F238E27FC236}">
                <a16:creationId xmlns:a16="http://schemas.microsoft.com/office/drawing/2014/main" id="{D09D8F07-6583-4D3A-838F-474FFE050E88}"/>
              </a:ext>
            </a:extLst>
          </p:cNvPr>
          <p:cNvPicPr preferRelativeResize="0"/>
          <p:nvPr/>
        </p:nvPicPr>
        <p:blipFill rotWithShape="1">
          <a:blip r:embed="rId2">
            <a:alphaModFix/>
          </a:blip>
          <a:srcRect l="9156" t="13508"/>
          <a:stretch/>
        </p:blipFill>
        <p:spPr>
          <a:xfrm>
            <a:off x="2761673" y="3535329"/>
            <a:ext cx="5771090" cy="2456183"/>
          </a:xfrm>
          <a:prstGeom prst="rect">
            <a:avLst/>
          </a:prstGeom>
          <a:noFill/>
          <a:ln>
            <a:noFill/>
          </a:ln>
        </p:spPr>
      </p:pic>
      <p:sp>
        <p:nvSpPr>
          <p:cNvPr id="2" name="TextBox 1">
            <a:extLst>
              <a:ext uri="{FF2B5EF4-FFF2-40B4-BE49-F238E27FC236}">
                <a16:creationId xmlns:a16="http://schemas.microsoft.com/office/drawing/2014/main" id="{AA294034-2F5D-495B-BBA8-512960F3D8E3}"/>
              </a:ext>
            </a:extLst>
          </p:cNvPr>
          <p:cNvSpPr txBox="1"/>
          <p:nvPr/>
        </p:nvSpPr>
        <p:spPr>
          <a:xfrm>
            <a:off x="1493924" y="3760411"/>
            <a:ext cx="1388265" cy="307777"/>
          </a:xfrm>
          <a:prstGeom prst="rect">
            <a:avLst/>
          </a:prstGeom>
          <a:noFill/>
        </p:spPr>
        <p:txBody>
          <a:bodyPr wrap="none" rtlCol="0">
            <a:spAutoFit/>
          </a:bodyPr>
          <a:lstStyle/>
          <a:p>
            <a:r>
              <a:rPr lang="en-US" sz="1400" b="1" dirty="0"/>
              <a:t>Brain Training</a:t>
            </a:r>
          </a:p>
        </p:txBody>
      </p:sp>
      <p:sp>
        <p:nvSpPr>
          <p:cNvPr id="8" name="TextBox 7">
            <a:extLst>
              <a:ext uri="{FF2B5EF4-FFF2-40B4-BE49-F238E27FC236}">
                <a16:creationId xmlns:a16="http://schemas.microsoft.com/office/drawing/2014/main" id="{C48E9210-B23A-42FF-ACCD-EB20AA468156}"/>
              </a:ext>
            </a:extLst>
          </p:cNvPr>
          <p:cNvSpPr txBox="1"/>
          <p:nvPr/>
        </p:nvSpPr>
        <p:spPr>
          <a:xfrm>
            <a:off x="2136310" y="4068188"/>
            <a:ext cx="702180" cy="307777"/>
          </a:xfrm>
          <a:prstGeom prst="rect">
            <a:avLst/>
          </a:prstGeom>
          <a:noFill/>
        </p:spPr>
        <p:txBody>
          <a:bodyPr wrap="none" rtlCol="0">
            <a:spAutoFit/>
          </a:bodyPr>
          <a:lstStyle/>
          <a:p>
            <a:r>
              <a:rPr lang="en-US" sz="1400" b="1" dirty="0"/>
              <a:t>Travel</a:t>
            </a:r>
          </a:p>
        </p:txBody>
      </p:sp>
      <p:sp>
        <p:nvSpPr>
          <p:cNvPr id="9" name="TextBox 8">
            <a:extLst>
              <a:ext uri="{FF2B5EF4-FFF2-40B4-BE49-F238E27FC236}">
                <a16:creationId xmlns:a16="http://schemas.microsoft.com/office/drawing/2014/main" id="{2311D8D2-672F-4BB5-954C-88216B6AE301}"/>
              </a:ext>
            </a:extLst>
          </p:cNvPr>
          <p:cNvSpPr txBox="1"/>
          <p:nvPr/>
        </p:nvSpPr>
        <p:spPr>
          <a:xfrm>
            <a:off x="2070748" y="4344505"/>
            <a:ext cx="811441" cy="307777"/>
          </a:xfrm>
          <a:prstGeom prst="rect">
            <a:avLst/>
          </a:prstGeom>
          <a:noFill/>
        </p:spPr>
        <p:txBody>
          <a:bodyPr wrap="none" rtlCol="0">
            <a:spAutoFit/>
          </a:bodyPr>
          <a:lstStyle/>
          <a:p>
            <a:r>
              <a:rPr lang="en-US" sz="1400" b="1" dirty="0"/>
              <a:t>Culture</a:t>
            </a:r>
          </a:p>
        </p:txBody>
      </p:sp>
      <p:sp>
        <p:nvSpPr>
          <p:cNvPr id="10" name="TextBox 9">
            <a:extLst>
              <a:ext uri="{FF2B5EF4-FFF2-40B4-BE49-F238E27FC236}">
                <a16:creationId xmlns:a16="http://schemas.microsoft.com/office/drawing/2014/main" id="{1269FE2D-9EFF-409D-9317-332ABC4401BA}"/>
              </a:ext>
            </a:extLst>
          </p:cNvPr>
          <p:cNvSpPr txBox="1"/>
          <p:nvPr/>
        </p:nvSpPr>
        <p:spPr>
          <a:xfrm>
            <a:off x="1158640" y="4658712"/>
            <a:ext cx="1723549" cy="307777"/>
          </a:xfrm>
          <a:prstGeom prst="rect">
            <a:avLst/>
          </a:prstGeom>
          <a:noFill/>
        </p:spPr>
        <p:txBody>
          <a:bodyPr wrap="none" rtlCol="0">
            <a:spAutoFit/>
          </a:bodyPr>
          <a:lstStyle/>
          <a:p>
            <a:r>
              <a:rPr lang="en-US" sz="1400" b="1" dirty="0"/>
              <a:t>Job Opportunities</a:t>
            </a:r>
          </a:p>
        </p:txBody>
      </p:sp>
      <p:sp>
        <p:nvSpPr>
          <p:cNvPr id="11" name="TextBox 10">
            <a:extLst>
              <a:ext uri="{FF2B5EF4-FFF2-40B4-BE49-F238E27FC236}">
                <a16:creationId xmlns:a16="http://schemas.microsoft.com/office/drawing/2014/main" id="{ECC51B91-0AB5-4BB6-A730-299AA3688A45}"/>
              </a:ext>
            </a:extLst>
          </p:cNvPr>
          <p:cNvSpPr txBox="1"/>
          <p:nvPr/>
        </p:nvSpPr>
        <p:spPr>
          <a:xfrm>
            <a:off x="2101206" y="4928599"/>
            <a:ext cx="780983" cy="307777"/>
          </a:xfrm>
          <a:prstGeom prst="rect">
            <a:avLst/>
          </a:prstGeom>
          <a:noFill/>
        </p:spPr>
        <p:txBody>
          <a:bodyPr wrap="none" rtlCol="0">
            <a:spAutoFit/>
          </a:bodyPr>
          <a:lstStyle/>
          <a:p>
            <a:r>
              <a:rPr lang="en-US" sz="1400" b="1" dirty="0"/>
              <a:t>School</a:t>
            </a:r>
          </a:p>
        </p:txBody>
      </p:sp>
      <p:sp>
        <p:nvSpPr>
          <p:cNvPr id="12" name="TextBox 11">
            <a:extLst>
              <a:ext uri="{FF2B5EF4-FFF2-40B4-BE49-F238E27FC236}">
                <a16:creationId xmlns:a16="http://schemas.microsoft.com/office/drawing/2014/main" id="{71FFF9F2-985A-48E3-A653-90088E961035}"/>
              </a:ext>
            </a:extLst>
          </p:cNvPr>
          <p:cNvSpPr txBox="1"/>
          <p:nvPr/>
        </p:nvSpPr>
        <p:spPr>
          <a:xfrm>
            <a:off x="1100855" y="5207055"/>
            <a:ext cx="1814920" cy="307777"/>
          </a:xfrm>
          <a:prstGeom prst="rect">
            <a:avLst/>
          </a:prstGeom>
          <a:noFill/>
        </p:spPr>
        <p:txBody>
          <a:bodyPr wrap="none" rtlCol="0">
            <a:spAutoFit/>
          </a:bodyPr>
          <a:lstStyle/>
          <a:p>
            <a:r>
              <a:rPr lang="en-US" sz="1400" b="1" dirty="0"/>
              <a:t>Family and Friends</a:t>
            </a:r>
          </a:p>
        </p:txBody>
      </p:sp>
      <p:sp>
        <p:nvSpPr>
          <p:cNvPr id="13" name="TextBox 12">
            <a:extLst>
              <a:ext uri="{FF2B5EF4-FFF2-40B4-BE49-F238E27FC236}">
                <a16:creationId xmlns:a16="http://schemas.microsoft.com/office/drawing/2014/main" id="{7D610951-632A-4674-BE60-8578239B14D8}"/>
              </a:ext>
            </a:extLst>
          </p:cNvPr>
          <p:cNvSpPr txBox="1"/>
          <p:nvPr/>
        </p:nvSpPr>
        <p:spPr>
          <a:xfrm>
            <a:off x="2210623" y="5470143"/>
            <a:ext cx="662361" cy="307777"/>
          </a:xfrm>
          <a:prstGeom prst="rect">
            <a:avLst/>
          </a:prstGeom>
          <a:noFill/>
        </p:spPr>
        <p:txBody>
          <a:bodyPr wrap="none" rtlCol="0">
            <a:spAutoFit/>
          </a:bodyPr>
          <a:lstStyle/>
          <a:p>
            <a:r>
              <a:rPr lang="en-US" sz="1400" b="1" dirty="0"/>
              <a:t>Other</a:t>
            </a:r>
          </a:p>
        </p:txBody>
      </p:sp>
      <p:sp>
        <p:nvSpPr>
          <p:cNvPr id="14" name="TextBox 13">
            <a:extLst>
              <a:ext uri="{FF2B5EF4-FFF2-40B4-BE49-F238E27FC236}">
                <a16:creationId xmlns:a16="http://schemas.microsoft.com/office/drawing/2014/main" id="{4E9856F3-8EB1-4F06-83CB-AC93F91B4B70}"/>
              </a:ext>
            </a:extLst>
          </p:cNvPr>
          <p:cNvSpPr txBox="1"/>
          <p:nvPr/>
        </p:nvSpPr>
        <p:spPr>
          <a:xfrm>
            <a:off x="768421" y="3073664"/>
            <a:ext cx="7888698" cy="461665"/>
          </a:xfrm>
          <a:prstGeom prst="rect">
            <a:avLst/>
          </a:prstGeom>
          <a:noFill/>
        </p:spPr>
        <p:txBody>
          <a:bodyPr wrap="none" rtlCol="0">
            <a:spAutoFit/>
          </a:bodyPr>
          <a:lstStyle/>
          <a:p>
            <a:r>
              <a:rPr lang="en-US" sz="2400" b="1" dirty="0"/>
              <a:t>Q3. What motivated you to learn a foreign language?</a:t>
            </a:r>
          </a:p>
        </p:txBody>
      </p:sp>
    </p:spTree>
    <p:extLst>
      <p:ext uri="{BB962C8B-B14F-4D97-AF65-F5344CB8AC3E}">
        <p14:creationId xmlns:p14="http://schemas.microsoft.com/office/powerpoint/2010/main" val="2408239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155</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1: Motivation</a:t>
            </a:r>
            <a:endParaRPr lang="en-US" dirty="0">
              <a:solidFill>
                <a:srgbClr val="0070C0"/>
              </a:solidFill>
            </a:endParaRPr>
          </a:p>
        </p:txBody>
      </p:sp>
      <p:sp>
        <p:nvSpPr>
          <p:cNvPr id="5" name="Google Shape;198;p35">
            <a:extLst>
              <a:ext uri="{FF2B5EF4-FFF2-40B4-BE49-F238E27FC236}">
                <a16:creationId xmlns:a16="http://schemas.microsoft.com/office/drawing/2014/main" id="{3C331156-BD28-4C68-AE15-727A2A536296}"/>
              </a:ext>
            </a:extLst>
          </p:cNvPr>
          <p:cNvSpPr txBox="1">
            <a:spLocks/>
          </p:cNvSpPr>
          <p:nvPr/>
        </p:nvSpPr>
        <p:spPr>
          <a:xfrm>
            <a:off x="338056" y="1614922"/>
            <a:ext cx="7956199" cy="2995277"/>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Times New Roman"/>
              <a:buChar char="●"/>
            </a:pPr>
            <a:r>
              <a:rPr lang="en-US" b="1" kern="0" dirty="0">
                <a:latin typeface="Times New Roman"/>
                <a:ea typeface="Times New Roman"/>
                <a:cs typeface="Times New Roman"/>
                <a:sym typeface="Times New Roman"/>
              </a:rPr>
              <a:t>The idea is that </a:t>
            </a:r>
            <a:r>
              <a:rPr lang="en-US" b="1" kern="0" dirty="0">
                <a:solidFill>
                  <a:srgbClr val="FF0000"/>
                </a:solidFill>
                <a:latin typeface="Times New Roman"/>
                <a:ea typeface="Times New Roman"/>
                <a:cs typeface="Times New Roman"/>
                <a:sym typeface="Times New Roman"/>
              </a:rPr>
              <a:t>I would really like to go to Europe someday. </a:t>
            </a:r>
            <a:r>
              <a:rPr lang="en-US" b="1" kern="0" dirty="0">
                <a:latin typeface="Times New Roman"/>
                <a:ea typeface="Times New Roman"/>
                <a:cs typeface="Times New Roman"/>
                <a:sym typeface="Times New Roman"/>
              </a:rPr>
              <a:t>(P5)</a:t>
            </a:r>
          </a:p>
          <a:p>
            <a:pPr>
              <a:buFont typeface="Times New Roman"/>
              <a:buChar char="●"/>
            </a:pPr>
            <a:r>
              <a:rPr lang="en-US" b="1" kern="0" dirty="0">
                <a:latin typeface="Times New Roman"/>
                <a:ea typeface="Times New Roman"/>
                <a:cs typeface="Times New Roman"/>
                <a:sym typeface="Times New Roman"/>
              </a:rPr>
              <a:t>So in the last month, the idea came up of </a:t>
            </a:r>
            <a:r>
              <a:rPr lang="en-US" b="1" kern="0" dirty="0">
                <a:solidFill>
                  <a:srgbClr val="FF0000"/>
                </a:solidFill>
                <a:latin typeface="Times New Roman"/>
                <a:ea typeface="Times New Roman"/>
                <a:cs typeface="Times New Roman"/>
                <a:sym typeface="Times New Roman"/>
              </a:rPr>
              <a:t>going from Hamburg with the train to Moscow and then transit to the trains</a:t>
            </a:r>
            <a:r>
              <a:rPr lang="en-US" b="1" kern="0" dirty="0">
                <a:latin typeface="Times New Roman"/>
                <a:ea typeface="Times New Roman"/>
                <a:cs typeface="Times New Roman"/>
                <a:sym typeface="Times New Roman"/>
              </a:rPr>
              <a:t>. And then make some stops in Siberia and then end at Beijing and enjoy the visit in China.  (P7)</a:t>
            </a:r>
          </a:p>
          <a:p>
            <a:pPr>
              <a:buFont typeface="Times New Roman"/>
              <a:buChar char="●"/>
            </a:pPr>
            <a:r>
              <a:rPr lang="en-US" b="1" kern="0" dirty="0">
                <a:latin typeface="Times New Roman"/>
                <a:ea typeface="Times New Roman"/>
                <a:cs typeface="Times New Roman"/>
                <a:sym typeface="Times New Roman"/>
              </a:rPr>
              <a:t>But for people, who are more like my mother, when she talks about it, she is just like, “oh, well, I'm learning it. </a:t>
            </a:r>
            <a:r>
              <a:rPr lang="en-US" b="1" kern="0" dirty="0">
                <a:solidFill>
                  <a:srgbClr val="FF0000"/>
                </a:solidFill>
                <a:latin typeface="Times New Roman"/>
                <a:ea typeface="Times New Roman"/>
                <a:cs typeface="Times New Roman"/>
                <a:sym typeface="Times New Roman"/>
              </a:rPr>
              <a:t>I don't expect to be conversational and I'm just learning it to keep my mind sharp</a:t>
            </a:r>
            <a:r>
              <a:rPr lang="en-US" b="1" kern="0" dirty="0">
                <a:latin typeface="Times New Roman"/>
                <a:ea typeface="Times New Roman"/>
                <a:cs typeface="Times New Roman"/>
                <a:sym typeface="Times New Roman"/>
              </a:rPr>
              <a:t>”. (P8)</a:t>
            </a:r>
          </a:p>
          <a:p>
            <a:pPr indent="0">
              <a:buFont typeface="+mj-lt"/>
              <a:buNone/>
            </a:pPr>
            <a:endParaRPr lang="en-US" kern="0" dirty="0">
              <a:latin typeface="Times New Roman"/>
              <a:ea typeface="Times New Roman"/>
              <a:cs typeface="Times New Roman"/>
              <a:sym typeface="Times New Roman"/>
            </a:endParaRPr>
          </a:p>
        </p:txBody>
      </p:sp>
      <p:pic>
        <p:nvPicPr>
          <p:cNvPr id="8" name="Picture 2" descr="Is Duolingo Stock a Buy? | The Motley Fool">
            <a:extLst>
              <a:ext uri="{FF2B5EF4-FFF2-40B4-BE49-F238E27FC236}">
                <a16:creationId xmlns:a16="http://schemas.microsoft.com/office/drawing/2014/main" id="{A7FF7F9B-7490-4050-9318-5DAB2D25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45" y="4485894"/>
            <a:ext cx="2876872" cy="191442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9;p35">
            <a:extLst>
              <a:ext uri="{FF2B5EF4-FFF2-40B4-BE49-F238E27FC236}">
                <a16:creationId xmlns:a16="http://schemas.microsoft.com/office/drawing/2014/main" id="{0926F180-248D-45C9-900C-69F30AE32ADE}"/>
              </a:ext>
            </a:extLst>
          </p:cNvPr>
          <p:cNvPicPr preferRelativeResize="0"/>
          <p:nvPr/>
        </p:nvPicPr>
        <p:blipFill>
          <a:blip r:embed="rId3">
            <a:alphaModFix/>
          </a:blip>
          <a:stretch>
            <a:fillRect/>
          </a:stretch>
        </p:blipFill>
        <p:spPr>
          <a:xfrm>
            <a:off x="6862162" y="4119070"/>
            <a:ext cx="2174325" cy="2078125"/>
          </a:xfrm>
          <a:prstGeom prst="rect">
            <a:avLst/>
          </a:prstGeom>
          <a:noFill/>
          <a:ln>
            <a:noFill/>
          </a:ln>
        </p:spPr>
      </p:pic>
    </p:spTree>
    <p:extLst>
      <p:ext uri="{BB962C8B-B14F-4D97-AF65-F5344CB8AC3E}">
        <p14:creationId xmlns:p14="http://schemas.microsoft.com/office/powerpoint/2010/main" val="307142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156</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1: Motivation</a:t>
            </a:r>
            <a:endParaRPr lang="en-US" dirty="0">
              <a:solidFill>
                <a:srgbClr val="0070C0"/>
              </a:solidFill>
            </a:endParaRPr>
          </a:p>
        </p:txBody>
      </p:sp>
      <p:sp>
        <p:nvSpPr>
          <p:cNvPr id="7" name="Google Shape;211;p37">
            <a:extLst>
              <a:ext uri="{FF2B5EF4-FFF2-40B4-BE49-F238E27FC236}">
                <a16:creationId xmlns:a16="http://schemas.microsoft.com/office/drawing/2014/main" id="{16C99578-16CE-4170-8E28-0D795390FFF6}"/>
              </a:ext>
            </a:extLst>
          </p:cNvPr>
          <p:cNvSpPr txBox="1">
            <a:spLocks/>
          </p:cNvSpPr>
          <p:nvPr/>
        </p:nvSpPr>
        <p:spPr>
          <a:xfrm>
            <a:off x="701964" y="1630548"/>
            <a:ext cx="7555347" cy="3726544"/>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000" b="1" kern="0" dirty="0">
                <a:latin typeface="Tahoma" panose="020B0604030504040204" pitchFamily="34" charset="0"/>
                <a:ea typeface="Tahoma" panose="020B0604030504040204" pitchFamily="34" charset="0"/>
                <a:cs typeface="Tahoma" panose="020B0604030504040204" pitchFamily="34" charset="0"/>
                <a:sym typeface="Times New Roman"/>
              </a:rPr>
              <a:t>3. Language learners are particularly motivated for their personal relevant needs, such as practical communications. </a:t>
            </a:r>
          </a:p>
          <a:p>
            <a:pPr>
              <a:spcAft>
                <a:spcPts val="0"/>
              </a:spcAft>
              <a:buFont typeface="Times New Roman"/>
              <a:buChar char="●"/>
            </a:pPr>
            <a:r>
              <a:rPr lang="en-US" b="1" kern="0" dirty="0">
                <a:solidFill>
                  <a:srgbClr val="FF0000"/>
                </a:solidFill>
                <a:latin typeface="Times New Roman"/>
                <a:ea typeface="Times New Roman"/>
                <a:cs typeface="Times New Roman"/>
                <a:sym typeface="Times New Roman"/>
              </a:rPr>
              <a:t>I just want to learn to speak and just be confident in this language</a:t>
            </a:r>
            <a:r>
              <a:rPr lang="en-US" kern="0" dirty="0">
                <a:latin typeface="Times New Roman"/>
                <a:ea typeface="Times New Roman"/>
                <a:cs typeface="Times New Roman"/>
                <a:sym typeface="Times New Roman"/>
              </a:rPr>
              <a:t>, and be fluent in the language at some point, and just be able to converse with people who maybe don't speak English or something. (P7)</a:t>
            </a:r>
          </a:p>
          <a:p>
            <a:pPr>
              <a:spcAft>
                <a:spcPts val="0"/>
              </a:spcAft>
              <a:buFont typeface="Times New Roman"/>
              <a:buChar char="●"/>
            </a:pPr>
            <a:r>
              <a:rPr lang="en-US" b="1" kern="0" dirty="0">
                <a:solidFill>
                  <a:srgbClr val="FF0000"/>
                </a:solidFill>
                <a:latin typeface="Times New Roman"/>
                <a:ea typeface="Times New Roman"/>
                <a:cs typeface="Times New Roman"/>
                <a:sym typeface="Times New Roman"/>
              </a:rPr>
              <a:t>My goal is to learn Arabic relatively well because of my </a:t>
            </a:r>
            <a:r>
              <a:rPr lang="en-US" b="1" kern="0" dirty="0" err="1">
                <a:solidFill>
                  <a:srgbClr val="FF0000"/>
                </a:solidFill>
                <a:latin typeface="Times New Roman"/>
                <a:ea typeface="Times New Roman"/>
                <a:cs typeface="Times New Roman"/>
                <a:sym typeface="Times New Roman"/>
              </a:rPr>
              <a:t>fiance</a:t>
            </a:r>
            <a:r>
              <a:rPr lang="en-US" kern="0" dirty="0">
                <a:latin typeface="Times New Roman"/>
                <a:ea typeface="Times New Roman"/>
                <a:cs typeface="Times New Roman"/>
                <a:sym typeface="Times New Roman"/>
              </a:rPr>
              <a:t>. That's one of his native languages. And we would love to raise our kids bilingual. (P8)</a:t>
            </a:r>
          </a:p>
          <a:p>
            <a:pPr>
              <a:spcAft>
                <a:spcPts val="0"/>
              </a:spcAft>
              <a:buFont typeface="Times New Roman"/>
              <a:buChar char="●"/>
            </a:pPr>
            <a:r>
              <a:rPr lang="en-US" kern="0" dirty="0">
                <a:latin typeface="Times New Roman"/>
                <a:ea typeface="Times New Roman"/>
                <a:cs typeface="Times New Roman"/>
                <a:sym typeface="Times New Roman"/>
              </a:rPr>
              <a:t>I'm not an academic. I just enjoy communicating. (P9)</a:t>
            </a:r>
          </a:p>
          <a:p>
            <a:pPr>
              <a:spcAft>
                <a:spcPts val="0"/>
              </a:spcAft>
              <a:buFont typeface="Times New Roman"/>
              <a:buChar char="●"/>
            </a:pPr>
            <a:r>
              <a:rPr lang="en-US" b="1" kern="0" dirty="0">
                <a:solidFill>
                  <a:srgbClr val="FF0000"/>
                </a:solidFill>
                <a:latin typeface="Times New Roman"/>
                <a:ea typeface="Times New Roman"/>
                <a:cs typeface="Times New Roman"/>
                <a:sym typeface="Times New Roman"/>
              </a:rPr>
              <a:t>Basically I have a Japanese neighbor </a:t>
            </a:r>
            <a:r>
              <a:rPr lang="en-US" kern="0" dirty="0">
                <a:latin typeface="Times New Roman"/>
                <a:ea typeface="Times New Roman"/>
                <a:cs typeface="Times New Roman"/>
                <a:sym typeface="Times New Roman"/>
              </a:rPr>
              <a:t>who I was trying to communicate with. (P10)</a:t>
            </a:r>
          </a:p>
          <a:p>
            <a:pPr>
              <a:spcAft>
                <a:spcPts val="0"/>
              </a:spcAft>
              <a:buFont typeface="Times New Roman"/>
              <a:buChar char="●"/>
            </a:pPr>
            <a:r>
              <a:rPr lang="en-US" kern="0" dirty="0">
                <a:latin typeface="Times New Roman"/>
                <a:ea typeface="Times New Roman"/>
                <a:cs typeface="Times New Roman"/>
                <a:sym typeface="Times New Roman"/>
              </a:rPr>
              <a:t>I think ultimately languages are about communication. (P10)</a:t>
            </a:r>
          </a:p>
          <a:p>
            <a:pPr indent="0">
              <a:buFont typeface="+mj-lt"/>
              <a:buNone/>
            </a:pPr>
            <a:endParaRPr lang="en-US" kern="0" dirty="0">
              <a:latin typeface="Times New Roman"/>
              <a:ea typeface="Times New Roman"/>
              <a:cs typeface="Times New Roman"/>
              <a:sym typeface="Times New Roman"/>
            </a:endParaRPr>
          </a:p>
        </p:txBody>
      </p:sp>
      <p:pic>
        <p:nvPicPr>
          <p:cNvPr id="10" name="Picture 9">
            <a:extLst>
              <a:ext uri="{FF2B5EF4-FFF2-40B4-BE49-F238E27FC236}">
                <a16:creationId xmlns:a16="http://schemas.microsoft.com/office/drawing/2014/main" id="{F3B5F158-6885-4061-80EB-B49254C85F4B}"/>
              </a:ext>
            </a:extLst>
          </p:cNvPr>
          <p:cNvPicPr>
            <a:picLocks noChangeAspect="1"/>
          </p:cNvPicPr>
          <p:nvPr/>
        </p:nvPicPr>
        <p:blipFill>
          <a:blip r:embed="rId2"/>
          <a:stretch>
            <a:fillRect/>
          </a:stretch>
        </p:blipFill>
        <p:spPr>
          <a:xfrm>
            <a:off x="7084290" y="4950116"/>
            <a:ext cx="2156107" cy="1440212"/>
          </a:xfrm>
          <a:prstGeom prst="rect">
            <a:avLst/>
          </a:prstGeom>
        </p:spPr>
      </p:pic>
    </p:spTree>
    <p:extLst>
      <p:ext uri="{BB962C8B-B14F-4D97-AF65-F5344CB8AC3E}">
        <p14:creationId xmlns:p14="http://schemas.microsoft.com/office/powerpoint/2010/main" val="1864163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157</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1: Motivation</a:t>
            </a:r>
            <a:endParaRPr lang="en-US" dirty="0">
              <a:solidFill>
                <a:srgbClr val="0070C0"/>
              </a:solidFill>
            </a:endParaRPr>
          </a:p>
        </p:txBody>
      </p:sp>
      <p:sp>
        <p:nvSpPr>
          <p:cNvPr id="8" name="Google Shape;217;p38">
            <a:extLst>
              <a:ext uri="{FF2B5EF4-FFF2-40B4-BE49-F238E27FC236}">
                <a16:creationId xmlns:a16="http://schemas.microsoft.com/office/drawing/2014/main" id="{0E4488E8-EEFB-4DB9-8657-83978BCF2592}"/>
              </a:ext>
            </a:extLst>
          </p:cNvPr>
          <p:cNvSpPr txBox="1">
            <a:spLocks/>
          </p:cNvSpPr>
          <p:nvPr/>
        </p:nvSpPr>
        <p:spPr>
          <a:xfrm>
            <a:off x="951344" y="1701715"/>
            <a:ext cx="7391272" cy="3406379"/>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400" b="1" kern="0" dirty="0">
                <a:latin typeface="Tahoma" panose="020B0604030504040204" pitchFamily="34" charset="0"/>
                <a:ea typeface="Tahoma" panose="020B0604030504040204" pitchFamily="34" charset="0"/>
                <a:cs typeface="Tahoma" panose="020B0604030504040204" pitchFamily="34" charset="0"/>
                <a:sym typeface="Times New Roman"/>
              </a:rPr>
              <a:t>4. Peer groups and social events are positive motivators. </a:t>
            </a:r>
          </a:p>
          <a:p>
            <a:pPr>
              <a:spcAft>
                <a:spcPts val="0"/>
              </a:spcAft>
              <a:buFont typeface="Times New Roman"/>
              <a:buChar char="●"/>
            </a:pPr>
            <a:r>
              <a:rPr lang="en-US" b="1" kern="0" dirty="0">
                <a:solidFill>
                  <a:srgbClr val="FF0000"/>
                </a:solidFill>
                <a:latin typeface="Times New Roman"/>
                <a:ea typeface="Times New Roman"/>
                <a:cs typeface="Times New Roman"/>
                <a:sym typeface="Times New Roman"/>
              </a:rPr>
              <a:t>I used to post my achievements with my friends on Facebook</a:t>
            </a:r>
            <a:r>
              <a:rPr lang="en-US" kern="0" dirty="0">
                <a:latin typeface="Times New Roman"/>
                <a:ea typeface="Times New Roman"/>
                <a:cs typeface="Times New Roman"/>
                <a:sym typeface="Times New Roman"/>
              </a:rPr>
              <a:t>. And I have motivated people to keep the streaks. We congratulate each other. (P1)</a:t>
            </a:r>
          </a:p>
          <a:p>
            <a:pPr>
              <a:spcAft>
                <a:spcPts val="0"/>
              </a:spcAft>
              <a:buFont typeface="Times New Roman"/>
              <a:buChar char="●"/>
            </a:pPr>
            <a:r>
              <a:rPr lang="en-US" kern="0" dirty="0">
                <a:latin typeface="Times New Roman"/>
                <a:ea typeface="Times New Roman"/>
                <a:cs typeface="Times New Roman"/>
                <a:sym typeface="Times New Roman"/>
              </a:rPr>
              <a:t>I do interact a lot on the Duolingo Japanese forum. </a:t>
            </a:r>
            <a:r>
              <a:rPr lang="en-US" b="1" kern="0" dirty="0">
                <a:solidFill>
                  <a:srgbClr val="FF0000"/>
                </a:solidFill>
                <a:latin typeface="Times New Roman"/>
                <a:ea typeface="Times New Roman"/>
                <a:cs typeface="Times New Roman"/>
                <a:sym typeface="Times New Roman"/>
              </a:rPr>
              <a:t>I like to help, help out other Learners</a:t>
            </a:r>
            <a:r>
              <a:rPr lang="en-US" kern="0" dirty="0">
                <a:latin typeface="Times New Roman"/>
                <a:ea typeface="Times New Roman"/>
                <a:cs typeface="Times New Roman"/>
                <a:sym typeface="Times New Roman"/>
              </a:rPr>
              <a:t>. (P2)</a:t>
            </a:r>
          </a:p>
          <a:p>
            <a:pPr>
              <a:spcAft>
                <a:spcPts val="0"/>
              </a:spcAft>
              <a:buFont typeface="Times New Roman"/>
              <a:buChar char="●"/>
            </a:pPr>
            <a:r>
              <a:rPr lang="en-US" kern="0" dirty="0">
                <a:latin typeface="Times New Roman"/>
                <a:ea typeface="Times New Roman"/>
                <a:cs typeface="Times New Roman"/>
                <a:sym typeface="Times New Roman"/>
              </a:rPr>
              <a:t>I'm looking for Duolingo events as well because </a:t>
            </a:r>
            <a:r>
              <a:rPr lang="en-US" b="1" kern="0" dirty="0">
                <a:solidFill>
                  <a:srgbClr val="FF0000"/>
                </a:solidFill>
                <a:latin typeface="Times New Roman"/>
                <a:ea typeface="Times New Roman"/>
                <a:cs typeface="Times New Roman"/>
                <a:sym typeface="Times New Roman"/>
              </a:rPr>
              <a:t>we can be more active, like talking with other people, learning with other people as well</a:t>
            </a:r>
            <a:r>
              <a:rPr lang="en-US" kern="0" dirty="0">
                <a:latin typeface="Times New Roman"/>
                <a:ea typeface="Times New Roman"/>
                <a:cs typeface="Times New Roman"/>
                <a:sym typeface="Times New Roman"/>
              </a:rPr>
              <a:t>. (P6)</a:t>
            </a:r>
          </a:p>
          <a:p>
            <a:pPr>
              <a:spcAft>
                <a:spcPts val="0"/>
              </a:spcAft>
              <a:buFont typeface="Times New Roman"/>
              <a:buChar char="●"/>
            </a:pPr>
            <a:r>
              <a:rPr lang="en-US" kern="0" dirty="0">
                <a:latin typeface="Times New Roman"/>
                <a:ea typeface="Times New Roman"/>
                <a:cs typeface="Times New Roman"/>
                <a:sym typeface="Times New Roman"/>
              </a:rPr>
              <a:t>I think Duolingo, it's kind of good at capitalizing on personal and social motivation, and everybody's mentioned that. (P7)</a:t>
            </a:r>
          </a:p>
        </p:txBody>
      </p:sp>
      <p:pic>
        <p:nvPicPr>
          <p:cNvPr id="9" name="Google Shape;106;p20">
            <a:extLst>
              <a:ext uri="{FF2B5EF4-FFF2-40B4-BE49-F238E27FC236}">
                <a16:creationId xmlns:a16="http://schemas.microsoft.com/office/drawing/2014/main" id="{356A587E-0540-4BE5-B3D5-A5BFE8175757}"/>
              </a:ext>
            </a:extLst>
          </p:cNvPr>
          <p:cNvPicPr preferRelativeResize="0"/>
          <p:nvPr/>
        </p:nvPicPr>
        <p:blipFill rotWithShape="1">
          <a:blip r:embed="rId2">
            <a:alphaModFix/>
          </a:blip>
          <a:srcRect l="19724" t="9891" r="19603" b="62299"/>
          <a:stretch/>
        </p:blipFill>
        <p:spPr>
          <a:xfrm rot="5">
            <a:off x="6324574" y="5108098"/>
            <a:ext cx="2819425" cy="1292221"/>
          </a:xfrm>
          <a:prstGeom prst="rect">
            <a:avLst/>
          </a:prstGeom>
          <a:noFill/>
          <a:ln>
            <a:noFill/>
          </a:ln>
        </p:spPr>
      </p:pic>
    </p:spTree>
    <p:extLst>
      <p:ext uri="{BB962C8B-B14F-4D97-AF65-F5344CB8AC3E}">
        <p14:creationId xmlns:p14="http://schemas.microsoft.com/office/powerpoint/2010/main" val="6931393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158</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2: </a:t>
            </a:r>
            <a:r>
              <a:rPr lang="en-US" b="1" dirty="0">
                <a:solidFill>
                  <a:srgbClr val="0070C0"/>
                </a:solidFill>
                <a:sym typeface="Open Sans SemiBold"/>
              </a:rPr>
              <a:t>Self-management</a:t>
            </a:r>
            <a:endParaRPr lang="en-US" dirty="0">
              <a:solidFill>
                <a:srgbClr val="0070C0"/>
              </a:solidFill>
            </a:endParaRPr>
          </a:p>
        </p:txBody>
      </p:sp>
      <p:sp>
        <p:nvSpPr>
          <p:cNvPr id="7" name="Google Shape;223;p39">
            <a:extLst>
              <a:ext uri="{FF2B5EF4-FFF2-40B4-BE49-F238E27FC236}">
                <a16:creationId xmlns:a16="http://schemas.microsoft.com/office/drawing/2014/main" id="{7CA93030-1AD2-491D-9E22-F445F8B07A40}"/>
              </a:ext>
            </a:extLst>
          </p:cNvPr>
          <p:cNvSpPr txBox="1">
            <a:spLocks/>
          </p:cNvSpPr>
          <p:nvPr/>
        </p:nvSpPr>
        <p:spPr>
          <a:xfrm>
            <a:off x="775854" y="1651201"/>
            <a:ext cx="7518401" cy="345689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000" b="1" kern="0" dirty="0">
                <a:latin typeface="Tahoma" panose="020B0604030504040204" pitchFamily="34" charset="0"/>
                <a:ea typeface="Tahoma" panose="020B0604030504040204" pitchFamily="34" charset="0"/>
                <a:cs typeface="Tahoma" panose="020B0604030504040204" pitchFamily="34" charset="0"/>
                <a:sym typeface="Times New Roman"/>
              </a:rPr>
              <a:t>Purely relying on Duolingo to study a foreign language is not effective, a variety of electronic and non-electronic resources are needed to supplement Duolingo learning</a:t>
            </a:r>
            <a:r>
              <a:rPr lang="en-US" sz="1600" kern="0" dirty="0">
                <a:latin typeface="Tahoma" panose="020B0604030504040204" pitchFamily="34" charset="0"/>
                <a:ea typeface="Tahoma" panose="020B0604030504040204" pitchFamily="34" charset="0"/>
                <a:cs typeface="Tahoma" panose="020B0604030504040204" pitchFamily="34" charset="0"/>
                <a:sym typeface="Times New Roman"/>
              </a:rPr>
              <a:t>.</a:t>
            </a:r>
          </a:p>
          <a:p>
            <a:pPr>
              <a:spcAft>
                <a:spcPts val="0"/>
              </a:spcAft>
              <a:buFont typeface="Times New Roman"/>
              <a:buChar char="●"/>
            </a:pPr>
            <a:r>
              <a:rPr lang="en-US" kern="0" dirty="0">
                <a:latin typeface="Times New Roman"/>
                <a:ea typeface="Times New Roman"/>
                <a:cs typeface="Times New Roman"/>
                <a:sym typeface="Times New Roman"/>
              </a:rPr>
              <a:t>One of the reasons that I do recommend that people have a bunch and you use a bunch of stuff. (P2)</a:t>
            </a:r>
          </a:p>
          <a:p>
            <a:pPr>
              <a:spcAft>
                <a:spcPts val="0"/>
              </a:spcAft>
              <a:buFont typeface="Times New Roman"/>
              <a:buChar char="●"/>
            </a:pPr>
            <a:r>
              <a:rPr lang="en-US" kern="0" dirty="0">
                <a:latin typeface="Times New Roman"/>
                <a:ea typeface="Times New Roman"/>
                <a:cs typeface="Times New Roman"/>
                <a:sym typeface="Times New Roman"/>
              </a:rPr>
              <a:t>I think my biggest suggestion, as I mentioned a little earlier, </a:t>
            </a:r>
            <a:r>
              <a:rPr lang="en-US" b="1" kern="0" dirty="0">
                <a:solidFill>
                  <a:srgbClr val="FF0000"/>
                </a:solidFill>
                <a:latin typeface="Times New Roman"/>
                <a:ea typeface="Times New Roman"/>
                <a:cs typeface="Times New Roman"/>
                <a:sym typeface="Times New Roman"/>
              </a:rPr>
              <a:t>is just don't use Duolingo as your only resources</a:t>
            </a:r>
            <a:r>
              <a:rPr lang="en-US" kern="0" dirty="0">
                <a:latin typeface="Times New Roman"/>
                <a:ea typeface="Times New Roman"/>
                <a:cs typeface="Times New Roman"/>
                <a:sym typeface="Times New Roman"/>
              </a:rPr>
              <a:t>. (P3)</a:t>
            </a:r>
          </a:p>
          <a:p>
            <a:pPr>
              <a:spcAft>
                <a:spcPts val="0"/>
              </a:spcAft>
              <a:buFont typeface="Times New Roman"/>
              <a:buChar char="●"/>
            </a:pPr>
            <a:r>
              <a:rPr lang="en-US" kern="0" dirty="0">
                <a:latin typeface="Times New Roman"/>
                <a:ea typeface="Times New Roman"/>
                <a:cs typeface="Times New Roman"/>
                <a:sym typeface="Times New Roman"/>
              </a:rPr>
              <a:t>Possibly not to just use Duolingo alone, </a:t>
            </a:r>
            <a:r>
              <a:rPr lang="en-US" b="1" kern="0" dirty="0">
                <a:solidFill>
                  <a:srgbClr val="FF0000"/>
                </a:solidFill>
                <a:latin typeface="Times New Roman"/>
                <a:ea typeface="Times New Roman"/>
                <a:cs typeface="Times New Roman"/>
                <a:sym typeface="Times New Roman"/>
              </a:rPr>
              <a:t>use it as a starter base </a:t>
            </a:r>
          </a:p>
          <a:p>
            <a:pPr indent="0">
              <a:spcAft>
                <a:spcPts val="0"/>
              </a:spcAft>
              <a:buFont typeface="+mj-lt"/>
              <a:buNone/>
            </a:pPr>
            <a:r>
              <a:rPr lang="en-US" b="1" kern="0" dirty="0">
                <a:solidFill>
                  <a:srgbClr val="FF0000"/>
                </a:solidFill>
                <a:latin typeface="Times New Roman"/>
                <a:ea typeface="Times New Roman"/>
                <a:cs typeface="Times New Roman"/>
                <a:sym typeface="Times New Roman"/>
              </a:rPr>
              <a:t>to just get sufficient vocabularies</a:t>
            </a:r>
            <a:r>
              <a:rPr lang="en-US" kern="0" dirty="0">
                <a:latin typeface="Times New Roman"/>
                <a:ea typeface="Times New Roman"/>
                <a:cs typeface="Times New Roman"/>
                <a:sym typeface="Times New Roman"/>
              </a:rPr>
              <a:t> to take you to the next level </a:t>
            </a:r>
          </a:p>
          <a:p>
            <a:pPr indent="0">
              <a:spcAft>
                <a:spcPts val="0"/>
              </a:spcAft>
              <a:buFont typeface="+mj-lt"/>
              <a:buNone/>
            </a:pPr>
            <a:r>
              <a:rPr lang="en-US" kern="0" dirty="0">
                <a:latin typeface="Times New Roman"/>
                <a:ea typeface="Times New Roman"/>
                <a:cs typeface="Times New Roman"/>
                <a:sym typeface="Times New Roman"/>
              </a:rPr>
              <a:t>of crafting sentences. (P10)</a:t>
            </a:r>
          </a:p>
        </p:txBody>
      </p:sp>
      <p:pic>
        <p:nvPicPr>
          <p:cNvPr id="10" name="Google Shape;224;p39">
            <a:extLst>
              <a:ext uri="{FF2B5EF4-FFF2-40B4-BE49-F238E27FC236}">
                <a16:creationId xmlns:a16="http://schemas.microsoft.com/office/drawing/2014/main" id="{A00C9B77-8E2F-4307-8BB5-1935B5B3ACEF}"/>
              </a:ext>
            </a:extLst>
          </p:cNvPr>
          <p:cNvPicPr preferRelativeResize="0"/>
          <p:nvPr/>
        </p:nvPicPr>
        <p:blipFill>
          <a:blip r:embed="rId2">
            <a:alphaModFix/>
          </a:blip>
          <a:stretch>
            <a:fillRect/>
          </a:stretch>
        </p:blipFill>
        <p:spPr>
          <a:xfrm>
            <a:off x="6869218" y="4345290"/>
            <a:ext cx="1988600" cy="1956326"/>
          </a:xfrm>
          <a:prstGeom prst="rect">
            <a:avLst/>
          </a:prstGeom>
          <a:noFill/>
          <a:ln>
            <a:noFill/>
          </a:ln>
        </p:spPr>
      </p:pic>
    </p:spTree>
    <p:extLst>
      <p:ext uri="{BB962C8B-B14F-4D97-AF65-F5344CB8AC3E}">
        <p14:creationId xmlns:p14="http://schemas.microsoft.com/office/powerpoint/2010/main" val="1464007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159</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756909" cy="102013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b="1" dirty="0">
                <a:solidFill>
                  <a:srgbClr val="0070C0"/>
                </a:solidFill>
                <a:sym typeface="Open Sans SemiBold"/>
              </a:rPr>
              <a:t>Finding 3: </a:t>
            </a:r>
            <a:r>
              <a:rPr lang="en-US" b="1" dirty="0">
                <a:solidFill>
                  <a:srgbClr val="0070C0"/>
                </a:solidFill>
                <a:sym typeface="Open Sans SemiBold"/>
              </a:rPr>
              <a:t>Self-monitoring</a:t>
            </a:r>
            <a:endParaRPr lang="en-US" dirty="0">
              <a:solidFill>
                <a:srgbClr val="0070C0"/>
              </a:solidFill>
            </a:endParaRPr>
          </a:p>
        </p:txBody>
      </p:sp>
      <p:sp>
        <p:nvSpPr>
          <p:cNvPr id="7" name="Google Shape;223;p39">
            <a:extLst>
              <a:ext uri="{FF2B5EF4-FFF2-40B4-BE49-F238E27FC236}">
                <a16:creationId xmlns:a16="http://schemas.microsoft.com/office/drawing/2014/main" id="{7CA93030-1AD2-491D-9E22-F445F8B07A40}"/>
              </a:ext>
            </a:extLst>
          </p:cNvPr>
          <p:cNvSpPr txBox="1">
            <a:spLocks/>
          </p:cNvSpPr>
          <p:nvPr/>
        </p:nvSpPr>
        <p:spPr>
          <a:xfrm>
            <a:off x="600363" y="1357745"/>
            <a:ext cx="7756909" cy="345689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sym typeface="Times New Roman"/>
              </a:rPr>
              <a:t>Most of the learners highly relies on the technology to support monitoring, such as reinforcing micro learning habits without extra effort and maintaining learning process by receiving frequent practice reminders and notifications.</a:t>
            </a:r>
          </a:p>
          <a:p>
            <a:pPr>
              <a:spcAft>
                <a:spcPts val="0"/>
              </a:spcAft>
              <a:buFont typeface="Times New Roman"/>
              <a:buChar char="●"/>
            </a:pPr>
            <a:r>
              <a:rPr lang="en-US" sz="2000" dirty="0">
                <a:latin typeface="Times New Roman"/>
                <a:ea typeface="Times New Roman"/>
                <a:cs typeface="Times New Roman"/>
                <a:sym typeface="Times New Roman"/>
              </a:rPr>
              <a:t>And after you have chosen the wrong one and at the end of this lesson, </a:t>
            </a:r>
            <a:r>
              <a:rPr lang="en-US" sz="2000" b="1" dirty="0">
                <a:solidFill>
                  <a:srgbClr val="FF0000"/>
                </a:solidFill>
                <a:latin typeface="Times New Roman"/>
                <a:ea typeface="Times New Roman"/>
                <a:cs typeface="Times New Roman"/>
                <a:sym typeface="Times New Roman"/>
              </a:rPr>
              <a:t>the system will provide you with a repeated choice to make you make a choice again</a:t>
            </a:r>
            <a:r>
              <a:rPr lang="en-US" sz="2000" dirty="0">
                <a:latin typeface="Times New Roman"/>
                <a:ea typeface="Times New Roman"/>
                <a:cs typeface="Times New Roman"/>
                <a:sym typeface="Times New Roman"/>
              </a:rPr>
              <a:t>. (P3)</a:t>
            </a:r>
          </a:p>
          <a:p>
            <a:pPr>
              <a:spcAft>
                <a:spcPts val="0"/>
              </a:spcAft>
              <a:buFont typeface="Times New Roman"/>
              <a:buChar char="●"/>
            </a:pPr>
            <a:r>
              <a:rPr lang="en-US" sz="2000" dirty="0">
                <a:latin typeface="Times New Roman"/>
                <a:ea typeface="Times New Roman"/>
                <a:cs typeface="Times New Roman"/>
                <a:sym typeface="Times New Roman"/>
              </a:rPr>
              <a:t>And I don't actually see much about self-monitoring in the process. </a:t>
            </a:r>
            <a:r>
              <a:rPr lang="en-US" sz="2000" b="1" dirty="0">
                <a:solidFill>
                  <a:srgbClr val="FF0000"/>
                </a:solidFill>
                <a:latin typeface="Times New Roman"/>
                <a:ea typeface="Times New Roman"/>
                <a:cs typeface="Times New Roman"/>
                <a:sym typeface="Times New Roman"/>
              </a:rPr>
              <a:t>Because they have a clear structure, clear modules</a:t>
            </a:r>
            <a:r>
              <a:rPr lang="en-US" sz="2000" dirty="0">
                <a:latin typeface="Times New Roman"/>
                <a:ea typeface="Times New Roman"/>
                <a:cs typeface="Times New Roman"/>
                <a:sym typeface="Times New Roman"/>
              </a:rPr>
              <a:t>. Basically, you just tap in and go with it. (P5)</a:t>
            </a:r>
          </a:p>
          <a:p>
            <a:pPr>
              <a:spcAft>
                <a:spcPts val="0"/>
              </a:spcAft>
              <a:buFont typeface="Times New Roman"/>
              <a:buChar char="●"/>
            </a:pPr>
            <a:r>
              <a:rPr lang="en-US" sz="2000" b="1" dirty="0">
                <a:solidFill>
                  <a:srgbClr val="FF0000"/>
                </a:solidFill>
                <a:latin typeface="Times New Roman"/>
                <a:ea typeface="Times New Roman"/>
                <a:cs typeface="Times New Roman"/>
                <a:sym typeface="Times New Roman"/>
              </a:rPr>
              <a:t>I think when they come to self-monitoring, it is really lacking</a:t>
            </a:r>
            <a:r>
              <a:rPr lang="en-US" sz="2000" dirty="0">
                <a:latin typeface="Times New Roman"/>
                <a:ea typeface="Times New Roman"/>
                <a:cs typeface="Times New Roman"/>
                <a:sym typeface="Times New Roman"/>
              </a:rPr>
              <a:t>, because there's no little test that I can take, and “okay, I have progressed to this level.” (P10)</a:t>
            </a:r>
          </a:p>
        </p:txBody>
      </p:sp>
      <p:pic>
        <p:nvPicPr>
          <p:cNvPr id="8" name="Picture 7" descr="A picture containing person, holding, electronics, hand&#10;&#10;Description automatically generated">
            <a:extLst>
              <a:ext uri="{FF2B5EF4-FFF2-40B4-BE49-F238E27FC236}">
                <a16:creationId xmlns:a16="http://schemas.microsoft.com/office/drawing/2014/main" id="{2371DCE3-56B7-4F20-AA49-CB83106B1A5E}"/>
              </a:ext>
            </a:extLst>
          </p:cNvPr>
          <p:cNvPicPr>
            <a:picLocks noChangeAspect="1"/>
          </p:cNvPicPr>
          <p:nvPr/>
        </p:nvPicPr>
        <p:blipFill>
          <a:blip r:embed="rId2"/>
          <a:stretch>
            <a:fillRect/>
          </a:stretch>
        </p:blipFill>
        <p:spPr>
          <a:xfrm>
            <a:off x="7086601" y="5162133"/>
            <a:ext cx="2057399" cy="1157287"/>
          </a:xfrm>
          <a:prstGeom prst="rect">
            <a:avLst/>
          </a:prstGeom>
        </p:spPr>
      </p:pic>
    </p:spTree>
    <p:extLst>
      <p:ext uri="{BB962C8B-B14F-4D97-AF65-F5344CB8AC3E}">
        <p14:creationId xmlns:p14="http://schemas.microsoft.com/office/powerpoint/2010/main" val="1840363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212365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800" b="1" dirty="0">
                <a:latin typeface="Tahoma" panose="020B0604030504040204" pitchFamily="34" charset="0"/>
                <a:ea typeface="Tahoma" panose="020B0604030504040204" pitchFamily="34" charset="0"/>
                <a:cs typeface="Tahoma" panose="020B0604030504040204" pitchFamily="34" charset="0"/>
              </a:rPr>
              <a:t>Online Degrees Slowdown: A Review of MOOC Stats and Trends in 2019, Dhawal Shah, 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16</a:t>
            </a:fld>
            <a:endParaRPr lang="en-US" dirty="0"/>
          </a:p>
        </p:txBody>
      </p:sp>
      <p:pic>
        <p:nvPicPr>
          <p:cNvPr id="9" name="Picture 8">
            <a:extLst>
              <a:ext uri="{FF2B5EF4-FFF2-40B4-BE49-F238E27FC236}">
                <a16:creationId xmlns:a16="http://schemas.microsoft.com/office/drawing/2014/main" id="{2D0ACE44-C6FC-46B1-BECB-0EBC23B0B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9759" y="3657933"/>
            <a:ext cx="4714241" cy="2209799"/>
          </a:xfrm>
          <a:prstGeom prst="rect">
            <a:avLst/>
          </a:prstGeom>
        </p:spPr>
      </p:pic>
      <p:pic>
        <p:nvPicPr>
          <p:cNvPr id="10" name="Picture 9">
            <a:extLst>
              <a:ext uri="{FF2B5EF4-FFF2-40B4-BE49-F238E27FC236}">
                <a16:creationId xmlns:a16="http://schemas.microsoft.com/office/drawing/2014/main" id="{FC21D901-78D2-4C42-886B-C7C38DCE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7934"/>
            <a:ext cx="4419600" cy="2209800"/>
          </a:xfrm>
          <a:prstGeom prst="rect">
            <a:avLst/>
          </a:prstGeom>
        </p:spPr>
      </p:pic>
    </p:spTree>
    <p:extLst>
      <p:ext uri="{BB962C8B-B14F-4D97-AF65-F5344CB8AC3E}">
        <p14:creationId xmlns:p14="http://schemas.microsoft.com/office/powerpoint/2010/main" val="2343449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C8917FF1-A77C-47E4-BEB3-53CB4CFD23E4}"/>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9217258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5FBB6C6E-7272-4BB1-B737-6DB0A5F77D36}"/>
              </a:ext>
            </a:extLst>
          </p:cNvPr>
          <p:cNvPicPr>
            <a:picLocks noChangeAspect="1"/>
          </p:cNvPicPr>
          <p:nvPr/>
        </p:nvPicPr>
        <p:blipFill>
          <a:blip r:embed="rId3"/>
          <a:stretch>
            <a:fillRect/>
          </a:stretch>
        </p:blipFill>
        <p:spPr>
          <a:xfrm>
            <a:off x="0" y="461818"/>
            <a:ext cx="9144000" cy="6092456"/>
          </a:xfrm>
          <a:prstGeom prst="rect">
            <a:avLst/>
          </a:prstGeom>
        </p:spPr>
      </p:pic>
    </p:spTree>
    <p:extLst>
      <p:ext uri="{BB962C8B-B14F-4D97-AF65-F5344CB8AC3E}">
        <p14:creationId xmlns:p14="http://schemas.microsoft.com/office/powerpoint/2010/main" val="1002872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162</a:t>
            </a:fld>
            <a:endParaRPr lang="en-US" dirty="0"/>
          </a:p>
        </p:txBody>
      </p:sp>
      <p:pic>
        <p:nvPicPr>
          <p:cNvPr id="7" name="Picture 6">
            <a:extLst>
              <a:ext uri="{FF2B5EF4-FFF2-40B4-BE49-F238E27FC236}">
                <a16:creationId xmlns:a16="http://schemas.microsoft.com/office/drawing/2014/main" id="{68920F69-B52F-4A2E-B9CD-383B582053F0}"/>
              </a:ext>
            </a:extLst>
          </p:cNvPr>
          <p:cNvPicPr>
            <a:picLocks noChangeAspect="1"/>
          </p:cNvPicPr>
          <p:nvPr/>
        </p:nvPicPr>
        <p:blipFill>
          <a:blip r:embed="rId2"/>
          <a:stretch>
            <a:fillRect/>
          </a:stretch>
        </p:blipFill>
        <p:spPr>
          <a:xfrm>
            <a:off x="-59871" y="2049137"/>
            <a:ext cx="5227782" cy="3920837"/>
          </a:xfrm>
          <a:prstGeom prst="rect">
            <a:avLst/>
          </a:prstGeom>
        </p:spPr>
      </p:pic>
      <p:pic>
        <p:nvPicPr>
          <p:cNvPr id="8" name="Picture 7">
            <a:extLst>
              <a:ext uri="{FF2B5EF4-FFF2-40B4-BE49-F238E27FC236}">
                <a16:creationId xmlns:a16="http://schemas.microsoft.com/office/drawing/2014/main" id="{C9DFF543-4EED-40E2-87F2-C964B4B5D2C2}"/>
              </a:ext>
            </a:extLst>
          </p:cNvPr>
          <p:cNvPicPr>
            <a:picLocks noChangeAspect="1"/>
          </p:cNvPicPr>
          <p:nvPr/>
        </p:nvPicPr>
        <p:blipFill>
          <a:blip r:embed="rId3"/>
          <a:stretch>
            <a:fillRect/>
          </a:stretch>
        </p:blipFill>
        <p:spPr>
          <a:xfrm>
            <a:off x="3778672" y="4553313"/>
            <a:ext cx="4090710" cy="1608505"/>
          </a:xfrm>
          <a:prstGeom prst="rect">
            <a:avLst/>
          </a:prstGeom>
        </p:spPr>
      </p:pic>
      <p:sp>
        <p:nvSpPr>
          <p:cNvPr id="9" name="Title 1">
            <a:extLst>
              <a:ext uri="{FF2B5EF4-FFF2-40B4-BE49-F238E27FC236}">
                <a16:creationId xmlns:a16="http://schemas.microsoft.com/office/drawing/2014/main" id="{63F92064-1A64-4C39-9E7E-B07753D46F66}"/>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4800" dirty="0">
                <a:solidFill>
                  <a:srgbClr val="0070C0"/>
                </a:solidFill>
              </a:rPr>
              <a:t>Hey Duolingo…!!!</a:t>
            </a:r>
            <a:endParaRPr lang="en-US" sz="2400" dirty="0">
              <a:solidFill>
                <a:srgbClr val="0070C0"/>
              </a:solidFill>
            </a:endParaRPr>
          </a:p>
        </p:txBody>
      </p:sp>
      <p:pic>
        <p:nvPicPr>
          <p:cNvPr id="6" name="Picture 5">
            <a:extLst>
              <a:ext uri="{FF2B5EF4-FFF2-40B4-BE49-F238E27FC236}">
                <a16:creationId xmlns:a16="http://schemas.microsoft.com/office/drawing/2014/main" id="{AAFB1BA1-681F-4F40-98F7-EF0615B9FB12}"/>
              </a:ext>
            </a:extLst>
          </p:cNvPr>
          <p:cNvPicPr>
            <a:picLocks noChangeAspect="1"/>
          </p:cNvPicPr>
          <p:nvPr/>
        </p:nvPicPr>
        <p:blipFill>
          <a:blip r:embed="rId4"/>
          <a:stretch>
            <a:fillRect/>
          </a:stretch>
        </p:blipFill>
        <p:spPr>
          <a:xfrm>
            <a:off x="5051394" y="1767884"/>
            <a:ext cx="4092606" cy="2724506"/>
          </a:xfrm>
          <a:prstGeom prst="rect">
            <a:avLst/>
          </a:prstGeom>
        </p:spPr>
      </p:pic>
      <p:pic>
        <p:nvPicPr>
          <p:cNvPr id="10" name="Google Shape;237;p41">
            <a:extLst>
              <a:ext uri="{FF2B5EF4-FFF2-40B4-BE49-F238E27FC236}">
                <a16:creationId xmlns:a16="http://schemas.microsoft.com/office/drawing/2014/main" id="{5DA1FD55-D546-4CC4-8FDD-67FB7E168499}"/>
              </a:ext>
            </a:extLst>
          </p:cNvPr>
          <p:cNvPicPr preferRelativeResize="0"/>
          <p:nvPr/>
        </p:nvPicPr>
        <p:blipFill rotWithShape="1">
          <a:blip r:embed="rId5">
            <a:alphaModFix/>
          </a:blip>
          <a:srcRect l="19724" t="9891" r="19603" b="62299"/>
          <a:stretch/>
        </p:blipFill>
        <p:spPr>
          <a:xfrm rot="5">
            <a:off x="5485732" y="5577261"/>
            <a:ext cx="2819425" cy="1292221"/>
          </a:xfrm>
          <a:prstGeom prst="rect">
            <a:avLst/>
          </a:prstGeom>
          <a:noFill/>
          <a:ln>
            <a:noFill/>
          </a:ln>
        </p:spPr>
      </p:pic>
    </p:spTree>
    <p:extLst>
      <p:ext uri="{BB962C8B-B14F-4D97-AF65-F5344CB8AC3E}">
        <p14:creationId xmlns:p14="http://schemas.microsoft.com/office/powerpoint/2010/main" val="3330340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t>Do we have time for another study?</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261257" y="778489"/>
            <a:ext cx="8396360" cy="358923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Study #8. Present Study…Nepali Youth Learn from MOOCs</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With:</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pl-PL" sz="2400" b="1" dirty="0">
                <a:solidFill>
                  <a:srgbClr val="0070C0"/>
                </a:solidFill>
                <a:latin typeface="Tahoma" panose="020B0604030504040204" pitchFamily="34" charset="0"/>
                <a:ea typeface="Tahoma" panose="020B0604030504040204" pitchFamily="34" charset="0"/>
                <a:cs typeface="Tahoma" panose="020B0604030504040204" pitchFamily="34" charset="0"/>
              </a:rPr>
              <a:t>Dilnoza Kadirova</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pl-PL"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dilnozakadirova@gmail.com</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it-IT" sz="2400" b="1" dirty="0">
                <a:solidFill>
                  <a:srgbClr val="0070C0"/>
                </a:solidFill>
                <a:latin typeface="Tahoma" panose="020B0604030504040204" pitchFamily="34" charset="0"/>
                <a:ea typeface="Tahoma" panose="020B0604030504040204" pitchFamily="34" charset="0"/>
                <a:cs typeface="Tahoma" panose="020B0604030504040204" pitchFamily="34" charset="0"/>
              </a:rPr>
              <a:t>Zixi Li </a:t>
            </a:r>
            <a:r>
              <a:rPr lang="it-IT"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4"/>
              </a:rPr>
              <a:t>lizixi@iu.edu</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5"/>
              </a:rPr>
              <a:t>Cjbonk@Indiana.edu</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Indiana University</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containing mountain, outdoor, nature, background&#10;&#10;Description automatically generated">
            <a:extLst>
              <a:ext uri="{FF2B5EF4-FFF2-40B4-BE49-F238E27FC236}">
                <a16:creationId xmlns:a16="http://schemas.microsoft.com/office/drawing/2014/main" id="{F310ACD1-4F30-4AFD-878D-FE394C742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771" y="4124528"/>
            <a:ext cx="3641494" cy="2733472"/>
          </a:xfrm>
          <a:prstGeom prst="rect">
            <a:avLst/>
          </a:prstGeom>
        </p:spPr>
      </p:pic>
    </p:spTree>
    <p:extLst>
      <p:ext uri="{BB962C8B-B14F-4D97-AF65-F5344CB8AC3E}">
        <p14:creationId xmlns:p14="http://schemas.microsoft.com/office/powerpoint/2010/main" val="23983062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42F497-C327-F442-9A31-F143AA955956}"/>
              </a:ext>
            </a:extLst>
          </p:cNvPr>
          <p:cNvSpPr txBox="1"/>
          <p:nvPr/>
        </p:nvSpPr>
        <p:spPr>
          <a:xfrm>
            <a:off x="4403795" y="1087390"/>
            <a:ext cx="2904719" cy="507831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name of the Himalayan peak is Mt. </a:t>
            </a:r>
            <a:r>
              <a:rPr kumimoji="0" lang="en-US" sz="21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Nilgiri</a:t>
            </a:r>
            <a:r>
              <a:rPr kumimoji="0" lang="en-US" sz="2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with 7061 Meters height.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Bishwa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Raj Gautam, Program Specialist, Regional English Language Office (RELO), U.S. Embassy, Nepal.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Baman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Kumar Ghimire, Motherland Secondary School, Pokhara, Nepal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building, outdoor, snow, water&#10;&#10;Description automatically generated">
            <a:extLst>
              <a:ext uri="{FF2B5EF4-FFF2-40B4-BE49-F238E27FC236}">
                <a16:creationId xmlns:a16="http://schemas.microsoft.com/office/drawing/2014/main" id="{46896073-F5A9-4C82-9988-950F85A9F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5241" y="1851314"/>
            <a:ext cx="5721927" cy="4291446"/>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53A99F98-CD1E-4DB3-BF46-66C0CEC4C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309" y="2641598"/>
            <a:ext cx="1846517" cy="1846517"/>
          </a:xfrm>
          <a:prstGeom prst="rect">
            <a:avLst/>
          </a:prstGeom>
        </p:spPr>
      </p:pic>
      <p:pic>
        <p:nvPicPr>
          <p:cNvPr id="6" name="Picture 5" descr="A person wearing glasses and smiling at the camera&#10;&#10;Description automatically generated">
            <a:extLst>
              <a:ext uri="{FF2B5EF4-FFF2-40B4-BE49-F238E27FC236}">
                <a16:creationId xmlns:a16="http://schemas.microsoft.com/office/drawing/2014/main" id="{3DCB59A6-A5D3-4DFF-8335-7960F6797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432" y="4747491"/>
            <a:ext cx="1953568" cy="1567294"/>
          </a:xfrm>
          <a:prstGeom prst="rect">
            <a:avLst/>
          </a:prstGeom>
        </p:spPr>
      </p:pic>
    </p:spTree>
    <p:extLst>
      <p:ext uri="{BB962C8B-B14F-4D97-AF65-F5344CB8AC3E}">
        <p14:creationId xmlns:p14="http://schemas.microsoft.com/office/powerpoint/2010/main" val="34346873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1F6B33-162D-45D6-BB38-0587527DCA40}"/>
              </a:ext>
            </a:extLst>
          </p:cNvPr>
          <p:cNvSpPr>
            <a:spLocks noGrp="1"/>
          </p:cNvSpPr>
          <p:nvPr>
            <p:ph type="title"/>
          </p:nvPr>
        </p:nvSpPr>
        <p:spPr>
          <a:xfrm>
            <a:off x="457200" y="274638"/>
            <a:ext cx="8275320" cy="1630362"/>
          </a:xfrm>
        </p:spPr>
        <p:txBody>
          <a:bodyPr>
            <a:norm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Greetings from Nepal, </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Baman</a:t>
            </a:r>
            <a:r>
              <a:rPr lang="en-US" sz="2000" b="1" dirty="0">
                <a:latin typeface="Tahoma" panose="020B0604030504040204" pitchFamily="34" charset="0"/>
                <a:ea typeface="Tahoma" panose="020B0604030504040204" pitchFamily="34" charset="0"/>
                <a:cs typeface="Tahoma" panose="020B0604030504040204" pitchFamily="34" charset="0"/>
              </a:rPr>
              <a:t> Kumar Ghimire, Teacher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Motherland Secondary School, Pokhara</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5D0EA574-BFEE-4E41-85AA-E6371E90728B}"/>
              </a:ext>
            </a:extLst>
          </p:cNvPr>
          <p:cNvSpPr>
            <a:spLocks noGrp="1"/>
          </p:cNvSpPr>
          <p:nvPr>
            <p:ph idx="1"/>
          </p:nvPr>
        </p:nvSpPr>
        <p:spPr>
          <a:xfrm>
            <a:off x="502920" y="2057399"/>
            <a:ext cx="7916685" cy="4525963"/>
          </a:xfrm>
        </p:spPr>
        <p:txBody>
          <a:bodyPr>
            <a:normAutofit fontScale="475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From: </a:t>
            </a:r>
            <a:r>
              <a:rPr lang="en-US" b="1" dirty="0" err="1">
                <a:latin typeface="Tahoma" panose="020B0604030504040204" pitchFamily="34" charset="0"/>
                <a:ea typeface="Tahoma" panose="020B0604030504040204" pitchFamily="34" charset="0"/>
                <a:cs typeface="Tahoma" panose="020B0604030504040204" pitchFamily="34" charset="0"/>
              </a:rPr>
              <a:t>Baman</a:t>
            </a:r>
            <a:r>
              <a:rPr lang="en-US" b="1" dirty="0">
                <a:latin typeface="Tahoma" panose="020B0604030504040204" pitchFamily="34" charset="0"/>
                <a:ea typeface="Tahoma" panose="020B0604030504040204" pitchFamily="34" charset="0"/>
                <a:cs typeface="Tahoma" panose="020B0604030504040204" pitchFamily="34" charset="0"/>
              </a:rPr>
              <a:t> Kumar Ghimire &lt;baman.ghimire@gmail.com&gt;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Sent: Saturday, November 9, 2019 1:49 PM</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To: Thomas C Reeves &lt;treeves@uga.edu&gt;; Ke Zhang &lt;prof.zhang@gmail.com&gt;; Bonk, Curtis Jay &lt;cjbonk@indiana.edu&gt;; Tom Reynolds &lt;mnoflwrs@hotmail.com&gt;</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Subject: </a:t>
            </a:r>
            <a:r>
              <a:rPr lang="en-US" b="1" dirty="0" err="1">
                <a:latin typeface="Tahoma" panose="020B0604030504040204" pitchFamily="34" charset="0"/>
                <a:ea typeface="Tahoma" panose="020B0604030504040204" pitchFamily="34" charset="0"/>
                <a:cs typeface="Tahoma" panose="020B0604030504040204" pitchFamily="34" charset="0"/>
              </a:rPr>
              <a:t>Nepal_Update</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Hello MOOC Mentors,</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Greetings from Nepal</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A piece of exciting outcome from Nepal. In February 2019, I held a workshop in a school about 70 students of age 13-15. I was excited to learn that in less than 8 months 78 students of age 10-15 from that school completed at least a MOOC. They have started mentoring MOOC to the neighboring schools, too. They are guided by no any incentives nor the craze for the popularity but they enjoy learning Online and taming fellows be digitally smart. Thus, through my request, last month, Regional English Language Officer(RELO) from US Embassy Nepal visited the school to honor their MOOC-Craze handing them the certificate they got.</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Likewise, lately reported that, a school whose head teacher and a few students I mentored in 2017 has about 350 students completing at least a MOOC. Acknowledging the benefits of </a:t>
            </a:r>
            <a:r>
              <a:rPr lang="en-US" b="1" dirty="0" err="1">
                <a:latin typeface="Tahoma" panose="020B0604030504040204" pitchFamily="34" charset="0"/>
                <a:ea typeface="Tahoma" panose="020B0604030504040204" pitchFamily="34" charset="0"/>
                <a:cs typeface="Tahoma" panose="020B0604030504040204" pitchFamily="34" charset="0"/>
              </a:rPr>
              <a:t>MOOCing</a:t>
            </a:r>
            <a:r>
              <a:rPr lang="en-US" b="1" dirty="0">
                <a:latin typeface="Tahoma" panose="020B0604030504040204" pitchFamily="34" charset="0"/>
                <a:ea typeface="Tahoma" panose="020B0604030504040204" pitchFamily="34" charset="0"/>
                <a:cs typeface="Tahoma" panose="020B0604030504040204" pitchFamily="34" charset="0"/>
              </a:rPr>
              <a:t> and the growing interest of the students and guardians, the school administration has made at least a MOOC compulsory for the students age 11-14 in its school.</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 am working on a next research on if MOOCs can benefit the students in Nepal. I have surveyed almost 800 high school students from Semi-urban regions of Nepal for the cause. Let's see what the finding will be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Thanks for activating my MOOC spirit !</a:t>
            </a:r>
          </a:p>
          <a:p>
            <a:pPr marL="0" indent="0">
              <a:lnSpc>
                <a:spcPct val="120000"/>
              </a:lnSpc>
              <a:spcBef>
                <a:spcPts val="0"/>
              </a:spcBef>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Good times,</a:t>
            </a:r>
          </a:p>
          <a:p>
            <a:pPr marL="0" indent="0">
              <a:lnSpc>
                <a:spcPct val="120000"/>
              </a:lnSpc>
              <a:spcBef>
                <a:spcPts val="0"/>
              </a:spcBef>
              <a:buNone/>
            </a:pPr>
            <a:r>
              <a:rPr lang="en-US" b="1" dirty="0" err="1">
                <a:latin typeface="Tahoma" panose="020B0604030504040204" pitchFamily="34" charset="0"/>
                <a:ea typeface="Tahoma" panose="020B0604030504040204" pitchFamily="34" charset="0"/>
                <a:cs typeface="Tahoma" panose="020B0604030504040204" pitchFamily="34" charset="0"/>
              </a:rPr>
              <a:t>Baman</a:t>
            </a:r>
            <a:r>
              <a:rPr lang="en-US" b="1" dirty="0">
                <a:latin typeface="Tahoma" panose="020B0604030504040204" pitchFamily="34" charset="0"/>
                <a:ea typeface="Tahoma" panose="020B0604030504040204" pitchFamily="34" charset="0"/>
                <a:cs typeface="Tahoma" panose="020B0604030504040204" pitchFamily="34" charset="0"/>
              </a:rPr>
              <a:t> Kumar Ghimire</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Teacher, Motherland Secondary School, Pokhara</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Alumnus, International Exchange Programs(USA)</a:t>
            </a: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Alumnus, Australian Awards</a:t>
            </a:r>
            <a:br>
              <a:rPr lang="en-US" dirty="0"/>
            </a:br>
            <a:endParaRPr lang="en-US" dirty="0"/>
          </a:p>
          <a:p>
            <a:endParaRPr lang="en-US" dirty="0"/>
          </a:p>
        </p:txBody>
      </p:sp>
      <p:pic>
        <p:nvPicPr>
          <p:cNvPr id="5" name="Picture 4" descr="A person wearing glasses and smiling at the camera&#10;&#10;Description automatically generated">
            <a:extLst>
              <a:ext uri="{FF2B5EF4-FFF2-40B4-BE49-F238E27FC236}">
                <a16:creationId xmlns:a16="http://schemas.microsoft.com/office/drawing/2014/main" id="{16584BC5-3D44-4D56-AD5A-F5F55B1AC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104" y="5257453"/>
            <a:ext cx="1997896" cy="1602857"/>
          </a:xfrm>
          <a:prstGeom prst="rect">
            <a:avLst/>
          </a:prstGeom>
        </p:spPr>
      </p:pic>
    </p:spTree>
    <p:extLst>
      <p:ext uri="{BB962C8B-B14F-4D97-AF65-F5344CB8AC3E}">
        <p14:creationId xmlns:p14="http://schemas.microsoft.com/office/powerpoint/2010/main" val="11293913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457200" y="422419"/>
            <a:ext cx="8224982" cy="1286308"/>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Greetings from Nepal, </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latin typeface="Tahoma" panose="020B0604030504040204" pitchFamily="34" charset="0"/>
                <a:ea typeface="Tahoma" panose="020B0604030504040204" pitchFamily="34" charset="0"/>
                <a:cs typeface="Tahoma" panose="020B0604030504040204" pitchFamily="34" charset="0"/>
              </a:rPr>
              <a:t>Baman</a:t>
            </a:r>
            <a:r>
              <a:rPr lang="en-US" sz="2200" b="1" dirty="0">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091" y="1901196"/>
            <a:ext cx="7282873" cy="4856220"/>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485900" y="888115"/>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#1 </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(boy, grade 10)</a:t>
            </a:r>
          </a:p>
        </p:txBody>
      </p:sp>
      <p:pic>
        <p:nvPicPr>
          <p:cNvPr id="4" name="Picture 3">
            <a:extLst>
              <a:ext uri="{FF2B5EF4-FFF2-40B4-BE49-F238E27FC236}">
                <a16:creationId xmlns:a16="http://schemas.microsoft.com/office/drawing/2014/main" id="{C14CBFA0-986C-4BF0-A247-BD0F887C14DB}"/>
              </a:ext>
            </a:extLst>
          </p:cNvPr>
          <p:cNvPicPr>
            <a:picLocks noChangeAspect="1"/>
          </p:cNvPicPr>
          <p:nvPr/>
        </p:nvPicPr>
        <p:blipFill rotWithShape="1">
          <a:blip r:embed="rId3"/>
          <a:srcRect l="18586" t="12540" r="17576" b="3267"/>
          <a:stretch/>
        </p:blipFill>
        <p:spPr>
          <a:xfrm>
            <a:off x="0" y="2006599"/>
            <a:ext cx="3826540" cy="3106037"/>
          </a:xfrm>
          <a:prstGeom prst="rect">
            <a:avLst/>
          </a:prstGeom>
        </p:spPr>
      </p:pic>
      <p:pic>
        <p:nvPicPr>
          <p:cNvPr id="3" name="Picture 2">
            <a:extLst>
              <a:ext uri="{FF2B5EF4-FFF2-40B4-BE49-F238E27FC236}">
                <a16:creationId xmlns:a16="http://schemas.microsoft.com/office/drawing/2014/main" id="{0022069A-3652-4B14-B185-A728520C52AE}"/>
              </a:ext>
            </a:extLst>
          </p:cNvPr>
          <p:cNvPicPr>
            <a:picLocks noChangeAspect="1"/>
          </p:cNvPicPr>
          <p:nvPr/>
        </p:nvPicPr>
        <p:blipFill>
          <a:blip r:embed="rId4"/>
          <a:stretch>
            <a:fillRect/>
          </a:stretch>
        </p:blipFill>
        <p:spPr>
          <a:xfrm>
            <a:off x="3821446" y="2006599"/>
            <a:ext cx="5322554" cy="3106037"/>
          </a:xfrm>
          <a:prstGeom prst="rect">
            <a:avLst/>
          </a:prstGeom>
        </p:spPr>
      </p:pic>
    </p:spTree>
    <p:extLst>
      <p:ext uri="{BB962C8B-B14F-4D97-AF65-F5344CB8AC3E}">
        <p14:creationId xmlns:p14="http://schemas.microsoft.com/office/powerpoint/2010/main" val="3939893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485900" y="833762"/>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#1 </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(boy, grade 10)</a:t>
            </a:r>
          </a:p>
        </p:txBody>
      </p:sp>
      <p:pic>
        <p:nvPicPr>
          <p:cNvPr id="5" name="Picture 4">
            <a:extLst>
              <a:ext uri="{FF2B5EF4-FFF2-40B4-BE49-F238E27FC236}">
                <a16:creationId xmlns:a16="http://schemas.microsoft.com/office/drawing/2014/main" id="{632D1450-7C2B-43E4-9C42-AC1C485E5D45}"/>
              </a:ext>
            </a:extLst>
          </p:cNvPr>
          <p:cNvPicPr>
            <a:picLocks noChangeAspect="1"/>
          </p:cNvPicPr>
          <p:nvPr/>
        </p:nvPicPr>
        <p:blipFill rotWithShape="1">
          <a:blip r:embed="rId3"/>
          <a:srcRect l="18384" t="13031" r="23333" b="3431"/>
          <a:stretch/>
        </p:blipFill>
        <p:spPr>
          <a:xfrm>
            <a:off x="0" y="2060511"/>
            <a:ext cx="3997037" cy="3525982"/>
          </a:xfrm>
          <a:prstGeom prst="rect">
            <a:avLst/>
          </a:prstGeom>
        </p:spPr>
      </p:pic>
      <p:pic>
        <p:nvPicPr>
          <p:cNvPr id="3" name="Picture 2">
            <a:extLst>
              <a:ext uri="{FF2B5EF4-FFF2-40B4-BE49-F238E27FC236}">
                <a16:creationId xmlns:a16="http://schemas.microsoft.com/office/drawing/2014/main" id="{EEF2E4CE-67EB-4624-924E-7D44E408C981}"/>
              </a:ext>
            </a:extLst>
          </p:cNvPr>
          <p:cNvPicPr>
            <a:picLocks noChangeAspect="1"/>
          </p:cNvPicPr>
          <p:nvPr/>
        </p:nvPicPr>
        <p:blipFill>
          <a:blip r:embed="rId4"/>
          <a:stretch>
            <a:fillRect/>
          </a:stretch>
        </p:blipFill>
        <p:spPr>
          <a:xfrm>
            <a:off x="3929062" y="2060511"/>
            <a:ext cx="5214938" cy="3479006"/>
          </a:xfrm>
          <a:prstGeom prst="rect">
            <a:avLst/>
          </a:prstGeom>
        </p:spPr>
      </p:pic>
    </p:spTree>
    <p:extLst>
      <p:ext uri="{BB962C8B-B14F-4D97-AF65-F5344CB8AC3E}">
        <p14:creationId xmlns:p14="http://schemas.microsoft.com/office/powerpoint/2010/main" val="253510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December 17,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Review of MOOC Stats and Trends in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Dhawal Shah, Class Central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115161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251542" y="857249"/>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#2</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(girl, first MOOC age 10)</a:t>
            </a:r>
          </a:p>
        </p:txBody>
      </p:sp>
      <p:pic>
        <p:nvPicPr>
          <p:cNvPr id="4" name="Picture 3">
            <a:extLst>
              <a:ext uri="{FF2B5EF4-FFF2-40B4-BE49-F238E27FC236}">
                <a16:creationId xmlns:a16="http://schemas.microsoft.com/office/drawing/2014/main" id="{6AE94E47-10C5-4C02-A834-262C001BD5B6}"/>
              </a:ext>
            </a:extLst>
          </p:cNvPr>
          <p:cNvPicPr>
            <a:picLocks noChangeAspect="1"/>
          </p:cNvPicPr>
          <p:nvPr/>
        </p:nvPicPr>
        <p:blipFill rotWithShape="1">
          <a:blip r:embed="rId3"/>
          <a:srcRect l="17880" t="16972" r="20606" b="3430"/>
          <a:stretch/>
        </p:blipFill>
        <p:spPr>
          <a:xfrm>
            <a:off x="0" y="2206766"/>
            <a:ext cx="4421981" cy="3521610"/>
          </a:xfrm>
          <a:prstGeom prst="rect">
            <a:avLst/>
          </a:prstGeom>
        </p:spPr>
      </p:pic>
      <p:pic>
        <p:nvPicPr>
          <p:cNvPr id="3" name="Picture 2">
            <a:extLst>
              <a:ext uri="{FF2B5EF4-FFF2-40B4-BE49-F238E27FC236}">
                <a16:creationId xmlns:a16="http://schemas.microsoft.com/office/drawing/2014/main" id="{45C3F2D8-34E7-4240-B76C-22A511A47E91}"/>
              </a:ext>
            </a:extLst>
          </p:cNvPr>
          <p:cNvPicPr>
            <a:picLocks noChangeAspect="1"/>
          </p:cNvPicPr>
          <p:nvPr/>
        </p:nvPicPr>
        <p:blipFill>
          <a:blip r:embed="rId4"/>
          <a:stretch>
            <a:fillRect/>
          </a:stretch>
        </p:blipFill>
        <p:spPr>
          <a:xfrm>
            <a:off x="4421981" y="2206766"/>
            <a:ext cx="4722019" cy="3544748"/>
          </a:xfrm>
          <a:prstGeom prst="rect">
            <a:avLst/>
          </a:prstGeom>
        </p:spPr>
      </p:pic>
    </p:spTree>
    <p:extLst>
      <p:ext uri="{BB962C8B-B14F-4D97-AF65-F5344CB8AC3E}">
        <p14:creationId xmlns:p14="http://schemas.microsoft.com/office/powerpoint/2010/main" val="32961085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251541" y="857250"/>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#3</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(teenage girl)</a:t>
            </a:r>
          </a:p>
        </p:txBody>
      </p:sp>
      <p:pic>
        <p:nvPicPr>
          <p:cNvPr id="4" name="Picture 3">
            <a:extLst>
              <a:ext uri="{FF2B5EF4-FFF2-40B4-BE49-F238E27FC236}">
                <a16:creationId xmlns:a16="http://schemas.microsoft.com/office/drawing/2014/main" id="{AD66DA0E-AF19-4A00-AA6D-F506042D0130}"/>
              </a:ext>
            </a:extLst>
          </p:cNvPr>
          <p:cNvPicPr>
            <a:picLocks noChangeAspect="1"/>
          </p:cNvPicPr>
          <p:nvPr/>
        </p:nvPicPr>
        <p:blipFill rotWithShape="1">
          <a:blip r:embed="rId3"/>
          <a:srcRect l="18081" t="31742" r="19192" b="34450"/>
          <a:stretch/>
        </p:blipFill>
        <p:spPr>
          <a:xfrm>
            <a:off x="0" y="2191757"/>
            <a:ext cx="6462460" cy="2143745"/>
          </a:xfrm>
          <a:prstGeom prst="rect">
            <a:avLst/>
          </a:prstGeom>
        </p:spPr>
      </p:pic>
      <p:pic>
        <p:nvPicPr>
          <p:cNvPr id="3" name="Picture 2">
            <a:extLst>
              <a:ext uri="{FF2B5EF4-FFF2-40B4-BE49-F238E27FC236}">
                <a16:creationId xmlns:a16="http://schemas.microsoft.com/office/drawing/2014/main" id="{4193DA57-5E83-4955-8F33-38455CF2163E}"/>
              </a:ext>
            </a:extLst>
          </p:cNvPr>
          <p:cNvPicPr>
            <a:picLocks noChangeAspect="1"/>
          </p:cNvPicPr>
          <p:nvPr/>
        </p:nvPicPr>
        <p:blipFill>
          <a:blip r:embed="rId4"/>
          <a:stretch>
            <a:fillRect/>
          </a:stretch>
        </p:blipFill>
        <p:spPr>
          <a:xfrm>
            <a:off x="3854991" y="2646380"/>
            <a:ext cx="5214938" cy="2936081"/>
          </a:xfrm>
          <a:prstGeom prst="rect">
            <a:avLst/>
          </a:prstGeom>
        </p:spPr>
      </p:pic>
    </p:spTree>
    <p:extLst>
      <p:ext uri="{BB962C8B-B14F-4D97-AF65-F5344CB8AC3E}">
        <p14:creationId xmlns:p14="http://schemas.microsoft.com/office/powerpoint/2010/main" val="30286963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290452" y="871537"/>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#4 </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(13 year old girl; first MOOC at age 9)</a:t>
            </a:r>
            <a:endPar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0F29057-8709-424F-A1E2-4FAE85EA0EF6}"/>
              </a:ext>
            </a:extLst>
          </p:cNvPr>
          <p:cNvPicPr>
            <a:picLocks noChangeAspect="1"/>
          </p:cNvPicPr>
          <p:nvPr/>
        </p:nvPicPr>
        <p:blipFill rotWithShape="1">
          <a:blip r:embed="rId3"/>
          <a:srcRect l="17374" t="15657" r="18687" b="2902"/>
          <a:stretch/>
        </p:blipFill>
        <p:spPr>
          <a:xfrm>
            <a:off x="0" y="2183098"/>
            <a:ext cx="3982373" cy="3121820"/>
          </a:xfrm>
          <a:prstGeom prst="rect">
            <a:avLst/>
          </a:prstGeom>
        </p:spPr>
      </p:pic>
      <p:pic>
        <p:nvPicPr>
          <p:cNvPr id="3" name="Picture 2">
            <a:extLst>
              <a:ext uri="{FF2B5EF4-FFF2-40B4-BE49-F238E27FC236}">
                <a16:creationId xmlns:a16="http://schemas.microsoft.com/office/drawing/2014/main" id="{109B6D16-DC8A-42FD-92FB-677DCDF46DF2}"/>
              </a:ext>
            </a:extLst>
          </p:cNvPr>
          <p:cNvPicPr>
            <a:picLocks noChangeAspect="1"/>
          </p:cNvPicPr>
          <p:nvPr/>
        </p:nvPicPr>
        <p:blipFill>
          <a:blip r:embed="rId4"/>
          <a:stretch>
            <a:fillRect/>
          </a:stretch>
        </p:blipFill>
        <p:spPr>
          <a:xfrm>
            <a:off x="3982373" y="2183099"/>
            <a:ext cx="5214938" cy="3121819"/>
          </a:xfrm>
          <a:prstGeom prst="rect">
            <a:avLst/>
          </a:prstGeom>
        </p:spPr>
      </p:pic>
    </p:spTree>
    <p:extLst>
      <p:ext uri="{BB962C8B-B14F-4D97-AF65-F5344CB8AC3E}">
        <p14:creationId xmlns:p14="http://schemas.microsoft.com/office/powerpoint/2010/main" val="4852823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309907" y="856940"/>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#5</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(teenage girl)</a:t>
            </a:r>
          </a:p>
        </p:txBody>
      </p:sp>
      <p:pic>
        <p:nvPicPr>
          <p:cNvPr id="5" name="Picture 4">
            <a:extLst>
              <a:ext uri="{FF2B5EF4-FFF2-40B4-BE49-F238E27FC236}">
                <a16:creationId xmlns:a16="http://schemas.microsoft.com/office/drawing/2014/main" id="{787E593F-9F1E-4CB2-BB50-22454BCCB5B7}"/>
              </a:ext>
            </a:extLst>
          </p:cNvPr>
          <p:cNvPicPr>
            <a:picLocks noChangeAspect="1"/>
          </p:cNvPicPr>
          <p:nvPr/>
        </p:nvPicPr>
        <p:blipFill rotWithShape="1">
          <a:blip r:embed="rId3"/>
          <a:srcRect l="18283" t="58493" r="19091" b="1754"/>
          <a:stretch/>
        </p:blipFill>
        <p:spPr>
          <a:xfrm>
            <a:off x="0" y="2244930"/>
            <a:ext cx="6061756" cy="2368139"/>
          </a:xfrm>
          <a:prstGeom prst="rect">
            <a:avLst/>
          </a:prstGeom>
        </p:spPr>
      </p:pic>
      <p:pic>
        <p:nvPicPr>
          <p:cNvPr id="3" name="Picture 2">
            <a:extLst>
              <a:ext uri="{FF2B5EF4-FFF2-40B4-BE49-F238E27FC236}">
                <a16:creationId xmlns:a16="http://schemas.microsoft.com/office/drawing/2014/main" id="{472E9289-31EE-4798-88C8-567C1E788999}"/>
              </a:ext>
            </a:extLst>
          </p:cNvPr>
          <p:cNvPicPr>
            <a:picLocks noChangeAspect="1"/>
          </p:cNvPicPr>
          <p:nvPr/>
        </p:nvPicPr>
        <p:blipFill>
          <a:blip r:embed="rId4"/>
          <a:stretch>
            <a:fillRect/>
          </a:stretch>
        </p:blipFill>
        <p:spPr>
          <a:xfrm>
            <a:off x="4572000" y="2824203"/>
            <a:ext cx="4572000" cy="3050088"/>
          </a:xfrm>
          <a:prstGeom prst="rect">
            <a:avLst/>
          </a:prstGeom>
        </p:spPr>
      </p:pic>
    </p:spTree>
    <p:extLst>
      <p:ext uri="{BB962C8B-B14F-4D97-AF65-F5344CB8AC3E}">
        <p14:creationId xmlns:p14="http://schemas.microsoft.com/office/powerpoint/2010/main" val="29489830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57200" y="422420"/>
            <a:ext cx="8372764" cy="244085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a:t>
            </a:r>
            <a:r>
              <a:rPr lang="en-US" sz="2200" b="1" dirty="0">
                <a:latin typeface="Tahoma" panose="020B0604030504040204" pitchFamily="34" charset="0"/>
                <a:ea typeface="Tahoma" panose="020B0604030504040204" pitchFamily="34" charset="0"/>
                <a:cs typeface="Tahoma" panose="020B0604030504040204" pitchFamily="34" charset="0"/>
              </a:rPr>
              <a:t>9. Nepali High School Students in Massive Open Online Courses (MOOCs): Impressive Results and a Promising Future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i="1" dirty="0" err="1">
                <a:latin typeface="Tahoma" panose="020B0604030504040204" pitchFamily="34" charset="0"/>
                <a:ea typeface="Tahoma" panose="020B0604030504040204" pitchFamily="34" charset="0"/>
                <a:cs typeface="Tahoma" panose="020B0604030504040204" pitchFamily="34" charset="0"/>
              </a:rPr>
              <a:t>Baman</a:t>
            </a:r>
            <a:r>
              <a:rPr lang="en-US" sz="2200" b="1" i="1" dirty="0">
                <a:latin typeface="Tahoma" panose="020B0604030504040204" pitchFamily="34" charset="0"/>
                <a:ea typeface="Tahoma" panose="020B0604030504040204" pitchFamily="34" charset="0"/>
                <a:cs typeface="Tahoma" panose="020B0604030504040204" pitchFamily="34" charset="0"/>
              </a:rPr>
              <a:t> Kumar Ghimire and </a:t>
            </a:r>
            <a:r>
              <a:rPr lang="en-US" sz="2200" b="1" i="1" dirty="0" err="1">
                <a:latin typeface="Tahoma" panose="020B0604030504040204" pitchFamily="34" charset="0"/>
                <a:ea typeface="Tahoma" panose="020B0604030504040204" pitchFamily="34" charset="0"/>
                <a:cs typeface="Tahoma" panose="020B0604030504040204" pitchFamily="34" charset="0"/>
              </a:rPr>
              <a:t>Bishwa</a:t>
            </a:r>
            <a:r>
              <a:rPr lang="en-US" sz="2200" b="1" i="1" dirty="0">
                <a:latin typeface="Tahoma" panose="020B0604030504040204" pitchFamily="34" charset="0"/>
                <a:ea typeface="Tahoma" panose="020B0604030504040204" pitchFamily="34" charset="0"/>
                <a:cs typeface="Tahoma" panose="020B0604030504040204" pitchFamily="34" charset="0"/>
              </a:rPr>
              <a:t> Raj Gautam</a:t>
            </a:r>
            <a:br>
              <a:rPr lang="en-US" i="1" dirty="0"/>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Greetings from Nepal</a:t>
            </a:r>
            <a:b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solidFill>
                <a:srgbClr val="0070C0"/>
              </a:solidFill>
            </a:endParaRPr>
          </a:p>
        </p:txBody>
      </p:sp>
      <p:pic>
        <p:nvPicPr>
          <p:cNvPr id="5" name="Picture 4">
            <a:extLst>
              <a:ext uri="{FF2B5EF4-FFF2-40B4-BE49-F238E27FC236}">
                <a16:creationId xmlns:a16="http://schemas.microsoft.com/office/drawing/2014/main" id="{34CD2854-257A-4D3A-8004-049E4CB7A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60900"/>
            <a:ext cx="4368802" cy="3175245"/>
          </a:xfrm>
          <a:prstGeom prst="rect">
            <a:avLst/>
          </a:prstGeom>
        </p:spPr>
      </p:pic>
      <p:pic>
        <p:nvPicPr>
          <p:cNvPr id="4" name="Picture 3">
            <a:extLst>
              <a:ext uri="{FF2B5EF4-FFF2-40B4-BE49-F238E27FC236}">
                <a16:creationId xmlns:a16="http://schemas.microsoft.com/office/drawing/2014/main" id="{B2B269C0-B21B-42A8-BCB6-5E615C7A5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801" y="3179835"/>
            <a:ext cx="4775200" cy="3161183"/>
          </a:xfrm>
          <a:prstGeom prst="rect">
            <a:avLst/>
          </a:prstGeom>
        </p:spPr>
      </p:pic>
    </p:spTree>
    <p:extLst>
      <p:ext uri="{BB962C8B-B14F-4D97-AF65-F5344CB8AC3E}">
        <p14:creationId xmlns:p14="http://schemas.microsoft.com/office/powerpoint/2010/main" val="19791247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a:extLst>
              <a:ext uri="{FF2B5EF4-FFF2-40B4-BE49-F238E27FC236}">
                <a16:creationId xmlns:a16="http://schemas.microsoft.com/office/drawing/2014/main" id="{F48F001F-A68E-4858-867D-9756A235EF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43" t="16329" r="38414" b="13082"/>
          <a:stretch/>
        </p:blipFill>
        <p:spPr bwMode="auto">
          <a:xfrm>
            <a:off x="967952" y="2402733"/>
            <a:ext cx="6670172" cy="445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5B43865-7F68-4978-88B8-F0554663C10D}"/>
              </a:ext>
            </a:extLst>
          </p:cNvPr>
          <p:cNvSpPr>
            <a:spLocks noGrp="1"/>
          </p:cNvSpPr>
          <p:nvPr>
            <p:ph type="title"/>
          </p:nvPr>
        </p:nvSpPr>
        <p:spPr>
          <a:xfrm>
            <a:off x="640201" y="579135"/>
            <a:ext cx="7863597" cy="2052026"/>
          </a:xfrm>
        </p:spPr>
        <p:txBody>
          <a:bodyPr>
            <a:normAutofit fontScale="90000"/>
          </a:bodyPr>
          <a:lstStyle/>
          <a:p>
            <a:pPr marL="0" marR="0" algn="ctr">
              <a:spcBef>
                <a:spcPts val="0"/>
              </a:spcBef>
              <a:spcAft>
                <a:spcPts val="0"/>
              </a:spcAft>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br>
              <a:rPr lang="en-US" b="1" dirty="0">
                <a:latin typeface="Tahoma" panose="020B0604030504040204" pitchFamily="34" charset="0"/>
                <a:ea typeface="Tahoma" panose="020B0604030504040204" pitchFamily="34" charset="0"/>
                <a:cs typeface="Tahoma" panose="020B0604030504040204" pitchFamily="34" charset="0"/>
              </a:rPr>
            </a:br>
            <a:r>
              <a:rPr lang="en-US" sz="10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rPr>
              <a:t>https://silverliningforlearning.org/nepali-high-school-students-in-moocs-scalable-results-lending-to-an-optimistic-future/</a:t>
            </a:r>
            <a:br>
              <a:rPr lang="en-US" sz="1800" b="1" dirty="0">
                <a:effectLst/>
                <a:latin typeface="Tahoma" panose="020B0604030504040204" pitchFamily="34" charset="0"/>
                <a:ea typeface="Tahoma" panose="020B0604030504040204" pitchFamily="34" charset="0"/>
                <a:cs typeface="Tahoma" panose="020B0604030504040204" pitchFamily="34" charset="0"/>
              </a:rPr>
            </a:br>
            <a:r>
              <a:rPr lang="en-US" sz="1800" b="1" dirty="0">
                <a:effectLst/>
                <a:latin typeface="Tahoma" panose="020B0604030504040204" pitchFamily="34" charset="0"/>
                <a:ea typeface="Tahoma" panose="020B0604030504040204" pitchFamily="34" charset="0"/>
                <a:cs typeface="Tahoma" panose="020B0604030504040204" pitchFamily="34" charset="0"/>
              </a:rPr>
              <a:t>Video (59:05): </a:t>
            </a:r>
            <a:r>
              <a:rPr lang="en-US" sz="18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4"/>
              </a:rPr>
              <a:t>https://youtu.be/4k6pMe4XnP8 </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52649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a:extLst>
              <a:ext uri="{FF2B5EF4-FFF2-40B4-BE49-F238E27FC236}">
                <a16:creationId xmlns:a16="http://schemas.microsoft.com/office/drawing/2014/main" id="{FBD95EAF-A2C9-429E-82B1-7206BEA1B2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0" t="16599" r="38200" b="12276"/>
          <a:stretch/>
        </p:blipFill>
        <p:spPr bwMode="auto">
          <a:xfrm>
            <a:off x="1002145" y="2083151"/>
            <a:ext cx="7139709" cy="477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10CCFFA-CE12-4C73-BCFC-E0BBFA4814B4}"/>
              </a:ext>
            </a:extLst>
          </p:cNvPr>
          <p:cNvSpPr>
            <a:spLocks noGrp="1"/>
          </p:cNvSpPr>
          <p:nvPr>
            <p:ph type="title"/>
          </p:nvPr>
        </p:nvSpPr>
        <p:spPr>
          <a:xfrm>
            <a:off x="628650" y="423491"/>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a:effectLst/>
                <a:latin typeface="Tahoma" panose="020B0604030504040204" pitchFamily="34" charset="0"/>
                <a:ea typeface="Tahoma" panose="020B0604030504040204" pitchFamily="34" charset="0"/>
                <a:cs typeface="Tahoma" panose="020B0604030504040204" pitchFamily="34" charset="0"/>
              </a:rPr>
              <a:t>Video (59:05): </a:t>
            </a:r>
            <a:r>
              <a:rPr lang="en-US" sz="22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rPr>
              <a:t>https://youtu.be/4k6pMe4XnP8</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716092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84CB-5826-42F3-A841-8FF34404F416}"/>
              </a:ext>
            </a:extLst>
          </p:cNvPr>
          <p:cNvSpPr>
            <a:spLocks noGrp="1"/>
          </p:cNvSpPr>
          <p:nvPr>
            <p:ph type="title"/>
          </p:nvPr>
        </p:nvSpPr>
        <p:spPr>
          <a:xfrm>
            <a:off x="628650" y="442947"/>
            <a:ext cx="7824686" cy="1872236"/>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effectLst/>
                <a:latin typeface="Tahoma" panose="020B0604030504040204" pitchFamily="34" charset="0"/>
                <a:ea typeface="Tahoma" panose="020B0604030504040204" pitchFamily="34" charset="0"/>
                <a:cs typeface="Tahoma" panose="020B0604030504040204" pitchFamily="34" charset="0"/>
              </a:rPr>
              <a:t>Video (59:05): </a:t>
            </a:r>
            <a:r>
              <a:rPr lang="en-US" sz="22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https://youtu.be/4k6pMe4XnP8</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410C68A-3DA8-4A80-9875-241B3A2CBF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 t="11220" r="1485" b="8645"/>
          <a:stretch/>
        </p:blipFill>
        <p:spPr bwMode="auto">
          <a:xfrm>
            <a:off x="130628" y="2522320"/>
            <a:ext cx="8882743" cy="38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8074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C9A17-D264-4493-8ED7-F3DFBD0F8C8C}"/>
              </a:ext>
            </a:extLst>
          </p:cNvPr>
          <p:cNvPicPr>
            <a:picLocks noChangeAspect="1"/>
          </p:cNvPicPr>
          <p:nvPr/>
        </p:nvPicPr>
        <p:blipFill rotWithShape="1">
          <a:blip r:embed="rId2"/>
          <a:srcRect l="4005" t="12725" r="34121" b="10284"/>
          <a:stretch/>
        </p:blipFill>
        <p:spPr>
          <a:xfrm>
            <a:off x="721927" y="1885970"/>
            <a:ext cx="7454276" cy="4856575"/>
          </a:xfrm>
          <a:prstGeom prst="rect">
            <a:avLst/>
          </a:prstGeom>
        </p:spPr>
      </p:pic>
      <p:sp>
        <p:nvSpPr>
          <p:cNvPr id="6" name="Title 1">
            <a:extLst>
              <a:ext uri="{FF2B5EF4-FFF2-40B4-BE49-F238E27FC236}">
                <a16:creationId xmlns:a16="http://schemas.microsoft.com/office/drawing/2014/main" id="{855B3DB8-BFAA-4D0D-A71C-6B7810537A8A}"/>
              </a:ext>
            </a:extLst>
          </p:cNvPr>
          <p:cNvSpPr>
            <a:spLocks noGrp="1"/>
          </p:cNvSpPr>
          <p:nvPr>
            <p:ph type="title"/>
          </p:nvPr>
        </p:nvSpPr>
        <p:spPr>
          <a:xfrm>
            <a:off x="535373" y="560407"/>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14999787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581B8-A54C-44EC-B04B-3C61548661EF}"/>
              </a:ext>
            </a:extLst>
          </p:cNvPr>
          <p:cNvPicPr>
            <a:picLocks noChangeAspect="1"/>
          </p:cNvPicPr>
          <p:nvPr/>
        </p:nvPicPr>
        <p:blipFill rotWithShape="1">
          <a:blip r:embed="rId2"/>
          <a:srcRect l="3069" t="13376" r="34375" b="8981"/>
          <a:stretch/>
        </p:blipFill>
        <p:spPr>
          <a:xfrm>
            <a:off x="710189" y="1974127"/>
            <a:ext cx="7515225" cy="4883873"/>
          </a:xfrm>
          <a:prstGeom prst="rect">
            <a:avLst/>
          </a:prstGeom>
        </p:spPr>
      </p:pic>
      <p:sp>
        <p:nvSpPr>
          <p:cNvPr id="6" name="Title 1">
            <a:extLst>
              <a:ext uri="{FF2B5EF4-FFF2-40B4-BE49-F238E27FC236}">
                <a16:creationId xmlns:a16="http://schemas.microsoft.com/office/drawing/2014/main" id="{0E76586F-08ED-4C1E-A1E7-DE59C06FBC6C}"/>
              </a:ext>
            </a:extLst>
          </p:cNvPr>
          <p:cNvSpPr>
            <a:spLocks noGrp="1"/>
          </p:cNvSpPr>
          <p:nvPr>
            <p:ph type="title"/>
          </p:nvPr>
        </p:nvSpPr>
        <p:spPr>
          <a:xfrm>
            <a:off x="524451" y="535311"/>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105080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18</a:t>
            </a:fld>
            <a:endParaRPr lang="en-US" dirty="0"/>
          </a:p>
        </p:txBody>
      </p:sp>
      <p:pic>
        <p:nvPicPr>
          <p:cNvPr id="9" name="Content Placeholder 4" descr="Graphical user interface, logo&#10;&#10;Description automatically generated">
            <a:extLst>
              <a:ext uri="{FF2B5EF4-FFF2-40B4-BE49-F238E27FC236}">
                <a16:creationId xmlns:a16="http://schemas.microsoft.com/office/drawing/2014/main" id="{44FA15F0-A097-4989-B88D-FD4766027C79}"/>
              </a:ext>
            </a:extLst>
          </p:cNvPr>
          <p:cNvPicPr>
            <a:picLocks noGrp="1" noChangeAspect="1"/>
          </p:cNvPicPr>
          <p:nvPr>
            <p:ph idx="1"/>
          </p:nvPr>
        </p:nvPicPr>
        <p:blipFill>
          <a:blip r:embed="rId4"/>
          <a:stretch>
            <a:fillRect/>
          </a:stretch>
        </p:blipFill>
        <p:spPr>
          <a:xfrm>
            <a:off x="898410" y="3239603"/>
            <a:ext cx="6588240" cy="3219254"/>
          </a:xfr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9F558-AB30-4300-9E41-0DB628F71815}"/>
              </a:ext>
            </a:extLst>
          </p:cNvPr>
          <p:cNvPicPr>
            <a:picLocks noChangeAspect="1"/>
          </p:cNvPicPr>
          <p:nvPr/>
        </p:nvPicPr>
        <p:blipFill rotWithShape="1">
          <a:blip r:embed="rId2"/>
          <a:srcRect l="3495" t="13051" r="34801" b="10121"/>
          <a:stretch/>
        </p:blipFill>
        <p:spPr>
          <a:xfrm>
            <a:off x="628650" y="1764580"/>
            <a:ext cx="7709189" cy="5025881"/>
          </a:xfrm>
          <a:prstGeom prst="rect">
            <a:avLst/>
          </a:prstGeom>
        </p:spPr>
      </p:pic>
      <p:sp>
        <p:nvSpPr>
          <p:cNvPr id="6" name="Title 1">
            <a:extLst>
              <a:ext uri="{FF2B5EF4-FFF2-40B4-BE49-F238E27FC236}">
                <a16:creationId xmlns:a16="http://schemas.microsoft.com/office/drawing/2014/main" id="{64CACE24-5EB9-4963-BC1F-799DD462C5F9}"/>
              </a:ext>
            </a:extLst>
          </p:cNvPr>
          <p:cNvSpPr>
            <a:spLocks noGrp="1"/>
          </p:cNvSpPr>
          <p:nvPr>
            <p:ph type="title"/>
          </p:nvPr>
        </p:nvSpPr>
        <p:spPr>
          <a:xfrm>
            <a:off x="628650" y="439017"/>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4021684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3A03-FF2F-4C0E-BACE-26F23A354DA1}"/>
              </a:ext>
            </a:extLst>
          </p:cNvPr>
          <p:cNvPicPr>
            <a:picLocks noChangeAspect="1"/>
          </p:cNvPicPr>
          <p:nvPr/>
        </p:nvPicPr>
        <p:blipFill rotWithShape="1">
          <a:blip r:embed="rId2"/>
          <a:srcRect l="767" t="13702" r="34887" b="9958"/>
          <a:stretch/>
        </p:blipFill>
        <p:spPr>
          <a:xfrm>
            <a:off x="578427" y="1841941"/>
            <a:ext cx="8074892" cy="5016059"/>
          </a:xfrm>
          <a:prstGeom prst="rect">
            <a:avLst/>
          </a:prstGeom>
        </p:spPr>
      </p:pic>
      <p:sp>
        <p:nvSpPr>
          <p:cNvPr id="6" name="Title 1">
            <a:extLst>
              <a:ext uri="{FF2B5EF4-FFF2-40B4-BE49-F238E27FC236}">
                <a16:creationId xmlns:a16="http://schemas.microsoft.com/office/drawing/2014/main" id="{10C06DAF-B83E-4DA6-81EF-C9719DD7134A}"/>
              </a:ext>
            </a:extLst>
          </p:cNvPr>
          <p:cNvSpPr>
            <a:spLocks noGrp="1"/>
          </p:cNvSpPr>
          <p:nvPr>
            <p:ph type="title"/>
          </p:nvPr>
        </p:nvSpPr>
        <p:spPr>
          <a:xfrm>
            <a:off x="628650" y="516378"/>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37430869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a:extLst>
              <a:ext uri="{FF2B5EF4-FFF2-40B4-BE49-F238E27FC236}">
                <a16:creationId xmlns:a16="http://schemas.microsoft.com/office/drawing/2014/main" id="{88D0E174-D956-43A8-BF9A-6AD69B6911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4" t="14026" r="38700" b="18038"/>
          <a:stretch/>
        </p:blipFill>
        <p:spPr bwMode="auto">
          <a:xfrm>
            <a:off x="1228437" y="1939356"/>
            <a:ext cx="6823562" cy="467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AB1FE8FC-477F-46FC-A27D-30E5B1FE9D5E}"/>
              </a:ext>
            </a:extLst>
          </p:cNvPr>
          <p:cNvSpPr>
            <a:spLocks noGrp="1"/>
          </p:cNvSpPr>
          <p:nvPr>
            <p:ph type="title"/>
          </p:nvPr>
        </p:nvSpPr>
        <p:spPr>
          <a:xfrm>
            <a:off x="628650" y="442947"/>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243475613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a:extLst>
              <a:ext uri="{FF2B5EF4-FFF2-40B4-BE49-F238E27FC236}">
                <a16:creationId xmlns:a16="http://schemas.microsoft.com/office/drawing/2014/main" id="{BEE926C5-EA93-4E6B-B478-3427D584B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2" t="16185" r="38271" b="17784"/>
          <a:stretch/>
        </p:blipFill>
        <p:spPr bwMode="auto">
          <a:xfrm>
            <a:off x="785092" y="2084169"/>
            <a:ext cx="7065818" cy="465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53A9E9D-BCAC-4212-918E-1D91C9EE9DF7}"/>
              </a:ext>
            </a:extLst>
          </p:cNvPr>
          <p:cNvSpPr>
            <a:spLocks noGrp="1"/>
          </p:cNvSpPr>
          <p:nvPr>
            <p:ph type="title"/>
          </p:nvPr>
        </p:nvSpPr>
        <p:spPr>
          <a:xfrm>
            <a:off x="628650" y="608318"/>
            <a:ext cx="7886700" cy="1325563"/>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Episode #33: Nepal</a:t>
            </a:r>
          </a:p>
        </p:txBody>
      </p:sp>
    </p:spTree>
    <p:extLst>
      <p:ext uri="{BB962C8B-B14F-4D97-AF65-F5344CB8AC3E}">
        <p14:creationId xmlns:p14="http://schemas.microsoft.com/office/powerpoint/2010/main" val="2571477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1811435" y="822804"/>
            <a:ext cx="5734673" cy="1467815"/>
          </a:xfrm>
        </p:spPr>
        <p:txBody>
          <a:bodyPr/>
          <a:lstStyle/>
          <a:p>
            <a:pPr algn="ctr"/>
            <a:r>
              <a:rPr lang="en-US" sz="4500" dirty="0"/>
              <a:t>What’s Next?</a:t>
            </a:r>
          </a:p>
        </p:txBody>
      </p:sp>
      <p:pic>
        <p:nvPicPr>
          <p:cNvPr id="3" name="Picture 2">
            <a:extLst>
              <a:ext uri="{FF2B5EF4-FFF2-40B4-BE49-F238E27FC236}">
                <a16:creationId xmlns:a16="http://schemas.microsoft.com/office/drawing/2014/main" id="{69BFEC58-79E3-4296-9562-76ADAF0964B8}"/>
              </a:ext>
            </a:extLst>
          </p:cNvPr>
          <p:cNvPicPr>
            <a:picLocks noChangeAspect="1"/>
          </p:cNvPicPr>
          <p:nvPr/>
        </p:nvPicPr>
        <p:blipFill>
          <a:blip r:embed="rId2"/>
          <a:stretch>
            <a:fillRect/>
          </a:stretch>
        </p:blipFill>
        <p:spPr>
          <a:xfrm>
            <a:off x="1777128" y="2163690"/>
            <a:ext cx="5803285" cy="3871506"/>
          </a:xfrm>
          <a:prstGeom prst="rect">
            <a:avLst/>
          </a:prstGeom>
        </p:spPr>
      </p:pic>
    </p:spTree>
    <p:extLst>
      <p:ext uri="{BB962C8B-B14F-4D97-AF65-F5344CB8AC3E}">
        <p14:creationId xmlns:p14="http://schemas.microsoft.com/office/powerpoint/2010/main" val="1731775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68096" y="582142"/>
            <a:ext cx="7510272" cy="2868241"/>
          </a:xfrm>
        </p:spPr>
        <p:txBody>
          <a:bodyPr/>
          <a:lstStyle/>
          <a:p>
            <a:pPr algn="ctr"/>
            <a:r>
              <a:rPr lang="en-US" sz="6000" dirty="0"/>
              <a:t>What’s the Future?</a:t>
            </a:r>
          </a:p>
        </p:txBody>
      </p:sp>
      <p:pic>
        <p:nvPicPr>
          <p:cNvPr id="4" name="Picture 3">
            <a:extLst>
              <a:ext uri="{FF2B5EF4-FFF2-40B4-BE49-F238E27FC236}">
                <a16:creationId xmlns:a16="http://schemas.microsoft.com/office/drawing/2014/main" id="{98E25D2D-C133-4793-891E-808649B7E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78" y="3669397"/>
            <a:ext cx="4407234" cy="2520387"/>
          </a:xfrm>
          <a:prstGeom prst="rect">
            <a:avLst/>
          </a:prstGeom>
        </p:spPr>
      </p:pic>
    </p:spTree>
    <p:extLst>
      <p:ext uri="{BB962C8B-B14F-4D97-AF65-F5344CB8AC3E}">
        <p14:creationId xmlns:p14="http://schemas.microsoft.com/office/powerpoint/2010/main" val="146922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5995813" y="1328590"/>
            <a:ext cx="2844107" cy="4401205"/>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pPr algn="ctr"/>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2020, Dhawal Shah, Class Central</a:t>
            </a: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19</a:t>
            </a:fld>
            <a:endParaRPr lang="en-US" dirty="0"/>
          </a:p>
        </p:txBody>
      </p:sp>
      <p:pic>
        <p:nvPicPr>
          <p:cNvPr id="10" name="Content Placeholder 4" descr="Graphical user interface&#10;&#10;Description automatically generated">
            <a:extLst>
              <a:ext uri="{FF2B5EF4-FFF2-40B4-BE49-F238E27FC236}">
                <a16:creationId xmlns:a16="http://schemas.microsoft.com/office/drawing/2014/main" id="{0FC52C62-5B9D-41B9-82E9-DBBCC554FB9B}"/>
              </a:ext>
            </a:extLst>
          </p:cNvPr>
          <p:cNvPicPr>
            <a:picLocks noChangeAspect="1"/>
          </p:cNvPicPr>
          <p:nvPr/>
        </p:nvPicPr>
        <p:blipFill>
          <a:blip r:embed="rId4"/>
          <a:stretch>
            <a:fillRect/>
          </a:stretch>
        </p:blipFill>
        <p:spPr>
          <a:xfrm>
            <a:off x="304080" y="1296166"/>
            <a:ext cx="5388452" cy="5065843"/>
          </a:xfrm>
          <a:prstGeom prst="rect">
            <a:avLst/>
          </a:prstGeom>
        </p:spPr>
      </p:pic>
    </p:spTree>
    <p:extLst>
      <p:ext uri="{BB962C8B-B14F-4D97-AF65-F5344CB8AC3E}">
        <p14:creationId xmlns:p14="http://schemas.microsoft.com/office/powerpoint/2010/main" val="1867591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43345" y="1356081"/>
            <a:ext cx="8336513" cy="3271337"/>
          </a:xfrm>
        </p:spPr>
        <p:txBody>
          <a:bodyPr>
            <a:noAutofit/>
          </a:bodyPr>
          <a:lstStyle/>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News and Trends</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#1: MOOC Instructor ID Considerations and Challenges </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#2: MOOC ID for Self-directed Learning</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Study #3: MOOC Instructor Personalization</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a:t>
            </a:fld>
            <a:endParaRPr lang="en-US" dirty="0"/>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173682"/>
            <a:ext cx="3893821" cy="2188328"/>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20</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1724572" y="3027098"/>
            <a:ext cx="5610200" cy="3020877"/>
          </a:xfrm>
          <a:prstGeom prst="rect">
            <a:avLst/>
          </a:prstGeom>
        </p:spPr>
      </p:pic>
    </p:spTree>
    <p:extLst>
      <p:ext uri="{BB962C8B-B14F-4D97-AF65-F5344CB8AC3E}">
        <p14:creationId xmlns:p14="http://schemas.microsoft.com/office/powerpoint/2010/main" val="958837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938992"/>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4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pic>
        <p:nvPicPr>
          <p:cNvPr id="11" name="Picture 10">
            <a:extLst>
              <a:ext uri="{FF2B5EF4-FFF2-40B4-BE49-F238E27FC236}">
                <a16:creationId xmlns:a16="http://schemas.microsoft.com/office/drawing/2014/main" id="{24D50622-1720-44F8-A5BE-76459B7C7C92}"/>
              </a:ext>
            </a:extLst>
          </p:cNvPr>
          <p:cNvPicPr>
            <a:picLocks noChangeAspect="1"/>
          </p:cNvPicPr>
          <p:nvPr/>
        </p:nvPicPr>
        <p:blipFill>
          <a:blip r:embed="rId4"/>
          <a:stretch>
            <a:fillRect/>
          </a:stretch>
        </p:blipFill>
        <p:spPr>
          <a:xfrm>
            <a:off x="1634836" y="3429000"/>
            <a:ext cx="5874327" cy="2937164"/>
          </a:xfrm>
          <a:prstGeom prst="rect">
            <a:avLst/>
          </a:prstGeom>
        </p:spPr>
      </p:pic>
    </p:spTree>
    <p:extLst>
      <p:ext uri="{BB962C8B-B14F-4D97-AF65-F5344CB8AC3E}">
        <p14:creationId xmlns:p14="http://schemas.microsoft.com/office/powerpoint/2010/main" val="21169209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446550"/>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14, 2020</a:t>
            </a:r>
          </a:p>
          <a:p>
            <a:r>
              <a:rPr lang="en-US" sz="2000" b="1" dirty="0">
                <a:latin typeface="Tahoma" panose="020B0604030504040204" pitchFamily="34" charset="0"/>
                <a:ea typeface="Tahoma" panose="020B0604030504040204" pitchFamily="34" charset="0"/>
                <a:cs typeface="Tahoma" panose="020B0604030504040204" pitchFamily="34" charset="0"/>
              </a:rPr>
              <a:t>The Second Year of the MOOC: A Review of MOOC Stats and Trends in 2020,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https://www.classcentral.com/report/the-second-year-of-the-mooc/</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pic>
        <p:nvPicPr>
          <p:cNvPr id="8" name="Content Placeholder 4" descr="Chart, line chart&#10;&#10;Description automatically generated">
            <a:extLst>
              <a:ext uri="{FF2B5EF4-FFF2-40B4-BE49-F238E27FC236}">
                <a16:creationId xmlns:a16="http://schemas.microsoft.com/office/drawing/2014/main" id="{C3E2F944-C0B2-47F5-9EB5-582E3C8EA48C}"/>
              </a:ext>
            </a:extLst>
          </p:cNvPr>
          <p:cNvPicPr>
            <a:picLocks noChangeAspect="1"/>
          </p:cNvPicPr>
          <p:nvPr/>
        </p:nvPicPr>
        <p:blipFill>
          <a:blip r:embed="rId4"/>
          <a:stretch>
            <a:fillRect/>
          </a:stretch>
        </p:blipFill>
        <p:spPr>
          <a:xfrm>
            <a:off x="1274302" y="3027098"/>
            <a:ext cx="6595396" cy="3369029"/>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23</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0" y="3046322"/>
            <a:ext cx="5610200" cy="3020877"/>
          </a:xfrm>
          <a:prstGeom prst="rect">
            <a:avLst/>
          </a:prstGeom>
        </p:spPr>
      </p:pic>
      <p:pic>
        <p:nvPicPr>
          <p:cNvPr id="3" name="Picture 2">
            <a:extLst>
              <a:ext uri="{FF2B5EF4-FFF2-40B4-BE49-F238E27FC236}">
                <a16:creationId xmlns:a16="http://schemas.microsoft.com/office/drawing/2014/main" id="{99655E0C-4E49-4848-B4F9-E5123B8946E0}"/>
              </a:ext>
            </a:extLst>
          </p:cNvPr>
          <p:cNvPicPr>
            <a:picLocks noChangeAspect="1"/>
          </p:cNvPicPr>
          <p:nvPr/>
        </p:nvPicPr>
        <p:blipFill>
          <a:blip r:embed="rId5"/>
          <a:stretch>
            <a:fillRect/>
          </a:stretch>
        </p:blipFill>
        <p:spPr>
          <a:xfrm>
            <a:off x="5530406" y="3145936"/>
            <a:ext cx="3613594" cy="2588114"/>
          </a:xfrm>
          <a:prstGeom prst="rect">
            <a:avLst/>
          </a:prstGeom>
        </p:spPr>
      </p:pic>
    </p:spTree>
    <p:extLst>
      <p:ext uri="{BB962C8B-B14F-4D97-AF65-F5344CB8AC3E}">
        <p14:creationId xmlns:p14="http://schemas.microsoft.com/office/powerpoint/2010/main" val="2280199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2940" cy="168402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15,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2000" b="1" dirty="0">
                <a:latin typeface="Tahoma" panose="020B0604030504040204" pitchFamily="34" charset="0"/>
                <a:ea typeface="Tahoma" panose="020B0604030504040204" pitchFamily="34" charset="0"/>
                <a:cs typeface="Tahoma" panose="020B0604030504040204" pitchFamily="34" charset="0"/>
              </a:rPr>
              <a:t>Coursera &lt;no-reply@m.mail.coursera.org&gt;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Ends TOMORROW: 50% off top tech Specializations </a:t>
            </a:r>
          </a:p>
        </p:txBody>
      </p:sp>
      <p:pic>
        <p:nvPicPr>
          <p:cNvPr id="2" name="Picture 1">
            <a:extLst>
              <a:ext uri="{FF2B5EF4-FFF2-40B4-BE49-F238E27FC236}">
                <a16:creationId xmlns:a16="http://schemas.microsoft.com/office/drawing/2014/main" id="{5399B6B6-F5E7-4A6A-A349-4A0CD9187B4D}"/>
              </a:ext>
            </a:extLst>
          </p:cNvPr>
          <p:cNvPicPr>
            <a:picLocks noChangeAspect="1"/>
          </p:cNvPicPr>
          <p:nvPr/>
        </p:nvPicPr>
        <p:blipFill rotWithShape="1">
          <a:blip r:embed="rId2"/>
          <a:srcRect t="10642" r="2500"/>
          <a:stretch/>
        </p:blipFill>
        <p:spPr>
          <a:xfrm>
            <a:off x="937260" y="2247900"/>
            <a:ext cx="7617970" cy="4434840"/>
          </a:xfrm>
          <a:prstGeom prst="rect">
            <a:avLst/>
          </a:prstGeom>
        </p:spPr>
      </p:pic>
    </p:spTree>
    <p:extLst>
      <p:ext uri="{BB962C8B-B14F-4D97-AF65-F5344CB8AC3E}">
        <p14:creationId xmlns:p14="http://schemas.microsoft.com/office/powerpoint/2010/main" val="1710488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394553" y="846840"/>
            <a:ext cx="6229350" cy="99417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30,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Cyber Monday</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6978" name="Picture 1">
            <a:extLst>
              <a:ext uri="{FF2B5EF4-FFF2-40B4-BE49-F238E27FC236}">
                <a16:creationId xmlns:a16="http://schemas.microsoft.com/office/drawing/2014/main" id="{A5E789B2-A12F-4752-B3F9-A2B2B0EAA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09" r="1949"/>
          <a:stretch/>
        </p:blipFill>
        <p:spPr bwMode="auto">
          <a:xfrm>
            <a:off x="1543051" y="2174291"/>
            <a:ext cx="6290072" cy="360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331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92"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0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78"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245700" y="760130"/>
            <a:ext cx="2593181" cy="642938"/>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97455" y="4635888"/>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794"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1126527" y="4299171"/>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399496"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28</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hape, arrow&#10;&#10;Description automatically generated">
            <a:extLst>
              <a:ext uri="{FF2B5EF4-FFF2-40B4-BE49-F238E27FC236}">
                <a16:creationId xmlns:a16="http://schemas.microsoft.com/office/drawing/2014/main" id="{62B2F509-8FDB-44CB-8B58-0E2F798A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75" y="2243930"/>
            <a:ext cx="3865418" cy="3865418"/>
          </a:xfrm>
          <a:prstGeom prst="rect">
            <a:avLst/>
          </a:prstGeom>
        </p:spPr>
      </p:pic>
      <p:pic>
        <p:nvPicPr>
          <p:cNvPr id="6" name="Picture 5">
            <a:extLst>
              <a:ext uri="{FF2B5EF4-FFF2-40B4-BE49-F238E27FC236}">
                <a16:creationId xmlns:a16="http://schemas.microsoft.com/office/drawing/2014/main" id="{7470ADEC-D498-4508-95E7-6F43F665189B}"/>
              </a:ext>
            </a:extLst>
          </p:cNvPr>
          <p:cNvPicPr>
            <a:picLocks noChangeAspect="1"/>
          </p:cNvPicPr>
          <p:nvPr/>
        </p:nvPicPr>
        <p:blipFill>
          <a:blip r:embed="rId3"/>
          <a:stretch>
            <a:fillRect/>
          </a:stretch>
        </p:blipFill>
        <p:spPr>
          <a:xfrm>
            <a:off x="5179147" y="2563667"/>
            <a:ext cx="3225943" cy="3225943"/>
          </a:xfrm>
          <a:prstGeom prst="rect">
            <a:avLst/>
          </a:prstGeom>
        </p:spPr>
      </p:pic>
    </p:spTree>
    <p:extLst>
      <p:ext uri="{BB962C8B-B14F-4D97-AF65-F5344CB8AC3E}">
        <p14:creationId xmlns:p14="http://schemas.microsoft.com/office/powerpoint/2010/main" val="3026263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29</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900" dirty="0">
                <a:solidFill>
                  <a:schemeClr val="tx1"/>
                </a:solidFill>
              </a:rPr>
            </a:br>
            <a:r>
              <a:rPr lang="en-US" sz="900" dirty="0">
                <a:solidFill>
                  <a:schemeClr val="tx1"/>
                </a:solidFill>
                <a:hlinkClick r:id="rId2"/>
              </a:rPr>
              <a:t>https://www.peoplematters.in/article/training-development/the-era-of-self-directed-learning-hrs-new-role-and-strategy-24348</a:t>
            </a:r>
            <a:r>
              <a:rPr lang="en-US" sz="900" dirty="0">
                <a:solidFill>
                  <a:schemeClr val="tx1"/>
                </a:solidFill>
              </a:rPr>
              <a:t> </a:t>
            </a:r>
            <a:br>
              <a:rPr lang="en-US" sz="3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1169E6C-FD20-4006-A109-4B8F88FB17DF}"/>
              </a:ext>
            </a:extLst>
          </p:cNvPr>
          <p:cNvPicPr>
            <a:picLocks noChangeAspect="1"/>
          </p:cNvPicPr>
          <p:nvPr/>
        </p:nvPicPr>
        <p:blipFill>
          <a:blip r:embed="rId3"/>
          <a:stretch>
            <a:fillRect/>
          </a:stretch>
        </p:blipFill>
        <p:spPr>
          <a:xfrm>
            <a:off x="1600200" y="2969636"/>
            <a:ext cx="5943600" cy="3343275"/>
          </a:xfrm>
          <a:prstGeom prst="rect">
            <a:avLst/>
          </a:prstGeom>
        </p:spPr>
      </p:pic>
    </p:spTree>
    <p:extLst>
      <p:ext uri="{BB962C8B-B14F-4D97-AF65-F5344CB8AC3E}">
        <p14:creationId xmlns:p14="http://schemas.microsoft.com/office/powerpoint/2010/main" val="35515686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03367" y="1356081"/>
            <a:ext cx="8276491" cy="4950781"/>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4. Study #4: Cultural Sensitivity in MOOCs</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5. Study $5: MOOC Learners and SDL</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5. Study #6: SEM and MOOC Learning</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6. Study #7: Duolingo</a:t>
            </a:r>
          </a:p>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7. Study #8: Nepali Youth SDL in MOOCs.</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a:t>
            </a:fld>
            <a:endParaRPr lang="en-US" dirty="0"/>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035" y="4354114"/>
            <a:ext cx="3547601" cy="1993752"/>
          </a:xfrm>
          <a:prstGeom prst="rect">
            <a:avLst/>
          </a:prstGeom>
        </p:spPr>
      </p:pic>
    </p:spTree>
    <p:extLst>
      <p:ext uri="{BB962C8B-B14F-4D97-AF65-F5344CB8AC3E}">
        <p14:creationId xmlns:p14="http://schemas.microsoft.com/office/powerpoint/2010/main" val="3372899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30</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Benefits of</a:t>
            </a:r>
            <a:r>
              <a:rPr lang="en-US" sz="3200" dirty="0">
                <a:solidFill>
                  <a:schemeClr val="tx1"/>
                </a:solidFill>
              </a:rPr>
              <a:t> Self-Directed Learners</a:t>
            </a:r>
            <a:br>
              <a:rPr lang="en-US" sz="1800" dirty="0">
                <a:solidFill>
                  <a:schemeClr val="tx1"/>
                </a:solidFill>
              </a:rPr>
            </a:br>
            <a:r>
              <a:rPr lang="en-US" sz="1800" dirty="0">
                <a:solidFill>
                  <a:schemeClr val="tx1"/>
                </a:solidFill>
                <a:hlinkClick r:id="rId2"/>
              </a:rPr>
              <a:t>https://discoverpraxis.com/reasons-not-to-go-to-college/</a:t>
            </a:r>
            <a:r>
              <a:rPr lang="en-US" sz="1800" dirty="0">
                <a:solidFill>
                  <a:schemeClr val="tx1"/>
                </a:solidFill>
              </a:rPr>
              <a:t> </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AD96882-7174-4B92-BF19-95477BF6B963}"/>
              </a:ext>
            </a:extLst>
          </p:cNvPr>
          <p:cNvPicPr>
            <a:picLocks noChangeAspect="1"/>
          </p:cNvPicPr>
          <p:nvPr/>
        </p:nvPicPr>
        <p:blipFill>
          <a:blip r:embed="rId3"/>
          <a:stretch>
            <a:fillRect/>
          </a:stretch>
        </p:blipFill>
        <p:spPr>
          <a:xfrm>
            <a:off x="324067" y="1935037"/>
            <a:ext cx="8625176" cy="3954218"/>
          </a:xfrm>
          <a:prstGeom prst="rect">
            <a:avLst/>
          </a:prstGeom>
        </p:spPr>
      </p:pic>
    </p:spTree>
    <p:extLst>
      <p:ext uri="{BB962C8B-B14F-4D97-AF65-F5344CB8AC3E}">
        <p14:creationId xmlns:p14="http://schemas.microsoft.com/office/powerpoint/2010/main" val="2514119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31</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dirty="0">
                <a:solidFill>
                  <a:schemeClr val="tx1"/>
                </a:solidFill>
              </a:rPr>
              <a:t>The Adult Learner</a:t>
            </a:r>
            <a:br>
              <a:rPr lang="en-US" sz="3200" dirty="0">
                <a:solidFill>
                  <a:schemeClr val="tx1"/>
                </a:solidFill>
              </a:rPr>
            </a:br>
            <a:r>
              <a:rPr lang="en-US" sz="3200" dirty="0">
                <a:solidFill>
                  <a:schemeClr val="tx1"/>
                </a:solidFill>
              </a:rPr>
              <a:t>One Model of Self-Directed Learning</a:t>
            </a:r>
            <a:br>
              <a:rPr lang="en-US" sz="1800" dirty="0">
                <a:solidFill>
                  <a:schemeClr val="tx1"/>
                </a:solidFill>
              </a:rPr>
            </a:br>
            <a:r>
              <a:rPr lang="en-US" sz="1800" dirty="0">
                <a:solidFill>
                  <a:schemeClr val="tx1"/>
                </a:solidFill>
                <a:hlinkClick r:id="rId2"/>
              </a:rPr>
              <a:t>http://the-adult-learner-2016.blogspot.com/2016/02/a-single-candle-self-directed-learning.html</a:t>
            </a:r>
            <a:r>
              <a:rPr lang="en-US" sz="1800" dirty="0">
                <a:solidFill>
                  <a:schemeClr val="tx1"/>
                </a:solidFill>
              </a:rPr>
              <a:t> </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Diagram&#10;&#10;Description automatically generated">
            <a:extLst>
              <a:ext uri="{FF2B5EF4-FFF2-40B4-BE49-F238E27FC236}">
                <a16:creationId xmlns:a16="http://schemas.microsoft.com/office/drawing/2014/main" id="{B69E1A7C-A4CC-4E88-B217-1769D0AB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020" y="2426277"/>
            <a:ext cx="4538819" cy="3850698"/>
          </a:xfrm>
          <a:prstGeom prst="rect">
            <a:avLst/>
          </a:prstGeom>
        </p:spPr>
      </p:pic>
    </p:spTree>
    <p:extLst>
      <p:ext uri="{BB962C8B-B14F-4D97-AF65-F5344CB8AC3E}">
        <p14:creationId xmlns:p14="http://schemas.microsoft.com/office/powerpoint/2010/main" val="9452034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t>Study #1</a:t>
            </a:r>
            <a:br>
              <a:rPr lang="en-US" sz="6000" dirty="0"/>
            </a:br>
            <a:r>
              <a:rPr lang="en-US" sz="6000" dirty="0"/>
              <a:t>MOOCs Design </a:t>
            </a:r>
            <a:br>
              <a:rPr lang="en-US" sz="6000" dirty="0"/>
            </a:br>
            <a:r>
              <a:rPr lang="en-US" sz="6000" dirty="0"/>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17220" y="1478281"/>
            <a:ext cx="7315201" cy="414528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r>
              <a:rPr lang="en-US" sz="1800"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Instructional design is critical for online learning </a:t>
            </a:r>
            <a:r>
              <a:rPr lang="en-US" sz="1800" dirty="0">
                <a:latin typeface="Tahoma" panose="020B0604030504040204" pitchFamily="34" charset="0"/>
                <a:ea typeface="Tahoma" panose="020B0604030504040204" pitchFamily="34" charset="0"/>
                <a:cs typeface="Tahoma" panose="020B0604030504040204" pitchFamily="34" charset="0"/>
              </a:rPr>
              <a:t>(Johnson &amp; Aragon, 2003; Phipps &amp; </a:t>
            </a:r>
            <a:r>
              <a:rPr lang="en-US" sz="1800" dirty="0" err="1">
                <a:latin typeface="Tahoma" panose="020B0604030504040204" pitchFamily="34" charset="0"/>
                <a:ea typeface="Tahoma" panose="020B0604030504040204" pitchFamily="34" charset="0"/>
                <a:cs typeface="Tahoma" panose="020B0604030504040204" pitchFamily="34" charset="0"/>
              </a:rPr>
              <a:t>Merisotis</a:t>
            </a:r>
            <a:r>
              <a:rPr lang="en-US" sz="1800" dirty="0">
                <a:latin typeface="Tahoma" panose="020B0604030504040204" pitchFamily="34" charset="0"/>
                <a:ea typeface="Tahoma" panose="020B0604030504040204" pitchFamily="34" charset="0"/>
                <a:cs typeface="Tahoma" panose="020B0604030504040204" pitchFamily="34" charset="0"/>
              </a:rPr>
              <a:t>, 1999).</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a:t>
            </a:r>
            <a:r>
              <a:rPr lang="en-US" sz="1800" dirty="0">
                <a:latin typeface="Tahoma" panose="020B0604030504040204" pitchFamily="34" charset="0"/>
                <a:ea typeface="Tahoma" panose="020B0604030504040204" pitchFamily="34" charset="0"/>
                <a:cs typeface="Tahoma" panose="020B0604030504040204" pitchFamily="34" charset="0"/>
              </a:rPr>
              <a:t>(Kop, 2011).</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dirty="0" err="1">
                <a:latin typeface="Tahoma" panose="020B0604030504040204" pitchFamily="34" charset="0"/>
                <a:ea typeface="Tahoma" panose="020B0604030504040204" pitchFamily="34" charset="0"/>
                <a:cs typeface="Tahoma" panose="020B0604030504040204" pitchFamily="34" charset="0"/>
              </a:rPr>
              <a:t>Margaryan</a:t>
            </a:r>
            <a:r>
              <a:rPr lang="en-US" sz="1800" dirty="0">
                <a:latin typeface="Tahoma" panose="020B0604030504040204" pitchFamily="34" charset="0"/>
                <a:ea typeface="Tahoma" panose="020B0604030504040204" pitchFamily="34" charset="0"/>
                <a:cs typeface="Tahoma" panose="020B0604030504040204" pitchFamily="34" charset="0"/>
              </a:rPr>
              <a:t> et al., 2015; Watson et al., 2016).</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spTree>
    <p:extLst>
      <p:ext uri="{BB962C8B-B14F-4D97-AF65-F5344CB8AC3E}">
        <p14:creationId xmlns:p14="http://schemas.microsoft.com/office/powerpoint/2010/main" val="25466287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 y="1416047"/>
            <a:ext cx="8717034" cy="1643385"/>
          </a:xfrm>
        </p:spPr>
        <p:txBody>
          <a:bodyPr>
            <a:noAutofit/>
          </a:body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2017)</a:t>
            </a:r>
          </a:p>
        </p:txBody>
      </p:sp>
      <p:sp>
        <p:nvSpPr>
          <p:cNvPr id="4" name="Rectangle: Single Corner Snipped 3">
            <a:extLst>
              <a:ext uri="{FF2B5EF4-FFF2-40B4-BE49-F238E27FC236}">
                <a16:creationId xmlns:a16="http://schemas.microsoft.com/office/drawing/2014/main" id="{6F5E561A-5013-43BC-AF29-C83F7AC66D45}"/>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Design</a:t>
            </a:r>
          </a:p>
        </p:txBody>
      </p:sp>
      <p:graphicFrame>
        <p:nvGraphicFramePr>
          <p:cNvPr id="2" name="Diagram 1"/>
          <p:cNvGraphicFramePr/>
          <p:nvPr>
            <p:extLst>
              <p:ext uri="{D42A27DB-BD31-4B8C-83A1-F6EECF244321}">
                <p14:modId xmlns:p14="http://schemas.microsoft.com/office/powerpoint/2010/main" val="484761904"/>
              </p:ext>
            </p:extLst>
          </p:nvPr>
        </p:nvGraphicFramePr>
        <p:xfrm>
          <a:off x="426965" y="2026194"/>
          <a:ext cx="8488741" cy="37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36</a:t>
            </a:fld>
            <a:endParaRPr lang="en-US" dirty="0"/>
          </a:p>
        </p:txBody>
      </p:sp>
      <p:pic>
        <p:nvPicPr>
          <p:cNvPr id="7" name="Picture 6">
            <a:extLst>
              <a:ext uri="{FF2B5EF4-FFF2-40B4-BE49-F238E27FC236}">
                <a16:creationId xmlns:a16="http://schemas.microsoft.com/office/drawing/2014/main" id="{4AAFC788-D663-4F3F-9150-0DB96CDC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789" y="4733929"/>
            <a:ext cx="2515347" cy="1416047"/>
          </a:xfrm>
          <a:prstGeom prst="rect">
            <a:avLst/>
          </a:prstGeom>
        </p:spPr>
      </p:pic>
    </p:spTree>
    <p:extLst>
      <p:ext uri="{BB962C8B-B14F-4D97-AF65-F5344CB8AC3E}">
        <p14:creationId xmlns:p14="http://schemas.microsoft.com/office/powerpoint/2010/main" val="3792018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p>
        </p:txBody>
      </p:sp>
      <p:graphicFrame>
        <p:nvGraphicFramePr>
          <p:cNvPr id="6" name="Table 5"/>
          <p:cNvGraphicFramePr>
            <a:graphicFrameLocks noGrp="1"/>
          </p:cNvGraphicFramePr>
          <p:nvPr>
            <p:extLst>
              <p:ext uri="{D42A27DB-BD31-4B8C-83A1-F6EECF244321}">
                <p14:modId xmlns:p14="http://schemas.microsoft.com/office/powerpoint/2010/main" val="2760938072"/>
              </p:ext>
            </p:extLst>
          </p:nvPr>
        </p:nvGraphicFramePr>
        <p:xfrm>
          <a:off x="285750" y="1508760"/>
          <a:ext cx="8241029" cy="4620418"/>
        </p:xfrm>
        <a:graphic>
          <a:graphicData uri="http://schemas.openxmlformats.org/drawingml/2006/table">
            <a:tbl>
              <a:tblPr firstRow="1" bandRow="1">
                <a:tableStyleId>{7E9639D4-E3E2-4D34-9284-5A2195B3D0D7}</a:tableStyleId>
              </a:tblPr>
              <a:tblGrid>
                <a:gridCol w="654821">
                  <a:extLst>
                    <a:ext uri="{9D8B030D-6E8A-4147-A177-3AD203B41FA5}">
                      <a16:colId xmlns:a16="http://schemas.microsoft.com/office/drawing/2014/main" val="20000"/>
                    </a:ext>
                  </a:extLst>
                </a:gridCol>
                <a:gridCol w="3990836">
                  <a:extLst>
                    <a:ext uri="{9D8B030D-6E8A-4147-A177-3AD203B41FA5}">
                      <a16:colId xmlns:a16="http://schemas.microsoft.com/office/drawing/2014/main" val="20001"/>
                    </a:ext>
                  </a:extLst>
                </a:gridCol>
                <a:gridCol w="3595372">
                  <a:extLst>
                    <a:ext uri="{9D8B030D-6E8A-4147-A177-3AD203B41FA5}">
                      <a16:colId xmlns:a16="http://schemas.microsoft.com/office/drawing/2014/main" val="20002"/>
                    </a:ext>
                  </a:extLst>
                </a:gridCol>
              </a:tblGrid>
              <a:tr h="478631">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2010251">
                <a:tc>
                  <a:txBody>
                    <a:bodyPr/>
                    <a:lstStyle/>
                    <a:p>
                      <a:pPr algn="l"/>
                      <a:r>
                        <a:rPr lang="en-US" sz="1800" dirty="0">
                          <a:latin typeface="Tahoma" panose="020B0604030504040204" pitchFamily="34" charset="0"/>
                          <a:ea typeface="Tahoma" panose="020B0604030504040204" pitchFamily="34" charset="0"/>
                          <a:cs typeface="Tahoma" panose="020B0604030504040204" pitchFamily="34" charset="0"/>
                        </a:rPr>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review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r>
                        <a:rPr lang="en-US" sz="1200" dirty="0">
                          <a:effectLst/>
                          <a:latin typeface="Tahoma" panose="020B0604030504040204" pitchFamily="34" charset="0"/>
                          <a:ea typeface="Tahoma" panose="020B0604030504040204" pitchFamily="34" charset="0"/>
                          <a:cs typeface="Tahoma" panose="020B0604030504040204" pitchFamily="34" charset="0"/>
                        </a:rPr>
                        <a:t>(</a:t>
                      </a:r>
                      <a:r>
                        <a:rPr lang="en-US" sz="1200" dirty="0" err="1">
                          <a:effectLst/>
                          <a:latin typeface="Tahoma" panose="020B0604030504040204" pitchFamily="34" charset="0"/>
                          <a:ea typeface="Tahoma" panose="020B0604030504040204" pitchFamily="34" charset="0"/>
                          <a:cs typeface="Tahoma" panose="020B0604030504040204" pitchFamily="34" charset="0"/>
                        </a:rPr>
                        <a:t>Elo</a:t>
                      </a:r>
                      <a:r>
                        <a:rPr lang="en-US" sz="1200" dirty="0">
                          <a:effectLst/>
                          <a:latin typeface="Tahoma" panose="020B0604030504040204" pitchFamily="34" charset="0"/>
                          <a:ea typeface="Tahoma" panose="020B0604030504040204" pitchFamily="34" charset="0"/>
                          <a:cs typeface="Tahoma" panose="020B0604030504040204" pitchFamily="34" charset="0"/>
                        </a:rPr>
                        <a:t> &amp; </a:t>
                      </a:r>
                      <a:r>
                        <a:rPr lang="en-US" sz="1200" dirty="0" err="1">
                          <a:effectLst/>
                          <a:latin typeface="Tahoma" panose="020B0604030504040204" pitchFamily="34" charset="0"/>
                          <a:ea typeface="Tahoma" panose="020B0604030504040204" pitchFamily="34" charset="0"/>
                          <a:cs typeface="Tahoma" panose="020B0604030504040204" pitchFamily="34" charset="0"/>
                        </a:rPr>
                        <a:t>Kyngäs</a:t>
                      </a:r>
                      <a:r>
                        <a:rPr lang="en-US" sz="1200" dirty="0">
                          <a:effectLst/>
                          <a:latin typeface="Tahoma" panose="020B0604030504040204" pitchFamily="34" charset="0"/>
                          <a:ea typeface="Tahoma" panose="020B0604030504040204" pitchFamily="34" charset="0"/>
                          <a:cs typeface="Tahoma" panose="020B0604030504040204" pitchFamily="34" charset="0"/>
                        </a:rPr>
                        <a:t>, 2008)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r h="1244441">
                <a:tc>
                  <a:txBody>
                    <a:bodyPr/>
                    <a:lstStyle/>
                    <a:p>
                      <a:pPr marL="0" algn="l" defTabSz="914400" rtl="0" eaLnBrk="1" latinLnBrk="0" hangingPunct="1"/>
                      <a:r>
                        <a:rPr lang="en-US" sz="1800"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2"/>
                  </a:ext>
                </a:extLst>
              </a:tr>
              <a:tr h="861536">
                <a:tc>
                  <a:txBody>
                    <a:bodyPr/>
                    <a:lstStyle/>
                    <a:p>
                      <a:pPr algn="l"/>
                      <a:r>
                        <a:rPr lang="en-US" sz="1800"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spTree>
    <p:extLst>
      <p:ext uri="{BB962C8B-B14F-4D97-AF65-F5344CB8AC3E}">
        <p14:creationId xmlns:p14="http://schemas.microsoft.com/office/powerpoint/2010/main" val="1105622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graphicFrame>
        <p:nvGraphicFramePr>
          <p:cNvPr id="6" name="Chart 5"/>
          <p:cNvGraphicFramePr>
            <a:graphicFrameLocks/>
          </p:cNvGraphicFramePr>
          <p:nvPr>
            <p:extLst>
              <p:ext uri="{D42A27DB-BD31-4B8C-83A1-F6EECF244321}">
                <p14:modId xmlns:p14="http://schemas.microsoft.com/office/powerpoint/2010/main" val="3649674100"/>
              </p:ext>
            </p:extLst>
          </p:nvPr>
        </p:nvGraphicFramePr>
        <p:xfrm>
          <a:off x="351274" y="1567134"/>
          <a:ext cx="8442961"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40</a:t>
            </a:fld>
            <a:endParaRPr lang="en-US" dirty="0"/>
          </a:p>
        </p:txBody>
      </p:sp>
    </p:spTree>
    <p:extLst>
      <p:ext uri="{BB962C8B-B14F-4D97-AF65-F5344CB8AC3E}">
        <p14:creationId xmlns:p14="http://schemas.microsoft.com/office/powerpoint/2010/main" val="28856506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pic>
        <p:nvPicPr>
          <p:cNvPr id="7" name="Picture 6"/>
          <p:cNvPicPr>
            <a:picLocks noChangeAspect="1"/>
          </p:cNvPicPr>
          <p:nvPr/>
        </p:nvPicPr>
        <p:blipFill>
          <a:blip r:embed="rId3"/>
          <a:stretch>
            <a:fillRect/>
          </a:stretch>
        </p:blipFill>
        <p:spPr>
          <a:xfrm>
            <a:off x="627129" y="1421119"/>
            <a:ext cx="7718247" cy="4723454"/>
          </a:xfrm>
          <a:prstGeom prst="rect">
            <a:avLst/>
          </a:prstGeom>
        </p:spPr>
      </p:pic>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spTree>
    <p:extLst>
      <p:ext uri="{BB962C8B-B14F-4D97-AF65-F5344CB8AC3E}">
        <p14:creationId xmlns:p14="http://schemas.microsoft.com/office/powerpoint/2010/main" val="644452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RQ1</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337775"/>
            <a:ext cx="7183374"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#1. What are the design considerations of instructors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Learning objectives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for designing MOOC</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learners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42</a:t>
            </a:fld>
            <a:endParaRPr lang="en-US" dirty="0"/>
          </a:p>
        </p:txBody>
      </p:sp>
      <p:pic>
        <p:nvPicPr>
          <p:cNvPr id="3" name="Picture 2"/>
          <p:cNvPicPr>
            <a:picLocks noChangeAspect="1"/>
          </p:cNvPicPr>
          <p:nvPr/>
        </p:nvPicPr>
        <p:blipFill rotWithShape="1">
          <a:blip r:embed="rId3"/>
          <a:srcRect r="45033"/>
          <a:stretch/>
        </p:blipFill>
        <p:spPr>
          <a:xfrm>
            <a:off x="4735186" y="3827282"/>
            <a:ext cx="3881763" cy="25117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4694546" y="3337089"/>
            <a:ext cx="361597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An example of learning objectives:</a:t>
            </a:r>
          </a:p>
        </p:txBody>
      </p:sp>
    </p:spTree>
    <p:extLst>
      <p:ext uri="{BB962C8B-B14F-4D97-AF65-F5344CB8AC3E}">
        <p14:creationId xmlns:p14="http://schemas.microsoft.com/office/powerpoint/2010/main" val="2864569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44</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RQ2</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685887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#2. What challenges do instructors perceive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methods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students’ learning</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limitation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45</a:t>
            </a:fld>
            <a:endParaRPr lang="en-US" dirty="0"/>
          </a:p>
        </p:txBody>
      </p:sp>
      <p:pic>
        <p:nvPicPr>
          <p:cNvPr id="3" name="Picture 2"/>
          <p:cNvPicPr>
            <a:picLocks noChangeAspect="1"/>
          </p:cNvPicPr>
          <p:nvPr/>
        </p:nvPicPr>
        <p:blipFill>
          <a:blip r:embed="rId3"/>
          <a:stretch>
            <a:fillRect/>
          </a:stretch>
        </p:blipFill>
        <p:spPr>
          <a:xfrm>
            <a:off x="4411744" y="2284082"/>
            <a:ext cx="4366298" cy="349788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338916" y="5967664"/>
            <a:ext cx="4627060"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(Note: Above is an example of peer-assessment.)</a:t>
            </a:r>
          </a:p>
        </p:txBody>
      </p:sp>
    </p:spTree>
    <p:extLst>
      <p:ext uri="{BB962C8B-B14F-4D97-AF65-F5344CB8AC3E}">
        <p14:creationId xmlns:p14="http://schemas.microsoft.com/office/powerpoint/2010/main" val="38120787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46</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47</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RQ3</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#3. How do instructors address the challenges that they perceive related to MOOCs?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Explore other MOOC examples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pic>
        <p:nvPicPr>
          <p:cNvPr id="3" name="Picture 2"/>
          <p:cNvPicPr>
            <a:picLocks noChangeAspect="1"/>
          </p:cNvPicPr>
          <p:nvPr/>
        </p:nvPicPr>
        <p:blipFill>
          <a:blip r:embed="rId3"/>
          <a:stretch>
            <a:fillRect/>
          </a:stretch>
        </p:blipFill>
        <p:spPr>
          <a:xfrm>
            <a:off x="723901" y="3633148"/>
            <a:ext cx="7374986" cy="2905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6950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747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10532" y="474219"/>
            <a:ext cx="620725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RQ3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Explore other MOOC examples </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MOOC instructor from the US mentioned:</a:t>
            </a:r>
          </a:p>
          <a:p>
            <a:pPr marL="857250" lvl="2" indent="0">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When I started making the MOOC, I could see MOOCs that other people had made. </a:t>
            </a:r>
            <a:r>
              <a:rPr lang="en-US" sz="1800" dirty="0">
                <a:latin typeface="Tahoma" panose="020B0604030504040204" pitchFamily="34" charset="0"/>
                <a:ea typeface="Tahoma" panose="020B0604030504040204" pitchFamily="34" charset="0"/>
                <a:cs typeface="Tahoma" panose="020B0604030504040204" pitchFamily="34" charset="0"/>
              </a:rPr>
              <a:t>So I could see what other people did in terms of having videos with questions embedded in the videos, which I really liked.”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pic>
        <p:nvPicPr>
          <p:cNvPr id="4" name="Picture 3">
            <a:extLst>
              <a:ext uri="{FF2B5EF4-FFF2-40B4-BE49-F238E27FC236}">
                <a16:creationId xmlns:a16="http://schemas.microsoft.com/office/drawing/2014/main" id="{FDFBCF0B-F80C-4483-825B-C4D25675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20" y="3614685"/>
            <a:ext cx="4742960" cy="2934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460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4724" y="1505887"/>
            <a:ext cx="8200626"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time limitation </a:t>
            </a:r>
            <a:r>
              <a:rPr lang="en-US" sz="2400" dirty="0">
                <a:latin typeface="Tahoma" panose="020B0604030504040204" pitchFamily="34" charset="0"/>
                <a:ea typeface="Tahoma" panose="020B0604030504040204" pitchFamily="34" charset="0"/>
                <a:cs typeface="Tahoma" panose="020B0604030504040204" pitchFamily="34" charset="0"/>
              </a:rPr>
              <a:t>of creating MOOCs was the primary logistical consideration </a:t>
            </a:r>
            <a:r>
              <a:rPr lang="en-US" dirty="0">
                <a:latin typeface="Tahoma" panose="020B0604030504040204" pitchFamily="34" charset="0"/>
                <a:ea typeface="Tahoma" panose="020B0604030504040204" pitchFamily="34" charset="0"/>
                <a:cs typeface="Tahoma" panose="020B0604030504040204" pitchFamily="34" charset="0"/>
              </a:rPr>
              <a:t>(Hew &amp; Chung, 2014; 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a:t>
            </a:r>
            <a:r>
              <a:rPr lang="en-US" dirty="0">
                <a:latin typeface="Tahoma" panose="020B0604030504040204" pitchFamily="34" charset="0"/>
                <a:ea typeface="Tahoma" panose="020B0604030504040204" pitchFamily="34" charset="0"/>
                <a:cs typeface="Tahoma" panose="020B0604030504040204" pitchFamily="34" charset="0"/>
              </a:rPr>
              <a:t>.</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pedagogical factors </a:t>
            </a:r>
            <a:r>
              <a:rPr lang="en-US" sz="2400" dirty="0">
                <a:latin typeface="Tahoma" panose="020B0604030504040204" pitchFamily="34" charset="0"/>
                <a:ea typeface="Tahoma" panose="020B0604030504040204" pitchFamily="34" charset="0"/>
                <a:cs typeface="Tahoma" panose="020B0604030504040204" pitchFamily="34" charset="0"/>
              </a:rPr>
              <a:t>were the primary design considerations </a:t>
            </a:r>
            <a:r>
              <a:rPr lang="en-US" dirty="0">
                <a:latin typeface="Tahoma" panose="020B0604030504040204" pitchFamily="34" charset="0"/>
                <a:ea typeface="Tahoma" panose="020B0604030504040204" pitchFamily="34" charset="0"/>
                <a:cs typeface="Tahoma" panose="020B0604030504040204" pitchFamily="34" charset="0"/>
              </a:rPr>
              <a:t>(Watson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 in MOOC design. </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assessment and engagement strategies </a:t>
            </a:r>
            <a:r>
              <a:rPr lang="en-US" sz="2400" dirty="0">
                <a:latin typeface="Tahoma" panose="020B0604030504040204" pitchFamily="34" charset="0"/>
                <a:ea typeface="Tahoma" panose="020B0604030504040204" pitchFamily="34" charset="0"/>
                <a:cs typeface="Tahoma" panose="020B0604030504040204" pitchFamily="34" charset="0"/>
              </a:rPr>
              <a:t>are the main considerations as well as challenges.</a:t>
            </a: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0A2EF9C-6521-47CF-B603-3516A638A186}"/>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spTree>
    <p:extLst>
      <p:ext uri="{BB962C8B-B14F-4D97-AF65-F5344CB8AC3E}">
        <p14:creationId xmlns:p14="http://schemas.microsoft.com/office/powerpoint/2010/main" val="1099660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716066"/>
            <a:ext cx="9224009" cy="3324564"/>
          </a:xfrm>
        </p:spPr>
        <p:txBody>
          <a:bodyPr/>
          <a:lstStyle/>
          <a:p>
            <a:pPr algn="ctr"/>
            <a:r>
              <a:rPr lang="en-US" dirty="0"/>
              <a:t>Study #2</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3807566376"/>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421444"/>
            <a:ext cx="8382000" cy="2245556"/>
          </a:xfrm>
        </p:spPr>
        <p:txBody>
          <a:bodyPr vert="horz" lIns="91440" tIns="45720" rIns="91440" bIns="4572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29,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Boom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Synchronous instruction is trending, but experts say a more intentional mix of live and asynchronous classwork is necessary for future remote terms.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Colleen Flaherty,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https://www.insidehighered.com/news/2020/04/29/synchronous-instruction-hot-right-now-it-sustainable</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5036B2-A379-4797-9CED-DAB7309747D0}"/>
              </a:ext>
            </a:extLst>
          </p:cNvPr>
          <p:cNvPicPr>
            <a:picLocks noChangeAspect="1"/>
          </p:cNvPicPr>
          <p:nvPr/>
        </p:nvPicPr>
        <p:blipFill rotWithShape="1">
          <a:blip r:embed="rId3"/>
          <a:srcRect l="11666" t="26145" r="35833" b="7312"/>
          <a:stretch/>
        </p:blipFill>
        <p:spPr>
          <a:xfrm>
            <a:off x="2606217" y="2750820"/>
            <a:ext cx="4800600" cy="4038600"/>
          </a:xfrm>
          <a:prstGeom prst="rect">
            <a:avLst/>
          </a:prstGeom>
        </p:spPr>
      </p:pic>
    </p:spTree>
    <p:extLst>
      <p:ext uri="{BB962C8B-B14F-4D97-AF65-F5344CB8AC3E}">
        <p14:creationId xmlns:p14="http://schemas.microsoft.com/office/powerpoint/2010/main" val="2134358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67</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69</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305800" cy="2087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3200" b="1" dirty="0">
                <a:latin typeface="Tahoma" panose="020B0604030504040204" pitchFamily="34" charset="0"/>
                <a:ea typeface="Tahoma" panose="020B0604030504040204" pitchFamily="34" charset="0"/>
                <a:cs typeface="Tahoma" panose="020B0604030504040204" pitchFamily="34" charset="0"/>
              </a:rPr>
              <a:t>2020 Impact Report, </a:t>
            </a:r>
            <a:r>
              <a:rPr lang="fr-FR"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https://www.edx.org/sites/default/files/2020-impact-report.pdf</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E9478D5-7D6F-418B-B911-359425487E68}"/>
              </a:ext>
            </a:extLst>
          </p:cNvPr>
          <p:cNvPicPr>
            <a:picLocks noChangeAspect="1"/>
          </p:cNvPicPr>
          <p:nvPr/>
        </p:nvPicPr>
        <p:blipFill rotWithShape="1">
          <a:blip r:embed="rId4"/>
          <a:srcRect l="5000" t="10029" r="5000" b="3784"/>
          <a:stretch/>
        </p:blipFill>
        <p:spPr>
          <a:xfrm>
            <a:off x="1322580" y="2527944"/>
            <a:ext cx="6777480" cy="4330056"/>
          </a:xfrm>
          <a:prstGeom prst="rect">
            <a:avLst/>
          </a:prstGeom>
        </p:spPr>
      </p:pic>
    </p:spTree>
    <p:extLst>
      <p:ext uri="{BB962C8B-B14F-4D97-AF65-F5344CB8AC3E}">
        <p14:creationId xmlns:p14="http://schemas.microsoft.com/office/powerpoint/2010/main" val="12282202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70</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71</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73</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77</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78</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79</a:t>
            </a:fld>
            <a:endParaRPr lang="en-US" dirty="0"/>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3186030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50556"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1600" dirty="0">
                <a:solidFill>
                  <a:schemeClr val="tx1"/>
                </a:solidFill>
              </a:rPr>
              <a:t>New Udemy</a:t>
            </a:r>
            <a:r>
              <a:rPr lang="en-US" sz="1600" i="1" dirty="0">
                <a:solidFill>
                  <a:schemeClr val="tx1"/>
                </a:solidFill>
              </a:rPr>
              <a:t> </a:t>
            </a:r>
            <a:r>
              <a:rPr lang="en-US" sz="1600" dirty="0">
                <a:solidFill>
                  <a:schemeClr val="tx1"/>
                </a:solidFill>
              </a:rPr>
              <a:t>Report Shows Surge in Global Online Ed in Response to COVID-19 </a:t>
            </a:r>
            <a:br>
              <a:rPr lang="en-US" sz="1400" dirty="0">
                <a:solidFill>
                  <a:schemeClr val="tx1"/>
                </a:solidFill>
              </a:rPr>
            </a:br>
            <a:r>
              <a:rPr lang="en-US" sz="1400" i="1" dirty="0">
                <a:solidFill>
                  <a:schemeClr val="tx1"/>
                </a:solidFill>
              </a:rPr>
              <a:t>People around the world are learning how to work from home and stay productive as the Future of Work arrives</a:t>
            </a:r>
            <a:r>
              <a:rPr lang="en-US" sz="1400" dirty="0">
                <a:solidFill>
                  <a:schemeClr val="tx1"/>
                </a:solidFill>
              </a:rPr>
              <a:t> </a:t>
            </a:r>
            <a:br>
              <a:rPr lang="en-US" sz="2400" dirty="0">
                <a:solidFill>
                  <a:schemeClr val="tx1"/>
                </a:solidFill>
              </a:rPr>
            </a:br>
            <a:r>
              <a:rPr lang="en-US" sz="2400" dirty="0" err="1">
                <a:solidFill>
                  <a:schemeClr val="tx1"/>
                </a:solidFill>
              </a:rPr>
              <a:t>Businesswire</a:t>
            </a:r>
            <a:r>
              <a:rPr lang="en-US" sz="2400" dirty="0">
                <a:solidFill>
                  <a:schemeClr val="tx1"/>
                </a:solidFill>
              </a:rPr>
              <a:t>: </a:t>
            </a:r>
            <a:r>
              <a:rPr lang="en-US" sz="800" dirty="0">
                <a:hlinkClick r:id="rId2"/>
              </a:rPr>
              <a:t>https://www.businesswire.com/news/home/20200430005243/en/</a:t>
            </a:r>
            <a:endParaRPr lang="en-US" sz="1200" dirty="0">
              <a:solidFill>
                <a:schemeClr val="tx1"/>
              </a:solidFill>
            </a:endParaRPr>
          </a:p>
        </p:txBody>
      </p:sp>
      <p:pic>
        <p:nvPicPr>
          <p:cNvPr id="9" name="Picture 8">
            <a:extLst>
              <a:ext uri="{FF2B5EF4-FFF2-40B4-BE49-F238E27FC236}">
                <a16:creationId xmlns:a16="http://schemas.microsoft.com/office/drawing/2014/main" id="{66A84703-48C7-4D44-953F-418713C8B6DF}"/>
              </a:ext>
            </a:extLst>
          </p:cNvPr>
          <p:cNvPicPr>
            <a:picLocks noChangeAspect="1"/>
          </p:cNvPicPr>
          <p:nvPr/>
        </p:nvPicPr>
        <p:blipFill rotWithShape="1">
          <a:blip r:embed="rId3"/>
          <a:srcRect l="4512" t="2704" r="4798" b="4995"/>
          <a:stretch/>
        </p:blipFill>
        <p:spPr>
          <a:xfrm>
            <a:off x="2255520" y="2131321"/>
            <a:ext cx="6812280" cy="4187523"/>
          </a:xfrm>
          <a:prstGeom prst="rect">
            <a:avLst/>
          </a:prstGeom>
        </p:spPr>
      </p:pic>
      <p:pic>
        <p:nvPicPr>
          <p:cNvPr id="2" name="Picture 1">
            <a:extLst>
              <a:ext uri="{FF2B5EF4-FFF2-40B4-BE49-F238E27FC236}">
                <a16:creationId xmlns:a16="http://schemas.microsoft.com/office/drawing/2014/main" id="{D3D6BDF3-EB0D-451C-830E-9661CBD6F31C}"/>
              </a:ext>
            </a:extLst>
          </p:cNvPr>
          <p:cNvPicPr>
            <a:picLocks noChangeAspect="1"/>
          </p:cNvPicPr>
          <p:nvPr/>
        </p:nvPicPr>
        <p:blipFill>
          <a:blip r:embed="rId4"/>
          <a:stretch>
            <a:fillRect/>
          </a:stretch>
        </p:blipFill>
        <p:spPr>
          <a:xfrm>
            <a:off x="0" y="5239661"/>
            <a:ext cx="2171700" cy="114014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80</a:t>
            </a:fld>
            <a:endParaRPr lang="en-US" dirty="0"/>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17271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81</a:t>
            </a:fld>
            <a:endParaRPr lang="en-US" dirty="0"/>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7897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82</a:t>
            </a:fld>
            <a:endParaRPr lang="en-US" dirty="0"/>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72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83</a:t>
            </a:fld>
            <a:endParaRPr lang="en-US" dirty="0"/>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296534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84</a:t>
            </a:fld>
            <a:endParaRPr lang="en-US" dirty="0"/>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Tree>
    <p:extLst>
      <p:ext uri="{BB962C8B-B14F-4D97-AF65-F5344CB8AC3E}">
        <p14:creationId xmlns:p14="http://schemas.microsoft.com/office/powerpoint/2010/main" val="4696472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85</a:t>
            </a:fld>
            <a:endParaRPr lang="en-US" dirty="0"/>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433281"/>
            <a:ext cx="8372981" cy="727821"/>
          </a:xfrm>
          <a:prstGeom prst="rect">
            <a:avLst/>
          </a:prstGeom>
        </p:spPr>
      </p:pic>
    </p:spTree>
    <p:extLst>
      <p:ext uri="{BB962C8B-B14F-4D97-AF65-F5344CB8AC3E}">
        <p14:creationId xmlns:p14="http://schemas.microsoft.com/office/powerpoint/2010/main" val="4199659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86</a:t>
            </a:fld>
            <a:endParaRPr lang="en-US" dirty="0"/>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Tree>
    <p:extLst>
      <p:ext uri="{BB962C8B-B14F-4D97-AF65-F5344CB8AC3E}">
        <p14:creationId xmlns:p14="http://schemas.microsoft.com/office/powerpoint/2010/main" val="18411804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87</a:t>
            </a:fld>
            <a:endParaRPr lang="en-US" dirty="0"/>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546477" y="2458353"/>
            <a:ext cx="8051046" cy="217640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70788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88</a:t>
            </a:fld>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4009162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89</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40744459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79320" y="2365972"/>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90</a:t>
            </a:fld>
            <a:endParaRPr lang="en-US" dirty="0"/>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2924368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rgbClr val="FFFFFF"/>
                </a:solidFill>
              </a:rPr>
              <a:t>The Science of Well-Being, Yale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91</a:t>
            </a:fld>
            <a:endParaRPr lang="en-US" dirty="0"/>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427535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92</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93</a:t>
            </a:fld>
            <a:endParaRPr lang="en-US" dirty="0"/>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r>
              <a:rPr lang="en-US" i="1" dirty="0"/>
              <a:t> Caption added to video</a:t>
            </a:r>
            <a:endParaRPr lang="en-US" dirty="0"/>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r>
              <a:rPr lang="en-US" i="1" dirty="0"/>
              <a:t>Video of student audience</a:t>
            </a:r>
            <a:endParaRPr lang="en-US" dirty="0"/>
          </a:p>
          <a:p>
            <a:endParaRPr lang="en-US" dirty="0"/>
          </a:p>
        </p:txBody>
      </p:sp>
    </p:spTree>
    <p:extLst>
      <p:ext uri="{BB962C8B-B14F-4D97-AF65-F5344CB8AC3E}">
        <p14:creationId xmlns:p14="http://schemas.microsoft.com/office/powerpoint/2010/main" val="4016367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94</a:t>
            </a:fld>
            <a:endParaRPr lang="en-US" dirty="0"/>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4012174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95</a:t>
            </a:fld>
            <a:endParaRPr lang="en-US" dirty="0"/>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2526256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96</a:t>
            </a:fld>
            <a:endParaRPr lang="en-US" dirty="0"/>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3748451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97</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98</a:t>
            </a:fld>
            <a:endParaRPr lang="en-US" dirty="0"/>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1271967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99</a:t>
            </a:fld>
            <a:endParaRPr lang="en-US" dirty="0"/>
          </a:p>
        </p:txBody>
      </p:sp>
    </p:spTree>
    <p:extLst>
      <p:ext uri="{BB962C8B-B14F-4D97-AF65-F5344CB8AC3E}">
        <p14:creationId xmlns:p14="http://schemas.microsoft.com/office/powerpoint/2010/main" val="946193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10.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29551</TotalTime>
  <Words>8370</Words>
  <Application>Microsoft Office PowerPoint</Application>
  <PresentationFormat>On-screen Show (4:3)</PresentationFormat>
  <Paragraphs>996</Paragraphs>
  <Slides>186</Slides>
  <Notes>114</Notes>
  <HiddenSlides>0</HiddenSlides>
  <MMClips>0</MMClips>
  <ScaleCrop>false</ScaleCrop>
  <HeadingPairs>
    <vt:vector size="8" baseType="variant">
      <vt:variant>
        <vt:lpstr>Fonts Used</vt:lpstr>
      </vt:variant>
      <vt:variant>
        <vt:i4>13</vt:i4>
      </vt:variant>
      <vt:variant>
        <vt:lpstr>Theme</vt:lpstr>
      </vt:variant>
      <vt:variant>
        <vt:i4>10</vt:i4>
      </vt:variant>
      <vt:variant>
        <vt:lpstr>Embedded OLE Servers</vt:lpstr>
      </vt:variant>
      <vt:variant>
        <vt:i4>1</vt:i4>
      </vt:variant>
      <vt:variant>
        <vt:lpstr>Slide Titles</vt:lpstr>
      </vt:variant>
      <vt:variant>
        <vt:i4>186</vt:i4>
      </vt:variant>
    </vt:vector>
  </HeadingPairs>
  <TitlesOfParts>
    <vt:vector size="210" baseType="lpstr">
      <vt:lpstr>Arial</vt:lpstr>
      <vt:lpstr>BentonSans Black</vt:lpstr>
      <vt:lpstr>BentonSansCond Light</vt:lpstr>
      <vt:lpstr>Berlin Sans FB Demi</vt:lpstr>
      <vt:lpstr>Calibri</vt:lpstr>
      <vt:lpstr>Calibri Light</vt:lpstr>
      <vt:lpstr>Courier New</vt:lpstr>
      <vt:lpstr>Georgia Pro Cond</vt:lpstr>
      <vt:lpstr>Lucida Bright</vt:lpstr>
      <vt:lpstr>Open Sans SemiBold</vt:lpstr>
      <vt:lpstr>Tahoma</vt:lpstr>
      <vt:lpstr>Times New Roman</vt:lpstr>
      <vt:lpstr>Wingdings</vt:lpstr>
      <vt:lpstr>IU theme</vt:lpstr>
      <vt:lpstr>70_Office Theme</vt:lpstr>
      <vt:lpstr>8_Office Theme</vt:lpstr>
      <vt:lpstr>13_Office Theme</vt:lpstr>
      <vt:lpstr>Simple Light</vt:lpstr>
      <vt:lpstr>Office Theme</vt:lpstr>
      <vt:lpstr>5_Office Theme</vt:lpstr>
      <vt:lpstr>11_Office Theme</vt:lpstr>
      <vt:lpstr>3_Office Theme</vt:lpstr>
      <vt:lpstr>71_Office Theme</vt:lpstr>
      <vt:lpstr>Packager Shell Object</vt:lpstr>
      <vt:lpstr>Self-Direct to Learn, Self-Direct to Live: Exploring Learner Choices, Experiences, and Possibilities in a Self-Directed Learning World</vt:lpstr>
      <vt:lpstr>PowerPoint Presentation</vt:lpstr>
      <vt:lpstr>PowerPoint Presentation</vt:lpstr>
      <vt:lpstr>Polls</vt:lpstr>
      <vt:lpstr>MOOC Trends and Recent Data</vt:lpstr>
      <vt:lpstr>April 29, 2020 Zoom Boom Synchronous instruction is trending, but experts say a more intentional mix of live and asynchronous classwork is necessary for future remote terms. Colleen Flaherty, Inside Higher Ed https://www.insidehighered.com/news/2020/04/29/synchronous-instruction-hot-right-now-it-sustainable </vt:lpstr>
      <vt:lpstr>December 16, 2019 2020 Impact Report, edX https://www.edx.org/sites/default/files/2020-impact-report.pdf </vt:lpstr>
      <vt:lpstr>PowerPoint Presentation</vt:lpstr>
      <vt:lpstr>PowerPoint Presentation</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October 13, 2021 Analyzing Udemy’s IPO Filing:  $430M Revenue; $30M CorpU Acquisition; Consumer Segment Stalls, Enterprise Grows. Dhawal Shah, Class Central https://www.classcentral.com/report/udemy-s1-analysis/ </vt:lpstr>
      <vt:lpstr>PowerPoint Presentation</vt:lpstr>
      <vt:lpstr>April 29, 2020 MOOC and Qualtrics Tanner Phillips, Udemy https://drive.google.com/file/d/1fkiTPUbDYiK91V-8R3odkxFytHiqQnc0/view  </vt:lpstr>
      <vt:lpstr>Hundred+ MOOC Clubs February 21, 2020 250 MOOCs and Counting: One Man’s Educational Journey, Chronicle of Higher Education http://chronicle.com/article/250-MOOCsCounting-One/229397/?cid=at  If the MOOC movement has faded, nobody told Jima Ngei. Mr. Ngei, who lives in Port Harcourt, Nigeria, has completed and passed 250.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 26, 2020 Remember the MOOCs?  After Near-Death, They’re Booming Steven Lohr, The New York Times https://www.nytimes.com/2020/05/26/technology/moocs-online-learning.html </vt:lpstr>
      <vt:lpstr>December 15, 2019 Coursera &lt;no-reply@m.mail.coursera.org&gt; Ends TOMORROW: 50% off top tech Specializations </vt:lpstr>
      <vt:lpstr>November 30, 2020 Cyber Monday</vt:lpstr>
      <vt:lpstr>PowerPoint Presentation</vt:lpstr>
      <vt:lpstr>October 22, 2021 Wanted: Billions of Self-Directed Learners </vt:lpstr>
      <vt:lpstr>October 22, 2021 Wanted: Billions of Self-Directed Learners https://www.peoplematters.in/article/training-development/the-era-of-self-directed-learning-hrs-new-role-and-strategy-24348  </vt:lpstr>
      <vt:lpstr>Benefits of Self-Directed Learners https://discoverpraxis.com/reasons-not-to-go-to-college/  </vt:lpstr>
      <vt:lpstr>The Adult Learner One Model of Self-Directed Learning http://the-adult-learner-2016.blogspot.com/2016/02/a-single-candle-self-directed-learning.html  </vt:lpstr>
      <vt:lpstr>Study #1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RQ1. Intrinsic Motivation</vt:lpstr>
      <vt:lpstr>RQ1. Extrinsic Motivation</vt:lpstr>
      <vt:lpstr>RQ2. Learning Strategies</vt:lpstr>
      <vt:lpstr>RQ2. Learning Strategies</vt:lpstr>
      <vt:lpstr>RQ2. Self-monitoring</vt:lpstr>
      <vt:lpstr>RQ2. Self-management</vt:lpstr>
      <vt:lpstr>RQ3. Design Elements</vt:lpstr>
      <vt:lpstr>RQ3. Design Elements</vt:lpstr>
      <vt:lpstr>RQ3. Design Elements</vt:lpstr>
      <vt:lpstr>RQ3. Design Elements</vt:lpstr>
      <vt:lpstr>RQ3. Design Elements</vt:lpstr>
      <vt:lpstr>RQ3. Responsive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Participants</vt:lpstr>
      <vt:lpstr>Preliminary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time for another study?</vt:lpstr>
      <vt:lpstr>Study #8. Present Study…Nepali Youth Learn from MOOCs With: Dilnoza Kadirova: dilnozakadirova@gmail.com Zixi Li lizixi@iu.edu  Curt Bonk: Cjbonk@Indiana.edu  Indiana University </vt:lpstr>
      <vt:lpstr>PowerPoint Presentation</vt:lpstr>
      <vt:lpstr>November 9, 2019 Greetings from Nepal,  Baman Kumar Ghimire, Teacher Motherland Secondary School, Pokhara</vt:lpstr>
      <vt:lpstr>November 9, 2019 Greetings from Nepal,  Baman Kumar Ghimire Teacher, Motherland Secondary School, Pokhara</vt:lpstr>
      <vt:lpstr>Participant #1  (boy, grade 10)</vt:lpstr>
      <vt:lpstr>Participant #1  (boy, grade 10)</vt:lpstr>
      <vt:lpstr>Participant #2 (girl, first MOOC age 10)</vt:lpstr>
      <vt:lpstr>Participant #3 (teenage girl)</vt:lpstr>
      <vt:lpstr>Participant #4  (13 year old girl; first MOOC at age 9)</vt:lpstr>
      <vt:lpstr>Participant #5 (teenage girl)</vt:lpstr>
      <vt:lpstr>November 9, 2019 Chapter 9. Nepali High School Students in Massive Open Online Courses (MOOCs): Impressive Results and a Promising Future Baman Kumar Ghimire and Bishwa Raj Gautam Greetings from Nepal Baman Kumar Ghimire Teacher, Motherland Secondary School, Pokhara</vt:lpstr>
      <vt:lpstr>October 31, 2020  Silver Lining for Learning  Episode #33: Nepal https://silverliningforlearning.org/nepali-high-school-students-in-moocs-scalable-results-lending-to-an-optimistic-future/ Video (59:05): https://youtu.be/4k6pMe4XnP8  </vt:lpstr>
      <vt:lpstr>October 31, 2020  Silver Lining for Learning  Episode #33: Nepal Video (59:05): https://youtu.be/4k6pMe4XnP8</vt:lpstr>
      <vt:lpstr>October 31, 2020  Silver Lining for Learning  Episode #33: Nepal Video (59:05): https://youtu.be/4k6pMe4XnP8</vt:lpstr>
      <vt:lpstr>October 31, 2020  Silver Lining for Learning  Episode #33: Nepal</vt:lpstr>
      <vt:lpstr>October 31, 2020  Silver Lining for Learning  Episode #33: Nepal</vt:lpstr>
      <vt:lpstr>October 31, 2020  Silver Lining for Learning  Episode #33: Nepal</vt:lpstr>
      <vt:lpstr>October 31, 2020  Silver Lining for Learning  Episode #33: Nepal</vt:lpstr>
      <vt:lpstr>October 31, 2020  Silver Lining for Learning  Episode #33: Nepal</vt:lpstr>
      <vt:lpstr>October 31, 2020  Silver Lining for Learning  Episode #33: Nepal</vt:lpstr>
      <vt:lpstr>What’s Next?</vt:lpstr>
      <vt:lpstr>What’s the Future?</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841</cp:revision>
  <cp:lastPrinted>2019-01-27T20:34:35Z</cp:lastPrinted>
  <dcterms:created xsi:type="dcterms:W3CDTF">2017-10-19T12:45:28Z</dcterms:created>
  <dcterms:modified xsi:type="dcterms:W3CDTF">2021-10-23T21:05:02Z</dcterms:modified>
</cp:coreProperties>
</file>