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18"/>
  </p:notesMasterIdLst>
  <p:sldIdLst>
    <p:sldId id="256" r:id="rId2"/>
    <p:sldId id="260" r:id="rId3"/>
    <p:sldId id="17626" r:id="rId4"/>
    <p:sldId id="311" r:id="rId5"/>
    <p:sldId id="312" r:id="rId6"/>
    <p:sldId id="268" r:id="rId7"/>
    <p:sldId id="283" r:id="rId8"/>
    <p:sldId id="285" r:id="rId9"/>
    <p:sldId id="286" r:id="rId10"/>
    <p:sldId id="297" r:id="rId11"/>
    <p:sldId id="288" r:id="rId12"/>
    <p:sldId id="304" r:id="rId13"/>
    <p:sldId id="298" r:id="rId14"/>
    <p:sldId id="287" r:id="rId15"/>
    <p:sldId id="277" r:id="rId16"/>
    <p:sldId id="279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FF6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F4477-31B5-4A86-8AE9-F51C5D80E558}">
  <a:tblStyle styleId="{46DF4477-31B5-4A86-8AE9-F51C5D80E5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8"/>
    <p:restoredTop sz="87207" autoAdjust="0"/>
  </p:normalViewPr>
  <p:slideViewPr>
    <p:cSldViewPr snapToGrid="0">
      <p:cViewPr varScale="1">
        <p:scale>
          <a:sx n="103" d="100"/>
          <a:sy n="103" d="100"/>
        </p:scale>
        <p:origin x="248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dirty="0"/>
              <a:t>All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01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89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464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195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791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Encourage audience to access the resources on </a:t>
            </a:r>
            <a:r>
              <a:rPr lang="en" sz="1800" b="0" i="0" u="none" strike="noStrike" cap="none" dirty="0" err="1"/>
              <a:t>GoogleDoc</a:t>
            </a:r>
            <a:r>
              <a:rPr lang="en" sz="1800" b="0" i="0" u="none" strike="noStrike" cap="none" dirty="0"/>
              <a:t>. </a:t>
            </a:r>
            <a:endParaRPr dirty="0"/>
          </a:p>
        </p:txBody>
      </p:sp>
      <p:sp>
        <p:nvSpPr>
          <p:cNvPr id="323" name="Shape 323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All</a:t>
            </a:r>
            <a:endParaRPr dirty="0"/>
          </a:p>
        </p:txBody>
      </p:sp>
      <p:sp>
        <p:nvSpPr>
          <p:cNvPr id="340" name="Shape 34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Ana</a:t>
            </a:r>
            <a:endParaRPr dirty="0"/>
          </a:p>
        </p:txBody>
      </p:sp>
      <p:sp>
        <p:nvSpPr>
          <p:cNvPr id="167" name="Shape 16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51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www.editage.com</a:t>
            </a:r>
            <a:r>
              <a:rPr lang="en-US" sz="1800" b="0" i="0" u="none" strike="noStrike" cap="none" dirty="0"/>
              <a:t>/insights/how-to-choose-journals-for-submitting-your-paper</a:t>
            </a: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 </a:t>
            </a:r>
            <a:r>
              <a:rPr lang="en-US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Scholarly vs. non-scholarly periodicals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readership and target audience</a:t>
            </a:r>
            <a:endParaRPr lang="en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Look for a match </a:t>
            </a:r>
            <a:r>
              <a:rPr lang="en-US" sz="1800" b="0" i="0" u="none" strike="noStrike" cap="none" dirty="0"/>
              <a:t>between your work and the journal aims and scope. – journal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is the journal’s turnaround time?</a:t>
            </a: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rates? </a:t>
            </a:r>
            <a:r>
              <a:rPr lang="en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familiar with the journals’ acceptance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" sz="11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9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Unlike peer reviewed articles, nonrefereed articles, where publication decisions are made by one or more editors without using a blind review process, are important because they fill an important niche in practice oriented fields like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tech.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Peer-reviewed or refereed articles undergo a blind review. This means that neither he authors nor reviewers know each other’s identity. This process is designed to endure that a manuscript has been reviewed and accepted in an ethical and unbiased manner by experts from a specific field.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Although refereed articles are often considered the gold standard in faculty promotion and tenure deliberations, nonrefereed articles nevertheless plan an important role within most academic disciplines.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Practitioner journals are targeted toward practitioners and deal with problems and issues tied directly to practice, Thus,, an article appearing in a practitioners journal could receive  wider circulations and visibility than one published in a respected academic journal that is narrowly targeted toward a more limited audience. 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2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Curt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39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49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79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9jnonu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ravelinedman" TargetMode="External"/><Relationship Id="rId3" Type="http://schemas.openxmlformats.org/officeDocument/2006/relationships/image" Target="../media/image24.jpg"/><Relationship Id="rId7" Type="http://schemas.openxmlformats.org/officeDocument/2006/relationships/hyperlink" Target="https://twitter.com/correia65" TargetMode="External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jbonk@Indiana.edu" TargetMode="External"/><Relationship Id="rId11" Type="http://schemas.openxmlformats.org/officeDocument/2006/relationships/image" Target="../media/image26.png"/><Relationship Id="rId5" Type="http://schemas.openxmlformats.org/officeDocument/2006/relationships/hyperlink" Target="mailto:correia.12@osu.edu" TargetMode="External"/><Relationship Id="rId10" Type="http://schemas.openxmlformats.org/officeDocument/2006/relationships/hyperlink" Target="http://curtbonk.com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://anapaulacorrei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444706" y="510062"/>
            <a:ext cx="8193108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Publishing as a graduate student:</a:t>
            </a:r>
            <a:br>
              <a:rPr lang="en" sz="1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Why? How? And What?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AECT Early Career Symposium</a:t>
            </a:r>
            <a:b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Marriott Downtown, Kansas City, MO</a:t>
            </a:r>
            <a:endParaRPr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1499379" y="2609260"/>
            <a:ext cx="2928414" cy="259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Ana-Paula Correia,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Ohio State University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5445919" y="2855824"/>
            <a:ext cx="2377879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Curt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is J.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Bonk,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Indiana University</a:t>
            </a:r>
            <a:br>
              <a:rPr lang="en" sz="3600" b="0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0EAE6-EBAD-47B5-A93E-C3579A293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794" y="4873966"/>
            <a:ext cx="1828945" cy="1722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2C4056-52D0-4811-AD03-9559BB07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78" y="4705185"/>
            <a:ext cx="2521384" cy="18910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Maintain a List and Network of Potential Research and Writing Collaborators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CBC8D-2822-4F65-A389-309B75EB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4" y="2486215"/>
            <a:ext cx="5416296" cy="43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Draft a Timeline or Multiple Timelines with Flexible Goals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39065-3941-4B2B-9130-3475D88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56754"/>
            <a:ext cx="5727700" cy="2014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4D09-60A4-3E43-841C-6BB3EA20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4173846"/>
            <a:ext cx="5677469" cy="25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Think Ahead About the Publishing Potential of Each Project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B5943-1E21-49DB-887F-5756116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104" b="6907"/>
          <a:stretch/>
        </p:blipFill>
        <p:spPr>
          <a:xfrm>
            <a:off x="723900" y="2513153"/>
            <a:ext cx="7708900" cy="4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Be a Bumblebee and Butterfly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AB6B2-8D29-4EEB-8385-0AA22F98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5002356" cy="2806200"/>
          </a:xfrm>
          <a:prstGeom prst="rect">
            <a:avLst/>
          </a:prstGeom>
        </p:spPr>
      </p:pic>
      <p:sp>
        <p:nvSpPr>
          <p:cNvPr id="6" name="AutoShape 2" descr="Image result for butterfly fly">
            <a:extLst>
              <a:ext uri="{FF2B5EF4-FFF2-40B4-BE49-F238E27FC236}">
                <a16:creationId xmlns:a16="http://schemas.microsoft.com/office/drawing/2014/main" id="{CC4131F2-C42B-4945-83C9-21263795F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613" y="1257300"/>
            <a:ext cx="77247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553C7-D270-4873-B060-2B89FF66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01" y="2400300"/>
            <a:ext cx="3741599" cy="28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7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6. Find, Save, and Use Starter Text (overcomes writer’s block)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1DD32-4332-4E74-A41F-71EB8635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403864"/>
            <a:ext cx="2787650" cy="280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FEC8C-EA55-4442-AB97-7D291EF5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62" y="2359024"/>
            <a:ext cx="5694938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6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609600" y="89127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Join us for the GSA session </a:t>
            </a:r>
          </a:p>
          <a:p>
            <a:pPr lvl="0" algn="ctr">
              <a:buClr>
                <a:schemeClr val="dk1"/>
              </a:buClr>
              <a:buSzPts val="3600"/>
            </a:pPr>
            <a:r>
              <a:rPr lang="e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Publishing as a graduate student:</a:t>
            </a:r>
            <a:r>
              <a:rPr lang="en" sz="1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Why? How? And What?</a:t>
            </a:r>
            <a:endParaRPr sz="1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hape 142">
            <a:extLst>
              <a:ext uri="{FF2B5EF4-FFF2-40B4-BE49-F238E27FC236}">
                <a16:creationId xmlns:a16="http://schemas.microsoft.com/office/drawing/2014/main" id="{93A375D8-CAEF-C246-9542-A74FB323E3E0}"/>
              </a:ext>
            </a:extLst>
          </p:cNvPr>
          <p:cNvSpPr txBox="1">
            <a:spLocks/>
          </p:cNvSpPr>
          <p:nvPr/>
        </p:nvSpPr>
        <p:spPr>
          <a:xfrm>
            <a:off x="442847" y="4656740"/>
            <a:ext cx="6729248" cy="90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https://tinyurl.com/y9jnonur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9CA84-0BB1-914D-887D-F4B089B3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644" y="4136282"/>
            <a:ext cx="1905000" cy="247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CA220E-2C4C-7046-8AF6-0B4DB6C30199}"/>
              </a:ext>
            </a:extLst>
          </p:cNvPr>
          <p:cNvSpPr txBox="1"/>
          <p:nvPr/>
        </p:nvSpPr>
        <p:spPr>
          <a:xfrm>
            <a:off x="767760" y="2535034"/>
            <a:ext cx="58448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Thursday, October 25</a:t>
            </a:r>
            <a:r>
              <a:rPr lang="en-US" sz="2800" b="1" baseline="30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</a:t>
            </a:r>
            <a:br>
              <a:rPr lang="en-US" sz="2800" b="1" baseline="30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2:15-3:20 pm</a:t>
            </a:r>
            <a:b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Muehlebach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Roosevelt, Marriott Downtown</a:t>
            </a:r>
            <a:b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Kansas City, MO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9363FD-46B1-4F76-9834-425E41B1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50" y="892447"/>
            <a:ext cx="714628" cy="9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0D20D-21BE-4C03-B298-D3739CAE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208" y="944274"/>
            <a:ext cx="1100083" cy="1015461"/>
          </a:xfrm>
          <a:prstGeom prst="rect">
            <a:avLst/>
          </a:prstGeom>
        </p:spPr>
      </p:pic>
      <p:sp>
        <p:nvSpPr>
          <p:cNvPr id="344" name="Shape 344"/>
          <p:cNvSpPr txBox="1"/>
          <p:nvPr/>
        </p:nvSpPr>
        <p:spPr>
          <a:xfrm>
            <a:off x="579663" y="388347"/>
            <a:ext cx="8229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Thank You!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45" name="Shape 345"/>
          <p:cNvGraphicFramePr/>
          <p:nvPr>
            <p:extLst>
              <p:ext uri="{D42A27DB-BD31-4B8C-83A1-F6EECF244321}">
                <p14:modId xmlns:p14="http://schemas.microsoft.com/office/powerpoint/2010/main" val="849204743"/>
              </p:ext>
            </p:extLst>
          </p:nvPr>
        </p:nvGraphicFramePr>
        <p:xfrm>
          <a:off x="1412850" y="2063224"/>
          <a:ext cx="6714376" cy="274580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89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11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 Ana-Paula Correia, </a:t>
                      </a:r>
                      <a:r>
                        <a:rPr lang="en-US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OSU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b="1" u="none" strike="noStrike" cap="none" dirty="0">
                          <a:sym typeface="Calibri"/>
                        </a:rPr>
                        <a:t> </a:t>
                      </a:r>
                      <a:r>
                        <a:rPr lang="en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Curt Bonk, </a:t>
                      </a:r>
                      <a:r>
                        <a:rPr lang="en-US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IU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2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b="1" u="sng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correia.12@osu.edu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cj</a:t>
                      </a:r>
                      <a:r>
                        <a:rPr lang="en-US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bonk@indiana.edu</a:t>
                      </a:r>
                      <a:r>
                        <a:rPr lang="en-US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sz="1800" b="1" u="non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Follow me on Twitter:</a:t>
                      </a:r>
                      <a:endParaRPr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4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  <a:hlinkClick r:id="rId7"/>
                        </a:rPr>
                        <a:t>https://twitter.com/correia65</a:t>
                      </a:r>
                      <a:r>
                        <a:rPr lang="en-US" sz="14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 </a:t>
                      </a:r>
                      <a:endParaRPr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0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TravelinEdMan</a:t>
                      </a:r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Twitter: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/>
                        </a:rPr>
                        <a:t>https://twitter.com/travelinedman</a:t>
                      </a:r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1600" b="1" u="sng" strike="noStrike" cap="none" dirty="0">
                          <a:hlinkClick r:id="rId9"/>
                        </a:rPr>
                        <a:t>http://anapaulacorreia.com/</a:t>
                      </a:r>
                      <a:r>
                        <a:rPr lang="en" sz="1600" b="1" u="none" strike="noStrike" cap="none" dirty="0">
                          <a:sym typeface="Calibri"/>
                        </a:rPr>
                        <a:t> </a:t>
                      </a:r>
                      <a:endParaRPr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/>
                        </a:rPr>
                        <a:t>http://curtbonk.com/</a:t>
                      </a:r>
                      <a:r>
                        <a:rPr lang="en-US" sz="1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 </a:t>
                      </a:r>
                      <a:endParaRPr sz="2000" b="1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6FF9B0-833F-4F01-A51A-AEA1F62F6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2250" y="5102764"/>
            <a:ext cx="2211750" cy="1658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FAC2E-C35B-45CB-BB27-9DA31F418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8450" y="5537060"/>
            <a:ext cx="3006017" cy="13184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776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#1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630092" y="1891158"/>
            <a:ext cx="4044649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With your next chair neighbor discuss </a:t>
            </a:r>
            <a:r>
              <a:rPr lang="en" sz="32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2 writing dilemmas 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currently facing.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01C2D-6361-4722-A8CA-666F1547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2034996"/>
            <a:ext cx="4169744" cy="257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B7AF8-3F6B-4A29-9D79-26776D929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60" y="4613097"/>
            <a:ext cx="2030059" cy="22449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69900" y="556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Writing Difficulties and Challenges of a Early Career Scholar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09600" y="1948543"/>
            <a:ext cx="4368800" cy="3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FED43-4F51-407A-81F6-47C536E4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29" y="2304808"/>
            <a:ext cx="3375171" cy="2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5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382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02286" y="2320032"/>
            <a:ext cx="4542971" cy="401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are the authors and journals you cite the most re</a:t>
            </a: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</a:t>
            </a: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ted with your research program?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match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your work and the journal aims and scope?</a:t>
            </a:r>
          </a:p>
          <a:p>
            <a:pPr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What is the journal turnaround time?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journal acceptance rate?  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525912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What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2F072-27F8-44F2-90A0-7AE96D83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42" y="2320032"/>
            <a:ext cx="3923558" cy="26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Journal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867199"/>
            <a:ext cx="4212206" cy="3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Target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practitioners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Deal with problems and issues tied directly to practice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Receive wider circulations and visibility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Refereed or nonrefereed articles 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Practitioner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4D73-E86D-9547-8627-5AF6C42C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50" y="2417100"/>
            <a:ext cx="4216283" cy="3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Get Involved…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51640" y="1600200"/>
            <a:ext cx="5190359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Review articles and conference proposals (learn about peer-review criteria and guidelines)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book proposals</a:t>
            </a:r>
            <a:endParaRPr lang="en" sz="28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indent="-342900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 conference workshop</a:t>
            </a:r>
          </a:p>
          <a:p>
            <a:pPr marL="342900" indent="-342900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Organize a symposium</a:t>
            </a:r>
            <a:br>
              <a:rPr lang="en" sz="2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1F5B3-7A53-4B11-97AD-684B8208C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366" y="1809750"/>
            <a:ext cx="3184634" cy="17913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774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Generate Starter Text…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73537" y="2028858"/>
            <a:ext cx="4927600" cy="4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 blog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social media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Submit a conference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editorials</a:t>
            </a:r>
          </a:p>
          <a:p>
            <a:pPr marL="342900" lvl="0" indent="-342900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book and software reviews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  <p:pic>
        <p:nvPicPr>
          <p:cNvPr id="11" name="Shape 256">
            <a:extLst>
              <a:ext uri="{FF2B5EF4-FFF2-40B4-BE49-F238E27FC236}">
                <a16:creationId xmlns:a16="http://schemas.microsoft.com/office/drawing/2014/main" id="{44CC838C-A9B3-4005-9A84-4F57892259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953" y="3910839"/>
            <a:ext cx="3345744" cy="2489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C1B189-8DB7-F448-B257-C2E9ADEDDCE9}"/>
              </a:ext>
            </a:extLst>
          </p:cNvPr>
          <p:cNvGrpSpPr/>
          <p:nvPr/>
        </p:nvGrpSpPr>
        <p:grpSpPr>
          <a:xfrm>
            <a:off x="5667624" y="1996200"/>
            <a:ext cx="3345744" cy="1881981"/>
            <a:chOff x="5798256" y="2028858"/>
            <a:chExt cx="3345744" cy="18819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BE7F8-968E-48B0-A98C-FC1A1640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256" y="2028858"/>
              <a:ext cx="3345744" cy="1881981"/>
            </a:xfrm>
            <a:prstGeom prst="rect">
              <a:avLst/>
            </a:prstGeom>
            <a:solidFill>
              <a:srgbClr val="323232"/>
            </a:solidFill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57773A-1ACD-6D43-B2DD-15A9918D567B}"/>
                </a:ext>
              </a:extLst>
            </p:cNvPr>
            <p:cNvSpPr/>
            <p:nvPr/>
          </p:nvSpPr>
          <p:spPr>
            <a:xfrm>
              <a:off x="6304005" y="2251391"/>
              <a:ext cx="1877785" cy="1061357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FF6F77"/>
                  </a:solidFill>
                </a:rPr>
                <a:t>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103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4500" y="6302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Top 6 Writing Tips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1DCD-1FFD-49DC-A45B-D38E2CBF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16173"/>
            <a:ext cx="3644904" cy="471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9DDA8-60BE-47BD-A8E6-C2303EB2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77" y="1916173"/>
            <a:ext cx="3908965" cy="4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Mark Writing Days in Planner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8501-4D04-44B9-AC11-BCA271F9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69"/>
            <a:ext cx="5397500" cy="359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52D2-4878-C041-B2DF-1F086742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4" t="-143" r="-234" b="-1400"/>
          <a:stretch/>
        </p:blipFill>
        <p:spPr>
          <a:xfrm>
            <a:off x="5733358" y="2311769"/>
            <a:ext cx="3410642" cy="3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7281</TotalTime>
  <Words>628</Words>
  <Application>Microsoft Office PowerPoint</Application>
  <PresentationFormat>On-screen Show (4:3)</PresentationFormat>
  <Paragraphs>112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</vt:lpstr>
      <vt:lpstr>Courier New</vt:lpstr>
      <vt:lpstr>Tahoma</vt:lpstr>
      <vt:lpstr>Office Theme</vt:lpstr>
      <vt:lpstr>Publishing as a graduate student: Why? How? And What?  AECT Early Career Symposium Marriott Downtown, Kansas City, MO</vt:lpstr>
      <vt:lpstr>99 Seconds Activity #1</vt:lpstr>
      <vt:lpstr>Writing Difficulties and Challenges of a Early Career Scholar</vt:lpstr>
      <vt:lpstr>Finding a Journal that Fits</vt:lpstr>
      <vt:lpstr>Selecting a Journal</vt:lpstr>
      <vt:lpstr>Get Involved…</vt:lpstr>
      <vt:lpstr>Generate Starter Text…</vt:lpstr>
      <vt:lpstr>The Top 6 Writing Tips</vt:lpstr>
      <vt:lpstr>1. Mark Writing Days in Planner</vt:lpstr>
      <vt:lpstr>2. Maintain a List and Network of Potential Research and Writing Collaborators</vt:lpstr>
      <vt:lpstr>3. Draft a Timeline or Multiple Timelines with Flexible Goals</vt:lpstr>
      <vt:lpstr>4. Think Ahead About the Publishing Potential of Each Project</vt:lpstr>
      <vt:lpstr>5. Be a Bumblebee and Butterfly</vt:lpstr>
      <vt:lpstr>6. Find, Save, and Use Starter Text (overcomes writer’s block)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"I Am Pleased To Inform You That..."</dc:title>
  <dc:creator>cjbonk</dc:creator>
  <cp:lastModifiedBy>Curtis Bonk</cp:lastModifiedBy>
  <cp:revision>142</cp:revision>
  <dcterms:modified xsi:type="dcterms:W3CDTF">2018-10-22T23:09:33Z</dcterms:modified>
</cp:coreProperties>
</file>