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4.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6.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9.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1.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8.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9.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0.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media/audio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1146" r:id="rId4"/>
    <p:sldMasterId id="2147501531" r:id="rId5"/>
    <p:sldMasterId id="2147502006" r:id="rId6"/>
    <p:sldMasterId id="2147502255" r:id="rId7"/>
    <p:sldMasterId id="2147502429" r:id="rId8"/>
    <p:sldMasterId id="2147502459" r:id="rId9"/>
    <p:sldMasterId id="2147502471" r:id="rId10"/>
    <p:sldMasterId id="2147502483" r:id="rId11"/>
    <p:sldMasterId id="2147502495" r:id="rId12"/>
    <p:sldMasterId id="2147502534" r:id="rId13"/>
    <p:sldMasterId id="2147502562" r:id="rId14"/>
    <p:sldMasterId id="2147502577" r:id="rId15"/>
    <p:sldMasterId id="2147502601" r:id="rId16"/>
    <p:sldMasterId id="2147502616" r:id="rId17"/>
    <p:sldMasterId id="2147502628" r:id="rId18"/>
    <p:sldMasterId id="2147502679" r:id="rId19"/>
    <p:sldMasterId id="2147502691" r:id="rId20"/>
    <p:sldMasterId id="2147502721" r:id="rId21"/>
    <p:sldMasterId id="2147502760" r:id="rId22"/>
    <p:sldMasterId id="2147502772" r:id="rId23"/>
    <p:sldMasterId id="2147502787" r:id="rId24"/>
    <p:sldMasterId id="2147502811" r:id="rId25"/>
    <p:sldMasterId id="2147502835" r:id="rId26"/>
    <p:sldMasterId id="2147502847" r:id="rId27"/>
    <p:sldMasterId id="2147502859" r:id="rId28"/>
    <p:sldMasterId id="2147502883" r:id="rId29"/>
    <p:sldMasterId id="2147502910" r:id="rId30"/>
    <p:sldMasterId id="2147502922" r:id="rId31"/>
    <p:sldMasterId id="2147502934" r:id="rId32"/>
    <p:sldMasterId id="2147502938" r:id="rId33"/>
    <p:sldMasterId id="2147502950" r:id="rId34"/>
    <p:sldMasterId id="2147502962" r:id="rId35"/>
    <p:sldMasterId id="2147502968" r:id="rId36"/>
    <p:sldMasterId id="2147502995" r:id="rId37"/>
    <p:sldMasterId id="2147502999" r:id="rId38"/>
    <p:sldMasterId id="2147503003" r:id="rId39"/>
    <p:sldMasterId id="2147503007" r:id="rId40"/>
    <p:sldMasterId id="2147503019" r:id="rId41"/>
  </p:sldMasterIdLst>
  <p:notesMasterIdLst>
    <p:notesMasterId r:id="rId162"/>
  </p:notesMasterIdLst>
  <p:handoutMasterIdLst>
    <p:handoutMasterId r:id="rId163"/>
  </p:handoutMasterIdLst>
  <p:sldIdLst>
    <p:sldId id="5003" r:id="rId42"/>
    <p:sldId id="5489" r:id="rId43"/>
    <p:sldId id="5456" r:id="rId44"/>
    <p:sldId id="5432" r:id="rId45"/>
    <p:sldId id="5445" r:id="rId46"/>
    <p:sldId id="5455" r:id="rId47"/>
    <p:sldId id="5303" r:id="rId48"/>
    <p:sldId id="5383" r:id="rId49"/>
    <p:sldId id="5313" r:id="rId50"/>
    <p:sldId id="5421" r:id="rId51"/>
    <p:sldId id="5470" r:id="rId52"/>
    <p:sldId id="5476" r:id="rId53"/>
    <p:sldId id="5491" r:id="rId54"/>
    <p:sldId id="5492" r:id="rId55"/>
    <p:sldId id="5487" r:id="rId56"/>
    <p:sldId id="5486" r:id="rId57"/>
    <p:sldId id="5485" r:id="rId58"/>
    <p:sldId id="5484" r:id="rId59"/>
    <p:sldId id="4855" r:id="rId60"/>
    <p:sldId id="5325" r:id="rId61"/>
    <p:sldId id="5336" r:id="rId62"/>
    <p:sldId id="5316" r:id="rId63"/>
    <p:sldId id="5317" r:id="rId64"/>
    <p:sldId id="5318" r:id="rId65"/>
    <p:sldId id="5319" r:id="rId66"/>
    <p:sldId id="5324" r:id="rId67"/>
    <p:sldId id="5340" r:id="rId68"/>
    <p:sldId id="5330" r:id="rId69"/>
    <p:sldId id="5344" r:id="rId70"/>
    <p:sldId id="5347" r:id="rId71"/>
    <p:sldId id="5471" r:id="rId72"/>
    <p:sldId id="5326" r:id="rId73"/>
    <p:sldId id="5345" r:id="rId74"/>
    <p:sldId id="5475" r:id="rId75"/>
    <p:sldId id="5440" r:id="rId76"/>
    <p:sldId id="5447" r:id="rId77"/>
    <p:sldId id="5391" r:id="rId78"/>
    <p:sldId id="5392" r:id="rId79"/>
    <p:sldId id="5338" r:id="rId80"/>
    <p:sldId id="5212" r:id="rId81"/>
    <p:sldId id="5346" r:id="rId82"/>
    <p:sldId id="5213" r:id="rId83"/>
    <p:sldId id="5331" r:id="rId84"/>
    <p:sldId id="5362" r:id="rId85"/>
    <p:sldId id="5356" r:id="rId86"/>
    <p:sldId id="5435" r:id="rId87"/>
    <p:sldId id="5417" r:id="rId88"/>
    <p:sldId id="5358" r:id="rId89"/>
    <p:sldId id="5468" r:id="rId90"/>
    <p:sldId id="5376" r:id="rId91"/>
    <p:sldId id="5361" r:id="rId92"/>
    <p:sldId id="5360" r:id="rId93"/>
    <p:sldId id="5352" r:id="rId94"/>
    <p:sldId id="5419" r:id="rId95"/>
    <p:sldId id="5454" r:id="rId96"/>
    <p:sldId id="5420" r:id="rId97"/>
    <p:sldId id="5418" r:id="rId98"/>
    <p:sldId id="5373" r:id="rId99"/>
    <p:sldId id="5348" r:id="rId100"/>
    <p:sldId id="5441" r:id="rId101"/>
    <p:sldId id="5349" r:id="rId102"/>
    <p:sldId id="5354" r:id="rId103"/>
    <p:sldId id="5416" r:id="rId104"/>
    <p:sldId id="5443" r:id="rId105"/>
    <p:sldId id="5350" r:id="rId106"/>
    <p:sldId id="5469" r:id="rId107"/>
    <p:sldId id="5410" r:id="rId108"/>
    <p:sldId id="5458" r:id="rId109"/>
    <p:sldId id="5422" r:id="rId110"/>
    <p:sldId id="5381" r:id="rId111"/>
    <p:sldId id="5429" r:id="rId112"/>
    <p:sldId id="5423" r:id="rId113"/>
    <p:sldId id="5452" r:id="rId114"/>
    <p:sldId id="5451" r:id="rId115"/>
    <p:sldId id="5430" r:id="rId116"/>
    <p:sldId id="5397" r:id="rId117"/>
    <p:sldId id="5431" r:id="rId118"/>
    <p:sldId id="5393" r:id="rId119"/>
    <p:sldId id="5459" r:id="rId120"/>
    <p:sldId id="5460" r:id="rId121"/>
    <p:sldId id="5461" r:id="rId122"/>
    <p:sldId id="5427" r:id="rId123"/>
    <p:sldId id="5374" r:id="rId124"/>
    <p:sldId id="5482" r:id="rId125"/>
    <p:sldId id="5375" r:id="rId126"/>
    <p:sldId id="5428" r:id="rId127"/>
    <p:sldId id="5426" r:id="rId128"/>
    <p:sldId id="5424" r:id="rId129"/>
    <p:sldId id="5425" r:id="rId130"/>
    <p:sldId id="5463" r:id="rId131"/>
    <p:sldId id="5496" r:id="rId132"/>
    <p:sldId id="5497" r:id="rId133"/>
    <p:sldId id="5498" r:id="rId134"/>
    <p:sldId id="5499" r:id="rId135"/>
    <p:sldId id="5500" r:id="rId136"/>
    <p:sldId id="5501" r:id="rId137"/>
    <p:sldId id="5502" r:id="rId138"/>
    <p:sldId id="5503" r:id="rId139"/>
    <p:sldId id="5504" r:id="rId140"/>
    <p:sldId id="5505" r:id="rId141"/>
    <p:sldId id="5478" r:id="rId142"/>
    <p:sldId id="5506" r:id="rId143"/>
    <p:sldId id="5508" r:id="rId144"/>
    <p:sldId id="5509" r:id="rId145"/>
    <p:sldId id="5511" r:id="rId146"/>
    <p:sldId id="5512" r:id="rId147"/>
    <p:sldId id="5513" r:id="rId148"/>
    <p:sldId id="5514" r:id="rId149"/>
    <p:sldId id="5467" r:id="rId150"/>
    <p:sldId id="5400" r:id="rId151"/>
    <p:sldId id="5401" r:id="rId152"/>
    <p:sldId id="5407" r:id="rId153"/>
    <p:sldId id="5414" r:id="rId154"/>
    <p:sldId id="5405" r:id="rId155"/>
    <p:sldId id="5404" r:id="rId156"/>
    <p:sldId id="5406" r:id="rId157"/>
    <p:sldId id="5402" r:id="rId158"/>
    <p:sldId id="5408" r:id="rId159"/>
    <p:sldId id="5415" r:id="rId160"/>
    <p:sldId id="5380" r:id="rId161"/>
  </p:sldIdLst>
  <p:sldSz cx="9144000" cy="6858000" type="screen4x3"/>
  <p:notesSz cx="7077075" cy="9363075"/>
  <p:custDataLst>
    <p:tags r:id="rId16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97" d="100"/>
          <a:sy n="97" d="100"/>
        </p:scale>
        <p:origin x="45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47" Type="http://schemas.openxmlformats.org/officeDocument/2006/relationships/slide" Target="slides/slide6.xml"/><Relationship Id="rId63" Type="http://schemas.openxmlformats.org/officeDocument/2006/relationships/slide" Target="slides/slide22.xml"/><Relationship Id="rId68" Type="http://schemas.openxmlformats.org/officeDocument/2006/relationships/slide" Target="slides/slide27.xml"/><Relationship Id="rId84" Type="http://schemas.openxmlformats.org/officeDocument/2006/relationships/slide" Target="slides/slide43.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38" Type="http://schemas.openxmlformats.org/officeDocument/2006/relationships/slide" Target="slides/slide97.xml"/><Relationship Id="rId154" Type="http://schemas.openxmlformats.org/officeDocument/2006/relationships/slide" Target="slides/slide113.xml"/><Relationship Id="rId159" Type="http://schemas.openxmlformats.org/officeDocument/2006/relationships/slide" Target="slides/slide118.xml"/><Relationship Id="rId16" Type="http://schemas.openxmlformats.org/officeDocument/2006/relationships/slideMaster" Target="slideMasters/slideMaster16.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28" Type="http://schemas.openxmlformats.org/officeDocument/2006/relationships/slide" Target="slides/slide87.xml"/><Relationship Id="rId144" Type="http://schemas.openxmlformats.org/officeDocument/2006/relationships/slide" Target="slides/slide103.xml"/><Relationship Id="rId149"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49.xml"/><Relationship Id="rId95" Type="http://schemas.openxmlformats.org/officeDocument/2006/relationships/slide" Target="slides/slide54.xml"/><Relationship Id="rId160" Type="http://schemas.openxmlformats.org/officeDocument/2006/relationships/slide" Target="slides/slide119.xml"/><Relationship Id="rId165" Type="http://schemas.openxmlformats.org/officeDocument/2006/relationships/presProps" Target="pres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slide" Target="slides/slide98.xml"/><Relationship Id="rId80" Type="http://schemas.openxmlformats.org/officeDocument/2006/relationships/slide" Target="slides/slide39.xml"/><Relationship Id="rId85" Type="http://schemas.openxmlformats.org/officeDocument/2006/relationships/slide" Target="slides/slide44.xml"/><Relationship Id="rId150" Type="http://schemas.openxmlformats.org/officeDocument/2006/relationships/slide" Target="slides/slide109.xml"/><Relationship Id="rId155" Type="http://schemas.openxmlformats.org/officeDocument/2006/relationships/slide" Target="slides/slide11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slide" Target="slides/slide99.xml"/><Relationship Id="rId145" Type="http://schemas.openxmlformats.org/officeDocument/2006/relationships/slide" Target="slides/slide104.xml"/><Relationship Id="rId161" Type="http://schemas.openxmlformats.org/officeDocument/2006/relationships/slide" Target="slides/slide12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8.xml"/><Relationship Id="rId57" Type="http://schemas.openxmlformats.org/officeDocument/2006/relationships/slide" Target="slides/slide16.xml"/><Relationship Id="rId106" Type="http://schemas.openxmlformats.org/officeDocument/2006/relationships/slide" Target="slides/slide65.xml"/><Relationship Id="rId114" Type="http://schemas.openxmlformats.org/officeDocument/2006/relationships/slide" Target="slides/slide73.xml"/><Relationship Id="rId119" Type="http://schemas.openxmlformats.org/officeDocument/2006/relationships/slide" Target="slides/slide78.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3.xml"/><Relationship Id="rId52" Type="http://schemas.openxmlformats.org/officeDocument/2006/relationships/slide" Target="slides/slide11.xml"/><Relationship Id="rId60" Type="http://schemas.openxmlformats.org/officeDocument/2006/relationships/slide" Target="slides/slide19.xml"/><Relationship Id="rId65" Type="http://schemas.openxmlformats.org/officeDocument/2006/relationships/slide" Target="slides/slide24.xml"/><Relationship Id="rId73" Type="http://schemas.openxmlformats.org/officeDocument/2006/relationships/slide" Target="slides/slide32.xml"/><Relationship Id="rId78" Type="http://schemas.openxmlformats.org/officeDocument/2006/relationships/slide" Target="slides/slide37.xml"/><Relationship Id="rId81" Type="http://schemas.openxmlformats.org/officeDocument/2006/relationships/slide" Target="slides/slide40.xml"/><Relationship Id="rId86" Type="http://schemas.openxmlformats.org/officeDocument/2006/relationships/slide" Target="slides/slide45.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30" Type="http://schemas.openxmlformats.org/officeDocument/2006/relationships/slide" Target="slides/slide89.xml"/><Relationship Id="rId135" Type="http://schemas.openxmlformats.org/officeDocument/2006/relationships/slide" Target="slides/slide94.xml"/><Relationship Id="rId143" Type="http://schemas.openxmlformats.org/officeDocument/2006/relationships/slide" Target="slides/slide102.xml"/><Relationship Id="rId148" Type="http://schemas.openxmlformats.org/officeDocument/2006/relationships/slide" Target="slides/slide107.xml"/><Relationship Id="rId151" Type="http://schemas.openxmlformats.org/officeDocument/2006/relationships/slide" Target="slides/slide110.xml"/><Relationship Id="rId156" Type="http://schemas.openxmlformats.org/officeDocument/2006/relationships/slide" Target="slides/slide115.xml"/><Relationship Id="rId16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157" Type="http://schemas.openxmlformats.org/officeDocument/2006/relationships/slide" Target="slides/slide116.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slide" Target="slides/slide11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huya\Box%20Sync\Research\ResearchGroup-MOOC\Data\Q8.9.17.21.22.23resorted_08212016.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1800" dirty="0">
                <a:latin typeface="Tahoma" panose="020B0604030504040204" pitchFamily="34" charset="0"/>
                <a:ea typeface="Tahoma" panose="020B0604030504040204" pitchFamily="34" charset="0"/>
                <a:cs typeface="Tahoma" panose="020B0604030504040204" pitchFamily="34" charset="0"/>
              </a:rPr>
              <a:t>8. How many people signed up for your most recent MOOC? (N = 150)</a:t>
            </a:r>
          </a:p>
        </c:rich>
      </c:tx>
      <c:layout>
        <c:manualLayout>
          <c:xMode val="edge"/>
          <c:yMode val="edge"/>
          <c:x val="0.1469909230096238"/>
          <c:y val="1.3240383168664426E-3"/>
        </c:manualLayout>
      </c:layout>
      <c:overlay val="0"/>
      <c:spPr>
        <a:noFill/>
        <a:ln w="25400">
          <a:noFill/>
        </a:ln>
      </c:spPr>
    </c:title>
    <c:autoTitleDeleted val="0"/>
    <c:plotArea>
      <c:layout>
        <c:manualLayout>
          <c:layoutTarget val="inner"/>
          <c:xMode val="edge"/>
          <c:yMode val="edge"/>
          <c:x val="0.17708363356464565"/>
          <c:y val="0.20000028722467719"/>
          <c:w val="0.41840348714783926"/>
          <c:h val="0.70882454736981182"/>
        </c:manualLayout>
      </c:layout>
      <c:barChart>
        <c:barDir val="bar"/>
        <c:grouping val="clustered"/>
        <c:varyColors val="0"/>
        <c:ser>
          <c:idx val="0"/>
          <c:order val="0"/>
          <c:spPr>
            <a:solidFill>
              <a:srgbClr val="9999FF"/>
            </a:solidFill>
            <a:ln w="12700">
              <a:solidFill>
                <a:srgbClr val="000000"/>
              </a:solidFill>
              <a:prstDash val="solid"/>
            </a:ln>
          </c:spPr>
          <c:invertIfNegative val="0"/>
          <c:dPt>
            <c:idx val="0"/>
            <c:invertIfNegative val="0"/>
            <c:bubble3D val="0"/>
            <c:extLst>
              <c:ext xmlns:c16="http://schemas.microsoft.com/office/drawing/2014/chart" uri="{C3380CC4-5D6E-409C-BE32-E72D297353CC}">
                <c16:uniqueId val="{00000000-B00F-4D5B-B7AC-EBAB82012C56}"/>
              </c:ext>
            </c:extLst>
          </c:dPt>
          <c:dPt>
            <c:idx val="1"/>
            <c:invertIfNegative val="0"/>
            <c:bubble3D val="0"/>
            <c:extLst>
              <c:ext xmlns:c16="http://schemas.microsoft.com/office/drawing/2014/chart" uri="{C3380CC4-5D6E-409C-BE32-E72D297353CC}">
                <c16:uniqueId val="{00000002-B00F-4D5B-B7AC-EBAB82012C56}"/>
              </c:ext>
            </c:extLst>
          </c:dPt>
          <c:dPt>
            <c:idx val="2"/>
            <c:invertIfNegative val="0"/>
            <c:bubble3D val="0"/>
            <c:extLst>
              <c:ext xmlns:c16="http://schemas.microsoft.com/office/drawing/2014/chart" uri="{C3380CC4-5D6E-409C-BE32-E72D297353CC}">
                <c16:uniqueId val="{00000004-B00F-4D5B-B7AC-EBAB82012C56}"/>
              </c:ext>
            </c:extLst>
          </c:dPt>
          <c:dPt>
            <c:idx val="3"/>
            <c:invertIfNegative val="0"/>
            <c:bubble3D val="0"/>
            <c:extLst>
              <c:ext xmlns:c16="http://schemas.microsoft.com/office/drawing/2014/chart" uri="{C3380CC4-5D6E-409C-BE32-E72D297353CC}">
                <c16:uniqueId val="{00000006-B00F-4D5B-B7AC-EBAB82012C56}"/>
              </c:ext>
            </c:extLst>
          </c:dPt>
          <c:dPt>
            <c:idx val="4"/>
            <c:invertIfNegative val="0"/>
            <c:bubble3D val="0"/>
            <c:extLst>
              <c:ext xmlns:c16="http://schemas.microsoft.com/office/drawing/2014/chart" uri="{C3380CC4-5D6E-409C-BE32-E72D297353CC}">
                <c16:uniqueId val="{00000008-B00F-4D5B-B7AC-EBAB82012C56}"/>
              </c:ext>
            </c:extLst>
          </c:dPt>
          <c:cat>
            <c:strRef>
              <c:f>'Question 9'!$A$4:$A$8</c:f>
              <c:strCache>
                <c:ptCount val="5"/>
                <c:pt idx="0">
                  <c:v>Less than 10,000</c:v>
                </c:pt>
                <c:pt idx="1">
                  <c:v>10,000-25,000</c:v>
                </c:pt>
                <c:pt idx="2">
                  <c:v>25,001-50,000</c:v>
                </c:pt>
                <c:pt idx="3">
                  <c:v>50,001-100,000</c:v>
                </c:pt>
                <c:pt idx="4">
                  <c:v>More than 100,000</c:v>
                </c:pt>
              </c:strCache>
            </c:strRef>
          </c:cat>
          <c:val>
            <c:numRef>
              <c:f>'Question 9'!$C$4:$C$8</c:f>
              <c:numCache>
                <c:formatCode>0.0%</c:formatCode>
                <c:ptCount val="5"/>
                <c:pt idx="0">
                  <c:v>0.47299999999999998</c:v>
                </c:pt>
                <c:pt idx="1">
                  <c:v>0.24</c:v>
                </c:pt>
                <c:pt idx="2">
                  <c:v>0.127</c:v>
                </c:pt>
                <c:pt idx="3">
                  <c:v>0.1</c:v>
                </c:pt>
                <c:pt idx="4">
                  <c:v>0.06</c:v>
                </c:pt>
              </c:numCache>
            </c:numRef>
          </c:val>
          <c:extLst>
            <c:ext xmlns:c16="http://schemas.microsoft.com/office/drawing/2014/chart" uri="{C3380CC4-5D6E-409C-BE32-E72D297353CC}">
              <c16:uniqueId val="{00000009-B00F-4D5B-B7AC-EBAB82012C56}"/>
            </c:ext>
          </c:extLst>
        </c:ser>
        <c:dLbls>
          <c:showLegendKey val="0"/>
          <c:showVal val="0"/>
          <c:showCatName val="0"/>
          <c:showSerName val="0"/>
          <c:showPercent val="0"/>
          <c:showBubbleSize val="0"/>
        </c:dLbls>
        <c:gapWidth val="100"/>
        <c:axId val="786166320"/>
        <c:axId val="983284400"/>
      </c:barChart>
      <c:valAx>
        <c:axId val="983284400"/>
        <c:scaling>
          <c:orientation val="minMax"/>
        </c:scaling>
        <c:delete val="0"/>
        <c:axPos val="b"/>
        <c:majorGridlines/>
        <c:numFmt formatCode="0.0%" sourceLinked="1"/>
        <c:majorTickMark val="out"/>
        <c:minorTickMark val="none"/>
        <c:tickLblPos val="nextTo"/>
        <c:crossAx val="786166320"/>
        <c:crosses val="autoZero"/>
        <c:crossBetween val="between"/>
      </c:valAx>
      <c:catAx>
        <c:axId val="786166320"/>
        <c:scaling>
          <c:orientation val="minMax"/>
        </c:scaling>
        <c:delete val="0"/>
        <c:axPos val="l"/>
        <c:numFmt formatCode="General" sourceLinked="1"/>
        <c:majorTickMark val="out"/>
        <c:minorTickMark val="none"/>
        <c:tickLblPos val="nextTo"/>
        <c:txPr>
          <a:bodyPr/>
          <a:lstStyle/>
          <a:p>
            <a:pPr>
              <a:defRPr b="1" i="0" baseline="0">
                <a:latin typeface="Tahoma" panose="020B0604030504040204" pitchFamily="34" charset="0"/>
              </a:defRPr>
            </a:pPr>
            <a:endParaRPr lang="en-US"/>
          </a:p>
        </c:txPr>
        <c:crossAx val="983284400"/>
        <c:crosses val="autoZero"/>
        <c:auto val="1"/>
        <c:lblAlgn val="ctr"/>
        <c:lblOffset val="100"/>
        <c:noMultiLvlLbl val="0"/>
      </c:catAx>
      <c:spPr>
        <a:solidFill>
          <a:srgbClr val="EEEEEE"/>
        </a:solidFill>
        <a:ln w="25400">
          <a:noFill/>
        </a:ln>
      </c:spPr>
    </c:plotArea>
    <c:plotVisOnly val="1"/>
    <c:dispBlanksAs val="zero"/>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000" dirty="0">
                <a:latin typeface="Tahoma" panose="020B0604030504040204" pitchFamily="34" charset="0"/>
                <a:ea typeface="Tahoma" panose="020B0604030504040204" pitchFamily="34" charset="0"/>
                <a:cs typeface="Tahoma" panose="020B0604030504040204" pitchFamily="34" charset="0"/>
              </a:rPr>
              <a:t>16. In what ways is peer interaction encouraged in your MOOC?</a:t>
            </a:r>
          </a:p>
          <a:p>
            <a:pPr>
              <a:defRPr sz="1000" b="1" i="0" u="none" strike="noStrike" baseline="0">
                <a:solidFill>
                  <a:srgbClr val="000000"/>
                </a:solidFill>
                <a:latin typeface="Microsoft Sans Serif"/>
                <a:ea typeface="Microsoft Sans Serif"/>
                <a:cs typeface="Microsoft Sans Serif"/>
              </a:defRPr>
            </a:pPr>
            <a:r>
              <a:rPr lang="en-US" sz="2000" dirty="0">
                <a:latin typeface="Tahoma" panose="020B0604030504040204" pitchFamily="34" charset="0"/>
                <a:ea typeface="Tahoma" panose="020B0604030504040204" pitchFamily="34" charset="0"/>
                <a:cs typeface="Tahoma" panose="020B0604030504040204" pitchFamily="34" charset="0"/>
              </a:rPr>
              <a:t>[Check all that apply; N = 137]</a:t>
            </a:r>
          </a:p>
        </c:rich>
      </c:tx>
      <c:layout>
        <c:manualLayout>
          <c:xMode val="edge"/>
          <c:yMode val="edge"/>
          <c:x val="0.16129104145000742"/>
          <c:y val="2.0658638832266895E-3"/>
        </c:manualLayout>
      </c:layout>
      <c:overlay val="0"/>
      <c:spPr>
        <a:noFill/>
        <a:ln w="25400">
          <a:noFill/>
        </a:ln>
      </c:spPr>
    </c:title>
    <c:autoTitleDeleted val="0"/>
    <c:plotArea>
      <c:layout>
        <c:manualLayout>
          <c:layoutTarget val="inner"/>
          <c:xMode val="edge"/>
          <c:yMode val="edge"/>
          <c:x val="0.44542649257450417"/>
          <c:y val="0.27665765681106058"/>
          <c:w val="0.86632091322311944"/>
          <c:h val="0.44117710417208206"/>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17'!$A$4:$A$12</c:f>
              <c:strCache>
                <c:ptCount val="9"/>
                <c:pt idx="0">
                  <c:v>Virtual worlds</c:v>
                </c:pt>
                <c:pt idx="1">
                  <c:v>System formed collaborative teams</c:v>
                </c:pt>
                <c:pt idx="2">
                  <c:v>Not applicable</c:v>
                </c:pt>
                <c:pt idx="3">
                  <c:v>Synchronous conferencing and chat tool(s)</c:v>
                </c:pt>
                <c:pt idx="4">
                  <c:v>Assigning peer groups</c:v>
                </c:pt>
                <c:pt idx="5">
                  <c:v>Local meet-ups arranged or encouraged</c:v>
                </c:pt>
                <c:pt idx="6">
                  <c:v>Offer or encourage breakout discussion forums or groups</c:v>
                </c:pt>
                <c:pt idx="7">
                  <c:v>Assigning pair-based assignments or peer reviews (e.g., critical friends, email pals, and Web buddy activities)</c:v>
                </c:pt>
                <c:pt idx="8">
                  <c:v>Asynchronous discussion forums</c:v>
                </c:pt>
              </c:strCache>
            </c:strRef>
          </c:cat>
          <c:val>
            <c:numRef>
              <c:f>'Question 17'!$C$4:$C$12</c:f>
              <c:numCache>
                <c:formatCode>0.0%</c:formatCode>
                <c:ptCount val="9"/>
                <c:pt idx="0">
                  <c:v>1.4999999999999999E-2</c:v>
                </c:pt>
                <c:pt idx="1">
                  <c:v>4.4000000000000004E-2</c:v>
                </c:pt>
                <c:pt idx="2">
                  <c:v>7.2999999999999995E-2</c:v>
                </c:pt>
                <c:pt idx="3">
                  <c:v>8.8000000000000009E-2</c:v>
                </c:pt>
                <c:pt idx="4">
                  <c:v>0.109</c:v>
                </c:pt>
                <c:pt idx="5">
                  <c:v>0.161</c:v>
                </c:pt>
                <c:pt idx="6">
                  <c:v>0.22600000000000001</c:v>
                </c:pt>
                <c:pt idx="7">
                  <c:v>0.255</c:v>
                </c:pt>
                <c:pt idx="8">
                  <c:v>0.80299999999999994</c:v>
                </c:pt>
              </c:numCache>
            </c:numRef>
          </c:val>
          <c:extLst>
            <c:ext xmlns:c16="http://schemas.microsoft.com/office/drawing/2014/chart" uri="{C3380CC4-5D6E-409C-BE32-E72D297353CC}">
              <c16:uniqueId val="{00000000-8346-44FC-B0C4-E216EF0C3508}"/>
            </c:ext>
          </c:extLst>
        </c:ser>
        <c:dLbls>
          <c:showLegendKey val="0"/>
          <c:showVal val="0"/>
          <c:showCatName val="0"/>
          <c:showSerName val="0"/>
          <c:showPercent val="0"/>
          <c:showBubbleSize val="0"/>
        </c:dLbls>
        <c:gapWidth val="150"/>
        <c:axId val="984353440"/>
        <c:axId val="984352320"/>
      </c:barChart>
      <c:catAx>
        <c:axId val="984353440"/>
        <c:scaling>
          <c:orientation val="minMax"/>
        </c:scaling>
        <c:delete val="0"/>
        <c:axPos val="l"/>
        <c:numFmt formatCode="General" sourceLinked="1"/>
        <c:majorTickMark val="out"/>
        <c:minorTickMark val="none"/>
        <c:tickLblPos val="nextTo"/>
        <c:spPr>
          <a:ln w="3175">
            <a:no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984352320"/>
        <c:crosses val="autoZero"/>
        <c:auto val="1"/>
        <c:lblAlgn val="ctr"/>
        <c:lblOffset val="100"/>
        <c:noMultiLvlLbl val="0"/>
      </c:catAx>
      <c:valAx>
        <c:axId val="984352320"/>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984353440"/>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1800" dirty="0">
                <a:latin typeface="Tahoma" panose="020B0604030504040204" pitchFamily="34" charset="0"/>
                <a:ea typeface="Tahoma" panose="020B0604030504040204" pitchFamily="34" charset="0"/>
                <a:cs typeface="Tahoma" panose="020B0604030504040204" pitchFamily="34" charset="0"/>
              </a:rPr>
              <a:t>20. In what ways do students get feedback in the course?[Check all that apply; N = 135]</a:t>
            </a:r>
          </a:p>
        </c:rich>
      </c:tx>
      <c:layout>
        <c:manualLayout>
          <c:xMode val="edge"/>
          <c:yMode val="edge"/>
          <c:x val="0.11805575570976377"/>
          <c:y val="3.2085561497326207E-2"/>
        </c:manualLayout>
      </c:layout>
      <c:overlay val="0"/>
      <c:spPr>
        <a:noFill/>
        <a:ln w="25400">
          <a:noFill/>
        </a:ln>
      </c:spPr>
    </c:title>
    <c:autoTitleDeleted val="0"/>
    <c:plotArea>
      <c:layout>
        <c:manualLayout>
          <c:layoutTarget val="inner"/>
          <c:xMode val="edge"/>
          <c:yMode val="edge"/>
          <c:x val="0.10937518543698703"/>
          <c:y val="0.21657754010695188"/>
          <c:w val="0.86632091322311944"/>
          <c:h val="0.41176470588235292"/>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21'!$A$4:$A$11</c:f>
              <c:strCache>
                <c:ptCount val="8"/>
                <c:pt idx="0">
                  <c:v>Outside expert feedback</c:v>
                </c:pt>
                <c:pt idx="1">
                  <c:v>Other (Please describe):</c:v>
                </c:pt>
                <c:pt idx="2">
                  <c:v>Self-feedback</c:v>
                </c:pt>
                <c:pt idx="3">
                  <c:v>Task or assignment rubrics</c:v>
                </c:pt>
                <c:pt idx="4">
                  <c:v>Instructor feedback</c:v>
                </c:pt>
                <c:pt idx="5">
                  <c:v>Moderator, tutor, or teaching assistant feedback</c:v>
                </c:pt>
                <c:pt idx="6">
                  <c:v>System or computer feedback</c:v>
                </c:pt>
                <c:pt idx="7">
                  <c:v>Peer feedback</c:v>
                </c:pt>
              </c:strCache>
            </c:strRef>
          </c:cat>
          <c:val>
            <c:numRef>
              <c:f>'Question 21'!$C$4:$C$11</c:f>
              <c:numCache>
                <c:formatCode>0.0%</c:formatCode>
                <c:ptCount val="8"/>
                <c:pt idx="0">
                  <c:v>0.03</c:v>
                </c:pt>
                <c:pt idx="1">
                  <c:v>6.7000000000000004E-2</c:v>
                </c:pt>
                <c:pt idx="2">
                  <c:v>0.26700000000000002</c:v>
                </c:pt>
                <c:pt idx="3">
                  <c:v>0.37</c:v>
                </c:pt>
                <c:pt idx="4">
                  <c:v>0.4</c:v>
                </c:pt>
                <c:pt idx="5">
                  <c:v>0.43</c:v>
                </c:pt>
                <c:pt idx="6">
                  <c:v>0.57799999999999996</c:v>
                </c:pt>
                <c:pt idx="7">
                  <c:v>0.64400000000000002</c:v>
                </c:pt>
              </c:numCache>
            </c:numRef>
          </c:val>
          <c:extLst>
            <c:ext xmlns:c16="http://schemas.microsoft.com/office/drawing/2014/chart" uri="{C3380CC4-5D6E-409C-BE32-E72D297353CC}">
              <c16:uniqueId val="{00000000-BBB8-442C-9013-1527D8B2F03A}"/>
            </c:ext>
          </c:extLst>
        </c:ser>
        <c:dLbls>
          <c:showLegendKey val="0"/>
          <c:showVal val="0"/>
          <c:showCatName val="0"/>
          <c:showSerName val="0"/>
          <c:showPercent val="0"/>
          <c:showBubbleSize val="0"/>
        </c:dLbls>
        <c:gapWidth val="150"/>
        <c:axId val="982338528"/>
        <c:axId val="973126304"/>
      </c:barChart>
      <c:catAx>
        <c:axId val="982338528"/>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973126304"/>
        <c:crosses val="autoZero"/>
        <c:auto val="1"/>
        <c:lblAlgn val="ctr"/>
        <c:lblOffset val="100"/>
        <c:noMultiLvlLbl val="0"/>
      </c:catAx>
      <c:valAx>
        <c:axId val="973126304"/>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982338528"/>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Microsoft Sans Serif"/>
                <a:ea typeface="Microsoft Sans Serif"/>
                <a:cs typeface="Microsoft Sans Serif"/>
              </a:defRPr>
            </a:pPr>
            <a:r>
              <a:rPr lang="en-US" sz="2400" dirty="0">
                <a:latin typeface="Tahoma" panose="020B0604030504040204" pitchFamily="34" charset="0"/>
                <a:ea typeface="Tahoma" panose="020B0604030504040204" pitchFamily="34" charset="0"/>
                <a:cs typeface="Tahoma" panose="020B0604030504040204" pitchFamily="34" charset="0"/>
              </a:rPr>
              <a:t>21. Does your most recent (or current) MOOC utilize any of the following?</a:t>
            </a:r>
          </a:p>
          <a:p>
            <a:pPr>
              <a:defRPr sz="1000" b="1" i="0" u="none" strike="noStrike" baseline="0">
                <a:solidFill>
                  <a:srgbClr val="000000"/>
                </a:solidFill>
                <a:latin typeface="Microsoft Sans Serif"/>
                <a:ea typeface="Microsoft Sans Serif"/>
                <a:cs typeface="Microsoft Sans Serif"/>
              </a:defRPr>
            </a:pPr>
            <a:r>
              <a:rPr lang="en-US" sz="2400" dirty="0">
                <a:latin typeface="Tahoma" panose="020B0604030504040204" pitchFamily="34" charset="0"/>
                <a:ea typeface="Tahoma" panose="020B0604030504040204" pitchFamily="34" charset="0"/>
                <a:cs typeface="Tahoma" panose="020B0604030504040204" pitchFamily="34" charset="0"/>
              </a:rPr>
              <a:t>[Check all that apply; N = 127]</a:t>
            </a:r>
          </a:p>
        </c:rich>
      </c:tx>
      <c:layout>
        <c:manualLayout>
          <c:xMode val="edge"/>
          <c:yMode val="edge"/>
          <c:x val="7.1221979039538641E-2"/>
          <c:y val="4.7639933897151751E-2"/>
        </c:manualLayout>
      </c:layout>
      <c:overlay val="0"/>
      <c:spPr>
        <a:noFill/>
        <a:ln w="25400">
          <a:noFill/>
        </a:ln>
      </c:spPr>
    </c:title>
    <c:autoTitleDeleted val="0"/>
    <c:plotArea>
      <c:layout>
        <c:manualLayout>
          <c:layoutTarget val="inner"/>
          <c:xMode val="edge"/>
          <c:yMode val="edge"/>
          <c:x val="0.47084231654947811"/>
          <c:y val="0.32618042189170798"/>
          <c:w val="0.86632091322311944"/>
          <c:h val="0.35294168333766562"/>
        </c:manualLayout>
      </c:layout>
      <c:barChart>
        <c:barDir val="bar"/>
        <c:grouping val="clustered"/>
        <c:varyColors val="0"/>
        <c:ser>
          <c:idx val="0"/>
          <c:order val="0"/>
          <c:spPr>
            <a:solidFill>
              <a:srgbClr val="9999FF"/>
            </a:solidFill>
            <a:ln w="12700">
              <a:solidFill>
                <a:srgbClr val="000000"/>
              </a:solidFill>
              <a:prstDash val="solid"/>
            </a:ln>
          </c:spPr>
          <c:invertIfNegative val="0"/>
          <c:cat>
            <c:strRef>
              <c:f>'Question 22'!$A$4:$A$13</c:f>
              <c:strCache>
                <c:ptCount val="10"/>
                <c:pt idx="0">
                  <c:v>Automated counseling system</c:v>
                </c:pt>
                <c:pt idx="1">
                  <c:v>System adaption to user performance</c:v>
                </c:pt>
                <c:pt idx="2">
                  <c:v>Embedded agents for student advice</c:v>
                </c:pt>
                <c:pt idx="3">
                  <c:v>Automated plagiarism checking/detection (e.g., Turnitin.com)</c:v>
                </c:pt>
                <c:pt idx="4">
                  <c:v>Automated group allocation tools</c:v>
                </c:pt>
                <c:pt idx="5">
                  <c:v>Automated alerts to students who do not log on regularly</c:v>
                </c:pt>
                <c:pt idx="6">
                  <c:v>Automated alerts for missed assignments</c:v>
                </c:pt>
                <c:pt idx="7">
                  <c:v>Automated or system generated feedback system</c:v>
                </c:pt>
                <c:pt idx="8">
                  <c:v>None of the above</c:v>
                </c:pt>
                <c:pt idx="9">
                  <c:v>Automated grading system</c:v>
                </c:pt>
              </c:strCache>
            </c:strRef>
          </c:cat>
          <c:val>
            <c:numRef>
              <c:f>'Question 22'!$C$4:$C$13</c:f>
              <c:numCache>
                <c:formatCode>0.0%</c:formatCode>
                <c:ptCount val="10"/>
                <c:pt idx="0">
                  <c:v>0</c:v>
                </c:pt>
                <c:pt idx="1">
                  <c:v>8.0000000000000002E-3</c:v>
                </c:pt>
                <c:pt idx="2">
                  <c:v>2.4E-2</c:v>
                </c:pt>
                <c:pt idx="3">
                  <c:v>3.9E-2</c:v>
                </c:pt>
                <c:pt idx="4">
                  <c:v>5.5E-2</c:v>
                </c:pt>
                <c:pt idx="5">
                  <c:v>0.16500000000000001</c:v>
                </c:pt>
                <c:pt idx="6">
                  <c:v>0.18899999999999997</c:v>
                </c:pt>
                <c:pt idx="7">
                  <c:v>0.22</c:v>
                </c:pt>
                <c:pt idx="8">
                  <c:v>0.29100000000000004</c:v>
                </c:pt>
                <c:pt idx="9">
                  <c:v>0.52800000000000002</c:v>
                </c:pt>
              </c:numCache>
            </c:numRef>
          </c:val>
          <c:extLst>
            <c:ext xmlns:c16="http://schemas.microsoft.com/office/drawing/2014/chart" uri="{C3380CC4-5D6E-409C-BE32-E72D297353CC}">
              <c16:uniqueId val="{00000000-0BF8-4AEF-B873-960B5ED79E16}"/>
            </c:ext>
          </c:extLst>
        </c:ser>
        <c:dLbls>
          <c:showLegendKey val="0"/>
          <c:showVal val="0"/>
          <c:showCatName val="0"/>
          <c:showSerName val="0"/>
          <c:showPercent val="0"/>
          <c:showBubbleSize val="0"/>
        </c:dLbls>
        <c:gapWidth val="150"/>
        <c:axId val="972780752"/>
        <c:axId val="972781312"/>
      </c:barChart>
      <c:catAx>
        <c:axId val="972780752"/>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972781312"/>
        <c:crosses val="autoZero"/>
        <c:auto val="1"/>
        <c:lblAlgn val="ctr"/>
        <c:lblOffset val="100"/>
        <c:noMultiLvlLbl val="0"/>
      </c:catAx>
      <c:valAx>
        <c:axId val="972781312"/>
        <c:scaling>
          <c:orientation val="minMax"/>
        </c:scaling>
        <c:delete val="0"/>
        <c:axPos val="b"/>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Microsoft Sans Serif"/>
                <a:ea typeface="Microsoft Sans Serif"/>
                <a:cs typeface="Microsoft Sans Serif"/>
              </a:defRPr>
            </a:pPr>
            <a:endParaRPr lang="en-US"/>
          </a:p>
        </c:txPr>
        <c:crossAx val="972780752"/>
        <c:crossesAt val="1"/>
        <c:crossBetween val="between"/>
      </c:valAx>
      <c:spPr>
        <a:solidFill>
          <a:srgbClr val="EEEEEE"/>
        </a:solidFill>
        <a:ln w="25400">
          <a:noFill/>
        </a:ln>
      </c:spPr>
    </c:plotArea>
    <c:plotVisOnly val="1"/>
    <c:dispBlanksAs val="gap"/>
    <c:showDLblsOverMax val="0"/>
  </c:chart>
  <c:spPr>
    <a:solidFill>
      <a:srgbClr val="EEEEEE"/>
    </a:solidFill>
    <a:ln w="3175">
      <a:noFill/>
      <a:prstDash val="solid"/>
    </a:ln>
  </c:spPr>
  <c:txPr>
    <a:bodyPr/>
    <a:lstStyle/>
    <a:p>
      <a:pPr>
        <a:defRPr sz="1000" b="0" i="0" u="none" strike="noStrike" baseline="0">
          <a:solidFill>
            <a:srgbClr val="000000"/>
          </a:solidFill>
          <a:latin typeface="Microsoft Sans Serif"/>
          <a:ea typeface="Microsoft Sans Serif"/>
          <a:cs typeface="Microsoft Sans Serif"/>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2/25/2017</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044" indent="-170044">
              <a:buFont typeface="Arial" panose="020B0604020202020204" pitchFamily="34" charset="0"/>
              <a:buChar char="•"/>
            </a:pPr>
            <a:r>
              <a:rPr lang="en-US" dirty="0"/>
              <a:t>We are at</a:t>
            </a:r>
            <a:r>
              <a:rPr lang="en-US" baseline="0" dirty="0"/>
              <a:t> the right time when e-learning can be mainstreamed.  Look at the statistics of what is going on around us.</a:t>
            </a:r>
          </a:p>
          <a:p>
            <a:pPr marL="170044" indent="-170044">
              <a:buFont typeface="Arial" panose="020B0604020202020204" pitchFamily="34" charset="0"/>
              <a:buChar char="•"/>
            </a:pPr>
            <a:endParaRPr lang="en-US" baseline="0" dirty="0"/>
          </a:p>
          <a:p>
            <a:pPr marL="170044" indent="-170044">
              <a:buFont typeface="Arial" panose="020B0604020202020204" pitchFamily="34" charset="0"/>
              <a:buChar char="•"/>
            </a:pPr>
            <a:r>
              <a:rPr lang="en-US" baseline="0" dirty="0"/>
              <a:t>Internet penetration has been impressive in developing countries.</a:t>
            </a:r>
          </a:p>
          <a:p>
            <a:pPr marL="170044" indent="-170044">
              <a:buFont typeface="Arial" panose="020B0604020202020204" pitchFamily="34" charset="0"/>
              <a:buChar char="•"/>
            </a:pPr>
            <a:endParaRPr lang="en-US" baseline="0" dirty="0"/>
          </a:p>
          <a:p>
            <a:pPr marL="170044" indent="-170044">
              <a:buFont typeface="Arial" panose="020B0604020202020204" pitchFamily="34" charset="0"/>
              <a:buChar char="•"/>
            </a:pPr>
            <a:r>
              <a:rPr lang="en-US" baseline="0" dirty="0"/>
              <a:t>For example in the past 4 years, china and </a:t>
            </a:r>
            <a:r>
              <a:rPr lang="en-US" baseline="0" dirty="0" err="1"/>
              <a:t>india</a:t>
            </a:r>
            <a:r>
              <a:rPr lang="en-US" baseline="0" dirty="0"/>
              <a:t> contributed almost half of the 900 million new internet users the expansion of mobile telephony has been even more impressive. And we expect to see similar number emerging from Africa over the next 5 years.</a:t>
            </a:r>
          </a:p>
          <a:p>
            <a:pPr marL="170044" indent="-170044">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06902" eaLnBrk="1" fontAlgn="auto" latinLnBrk="0" hangingPunct="1">
              <a:lnSpc>
                <a:spcPct val="100000"/>
              </a:lnSpc>
              <a:spcBef>
                <a:spcPts val="0"/>
              </a:spcBef>
              <a:spcAft>
                <a:spcPts val="0"/>
              </a:spcAft>
              <a:buClrTx/>
              <a:buSzTx/>
              <a:buFontTx/>
              <a:buNone/>
              <a:tabLst/>
              <a:defRPr/>
            </a:pPr>
            <a:fld id="{38A5ABCB-C0DF-D04A-AC3F-0C3481722D0F}" type="slidenum">
              <a:rPr kumimoji="0" lang="es-ES" sz="1800" b="0" i="0" u="none" strike="noStrike" kern="0" cap="none" spc="0" normalizeH="0" baseline="0" noProof="0">
                <a:ln>
                  <a:noFill/>
                </a:ln>
                <a:solidFill>
                  <a:sysClr val="windowText" lastClr="000000"/>
                </a:solidFill>
                <a:effectLst/>
                <a:uLnTx/>
                <a:uFillTx/>
              </a:rPr>
              <a:pPr marL="0" marR="0" lvl="0" indent="0" defTabSz="906902" eaLnBrk="1" fontAlgn="auto" latinLnBrk="0" hangingPunct="1">
                <a:lnSpc>
                  <a:spcPct val="100000"/>
                </a:lnSpc>
                <a:spcBef>
                  <a:spcPts val="0"/>
                </a:spcBef>
                <a:spcAft>
                  <a:spcPts val="0"/>
                </a:spcAft>
                <a:buClrTx/>
                <a:buSzTx/>
                <a:buFontTx/>
                <a:buNone/>
                <a:tabLst/>
                <a:defRPr/>
              </a:pPr>
              <a:t>2</a:t>
            </a:fld>
            <a:endParaRPr kumimoji="0" lang="es-E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38322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3962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892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552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4117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0158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5929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61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4549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5973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57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486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4057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6948558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2480408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381108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2/25/2017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10055674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2/25/2017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8058056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2/25/2017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1882022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2/25/2017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9420851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2/25/2017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7727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2/25/2017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0434568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41817381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3884736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FF52BC-E6D2-4419-A0AD-035441BD9610}" type="slidenum">
              <a:rPr lang="en-US"/>
              <a:pPr>
                <a:defRPr/>
              </a:pPr>
              <a:t>‹#›</a:t>
            </a:fld>
            <a:endParaRPr lang="en-US"/>
          </a:p>
        </p:txBody>
      </p:sp>
    </p:spTree>
    <p:extLst>
      <p:ext uri="{BB962C8B-B14F-4D97-AF65-F5344CB8AC3E}">
        <p14:creationId xmlns:p14="http://schemas.microsoft.com/office/powerpoint/2010/main" val="20828819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DEDE570-1377-4BD2-9828-C9C3C9527213}" type="slidenum">
              <a:rPr lang="en-US"/>
              <a:pPr>
                <a:defRPr/>
              </a:pPr>
              <a:t>‹#›</a:t>
            </a:fld>
            <a:endParaRPr lang="en-US"/>
          </a:p>
        </p:txBody>
      </p:sp>
    </p:spTree>
    <p:extLst>
      <p:ext uri="{BB962C8B-B14F-4D97-AF65-F5344CB8AC3E}">
        <p14:creationId xmlns:p14="http://schemas.microsoft.com/office/powerpoint/2010/main" val="1926875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F7A659B-D8EA-4CDD-B4ED-BAF46483AF89}" type="slidenum">
              <a:rPr lang="en-US"/>
              <a:pPr>
                <a:defRPr/>
              </a:pPr>
              <a:t>‹#›</a:t>
            </a:fld>
            <a:endParaRPr lang="en-US"/>
          </a:p>
        </p:txBody>
      </p:sp>
    </p:spTree>
    <p:extLst>
      <p:ext uri="{BB962C8B-B14F-4D97-AF65-F5344CB8AC3E}">
        <p14:creationId xmlns:p14="http://schemas.microsoft.com/office/powerpoint/2010/main" val="32372420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1886B44-727E-40A1-A4F1-804B5D1DF079}" type="slidenum">
              <a:rPr lang="en-US"/>
              <a:pPr>
                <a:defRPr/>
              </a:pPr>
              <a:t>‹#›</a:t>
            </a:fld>
            <a:endParaRPr lang="en-US"/>
          </a:p>
        </p:txBody>
      </p:sp>
    </p:spTree>
    <p:extLst>
      <p:ext uri="{BB962C8B-B14F-4D97-AF65-F5344CB8AC3E}">
        <p14:creationId xmlns:p14="http://schemas.microsoft.com/office/powerpoint/2010/main" val="17692713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2015DC42-C390-44F2-8E3F-D6FF4C31DC78}" type="slidenum">
              <a:rPr lang="en-US"/>
              <a:pPr>
                <a:defRPr/>
              </a:pPr>
              <a:t>‹#›</a:t>
            </a:fld>
            <a:endParaRPr lang="en-US"/>
          </a:p>
        </p:txBody>
      </p:sp>
    </p:spTree>
    <p:extLst>
      <p:ext uri="{BB962C8B-B14F-4D97-AF65-F5344CB8AC3E}">
        <p14:creationId xmlns:p14="http://schemas.microsoft.com/office/powerpoint/2010/main" val="3060768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0F3DD70-D53A-4B78-ABB7-57FDBED4FA6E}" type="slidenum">
              <a:rPr lang="en-US"/>
              <a:pPr>
                <a:defRPr/>
              </a:pPr>
              <a:t>‹#›</a:t>
            </a:fld>
            <a:endParaRPr lang="en-US"/>
          </a:p>
        </p:txBody>
      </p:sp>
    </p:spTree>
    <p:extLst>
      <p:ext uri="{BB962C8B-B14F-4D97-AF65-F5344CB8AC3E}">
        <p14:creationId xmlns:p14="http://schemas.microsoft.com/office/powerpoint/2010/main" val="31461900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DA636458-1658-4E60-AC20-B4A88087502D}" type="slidenum">
              <a:rPr lang="en-US"/>
              <a:pPr>
                <a:defRPr/>
              </a:pPr>
              <a:t>‹#›</a:t>
            </a:fld>
            <a:endParaRPr lang="en-US"/>
          </a:p>
        </p:txBody>
      </p:sp>
    </p:spTree>
    <p:extLst>
      <p:ext uri="{BB962C8B-B14F-4D97-AF65-F5344CB8AC3E}">
        <p14:creationId xmlns:p14="http://schemas.microsoft.com/office/powerpoint/2010/main" val="2818029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8086621-5B44-4F39-8131-23E0E7153E25}" type="slidenum">
              <a:rPr lang="en-US"/>
              <a:pPr>
                <a:defRPr/>
              </a:pPr>
              <a:t>‹#›</a:t>
            </a:fld>
            <a:endParaRPr lang="en-US"/>
          </a:p>
        </p:txBody>
      </p:sp>
    </p:spTree>
    <p:extLst>
      <p:ext uri="{BB962C8B-B14F-4D97-AF65-F5344CB8AC3E}">
        <p14:creationId xmlns:p14="http://schemas.microsoft.com/office/powerpoint/2010/main" val="14965701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F606E484-2760-4AD0-A621-A875814DC9BA}" type="slidenum">
              <a:rPr lang="en-US"/>
              <a:pPr>
                <a:defRPr/>
              </a:pPr>
              <a:t>‹#›</a:t>
            </a:fld>
            <a:endParaRPr lang="en-US"/>
          </a:p>
        </p:txBody>
      </p:sp>
    </p:spTree>
    <p:extLst>
      <p:ext uri="{BB962C8B-B14F-4D97-AF65-F5344CB8AC3E}">
        <p14:creationId xmlns:p14="http://schemas.microsoft.com/office/powerpoint/2010/main" val="114553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13C0F61-5DB2-4AF8-949C-A51EF1D0694C}" type="slidenum">
              <a:rPr lang="en-US"/>
              <a:pPr>
                <a:defRPr/>
              </a:pPr>
              <a:t>‹#›</a:t>
            </a:fld>
            <a:endParaRPr lang="en-US"/>
          </a:p>
        </p:txBody>
      </p:sp>
    </p:spTree>
    <p:extLst>
      <p:ext uri="{BB962C8B-B14F-4D97-AF65-F5344CB8AC3E}">
        <p14:creationId xmlns:p14="http://schemas.microsoft.com/office/powerpoint/2010/main" val="37288380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9ABD087A-9DB7-47E1-BDEE-8558DA0639A9}" type="slidenum">
              <a:rPr lang="en-US"/>
              <a:pPr>
                <a:defRPr/>
              </a:pPr>
              <a:t>‹#›</a:t>
            </a:fld>
            <a:endParaRPr lang="en-US"/>
          </a:p>
        </p:txBody>
      </p:sp>
    </p:spTree>
    <p:extLst>
      <p:ext uri="{BB962C8B-B14F-4D97-AF65-F5344CB8AC3E}">
        <p14:creationId xmlns:p14="http://schemas.microsoft.com/office/powerpoint/2010/main" val="3981727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C891B012-4562-4FDA-9411-ED63FA585A0A}" type="slidenum">
              <a:rPr lang="en-US"/>
              <a:pPr>
                <a:defRPr/>
              </a:pPr>
              <a:t>‹#›</a:t>
            </a:fld>
            <a:endParaRPr lang="en-US"/>
          </a:p>
        </p:txBody>
      </p:sp>
    </p:spTree>
    <p:extLst>
      <p:ext uri="{BB962C8B-B14F-4D97-AF65-F5344CB8AC3E}">
        <p14:creationId xmlns:p14="http://schemas.microsoft.com/office/powerpoint/2010/main" val="29187821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792F48B-D526-49C8-8BCC-1D64F8EF9762}" type="slidenum">
              <a:rPr lang="en-US"/>
              <a:pPr>
                <a:defRPr/>
              </a:pPr>
              <a:t>‹#›</a:t>
            </a:fld>
            <a:endParaRPr lang="en-US"/>
          </a:p>
        </p:txBody>
      </p:sp>
    </p:spTree>
    <p:extLst>
      <p:ext uri="{BB962C8B-B14F-4D97-AF65-F5344CB8AC3E}">
        <p14:creationId xmlns:p14="http://schemas.microsoft.com/office/powerpoint/2010/main" val="1789852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5F2445A1-D334-43B4-BE01-F3523F4CA458}" type="slidenum">
              <a:rPr lang="en-US"/>
              <a:pPr>
                <a:defRPr/>
              </a:pPr>
              <a:t>‹#›</a:t>
            </a:fld>
            <a:endParaRPr lang="en-US"/>
          </a:p>
        </p:txBody>
      </p:sp>
    </p:spTree>
    <p:extLst>
      <p:ext uri="{BB962C8B-B14F-4D97-AF65-F5344CB8AC3E}">
        <p14:creationId xmlns:p14="http://schemas.microsoft.com/office/powerpoint/2010/main" val="9222340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b="1"/>
            </a:lvl1pPr>
          </a:lstStyle>
          <a:p>
            <a:pPr>
              <a:defRPr/>
            </a:pPr>
            <a:endParaRPr lang="en-US"/>
          </a:p>
        </p:txBody>
      </p:sp>
      <p:sp>
        <p:nvSpPr>
          <p:cNvPr id="7" name="Rectangle 5"/>
          <p:cNvSpPr>
            <a:spLocks noGrp="1" noChangeArrowheads="1"/>
          </p:cNvSpPr>
          <p:nvPr>
            <p:ph type="ftr" sz="quarter" idx="11"/>
          </p:nvPr>
        </p:nvSpPr>
        <p:spPr/>
        <p:txBody>
          <a:bodyPr/>
          <a:lstStyle>
            <a:lvl1pPr>
              <a:defRPr b="1"/>
            </a:lvl1pPr>
          </a:lstStyle>
          <a:p>
            <a:pPr>
              <a:defRPr/>
            </a:pPr>
            <a:endParaRPr lang="en-US"/>
          </a:p>
        </p:txBody>
      </p:sp>
      <p:sp>
        <p:nvSpPr>
          <p:cNvPr id="8" name="Rectangle 6"/>
          <p:cNvSpPr>
            <a:spLocks noGrp="1" noChangeArrowheads="1"/>
          </p:cNvSpPr>
          <p:nvPr>
            <p:ph type="sldNum" sz="quarter" idx="12"/>
          </p:nvPr>
        </p:nvSpPr>
        <p:spPr/>
        <p:txBody>
          <a:bodyPr/>
          <a:lstStyle>
            <a:lvl1pPr>
              <a:defRPr b="1"/>
            </a:lvl1pPr>
          </a:lstStyle>
          <a:p>
            <a:pPr>
              <a:defRPr/>
            </a:pPr>
            <a:fld id="{A37C28C7-4AF7-4CDD-A1A4-E93CDB10924E}" type="slidenum">
              <a:rPr lang="en-US"/>
              <a:pPr>
                <a:defRPr/>
              </a:pPr>
              <a:t>‹#›</a:t>
            </a:fld>
            <a:endParaRPr lang="en-US"/>
          </a:p>
        </p:txBody>
      </p:sp>
    </p:spTree>
    <p:extLst>
      <p:ext uri="{BB962C8B-B14F-4D97-AF65-F5344CB8AC3E}">
        <p14:creationId xmlns:p14="http://schemas.microsoft.com/office/powerpoint/2010/main" val="1045471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48B27D-F47E-4B22-9085-2F0418B48A0C}" type="slidenum">
              <a:rPr lang="en-US"/>
              <a:pPr>
                <a:defRPr/>
              </a:pPr>
              <a:t>‹#›</a:t>
            </a:fld>
            <a:endParaRPr lang="en-US"/>
          </a:p>
        </p:txBody>
      </p:sp>
    </p:spTree>
    <p:extLst>
      <p:ext uri="{BB962C8B-B14F-4D97-AF65-F5344CB8AC3E}">
        <p14:creationId xmlns:p14="http://schemas.microsoft.com/office/powerpoint/2010/main" val="5292029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F7D8B-5C0D-4024-B3D9-3F9CB52BBE6A}" type="slidenum">
              <a:rPr lang="en-US"/>
              <a:pPr>
                <a:defRPr/>
              </a:pPr>
              <a:t>‹#›</a:t>
            </a:fld>
            <a:endParaRPr lang="en-US"/>
          </a:p>
        </p:txBody>
      </p:sp>
    </p:spTree>
    <p:extLst>
      <p:ext uri="{BB962C8B-B14F-4D97-AF65-F5344CB8AC3E}">
        <p14:creationId xmlns:p14="http://schemas.microsoft.com/office/powerpoint/2010/main" val="3626371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D4DDFF-7AD9-49A5-A506-25DE26673A90}" type="slidenum">
              <a:rPr lang="en-US"/>
              <a:pPr>
                <a:defRPr/>
              </a:pPr>
              <a:t>‹#›</a:t>
            </a:fld>
            <a:endParaRPr lang="en-US"/>
          </a:p>
        </p:txBody>
      </p:sp>
    </p:spTree>
    <p:extLst>
      <p:ext uri="{BB962C8B-B14F-4D97-AF65-F5344CB8AC3E}">
        <p14:creationId xmlns:p14="http://schemas.microsoft.com/office/powerpoint/2010/main" val="27396390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458E79-F159-4867-AB7D-E7FA5232E586}" type="slidenum">
              <a:rPr lang="en-US"/>
              <a:pPr>
                <a:defRPr/>
              </a:pPr>
              <a:t>‹#›</a:t>
            </a:fld>
            <a:endParaRPr lang="en-US"/>
          </a:p>
        </p:txBody>
      </p:sp>
    </p:spTree>
    <p:extLst>
      <p:ext uri="{BB962C8B-B14F-4D97-AF65-F5344CB8AC3E}">
        <p14:creationId xmlns:p14="http://schemas.microsoft.com/office/powerpoint/2010/main" val="4123353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B3E882-F80C-42C1-86EC-4F4D14A0CA62}" type="slidenum">
              <a:rPr lang="en-US"/>
              <a:pPr>
                <a:defRPr/>
              </a:pPr>
              <a:t>‹#›</a:t>
            </a:fld>
            <a:endParaRPr lang="en-US"/>
          </a:p>
        </p:txBody>
      </p:sp>
    </p:spTree>
    <p:extLst>
      <p:ext uri="{BB962C8B-B14F-4D97-AF65-F5344CB8AC3E}">
        <p14:creationId xmlns:p14="http://schemas.microsoft.com/office/powerpoint/2010/main" val="28568271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206A8F-889D-46A8-84C8-C2C7D06CE745}" type="slidenum">
              <a:rPr lang="en-US"/>
              <a:pPr>
                <a:defRPr/>
              </a:pPr>
              <a:t>‹#›</a:t>
            </a:fld>
            <a:endParaRPr lang="en-US"/>
          </a:p>
        </p:txBody>
      </p:sp>
    </p:spTree>
    <p:extLst>
      <p:ext uri="{BB962C8B-B14F-4D97-AF65-F5344CB8AC3E}">
        <p14:creationId xmlns:p14="http://schemas.microsoft.com/office/powerpoint/2010/main" val="480717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CE756C-9CEF-4307-94D3-40A420EA2DCB}" type="slidenum">
              <a:rPr lang="en-US"/>
              <a:pPr>
                <a:defRPr/>
              </a:pPr>
              <a:t>‹#›</a:t>
            </a:fld>
            <a:endParaRPr lang="en-US"/>
          </a:p>
        </p:txBody>
      </p:sp>
    </p:spTree>
    <p:extLst>
      <p:ext uri="{BB962C8B-B14F-4D97-AF65-F5344CB8AC3E}">
        <p14:creationId xmlns:p14="http://schemas.microsoft.com/office/powerpoint/2010/main" val="12111482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44D60C-A9DF-435E-9973-7C31605A00B5}" type="slidenum">
              <a:rPr lang="en-US"/>
              <a:pPr>
                <a:defRPr/>
              </a:pPr>
              <a:t>‹#›</a:t>
            </a:fld>
            <a:endParaRPr lang="en-US"/>
          </a:p>
        </p:txBody>
      </p:sp>
    </p:spTree>
    <p:extLst>
      <p:ext uri="{BB962C8B-B14F-4D97-AF65-F5344CB8AC3E}">
        <p14:creationId xmlns:p14="http://schemas.microsoft.com/office/powerpoint/2010/main" val="4222509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97628A-6277-41C2-A4A3-51D588BDBDE0}" type="slidenum">
              <a:rPr lang="en-US"/>
              <a:pPr>
                <a:defRPr/>
              </a:pPr>
              <a:t>‹#›</a:t>
            </a:fld>
            <a:endParaRPr lang="en-US"/>
          </a:p>
        </p:txBody>
      </p:sp>
    </p:spTree>
    <p:extLst>
      <p:ext uri="{BB962C8B-B14F-4D97-AF65-F5344CB8AC3E}">
        <p14:creationId xmlns:p14="http://schemas.microsoft.com/office/powerpoint/2010/main" val="39504782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7234-164F-42F7-800A-79CD64F3669D}" type="slidenum">
              <a:rPr lang="en-US"/>
              <a:pPr>
                <a:defRPr/>
              </a:pPr>
              <a:t>‹#›</a:t>
            </a:fld>
            <a:endParaRPr lang="en-US"/>
          </a:p>
        </p:txBody>
      </p:sp>
    </p:spTree>
    <p:extLst>
      <p:ext uri="{BB962C8B-B14F-4D97-AF65-F5344CB8AC3E}">
        <p14:creationId xmlns:p14="http://schemas.microsoft.com/office/powerpoint/2010/main" val="18267943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8CD22-E697-41E8-AA7F-D1081FC65DD4}" type="slidenum">
              <a:rPr lang="en-US"/>
              <a:pPr>
                <a:defRPr/>
              </a:pPr>
              <a:t>‹#›</a:t>
            </a:fld>
            <a:endParaRPr lang="en-US"/>
          </a:p>
        </p:txBody>
      </p:sp>
    </p:spTree>
    <p:extLst>
      <p:ext uri="{BB962C8B-B14F-4D97-AF65-F5344CB8AC3E}">
        <p14:creationId xmlns:p14="http://schemas.microsoft.com/office/powerpoint/2010/main" val="4603708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27131C5-EDD1-4563-B421-ACB2C594AC52}" type="slidenum">
              <a:rPr lang="en-US"/>
              <a:pPr>
                <a:defRPr/>
              </a:pPr>
              <a:t>‹#›</a:t>
            </a:fld>
            <a:endParaRPr lang="en-US"/>
          </a:p>
        </p:txBody>
      </p:sp>
    </p:spTree>
    <p:extLst>
      <p:ext uri="{BB962C8B-B14F-4D97-AF65-F5344CB8AC3E}">
        <p14:creationId xmlns:p14="http://schemas.microsoft.com/office/powerpoint/2010/main" val="329611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313CBB-42FD-493D-A0AD-11AD874D199C}" type="slidenum">
              <a:rPr lang="en-US"/>
              <a:pPr>
                <a:defRPr/>
              </a:pPr>
              <a:t>‹#›</a:t>
            </a:fld>
            <a:endParaRPr lang="en-US"/>
          </a:p>
        </p:txBody>
      </p:sp>
    </p:spTree>
    <p:extLst>
      <p:ext uri="{BB962C8B-B14F-4D97-AF65-F5344CB8AC3E}">
        <p14:creationId xmlns:p14="http://schemas.microsoft.com/office/powerpoint/2010/main" val="10420808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6CC05-2279-49EF-ACBE-B3556F78EBF3}" type="slidenum">
              <a:rPr lang="en-US"/>
              <a:pPr>
                <a:defRPr/>
              </a:pPr>
              <a:t>‹#›</a:t>
            </a:fld>
            <a:endParaRPr lang="en-US"/>
          </a:p>
        </p:txBody>
      </p:sp>
    </p:spTree>
    <p:extLst>
      <p:ext uri="{BB962C8B-B14F-4D97-AF65-F5344CB8AC3E}">
        <p14:creationId xmlns:p14="http://schemas.microsoft.com/office/powerpoint/2010/main" val="42110734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41689180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40254807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840486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9389644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7787596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12043803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4258058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1625978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4255670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11798548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41557443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7738A-E6E0-4C16-8762-9CBFFA04676B}" type="slidenum">
              <a:rPr lang="en-US"/>
              <a:pPr>
                <a:defRPr/>
              </a:pPr>
              <a:t>‹#›</a:t>
            </a:fld>
            <a:endParaRPr lang="en-US"/>
          </a:p>
        </p:txBody>
      </p:sp>
    </p:spTree>
    <p:extLst>
      <p:ext uri="{BB962C8B-B14F-4D97-AF65-F5344CB8AC3E}">
        <p14:creationId xmlns:p14="http://schemas.microsoft.com/office/powerpoint/2010/main" val="33640842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7DB4D-1158-4F14-B388-CDCD037F06DD}" type="slidenum">
              <a:rPr lang="en-US"/>
              <a:pPr>
                <a:defRPr/>
              </a:pPr>
              <a:t>‹#›</a:t>
            </a:fld>
            <a:endParaRPr lang="en-US"/>
          </a:p>
        </p:txBody>
      </p:sp>
    </p:spTree>
    <p:extLst>
      <p:ext uri="{BB962C8B-B14F-4D97-AF65-F5344CB8AC3E}">
        <p14:creationId xmlns:p14="http://schemas.microsoft.com/office/powerpoint/2010/main" val="2371440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E4664-1FEE-4617-8CD2-18058316D669}" type="slidenum">
              <a:rPr lang="en-US"/>
              <a:pPr>
                <a:defRPr/>
              </a:pPr>
              <a:t>‹#›</a:t>
            </a:fld>
            <a:endParaRPr lang="en-US"/>
          </a:p>
        </p:txBody>
      </p:sp>
    </p:spTree>
    <p:extLst>
      <p:ext uri="{BB962C8B-B14F-4D97-AF65-F5344CB8AC3E}">
        <p14:creationId xmlns:p14="http://schemas.microsoft.com/office/powerpoint/2010/main" val="8052522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C4F5F0-AD2E-4C94-A5C2-25D31BA563E0}" type="slidenum">
              <a:rPr lang="en-US"/>
              <a:pPr>
                <a:defRPr/>
              </a:pPr>
              <a:t>‹#›</a:t>
            </a:fld>
            <a:endParaRPr lang="en-US"/>
          </a:p>
        </p:txBody>
      </p:sp>
    </p:spTree>
    <p:extLst>
      <p:ext uri="{BB962C8B-B14F-4D97-AF65-F5344CB8AC3E}">
        <p14:creationId xmlns:p14="http://schemas.microsoft.com/office/powerpoint/2010/main" val="16206584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CCDB18-6146-4BFC-B228-6C08CAB79CB1}" type="slidenum">
              <a:rPr lang="en-US"/>
              <a:pPr>
                <a:defRPr/>
              </a:pPr>
              <a:t>‹#›</a:t>
            </a:fld>
            <a:endParaRPr lang="en-US"/>
          </a:p>
        </p:txBody>
      </p:sp>
    </p:spTree>
    <p:extLst>
      <p:ext uri="{BB962C8B-B14F-4D97-AF65-F5344CB8AC3E}">
        <p14:creationId xmlns:p14="http://schemas.microsoft.com/office/powerpoint/2010/main" val="34105162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45877E-B639-4FB9-A68C-544993FD341F}" type="slidenum">
              <a:rPr lang="en-US"/>
              <a:pPr>
                <a:defRPr/>
              </a:pPr>
              <a:t>‹#›</a:t>
            </a:fld>
            <a:endParaRPr lang="en-US"/>
          </a:p>
        </p:txBody>
      </p:sp>
    </p:spTree>
    <p:extLst>
      <p:ext uri="{BB962C8B-B14F-4D97-AF65-F5344CB8AC3E}">
        <p14:creationId xmlns:p14="http://schemas.microsoft.com/office/powerpoint/2010/main" val="3604810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158347-6B0C-48BF-99AF-7F879F90027D}" type="slidenum">
              <a:rPr lang="en-US"/>
              <a:pPr>
                <a:defRPr/>
              </a:pPr>
              <a:t>‹#›</a:t>
            </a:fld>
            <a:endParaRPr lang="en-US"/>
          </a:p>
        </p:txBody>
      </p:sp>
    </p:spTree>
    <p:extLst>
      <p:ext uri="{BB962C8B-B14F-4D97-AF65-F5344CB8AC3E}">
        <p14:creationId xmlns:p14="http://schemas.microsoft.com/office/powerpoint/2010/main" val="3648021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05EA04-62A0-4CB9-841D-F0C056C712BC}" type="slidenum">
              <a:rPr lang="en-US"/>
              <a:pPr>
                <a:defRPr/>
              </a:pPr>
              <a:t>‹#›</a:t>
            </a:fld>
            <a:endParaRPr lang="en-US"/>
          </a:p>
        </p:txBody>
      </p:sp>
    </p:spTree>
    <p:extLst>
      <p:ext uri="{BB962C8B-B14F-4D97-AF65-F5344CB8AC3E}">
        <p14:creationId xmlns:p14="http://schemas.microsoft.com/office/powerpoint/2010/main" val="37503959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AB4D-CA8E-4A4D-836C-64EC9BF99670}" type="slidenum">
              <a:rPr lang="en-US"/>
              <a:pPr>
                <a:defRPr/>
              </a:pPr>
              <a:t>‹#›</a:t>
            </a:fld>
            <a:endParaRPr lang="en-US"/>
          </a:p>
        </p:txBody>
      </p:sp>
    </p:spTree>
    <p:extLst>
      <p:ext uri="{BB962C8B-B14F-4D97-AF65-F5344CB8AC3E}">
        <p14:creationId xmlns:p14="http://schemas.microsoft.com/office/powerpoint/2010/main" val="577614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AAF55-B261-42F6-B2E5-53836C41C523}" type="slidenum">
              <a:rPr lang="en-US"/>
              <a:pPr>
                <a:defRPr/>
              </a:pPr>
              <a:t>‹#›</a:t>
            </a:fld>
            <a:endParaRPr lang="en-US"/>
          </a:p>
        </p:txBody>
      </p:sp>
    </p:spTree>
    <p:extLst>
      <p:ext uri="{BB962C8B-B14F-4D97-AF65-F5344CB8AC3E}">
        <p14:creationId xmlns:p14="http://schemas.microsoft.com/office/powerpoint/2010/main" val="217934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09FA7-8BBE-48E2-A077-F4A0E773E461}" type="slidenum">
              <a:rPr lang="en-US"/>
              <a:pPr>
                <a:defRPr/>
              </a:pPr>
              <a:t>‹#›</a:t>
            </a:fld>
            <a:endParaRPr lang="en-US"/>
          </a:p>
        </p:txBody>
      </p:sp>
    </p:spTree>
    <p:extLst>
      <p:ext uri="{BB962C8B-B14F-4D97-AF65-F5344CB8AC3E}">
        <p14:creationId xmlns:p14="http://schemas.microsoft.com/office/powerpoint/2010/main" val="10199926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668AB03-060C-488F-BC5F-7A3F1FCC08FF}" type="slidenum">
              <a:rPr lang="en-US"/>
              <a:pPr>
                <a:defRPr/>
              </a:pPr>
              <a:t>‹#›</a:t>
            </a:fld>
            <a:endParaRPr lang="en-US"/>
          </a:p>
        </p:txBody>
      </p:sp>
    </p:spTree>
    <p:extLst>
      <p:ext uri="{BB962C8B-B14F-4D97-AF65-F5344CB8AC3E}">
        <p14:creationId xmlns:p14="http://schemas.microsoft.com/office/powerpoint/2010/main" val="197695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7B1697-6095-4CBA-B881-C32EB7602E1C}" type="slidenum">
              <a:rPr lang="en-US"/>
              <a:pPr>
                <a:defRPr/>
              </a:pPr>
              <a:t>‹#›</a:t>
            </a:fld>
            <a:endParaRPr lang="en-US"/>
          </a:p>
        </p:txBody>
      </p:sp>
    </p:spTree>
    <p:extLst>
      <p:ext uri="{BB962C8B-B14F-4D97-AF65-F5344CB8AC3E}">
        <p14:creationId xmlns:p14="http://schemas.microsoft.com/office/powerpoint/2010/main" val="9220646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C00DD8-BB76-4D60-8421-945F884783E3}" type="slidenum">
              <a:rPr lang="en-US"/>
              <a:pPr>
                <a:defRPr/>
              </a:pPr>
              <a:t>‹#›</a:t>
            </a:fld>
            <a:endParaRPr lang="en-US"/>
          </a:p>
        </p:txBody>
      </p:sp>
    </p:spTree>
    <p:extLst>
      <p:ext uri="{BB962C8B-B14F-4D97-AF65-F5344CB8AC3E}">
        <p14:creationId xmlns:p14="http://schemas.microsoft.com/office/powerpoint/2010/main" val="30697004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9815956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16004575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694855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13765295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5521313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3887034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6858531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5438207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33653687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19041567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31771527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83" indent="0" algn="ctr">
              <a:buNone/>
              <a:defRPr/>
            </a:lvl2pPr>
            <a:lvl3pPr marL="685765" indent="0" algn="ctr">
              <a:buNone/>
              <a:defRPr/>
            </a:lvl3pPr>
            <a:lvl4pPr marL="1028648" indent="0" algn="ctr">
              <a:buNone/>
              <a:defRPr/>
            </a:lvl4pPr>
            <a:lvl5pPr marL="1371530" indent="0" algn="ctr">
              <a:buNone/>
              <a:defRPr/>
            </a:lvl5pPr>
            <a:lvl6pPr marL="1714412" indent="0" algn="ctr">
              <a:buNone/>
              <a:defRPr/>
            </a:lvl6pPr>
            <a:lvl7pPr marL="2057295" indent="0" algn="ctr">
              <a:buNone/>
              <a:defRPr/>
            </a:lvl7pPr>
            <a:lvl8pPr marL="2400177" indent="0" algn="ctr">
              <a:buNone/>
              <a:defRPr/>
            </a:lvl8pPr>
            <a:lvl9pPr marL="274306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22927902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279484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500"/>
            </a:lvl1pPr>
            <a:lvl2pPr marL="342883" indent="0">
              <a:buNone/>
              <a:defRPr sz="1350"/>
            </a:lvl2pPr>
            <a:lvl3pPr marL="685765" indent="0">
              <a:buNone/>
              <a:defRPr sz="1200"/>
            </a:lvl3pPr>
            <a:lvl4pPr marL="1028648" indent="0">
              <a:buNone/>
              <a:defRPr sz="1050"/>
            </a:lvl4pPr>
            <a:lvl5pPr marL="1371530" indent="0">
              <a:buNone/>
              <a:defRPr sz="1050"/>
            </a:lvl5pPr>
            <a:lvl6pPr marL="1714412" indent="0">
              <a:buNone/>
              <a:defRPr sz="1050"/>
            </a:lvl6pPr>
            <a:lvl7pPr marL="2057295" indent="0">
              <a:buNone/>
              <a:defRPr sz="1050"/>
            </a:lvl7pPr>
            <a:lvl8pPr marL="2400177" indent="0">
              <a:buNone/>
              <a:defRPr sz="1050"/>
            </a:lvl8pPr>
            <a:lvl9pPr marL="274306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14733352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9457988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83" indent="0">
              <a:buNone/>
              <a:defRPr sz="1500" b="1"/>
            </a:lvl2pPr>
            <a:lvl3pPr marL="685765" indent="0">
              <a:buNone/>
              <a:defRPr sz="1350" b="1"/>
            </a:lvl3pPr>
            <a:lvl4pPr marL="1028648"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309630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2831769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35252720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36254691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83" indent="0">
              <a:buNone/>
              <a:defRPr sz="2100"/>
            </a:lvl2pPr>
            <a:lvl3pPr marL="685765" indent="0">
              <a:buNone/>
              <a:defRPr sz="1800"/>
            </a:lvl3pPr>
            <a:lvl4pPr marL="1028648"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83" indent="0">
              <a:buNone/>
              <a:defRPr sz="900"/>
            </a:lvl2pPr>
            <a:lvl3pPr marL="685765" indent="0">
              <a:buNone/>
              <a:defRPr sz="750"/>
            </a:lvl3pPr>
            <a:lvl4pPr marL="1028648"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5228245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4510601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4906153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110562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25722224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3"/>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8669365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17358707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2558177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0680464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28294242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7437233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4542488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2253465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311156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6978029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8645503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0374054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4FAD48AA-E5B4-4E1F-813D-E536A8DB5AA6}" type="slidenum">
              <a:rPr lang="en-US"/>
              <a:pPr>
                <a:defRPr/>
              </a:pPr>
              <a:t>‹#›</a:t>
            </a:fld>
            <a:endParaRPr lang="en-US"/>
          </a:p>
        </p:txBody>
      </p:sp>
    </p:spTree>
    <p:extLst>
      <p:ext uri="{BB962C8B-B14F-4D97-AF65-F5344CB8AC3E}">
        <p14:creationId xmlns:p14="http://schemas.microsoft.com/office/powerpoint/2010/main" val="25967472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C31E8A6-B42D-4DAC-8D86-7ED77FB31DA4}" type="slidenum">
              <a:rPr lang="en-US"/>
              <a:pPr>
                <a:defRPr/>
              </a:pPr>
              <a:t>‹#›</a:t>
            </a:fld>
            <a:endParaRPr lang="en-US"/>
          </a:p>
        </p:txBody>
      </p:sp>
    </p:spTree>
    <p:extLst>
      <p:ext uri="{BB962C8B-B14F-4D97-AF65-F5344CB8AC3E}">
        <p14:creationId xmlns:p14="http://schemas.microsoft.com/office/powerpoint/2010/main" val="22939039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719E2D4A-64BC-40F3-88C2-7A6341697D5F}" type="slidenum">
              <a:rPr lang="en-US"/>
              <a:pPr>
                <a:defRPr/>
              </a:pPr>
              <a:t>‹#›</a:t>
            </a:fld>
            <a:endParaRPr lang="en-US"/>
          </a:p>
        </p:txBody>
      </p:sp>
    </p:spTree>
    <p:extLst>
      <p:ext uri="{BB962C8B-B14F-4D97-AF65-F5344CB8AC3E}">
        <p14:creationId xmlns:p14="http://schemas.microsoft.com/office/powerpoint/2010/main" val="28740619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362C8EA-C886-442A-B657-D3B6C736B562}" type="slidenum">
              <a:rPr lang="en-US"/>
              <a:pPr>
                <a:defRPr/>
              </a:pPr>
              <a:t>‹#›</a:t>
            </a:fld>
            <a:endParaRPr lang="en-US"/>
          </a:p>
        </p:txBody>
      </p:sp>
    </p:spTree>
    <p:extLst>
      <p:ext uri="{BB962C8B-B14F-4D97-AF65-F5344CB8AC3E}">
        <p14:creationId xmlns:p14="http://schemas.microsoft.com/office/powerpoint/2010/main" val="525361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4EFF5B9D-8DD7-4DBA-AAF8-7A6638730964}" type="slidenum">
              <a:rPr lang="en-US"/>
              <a:pPr>
                <a:defRPr/>
              </a:pPr>
              <a:t>‹#›</a:t>
            </a:fld>
            <a:endParaRPr lang="en-US"/>
          </a:p>
        </p:txBody>
      </p:sp>
    </p:spTree>
    <p:extLst>
      <p:ext uri="{BB962C8B-B14F-4D97-AF65-F5344CB8AC3E}">
        <p14:creationId xmlns:p14="http://schemas.microsoft.com/office/powerpoint/2010/main" val="33360265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5A8AE2F3-C946-4177-9AE2-CF1F73335211}" type="slidenum">
              <a:rPr lang="en-US"/>
              <a:pPr>
                <a:defRPr/>
              </a:pPr>
              <a:t>‹#›</a:t>
            </a:fld>
            <a:endParaRPr lang="en-US"/>
          </a:p>
        </p:txBody>
      </p:sp>
    </p:spTree>
    <p:extLst>
      <p:ext uri="{BB962C8B-B14F-4D97-AF65-F5344CB8AC3E}">
        <p14:creationId xmlns:p14="http://schemas.microsoft.com/office/powerpoint/2010/main" val="8249249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869E868-7BA2-42C5-8178-15B631018EC8}" type="slidenum">
              <a:rPr lang="en-US"/>
              <a:pPr>
                <a:defRPr/>
              </a:pPr>
              <a:t>‹#›</a:t>
            </a:fld>
            <a:endParaRPr lang="en-US"/>
          </a:p>
        </p:txBody>
      </p:sp>
    </p:spTree>
    <p:extLst>
      <p:ext uri="{BB962C8B-B14F-4D97-AF65-F5344CB8AC3E}">
        <p14:creationId xmlns:p14="http://schemas.microsoft.com/office/powerpoint/2010/main" val="2356470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80E0F4A-35DC-4400-91CB-D27815736C86}" type="slidenum">
              <a:rPr lang="en-US"/>
              <a:pPr>
                <a:defRPr/>
              </a:pPr>
              <a:t>‹#›</a:t>
            </a:fld>
            <a:endParaRPr lang="en-US"/>
          </a:p>
        </p:txBody>
      </p:sp>
    </p:spTree>
    <p:extLst>
      <p:ext uri="{BB962C8B-B14F-4D97-AF65-F5344CB8AC3E}">
        <p14:creationId xmlns:p14="http://schemas.microsoft.com/office/powerpoint/2010/main" val="31747537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4FAE3189-E792-4F14-AA0B-96C825B1EA8C}" type="slidenum">
              <a:rPr lang="en-US"/>
              <a:pPr>
                <a:defRPr/>
              </a:pPr>
              <a:t>‹#›</a:t>
            </a:fld>
            <a:endParaRPr lang="en-US"/>
          </a:p>
        </p:txBody>
      </p:sp>
    </p:spTree>
    <p:extLst>
      <p:ext uri="{BB962C8B-B14F-4D97-AF65-F5344CB8AC3E}">
        <p14:creationId xmlns:p14="http://schemas.microsoft.com/office/powerpoint/2010/main" val="5323703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BDFF97D-5D97-4368-A041-9F95BA0EDD02}" type="slidenum">
              <a:rPr lang="en-US"/>
              <a:pPr>
                <a:defRPr/>
              </a:pPr>
              <a:t>‹#›</a:t>
            </a:fld>
            <a:endParaRPr lang="en-US"/>
          </a:p>
        </p:txBody>
      </p:sp>
    </p:spTree>
    <p:extLst>
      <p:ext uri="{BB962C8B-B14F-4D97-AF65-F5344CB8AC3E}">
        <p14:creationId xmlns:p14="http://schemas.microsoft.com/office/powerpoint/2010/main" val="10824195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22567DA-D020-4937-9EAB-EEEB07E0F37B}" type="slidenum">
              <a:rPr lang="en-US"/>
              <a:pPr>
                <a:defRPr/>
              </a:pPr>
              <a:t>‹#›</a:t>
            </a:fld>
            <a:endParaRPr lang="en-US"/>
          </a:p>
        </p:txBody>
      </p:sp>
    </p:spTree>
    <p:extLst>
      <p:ext uri="{BB962C8B-B14F-4D97-AF65-F5344CB8AC3E}">
        <p14:creationId xmlns:p14="http://schemas.microsoft.com/office/powerpoint/2010/main" val="12001578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3B61160-A90B-47D3-86F3-63E8904F4ED1}" type="slidenum">
              <a:rPr lang="en-US"/>
              <a:pPr>
                <a:defRPr/>
              </a:pPr>
              <a:t>‹#›</a:t>
            </a:fld>
            <a:endParaRPr lang="en-US"/>
          </a:p>
        </p:txBody>
      </p:sp>
    </p:spTree>
    <p:extLst>
      <p:ext uri="{BB962C8B-B14F-4D97-AF65-F5344CB8AC3E}">
        <p14:creationId xmlns:p14="http://schemas.microsoft.com/office/powerpoint/2010/main" val="21872439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67FA087-BBC2-4718-913A-032555B556A0}" type="slidenum">
              <a:rPr lang="en-US"/>
              <a:pPr>
                <a:defRPr/>
              </a:pPr>
              <a:t>‹#›</a:t>
            </a:fld>
            <a:endParaRPr lang="en-US"/>
          </a:p>
        </p:txBody>
      </p:sp>
    </p:spTree>
    <p:extLst>
      <p:ext uri="{BB962C8B-B14F-4D97-AF65-F5344CB8AC3E}">
        <p14:creationId xmlns:p14="http://schemas.microsoft.com/office/powerpoint/2010/main" val="69199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00AF0D2-E6B1-4BA3-8755-9FEBCBEF956E}" type="slidenum">
              <a:rPr lang="en-US"/>
              <a:pPr>
                <a:defRPr/>
              </a:pPr>
              <a:t>‹#›</a:t>
            </a:fld>
            <a:endParaRPr lang="en-US"/>
          </a:p>
        </p:txBody>
      </p:sp>
    </p:spTree>
    <p:extLst>
      <p:ext uri="{BB962C8B-B14F-4D97-AF65-F5344CB8AC3E}">
        <p14:creationId xmlns:p14="http://schemas.microsoft.com/office/powerpoint/2010/main" val="36686378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2400" b="1">
                  <a:solidFill>
                    <a:srgbClr val="000000"/>
                  </a:solidFill>
                  <a:latin typeface="Tahoma" panose="020B0604030504040204" pitchFamily="34" charset="0"/>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cs typeface="Arial" panose="020B0604020202020204" pitchFamily="34" charset="0"/>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37793A56-C617-4AFE-94CB-53ACDCD59A3F}" type="slidenum">
              <a:rPr lang="en-US"/>
              <a:pPr>
                <a:defRPr/>
              </a:pPr>
              <a:t>‹#›</a:t>
            </a:fld>
            <a:endParaRPr lang="en-US"/>
          </a:p>
        </p:txBody>
      </p:sp>
    </p:spTree>
    <p:extLst>
      <p:ext uri="{BB962C8B-B14F-4D97-AF65-F5344CB8AC3E}">
        <p14:creationId xmlns:p14="http://schemas.microsoft.com/office/powerpoint/2010/main" val="8081099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4D859E4-AB62-477C-B92A-6E40E5B0E8CA}" type="slidenum">
              <a:rPr lang="en-US"/>
              <a:pPr>
                <a:defRPr/>
              </a:pPr>
              <a:t>‹#›</a:t>
            </a:fld>
            <a:endParaRPr lang="en-US"/>
          </a:p>
        </p:txBody>
      </p:sp>
    </p:spTree>
    <p:extLst>
      <p:ext uri="{BB962C8B-B14F-4D97-AF65-F5344CB8AC3E}">
        <p14:creationId xmlns:p14="http://schemas.microsoft.com/office/powerpoint/2010/main" val="41928540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2AE3445-E21F-4090-853B-96498F87990A}" type="slidenum">
              <a:rPr lang="en-US"/>
              <a:pPr>
                <a:defRPr/>
              </a:pPr>
              <a:t>‹#›</a:t>
            </a:fld>
            <a:endParaRPr lang="en-US"/>
          </a:p>
        </p:txBody>
      </p:sp>
    </p:spTree>
    <p:extLst>
      <p:ext uri="{BB962C8B-B14F-4D97-AF65-F5344CB8AC3E}">
        <p14:creationId xmlns:p14="http://schemas.microsoft.com/office/powerpoint/2010/main" val="169620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44DBF71-941A-4731-BAAD-EBDC9993E6D7}" type="slidenum">
              <a:rPr lang="en-US"/>
              <a:pPr>
                <a:defRPr/>
              </a:pPr>
              <a:t>‹#›</a:t>
            </a:fld>
            <a:endParaRPr lang="en-US"/>
          </a:p>
        </p:txBody>
      </p:sp>
    </p:spTree>
    <p:extLst>
      <p:ext uri="{BB962C8B-B14F-4D97-AF65-F5344CB8AC3E}">
        <p14:creationId xmlns:p14="http://schemas.microsoft.com/office/powerpoint/2010/main" val="6248495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ACE067C6-42A6-4CC6-8750-7DC94B7ED72F}" type="slidenum">
              <a:rPr lang="en-US"/>
              <a:pPr>
                <a:defRPr/>
              </a:pPr>
              <a:t>‹#›</a:t>
            </a:fld>
            <a:endParaRPr lang="en-US"/>
          </a:p>
        </p:txBody>
      </p:sp>
    </p:spTree>
    <p:extLst>
      <p:ext uri="{BB962C8B-B14F-4D97-AF65-F5344CB8AC3E}">
        <p14:creationId xmlns:p14="http://schemas.microsoft.com/office/powerpoint/2010/main" val="15821650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85EB983-4F94-48BA-BD23-82FDA0DD21BE}" type="slidenum">
              <a:rPr lang="en-US"/>
              <a:pPr>
                <a:defRPr/>
              </a:pPr>
              <a:t>‹#›</a:t>
            </a:fld>
            <a:endParaRPr lang="en-US"/>
          </a:p>
        </p:txBody>
      </p:sp>
    </p:spTree>
    <p:extLst>
      <p:ext uri="{BB962C8B-B14F-4D97-AF65-F5344CB8AC3E}">
        <p14:creationId xmlns:p14="http://schemas.microsoft.com/office/powerpoint/2010/main" val="13194196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B1D6B944-177A-4F99-9C84-49D1624D3CC5}" type="slidenum">
              <a:rPr lang="en-US"/>
              <a:pPr>
                <a:defRPr/>
              </a:pPr>
              <a:t>‹#›</a:t>
            </a:fld>
            <a:endParaRPr lang="en-US"/>
          </a:p>
        </p:txBody>
      </p:sp>
    </p:spTree>
    <p:extLst>
      <p:ext uri="{BB962C8B-B14F-4D97-AF65-F5344CB8AC3E}">
        <p14:creationId xmlns:p14="http://schemas.microsoft.com/office/powerpoint/2010/main" val="22413679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346B0041-4285-4DA2-B2A2-1752B907B7C6}" type="slidenum">
              <a:rPr lang="en-US"/>
              <a:pPr>
                <a:defRPr/>
              </a:pPr>
              <a:t>‹#›</a:t>
            </a:fld>
            <a:endParaRPr lang="en-US"/>
          </a:p>
        </p:txBody>
      </p:sp>
    </p:spTree>
    <p:extLst>
      <p:ext uri="{BB962C8B-B14F-4D97-AF65-F5344CB8AC3E}">
        <p14:creationId xmlns:p14="http://schemas.microsoft.com/office/powerpoint/2010/main" val="32544523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22DD972-56EA-43E4-B86E-57DA4181DDF7}" type="slidenum">
              <a:rPr lang="en-US"/>
              <a:pPr>
                <a:defRPr/>
              </a:pPr>
              <a:t>‹#›</a:t>
            </a:fld>
            <a:endParaRPr lang="en-US"/>
          </a:p>
        </p:txBody>
      </p:sp>
    </p:spTree>
    <p:extLst>
      <p:ext uri="{BB962C8B-B14F-4D97-AF65-F5344CB8AC3E}">
        <p14:creationId xmlns:p14="http://schemas.microsoft.com/office/powerpoint/2010/main" val="36831210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3EA61CF-C331-4B1E-AC94-745F1C68C3F7}" type="slidenum">
              <a:rPr lang="en-US"/>
              <a:pPr>
                <a:defRPr/>
              </a:pPr>
              <a:t>‹#›</a:t>
            </a:fld>
            <a:endParaRPr lang="en-US"/>
          </a:p>
        </p:txBody>
      </p:sp>
    </p:spTree>
    <p:extLst>
      <p:ext uri="{BB962C8B-B14F-4D97-AF65-F5344CB8AC3E}">
        <p14:creationId xmlns:p14="http://schemas.microsoft.com/office/powerpoint/2010/main" val="38187638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F19A7D1-14E0-4F25-8BF6-09147AB64FD7}" type="slidenum">
              <a:rPr lang="en-US"/>
              <a:pPr>
                <a:defRPr/>
              </a:pPr>
              <a:t>‹#›</a:t>
            </a:fld>
            <a:endParaRPr lang="en-US"/>
          </a:p>
        </p:txBody>
      </p:sp>
    </p:spTree>
    <p:extLst>
      <p:ext uri="{BB962C8B-B14F-4D97-AF65-F5344CB8AC3E}">
        <p14:creationId xmlns:p14="http://schemas.microsoft.com/office/powerpoint/2010/main" val="34342815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0703D03-DD0D-4034-A269-4DA71703B05B}" type="slidenum">
              <a:rPr lang="en-US"/>
              <a:pPr>
                <a:defRPr/>
              </a:pPr>
              <a:t>‹#›</a:t>
            </a:fld>
            <a:endParaRPr lang="en-US"/>
          </a:p>
        </p:txBody>
      </p:sp>
    </p:spTree>
    <p:extLst>
      <p:ext uri="{BB962C8B-B14F-4D97-AF65-F5344CB8AC3E}">
        <p14:creationId xmlns:p14="http://schemas.microsoft.com/office/powerpoint/2010/main" val="18599069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122CFA2-4F25-4190-A505-3869B2342936}" type="slidenum">
              <a:rPr lang="en-US"/>
              <a:pPr>
                <a:defRPr/>
              </a:pPr>
              <a:t>‹#›</a:t>
            </a:fld>
            <a:endParaRPr lang="en-US"/>
          </a:p>
        </p:txBody>
      </p:sp>
    </p:spTree>
    <p:extLst>
      <p:ext uri="{BB962C8B-B14F-4D97-AF65-F5344CB8AC3E}">
        <p14:creationId xmlns:p14="http://schemas.microsoft.com/office/powerpoint/2010/main" val="3489582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CE6C7A82-E03C-4244-8FBE-72E0230F9D6C}" type="slidenum">
              <a:rPr lang="en-US"/>
              <a:pPr>
                <a:defRPr/>
              </a:pPr>
              <a:t>‹#›</a:t>
            </a:fld>
            <a:endParaRPr lang="en-US"/>
          </a:p>
        </p:txBody>
      </p:sp>
    </p:spTree>
    <p:extLst>
      <p:ext uri="{BB962C8B-B14F-4D97-AF65-F5344CB8AC3E}">
        <p14:creationId xmlns:p14="http://schemas.microsoft.com/office/powerpoint/2010/main" val="11211818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83DE2DB-5A1A-4EC6-946F-59B38768DF49}"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27F70C25-8866-4AD5-995A-3BA6327DD697}" type="slidenum">
              <a:rPr lang="en-US"/>
              <a:pPr>
                <a:defRPr/>
              </a:pPr>
              <a:t>‹#›</a:t>
            </a:fld>
            <a:endParaRPr lang="en-US"/>
          </a:p>
        </p:txBody>
      </p:sp>
    </p:spTree>
    <p:extLst>
      <p:ext uri="{BB962C8B-B14F-4D97-AF65-F5344CB8AC3E}">
        <p14:creationId xmlns:p14="http://schemas.microsoft.com/office/powerpoint/2010/main" val="32262013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EBDE2B4-7260-4080-B3CB-95C5A9AD8CAB}"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F22E2531-2801-41DB-8DC0-081867DA8A34}" type="slidenum">
              <a:rPr lang="en-US"/>
              <a:pPr>
                <a:defRPr/>
              </a:pPr>
              <a:t>‹#›</a:t>
            </a:fld>
            <a:endParaRPr lang="en-US"/>
          </a:p>
        </p:txBody>
      </p:sp>
    </p:spTree>
    <p:extLst>
      <p:ext uri="{BB962C8B-B14F-4D97-AF65-F5344CB8AC3E}">
        <p14:creationId xmlns:p14="http://schemas.microsoft.com/office/powerpoint/2010/main" val="23206000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E53864D-3B1E-48D4-A986-24C62C334F9A}"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C53A89F-F2A7-4F23-A857-FE4796471D6B}" type="slidenum">
              <a:rPr lang="en-US"/>
              <a:pPr>
                <a:defRPr/>
              </a:pPr>
              <a:t>‹#›</a:t>
            </a:fld>
            <a:endParaRPr lang="en-US"/>
          </a:p>
        </p:txBody>
      </p:sp>
    </p:spTree>
    <p:extLst>
      <p:ext uri="{BB962C8B-B14F-4D97-AF65-F5344CB8AC3E}">
        <p14:creationId xmlns:p14="http://schemas.microsoft.com/office/powerpoint/2010/main" val="13013554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A8776EF-4BF9-4CFC-8EAC-EBD669D26E7E}" type="datetimeFigureOut">
              <a:rPr lang="en-US"/>
              <a:pPr>
                <a:defRPr/>
              </a:pPr>
              <a:t>2/25/2017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23817F51-633B-4FC4-8AAE-0F80086F940E}" type="slidenum">
              <a:rPr lang="en-US"/>
              <a:pPr>
                <a:defRPr/>
              </a:pPr>
              <a:t>‹#›</a:t>
            </a:fld>
            <a:endParaRPr lang="en-US"/>
          </a:p>
        </p:txBody>
      </p:sp>
    </p:spTree>
    <p:extLst>
      <p:ext uri="{BB962C8B-B14F-4D97-AF65-F5344CB8AC3E}">
        <p14:creationId xmlns:p14="http://schemas.microsoft.com/office/powerpoint/2010/main" val="14257591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EFE1D83-DC85-4E1E-A623-C37265323D23}" type="datetimeFigureOut">
              <a:rPr lang="en-US"/>
              <a:pPr>
                <a:defRPr/>
              </a:pPr>
              <a:t>2/25/2017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6756AFDE-9F73-4CBD-81E8-8CF682D6500A}" type="slidenum">
              <a:rPr lang="en-US"/>
              <a:pPr>
                <a:defRPr/>
              </a:pPr>
              <a:t>‹#›</a:t>
            </a:fld>
            <a:endParaRPr lang="en-US"/>
          </a:p>
        </p:txBody>
      </p:sp>
    </p:spTree>
    <p:extLst>
      <p:ext uri="{BB962C8B-B14F-4D97-AF65-F5344CB8AC3E}">
        <p14:creationId xmlns:p14="http://schemas.microsoft.com/office/powerpoint/2010/main" val="11340572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A1C4210E-1D84-40C1-A54C-C5C8ACF4E15E}" type="datetimeFigureOut">
              <a:rPr lang="en-US"/>
              <a:pPr>
                <a:defRPr/>
              </a:pPr>
              <a:t>2/25/2017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22798E85-1FBE-4C25-86FE-D94CA1B2E517}" type="slidenum">
              <a:rPr lang="en-US"/>
              <a:pPr>
                <a:defRPr/>
              </a:pPr>
              <a:t>‹#›</a:t>
            </a:fld>
            <a:endParaRPr lang="en-US"/>
          </a:p>
        </p:txBody>
      </p:sp>
    </p:spTree>
    <p:extLst>
      <p:ext uri="{BB962C8B-B14F-4D97-AF65-F5344CB8AC3E}">
        <p14:creationId xmlns:p14="http://schemas.microsoft.com/office/powerpoint/2010/main" val="30771718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D3E2194-AA70-4977-ACB8-39D039FC2FC0}" type="datetimeFigureOut">
              <a:rPr lang="en-US"/>
              <a:pPr>
                <a:defRPr/>
              </a:pPr>
              <a:t>2/25/2017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340207D-D140-4B60-ACB9-7615A76FB2AE}" type="slidenum">
              <a:rPr lang="en-US"/>
              <a:pPr>
                <a:defRPr/>
              </a:pPr>
              <a:t>‹#›</a:t>
            </a:fld>
            <a:endParaRPr lang="en-US"/>
          </a:p>
        </p:txBody>
      </p:sp>
    </p:spTree>
    <p:extLst>
      <p:ext uri="{BB962C8B-B14F-4D97-AF65-F5344CB8AC3E}">
        <p14:creationId xmlns:p14="http://schemas.microsoft.com/office/powerpoint/2010/main" val="27151343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3C245C2-333F-4B35-BE1D-187E80B26C72}" type="datetimeFigureOut">
              <a:rPr lang="en-US"/>
              <a:pPr>
                <a:defRPr/>
              </a:pPr>
              <a:t>2/25/2017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8D45DB0-4165-4DA0-AD1D-6217CA081657}" type="slidenum">
              <a:rPr lang="en-US"/>
              <a:pPr>
                <a:defRPr/>
              </a:pPr>
              <a:t>‹#›</a:t>
            </a:fld>
            <a:endParaRPr lang="en-US"/>
          </a:p>
        </p:txBody>
      </p:sp>
    </p:spTree>
    <p:extLst>
      <p:ext uri="{BB962C8B-B14F-4D97-AF65-F5344CB8AC3E}">
        <p14:creationId xmlns:p14="http://schemas.microsoft.com/office/powerpoint/2010/main" val="35101629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51D783-DB52-4452-BD33-BD8BFABDBDCA}" type="datetimeFigureOut">
              <a:rPr lang="en-US"/>
              <a:pPr>
                <a:defRPr/>
              </a:pPr>
              <a:t>2/25/2017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C61093C7-A863-41E0-9A7F-B7CF533CBCD2}" type="slidenum">
              <a:rPr lang="en-US"/>
              <a:pPr>
                <a:defRPr/>
              </a:pPr>
              <a:t>‹#›</a:t>
            </a:fld>
            <a:endParaRPr lang="en-US"/>
          </a:p>
        </p:txBody>
      </p:sp>
    </p:spTree>
    <p:extLst>
      <p:ext uri="{BB962C8B-B14F-4D97-AF65-F5344CB8AC3E}">
        <p14:creationId xmlns:p14="http://schemas.microsoft.com/office/powerpoint/2010/main" val="721680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0A44C32-2A43-4701-9210-11B4DA5B0F48}"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848ED0F-46C6-4A40-B681-954271A96160}" type="slidenum">
              <a:rPr lang="en-US"/>
              <a:pPr>
                <a:defRPr/>
              </a:pPr>
              <a:t>‹#›</a:t>
            </a:fld>
            <a:endParaRPr lang="en-US"/>
          </a:p>
        </p:txBody>
      </p:sp>
    </p:spTree>
    <p:extLst>
      <p:ext uri="{BB962C8B-B14F-4D97-AF65-F5344CB8AC3E}">
        <p14:creationId xmlns:p14="http://schemas.microsoft.com/office/powerpoint/2010/main" val="57681007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9E7C22-96AF-4FF4-AAD9-369637BF569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3FB5EA5-461C-49BB-820D-2BB9E79BC146}" type="slidenum">
              <a:rPr lang="en-US"/>
              <a:pPr>
                <a:defRPr/>
              </a:pPr>
              <a:t>‹#›</a:t>
            </a:fld>
            <a:endParaRPr lang="en-US"/>
          </a:p>
        </p:txBody>
      </p:sp>
    </p:spTree>
    <p:extLst>
      <p:ext uri="{BB962C8B-B14F-4D97-AF65-F5344CB8AC3E}">
        <p14:creationId xmlns:p14="http://schemas.microsoft.com/office/powerpoint/2010/main" val="22459461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2FF024D-8643-452C-AD33-E69CB02A9071}" type="slidenum">
              <a:rPr lang="en-US"/>
              <a:pPr>
                <a:defRPr/>
              </a:pPr>
              <a:t>‹#›</a:t>
            </a:fld>
            <a:endParaRPr lang="en-US"/>
          </a:p>
        </p:txBody>
      </p:sp>
    </p:spTree>
    <p:extLst>
      <p:ext uri="{BB962C8B-B14F-4D97-AF65-F5344CB8AC3E}">
        <p14:creationId xmlns:p14="http://schemas.microsoft.com/office/powerpoint/2010/main" val="9927626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EAACE5F-68A1-476D-82BD-7EFD43A7EAD4}" type="slidenum">
              <a:rPr lang="en-US"/>
              <a:pPr>
                <a:defRPr/>
              </a:pPr>
              <a:t>‹#›</a:t>
            </a:fld>
            <a:endParaRPr lang="en-US"/>
          </a:p>
        </p:txBody>
      </p:sp>
    </p:spTree>
    <p:extLst>
      <p:ext uri="{BB962C8B-B14F-4D97-AF65-F5344CB8AC3E}">
        <p14:creationId xmlns:p14="http://schemas.microsoft.com/office/powerpoint/2010/main" val="975592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73537C-1010-4CCC-A478-3A2960907E5E}" type="slidenum">
              <a:rPr lang="en-US"/>
              <a:pPr>
                <a:defRPr/>
              </a:pPr>
              <a:t>‹#›</a:t>
            </a:fld>
            <a:endParaRPr lang="en-US"/>
          </a:p>
        </p:txBody>
      </p:sp>
    </p:spTree>
    <p:extLst>
      <p:ext uri="{BB962C8B-B14F-4D97-AF65-F5344CB8AC3E}">
        <p14:creationId xmlns:p14="http://schemas.microsoft.com/office/powerpoint/2010/main" val="41633295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58B09EB-445A-456F-9FEE-E36ECD2BA6F7}" type="slidenum">
              <a:rPr lang="en-US"/>
              <a:pPr>
                <a:defRPr/>
              </a:pPr>
              <a:t>‹#›</a:t>
            </a:fld>
            <a:endParaRPr lang="en-US"/>
          </a:p>
        </p:txBody>
      </p:sp>
    </p:spTree>
    <p:extLst>
      <p:ext uri="{BB962C8B-B14F-4D97-AF65-F5344CB8AC3E}">
        <p14:creationId xmlns:p14="http://schemas.microsoft.com/office/powerpoint/2010/main" val="267371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3EBB126-B764-416C-8977-8E7F78089E95}" type="slidenum">
              <a:rPr lang="en-US"/>
              <a:pPr>
                <a:defRPr/>
              </a:pPr>
              <a:t>‹#›</a:t>
            </a:fld>
            <a:endParaRPr lang="en-US"/>
          </a:p>
        </p:txBody>
      </p:sp>
    </p:spTree>
    <p:extLst>
      <p:ext uri="{BB962C8B-B14F-4D97-AF65-F5344CB8AC3E}">
        <p14:creationId xmlns:p14="http://schemas.microsoft.com/office/powerpoint/2010/main" val="18231978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D870020-D6E7-4D17-AC25-D1DBF946279A}" type="slidenum">
              <a:rPr lang="en-US"/>
              <a:pPr>
                <a:defRPr/>
              </a:pPr>
              <a:t>‹#›</a:t>
            </a:fld>
            <a:endParaRPr lang="en-US"/>
          </a:p>
        </p:txBody>
      </p:sp>
    </p:spTree>
    <p:extLst>
      <p:ext uri="{BB962C8B-B14F-4D97-AF65-F5344CB8AC3E}">
        <p14:creationId xmlns:p14="http://schemas.microsoft.com/office/powerpoint/2010/main" val="15028880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A735993-1E04-410B-883A-04AC6922EF8B}" type="slidenum">
              <a:rPr lang="en-US"/>
              <a:pPr>
                <a:defRPr/>
              </a:pPr>
              <a:t>‹#›</a:t>
            </a:fld>
            <a:endParaRPr lang="en-US"/>
          </a:p>
        </p:txBody>
      </p:sp>
    </p:spTree>
    <p:extLst>
      <p:ext uri="{BB962C8B-B14F-4D97-AF65-F5344CB8AC3E}">
        <p14:creationId xmlns:p14="http://schemas.microsoft.com/office/powerpoint/2010/main" val="29326468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5543E2-A003-4459-B195-42F3CB204082}" type="slidenum">
              <a:rPr lang="en-US"/>
              <a:pPr>
                <a:defRPr/>
              </a:pPr>
              <a:t>‹#›</a:t>
            </a:fld>
            <a:endParaRPr lang="en-US"/>
          </a:p>
        </p:txBody>
      </p:sp>
    </p:spTree>
    <p:extLst>
      <p:ext uri="{BB962C8B-B14F-4D97-AF65-F5344CB8AC3E}">
        <p14:creationId xmlns:p14="http://schemas.microsoft.com/office/powerpoint/2010/main" val="358906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74D5243-0D18-456E-B4A5-D55E6B7E190C}" type="slidenum">
              <a:rPr lang="en-US"/>
              <a:pPr>
                <a:defRPr/>
              </a:pPr>
              <a:t>‹#›</a:t>
            </a:fld>
            <a:endParaRPr lang="en-US"/>
          </a:p>
        </p:txBody>
      </p:sp>
    </p:spTree>
    <p:extLst>
      <p:ext uri="{BB962C8B-B14F-4D97-AF65-F5344CB8AC3E}">
        <p14:creationId xmlns:p14="http://schemas.microsoft.com/office/powerpoint/2010/main" val="34022879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A1E442C-0E7A-41CC-80C6-57D4FC6AFACC}" type="slidenum">
              <a:rPr lang="en-US"/>
              <a:pPr>
                <a:defRPr/>
              </a:pPr>
              <a:t>‹#›</a:t>
            </a:fld>
            <a:endParaRPr lang="en-US"/>
          </a:p>
        </p:txBody>
      </p:sp>
    </p:spTree>
    <p:extLst>
      <p:ext uri="{BB962C8B-B14F-4D97-AF65-F5344CB8AC3E}">
        <p14:creationId xmlns:p14="http://schemas.microsoft.com/office/powerpoint/2010/main" val="3571219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844E574-B3D4-4825-96F6-E700F0FD5280}" type="slidenum">
              <a:rPr lang="en-US"/>
              <a:pPr>
                <a:defRPr/>
              </a:pPr>
              <a:t>‹#›</a:t>
            </a:fld>
            <a:endParaRPr lang="en-US"/>
          </a:p>
        </p:txBody>
      </p:sp>
    </p:spTree>
    <p:extLst>
      <p:ext uri="{BB962C8B-B14F-4D97-AF65-F5344CB8AC3E}">
        <p14:creationId xmlns:p14="http://schemas.microsoft.com/office/powerpoint/2010/main" val="6270603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9B09E5FD-B1A7-4F9C-9816-E35FA606E364}" type="slidenum">
              <a:rPr lang="en-US"/>
              <a:pPr>
                <a:defRPr/>
              </a:pPr>
              <a:t>‹#›</a:t>
            </a:fld>
            <a:endParaRPr lang="en-US"/>
          </a:p>
        </p:txBody>
      </p:sp>
    </p:spTree>
    <p:extLst>
      <p:ext uri="{BB962C8B-B14F-4D97-AF65-F5344CB8AC3E}">
        <p14:creationId xmlns:p14="http://schemas.microsoft.com/office/powerpoint/2010/main" val="5394447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E3EF213-FBD6-4A0A-BDAE-A3452037F53E}" type="slidenum">
              <a:rPr lang="en-US"/>
              <a:pPr>
                <a:defRPr/>
              </a:pPr>
              <a:t>‹#›</a:t>
            </a:fld>
            <a:endParaRPr lang="en-US"/>
          </a:p>
        </p:txBody>
      </p:sp>
    </p:spTree>
    <p:extLst>
      <p:ext uri="{BB962C8B-B14F-4D97-AF65-F5344CB8AC3E}">
        <p14:creationId xmlns:p14="http://schemas.microsoft.com/office/powerpoint/2010/main" val="8383197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7989AAF-256F-4EF3-9273-FB066D97AAAB}" type="slidenum">
              <a:rPr lang="en-US"/>
              <a:pPr>
                <a:defRPr/>
              </a:pPr>
              <a:t>‹#›</a:t>
            </a:fld>
            <a:endParaRPr lang="en-US"/>
          </a:p>
        </p:txBody>
      </p:sp>
    </p:spTree>
    <p:extLst>
      <p:ext uri="{BB962C8B-B14F-4D97-AF65-F5344CB8AC3E}">
        <p14:creationId xmlns:p14="http://schemas.microsoft.com/office/powerpoint/2010/main" val="10986199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1121B70-1BB1-4E40-AE60-846721F7A4E7}"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91742B8-633B-4AE4-85F1-0062FCA616D1}" type="slidenum">
              <a:rPr lang="en-US" altLang="en-US"/>
              <a:pPr>
                <a:defRPr/>
              </a:pPr>
              <a:t>‹#›</a:t>
            </a:fld>
            <a:endParaRPr lang="en-US" altLang="en-US"/>
          </a:p>
        </p:txBody>
      </p:sp>
    </p:spTree>
    <p:extLst>
      <p:ext uri="{BB962C8B-B14F-4D97-AF65-F5344CB8AC3E}">
        <p14:creationId xmlns:p14="http://schemas.microsoft.com/office/powerpoint/2010/main" val="2080098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8A1148-2121-409A-95C6-3770E9529684}"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37AF2F4-670D-436F-B2E6-6231E5C0DB6F}" type="slidenum">
              <a:rPr lang="en-US" altLang="en-US"/>
              <a:pPr>
                <a:defRPr/>
              </a:pPr>
              <a:t>‹#›</a:t>
            </a:fld>
            <a:endParaRPr lang="en-US" altLang="en-US"/>
          </a:p>
        </p:txBody>
      </p:sp>
    </p:spTree>
    <p:extLst>
      <p:ext uri="{BB962C8B-B14F-4D97-AF65-F5344CB8AC3E}">
        <p14:creationId xmlns:p14="http://schemas.microsoft.com/office/powerpoint/2010/main" val="8102034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D3A75A-8DC2-452F-8232-066DDE1F3BC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84703EA-40C1-4810-BAF7-6923494F6D15}" type="slidenum">
              <a:rPr lang="en-US" altLang="en-US"/>
              <a:pPr>
                <a:defRPr/>
              </a:pPr>
              <a:t>‹#›</a:t>
            </a:fld>
            <a:endParaRPr lang="en-US" altLang="en-US"/>
          </a:p>
        </p:txBody>
      </p:sp>
    </p:spTree>
    <p:extLst>
      <p:ext uri="{BB962C8B-B14F-4D97-AF65-F5344CB8AC3E}">
        <p14:creationId xmlns:p14="http://schemas.microsoft.com/office/powerpoint/2010/main" val="11655850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7A655D-F59F-43AC-BF51-6DF33C6B0414}"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43DFB8F-022E-4207-9B98-4E06A8F6348D}" type="slidenum">
              <a:rPr lang="en-US" altLang="en-US"/>
              <a:pPr>
                <a:defRPr/>
              </a:pPr>
              <a:t>‹#›</a:t>
            </a:fld>
            <a:endParaRPr lang="en-US" altLang="en-US"/>
          </a:p>
        </p:txBody>
      </p:sp>
    </p:spTree>
    <p:extLst>
      <p:ext uri="{BB962C8B-B14F-4D97-AF65-F5344CB8AC3E}">
        <p14:creationId xmlns:p14="http://schemas.microsoft.com/office/powerpoint/2010/main" val="93824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A146022-034F-4389-80DE-9E0BD46768D4}"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2B3E27D-1184-400D-B2F7-5494EE7A002E}" type="slidenum">
              <a:rPr lang="en-US" altLang="en-US"/>
              <a:pPr>
                <a:defRPr/>
              </a:pPr>
              <a:t>‹#›</a:t>
            </a:fld>
            <a:endParaRPr lang="en-US" altLang="en-US"/>
          </a:p>
        </p:txBody>
      </p:sp>
    </p:spTree>
    <p:extLst>
      <p:ext uri="{BB962C8B-B14F-4D97-AF65-F5344CB8AC3E}">
        <p14:creationId xmlns:p14="http://schemas.microsoft.com/office/powerpoint/2010/main" val="160189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0C1B92-55D9-4105-B7FB-F04B1933F517}"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1482459-B7DE-4B8B-AD8D-C593203EBBF2}" type="slidenum">
              <a:rPr lang="en-US" altLang="en-US"/>
              <a:pPr>
                <a:defRPr/>
              </a:pPr>
              <a:t>‹#›</a:t>
            </a:fld>
            <a:endParaRPr lang="en-US" altLang="en-US"/>
          </a:p>
        </p:txBody>
      </p:sp>
    </p:spTree>
    <p:extLst>
      <p:ext uri="{BB962C8B-B14F-4D97-AF65-F5344CB8AC3E}">
        <p14:creationId xmlns:p14="http://schemas.microsoft.com/office/powerpoint/2010/main" val="31699655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A9B21D-48D1-4989-84E6-95B34B027ACD}"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48D4D2E-2E31-40EA-A842-5FCE947828AF}" type="slidenum">
              <a:rPr lang="en-US" altLang="en-US"/>
              <a:pPr>
                <a:defRPr/>
              </a:pPr>
              <a:t>‹#›</a:t>
            </a:fld>
            <a:endParaRPr lang="en-US" altLang="en-US"/>
          </a:p>
        </p:txBody>
      </p:sp>
    </p:spTree>
    <p:extLst>
      <p:ext uri="{BB962C8B-B14F-4D97-AF65-F5344CB8AC3E}">
        <p14:creationId xmlns:p14="http://schemas.microsoft.com/office/powerpoint/2010/main" val="36269583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6349EE-FC35-41D5-8CBC-C7045F0B0DA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E7332D2-9AAF-41F4-8F07-BE792D6C8D5C}" type="slidenum">
              <a:rPr lang="en-US" altLang="en-US"/>
              <a:pPr>
                <a:defRPr/>
              </a:pPr>
              <a:t>‹#›</a:t>
            </a:fld>
            <a:endParaRPr lang="en-US" altLang="en-US"/>
          </a:p>
        </p:txBody>
      </p:sp>
    </p:spTree>
    <p:extLst>
      <p:ext uri="{BB962C8B-B14F-4D97-AF65-F5344CB8AC3E}">
        <p14:creationId xmlns:p14="http://schemas.microsoft.com/office/powerpoint/2010/main" val="17698711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DF4AD7-2109-4B06-A9A1-F42859D352AF}"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020BA0B-C4A1-4B0D-BC51-A58E0B28D328}" type="slidenum">
              <a:rPr lang="en-US" altLang="en-US"/>
              <a:pPr>
                <a:defRPr/>
              </a:pPr>
              <a:t>‹#›</a:t>
            </a:fld>
            <a:endParaRPr lang="en-US" altLang="en-US"/>
          </a:p>
        </p:txBody>
      </p:sp>
    </p:spTree>
    <p:extLst>
      <p:ext uri="{BB962C8B-B14F-4D97-AF65-F5344CB8AC3E}">
        <p14:creationId xmlns:p14="http://schemas.microsoft.com/office/powerpoint/2010/main" val="18630744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CE684B-1418-427A-A6E7-4FF43CBD059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D1EB9CB-1D87-44DE-97BF-409064F9FE9F}" type="slidenum">
              <a:rPr lang="en-US" altLang="en-US"/>
              <a:pPr>
                <a:defRPr/>
              </a:pPr>
              <a:t>‹#›</a:t>
            </a:fld>
            <a:endParaRPr lang="en-US" altLang="en-US"/>
          </a:p>
        </p:txBody>
      </p:sp>
    </p:spTree>
    <p:extLst>
      <p:ext uri="{BB962C8B-B14F-4D97-AF65-F5344CB8AC3E}">
        <p14:creationId xmlns:p14="http://schemas.microsoft.com/office/powerpoint/2010/main" val="4968108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C5F31CF-A5E9-4E17-AD23-92A59B1FD6F1}"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44985B9-400D-481D-9AE0-B79C3FC0495D}" type="slidenum">
              <a:rPr lang="en-US" altLang="en-US"/>
              <a:pPr>
                <a:defRPr/>
              </a:pPr>
              <a:t>‹#›</a:t>
            </a:fld>
            <a:endParaRPr lang="en-US" altLang="en-US"/>
          </a:p>
        </p:txBody>
      </p:sp>
    </p:spTree>
    <p:extLst>
      <p:ext uri="{BB962C8B-B14F-4D97-AF65-F5344CB8AC3E}">
        <p14:creationId xmlns:p14="http://schemas.microsoft.com/office/powerpoint/2010/main" val="41513154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06B91D3-EF51-4A94-8732-E59128020905}" type="datetimeFigureOut">
              <a:rPr lang="en-US"/>
              <a:pPr>
                <a:defRPr/>
              </a:pPr>
              <a:t>2/25/2017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F01C52D-3EA2-45A1-8149-E1481DEF95A6}" type="slidenum">
              <a:rPr lang="en-US"/>
              <a:pPr>
                <a:defRPr/>
              </a:pPr>
              <a:t>‹#›</a:t>
            </a:fld>
            <a:endParaRPr lang="en-US"/>
          </a:p>
        </p:txBody>
      </p:sp>
    </p:spTree>
    <p:extLst>
      <p:ext uri="{BB962C8B-B14F-4D97-AF65-F5344CB8AC3E}">
        <p14:creationId xmlns:p14="http://schemas.microsoft.com/office/powerpoint/2010/main" val="13591894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CF753A6-9339-4AFD-8CF6-6AC5D3ECE49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983AE7-7B0F-48E1-A4FC-08D84D3F4520}" type="slidenum">
              <a:rPr lang="en-US"/>
              <a:pPr>
                <a:defRPr/>
              </a:pPr>
              <a:t>‹#›</a:t>
            </a:fld>
            <a:endParaRPr lang="en-US"/>
          </a:p>
        </p:txBody>
      </p:sp>
    </p:spTree>
    <p:extLst>
      <p:ext uri="{BB962C8B-B14F-4D97-AF65-F5344CB8AC3E}">
        <p14:creationId xmlns:p14="http://schemas.microsoft.com/office/powerpoint/2010/main" val="27238382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976"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26">
                <a:solidFill>
                  <a:schemeClr val="tx1">
                    <a:tint val="75000"/>
                  </a:schemeClr>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8FA3013-45F8-4E9F-8BE5-43173109B034}" type="datetimeFigureOut">
              <a:rPr lang="en-US"/>
              <a:pPr>
                <a:defRPr/>
              </a:pPr>
              <a:t>2/25/2017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75EE4499-95C7-4330-86E6-D5F12DE6867D}" type="slidenum">
              <a:rPr lang="en-US"/>
              <a:pPr>
                <a:defRPr/>
              </a:pPr>
              <a:t>‹#›</a:t>
            </a:fld>
            <a:endParaRPr lang="en-US"/>
          </a:p>
        </p:txBody>
      </p:sp>
    </p:spTree>
    <p:extLst>
      <p:ext uri="{BB962C8B-B14F-4D97-AF65-F5344CB8AC3E}">
        <p14:creationId xmlns:p14="http://schemas.microsoft.com/office/powerpoint/2010/main" val="2775353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8684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2"/>
            <a:ext cx="4038600" cy="3394075"/>
          </a:xfrm>
        </p:spPr>
        <p:txBody>
          <a:bodyPr/>
          <a:lstStyle>
            <a:lvl1pPr>
              <a:defRPr sz="2776"/>
            </a:lvl1pPr>
            <a:lvl2pPr>
              <a:defRPr sz="2401"/>
            </a:lvl2pPr>
            <a:lvl3pPr>
              <a:defRPr sz="2026"/>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F981981-6768-4099-9FDD-5B042A22FA42}" type="datetimeFigureOut">
              <a:rPr lang="en-US"/>
              <a:pPr>
                <a:defRPr/>
              </a:pPr>
              <a:t>2/25/2017</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EA81943E-1638-4B96-A070-A23F8BA70C7F}" type="slidenum">
              <a:rPr lang="en-US"/>
              <a:pPr>
                <a:defRPr/>
              </a:pPr>
              <a:t>‹#›</a:t>
            </a:fld>
            <a:endParaRPr lang="en-US"/>
          </a:p>
        </p:txBody>
      </p:sp>
    </p:spTree>
    <p:extLst>
      <p:ext uri="{BB962C8B-B14F-4D97-AF65-F5344CB8AC3E}">
        <p14:creationId xmlns:p14="http://schemas.microsoft.com/office/powerpoint/2010/main" val="42044248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1" b="1"/>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1"/>
            </a:lvl1pPr>
            <a:lvl2pPr>
              <a:defRPr sz="2026"/>
            </a:lvl2pPr>
            <a:lvl3pPr>
              <a:defRPr sz="1800"/>
            </a:lvl3pPr>
            <a:lvl4pPr>
              <a:defRPr sz="1575"/>
            </a:lvl4pPr>
            <a:lvl5pPr>
              <a:defRPr sz="1575"/>
            </a:lvl5pPr>
            <a:lvl6pPr>
              <a:defRPr sz="1575"/>
            </a:lvl6pPr>
            <a:lvl7pPr>
              <a:defRPr sz="1575"/>
            </a:lvl7pPr>
            <a:lvl8pPr>
              <a:defRPr sz="1575"/>
            </a:lvl8pPr>
            <a:lvl9pPr>
              <a:defRPr sz="15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B67F189-9B66-4BD2-8CB7-CD21A4EA9F9E}" type="datetimeFigureOut">
              <a:rPr lang="en-US"/>
              <a:pPr>
                <a:defRPr/>
              </a:pPr>
              <a:t>2/25/2017</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D15653DC-93A4-4D2D-BFC4-5B1A4B325C49}" type="slidenum">
              <a:rPr lang="en-US"/>
              <a:pPr>
                <a:defRPr/>
              </a:pPr>
              <a:t>‹#›</a:t>
            </a:fld>
            <a:endParaRPr lang="en-US"/>
          </a:p>
        </p:txBody>
      </p:sp>
    </p:spTree>
    <p:extLst>
      <p:ext uri="{BB962C8B-B14F-4D97-AF65-F5344CB8AC3E}">
        <p14:creationId xmlns:p14="http://schemas.microsoft.com/office/powerpoint/2010/main" val="36401853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3414018-0A7A-46FC-B07B-6B4DB891DD87}" type="datetimeFigureOut">
              <a:rPr lang="en-US"/>
              <a:pPr>
                <a:defRPr/>
              </a:pPr>
              <a:t>2/25/2017</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182065A-5BF9-4244-8E7A-194F580430CA}" type="slidenum">
              <a:rPr lang="en-US"/>
              <a:pPr>
                <a:defRPr/>
              </a:pPr>
              <a:t>‹#›</a:t>
            </a:fld>
            <a:endParaRPr lang="en-US"/>
          </a:p>
        </p:txBody>
      </p:sp>
    </p:spTree>
    <p:extLst>
      <p:ext uri="{BB962C8B-B14F-4D97-AF65-F5344CB8AC3E}">
        <p14:creationId xmlns:p14="http://schemas.microsoft.com/office/powerpoint/2010/main" val="7477487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991BDFA5-70E1-46E2-86D1-8737AC9BB85D}" type="datetimeFigureOut">
              <a:rPr lang="en-US"/>
              <a:pPr>
                <a:defRPr/>
              </a:pPr>
              <a:t>2/25/2017</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1F2B6DA9-62A2-44DE-A7D9-6DD13EF1C254}" type="slidenum">
              <a:rPr lang="en-US"/>
              <a:pPr>
                <a:defRPr/>
              </a:pPr>
              <a:t>‹#›</a:t>
            </a:fld>
            <a:endParaRPr lang="en-US"/>
          </a:p>
        </p:txBody>
      </p:sp>
    </p:spTree>
    <p:extLst>
      <p:ext uri="{BB962C8B-B14F-4D97-AF65-F5344CB8AC3E}">
        <p14:creationId xmlns:p14="http://schemas.microsoft.com/office/powerpoint/2010/main" val="260413928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26" b="1"/>
            </a:lvl1pPr>
          </a:lstStyle>
          <a:p>
            <a:r>
              <a:rPr lang="en-GB"/>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26"/>
            </a:lvl1pPr>
            <a:lvl2pPr>
              <a:defRPr sz="2776"/>
            </a:lvl2pPr>
            <a:lvl3pPr>
              <a:defRPr sz="2401"/>
            </a:lvl3pPr>
            <a:lvl4pPr>
              <a:defRPr sz="2026"/>
            </a:lvl4pPr>
            <a:lvl5pPr>
              <a:defRPr sz="2026"/>
            </a:lvl5pPr>
            <a:lvl6pPr>
              <a:defRPr sz="2026"/>
            </a:lvl6pPr>
            <a:lvl7pPr>
              <a:defRPr sz="2026"/>
            </a:lvl7pPr>
            <a:lvl8pPr>
              <a:defRPr sz="2026"/>
            </a:lvl8pPr>
            <a:lvl9pPr>
              <a:defRPr sz="202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B1860B79-ADDB-4F17-A230-0213A096B0B7}" type="datetimeFigureOut">
              <a:rPr lang="en-US"/>
              <a:pPr>
                <a:defRPr/>
              </a:pPr>
              <a:t>2/25/2017</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29A85A2-3BB7-4076-A933-2BD0BDC88486}" type="slidenum">
              <a:rPr lang="en-US"/>
              <a:pPr>
                <a:defRPr/>
              </a:pPr>
              <a:t>‹#›</a:t>
            </a:fld>
            <a:endParaRPr lang="en-US"/>
          </a:p>
        </p:txBody>
      </p:sp>
    </p:spTree>
    <p:extLst>
      <p:ext uri="{BB962C8B-B14F-4D97-AF65-F5344CB8AC3E}">
        <p14:creationId xmlns:p14="http://schemas.microsoft.com/office/powerpoint/2010/main" val="35237557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26"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26"/>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25"/>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4AB4FDDE-1FA6-4A1A-93DC-8C85E1048932}" type="datetimeFigureOut">
              <a:rPr lang="en-US"/>
              <a:pPr>
                <a:defRPr/>
              </a:pPr>
              <a:t>2/25/2017</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A3127727-6E35-423F-95FC-80669893C353}" type="slidenum">
              <a:rPr lang="en-US"/>
              <a:pPr>
                <a:defRPr/>
              </a:pPr>
              <a:t>‹#›</a:t>
            </a:fld>
            <a:endParaRPr lang="en-US"/>
          </a:p>
        </p:txBody>
      </p:sp>
    </p:spTree>
    <p:extLst>
      <p:ext uri="{BB962C8B-B14F-4D97-AF65-F5344CB8AC3E}">
        <p14:creationId xmlns:p14="http://schemas.microsoft.com/office/powerpoint/2010/main" val="3373621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239B467B-52F0-4DCA-A38C-4B969286DCB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0D4F3266-2FDE-4479-8393-1DDAB75EB507}" type="slidenum">
              <a:rPr lang="en-US"/>
              <a:pPr>
                <a:defRPr/>
              </a:pPr>
              <a:t>‹#›</a:t>
            </a:fld>
            <a:endParaRPr lang="en-US"/>
          </a:p>
        </p:txBody>
      </p:sp>
    </p:spTree>
    <p:extLst>
      <p:ext uri="{BB962C8B-B14F-4D97-AF65-F5344CB8AC3E}">
        <p14:creationId xmlns:p14="http://schemas.microsoft.com/office/powerpoint/2010/main" val="37831517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CA389F6A-818B-482D-93AD-385FF709ABC9}" type="datetimeFigureOut">
              <a:rPr lang="en-US"/>
              <a:pPr>
                <a:defRPr/>
              </a:pPr>
              <a:t>2/25/2017</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panose="020B0604020202020204" pitchFamily="34" charset="0"/>
                <a:ea typeface="MS PGothic" panose="020B0600070205080204" pitchFamily="34" charset="-128"/>
                <a:cs typeface="Arial" panose="020B0604020202020204" pitchFamily="34" charset="0"/>
              </a:defRPr>
            </a:lvl1pPr>
          </a:lstStyle>
          <a:p>
            <a:pPr>
              <a:defRPr/>
            </a:pPr>
            <a:fld id="{F239E5EB-996D-4671-8360-0E6716A6E5C4}" type="slidenum">
              <a:rPr lang="en-US"/>
              <a:pPr>
                <a:defRPr/>
              </a:pPr>
              <a:t>‹#›</a:t>
            </a:fld>
            <a:endParaRPr lang="en-US"/>
          </a:p>
        </p:txBody>
      </p:sp>
    </p:spTree>
    <p:extLst>
      <p:ext uri="{BB962C8B-B14F-4D97-AF65-F5344CB8AC3E}">
        <p14:creationId xmlns:p14="http://schemas.microsoft.com/office/powerpoint/2010/main" val="23944444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02899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669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485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07397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9659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75384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3050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9674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4366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7067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1327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02A6C-AA8A-49D8-9645-E0D41AB11E5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A45D4D-9B11-40BA-B11A-D26D85FCFF11}" type="slidenum">
              <a:rPr lang="en-US"/>
              <a:pPr>
                <a:defRPr/>
              </a:pPr>
              <a:t>‹#›</a:t>
            </a:fld>
            <a:endParaRPr lang="en-US"/>
          </a:p>
        </p:txBody>
      </p:sp>
    </p:spTree>
    <p:extLst>
      <p:ext uri="{BB962C8B-B14F-4D97-AF65-F5344CB8AC3E}">
        <p14:creationId xmlns:p14="http://schemas.microsoft.com/office/powerpoint/2010/main" val="429212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B1B866-3F37-42F2-8AA8-75DA2CB6D2AD}"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FD4FF1-148B-46DE-ADEB-F7DFEFC3A790}" type="slidenum">
              <a:rPr lang="en-US"/>
              <a:pPr>
                <a:defRPr/>
              </a:pPr>
              <a:t>‹#›</a:t>
            </a:fld>
            <a:endParaRPr lang="en-US"/>
          </a:p>
        </p:txBody>
      </p:sp>
    </p:spTree>
    <p:extLst>
      <p:ext uri="{BB962C8B-B14F-4D97-AF65-F5344CB8AC3E}">
        <p14:creationId xmlns:p14="http://schemas.microsoft.com/office/powerpoint/2010/main" val="112436700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A23A76-5E1A-4F1E-942C-36DEE704A49A}"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DFC49E-01BA-4ABD-B84B-5805E0B8C87A}" type="slidenum">
              <a:rPr lang="en-US"/>
              <a:pPr>
                <a:defRPr/>
              </a:pPr>
              <a:t>‹#›</a:t>
            </a:fld>
            <a:endParaRPr lang="en-US"/>
          </a:p>
        </p:txBody>
      </p:sp>
    </p:spTree>
    <p:extLst>
      <p:ext uri="{BB962C8B-B14F-4D97-AF65-F5344CB8AC3E}">
        <p14:creationId xmlns:p14="http://schemas.microsoft.com/office/powerpoint/2010/main" val="4401868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D54E19-2FCF-4833-8D85-9403BC5FF32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58E97B-7493-4285-98AD-BBA60152E1F5}" type="slidenum">
              <a:rPr lang="en-US"/>
              <a:pPr>
                <a:defRPr/>
              </a:pPr>
              <a:t>‹#›</a:t>
            </a:fld>
            <a:endParaRPr lang="en-US"/>
          </a:p>
        </p:txBody>
      </p:sp>
    </p:spTree>
    <p:extLst>
      <p:ext uri="{BB962C8B-B14F-4D97-AF65-F5344CB8AC3E}">
        <p14:creationId xmlns:p14="http://schemas.microsoft.com/office/powerpoint/2010/main" val="23366976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134F30-6E6D-4DFD-A761-02DC081EC3F1}"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B13E0A-7A4B-4411-97E2-A726D3EDCE52}" type="slidenum">
              <a:rPr lang="en-US"/>
              <a:pPr>
                <a:defRPr/>
              </a:pPr>
              <a:t>‹#›</a:t>
            </a:fld>
            <a:endParaRPr lang="en-US"/>
          </a:p>
        </p:txBody>
      </p:sp>
    </p:spTree>
    <p:extLst>
      <p:ext uri="{BB962C8B-B14F-4D97-AF65-F5344CB8AC3E}">
        <p14:creationId xmlns:p14="http://schemas.microsoft.com/office/powerpoint/2010/main" val="1336945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2D14F3-4C08-4179-A33F-3DDD7E1DE7D8}"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5BC9491-B72C-40AA-AA14-4AED6E96B336}" type="slidenum">
              <a:rPr lang="en-US"/>
              <a:pPr>
                <a:defRPr/>
              </a:pPr>
              <a:t>‹#›</a:t>
            </a:fld>
            <a:endParaRPr lang="en-US"/>
          </a:p>
        </p:txBody>
      </p:sp>
    </p:spTree>
    <p:extLst>
      <p:ext uri="{BB962C8B-B14F-4D97-AF65-F5344CB8AC3E}">
        <p14:creationId xmlns:p14="http://schemas.microsoft.com/office/powerpoint/2010/main" val="28394025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7333AAA-7271-4DA4-844B-F9F7AA3F3C70}"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110DCC-B864-4575-8487-A180CEED6BC0}" type="slidenum">
              <a:rPr lang="en-US"/>
              <a:pPr>
                <a:defRPr/>
              </a:pPr>
              <a:t>‹#›</a:t>
            </a:fld>
            <a:endParaRPr lang="en-US"/>
          </a:p>
        </p:txBody>
      </p:sp>
    </p:spTree>
    <p:extLst>
      <p:ext uri="{BB962C8B-B14F-4D97-AF65-F5344CB8AC3E}">
        <p14:creationId xmlns:p14="http://schemas.microsoft.com/office/powerpoint/2010/main" val="13590611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1C6E2A-E8B4-4102-9CED-987B27A94298}"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10BAF3-D306-4B35-923C-26E4F8A5DF0F}" type="slidenum">
              <a:rPr lang="en-US"/>
              <a:pPr>
                <a:defRPr/>
              </a:pPr>
              <a:t>‹#›</a:t>
            </a:fld>
            <a:endParaRPr lang="en-US"/>
          </a:p>
        </p:txBody>
      </p:sp>
    </p:spTree>
    <p:extLst>
      <p:ext uri="{BB962C8B-B14F-4D97-AF65-F5344CB8AC3E}">
        <p14:creationId xmlns:p14="http://schemas.microsoft.com/office/powerpoint/2010/main" val="24592610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F8430C-EF3E-471B-A3F0-0A424AA8F9A6}"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33B858-FD5F-4964-9314-F8C962D991BF}" type="slidenum">
              <a:rPr lang="en-US"/>
              <a:pPr>
                <a:defRPr/>
              </a:pPr>
              <a:t>‹#›</a:t>
            </a:fld>
            <a:endParaRPr lang="en-US"/>
          </a:p>
        </p:txBody>
      </p:sp>
    </p:spTree>
    <p:extLst>
      <p:ext uri="{BB962C8B-B14F-4D97-AF65-F5344CB8AC3E}">
        <p14:creationId xmlns:p14="http://schemas.microsoft.com/office/powerpoint/2010/main" val="41961726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D24CA1-28CA-4DFF-9542-BE50CE858F1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1384E7-DDC1-4739-854C-7CE11E9FC196}" type="slidenum">
              <a:rPr lang="en-US"/>
              <a:pPr>
                <a:defRPr/>
              </a:pPr>
              <a:t>‹#›</a:t>
            </a:fld>
            <a:endParaRPr lang="en-US"/>
          </a:p>
        </p:txBody>
      </p:sp>
    </p:spTree>
    <p:extLst>
      <p:ext uri="{BB962C8B-B14F-4D97-AF65-F5344CB8AC3E}">
        <p14:creationId xmlns:p14="http://schemas.microsoft.com/office/powerpoint/2010/main" val="4105058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D09245-2789-4DA3-ADCC-37DC3EABF6C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E4CF69-99D5-4C38-A6AA-79C988C72991}" type="slidenum">
              <a:rPr lang="en-US"/>
              <a:pPr>
                <a:defRPr/>
              </a:pPr>
              <a:t>‹#›</a:t>
            </a:fld>
            <a:endParaRPr lang="en-US"/>
          </a:p>
        </p:txBody>
      </p:sp>
    </p:spTree>
    <p:extLst>
      <p:ext uri="{BB962C8B-B14F-4D97-AF65-F5344CB8AC3E}">
        <p14:creationId xmlns:p14="http://schemas.microsoft.com/office/powerpoint/2010/main" val="2936461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D502A6C-AA8A-49D8-9645-E0D41AB11E5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7A45D4D-9B11-40BA-B11A-D26D85FCFF11}" type="slidenum">
              <a:rPr lang="en-US"/>
              <a:pPr>
                <a:defRPr/>
              </a:pPr>
              <a:t>‹#›</a:t>
            </a:fld>
            <a:endParaRPr lang="en-US"/>
          </a:p>
        </p:txBody>
      </p:sp>
    </p:spTree>
    <p:extLst>
      <p:ext uri="{BB962C8B-B14F-4D97-AF65-F5344CB8AC3E}">
        <p14:creationId xmlns:p14="http://schemas.microsoft.com/office/powerpoint/2010/main" val="27958408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B1B866-3F37-42F2-8AA8-75DA2CB6D2AD}"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BFD4FF1-148B-46DE-ADEB-F7DFEFC3A790}" type="slidenum">
              <a:rPr lang="en-US"/>
              <a:pPr>
                <a:defRPr/>
              </a:pPr>
              <a:t>‹#›</a:t>
            </a:fld>
            <a:endParaRPr lang="en-US"/>
          </a:p>
        </p:txBody>
      </p:sp>
    </p:spTree>
    <p:extLst>
      <p:ext uri="{BB962C8B-B14F-4D97-AF65-F5344CB8AC3E}">
        <p14:creationId xmlns:p14="http://schemas.microsoft.com/office/powerpoint/2010/main" val="1127511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AA23A76-5E1A-4F1E-942C-36DEE704A49A}"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DDFC49E-01BA-4ABD-B84B-5805E0B8C87A}" type="slidenum">
              <a:rPr lang="en-US"/>
              <a:pPr>
                <a:defRPr/>
              </a:pPr>
              <a:t>‹#›</a:t>
            </a:fld>
            <a:endParaRPr lang="en-US"/>
          </a:p>
        </p:txBody>
      </p:sp>
    </p:spTree>
    <p:extLst>
      <p:ext uri="{BB962C8B-B14F-4D97-AF65-F5344CB8AC3E}">
        <p14:creationId xmlns:p14="http://schemas.microsoft.com/office/powerpoint/2010/main" val="2593419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3D54E19-2FCF-4833-8D85-9403BC5FF32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58E97B-7493-4285-98AD-BBA60152E1F5}" type="slidenum">
              <a:rPr lang="en-US"/>
              <a:pPr>
                <a:defRPr/>
              </a:pPr>
              <a:t>‹#›</a:t>
            </a:fld>
            <a:endParaRPr lang="en-US"/>
          </a:p>
        </p:txBody>
      </p:sp>
    </p:spTree>
    <p:extLst>
      <p:ext uri="{BB962C8B-B14F-4D97-AF65-F5344CB8AC3E}">
        <p14:creationId xmlns:p14="http://schemas.microsoft.com/office/powerpoint/2010/main" val="18331405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134F30-6E6D-4DFD-A761-02DC081EC3F1}"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AB13E0A-7A4B-4411-97E2-A726D3EDCE52}" type="slidenum">
              <a:rPr lang="en-US"/>
              <a:pPr>
                <a:defRPr/>
              </a:pPr>
              <a:t>‹#›</a:t>
            </a:fld>
            <a:endParaRPr lang="en-US"/>
          </a:p>
        </p:txBody>
      </p:sp>
    </p:spTree>
    <p:extLst>
      <p:ext uri="{BB962C8B-B14F-4D97-AF65-F5344CB8AC3E}">
        <p14:creationId xmlns:p14="http://schemas.microsoft.com/office/powerpoint/2010/main" val="39907968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F2D14F3-4C08-4179-A33F-3DDD7E1DE7D8}"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5BC9491-B72C-40AA-AA14-4AED6E96B336}" type="slidenum">
              <a:rPr lang="en-US"/>
              <a:pPr>
                <a:defRPr/>
              </a:pPr>
              <a:t>‹#›</a:t>
            </a:fld>
            <a:endParaRPr lang="en-US"/>
          </a:p>
        </p:txBody>
      </p:sp>
    </p:spTree>
    <p:extLst>
      <p:ext uri="{BB962C8B-B14F-4D97-AF65-F5344CB8AC3E}">
        <p14:creationId xmlns:p14="http://schemas.microsoft.com/office/powerpoint/2010/main" val="24085994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7333AAA-7271-4DA4-844B-F9F7AA3F3C70}"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110DCC-B864-4575-8487-A180CEED6BC0}" type="slidenum">
              <a:rPr lang="en-US"/>
              <a:pPr>
                <a:defRPr/>
              </a:pPr>
              <a:t>‹#›</a:t>
            </a:fld>
            <a:endParaRPr lang="en-US"/>
          </a:p>
        </p:txBody>
      </p:sp>
    </p:spTree>
    <p:extLst>
      <p:ext uri="{BB962C8B-B14F-4D97-AF65-F5344CB8AC3E}">
        <p14:creationId xmlns:p14="http://schemas.microsoft.com/office/powerpoint/2010/main" val="24232184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1C6E2A-E8B4-4102-9CED-987B27A94298}"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610BAF3-D306-4B35-923C-26E4F8A5DF0F}" type="slidenum">
              <a:rPr lang="en-US"/>
              <a:pPr>
                <a:defRPr/>
              </a:pPr>
              <a:t>‹#›</a:t>
            </a:fld>
            <a:endParaRPr lang="en-US"/>
          </a:p>
        </p:txBody>
      </p:sp>
    </p:spTree>
    <p:extLst>
      <p:ext uri="{BB962C8B-B14F-4D97-AF65-F5344CB8AC3E}">
        <p14:creationId xmlns:p14="http://schemas.microsoft.com/office/powerpoint/2010/main" val="3750267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F8430C-EF3E-471B-A3F0-0A424AA8F9A6}"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33B858-FD5F-4964-9314-F8C962D991BF}" type="slidenum">
              <a:rPr lang="en-US"/>
              <a:pPr>
                <a:defRPr/>
              </a:pPr>
              <a:t>‹#›</a:t>
            </a:fld>
            <a:endParaRPr lang="en-US"/>
          </a:p>
        </p:txBody>
      </p:sp>
    </p:spTree>
    <p:extLst>
      <p:ext uri="{BB962C8B-B14F-4D97-AF65-F5344CB8AC3E}">
        <p14:creationId xmlns:p14="http://schemas.microsoft.com/office/powerpoint/2010/main" val="209909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6D24CA1-28CA-4DFF-9542-BE50CE858F1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11384E7-DDC1-4739-854C-7CE11E9FC196}" type="slidenum">
              <a:rPr lang="en-US"/>
              <a:pPr>
                <a:defRPr/>
              </a:pPr>
              <a:t>‹#›</a:t>
            </a:fld>
            <a:endParaRPr lang="en-US"/>
          </a:p>
        </p:txBody>
      </p:sp>
    </p:spTree>
    <p:extLst>
      <p:ext uri="{BB962C8B-B14F-4D97-AF65-F5344CB8AC3E}">
        <p14:creationId xmlns:p14="http://schemas.microsoft.com/office/powerpoint/2010/main" val="1673950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2D09245-2789-4DA3-ADCC-37DC3EABF6C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EE4CF69-99D5-4C38-A6AA-79C988C72991}" type="slidenum">
              <a:rPr lang="en-US"/>
              <a:pPr>
                <a:defRPr/>
              </a:pPr>
              <a:t>‹#›</a:t>
            </a:fld>
            <a:endParaRPr lang="en-US"/>
          </a:p>
        </p:txBody>
      </p:sp>
    </p:spTree>
    <p:extLst>
      <p:ext uri="{BB962C8B-B14F-4D97-AF65-F5344CB8AC3E}">
        <p14:creationId xmlns:p14="http://schemas.microsoft.com/office/powerpoint/2010/main" val="130958047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377825" y="1676400"/>
            <a:ext cx="8389938"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Arial" panose="020B0604020202020204" pitchFamily="34" charset="0"/>
                  <a:ea typeface="MS PGothic" panose="020B0600070205080204" pitchFamily="34" charset="-128"/>
                </a:endParaRPr>
              </a:p>
            </p:txBody>
          </p:sp>
        </p:grpSp>
      </p:grpSp>
      <p:sp>
        <p:nvSpPr>
          <p:cNvPr id="308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3124200" y="6324600"/>
            <a:ext cx="28956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6858000" y="6324600"/>
            <a:ext cx="1905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27770230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4116352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40085318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14147034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333403591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33904990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39928953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7464559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4181339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33246584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94707286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5735541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702993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2479278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9299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1591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5563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427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78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9203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56138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3412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8765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0732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10680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6038781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95545603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94162053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530501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1158936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23232064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8211372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07885020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14477731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0064140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169974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148965492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15889" y="965200"/>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21206535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graphicFrame>
        <p:nvGraphicFramePr>
          <p:cNvPr id="5" name="Table 4"/>
          <p:cNvGraphicFramePr>
            <a:graphicFrameLocks noGrp="1"/>
          </p:cNvGraphicFramePr>
          <p:nvPr userDrawn="1">
            <p:extLst/>
          </p:nvPr>
        </p:nvGraphicFramePr>
        <p:xfrm>
          <a:off x="204788" y="1403201"/>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0"/>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3419766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F471A-8D06-49CF-9769-17D9478742B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9C6F0-EE10-47F9-980E-0AD3B0C0C607}" type="slidenum">
              <a:rPr lang="en-US"/>
              <a:pPr>
                <a:defRPr/>
              </a:pPr>
              <a:t>‹#›</a:t>
            </a:fld>
            <a:endParaRPr lang="en-US"/>
          </a:p>
        </p:txBody>
      </p:sp>
    </p:spTree>
    <p:extLst>
      <p:ext uri="{BB962C8B-B14F-4D97-AF65-F5344CB8AC3E}">
        <p14:creationId xmlns:p14="http://schemas.microsoft.com/office/powerpoint/2010/main" val="365049568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D3893AD-89D5-44F9-BF3A-680FAE51BC1B}"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9EF459-F5EE-44C7-B81D-5D214B1DDCE5}" type="slidenum">
              <a:rPr lang="en-US"/>
              <a:pPr>
                <a:defRPr/>
              </a:pPr>
              <a:t>‹#›</a:t>
            </a:fld>
            <a:endParaRPr lang="en-US"/>
          </a:p>
        </p:txBody>
      </p:sp>
    </p:spTree>
    <p:extLst>
      <p:ext uri="{BB962C8B-B14F-4D97-AF65-F5344CB8AC3E}">
        <p14:creationId xmlns:p14="http://schemas.microsoft.com/office/powerpoint/2010/main" val="24690911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4ECE7A7-0E4D-47D5-B61E-833700FC0BA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F55542A-DBE5-4F44-8813-7A0380878E72}" type="slidenum">
              <a:rPr lang="en-US"/>
              <a:pPr>
                <a:defRPr/>
              </a:pPr>
              <a:t>‹#›</a:t>
            </a:fld>
            <a:endParaRPr lang="en-US"/>
          </a:p>
        </p:txBody>
      </p:sp>
    </p:spTree>
    <p:extLst>
      <p:ext uri="{BB962C8B-B14F-4D97-AF65-F5344CB8AC3E}">
        <p14:creationId xmlns:p14="http://schemas.microsoft.com/office/powerpoint/2010/main" val="35022719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8C6000-0214-4FA6-9BC1-062DAB70D562}"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E3E1573-B100-45E7-9874-B21A6A23755A}" type="slidenum">
              <a:rPr lang="en-US"/>
              <a:pPr>
                <a:defRPr/>
              </a:pPr>
              <a:t>‹#›</a:t>
            </a:fld>
            <a:endParaRPr lang="en-US"/>
          </a:p>
        </p:txBody>
      </p:sp>
    </p:spTree>
    <p:extLst>
      <p:ext uri="{BB962C8B-B14F-4D97-AF65-F5344CB8AC3E}">
        <p14:creationId xmlns:p14="http://schemas.microsoft.com/office/powerpoint/2010/main" val="386608018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FEEFBC-7C48-45A0-8892-B2A34C99B201}"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621118A-F5FC-4890-B562-0F7A8B4690F1}" type="slidenum">
              <a:rPr lang="en-US"/>
              <a:pPr>
                <a:defRPr/>
              </a:pPr>
              <a:t>‹#›</a:t>
            </a:fld>
            <a:endParaRPr lang="en-US"/>
          </a:p>
        </p:txBody>
      </p:sp>
    </p:spTree>
    <p:extLst>
      <p:ext uri="{BB962C8B-B14F-4D97-AF65-F5344CB8AC3E}">
        <p14:creationId xmlns:p14="http://schemas.microsoft.com/office/powerpoint/2010/main" val="310956267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96F8CF-57AE-41BF-8288-4F759B3A64A8}"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700999-6615-4333-A0B2-8D6C6BCBF580}" type="slidenum">
              <a:rPr lang="en-US"/>
              <a:pPr>
                <a:defRPr/>
              </a:pPr>
              <a:t>‹#›</a:t>
            </a:fld>
            <a:endParaRPr lang="en-US"/>
          </a:p>
        </p:txBody>
      </p:sp>
    </p:spTree>
    <p:extLst>
      <p:ext uri="{BB962C8B-B14F-4D97-AF65-F5344CB8AC3E}">
        <p14:creationId xmlns:p14="http://schemas.microsoft.com/office/powerpoint/2010/main" val="41033995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E6C6F5-A7C0-4253-B3FA-E593F2EB54E8}"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BC619B1-0BBC-4E22-8E9C-814CEA9C729D}" type="slidenum">
              <a:rPr lang="en-US"/>
              <a:pPr>
                <a:defRPr/>
              </a:pPr>
              <a:t>‹#›</a:t>
            </a:fld>
            <a:endParaRPr lang="en-US"/>
          </a:p>
        </p:txBody>
      </p:sp>
    </p:spTree>
    <p:extLst>
      <p:ext uri="{BB962C8B-B14F-4D97-AF65-F5344CB8AC3E}">
        <p14:creationId xmlns:p14="http://schemas.microsoft.com/office/powerpoint/2010/main" val="9388125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751E79F-BDFF-48F0-97EC-05EA3AA1E6A5}"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2076600-1A0C-414E-AACC-F595D3652B6C}" type="slidenum">
              <a:rPr lang="en-US"/>
              <a:pPr>
                <a:defRPr/>
              </a:pPr>
              <a:t>‹#›</a:t>
            </a:fld>
            <a:endParaRPr lang="en-US"/>
          </a:p>
        </p:txBody>
      </p:sp>
    </p:spTree>
    <p:extLst>
      <p:ext uri="{BB962C8B-B14F-4D97-AF65-F5344CB8AC3E}">
        <p14:creationId xmlns:p14="http://schemas.microsoft.com/office/powerpoint/2010/main" val="24130480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0C8649-82FE-4E1A-9EA2-E47DA389DFE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AA184B7-C36A-4E81-B4F7-498533754323}" type="slidenum">
              <a:rPr lang="en-US"/>
              <a:pPr>
                <a:defRPr/>
              </a:pPr>
              <a:t>‹#›</a:t>
            </a:fld>
            <a:endParaRPr lang="en-US"/>
          </a:p>
        </p:txBody>
      </p:sp>
    </p:spTree>
    <p:extLst>
      <p:ext uri="{BB962C8B-B14F-4D97-AF65-F5344CB8AC3E}">
        <p14:creationId xmlns:p14="http://schemas.microsoft.com/office/powerpoint/2010/main" val="34065656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D8D407-95D5-4607-B6F9-87CE8D9B11F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F6B2CF-50A4-4CDF-AFC1-E98A262AEFAC}" type="slidenum">
              <a:rPr lang="en-US"/>
              <a:pPr>
                <a:defRPr/>
              </a:pPr>
              <a:t>‹#›</a:t>
            </a:fld>
            <a:endParaRPr lang="en-US"/>
          </a:p>
        </p:txBody>
      </p:sp>
    </p:spTree>
    <p:extLst>
      <p:ext uri="{BB962C8B-B14F-4D97-AF65-F5344CB8AC3E}">
        <p14:creationId xmlns:p14="http://schemas.microsoft.com/office/powerpoint/2010/main" val="1861777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2CBAB37-461A-43CB-846D-E0E2A9B4102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C26E36-6D92-4F98-AB39-4E51F878F711}" type="slidenum">
              <a:rPr lang="en-US"/>
              <a:pPr>
                <a:defRPr/>
              </a:pPr>
              <a:t>‹#›</a:t>
            </a:fld>
            <a:endParaRPr lang="en-US"/>
          </a:p>
        </p:txBody>
      </p:sp>
    </p:spTree>
    <p:extLst>
      <p:ext uri="{BB962C8B-B14F-4D97-AF65-F5344CB8AC3E}">
        <p14:creationId xmlns:p14="http://schemas.microsoft.com/office/powerpoint/2010/main" val="9721777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BF3B6B-B645-4DAD-B2FB-0C7C980E78B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48A82CB-BF72-495C-823D-BE97DCECF077}" type="slidenum">
              <a:rPr lang="en-US"/>
              <a:pPr>
                <a:defRPr/>
              </a:pPr>
              <a:t>‹#›</a:t>
            </a:fld>
            <a:endParaRPr lang="en-US"/>
          </a:p>
        </p:txBody>
      </p:sp>
    </p:spTree>
    <p:extLst>
      <p:ext uri="{BB962C8B-B14F-4D97-AF65-F5344CB8AC3E}">
        <p14:creationId xmlns:p14="http://schemas.microsoft.com/office/powerpoint/2010/main" val="31658627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46BC8EE-7309-40C1-B81F-61EC35F6AA62}"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4685D9-FC23-4AA8-8F7D-2332D6C7AE37}" type="slidenum">
              <a:rPr lang="en-US"/>
              <a:pPr>
                <a:defRPr/>
              </a:pPr>
              <a:t>‹#›</a:t>
            </a:fld>
            <a:endParaRPr lang="en-US"/>
          </a:p>
        </p:txBody>
      </p:sp>
    </p:spTree>
    <p:extLst>
      <p:ext uri="{BB962C8B-B14F-4D97-AF65-F5344CB8AC3E}">
        <p14:creationId xmlns:p14="http://schemas.microsoft.com/office/powerpoint/2010/main" val="10693735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E721070-9433-4340-A901-EBC6BA825065}"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37FBF8-0C16-49F2-BCB7-A7B497AA656B}" type="slidenum">
              <a:rPr lang="en-US"/>
              <a:pPr>
                <a:defRPr/>
              </a:pPr>
              <a:t>‹#›</a:t>
            </a:fld>
            <a:endParaRPr lang="en-US"/>
          </a:p>
        </p:txBody>
      </p:sp>
    </p:spTree>
    <p:extLst>
      <p:ext uri="{BB962C8B-B14F-4D97-AF65-F5344CB8AC3E}">
        <p14:creationId xmlns:p14="http://schemas.microsoft.com/office/powerpoint/2010/main" val="387261010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603DA76-E526-4826-A180-B9C513A9A9F5}"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E4501F7-DBF0-4735-8D66-F8D64931A007}" type="slidenum">
              <a:rPr lang="en-US"/>
              <a:pPr>
                <a:defRPr/>
              </a:pPr>
              <a:t>‹#›</a:t>
            </a:fld>
            <a:endParaRPr lang="en-US"/>
          </a:p>
        </p:txBody>
      </p:sp>
    </p:spTree>
    <p:extLst>
      <p:ext uri="{BB962C8B-B14F-4D97-AF65-F5344CB8AC3E}">
        <p14:creationId xmlns:p14="http://schemas.microsoft.com/office/powerpoint/2010/main" val="16888463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4D4293B-59BE-40FF-80FF-35644C5CE471}"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6B973E4-F29C-46B4-BDCC-7611EF8A50C1}" type="slidenum">
              <a:rPr lang="en-US"/>
              <a:pPr>
                <a:defRPr/>
              </a:pPr>
              <a:t>‹#›</a:t>
            </a:fld>
            <a:endParaRPr lang="en-US"/>
          </a:p>
        </p:txBody>
      </p:sp>
    </p:spTree>
    <p:extLst>
      <p:ext uri="{BB962C8B-B14F-4D97-AF65-F5344CB8AC3E}">
        <p14:creationId xmlns:p14="http://schemas.microsoft.com/office/powerpoint/2010/main" val="33110296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91491F-F87E-4FB3-A38A-2A9710ADEC96}"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062F785-CDEA-4CAB-BCB4-C1C82C04B1AF}" type="slidenum">
              <a:rPr lang="en-US"/>
              <a:pPr>
                <a:defRPr/>
              </a:pPr>
              <a:t>‹#›</a:t>
            </a:fld>
            <a:endParaRPr lang="en-US"/>
          </a:p>
        </p:txBody>
      </p:sp>
    </p:spTree>
    <p:extLst>
      <p:ext uri="{BB962C8B-B14F-4D97-AF65-F5344CB8AC3E}">
        <p14:creationId xmlns:p14="http://schemas.microsoft.com/office/powerpoint/2010/main" val="2067726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7DC2573-6E7A-4518-8C30-3412448966B6}"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D79912C-6656-4F71-AA28-314CCB32ADA0}" type="slidenum">
              <a:rPr lang="en-US"/>
              <a:pPr>
                <a:defRPr/>
              </a:pPr>
              <a:t>‹#›</a:t>
            </a:fld>
            <a:endParaRPr lang="en-US"/>
          </a:p>
        </p:txBody>
      </p:sp>
    </p:spTree>
    <p:extLst>
      <p:ext uri="{BB962C8B-B14F-4D97-AF65-F5344CB8AC3E}">
        <p14:creationId xmlns:p14="http://schemas.microsoft.com/office/powerpoint/2010/main" val="40119486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0D132E-1AA9-43FA-9A31-2DC5456E7468}"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78A5ABD-542A-4D83-8D26-A9B755BD635B}" type="slidenum">
              <a:rPr lang="en-US"/>
              <a:pPr>
                <a:defRPr/>
              </a:pPr>
              <a:t>‹#›</a:t>
            </a:fld>
            <a:endParaRPr lang="en-US"/>
          </a:p>
        </p:txBody>
      </p:sp>
    </p:spTree>
    <p:extLst>
      <p:ext uri="{BB962C8B-B14F-4D97-AF65-F5344CB8AC3E}">
        <p14:creationId xmlns:p14="http://schemas.microsoft.com/office/powerpoint/2010/main" val="155200894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256298-CC43-4FD1-96D3-B5170AC5926F}"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23197A-626A-4A6B-94A1-9753056E1B3E}" type="slidenum">
              <a:rPr lang="en-US"/>
              <a:pPr>
                <a:defRPr/>
              </a:pPr>
              <a:t>‹#›</a:t>
            </a:fld>
            <a:endParaRPr lang="en-US"/>
          </a:p>
        </p:txBody>
      </p:sp>
    </p:spTree>
    <p:extLst>
      <p:ext uri="{BB962C8B-B14F-4D97-AF65-F5344CB8AC3E}">
        <p14:creationId xmlns:p14="http://schemas.microsoft.com/office/powerpoint/2010/main" val="108129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3E2089C-AEFD-49DD-8055-808251C815B4}"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CAE0029-6DE5-4203-81E5-AE5131D1C576}" type="slidenum">
              <a:rPr lang="en-US"/>
              <a:pPr>
                <a:defRPr/>
              </a:pPr>
              <a:t>‹#›</a:t>
            </a:fld>
            <a:endParaRPr lang="en-US"/>
          </a:p>
        </p:txBody>
      </p:sp>
    </p:spTree>
    <p:extLst>
      <p:ext uri="{BB962C8B-B14F-4D97-AF65-F5344CB8AC3E}">
        <p14:creationId xmlns:p14="http://schemas.microsoft.com/office/powerpoint/2010/main" val="1728927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3A1FBA-5EFD-4E1C-B8DE-5BAA92B3D167}"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C5D8A43-9240-4623-9F4A-A21ED6C41463}" type="slidenum">
              <a:rPr lang="en-US"/>
              <a:pPr>
                <a:defRPr/>
              </a:pPr>
              <a:t>‹#›</a:t>
            </a:fld>
            <a:endParaRPr lang="en-US"/>
          </a:p>
        </p:txBody>
      </p:sp>
    </p:spTree>
    <p:extLst>
      <p:ext uri="{BB962C8B-B14F-4D97-AF65-F5344CB8AC3E}">
        <p14:creationId xmlns:p14="http://schemas.microsoft.com/office/powerpoint/2010/main" val="213365990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lvl1pPr>
              <a:defRPr b="1" i="0">
                <a:solidFill>
                  <a:schemeClr val="bg1"/>
                </a:solidFill>
                <a:latin typeface="Andes"/>
                <a:cs typeface="Andes"/>
              </a:defRPr>
            </a:lvl1pPr>
          </a:lstStyle>
          <a:p>
            <a:r>
              <a:rPr lang="es-ES_tradnl" dirty="0"/>
              <a:t>Clic para editar título</a:t>
            </a:r>
            <a:endParaRPr lang="es-ES" dirty="0"/>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bg1"/>
                </a:solidFill>
                <a:latin typeface="Andes"/>
                <a:cs typeface="Ande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Tree>
    <p:extLst>
      <p:ext uri="{BB962C8B-B14F-4D97-AF65-F5344CB8AC3E}">
        <p14:creationId xmlns:p14="http://schemas.microsoft.com/office/powerpoint/2010/main" val="410990225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370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6"/>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0"/>
            <a:ext cx="9144000" cy="7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910046"/>
            <a:ext cx="9144000" cy="594795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161127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50433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2"/>
            <a:ext cx="2057400" cy="365125"/>
          </a:xfrm>
          <a:prstGeom prst="rect">
            <a:avLst/>
          </a:prstGeom>
        </p:spPr>
        <p:txBody>
          <a:bodyPr/>
          <a:lstStyle/>
          <a:p>
            <a:fld id="{4C4B5B78-8609-4F88-933F-0D01DE93D3CB}" type="datetimeFigureOut">
              <a:rPr lang="en-US" smtClean="0">
                <a:solidFill>
                  <a:prstClr val="black">
                    <a:tint val="75000"/>
                  </a:prstClr>
                </a:solidFill>
              </a:rPr>
              <a:pPr/>
              <a:t>2/24/2017</a:t>
            </a:fld>
            <a:endParaRPr lang="en-US">
              <a:solidFill>
                <a:prstClr val="black">
                  <a:tint val="75000"/>
                </a:prstClr>
              </a:solidFill>
            </a:endParaRPr>
          </a:p>
        </p:txBody>
      </p:sp>
      <p:sp>
        <p:nvSpPr>
          <p:cNvPr id="3" name="Footer Placeholder 2"/>
          <p:cNvSpPr>
            <a:spLocks noGrp="1"/>
          </p:cNvSpPr>
          <p:nvPr>
            <p:ph type="ftr" sz="quarter" idx="11"/>
          </p:nvPr>
        </p:nvSpPr>
        <p:spPr>
          <a:xfrm>
            <a:off x="3028951" y="6356352"/>
            <a:ext cx="30861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2"/>
            <a:ext cx="2057400" cy="365125"/>
          </a:xfrm>
          <a:prstGeom prst="rect">
            <a:avLst/>
          </a:prstGeom>
        </p:spPr>
        <p:txBody>
          <a:bodyPr/>
          <a:lstStyle/>
          <a:p>
            <a:fld id="{7BF686FA-39D4-479B-9B96-2FEE3E1B8D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1242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0778139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089951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54875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2/24/2017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621868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2/24/2017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616196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2/24/2017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2761879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2/24/2017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4424999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2/24/2017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9984100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2/24/2017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300456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1195147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914644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40830538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2"/>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347056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9" y="1403203"/>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2"/>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102403119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71992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0"/>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319003270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8" y="1403201"/>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0"/>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117160833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81848305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7455840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nvPr>
        </p:nvGraphicFramePr>
        <p:xfrm>
          <a:off x="204788" y="1403202"/>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217525519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6492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21906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703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23497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49900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67129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23158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630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4307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4346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EFBB8-3372-464D-B445-8C157B8C49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21041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none"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82DF4D-C3D0-1140-9934-343583903778}"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841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C882DF4D-C3D0-1140-9934-343583903778}"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CAD4-7C77-A340-95A6-CCDC80A02FAD}" type="slidenum">
              <a:rPr lang="en-US" smtClean="0"/>
              <a:t>‹#›</a:t>
            </a:fld>
            <a:endParaRPr lang="en-US"/>
          </a:p>
        </p:txBody>
      </p:sp>
      <p:cxnSp>
        <p:nvCxnSpPr>
          <p:cNvPr id="7" name="Straight Connector 6"/>
          <p:cNvCxnSpPr/>
          <p:nvPr/>
        </p:nvCxnSpPr>
        <p:spPr>
          <a:xfrm>
            <a:off x="457200" y="1417638"/>
            <a:ext cx="8229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1746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82DF4D-C3D0-1140-9934-343583903778}"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CAD4-7C77-A340-95A6-CCDC80A02FAD}"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07762"/>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82DF4D-C3D0-1140-9934-343583903778}" type="datetimeFigureOut">
              <a:rPr lang="en-US" smtClean="0"/>
              <a:t>2/25/2017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7CAD4-7C77-A340-95A6-CCDC80A02FAD}" type="slidenum">
              <a:rPr lang="en-US" smtClean="0"/>
              <a:t>‹#›</a:t>
            </a:fld>
            <a:endParaRPr lang="en-US"/>
          </a:p>
        </p:txBody>
      </p:sp>
    </p:spTree>
    <p:extLst>
      <p:ext uri="{BB962C8B-B14F-4D97-AF65-F5344CB8AC3E}">
        <p14:creationId xmlns:p14="http://schemas.microsoft.com/office/powerpoint/2010/main" val="31076397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82DF4D-C3D0-1140-9934-343583903778}" type="datetimeFigureOut">
              <a:rPr lang="en-US" smtClean="0"/>
              <a:t>2/25/2017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37CAD4-7C77-A340-95A6-CCDC80A02FAD}"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91968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06511"/>
            <a:ext cx="8229600" cy="990600"/>
          </a:xfrm>
        </p:spPr>
        <p:txBody>
          <a:bodyPr/>
          <a:lstStyle>
            <a:lvl1pPr algn="ct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82DF4D-C3D0-1140-9934-343583903778}" type="datetimeFigureOut">
              <a:rPr lang="en-US" smtClean="0"/>
              <a:t>2/25/2017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37CAD4-7C77-A340-95A6-CCDC80A02FAD}" type="slidenum">
              <a:rPr lang="en-US" smtClean="0"/>
              <a:t>‹#›</a:t>
            </a:fld>
            <a:endParaRPr lang="en-US"/>
          </a:p>
        </p:txBody>
      </p:sp>
    </p:spTree>
    <p:extLst>
      <p:ext uri="{BB962C8B-B14F-4D97-AF65-F5344CB8AC3E}">
        <p14:creationId xmlns:p14="http://schemas.microsoft.com/office/powerpoint/2010/main" val="7782097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2DF4D-C3D0-1140-9934-343583903778}" type="datetimeFigureOut">
              <a:rPr lang="en-US" smtClean="0"/>
              <a:t>2/25/2017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37CAD4-7C77-A340-95A6-CCDC80A02FAD}" type="slidenum">
              <a:rPr lang="en-US" smtClean="0"/>
              <a:t>‹#›</a:t>
            </a:fld>
            <a:endParaRPr lang="en-US"/>
          </a:p>
        </p:txBody>
      </p:sp>
    </p:spTree>
    <p:extLst>
      <p:ext uri="{BB962C8B-B14F-4D97-AF65-F5344CB8AC3E}">
        <p14:creationId xmlns:p14="http://schemas.microsoft.com/office/powerpoint/2010/main" val="32020421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82DF4D-C3D0-1140-9934-343583903778}" type="datetimeFigureOut">
              <a:rPr lang="en-US" smtClean="0"/>
              <a:t>2/25/2017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0087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82DF4D-C3D0-1140-9934-343583903778}" type="datetimeFigureOut">
              <a:rPr lang="en-US" smtClean="0"/>
              <a:t>2/25/2017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37CAD4-7C77-A340-95A6-CCDC80A02FAD}" type="slidenum">
              <a:rPr lang="en-US" smtClean="0"/>
              <a:t>‹#›</a:t>
            </a:fld>
            <a:endParaRPr lang="en-US"/>
          </a:p>
        </p:txBody>
      </p:sp>
    </p:spTree>
    <p:extLst>
      <p:ext uri="{BB962C8B-B14F-4D97-AF65-F5344CB8AC3E}">
        <p14:creationId xmlns:p14="http://schemas.microsoft.com/office/powerpoint/2010/main" val="42066271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82DF4D-C3D0-1140-9934-343583903778}"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CAD4-7C77-A340-95A6-CCDC80A02FAD}" type="slidenum">
              <a:rPr lang="en-US" smtClean="0"/>
              <a:t>‹#›</a:t>
            </a:fld>
            <a:endParaRPr lang="en-US"/>
          </a:p>
        </p:txBody>
      </p:sp>
    </p:spTree>
    <p:extLst>
      <p:ext uri="{BB962C8B-B14F-4D97-AF65-F5344CB8AC3E}">
        <p14:creationId xmlns:p14="http://schemas.microsoft.com/office/powerpoint/2010/main" val="100106805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82DF4D-C3D0-1140-9934-343583903778}" type="datetimeFigureOut">
              <a:rPr lang="en-US" smtClean="0"/>
              <a:t>2/25/2017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37CAD4-7C77-A340-95A6-CCDC80A02FAD}" type="slidenum">
              <a:rPr lang="en-US" smtClean="0"/>
              <a:t>‹#›</a:t>
            </a:fld>
            <a:endParaRPr lang="en-US"/>
          </a:p>
        </p:txBody>
      </p:sp>
    </p:spTree>
    <p:extLst>
      <p:ext uri="{BB962C8B-B14F-4D97-AF65-F5344CB8AC3E}">
        <p14:creationId xmlns:p14="http://schemas.microsoft.com/office/powerpoint/2010/main" val="2987397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2/25/2017</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2/25/2017</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2/25/2017</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2/25/2017</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2/25/2017</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4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69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78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344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08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5652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44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413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482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795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1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4128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182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688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8657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867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96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5863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5640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512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2/25/2017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1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theme" Target="../theme/theme13.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theme" Target="../theme/theme14.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16.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18.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theme" Target="../theme/theme20.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theme" Target="../theme/theme2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theme" Target="../theme/theme23.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4.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5.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6.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7.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8.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theme" Target="../theme/theme29.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0.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1.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359.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5" Type="http://schemas.openxmlformats.org/officeDocument/2006/relationships/image" Target="../media/image5.emf"/><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84.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theme" Target="../theme/theme35.xml"/><Relationship Id="rId5" Type="http://schemas.openxmlformats.org/officeDocument/2006/relationships/slideLayout" Target="../slideLayouts/slideLayout386.xml"/><Relationship Id="rId4"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400.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5" Type="http://schemas.openxmlformats.org/officeDocument/2006/relationships/image" Target="../media/image5.emf"/><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403.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5" Type="http://schemas.openxmlformats.org/officeDocument/2006/relationships/image" Target="../media/image5.emf"/><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406.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8.xml"/><Relationship Id="rId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0.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1.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5.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8.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2/25/2017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441054"/>
      </p:ext>
    </p:extLst>
  </p:cSld>
  <p:clrMap bg1="lt1" tx1="dk1" bg2="lt2" tx2="dk2" accent1="accent1" accent2="accent2" accent3="accent3" accent4="accent4" accent5="accent5" accent6="accent6" hlink="hlink" folHlink="folHlink"/>
  <p:sldLayoutIdLst>
    <p:sldLayoutId id="2147502472" r:id="rId1"/>
    <p:sldLayoutId id="2147502473" r:id="rId2"/>
    <p:sldLayoutId id="2147502474" r:id="rId3"/>
    <p:sldLayoutId id="2147502475" r:id="rId4"/>
    <p:sldLayoutId id="2147502476" r:id="rId5"/>
    <p:sldLayoutId id="2147502477" r:id="rId6"/>
    <p:sldLayoutId id="2147502478" r:id="rId7"/>
    <p:sldLayoutId id="2147502479" r:id="rId8"/>
    <p:sldLayoutId id="2147502480" r:id="rId9"/>
    <p:sldLayoutId id="2147502481" r:id="rId10"/>
    <p:sldLayoutId id="21475024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2/25/2017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2438031"/>
      </p:ext>
    </p:extLst>
  </p:cSld>
  <p:clrMap bg1="lt1" tx1="dk1" bg2="lt2" tx2="dk2" accent1="accent1" accent2="accent2" accent3="accent3" accent4="accent4" accent5="accent5" accent6="accent6" hlink="hlink" folHlink="folHlink"/>
  <p:sldLayoutIdLst>
    <p:sldLayoutId id="2147502484" r:id="rId1"/>
    <p:sldLayoutId id="2147502485" r:id="rId2"/>
    <p:sldLayoutId id="2147502486" r:id="rId3"/>
    <p:sldLayoutId id="2147502487" r:id="rId4"/>
    <p:sldLayoutId id="2147502488" r:id="rId5"/>
    <p:sldLayoutId id="2147502489" r:id="rId6"/>
    <p:sldLayoutId id="2147502490" r:id="rId7"/>
    <p:sldLayoutId id="2147502491" r:id="rId8"/>
    <p:sldLayoutId id="2147502492" r:id="rId9"/>
    <p:sldLayoutId id="2147502493" r:id="rId10"/>
    <p:sldLayoutId id="21475024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2/25/2017</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480204979"/>
      </p:ext>
    </p:extLst>
  </p:cSld>
  <p:clrMap bg1="lt1" tx1="dk1" bg2="lt2" tx2="dk2" accent1="accent1" accent2="accent2" accent3="accent3" accent4="accent4" accent5="accent5" accent6="accent6" hlink="hlink" folHlink="folHlink"/>
  <p:sldLayoutIdLst>
    <p:sldLayoutId id="2147502496" r:id="rId1"/>
    <p:sldLayoutId id="2147502497" r:id="rId2"/>
    <p:sldLayoutId id="2147502498" r:id="rId3"/>
    <p:sldLayoutId id="2147502499" r:id="rId4"/>
    <p:sldLayoutId id="2147502500" r:id="rId5"/>
    <p:sldLayoutId id="2147502501" r:id="rId6"/>
    <p:sldLayoutId id="2147502502" r:id="rId7"/>
    <p:sldLayoutId id="2147502503" r:id="rId8"/>
    <p:sldLayoutId id="2147502504" r:id="rId9"/>
    <p:sldLayoutId id="2147502505" r:id="rId10"/>
    <p:sldLayoutId id="2147502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CD8768D4-D72B-4BCB-939F-388AF5EDCD2D}"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420261293"/>
      </p:ext>
    </p:extLst>
  </p:cSld>
  <p:clrMap bg1="lt1" tx1="dk1" bg2="lt2" tx2="dk2" accent1="accent1" accent2="accent2" accent3="accent3" accent4="accent4" accent5="accent5" accent6="accent6" hlink="hlink" folHlink="folHlink"/>
  <p:sldLayoutIdLst>
    <p:sldLayoutId id="2147502535" r:id="rId1"/>
    <p:sldLayoutId id="2147502536" r:id="rId2"/>
    <p:sldLayoutId id="2147502537" r:id="rId3"/>
    <p:sldLayoutId id="2147502538" r:id="rId4"/>
    <p:sldLayoutId id="2147502539" r:id="rId5"/>
    <p:sldLayoutId id="2147502540" r:id="rId6"/>
    <p:sldLayoutId id="2147502541" r:id="rId7"/>
    <p:sldLayoutId id="2147502542" r:id="rId8"/>
    <p:sldLayoutId id="2147502543" r:id="rId9"/>
    <p:sldLayoutId id="2147502544" r:id="rId10"/>
    <p:sldLayoutId id="2147502545" r:id="rId11"/>
    <p:sldLayoutId id="2147502546" r:id="rId12"/>
    <p:sldLayoutId id="2147502547" r:id="rId13"/>
    <p:sldLayoutId id="2147502548" r:id="rId14"/>
    <p:sldLayoutId id="214750254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12536BD9-18D7-43EC-82FB-88EE2B9088D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057961"/>
      </p:ext>
    </p:extLst>
  </p:cSld>
  <p:clrMap bg1="lt1" tx1="dk1" bg2="lt2" tx2="dk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 id="214750257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2/25/2017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2396913647"/>
      </p:ext>
    </p:extLst>
  </p:cSld>
  <p:clrMap bg1="lt1" tx1="dk1" bg2="lt2" tx2="dk2" accent1="accent1" accent2="accent2" accent3="accent3" accent4="accent4" accent5="accent5" accent6="accent6" hlink="hlink" folHlink="folHlink"/>
  <p:sldLayoutIdLst>
    <p:sldLayoutId id="2147502578" r:id="rId1"/>
    <p:sldLayoutId id="2147502579" r:id="rId2"/>
    <p:sldLayoutId id="2147502580" r:id="rId3"/>
    <p:sldLayoutId id="2147502581" r:id="rId4"/>
    <p:sldLayoutId id="2147502582" r:id="rId5"/>
    <p:sldLayoutId id="2147502583" r:id="rId6"/>
    <p:sldLayoutId id="2147502584" r:id="rId7"/>
    <p:sldLayoutId id="2147502585" r:id="rId8"/>
    <p:sldLayoutId id="2147502586" r:id="rId9"/>
    <p:sldLayoutId id="2147502587" r:id="rId10"/>
    <p:sldLayoutId id="214750258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8FD10D87-595C-447C-B945-A57F12CC0BC4}" type="slidenum">
              <a:rPr lang="en-US"/>
              <a:pPr eaLnBrk="1" hangingPunct="1">
                <a:defRPr/>
              </a:pPr>
              <a:t>‹#›</a:t>
            </a:fld>
            <a:endParaRPr lang="en-US"/>
          </a:p>
        </p:txBody>
      </p:sp>
    </p:spTree>
    <p:extLst>
      <p:ext uri="{BB962C8B-B14F-4D97-AF65-F5344CB8AC3E}">
        <p14:creationId xmlns:p14="http://schemas.microsoft.com/office/powerpoint/2010/main" val="3537252512"/>
      </p:ext>
    </p:extLst>
  </p:cSld>
  <p:clrMap bg1="lt1" tx1="dk1" bg2="lt2" tx2="dk2" accent1="accent1" accent2="accent2" accent3="accent3" accent4="accent4" accent5="accent5" accent6="accent6" hlink="hlink" folHlink="folHlink"/>
  <p:sldLayoutIdLst>
    <p:sldLayoutId id="2147502602" r:id="rId1"/>
    <p:sldLayoutId id="2147502603" r:id="rId2"/>
    <p:sldLayoutId id="2147502604" r:id="rId3"/>
    <p:sldLayoutId id="2147502605" r:id="rId4"/>
    <p:sldLayoutId id="2147502606" r:id="rId5"/>
    <p:sldLayoutId id="2147502607" r:id="rId6"/>
    <p:sldLayoutId id="2147502608" r:id="rId7"/>
    <p:sldLayoutId id="2147502609" r:id="rId8"/>
    <p:sldLayoutId id="2147502610" r:id="rId9"/>
    <p:sldLayoutId id="2147502611" r:id="rId10"/>
    <p:sldLayoutId id="2147502612" r:id="rId11"/>
    <p:sldLayoutId id="2147502613" r:id="rId12"/>
    <p:sldLayoutId id="2147502614" r:id="rId13"/>
    <p:sldLayoutId id="214750261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32925425"/>
      </p:ext>
    </p:extLst>
  </p:cSld>
  <p:clrMap bg1="lt1" tx1="dk1" bg2="lt2" tx2="dk2" accent1="accent1" accent2="accent2" accent3="accent3" accent4="accent4" accent5="accent5" accent6="accent6" hlink="hlink" folHlink="folHlink"/>
  <p:sldLayoutIdLst>
    <p:sldLayoutId id="2147502617" r:id="rId1"/>
    <p:sldLayoutId id="2147502618" r:id="rId2"/>
    <p:sldLayoutId id="2147502619" r:id="rId3"/>
    <p:sldLayoutId id="2147502620" r:id="rId4"/>
    <p:sldLayoutId id="2147502621" r:id="rId5"/>
    <p:sldLayoutId id="2147502622" r:id="rId6"/>
    <p:sldLayoutId id="2147502623" r:id="rId7"/>
    <p:sldLayoutId id="2147502624" r:id="rId8"/>
    <p:sldLayoutId id="2147502625" r:id="rId9"/>
    <p:sldLayoutId id="2147502626" r:id="rId10"/>
    <p:sldLayoutId id="21475026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5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5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50">
                <a:solidFill>
                  <a:srgbClr val="000000"/>
                </a:solidFill>
                <a:ea typeface="+mn-ea"/>
                <a:cs typeface="Arial" panose="020B0604020202020204" pitchFamily="34" charset="0"/>
              </a:defRPr>
            </a:lvl1pPr>
          </a:lstStyle>
          <a:p>
            <a:pPr>
              <a:defRPr/>
            </a:pPr>
            <a:fld id="{975C32EB-748D-4696-A629-4EF57163663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71777215"/>
      </p:ext>
    </p:extLst>
  </p:cSld>
  <p:clrMap bg1="lt1" tx1="dk1" bg2="lt2" tx2="dk2" accent1="accent1" accent2="accent2" accent3="accent3" accent4="accent4" accent5="accent5" accent6="accent6" hlink="hlink" folHlink="folHlink"/>
  <p:sldLayoutIdLst>
    <p:sldLayoutId id="2147502629" r:id="rId1"/>
    <p:sldLayoutId id="2147502630" r:id="rId2"/>
    <p:sldLayoutId id="2147502631" r:id="rId3"/>
    <p:sldLayoutId id="2147502632" r:id="rId4"/>
    <p:sldLayoutId id="2147502633" r:id="rId5"/>
    <p:sldLayoutId id="2147502634" r:id="rId6"/>
    <p:sldLayoutId id="2147502635" r:id="rId7"/>
    <p:sldLayoutId id="2147502636" r:id="rId8"/>
    <p:sldLayoutId id="2147502637" r:id="rId9"/>
    <p:sldLayoutId id="2147502638" r:id="rId10"/>
    <p:sldLayoutId id="2147502639" r:id="rId11"/>
    <p:sldLayoutId id="2147502640" r:id="rId12"/>
    <p:sldLayoutId id="2147502641" r:id="rId13"/>
    <p:sldLayoutId id="2147502642"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83" algn="ctr" rtl="0" fontAlgn="base">
        <a:spcBef>
          <a:spcPct val="0"/>
        </a:spcBef>
        <a:spcAft>
          <a:spcPct val="0"/>
        </a:spcAft>
        <a:defRPr sz="3300">
          <a:solidFill>
            <a:schemeClr val="tx2"/>
          </a:solidFill>
          <a:latin typeface="Arial" charset="0"/>
        </a:defRPr>
      </a:lvl6pPr>
      <a:lvl7pPr marL="685765" algn="ctr" rtl="0" fontAlgn="base">
        <a:spcBef>
          <a:spcPct val="0"/>
        </a:spcBef>
        <a:spcAft>
          <a:spcPct val="0"/>
        </a:spcAft>
        <a:defRPr sz="3300">
          <a:solidFill>
            <a:schemeClr val="tx2"/>
          </a:solidFill>
          <a:latin typeface="Arial" charset="0"/>
        </a:defRPr>
      </a:lvl7pPr>
      <a:lvl8pPr marL="1028648" algn="ctr" rtl="0" fontAlgn="base">
        <a:spcBef>
          <a:spcPct val="0"/>
        </a:spcBef>
        <a:spcAft>
          <a:spcPct val="0"/>
        </a:spcAft>
        <a:defRPr sz="3300">
          <a:solidFill>
            <a:schemeClr val="tx2"/>
          </a:solidFill>
          <a:latin typeface="Arial" charset="0"/>
        </a:defRPr>
      </a:lvl8pPr>
      <a:lvl9pPr marL="1371530" algn="ctr" rtl="0" fontAlgn="base">
        <a:spcBef>
          <a:spcPct val="0"/>
        </a:spcBef>
        <a:spcAft>
          <a:spcPct val="0"/>
        </a:spcAft>
        <a:defRPr sz="3300">
          <a:solidFill>
            <a:schemeClr val="tx2"/>
          </a:solidFill>
          <a:latin typeface="Arial" charset="0"/>
        </a:defRPr>
      </a:lvl9pPr>
    </p:titleStyle>
    <p:bodyStyle>
      <a:lvl1pPr marL="255985" indent="-255985" algn="l" rtl="0" eaLnBrk="0" fontAlgn="base" hangingPunct="0">
        <a:spcBef>
          <a:spcPct val="20000"/>
        </a:spcBef>
        <a:spcAft>
          <a:spcPct val="0"/>
        </a:spcAft>
        <a:buChar char="•"/>
        <a:defRPr sz="2400">
          <a:solidFill>
            <a:schemeClr val="tx1"/>
          </a:solidFill>
          <a:latin typeface="+mn-lt"/>
          <a:ea typeface="+mn-ea"/>
          <a:cs typeface="+mn-cs"/>
        </a:defRPr>
      </a:lvl1pPr>
      <a:lvl2pPr marL="556022" indent="-213122" algn="l" rtl="0" eaLnBrk="0" fontAlgn="base" hangingPunct="0">
        <a:spcBef>
          <a:spcPct val="20000"/>
        </a:spcBef>
        <a:spcAft>
          <a:spcPct val="0"/>
        </a:spcAft>
        <a:buChar char="–"/>
        <a:defRPr sz="2100">
          <a:solidFill>
            <a:schemeClr val="tx1"/>
          </a:solidFill>
          <a:latin typeface="+mn-lt"/>
        </a:defRPr>
      </a:lvl2pPr>
      <a:lvl3pPr marL="856060" indent="-170260" algn="l" rtl="0" eaLnBrk="0" fontAlgn="base" hangingPunct="0">
        <a:spcBef>
          <a:spcPct val="20000"/>
        </a:spcBef>
        <a:spcAft>
          <a:spcPct val="0"/>
        </a:spcAft>
        <a:buChar char="•"/>
        <a:defRPr sz="1800">
          <a:solidFill>
            <a:schemeClr val="tx1"/>
          </a:solidFill>
          <a:latin typeface="+mn-lt"/>
        </a:defRPr>
      </a:lvl3pPr>
      <a:lvl4pPr marL="1198960" indent="-170260" algn="l" rtl="0" eaLnBrk="0" fontAlgn="base" hangingPunct="0">
        <a:spcBef>
          <a:spcPct val="20000"/>
        </a:spcBef>
        <a:spcAft>
          <a:spcPct val="0"/>
        </a:spcAft>
        <a:buChar char="–"/>
        <a:defRPr sz="1500">
          <a:solidFill>
            <a:schemeClr val="tx1"/>
          </a:solidFill>
          <a:latin typeface="+mn-lt"/>
        </a:defRPr>
      </a:lvl4pPr>
      <a:lvl5pPr marL="1541860" indent="-170260" algn="l" rtl="0" eaLnBrk="0" fontAlgn="base" hangingPunct="0">
        <a:spcBef>
          <a:spcPct val="20000"/>
        </a:spcBef>
        <a:spcAft>
          <a:spcPct val="0"/>
        </a:spcAft>
        <a:buChar char="»"/>
        <a:defRPr sz="1500">
          <a:solidFill>
            <a:schemeClr val="tx1"/>
          </a:solidFill>
          <a:latin typeface="+mn-lt"/>
        </a:defRPr>
      </a:lvl5pPr>
      <a:lvl6pPr marL="1885853" indent="-171441" algn="l" rtl="0" fontAlgn="base">
        <a:spcBef>
          <a:spcPct val="20000"/>
        </a:spcBef>
        <a:spcAft>
          <a:spcPct val="0"/>
        </a:spcAft>
        <a:buChar char="»"/>
        <a:defRPr sz="1500">
          <a:solidFill>
            <a:schemeClr val="tx1"/>
          </a:solidFill>
          <a:latin typeface="+mn-lt"/>
        </a:defRPr>
      </a:lvl6pPr>
      <a:lvl7pPr marL="2228736" indent="-171441" algn="l" rtl="0" fontAlgn="base">
        <a:spcBef>
          <a:spcPct val="20000"/>
        </a:spcBef>
        <a:spcAft>
          <a:spcPct val="0"/>
        </a:spcAft>
        <a:buChar char="»"/>
        <a:defRPr sz="1500">
          <a:solidFill>
            <a:schemeClr val="tx1"/>
          </a:solidFill>
          <a:latin typeface="+mn-lt"/>
        </a:defRPr>
      </a:lvl7pPr>
      <a:lvl8pPr marL="2571619" indent="-171441" algn="l" rtl="0" fontAlgn="base">
        <a:spcBef>
          <a:spcPct val="20000"/>
        </a:spcBef>
        <a:spcAft>
          <a:spcPct val="0"/>
        </a:spcAft>
        <a:buChar char="»"/>
        <a:defRPr sz="1500">
          <a:solidFill>
            <a:schemeClr val="tx1"/>
          </a:solidFill>
          <a:latin typeface="+mn-lt"/>
        </a:defRPr>
      </a:lvl8pPr>
      <a:lvl9pPr marL="2914501" indent="-171441"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3"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8"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97682027"/>
      </p:ext>
    </p:extLst>
  </p:cSld>
  <p:clrMap bg1="lt1" tx1="dk1" bg2="lt2" tx2="dk2" accent1="accent1" accent2="accent2" accent3="accent3" accent4="accent4" accent5="accent5" accent6="accent6" hlink="hlink" folHlink="folHlink"/>
  <p:sldLayoutIdLst>
    <p:sldLayoutId id="2147502680" r:id="rId1"/>
    <p:sldLayoutId id="2147502681" r:id="rId2"/>
    <p:sldLayoutId id="2147502682" r:id="rId3"/>
    <p:sldLayoutId id="2147502683" r:id="rId4"/>
    <p:sldLayoutId id="2147502684" r:id="rId5"/>
    <p:sldLayoutId id="2147502685" r:id="rId6"/>
    <p:sldLayoutId id="2147502686" r:id="rId7"/>
    <p:sldLayoutId id="2147502687" r:id="rId8"/>
    <p:sldLayoutId id="2147502688" r:id="rId9"/>
    <p:sldLayoutId id="2147502689" r:id="rId10"/>
    <p:sldLayoutId id="21475026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9219"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defRPr>
            </a:lvl1pPr>
          </a:lstStyle>
          <a:p>
            <a:pPr>
              <a:defRPr/>
            </a:pPr>
            <a:fld id="{E8AD6D5D-85F2-4F00-A666-DB05569245CF}"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663353530"/>
      </p:ext>
    </p:extLst>
  </p:cSld>
  <p:clrMap bg1="lt1" tx1="dk1" bg2="lt2" tx2="dk2" accent1="accent1" accent2="accent2" accent3="accent3" accent4="accent4" accent5="accent5" accent6="accent6" hlink="hlink" folHlink="folHlink"/>
  <p:sldLayoutIdLst>
    <p:sldLayoutId id="2147502692" r:id="rId1"/>
    <p:sldLayoutId id="2147502693" r:id="rId2"/>
    <p:sldLayoutId id="2147502694" r:id="rId3"/>
    <p:sldLayoutId id="2147502695" r:id="rId4"/>
    <p:sldLayoutId id="2147502696" r:id="rId5"/>
    <p:sldLayoutId id="2147502697" r:id="rId6"/>
    <p:sldLayoutId id="2147502698" r:id="rId7"/>
    <p:sldLayoutId id="2147502699" r:id="rId8"/>
    <p:sldLayoutId id="2147502700" r:id="rId9"/>
    <p:sldLayoutId id="2147502701" r:id="rId10"/>
    <p:sldLayoutId id="2147502702" r:id="rId11"/>
    <p:sldLayoutId id="2147502703" r:id="rId12"/>
    <p:sldLayoutId id="2147502704" r:id="rId13"/>
    <p:sldLayoutId id="2147502705"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1506"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1507"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b="0">
                <a:solidFill>
                  <a:srgbClr val="000000"/>
                </a:solidFill>
                <a:latin typeface="Times New Roman" pitchFamily="18" charset="0"/>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050" b="0">
                <a:solidFill>
                  <a:srgbClr val="000000"/>
                </a:solidFill>
                <a:latin typeface="Times New Roman" pitchFamily="18" charset="0"/>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a:solidFill>
                  <a:srgbClr val="000000"/>
                </a:solidFill>
                <a:latin typeface="Times New Roman" panose="02020603050405020304" pitchFamily="18" charset="0"/>
              </a:defRPr>
            </a:lvl1pPr>
          </a:lstStyle>
          <a:p>
            <a:pPr>
              <a:defRPr/>
            </a:pPr>
            <a:fld id="{5E7B6356-B9DC-4985-B064-79B471471397}"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981961251"/>
      </p:ext>
    </p:extLst>
  </p:cSld>
  <p:clrMap bg1="lt1" tx1="dk1" bg2="lt2" tx2="dk2" accent1="accent1" accent2="accent2" accent3="accent3" accent4="accent4" accent5="accent5" accent6="accent6" hlink="hlink" folHlink="folHlink"/>
  <p:sldLayoutIdLst>
    <p:sldLayoutId id="2147502722" r:id="rId1"/>
    <p:sldLayoutId id="2147502723" r:id="rId2"/>
    <p:sldLayoutId id="2147502724" r:id="rId3"/>
    <p:sldLayoutId id="2147502725" r:id="rId4"/>
    <p:sldLayoutId id="2147502726" r:id="rId5"/>
    <p:sldLayoutId id="2147502727" r:id="rId6"/>
    <p:sldLayoutId id="2147502728" r:id="rId7"/>
    <p:sldLayoutId id="2147502729" r:id="rId8"/>
    <p:sldLayoutId id="2147502730" r:id="rId9"/>
    <p:sldLayoutId id="2147502731" r:id="rId10"/>
    <p:sldLayoutId id="2147502732" r:id="rId11"/>
    <p:sldLayoutId id="2147502733" r:id="rId12"/>
    <p:sldLayoutId id="2147502734" r:id="rId13"/>
    <p:sldLayoutId id="2147502735" r:id="rId14"/>
  </p:sldLayoutIdLst>
  <p:txStyles>
    <p:titleStyle>
      <a:lvl1pPr algn="ctr" rtl="0" eaLnBrk="0" fontAlgn="base" hangingPunct="0">
        <a:spcBef>
          <a:spcPct val="0"/>
        </a:spcBef>
        <a:spcAft>
          <a:spcPct val="0"/>
        </a:spcAft>
        <a:defRPr sz="2100" b="1">
          <a:solidFill>
            <a:schemeClr val="tx2"/>
          </a:solidFill>
          <a:latin typeface="+mj-lt"/>
          <a:ea typeface="+mj-ea"/>
          <a:cs typeface="+mj-cs"/>
        </a:defRPr>
      </a:lvl1pPr>
      <a:lvl2pPr algn="ctr" rtl="0" eaLnBrk="0" fontAlgn="base" hangingPunct="0">
        <a:spcBef>
          <a:spcPct val="0"/>
        </a:spcBef>
        <a:spcAft>
          <a:spcPct val="0"/>
        </a:spcAft>
        <a:defRPr sz="2100" b="1">
          <a:solidFill>
            <a:schemeClr val="tx2"/>
          </a:solidFill>
          <a:latin typeface="Arial" charset="0"/>
        </a:defRPr>
      </a:lvl2pPr>
      <a:lvl3pPr algn="ctr" rtl="0" eaLnBrk="0" fontAlgn="base" hangingPunct="0">
        <a:spcBef>
          <a:spcPct val="0"/>
        </a:spcBef>
        <a:spcAft>
          <a:spcPct val="0"/>
        </a:spcAft>
        <a:defRPr sz="2100" b="1">
          <a:solidFill>
            <a:schemeClr val="tx2"/>
          </a:solidFill>
          <a:latin typeface="Arial" charset="0"/>
        </a:defRPr>
      </a:lvl3pPr>
      <a:lvl4pPr algn="ctr" rtl="0" eaLnBrk="0" fontAlgn="base" hangingPunct="0">
        <a:spcBef>
          <a:spcPct val="0"/>
        </a:spcBef>
        <a:spcAft>
          <a:spcPct val="0"/>
        </a:spcAft>
        <a:defRPr sz="2100" b="1">
          <a:solidFill>
            <a:schemeClr val="tx2"/>
          </a:solidFill>
          <a:latin typeface="Arial" charset="0"/>
        </a:defRPr>
      </a:lvl4pPr>
      <a:lvl5pPr algn="ctr" rtl="0" eaLnBrk="0" fontAlgn="base" hangingPunct="0">
        <a:spcBef>
          <a:spcPct val="0"/>
        </a:spcBef>
        <a:spcAft>
          <a:spcPct val="0"/>
        </a:spcAft>
        <a:defRPr sz="2100" b="1">
          <a:solidFill>
            <a:schemeClr val="tx2"/>
          </a:solidFill>
          <a:latin typeface="Arial" charset="0"/>
        </a:defRPr>
      </a:lvl5pPr>
      <a:lvl6pPr marL="342900" algn="ctr" rtl="0" eaLnBrk="0" fontAlgn="base" hangingPunct="0">
        <a:spcBef>
          <a:spcPct val="0"/>
        </a:spcBef>
        <a:spcAft>
          <a:spcPct val="0"/>
        </a:spcAft>
        <a:defRPr sz="2100" b="1">
          <a:solidFill>
            <a:schemeClr val="tx2"/>
          </a:solidFill>
          <a:latin typeface="Arial" charset="0"/>
        </a:defRPr>
      </a:lvl6pPr>
      <a:lvl7pPr marL="685800" algn="ctr" rtl="0" eaLnBrk="0" fontAlgn="base" hangingPunct="0">
        <a:spcBef>
          <a:spcPct val="0"/>
        </a:spcBef>
        <a:spcAft>
          <a:spcPct val="0"/>
        </a:spcAft>
        <a:defRPr sz="2100" b="1">
          <a:solidFill>
            <a:schemeClr val="tx2"/>
          </a:solidFill>
          <a:latin typeface="Arial" charset="0"/>
        </a:defRPr>
      </a:lvl7pPr>
      <a:lvl8pPr marL="1028700" algn="ctr" rtl="0" eaLnBrk="0" fontAlgn="base" hangingPunct="0">
        <a:spcBef>
          <a:spcPct val="0"/>
        </a:spcBef>
        <a:spcAft>
          <a:spcPct val="0"/>
        </a:spcAft>
        <a:defRPr sz="2100" b="1">
          <a:solidFill>
            <a:schemeClr val="tx2"/>
          </a:solidFill>
          <a:latin typeface="Arial" charset="0"/>
        </a:defRPr>
      </a:lvl8pPr>
      <a:lvl9pPr marL="1371600" algn="ctr" rtl="0" eaLnBrk="0" fontAlgn="base" hangingPunct="0">
        <a:spcBef>
          <a:spcPct val="0"/>
        </a:spcBef>
        <a:spcAft>
          <a:spcPct val="0"/>
        </a:spcAft>
        <a:defRPr sz="21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n"/>
        <a:defRPr sz="2100" b="1">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Font typeface="Wingdings" panose="05000000000000000000" pitchFamily="2" charset="2"/>
        <a:buChar char="l"/>
        <a:defRPr b="1">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u"/>
        <a:defRPr sz="1500" b="1">
          <a:solidFill>
            <a:schemeClr val="tx1"/>
          </a:solidFill>
          <a:latin typeface="+mn-lt"/>
        </a:defRPr>
      </a:lvl3pPr>
      <a:lvl4pPr marL="1200150" indent="-171450" algn="l" rtl="0" eaLnBrk="0" fontAlgn="base" hangingPunct="0">
        <a:spcBef>
          <a:spcPct val="20000"/>
        </a:spcBef>
        <a:spcAft>
          <a:spcPct val="0"/>
        </a:spcAft>
        <a:buClr>
          <a:schemeClr val="bg2"/>
        </a:buClr>
        <a:buSzPct val="75000"/>
        <a:buChar char="–"/>
        <a:defRPr sz="1500" b="1">
          <a:solidFill>
            <a:schemeClr val="tx1"/>
          </a:solidFill>
          <a:latin typeface="+mn-lt"/>
        </a:defRPr>
      </a:lvl4pPr>
      <a:lvl5pPr marL="1543050" indent="-171450" algn="l" rtl="0" eaLnBrk="0" fontAlgn="base" hangingPunct="0">
        <a:spcBef>
          <a:spcPct val="20000"/>
        </a:spcBef>
        <a:spcAft>
          <a:spcPct val="0"/>
        </a:spcAft>
        <a:buClr>
          <a:schemeClr val="bg2"/>
        </a:buClr>
        <a:buSzPct val="75000"/>
        <a:buChar char="•"/>
        <a:defRPr sz="1500" b="1">
          <a:solidFill>
            <a:schemeClr val="tx1"/>
          </a:solidFill>
          <a:latin typeface="+mn-lt"/>
        </a:defRPr>
      </a:lvl5pPr>
      <a:lvl6pPr marL="1885950" indent="-171450" algn="l" rtl="0" eaLnBrk="0" fontAlgn="base" hangingPunct="0">
        <a:spcBef>
          <a:spcPct val="20000"/>
        </a:spcBef>
        <a:spcAft>
          <a:spcPct val="0"/>
        </a:spcAft>
        <a:buClr>
          <a:schemeClr val="bg2"/>
        </a:buClr>
        <a:buSzPct val="75000"/>
        <a:buChar char="•"/>
        <a:defRPr b="1">
          <a:solidFill>
            <a:schemeClr val="tx1"/>
          </a:solidFill>
          <a:latin typeface="+mn-lt"/>
        </a:defRPr>
      </a:lvl6pPr>
      <a:lvl7pPr marL="2228850" indent="-171450" algn="l" rtl="0" eaLnBrk="0" fontAlgn="base" hangingPunct="0">
        <a:spcBef>
          <a:spcPct val="20000"/>
        </a:spcBef>
        <a:spcAft>
          <a:spcPct val="0"/>
        </a:spcAft>
        <a:buClr>
          <a:schemeClr val="bg2"/>
        </a:buClr>
        <a:buSzPct val="75000"/>
        <a:buChar char="•"/>
        <a:defRPr b="1">
          <a:solidFill>
            <a:schemeClr val="tx1"/>
          </a:solidFill>
          <a:latin typeface="+mn-lt"/>
        </a:defRPr>
      </a:lvl7pPr>
      <a:lvl8pPr marL="2571750" indent="-171450" algn="l" rtl="0" eaLnBrk="0" fontAlgn="base" hangingPunct="0">
        <a:spcBef>
          <a:spcPct val="20000"/>
        </a:spcBef>
        <a:spcAft>
          <a:spcPct val="0"/>
        </a:spcAft>
        <a:buClr>
          <a:schemeClr val="bg2"/>
        </a:buClr>
        <a:buSzPct val="75000"/>
        <a:buChar char="•"/>
        <a:defRPr b="1">
          <a:solidFill>
            <a:schemeClr val="tx1"/>
          </a:solidFill>
          <a:latin typeface="+mn-lt"/>
        </a:defRPr>
      </a:lvl8pPr>
      <a:lvl9pPr marL="2914650" indent="-17145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fld id="{1A3B951F-4576-44B3-80C3-BD0B26A43DD1}" type="datetimeFigureOut">
              <a:rPr lang="en-US"/>
              <a:pPr>
                <a:defRPr/>
              </a:pPr>
              <a:t>2/25/2017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6E0EF6-A668-47C1-B658-32D4BED2B873}"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889056179"/>
      </p:ext>
    </p:extLst>
  </p:cSld>
  <p:clrMap bg1="lt1" tx1="dk1" bg2="lt2" tx2="dk2" accent1="accent1" accent2="accent2" accent3="accent3" accent4="accent4" accent5="accent5" accent6="accent6" hlink="hlink" folHlink="folHlink"/>
  <p:sldLayoutIdLst>
    <p:sldLayoutId id="2147502761" r:id="rId1"/>
    <p:sldLayoutId id="2147502762" r:id="rId2"/>
    <p:sldLayoutId id="2147502763" r:id="rId3"/>
    <p:sldLayoutId id="2147502764" r:id="rId4"/>
    <p:sldLayoutId id="2147502765" r:id="rId5"/>
    <p:sldLayoutId id="2147502766" r:id="rId6"/>
    <p:sldLayoutId id="2147502767" r:id="rId7"/>
    <p:sldLayoutId id="2147502768" r:id="rId8"/>
    <p:sldLayoutId id="2147502769" r:id="rId9"/>
    <p:sldLayoutId id="2147502770" r:id="rId10"/>
    <p:sldLayoutId id="21475027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6FFA6886-9211-42A3-829D-4602D87CCF2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914734"/>
      </p:ext>
    </p:extLst>
  </p:cSld>
  <p:clrMap bg1="lt1" tx1="dk1" bg2="lt2" tx2="dk2" accent1="accent1" accent2="accent2" accent3="accent3" accent4="accent4" accent5="accent5" accent6="accent6" hlink="hlink" folHlink="folHlink"/>
  <p:sldLayoutIdLst>
    <p:sldLayoutId id="2147502773" r:id="rId1"/>
    <p:sldLayoutId id="2147502774" r:id="rId2"/>
    <p:sldLayoutId id="2147502775" r:id="rId3"/>
    <p:sldLayoutId id="2147502776" r:id="rId4"/>
    <p:sldLayoutId id="2147502777" r:id="rId5"/>
    <p:sldLayoutId id="2147502778" r:id="rId6"/>
    <p:sldLayoutId id="2147502779" r:id="rId7"/>
    <p:sldLayoutId id="2147502780" r:id="rId8"/>
    <p:sldLayoutId id="2147502781" r:id="rId9"/>
    <p:sldLayoutId id="2147502782" r:id="rId10"/>
    <p:sldLayoutId id="2147502783" r:id="rId11"/>
    <p:sldLayoutId id="2147502784" r:id="rId12"/>
    <p:sldLayoutId id="2147502785" r:id="rId13"/>
    <p:sldLayoutId id="214750278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4FCFFA7-39EA-4E82-8CB6-A2A7009FEE6B}"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96B057D-DD19-49ED-A0D6-44DC4183DA48}"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46122121"/>
      </p:ext>
    </p:extLst>
  </p:cSld>
  <p:clrMap bg1="lt1" tx1="dk1" bg2="lt2" tx2="dk2" accent1="accent1" accent2="accent2" accent3="accent3" accent4="accent4" accent5="accent5" accent6="accent6" hlink="hlink" folHlink="folHlink"/>
  <p:sldLayoutIdLst>
    <p:sldLayoutId id="2147502788" r:id="rId1"/>
    <p:sldLayoutId id="2147502789" r:id="rId2"/>
    <p:sldLayoutId id="2147502790" r:id="rId3"/>
    <p:sldLayoutId id="2147502791" r:id="rId4"/>
    <p:sldLayoutId id="2147502792" r:id="rId5"/>
    <p:sldLayoutId id="2147502793" r:id="rId6"/>
    <p:sldLayoutId id="2147502794" r:id="rId7"/>
    <p:sldLayoutId id="2147502795" r:id="rId8"/>
    <p:sldLayoutId id="2147502796" r:id="rId9"/>
    <p:sldLayoutId id="2147502797" r:id="rId10"/>
    <p:sldLayoutId id="21475027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GB" altLang="en-US"/>
              <a:t>Click to edit Master title style</a:t>
            </a:r>
            <a:endParaRPr lang="en-US" altLang="en-US"/>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121899" tIns="60949" rIns="121899" bIns="60949" rtlCol="0" anchor="ctr"/>
          <a:lstStyle>
            <a:lvl1pPr algn="l"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46A61ADE-92C8-4C43-9646-3FCC31C7B37B}" type="datetimeFigureOut">
              <a:rPr lang="en-US"/>
              <a:pPr>
                <a:defRPr/>
              </a:pPr>
              <a:t>2/25/2017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899" tIns="60949" rIns="121899" bIns="60949" rtlCol="0" anchor="ctr"/>
          <a:lstStyle>
            <a:lvl1pPr algn="ct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21899" tIns="60949" rIns="121899" bIns="60949" rtlCol="0" anchor="ctr"/>
          <a:lstStyle>
            <a:lvl1pPr algn="r" defTabSz="4572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81D2049-A4BC-40EE-8273-3552AF738F8D}" type="slidenum">
              <a:rPr lang="en-US"/>
              <a:pPr>
                <a:defRPr/>
              </a:pPr>
              <a:t>‹#›</a:t>
            </a:fld>
            <a:endParaRPr lang="en-US"/>
          </a:p>
        </p:txBody>
      </p:sp>
    </p:spTree>
    <p:extLst>
      <p:ext uri="{BB962C8B-B14F-4D97-AF65-F5344CB8AC3E}">
        <p14:creationId xmlns:p14="http://schemas.microsoft.com/office/powerpoint/2010/main" val="1357338654"/>
      </p:ext>
    </p:extLst>
  </p:cSld>
  <p:clrMap bg1="lt1" tx1="dk1" bg2="lt2" tx2="dk2" accent1="accent1" accent2="accent2" accent3="accent3" accent4="accent4" accent5="accent5" accent6="accent6" hlink="hlink" folHlink="folHlink"/>
  <p:sldLayoutIdLst>
    <p:sldLayoutId id="2147502812" r:id="rId1"/>
    <p:sldLayoutId id="2147502813" r:id="rId2"/>
    <p:sldLayoutId id="2147502814" r:id="rId3"/>
    <p:sldLayoutId id="2147502815" r:id="rId4"/>
    <p:sldLayoutId id="2147502816" r:id="rId5"/>
    <p:sldLayoutId id="2147502817" r:id="rId6"/>
    <p:sldLayoutId id="2147502818" r:id="rId7"/>
    <p:sldLayoutId id="2147502819" r:id="rId8"/>
    <p:sldLayoutId id="2147502820" r:id="rId9"/>
    <p:sldLayoutId id="2147502821" r:id="rId10"/>
    <p:sldLayoutId id="214750282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830" indent="-228621" algn="l" defTabSz="457242" rtl="0" eaLnBrk="1" latinLnBrk="0" hangingPunct="1">
        <a:spcBef>
          <a:spcPct val="20000"/>
        </a:spcBef>
        <a:buFont typeface="Arial"/>
        <a:buChar char="•"/>
        <a:defRPr sz="2026" kern="1200">
          <a:solidFill>
            <a:schemeClr val="tx1"/>
          </a:solidFill>
          <a:latin typeface="+mn-lt"/>
          <a:ea typeface="+mn-ea"/>
          <a:cs typeface="+mn-cs"/>
        </a:defRPr>
      </a:lvl6pPr>
      <a:lvl7pPr marL="2972073" indent="-228621" algn="l" defTabSz="457242" rtl="0" eaLnBrk="1" latinLnBrk="0" hangingPunct="1">
        <a:spcBef>
          <a:spcPct val="20000"/>
        </a:spcBef>
        <a:buFont typeface="Arial"/>
        <a:buChar char="•"/>
        <a:defRPr sz="2026" kern="1200">
          <a:solidFill>
            <a:schemeClr val="tx1"/>
          </a:solidFill>
          <a:latin typeface="+mn-lt"/>
          <a:ea typeface="+mn-ea"/>
          <a:cs typeface="+mn-cs"/>
        </a:defRPr>
      </a:lvl7pPr>
      <a:lvl8pPr marL="3429314" indent="-228621" algn="l" defTabSz="457242" rtl="0" eaLnBrk="1" latinLnBrk="0" hangingPunct="1">
        <a:spcBef>
          <a:spcPct val="20000"/>
        </a:spcBef>
        <a:buFont typeface="Arial"/>
        <a:buChar char="•"/>
        <a:defRPr sz="2026" kern="1200">
          <a:solidFill>
            <a:schemeClr val="tx1"/>
          </a:solidFill>
          <a:latin typeface="+mn-lt"/>
          <a:ea typeface="+mn-ea"/>
          <a:cs typeface="+mn-cs"/>
        </a:defRPr>
      </a:lvl8pPr>
      <a:lvl9pPr marL="3886556" indent="-228621" algn="l" defTabSz="457242" rtl="0" eaLnBrk="1" latinLnBrk="0" hangingPunct="1">
        <a:spcBef>
          <a:spcPct val="20000"/>
        </a:spcBef>
        <a:buFont typeface="Arial"/>
        <a:buChar char="•"/>
        <a:defRPr sz="2026" kern="1200">
          <a:solidFill>
            <a:schemeClr val="tx1"/>
          </a:solidFill>
          <a:latin typeface="+mn-lt"/>
          <a:ea typeface="+mn-ea"/>
          <a:cs typeface="+mn-cs"/>
        </a:defRPr>
      </a:lvl9pPr>
    </p:bodyStyle>
    <p:otherStyle>
      <a:defPPr>
        <a:defRPr lang="en-US"/>
      </a:defPPr>
      <a:lvl1pPr marL="0" algn="l" defTabSz="457242" rtl="0" eaLnBrk="1" latinLnBrk="0" hangingPunct="1">
        <a:defRPr sz="1800" kern="1200">
          <a:solidFill>
            <a:schemeClr val="tx1"/>
          </a:solidFill>
          <a:latin typeface="+mn-lt"/>
          <a:ea typeface="+mn-ea"/>
          <a:cs typeface="+mn-cs"/>
        </a:defRPr>
      </a:lvl1pPr>
      <a:lvl2pPr marL="457242" algn="l" defTabSz="457242" rtl="0" eaLnBrk="1" latinLnBrk="0" hangingPunct="1">
        <a:defRPr sz="1800" kern="1200">
          <a:solidFill>
            <a:schemeClr val="tx1"/>
          </a:solidFill>
          <a:latin typeface="+mn-lt"/>
          <a:ea typeface="+mn-ea"/>
          <a:cs typeface="+mn-cs"/>
        </a:defRPr>
      </a:lvl2pPr>
      <a:lvl3pPr marL="914484" algn="l" defTabSz="457242" rtl="0" eaLnBrk="1" latinLnBrk="0" hangingPunct="1">
        <a:defRPr sz="1800" kern="1200">
          <a:solidFill>
            <a:schemeClr val="tx1"/>
          </a:solidFill>
          <a:latin typeface="+mn-lt"/>
          <a:ea typeface="+mn-ea"/>
          <a:cs typeface="+mn-cs"/>
        </a:defRPr>
      </a:lvl3pPr>
      <a:lvl4pPr marL="1371726" algn="l" defTabSz="457242" rtl="0" eaLnBrk="1" latinLnBrk="0" hangingPunct="1">
        <a:defRPr sz="1800" kern="1200">
          <a:solidFill>
            <a:schemeClr val="tx1"/>
          </a:solidFill>
          <a:latin typeface="+mn-lt"/>
          <a:ea typeface="+mn-ea"/>
          <a:cs typeface="+mn-cs"/>
        </a:defRPr>
      </a:lvl4pPr>
      <a:lvl5pPr marL="1828967" algn="l" defTabSz="457242" rtl="0" eaLnBrk="1" latinLnBrk="0" hangingPunct="1">
        <a:defRPr sz="1800" kern="1200">
          <a:solidFill>
            <a:schemeClr val="tx1"/>
          </a:solidFill>
          <a:latin typeface="+mn-lt"/>
          <a:ea typeface="+mn-ea"/>
          <a:cs typeface="+mn-cs"/>
        </a:defRPr>
      </a:lvl5pPr>
      <a:lvl6pPr marL="2286210" algn="l" defTabSz="457242" rtl="0" eaLnBrk="1" latinLnBrk="0" hangingPunct="1">
        <a:defRPr sz="1800" kern="1200">
          <a:solidFill>
            <a:schemeClr val="tx1"/>
          </a:solidFill>
          <a:latin typeface="+mn-lt"/>
          <a:ea typeface="+mn-ea"/>
          <a:cs typeface="+mn-cs"/>
        </a:defRPr>
      </a:lvl6pPr>
      <a:lvl7pPr marL="2743451" algn="l" defTabSz="457242" rtl="0" eaLnBrk="1" latinLnBrk="0" hangingPunct="1">
        <a:defRPr sz="1800" kern="1200">
          <a:solidFill>
            <a:schemeClr val="tx1"/>
          </a:solidFill>
          <a:latin typeface="+mn-lt"/>
          <a:ea typeface="+mn-ea"/>
          <a:cs typeface="+mn-cs"/>
        </a:defRPr>
      </a:lvl7pPr>
      <a:lvl8pPr marL="3200693" algn="l" defTabSz="457242" rtl="0" eaLnBrk="1" latinLnBrk="0" hangingPunct="1">
        <a:defRPr sz="1800" kern="1200">
          <a:solidFill>
            <a:schemeClr val="tx1"/>
          </a:solidFill>
          <a:latin typeface="+mn-lt"/>
          <a:ea typeface="+mn-ea"/>
          <a:cs typeface="+mn-cs"/>
        </a:defRPr>
      </a:lvl8pPr>
      <a:lvl9pPr marL="3657935" algn="l" defTabSz="45724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rPr>
              <a:pPr eaLnBrk="1" fontAlgn="auto" hangingPunct="1">
                <a:spcBef>
                  <a:spcPts val="0"/>
                </a:spcBef>
                <a:spcAft>
                  <a:spcPts val="0"/>
                </a:spcAft>
              </a:pPr>
              <a:t>2/25/2017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1532981"/>
      </p:ext>
    </p:extLst>
  </p:cSld>
  <p:clrMap bg1="lt1" tx1="dk1" bg2="lt2" tx2="dk2" accent1="accent1" accent2="accent2" accent3="accent3" accent4="accent4" accent5="accent5" accent6="accent6" hlink="hlink" folHlink="folHlink"/>
  <p:sldLayoutIdLst>
    <p:sldLayoutId id="2147502836" r:id="rId1"/>
    <p:sldLayoutId id="2147502837" r:id="rId2"/>
    <p:sldLayoutId id="2147502838" r:id="rId3"/>
    <p:sldLayoutId id="2147502839" r:id="rId4"/>
    <p:sldLayoutId id="2147502840" r:id="rId5"/>
    <p:sldLayoutId id="2147502841" r:id="rId6"/>
    <p:sldLayoutId id="2147502842" r:id="rId7"/>
    <p:sldLayoutId id="2147502843" r:id="rId8"/>
    <p:sldLayoutId id="2147502844" r:id="rId9"/>
    <p:sldLayoutId id="2147502845" r:id="rId10"/>
    <p:sldLayoutId id="2147502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E220F77-D00F-4E30-AD01-4C775B352780}"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FEA26923-D197-4C80-801A-1C1DF008F38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271480793"/>
      </p:ext>
    </p:extLst>
  </p:cSld>
  <p:clrMap bg1="lt1" tx1="dk1" bg2="lt2" tx2="dk2" accent1="accent1" accent2="accent2" accent3="accent3" accent4="accent4" accent5="accent5" accent6="accent6" hlink="hlink" folHlink="folHlink"/>
  <p:sldLayoutIdLst>
    <p:sldLayoutId id="2147502848" r:id="rId1"/>
    <p:sldLayoutId id="2147502849" r:id="rId2"/>
    <p:sldLayoutId id="2147502850" r:id="rId3"/>
    <p:sldLayoutId id="2147502851" r:id="rId4"/>
    <p:sldLayoutId id="2147502852" r:id="rId5"/>
    <p:sldLayoutId id="2147502853" r:id="rId6"/>
    <p:sldLayoutId id="2147502854" r:id="rId7"/>
    <p:sldLayoutId id="2147502855" r:id="rId8"/>
    <p:sldLayoutId id="2147502856" r:id="rId9"/>
    <p:sldLayoutId id="2147502857" r:id="rId10"/>
    <p:sldLayoutId id="214750285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CE220F77-D00F-4E30-AD01-4C775B352780}"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FEA26923-D197-4C80-801A-1C1DF008F38B}"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128580553"/>
      </p:ext>
    </p:extLst>
  </p:cSld>
  <p:clrMap bg1="lt1" tx1="dk1" bg2="lt2" tx2="dk2" accent1="accent1" accent2="accent2" accent3="accent3" accent4="accent4" accent5="accent5" accent6="accent6" hlink="hlink" folHlink="folHlink"/>
  <p:sldLayoutIdLst>
    <p:sldLayoutId id="2147502860" r:id="rId1"/>
    <p:sldLayoutId id="2147502861" r:id="rId2"/>
    <p:sldLayoutId id="2147502862" r:id="rId3"/>
    <p:sldLayoutId id="2147502863" r:id="rId4"/>
    <p:sldLayoutId id="2147502864" r:id="rId5"/>
    <p:sldLayoutId id="2147502865" r:id="rId6"/>
    <p:sldLayoutId id="2147502866" r:id="rId7"/>
    <p:sldLayoutId id="2147502867" r:id="rId8"/>
    <p:sldLayoutId id="2147502868" r:id="rId9"/>
    <p:sldLayoutId id="2147502869" r:id="rId10"/>
    <p:sldLayoutId id="21475028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43"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2230745522"/>
      </p:ext>
    </p:extLst>
  </p:cSld>
  <p:clrMap bg1="lt1" tx1="dk1" bg2="lt2" tx2="dk2" accent1="accent1" accent2="accent2" accent3="accent3" accent4="accent4" accent5="accent5" accent6="accent6" hlink="hlink" folHlink="folHlink"/>
  <p:sldLayoutIdLst>
    <p:sldLayoutId id="2147502884" r:id="rId1"/>
    <p:sldLayoutId id="2147502885" r:id="rId2"/>
    <p:sldLayoutId id="2147502886" r:id="rId3"/>
    <p:sldLayoutId id="2147502887" r:id="rId4"/>
    <p:sldLayoutId id="2147502888" r:id="rId5"/>
    <p:sldLayoutId id="2147502889" r:id="rId6"/>
    <p:sldLayoutId id="2147502890" r:id="rId7"/>
    <p:sldLayoutId id="2147502891" r:id="rId8"/>
    <p:sldLayoutId id="2147502892" r:id="rId9"/>
    <p:sldLayoutId id="2147502893" r:id="rId10"/>
    <p:sldLayoutId id="2147502894" r:id="rId11"/>
    <p:sldLayoutId id="2147502895" r:id="rId12"/>
    <p:sldLayoutId id="2147502896" r:id="rId13"/>
    <p:sldLayoutId id="2147502897"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2/25/2017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FE0A3099-4052-44CA-AB77-D93AC19E6FEF}" type="datetimeFigureOut">
              <a:rPr lang="en-US" smtClean="0">
                <a:solidFill>
                  <a:prstClr val="black">
                    <a:tint val="75000"/>
                  </a:prstClr>
                </a:solidFill>
                <a:latin typeface="Calibri"/>
                <a:cs typeface="+mn-cs"/>
              </a:rPr>
              <a:pPr eaLnBrk="1" fontAlgn="auto" hangingPunct="1">
                <a:spcBef>
                  <a:spcPts val="0"/>
                </a:spcBef>
                <a:spcAft>
                  <a:spcPts val="0"/>
                </a:spcAft>
              </a:pPr>
              <a:t>2/25/2017</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03409CB-FF4D-4310-AB5C-03A4A634796E}"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51419315"/>
      </p:ext>
    </p:extLst>
  </p:cSld>
  <p:clrMap bg1="lt1" tx1="dk1" bg2="lt2" tx2="dk2" accent1="accent1" accent2="accent2" accent3="accent3" accent4="accent4" accent5="accent5" accent6="accent6" hlink="hlink" folHlink="folHlink"/>
  <p:sldLayoutIdLst>
    <p:sldLayoutId id="2147502911" r:id="rId1"/>
    <p:sldLayoutId id="2147502912" r:id="rId2"/>
    <p:sldLayoutId id="2147502913" r:id="rId3"/>
    <p:sldLayoutId id="2147502914" r:id="rId4"/>
    <p:sldLayoutId id="2147502915" r:id="rId5"/>
    <p:sldLayoutId id="2147502916" r:id="rId6"/>
    <p:sldLayoutId id="2147502917" r:id="rId7"/>
    <p:sldLayoutId id="2147502918" r:id="rId8"/>
    <p:sldLayoutId id="2147502919" r:id="rId9"/>
    <p:sldLayoutId id="2147502920" r:id="rId10"/>
    <p:sldLayoutId id="214750292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808983390"/>
      </p:ext>
    </p:extLst>
  </p:cSld>
  <p:clrMap bg1="lt1" tx1="dk1" bg2="lt2" tx2="dk2" accent1="accent1" accent2="accent2" accent3="accent3" accent4="accent4" accent5="accent5" accent6="accent6" hlink="hlink" folHlink="folHlink"/>
  <p:sldLayoutIdLst>
    <p:sldLayoutId id="2147502923" r:id="rId1"/>
    <p:sldLayoutId id="2147502924" r:id="rId2"/>
    <p:sldLayoutId id="2147502925" r:id="rId3"/>
    <p:sldLayoutId id="2147502926" r:id="rId4"/>
    <p:sldLayoutId id="2147502927" r:id="rId5"/>
    <p:sldLayoutId id="2147502928" r:id="rId6"/>
    <p:sldLayoutId id="2147502929" r:id="rId7"/>
    <p:sldLayoutId id="2147502930" r:id="rId8"/>
    <p:sldLayoutId id="2147502931" r:id="rId9"/>
    <p:sldLayoutId id="2147502932" r:id="rId10"/>
    <p:sldLayoutId id="21475029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latin typeface="Helvetica Neue"/>
                <a:cs typeface="Helvetica Neue"/>
              </a:rPr>
              <a:t>Powered by</a:t>
            </a: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2"/>
            <a:ext cx="1060918" cy="179203"/>
          </a:xfrm>
          <a:prstGeom prst="rect">
            <a:avLst/>
          </a:prstGeom>
        </p:spPr>
      </p:pic>
    </p:spTree>
    <p:extLst>
      <p:ext uri="{BB962C8B-B14F-4D97-AF65-F5344CB8AC3E}">
        <p14:creationId xmlns:p14="http://schemas.microsoft.com/office/powerpoint/2010/main" val="3315882641"/>
      </p:ext>
    </p:extLst>
  </p:cSld>
  <p:clrMap bg1="lt1" tx1="dk1" bg2="lt2" tx2="dk2" accent1="accent1" accent2="accent2" accent3="accent3" accent4="accent4" accent5="accent5" accent6="accent6" hlink="hlink" folHlink="folHlink"/>
  <p:sldLayoutIdLst>
    <p:sldLayoutId id="2147502935" r:id="rId1"/>
    <p:sldLayoutId id="2147502936" r:id="rId2"/>
    <p:sldLayoutId id="2147502937"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A56B4AE3-CC17-4C7F-BBD7-296D2DF1303A}"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871C7EA7-90F2-4D4C-893D-299C71AFDA3E}"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426812406"/>
      </p:ext>
    </p:extLst>
  </p:cSld>
  <p:clrMap bg1="lt1" tx1="dk1" bg2="lt2" tx2="dk2" accent1="accent1" accent2="accent2" accent3="accent3" accent4="accent4" accent5="accent5" accent6="accent6" hlink="hlink" folHlink="folHlink"/>
  <p:sldLayoutIdLst>
    <p:sldLayoutId id="2147502939" r:id="rId1"/>
    <p:sldLayoutId id="2147502940" r:id="rId2"/>
    <p:sldLayoutId id="2147502941" r:id="rId3"/>
    <p:sldLayoutId id="2147502942" r:id="rId4"/>
    <p:sldLayoutId id="2147502943" r:id="rId5"/>
    <p:sldLayoutId id="2147502944" r:id="rId6"/>
    <p:sldLayoutId id="2147502945" r:id="rId7"/>
    <p:sldLayoutId id="2147502946" r:id="rId8"/>
    <p:sldLayoutId id="2147502947" r:id="rId9"/>
    <p:sldLayoutId id="2147502948" r:id="rId10"/>
    <p:sldLayoutId id="21475029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CBD2284-457A-41E5-9857-BE7E09FF4FDE}"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BB734A11-A4A2-44D6-9F47-DF599A901A04}"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572996082"/>
      </p:ext>
    </p:extLst>
  </p:cSld>
  <p:clrMap bg1="lt1" tx1="dk1" bg2="lt2" tx2="dk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 id="21475029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A2144"/>
            </a:gs>
            <a:gs pos="87000">
              <a:srgbClr val="000000"/>
            </a:gs>
          </a:gsLst>
          <a:lin ang="153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602495"/>
      </p:ext>
    </p:extLst>
  </p:cSld>
  <p:clrMap bg1="lt1" tx1="dk1" bg2="lt2" tx2="dk2" accent1="accent1" accent2="accent2" accent3="accent3" accent4="accent4" accent5="accent5" accent6="accent6" hlink="hlink" folHlink="folHlink"/>
  <p:sldLayoutIdLst>
    <p:sldLayoutId id="2147502963" r:id="rId1"/>
    <p:sldLayoutId id="2147502964" r:id="rId2"/>
    <p:sldLayoutId id="2147502965" r:id="rId3"/>
    <p:sldLayoutId id="2147502966" r:id="rId4"/>
    <p:sldLayoutId id="2147502967" r:id="rId5"/>
  </p:sldLayoutIdLst>
  <p:txStyles>
    <p:titleStyle>
      <a:lvl1pPr algn="l" defTabSz="457200" rtl="0" eaLnBrk="1" latinLnBrk="0" hangingPunct="1">
        <a:spcBef>
          <a:spcPct val="0"/>
        </a:spcBef>
        <a:buNone/>
        <a:defRPr sz="3200" b="1" i="0" kern="1200">
          <a:solidFill>
            <a:schemeClr val="bg1"/>
          </a:solidFill>
          <a:latin typeface="Andes"/>
          <a:ea typeface="+mj-ea"/>
          <a:cs typeface="Andes"/>
        </a:defRPr>
      </a:lvl1pPr>
    </p:titleStyle>
    <p:bodyStyle>
      <a:lvl1pPr marL="342900" indent="-342900" algn="l" defTabSz="457200" rtl="0" eaLnBrk="1" latinLnBrk="0" hangingPunct="1">
        <a:spcBef>
          <a:spcPct val="20000"/>
        </a:spcBef>
        <a:buFont typeface="Arial"/>
        <a:buChar char="•"/>
        <a:defRPr sz="2800" kern="1200">
          <a:solidFill>
            <a:schemeClr val="bg1"/>
          </a:solidFill>
          <a:latin typeface="Andes"/>
          <a:ea typeface="+mn-ea"/>
          <a:cs typeface="Andes"/>
        </a:defRPr>
      </a:lvl1pPr>
      <a:lvl2pPr marL="742950" indent="-285750" algn="l" defTabSz="457200" rtl="0" eaLnBrk="1" latinLnBrk="0" hangingPunct="1">
        <a:spcBef>
          <a:spcPct val="20000"/>
        </a:spcBef>
        <a:buFont typeface="Arial"/>
        <a:buChar char="–"/>
        <a:defRPr sz="2400" kern="1200">
          <a:solidFill>
            <a:schemeClr val="bg1"/>
          </a:solidFill>
          <a:latin typeface="Andes"/>
          <a:ea typeface="+mn-ea"/>
          <a:cs typeface="Andes"/>
        </a:defRPr>
      </a:lvl2pPr>
      <a:lvl3pPr marL="1143000" indent="-228600" algn="l" defTabSz="457200" rtl="0" eaLnBrk="1" latinLnBrk="0" hangingPunct="1">
        <a:spcBef>
          <a:spcPct val="20000"/>
        </a:spcBef>
        <a:buFont typeface="Arial"/>
        <a:buChar char="•"/>
        <a:defRPr sz="2000" kern="1200">
          <a:solidFill>
            <a:schemeClr val="bg1"/>
          </a:solidFill>
          <a:latin typeface="Andes"/>
          <a:ea typeface="+mn-ea"/>
          <a:cs typeface="Andes"/>
        </a:defRPr>
      </a:lvl3pPr>
      <a:lvl4pPr marL="1600200" indent="-228600" algn="l" defTabSz="457200" rtl="0" eaLnBrk="1" latinLnBrk="0" hangingPunct="1">
        <a:spcBef>
          <a:spcPct val="20000"/>
        </a:spcBef>
        <a:buFont typeface="Arial"/>
        <a:buChar char="–"/>
        <a:defRPr sz="1800" kern="1200">
          <a:solidFill>
            <a:schemeClr val="bg1"/>
          </a:solidFill>
          <a:latin typeface="Andes"/>
          <a:ea typeface="+mn-ea"/>
          <a:cs typeface="Andes"/>
        </a:defRPr>
      </a:lvl4pPr>
      <a:lvl5pPr marL="2057400" indent="-228600" algn="l" defTabSz="457200" rtl="0" eaLnBrk="1" latinLnBrk="0" hangingPunct="1">
        <a:spcBef>
          <a:spcPct val="20000"/>
        </a:spcBef>
        <a:buFont typeface="Arial"/>
        <a:buChar char="»"/>
        <a:defRPr sz="1600" kern="1200">
          <a:solidFill>
            <a:schemeClr val="bg1"/>
          </a:solidFill>
          <a:latin typeface="Andes"/>
          <a:ea typeface="+mn-ea"/>
          <a:cs typeface="And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2/24/2017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832168227"/>
      </p:ext>
    </p:extLst>
  </p:cSld>
  <p:clrMap bg1="lt1" tx1="dk1" bg2="lt2" tx2="dk2" accent1="accent1" accent2="accent2" accent3="accent3" accent4="accent4" accent5="accent5" accent6="accent6" hlink="hlink" folHlink="folHlink"/>
  <p:sldLayoutIdLst>
    <p:sldLayoutId id="2147502969" r:id="rId1"/>
    <p:sldLayoutId id="2147502970" r:id="rId2"/>
    <p:sldLayoutId id="2147502971" r:id="rId3"/>
    <p:sldLayoutId id="2147502972" r:id="rId4"/>
    <p:sldLayoutId id="2147502973" r:id="rId5"/>
    <p:sldLayoutId id="2147502974" r:id="rId6"/>
    <p:sldLayoutId id="2147502975" r:id="rId7"/>
    <p:sldLayoutId id="2147502976" r:id="rId8"/>
    <p:sldLayoutId id="2147502977" r:id="rId9"/>
    <p:sldLayoutId id="2147502978" r:id="rId10"/>
    <p:sldLayoutId id="2147502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8" y="6420104"/>
            <a:ext cx="626035" cy="366183"/>
          </a:xfrm>
          <a:prstGeom prst="rect">
            <a:avLst/>
          </a:prstGeom>
        </p:spPr>
        <p:txBody>
          <a:bodyPr vert="horz" lIns="91440" tIns="45720" rIns="91440" bIns="45720" rtlCol="0" anchor="ctr"/>
          <a:lstStyle>
            <a:lvl1pPr algn="r">
              <a:defRPr sz="750">
                <a:solidFill>
                  <a:schemeClr val="accent2"/>
                </a:solidFill>
                <a:latin typeface="Arial"/>
                <a:cs typeface="Arial"/>
              </a:defRPr>
            </a:lvl1pPr>
          </a:lstStyle>
          <a:p>
            <a:pPr eaLnBrk="1" fontAlgn="auto" hangingPunct="1">
              <a:spcBef>
                <a:spcPts val="0"/>
              </a:spcBef>
              <a:spcAft>
                <a:spcPts val="0"/>
              </a:spcAft>
            </a:pPr>
            <a:fld id="{A88B48FB-E956-2048-9E74-C69E7CAA26CC}" type="slidenum">
              <a:rPr lang="en-US" smtClean="0">
                <a:solidFill>
                  <a:srgbClr val="CCCCCC"/>
                </a:solidFill>
              </a:rPr>
              <a:pPr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3" y="6485939"/>
            <a:ext cx="1050635" cy="213603"/>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600" dirty="0">
                <a:solidFill>
                  <a:srgbClr val="333333">
                    <a:tint val="75000"/>
                  </a:srgbClr>
                </a:solidFill>
                <a:latin typeface="Helvetica Neue"/>
                <a:cs typeface="Helvetica Neue"/>
              </a:rPr>
              <a:t>Powered by</a:t>
            </a:r>
          </a:p>
        </p:txBody>
      </p: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8" y="6541774"/>
            <a:ext cx="1060918" cy="179203"/>
          </a:xfrm>
          <a:prstGeom prst="rect">
            <a:avLst/>
          </a:prstGeom>
        </p:spPr>
      </p:pic>
    </p:spTree>
    <p:extLst>
      <p:ext uri="{BB962C8B-B14F-4D97-AF65-F5344CB8AC3E}">
        <p14:creationId xmlns:p14="http://schemas.microsoft.com/office/powerpoint/2010/main" val="3900640380"/>
      </p:ext>
    </p:extLst>
  </p:cSld>
  <p:clrMap bg1="lt1" tx1="dk1" bg2="lt2" tx2="dk2" accent1="accent1" accent2="accent2" accent3="accent3" accent4="accent4" accent5="accent5" accent6="accent6" hlink="hlink" folHlink="folHlink"/>
  <p:sldLayoutIdLst>
    <p:sldLayoutId id="2147502996" r:id="rId1"/>
    <p:sldLayoutId id="2147502997" r:id="rId2"/>
    <p:sldLayoutId id="2147502998" r:id="rId3"/>
  </p:sldLayoutIdLst>
  <p:txStyles>
    <p:titleStyle>
      <a:lvl1pPr algn="l" defTabSz="342900" rtl="0" eaLnBrk="1" latinLnBrk="0" hangingPunct="1">
        <a:spcBef>
          <a:spcPct val="0"/>
        </a:spcBef>
        <a:buNone/>
        <a:defRPr sz="1500" b="1" kern="1200">
          <a:solidFill>
            <a:schemeClr val="tx1"/>
          </a:solidFill>
          <a:latin typeface="Arial"/>
          <a:ea typeface="+mj-ea"/>
          <a:cs typeface="Arial"/>
        </a:defRPr>
      </a:lvl1pPr>
    </p:titleStyle>
    <p:bodyStyle>
      <a:lvl1pPr marL="0" indent="0" algn="l" defTabSz="342900" rtl="0" eaLnBrk="1" latinLnBrk="0" hangingPunct="1">
        <a:spcBef>
          <a:spcPct val="20000"/>
        </a:spcBef>
        <a:buFont typeface="Arial"/>
        <a:buNone/>
        <a:defRPr sz="75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2"/>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solidFill>
                  <a:srgbClr val="CCCCCC"/>
                </a:solidFill>
              </a:rPr>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a:solidFill>
                  <a:srgbClr val="333333">
                    <a:tint val="75000"/>
                  </a:srgbClr>
                </a:solidFill>
                <a:latin typeface="Helvetica Neue"/>
                <a:cs typeface="Helvetica Neue"/>
              </a:rPr>
              <a:t>Powered by</a:t>
            </a: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2"/>
            <a:ext cx="1060918" cy="179203"/>
          </a:xfrm>
          <a:prstGeom prst="rect">
            <a:avLst/>
          </a:prstGeom>
        </p:spPr>
      </p:pic>
    </p:spTree>
    <p:extLst>
      <p:ext uri="{BB962C8B-B14F-4D97-AF65-F5344CB8AC3E}">
        <p14:creationId xmlns:p14="http://schemas.microsoft.com/office/powerpoint/2010/main" val="4170871236"/>
      </p:ext>
    </p:extLst>
  </p:cSld>
  <p:clrMap bg1="lt1" tx1="dk1" bg2="lt2" tx2="dk2" accent1="accent1" accent2="accent2" accent3="accent3" accent4="accent4" accent5="accent5" accent6="accent6" hlink="hlink" folHlink="folHlink"/>
  <p:sldLayoutIdLst>
    <p:sldLayoutId id="2147503000" r:id="rId1"/>
    <p:sldLayoutId id="2147503001" r:id="rId2"/>
    <p:sldLayoutId id="2147503002"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eaLnBrk="1" fontAlgn="auto" hangingPunct="1">
              <a:spcBef>
                <a:spcPts val="0"/>
              </a:spcBef>
              <a:spcAft>
                <a:spcPts val="0"/>
              </a:spcAft>
            </a:pPr>
            <a:fld id="{A88B48FB-E956-2048-9E74-C69E7CAA26CC}" type="slidenum">
              <a:rPr lang="en-US" smtClean="0">
                <a:solidFill>
                  <a:srgbClr val="CCCCCC"/>
                </a:solidFill>
              </a:rPr>
              <a:pPr eaLnBrk="1" fontAlgn="auto" hangingPunct="1">
                <a:spcBef>
                  <a:spcPts val="0"/>
                </a:spcBef>
                <a:spcAft>
                  <a:spcPts val="0"/>
                </a:spcAft>
              </a:pPr>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96216"/>
      </p:ext>
    </p:extLst>
  </p:cSld>
  <p:clrMap bg1="lt1" tx1="dk1" bg2="lt2" tx2="dk2" accent1="accent1" accent2="accent2" accent3="accent3" accent4="accent4" accent5="accent5" accent6="accent6" hlink="hlink" folHlink="folHlink"/>
  <p:sldLayoutIdLst>
    <p:sldLayoutId id="2147503004" r:id="rId1"/>
    <p:sldLayoutId id="2147503005" r:id="rId2"/>
    <p:sldLayoutId id="2147503006"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1C4C2746-64E0-492B-B02D-E29670BE2F17}" type="datetimeFigureOut">
              <a:rPr lang="en-US" smtClean="0">
                <a:solidFill>
                  <a:prstClr val="black">
                    <a:tint val="75000"/>
                  </a:prstClr>
                </a:solidFill>
                <a:latin typeface="Calibri" panose="020F0502020204030204"/>
              </a:rPr>
              <a:pPr eaLnBrk="1" fontAlgn="auto" hangingPunct="1">
                <a:spcBef>
                  <a:spcPts val="0"/>
                </a:spcBef>
                <a:spcAft>
                  <a:spcPts val="0"/>
                </a:spcAft>
              </a:pPr>
              <a:t>2/25/2017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0CCEFBB8-3372-464D-B445-8C157B8C4958}"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11854051"/>
      </p:ext>
    </p:extLst>
  </p:cSld>
  <p:clrMap bg1="lt1" tx1="dk1" bg2="lt2" tx2="dk2" accent1="accent1" accent2="accent2" accent3="accent3" accent4="accent4" accent5="accent5" accent6="accent6" hlink="hlink" folHlink="folHlink"/>
  <p:sldLayoutIdLst>
    <p:sldLayoutId id="2147503008" r:id="rId1"/>
    <p:sldLayoutId id="2147503009" r:id="rId2"/>
    <p:sldLayoutId id="2147503010" r:id="rId3"/>
    <p:sldLayoutId id="2147503011" r:id="rId4"/>
    <p:sldLayoutId id="2147503012" r:id="rId5"/>
    <p:sldLayoutId id="2147503013" r:id="rId6"/>
    <p:sldLayoutId id="2147503014" r:id="rId7"/>
    <p:sldLayoutId id="2147503015" r:id="rId8"/>
    <p:sldLayoutId id="2147503016" r:id="rId9"/>
    <p:sldLayoutId id="2147503017" r:id="rId10"/>
    <p:sldLayoutId id="21475030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882DF4D-C3D0-1140-9934-343583903778}" type="datetimeFigureOut">
              <a:rPr lang="en-US" smtClean="0"/>
              <a:t>2/25/2017</a:t>
            </a:fld>
            <a:endParaRPr lang="en-US"/>
          </a:p>
        </p:txBody>
      </p:sp>
      <p:sp>
        <p:nvSpPr>
          <p:cNvPr id="5" name="Footer Placeholder 4"/>
          <p:cNvSpPr>
            <a:spLocks noGrp="1"/>
          </p:cNvSpPr>
          <p:nvPr>
            <p:ph type="ftr" sz="quarter" idx="3"/>
          </p:nvPr>
        </p:nvSpPr>
        <p:spPr>
          <a:xfrm>
            <a:off x="457200" y="0"/>
            <a:ext cx="8686800" cy="347472"/>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r">
              <a:defRPr sz="1400" b="0">
                <a:solidFill>
                  <a:srgbClr val="FFFFFF"/>
                </a:solidFill>
              </a:defRPr>
            </a:lvl1pPr>
          </a:lstStyle>
          <a:p>
            <a:fld id="{E437CAD4-7C77-A340-95A6-CCDC80A02FAD}" type="slidenum">
              <a:rPr lang="en-US" smtClean="0"/>
              <a:t>‹#›</a:t>
            </a:fld>
            <a:endParaRPr lang="en-US"/>
          </a:p>
        </p:txBody>
      </p:sp>
    </p:spTree>
    <p:extLst>
      <p:ext uri="{BB962C8B-B14F-4D97-AF65-F5344CB8AC3E}">
        <p14:creationId xmlns:p14="http://schemas.microsoft.com/office/powerpoint/2010/main" val="160293623"/>
      </p:ext>
    </p:extLst>
  </p:cSld>
  <p:clrMap bg1="lt1" tx1="dk1" bg2="lt2" tx2="dk2" accent1="accent1" accent2="accent2" accent3="accent3" accent4="accent4" accent5="accent5" accent6="accent6" hlink="hlink" folHlink="folHlink"/>
  <p:sldLayoutIdLst>
    <p:sldLayoutId id="2147503020" r:id="rId1"/>
    <p:sldLayoutId id="2147503021" r:id="rId2"/>
    <p:sldLayoutId id="2147503022" r:id="rId3"/>
    <p:sldLayoutId id="2147503023" r:id="rId4"/>
    <p:sldLayoutId id="2147503024" r:id="rId5"/>
    <p:sldLayoutId id="2147503025" r:id="rId6"/>
    <p:sldLayoutId id="2147503026" r:id="rId7"/>
    <p:sldLayoutId id="2147503027" r:id="rId8"/>
    <p:sldLayoutId id="2147503028" r:id="rId9"/>
    <p:sldLayoutId id="2147503029" r:id="rId10"/>
    <p:sldLayoutId id="2147503030"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2/25/2017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2/25/2017</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2/25/2017</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6666529"/>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cjbonk@Indiana.edu" TargetMode="Externa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class-central.com/" TargetMode="Externa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hyperlink" Target="https://www.mooc-list.com/" TargetMode="External"/><Relationship Id="rId1" Type="http://schemas.openxmlformats.org/officeDocument/2006/relationships/slideLayout" Target="../slideLayouts/slideLayout24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404.xml"/><Relationship Id="rId1" Type="http://schemas.openxmlformats.org/officeDocument/2006/relationships/vmlDrawing" Target="../drawings/vmlDrawing7.vml"/><Relationship Id="rId5" Type="http://schemas.openxmlformats.org/officeDocument/2006/relationships/image" Target="../media/image193.emf"/><Relationship Id="rId4" Type="http://schemas.openxmlformats.org/officeDocument/2006/relationships/oleObject" Target="../embeddings/oleObject7.bin"/></Relationships>
</file>

<file path=ppt/slides/_rels/slide10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hyperlink" Target="http://vpal.harvard.edu/blog/designing-adaptive-learning-and-assessment-harvardx-collaborative-project-harvard" TargetMode="External"/><Relationship Id="rId1" Type="http://schemas.openxmlformats.org/officeDocument/2006/relationships/slideLayout" Target="../slideLayouts/slideLayout55.xml"/><Relationship Id="rId4" Type="http://schemas.openxmlformats.org/officeDocument/2006/relationships/image" Target="../media/image195.png"/></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404.xml"/><Relationship Id="rId1" Type="http://schemas.openxmlformats.org/officeDocument/2006/relationships/vmlDrawing" Target="../drawings/vmlDrawing8.vml"/><Relationship Id="rId5" Type="http://schemas.openxmlformats.org/officeDocument/2006/relationships/image" Target="../media/image196.emf"/><Relationship Id="rId4" Type="http://schemas.openxmlformats.org/officeDocument/2006/relationships/oleObject" Target="../embeddings/oleObject8.bin"/></Relationships>
</file>

<file path=ppt/slides/_rels/slide10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423.xml"/></Relationships>
</file>

<file path=ppt/slides/_rels/slide10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423.xml"/></Relationships>
</file>

<file path=ppt/slides/_rels/slide10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423.xml"/></Relationships>
</file>

<file path=ppt/slides/_rels/slide10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423.xml"/></Relationships>
</file>

<file path=ppt/slides/_rels/slide10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423.xml"/></Relationships>
</file>

<file path=ppt/slides/_rels/slide10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423.xml"/></Relationships>
</file>

<file path=ppt/slides/_rels/slide10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36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fastcompany.com/3049484/app-economy/microsoft-sway?partner=rss&amp;utm_content=buffere96e8&amp;utm_medium=social&amp;utm_source=twitter.com&amp;utm_campaign=buffer" TargetMode="External"/><Relationship Id="rId1" Type="http://schemas.openxmlformats.org/officeDocument/2006/relationships/slideLayout" Target="../slideLayouts/slideLayout372.xml"/><Relationship Id="rId5" Type="http://schemas.openxmlformats.org/officeDocument/2006/relationships/image" Target="../media/image32.jpeg"/><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28.xml"/></Relationships>
</file>

<file path=ppt/slides/_rels/slide11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28.xml"/></Relationships>
</file>

<file path=ppt/slides/_rels/slide112.xml.rels><?xml version="1.0" encoding="UTF-8" standalone="yes"?>
<Relationships xmlns="http://schemas.openxmlformats.org/package/2006/relationships"><Relationship Id="rId3" Type="http://schemas.openxmlformats.org/officeDocument/2006/relationships/hyperlink" Target="http://chronicle.com/blogs/wiredcampus/files/2013/03/cage_match.jpg" TargetMode="External"/><Relationship Id="rId2" Type="http://schemas.openxmlformats.org/officeDocument/2006/relationships/image" Target="../media/image207.jpeg"/><Relationship Id="rId1" Type="http://schemas.openxmlformats.org/officeDocument/2006/relationships/slideLayout" Target="../slideLayouts/slideLayout228.xml"/><Relationship Id="rId4" Type="http://schemas.openxmlformats.org/officeDocument/2006/relationships/image" Target="../media/image208.jpeg"/></Relationships>
</file>

<file path=ppt/slides/_rels/slide11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28.xml"/></Relationships>
</file>

<file path=ppt/slides/_rels/slide11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228.xml"/></Relationships>
</file>

<file path=ppt/slides/_rels/slide11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28.xml"/></Relationships>
</file>

<file path=ppt/slides/_rels/slide11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28.xml"/></Relationships>
</file>

<file path=ppt/slides/_rels/slide11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28.xml"/><Relationship Id="rId4" Type="http://schemas.openxmlformats.org/officeDocument/2006/relationships/image" Target="../media/image217.png"/></Relationships>
</file>

<file path=ppt/slides/_rels/slide11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228.xml"/></Relationships>
</file>

<file path=ppt/slides/_rels/slide11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coursera.org/learn/finance-for-non-finance?siteID=lpsebioGe3Q-BJ3wPlEmboN4G3tEZyFQ8A&amp;utm_content=10&amp;utm_medium=partners&amp;utm_source=linkshare&amp;utm_campaign=lpsebioGe3Q" TargetMode="External"/><Relationship Id="rId1" Type="http://schemas.openxmlformats.org/officeDocument/2006/relationships/slideLayout" Target="../slideLayouts/slideLayout55.xml"/><Relationship Id="rId5" Type="http://schemas.openxmlformats.org/officeDocument/2006/relationships/image" Target="../media/image35.png"/><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slideLayout" Target="../slideLayouts/slideLayout164.xml"/><Relationship Id="rId7" Type="http://schemas.openxmlformats.org/officeDocument/2006/relationships/image" Target="../media/image2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moocsbook.com/" TargetMode="External"/><Relationship Id="rId11" Type="http://schemas.openxmlformats.org/officeDocument/2006/relationships/image" Target="../media/image223.png"/><Relationship Id="rId5" Type="http://schemas.openxmlformats.org/officeDocument/2006/relationships/hyperlink" Target="http://tec-variety.com/" TargetMode="External"/><Relationship Id="rId10" Type="http://schemas.openxmlformats.org/officeDocument/2006/relationships/image" Target="../media/image222.png"/><Relationship Id="rId4" Type="http://schemas.openxmlformats.org/officeDocument/2006/relationships/audio" Target="../media/audio2.wav"/><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openeducation.blackboard.com/home?tab_tab_group_id=_12_1" TargetMode="External"/><Relationship Id="rId1" Type="http://schemas.openxmlformats.org/officeDocument/2006/relationships/slideLayout" Target="../slideLayouts/slideLayout38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openlearning.com/" TargetMode="External"/><Relationship Id="rId1" Type="http://schemas.openxmlformats.org/officeDocument/2006/relationships/slideLayout" Target="../slideLayouts/slideLayout388.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class-central.com/report/best-free-online-courses-2016/" TargetMode="External"/><Relationship Id="rId1" Type="http://schemas.openxmlformats.org/officeDocument/2006/relationships/slideLayout" Target="../slideLayouts/slideLayout55.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lass-central.com/report/biggest-mooc-trends-2016/" TargetMode="External"/><Relationship Id="rId1" Type="http://schemas.openxmlformats.org/officeDocument/2006/relationships/slideLayout" Target="../slideLayouts/slideLayout55.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class-central.com/report/mooc-stats-2016/" TargetMode="Externa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lass-central.com/report/mooc-stats-2016/" TargetMode="Externa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routledge-ny.com/books/details/9781138807419/" TargetMode="External"/><Relationship Id="rId7" Type="http://schemas.openxmlformats.org/officeDocument/2006/relationships/image" Target="../media/image51.jpeg"/><Relationship Id="rId2" Type="http://schemas.openxmlformats.org/officeDocument/2006/relationships/image" Target="../media/image47.jpeg"/><Relationship Id="rId1" Type="http://schemas.openxmlformats.org/officeDocument/2006/relationships/slideLayout" Target="../slideLayouts/slideLayout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8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chronicle.com/article/The-Catch-in-Arizona-State-s/229617/" TargetMode="External"/><Relationship Id="rId1" Type="http://schemas.openxmlformats.org/officeDocument/2006/relationships/slideLayout" Target="../slideLayouts/slideLayout59.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ursera.org/course/pythonlearn" TargetMode="External"/><Relationship Id="rId2" Type="http://schemas.openxmlformats.org/officeDocument/2006/relationships/hyperlink" Target="http://www.youtube.com/watch?v=JzNHvmSv8TI" TargetMode="External"/><Relationship Id="rId1" Type="http://schemas.openxmlformats.org/officeDocument/2006/relationships/slideLayout" Target="../slideLayouts/slideLayout91.xml"/><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campustechnology.com/articles/2015/04/01/for-a-better-flip-try-moocs.aspx" TargetMode="External"/><Relationship Id="rId1" Type="http://schemas.openxmlformats.org/officeDocument/2006/relationships/slideLayout" Target="../slideLayouts/slideLayout59.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tiff"/><Relationship Id="rId1" Type="http://schemas.openxmlformats.org/officeDocument/2006/relationships/slideLayout" Target="../slideLayouts/slideLayout91.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91.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7.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4.xml"/><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8.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0.xml"/><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wamda.com/2014/01/coursera-blocks-syria-and-iran-moocs-online-courses" TargetMode="External"/><Relationship Id="rId7" Type="http://schemas.openxmlformats.org/officeDocument/2006/relationships/image" Target="../media/image112.png"/><Relationship Id="rId2" Type="http://schemas.openxmlformats.org/officeDocument/2006/relationships/hyperlink" Target="http://help.coursera.org/customer/portal/articles/1425714-why-is-my-country-blocked-" TargetMode="External"/><Relationship Id="rId1" Type="http://schemas.openxmlformats.org/officeDocument/2006/relationships/slideLayout" Target="../slideLayouts/slideLayout27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4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youtube.com/watch?v=nL5QQRR6IOU&amp;feature=youtu.be" TargetMode="External"/><Relationship Id="rId1" Type="http://schemas.openxmlformats.org/officeDocument/2006/relationships/slideLayout" Target="../slideLayouts/slideLayout3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chronicle.com/article/Rwandan-Degree-Program-Aims/141631/" TargetMode="Externa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eg"/><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2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insidehighered.com/blogs/higher-ed-beta/invisible-learners-taking-moocs" TargetMode="External"/><Relationship Id="rId1" Type="http://schemas.openxmlformats.org/officeDocument/2006/relationships/slideLayout" Target="../slideLayouts/slideLayout59.xml"/><Relationship Id="rId4" Type="http://schemas.openxmlformats.org/officeDocument/2006/relationships/image" Target="../media/image134.jpeg"/></Relationships>
</file>

<file path=ppt/slides/_rels/slide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blog.education.nationalgeographic.com/2015/05/26/exploring-by-the-seat-of-our-pants/" TargetMode="External"/><Relationship Id="rId1" Type="http://schemas.openxmlformats.org/officeDocument/2006/relationships/slideLayout" Target="../slideLayouts/slideLayout282.xml"/></Relationships>
</file>

<file path=ppt/slides/_rels/slide6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tiff"/><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www.euronews.com/2016/03/04/moocs-vital-tools-that-are-shaping-the-future-of-education-or-over-hyped-online/" TargetMode="External"/><Relationship Id="rId1" Type="http://schemas.openxmlformats.org/officeDocument/2006/relationships/slideLayout" Target="../slideLayouts/slideLayout289.xml"/><Relationship Id="rId5" Type="http://schemas.openxmlformats.org/officeDocument/2006/relationships/image" Target="../media/image144.png"/><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www.slate.com/articles/health_and_science/new_scientist/2014/03/mooc_survey_students_of_free_online_courses_are_educated_employed_and_male.html" TargetMode="External"/><Relationship Id="rId1"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36.xml"/></Relationships>
</file>

<file path=ppt/slides/_rels/slide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www.gatesnotes.com/Development/The-Future-of-Farming?WT.mc_id=01_20_2016_20_FutureofFarming_BG-LI_&amp;WT.tsrc=BGLI" TargetMode="External"/><Relationship Id="rId1" Type="http://schemas.openxmlformats.org/officeDocument/2006/relationships/slideLayout" Target="../slideLayouts/slideLayout182.xml"/></Relationships>
</file>

<file path=ppt/slides/_rels/slide7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acrobatiq.com/" TargetMode="External"/><Relationship Id="rId1" Type="http://schemas.openxmlformats.org/officeDocument/2006/relationships/slideLayout" Target="../slideLayouts/slideLayout315.xml"/></Relationships>
</file>

<file path=ppt/slides/_rels/slide74.xml.rels><?xml version="1.0" encoding="UTF-8" standalone="yes"?>
<Relationships xmlns="http://schemas.openxmlformats.org/package/2006/relationships"><Relationship Id="rId3" Type="http://schemas.openxmlformats.org/officeDocument/2006/relationships/hyperlink" Target="https://www.smartsparrow.com/" TargetMode="External"/><Relationship Id="rId2" Type="http://schemas.openxmlformats.org/officeDocument/2006/relationships/hyperlink" Target="http://openstaxcollege.org/" TargetMode="External"/><Relationship Id="rId1" Type="http://schemas.openxmlformats.org/officeDocument/2006/relationships/slideLayout" Target="../slideLayouts/slideLayout304.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agmoocs.in/" TargetMode="External"/><Relationship Id="rId1" Type="http://schemas.openxmlformats.org/officeDocument/2006/relationships/slideLayout" Target="../slideLayouts/slideLayout55.xml"/></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www.agmoocs.in/" TargetMode="External"/><Relationship Id="rId1" Type="http://schemas.openxmlformats.org/officeDocument/2006/relationships/slideLayout" Target="../slideLayouts/slideLayout203.xml"/><Relationship Id="rId4" Type="http://schemas.openxmlformats.org/officeDocument/2006/relationships/image" Target="../media/image162.png"/></Relationships>
</file>

<file path=ppt/slides/_rels/slide7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www.edsurge.com/news/2016-05-19-facebook-schools-moocs-on-engagement" TargetMode="External"/><Relationship Id="rId1" Type="http://schemas.openxmlformats.org/officeDocument/2006/relationships/slideLayout" Target="../slideLayouts/slideLayout203.xml"/></Relationships>
</file>

<file path=ppt/slides/_rels/slide7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3.xml"/></Relationships>
</file>

<file path=ppt/slides/_rels/slide8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www.selfieresearchers.com/the-selfie-course/" TargetMode="External"/><Relationship Id="rId1" Type="http://schemas.openxmlformats.org/officeDocument/2006/relationships/slideLayout" Target="../slideLayouts/slideLayout351.xml"/><Relationship Id="rId5" Type="http://schemas.openxmlformats.org/officeDocument/2006/relationships/image" Target="../media/image169.png"/><Relationship Id="rId4" Type="http://schemas.openxmlformats.org/officeDocument/2006/relationships/image" Target="../media/image168.png"/></Relationships>
</file>

<file path=ppt/slides/_rels/slide8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papers.ssrn.com/sol3/papers.cfm?abstract_id=2889436" TargetMode="External"/><Relationship Id="rId1" Type="http://schemas.openxmlformats.org/officeDocument/2006/relationships/slideLayout" Target="../slideLayouts/slideLayout55.xml"/><Relationship Id="rId4" Type="http://schemas.openxmlformats.org/officeDocument/2006/relationships/image" Target="../media/image174.png"/></Relationships>
</file>

<file path=ppt/slides/_rels/slide85.xml.rels><?xml version="1.0" encoding="UTF-8" standalone="yes"?>
<Relationships xmlns="http://schemas.openxmlformats.org/package/2006/relationships"><Relationship Id="rId3" Type="http://schemas.openxmlformats.org/officeDocument/2006/relationships/hyperlink" Target="http://chronicle.com/article/Trump-U-Draws/235573?cid=trend_right_a" TargetMode="External"/><Relationship Id="rId2" Type="http://schemas.openxmlformats.org/officeDocument/2006/relationships/audio" Target="../media/audio1.wav"/><Relationship Id="rId1" Type="http://schemas.openxmlformats.org/officeDocument/2006/relationships/slideLayout" Target="../slideLayouts/slideLayout153.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hyperlink" Target="http://peal.io/p/i-m-really-rich-ver-2"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14.xml"/></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98.xml"/></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01.xml"/></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401.xml"/></Relationships>
</file>

<file path=ppt/slides/_rels/slide9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404.xml"/><Relationship Id="rId1" Type="http://schemas.openxmlformats.org/officeDocument/2006/relationships/vmlDrawing" Target="../drawings/vmlDrawing1.vml"/><Relationship Id="rId5" Type="http://schemas.openxmlformats.org/officeDocument/2006/relationships/image" Target="../media/image187.emf"/><Relationship Id="rId4" Type="http://schemas.openxmlformats.org/officeDocument/2006/relationships/oleObject" Target="../embeddings/oleObject1.bin"/></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04.xml"/><Relationship Id="rId1" Type="http://schemas.openxmlformats.org/officeDocument/2006/relationships/vmlDrawing" Target="../drawings/vmlDrawing2.vml"/><Relationship Id="rId4" Type="http://schemas.openxmlformats.org/officeDocument/2006/relationships/image" Target="../media/image188.e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04.xml"/><Relationship Id="rId1" Type="http://schemas.openxmlformats.org/officeDocument/2006/relationships/vmlDrawing" Target="../drawings/vmlDrawing3.vml"/><Relationship Id="rId4" Type="http://schemas.openxmlformats.org/officeDocument/2006/relationships/image" Target="../media/image189.emf"/></Relationships>
</file>

<file path=ppt/slides/_rels/slide9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404.xml"/><Relationship Id="rId1" Type="http://schemas.openxmlformats.org/officeDocument/2006/relationships/vmlDrawing" Target="../drawings/vmlDrawing4.vml"/><Relationship Id="rId5" Type="http://schemas.openxmlformats.org/officeDocument/2006/relationships/image" Target="../media/image190.emf"/><Relationship Id="rId4" Type="http://schemas.openxmlformats.org/officeDocument/2006/relationships/oleObject" Target="../embeddings/oleObject4.bin"/></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12.xml"/><Relationship Id="rId1" Type="http://schemas.openxmlformats.org/officeDocument/2006/relationships/vmlDrawing" Target="../drawings/vmlDrawing5.vml"/><Relationship Id="rId4" Type="http://schemas.openxmlformats.org/officeDocument/2006/relationships/image" Target="../media/image191.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12.xml"/><Relationship Id="rId1" Type="http://schemas.openxmlformats.org/officeDocument/2006/relationships/vmlDrawing" Target="../drawings/vmlDrawing6.vml"/><Relationship Id="rId4" Type="http://schemas.openxmlformats.org/officeDocument/2006/relationships/image" Target="../media/image19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381793" y="525037"/>
            <a:ext cx="8532813" cy="1760963"/>
          </a:xfrm>
        </p:spPr>
        <p:txBody>
          <a:bodyPr/>
          <a:lstStyle/>
          <a:p>
            <a:pPr eaLnBrk="1" hangingPunct="1"/>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Personalizing the MOOC: </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Insights from Experts Around Planet Earth</a:t>
            </a:r>
            <a:endPar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838200" y="2286000"/>
            <a:ext cx="7847014" cy="1828800"/>
          </a:xfrm>
        </p:spPr>
        <p:txBody>
          <a:bodyPr/>
          <a:lstStyle/>
          <a:p>
            <a:pPr algn="ctr" eaLnBrk="1" hangingPunct="1">
              <a:spcBef>
                <a:spcPts val="0"/>
              </a:spcBef>
              <a:buFontTx/>
              <a:buNone/>
            </a:pPr>
            <a:r>
              <a:rPr lang="en-US" altLang="en-US" sz="2400" b="1" dirty="0">
                <a:latin typeface="Tahoma" pitchFamily="34" charset="0"/>
                <a:ea typeface="Tahoma" panose="020B0604030504040204" pitchFamily="34" charset="0"/>
                <a:cs typeface="Tahoma" panose="020B0604030504040204" pitchFamily="34" charset="0"/>
              </a:rPr>
              <a:t>Curtis J. Bonk, Indiana University</a:t>
            </a:r>
          </a:p>
          <a:p>
            <a:pPr algn="ctr" eaLnBrk="1" hangingPunct="1">
              <a:spcBef>
                <a:spcPts val="0"/>
              </a:spcBef>
              <a:buFontTx/>
              <a:buNone/>
            </a:pPr>
            <a:r>
              <a:rPr lang="en-US" altLang="en-US" sz="2400" b="1" dirty="0">
                <a:latin typeface="Tahoma" pitchFamily="34" charset="0"/>
                <a:ea typeface="Tahoma" panose="020B0604030504040204" pitchFamily="34" charset="0"/>
                <a:cs typeface="Tahoma" panose="020B0604030504040204" pitchFamily="34" charset="0"/>
                <a:hlinkClick r:id="rId2"/>
              </a:rPr>
              <a:t>cjbonk@Indiana.edu</a:t>
            </a:r>
            <a:endParaRPr lang="en-US" altLang="en-US" sz="2400" b="1" dirty="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7" name="Picture 6"/>
          <p:cNvPicPr>
            <a:picLocks noChangeAspect="1"/>
          </p:cNvPicPr>
          <p:nvPr/>
        </p:nvPicPr>
        <p:blipFill>
          <a:blip r:embed="rId3"/>
          <a:stretch>
            <a:fillRect/>
          </a:stretch>
        </p:blipFill>
        <p:spPr>
          <a:xfrm>
            <a:off x="1905000" y="3581400"/>
            <a:ext cx="5986815" cy="3367584"/>
          </a:xfrm>
          <a:prstGeom prst="rect">
            <a:avLst/>
          </a:prstGeom>
        </p:spPr>
      </p:pic>
    </p:spTree>
    <p:extLst>
      <p:ext uri="{BB962C8B-B14F-4D97-AF65-F5344CB8AC3E}">
        <p14:creationId xmlns:p14="http://schemas.microsoft.com/office/powerpoint/2010/main" val="259368734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itle 1"/>
          <p:cNvSpPr>
            <a:spLocks noGrp="1"/>
          </p:cNvSpPr>
          <p:nvPr>
            <p:ph type="title"/>
          </p:nvPr>
        </p:nvSpPr>
        <p:spPr>
          <a:xfrm>
            <a:off x="304800" y="324550"/>
            <a:ext cx="8534400" cy="2108200"/>
          </a:xfrm>
        </p:spPr>
        <p:txBody>
          <a:bodyPr/>
          <a:lstStyle/>
          <a:p>
            <a:r>
              <a:rPr lang="en-US" altLang="en-US" sz="4000" b="1" dirty="0">
                <a:solidFill>
                  <a:srgbClr val="FF0000"/>
                </a:solidFill>
                <a:latin typeface="Tahoma" panose="020B0604030504040204" pitchFamily="34" charset="0"/>
                <a:cs typeface="Tahoma" panose="020B0604030504040204" pitchFamily="34" charset="0"/>
              </a:rPr>
              <a:t>February 26, 2017</a:t>
            </a:r>
            <a:br>
              <a:rPr lang="en-US" altLang="en-US" sz="2600" b="1" dirty="0">
                <a:solidFill>
                  <a:srgbClr val="0070C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MOOC lists: </a:t>
            </a:r>
            <a:br>
              <a:rPr lang="en-US" altLang="en-US" sz="32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Class Central, the MOOC list, etc.</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2"/>
              </a:rPr>
              <a:t>https://www.mooc-list.com/</a:t>
            </a:r>
            <a:br>
              <a:rPr lang="en-US" altLang="en-US" sz="1400" b="1" dirty="0">
                <a:latin typeface="Tahoma" panose="020B0604030504040204" pitchFamily="34" charset="0"/>
                <a:cs typeface="Tahoma" panose="020B0604030504040204" pitchFamily="34" charset="0"/>
              </a:rPr>
            </a:br>
            <a:r>
              <a:rPr lang="en-US" altLang="en-US" sz="1400" b="1" dirty="0">
                <a:latin typeface="Tahoma" panose="020B0604030504040204" pitchFamily="34" charset="0"/>
                <a:cs typeface="Tahoma" panose="020B0604030504040204" pitchFamily="34" charset="0"/>
                <a:hlinkClick r:id="rId3"/>
              </a:rPr>
              <a:t>https://www.class-central.com/</a:t>
            </a:r>
            <a:r>
              <a:rPr lang="en-US" altLang="en-US" sz="1400" b="1" dirty="0">
                <a:latin typeface="Tahoma" panose="020B0604030504040204" pitchFamily="34" charset="0"/>
                <a:cs typeface="Tahoma" panose="020B0604030504040204" pitchFamily="34" charset="0"/>
              </a:rPr>
              <a:t>  </a:t>
            </a:r>
          </a:p>
        </p:txBody>
      </p:sp>
      <p:pic>
        <p:nvPicPr>
          <p:cNvPr id="613379" name="Picture 5"/>
          <p:cNvPicPr>
            <a:picLocks noChangeAspect="1"/>
          </p:cNvPicPr>
          <p:nvPr/>
        </p:nvPicPr>
        <p:blipFill>
          <a:blip r:embed="rId4" cstate="print">
            <a:extLst>
              <a:ext uri="{28A0092B-C50C-407E-A947-70E740481C1C}">
                <a14:useLocalDpi xmlns:a14="http://schemas.microsoft.com/office/drawing/2010/main" val="0"/>
              </a:ext>
            </a:extLst>
          </a:blip>
          <a:srcRect l="1019" t="13179" r="1083" b="2470"/>
          <a:stretch>
            <a:fillRect/>
          </a:stretch>
        </p:blipFill>
        <p:spPr bwMode="auto">
          <a:xfrm>
            <a:off x="1210979" y="3022561"/>
            <a:ext cx="5723221" cy="381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rcRect l="1823" t="13597" r="10580" b="1839"/>
          <a:stretch>
            <a:fillRect/>
          </a:stretch>
        </p:blipFill>
        <p:spPr bwMode="auto">
          <a:xfrm>
            <a:off x="1737555" y="2684462"/>
            <a:ext cx="4874349" cy="409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l="1857" t="12854" r="5331" b="2145"/>
          <a:stretch>
            <a:fillRect/>
          </a:stretch>
        </p:blipFill>
        <p:spPr bwMode="auto">
          <a:xfrm>
            <a:off x="1341507" y="2755671"/>
            <a:ext cx="5135494" cy="409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l="1149" t="11769" r="41425" b="1926"/>
          <a:stretch>
            <a:fillRect/>
          </a:stretch>
        </p:blipFill>
        <p:spPr bwMode="auto">
          <a:xfrm>
            <a:off x="2615476" y="2828605"/>
            <a:ext cx="3037852" cy="400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rcRect t="17026" r="42458" b="7114"/>
          <a:stretch>
            <a:fillRect/>
          </a:stretch>
        </p:blipFill>
        <p:spPr bwMode="auto">
          <a:xfrm>
            <a:off x="2162175" y="3828726"/>
            <a:ext cx="2616545" cy="302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l="3754" t="25423" r="4878" b="1694"/>
          <a:stretch>
            <a:fillRect/>
          </a:stretch>
        </p:blipFill>
        <p:spPr bwMode="auto">
          <a:xfrm>
            <a:off x="671513" y="2910247"/>
            <a:ext cx="6796087" cy="400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rcRect l="-156" t="13905" r="1180" b="5438"/>
          <a:stretch>
            <a:fillRect/>
          </a:stretch>
        </p:blipFill>
        <p:spPr bwMode="auto">
          <a:xfrm>
            <a:off x="1064351" y="2705798"/>
            <a:ext cx="6174649" cy="410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1"/>
          <a:srcRect l="4720" t="12237" r="6748" b="3632"/>
          <a:stretch/>
        </p:blipFill>
        <p:spPr>
          <a:xfrm>
            <a:off x="757630" y="2466125"/>
            <a:ext cx="6720856" cy="4348789"/>
          </a:xfrm>
          <a:prstGeom prst="rect">
            <a:avLst/>
          </a:prstGeom>
        </p:spPr>
      </p:pic>
      <p:pic>
        <p:nvPicPr>
          <p:cNvPr id="5" name="Picture 4"/>
          <p:cNvPicPr>
            <a:picLocks noChangeAspect="1"/>
          </p:cNvPicPr>
          <p:nvPr/>
        </p:nvPicPr>
        <p:blipFill rotWithShape="1">
          <a:blip r:embed="rId12"/>
          <a:srcRect l="14652" t="17832" r="2856" b="1955"/>
          <a:stretch/>
        </p:blipFill>
        <p:spPr>
          <a:xfrm>
            <a:off x="906179" y="2532875"/>
            <a:ext cx="5869849" cy="4230309"/>
          </a:xfrm>
          <a:prstGeom prst="rect">
            <a:avLst/>
          </a:prstGeom>
        </p:spPr>
      </p:pic>
    </p:spTree>
    <p:extLst>
      <p:ext uri="{BB962C8B-B14F-4D97-AF65-F5344CB8AC3E}">
        <p14:creationId xmlns:p14="http://schemas.microsoft.com/office/powerpoint/2010/main" val="3673631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922564"/>
          <a:ext cx="699135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nvPr>
        </p:nvGraphicFramePr>
        <p:xfrm>
          <a:off x="4210050" y="3838575"/>
          <a:ext cx="4933950" cy="2009775"/>
        </p:xfrm>
        <a:graphic>
          <a:graphicData uri="http://schemas.openxmlformats.org/presentationml/2006/ole">
            <mc:AlternateContent xmlns:mc="http://schemas.openxmlformats.org/markup-compatibility/2006">
              <mc:Choice xmlns:v="urn:schemas-microsoft-com:vml" Requires="v">
                <p:oleObj spid="_x0000_s7175" name="Worksheet" r:id="rId4" imgW="4934102" imgH="2009797" progId="Excel.Sheet.8">
                  <p:embed/>
                </p:oleObj>
              </mc:Choice>
              <mc:Fallback>
                <p:oleObj name="Worksheet" r:id="rId4" imgW="4934102" imgH="2009797" progId="Excel.Sheet.8">
                  <p:embed/>
                  <p:pic>
                    <p:nvPicPr>
                      <p:cNvPr id="7" name="Object 6"/>
                      <p:cNvPicPr/>
                      <p:nvPr/>
                    </p:nvPicPr>
                    <p:blipFill>
                      <a:blip r:embed="rId5"/>
                      <a:stretch>
                        <a:fillRect/>
                      </a:stretch>
                    </p:blipFill>
                    <p:spPr>
                      <a:xfrm>
                        <a:off x="4210050" y="3838575"/>
                        <a:ext cx="4933950" cy="2009775"/>
                      </a:xfrm>
                      <a:prstGeom prst="rect">
                        <a:avLst/>
                      </a:prstGeom>
                    </p:spPr>
                  </p:pic>
                </p:oleObj>
              </mc:Fallback>
            </mc:AlternateContent>
          </a:graphicData>
        </a:graphic>
      </p:graphicFrame>
    </p:spTree>
    <p:extLst>
      <p:ext uri="{BB962C8B-B14F-4D97-AF65-F5344CB8AC3E}">
        <p14:creationId xmlns:p14="http://schemas.microsoft.com/office/powerpoint/2010/main" val="249199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 2017</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Designing Adaptive Learning and Assessment in </a:t>
            </a:r>
            <a:r>
              <a:rPr lang="en-US" sz="2400" b="1" dirty="0" err="1">
                <a:latin typeface="Tahoma" panose="020B0604030504040204" pitchFamily="34" charset="0"/>
                <a:ea typeface="Tahoma" panose="020B0604030504040204" pitchFamily="34" charset="0"/>
                <a:cs typeface="Tahoma" panose="020B0604030504040204" pitchFamily="34" charset="0"/>
              </a:rPr>
              <a:t>HarvardX</a:t>
            </a:r>
            <a:r>
              <a:rPr lang="en-US" sz="2400" b="1" dirty="0">
                <a:latin typeface="Tahoma" panose="020B0604030504040204" pitchFamily="34" charset="0"/>
                <a:ea typeface="Tahoma" panose="020B0604030504040204" pitchFamily="34" charset="0"/>
                <a:cs typeface="Tahoma" panose="020B0604030504040204" pitchFamily="34" charset="0"/>
              </a:rPr>
              <a:t>: Collaborative Project by Harvard University and </a:t>
            </a:r>
            <a:r>
              <a:rPr lang="en-US" sz="2400" b="1" dirty="0" err="1">
                <a:latin typeface="Tahoma" panose="020B0604030504040204" pitchFamily="34" charset="0"/>
                <a:ea typeface="Tahoma" panose="020B0604030504040204" pitchFamily="34" charset="0"/>
                <a:cs typeface="Tahoma" panose="020B0604030504040204" pitchFamily="34" charset="0"/>
              </a:rPr>
              <a:t>TutorGen</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err="1">
                <a:latin typeface="Tahoma" panose="020B0604030504040204" pitchFamily="34" charset="0"/>
                <a:ea typeface="Tahoma" panose="020B0604030504040204" pitchFamily="34" charset="0"/>
                <a:cs typeface="Tahoma" panose="020B0604030504040204" pitchFamily="34" charset="0"/>
              </a:rPr>
              <a:t>Yigal</a:t>
            </a:r>
            <a:r>
              <a:rPr lang="en-US" sz="1600" b="1" dirty="0">
                <a:latin typeface="Tahoma" panose="020B0604030504040204" pitchFamily="34" charset="0"/>
                <a:ea typeface="Tahoma" panose="020B0604030504040204" pitchFamily="34" charset="0"/>
                <a:cs typeface="Tahoma" panose="020B0604030504040204" pitchFamily="34" charset="0"/>
              </a:rPr>
              <a:t> Rosen, Harvard University and Mary Jean Blink, </a:t>
            </a:r>
            <a:r>
              <a:rPr lang="en-US" sz="1600" b="1" dirty="0" err="1">
                <a:latin typeface="Tahoma" panose="020B0604030504040204" pitchFamily="34" charset="0"/>
                <a:ea typeface="Tahoma" panose="020B0604030504040204" pitchFamily="34" charset="0"/>
                <a:cs typeface="Tahoma" panose="020B0604030504040204" pitchFamily="34" charset="0"/>
              </a:rPr>
              <a:t>TutorGen</a:t>
            </a:r>
            <a:r>
              <a:rPr lang="en-US" sz="1600" b="1" dirty="0">
                <a:latin typeface="Tahoma" panose="020B0604030504040204" pitchFamily="34" charset="0"/>
                <a:ea typeface="Tahoma" panose="020B0604030504040204" pitchFamily="34" charset="0"/>
                <a:cs typeface="Tahoma" panose="020B0604030504040204" pitchFamily="34" charset="0"/>
              </a:rPr>
              <a:t>, Inc.</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http://vpal.harvard.edu/blog/designing-adaptive-learning-and-assessment-harvardx-collaborative-project-harvard</a:t>
            </a:r>
            <a:r>
              <a:rPr lang="en-US" sz="900" b="1"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45" y="2978314"/>
            <a:ext cx="3017855" cy="38839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709" y="3200400"/>
            <a:ext cx="5894252" cy="3276600"/>
          </a:xfrm>
          <a:prstGeom prst="rect">
            <a:avLst/>
          </a:prstGeom>
        </p:spPr>
      </p:pic>
    </p:spTree>
    <p:extLst>
      <p:ext uri="{BB962C8B-B14F-4D97-AF65-F5344CB8AC3E}">
        <p14:creationId xmlns:p14="http://schemas.microsoft.com/office/powerpoint/2010/main" val="917774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175655" y="857250"/>
          <a:ext cx="8219784" cy="5143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7"/>
          <p:cNvGraphicFramePr>
            <a:graphicFrameLocks noChangeAspect="1"/>
          </p:cNvGraphicFramePr>
          <p:nvPr>
            <p:extLst/>
          </p:nvPr>
        </p:nvGraphicFramePr>
        <p:xfrm>
          <a:off x="4210050" y="3522747"/>
          <a:ext cx="4933950" cy="2333625"/>
        </p:xfrm>
        <a:graphic>
          <a:graphicData uri="http://schemas.openxmlformats.org/presentationml/2006/ole">
            <mc:AlternateContent xmlns:mc="http://schemas.openxmlformats.org/markup-compatibility/2006">
              <mc:Choice xmlns:v="urn:schemas-microsoft-com:vml" Requires="v">
                <p:oleObj spid="_x0000_s8199" name="Worksheet" r:id="rId4" imgW="4934102" imgH="2333737" progId="Excel.Sheet.8">
                  <p:embed/>
                </p:oleObj>
              </mc:Choice>
              <mc:Fallback>
                <p:oleObj name="Worksheet" r:id="rId4" imgW="4934102" imgH="2333737" progId="Excel.Sheet.8">
                  <p:embed/>
                  <p:pic>
                    <p:nvPicPr>
                      <p:cNvPr id="8" name="Object 7"/>
                      <p:cNvPicPr/>
                      <p:nvPr/>
                    </p:nvPicPr>
                    <p:blipFill>
                      <a:blip r:embed="rId5"/>
                      <a:stretch>
                        <a:fillRect/>
                      </a:stretch>
                    </p:blipFill>
                    <p:spPr>
                      <a:xfrm>
                        <a:off x="4210050" y="3522747"/>
                        <a:ext cx="4933950" cy="2333625"/>
                      </a:xfrm>
                      <a:prstGeom prst="rect">
                        <a:avLst/>
                      </a:prstGeom>
                    </p:spPr>
                  </p:pic>
                </p:oleObj>
              </mc:Fallback>
            </mc:AlternateContent>
          </a:graphicData>
        </a:graphic>
      </p:graphicFrame>
    </p:spTree>
    <p:extLst>
      <p:ext uri="{BB962C8B-B14F-4D97-AF65-F5344CB8AC3E}">
        <p14:creationId xmlns:p14="http://schemas.microsoft.com/office/powerpoint/2010/main" val="407014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496" y="627963"/>
            <a:ext cx="8146973" cy="1123721"/>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General Analytic Method MOOC Research (2014–2017)</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 t="11568" r="-106" b="9417"/>
          <a:stretch/>
        </p:blipFill>
        <p:spPr>
          <a:xfrm>
            <a:off x="378811" y="1850833"/>
            <a:ext cx="8187761" cy="4924540"/>
          </a:xfrm>
          <a:prstGeom prst="rect">
            <a:avLst/>
          </a:prstGeom>
        </p:spPr>
      </p:pic>
    </p:spTree>
    <p:extLst>
      <p:ext uri="{BB962C8B-B14F-4D97-AF65-F5344CB8AC3E}">
        <p14:creationId xmlns:p14="http://schemas.microsoft.com/office/powerpoint/2010/main" val="10638650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187288"/>
            <a:ext cx="8130449" cy="1883884"/>
          </a:xfrm>
        </p:spPr>
        <p:txBody>
          <a:bodyPr>
            <a:noAutofit/>
          </a:bodyPr>
          <a:lstStyle/>
          <a:p>
            <a:pPr algn="ct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Specific Analytic Method for MOOC Research (2014–2017)</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45" y="1752194"/>
            <a:ext cx="6700796" cy="5105806"/>
          </a:xfrm>
          <a:prstGeom prst="rect">
            <a:avLst/>
          </a:prstGeom>
        </p:spPr>
      </p:pic>
    </p:spTree>
    <p:extLst>
      <p:ext uri="{BB962C8B-B14F-4D97-AF65-F5344CB8AC3E}">
        <p14:creationId xmlns:p14="http://schemas.microsoft.com/office/powerpoint/2010/main" val="33281052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187288"/>
            <a:ext cx="8130449" cy="1883884"/>
          </a:xfrm>
        </p:spPr>
        <p:txBody>
          <a:bodyPr>
            <a:norm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Location of MOOC Research Team Members (2014–2017)</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1665" y="1729649"/>
            <a:ext cx="6600260" cy="5029200"/>
          </a:xfrm>
          <a:prstGeom prst="rect">
            <a:avLst/>
          </a:prstGeom>
        </p:spPr>
      </p:pic>
    </p:spTree>
    <p:extLst>
      <p:ext uri="{BB962C8B-B14F-4D97-AF65-F5344CB8AC3E}">
        <p14:creationId xmlns:p14="http://schemas.microsoft.com/office/powerpoint/2010/main" val="2084796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187288"/>
            <a:ext cx="8130449" cy="1883884"/>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Country of Origin of MOOC Delivery</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(2014–2017)</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5815" y="2176656"/>
            <a:ext cx="5926862" cy="4516091"/>
          </a:xfrm>
          <a:prstGeom prst="rect">
            <a:avLst/>
          </a:prstGeom>
        </p:spPr>
      </p:pic>
    </p:spTree>
    <p:extLst>
      <p:ext uri="{BB962C8B-B14F-4D97-AF65-F5344CB8AC3E}">
        <p14:creationId xmlns:p14="http://schemas.microsoft.com/office/powerpoint/2010/main" val="41815891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528811"/>
            <a:ext cx="8146973" cy="1123721"/>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Focus of MOOC Research</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(2014–2017)</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676" r="922" b="9010"/>
          <a:stretch/>
        </p:blipFill>
        <p:spPr>
          <a:xfrm>
            <a:off x="1357934" y="1828801"/>
            <a:ext cx="6439146" cy="4076241"/>
          </a:xfrm>
          <a:prstGeom prst="rect">
            <a:avLst/>
          </a:prstGeom>
        </p:spPr>
      </p:pic>
      <p:sp>
        <p:nvSpPr>
          <p:cNvPr id="5" name="TextBox 4"/>
          <p:cNvSpPr txBox="1"/>
          <p:nvPr/>
        </p:nvSpPr>
        <p:spPr>
          <a:xfrm>
            <a:off x="0" y="6081311"/>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ea typeface="Tahoma" panose="020B0604030504040204" pitchFamily="34" charset="0"/>
                <a:cs typeface="Tahoma" panose="020B0604030504040204" pitchFamily="34" charset="0"/>
              </a:rPr>
              <a:t>*Seven studies had more than one area of focus.</a:t>
            </a:r>
            <a:endParaRPr kumimoji="0" lang="en-US" sz="2400" b="0"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3961817" y="5262320"/>
            <a:ext cx="27443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ea typeface="Tahoma" panose="020B0604030504040204" pitchFamily="34" charset="0"/>
                <a:cs typeface="Tahoma" panose="020B0604030504040204" pitchFamily="34" charset="0"/>
              </a:rPr>
              <a:t>*</a:t>
            </a: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23847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022" y="528811"/>
            <a:ext cx="8146973" cy="1123721"/>
          </a:xfrm>
        </p:spPr>
        <p:txBody>
          <a:bodyPr>
            <a:normAutofit fontScale="90000"/>
          </a:bodyPr>
          <a:lstStyle/>
          <a:p>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Specific Topics of MOOC </a:t>
            </a:r>
            <a:b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(2014–2017</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2295" y="1839816"/>
            <a:ext cx="6585803" cy="5018184"/>
          </a:xfrm>
          <a:prstGeom prst="rect">
            <a:avLst/>
          </a:prstGeom>
        </p:spPr>
      </p:pic>
    </p:spTree>
    <p:extLst>
      <p:ext uri="{BB962C8B-B14F-4D97-AF65-F5344CB8AC3E}">
        <p14:creationId xmlns:p14="http://schemas.microsoft.com/office/powerpoint/2010/main" val="597374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30059" y="457200"/>
            <a:ext cx="8534400" cy="1933460"/>
          </a:xfrm>
        </p:spPr>
        <p:txBody>
          <a:bodyPr/>
          <a:lstStyle/>
          <a:p>
            <a:r>
              <a:rPr lang="en-US" altLang="en-US" sz="4000" b="1" dirty="0">
                <a:solidFill>
                  <a:srgbClr val="FF0000"/>
                </a:solidFill>
                <a:latin typeface="Tahoma" panose="020B0604030504040204" pitchFamily="34" charset="0"/>
                <a:cs typeface="Tahoma" panose="020B0604030504040204" pitchFamily="34" charset="0"/>
              </a:rPr>
              <a:t>MOOCs…</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Ten Course/Instructional Design Guidelines</a:t>
            </a:r>
          </a:p>
        </p:txBody>
      </p:sp>
      <p:pic>
        <p:nvPicPr>
          <p:cNvPr id="4" name="Picture 6" descr="Image result for MOOC instru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514600"/>
            <a:ext cx="2440632" cy="18293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ooc instructional de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576313"/>
            <a:ext cx="7378547" cy="228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9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itle 3"/>
          <p:cNvSpPr>
            <a:spLocks noGrp="1"/>
          </p:cNvSpPr>
          <p:nvPr>
            <p:ph type="title"/>
          </p:nvPr>
        </p:nvSpPr>
        <p:spPr>
          <a:xfrm>
            <a:off x="269875" y="315913"/>
            <a:ext cx="8382000" cy="2732087"/>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 2015</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Unique Pedagogy</a:t>
            </a:r>
            <a:br>
              <a:rPr lang="en-US" sz="5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Syracuse professor offers free ‘Star Trek’ class to the public, USA Today, Amari D. Pollard, </a:t>
            </a:r>
            <a:r>
              <a:rPr lang="en-US" sz="2400" b="1" dirty="0" err="1">
                <a:latin typeface="Tahoma" panose="020B0604030504040204" pitchFamily="34" charset="0"/>
                <a:ea typeface="Tahoma" panose="020B0604030504040204" pitchFamily="34" charset="0"/>
                <a:cs typeface="Tahoma" panose="020B0604030504040204" pitchFamily="34" charset="0"/>
              </a:rPr>
              <a:t>LeMayne</a:t>
            </a:r>
            <a:r>
              <a:rPr lang="en-US" sz="2400" b="1" dirty="0">
                <a:latin typeface="Tahoma" panose="020B0604030504040204" pitchFamily="34" charset="0"/>
                <a:ea typeface="Tahoma" panose="020B0604030504040204" pitchFamily="34" charset="0"/>
                <a:cs typeface="Tahoma" panose="020B0604030504040204" pitchFamily="34" charset="0"/>
              </a:rPr>
              <a:t> College</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b="1" dirty="0">
                <a:hlinkClick r:id="rId2"/>
              </a:rPr>
              <a:t>http://college.usatoday.com/2015/08/20/syracuse-professor-offers-free-star-trek-class-to-the-public/ r</a:t>
            </a:r>
            <a:r>
              <a:rPr lang="en-US" sz="1200" b="1" dirty="0"/>
              <a:t> </a:t>
            </a:r>
            <a:endParaRPr lang="en-US" altLang="en-US" sz="1000" b="1" dirty="0">
              <a:latin typeface="Tahoma" panose="020B0604030504040204" pitchFamily="34" charset="0"/>
              <a:cs typeface="Tahoma" panose="020B0604030504040204" pitchFamily="34" charset="0"/>
            </a:endParaRPr>
          </a:p>
        </p:txBody>
      </p:sp>
      <p:pic>
        <p:nvPicPr>
          <p:cNvPr id="634883" name="Picture 2"/>
          <p:cNvPicPr>
            <a:picLocks noChangeAspect="1"/>
          </p:cNvPicPr>
          <p:nvPr/>
        </p:nvPicPr>
        <p:blipFill>
          <a:blip r:embed="rId3">
            <a:extLst>
              <a:ext uri="{28A0092B-C50C-407E-A947-70E740481C1C}">
                <a14:useLocalDpi xmlns:a14="http://schemas.microsoft.com/office/drawing/2010/main" val="0"/>
              </a:ext>
            </a:extLst>
          </a:blip>
          <a:srcRect l="12436" t="16666" r="15213" b="26389"/>
          <a:stretch>
            <a:fillRect/>
          </a:stretch>
        </p:blipFill>
        <p:spPr bwMode="auto">
          <a:xfrm>
            <a:off x="838200" y="2859088"/>
            <a:ext cx="52339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71913"/>
            <a:ext cx="35052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66383" y="3733800"/>
            <a:ext cx="4185492" cy="31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46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609600" y="381000"/>
            <a:ext cx="7391399" cy="1981200"/>
          </a:xfrm>
        </p:spPr>
        <p:txBody>
          <a:bodyPr/>
          <a:lstStyle/>
          <a:p>
            <a:pPr marL="514350" indent="-514350"/>
            <a:r>
              <a:rPr lang="en-US" altLang="en-US" sz="3600" dirty="0">
                <a:solidFill>
                  <a:srgbClr val="FF0000"/>
                </a:solidFill>
                <a:latin typeface="Tahoma" panose="020B0604030504040204" pitchFamily="34" charset="0"/>
                <a:cs typeface="Tahoma" panose="020B0604030504040204" pitchFamily="34" charset="0"/>
              </a:rPr>
              <a:t>     MOOC Instructor Guide #1.</a:t>
            </a:r>
            <a:br>
              <a:rPr lang="en-US" altLang="en-US" sz="3000" dirty="0">
                <a:solidFill>
                  <a:srgbClr val="FF0000"/>
                </a:solidFill>
                <a:latin typeface="Tahoma" panose="020B0604030504040204" pitchFamily="34" charset="0"/>
                <a:cs typeface="Tahoma" panose="020B0604030504040204" pitchFamily="34" charset="0"/>
              </a:rPr>
            </a:br>
            <a:r>
              <a:rPr lang="en-US" altLang="en-US" sz="3200" dirty="0">
                <a:latin typeface="Tahoma" panose="020B0604030504040204" pitchFamily="34" charset="0"/>
                <a:cs typeface="Tahoma" panose="020B0604030504040204" pitchFamily="34" charset="0"/>
              </a:rPr>
              <a:t>Plan and Prepare for the Experience</a:t>
            </a:r>
            <a:endParaRPr lang="en-US" altLang="en-US" dirty="0">
              <a:latin typeface="Tahoma" panose="020B0604030504040204" pitchFamily="34" charset="0"/>
              <a:cs typeface="Tahoma" panose="020B0604030504040204" pitchFamily="34" charset="0"/>
            </a:endParaRPr>
          </a:p>
        </p:txBody>
      </p:sp>
      <p:pic>
        <p:nvPicPr>
          <p:cNvPr id="4966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95145"/>
            <a:ext cx="580004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21525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601899" y="762000"/>
            <a:ext cx="7391400" cy="1828800"/>
          </a:xfrm>
        </p:spPr>
        <p:txBody>
          <a:bodyPr/>
          <a:lstStyle/>
          <a:p>
            <a:pPr marL="514350" indent="-514350"/>
            <a:r>
              <a:rPr lang="en-US" altLang="en-US" sz="4000" dirty="0">
                <a:solidFill>
                  <a:srgbClr val="FF0000"/>
                </a:solidFill>
                <a:latin typeface="Tahoma" panose="020B0604030504040204" pitchFamily="34" charset="0"/>
                <a:cs typeface="Tahoma" panose="020B0604030504040204" pitchFamily="34" charset="0"/>
              </a:rPr>
              <a:t>   MOOC Guide #2.</a:t>
            </a:r>
            <a:br>
              <a:rPr lang="en-US" altLang="en-US" sz="3000" dirty="0">
                <a:solidFill>
                  <a:srgbClr val="FF0000"/>
                </a:solidFill>
                <a:latin typeface="Tahoma" panose="020B0604030504040204" pitchFamily="34" charset="0"/>
                <a:cs typeface="Tahoma" panose="020B0604030504040204" pitchFamily="34" charset="0"/>
              </a:rPr>
            </a:br>
            <a:r>
              <a:rPr lang="en-US" altLang="en-US" sz="3000" dirty="0">
                <a:latin typeface="Tahoma" panose="020B0604030504040204" pitchFamily="34" charset="0"/>
                <a:cs typeface="Tahoma" panose="020B0604030504040204" pitchFamily="34" charset="0"/>
              </a:rPr>
              <a:t>Build in Feedback for Each Experience (etc., Peer, Machine, Volunteer, and Self-Assessment)</a:t>
            </a:r>
            <a:endParaRPr lang="en-US" altLang="en-US" dirty="0">
              <a:latin typeface="Tahoma" panose="020B0604030504040204" pitchFamily="34" charset="0"/>
              <a:cs typeface="Tahoma" panose="020B0604030504040204" pitchFamily="34" charset="0"/>
            </a:endParaRPr>
          </a:p>
        </p:txBody>
      </p:sp>
      <p:pic>
        <p:nvPicPr>
          <p:cNvPr id="497667" name="Picture 4" descr="http://www.dwrl.utexas.edu/sites/default/files/images/peer_review_james_y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23470"/>
            <a:ext cx="5314950" cy="383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10377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1600200" y="990600"/>
            <a:ext cx="5829300" cy="1543050"/>
          </a:xfrm>
        </p:spPr>
        <p:txBody>
          <a:bodyPr/>
          <a:lstStyle/>
          <a:p>
            <a:pPr marL="514350" indent="-514350"/>
            <a:r>
              <a:rPr lang="en-US" altLang="en-US" sz="4000" dirty="0">
                <a:solidFill>
                  <a:srgbClr val="FF0000"/>
                </a:solidFill>
                <a:latin typeface="Tahoma" panose="020B0604030504040204" pitchFamily="34" charset="0"/>
                <a:cs typeface="Tahoma" panose="020B0604030504040204" pitchFamily="34" charset="0"/>
              </a:rPr>
              <a:t>    MOOC Guide #3.</a:t>
            </a:r>
            <a:br>
              <a:rPr lang="en-US" altLang="en-US" sz="3000" dirty="0">
                <a:solidFill>
                  <a:srgbClr val="FF0000"/>
                </a:solidFill>
                <a:latin typeface="Tahoma" panose="020B0604030504040204" pitchFamily="34" charset="0"/>
                <a:cs typeface="Tahoma" panose="020B0604030504040204" pitchFamily="34" charset="0"/>
              </a:rPr>
            </a:br>
            <a:r>
              <a:rPr lang="en-US" altLang="en-US" sz="3200" dirty="0">
                <a:latin typeface="Tahoma" panose="020B0604030504040204" pitchFamily="34" charset="0"/>
                <a:cs typeface="Tahoma" panose="020B0604030504040204" pitchFamily="34" charset="0"/>
              </a:rPr>
              <a:t>Create Interactivities</a:t>
            </a:r>
            <a:br>
              <a:rPr lang="en-US" altLang="en-US" sz="3200" dirty="0">
                <a:latin typeface="Tahoma" panose="020B0604030504040204" pitchFamily="34" charset="0"/>
                <a:cs typeface="Tahoma" panose="020B0604030504040204" pitchFamily="34" charset="0"/>
              </a:rPr>
            </a:br>
            <a:r>
              <a:rPr lang="en-US" altLang="en-US" sz="2800" dirty="0">
                <a:latin typeface="Tahoma" panose="020B0604030504040204" pitchFamily="34" charset="0"/>
                <a:cs typeface="Tahoma" panose="020B0604030504040204" pitchFamily="34" charset="0"/>
              </a:rPr>
              <a:t>(e.g., use Polling Questions)</a:t>
            </a:r>
          </a:p>
        </p:txBody>
      </p:sp>
      <p:pic>
        <p:nvPicPr>
          <p:cNvPr id="503811" name="Picture 5" descr="C:\Users\Curtis\Desktop\Curt's Documents\PowerPoint Files\Blackboard\Polls\Week 1 TEC VARIETY\Poll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89" y="3048000"/>
            <a:ext cx="4343400" cy="325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14" name="Picture 2" descr="cage_match">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200400"/>
            <a:ext cx="4004549"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75960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1447800" y="914400"/>
            <a:ext cx="6000750" cy="1676400"/>
          </a:xfrm>
        </p:spPr>
        <p:txBody>
          <a:bodyPr/>
          <a:lstStyle/>
          <a:p>
            <a:pPr marL="514350" indent="-514350"/>
            <a:r>
              <a:rPr lang="en-US" altLang="en-US" sz="4000" dirty="0">
                <a:solidFill>
                  <a:srgbClr val="FF0000"/>
                </a:solidFill>
                <a:latin typeface="Tahoma" panose="020B0604030504040204" pitchFamily="34" charset="0"/>
                <a:cs typeface="Tahoma" panose="020B0604030504040204" pitchFamily="34" charset="0"/>
              </a:rPr>
              <a:t>    MOOC Guide #4.</a:t>
            </a:r>
            <a:br>
              <a:rPr lang="en-US" altLang="en-US" sz="3000" dirty="0">
                <a:solidFill>
                  <a:srgbClr val="FF0000"/>
                </a:solidFill>
                <a:latin typeface="Tahoma" panose="020B0604030504040204" pitchFamily="34" charset="0"/>
                <a:cs typeface="Tahoma" panose="020B0604030504040204" pitchFamily="34" charset="0"/>
              </a:rPr>
            </a:br>
            <a:r>
              <a:rPr lang="en-US" altLang="en-US" sz="3600" dirty="0">
                <a:latin typeface="Tahoma" panose="020B0604030504040204" pitchFamily="34" charset="0"/>
                <a:cs typeface="Tahoma" panose="020B0604030504040204" pitchFamily="34" charset="0"/>
              </a:rPr>
              <a:t>Provide Variation and Choice</a:t>
            </a:r>
            <a:endParaRPr lang="en-US" altLang="en-US" sz="3200" dirty="0">
              <a:latin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895600"/>
            <a:ext cx="3733800" cy="3733800"/>
          </a:xfrm>
          <a:prstGeom prst="rect">
            <a:avLst/>
          </a:prstGeom>
        </p:spPr>
      </p:pic>
    </p:spTree>
    <p:extLst>
      <p:ext uri="{BB962C8B-B14F-4D97-AF65-F5344CB8AC3E}">
        <p14:creationId xmlns:p14="http://schemas.microsoft.com/office/powerpoint/2010/main" val="330047426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838200" y="381000"/>
            <a:ext cx="7620000" cy="2114550"/>
          </a:xfrm>
        </p:spPr>
        <p:txBody>
          <a:bodyPr/>
          <a:lstStyle/>
          <a:p>
            <a:pPr marL="514350" indent="-514350"/>
            <a:r>
              <a:rPr lang="en-US" altLang="en-US" sz="4000" dirty="0">
                <a:solidFill>
                  <a:srgbClr val="FF0000"/>
                </a:solidFill>
                <a:latin typeface="Tahoma" panose="020B0604030504040204" pitchFamily="34" charset="0"/>
                <a:cs typeface="Tahoma" panose="020B0604030504040204" pitchFamily="34" charset="0"/>
              </a:rPr>
              <a:t>   MOOC Guide #5.</a:t>
            </a:r>
            <a:br>
              <a:rPr lang="en-US" altLang="en-US" sz="3200" dirty="0">
                <a:solidFill>
                  <a:srgbClr val="FF0000"/>
                </a:solidFill>
                <a:latin typeface="Tahoma" panose="020B0604030504040204" pitchFamily="34" charset="0"/>
                <a:cs typeface="Tahoma" panose="020B0604030504040204" pitchFamily="34" charset="0"/>
              </a:rPr>
            </a:br>
            <a:r>
              <a:rPr lang="en-US" altLang="en-US" sz="3600" dirty="0">
                <a:latin typeface="Tahoma" panose="020B0604030504040204" pitchFamily="34" charset="0"/>
                <a:cs typeface="Tahoma" panose="020B0604030504040204" pitchFamily="34" charset="0"/>
              </a:rPr>
              <a:t>Combine Sync and </a:t>
            </a:r>
            <a:r>
              <a:rPr lang="en-US" altLang="en-US" sz="3600" dirty="0" err="1">
                <a:latin typeface="Tahoma" panose="020B0604030504040204" pitchFamily="34" charset="0"/>
                <a:cs typeface="Tahoma" panose="020B0604030504040204" pitchFamily="34" charset="0"/>
              </a:rPr>
              <a:t>Async</a:t>
            </a:r>
            <a:r>
              <a:rPr lang="en-US" altLang="en-US" sz="3600" dirty="0">
                <a:latin typeface="Tahoma" panose="020B0604030504040204" pitchFamily="34" charset="0"/>
                <a:cs typeface="Tahoma" panose="020B0604030504040204" pitchFamily="34" charset="0"/>
              </a:rPr>
              <a:t> Instruction </a:t>
            </a:r>
            <a:br>
              <a:rPr lang="en-US" altLang="en-US" sz="3200" dirty="0">
                <a:latin typeface="Tahoma" panose="020B0604030504040204" pitchFamily="34" charset="0"/>
                <a:cs typeface="Tahoma" panose="020B0604030504040204" pitchFamily="34" charset="0"/>
              </a:rPr>
            </a:br>
            <a:r>
              <a:rPr lang="en-US" altLang="en-US" sz="2400" dirty="0">
                <a:latin typeface="Tahoma" panose="020B0604030504040204" pitchFamily="34" charset="0"/>
                <a:cs typeface="Tahoma" panose="020B0604030504040204" pitchFamily="34" charset="0"/>
              </a:rPr>
              <a:t>(e.g., David Merrill and Charlie Reigeluth)</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8337" r="45215"/>
          <a:stretch>
            <a:fillRect/>
          </a:stretch>
        </p:blipFill>
        <p:spPr bwMode="auto">
          <a:xfrm>
            <a:off x="228600" y="2590800"/>
            <a:ext cx="3276600" cy="393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590800"/>
            <a:ext cx="5373189" cy="377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40848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a:xfrm>
            <a:off x="457200" y="762000"/>
            <a:ext cx="7924800" cy="1428750"/>
          </a:xfrm>
        </p:spPr>
        <p:txBody>
          <a:bodyPr/>
          <a:lstStyle/>
          <a:p>
            <a:pPr marL="514350" indent="-514350"/>
            <a:r>
              <a:rPr lang="en-US" altLang="en-US" sz="4000" dirty="0">
                <a:solidFill>
                  <a:srgbClr val="FF0000"/>
                </a:solidFill>
                <a:latin typeface="Tahoma" panose="020B0604030504040204" pitchFamily="34" charset="0"/>
                <a:cs typeface="Tahoma" panose="020B0604030504040204" pitchFamily="34" charset="0"/>
              </a:rPr>
              <a:t>    MOOC Guide #6.</a:t>
            </a:r>
            <a:br>
              <a:rPr lang="en-US" altLang="en-US" sz="3000" dirty="0">
                <a:solidFill>
                  <a:srgbClr val="FF0000"/>
                </a:solidFill>
                <a:latin typeface="Tahoma" panose="020B0604030504040204" pitchFamily="34" charset="0"/>
                <a:cs typeface="Tahoma" panose="020B0604030504040204" pitchFamily="34" charset="0"/>
              </a:rPr>
            </a:br>
            <a:r>
              <a:rPr lang="en-US" altLang="en-US" sz="3000" dirty="0">
                <a:latin typeface="Tahoma" panose="020B0604030504040204" pitchFamily="34" charset="0"/>
                <a:cs typeface="Tahoma" panose="020B0604030504040204" pitchFamily="34" charset="0"/>
              </a:rPr>
              <a:t>Design Responsive and Interactive Learning Communities</a:t>
            </a:r>
            <a:endParaRPr lang="en-US" altLang="en-US" dirty="0">
              <a:latin typeface="Tahoma" panose="020B0604030504040204" pitchFamily="34" charset="0"/>
              <a:cs typeface="Tahoma" panose="020B0604030504040204" pitchFamily="34" charset="0"/>
            </a:endParaRPr>
          </a:p>
        </p:txBody>
      </p:sp>
      <p:pic>
        <p:nvPicPr>
          <p:cNvPr id="500739" name="Picture 6" descr="http://mental-illness-symptoms.com/wp-content/uploads/2011/11/bipolar-support-grou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743200"/>
            <a:ext cx="4619625"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740" name="Picture 3"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275" y="2743200"/>
            <a:ext cx="422116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88408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990600" y="685800"/>
            <a:ext cx="6781800" cy="2209800"/>
          </a:xfrm>
        </p:spPr>
        <p:txBody>
          <a:bodyPr/>
          <a:lstStyle/>
          <a:p>
            <a:pPr marL="514350" indent="-514350"/>
            <a:r>
              <a:rPr lang="en-US" altLang="en-US" sz="4000" dirty="0">
                <a:solidFill>
                  <a:srgbClr val="FF0000"/>
                </a:solidFill>
                <a:latin typeface="Tahoma" panose="020B0604030504040204" pitchFamily="34" charset="0"/>
                <a:cs typeface="Tahoma" panose="020B0604030504040204" pitchFamily="34" charset="0"/>
              </a:rPr>
              <a:t>    MOOC Guide #7.</a:t>
            </a:r>
            <a:br>
              <a:rPr lang="en-US" altLang="en-US" sz="3000" dirty="0">
                <a:solidFill>
                  <a:srgbClr val="FF0000"/>
                </a:solidFill>
                <a:latin typeface="Tahoma" panose="020B0604030504040204" pitchFamily="34" charset="0"/>
                <a:cs typeface="Tahoma" panose="020B0604030504040204" pitchFamily="34" charset="0"/>
              </a:rPr>
            </a:br>
            <a:r>
              <a:rPr lang="en-US" altLang="en-US" sz="3200" dirty="0">
                <a:latin typeface="Tahoma" panose="020B0604030504040204" pitchFamily="34" charset="0"/>
                <a:cs typeface="Tahoma" panose="020B0604030504040204" pitchFamily="34" charset="0"/>
              </a:rPr>
              <a:t>Offer Weekly Recaps and Updates</a:t>
            </a:r>
            <a:endParaRPr lang="en-US" altLang="en-US" sz="2400" dirty="0">
              <a:latin typeface="Tahoma" panose="020B0604030504040204" pitchFamily="34" charset="0"/>
              <a:cs typeface="Tahoma" panose="020B0604030504040204" pitchFamily="34" charset="0"/>
            </a:endParaRPr>
          </a:p>
        </p:txBody>
      </p:sp>
      <p:pic>
        <p:nvPicPr>
          <p:cNvPr id="502787" name="Picture 8" descr="http://www.deathd4dishonor.com/wp-content/uploads/2012/04/lets_rec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971800"/>
            <a:ext cx="3505200" cy="339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7017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609600" y="838200"/>
            <a:ext cx="7041509" cy="1981200"/>
          </a:xfrm>
        </p:spPr>
        <p:txBody>
          <a:bodyPr/>
          <a:lstStyle/>
          <a:p>
            <a:pPr marL="514350" indent="-514350"/>
            <a:r>
              <a:rPr lang="en-US" altLang="en-US" sz="3600" dirty="0">
                <a:solidFill>
                  <a:srgbClr val="FF0000"/>
                </a:solidFill>
                <a:latin typeface="Tahoma" panose="020B0604030504040204" pitchFamily="34" charset="0"/>
                <a:cs typeface="Tahoma" panose="020B0604030504040204" pitchFamily="34" charset="0"/>
              </a:rPr>
              <a:t>     </a:t>
            </a:r>
            <a:r>
              <a:rPr lang="en-US" altLang="en-US" sz="4000" dirty="0">
                <a:solidFill>
                  <a:srgbClr val="FF0000"/>
                </a:solidFill>
                <a:latin typeface="Tahoma" panose="020B0604030504040204" pitchFamily="34" charset="0"/>
                <a:cs typeface="Tahoma" panose="020B0604030504040204" pitchFamily="34" charset="0"/>
              </a:rPr>
              <a:t>MOOC Guide #8.</a:t>
            </a:r>
            <a:br>
              <a:rPr lang="en-US" altLang="en-US" sz="3000" dirty="0">
                <a:solidFill>
                  <a:srgbClr val="FF0000"/>
                </a:solidFill>
                <a:latin typeface="Tahoma" panose="020B0604030504040204" pitchFamily="34" charset="0"/>
                <a:cs typeface="Tahoma" panose="020B0604030504040204" pitchFamily="34" charset="0"/>
              </a:rPr>
            </a:br>
            <a:r>
              <a:rPr lang="en-US" altLang="en-US" sz="3000" dirty="0">
                <a:latin typeface="Tahoma" panose="020B0604030504040204" pitchFamily="34" charset="0"/>
                <a:cs typeface="Tahoma" panose="020B0604030504040204" pitchFamily="34" charset="0"/>
              </a:rPr>
              <a:t>Personalize the Activity or Experience Where Possible!</a:t>
            </a:r>
            <a:endParaRPr lang="en-US" altLang="en-US" dirty="0">
              <a:latin typeface="Tahoma" panose="020B0604030504040204" pitchFamily="34" charset="0"/>
              <a:cs typeface="Tahoma" panose="020B0604030504040204" pitchFamily="34" charset="0"/>
            </a:endParaRPr>
          </a:p>
        </p:txBody>
      </p:sp>
      <p:pic>
        <p:nvPicPr>
          <p:cNvPr id="498691" name="Picture 2" descr="http://t1.gstatic.com/images?q=tbn:ANd9GcRbvh_qEasnsvcGm3Ntx5fYlNhD9Nemf5WdmIdyTTBmPgwkusbN0Vp9ALvF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048000"/>
            <a:ext cx="1712912"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692" name="Picture 4" descr="http://teamaltman.com/wp-content/uploads/2011/07/Personalization-Trends-P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24400"/>
            <a:ext cx="2041964" cy="177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dist428.org/schools/dhs/InstructionalDepartments/socialstudies/PublishingImages/Themes-of-World-Geograph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133" y="3200400"/>
            <a:ext cx="523761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38331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228600" y="609600"/>
            <a:ext cx="8229600" cy="1828800"/>
          </a:xfrm>
        </p:spPr>
        <p:txBody>
          <a:bodyPr/>
          <a:lstStyle/>
          <a:p>
            <a:pPr marL="685800" indent="-685800"/>
            <a:r>
              <a:rPr lang="en-US" altLang="en-US" sz="4000" dirty="0">
                <a:solidFill>
                  <a:srgbClr val="FF0000"/>
                </a:solidFill>
                <a:latin typeface="Tahoma" panose="020B0604030504040204" pitchFamily="34" charset="0"/>
                <a:cs typeface="Tahoma" panose="020B0604030504040204" pitchFamily="34" charset="0"/>
              </a:rPr>
              <a:t>    MOOC Guide #9.</a:t>
            </a:r>
            <a:br>
              <a:rPr lang="en-US" altLang="en-US" sz="3200" dirty="0">
                <a:solidFill>
                  <a:srgbClr val="FF0000"/>
                </a:solidFill>
                <a:latin typeface="Tahoma" panose="020B0604030504040204" pitchFamily="34" charset="0"/>
                <a:cs typeface="Tahoma" panose="020B0604030504040204" pitchFamily="34" charset="0"/>
              </a:rPr>
            </a:br>
            <a:r>
              <a:rPr lang="en-US" altLang="en-US" sz="3200" dirty="0">
                <a:latin typeface="Tahoma" panose="020B0604030504040204" pitchFamily="34" charset="0"/>
                <a:cs typeface="Tahoma" panose="020B0604030504040204" pitchFamily="34" charset="0"/>
              </a:rPr>
              <a:t>Engage in Resource Sharing</a:t>
            </a:r>
            <a:endParaRPr lang="en-US" altLang="en-US" sz="1800" dirty="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2370282"/>
            <a:ext cx="6718300" cy="4487718"/>
          </a:xfrm>
          <a:prstGeom prst="rect">
            <a:avLst/>
          </a:prstGeom>
        </p:spPr>
      </p:pic>
    </p:spTree>
    <p:extLst>
      <p:ext uri="{BB962C8B-B14F-4D97-AF65-F5344CB8AC3E}">
        <p14:creationId xmlns:p14="http://schemas.microsoft.com/office/powerpoint/2010/main" val="347034442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1143000" y="838200"/>
            <a:ext cx="6343650" cy="1428750"/>
          </a:xfrm>
        </p:spPr>
        <p:txBody>
          <a:bodyPr/>
          <a:lstStyle/>
          <a:p>
            <a:pPr marL="514350" indent="-514350"/>
            <a:r>
              <a:rPr lang="en-US" altLang="en-US" sz="3600" dirty="0">
                <a:solidFill>
                  <a:srgbClr val="FF0000"/>
                </a:solidFill>
                <a:latin typeface="Tahoma" panose="020B0604030504040204" pitchFamily="34" charset="0"/>
                <a:cs typeface="Tahoma" panose="020B0604030504040204" pitchFamily="34" charset="0"/>
              </a:rPr>
              <a:t>     </a:t>
            </a:r>
            <a:r>
              <a:rPr lang="en-US" altLang="en-US" sz="4000" dirty="0">
                <a:solidFill>
                  <a:srgbClr val="FF0000"/>
                </a:solidFill>
                <a:latin typeface="Tahoma" panose="020B0604030504040204" pitchFamily="34" charset="0"/>
                <a:cs typeface="Tahoma" panose="020B0604030504040204" pitchFamily="34" charset="0"/>
              </a:rPr>
              <a:t>MOOC Guide #10.</a:t>
            </a:r>
            <a:br>
              <a:rPr lang="en-US" altLang="en-US" sz="3000" dirty="0">
                <a:solidFill>
                  <a:srgbClr val="FF0000"/>
                </a:solidFill>
                <a:latin typeface="Tahoma" panose="020B0604030504040204" pitchFamily="34" charset="0"/>
                <a:cs typeface="Tahoma" panose="020B0604030504040204" pitchFamily="34" charset="0"/>
              </a:rPr>
            </a:br>
            <a:r>
              <a:rPr lang="en-US" altLang="en-US" sz="3000" dirty="0">
                <a:latin typeface="Tahoma" panose="020B0604030504040204" pitchFamily="34" charset="0"/>
                <a:cs typeface="Tahoma" panose="020B0604030504040204" pitchFamily="34" charset="0"/>
              </a:rPr>
              <a:t>Be Willing to Change Midstream.</a:t>
            </a:r>
            <a:endParaRPr lang="en-US" altLang="en-US" dirty="0">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667000"/>
            <a:ext cx="6761311" cy="4191000"/>
          </a:xfrm>
          <a:prstGeom prst="rect">
            <a:avLst/>
          </a:prstGeom>
        </p:spPr>
      </p:pic>
    </p:spTree>
    <p:extLst>
      <p:ext uri="{BB962C8B-B14F-4D97-AF65-F5344CB8AC3E}">
        <p14:creationId xmlns:p14="http://schemas.microsoft.com/office/powerpoint/2010/main" val="24962722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30,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Finance for Non-Finance Professionals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James Weston, Rice University, Coursera</a:t>
            </a:r>
            <a:br>
              <a:rPr lang="en-US" sz="1050" b="1" dirty="0">
                <a:latin typeface="Tahoma" panose="020B0604030504040204" pitchFamily="34" charset="0"/>
                <a:ea typeface="Tahoma" panose="020B0604030504040204" pitchFamily="34" charset="0"/>
                <a:cs typeface="Tahoma" panose="020B0604030504040204" pitchFamily="34" charset="0"/>
              </a:rPr>
            </a:br>
            <a:r>
              <a:rPr lang="en-US" sz="800" b="1" u="sng" dirty="0">
                <a:latin typeface="Tahoma" panose="020B0604030504040204" pitchFamily="34" charset="0"/>
                <a:ea typeface="Tahoma" panose="020B0604030504040204" pitchFamily="34" charset="0"/>
                <a:cs typeface="Tahoma" panose="020B0604030504040204" pitchFamily="34" charset="0"/>
                <a:hlinkClick r:id="rId2"/>
              </a:rPr>
              <a:t>https://www.coursera.org/learn/finance-for-non-finance?siteID=lpsebioGe3Q-BJ3wPlEmboN4G3tEZyFQ8A&amp;utm_content=10&amp;utm_medium=partners&amp;utm_source=linkshare&amp;utm_campaign=lpsebioGe3Q</a:t>
            </a:r>
            <a:r>
              <a:rPr lang="en-US" sz="800" b="1" u="sng"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34" y="2547665"/>
            <a:ext cx="7028763" cy="4392977"/>
          </a:xfrm>
          <a:prstGeom prst="rect">
            <a:avLst/>
          </a:prstGeom>
        </p:spPr>
      </p:pic>
      <p:pic>
        <p:nvPicPr>
          <p:cNvPr id="8" name="Picture 7"/>
          <p:cNvPicPr>
            <a:picLocks noChangeAspect="1"/>
          </p:cNvPicPr>
          <p:nvPr/>
        </p:nvPicPr>
        <p:blipFill rotWithShape="1">
          <a:blip r:embed="rId4"/>
          <a:srcRect l="12371" t="12653" r="1040" b="9622"/>
          <a:stretch/>
        </p:blipFill>
        <p:spPr>
          <a:xfrm>
            <a:off x="228600" y="2654592"/>
            <a:ext cx="7848600" cy="4179124"/>
          </a:xfrm>
          <a:prstGeom prst="rect">
            <a:avLst/>
          </a:prstGeom>
        </p:spPr>
      </p:pic>
      <p:pic>
        <p:nvPicPr>
          <p:cNvPr id="9" name="Picture 8"/>
          <p:cNvPicPr>
            <a:picLocks noChangeAspect="1"/>
          </p:cNvPicPr>
          <p:nvPr/>
        </p:nvPicPr>
        <p:blipFill rotWithShape="1">
          <a:blip r:embed="rId5"/>
          <a:srcRect l="42447" t="30214" r="13126" b="11914"/>
          <a:stretch/>
        </p:blipFill>
        <p:spPr>
          <a:xfrm>
            <a:off x="6553200" y="4936253"/>
            <a:ext cx="2465294" cy="1905000"/>
          </a:xfrm>
          <a:prstGeom prst="rect">
            <a:avLst/>
          </a:prstGeom>
        </p:spPr>
      </p:pic>
    </p:spTree>
    <p:extLst>
      <p:ext uri="{BB962C8B-B14F-4D97-AF65-F5344CB8AC3E}">
        <p14:creationId xmlns:p14="http://schemas.microsoft.com/office/powerpoint/2010/main" val="318540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794" name="Title 1"/>
          <p:cNvSpPr>
            <a:spLocks noGrp="1"/>
          </p:cNvSpPr>
          <p:nvPr>
            <p:ph type="title"/>
          </p:nvPr>
        </p:nvSpPr>
        <p:spPr>
          <a:xfrm>
            <a:off x="685800" y="152401"/>
            <a:ext cx="7924800" cy="4465740"/>
          </a:xfrm>
        </p:spPr>
        <p:txBody>
          <a:bodyPr/>
          <a:lstStyle/>
          <a:p>
            <a:r>
              <a:rPr lang="en-US" sz="4000" b="1" dirty="0">
                <a:solidFill>
                  <a:srgbClr val="FF0000"/>
                </a:solidFill>
                <a:latin typeface="Tahoma" pitchFamily="34" charset="0"/>
                <a:cs typeface="Tahoma" pitchFamily="34" charset="0"/>
              </a:rPr>
              <a:t>Any Comments or Questions?</a:t>
            </a:r>
            <a:br>
              <a:rPr lang="en-US" sz="2800" b="1" dirty="0">
                <a:solidFill>
                  <a:srgbClr val="FF0000"/>
                </a:solidFill>
                <a:latin typeface="Tahoma" pitchFamily="34" charset="0"/>
                <a:cs typeface="Tahoma" pitchFamily="34" charset="0"/>
              </a:rPr>
            </a:br>
            <a:r>
              <a:rPr lang="en-US" sz="2800" b="1" dirty="0">
                <a:solidFill>
                  <a:srgbClr val="FF0000"/>
                </a:solidFill>
                <a:latin typeface="Tahoma" pitchFamily="34" charset="0"/>
                <a:cs typeface="Tahoma" pitchFamily="34" charset="0"/>
              </a:rPr>
              <a:t>Slides at: TrainingShare.com</a:t>
            </a:r>
            <a:br>
              <a:rPr lang="en-US" sz="2800" b="1" dirty="0">
                <a:solidFill>
                  <a:srgbClr val="FF0000"/>
                </a:solidFill>
                <a:latin typeface="Tahoma" pitchFamily="34" charset="0"/>
                <a:cs typeface="Tahoma" pitchFamily="34" charset="0"/>
              </a:rPr>
            </a:br>
            <a:r>
              <a:rPr lang="en-US" sz="2800" b="1" dirty="0">
                <a:solidFill>
                  <a:srgbClr val="0070C0"/>
                </a:solidFill>
                <a:latin typeface="Tahoma" pitchFamily="34" charset="0"/>
                <a:cs typeface="Tahoma" pitchFamily="34" charset="0"/>
              </a:rPr>
              <a:t>Papers: PublicationShare.com</a:t>
            </a:r>
            <a:br>
              <a:rPr lang="en-US" sz="2800" b="1" dirty="0">
                <a:solidFill>
                  <a:srgbClr val="FF0000"/>
                </a:solidFill>
                <a:latin typeface="Tahoma" pitchFamily="34" charset="0"/>
                <a:cs typeface="Tahoma" pitchFamily="34" charset="0"/>
              </a:rPr>
            </a:br>
            <a:r>
              <a:rPr lang="en-US" sz="2800" b="1" dirty="0">
                <a:solidFill>
                  <a:srgbClr val="00B050"/>
                </a:solidFill>
                <a:latin typeface="Tahoma" pitchFamily="34" charset="0"/>
                <a:cs typeface="Tahoma" pitchFamily="34" charset="0"/>
              </a:rPr>
              <a:t>Free Book: </a:t>
            </a:r>
            <a:r>
              <a:rPr lang="en-US" sz="2800" b="1" dirty="0">
                <a:solidFill>
                  <a:srgbClr val="00B050"/>
                </a:solidFill>
                <a:latin typeface="Tahoma" pitchFamily="34" charset="0"/>
                <a:cs typeface="Tahoma" pitchFamily="34" charset="0"/>
                <a:hlinkClick r:id="rId5"/>
              </a:rPr>
              <a:t>http://tec-variety.com/</a:t>
            </a:r>
            <a:br>
              <a:rPr lang="en-US" sz="2800" b="1" dirty="0">
                <a:solidFill>
                  <a:srgbClr val="00B050"/>
                </a:solidFill>
                <a:latin typeface="Tahoma" pitchFamily="34" charset="0"/>
                <a:cs typeface="Tahoma" pitchFamily="34" charset="0"/>
              </a:rPr>
            </a:br>
            <a:r>
              <a:rPr lang="en-US" sz="2800" b="1" dirty="0" err="1">
                <a:solidFill>
                  <a:srgbClr val="00B050"/>
                </a:solidFill>
                <a:latin typeface="Tahoma" pitchFamily="34" charset="0"/>
                <a:cs typeface="Tahoma" pitchFamily="34" charset="0"/>
              </a:rPr>
              <a:t>MOOCsBook</a:t>
            </a:r>
            <a:r>
              <a:rPr lang="en-US" sz="2800" b="1" dirty="0">
                <a:solidFill>
                  <a:srgbClr val="00B050"/>
                </a:solidFill>
                <a:latin typeface="Tahoma" pitchFamily="34" charset="0"/>
                <a:cs typeface="Tahoma" pitchFamily="34" charset="0"/>
              </a:rPr>
              <a:t>: </a:t>
            </a:r>
            <a:r>
              <a:rPr lang="en-US" sz="2800" b="1" dirty="0">
                <a:solidFill>
                  <a:srgbClr val="00B050"/>
                </a:solidFill>
                <a:latin typeface="Tahoma" pitchFamily="34" charset="0"/>
                <a:cs typeface="Tahoma" pitchFamily="34" charset="0"/>
                <a:hlinkClick r:id="rId6"/>
              </a:rPr>
              <a:t>http://moocsbook.com/</a:t>
            </a:r>
            <a:r>
              <a:rPr lang="en-US" sz="2800" b="1" dirty="0">
                <a:solidFill>
                  <a:srgbClr val="00B050"/>
                </a:solidFill>
                <a:latin typeface="Tahoma" pitchFamily="34" charset="0"/>
                <a:cs typeface="Tahoma" pitchFamily="34" charset="0"/>
              </a:rPr>
              <a:t>  </a:t>
            </a:r>
            <a:br>
              <a:rPr lang="en-US" sz="2800" b="1" dirty="0">
                <a:solidFill>
                  <a:srgbClr val="00B050"/>
                </a:solidFill>
                <a:latin typeface="Tahoma" pitchFamily="34" charset="0"/>
                <a:cs typeface="Tahoma" pitchFamily="34" charset="0"/>
              </a:rPr>
            </a:br>
            <a:r>
              <a:rPr lang="en-US" sz="2800" b="1" dirty="0">
                <a:solidFill>
                  <a:srgbClr val="00B0F0"/>
                </a:solidFill>
                <a:latin typeface="Tahoma" pitchFamily="34" charset="0"/>
                <a:cs typeface="Tahoma" pitchFamily="34" charset="0"/>
              </a:rPr>
              <a:t>	</a:t>
            </a:r>
            <a:endParaRPr lang="en-US" sz="2800" b="1" dirty="0">
              <a:solidFill>
                <a:schemeClr val="tx1"/>
              </a:solidFill>
              <a:latin typeface="Tahoma" pitchFamily="34" charset="0"/>
              <a:cs typeface="Tahoma" pitchFamily="34" charset="0"/>
            </a:endParaRPr>
          </a:p>
        </p:txBody>
      </p:sp>
      <p:pic>
        <p:nvPicPr>
          <p:cNvPr id="11" name="End Cred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55405" y="3881255"/>
            <a:ext cx="487363" cy="487363"/>
          </a:xfrm>
          <a:prstGeom prst="rect">
            <a:avLst/>
          </a:prstGeom>
        </p:spPr>
      </p:pic>
      <p:pic>
        <p:nvPicPr>
          <p:cNvPr id="17" name="Picture 2" descr="http://www.justgabe.com/wp-content/uploads/2011/04/enga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4355753"/>
            <a:ext cx="3275668" cy="250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4415000"/>
            <a:ext cx="1566713" cy="23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10" cstate="print">
            <a:extLst>
              <a:ext uri="{28A0092B-C50C-407E-A947-70E740481C1C}">
                <a14:useLocalDpi xmlns:a14="http://schemas.microsoft.com/office/drawing/2010/main" val="0"/>
              </a:ext>
            </a:extLst>
          </a:blip>
          <a:srcRect l="29437" t="7538" r="27048" b="2003"/>
          <a:stretch>
            <a:fillRect/>
          </a:stretch>
        </p:blipFill>
        <p:spPr bwMode="auto">
          <a:xfrm>
            <a:off x="1891487" y="4341577"/>
            <a:ext cx="1768622" cy="24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5683" y="4407626"/>
            <a:ext cx="1650568" cy="24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63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picoutther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354"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 y="609600"/>
            <a:ext cx="8290560" cy="2133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29, 2016</a:t>
            </a:r>
            <a:br>
              <a:rPr lang="en-US" sz="2000"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Open Education, Blackboard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https://openeducation.blackboard.com/home?tab_tab_group_id=_12_1</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7739" t="15772" r="19488" b="3786"/>
          <a:stretch/>
        </p:blipFill>
        <p:spPr>
          <a:xfrm>
            <a:off x="472440" y="2946400"/>
            <a:ext cx="3505200" cy="3886200"/>
          </a:xfrm>
          <a:prstGeom prst="rect">
            <a:avLst/>
          </a:prstGeom>
        </p:spPr>
      </p:pic>
      <p:pic>
        <p:nvPicPr>
          <p:cNvPr id="5" name="Picture 4"/>
          <p:cNvPicPr>
            <a:picLocks noChangeAspect="1"/>
          </p:cNvPicPr>
          <p:nvPr/>
        </p:nvPicPr>
        <p:blipFill rotWithShape="1">
          <a:blip r:embed="rId4"/>
          <a:srcRect l="17089" t="17778" r="17970" b="28889"/>
          <a:stretch/>
        </p:blipFill>
        <p:spPr>
          <a:xfrm>
            <a:off x="4800601" y="2780840"/>
            <a:ext cx="4343400" cy="3086099"/>
          </a:xfrm>
          <a:prstGeom prst="rect">
            <a:avLst/>
          </a:prstGeom>
        </p:spPr>
      </p:pic>
    </p:spTree>
    <p:extLst>
      <p:ext uri="{BB962C8B-B14F-4D97-AF65-F5344CB8AC3E}">
        <p14:creationId xmlns:p14="http://schemas.microsoft.com/office/powerpoint/2010/main" val="384829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 y="609600"/>
            <a:ext cx="8290560" cy="2133600"/>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29, 2016</a:t>
            </a:r>
            <a:br>
              <a:rPr lang="en-US" sz="2000" dirty="0">
                <a:latin typeface="Tahoma" panose="020B0604030504040204" pitchFamily="34" charset="0"/>
                <a:ea typeface="Tahoma" panose="020B0604030504040204" pitchFamily="34" charset="0"/>
                <a:cs typeface="Tahoma" panose="020B0604030504040204" pitchFamily="34" charset="0"/>
              </a:rPr>
            </a:br>
            <a:r>
              <a:rPr lang="en-US" sz="4000" b="1" dirty="0" err="1">
                <a:latin typeface="Tahoma" panose="020B0604030504040204" pitchFamily="34" charset="0"/>
                <a:ea typeface="Tahoma" panose="020B0604030504040204" pitchFamily="34" charset="0"/>
                <a:cs typeface="Tahoma" panose="020B0604030504040204" pitchFamily="34" charset="0"/>
              </a:rPr>
              <a:t>OpenLearning</a:t>
            </a:r>
            <a:r>
              <a:rPr lang="en-US" sz="4000" b="1" dirty="0">
                <a:latin typeface="Tahoma" panose="020B0604030504040204" pitchFamily="34" charset="0"/>
                <a:ea typeface="Tahoma" panose="020B0604030504040204" pitchFamily="34" charset="0"/>
                <a:cs typeface="Tahoma" panose="020B0604030504040204" pitchFamily="34" charset="0"/>
              </a:rPr>
              <a:t> (Thailand)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https://www.openlearning.com/</a:t>
            </a:r>
            <a:r>
              <a:rPr lang="en-US" sz="24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t="22384" r="1875"/>
          <a:stretch/>
        </p:blipFill>
        <p:spPr>
          <a:xfrm>
            <a:off x="76200" y="2971800"/>
            <a:ext cx="3959797" cy="1602304"/>
          </a:xfrm>
          <a:prstGeom prst="rect">
            <a:avLst/>
          </a:prstGeom>
        </p:spPr>
      </p:pic>
      <p:pic>
        <p:nvPicPr>
          <p:cNvPr id="4" name="Picture 3"/>
          <p:cNvPicPr>
            <a:picLocks noChangeAspect="1"/>
          </p:cNvPicPr>
          <p:nvPr/>
        </p:nvPicPr>
        <p:blipFill rotWithShape="1">
          <a:blip r:embed="rId4"/>
          <a:srcRect l="11801" t="15000" r="11847"/>
          <a:stretch/>
        </p:blipFill>
        <p:spPr>
          <a:xfrm>
            <a:off x="4432237" y="2642212"/>
            <a:ext cx="4711763" cy="4215788"/>
          </a:xfrm>
          <a:prstGeom prst="rect">
            <a:avLst/>
          </a:prstGeom>
        </p:spPr>
      </p:pic>
      <p:pic>
        <p:nvPicPr>
          <p:cNvPr id="5" name="Picture 4"/>
          <p:cNvPicPr>
            <a:picLocks noChangeAspect="1"/>
          </p:cNvPicPr>
          <p:nvPr/>
        </p:nvPicPr>
        <p:blipFill rotWithShape="1">
          <a:blip r:embed="rId5"/>
          <a:srcRect l="9447" t="11880" r="13485" b="43228"/>
          <a:stretch/>
        </p:blipFill>
        <p:spPr>
          <a:xfrm>
            <a:off x="76200" y="4802704"/>
            <a:ext cx="4051237" cy="2144617"/>
          </a:xfrm>
          <a:prstGeom prst="rect">
            <a:avLst/>
          </a:prstGeom>
        </p:spPr>
      </p:pic>
    </p:spTree>
    <p:extLst>
      <p:ext uri="{BB962C8B-B14F-4D97-AF65-F5344CB8AC3E}">
        <p14:creationId xmlns:p14="http://schemas.microsoft.com/office/powerpoint/2010/main" val="350407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18,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t>Best Online Courses of 2016, Class Central</a:t>
            </a:r>
            <a:br>
              <a:rPr lang="en-US" sz="900" b="1" dirty="0"/>
            </a:br>
            <a:r>
              <a:rPr lang="en-US" sz="2000" b="1" dirty="0">
                <a:hlinkClick r:id="rId2"/>
              </a:rPr>
              <a:t>https://www.class-central.com/report/best-free-online-courses-2016/</a:t>
            </a:r>
            <a:r>
              <a:rPr lang="en-US" sz="2000" b="1" dirty="0"/>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3"/>
          <a:srcRect l="21712" t="57310" r="18420" b="-119"/>
          <a:stretch/>
        </p:blipFill>
        <p:spPr>
          <a:xfrm>
            <a:off x="228600" y="2286000"/>
            <a:ext cx="5334000" cy="4376615"/>
          </a:xfrm>
          <a:prstGeom prst="rect">
            <a:avLst/>
          </a:prstGeom>
        </p:spPr>
      </p:pic>
      <p:pic>
        <p:nvPicPr>
          <p:cNvPr id="44034" name="Picture 2" descr="10 Best Online Courses of 2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1" y="2331904"/>
            <a:ext cx="3962399"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6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22,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t>6 Biggest MOOC Trends of 2016, </a:t>
            </a:r>
            <a:r>
              <a:rPr lang="en-US" sz="2400" b="1" dirty="0" err="1"/>
              <a:t>Dhawa</a:t>
            </a:r>
            <a:r>
              <a:rPr lang="en-US" sz="2400" b="1" dirty="0"/>
              <a:t> Shah, Class Central</a:t>
            </a:r>
            <a:br>
              <a:rPr lang="en-US" sz="900" b="1" dirty="0"/>
            </a:br>
            <a:r>
              <a:rPr lang="en-US" sz="2000" b="1" dirty="0">
                <a:hlinkClick r:id="rId2"/>
              </a:rPr>
              <a:t>https://www.class-central.com/report/biggest-mooc-trends-2016/</a:t>
            </a:r>
            <a:r>
              <a:rPr lang="en-US" sz="2000" b="1" dirty="0"/>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3"/>
          <a:srcRect l="10925" t="33093" r="40648" b="23741"/>
          <a:stretch/>
        </p:blipFill>
        <p:spPr>
          <a:xfrm>
            <a:off x="1295400" y="2249121"/>
            <a:ext cx="6172200" cy="4306186"/>
          </a:xfrm>
          <a:prstGeom prst="rect">
            <a:avLst/>
          </a:prstGeom>
        </p:spPr>
      </p:pic>
      <p:pic>
        <p:nvPicPr>
          <p:cNvPr id="6" name="Picture 2" descr="Providers Credit Grid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312" y="3352800"/>
            <a:ext cx="6556375" cy="342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11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25,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t>By The Numbers: MOOCS in 2016, </a:t>
            </a:r>
            <a:r>
              <a:rPr lang="en-US" sz="2400" b="1" dirty="0" err="1"/>
              <a:t>Dhawa</a:t>
            </a:r>
            <a:r>
              <a:rPr lang="en-US" sz="2400" b="1" dirty="0"/>
              <a:t> Shah, Class Central</a:t>
            </a:r>
            <a:br>
              <a:rPr lang="en-US" sz="900" b="1" dirty="0"/>
            </a:br>
            <a:r>
              <a:rPr lang="en-US" sz="2000" b="1" dirty="0">
                <a:hlinkClick r:id="rId2"/>
              </a:rPr>
              <a:t>https://www.class-central.com/report/mooc-stats-2016/</a:t>
            </a:r>
            <a:r>
              <a:rPr lang="en-US" sz="2000" b="1" dirty="0"/>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3"/>
          <a:srcRect l="10007" t="65049" r="48978" b="7857"/>
          <a:stretch/>
        </p:blipFill>
        <p:spPr>
          <a:xfrm>
            <a:off x="625207" y="2971800"/>
            <a:ext cx="7679675" cy="3388091"/>
          </a:xfrm>
          <a:prstGeom prst="rect">
            <a:avLst/>
          </a:prstGeom>
        </p:spPr>
      </p:pic>
    </p:spTree>
    <p:extLst>
      <p:ext uri="{BB962C8B-B14F-4D97-AF65-F5344CB8AC3E}">
        <p14:creationId xmlns:p14="http://schemas.microsoft.com/office/powerpoint/2010/main" val="3707217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25,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t>By The Numbers: MOOCS in 2016, </a:t>
            </a:r>
            <a:r>
              <a:rPr lang="en-US" sz="2400" b="1" dirty="0" err="1"/>
              <a:t>Dhawa</a:t>
            </a:r>
            <a:r>
              <a:rPr lang="en-US" sz="2400" b="1" dirty="0"/>
              <a:t> Shah, Class Central</a:t>
            </a:r>
            <a:br>
              <a:rPr lang="en-US" sz="900" b="1" dirty="0"/>
            </a:br>
            <a:r>
              <a:rPr lang="en-US" sz="2000" b="1" dirty="0">
                <a:hlinkClick r:id="rId2"/>
              </a:rPr>
              <a:t>https://www.class-central.com/report/mooc-stats-2016/</a:t>
            </a:r>
            <a:r>
              <a:rPr lang="en-US" sz="2000" b="1" dirty="0"/>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54276" name="Picture 4" descr="https://www.class-central.com/report/app/uploads/2016/12/newplot-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935949"/>
            <a:ext cx="7550686" cy="389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007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1954" y="2666999"/>
            <a:ext cx="2772045" cy="41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457200"/>
            <a:ext cx="8382000" cy="1905000"/>
          </a:xfrm>
        </p:spPr>
        <p:txBody>
          <a:bodyPr/>
          <a:lstStyle/>
          <a:p>
            <a:r>
              <a:rPr lang="en-US" altLang="en-US" sz="4000" b="1" dirty="0">
                <a:solidFill>
                  <a:srgbClr val="0070C0"/>
                </a:solidFill>
                <a:latin typeface="Tahoma" panose="020B0604030504040204" pitchFamily="34" charset="0"/>
                <a:cs typeface="Tahoma" panose="020B0604030504040204" pitchFamily="34" charset="0"/>
              </a:rPr>
              <a:t>Part II.</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MOOCs and Open Education Around the World</a:t>
            </a:r>
            <a:br>
              <a:rPr lang="en-US" altLang="en-US" b="1" dirty="0"/>
            </a:br>
            <a:r>
              <a:rPr lang="en-US" altLang="en-US" sz="1800" b="1" dirty="0">
                <a:hlinkClick r:id="rId3"/>
              </a:rPr>
              <a:t>http://routledge-ny.com/books/details/9781138807419/</a:t>
            </a:r>
            <a:r>
              <a:rPr lang="en-US" altLang="en-US" sz="1800" b="1" dirty="0"/>
              <a:t> </a:t>
            </a:r>
            <a:endParaRPr lang="en-US" altLang="en-US" sz="1800" dirty="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pic>
        <p:nvPicPr>
          <p:cNvPr id="9" name="Picture 2"/>
          <p:cNvPicPr>
            <a:picLocks noChangeAspect="1"/>
          </p:cNvPicPr>
          <p:nvPr/>
        </p:nvPicPr>
        <p:blipFill>
          <a:blip r:embed="rId9" cstate="print">
            <a:extLst>
              <a:ext uri="{28A0092B-C50C-407E-A947-70E740481C1C}">
                <a14:useLocalDpi xmlns:a14="http://schemas.microsoft.com/office/drawing/2010/main" val="0"/>
              </a:ext>
            </a:extLst>
          </a:blip>
          <a:srcRect l="29437" t="7538" r="27048" b="2003"/>
          <a:stretch>
            <a:fillRect/>
          </a:stretch>
        </p:blipFill>
        <p:spPr bwMode="auto">
          <a:xfrm>
            <a:off x="3994369" y="2652906"/>
            <a:ext cx="1752600" cy="247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306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764704"/>
            <a:ext cx="9144000" cy="4619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a:defRPr sz="24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1" i="0" u="none" strike="noStrike" kern="0" cap="none" spc="0" normalizeH="0" baseline="0" noProof="0" dirty="0">
                <a:ln>
                  <a:noFill/>
                </a:ln>
                <a:solidFill>
                  <a:schemeClr val="bg1"/>
                </a:solidFill>
                <a:effectLst/>
                <a:uLnTx/>
                <a:uFillTx/>
                <a:latin typeface="Calibri" panose="020F0502020204030204" pitchFamily="34" charset="0"/>
              </a:rPr>
              <a:t>Digital Landscape in 2016: Right Time to Mainstream</a:t>
            </a:r>
          </a:p>
        </p:txBody>
      </p:sp>
      <p:pic>
        <p:nvPicPr>
          <p:cNvPr id="23556" name="Picture 4" descr="https://wearesocial-net.s3.amazonaws.com/uk/wp-content/uploads/sites/2/2016/01/Global-Snapshot-Jan-2016.png"/>
          <p:cNvPicPr>
            <a:picLocks noChangeAspect="1" noChangeArrowheads="1"/>
          </p:cNvPicPr>
          <p:nvPr/>
        </p:nvPicPr>
        <p:blipFill>
          <a:blip r:embed="rId3" cstate="print"/>
          <a:srcRect/>
          <a:stretch>
            <a:fillRect/>
          </a:stretch>
        </p:blipFill>
        <p:spPr bwMode="auto">
          <a:xfrm>
            <a:off x="971600" y="1412775"/>
            <a:ext cx="6991350" cy="5248275"/>
          </a:xfrm>
          <a:prstGeom prst="rect">
            <a:avLst/>
          </a:prstGeom>
          <a:noFill/>
        </p:spPr>
      </p:pic>
      <p:pic>
        <p:nvPicPr>
          <p:cNvPr id="11"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2571736" y="4357694"/>
            <a:ext cx="261939" cy="260317"/>
          </a:xfrm>
          <a:prstGeom prst="rect">
            <a:avLst/>
          </a:prstGeom>
          <a:noFill/>
        </p:spPr>
      </p:pic>
      <p:pic>
        <p:nvPicPr>
          <p:cNvPr id="13"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2381235" y="4198095"/>
            <a:ext cx="285752" cy="359878"/>
          </a:xfrm>
          <a:prstGeom prst="rect">
            <a:avLst/>
          </a:prstGeom>
          <a:noFill/>
        </p:spPr>
      </p:pic>
      <p:pic>
        <p:nvPicPr>
          <p:cNvPr id="15"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971600" y="5500701"/>
            <a:ext cx="6991350" cy="1160349"/>
          </a:xfrm>
          <a:prstGeom prst="rect">
            <a:avLst/>
          </a:prstGeom>
          <a:noFill/>
        </p:spPr>
      </p:pic>
      <p:pic>
        <p:nvPicPr>
          <p:cNvPr id="21"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3857620" y="4379935"/>
            <a:ext cx="261939" cy="260317"/>
          </a:xfrm>
          <a:prstGeom prst="rect">
            <a:avLst/>
          </a:prstGeom>
          <a:noFill/>
        </p:spPr>
      </p:pic>
      <p:pic>
        <p:nvPicPr>
          <p:cNvPr id="22"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3667119" y="4220336"/>
            <a:ext cx="285752" cy="359878"/>
          </a:xfrm>
          <a:prstGeom prst="rect">
            <a:avLst/>
          </a:prstGeom>
          <a:noFill/>
        </p:spPr>
      </p:pic>
      <p:pic>
        <p:nvPicPr>
          <p:cNvPr id="23"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5143504" y="4319897"/>
            <a:ext cx="261939" cy="260317"/>
          </a:xfrm>
          <a:prstGeom prst="rect">
            <a:avLst/>
          </a:prstGeom>
          <a:noFill/>
        </p:spPr>
      </p:pic>
      <p:pic>
        <p:nvPicPr>
          <p:cNvPr id="24"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4953003" y="4160298"/>
            <a:ext cx="285752" cy="359878"/>
          </a:xfrm>
          <a:prstGeom prst="rect">
            <a:avLst/>
          </a:prstGeom>
          <a:noFill/>
        </p:spPr>
      </p:pic>
      <p:pic>
        <p:nvPicPr>
          <p:cNvPr id="25"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6429388" y="4319897"/>
            <a:ext cx="261939" cy="260317"/>
          </a:xfrm>
          <a:prstGeom prst="rect">
            <a:avLst/>
          </a:prstGeom>
          <a:noFill/>
        </p:spPr>
      </p:pic>
      <p:pic>
        <p:nvPicPr>
          <p:cNvPr id="26" name="Picture 4" descr="https://wearesocial-net.s3.amazonaws.com/uk/wp-content/uploads/sites/2/2016/01/Global-Snapshot-Jan-2016.png"/>
          <p:cNvPicPr>
            <a:picLocks noChangeAspect="1" noChangeArrowheads="1"/>
          </p:cNvPicPr>
          <p:nvPr/>
        </p:nvPicPr>
        <p:blipFill>
          <a:blip r:embed="rId4" cstate="print"/>
          <a:srcRect/>
          <a:stretch>
            <a:fillRect/>
          </a:stretch>
        </p:blipFill>
        <p:spPr bwMode="auto">
          <a:xfrm>
            <a:off x="6238887" y="4160298"/>
            <a:ext cx="285752" cy="359878"/>
          </a:xfrm>
          <a:prstGeom prst="rect">
            <a:avLst/>
          </a:prstGeom>
          <a:noFill/>
        </p:spPr>
      </p:pic>
      <p:sp>
        <p:nvSpPr>
          <p:cNvPr id="27" name="TextBox 26"/>
          <p:cNvSpPr txBox="1"/>
          <p:nvPr/>
        </p:nvSpPr>
        <p:spPr>
          <a:xfrm>
            <a:off x="971600" y="5506066"/>
            <a:ext cx="6886548" cy="923330"/>
          </a:xfrm>
          <a:prstGeom prst="rect">
            <a:avLst/>
          </a:prstGeom>
          <a:noFill/>
        </p:spPr>
        <p:txBody>
          <a:bodyPr wrap="square" rtlCol="0">
            <a:spAutoFit/>
          </a:bodyPr>
          <a:lstStyle/>
          <a:p>
            <a:pPr marL="447675" marR="0" lvl="0" indent="-3619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FF9E29"/>
                </a:solidFill>
                <a:effectLst/>
                <a:uLnTx/>
                <a:uFillTx/>
              </a:rPr>
              <a:t>Internet penetration has been impressive in developing countries</a:t>
            </a:r>
          </a:p>
          <a:p>
            <a:pPr marL="447675" marR="0" lvl="0" indent="-3619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a:ln>
                  <a:noFill/>
                </a:ln>
                <a:solidFill>
                  <a:srgbClr val="FF9E29"/>
                </a:solidFill>
                <a:effectLst/>
                <a:uLnTx/>
                <a:uFillTx/>
              </a:rPr>
              <a:t>Last 5 years, India and China have contributed to half of the 900 m new users</a:t>
            </a:r>
            <a:endParaRPr kumimoji="0" lang="en-IN" sz="1800" b="0" i="0" u="none" strike="noStrike" kern="0" cap="none" spc="0" normalizeH="0" baseline="0" noProof="0" dirty="0">
              <a:ln>
                <a:noFill/>
              </a:ln>
              <a:solidFill>
                <a:srgbClr val="FF9E29"/>
              </a:solidFill>
              <a:effectLst/>
              <a:uLnTx/>
              <a:uFillTx/>
            </a:endParaRPr>
          </a:p>
        </p:txBody>
      </p:sp>
      <p:sp>
        <p:nvSpPr>
          <p:cNvPr id="28" name="Rectangle 27"/>
          <p:cNvSpPr/>
          <p:nvPr/>
        </p:nvSpPr>
        <p:spPr>
          <a:xfrm>
            <a:off x="9286892" y="2110258"/>
            <a:ext cx="1714544" cy="38533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Unique mobile users are those who use mobile for any purpose, active mobile social users are those who use mobile for accessing social media accounts such as </a:t>
            </a:r>
            <a:r>
              <a:rPr kumimoji="0" lang="en-US" sz="1800" b="0" i="0" u="none" strike="noStrike" kern="0" cap="none" spc="0" normalizeH="0" baseline="0" noProof="0" dirty="0" err="1">
                <a:ln>
                  <a:noFill/>
                </a:ln>
                <a:solidFill>
                  <a:sysClr val="windowText" lastClr="000000"/>
                </a:solidFill>
                <a:effectLst/>
                <a:uLnTx/>
                <a:uFillTx/>
              </a:rPr>
              <a:t>facebook</a:t>
            </a:r>
            <a:r>
              <a:rPr kumimoji="0" lang="en-US" sz="1800" b="0" i="0" u="none" strike="noStrike" kern="0" cap="none" spc="0" normalizeH="0" baseline="0" noProof="0" dirty="0">
                <a:ln>
                  <a:noFill/>
                </a:ln>
                <a:solidFill>
                  <a:sysClr val="windowText" lastClr="000000"/>
                </a:solidFill>
                <a:effectLst/>
                <a:uLnTx/>
                <a:uFillTx/>
              </a:rPr>
              <a:t> and twitter. </a:t>
            </a:r>
            <a:endParaRPr kumimoji="0" lang="en-IN" sz="1800" b="0" i="0" u="none" strike="noStrike" kern="0" cap="none" spc="0" normalizeH="0" baseline="0" noProof="0" dirty="0">
              <a:ln>
                <a:noFill/>
              </a:ln>
              <a:solidFill>
                <a:sysClr val="windowText" lastClr="000000"/>
              </a:solidFill>
              <a:effectLst/>
              <a:uLnTx/>
              <a:uFillTx/>
            </a:endParaRPr>
          </a:p>
        </p:txBody>
      </p:sp>
      <p:sp>
        <p:nvSpPr>
          <p:cNvPr id="29" name="TextBox 28"/>
          <p:cNvSpPr txBox="1"/>
          <p:nvPr/>
        </p:nvSpPr>
        <p:spPr>
          <a:xfrm>
            <a:off x="5907879" y="6391982"/>
            <a:ext cx="202170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C8D00"/>
                </a:solidFill>
                <a:effectLst/>
                <a:uLnTx/>
                <a:uFillTx/>
              </a:rPr>
              <a:t>Sources: Population: UN, US Census Bureau </a:t>
            </a:r>
            <a:endParaRPr kumimoji="0" lang="en-IN" sz="800" b="0" i="0" u="none" strike="noStrike" kern="0" cap="none" spc="0" normalizeH="0" baseline="0" noProof="0" dirty="0">
              <a:ln>
                <a:noFill/>
              </a:ln>
              <a:solidFill>
                <a:srgbClr val="FC8D00"/>
              </a:solidFill>
              <a:effectLst/>
              <a:uLnTx/>
              <a:uFillTx/>
            </a:endParaRPr>
          </a:p>
        </p:txBody>
      </p:sp>
      <p:pic>
        <p:nvPicPr>
          <p:cNvPr id="31" name="Picture 30"/>
          <p:cNvPicPr>
            <a:picLocks noChangeAspect="1"/>
          </p:cNvPicPr>
          <p:nvPr/>
        </p:nvPicPr>
        <p:blipFill>
          <a:blip r:embed="rId5"/>
          <a:srcRect/>
          <a:stretch>
            <a:fillRect/>
          </a:stretch>
        </p:blipFill>
        <p:spPr>
          <a:xfrm>
            <a:off x="1000123" y="6338908"/>
            <a:ext cx="428605" cy="318646"/>
          </a:xfrm>
          <a:prstGeom prst="rect">
            <a:avLst/>
          </a:prstGeom>
        </p:spPr>
      </p:pic>
    </p:spTree>
    <p:extLst>
      <p:ext uri="{BB962C8B-B14F-4D97-AF65-F5344CB8AC3E}">
        <p14:creationId xmlns:p14="http://schemas.microsoft.com/office/powerpoint/2010/main" val="19075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Foreword #1: The Role of MOOCs in the Future of Education?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George Siemens, Executive Director of the Learning Innovation and Networked Knowledge Research Lab, University of Texas Arlington</a:t>
            </a:r>
          </a:p>
        </p:txBody>
      </p:sp>
      <p:pic>
        <p:nvPicPr>
          <p:cNvPr id="3" name="Picture 2"/>
          <p:cNvPicPr>
            <a:picLocks noChangeAspect="1"/>
          </p:cNvPicPr>
          <p:nvPr/>
        </p:nvPicPr>
        <p:blipFill rotWithShape="1">
          <a:blip r:embed="rId2"/>
          <a:srcRect l="4300" t="24058" r="35500" b="13230"/>
          <a:stretch/>
        </p:blipFill>
        <p:spPr>
          <a:xfrm>
            <a:off x="1524000" y="2743200"/>
            <a:ext cx="6096000" cy="4027715"/>
          </a:xfrm>
          <a:prstGeom prst="rect">
            <a:avLst/>
          </a:prstGeom>
        </p:spPr>
      </p:pic>
    </p:spTree>
    <p:extLst>
      <p:ext uri="{BB962C8B-B14F-4D97-AF65-F5344CB8AC3E}">
        <p14:creationId xmlns:p14="http://schemas.microsoft.com/office/powerpoint/2010/main" val="292361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Foreword #2: Open(</a:t>
            </a:r>
            <a:r>
              <a:rPr lang="en-US" sz="3100" b="1" dirty="0" err="1">
                <a:solidFill>
                  <a:srgbClr val="FF0000"/>
                </a:solidFill>
                <a:latin typeface="Tahoma" panose="020B0604030504040204" pitchFamily="34" charset="0"/>
                <a:ea typeface="Tahoma" panose="020B0604030504040204" pitchFamily="34" charset="0"/>
                <a:cs typeface="Tahoma" panose="020B0604030504040204" pitchFamily="34" charset="0"/>
              </a:rPr>
              <a:t>ing</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 up) Education for All, Boosted by </a:t>
            </a:r>
            <a:r>
              <a:rPr lang="en-US" sz="3100" b="1" dirty="0" err="1">
                <a:solidFill>
                  <a:srgbClr val="FF0000"/>
                </a:solidFill>
                <a:latin typeface="Tahoma" panose="020B0604030504040204" pitchFamily="34" charset="0"/>
                <a:ea typeface="Tahoma" panose="020B0604030504040204" pitchFamily="34" charset="0"/>
                <a:cs typeface="Tahoma" panose="020B0604030504040204" pitchFamily="34" charset="0"/>
              </a:rPr>
              <a:t>Moocs</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cap="all"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Fred Mulder, UNESCO Chair in Open Educational Resources at the Open University of the Netherlands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667000"/>
            <a:ext cx="5200142" cy="39005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95600"/>
            <a:ext cx="2265218" cy="3114675"/>
          </a:xfrm>
          <a:prstGeom prst="rect">
            <a:avLst/>
          </a:prstGeom>
        </p:spPr>
      </p:pic>
    </p:spTree>
    <p:extLst>
      <p:ext uri="{BB962C8B-B14F-4D97-AF65-F5344CB8AC3E}">
        <p14:creationId xmlns:p14="http://schemas.microsoft.com/office/powerpoint/2010/main" val="3553265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7886700" cy="1325563"/>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 The MOOC Misstep and the Open Education Infrastructure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David Wiley, Co-founder and Chief Academic Officer, Lumen Learning</a:t>
            </a:r>
          </a:p>
        </p:txBody>
      </p:sp>
      <p:sp>
        <p:nvSpPr>
          <p:cNvPr id="5" name="Content Placeholder 4"/>
          <p:cNvSpPr>
            <a:spLocks noGrp="1"/>
          </p:cNvSpPr>
          <p:nvPr>
            <p:ph sz="half" idx="1"/>
          </p:nvPr>
        </p:nvSpPr>
        <p:spPr>
          <a:xfrm>
            <a:off x="685800" y="2661867"/>
            <a:ext cx="6575425" cy="2438400"/>
          </a:xfrm>
        </p:spPr>
        <p:txBody>
          <a:bodyPr>
            <a:normAutofit/>
          </a:bodyPr>
          <a:lstStyle/>
          <a:p>
            <a:pPr marL="0" indent="0">
              <a:buNone/>
            </a:pPr>
            <a:r>
              <a:rPr lang="en-US" sz="2800" b="1" i="1" dirty="0">
                <a:latin typeface="Tahoma" panose="020B0604030504040204" pitchFamily="34" charset="0"/>
                <a:ea typeface="Tahoma" panose="020B0604030504040204" pitchFamily="34" charset="0"/>
                <a:cs typeface="Tahoma" panose="020B0604030504040204" pitchFamily="34" charset="0"/>
              </a:rPr>
              <a:t>The Open Education Infrastructure </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Credentials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Assessments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Educational Resources</a:t>
            </a:r>
          </a:p>
          <a:p>
            <a:pPr marL="457200" lvl="0" indent="-457200">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Open Competencies</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741149"/>
            <a:ext cx="1981200" cy="2976933"/>
          </a:xfrm>
          <a:prstGeom prst="rect">
            <a:avLst/>
          </a:prstGeom>
        </p:spPr>
      </p:pic>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l="10147" t="19212" r="10147" b="9851"/>
          <a:stretch>
            <a:fillRect/>
          </a:stretch>
        </p:blipFill>
        <p:spPr bwMode="auto">
          <a:xfrm>
            <a:off x="3810000" y="4729401"/>
            <a:ext cx="3352800" cy="201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7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905750" cy="1768474"/>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The Single Canon: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MOOCs and Academic Colonization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Karen Head, PhD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Georgia Institute of Technology</a:t>
            </a:r>
          </a:p>
        </p:txBody>
      </p:sp>
      <p:sp>
        <p:nvSpPr>
          <p:cNvPr id="5" name="Content Placeholder 4"/>
          <p:cNvSpPr>
            <a:spLocks noGrp="1"/>
          </p:cNvSpPr>
          <p:nvPr>
            <p:ph sz="half" idx="1"/>
          </p:nvPr>
        </p:nvSpPr>
        <p:spPr>
          <a:xfrm>
            <a:off x="990600" y="2226469"/>
            <a:ext cx="7112000" cy="3263504"/>
          </a:xfrm>
        </p:spPr>
        <p:txBody>
          <a:bodyPr>
            <a:normAutofit/>
          </a:bodyPr>
          <a:lstStyle/>
          <a:p>
            <a:pPr marL="0" indent="0">
              <a:lnSpc>
                <a:spcPct val="100000"/>
              </a:lnSpc>
              <a:spcBef>
                <a:spcPts val="0"/>
              </a:spcBef>
              <a:buNone/>
            </a:pPr>
            <a:r>
              <a:rPr lang="en-US" sz="3000" b="1" dirty="0">
                <a:latin typeface="Tahoma" panose="020B0604030504040204" pitchFamily="34" charset="0"/>
                <a:ea typeface="Tahoma" panose="020B0604030504040204" pitchFamily="34" charset="0"/>
                <a:cs typeface="Tahoma" panose="020B0604030504040204" pitchFamily="34" charset="0"/>
              </a:rPr>
              <a:t>“If MOOC proponents truly seek to offer the best educational opportunities to the world, they will have to open these platforms to a wide variety of institutions and instructors.”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508" y="5024980"/>
            <a:ext cx="2793492" cy="1862328"/>
          </a:xfrm>
          <a:prstGeom prst="rect">
            <a:avLst/>
          </a:prstGeom>
        </p:spPr>
      </p:pic>
    </p:spTree>
    <p:extLst>
      <p:ext uri="{BB962C8B-B14F-4D97-AF65-F5344CB8AC3E}">
        <p14:creationId xmlns:p14="http://schemas.microsoft.com/office/powerpoint/2010/main" val="72355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925" y="685800"/>
            <a:ext cx="78867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3: MOOCs and Open Education in Japan:</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A Case of the Open University of Japan</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Kumiko Aoki, Ph.D., The Open University of Japan</a:t>
            </a:r>
          </a:p>
        </p:txBody>
      </p:sp>
      <p:sp>
        <p:nvSpPr>
          <p:cNvPr id="2" name="Content Placeholder 1"/>
          <p:cNvSpPr>
            <a:spLocks noGrp="1"/>
          </p:cNvSpPr>
          <p:nvPr>
            <p:ph idx="1"/>
          </p:nvPr>
        </p:nvSpPr>
        <p:spPr>
          <a:xfrm>
            <a:off x="762000" y="2286000"/>
            <a:ext cx="7753350" cy="3662362"/>
          </a:xfrm>
        </p:spPr>
        <p:txBody>
          <a:bodyPr>
            <a:normAutofit/>
          </a:bodyPr>
          <a:lstStyle/>
          <a:p>
            <a:pPr marL="0" indent="0">
              <a:lnSpc>
                <a:spcPct val="100000"/>
              </a:lnSpc>
              <a:spcBef>
                <a:spcPts val="0"/>
              </a:spcBef>
              <a:buNone/>
            </a:pPr>
            <a:r>
              <a:rPr lang="en-US" sz="3200" b="1" dirty="0">
                <a:latin typeface="Tahoma" panose="020B0604030504040204" pitchFamily="34" charset="0"/>
                <a:ea typeface="Tahoma" panose="020B0604030504040204" pitchFamily="34" charset="0"/>
                <a:cs typeface="Tahoma" panose="020B0604030504040204" pitchFamily="34" charset="0"/>
              </a:rPr>
              <a:t>“It is hoped that MOOCs will play a significant role for stakeholders in Japanese higher education in the near future.”</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4085492"/>
            <a:ext cx="2743200" cy="2743200"/>
          </a:xfrm>
          <a:prstGeom prst="rect">
            <a:avLst/>
          </a:prstGeom>
        </p:spPr>
      </p:pic>
    </p:spTree>
    <p:extLst>
      <p:ext uri="{BB962C8B-B14F-4D97-AF65-F5344CB8AC3E}">
        <p14:creationId xmlns:p14="http://schemas.microsoft.com/office/powerpoint/2010/main" val="1206720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5046"/>
            <a:ext cx="7854949" cy="2592954"/>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4: MOOCs, MERLOT, and Open Educational Services</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Gerard L. Hanley, Ph.D.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MERLOT Executive Director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Assistant Vice Chancellor, Academic Technology Services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California State University, Office of the Chancellor</a:t>
            </a:r>
            <a:br>
              <a:rPr lang="en-US" sz="2000" b="1" dirty="0">
                <a:latin typeface="Tahoma" panose="020B0604030504040204" pitchFamily="34" charset="0"/>
                <a:ea typeface="Tahoma" panose="020B0604030504040204" pitchFamily="34" charset="0"/>
                <a:cs typeface="Tahoma" panose="020B0604030504040204" pitchFamily="34" charset="0"/>
              </a:rPr>
            </a:b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Figure 1. MOOCs as a Recent Evolution of OER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200400"/>
            <a:ext cx="6303351" cy="36019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76600"/>
            <a:ext cx="2590800" cy="2590800"/>
          </a:xfrm>
          <a:prstGeom prst="rect">
            <a:avLst/>
          </a:prstGeom>
        </p:spPr>
      </p:pic>
    </p:spTree>
    <p:extLst>
      <p:ext uri="{BB962C8B-B14F-4D97-AF65-F5344CB8AC3E}">
        <p14:creationId xmlns:p14="http://schemas.microsoft.com/office/powerpoint/2010/main" val="270854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58" y="152400"/>
            <a:ext cx="8647442" cy="2971800"/>
          </a:xfrm>
        </p:spPr>
        <p:txBody>
          <a:bodyPr>
            <a:normAutofit/>
          </a:bodyPr>
          <a:lstStyle/>
          <a:p>
            <a:pPr algn="ctr"/>
            <a:r>
              <a:rPr lang="en-US" sz="2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5: Enabling Open Education: A Feasibility Protocol for Australian Higher Education</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Dr Carina </a:t>
            </a:r>
            <a:r>
              <a:rPr lang="en-AU" sz="2000" b="1" dirty="0" err="1">
                <a:latin typeface="Tahoma" panose="020B0604030504040204" pitchFamily="34" charset="0"/>
                <a:ea typeface="Tahoma" panose="020B0604030504040204" pitchFamily="34" charset="0"/>
                <a:cs typeface="Tahoma" panose="020B0604030504040204" pitchFamily="34" charset="0"/>
              </a:rPr>
              <a:t>Bossu</a:t>
            </a:r>
            <a:r>
              <a:rPr lang="en-AU" sz="2000" b="1" dirty="0">
                <a:latin typeface="Tahoma" panose="020B0604030504040204" pitchFamily="34" charset="0"/>
                <a:ea typeface="Tahoma" panose="020B0604030504040204" pitchFamily="34" charset="0"/>
                <a:cs typeface="Tahoma" panose="020B0604030504040204" pitchFamily="34" charset="0"/>
              </a:rPr>
              <a:t>, University of Tasmania, Australia</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Mr David Bull, University of Southern Queensland, Australia</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Professor Mark Brown, Dublin City University, Ireland</a:t>
            </a:r>
            <a:br>
              <a:rPr lang="en-AU"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Figure 5.1. Feasibility Protocol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73" y="2895600"/>
            <a:ext cx="2952750" cy="29527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894" y="2895600"/>
            <a:ext cx="5949106" cy="3083378"/>
          </a:xfrm>
          <a:prstGeom prst="rect">
            <a:avLst/>
          </a:prstGeom>
        </p:spPr>
      </p:pic>
    </p:spTree>
    <p:extLst>
      <p:ext uri="{BB962C8B-B14F-4D97-AF65-F5344CB8AC3E}">
        <p14:creationId xmlns:p14="http://schemas.microsoft.com/office/powerpoint/2010/main" val="12500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7200"/>
            <a:ext cx="8007349" cy="3352800"/>
          </a:xfrm>
        </p:spPr>
        <p:txBody>
          <a:bodyPr>
            <a:noAutofit/>
          </a:bodyPr>
          <a:lstStyle/>
          <a:p>
            <a:pPr algn="ct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6: Open Education at the University of Cape Town</a:t>
            </a:r>
            <a:br>
              <a:rPr lang="en-US"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Laura Czerniewicz, Glenda Cox, Cheryl Hodgkinson-Williams, and Michelle Willmers</a:t>
            </a:r>
            <a:br>
              <a:rPr lang="en-ZA" sz="2400" b="1" dirty="0">
                <a:latin typeface="Tahoma" panose="020B0604030504040204" pitchFamily="34" charset="0"/>
                <a:ea typeface="Tahoma" panose="020B0604030504040204" pitchFamily="34" charset="0"/>
                <a:cs typeface="Tahoma" panose="020B0604030504040204" pitchFamily="34" charset="0"/>
              </a:rPr>
            </a:b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Figure 3: The openness journey at the University of Cape Town (UCT)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3333" r="-903" b="16666"/>
          <a:stretch/>
        </p:blipFill>
        <p:spPr>
          <a:xfrm>
            <a:off x="3643536" y="3657600"/>
            <a:ext cx="4613276"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678115"/>
            <a:ext cx="2081784" cy="3121152"/>
          </a:xfrm>
          <a:prstGeom prst="rect">
            <a:avLst/>
          </a:prstGeom>
        </p:spPr>
      </p:pic>
    </p:spTree>
    <p:extLst>
      <p:ext uri="{BB962C8B-B14F-4D97-AF65-F5344CB8AC3E}">
        <p14:creationId xmlns:p14="http://schemas.microsoft.com/office/powerpoint/2010/main" val="232313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880350" cy="2286000"/>
          </a:xfrm>
        </p:spPr>
        <p:txBody>
          <a:bodyPr>
            <a:normAutofit/>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8: MOOCs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Downunder</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Insights from the Open2Study Experience</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Maggie Hartnett, Mark Brown, and Amy Wilson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Massey University, Dublin City University, and Massey University</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3: Example of the Indigenous Studies subject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76600"/>
            <a:ext cx="51816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393714"/>
            <a:ext cx="3490913" cy="2717251"/>
          </a:xfrm>
          <a:prstGeom prst="rect">
            <a:avLst/>
          </a:prstGeom>
        </p:spPr>
      </p:pic>
    </p:spTree>
    <p:extLst>
      <p:ext uri="{BB962C8B-B14F-4D97-AF65-F5344CB8AC3E}">
        <p14:creationId xmlns:p14="http://schemas.microsoft.com/office/powerpoint/2010/main" val="3818832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a:bodyPr>
          <a:lstStyle/>
          <a:p>
            <a:pPr algn="ctr"/>
            <a:r>
              <a:rPr lang="en-US" altLang="en-US" sz="2800" b="1" dirty="0">
                <a:solidFill>
                  <a:srgbClr val="FF0000"/>
                </a:solidFill>
                <a:latin typeface="Tahoma" panose="020B0604030504040204" pitchFamily="34" charset="0"/>
                <a:cs typeface="Tahoma" panose="020B0604030504040204" pitchFamily="34" charset="0"/>
              </a:rPr>
              <a:t>Chapter 10: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AMP: A Tool for Characterizing the Pedagogical Approaches of MOOCs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5" name="Picture 4"/>
          <p:cNvPicPr/>
          <p:nvPr/>
        </p:nvPicPr>
        <p:blipFill>
          <a:blip r:embed="rId2"/>
          <a:stretch>
            <a:fillRect/>
          </a:stretch>
        </p:blipFill>
        <p:spPr>
          <a:xfrm>
            <a:off x="3393830" y="3047999"/>
            <a:ext cx="5715000" cy="3810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9"/>
            <a:ext cx="3183754" cy="3723958"/>
          </a:xfrm>
          <a:prstGeom prst="rect">
            <a:avLst/>
          </a:prstGeom>
        </p:spPr>
      </p:pic>
    </p:spTree>
    <p:extLst>
      <p:ext uri="{BB962C8B-B14F-4D97-AF65-F5344CB8AC3E}">
        <p14:creationId xmlns:p14="http://schemas.microsoft.com/office/powerpoint/2010/main" val="287096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8305800" cy="1524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Current Trends and Recent Cycles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743200"/>
            <a:ext cx="6942667" cy="3886200"/>
          </a:xfrm>
          <a:prstGeom prst="rect">
            <a:avLst/>
          </a:prstGeom>
        </p:spPr>
      </p:pic>
    </p:spTree>
    <p:extLst>
      <p:ext uri="{BB962C8B-B14F-4D97-AF65-F5344CB8AC3E}">
        <p14:creationId xmlns:p14="http://schemas.microsoft.com/office/powerpoint/2010/main" val="2236683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200" b="1" dirty="0">
                <a:solidFill>
                  <a:srgbClr val="FF0000"/>
                </a:solidFill>
                <a:latin typeface="Tahoma" panose="020B0604030504040204" pitchFamily="34" charset="0"/>
                <a:cs typeface="Tahoma" panose="020B0604030504040204" pitchFamily="34" charset="0"/>
              </a:rPr>
              <a:t>Chapter 13: Unbundling Higher Education and the Georgia Tech Online MS in Computer Science: A Chronicle</a:t>
            </a:r>
            <a:br>
              <a:rPr lang="en-US" altLang="en-US" sz="24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Richard DeMillo</a:t>
            </a:r>
            <a:endParaRPr lang="en-US" altLang="en-US" sz="3200" dirty="0"/>
          </a:p>
        </p:txBody>
      </p:sp>
      <p:pic>
        <p:nvPicPr>
          <p:cNvPr id="629763" name="Picture 3"/>
          <p:cNvPicPr>
            <a:picLocks noChangeAspect="1"/>
          </p:cNvPicPr>
          <p:nvPr/>
        </p:nvPicPr>
        <p:blipFill>
          <a:blip r:embed="rId2">
            <a:extLst>
              <a:ext uri="{28A0092B-C50C-407E-A947-70E740481C1C}">
                <a14:useLocalDpi xmlns:a14="http://schemas.microsoft.com/office/drawing/2010/main" val="0"/>
              </a:ext>
            </a:extLst>
          </a:blip>
          <a:srcRect l="14969" t="19649" r="40912" b="17038"/>
          <a:stretch>
            <a:fillRect/>
          </a:stretch>
        </p:blipFill>
        <p:spPr bwMode="auto">
          <a:xfrm>
            <a:off x="4362599" y="2819399"/>
            <a:ext cx="4689326" cy="401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3" y="2848275"/>
            <a:ext cx="4229100" cy="2819400"/>
          </a:xfrm>
          <a:prstGeom prst="rect">
            <a:avLst/>
          </a:prstGeom>
        </p:spPr>
      </p:pic>
    </p:spTree>
    <p:extLst>
      <p:ext uri="{BB962C8B-B14F-4D97-AF65-F5344CB8AC3E}">
        <p14:creationId xmlns:p14="http://schemas.microsoft.com/office/powerpoint/2010/main" val="199693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23, 2015</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Cost-Benefit Analysis</a:t>
            </a:r>
            <a:br>
              <a:rPr lang="en-US" altLang="en-US" sz="3200" b="1" dirty="0">
                <a:solidFill>
                  <a:srgbClr val="0070C0"/>
                </a:solidFill>
                <a:latin typeface="Tahoma" panose="020B0604030504040204" pitchFamily="34" charset="0"/>
                <a:cs typeface="Tahoma" panose="020B0604030504040204" pitchFamily="34" charset="0"/>
              </a:rPr>
            </a:br>
            <a:r>
              <a:rPr lang="en-US" altLang="en-US" sz="1800" b="1" dirty="0">
                <a:solidFill>
                  <a:srgbClr val="0070C0"/>
                </a:solidFill>
                <a:latin typeface="Tahoma" panose="020B0604030504040204" pitchFamily="34" charset="0"/>
                <a:cs typeface="Tahoma" panose="020B0604030504040204" pitchFamily="34" charset="0"/>
              </a:rPr>
              <a:t>Offloading Semesters or Years to MOOCs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The Catch in Arizona State’s Low-Cost Freshman Year Online: No Aid, Chronicle of Higher Education, Thomas Fisher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http://chronicle.com/article/The-Catch-in-Arizona-State-s/229617/</a:t>
            </a:r>
            <a:r>
              <a:rPr lang="en-US" sz="16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459" y="2900331"/>
            <a:ext cx="3511271" cy="2809017"/>
          </a:xfrm>
          <a:prstGeom prst="rect">
            <a:avLst/>
          </a:prstGeom>
        </p:spPr>
      </p:pic>
      <p:sp>
        <p:nvSpPr>
          <p:cNvPr id="6" name="TextBox 5"/>
          <p:cNvSpPr txBox="1"/>
          <p:nvPr/>
        </p:nvSpPr>
        <p:spPr>
          <a:xfrm>
            <a:off x="1143001" y="5791200"/>
            <a:ext cx="723900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Anant</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Agarwal, the head of </a:t>
            </a:r>
            <a:r>
              <a:rPr kumimoji="0" lang="en-US" sz="18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edX</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which teamed up with Arizona State U. in the new  project: “Our mission is to provide education to people who need it the most.”</a:t>
            </a:r>
          </a:p>
        </p:txBody>
      </p:sp>
      <p:pic>
        <p:nvPicPr>
          <p:cNvPr id="7" name="Picture 6"/>
          <p:cNvPicPr>
            <a:picLocks noChangeAspect="1"/>
          </p:cNvPicPr>
          <p:nvPr/>
        </p:nvPicPr>
        <p:blipFill>
          <a:blip r:embed="rId4"/>
          <a:stretch>
            <a:fillRect/>
          </a:stretch>
        </p:blipFill>
        <p:spPr>
          <a:xfrm>
            <a:off x="228600" y="2900331"/>
            <a:ext cx="5618034" cy="2809017"/>
          </a:xfrm>
          <a:prstGeom prst="rect">
            <a:avLst/>
          </a:prstGeom>
        </p:spPr>
      </p:pic>
    </p:spTree>
    <p:extLst>
      <p:ext uri="{BB962C8B-B14F-4D97-AF65-F5344CB8AC3E}">
        <p14:creationId xmlns:p14="http://schemas.microsoft.com/office/powerpoint/2010/main" val="3615700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57251"/>
            <a:ext cx="8534400" cy="1608704"/>
          </a:xfrm>
        </p:spPr>
        <p:txBody>
          <a:bodyPr>
            <a:normAutofit fontScale="90000"/>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 Temporary Spontaneous Mini-Ecosystem through a MOOC</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University</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012169" cy="3869055"/>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 y="2819400"/>
            <a:ext cx="3693377" cy="3501236"/>
          </a:xfrm>
          <a:prstGeom prst="rect">
            <a:avLst/>
          </a:prstGeom>
        </p:spPr>
      </p:pic>
    </p:spTree>
    <p:extLst>
      <p:ext uri="{BB962C8B-B14F-4D97-AF65-F5344CB8AC3E}">
        <p14:creationId xmlns:p14="http://schemas.microsoft.com/office/powerpoint/2010/main" val="2125381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931150" cy="2971800"/>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Learning about MOOCs by Talking to Students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Charles Severance, University of Michigan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itchFamily="34" charset="0"/>
                <a:cs typeface="Tahoma" pitchFamily="34" charset="0"/>
              </a:rPr>
              <a:t>Chuck Severance, U Michigan/Coursera) in Barcelona</a:t>
            </a:r>
            <a:br>
              <a:rPr lang="en-US" sz="2000" b="1" dirty="0">
                <a:latin typeface="Tahoma" pitchFamily="34" charset="0"/>
                <a:cs typeface="Tahoma" pitchFamily="34" charset="0"/>
              </a:rPr>
            </a:br>
            <a:r>
              <a:rPr lang="en-US" sz="2000" b="1" dirty="0">
                <a:latin typeface="Tahoma" pitchFamily="34" charset="0"/>
                <a:cs typeface="Tahoma" pitchFamily="34" charset="0"/>
                <a:hlinkClick r:id="rId2"/>
              </a:rPr>
              <a:t>http://www.youtube.com/watch?v=JzNHvmSv8TI</a:t>
            </a:r>
            <a:r>
              <a:rPr lang="en-US" sz="2000" b="1" dirty="0">
                <a:latin typeface="Tahoma" pitchFamily="34" charset="0"/>
                <a:cs typeface="Tahoma" pitchFamily="34" charset="0"/>
              </a:rPr>
              <a:t>  </a:t>
            </a:r>
            <a:br>
              <a:rPr lang="en-US" sz="2000" b="1" dirty="0">
                <a:latin typeface="Tahoma" pitchFamily="34" charset="0"/>
                <a:cs typeface="Tahoma"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Chuck Severance, University of Michigan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hlinkClick r:id="rId3"/>
              </a:rPr>
              <a:t>https://www.coursera.org/course/pythonlearn</a:t>
            </a:r>
            <a:br>
              <a:rPr lang="en-US" sz="2000" b="1" dirty="0">
                <a:latin typeface="Tahoma" panose="020B0604030504040204" pitchFamily="34" charset="0"/>
                <a:ea typeface="Tahoma" panose="020B0604030504040204" pitchFamily="34" charset="0"/>
                <a:cs typeface="Tahoma" panose="020B0604030504040204" pitchFamily="34" charset="0"/>
              </a:rPr>
            </a:b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12500" t="19707" r="37921" b="6267"/>
          <a:stretch>
            <a:fillRect/>
          </a:stretch>
        </p:blipFill>
        <p:spPr bwMode="auto">
          <a:xfrm>
            <a:off x="5181601" y="3643207"/>
            <a:ext cx="3962400" cy="31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24" y="3717970"/>
            <a:ext cx="5019575" cy="31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078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3207"/>
            <a:ext cx="8305800" cy="1905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April 1, 2015</a:t>
            </a:r>
            <a:br>
              <a:rPr lang="en-US" altLang="en-US" sz="40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Flipped the Classroom with MOOCs</a:t>
            </a:r>
            <a:br>
              <a:rPr lang="en-US" sz="3600"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For a Better Flip, Try MOOCs, David </a:t>
            </a:r>
            <a:r>
              <a:rPr lang="en-US" sz="2000" b="1" dirty="0" err="1">
                <a:latin typeface="Tahoma" panose="020B0604030504040204" pitchFamily="34" charset="0"/>
                <a:ea typeface="Tahoma" panose="020B0604030504040204" pitchFamily="34" charset="0"/>
                <a:cs typeface="Tahoma" panose="020B0604030504040204" pitchFamily="34" charset="0"/>
              </a:rPr>
              <a:t>Raths</a:t>
            </a:r>
            <a:r>
              <a:rPr lang="en-US" sz="2000" b="1" dirty="0">
                <a:latin typeface="Tahoma" panose="020B0604030504040204" pitchFamily="34" charset="0"/>
                <a:ea typeface="Tahoma" panose="020B0604030504040204" pitchFamily="34" charset="0"/>
                <a:cs typeface="Tahoma" panose="020B0604030504040204" pitchFamily="34" charset="0"/>
              </a:rPr>
              <a:t>, Campus Technology</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http://campustechnology.com/articles/2015/04/01/for-a-better-flip-try-moocs.aspx</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l="16496" t="24834" r="39222" b="2439"/>
          <a:stretch/>
        </p:blipFill>
        <p:spPr>
          <a:xfrm>
            <a:off x="78989" y="2895600"/>
            <a:ext cx="4454911" cy="3581400"/>
          </a:xfrm>
          <a:prstGeom prst="rect">
            <a:avLst/>
          </a:prstGeom>
        </p:spPr>
      </p:pic>
      <p:pic>
        <p:nvPicPr>
          <p:cNvPr id="5" name="Picture 4"/>
          <p:cNvPicPr>
            <a:picLocks noChangeAspect="1"/>
          </p:cNvPicPr>
          <p:nvPr/>
        </p:nvPicPr>
        <p:blipFill rotWithShape="1">
          <a:blip r:embed="rId4"/>
          <a:srcRect l="10797" t="35434" r="50932" b="20825"/>
          <a:stretch/>
        </p:blipFill>
        <p:spPr>
          <a:xfrm>
            <a:off x="4724400" y="3124200"/>
            <a:ext cx="4141030" cy="2777520"/>
          </a:xfrm>
          <a:prstGeom prst="rect">
            <a:avLst/>
          </a:prstGeom>
        </p:spPr>
      </p:pic>
    </p:spTree>
    <p:extLst>
      <p:ext uri="{BB962C8B-B14F-4D97-AF65-F5344CB8AC3E}">
        <p14:creationId xmlns:p14="http://schemas.microsoft.com/office/powerpoint/2010/main" val="394255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13464"/>
            <a:ext cx="8077200" cy="2133600"/>
          </a:xfrm>
        </p:spPr>
        <p:txBody>
          <a:bodyPr>
            <a:noAutofit/>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16: Collaborative Design and Development of MOOCs for Teacher PD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Bernard Robin and Sara McNeil, Univ. of Houston</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26545"/>
            <a:ext cx="2258438" cy="18048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 y="4601183"/>
            <a:ext cx="2256817" cy="2256817"/>
          </a:xfrm>
          <a:prstGeom prst="rect">
            <a:avLst/>
          </a:prstGeom>
        </p:spPr>
      </p:pic>
      <p:pic>
        <p:nvPicPr>
          <p:cNvPr id="5" name="Picture 4"/>
          <p:cNvPicPr>
            <a:picLocks noChangeAspect="1"/>
          </p:cNvPicPr>
          <p:nvPr/>
        </p:nvPicPr>
        <p:blipFill rotWithShape="1">
          <a:blip r:embed="rId4"/>
          <a:srcRect l="27869" t="11188" r="7104" b="6293"/>
          <a:stretch/>
        </p:blipFill>
        <p:spPr>
          <a:xfrm>
            <a:off x="3020438" y="2863322"/>
            <a:ext cx="5209162" cy="3991436"/>
          </a:xfrm>
          <a:prstGeom prst="rect">
            <a:avLst/>
          </a:prstGeom>
        </p:spPr>
      </p:pic>
    </p:spTree>
    <p:extLst>
      <p:ext uri="{BB962C8B-B14F-4D97-AF65-F5344CB8AC3E}">
        <p14:creationId xmlns:p14="http://schemas.microsoft.com/office/powerpoint/2010/main" val="1399543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848600" cy="1986064"/>
          </a:xfrm>
        </p:spPr>
        <p:txBody>
          <a:bodyPr>
            <a:noAutofit/>
          </a:bodyPr>
          <a:lstStyle/>
          <a:p>
            <a:pPr algn="ct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 Changing the Tune: MOOCs for Human Development? A Case Study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600" b="1" dirty="0">
                <a:latin typeface="Tahoma" panose="020B0604030504040204" pitchFamily="34" charset="0"/>
                <a:ea typeface="Tahoma" panose="020B0604030504040204" pitchFamily="34" charset="0"/>
                <a:cs typeface="Tahoma" panose="020B0604030504040204" pitchFamily="34" charset="0"/>
              </a:rPr>
              <a:t>Balaji </a:t>
            </a:r>
            <a:r>
              <a:rPr lang="en-US" sz="2600" b="1" dirty="0" err="1">
                <a:latin typeface="Tahoma" panose="020B0604030504040204" pitchFamily="34" charset="0"/>
                <a:ea typeface="Tahoma" panose="020B0604030504040204" pitchFamily="34" charset="0"/>
                <a:cs typeface="Tahoma" panose="020B0604030504040204" pitchFamily="34" charset="0"/>
              </a:rPr>
              <a:t>Venkatataraman</a:t>
            </a:r>
            <a:r>
              <a:rPr lang="en-US" sz="2600" b="1" dirty="0">
                <a:latin typeface="Tahoma" panose="020B0604030504040204" pitchFamily="34" charset="0"/>
                <a:ea typeface="Tahoma" panose="020B0604030504040204" pitchFamily="34" charset="0"/>
                <a:cs typeface="Tahoma" panose="020B0604030504040204" pitchFamily="34" charset="0"/>
              </a:rPr>
              <a:t> and Asha Kanwar, COL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3331723"/>
            <a:ext cx="2286000" cy="3429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145" y="3331723"/>
            <a:ext cx="2286000" cy="3429000"/>
          </a:xfrm>
          <a:prstGeom prst="rect">
            <a:avLst/>
          </a:prstGeom>
        </p:spPr>
      </p:pic>
      <p:pic>
        <p:nvPicPr>
          <p:cNvPr id="7" name="Picture 6"/>
          <p:cNvPicPr>
            <a:picLocks noChangeAspect="1"/>
          </p:cNvPicPr>
          <p:nvPr/>
        </p:nvPicPr>
        <p:blipFill rotWithShape="1">
          <a:blip r:embed="rId4"/>
          <a:srcRect l="3210" t="9012" r="26981" b="2263"/>
          <a:stretch/>
        </p:blipFill>
        <p:spPr>
          <a:xfrm>
            <a:off x="4860588" y="3048000"/>
            <a:ext cx="4066032" cy="3505200"/>
          </a:xfrm>
          <a:prstGeom prst="rect">
            <a:avLst/>
          </a:prstGeom>
        </p:spPr>
      </p:pic>
      <p:pic>
        <p:nvPicPr>
          <p:cNvPr id="10" name="Picture 9"/>
          <p:cNvPicPr>
            <a:picLocks noChangeAspect="1"/>
          </p:cNvPicPr>
          <p:nvPr/>
        </p:nvPicPr>
        <p:blipFill>
          <a:blip r:embed="rId5"/>
          <a:stretch>
            <a:fillRect/>
          </a:stretch>
        </p:blipFill>
        <p:spPr>
          <a:xfrm>
            <a:off x="4953000" y="4519987"/>
            <a:ext cx="3505200" cy="233314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3759" y="3853368"/>
            <a:ext cx="3999690" cy="2999768"/>
          </a:xfrm>
          <a:prstGeom prst="rect">
            <a:avLst/>
          </a:prstGeom>
        </p:spPr>
      </p:pic>
    </p:spTree>
    <p:extLst>
      <p:ext uri="{BB962C8B-B14F-4D97-AF65-F5344CB8AC3E}">
        <p14:creationId xmlns:p14="http://schemas.microsoft.com/office/powerpoint/2010/main" val="40302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the Power of Open Learning to Share Global Prosperity and Eradicate Poverty</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1: World Bank Group Twin Goals</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238" y="2794000"/>
            <a:ext cx="6096000" cy="406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95600"/>
            <a:ext cx="2895600" cy="2895600"/>
          </a:xfrm>
          <a:prstGeom prst="rect">
            <a:avLst/>
          </a:prstGeom>
        </p:spPr>
      </p:pic>
    </p:spTree>
    <p:extLst>
      <p:ext uri="{BB962C8B-B14F-4D97-AF65-F5344CB8AC3E}">
        <p14:creationId xmlns:p14="http://schemas.microsoft.com/office/powerpoint/2010/main" val="1211619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33400"/>
            <a:ext cx="7905750" cy="1932555"/>
          </a:xfrm>
        </p:spPr>
        <p:txBody>
          <a:bodyPr>
            <a:normAutofit fontScale="90000"/>
          </a:bodyP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the Power of Open Learning to Share Global Prosperity and Eradicate Poverty</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MOOCs on Climate Change (e.g., impacts of climate change on farmland) and Risk and Opportunity (reducing the risk of childhood mortality)</a:t>
            </a:r>
            <a:br>
              <a:rPr lang="en-US" sz="110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187" y="2697216"/>
            <a:ext cx="5882813" cy="39380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4" y="2667000"/>
            <a:ext cx="2971800" cy="3998515"/>
          </a:xfrm>
          <a:prstGeom prst="rect">
            <a:avLst/>
          </a:prstGeom>
        </p:spPr>
      </p:pic>
    </p:spTree>
    <p:extLst>
      <p:ext uri="{BB962C8B-B14F-4D97-AF65-F5344CB8AC3E}">
        <p14:creationId xmlns:p14="http://schemas.microsoft.com/office/powerpoint/2010/main" val="2753909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609600"/>
            <a:ext cx="7905750" cy="1905000"/>
          </a:xfrm>
        </p:spPr>
        <p:txBody>
          <a:bodyPr>
            <a:normAutofit fontScale="90000"/>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a:latin typeface="Tahoma" panose="020B0604030504040204" pitchFamily="34" charset="0"/>
                <a:ea typeface="Tahoma" panose="020B0604030504040204" pitchFamily="34" charset="0"/>
                <a:cs typeface="Tahoma" panose="020B0604030504040204" pitchFamily="34" charset="0"/>
              </a:rPr>
              <a:t>Ed.D</a:t>
            </a:r>
            <a:r>
              <a:rPr lang="en-US" sz="2700" b="1" dirty="0">
                <a:latin typeface="Tahoma" panose="020B0604030504040204" pitchFamily="34" charset="0"/>
                <a:ea typeface="Tahoma" panose="020B0604030504040204" pitchFamily="34" charset="0"/>
                <a:cs typeface="Tahoma" panose="020B0604030504040204" pitchFamily="34" charset="0"/>
              </a:rPr>
              <a:t>.</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Eight of thirteen MOOCs offered by Taylor’s University</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26048"/>
            <a:ext cx="2606040" cy="3285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819400"/>
            <a:ext cx="4632960" cy="3499104"/>
          </a:xfrm>
          <a:prstGeom prst="rect">
            <a:avLst/>
          </a:prstGeom>
        </p:spPr>
      </p:pic>
    </p:spTree>
    <p:extLst>
      <p:ext uri="{BB962C8B-B14F-4D97-AF65-F5344CB8AC3E}">
        <p14:creationId xmlns:p14="http://schemas.microsoft.com/office/powerpoint/2010/main" val="284901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3"/>
          <p:cNvSpPr>
            <a:spLocks noGrp="1"/>
          </p:cNvSpPr>
          <p:nvPr>
            <p:ph type="title"/>
          </p:nvPr>
        </p:nvSpPr>
        <p:spPr>
          <a:xfrm>
            <a:off x="457200" y="381000"/>
            <a:ext cx="8382000" cy="2133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#1: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When did the world become open?</a:t>
            </a:r>
          </a:p>
        </p:txBody>
      </p:sp>
      <p:pic>
        <p:nvPicPr>
          <p:cNvPr id="363523" name="Picture 1"/>
          <p:cNvPicPr>
            <a:picLocks noChangeAspect="1"/>
          </p:cNvPicPr>
          <p:nvPr/>
        </p:nvPicPr>
        <p:blipFill>
          <a:blip r:embed="rId2">
            <a:extLst>
              <a:ext uri="{28A0092B-C50C-407E-A947-70E740481C1C}">
                <a14:useLocalDpi xmlns:a14="http://schemas.microsoft.com/office/drawing/2010/main" val="0"/>
              </a:ext>
            </a:extLst>
          </a:blip>
          <a:srcRect l="2457" t="14771" r="4176" b="3874"/>
          <a:stretch>
            <a:fillRect/>
          </a:stretch>
        </p:blipFill>
        <p:spPr bwMode="auto">
          <a:xfrm>
            <a:off x="17834" y="2787600"/>
            <a:ext cx="6459166" cy="357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3080" y="2787600"/>
            <a:ext cx="2640919" cy="36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330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72662"/>
            <a:ext cx="7886700" cy="1325563"/>
          </a:xfrm>
        </p:spPr>
        <p:txBody>
          <a:bodyPr>
            <a:noAutofit/>
          </a:bodyPr>
          <a:lstStyle/>
          <a:p>
            <a:pPr algn="ct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22: OER and MOOCs in Africa: The AVU Experience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Bakary Diallo,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African Virtual University, Nairobi, Kenya</a:t>
            </a:r>
          </a:p>
        </p:txBody>
      </p:sp>
      <p:sp>
        <p:nvSpPr>
          <p:cNvPr id="3" name="Content Placeholder 2"/>
          <p:cNvSpPr>
            <a:spLocks noGrp="1"/>
          </p:cNvSpPr>
          <p:nvPr>
            <p:ph idx="1"/>
          </p:nvPr>
        </p:nvSpPr>
        <p:spPr>
          <a:xfrm>
            <a:off x="628650" y="2057400"/>
            <a:ext cx="7886700" cy="4043363"/>
          </a:xfrm>
        </p:spPr>
        <p:txBody>
          <a:bodyPr>
            <a:normAutofit/>
          </a:bodyPr>
          <a:lstStyle/>
          <a:p>
            <a:pPr marL="0" indent="0">
              <a:lnSpc>
                <a:spcPct val="100000"/>
              </a:lnSpc>
              <a:spcBef>
                <a:spcPts val="0"/>
              </a:spcBef>
              <a:buNone/>
            </a:pPr>
            <a:r>
              <a:rPr lang="en-US" sz="2800"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a:t>
            </a:r>
          </a:p>
        </p:txBody>
      </p:sp>
      <p:pic>
        <p:nvPicPr>
          <p:cNvPr id="5" name="Picture 4"/>
          <p:cNvPicPr>
            <a:picLocks noChangeAspect="1"/>
          </p:cNvPicPr>
          <p:nvPr/>
        </p:nvPicPr>
        <p:blipFill rotWithShape="1">
          <a:blip r:embed="rId2"/>
          <a:srcRect t="17545" r="2439"/>
          <a:stretch/>
        </p:blipFill>
        <p:spPr>
          <a:xfrm>
            <a:off x="3953823" y="4495799"/>
            <a:ext cx="5286036" cy="238271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 y="5090744"/>
            <a:ext cx="1660072" cy="1787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302" y="5090744"/>
            <a:ext cx="1973731" cy="1764325"/>
          </a:xfrm>
          <a:prstGeom prst="rect">
            <a:avLst/>
          </a:prstGeom>
        </p:spPr>
      </p:pic>
    </p:spTree>
    <p:extLst>
      <p:ext uri="{BB962C8B-B14F-4D97-AF65-F5344CB8AC3E}">
        <p14:creationId xmlns:p14="http://schemas.microsoft.com/office/powerpoint/2010/main" val="3733656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533400"/>
            <a:ext cx="7886700" cy="1325563"/>
          </a:xfrm>
        </p:spPr>
        <p:txBody>
          <a:bodyPr>
            <a:normAutofit fontScale="90000"/>
          </a:body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23: Open Learning in the Corporate Setting</a:t>
            </a:r>
            <a:br>
              <a:rPr lang="en-US" sz="2100" b="1" dirty="0">
                <a:latin typeface="Tahoma" panose="020B0604030504040204" pitchFamily="34" charset="0"/>
                <a:ea typeface="Tahoma" panose="020B0604030504040204" pitchFamily="34" charset="0"/>
                <a:cs typeface="Tahoma" panose="020B0604030504040204" pitchFamily="34" charset="0"/>
              </a:rPr>
            </a:b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Elliot Masie, The Learning CONSORTIUM @ The MASIE Center</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628650" y="2057399"/>
            <a:ext cx="7886700" cy="4119563"/>
          </a:xfrm>
        </p:spPr>
        <p:txBody>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“Open” is an interesting and disruptive word to use about a corporate setting. Yet, Open Learning is one of the most provocative and rapidly changing elements of how corporate learning is being harvested, delivered, and packaged.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00" y="3962400"/>
            <a:ext cx="3619500" cy="2895600"/>
          </a:xfrm>
          <a:prstGeom prst="rect">
            <a:avLst/>
          </a:prstGeom>
        </p:spPr>
      </p:pic>
    </p:spTree>
    <p:extLst>
      <p:ext uri="{BB962C8B-B14F-4D97-AF65-F5344CB8AC3E}">
        <p14:creationId xmlns:p14="http://schemas.microsoft.com/office/powerpoint/2010/main" val="2463633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533400"/>
            <a:ext cx="8058150" cy="1844674"/>
          </a:xfrm>
        </p:spPr>
        <p:txBody>
          <a:bodyPr>
            <a:noAutofit/>
          </a:bodyPr>
          <a:lstStyle/>
          <a:p>
            <a:pPr algn="ct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24: ALISON: A New World of Free Certified Learning</a:t>
            </a:r>
            <a:br>
              <a:rPr lang="en-IE" sz="32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Feerick,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585882" y="2487706"/>
            <a:ext cx="5558118" cy="3743814"/>
          </a:xfrm>
          <a:prstGeom prst="rect">
            <a:avLst/>
          </a:prstGeom>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l="11427" t="17863" r="13857" b="2348"/>
          <a:stretch>
            <a:fillRect/>
          </a:stretch>
        </p:blipFill>
        <p:spPr bwMode="auto">
          <a:xfrm>
            <a:off x="4482" y="2514600"/>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76200" y="5146884"/>
            <a:ext cx="3046012" cy="17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4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1824" y="609600"/>
            <a:ext cx="7978775" cy="1905000"/>
          </a:xfrm>
        </p:spPr>
        <p:txBody>
          <a:bodyPr>
            <a:normAutofit fontScale="90000"/>
          </a:bodyPr>
          <a:lstStyle/>
          <a:p>
            <a:pPr algn="ct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28: MOOCs 2030: </a:t>
            </a:r>
            <a:b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A Future for Massive Online Learning</a:t>
            </a:r>
            <a:br>
              <a:rPr lang="en-US" sz="3200" b="1" dirty="0">
                <a:latin typeface="Tahoma" panose="020B0604030504040204" pitchFamily="34" charset="0"/>
                <a:ea typeface="Tahoma" panose="020B0604030504040204" pitchFamily="34" charset="0"/>
                <a:cs typeface="Tahoma" panose="020B0604030504040204" pitchFamily="34" charset="0"/>
              </a:rPr>
            </a:br>
            <a:r>
              <a:rPr lang="en-GB" sz="2200" b="1" dirty="0">
                <a:latin typeface="Tahoma" panose="020B0604030504040204" pitchFamily="34" charset="0"/>
                <a:ea typeface="Tahoma" panose="020B0604030504040204" pitchFamily="34" charset="0"/>
                <a:cs typeface="Tahoma" panose="020B0604030504040204" pitchFamily="34" charset="0"/>
              </a:rPr>
              <a:t>Rebecca Ferguson, Mike Sharples (The Open University, UK), Russell Beale (University of Birmingham)</a:t>
            </a:r>
            <a:br>
              <a:rPr lang="en-GB" sz="2200" b="1" dirty="0">
                <a:latin typeface="Tahoma" panose="020B0604030504040204" pitchFamily="34" charset="0"/>
                <a:ea typeface="Tahoma" panose="020B0604030504040204" pitchFamily="34" charset="0"/>
                <a:cs typeface="Tahoma" panose="020B0604030504040204" pitchFamily="34" charset="0"/>
              </a:rPr>
            </a:br>
            <a:r>
              <a:rPr lang="en-GB" sz="2200" b="1" dirty="0">
                <a:latin typeface="Tahoma" panose="020B0604030504040204" pitchFamily="34" charset="0"/>
                <a:ea typeface="Tahoma" panose="020B0604030504040204" pitchFamily="34" charset="0"/>
                <a:cs typeface="Tahoma" panose="020B0604030504040204" pitchFamily="34" charset="0"/>
              </a:rPr>
              <a:t>Figure 1. The Beyond Prototypes Models of the TEL Complex</a:t>
            </a:r>
            <a:br>
              <a:rPr lang="en-US" sz="2100" b="1" dirty="0">
                <a:latin typeface="Tahoma" panose="020B0604030504040204" pitchFamily="34" charset="0"/>
                <a:ea typeface="Tahoma" panose="020B0604030504040204" pitchFamily="34" charset="0"/>
                <a:cs typeface="Tahoma" panose="020B0604030504040204" pitchFamily="34" charset="0"/>
              </a:rPr>
            </a:br>
            <a:br>
              <a:rPr lang="en-CA" sz="2325" b="1" dirty="0">
                <a:latin typeface="Tahoma" panose="020B0604030504040204" pitchFamily="34" charset="0"/>
                <a:ea typeface="Tahoma" panose="020B0604030504040204" pitchFamily="34" charset="0"/>
                <a:cs typeface="Tahoma" panose="020B0604030504040204" pitchFamily="34" charset="0"/>
              </a:rPr>
            </a:br>
            <a:endParaRPr lang="en-US" sz="9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802" y="2286000"/>
            <a:ext cx="4134817" cy="43315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 y="2890307"/>
            <a:ext cx="2332567" cy="31229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625" y="2438400"/>
            <a:ext cx="1705998" cy="25685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8465" y="5006981"/>
            <a:ext cx="1680881" cy="1842227"/>
          </a:xfrm>
          <a:prstGeom prst="rect">
            <a:avLst/>
          </a:prstGeom>
        </p:spPr>
      </p:pic>
    </p:spTree>
    <p:extLst>
      <p:ext uri="{BB962C8B-B14F-4D97-AF65-F5344CB8AC3E}">
        <p14:creationId xmlns:p14="http://schemas.microsoft.com/office/powerpoint/2010/main" val="2499260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179242" y="3048000"/>
            <a:ext cx="3948545" cy="2895600"/>
          </a:xfrm>
          <a:prstGeom prst="rect">
            <a:avLst/>
          </a:prstGeom>
        </p:spPr>
      </p:pic>
      <p:sp>
        <p:nvSpPr>
          <p:cNvPr id="2" name="Title 1"/>
          <p:cNvSpPr>
            <a:spLocks noGrp="1"/>
          </p:cNvSpPr>
          <p:nvPr>
            <p:ph type="title"/>
          </p:nvPr>
        </p:nvSpPr>
        <p:spPr>
          <a:xfrm>
            <a:off x="457200" y="990600"/>
            <a:ext cx="8305800" cy="16002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III.</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Ideas for Cultural Sensitivity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971800"/>
            <a:ext cx="4876800" cy="3040380"/>
          </a:xfrm>
          <a:prstGeom prst="rect">
            <a:avLst/>
          </a:prstGeom>
        </p:spPr>
      </p:pic>
    </p:spTree>
    <p:extLst>
      <p:ext uri="{BB962C8B-B14F-4D97-AF65-F5344CB8AC3E}">
        <p14:creationId xmlns:p14="http://schemas.microsoft.com/office/powerpoint/2010/main" val="1031320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 USA/Georgia Tech: </a:t>
            </a:r>
            <a:r>
              <a:rPr lang="en-US" sz="2400" b="1" dirty="0">
                <a:latin typeface="Tahoma" panose="020B0604030504040204" pitchFamily="34" charset="0"/>
                <a:ea typeface="Tahoma" panose="020B0604030504040204" pitchFamily="34" charset="0"/>
                <a:cs typeface="Tahoma" panose="020B0604030504040204" pitchFamily="34" charset="0"/>
              </a:rPr>
              <a:t>Karen Head</a:t>
            </a:r>
            <a:endParaRPr lang="en-US" sz="2400" dirty="0"/>
          </a:p>
        </p:txBody>
      </p:sp>
      <p:sp>
        <p:nvSpPr>
          <p:cNvPr id="4" name="Content Placeholder 3"/>
          <p:cNvSpPr>
            <a:spLocks noGrp="1"/>
          </p:cNvSpPr>
          <p:nvPr>
            <p:ph idx="1"/>
          </p:nvPr>
        </p:nvSpPr>
        <p:spPr>
          <a:xfrm>
            <a:off x="990600" y="1905000"/>
            <a:ext cx="7391400" cy="4953000"/>
          </a:xfrm>
        </p:spPr>
        <p:txBody>
          <a:bodyPr>
            <a:normAutofit/>
          </a:bodyPr>
          <a:lstStyle/>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careful with: hand gestures (e.g., finger pointing—use at least two fingers), body movements, English dominance, political issues.</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Jokes and humor can easily be misinterpreted.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Be aware of shifting political climates impacting resource access such as YouTube in China.</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Many cultures do not have a linear approach (e.g., from A to B) to communication.</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Using visual rhetoric (e.g., visual images) to communicate can be a minefield of problems.</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6064"/>
            <a:ext cx="2415468" cy="1610312"/>
          </a:xfrm>
          <a:prstGeom prst="rect">
            <a:avLst/>
          </a:prstGeom>
        </p:spPr>
      </p:pic>
    </p:spTree>
    <p:extLst>
      <p:ext uri="{BB962C8B-B14F-4D97-AF65-F5344CB8AC3E}">
        <p14:creationId xmlns:p14="http://schemas.microsoft.com/office/powerpoint/2010/main" val="1624236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p:cNvSpPr>
            <a:spLocks noGrp="1"/>
          </p:cNvSpPr>
          <p:nvPr>
            <p:ph type="title"/>
          </p:nvPr>
        </p:nvSpPr>
        <p:spPr>
          <a:xfrm>
            <a:off x="533400" y="487363"/>
            <a:ext cx="8305800" cy="2179637"/>
          </a:xfrm>
        </p:spPr>
        <p:txBody>
          <a:bodyPr/>
          <a:lstStyle/>
          <a:p>
            <a:r>
              <a:rPr lang="en-US" altLang="en-US" sz="3600" b="1" dirty="0">
                <a:solidFill>
                  <a:srgbClr val="FF0000"/>
                </a:solidFill>
                <a:latin typeface="Tahoma" panose="020B0604030504040204" pitchFamily="34" charset="0"/>
                <a:cs typeface="Tahoma" panose="020B0604030504040204" pitchFamily="34" charset="0"/>
              </a:rPr>
              <a:t>January 27, 2014</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Various Geo-Political Issues</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Coursera Support Center, Why is my country blocked?</a:t>
            </a:r>
            <a:br>
              <a:rPr lang="en-US" altLang="en-US" sz="800" b="1" dirty="0">
                <a:latin typeface="Tahoma" panose="020B0604030504040204" pitchFamily="34" charset="0"/>
                <a:cs typeface="Tahoma" panose="020B0604030504040204" pitchFamily="34" charset="0"/>
              </a:rPr>
            </a:br>
            <a:r>
              <a:rPr lang="en-US" altLang="en-US" sz="800" b="1" dirty="0">
                <a:latin typeface="Tahoma" panose="020B0604030504040204" pitchFamily="34" charset="0"/>
                <a:cs typeface="Tahoma" panose="020B0604030504040204" pitchFamily="34" charset="0"/>
                <a:hlinkClick r:id="rId2"/>
              </a:rPr>
              <a:t>http://help.coursera.org/customer/portal/articles/1425714-why-is-my-country-blocked-</a:t>
            </a:r>
            <a:r>
              <a:rPr lang="en-US" altLang="en-US" sz="800" b="1" dirty="0">
                <a:latin typeface="Tahoma" panose="020B0604030504040204" pitchFamily="34" charset="0"/>
                <a:cs typeface="Tahoma" panose="020B0604030504040204" pitchFamily="34" charset="0"/>
              </a:rPr>
              <a:t> </a:t>
            </a:r>
            <a:br>
              <a:rPr lang="en-US" altLang="en-US" sz="8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Online education platform Coursera </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blocks students in Syria and Iran, </a:t>
            </a:r>
            <a:r>
              <a:rPr lang="en-US" altLang="en-US" sz="2000" b="1" dirty="0" err="1">
                <a:latin typeface="Tahoma" panose="020B0604030504040204" pitchFamily="34" charset="0"/>
                <a:cs typeface="Tahoma" panose="020B0604030504040204" pitchFamily="34" charset="0"/>
              </a:rPr>
              <a:t>Wamba</a:t>
            </a:r>
            <a:r>
              <a:rPr lang="en-US" altLang="en-US" sz="2000" b="1" dirty="0">
                <a:latin typeface="Tahoma" panose="020B0604030504040204" pitchFamily="34" charset="0"/>
                <a:cs typeface="Tahoma" panose="020B0604030504040204" pitchFamily="34" charset="0"/>
              </a:rPr>
              <a:t>, Nina Curley</a:t>
            </a:r>
            <a:br>
              <a:rPr lang="en-US" altLang="en-US" sz="100" b="1" dirty="0"/>
            </a:br>
            <a:r>
              <a:rPr lang="en-US" altLang="en-US" sz="100" b="1" dirty="0">
                <a:hlinkClick r:id="rId3"/>
              </a:rPr>
              <a:t>http://www.wamda.com/2014/01/coursera-blocks-syria-and-iran-moocs-online-courses</a:t>
            </a:r>
            <a:r>
              <a:rPr lang="en-US" altLang="en-US" sz="100" b="1" dirty="0"/>
              <a:t> </a:t>
            </a:r>
            <a:endParaRPr lang="en-US" altLang="en-US" sz="800" dirty="0"/>
          </a:p>
        </p:txBody>
      </p:sp>
      <p:pic>
        <p:nvPicPr>
          <p:cNvPr id="248835" name="Picture 2"/>
          <p:cNvPicPr>
            <a:picLocks noChangeAspect="1"/>
          </p:cNvPicPr>
          <p:nvPr/>
        </p:nvPicPr>
        <p:blipFill>
          <a:blip r:embed="rId4">
            <a:extLst>
              <a:ext uri="{28A0092B-C50C-407E-A947-70E740481C1C}">
                <a14:useLocalDpi xmlns:a14="http://schemas.microsoft.com/office/drawing/2010/main" val="0"/>
              </a:ext>
            </a:extLst>
          </a:blip>
          <a:srcRect l="12790" t="9959" r="33102" b="7054"/>
          <a:stretch>
            <a:fillRect/>
          </a:stretch>
        </p:blipFill>
        <p:spPr bwMode="auto">
          <a:xfrm>
            <a:off x="5019675" y="3097213"/>
            <a:ext cx="41084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25838"/>
            <a:ext cx="4854575"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3313" y="3257550"/>
            <a:ext cx="41465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6325" y="5357813"/>
            <a:ext cx="181133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8" cstate="print">
            <a:extLst>
              <a:ext uri="{28A0092B-C50C-407E-A947-70E740481C1C}">
                <a14:useLocalDpi xmlns:a14="http://schemas.microsoft.com/office/drawing/2010/main" val="0"/>
              </a:ext>
            </a:extLst>
          </a:blip>
          <a:srcRect l="14211" t="19243" r="16982" b="8833"/>
          <a:stretch>
            <a:fillRect/>
          </a:stretch>
        </p:blipFill>
        <p:spPr bwMode="auto">
          <a:xfrm>
            <a:off x="0" y="3503857"/>
            <a:ext cx="49672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s://pbs.twimg.com/profile_images/430758166981124096/jz9Gtlk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3881438"/>
            <a:ext cx="2720975"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074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0" y="635802"/>
            <a:ext cx="6101229" cy="1143000"/>
          </a:xfrm>
        </p:spPr>
        <p:txBody>
          <a:bodyPr>
            <a:noAutofit/>
          </a:bodyPr>
          <a:lstStyle/>
          <a:p>
            <a:pPr lvl="0"/>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Chapter 3: Japan/The Open U </a:t>
            </a:r>
            <a:r>
              <a:rPr lang="en-US" sz="2800" b="1" dirty="0">
                <a:latin typeface="Tahoma" panose="020B0604030504040204" pitchFamily="34" charset="0"/>
                <a:ea typeface="Tahoma" panose="020B0604030504040204" pitchFamily="34" charset="0"/>
                <a:cs typeface="Tahoma" panose="020B0604030504040204" pitchFamily="34" charset="0"/>
              </a:rPr>
              <a:t>Kumiko Aiko</a:t>
            </a:r>
            <a:endParaRPr lang="en-US" sz="2400" dirty="0"/>
          </a:p>
        </p:txBody>
      </p:sp>
      <p:sp>
        <p:nvSpPr>
          <p:cNvPr id="4" name="Content Placeholder 3"/>
          <p:cNvSpPr>
            <a:spLocks noGrp="1"/>
          </p:cNvSpPr>
          <p:nvPr>
            <p:ph idx="1"/>
          </p:nvPr>
        </p:nvSpPr>
        <p:spPr>
          <a:xfrm>
            <a:off x="1143000" y="2286000"/>
            <a:ext cx="7543800" cy="2819400"/>
          </a:xfrm>
        </p:spPr>
        <p:txBody>
          <a:bodyPr>
            <a:normAutofit/>
          </a:bodyPr>
          <a:lstStyle/>
          <a:p>
            <a:pPr lvl="1"/>
            <a:r>
              <a:rPr lang="en-US" b="1" dirty="0">
                <a:latin typeface="Tahoma" panose="020B0604030504040204" pitchFamily="34" charset="0"/>
                <a:ea typeface="Tahoma" panose="020B0604030504040204" pitchFamily="34" charset="0"/>
                <a:cs typeface="Tahoma" panose="020B0604030504040204" pitchFamily="34" charset="0"/>
              </a:rPr>
              <a:t>Make subtitles available in multiple languages based on intended audiences.</a:t>
            </a:r>
          </a:p>
          <a:p>
            <a:pPr lvl="1"/>
            <a:r>
              <a:rPr lang="en-US" b="1" dirty="0">
                <a:latin typeface="Tahoma" panose="020B0604030504040204" pitchFamily="34" charset="0"/>
                <a:ea typeface="Tahoma" panose="020B0604030504040204" pitchFamily="34" charset="0"/>
                <a:cs typeface="Tahoma" panose="020B0604030504040204" pitchFamily="34" charset="0"/>
              </a:rPr>
              <a:t>Avoid references to current events that may only be shared by a small subgroup.</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76200"/>
            <a:ext cx="1905000" cy="1905000"/>
          </a:xfrm>
          <a:prstGeom prst="rect">
            <a:avLst/>
          </a:prstGeom>
        </p:spPr>
      </p:pic>
    </p:spTree>
    <p:extLst>
      <p:ext uri="{BB962C8B-B14F-4D97-AF65-F5344CB8AC3E}">
        <p14:creationId xmlns:p14="http://schemas.microsoft.com/office/powerpoint/2010/main" val="1784511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7400" y="702352"/>
            <a:ext cx="65850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5: Australia</a:t>
            </a:r>
            <a:br>
              <a:rPr lang="en-US" sz="4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Carina Bossu</a:t>
            </a:r>
          </a:p>
        </p:txBody>
      </p:sp>
      <p:sp>
        <p:nvSpPr>
          <p:cNvPr id="4" name="Content Placeholder 3"/>
          <p:cNvSpPr>
            <a:spLocks noGrp="1"/>
          </p:cNvSpPr>
          <p:nvPr>
            <p:ph idx="1"/>
          </p:nvPr>
        </p:nvSpPr>
        <p:spPr>
          <a:xfrm>
            <a:off x="685800" y="2209800"/>
            <a:ext cx="7848600" cy="3886200"/>
          </a:xfrm>
        </p:spPr>
        <p:txBody>
          <a:bodyPr>
            <a:normAutofit/>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To ensure inclusiveness (including cultural, ethical, and religious), one should openly license all educational materials developed for MOOCs, so as to guarantee the permissions and freedoms required for translation, adaptation, re-use, redistribution, and repackaging.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082" y="46037"/>
            <a:ext cx="1935163" cy="1935163"/>
          </a:xfrm>
          <a:prstGeom prst="rect">
            <a:avLst/>
          </a:prstGeom>
        </p:spPr>
      </p:pic>
    </p:spTree>
    <p:extLst>
      <p:ext uri="{BB962C8B-B14F-4D97-AF65-F5344CB8AC3E}">
        <p14:creationId xmlns:p14="http://schemas.microsoft.com/office/powerpoint/2010/main" val="2407151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1"/>
          <p:cNvSpPr>
            <a:spLocks noGrp="1"/>
          </p:cNvSpPr>
          <p:nvPr>
            <p:ph type="title"/>
          </p:nvPr>
        </p:nvSpPr>
        <p:spPr>
          <a:xfrm>
            <a:off x="457200" y="657340"/>
            <a:ext cx="8534400" cy="2466860"/>
          </a:xfrm>
        </p:spPr>
        <p:txBody>
          <a:bodyPr/>
          <a:lstStyle/>
          <a:p>
            <a:r>
              <a:rPr lang="en-US" sz="3600" b="1" dirty="0">
                <a:latin typeface="Tahoma" panose="020B0604030504040204" pitchFamily="34" charset="0"/>
                <a:ea typeface="Tahoma" panose="020B0604030504040204" pitchFamily="34" charset="0"/>
                <a:cs typeface="Tahoma" panose="020B0604030504040204" pitchFamily="34" charset="0"/>
              </a:rPr>
              <a:t>Duke MOOCs Around the World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https://www.youtube.com/watch?v=nL5QQRR6IOU&amp;feature=youtu.be</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altLang="en-US" sz="1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4779" t="15730" r="35476" b="1124"/>
          <a:stretch/>
        </p:blipFill>
        <p:spPr>
          <a:xfrm>
            <a:off x="2209800" y="2819400"/>
            <a:ext cx="5257800" cy="3890771"/>
          </a:xfrm>
          <a:prstGeom prst="rect">
            <a:avLst/>
          </a:prstGeom>
        </p:spPr>
      </p:pic>
    </p:spTree>
    <p:extLst>
      <p:ext uri="{BB962C8B-B14F-4D97-AF65-F5344CB8AC3E}">
        <p14:creationId xmlns:p14="http://schemas.microsoft.com/office/powerpoint/2010/main" val="71294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304800" y="685799"/>
            <a:ext cx="8305800" cy="1752599"/>
          </a:xfrm>
        </p:spPr>
        <p:txBody>
          <a:bodyPr/>
          <a:lstStyle/>
          <a:p>
            <a:r>
              <a:rPr lang="en-US" altLang="en-US" sz="4000" b="1" dirty="0">
                <a:solidFill>
                  <a:srgbClr val="0070C0"/>
                </a:solidFill>
                <a:latin typeface="Tahoma" panose="020B0604030504040204" pitchFamily="34" charset="0"/>
                <a:cs typeface="Tahoma" panose="020B0604030504040204" pitchFamily="34" charset="0"/>
              </a:rPr>
              <a:t>Milestones in Educational Technology</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(All 7 year cycles)</a:t>
            </a:r>
            <a:endParaRPr lang="en-US" altLang="en-US" sz="1200" dirty="0"/>
          </a:p>
        </p:txBody>
      </p:sp>
      <p:sp>
        <p:nvSpPr>
          <p:cNvPr id="2" name="Content Placeholder 1"/>
          <p:cNvSpPr>
            <a:spLocks noGrp="1"/>
          </p:cNvSpPr>
          <p:nvPr>
            <p:ph idx="1"/>
          </p:nvPr>
        </p:nvSpPr>
        <p:spPr>
          <a:xfrm>
            <a:off x="533400" y="2743200"/>
            <a:ext cx="8382000" cy="3657600"/>
          </a:xfrm>
        </p:spPr>
        <p:txBody>
          <a:bodyPr/>
          <a:lstStyle/>
          <a:p>
            <a:r>
              <a:rPr lang="en-US" altLang="en-US" sz="3100" b="1" dirty="0">
                <a:solidFill>
                  <a:srgbClr val="FF0000"/>
                </a:solidFill>
                <a:latin typeface="Tahoma" panose="020B0604030504040204" pitchFamily="34" charset="0"/>
                <a:cs typeface="Tahoma" panose="020B0604030504040204" pitchFamily="34" charset="0"/>
              </a:rPr>
              <a:t>1987: </a:t>
            </a:r>
            <a:r>
              <a:rPr lang="en-US" altLang="en-US" sz="3100" b="1" dirty="0" err="1">
                <a:solidFill>
                  <a:srgbClr val="FF0000"/>
                </a:solidFill>
                <a:latin typeface="Tahoma" panose="020B0604030504040204" pitchFamily="34" charset="0"/>
                <a:cs typeface="Tahoma" panose="020B0604030504040204" pitchFamily="34" charset="0"/>
              </a:rPr>
              <a:t>Hypercard</a:t>
            </a:r>
            <a:r>
              <a:rPr lang="en-US" altLang="en-US" sz="3100" b="1" dirty="0">
                <a:solidFill>
                  <a:srgbClr val="FF0000"/>
                </a:solidFill>
                <a:latin typeface="Tahoma" panose="020B0604030504040204" pitchFamily="34" charset="0"/>
                <a:cs typeface="Tahoma" panose="020B0604030504040204" pitchFamily="34" charset="0"/>
              </a:rPr>
              <a:t> first shipped.</a:t>
            </a:r>
          </a:p>
          <a:p>
            <a:r>
              <a:rPr lang="en-US" altLang="en-US" sz="3100" b="1" dirty="0">
                <a:solidFill>
                  <a:srgbClr val="FF0000"/>
                </a:solidFill>
                <a:latin typeface="Tahoma" panose="020B0604030504040204" pitchFamily="34" charset="0"/>
                <a:cs typeface="Tahoma" panose="020B0604030504040204" pitchFamily="34" charset="0"/>
              </a:rPr>
              <a:t>1994: Netscape goes public.</a:t>
            </a:r>
          </a:p>
          <a:p>
            <a:r>
              <a:rPr lang="en-US" altLang="en-US" sz="3100" b="1" dirty="0">
                <a:solidFill>
                  <a:srgbClr val="FF0000"/>
                </a:solidFill>
                <a:latin typeface="Tahoma" panose="020B0604030504040204" pitchFamily="34" charset="0"/>
                <a:cs typeface="Tahoma" panose="020B0604030504040204" pitchFamily="34" charset="0"/>
              </a:rPr>
              <a:t>2001: MIT OCW &amp; Wikipedia Launched.</a:t>
            </a:r>
          </a:p>
          <a:p>
            <a:r>
              <a:rPr lang="en-US" altLang="en-US" sz="3100" b="1" dirty="0">
                <a:solidFill>
                  <a:srgbClr val="FF0000"/>
                </a:solidFill>
                <a:latin typeface="Tahoma" panose="020B0604030504040204" pitchFamily="34" charset="0"/>
                <a:cs typeface="Tahoma" panose="020B0604030504040204" pitchFamily="34" charset="0"/>
              </a:rPr>
              <a:t>2008: First MOOC Offered.</a:t>
            </a:r>
          </a:p>
          <a:p>
            <a:r>
              <a:rPr lang="en-US" altLang="en-US" sz="3100" b="1" dirty="0">
                <a:solidFill>
                  <a:srgbClr val="FF0000"/>
                </a:solidFill>
                <a:latin typeface="Tahoma" panose="020B0604030504040204" pitchFamily="34" charset="0"/>
                <a:cs typeface="Tahoma" panose="020B0604030504040204" pitchFamily="34" charset="0"/>
              </a:rPr>
              <a:t>2015: The Age of Personalization.</a:t>
            </a:r>
            <a:endParaRPr lang="en-US" sz="3100" dirty="0"/>
          </a:p>
        </p:txBody>
      </p:sp>
    </p:spTree>
    <p:extLst>
      <p:ext uri="{BB962C8B-B14F-4D97-AF65-F5344CB8AC3E}">
        <p14:creationId xmlns:p14="http://schemas.microsoft.com/office/powerpoint/2010/main" val="3197420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305800" cy="1752600"/>
          </a:xfrm>
        </p:spPr>
        <p:txBody>
          <a:bodyPr rtlCol="0">
            <a:normAutofit fontScale="90000"/>
          </a:bodyPr>
          <a:lstStyle/>
          <a:p>
            <a:pPr eaLnBrk="1" fontAlgn="auto" hangingPunct="1">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16, 2013</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0070C0"/>
                </a:solidFill>
                <a:latin typeface="Tahoma" panose="020B0604030504040204" pitchFamily="34" charset="0"/>
                <a:cs typeface="Tahoma" panose="020B0604030504040204" pitchFamily="34" charset="0"/>
              </a:rPr>
              <a:t>Courses from </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Open Content</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Rwandan Degree Program Aims for a 'University in a Box', Chronicle of Higher Education, Megan O’Neil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http://chronicle.com/article/Rwandan-Degree-Program-Aims/141631/</a:t>
            </a:r>
            <a:r>
              <a:rPr lang="en-US" sz="1800" b="1" dirty="0">
                <a:latin typeface="Tahoma" panose="020B0604030504040204" pitchFamily="34" charset="0"/>
                <a:ea typeface="Tahoma" panose="020B0604030504040204" pitchFamily="34" charset="0"/>
                <a:cs typeface="Tahoma" panose="020B0604030504040204" pitchFamily="34" charset="0"/>
              </a:rPr>
              <a:t> </a:t>
            </a:r>
          </a:p>
        </p:txBody>
      </p:sp>
      <p:pic>
        <p:nvPicPr>
          <p:cNvPr id="5038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63246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Box 5"/>
          <p:cNvSpPr txBox="1">
            <a:spLocks noChangeArrowheads="1"/>
          </p:cNvSpPr>
          <p:nvPr/>
        </p:nvSpPr>
        <p:spPr bwMode="auto">
          <a:xfrm>
            <a:off x="381000" y="5638800"/>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b="1">
                <a:solidFill>
                  <a:srgbClr val="000000"/>
                </a:solidFill>
                <a:latin typeface="Tahoma" panose="020B0604030504040204" pitchFamily="34" charset="0"/>
                <a:cs typeface="Tahoma" panose="020B0604030504040204" pitchFamily="34" charset="0"/>
              </a:rPr>
              <a:t>Students attend an orientation session at Kepler, a new hybrid program in Kigali, Rwanda, which will use MOOCs and classroom time to help students earn competency-based associate degrees.</a:t>
            </a:r>
          </a:p>
        </p:txBody>
      </p:sp>
    </p:spTree>
    <p:extLst>
      <p:ext uri="{BB962C8B-B14F-4D97-AF65-F5344CB8AC3E}">
        <p14:creationId xmlns:p14="http://schemas.microsoft.com/office/powerpoint/2010/main" val="368058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1721" y="274638"/>
            <a:ext cx="7042279" cy="1143000"/>
          </a:xfrm>
        </p:spPr>
        <p:txBody>
          <a:bodyPr>
            <a:noAutofit/>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 6: South Africa</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Laura Czerniewicz</a:t>
            </a:r>
          </a:p>
        </p:txBody>
      </p:sp>
      <p:sp>
        <p:nvSpPr>
          <p:cNvPr id="4" name="Content Placeholder 3"/>
          <p:cNvSpPr>
            <a:spLocks noGrp="1"/>
          </p:cNvSpPr>
          <p:nvPr>
            <p:ph idx="1"/>
          </p:nvPr>
        </p:nvSpPr>
        <p:spPr>
          <a:xfrm>
            <a:off x="609600" y="1998114"/>
            <a:ext cx="7467600" cy="4859885"/>
          </a:xfrm>
        </p:spPr>
        <p:txBody>
          <a:bodyPr>
            <a:normAutofit/>
          </a:bodyPr>
          <a:lstStyle/>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The single most important requirement is that MOOCs and MOOC resources be made available under Creative Commons licenses or other open licenses which allow for re-use and adaptation. it is essential a broadcast model be employed.</a:t>
            </a:r>
          </a:p>
          <a:p>
            <a:pPr>
              <a:lnSpc>
                <a:spcPct val="120000"/>
              </a:lnSpc>
              <a:spcBef>
                <a:spcPts val="0"/>
              </a:spcBef>
            </a:pPr>
            <a:r>
              <a:rPr lang="en-US" sz="2100" b="1" dirty="0">
                <a:latin typeface="Tahoma" panose="020B0604030504040204" pitchFamily="34" charset="0"/>
                <a:ea typeface="Tahoma" panose="020B0604030504040204" pitchFamily="34" charset="0"/>
                <a:cs typeface="Tahoma" panose="020B0604030504040204" pitchFamily="34" charset="0"/>
              </a:rPr>
              <a:t>The agency for and ownership of local resources needs to be in the hands of those who best understand local conditions, and therefore they need to be able to create and adapt as they see fit.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97100" cy="1723477"/>
          </a:xfrm>
          <a:prstGeom prst="rect">
            <a:avLst/>
          </a:prstGeom>
        </p:spPr>
      </p:pic>
    </p:spTree>
    <p:extLst>
      <p:ext uri="{BB962C8B-B14F-4D97-AF65-F5344CB8AC3E}">
        <p14:creationId xmlns:p14="http://schemas.microsoft.com/office/powerpoint/2010/main" val="2039606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6200" y="647700"/>
            <a:ext cx="6451600" cy="5549900"/>
          </a:xfrm>
          <a:prstGeom prst="rect">
            <a:avLst/>
          </a:prstGeom>
        </p:spPr>
      </p:pic>
    </p:spTree>
    <p:extLst>
      <p:ext uri="{BB962C8B-B14F-4D97-AF65-F5344CB8AC3E}">
        <p14:creationId xmlns:p14="http://schemas.microsoft.com/office/powerpoint/2010/main" val="153512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Chapter 8: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New Zealand and Ireland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Mark Brown</a:t>
            </a:r>
          </a:p>
        </p:txBody>
      </p:sp>
      <p:sp>
        <p:nvSpPr>
          <p:cNvPr id="3" name="Content Placeholder 2"/>
          <p:cNvSpPr>
            <a:spLocks noGrp="1"/>
          </p:cNvSpPr>
          <p:nvPr>
            <p:ph idx="1"/>
          </p:nvPr>
        </p:nvSpPr>
        <p:spPr>
          <a:xfrm>
            <a:off x="933450" y="2362200"/>
            <a:ext cx="7315200" cy="3535363"/>
          </a:xfrm>
        </p:spPr>
        <p:txBody>
          <a:bodyPr/>
          <a:lstStyle/>
          <a:p>
            <a:pPr lvl="1"/>
            <a:r>
              <a:rPr lang="en-US" sz="3200" b="1" dirty="0">
                <a:latin typeface="Tahoma" panose="020B0604030504040204" pitchFamily="34" charset="0"/>
                <a:ea typeface="Tahoma" panose="020B0604030504040204" pitchFamily="34" charset="0"/>
                <a:cs typeface="Tahoma" panose="020B0604030504040204" pitchFamily="34" charset="0"/>
              </a:rPr>
              <a:t>Create MOOCs on indigenous cultures and unique languages other than English (e.g., Irish).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521535"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4172010"/>
            <a:ext cx="3429000" cy="2570843"/>
          </a:xfrm>
          <a:prstGeom prst="rect">
            <a:avLst/>
          </a:prstGeom>
        </p:spPr>
      </p:pic>
    </p:spTree>
    <p:extLst>
      <p:ext uri="{BB962C8B-B14F-4D97-AF65-F5344CB8AC3E}">
        <p14:creationId xmlns:p14="http://schemas.microsoft.com/office/powerpoint/2010/main" val="2157124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9: Scotland</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 of Edinburgh</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Amy Woodgate</a:t>
            </a:r>
          </a:p>
        </p:txBody>
      </p:sp>
      <p:sp>
        <p:nvSpPr>
          <p:cNvPr id="3" name="Content Placeholder 2"/>
          <p:cNvSpPr>
            <a:spLocks noGrp="1"/>
          </p:cNvSpPr>
          <p:nvPr>
            <p:ph idx="1"/>
          </p:nvPr>
        </p:nvSpPr>
        <p:spPr>
          <a:xfrm>
            <a:off x="685800" y="22098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Intermittent Internet access on one’s mobile phone will not help to stream HD videos.</a:t>
            </a:r>
          </a:p>
          <a:p>
            <a:pPr lvl="1"/>
            <a:r>
              <a:rPr lang="en-US" sz="2400" b="1" dirty="0">
                <a:latin typeface="Tahoma" panose="020B0604030504040204" pitchFamily="34" charset="0"/>
                <a:ea typeface="Tahoma" panose="020B0604030504040204" pitchFamily="34" charset="0"/>
                <a:cs typeface="Tahoma" panose="020B0604030504040204" pitchFamily="34" charset="0"/>
              </a:rPr>
              <a:t>Simple course designs (e.g., talking heads with minimal hand gestures) helps to make content more available for international audiences. More engaging content is more difficult to convert.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2514600" cy="1676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373290"/>
            <a:ext cx="2209800" cy="1484709"/>
          </a:xfrm>
          <a:prstGeom prst="rect">
            <a:avLst/>
          </a:prstGeom>
        </p:spPr>
      </p:pic>
    </p:spTree>
    <p:extLst>
      <p:ext uri="{BB962C8B-B14F-4D97-AF65-F5344CB8AC3E}">
        <p14:creationId xmlns:p14="http://schemas.microsoft.com/office/powerpoint/2010/main" val="1210203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Title 1"/>
          <p:cNvSpPr>
            <a:spLocks noGrp="1"/>
          </p:cNvSpPr>
          <p:nvPr>
            <p:ph type="title"/>
          </p:nvPr>
        </p:nvSpPr>
        <p:spPr>
          <a:xfrm>
            <a:off x="381000" y="609600"/>
            <a:ext cx="8458200" cy="1828800"/>
          </a:xfrm>
        </p:spPr>
        <p:txBody>
          <a:bodyPr/>
          <a:lstStyle/>
          <a:p>
            <a:r>
              <a:rPr lang="en-US" altLang="en-US" sz="3200" dirty="0">
                <a:solidFill>
                  <a:srgbClr val="FF0000"/>
                </a:solidFill>
                <a:latin typeface="Tahoma" panose="020B0604030504040204" pitchFamily="34" charset="0"/>
                <a:cs typeface="Tahoma" panose="020B0604030504040204" pitchFamily="34" charset="0"/>
              </a:rPr>
              <a:t>M</a:t>
            </a:r>
            <a:r>
              <a:rPr lang="en-US" altLang="en-US" sz="3200" b="1" dirty="0">
                <a:solidFill>
                  <a:srgbClr val="FF0000"/>
                </a:solidFill>
                <a:latin typeface="Tahoma" panose="020B0604030504040204" pitchFamily="34" charset="0"/>
                <a:cs typeface="Tahoma" panose="020B0604030504040204" pitchFamily="34" charset="0"/>
              </a:rPr>
              <a:t>obile MOOCs</a:t>
            </a:r>
            <a:br>
              <a:rPr lang="en-US" altLang="en-US" sz="32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(e.g., mobile courses on smartphone)</a:t>
            </a:r>
            <a:endParaRPr lang="en-US" altLang="en-US" sz="800" b="1" dirty="0">
              <a:latin typeface="Tahoma" panose="020B0604030504040204" pitchFamily="34" charset="0"/>
              <a:cs typeface="Tahoma" panose="020B0604030504040204" pitchFamily="34" charset="0"/>
            </a:endParaRPr>
          </a:p>
        </p:txBody>
      </p:sp>
      <p:pic>
        <p:nvPicPr>
          <p:cNvPr id="1148931" name="Picture 2"/>
          <p:cNvPicPr>
            <a:picLocks noChangeAspect="1"/>
          </p:cNvPicPr>
          <p:nvPr/>
        </p:nvPicPr>
        <p:blipFill>
          <a:blip r:embed="rId2">
            <a:extLst>
              <a:ext uri="{28A0092B-C50C-407E-A947-70E740481C1C}">
                <a14:useLocalDpi xmlns:a14="http://schemas.microsoft.com/office/drawing/2010/main" val="0"/>
              </a:ext>
            </a:extLst>
          </a:blip>
          <a:srcRect l="30486" t="28004" r="52887" b="31261"/>
          <a:stretch>
            <a:fillRect/>
          </a:stretch>
        </p:blipFill>
        <p:spPr bwMode="auto">
          <a:xfrm>
            <a:off x="3003009" y="2369410"/>
            <a:ext cx="2438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8932" name="Picture 7"/>
          <p:cNvPicPr>
            <a:picLocks noChangeAspect="1"/>
          </p:cNvPicPr>
          <p:nvPr/>
        </p:nvPicPr>
        <p:blipFill>
          <a:blip r:embed="rId3">
            <a:extLst>
              <a:ext uri="{28A0092B-C50C-407E-A947-70E740481C1C}">
                <a14:useLocalDpi xmlns:a14="http://schemas.microsoft.com/office/drawing/2010/main" val="0"/>
              </a:ext>
            </a:extLst>
          </a:blip>
          <a:srcRect l="31911" t="29787" r="53204" b="31195"/>
          <a:stretch>
            <a:fillRect/>
          </a:stretch>
        </p:blipFill>
        <p:spPr bwMode="auto">
          <a:xfrm>
            <a:off x="523157" y="2563594"/>
            <a:ext cx="2125663"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l="30881" t="28371" r="52135" b="31223"/>
          <a:stretch>
            <a:fillRect/>
          </a:stretch>
        </p:blipFill>
        <p:spPr bwMode="auto">
          <a:xfrm>
            <a:off x="35352" y="2318857"/>
            <a:ext cx="2514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l="31030" t="30144" r="51953" b="31235"/>
          <a:stretch>
            <a:fillRect/>
          </a:stretch>
        </p:blipFill>
        <p:spPr bwMode="auto">
          <a:xfrm>
            <a:off x="2802896" y="2544777"/>
            <a:ext cx="24844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6"/>
          <a:srcRect l="8820" t="30658" r="37379" b="6569"/>
          <a:stretch/>
        </p:blipFill>
        <p:spPr>
          <a:xfrm>
            <a:off x="5486401" y="4254067"/>
            <a:ext cx="3693952" cy="2603933"/>
          </a:xfrm>
          <a:prstGeom prst="rect">
            <a:avLst/>
          </a:prstGeom>
        </p:spPr>
      </p:pic>
    </p:spTree>
    <p:extLst>
      <p:ext uri="{BB962C8B-B14F-4D97-AF65-F5344CB8AC3E}">
        <p14:creationId xmlns:p14="http://schemas.microsoft.com/office/powerpoint/2010/main" val="229835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89626"/>
            <a:ext cx="8496300" cy="1720174"/>
          </a:xfrm>
        </p:spPr>
        <p:txBody>
          <a:bodyPr>
            <a:noAutofit/>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11: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India and Canada/COL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Sanjaya Mishra</a:t>
            </a:r>
          </a:p>
        </p:txBody>
      </p:sp>
      <p:sp>
        <p:nvSpPr>
          <p:cNvPr id="3" name="Content Placeholder 2"/>
          <p:cNvSpPr>
            <a:spLocks noGrp="1"/>
          </p:cNvSpPr>
          <p:nvPr>
            <p:ph idx="1"/>
          </p:nvPr>
        </p:nvSpPr>
        <p:spPr>
          <a:xfrm>
            <a:off x="837007" y="2286000"/>
            <a:ext cx="7543800" cy="4178030"/>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Be culturally sensitive to music and pictures while designing content for global audience.</a:t>
            </a:r>
          </a:p>
          <a:p>
            <a:pPr lvl="1"/>
            <a:r>
              <a:rPr lang="en-US" sz="2400" b="1" dirty="0">
                <a:latin typeface="Tahoma" panose="020B0604030504040204" pitchFamily="34" charset="0"/>
                <a:ea typeface="Tahoma" panose="020B0604030504040204" pitchFamily="34" charset="0"/>
                <a:cs typeface="Tahoma" panose="020B0604030504040204" pitchFamily="34" charset="0"/>
              </a:rPr>
              <a:t>Consider technology used to develop the content (does it assist reuse and remixing?).</a:t>
            </a:r>
          </a:p>
          <a:p>
            <a:pPr lvl="1"/>
            <a:r>
              <a:rPr lang="en-US" sz="2400" b="1" dirty="0">
                <a:latin typeface="Tahoma" panose="020B0604030504040204" pitchFamily="34" charset="0"/>
                <a:ea typeface="Tahoma" panose="020B0604030504040204" pitchFamily="34" charset="0"/>
                <a:cs typeface="Tahoma" panose="020B0604030504040204" pitchFamily="34" charset="0"/>
              </a:rPr>
              <a:t>Instead of focusing too much on the cultural sensitivity of MOOCs and raising costs, try to allow for reuse and remixing of content. Use open source technologies and content.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29139" cy="2057400"/>
          </a:xfrm>
          <a:prstGeom prst="rect">
            <a:avLst/>
          </a:prstGeom>
        </p:spPr>
      </p:pic>
    </p:spTree>
    <p:extLst>
      <p:ext uri="{BB962C8B-B14F-4D97-AF65-F5344CB8AC3E}">
        <p14:creationId xmlns:p14="http://schemas.microsoft.com/office/powerpoint/2010/main" val="3144421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609600"/>
            <a:ext cx="8496300" cy="1720174"/>
          </a:xfrm>
        </p:spPr>
        <p:txBody>
          <a:bodyPr>
            <a:noAutofit/>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12: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Netherlands/Open U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Fred Mulder and </a:t>
            </a:r>
            <a:r>
              <a:rPr lang="en-US" sz="2800" b="1" dirty="0" err="1">
                <a:latin typeface="Tahoma" panose="020B0604030504040204" pitchFamily="34" charset="0"/>
                <a:ea typeface="Tahoma" panose="020B0604030504040204" pitchFamily="34" charset="0"/>
                <a:cs typeface="Tahoma" panose="020B0604030504040204" pitchFamily="34" charset="0"/>
              </a:rPr>
              <a:t>Darco</a:t>
            </a:r>
            <a:r>
              <a:rPr lang="en-US" sz="2800" b="1" dirty="0">
                <a:latin typeface="Tahoma" panose="020B0604030504040204" pitchFamily="34" charset="0"/>
                <a:ea typeface="Tahoma" panose="020B0604030504040204" pitchFamily="34" charset="0"/>
                <a:cs typeface="Tahoma" panose="020B0604030504040204" pitchFamily="34" charset="0"/>
              </a:rPr>
              <a:t> Jansen</a:t>
            </a:r>
          </a:p>
        </p:txBody>
      </p:sp>
      <p:sp>
        <p:nvSpPr>
          <p:cNvPr id="3" name="Content Placeholder 2"/>
          <p:cNvSpPr>
            <a:spLocks noGrp="1"/>
          </p:cNvSpPr>
          <p:nvPr>
            <p:ph idx="1"/>
          </p:nvPr>
        </p:nvSpPr>
        <p:spPr>
          <a:xfrm>
            <a:off x="838200" y="2438400"/>
            <a:ext cx="7315200" cy="3535363"/>
          </a:xfrm>
        </p:spPr>
        <p:txBody>
          <a:bodyPr/>
          <a:lstStyle/>
          <a:p>
            <a:pPr marL="0" lvl="0" indent="0">
              <a:buNone/>
            </a:pPr>
            <a:r>
              <a:rPr lang="en-US" b="1" dirty="0">
                <a:latin typeface="Tahoma" panose="020B0604030504040204" pitchFamily="34" charset="0"/>
                <a:ea typeface="Tahoma" panose="020B0604030504040204" pitchFamily="34" charset="0"/>
                <a:cs typeface="Tahoma" panose="020B0604030504040204" pitchFamily="34" charset="0"/>
              </a:rPr>
              <a:t>To be mindful of:</a:t>
            </a:r>
            <a:endParaRPr lang="en-US" sz="2400" b="1" dirty="0">
              <a:latin typeface="Tahoma" panose="020B0604030504040204" pitchFamily="34" charset="0"/>
              <a:ea typeface="Tahoma" panose="020B0604030504040204" pitchFamily="34" charset="0"/>
              <a:cs typeface="Tahoma" panose="020B0604030504040204" pitchFamily="34" charset="0"/>
            </a:endParaRPr>
          </a:p>
          <a:p>
            <a:pPr lvl="0"/>
            <a:r>
              <a:rPr lang="en-US" sz="2600" b="1" dirty="0">
                <a:latin typeface="Tahoma" panose="020B0604030504040204" pitchFamily="34" charset="0"/>
                <a:ea typeface="Tahoma" panose="020B0604030504040204" pitchFamily="34" charset="0"/>
                <a:cs typeface="Tahoma" panose="020B0604030504040204" pitchFamily="34" charset="0"/>
              </a:rPr>
              <a:t>Different levels of digital literacy skills</a:t>
            </a:r>
          </a:p>
          <a:p>
            <a:pPr lvl="0"/>
            <a:r>
              <a:rPr lang="en-US" sz="2600" b="1" dirty="0">
                <a:latin typeface="Tahoma" panose="020B0604030504040204" pitchFamily="34" charset="0"/>
                <a:ea typeface="Tahoma" panose="020B0604030504040204" pitchFamily="34" charset="0"/>
                <a:cs typeface="Tahoma" panose="020B0604030504040204" pitchFamily="34" charset="0"/>
              </a:rPr>
              <a:t>Local resources by locals</a:t>
            </a:r>
          </a:p>
          <a:p>
            <a:pPr lvl="0"/>
            <a:r>
              <a:rPr lang="en-US" sz="2600" b="1" dirty="0">
                <a:latin typeface="Tahoma" panose="020B0604030504040204" pitchFamily="34" charset="0"/>
                <a:ea typeface="Tahoma" panose="020B0604030504040204" pitchFamily="34" charset="0"/>
                <a:cs typeface="Tahoma" panose="020B0604030504040204" pitchFamily="34" charset="0"/>
              </a:rPr>
              <a:t>Legal differences and barriers</a:t>
            </a:r>
          </a:p>
          <a:p>
            <a:pPr lvl="0"/>
            <a:r>
              <a:rPr lang="en-US" sz="2600" b="1" dirty="0">
                <a:latin typeface="Tahoma" panose="020B0604030504040204" pitchFamily="34" charset="0"/>
                <a:ea typeface="Tahoma" panose="020B0604030504040204" pitchFamily="34" charset="0"/>
                <a:cs typeface="Tahoma" panose="020B0604030504040204" pitchFamily="34" charset="0"/>
              </a:rPr>
              <a:t>Gender, age, and disability issues</a:t>
            </a:r>
          </a:p>
          <a:p>
            <a:pPr lvl="0"/>
            <a:r>
              <a:rPr lang="en-US" sz="2600" b="1" dirty="0">
                <a:latin typeface="Tahoma" panose="020B0604030504040204" pitchFamily="34" charset="0"/>
                <a:ea typeface="Tahoma" panose="020B0604030504040204" pitchFamily="34" charset="0"/>
                <a:cs typeface="Tahoma" panose="020B0604030504040204" pitchFamily="34" charset="0"/>
              </a:rPr>
              <a:t>Device-specific pedagogy and interface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8223" y="35012"/>
            <a:ext cx="1714156" cy="17175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5012"/>
            <a:ext cx="1330036" cy="1828800"/>
          </a:xfrm>
          <a:prstGeom prst="rect">
            <a:avLst/>
          </a:prstGeom>
        </p:spPr>
      </p:pic>
    </p:spTree>
    <p:extLst>
      <p:ext uri="{BB962C8B-B14F-4D97-AF65-F5344CB8AC3E}">
        <p14:creationId xmlns:p14="http://schemas.microsoft.com/office/powerpoint/2010/main" val="1582966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257418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27, 2015</a:t>
            </a:r>
            <a:br>
              <a:rPr lang="en-US" altLang="en-US" sz="3200" b="1" dirty="0">
                <a:solidFill>
                  <a:srgbClr val="0070C0"/>
                </a:solidFill>
                <a:latin typeface="Tahoma" panose="020B0604030504040204" pitchFamily="34" charset="0"/>
                <a:cs typeface="Tahoma" panose="020B0604030504040204" pitchFamily="34" charset="0"/>
              </a:rPr>
            </a:br>
            <a:r>
              <a:rPr lang="en-US" altLang="en-US" sz="3200" b="1" dirty="0">
                <a:solidFill>
                  <a:srgbClr val="0070C0"/>
                </a:solidFill>
                <a:latin typeface="Tahoma" panose="020B0604030504040204" pitchFamily="34" charset="0"/>
                <a:cs typeface="Tahoma" panose="020B0604030504040204" pitchFamily="34" charset="0"/>
              </a:rPr>
              <a:t>MOOC Participant Study Strategies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Invisible Learners Taking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George Veletsianos, Inside Higher Ed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https://www.insidehighered.com/blogs/higher-ed-beta/invisible-learners-taking-moocs</a:t>
            </a:r>
            <a:r>
              <a:rPr lang="en-US" sz="14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l="8213" t="23319" r="37813" b="4933"/>
          <a:stretch/>
        </p:blipFill>
        <p:spPr>
          <a:xfrm>
            <a:off x="-22698" y="3048000"/>
            <a:ext cx="4381500" cy="3810000"/>
          </a:xfrm>
          <a:prstGeom prst="rect">
            <a:avLst/>
          </a:prstGeom>
        </p:spPr>
      </p:pic>
      <p:pic>
        <p:nvPicPr>
          <p:cNvPr id="4" name="Picture 2" descr="The Marketplace in Your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695" y="3048000"/>
            <a:ext cx="40305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962399" y="5914180"/>
            <a:ext cx="514765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eaLnBrk="1" hangingPunct="1">
              <a:spcBef>
                <a:spcPct val="0"/>
              </a:spcBef>
              <a:buClrTx/>
              <a:buSzTx/>
              <a:buFontTx/>
              <a:buNone/>
            </a:pPr>
            <a:r>
              <a:rPr lang="en-US" altLang="en-US" sz="1800" dirty="0">
                <a:solidFill>
                  <a:srgbClr val="000000"/>
                </a:solidFill>
                <a:latin typeface="Tahoma" panose="020B0604030504040204" pitchFamily="34" charset="0"/>
                <a:cs typeface="Tahoma" panose="020B0604030504040204" pitchFamily="34" charset="0"/>
              </a:rPr>
              <a:t>Rajeev </a:t>
            </a:r>
            <a:r>
              <a:rPr lang="en-US" altLang="en-US" sz="1800" dirty="0" err="1">
                <a:solidFill>
                  <a:srgbClr val="000000"/>
                </a:solidFill>
                <a:latin typeface="Tahoma" panose="020B0604030504040204" pitchFamily="34" charset="0"/>
                <a:cs typeface="Tahoma" panose="020B0604030504040204" pitchFamily="34" charset="0"/>
              </a:rPr>
              <a:t>Bajpai</a:t>
            </a:r>
            <a:r>
              <a:rPr lang="en-US" altLang="en-US" sz="1800" dirty="0">
                <a:solidFill>
                  <a:srgbClr val="000000"/>
                </a:solidFill>
                <a:latin typeface="Tahoma" panose="020B0604030504040204" pitchFamily="34" charset="0"/>
                <a:cs typeface="Tahoma" panose="020B0604030504040204" pitchFamily="34" charset="0"/>
              </a:rPr>
              <a:t>, an airline pilot based in Mumbai, took an online computer-science course to gain programming skills.</a:t>
            </a:r>
          </a:p>
        </p:txBody>
      </p:sp>
    </p:spTree>
    <p:extLst>
      <p:ext uri="{BB962C8B-B14F-4D97-AF65-F5344CB8AC3E}">
        <p14:creationId xmlns:p14="http://schemas.microsoft.com/office/powerpoint/2010/main" val="232685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93387"/>
            <a:ext cx="8229600" cy="1143000"/>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14: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USA/Stanford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Paul Kim and Charlie Chung</a:t>
            </a:r>
            <a:endParaRPr lang="en-US" sz="3200" dirty="0"/>
          </a:p>
        </p:txBody>
      </p:sp>
      <p:sp>
        <p:nvSpPr>
          <p:cNvPr id="4" name="Content Placeholder 3"/>
          <p:cNvSpPr>
            <a:spLocks noGrp="1"/>
          </p:cNvSpPr>
          <p:nvPr>
            <p:ph idx="1"/>
          </p:nvPr>
        </p:nvSpPr>
        <p:spPr>
          <a:xfrm>
            <a:off x="630677" y="2133600"/>
            <a:ext cx="8077200" cy="4068763"/>
          </a:xfrm>
        </p:spPr>
        <p:txBody>
          <a:bodyPr/>
          <a:lstStyle/>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download lecture videos and translate them to other languages and perhaps add captions and make available in their local cloud services.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create low bandwidth versions of videos for those in low bandwidth areas.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translate videos and add nuances and words understandable in local languages.</a:t>
            </a:r>
          </a:p>
          <a:p>
            <a:pPr lvl="1"/>
            <a:r>
              <a:rPr lang="en-US" sz="2100" b="1" dirty="0">
                <a:latin typeface="Tahoma" panose="020B0604030504040204" pitchFamily="34" charset="0"/>
                <a:ea typeface="Tahoma" panose="020B0604030504040204" pitchFamily="34" charset="0"/>
                <a:cs typeface="Tahoma" panose="020B0604030504040204" pitchFamily="34" charset="0"/>
              </a:rPr>
              <a:t>Encourage students to meet locally in teams to share materials and take care of “sensitive matters.”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4261" y="0"/>
            <a:ext cx="159378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648"/>
            <a:ext cx="1981200" cy="1878132"/>
          </a:xfrm>
          <a:prstGeom prst="rect">
            <a:avLst/>
          </a:prstGeom>
        </p:spPr>
      </p:pic>
    </p:spTree>
    <p:extLst>
      <p:ext uri="{BB962C8B-B14F-4D97-AF65-F5344CB8AC3E}">
        <p14:creationId xmlns:p14="http://schemas.microsoft.com/office/powerpoint/2010/main" val="3459272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#2: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Who in here has used </a:t>
            </a:r>
            <a:r>
              <a:rPr lang="en-US" altLang="en-US" sz="3600" b="1" dirty="0" err="1">
                <a:solidFill>
                  <a:srgbClr val="FF0000"/>
                </a:solidFill>
                <a:latin typeface="Tahoma" panose="020B0604030504040204" pitchFamily="34" charset="0"/>
                <a:cs typeface="Tahoma" panose="020B0604030504040204" pitchFamily="34" charset="0"/>
              </a:rPr>
              <a:t>Opencourseware</a:t>
            </a:r>
            <a:r>
              <a:rPr lang="en-US" altLang="en-US" sz="3600" b="1" dirty="0">
                <a:solidFill>
                  <a:srgbClr val="FF0000"/>
                </a:solidFill>
                <a:latin typeface="Tahoma" panose="020B0604030504040204" pitchFamily="34" charset="0"/>
                <a:cs typeface="Tahoma" panose="020B0604030504040204" pitchFamily="34" charset="0"/>
              </a:rPr>
              <a: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200" y="2971800"/>
            <a:ext cx="6781800" cy="3755078"/>
          </a:xfrm>
          <a:prstGeom prst="rect">
            <a:avLst/>
          </a:prstGeom>
        </p:spPr>
      </p:pic>
    </p:spTree>
    <p:extLst>
      <p:ext uri="{BB962C8B-B14F-4D97-AF65-F5344CB8AC3E}">
        <p14:creationId xmlns:p14="http://schemas.microsoft.com/office/powerpoint/2010/main" val="2407255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Title 1"/>
          <p:cNvSpPr>
            <a:spLocks noGrp="1"/>
          </p:cNvSpPr>
          <p:nvPr>
            <p:ph type="title"/>
          </p:nvPr>
        </p:nvSpPr>
        <p:spPr>
          <a:xfrm>
            <a:off x="457200" y="664162"/>
            <a:ext cx="8305800" cy="2002838"/>
          </a:xfrm>
        </p:spPr>
        <p:txBody>
          <a:bodyPr/>
          <a:lstStyle/>
          <a:p>
            <a:pPr eaLnBrk="1" hangingPunct="1"/>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August 1, 2014</a:t>
            </a:r>
            <a:br>
              <a:rPr lang="en-US" sz="11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Can You Really Teach a MOOC in a Refugee Camp?</a:t>
            </a:r>
            <a:br>
              <a:rPr lang="en-US" sz="32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Steve Kolowich, Chronicle of Higher Education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http://chronicle.com/blogs/wiredcampus/can-you-really-teach-a-mooc-in-a-refugee-camp/54191  /</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alt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10106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00" y="2940434"/>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4" name="TextBox 4"/>
          <p:cNvSpPr txBox="1">
            <a:spLocks noChangeArrowheads="1"/>
          </p:cNvSpPr>
          <p:nvPr/>
        </p:nvSpPr>
        <p:spPr bwMode="auto">
          <a:xfrm>
            <a:off x="1447800" y="5867400"/>
            <a:ext cx="6705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altLang="en-US" b="1" dirty="0">
                <a:solidFill>
                  <a:srgbClr val="000000"/>
                </a:solidFill>
                <a:latin typeface="Tahoma" panose="020B0604030504040204" pitchFamily="34" charset="0"/>
                <a:ea typeface="MS PGothic" panose="020B0600070205080204" pitchFamily="34" charset="-128"/>
                <a:cs typeface="Tahoma" panose="020B0604030504040204" pitchFamily="34" charset="0"/>
              </a:rPr>
              <a:t>Two men living in </a:t>
            </a:r>
            <a:r>
              <a:rPr lang="en-US" altLang="en-US" b="1" dirty="0" err="1">
                <a:solidFill>
                  <a:srgbClr val="000000"/>
                </a:solidFill>
                <a:latin typeface="Tahoma" panose="020B0604030504040204" pitchFamily="34" charset="0"/>
                <a:ea typeface="MS PGothic" panose="020B0600070205080204" pitchFamily="34" charset="-128"/>
                <a:cs typeface="Tahoma" panose="020B0604030504040204" pitchFamily="34" charset="0"/>
              </a:rPr>
              <a:t>Dadaab</a:t>
            </a:r>
            <a:r>
              <a:rPr lang="en-US" altLang="en-US" b="1" dirty="0">
                <a:solidFill>
                  <a:srgbClr val="000000"/>
                </a:solidFill>
                <a:latin typeface="Tahoma" panose="020B0604030504040204" pitchFamily="34" charset="0"/>
                <a:ea typeface="MS PGothic" panose="020B0600070205080204" pitchFamily="34" charset="-128"/>
                <a:cs typeface="Tahoma" panose="020B0604030504040204" pitchFamily="34" charset="0"/>
              </a:rPr>
              <a:t>, a refugee camp in Kenya, would watch lecture videos and take online quizzes at a nearby United Nations compound. (</a:t>
            </a:r>
            <a:r>
              <a:rPr lang="en-US" altLang="en-US" b="1" dirty="0" err="1">
                <a:solidFill>
                  <a:srgbClr val="000000"/>
                </a:solidFill>
                <a:latin typeface="Tahoma" panose="020B0604030504040204" pitchFamily="34" charset="0"/>
                <a:ea typeface="MS PGothic" panose="020B0600070205080204" pitchFamily="34" charset="-128"/>
                <a:cs typeface="Tahoma" panose="020B0604030504040204" pitchFamily="34" charset="0"/>
              </a:rPr>
              <a:t>InZone</a:t>
            </a:r>
            <a:r>
              <a:rPr lang="en-US" altLang="en-US" b="1" dirty="0">
                <a:solidFill>
                  <a:srgbClr val="000000"/>
                </a:solidFill>
                <a:latin typeface="Tahoma" panose="020B0604030504040204" pitchFamily="34" charset="0"/>
                <a:ea typeface="MS PGothic" panose="020B0600070205080204" pitchFamily="34" charset="-128"/>
                <a:cs typeface="Tahoma" panose="020B0604030504040204" pitchFamily="34" charset="0"/>
              </a:rPr>
              <a:t>)</a:t>
            </a:r>
          </a:p>
        </p:txBody>
      </p:sp>
    </p:spTree>
    <p:extLst>
      <p:ext uri="{BB962C8B-B14F-4D97-AF65-F5344CB8AC3E}">
        <p14:creationId xmlns:p14="http://schemas.microsoft.com/office/powerpoint/2010/main" val="1247975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542149"/>
            <a:ext cx="8610600" cy="1554162"/>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15: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USA/U Michigan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Chuck Severance</a:t>
            </a:r>
            <a:endParaRPr lang="en-US" sz="3200" dirty="0"/>
          </a:p>
        </p:txBody>
      </p:sp>
      <p:sp>
        <p:nvSpPr>
          <p:cNvPr id="4" name="Content Placeholder 3"/>
          <p:cNvSpPr>
            <a:spLocks noGrp="1"/>
          </p:cNvSpPr>
          <p:nvPr>
            <p:ph idx="1"/>
          </p:nvPr>
        </p:nvSpPr>
        <p:spPr>
          <a:xfrm>
            <a:off x="533400" y="2438400"/>
            <a:ext cx="8382000" cy="3992563"/>
          </a:xfrm>
        </p:spPr>
        <p:txBody>
          <a:bodyPr/>
          <a:lstStyle/>
          <a:p>
            <a:pPr lvl="1"/>
            <a:r>
              <a:rPr lang="en-US" sz="2400" b="1" dirty="0">
                <a:latin typeface="Tahoma" panose="020B0604030504040204" pitchFamily="34" charset="0"/>
                <a:ea typeface="Tahoma" panose="020B0604030504040204" pitchFamily="34" charset="0"/>
                <a:cs typeface="Tahoma" panose="020B0604030504040204" pitchFamily="34" charset="0"/>
              </a:rPr>
              <a:t>Avoid troublesome metaphors and examples (e.g., the baseball World Series in the USA).</a:t>
            </a:r>
          </a:p>
          <a:p>
            <a:pPr lvl="1"/>
            <a:r>
              <a:rPr lang="en-US" sz="2400" b="1" dirty="0">
                <a:latin typeface="Tahoma" panose="020B0604030504040204" pitchFamily="34" charset="0"/>
                <a:ea typeface="Tahoma" panose="020B0604030504040204" pitchFamily="34" charset="0"/>
                <a:cs typeface="Tahoma" panose="020B0604030504040204" pitchFamily="34" charset="0"/>
              </a:rPr>
              <a:t>Never show lecturer’s face (use audio only)—allows for complete overdubbing in the native language and avoid hand gesture problems.</a:t>
            </a:r>
          </a:p>
          <a:p>
            <a:pPr lvl="1"/>
            <a:r>
              <a:rPr lang="en-US" sz="2400" b="1" dirty="0">
                <a:latin typeface="Tahoma" panose="020B0604030504040204" pitchFamily="34" charset="0"/>
                <a:ea typeface="Tahoma" panose="020B0604030504040204" pitchFamily="34" charset="0"/>
                <a:cs typeface="Tahoma" panose="020B0604030504040204" pitchFamily="34" charset="0"/>
              </a:rPr>
              <a:t>Make slides as word free as possible—where possible use symbols</a:t>
            </a:r>
          </a:p>
          <a:p>
            <a:pPr lvl="1"/>
            <a:r>
              <a:rPr lang="en-US" sz="2400" b="1" dirty="0">
                <a:latin typeface="Tahoma" panose="020B0604030504040204" pitchFamily="34" charset="0"/>
                <a:ea typeface="Tahoma" panose="020B0604030504040204" pitchFamily="34" charset="0"/>
                <a:cs typeface="Tahoma" panose="020B0604030504040204" pitchFamily="34" charset="0"/>
              </a:rPr>
              <a:t>“Limit” to audio and “No” video OR keep the video “simple”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 y="-12970"/>
            <a:ext cx="1682885" cy="22677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62" y="109555"/>
            <a:ext cx="2264038" cy="1643045"/>
          </a:xfrm>
          <a:prstGeom prst="rect">
            <a:avLst/>
          </a:prstGeom>
        </p:spPr>
      </p:pic>
    </p:spTree>
    <p:extLst>
      <p:ext uri="{BB962C8B-B14F-4D97-AF65-F5344CB8AC3E}">
        <p14:creationId xmlns:p14="http://schemas.microsoft.com/office/powerpoint/2010/main" val="3019439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 </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8153400" cy="3840163"/>
          </a:xfrm>
        </p:spPr>
        <p:txBody>
          <a:bodyPr/>
          <a:lstStyle/>
          <a:p>
            <a:pPr lvl="0"/>
            <a:r>
              <a:rPr lang="en-US" sz="2800" b="1" dirty="0">
                <a:latin typeface="Tahoma" panose="020B0604030504040204" pitchFamily="34" charset="0"/>
                <a:ea typeface="Tahoma" panose="020B0604030504040204" pitchFamily="34" charset="0"/>
                <a:cs typeface="Tahoma" panose="020B0604030504040204" pitchFamily="34" charset="0"/>
              </a:rPr>
              <a:t>“Widen” and  “increase” representations from more diverse groups and stakeholders (gender, non western, public and private, grass roots, etc.).</a:t>
            </a:r>
          </a:p>
          <a:p>
            <a:pPr lvl="0"/>
            <a:r>
              <a:rPr lang="en-US" sz="2800" b="1" dirty="0">
                <a:latin typeface="Tahoma" panose="020B0604030504040204" pitchFamily="34" charset="0"/>
                <a:ea typeface="Tahoma" panose="020B0604030504040204" pitchFamily="34" charset="0"/>
                <a:cs typeface="Tahoma" panose="020B0604030504040204" pitchFamily="34" charset="0"/>
              </a:rPr>
              <a:t>Make the contents more culturally sensitive/relevant.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 y="0"/>
            <a:ext cx="1905000" cy="1905000"/>
          </a:xfrm>
          <a:prstGeom prst="rect">
            <a:avLst/>
          </a:prstGeom>
        </p:spPr>
      </p:pic>
    </p:spTree>
    <p:extLst>
      <p:ext uri="{BB962C8B-B14F-4D97-AF65-F5344CB8AC3E}">
        <p14:creationId xmlns:p14="http://schemas.microsoft.com/office/powerpoint/2010/main" val="3332494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Indonesia and Malaysia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Zoraini Wati Abas</a:t>
            </a:r>
          </a:p>
        </p:txBody>
      </p:sp>
      <p:sp>
        <p:nvSpPr>
          <p:cNvPr id="3" name="Content Placeholder 2"/>
          <p:cNvSpPr>
            <a:spLocks noGrp="1"/>
          </p:cNvSpPr>
          <p:nvPr>
            <p:ph idx="1"/>
          </p:nvPr>
        </p:nvSpPr>
        <p:spPr>
          <a:xfrm>
            <a:off x="533400" y="2362200"/>
            <a:ext cx="7924800" cy="3962400"/>
          </a:xfrm>
        </p:spPr>
        <p:txBody>
          <a:bodyPr/>
          <a:lstStyle/>
          <a:p>
            <a:pPr lvl="1"/>
            <a:r>
              <a:rPr lang="en-US" sz="2600" b="1" dirty="0">
                <a:latin typeface="Tahoma" panose="020B0604030504040204" pitchFamily="34" charset="0"/>
                <a:ea typeface="Tahoma" panose="020B0604030504040204" pitchFamily="34" charset="0"/>
                <a:cs typeface="Tahoma" panose="020B0604030504040204" pitchFamily="34" charset="0"/>
              </a:rPr>
              <a:t>Do not expect Asian audience to quickly voice their opinions</a:t>
            </a:r>
          </a:p>
          <a:p>
            <a:pPr lvl="1"/>
            <a:r>
              <a:rPr lang="en-US" sz="2600" b="1" dirty="0">
                <a:latin typeface="Tahoma" panose="020B0604030504040204" pitchFamily="34" charset="0"/>
                <a:ea typeface="Tahoma" panose="020B0604030504040204" pitchFamily="34" charset="0"/>
                <a:cs typeface="Tahoma" panose="020B0604030504040204" pitchFamily="34" charset="0"/>
              </a:rPr>
              <a:t>Treat Asian audience as an equal</a:t>
            </a:r>
          </a:p>
          <a:p>
            <a:pPr lvl="1"/>
            <a:r>
              <a:rPr lang="en-US" sz="2600" b="1" dirty="0">
                <a:latin typeface="Tahoma" panose="020B0604030504040204" pitchFamily="34" charset="0"/>
                <a:ea typeface="Tahoma" panose="020B0604030504040204" pitchFamily="34" charset="0"/>
                <a:cs typeface="Tahoma" panose="020B0604030504040204" pitchFamily="34" charset="0"/>
              </a:rPr>
              <a:t>Avoid issues related to religion and politics.</a:t>
            </a:r>
          </a:p>
          <a:p>
            <a:pPr lvl="1"/>
            <a:r>
              <a:rPr lang="en-US" sz="2600" b="1" dirty="0">
                <a:latin typeface="Tahoma" panose="020B0604030504040204" pitchFamily="34" charset="0"/>
                <a:ea typeface="Tahoma" panose="020B0604030504040204" pitchFamily="34" charset="0"/>
                <a:cs typeface="Tahoma" panose="020B0604030504040204" pitchFamily="34" charset="0"/>
              </a:rPr>
              <a:t>Minimize distractions and negative feelings (e.g., do not show visuals or give examples of prohibited types of foods or animals)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
            <a:ext cx="1865047" cy="2351532"/>
          </a:xfrm>
          <a:prstGeom prst="rect">
            <a:avLst/>
          </a:prstGeom>
        </p:spPr>
      </p:pic>
    </p:spTree>
    <p:extLst>
      <p:ext uri="{BB962C8B-B14F-4D97-AF65-F5344CB8AC3E}">
        <p14:creationId xmlns:p14="http://schemas.microsoft.com/office/powerpoint/2010/main" val="2446969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229600" cy="2305454"/>
          </a:xfrm>
        </p:spPr>
        <p:txBody>
          <a:bodyPr>
            <a:normAutofit fontScale="90000"/>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March 4, 2016</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MOOCs: vital tools in education of the future – or over-hyped online fad? </a:t>
            </a:r>
            <a:r>
              <a:rPr lang="en-US" sz="2400" b="1" dirty="0">
                <a:latin typeface="Tahoma" panose="020B0604030504040204" pitchFamily="34" charset="0"/>
                <a:ea typeface="Tahoma" panose="020B0604030504040204" pitchFamily="34" charset="0"/>
                <a:cs typeface="Tahoma" panose="020B0604030504040204" pitchFamily="34" charset="0"/>
              </a:rPr>
              <a:t>(embedded video: 8:01)</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Euro News, Sarah Chappell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MOOCs: vital tools in education of the future – or over-hyped online fad?</a:t>
            </a:r>
            <a:r>
              <a:rPr lang="en-US" sz="900" b="1" dirty="0">
                <a:latin typeface="Tahoma" panose="020B0604030504040204" pitchFamily="34" charset="0"/>
                <a:ea typeface="Tahoma" panose="020B0604030504040204" pitchFamily="34" charset="0"/>
                <a:cs typeface="Tahoma" panose="020B0604030504040204" pitchFamily="34" charset="0"/>
              </a:rPr>
              <a:t>  </a:t>
            </a:r>
            <a:br>
              <a:rPr lang="en-US" sz="9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http://www.euronews.com/2016/03/04/moocs-vital-tools-that-are-shaping-the-future-of-education-or-over-hyped-online/</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2573" t="30232" r="38179" b="6123"/>
          <a:stretch/>
        </p:blipFill>
        <p:spPr>
          <a:xfrm>
            <a:off x="-76200" y="2534054"/>
            <a:ext cx="4953000" cy="4215319"/>
          </a:xfrm>
          <a:prstGeom prst="rect">
            <a:avLst/>
          </a:prstGeom>
        </p:spPr>
      </p:pic>
      <p:pic>
        <p:nvPicPr>
          <p:cNvPr id="5" name="Picture 4"/>
          <p:cNvPicPr>
            <a:picLocks noChangeAspect="1"/>
          </p:cNvPicPr>
          <p:nvPr/>
        </p:nvPicPr>
        <p:blipFill rotWithShape="1">
          <a:blip r:embed="rId4"/>
          <a:srcRect l="14857" t="52150" r="38892" b="5360"/>
          <a:stretch/>
        </p:blipFill>
        <p:spPr>
          <a:xfrm>
            <a:off x="4876800" y="4201229"/>
            <a:ext cx="4267200" cy="2581700"/>
          </a:xfrm>
          <a:prstGeom prst="rect">
            <a:avLst/>
          </a:prstGeom>
        </p:spPr>
      </p:pic>
      <p:pic>
        <p:nvPicPr>
          <p:cNvPr id="4" name="Picture 3"/>
          <p:cNvPicPr>
            <a:picLocks noChangeAspect="1"/>
          </p:cNvPicPr>
          <p:nvPr/>
        </p:nvPicPr>
        <p:blipFill rotWithShape="1">
          <a:blip r:embed="rId5"/>
          <a:srcRect l="5503" t="37539" r="34921" b="13826"/>
          <a:stretch/>
        </p:blipFill>
        <p:spPr>
          <a:xfrm>
            <a:off x="2492229" y="5410200"/>
            <a:ext cx="2291591" cy="1314704"/>
          </a:xfrm>
          <a:prstGeom prst="rect">
            <a:avLst/>
          </a:prstGeom>
        </p:spPr>
      </p:pic>
    </p:spTree>
    <p:extLst>
      <p:ext uri="{BB962C8B-B14F-4D97-AF65-F5344CB8AC3E}">
        <p14:creationId xmlns:p14="http://schemas.microsoft.com/office/powerpoint/2010/main" val="1279704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 </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U of Philippines Open U</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8077200" cy="3992563"/>
          </a:xfrm>
        </p:spPr>
        <p:txBody>
          <a:bodyPr/>
          <a:lstStyle/>
          <a:p>
            <a:pPr lvl="1"/>
            <a:r>
              <a:rPr lang="en-US" b="1" dirty="0">
                <a:latin typeface="Tahoma" panose="020B0604030504040204" pitchFamily="34" charset="0"/>
                <a:ea typeface="Tahoma" panose="020B0604030504040204" pitchFamily="34" charset="0"/>
                <a:cs typeface="Tahoma" panose="020B0604030504040204" pitchFamily="34" charset="0"/>
              </a:rPr>
              <a:t>Strictly avoid references to religion.</a:t>
            </a:r>
          </a:p>
          <a:p>
            <a:pPr lvl="1"/>
            <a:r>
              <a:rPr lang="en-US" b="1" dirty="0">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99479" cy="2239962"/>
          </a:xfrm>
          <a:prstGeom prst="rect">
            <a:avLst/>
          </a:prstGeom>
        </p:spPr>
      </p:pic>
    </p:spTree>
    <p:extLst>
      <p:ext uri="{BB962C8B-B14F-4D97-AF65-F5344CB8AC3E}">
        <p14:creationId xmlns:p14="http://schemas.microsoft.com/office/powerpoint/2010/main" val="776706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304800" y="228600"/>
            <a:ext cx="8305800" cy="2743200"/>
          </a:xfrm>
        </p:spPr>
        <p:txBody>
          <a:bodyPr/>
          <a:lstStyle/>
          <a:p>
            <a:r>
              <a:rPr lang="en-US" altLang="en-US" sz="3600" b="1" dirty="0">
                <a:solidFill>
                  <a:srgbClr val="FF0000"/>
                </a:solidFill>
                <a:latin typeface="Tahoma" panose="020B0604030504040204" pitchFamily="34" charset="0"/>
                <a:cs typeface="Tahoma" panose="020B0604030504040204" pitchFamily="34" charset="0"/>
              </a:rPr>
              <a:t>April 21, 2014</a:t>
            </a:r>
            <a:br>
              <a:rPr lang="en-US" altLang="en-US" sz="3600" b="1" dirty="0">
                <a:solidFill>
                  <a:srgbClr val="FF0000"/>
                </a:solidFill>
                <a:latin typeface="Tahoma" panose="020B0604030504040204" pitchFamily="34" charset="0"/>
                <a:cs typeface="Tahoma" panose="020B0604030504040204" pitchFamily="34" charset="0"/>
              </a:rPr>
            </a:br>
            <a:r>
              <a:rPr lang="en-US" altLang="en-US" sz="2800" b="1" dirty="0">
                <a:solidFill>
                  <a:srgbClr val="0070C0"/>
                </a:solidFill>
                <a:latin typeface="Tahoma" panose="020B0604030504040204" pitchFamily="34" charset="0"/>
                <a:cs typeface="Tahoma" panose="020B0604030504040204" pitchFamily="34" charset="0"/>
              </a:rPr>
              <a:t>Benefits of MOOCs for Disadvantaged and Underprivileged </a:t>
            </a:r>
            <a:br>
              <a:rPr lang="en-US" altLang="en-US" sz="20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The Revolution Is Not Being MOOC-</a:t>
            </a:r>
            <a:r>
              <a:rPr lang="en-US" altLang="en-US" sz="2400" b="1" dirty="0" err="1">
                <a:latin typeface="Tahoma" panose="020B0604030504040204" pitchFamily="34" charset="0"/>
                <a:cs typeface="Tahoma" panose="020B0604030504040204" pitchFamily="34" charset="0"/>
              </a:rPr>
              <a:t>ized</a:t>
            </a:r>
            <a:r>
              <a:rPr lang="en-US" altLang="en-US" sz="2400" b="1" dirty="0">
                <a:latin typeface="Tahoma" panose="020B0604030504040204" pitchFamily="34" charset="0"/>
                <a:cs typeface="Tahoma" panose="020B0604030504040204" pitchFamily="34" charset="0"/>
              </a:rPr>
              <a:t>, Students are educated, employed, and male.</a:t>
            </a:r>
            <a:br>
              <a:rPr lang="en-US" altLang="en-US" sz="2000" b="1" dirty="0">
                <a:latin typeface="Tahoma" panose="020B0604030504040204" pitchFamily="34" charset="0"/>
                <a:cs typeface="Tahoma" panose="020B0604030504040204" pitchFamily="34" charset="0"/>
              </a:rPr>
            </a:br>
            <a:r>
              <a:rPr lang="en-US" altLang="en-US" sz="2000" b="1" dirty="0">
                <a:latin typeface="Tahoma" panose="020B0604030504040204" pitchFamily="34" charset="0"/>
                <a:cs typeface="Tahoma" panose="020B0604030504040204" pitchFamily="34" charset="0"/>
              </a:rPr>
              <a:t>Gayle Christensen and Brandon Alcorn, </a:t>
            </a:r>
            <a:r>
              <a:rPr lang="en-US" altLang="en-US" sz="2000" b="1" dirty="0" err="1">
                <a:latin typeface="Tahoma" panose="020B0604030504040204" pitchFamily="34" charset="0"/>
                <a:cs typeface="Tahoma" panose="020B0604030504040204" pitchFamily="34" charset="0"/>
              </a:rPr>
              <a:t>UPenn</a:t>
            </a:r>
            <a:r>
              <a:rPr lang="en-US" altLang="en-US" sz="2000" b="1" dirty="0">
                <a:latin typeface="Tahoma" panose="020B0604030504040204" pitchFamily="34" charset="0"/>
                <a:cs typeface="Tahoma" panose="020B0604030504040204" pitchFamily="34" charset="0"/>
              </a:rPr>
              <a:t>, New Scientist</a:t>
            </a:r>
            <a:br>
              <a:rPr lang="en-US" altLang="en-US" sz="2400" b="1" dirty="0">
                <a:latin typeface="Tahoma" panose="020B0604030504040204" pitchFamily="34" charset="0"/>
                <a:cs typeface="Tahoma" panose="020B0604030504040204" pitchFamily="34" charset="0"/>
              </a:rPr>
            </a:br>
            <a:r>
              <a:rPr lang="en-US" altLang="en-US" sz="700" b="1" dirty="0">
                <a:latin typeface="Tahoma" panose="020B0604030504040204" pitchFamily="34" charset="0"/>
                <a:cs typeface="Tahoma" panose="020B0604030504040204" pitchFamily="34" charset="0"/>
                <a:hlinkClick r:id="rId2"/>
              </a:rPr>
              <a:t>http://www.slate.com/articles/health_and_science/new_scientist/2014/03/mooc_survey_students_of_free_online_courses_are_educated_employed_and_male.html</a:t>
            </a:r>
            <a:r>
              <a:rPr lang="en-US" altLang="en-US" sz="700" b="1" dirty="0">
                <a:latin typeface="Tahoma" panose="020B0604030504040204" pitchFamily="34" charset="0"/>
                <a:cs typeface="Tahoma" panose="020B0604030504040204" pitchFamily="34" charset="0"/>
              </a:rPr>
              <a:t>   </a:t>
            </a:r>
          </a:p>
        </p:txBody>
      </p:sp>
      <p:pic>
        <p:nvPicPr>
          <p:cNvPr id="2437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3483"/>
            <a:ext cx="3581400" cy="25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6" name="TextBox 4"/>
          <p:cNvSpPr txBox="1">
            <a:spLocks noChangeArrowheads="1"/>
          </p:cNvSpPr>
          <p:nvPr/>
        </p:nvSpPr>
        <p:spPr bwMode="auto">
          <a:xfrm>
            <a:off x="304800" y="57912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Tahoma" panose="020B0604030504040204" pitchFamily="34" charset="0"/>
                <a:cs typeface="Tahoma" panose="020B0604030504040204" pitchFamily="34" charset="0"/>
              </a:rPr>
              <a:t>Filipino youths go online at an Internet café in Manila on Feb. 18, 2014. Two-thirds of Coursera participants come from the developed world, according to a new report.</a:t>
            </a:r>
          </a:p>
        </p:txBody>
      </p:sp>
    </p:spTree>
    <p:extLst>
      <p:ext uri="{BB962C8B-B14F-4D97-AF65-F5344CB8AC3E}">
        <p14:creationId xmlns:p14="http://schemas.microsoft.com/office/powerpoint/2010/main" val="3744885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9664"/>
            <a:ext cx="8153400" cy="21336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27: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Helene Fournier and Rita Hop</a:t>
            </a:r>
          </a:p>
        </p:txBody>
      </p:sp>
      <p:sp>
        <p:nvSpPr>
          <p:cNvPr id="3" name="Content Placeholder 2"/>
          <p:cNvSpPr>
            <a:spLocks noGrp="1"/>
          </p:cNvSpPr>
          <p:nvPr>
            <p:ph idx="1"/>
          </p:nvPr>
        </p:nvSpPr>
        <p:spPr>
          <a:xfrm>
            <a:off x="533400" y="2438400"/>
            <a:ext cx="8001000" cy="3962399"/>
          </a:xfrm>
        </p:spPr>
        <p:txBody>
          <a:bodyPr/>
          <a:lstStyle/>
          <a:p>
            <a:pPr lvl="0"/>
            <a:r>
              <a:rPr lang="en-US" sz="2600" b="1" dirty="0">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Personalize” the learning experience to offset the massiveness.</a:t>
            </a:r>
          </a:p>
          <a:p>
            <a:r>
              <a:rPr lang="en-US" sz="2400" b="1" dirty="0">
                <a:latin typeface="Tahoma" panose="020B0604030504040204" pitchFamily="34" charset="0"/>
                <a:ea typeface="Tahoma" panose="020B0604030504040204" pitchFamily="34" charset="0"/>
                <a:cs typeface="Tahoma" panose="020B0604030504040204" pitchFamily="34" charset="0"/>
              </a:rPr>
              <a:t>Need to think hard about how cultural differences might be expressed and accepted in the MOOC platform.</a:t>
            </a:r>
          </a:p>
          <a:p>
            <a:pPr marL="342900" lvl="1" indent="-342900">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road ahead hinges on personalizing learning experiences; the </a:t>
            </a:r>
            <a:r>
              <a:rPr lang="en-US" sz="2400" b="1" dirty="0" err="1">
                <a:latin typeface="Tahoma" panose="020B0604030504040204" pitchFamily="34" charset="0"/>
                <a:ea typeface="Tahoma" panose="020B0604030504040204" pitchFamily="34" charset="0"/>
                <a:cs typeface="Tahoma" panose="020B0604030504040204" pitchFamily="34" charset="0"/>
              </a:rPr>
              <a:t>connectivist</a:t>
            </a:r>
            <a:r>
              <a:rPr lang="en-US" sz="2400" b="1" dirty="0">
                <a:latin typeface="Tahoma" panose="020B0604030504040204" pitchFamily="34" charset="0"/>
                <a:ea typeface="Tahoma" panose="020B0604030504040204" pitchFamily="34" charset="0"/>
                <a:cs typeface="Tahoma" panose="020B0604030504040204" pitchFamily="34" charset="0"/>
              </a:rPr>
              <a:t> approach (i.e., cMOOCs) is which participants are in the driver’s seat.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702035"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881" y="0"/>
            <a:ext cx="1828800" cy="1828800"/>
          </a:xfrm>
          <a:prstGeom prst="rect">
            <a:avLst/>
          </a:prstGeom>
        </p:spPr>
      </p:pic>
    </p:spTree>
    <p:extLst>
      <p:ext uri="{BB962C8B-B14F-4D97-AF65-F5344CB8AC3E}">
        <p14:creationId xmlns:p14="http://schemas.microsoft.com/office/powerpoint/2010/main" val="1253508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457200"/>
            <a:ext cx="7391400" cy="1940202"/>
          </a:xfrm>
        </p:spPr>
        <p:txBody>
          <a:bodyPr>
            <a:normAutofit fontScale="90000"/>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March 1, 2016</a:t>
            </a:r>
            <a:br>
              <a:rPr lang="en-US" sz="3100"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Zoom</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Tarleton State University, Texas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Dr. Credence Baker</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628" y="2743200"/>
            <a:ext cx="288471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0596"/>
            <a:ext cx="6019800" cy="424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508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001000" cy="20574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UK/</a:t>
            </a:r>
            <a:r>
              <a:rPr lang="en-US" sz="4000" b="1" dirty="0" err="1">
                <a:solidFill>
                  <a:srgbClr val="FF0000"/>
                </a:solidFill>
                <a:latin typeface="Tahoma" panose="020B0604030504040204" pitchFamily="34" charset="0"/>
                <a:ea typeface="Tahoma" panose="020B0604030504040204" pitchFamily="34" charset="0"/>
                <a:cs typeface="Tahoma" panose="020B0604030504040204" pitchFamily="34" charset="0"/>
              </a:rPr>
              <a:t>FutureLearn</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Rebecca Ferguson and Mike Sharples</a:t>
            </a:r>
          </a:p>
        </p:txBody>
      </p:sp>
      <p:sp>
        <p:nvSpPr>
          <p:cNvPr id="3" name="Content Placeholder 2"/>
          <p:cNvSpPr>
            <a:spLocks noGrp="1"/>
          </p:cNvSpPr>
          <p:nvPr>
            <p:ph idx="1"/>
          </p:nvPr>
        </p:nvSpPr>
        <p:spPr>
          <a:xfrm>
            <a:off x="533400" y="2438400"/>
            <a:ext cx="7772400" cy="3962399"/>
          </a:xfrm>
        </p:spPr>
        <p:txBody>
          <a:bodyPr/>
          <a:lstStyle/>
          <a:p>
            <a:pPr lvl="1"/>
            <a:r>
              <a:rPr lang="en-GB" sz="2000" b="1" dirty="0">
                <a:latin typeface="Tahoma" panose="020B0604030504040204" pitchFamily="34" charset="0"/>
                <a:ea typeface="Tahoma" panose="020B0604030504040204" pitchFamily="34" charset="0"/>
                <a:cs typeface="Tahoma" panose="020B0604030504040204" pitchFamily="34" charset="0"/>
              </a:rPr>
              <a:t>Access. In many countries (e.g., in Africa, but also areas of Asia) mobile is the main means of access, so the courses need to be developed for a mobile-first experience, including pedagogy as well as interface.</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a:latin typeface="Tahoma" panose="020B0604030504040204" pitchFamily="34" charset="0"/>
                <a:ea typeface="Tahoma" panose="020B0604030504040204" pitchFamily="34" charset="0"/>
                <a:cs typeface="Tahoma" panose="020B0604030504040204" pitchFamily="34" charset="0"/>
              </a:rPr>
              <a:t>Provide transcripts of videos, preferably in multiple languages and multi-language subtitles.</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1"/>
            <a:r>
              <a:rPr lang="en-GB" sz="2000" b="1" dirty="0">
                <a:latin typeface="Tahoma" panose="020B0604030504040204" pitchFamily="34" charset="0"/>
                <a:ea typeface="Tahoma" panose="020B0604030504040204" pitchFamily="34" charset="0"/>
                <a:cs typeface="Tahoma" panose="020B0604030504040204" pitchFamily="34" charset="0"/>
              </a:rPr>
              <a:t>There are deep-seated cultural differences related to: the value of expert vs learner-originated knowledge; deference to experts; willingness to engage in discussion and critique.</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5" y="0"/>
            <a:ext cx="1422870" cy="1905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738" y="0"/>
            <a:ext cx="1265261" cy="1905000"/>
          </a:xfrm>
          <a:prstGeom prst="rect">
            <a:avLst/>
          </a:prstGeom>
        </p:spPr>
      </p:pic>
    </p:spTree>
    <p:extLst>
      <p:ext uri="{BB962C8B-B14F-4D97-AF65-F5344CB8AC3E}">
        <p14:creationId xmlns:p14="http://schemas.microsoft.com/office/powerpoint/2010/main" val="26531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514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#3: </a:t>
            </a:r>
            <a:br>
              <a:rPr lang="en-US" altLang="en-US" sz="3600" b="1" dirty="0">
                <a:solidFill>
                  <a:srgbClr val="0070C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457200" y="2895600"/>
            <a:ext cx="8458200" cy="2819400"/>
          </a:xfrm>
          <a:prstGeom prst="rect">
            <a:avLst/>
          </a:prstGeom>
        </p:spPr>
      </p:pic>
    </p:spTree>
    <p:extLst>
      <p:ext uri="{BB962C8B-B14F-4D97-AF65-F5344CB8AC3E}">
        <p14:creationId xmlns:p14="http://schemas.microsoft.com/office/powerpoint/2010/main" val="147327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82000" cy="2468562"/>
          </a:xfrm>
        </p:spPr>
        <p:txBody>
          <a:bodyPr/>
          <a:lstStyle/>
          <a:p>
            <a: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t>January 20, 2016</a:t>
            </a:r>
            <a:br>
              <a:rPr lang="en-US" sz="5400" dirty="0"/>
            </a:br>
            <a:r>
              <a:rPr lang="en-US" sz="2400" b="1" dirty="0">
                <a:latin typeface="Tahoma" panose="020B0604030504040204" pitchFamily="34" charset="0"/>
                <a:ea typeface="Tahoma" panose="020B0604030504040204" pitchFamily="34" charset="0"/>
                <a:cs typeface="Tahoma" panose="020B0604030504040204" pitchFamily="34" charset="0"/>
              </a:rPr>
              <a:t>Why the Future Is Bright for the World’s Poorest Farmers, Gates Notes, the blog of Bill Gates</a:t>
            </a:r>
            <a:br>
              <a:rPr lang="en-US" sz="12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https://www.gatesnotes.com/Development/The-Future-of-Farming?WT.mc_id=01_20_2016_20_FutureofFarming_BG-LI_&amp;WT.tsrc=BGLI</a:t>
            </a:r>
            <a:r>
              <a:rPr lang="en-US" sz="800" b="1" dirty="0">
                <a:latin typeface="Tahoma" panose="020B0604030504040204" pitchFamily="34" charset="0"/>
                <a:ea typeface="Tahoma" panose="020B0604030504040204" pitchFamily="34" charset="0"/>
                <a:cs typeface="Tahoma" panose="020B0604030504040204" pitchFamily="34" charset="0"/>
              </a:rPr>
              <a:t> </a:t>
            </a:r>
          </a:p>
        </p:txBody>
      </p:sp>
      <p:pic>
        <p:nvPicPr>
          <p:cNvPr id="3" name="Picture 2"/>
          <p:cNvPicPr>
            <a:picLocks noChangeAspect="1"/>
          </p:cNvPicPr>
          <p:nvPr/>
        </p:nvPicPr>
        <p:blipFill rotWithShape="1">
          <a:blip r:embed="rId3"/>
          <a:srcRect t="15382" r="1464" b="1796"/>
          <a:stretch/>
        </p:blipFill>
        <p:spPr>
          <a:xfrm>
            <a:off x="1524000" y="2590800"/>
            <a:ext cx="5937069" cy="4114800"/>
          </a:xfrm>
          <a:prstGeom prst="rect">
            <a:avLst/>
          </a:prstGeom>
        </p:spPr>
      </p:pic>
    </p:spTree>
    <p:extLst>
      <p:ext uri="{BB962C8B-B14F-4D97-AF65-F5344CB8AC3E}">
        <p14:creationId xmlns:p14="http://schemas.microsoft.com/office/powerpoint/2010/main" val="1524936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lstStyle/>
          <a:p>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Part IV. </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Personalization of MOOCs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2291300"/>
            <a:ext cx="5715000" cy="4566700"/>
          </a:xfrm>
          <a:prstGeom prst="rect">
            <a:avLst/>
          </a:prstGeom>
        </p:spPr>
      </p:pic>
    </p:spTree>
    <p:extLst>
      <p:ext uri="{BB962C8B-B14F-4D97-AF65-F5344CB8AC3E}">
        <p14:creationId xmlns:p14="http://schemas.microsoft.com/office/powerpoint/2010/main" val="646147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1981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Foreword:</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Canada/USA</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George Siemens</a:t>
            </a:r>
          </a:p>
        </p:txBody>
      </p:sp>
      <p:sp>
        <p:nvSpPr>
          <p:cNvPr id="3" name="Content Placeholder 2"/>
          <p:cNvSpPr>
            <a:spLocks noGrp="1"/>
          </p:cNvSpPr>
          <p:nvPr>
            <p:ph idx="1"/>
          </p:nvPr>
        </p:nvSpPr>
        <p:spPr>
          <a:xfrm>
            <a:off x="838200" y="2438400"/>
            <a:ext cx="7620000" cy="3352800"/>
          </a:xfrm>
        </p:spPr>
        <p:txBody>
          <a:bodyPr/>
          <a:lstStyle/>
          <a:p>
            <a:r>
              <a:rPr lang="en-US" sz="2000" b="1" dirty="0">
                <a:latin typeface="Tahoma" panose="020B0604030504040204" pitchFamily="34" charset="0"/>
                <a:ea typeface="Tahoma" panose="020B0604030504040204" pitchFamily="34" charset="0"/>
                <a:cs typeface="Tahoma" panose="020B0604030504040204" pitchFamily="34" charset="0"/>
              </a:rPr>
              <a:t>MOOCs are adopting CMUs OLI project (adaptive learning in stats) (e.g., Candace </a:t>
            </a:r>
            <a:r>
              <a:rPr lang="en-US" sz="2000" b="1" dirty="0" err="1">
                <a:latin typeface="Tahoma" panose="020B0604030504040204" pitchFamily="34" charset="0"/>
                <a:ea typeface="Tahoma" panose="020B0604030504040204" pitchFamily="34" charset="0"/>
                <a:cs typeface="Tahoma" panose="020B0604030504040204" pitchFamily="34" charset="0"/>
              </a:rPr>
              <a:t>Thille</a:t>
            </a:r>
            <a:r>
              <a:rPr lang="en-US" sz="2000" b="1" dirty="0">
                <a:latin typeface="Tahoma" panose="020B0604030504040204" pitchFamily="34" charset="0"/>
                <a:ea typeface="Tahoma" panose="020B0604030504040204" pitchFamily="34" charset="0"/>
                <a:cs typeface="Tahoma" panose="020B0604030504040204" pitchFamily="34" charset="0"/>
              </a:rPr>
              <a:t> at Stanford).</a:t>
            </a:r>
          </a:p>
          <a:p>
            <a:r>
              <a:rPr lang="en-US" sz="2000" b="1" dirty="0">
                <a:latin typeface="Tahoma" panose="020B0604030504040204" pitchFamily="34" charset="0"/>
                <a:ea typeface="Tahoma" panose="020B0604030504040204" pitchFamily="34" charset="0"/>
                <a:cs typeface="Tahoma" panose="020B0604030504040204" pitchFamily="34" charset="0"/>
              </a:rPr>
              <a:t>Smart Sparrow (adaptive learning company connected to ASU) has started running personalization in MOOCs. One personalized/adaptive MOOC with Australian </a:t>
            </a:r>
            <a:r>
              <a:rPr lang="en-US" sz="2000" b="1" dirty="0" err="1">
                <a:latin typeface="Tahoma" panose="020B0604030504040204" pitchFamily="34" charset="0"/>
                <a:ea typeface="Tahoma" panose="020B0604030504040204" pitchFamily="34" charset="0"/>
                <a:cs typeface="Tahoma" panose="020B0604030504040204" pitchFamily="34" charset="0"/>
              </a:rPr>
              <a:t>univ.</a:t>
            </a: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Carolyn Rose at CMU recently ran a “Super Heroes” MOOC together with Smithsonian that used personalization approaches through "intelligent agents" to foster dialogue and collaboration.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639"/>
            <a:ext cx="2743200" cy="1849701"/>
          </a:xfrm>
          <a:prstGeom prst="rect">
            <a:avLst/>
          </a:prstGeom>
        </p:spPr>
      </p:pic>
    </p:spTree>
    <p:extLst>
      <p:ext uri="{BB962C8B-B14F-4D97-AF65-F5344CB8AC3E}">
        <p14:creationId xmlns:p14="http://schemas.microsoft.com/office/powerpoint/2010/main" val="1291036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381000" y="76200"/>
            <a:ext cx="8305800" cy="2438400"/>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1, 2014</a:t>
            </a:r>
            <a:br>
              <a:rPr lang="en-US" altLang="en-US" sz="2800" b="1" dirty="0">
                <a:latin typeface="Tahoma" panose="020B0604030504040204" pitchFamily="34" charset="0"/>
                <a:cs typeface="Tahoma" panose="020B0604030504040204" pitchFamily="34" charset="0"/>
              </a:rPr>
            </a:br>
            <a:r>
              <a:rPr lang="en-US" altLang="en-US" sz="3600" b="1" dirty="0" err="1">
                <a:latin typeface="Tahoma" panose="020B0604030504040204" pitchFamily="34" charset="0"/>
                <a:cs typeface="Tahoma" panose="020B0604030504040204" pitchFamily="34" charset="0"/>
              </a:rPr>
              <a:t>Acrobatiq</a:t>
            </a:r>
            <a:br>
              <a:rPr lang="en-US" altLang="en-US" sz="20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hlinkClick r:id="rId2"/>
              </a:rPr>
              <a:t>http://acrobatiq.com/</a:t>
            </a:r>
            <a:r>
              <a:rPr lang="en-US" altLang="en-US" sz="2400" b="1" dirty="0">
                <a:latin typeface="Tahoma" panose="020B0604030504040204" pitchFamily="34" charset="0"/>
                <a:cs typeface="Tahoma" panose="020B0604030504040204" pitchFamily="34" charset="0"/>
              </a:rPr>
              <a:t> </a:t>
            </a:r>
            <a:endParaRPr lang="en-US" altLang="en-US" sz="2400" dirty="0"/>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l="339" t="20192" r="3281" b="3275"/>
          <a:stretch>
            <a:fillRect/>
          </a:stretch>
        </p:blipFill>
        <p:spPr bwMode="auto">
          <a:xfrm>
            <a:off x="76200" y="2278766"/>
            <a:ext cx="8543925" cy="457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085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381000" y="76200"/>
            <a:ext cx="8305800" cy="2511357"/>
          </a:xfrm>
        </p:spPr>
        <p:txBody>
          <a:bodyPr/>
          <a:lstStyle/>
          <a:p>
            <a:r>
              <a:rPr lang="en-US" altLang="en-US" sz="4000" b="1" dirty="0">
                <a:solidFill>
                  <a:srgbClr val="FF0000"/>
                </a:solidFill>
                <a:latin typeface="Tahoma" panose="020B0604030504040204" pitchFamily="34" charset="0"/>
                <a:cs typeface="Tahoma" panose="020B0604030504040204" pitchFamily="34" charset="0"/>
              </a:rPr>
              <a:t>October 1, 2014</a:t>
            </a:r>
            <a:br>
              <a:rPr lang="en-US" altLang="en-US" sz="40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Smart Sparrow, Heat Maps on Misconceptions</a:t>
            </a:r>
            <a:br>
              <a:rPr lang="en-US" altLang="en-US" sz="3200" b="1" dirty="0">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hlinkClick r:id="rId2"/>
              </a:rPr>
              <a:t>http</a:t>
            </a:r>
            <a:r>
              <a:rPr lang="en-US" altLang="en-US" sz="2400" b="1" dirty="0">
                <a:latin typeface="Tahoma" panose="020B0604030504040204" pitchFamily="34" charset="0"/>
                <a:cs typeface="Tahoma" panose="020B0604030504040204" pitchFamily="34" charset="0"/>
              </a:rPr>
              <a:t> </a:t>
            </a:r>
            <a:r>
              <a:rPr lang="en-US" altLang="en-US" sz="2400" b="1" dirty="0">
                <a:latin typeface="Tahoma" panose="020B0604030504040204" pitchFamily="34" charset="0"/>
                <a:cs typeface="Tahoma" panose="020B0604030504040204" pitchFamily="34" charset="0"/>
                <a:hlinkClick r:id="rId3"/>
              </a:rPr>
              <a:t>https://www.smartsparrow.com/</a:t>
            </a:r>
            <a:r>
              <a:rPr lang="en-US" altLang="en-US" sz="2400" b="1" dirty="0">
                <a:latin typeface="Tahoma" panose="020B0604030504040204" pitchFamily="34" charset="0"/>
                <a:cs typeface="Tahoma" panose="020B0604030504040204" pitchFamily="34" charset="0"/>
              </a:rPr>
              <a:t> </a:t>
            </a:r>
            <a:endParaRPr lang="en-US" altLang="en-US" sz="2400" dirty="0"/>
          </a:p>
        </p:txBody>
      </p:sp>
      <p:pic>
        <p:nvPicPr>
          <p:cNvPr id="168963" name="Picture 3"/>
          <p:cNvPicPr>
            <a:picLocks noChangeAspect="1"/>
          </p:cNvPicPr>
          <p:nvPr/>
        </p:nvPicPr>
        <p:blipFill>
          <a:blip r:embed="rId4">
            <a:extLst>
              <a:ext uri="{28A0092B-C50C-407E-A947-70E740481C1C}">
                <a14:useLocalDpi xmlns:a14="http://schemas.microsoft.com/office/drawing/2010/main" val="0"/>
              </a:ext>
            </a:extLst>
          </a:blip>
          <a:srcRect l="16917" t="26910" r="13715" b="16101"/>
          <a:stretch>
            <a:fillRect/>
          </a:stretch>
        </p:blipFill>
        <p:spPr bwMode="auto">
          <a:xfrm>
            <a:off x="914400" y="2590800"/>
            <a:ext cx="75676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5">
            <a:extLst>
              <a:ext uri="{28A0092B-C50C-407E-A947-70E740481C1C}">
                <a14:useLocalDpi xmlns:a14="http://schemas.microsoft.com/office/drawing/2010/main" val="0"/>
              </a:ext>
            </a:extLst>
          </a:blip>
          <a:srcRect l="15358" t="28474" r="15533" b="13153"/>
          <a:stretch>
            <a:fillRect/>
          </a:stretch>
        </p:blipFill>
        <p:spPr bwMode="auto">
          <a:xfrm>
            <a:off x="914400" y="2541301"/>
            <a:ext cx="7587068" cy="431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l="12842" t="32236" r="14061" b="6229"/>
          <a:stretch>
            <a:fillRect/>
          </a:stretch>
        </p:blipFill>
        <p:spPr bwMode="auto">
          <a:xfrm>
            <a:off x="888206" y="2533650"/>
            <a:ext cx="76200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4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195607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Canada/COL</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609600" y="25146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In the </a:t>
            </a:r>
            <a:r>
              <a:rPr lang="en-US" sz="2400" b="1" dirty="0" err="1">
                <a:latin typeface="Tahoma" panose="020B0604030504040204" pitchFamily="34" charset="0"/>
                <a:ea typeface="Tahoma" panose="020B0604030504040204" pitchFamily="34" charset="0"/>
                <a:cs typeface="Tahoma" panose="020B0604030504040204" pitchFamily="34" charset="0"/>
              </a:rPr>
              <a:t>Mooc</a:t>
            </a:r>
            <a:r>
              <a:rPr lang="en-US" sz="2400" b="1" dirty="0">
                <a:latin typeface="Tahoma" panose="020B0604030504040204" pitchFamily="34" charset="0"/>
                <a:ea typeface="Tahoma" panose="020B0604030504040204" pitchFamily="34" charset="0"/>
                <a:cs typeface="Tahoma" panose="020B0604030504040204" pitchFamily="34" charset="0"/>
              </a:rPr>
              <a:t> on mobiles for development the course team received requests from two groups of learners in Sierra Leone and Zambia for the course materials on DVD.</a:t>
            </a:r>
          </a:p>
          <a:p>
            <a:pPr lvl="0"/>
            <a:r>
              <a:rPr lang="en-US" sz="2400" b="1" dirty="0" err="1">
                <a:latin typeface="Tahoma" panose="020B0604030504040204" pitchFamily="34" charset="0"/>
                <a:ea typeface="Tahoma" panose="020B0604030504040204" pitchFamily="34" charset="0"/>
                <a:cs typeface="Tahoma" panose="020B0604030504040204" pitchFamily="34" charset="0"/>
              </a:rPr>
              <a:t>AgMoocs</a:t>
            </a:r>
            <a:r>
              <a:rPr lang="en-US" sz="2400" b="1" dirty="0">
                <a:latin typeface="Tahoma" panose="020B0604030504040204" pitchFamily="34" charset="0"/>
                <a:ea typeface="Tahoma" panose="020B0604030504040204" pitchFamily="34" charset="0"/>
                <a:cs typeface="Tahoma" panose="020B0604030504040204" pitchFamily="34" charset="0"/>
              </a:rPr>
              <a:t> initiative (</a:t>
            </a:r>
            <a:r>
              <a:rPr lang="en-US" sz="24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400" b="1" dirty="0">
                <a:latin typeface="Tahoma" panose="020B0604030504040204" pitchFamily="34" charset="0"/>
                <a:ea typeface="Tahoma" panose="020B0604030504040204" pitchFamily="34" charset="0"/>
                <a:cs typeface="Tahoma" panose="020B0604030504040204" pitchFamily="34" charset="0"/>
              </a:rPr>
              <a:t>) uses </a:t>
            </a:r>
            <a:r>
              <a:rPr lang="en-US" sz="2400" b="1" dirty="0" err="1">
                <a:latin typeface="Tahoma" panose="020B0604030504040204" pitchFamily="34" charset="0"/>
                <a:ea typeface="Tahoma" panose="020B0604030504040204" pitchFamily="34" charset="0"/>
                <a:cs typeface="Tahoma" panose="020B0604030504040204" pitchFamily="34" charset="0"/>
              </a:rPr>
              <a:t>MooKIT</a:t>
            </a:r>
            <a:r>
              <a:rPr lang="en-US" sz="2400" b="1" dirty="0">
                <a:latin typeface="Tahoma" panose="020B0604030504040204" pitchFamily="34" charset="0"/>
                <a:ea typeface="Tahoma" panose="020B0604030504040204" pitchFamily="34" charset="0"/>
                <a:cs typeface="Tahoma" panose="020B0604030504040204" pitchFamily="34" charset="0"/>
              </a:rPr>
              <a:t> platform designed for access in low bandwidth conditions. It includes a functionality for a learner to hear the voice track on a basic mobile phone.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8" y="-38101"/>
            <a:ext cx="1634247" cy="2451371"/>
          </a:xfrm>
          <a:prstGeom prst="rect">
            <a:avLst/>
          </a:prstGeom>
        </p:spPr>
      </p:pic>
    </p:spTree>
    <p:extLst>
      <p:ext uri="{BB962C8B-B14F-4D97-AF65-F5344CB8AC3E}">
        <p14:creationId xmlns:p14="http://schemas.microsoft.com/office/powerpoint/2010/main" val="15106693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38200"/>
            <a:ext cx="7696200" cy="1524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20,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err="1">
                <a:latin typeface="Tahoma" panose="020B0604030504040204" pitchFamily="34" charset="0"/>
                <a:ea typeface="Tahoma" panose="020B0604030504040204" pitchFamily="34" charset="0"/>
                <a:cs typeface="Tahoma" panose="020B0604030504040204" pitchFamily="34" charset="0"/>
              </a:rPr>
              <a:t>agMOOCs</a:t>
            </a:r>
            <a:r>
              <a:rPr lang="en-US" sz="3600" b="1" dirty="0">
                <a:latin typeface="Tahoma" panose="020B0604030504040204" pitchFamily="34" charset="0"/>
                <a:ea typeface="Tahoma" panose="020B0604030504040204" pitchFamily="34" charset="0"/>
                <a:cs typeface="Tahoma" panose="020B0604030504040204" pitchFamily="34" charset="0"/>
              </a:rPr>
              <a:t> (India)</a:t>
            </a:r>
            <a:br>
              <a:rPr lang="en-US" sz="1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http://www.agmoocs.in/</a:t>
            </a:r>
            <a:r>
              <a:rPr lang="en-US" sz="2000" b="1" u="sng"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94" t="9787" r="760" b="2140"/>
          <a:stretch/>
        </p:blipFill>
        <p:spPr>
          <a:xfrm>
            <a:off x="304800" y="2438400"/>
            <a:ext cx="6042498" cy="3955089"/>
          </a:xfrm>
          <a:prstGeom prst="rect">
            <a:avLst/>
          </a:prstGeom>
        </p:spPr>
      </p:pic>
      <p:pic>
        <p:nvPicPr>
          <p:cNvPr id="5" name="Picture 4"/>
          <p:cNvPicPr>
            <a:picLocks noChangeAspect="1"/>
          </p:cNvPicPr>
          <p:nvPr/>
        </p:nvPicPr>
        <p:blipFill rotWithShape="1">
          <a:blip r:embed="rId4"/>
          <a:srcRect l="-272" t="29583" r="1544" b="6528"/>
          <a:stretch/>
        </p:blipFill>
        <p:spPr>
          <a:xfrm>
            <a:off x="4267200" y="4587157"/>
            <a:ext cx="4801299" cy="2270844"/>
          </a:xfrm>
          <a:prstGeom prst="rect">
            <a:avLst/>
          </a:prstGeom>
        </p:spPr>
      </p:pic>
    </p:spTree>
    <p:extLst>
      <p:ext uri="{BB962C8B-B14F-4D97-AF65-F5344CB8AC3E}">
        <p14:creationId xmlns:p14="http://schemas.microsoft.com/office/powerpoint/2010/main" val="1044190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82000" cy="23622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Canada/COL</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Balaji Venkataraman</a:t>
            </a:r>
          </a:p>
        </p:txBody>
      </p:sp>
      <p:sp>
        <p:nvSpPr>
          <p:cNvPr id="3" name="Content Placeholder 2"/>
          <p:cNvSpPr>
            <a:spLocks noGrp="1"/>
          </p:cNvSpPr>
          <p:nvPr>
            <p:ph idx="1"/>
          </p:nvPr>
        </p:nvSpPr>
        <p:spPr>
          <a:xfrm>
            <a:off x="762000" y="2808693"/>
            <a:ext cx="7696200" cy="3439708"/>
          </a:xfrm>
        </p:spPr>
        <p:txBody>
          <a:bodyPr/>
          <a:lstStyle/>
          <a:p>
            <a:pPr marL="0" lvl="0" indent="0">
              <a:buNone/>
            </a:pPr>
            <a:r>
              <a:rPr lang="en-US" sz="2000" b="1" dirty="0">
                <a:latin typeface="Tahoma" panose="020B0604030504040204" pitchFamily="34" charset="0"/>
                <a:ea typeface="Tahoma" panose="020B0604030504040204" pitchFamily="34" charset="0"/>
                <a:cs typeface="Tahoma" panose="020B0604030504040204" pitchFamily="34" charset="0"/>
              </a:rPr>
              <a:t>In the Pacific COL supported the U of South Pacific with a specially constructed MOOKIT platform. Social media was integrated with it. Any interested learner can add his or her SM profile to the profile in the course. This will enable a learner to follow the discussions on the course forum in real time using just the smart phone. This bandwidth is cheaper in most Pacific island countries than bandwidth availed for laptops. This facility greatly contributed to increased course participation often overwhelming the team of instructors.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8" y="10708"/>
            <a:ext cx="1117600" cy="1676400"/>
          </a:xfrm>
          <a:prstGeom prst="rect">
            <a:avLst/>
          </a:prstGeom>
        </p:spPr>
      </p:pic>
    </p:spTree>
    <p:extLst>
      <p:ext uri="{BB962C8B-B14F-4D97-AF65-F5344CB8AC3E}">
        <p14:creationId xmlns:p14="http://schemas.microsoft.com/office/powerpoint/2010/main" val="14127442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534400" cy="3276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19, 2016</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Facebook Schools MOOCs on Engagement</a:t>
            </a:r>
            <a:br>
              <a:rPr lang="en-US" sz="36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Jason Schmitt, </a:t>
            </a:r>
            <a:r>
              <a:rPr lang="en-US" sz="2400" b="1" dirty="0" err="1">
                <a:latin typeface="Tahoma" panose="020B0604030504040204" pitchFamily="34" charset="0"/>
                <a:ea typeface="Tahoma" panose="020B0604030504040204" pitchFamily="34" charset="0"/>
                <a:cs typeface="Tahoma" panose="020B0604030504040204" pitchFamily="34" charset="0"/>
              </a:rPr>
              <a:t>EdSurge</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https://www.edsurge.com/news/2016-05-19-facebook-schools-moocs-on-engagement</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941" t="9923" r="4896" b="2015"/>
          <a:stretch/>
        </p:blipFill>
        <p:spPr>
          <a:xfrm>
            <a:off x="2133600" y="2971800"/>
            <a:ext cx="5410201" cy="3841242"/>
          </a:xfrm>
          <a:prstGeom prst="rect">
            <a:avLst/>
          </a:prstGeom>
        </p:spPr>
      </p:pic>
    </p:spTree>
    <p:extLst>
      <p:ext uri="{BB962C8B-B14F-4D97-AF65-F5344CB8AC3E}">
        <p14:creationId xmlns:p14="http://schemas.microsoft.com/office/powerpoint/2010/main" val="14504585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DOCC/USA </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Radhika </a:t>
            </a:r>
            <a:r>
              <a:rPr lang="en-US" sz="3200" b="1" dirty="0" err="1">
                <a:latin typeface="Tahoma" panose="020B0604030504040204" pitchFamily="34" charset="0"/>
                <a:ea typeface="Tahoma" panose="020B0604030504040204" pitchFamily="34" charset="0"/>
                <a:cs typeface="Tahoma" panose="020B0604030504040204" pitchFamily="34" charset="0"/>
              </a:rPr>
              <a:t>Gajjala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914400" y="2590801"/>
            <a:ext cx="7391400" cy="3200400"/>
          </a:xfrm>
        </p:spPr>
        <p:txBody>
          <a:bodyPr/>
          <a:lstStyle/>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Doing a "Collaborative" course requires that we engage the context - not just talk to it.... We start by dialogue and engagement with the students - the sensitivity would emerge through interaction and skype conversations and discussion and debate.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 y="74578"/>
            <a:ext cx="2745361" cy="2059021"/>
          </a:xfrm>
          <a:prstGeom prst="rect">
            <a:avLst/>
          </a:prstGeom>
        </p:spPr>
      </p:pic>
    </p:spTree>
    <p:extLst>
      <p:ext uri="{BB962C8B-B14F-4D97-AF65-F5344CB8AC3E}">
        <p14:creationId xmlns:p14="http://schemas.microsoft.com/office/powerpoint/2010/main" val="412133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762000" y="685800"/>
            <a:ext cx="7543800" cy="1676400"/>
          </a:xfrm>
        </p:spPr>
        <p:txBody>
          <a:bodyPr/>
          <a:lstStyle/>
          <a:p>
            <a:r>
              <a:rPr lang="en-US" altLang="en-US" sz="4800" b="1" dirty="0">
                <a:solidFill>
                  <a:srgbClr val="0070C0"/>
                </a:solidFill>
                <a:latin typeface="Tahoma" panose="020B0604030504040204" pitchFamily="34" charset="0"/>
                <a:cs typeface="Tahoma" panose="020B0604030504040204" pitchFamily="34" charset="0"/>
              </a:rPr>
              <a:t>Audience Poll #4: </a:t>
            </a:r>
            <a:br>
              <a:rPr lang="en-US" altLang="en-US" sz="2700" b="1" dirty="0">
                <a:solidFill>
                  <a:srgbClr val="0070C0"/>
                </a:solidFill>
                <a:latin typeface="Tahoma" panose="020B0604030504040204" pitchFamily="34" charset="0"/>
                <a:cs typeface="Tahoma" panose="020B0604030504040204" pitchFamily="34" charset="0"/>
              </a:rPr>
            </a:br>
            <a:r>
              <a:rPr lang="en-US" altLang="en-US" sz="3200" b="1" dirty="0">
                <a:solidFill>
                  <a:srgbClr val="FF0000"/>
                </a:solidFill>
                <a:latin typeface="Tahoma" panose="020B0604030504040204" pitchFamily="34" charset="0"/>
                <a:cs typeface="Tahoma" panose="020B0604030504040204" pitchFamily="34" charset="0"/>
              </a:rPr>
              <a:t>Who in here has taught a MOOC?</a:t>
            </a:r>
          </a:p>
        </p:txBody>
      </p:sp>
      <p:pic>
        <p:nvPicPr>
          <p:cNvPr id="4" name="Picture 3"/>
          <p:cNvPicPr>
            <a:picLocks noChangeAspect="1"/>
          </p:cNvPicPr>
          <p:nvPr/>
        </p:nvPicPr>
        <p:blipFill rotWithShape="1">
          <a:blip r:embed="rId2"/>
          <a:srcRect l="11417" t="16552" r="8663" b="689"/>
          <a:stretch/>
        </p:blipFill>
        <p:spPr>
          <a:xfrm>
            <a:off x="-4864" y="2514600"/>
            <a:ext cx="4267200" cy="3048000"/>
          </a:xfrm>
          <a:prstGeom prst="rect">
            <a:avLst/>
          </a:prstGeom>
        </p:spPr>
      </p:pic>
      <p:pic>
        <p:nvPicPr>
          <p:cNvPr id="6" name="Picture 5"/>
          <p:cNvPicPr>
            <a:picLocks noChangeAspect="1"/>
          </p:cNvPicPr>
          <p:nvPr/>
        </p:nvPicPr>
        <p:blipFill rotWithShape="1">
          <a:blip r:embed="rId3"/>
          <a:srcRect l="1253" t="14542" r="957" b="2178"/>
          <a:stretch/>
        </p:blipFill>
        <p:spPr>
          <a:xfrm>
            <a:off x="4414736" y="2541907"/>
            <a:ext cx="4729264" cy="3031579"/>
          </a:xfrm>
          <a:prstGeom prst="rect">
            <a:avLst/>
          </a:prstGeom>
        </p:spPr>
      </p:pic>
    </p:spTree>
    <p:extLst>
      <p:ext uri="{BB962C8B-B14F-4D97-AF65-F5344CB8AC3E}">
        <p14:creationId xmlns:p14="http://schemas.microsoft.com/office/powerpoint/2010/main" val="2344117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18: </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DOCC/USA</a:t>
            </a:r>
            <a:br>
              <a:rPr lang="en-US" sz="5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Liz Losh</a:t>
            </a:r>
          </a:p>
        </p:txBody>
      </p:sp>
      <p:sp>
        <p:nvSpPr>
          <p:cNvPr id="3" name="Content Placeholder 2"/>
          <p:cNvSpPr>
            <a:spLocks noGrp="1"/>
          </p:cNvSpPr>
          <p:nvPr>
            <p:ph idx="1"/>
          </p:nvPr>
        </p:nvSpPr>
        <p:spPr>
          <a:xfrm>
            <a:off x="838200" y="2286000"/>
            <a:ext cx="7467600" cy="3840163"/>
          </a:xfrm>
        </p:spPr>
        <p:txBody>
          <a:bodyPr/>
          <a:lstStyle/>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The Selfie Course…</a:t>
            </a:r>
          </a:p>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MOOCs often tend to misestimate the importance of situated experience in approaching learning as a meaning-making process. </a:t>
            </a:r>
          </a:p>
          <a:p>
            <a:pPr marL="0" indent="0">
              <a:buNone/>
            </a:pPr>
            <a:r>
              <a:rPr lang="en-US" sz="2400" b="1" dirty="0">
                <a:latin typeface="Tahoma" panose="020B0604030504040204" pitchFamily="34" charset="0"/>
                <a:ea typeface="Tahoma" panose="020B0604030504040204" pitchFamily="34" charset="0"/>
                <a:cs typeface="Tahoma" panose="020B0604030504040204" pitchFamily="34" charset="0"/>
              </a:rPr>
              <a:t>Snapchat pedagogy, the ways that MOOCs overlook the importance of the mobile phone as a vehicle for connecting students -- who are individually situated in time, space, status, etc. -- in distributed learning networks.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2641600" cy="1981200"/>
          </a:xfrm>
          <a:prstGeom prst="rect">
            <a:avLst/>
          </a:prstGeom>
        </p:spPr>
      </p:pic>
    </p:spTree>
    <p:extLst>
      <p:ext uri="{BB962C8B-B14F-4D97-AF65-F5344CB8AC3E}">
        <p14:creationId xmlns:p14="http://schemas.microsoft.com/office/powerpoint/2010/main" val="3996844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2014</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Selfie Course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http://www.selfieresearchers.com/the-selfie-course/</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1800" dirty="0"/>
          </a:p>
        </p:txBody>
      </p:sp>
      <p:pic>
        <p:nvPicPr>
          <p:cNvPr id="4" name="Picture 3"/>
          <p:cNvPicPr>
            <a:picLocks noChangeAspect="1"/>
          </p:cNvPicPr>
          <p:nvPr/>
        </p:nvPicPr>
        <p:blipFill rotWithShape="1">
          <a:blip r:embed="rId3"/>
          <a:srcRect l="14292" t="12668" r="15833" b="2135"/>
          <a:stretch/>
        </p:blipFill>
        <p:spPr>
          <a:xfrm>
            <a:off x="228600" y="2099982"/>
            <a:ext cx="6705601" cy="4191000"/>
          </a:xfrm>
          <a:prstGeom prst="rect">
            <a:avLst/>
          </a:prstGeom>
        </p:spPr>
      </p:pic>
      <p:pic>
        <p:nvPicPr>
          <p:cNvPr id="5" name="Picture 4"/>
          <p:cNvPicPr>
            <a:picLocks noChangeAspect="1"/>
          </p:cNvPicPr>
          <p:nvPr/>
        </p:nvPicPr>
        <p:blipFill rotWithShape="1">
          <a:blip r:embed="rId4"/>
          <a:srcRect l="14646" t="31112" r="47421" b="10120"/>
          <a:stretch/>
        </p:blipFill>
        <p:spPr>
          <a:xfrm>
            <a:off x="3505200" y="4171163"/>
            <a:ext cx="3352799" cy="2662518"/>
          </a:xfrm>
          <a:prstGeom prst="rect">
            <a:avLst/>
          </a:prstGeom>
        </p:spPr>
      </p:pic>
      <p:pic>
        <p:nvPicPr>
          <p:cNvPr id="6" name="Picture 5"/>
          <p:cNvPicPr>
            <a:picLocks noChangeAspect="1"/>
          </p:cNvPicPr>
          <p:nvPr/>
        </p:nvPicPr>
        <p:blipFill rotWithShape="1">
          <a:blip r:embed="rId5"/>
          <a:srcRect l="24297" t="10829" r="41750" b="1140"/>
          <a:stretch/>
        </p:blipFill>
        <p:spPr>
          <a:xfrm>
            <a:off x="7086600" y="2298420"/>
            <a:ext cx="1950395" cy="3803271"/>
          </a:xfrm>
          <a:prstGeom prst="rect">
            <a:avLst/>
          </a:prstGeom>
        </p:spPr>
      </p:pic>
    </p:spTree>
    <p:extLst>
      <p:ext uri="{BB962C8B-B14F-4D97-AF65-F5344CB8AC3E}">
        <p14:creationId xmlns:p14="http://schemas.microsoft.com/office/powerpoint/2010/main" val="14887779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Chapter 19:</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DC/World Bank Institute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Sheila </a:t>
            </a:r>
            <a:r>
              <a:rPr lang="en-US" sz="3200" b="1" dirty="0" err="1">
                <a:latin typeface="Tahoma" panose="020B0604030504040204" pitchFamily="34" charset="0"/>
                <a:ea typeface="Tahoma" panose="020B0604030504040204" pitchFamily="34" charset="0"/>
                <a:cs typeface="Tahoma" panose="020B0604030504040204" pitchFamily="34" charset="0"/>
              </a:rPr>
              <a:t>Jagannathan</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3400" y="2286000"/>
            <a:ext cx="7848600" cy="41910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We try to do badging etc. to give motivation and personal incentives such as champion or expert.</a:t>
            </a:r>
          </a:p>
          <a:p>
            <a:pPr lvl="0"/>
            <a:r>
              <a:rPr lang="en-US" sz="2400" b="1" dirty="0">
                <a:latin typeface="Tahoma" panose="020B0604030504040204" pitchFamily="34" charset="0"/>
                <a:ea typeface="Tahoma" panose="020B0604030504040204" pitchFamily="34" charset="0"/>
                <a:cs typeface="Tahoma" panose="020B0604030504040204" pitchFamily="34" charset="0"/>
              </a:rPr>
              <a:t>We try to customize the discussion forums with regional and very level forums, topics and moderators.</a:t>
            </a:r>
          </a:p>
          <a:p>
            <a:pPr lvl="0"/>
            <a:r>
              <a:rPr lang="en-US" sz="2400" b="1" dirty="0">
                <a:latin typeface="Tahoma" panose="020B0604030504040204" pitchFamily="34" charset="0"/>
                <a:ea typeface="Tahoma" panose="020B0604030504040204" pitchFamily="34" charset="0"/>
                <a:cs typeface="Tahoma" panose="020B0604030504040204" pitchFamily="34" charset="0"/>
              </a:rPr>
              <a:t>Google hangouts are also used to customize and personalize at country or institutional levels.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 cy="1828800"/>
          </a:xfrm>
          <a:prstGeom prst="rect">
            <a:avLst/>
          </a:prstGeom>
        </p:spPr>
      </p:pic>
    </p:spTree>
    <p:extLst>
      <p:ext uri="{BB962C8B-B14F-4D97-AF65-F5344CB8AC3E}">
        <p14:creationId xmlns:p14="http://schemas.microsoft.com/office/powerpoint/2010/main" val="40163408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446088" y="609600"/>
            <a:ext cx="8240712" cy="1600200"/>
          </a:xfrm>
        </p:spPr>
        <p:txBody>
          <a:bodyPr/>
          <a:lstStyle/>
          <a:p>
            <a:r>
              <a:rPr lang="en-US" altLang="en-US" sz="3600" b="1" dirty="0">
                <a:solidFill>
                  <a:srgbClr val="0070C0"/>
                </a:solidFill>
                <a:latin typeface="Tahoma" panose="020B0604030504040204" pitchFamily="34" charset="0"/>
                <a:cs typeface="Tahoma" panose="020B0604030504040204" pitchFamily="34" charset="0"/>
              </a:rPr>
              <a:t>Learning for Enjoyment vs. Credentials</a:t>
            </a:r>
          </a:p>
        </p:txBody>
      </p:sp>
      <p:pic>
        <p:nvPicPr>
          <p:cNvPr id="2508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54625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62600" y="2590800"/>
            <a:ext cx="3581400" cy="3970338"/>
          </a:xfrm>
        </p:spPr>
      </p:pic>
    </p:spTree>
    <p:extLst>
      <p:ext uri="{BB962C8B-B14F-4D97-AF65-F5344CB8AC3E}">
        <p14:creationId xmlns:p14="http://schemas.microsoft.com/office/powerpoint/2010/main" val="10784870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48600" cy="2017272"/>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23, 2016</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HarvardX</a:t>
            </a:r>
            <a:r>
              <a:rPr lang="en-US" sz="2400" b="1" dirty="0">
                <a:latin typeface="Tahoma" panose="020B0604030504040204" pitchFamily="34" charset="0"/>
                <a:ea typeface="Tahoma" panose="020B0604030504040204" pitchFamily="34" charset="0"/>
                <a:cs typeface="Tahoma" panose="020B0604030504040204" pitchFamily="34" charset="0"/>
              </a:rPr>
              <a:t> and </a:t>
            </a:r>
            <a:r>
              <a:rPr lang="en-US" sz="2400" b="1" dirty="0" err="1">
                <a:latin typeface="Tahoma" panose="020B0604030504040204" pitchFamily="34" charset="0"/>
                <a:ea typeface="Tahoma" panose="020B0604030504040204" pitchFamily="34" charset="0"/>
                <a:cs typeface="Tahoma" panose="020B0604030504040204" pitchFamily="34" charset="0"/>
              </a:rPr>
              <a:t>MITx</a:t>
            </a:r>
            <a:r>
              <a:rPr lang="en-US" sz="2400" b="1" dirty="0">
                <a:latin typeface="Tahoma" panose="020B0604030504040204" pitchFamily="34" charset="0"/>
                <a:ea typeface="Tahoma" panose="020B0604030504040204" pitchFamily="34" charset="0"/>
                <a:cs typeface="Tahoma" panose="020B0604030504040204" pitchFamily="34" charset="0"/>
              </a:rPr>
              <a:t>: Four Years of Open Online Courses -- Fall 2012 - Summer 2016</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Isaac Chung, MIT, and Andrew Dean Ho, Harvard</a:t>
            </a:r>
            <a:br>
              <a:rPr lang="en-US" sz="1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https://papers.ssrn.com/sol3/papers.cfm?abstract_id=2889436</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9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14400" y="5791200"/>
            <a:ext cx="4571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3"/>
          <a:srcRect l="27017" t="24014" r="32645" b="21094"/>
          <a:stretch/>
        </p:blipFill>
        <p:spPr>
          <a:xfrm>
            <a:off x="3733800" y="2873765"/>
            <a:ext cx="5334000" cy="3969487"/>
          </a:xfrm>
          <a:prstGeom prst="rect">
            <a:avLst/>
          </a:prstGeom>
        </p:spPr>
      </p:pic>
      <p:pic>
        <p:nvPicPr>
          <p:cNvPr id="5" name="Picture 4"/>
          <p:cNvPicPr>
            <a:picLocks noChangeAspect="1"/>
          </p:cNvPicPr>
          <p:nvPr/>
        </p:nvPicPr>
        <p:blipFill rotWithShape="1">
          <a:blip r:embed="rId4"/>
          <a:srcRect l="23637" t="16624" r="31818" b="11896"/>
          <a:stretch/>
        </p:blipFill>
        <p:spPr>
          <a:xfrm>
            <a:off x="31955" y="3076314"/>
            <a:ext cx="3478161" cy="3052263"/>
          </a:xfrm>
          <a:prstGeom prst="rect">
            <a:avLst/>
          </a:prstGeom>
        </p:spPr>
      </p:pic>
    </p:spTree>
    <p:extLst>
      <p:ext uri="{BB962C8B-B14F-4D97-AF65-F5344CB8AC3E}">
        <p14:creationId xmlns:p14="http://schemas.microsoft.com/office/powerpoint/2010/main" val="470814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075" y="609600"/>
            <a:ext cx="8229600" cy="1752600"/>
          </a:xfrm>
        </p:spPr>
        <p:txBody>
          <a:bodyPr rtlCol="0">
            <a:normAutofit fontScale="90000"/>
          </a:bodyPr>
          <a:lstStyle/>
          <a:p>
            <a:pPr fontAlgn="auto">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March 3, 2016</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‘Trump U.’ Draws Unflattering Spotlight to the Candidate as Fraud Cases Move Forward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Chronicle of Higher Education, Corrine Ruff</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3"/>
              </a:rPr>
              <a:t>http://chronicle.com/article/Trump-U-Draws/235573?cid=trend_right_a</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710659"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l="4848" t="10847" r="34554" b="15932"/>
          <a:stretch>
            <a:fillRect/>
          </a:stretch>
        </p:blipFill>
        <p:spPr bwMode="auto">
          <a:xfrm>
            <a:off x="152400" y="2602706"/>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66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3525" y="2971800"/>
            <a:ext cx="5070475"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7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0659"/>
                                        </p:tgtEl>
                                        <p:attrNameLst>
                                          <p:attrName>style.visibility</p:attrName>
                                        </p:attrNameLst>
                                      </p:cBhvr>
                                      <p:to>
                                        <p:strVal val="visible"/>
                                      </p:to>
                                    </p:set>
                                    <p:animEffect transition="in" filter="dissolve">
                                      <p:cBhvr>
                                        <p:cTn id="7" dur="500"/>
                                        <p:tgtEl>
                                          <p:spTgt spid="710659"/>
                                        </p:tgtEl>
                                      </p:cBhvr>
                                    </p:animEffect>
                                  </p:childTnLst>
                                  <p:subTnLst>
                                    <p:audio>
                                      <p:cMediaNode>
                                        <p:cTn display="0" masterRel="sameClick">
                                          <p:stCondLst>
                                            <p:cond evt="begin" delay="0">
                                              <p:tn val="5"/>
                                            </p:cond>
                                          </p:stCondLst>
                                          <p:endCondLst>
                                            <p:cond evt="onStopAudio" delay="0">
                                              <p:tgtEl>
                                                <p:sldTgt/>
                                              </p:tgtEl>
                                            </p:cond>
                                          </p:endCondLst>
                                        </p:cTn>
                                        <p:tgtEl>
                                          <p:sndTgt r:embed="rId2" name="fired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8229600" cy="1554162"/>
          </a:xfrm>
        </p:spPr>
        <p:txBody>
          <a:bodyPr/>
          <a:lstStyle/>
          <a:p>
            <a:pPr lvl="0"/>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21:</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Philippines Open U</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Melinda </a:t>
            </a:r>
            <a:r>
              <a:rPr lang="en-US" sz="3200" b="1" dirty="0" err="1">
                <a:latin typeface="Tahoma" panose="020B0604030504040204" pitchFamily="34" charset="0"/>
                <a:ea typeface="Tahoma" panose="020B0604030504040204" pitchFamily="34" charset="0"/>
                <a:cs typeface="Tahoma" panose="020B0604030504040204" pitchFamily="34" charset="0"/>
              </a:rPr>
              <a:t>Bandalaria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7772400" cy="3992563"/>
          </a:xfrm>
        </p:spPr>
        <p:txBody>
          <a:bodyPr/>
          <a:lstStyle/>
          <a:p>
            <a:r>
              <a:rPr lang="en-US" sz="2200" b="1" dirty="0">
                <a:latin typeface="Tahoma" panose="020B0604030504040204" pitchFamily="34" charset="0"/>
                <a:ea typeface="Tahoma" panose="020B0604030504040204" pitchFamily="34" charset="0"/>
                <a:cs typeface="Tahoma" panose="020B0604030504040204" pitchFamily="34" charset="0"/>
              </a:rPr>
              <a:t>…one feature that we have integrated into our MOOCs which I think is one effort to personalize learning is the "Multiple Paths to Learning" or the "Learning on the Go." Through this feature, the learner can choose whether to learn through the video lessons, text lessons or podcast. </a:t>
            </a:r>
          </a:p>
          <a:p>
            <a:r>
              <a:rPr lang="en-US" sz="2200" b="1" dirty="0">
                <a:latin typeface="Tahoma" panose="020B0604030504040204" pitchFamily="34" charset="0"/>
                <a:ea typeface="Tahoma" panose="020B0604030504040204" pitchFamily="34" charset="0"/>
                <a:cs typeface="Tahoma" panose="020B0604030504040204" pitchFamily="34" charset="0"/>
              </a:rPr>
              <a:t>In terms of gadgets to use, of course, we made sure that the courses are accessible whatever device especially mobile devices, the learner has access to.</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5" y="0"/>
            <a:ext cx="1499479" cy="2239962"/>
          </a:xfrm>
          <a:prstGeom prst="rect">
            <a:avLst/>
          </a:prstGeom>
        </p:spPr>
      </p:pic>
    </p:spTree>
    <p:extLst>
      <p:ext uri="{BB962C8B-B14F-4D97-AF65-F5344CB8AC3E}">
        <p14:creationId xmlns:p14="http://schemas.microsoft.com/office/powerpoint/2010/main" val="2751905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22:</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Canada/Africa</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Griff Richards</a:t>
            </a:r>
          </a:p>
        </p:txBody>
      </p:sp>
      <p:sp>
        <p:nvSpPr>
          <p:cNvPr id="3" name="Content Placeholder 2"/>
          <p:cNvSpPr>
            <a:spLocks noGrp="1"/>
          </p:cNvSpPr>
          <p:nvPr>
            <p:ph idx="1"/>
          </p:nvPr>
        </p:nvSpPr>
        <p:spPr>
          <a:xfrm>
            <a:off x="606357" y="2438400"/>
            <a:ext cx="8164749" cy="3276600"/>
          </a:xfrm>
        </p:spPr>
        <p:txBody>
          <a:bodyPr/>
          <a:lstStyle/>
          <a:p>
            <a:pPr marL="0" lvl="0" indent="0">
              <a:buNone/>
            </a:pPr>
            <a:r>
              <a:rPr lang="en-US" sz="2400" b="1" dirty="0">
                <a:latin typeface="Tahoma" panose="020B0604030504040204" pitchFamily="34" charset="0"/>
                <a:ea typeface="Tahoma" panose="020B0604030504040204" pitchFamily="34" charset="0"/>
                <a:cs typeface="Tahoma" panose="020B0604030504040204" pitchFamily="34" charset="0"/>
              </a:rPr>
              <a:t>“I think a concept like personalization is laudable, but I'd like to see where it sits in the list of things to do to improve MOOCs. For example if we look down Hattie's list of useful interventions, would personalization give us the biggest learning bang for the buck of development? Or would we get there through some simpler intervention like simply making the courses more self-paced.”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698"/>
            <a:ext cx="2002277" cy="2156298"/>
          </a:xfrm>
          <a:prstGeom prst="rect">
            <a:avLst/>
          </a:prstGeom>
        </p:spPr>
      </p:pic>
    </p:spTree>
    <p:extLst>
      <p:ext uri="{BB962C8B-B14F-4D97-AF65-F5344CB8AC3E}">
        <p14:creationId xmlns:p14="http://schemas.microsoft.com/office/powerpoint/2010/main" val="4197570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25:</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Vickie Cook</a:t>
            </a:r>
          </a:p>
        </p:txBody>
      </p:sp>
      <p:sp>
        <p:nvSpPr>
          <p:cNvPr id="3" name="Content Placeholder 2"/>
          <p:cNvSpPr>
            <a:spLocks noGrp="1"/>
          </p:cNvSpPr>
          <p:nvPr>
            <p:ph idx="1"/>
          </p:nvPr>
        </p:nvSpPr>
        <p:spPr>
          <a:xfrm>
            <a:off x="637162" y="2286000"/>
            <a:ext cx="8278238" cy="4343400"/>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Personal notes within the MOOC from either other students or the instructor that the MOOC takes on a personalized emphasis…communications that do not use my name, or are generic to be reused– feel quite cold and impersonal. </a:t>
            </a:r>
          </a:p>
          <a:p>
            <a:pPr lvl="0"/>
            <a:r>
              <a:rPr lang="en-US" sz="2400" b="1" dirty="0">
                <a:latin typeface="Tahoma" panose="020B0604030504040204" pitchFamily="34" charset="0"/>
                <a:ea typeface="Tahoma" panose="020B0604030504040204" pitchFamily="34" charset="0"/>
                <a:cs typeface="Tahoma" panose="020B0604030504040204" pitchFamily="34" charset="0"/>
              </a:rPr>
              <a:t>Theory of “</a:t>
            </a:r>
            <a:r>
              <a:rPr lang="en-US" sz="2400" b="1" dirty="0" err="1">
                <a:latin typeface="Tahoma" panose="020B0604030504040204" pitchFamily="34" charset="0"/>
                <a:ea typeface="Tahoma" panose="020B0604030504040204" pitchFamily="34" charset="0"/>
                <a:cs typeface="Tahoma" panose="020B0604030504040204" pitchFamily="34" charset="0"/>
              </a:rPr>
              <a:t>heutagogy</a:t>
            </a:r>
            <a:r>
              <a:rPr lang="en-US" sz="2400" b="1" dirty="0">
                <a:latin typeface="Tahoma" panose="020B0604030504040204" pitchFamily="34" charset="0"/>
                <a:ea typeface="Tahoma" panose="020B0604030504040204" pitchFamily="34" charset="0"/>
                <a:cs typeface="Tahoma" panose="020B0604030504040204" pitchFamily="34" charset="0"/>
              </a:rPr>
              <a:t>” – basically learning that is self-determined and available in a mobile interface, I think it is important that personalization also create the desire to return to the MOOC for more.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981200" cy="1981200"/>
          </a:xfrm>
          <a:prstGeom prst="rect">
            <a:avLst/>
          </a:prstGeom>
        </p:spPr>
      </p:pic>
    </p:spTree>
    <p:extLst>
      <p:ext uri="{BB962C8B-B14F-4D97-AF65-F5344CB8AC3E}">
        <p14:creationId xmlns:p14="http://schemas.microsoft.com/office/powerpoint/2010/main" val="15838480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lstStyle/>
          <a:p>
            <a:pPr lvl="0"/>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Chapter 25:</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USA/Illinois</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Ray Schroeder</a:t>
            </a:r>
          </a:p>
        </p:txBody>
      </p:sp>
      <p:sp>
        <p:nvSpPr>
          <p:cNvPr id="3" name="Content Placeholder 2"/>
          <p:cNvSpPr>
            <a:spLocks noGrp="1"/>
          </p:cNvSpPr>
          <p:nvPr>
            <p:ph idx="1"/>
          </p:nvPr>
        </p:nvSpPr>
        <p:spPr>
          <a:xfrm>
            <a:off x="601494" y="2362200"/>
            <a:ext cx="8153400" cy="3840163"/>
          </a:xfrm>
        </p:spPr>
        <p:txBody>
          <a:bodyPr/>
          <a:lstStyle/>
          <a:p>
            <a:pPr lvl="0"/>
            <a:r>
              <a:rPr lang="en-US" sz="2400" b="1" dirty="0">
                <a:latin typeface="Tahoma" panose="020B0604030504040204" pitchFamily="34" charset="0"/>
                <a:ea typeface="Tahoma" panose="020B0604030504040204" pitchFamily="34" charset="0"/>
                <a:cs typeface="Tahoma" panose="020B0604030504040204" pitchFamily="34" charset="0"/>
              </a:rPr>
              <a:t>Most obvious way to personalize is to include group projects, allowing students to self-select into interest areas to conduct collaborative projects that are relevant to the MOOC topic</a:t>
            </a:r>
          </a:p>
          <a:p>
            <a:pPr lvl="0"/>
            <a:r>
              <a:rPr lang="en-US" sz="2400" b="1" dirty="0">
                <a:latin typeface="Tahoma" panose="020B0604030504040204" pitchFamily="34" charset="0"/>
                <a:ea typeface="Tahoma" panose="020B0604030504040204" pitchFamily="34" charset="0"/>
                <a:cs typeface="Tahoma" panose="020B0604030504040204" pitchFamily="34" charset="0"/>
              </a:rPr>
              <a:t>One of the easiest and most effective ways is to build self-reflection into each module of a MOOC. </a:t>
            </a:r>
          </a:p>
          <a:p>
            <a:pPr lvl="0"/>
            <a:r>
              <a:rPr lang="en-US" sz="2400" b="1" dirty="0">
                <a:latin typeface="Tahoma" panose="020B0604030504040204" pitchFamily="34" charset="0"/>
                <a:ea typeface="Tahoma" panose="020B0604030504040204" pitchFamily="34" charset="0"/>
                <a:cs typeface="Tahoma" panose="020B0604030504040204" pitchFamily="34" charset="0"/>
              </a:rPr>
              <a:t>Motivated self-determined learners (such as many </a:t>
            </a:r>
            <a:r>
              <a:rPr lang="en-US" sz="2400" b="1" dirty="0" err="1">
                <a:latin typeface="Tahoma" panose="020B0604030504040204" pitchFamily="34" charset="0"/>
                <a:ea typeface="Tahoma" panose="020B0604030504040204" pitchFamily="34" charset="0"/>
                <a:cs typeface="Tahoma" panose="020B0604030504040204" pitchFamily="34" charset="0"/>
              </a:rPr>
              <a:t>MOOCers</a:t>
            </a:r>
            <a:r>
              <a:rPr lang="en-US" sz="2400" b="1" dirty="0">
                <a:latin typeface="Tahoma" panose="020B0604030504040204" pitchFamily="34" charset="0"/>
                <a:ea typeface="Tahoma" panose="020B0604030504040204" pitchFamily="34" charset="0"/>
                <a:cs typeface="Tahoma" panose="020B0604030504040204" pitchFamily="34" charset="0"/>
              </a:rPr>
              <a:t> are) do naturally adapt, build upon and scaffold MOOCs to meet their personal learning needs and desires.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99783" cy="2209800"/>
          </a:xfrm>
          <a:prstGeom prst="rect">
            <a:avLst/>
          </a:prstGeom>
        </p:spPr>
      </p:pic>
    </p:spTree>
    <p:extLst>
      <p:ext uri="{BB962C8B-B14F-4D97-AF65-F5344CB8AC3E}">
        <p14:creationId xmlns:p14="http://schemas.microsoft.com/office/powerpoint/2010/main" val="31367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br>
              <a:rPr lang="en-US" sz="40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2400" b="1" dirty="0">
                <a:latin typeface="Tahoma" panose="020B0604030504040204" pitchFamily="34" charset="0"/>
                <a:ea typeface="Tahoma" panose="020B0604030504040204" pitchFamily="34" charset="0"/>
                <a:cs typeface="Tahoma" panose="020B0604030504040204" pitchFamily="34" charset="0"/>
              </a:rPr>
              <a:t>,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Ellen Wexler, Chronicle of Higher Education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http://chronicle.com/blogs/wiredcampus/moocs-are-still-rising-at-least-in-numbers/57527</a:t>
            </a:r>
            <a:r>
              <a:rPr lang="en-US" sz="1000" b="1" dirty="0">
                <a:latin typeface="Tahoma" panose="020B0604030504040204" pitchFamily="34" charset="0"/>
                <a:ea typeface="Tahoma" panose="020B0604030504040204" pitchFamily="34" charset="0"/>
                <a:cs typeface="Tahoma" panose="020B0604030504040204" pitchFamily="34" charset="0"/>
              </a:rPr>
              <a:t> </a:t>
            </a:r>
          </a:p>
        </p:txBody>
      </p:sp>
      <p:pic>
        <p:nvPicPr>
          <p:cNvPr id="2" name="Picture 1"/>
          <p:cNvPicPr>
            <a:picLocks noChangeAspect="1"/>
          </p:cNvPicPr>
          <p:nvPr/>
        </p:nvPicPr>
        <p:blipFill rotWithShape="1">
          <a:blip r:embed="rId3"/>
          <a:srcRect l="8370" t="28236" r="43798" b="11262"/>
          <a:stretch/>
        </p:blipFill>
        <p:spPr>
          <a:xfrm>
            <a:off x="2286000" y="2514600"/>
            <a:ext cx="5715000" cy="4286249"/>
          </a:xfrm>
          <a:prstGeom prst="rect">
            <a:avLst/>
          </a:prstGeom>
        </p:spPr>
      </p:pic>
    </p:spTree>
    <p:extLst>
      <p:ext uri="{BB962C8B-B14F-4D97-AF65-F5344CB8AC3E}">
        <p14:creationId xmlns:p14="http://schemas.microsoft.com/office/powerpoint/2010/main" val="1883151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330673" y="457200"/>
            <a:ext cx="8458200" cy="2133600"/>
          </a:xfrm>
        </p:spPr>
        <p:txBody>
          <a:bodyPr/>
          <a:lstStyle/>
          <a:p>
            <a:pPr eaLnBrk="1" hangingPunct="1"/>
            <a:r>
              <a:rPr lang="en-US" altLang="en-US" sz="4000" dirty="0">
                <a:solidFill>
                  <a:srgbClr val="0070C0"/>
                </a:solidFill>
                <a:latin typeface="Tahoma" panose="020B0604030504040204" pitchFamily="34" charset="0"/>
              </a:rPr>
              <a:t>Part V. MOOC Instructor Survey Personalization Results</a:t>
            </a:r>
            <a:br>
              <a:rPr lang="en-US" altLang="en-US" sz="4000" dirty="0">
                <a:solidFill>
                  <a:srgbClr val="0070C0"/>
                </a:solidFill>
                <a:latin typeface="Tahoma" panose="020B0604030504040204" pitchFamily="34" charset="0"/>
              </a:rPr>
            </a:br>
            <a:r>
              <a:rPr lang="en-US" altLang="en-US" sz="4000" dirty="0">
                <a:solidFill>
                  <a:srgbClr val="0070C0"/>
                </a:solidFill>
                <a:latin typeface="Tahoma" panose="020B0604030504040204" pitchFamily="34" charset="0"/>
              </a:rPr>
              <a:t>(July 2016)</a:t>
            </a:r>
            <a:endParaRPr lang="en-US" altLang="en-US" sz="4000" dirty="0">
              <a:solidFill>
                <a:srgbClr val="0070C0"/>
              </a:solidFill>
              <a:latin typeface="Tahoma" panose="020B0604030504040204" pitchFamily="34" charset="0"/>
              <a:cs typeface="Tahoma" panose="020B0604030504040204" pitchFamily="34" charset="0"/>
            </a:endParaRPr>
          </a:p>
        </p:txBody>
      </p:sp>
      <p:sp>
        <p:nvSpPr>
          <p:cNvPr id="494595" name="AutoShape 11" descr="http://www.trainingshare.com/images/thesepics2.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lr>
                <a:schemeClr val="tx1"/>
              </a:buClr>
              <a:buSzPct val="75000"/>
              <a:buFont typeface="Wingdings" panose="05000000000000000000" pitchFamily="2" charset="2"/>
              <a:buChar char="n"/>
              <a:defRPr sz="2800" b="1">
                <a:solidFill>
                  <a:schemeClr val="tx1"/>
                </a:solidFill>
                <a:latin typeface="Arial" panose="020B0604020202020204" pitchFamily="34" charset="0"/>
              </a:defRPr>
            </a:lvl1pPr>
            <a:lvl2pPr marL="742950" indent="-285750">
              <a:spcBef>
                <a:spcPct val="20000"/>
              </a:spcBef>
              <a:buClr>
                <a:schemeClr val="tx1"/>
              </a:buClr>
              <a:buSzPct val="75000"/>
              <a:buFont typeface="Wingdings" panose="05000000000000000000" pitchFamily="2" charset="2"/>
              <a:buChar char="l"/>
              <a:defRPr sz="2400" b="1">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u"/>
              <a:defRPr sz="2000" b="1">
                <a:solidFill>
                  <a:schemeClr val="tx1"/>
                </a:solidFill>
                <a:latin typeface="Arial" panose="020B0604020202020204" pitchFamily="34" charset="0"/>
              </a:defRPr>
            </a:lvl3pPr>
            <a:lvl4pPr marL="1600200" indent="-228600">
              <a:spcBef>
                <a:spcPct val="20000"/>
              </a:spcBef>
              <a:buClr>
                <a:schemeClr val="bg2"/>
              </a:buClr>
              <a:buSzPct val="75000"/>
              <a:buChar char="–"/>
              <a:defRPr sz="2000" b="1">
                <a:solidFill>
                  <a:schemeClr val="tx1"/>
                </a:solidFill>
                <a:latin typeface="Arial" panose="020B0604020202020204" pitchFamily="34" charset="0"/>
              </a:defRPr>
            </a:lvl4pPr>
            <a:lvl5pPr marL="2057400" indent="-228600">
              <a:spcBef>
                <a:spcPct val="20000"/>
              </a:spcBef>
              <a:buClr>
                <a:schemeClr val="bg2"/>
              </a:buClr>
              <a:buSzPct val="75000"/>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SzPct val="75000"/>
              <a:buChar char="•"/>
              <a:defRPr sz="2000" b="1">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769" y="2575725"/>
            <a:ext cx="5293834" cy="4230158"/>
          </a:xfrm>
          <a:prstGeom prst="rect">
            <a:avLst/>
          </a:prstGeom>
        </p:spPr>
      </p:pic>
    </p:spTree>
    <p:extLst>
      <p:ext uri="{BB962C8B-B14F-4D97-AF65-F5344CB8AC3E}">
        <p14:creationId xmlns:p14="http://schemas.microsoft.com/office/powerpoint/2010/main" val="67754060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034" y="988246"/>
            <a:ext cx="8090899" cy="600123"/>
          </a:xfrm>
        </p:spPr>
        <p:txBody>
          <a:bodyPr>
            <a:noAutofit/>
          </a:bodyPr>
          <a:lstStyle/>
          <a:p>
            <a:r>
              <a:rPr sz="1800" dirty="0">
                <a:latin typeface="Tahoma" panose="020B0604030504040204" pitchFamily="34" charset="0"/>
                <a:ea typeface="Tahoma" panose="020B0604030504040204" pitchFamily="34" charset="0"/>
                <a:cs typeface="Tahoma" panose="020B0604030504040204" pitchFamily="34" charset="0"/>
              </a:rPr>
              <a:t>1. How many MOOCs have you taught</a:t>
            </a:r>
            <a:r>
              <a:rPr lang="en-US" sz="1800" dirty="0">
                <a:latin typeface="Tahoma" panose="020B0604030504040204" pitchFamily="34" charset="0"/>
                <a:ea typeface="Tahoma" panose="020B0604030504040204" pitchFamily="34" charset="0"/>
                <a:cs typeface="Tahoma" panose="020B0604030504040204" pitchFamily="34" charset="0"/>
              </a:rPr>
              <a:t>? (N = 152)</a:t>
            </a:r>
            <a:endParaRPr sz="18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chart9857072530.png"/>
          <p:cNvPicPr>
            <a:picLocks noChangeAspect="1"/>
          </p:cNvPicPr>
          <p:nvPr/>
        </p:nvPicPr>
        <p:blipFill>
          <a:blip r:embed="rId2"/>
          <a:stretch>
            <a:fillRect/>
          </a:stretch>
        </p:blipFill>
        <p:spPr>
          <a:xfrm>
            <a:off x="122355" y="1868356"/>
            <a:ext cx="4988584" cy="2939402"/>
          </a:xfrm>
          <a:prstGeom prst="rect">
            <a:avLst/>
          </a:prstGeom>
        </p:spPr>
      </p:pic>
      <p:pic>
        <p:nvPicPr>
          <p:cNvPr id="9" name="Picture 8" descr="table9857072530.png"/>
          <p:cNvPicPr>
            <a:picLocks noChangeAspect="1"/>
          </p:cNvPicPr>
          <p:nvPr/>
        </p:nvPicPr>
        <p:blipFill>
          <a:blip r:embed="rId3"/>
          <a:stretch>
            <a:fillRect/>
          </a:stretch>
        </p:blipFill>
        <p:spPr>
          <a:xfrm>
            <a:off x="3619787" y="1868356"/>
            <a:ext cx="5379614" cy="1901884"/>
          </a:xfrm>
          <a:prstGeom prst="rect">
            <a:avLst/>
          </a:prstGeom>
        </p:spPr>
      </p:pic>
    </p:spTree>
    <p:extLst>
      <p:ext uri="{BB962C8B-B14F-4D97-AF65-F5344CB8AC3E}">
        <p14:creationId xmlns:p14="http://schemas.microsoft.com/office/powerpoint/2010/main" val="5618005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6" y="444508"/>
            <a:ext cx="8876464" cy="521696"/>
          </a:xfrm>
        </p:spPr>
        <p:txBody>
          <a:bodyPr>
            <a:noAutofit/>
          </a:bodyPr>
          <a:lstStyle/>
          <a:p>
            <a:r>
              <a:rPr dirty="0">
                <a:latin typeface="Tahoma" panose="020B0604030504040204" pitchFamily="34" charset="0"/>
                <a:ea typeface="Tahoma" panose="020B0604030504040204" pitchFamily="34" charset="0"/>
                <a:cs typeface="Tahoma" panose="020B0604030504040204" pitchFamily="34" charset="0"/>
              </a:rPr>
              <a:t>Q4: 3. How many MOOCs have you completed as a learner </a:t>
            </a:r>
            <a:br>
              <a:rPr lang="en-US" dirty="0">
                <a:latin typeface="Tahoma" panose="020B0604030504040204" pitchFamily="34" charset="0"/>
                <a:ea typeface="Tahoma" panose="020B0604030504040204" pitchFamily="34" charset="0"/>
                <a:cs typeface="Tahoma" panose="020B0604030504040204" pitchFamily="34" charset="0"/>
              </a:rPr>
            </a:br>
            <a:r>
              <a:rPr dirty="0">
                <a:latin typeface="Tahoma" panose="020B0604030504040204" pitchFamily="34" charset="0"/>
                <a:ea typeface="Tahoma" panose="020B0604030504040204" pitchFamily="34" charset="0"/>
                <a:cs typeface="Tahoma" panose="020B0604030504040204" pitchFamily="34" charset="0"/>
              </a:rPr>
              <a:t>(including any that you are currently enrolled in)?</a:t>
            </a:r>
          </a:p>
        </p:txBody>
      </p:sp>
      <p:sp>
        <p:nvSpPr>
          <p:cNvPr id="3" name="Content Placeholder 2"/>
          <p:cNvSpPr>
            <a:spLocks noGrp="1"/>
          </p:cNvSpPr>
          <p:nvPr>
            <p:ph idx="1"/>
          </p:nvPr>
        </p:nvSpPr>
        <p:spPr/>
        <p:txBody>
          <a:bodyPr/>
          <a:lstStyle/>
          <a:p>
            <a:r>
              <a:t>Answered: 145    Skipped: 10</a:t>
            </a:r>
          </a:p>
        </p:txBody>
      </p:sp>
      <p:pic>
        <p:nvPicPr>
          <p:cNvPr id="4" name="Picture 3" descr="chart9857074180.png"/>
          <p:cNvPicPr>
            <a:picLocks noChangeAspect="1"/>
          </p:cNvPicPr>
          <p:nvPr/>
        </p:nvPicPr>
        <p:blipFill>
          <a:blip r:embed="rId2"/>
          <a:stretch>
            <a:fillRect/>
          </a:stretch>
        </p:blipFill>
        <p:spPr>
          <a:xfrm>
            <a:off x="78265" y="1968910"/>
            <a:ext cx="5388428" cy="3175000"/>
          </a:xfrm>
          <a:prstGeom prst="rect">
            <a:avLst/>
          </a:prstGeom>
        </p:spPr>
      </p:pic>
      <p:pic>
        <p:nvPicPr>
          <p:cNvPr id="5" name="Picture 4" descr="table9857074180.png"/>
          <p:cNvPicPr>
            <a:picLocks noChangeAspect="1"/>
          </p:cNvPicPr>
          <p:nvPr/>
        </p:nvPicPr>
        <p:blipFill>
          <a:blip r:embed="rId3"/>
          <a:stretch>
            <a:fillRect/>
          </a:stretch>
        </p:blipFill>
        <p:spPr>
          <a:xfrm>
            <a:off x="3755573" y="1968910"/>
            <a:ext cx="5388427" cy="1905000"/>
          </a:xfrm>
          <a:prstGeom prst="rect">
            <a:avLst/>
          </a:prstGeom>
        </p:spPr>
      </p:pic>
    </p:spTree>
    <p:extLst>
      <p:ext uri="{BB962C8B-B14F-4D97-AF65-F5344CB8AC3E}">
        <p14:creationId xmlns:p14="http://schemas.microsoft.com/office/powerpoint/2010/main" val="2756575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2400" dirty="0">
                <a:latin typeface="Tahoma" panose="020B0604030504040204" pitchFamily="34" charset="0"/>
                <a:ea typeface="Tahoma" panose="020B0604030504040204" pitchFamily="34" charset="0"/>
                <a:cs typeface="Tahoma" panose="020B0604030504040204" pitchFamily="34" charset="0"/>
              </a:rPr>
              <a:t>Q7. What is the delivery format of your most recent MOOC?</a:t>
            </a:r>
          </a:p>
        </p:txBody>
      </p:sp>
      <p:sp>
        <p:nvSpPr>
          <p:cNvPr id="3" name="Content Placeholder 2"/>
          <p:cNvSpPr>
            <a:spLocks noGrp="1"/>
          </p:cNvSpPr>
          <p:nvPr>
            <p:ph idx="1"/>
          </p:nvPr>
        </p:nvSpPr>
        <p:spPr/>
        <p:txBody>
          <a:bodyPr/>
          <a:lstStyle/>
          <a:p>
            <a:r>
              <a:t>Answered: 143    Skipped: 12</a:t>
            </a:r>
          </a:p>
        </p:txBody>
      </p:sp>
      <p:pic>
        <p:nvPicPr>
          <p:cNvPr id="4" name="Picture 3" descr="chart9857076730.png"/>
          <p:cNvPicPr>
            <a:picLocks noChangeAspect="1"/>
          </p:cNvPicPr>
          <p:nvPr/>
        </p:nvPicPr>
        <p:blipFill>
          <a:blip r:embed="rId2"/>
          <a:stretch>
            <a:fillRect/>
          </a:stretch>
        </p:blipFill>
        <p:spPr>
          <a:xfrm>
            <a:off x="0" y="1880386"/>
            <a:ext cx="6895854" cy="4063214"/>
          </a:xfrm>
          <a:prstGeom prst="rect">
            <a:avLst/>
          </a:prstGeom>
        </p:spPr>
      </p:pic>
      <p:pic>
        <p:nvPicPr>
          <p:cNvPr id="5" name="Picture 4" descr="table9857076730.png"/>
          <p:cNvPicPr>
            <a:picLocks noChangeAspect="1"/>
          </p:cNvPicPr>
          <p:nvPr/>
        </p:nvPicPr>
        <p:blipFill>
          <a:blip r:embed="rId3"/>
          <a:stretch>
            <a:fillRect/>
          </a:stretch>
        </p:blipFill>
        <p:spPr>
          <a:xfrm>
            <a:off x="3813535" y="1902509"/>
            <a:ext cx="5243133" cy="2136091"/>
          </a:xfrm>
          <a:prstGeom prst="rect">
            <a:avLst/>
          </a:prstGeom>
        </p:spPr>
      </p:pic>
    </p:spTree>
    <p:extLst>
      <p:ext uri="{BB962C8B-B14F-4D97-AF65-F5344CB8AC3E}">
        <p14:creationId xmlns:p14="http://schemas.microsoft.com/office/powerpoint/2010/main" val="1169746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0" y="1836359"/>
          <a:ext cx="5486400" cy="29908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nvPr>
        </p:nvGraphicFramePr>
        <p:xfrm>
          <a:off x="3564294" y="4191000"/>
          <a:ext cx="5579706" cy="1723461"/>
        </p:xfrm>
        <a:graphic>
          <a:graphicData uri="http://schemas.openxmlformats.org/presentationml/2006/ole">
            <mc:AlternateContent xmlns:mc="http://schemas.openxmlformats.org/markup-compatibility/2006">
              <mc:Choice xmlns:v="urn:schemas-microsoft-com:vml" Requires="v">
                <p:oleObj spid="_x0000_s1031" name="Worksheet" r:id="rId4" imgW="4934102" imgH="1524090" progId="Excel.Sheet.8">
                  <p:embed/>
                </p:oleObj>
              </mc:Choice>
              <mc:Fallback>
                <p:oleObj name="Worksheet" r:id="rId4" imgW="4934102" imgH="1524090" progId="Excel.Sheet.8">
                  <p:embed/>
                  <p:pic>
                    <p:nvPicPr>
                      <p:cNvPr id="7" name="Object 6"/>
                      <p:cNvPicPr/>
                      <p:nvPr/>
                    </p:nvPicPr>
                    <p:blipFill>
                      <a:blip r:embed="rId5"/>
                      <a:stretch>
                        <a:fillRect/>
                      </a:stretch>
                    </p:blipFill>
                    <p:spPr>
                      <a:xfrm>
                        <a:off x="3564294" y="4191000"/>
                        <a:ext cx="5579706" cy="1723461"/>
                      </a:xfrm>
                      <a:prstGeom prst="rect">
                        <a:avLst/>
                      </a:prstGeom>
                    </p:spPr>
                  </p:pic>
                </p:oleObj>
              </mc:Fallback>
            </mc:AlternateContent>
          </a:graphicData>
        </a:graphic>
      </p:graphicFrame>
    </p:spTree>
    <p:extLst>
      <p:ext uri="{BB962C8B-B14F-4D97-AF65-F5344CB8AC3E}">
        <p14:creationId xmlns:p14="http://schemas.microsoft.com/office/powerpoint/2010/main" val="12371489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35" y="1190631"/>
            <a:ext cx="8410442" cy="1211474"/>
          </a:xfrm>
        </p:spPr>
        <p:txBody>
          <a:bodyPr>
            <a:noAutofit/>
          </a:bodyPr>
          <a:lstStyle/>
          <a:p>
            <a:pPr algn="ctr"/>
            <a:r>
              <a:rPr sz="2700" dirty="0">
                <a:latin typeface="Tahoma" panose="020B0604030504040204" pitchFamily="34" charset="0"/>
                <a:ea typeface="Tahoma" panose="020B0604030504040204" pitchFamily="34" charset="0"/>
                <a:cs typeface="Tahoma" panose="020B0604030504040204" pitchFamily="34" charset="0"/>
              </a:rPr>
              <a:t>13. How do you address students’ varying competencies and needs?[Check all that apply]</a:t>
            </a:r>
          </a:p>
        </p:txBody>
      </p:sp>
      <p:graphicFrame>
        <p:nvGraphicFramePr>
          <p:cNvPr id="6" name="Object 5"/>
          <p:cNvGraphicFramePr>
            <a:graphicFrameLocks noChangeAspect="1"/>
          </p:cNvGraphicFramePr>
          <p:nvPr>
            <p:extLst/>
          </p:nvPr>
        </p:nvGraphicFramePr>
        <p:xfrm>
          <a:off x="802481" y="2678907"/>
          <a:ext cx="7181850" cy="2883694"/>
        </p:xfrm>
        <a:graphic>
          <a:graphicData uri="http://schemas.openxmlformats.org/presentationml/2006/ole">
            <mc:AlternateContent xmlns:mc="http://schemas.openxmlformats.org/markup-compatibility/2006">
              <mc:Choice xmlns:v="urn:schemas-microsoft-com:vml" Requires="v">
                <p:oleObj spid="_x0000_s2055" name="Worksheet" r:id="rId3" imgW="6667398" imgH="2676637" progId="Excel.Sheet.8">
                  <p:embed/>
                </p:oleObj>
              </mc:Choice>
              <mc:Fallback>
                <p:oleObj name="Worksheet" r:id="rId3" imgW="6667398" imgH="2676637" progId="Excel.Sheet.8">
                  <p:embed/>
                  <p:pic>
                    <p:nvPicPr>
                      <p:cNvPr id="6" name="Object 5"/>
                      <p:cNvPicPr/>
                      <p:nvPr/>
                    </p:nvPicPr>
                    <p:blipFill>
                      <a:blip r:embed="rId4"/>
                      <a:stretch>
                        <a:fillRect/>
                      </a:stretch>
                    </p:blipFill>
                    <p:spPr>
                      <a:xfrm>
                        <a:off x="802481" y="2678907"/>
                        <a:ext cx="7181850" cy="2883694"/>
                      </a:xfrm>
                      <a:prstGeom prst="rect">
                        <a:avLst/>
                      </a:prstGeom>
                    </p:spPr>
                  </p:pic>
                </p:oleObj>
              </mc:Fallback>
            </mc:AlternateContent>
          </a:graphicData>
        </a:graphic>
      </p:graphicFrame>
    </p:spTree>
    <p:extLst>
      <p:ext uri="{BB962C8B-B14F-4D97-AF65-F5344CB8AC3E}">
        <p14:creationId xmlns:p14="http://schemas.microsoft.com/office/powerpoint/2010/main" val="30893760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1190632"/>
            <a:ext cx="8164285" cy="553027"/>
          </a:xfrm>
        </p:spPr>
        <p:txBody>
          <a:bodyPr>
            <a:no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14. What types of learning resources can participants select from in your most recent MOOC?[Check all that apply]</a:t>
            </a:r>
            <a:endParaRPr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Object 3"/>
          <p:cNvGraphicFramePr>
            <a:graphicFrameLocks noChangeAspect="1"/>
          </p:cNvGraphicFramePr>
          <p:nvPr>
            <p:extLst/>
          </p:nvPr>
        </p:nvGraphicFramePr>
        <p:xfrm>
          <a:off x="1689389" y="1724026"/>
          <a:ext cx="6181725" cy="4276725"/>
        </p:xfrm>
        <a:graphic>
          <a:graphicData uri="http://schemas.openxmlformats.org/presentationml/2006/ole">
            <mc:AlternateContent xmlns:mc="http://schemas.openxmlformats.org/markup-compatibility/2006">
              <mc:Choice xmlns:v="urn:schemas-microsoft-com:vml" Requires="v">
                <p:oleObj spid="_x0000_s3079" name="Worksheet" r:id="rId3" imgW="6181750" imgH="4276568" progId="Excel.Sheet.8">
                  <p:embed/>
                </p:oleObj>
              </mc:Choice>
              <mc:Fallback>
                <p:oleObj name="Worksheet" r:id="rId3" imgW="6181750" imgH="4276568" progId="Excel.Sheet.8">
                  <p:embed/>
                  <p:pic>
                    <p:nvPicPr>
                      <p:cNvPr id="4" name="Object 3"/>
                      <p:cNvPicPr/>
                      <p:nvPr/>
                    </p:nvPicPr>
                    <p:blipFill>
                      <a:blip r:embed="rId4"/>
                      <a:stretch>
                        <a:fillRect/>
                      </a:stretch>
                    </p:blipFill>
                    <p:spPr>
                      <a:xfrm>
                        <a:off x="1689389" y="1724026"/>
                        <a:ext cx="6181725" cy="4276725"/>
                      </a:xfrm>
                      <a:prstGeom prst="rect">
                        <a:avLst/>
                      </a:prstGeom>
                    </p:spPr>
                  </p:pic>
                </p:oleObj>
              </mc:Fallback>
            </mc:AlternateContent>
          </a:graphicData>
        </a:graphic>
      </p:graphicFrame>
    </p:spTree>
    <p:extLst>
      <p:ext uri="{BB962C8B-B14F-4D97-AF65-F5344CB8AC3E}">
        <p14:creationId xmlns:p14="http://schemas.microsoft.com/office/powerpoint/2010/main" val="10461197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152400" y="533400"/>
          <a:ext cx="8077200" cy="45864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nvPr>
        </p:nvGraphicFramePr>
        <p:xfrm>
          <a:off x="4210050" y="4495800"/>
          <a:ext cx="4933950" cy="2171700"/>
        </p:xfrm>
        <a:graphic>
          <a:graphicData uri="http://schemas.openxmlformats.org/presentationml/2006/ole">
            <mc:AlternateContent xmlns:mc="http://schemas.openxmlformats.org/markup-compatibility/2006">
              <mc:Choice xmlns:v="urn:schemas-microsoft-com:vml" Requires="v">
                <p:oleObj spid="_x0000_s4103" name="Worksheet" r:id="rId4" imgW="4934102" imgH="2171566" progId="Excel.Sheet.8">
                  <p:embed/>
                </p:oleObj>
              </mc:Choice>
              <mc:Fallback>
                <p:oleObj name="Worksheet" r:id="rId4" imgW="4934102" imgH="2171566" progId="Excel.Sheet.8">
                  <p:embed/>
                  <p:pic>
                    <p:nvPicPr>
                      <p:cNvPr id="7" name="Object 6"/>
                      <p:cNvPicPr/>
                      <p:nvPr/>
                    </p:nvPicPr>
                    <p:blipFill>
                      <a:blip r:embed="rId5"/>
                      <a:stretch>
                        <a:fillRect/>
                      </a:stretch>
                    </p:blipFill>
                    <p:spPr>
                      <a:xfrm>
                        <a:off x="4210050" y="4495800"/>
                        <a:ext cx="4933950" cy="2171700"/>
                      </a:xfrm>
                      <a:prstGeom prst="rect">
                        <a:avLst/>
                      </a:prstGeom>
                    </p:spPr>
                  </p:pic>
                </p:oleObj>
              </mc:Fallback>
            </mc:AlternateContent>
          </a:graphicData>
        </a:graphic>
      </p:graphicFrame>
    </p:spTree>
    <p:extLst>
      <p:ext uri="{BB962C8B-B14F-4D97-AF65-F5344CB8AC3E}">
        <p14:creationId xmlns:p14="http://schemas.microsoft.com/office/powerpoint/2010/main" val="4383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325" b="1" dirty="0">
                <a:latin typeface="Tahoma" panose="020B0604030504040204" pitchFamily="34" charset="0"/>
                <a:ea typeface="Tahoma" panose="020B0604030504040204" pitchFamily="34" charset="0"/>
                <a:cs typeface="Tahoma" panose="020B0604030504040204" pitchFamily="34" charset="0"/>
              </a:rPr>
              <a:t>17. How did you design your course to be suitable for students from different cultures and/or linguistic backgrounds?[Check all that apply]</a:t>
            </a:r>
            <a:endParaRPr lang="en-US" dirty="0"/>
          </a:p>
        </p:txBody>
      </p:sp>
      <p:graphicFrame>
        <p:nvGraphicFramePr>
          <p:cNvPr id="5" name="Object 4"/>
          <p:cNvGraphicFramePr>
            <a:graphicFrameLocks noChangeAspect="1"/>
          </p:cNvGraphicFramePr>
          <p:nvPr>
            <p:extLst/>
          </p:nvPr>
        </p:nvGraphicFramePr>
        <p:xfrm>
          <a:off x="300687" y="2345402"/>
          <a:ext cx="8390926" cy="3397979"/>
        </p:xfrm>
        <a:graphic>
          <a:graphicData uri="http://schemas.openxmlformats.org/presentationml/2006/ole">
            <mc:AlternateContent xmlns:mc="http://schemas.openxmlformats.org/markup-compatibility/2006">
              <mc:Choice xmlns:v="urn:schemas-microsoft-com:vml" Requires="v">
                <p:oleObj spid="_x0000_s5127" name="Worksheet" r:id="rId3" imgW="5762752" imgH="2333737" progId="Excel.Sheet.8">
                  <p:embed/>
                </p:oleObj>
              </mc:Choice>
              <mc:Fallback>
                <p:oleObj name="Worksheet" r:id="rId3" imgW="5762752" imgH="2333737" progId="Excel.Sheet.8">
                  <p:embed/>
                  <p:pic>
                    <p:nvPicPr>
                      <p:cNvPr id="5" name="Object 4"/>
                      <p:cNvPicPr/>
                      <p:nvPr/>
                    </p:nvPicPr>
                    <p:blipFill>
                      <a:blip r:embed="rId4"/>
                      <a:stretch>
                        <a:fillRect/>
                      </a:stretch>
                    </p:blipFill>
                    <p:spPr>
                      <a:xfrm>
                        <a:off x="300687" y="2345402"/>
                        <a:ext cx="8390926" cy="3397979"/>
                      </a:xfrm>
                      <a:prstGeom prst="rect">
                        <a:avLst/>
                      </a:prstGeom>
                    </p:spPr>
                  </p:pic>
                </p:oleObj>
              </mc:Fallback>
            </mc:AlternateContent>
          </a:graphicData>
        </a:graphic>
      </p:graphicFrame>
    </p:spTree>
    <p:extLst>
      <p:ext uri="{BB962C8B-B14F-4D97-AF65-F5344CB8AC3E}">
        <p14:creationId xmlns:p14="http://schemas.microsoft.com/office/powerpoint/2010/main" val="47354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325" b="1" dirty="0">
                <a:latin typeface="Tahoma" panose="020B0604030504040204" pitchFamily="34" charset="0"/>
                <a:ea typeface="Tahoma" panose="020B0604030504040204" pitchFamily="34" charset="0"/>
                <a:cs typeface="Tahoma" panose="020B0604030504040204" pitchFamily="34" charset="0"/>
              </a:rPr>
              <a:t>18. Does the structure of your most recent or current MOOC provide any of the following?</a:t>
            </a:r>
            <a:br>
              <a:rPr lang="en-US" sz="2325" b="1" dirty="0">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[Check all that apply; N = 126]</a:t>
            </a:r>
          </a:p>
        </p:txBody>
      </p:sp>
      <p:graphicFrame>
        <p:nvGraphicFramePr>
          <p:cNvPr id="4" name="Object 3"/>
          <p:cNvGraphicFramePr>
            <a:graphicFrameLocks noChangeAspect="1"/>
          </p:cNvGraphicFramePr>
          <p:nvPr>
            <p:extLst/>
          </p:nvPr>
        </p:nvGraphicFramePr>
        <p:xfrm>
          <a:off x="237950" y="2436043"/>
          <a:ext cx="8534817" cy="2795888"/>
        </p:xfrm>
        <a:graphic>
          <a:graphicData uri="http://schemas.openxmlformats.org/presentationml/2006/ole">
            <mc:AlternateContent xmlns:mc="http://schemas.openxmlformats.org/markup-compatibility/2006">
              <mc:Choice xmlns:v="urn:schemas-microsoft-com:vml" Requires="v">
                <p:oleObj spid="_x0000_s6151" name="Worksheet" r:id="rId3" imgW="6629603" imgH="2171566" progId="Excel.Sheet.8">
                  <p:embed/>
                </p:oleObj>
              </mc:Choice>
              <mc:Fallback>
                <p:oleObj name="Worksheet" r:id="rId3" imgW="6629603" imgH="2171566" progId="Excel.Sheet.8">
                  <p:embed/>
                  <p:pic>
                    <p:nvPicPr>
                      <p:cNvPr id="4" name="Object 3"/>
                      <p:cNvPicPr/>
                      <p:nvPr/>
                    </p:nvPicPr>
                    <p:blipFill>
                      <a:blip r:embed="rId4"/>
                      <a:stretch>
                        <a:fillRect/>
                      </a:stretch>
                    </p:blipFill>
                    <p:spPr>
                      <a:xfrm>
                        <a:off x="237950" y="2436043"/>
                        <a:ext cx="8534817" cy="2795888"/>
                      </a:xfrm>
                      <a:prstGeom prst="rect">
                        <a:avLst/>
                      </a:prstGeom>
                    </p:spPr>
                  </p:pic>
                </p:oleObj>
              </mc:Fallback>
            </mc:AlternateContent>
          </a:graphicData>
        </a:graphic>
      </p:graphicFrame>
    </p:spTree>
    <p:extLst>
      <p:ext uri="{BB962C8B-B14F-4D97-AF65-F5344CB8AC3E}">
        <p14:creationId xmlns:p14="http://schemas.microsoft.com/office/powerpoint/2010/main" val="25591323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_rels/theme41.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_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COLL 104">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96350</TotalTime>
  <Words>2760</Words>
  <Application>Microsoft Office PowerPoint</Application>
  <PresentationFormat>On-screen Show (4:3)</PresentationFormat>
  <Paragraphs>222</Paragraphs>
  <Slides>120</Slides>
  <Notes>1</Notes>
  <HiddenSlides>0</HiddenSlides>
  <MMClips>1</MMClips>
  <ScaleCrop>false</ScaleCrop>
  <HeadingPairs>
    <vt:vector size="8" baseType="variant">
      <vt:variant>
        <vt:lpstr>Fonts Used</vt:lpstr>
      </vt:variant>
      <vt:variant>
        <vt:i4>10</vt:i4>
      </vt:variant>
      <vt:variant>
        <vt:lpstr>Theme</vt:lpstr>
      </vt:variant>
      <vt:variant>
        <vt:i4>41</vt:i4>
      </vt:variant>
      <vt:variant>
        <vt:lpstr>Embedded OLE Servers</vt:lpstr>
      </vt:variant>
      <vt:variant>
        <vt:i4>1</vt:i4>
      </vt:variant>
      <vt:variant>
        <vt:lpstr>Slide Titles</vt:lpstr>
      </vt:variant>
      <vt:variant>
        <vt:i4>120</vt:i4>
      </vt:variant>
    </vt:vector>
  </HeadingPairs>
  <TitlesOfParts>
    <vt:vector size="172" baseType="lpstr">
      <vt:lpstr>MS PGothic</vt:lpstr>
      <vt:lpstr>Andes</vt:lpstr>
      <vt:lpstr>Arial</vt:lpstr>
      <vt:lpstr>Arial Narrow</vt:lpstr>
      <vt:lpstr>Calibri</vt:lpstr>
      <vt:lpstr>Calibri Light</vt:lpstr>
      <vt:lpstr>Helvetica Neue</vt:lpstr>
      <vt:lpstr>Tahoma</vt:lpstr>
      <vt:lpstr>Times New Roman</vt:lpstr>
      <vt:lpstr>Wingdings</vt:lpstr>
      <vt:lpstr>2_5 white background logo top</vt:lpstr>
      <vt:lpstr>5 white background logo top</vt:lpstr>
      <vt:lpstr>51_Office Theme</vt:lpstr>
      <vt:lpstr>Custom Design</vt:lpstr>
      <vt:lpstr>19_Default Design</vt:lpstr>
      <vt:lpstr>Office Theme</vt:lpstr>
      <vt:lpstr>70_Office Theme</vt:lpstr>
      <vt:lpstr>31_Default Design</vt:lpstr>
      <vt:lpstr>2_Office Theme</vt:lpstr>
      <vt:lpstr>1_Office Theme</vt:lpstr>
      <vt:lpstr>3_Office Theme</vt:lpstr>
      <vt:lpstr>13_Office Theme</vt:lpstr>
      <vt:lpstr>6_Default Design</vt:lpstr>
      <vt:lpstr>4_Default Design</vt:lpstr>
      <vt:lpstr>11_Office Theme</vt:lpstr>
      <vt:lpstr>51_Default Design</vt:lpstr>
      <vt:lpstr>14_Office Theme</vt:lpstr>
      <vt:lpstr>33_Default Design</vt:lpstr>
      <vt:lpstr>61_Office Theme</vt:lpstr>
      <vt:lpstr>Professional</vt:lpstr>
      <vt:lpstr>1_Professional</vt:lpstr>
      <vt:lpstr>6_Office Theme</vt:lpstr>
      <vt:lpstr>21_Default Design</vt:lpstr>
      <vt:lpstr>26_Office Theme</vt:lpstr>
      <vt:lpstr>7_Office Theme</vt:lpstr>
      <vt:lpstr>9_Office Theme</vt:lpstr>
      <vt:lpstr>52_Office Theme</vt:lpstr>
      <vt:lpstr>53_Office Theme</vt:lpstr>
      <vt:lpstr>16_Professional</vt:lpstr>
      <vt:lpstr>12_Office Theme</vt:lpstr>
      <vt:lpstr>63_Office Theme</vt:lpstr>
      <vt:lpstr>Data slides</vt:lpstr>
      <vt:lpstr>16_Office Theme</vt:lpstr>
      <vt:lpstr>74_Office Theme</vt:lpstr>
      <vt:lpstr>1_Diseño personalizado</vt:lpstr>
      <vt:lpstr>4_Office Theme</vt:lpstr>
      <vt:lpstr>1_Data slides</vt:lpstr>
      <vt:lpstr>2_Data slides</vt:lpstr>
      <vt:lpstr>3_Data slides</vt:lpstr>
      <vt:lpstr>15_Office Theme</vt:lpstr>
      <vt:lpstr>COLL 104</vt:lpstr>
      <vt:lpstr>Worksheet</vt:lpstr>
      <vt:lpstr>Personalizing the MOOC:  Insights from Experts Around Planet Earth</vt:lpstr>
      <vt:lpstr>PowerPoint Presentation</vt:lpstr>
      <vt:lpstr>Part I. Current Trends and Recent Cycles</vt:lpstr>
      <vt:lpstr>Audience Poll #1:  When did the world become open?</vt:lpstr>
      <vt:lpstr>Milestones in Educational Technology (All 7 year cycles)</vt:lpstr>
      <vt:lpstr>Audience Poll #2:  Who in here has used Opencourseware?</vt:lpstr>
      <vt:lpstr>Audience Poll #3:  Who in here has taken a MOOC?</vt:lpstr>
      <vt:lpstr>Audience Poll #4:  Who in here has taught a MOOC?</vt:lpstr>
      <vt:lpstr>October 19, 2015 MOOCs Are Still Rising, at Least in Numbers,  Ellen Wexler, Chronicle of Higher Education http://chronicle.com/blogs/wiredcampus/moocs-are-still-rising-at-least-in-numbers/57527 </vt:lpstr>
      <vt:lpstr>February 26, 2017 MOOC lists:  Class Central, the MOOC list, etc. https://www.mooc-list.com/ https://www.class-central.com/  </vt:lpstr>
      <vt:lpstr>August 20, 2015 Unique Pedagogy Syracuse professor offers free ‘Star Trek’ class to the public, USA Today, Amari D. Pollard, LeMayne College http://college.usatoday.com/2015/08/20/syracuse-professor-offers-free-star-trek-class-to-the-public/ r </vt:lpstr>
      <vt:lpstr>December 30, 2016 Finance for Non-Finance Professionals James Weston, Rice University, Coursera https://www.coursera.org/learn/finance-for-non-finance?siteID=lpsebioGe3Q-BJ3wPlEmboN4G3tEZyFQ8A&amp;utm_content=10&amp;utm_medium=partners&amp;utm_source=linkshare&amp;utm_campaign=lpsebioGe3Q </vt:lpstr>
      <vt:lpstr>October 29, 2016 Open Education, Blackboard https://openeducation.blackboard.com/home?tab_tab_group_id=_12_1 </vt:lpstr>
      <vt:lpstr>October 29, 2016 OpenLearning (Thailand) https://www.openlearning.com/ </vt:lpstr>
      <vt:lpstr>December 18, 2016 Best Online Courses of 2016, Class Central https://www.class-central.com/report/best-free-online-courses-2016/ </vt:lpstr>
      <vt:lpstr>December 22, 2016 6 Biggest MOOC Trends of 2016, Dhawa Shah, Class Central https://www.class-central.com/report/biggest-mooc-trends-2016/ </vt:lpstr>
      <vt:lpstr>December 25, 2016 By The Numbers: MOOCS in 2016, Dhawa Shah, Class Central https://www.class-central.com/report/mooc-stats-2016/ </vt:lpstr>
      <vt:lpstr>December 25, 2016 By The Numbers: MOOCS in 2016, Dhawa Shah, Class Central https://www.class-central.com/report/mooc-stats-2016/ </vt:lpstr>
      <vt:lpstr>Part II. MOOCs and Open Education Around the World http://routledge-ny.com/books/details/9781138807419/ </vt:lpstr>
      <vt:lpstr>Foreword #1: The Role of MOOCs in the Future of Education? George Siemens, Executive Director of the Learning Innovation and Networked Knowledge Research Lab, University of Texas Arlington</vt:lpstr>
      <vt:lpstr>Foreword #2: Open(ing up) Education for All, Boosted by Moocs?  Fred Mulder, UNESCO Chair in Open Educational Resources at the Open University of the Netherlands</vt:lpstr>
      <vt:lpstr>Chapter 1: The MOOC Misstep and the Open Education Infrastructure  David Wiley, Co-founder and Chief Academic Officer, Lumen Learning</vt:lpstr>
      <vt:lpstr>Chapter 2: The Single Canon:  MOOCs and Academic Colonization Karen Head, PhD The Georgia Institute of Technology</vt:lpstr>
      <vt:lpstr>Chapter 3: MOOCs and Open Education in Japan: A Case of the Open University of Japan Kumiko Aoki, Ph.D., The Open University of Japan</vt:lpstr>
      <vt:lpstr>Chapter 4: MOOCs, MERLOT, and Open Educational Services Gerard L. Hanley, Ph.D. MERLOT Executive Director Assistant Vice Chancellor, Academic Technology Services California State University, Office of the Chancellor  Figure 1. MOOCs as a Recent Evolution of OER</vt:lpstr>
      <vt:lpstr>Chapter 5: Enabling Open Education: A Feasibility Protocol for Australian Higher Education Dr Carina Bossu, University of Tasmania, Australia Mr David Bull, University of Southern Queensland, Australia Professor Mark Brown, Dublin City University, Ireland Figure 5.1. Feasibility Protocol</vt:lpstr>
      <vt:lpstr>Chapter 6: Open Education at the University of Cape Town Laura Czerniewicz, Glenda Cox, Cheryl Hodgkinson-Williams, and Michelle Willmers  Figure 3: The openness journey at the University of Cape Town (UCT)</vt:lpstr>
      <vt:lpstr>Chapter 8: MOOCs Downunder: Insights from the Open2Study Experience   Maggie Hartnett, Mark Brown, and Amy Wilson Massey University, Dublin City University, and Massey University Figure 3: Example of the Indigenous Studies subject</vt:lpstr>
      <vt:lpstr>Chapter 10: MOOC Pedagogy AMP: A Tool for Characterizing the Pedagogical Approaches of MOOCs Karen Swan, Scott Day, Leonard Bogle, and Traci van Prooyen University of Illinois Springfield  Figure 3. Ratings Metaphors</vt:lpstr>
      <vt:lpstr>Chapter 13: Unbundling Higher Education and the Georgia Tech Online MS in Computer Science: A Chronicle Richard DeMillo</vt:lpstr>
      <vt:lpstr>April 23, 2015 Cost-Benefit Analysis Offloading Semesters or Years to MOOCs The Catch in Arizona State’s Low-Cost Freshman Year Online: No Aid, Chronicle of Higher Education, Thomas Fisher http://chronicle.com/article/The-Catch-in-Arizona-State-s/229617/ </vt:lpstr>
      <vt:lpstr>Chapter 14: Creating a Temporary Spontaneous Mini-Ecosystem through a MOOC Paul Kim and Charlie Chung, Stanford University   Figure 2. Twitter thread announcing the MOOC </vt:lpstr>
      <vt:lpstr>Chapter 15: Learning about MOOCs by Talking to Students Charles Severance, University of Michigan Chuck Severance, U Michigan/Coursera) in Barcelona http://www.youtube.com/watch?v=JzNHvmSv8TI   Chuck Severance, University of Michigan https://www.coursera.org/course/pythonlearn </vt:lpstr>
      <vt:lpstr>April 1, 2015 Flipped the Classroom with MOOCs For a Better Flip, Try MOOCs, David Raths, Campus Technology http://campustechnology.com/articles/2015/04/01/for-a-better-flip-try-moocs.aspx </vt:lpstr>
      <vt:lpstr>Chapter 16: Collaborative Design and Development of MOOCs for Teacher PD Bernard Robin and Sara McNeil, Univ. of Houston</vt:lpstr>
      <vt:lpstr>Chapter 18: Changing the Tune: MOOCs for Human Development? A Case Study Balaji Venkatataraman and Asha Kanwar, COL</vt:lpstr>
      <vt:lpstr>Chapter 19: Harnessing the Power of Open Learning to Share Global Prosperity and Eradicate Poverty Sheila Jagannathan, World Bank, Washington DC  Figure 1: World Bank Group Twin Goals </vt:lpstr>
      <vt:lpstr>Chapter 19: Harnessing the Power of Open Learning to Share Global Prosperity and Eradicate Poverty Sheila Jagannathan, World Bank, Washington DC MOOCs on Climate Change (e.g., impacts of climate change on farmland) and Risk and Opportunity (reducing the risk of childhood mortality) </vt:lpstr>
      <vt:lpstr>Chapter 20: The Glocalization of MOOCs in Southeast Asia  Zoraini Wati Abas, Ed.D. Figure 2. Eight of thirteen MOOCs offered by Taylor’s University</vt:lpstr>
      <vt:lpstr>Chapter 22: OER and MOOCs in Africa: The AVU Experience Griff Richards and Bakary Diallo,  African Virtual University, Nairobi, Kenya</vt:lpstr>
      <vt:lpstr>Chapter 23: Open Learning in the Corporate Setting  Elliot Masie, The Learning CONSORTIUM @ The MASIE Center</vt:lpstr>
      <vt:lpstr>Chapter 24: ALISON: A New World of Free Certified Learning Mike Feerick, CEO &amp; Founder, ALISON</vt:lpstr>
      <vt:lpstr>Chapter 28: MOOCs 2030:  A Future for Massive Online Learning Rebecca Ferguson, Mike Sharples (The Open University, UK), Russell Beale (University of Birmingham) Figure 1. The Beyond Prototypes Models of the TEL Complex  </vt:lpstr>
      <vt:lpstr>Part III. Ideas for Cultural Sensitivity</vt:lpstr>
      <vt:lpstr>Chapter 2: USA/Georgia Tech: Karen Head</vt:lpstr>
      <vt:lpstr>January 27, 2014 Various Geo-Political Issues Coursera Support Center, Why is my country blocked? http://help.coursera.org/customer/portal/articles/1425714-why-is-my-country-blocked-  Online education platform Coursera  blocks students in Syria and Iran, Wamba, Nina Curley http://www.wamda.com/2014/01/coursera-blocks-syria-and-iran-moocs-online-courses </vt:lpstr>
      <vt:lpstr>Chapter 3: Japan/The Open U Kumiko Aiko</vt:lpstr>
      <vt:lpstr>Chapter 5: Australia Carina Bossu</vt:lpstr>
      <vt:lpstr>Duke MOOCs Around the World  https://www.youtube.com/watch?v=nL5QQRR6IOU&amp;feature=youtu.be </vt:lpstr>
      <vt:lpstr>September 16, 2013 Courses from Open Content Rwandan Degree Program Aims for a 'University in a Box', Chronicle of Higher Education, Megan O’Neil http://chronicle.com/article/Rwandan-Degree-Program-Aims/141631/ </vt:lpstr>
      <vt:lpstr>Chap. 6: South Africa Laura Czerniewicz</vt:lpstr>
      <vt:lpstr>PowerPoint Presentation</vt:lpstr>
      <vt:lpstr>Chapter 8:  New Zealand and Ireland  Mark Brown</vt:lpstr>
      <vt:lpstr>Chapter 9: Scotland U of Edinburgh Amy Woodgate</vt:lpstr>
      <vt:lpstr>Mobile MOOCs (e.g., mobile courses on smartphone)</vt:lpstr>
      <vt:lpstr>Chapter 11:  India and Canada/COL  Sanjaya Mishra</vt:lpstr>
      <vt:lpstr>Chapter 12:  Netherlands/Open U  Fred Mulder and Darco Jansen</vt:lpstr>
      <vt:lpstr>May 27, 2015 MOOC Participant Study Strategies The Invisible Learners Taking MOOCs,  George Veletsianos, Inside Higher Ed https://www.insidehighered.com/blogs/higher-ed-beta/invisible-learners-taking-moocs </vt:lpstr>
      <vt:lpstr>Chapter 14:  USA/Stanford Paul Kim and Charlie Chung</vt:lpstr>
      <vt:lpstr>August 1, 2014 Can You Really Teach a MOOC in a Refugee Camp? Steve Kolowich, Chronicle of Higher Education http://chronicle.com/blogs/wiredcampus/can-you-really-teach-a-mooc-in-a-refugee-camp/54191  / </vt:lpstr>
      <vt:lpstr>Chapter 15:  USA/U Michigan Chuck Severance</vt:lpstr>
      <vt:lpstr>Chapter 19:  DC/World Bank Institute  Sheila Jagannathan</vt:lpstr>
      <vt:lpstr>Chapter 20 Indonesia and Malaysia  Zoraini Wati Abas</vt:lpstr>
      <vt:lpstr>March 4, 2016 MOOCs: vital tools in education of the future – or over-hyped online fad? (embedded video: 8:01) Euro News, Sarah Chappell  MOOCs: vital tools in education of the future – or over-hyped online fad?   http://www.euronews.com/2016/03/04/moocs-vital-tools-that-are-shaping-the-future-of-education-or-over-hyped-online/ </vt:lpstr>
      <vt:lpstr>Chapter 21:  U of Philippines Open U Melinda Bandalaria</vt:lpstr>
      <vt:lpstr>April 21, 2014 Benefits of MOOCs for Disadvantaged and Underprivileged  The Revolution Is Not Being MOOC-ized, Students are educated, employed, and male. Gayle Christensen and Brandon Alcorn, UPenn, New Scientist http://www.slate.com/articles/health_and_science/new_scientist/2014/03/mooc_survey_students_of_free_online_courses_are_educated_employed_and_male.html   </vt:lpstr>
      <vt:lpstr>Chapter 27:  Canada Helene Fournier and Rita Hop</vt:lpstr>
      <vt:lpstr>March 1, 2016 Zoom Tarleton State University, Texas  Dr. Credence Baker</vt:lpstr>
      <vt:lpstr>Chapter 28: UK/FutureLearn Rebecca Ferguson and Mike Sharples</vt:lpstr>
      <vt:lpstr>January 20, 2016 Why the Future Is Bright for the World’s Poorest Farmers, Gates Notes, the blog of Bill Gates https://www.gatesnotes.com/Development/The-Future-of-Farming?WT.mc_id=01_20_2016_20_FutureofFarming_BG-LI_&amp;WT.tsrc=BGLI </vt:lpstr>
      <vt:lpstr>Part IV.  Personalization of MOOCs</vt:lpstr>
      <vt:lpstr>Foreword: Canada/USA George Siemens</vt:lpstr>
      <vt:lpstr>October 1, 2014 Acrobatiq http://acrobatiq.com/ </vt:lpstr>
      <vt:lpstr>October 1, 2014 Smart Sparrow, Heat Maps on Misconceptions http https://www.smartsparrow.com/ </vt:lpstr>
      <vt:lpstr>Chapter 18: Canada/COL Balaji Venkataraman</vt:lpstr>
      <vt:lpstr>May 20, 2016 agMOOCs (India) http://www.agmoocs.in/ </vt:lpstr>
      <vt:lpstr>Chapter 18: Canada/COL Balaji Venkataraman</vt:lpstr>
      <vt:lpstr>May 19, 2016 Facebook Schools MOOCs on Engagement Jason Schmitt, EdSurge https://www.edsurge.com/news/2016-05-19-facebook-schools-moocs-on-engagement </vt:lpstr>
      <vt:lpstr>Chapter 18: DOCC/USA  Radhika Gajjala</vt:lpstr>
      <vt:lpstr>Chapter 18:  DOCC/USA Liz Losh</vt:lpstr>
      <vt:lpstr>September 2014 The Selfie Course http://www.selfieresearchers.com/the-selfie-course/ </vt:lpstr>
      <vt:lpstr>Chapter 19: DC/World Bank Institute  Sheila Jagannathan</vt:lpstr>
      <vt:lpstr>Learning for Enjoyment vs. Credentials</vt:lpstr>
      <vt:lpstr>December 23, 2016 HarvardX and MITx: Four Years of Open Online Courses -- Fall 2012 - Summer 2016 Isaac Chung, MIT, and Andrew Dean Ho, Harvard https://papers.ssrn.com/sol3/papers.cfm?abstract_id=2889436 </vt:lpstr>
      <vt:lpstr>March 3, 2016 ‘Trump U.’ Draws Unflattering Spotlight to the Candidate as Fraud Cases Move Forward Chronicle of Higher Education, Corrine Ruff http://chronicle.com/article/Trump-U-Draws/235573?cid=trend_right_a </vt:lpstr>
      <vt:lpstr>Chapter 21: Philippines Open U Melinda Bandalaria</vt:lpstr>
      <vt:lpstr>Chapter 22: Canada/Africa Griff Richards</vt:lpstr>
      <vt:lpstr>Chapter 25: USA/Illinois Vickie Cook</vt:lpstr>
      <vt:lpstr>Chapter 25: USA/Illinois Ray Schroeder</vt:lpstr>
      <vt:lpstr>Part V. MOOC Instructor Survey Personalization Results (July 2016)</vt:lpstr>
      <vt:lpstr>1. How many MOOCs have you taught? (N = 152)</vt:lpstr>
      <vt:lpstr>Q4: 3. How many MOOCs have you completed as a learner  (including any that you are currently enrolled in)?</vt:lpstr>
      <vt:lpstr>Q7. What is the delivery format of your most recent MOOC?</vt:lpstr>
      <vt:lpstr>PowerPoint Presentation</vt:lpstr>
      <vt:lpstr>13. How do you address students’ varying competencies and needs?[Check all that apply]</vt:lpstr>
      <vt:lpstr>14. What types of learning resources can participants select from in your most recent MOOC?[Check all that apply]</vt:lpstr>
      <vt:lpstr>PowerPoint Presentation</vt:lpstr>
      <vt:lpstr>17. How did you design your course to be suitable for students from different cultures and/or linguistic backgrounds?[Check all that apply]</vt:lpstr>
      <vt:lpstr>18. Does the structure of your most recent or current MOOC provide any of the following? [Check all that apply; N = 126]</vt:lpstr>
      <vt:lpstr>PowerPoint Presentation</vt:lpstr>
      <vt:lpstr>February 1, 2017 Designing Adaptive Learning and Assessment in HarvardX: Collaborative Project by Harvard University and TutorGen  Yigal Rosen, Harvard University and Mary Jean Blink, TutorGen, Inc. http://vpal.harvard.edu/blog/designing-adaptive-learning-and-assessment-harvardx-collaborative-project-harvard </vt:lpstr>
      <vt:lpstr>PowerPoint Presentation</vt:lpstr>
      <vt:lpstr>General Analytic Method MOOC Research (2014–2017)</vt:lpstr>
      <vt:lpstr>Specific Analytic Method for MOOC Research (2014–2017)</vt:lpstr>
      <vt:lpstr>Location of MOOC Research Team Members (2014–2017)</vt:lpstr>
      <vt:lpstr>Country of Origin of MOOC Delivery (2014–2017)</vt:lpstr>
      <vt:lpstr>Focus of MOOC Research (2014–2017)</vt:lpstr>
      <vt:lpstr>Specific Topics of MOOC  Research (2014–2017)</vt:lpstr>
      <vt:lpstr>MOOCs… Ten Course/Instructional Design Guidelines</vt:lpstr>
      <vt:lpstr>     MOOC Instructor Guide #1. Plan and Prepare for the Experience</vt:lpstr>
      <vt:lpstr>   MOOC Guide #2. Build in Feedback for Each Experience (etc., Peer, Machine, Volunteer, and Self-Assessment)</vt:lpstr>
      <vt:lpstr>    MOOC Guide #3. Create Interactivities (e.g., use Polling Questions)</vt:lpstr>
      <vt:lpstr>    MOOC Guide #4. Provide Variation and Choice</vt:lpstr>
      <vt:lpstr>   MOOC Guide #5. Combine Sync and Async Instruction  (e.g., David Merrill and Charlie Reigeluth)</vt:lpstr>
      <vt:lpstr>    MOOC Guide #6. Design Responsive and Interactive Learning Communities</vt:lpstr>
      <vt:lpstr>    MOOC Guide #7. Offer Weekly Recaps and Updates</vt:lpstr>
      <vt:lpstr>     MOOC Guide #8. Personalize the Activity or Experience Where Possible!</vt:lpstr>
      <vt:lpstr>    MOOC Guide #9. Engage in Resource Sharing</vt:lpstr>
      <vt:lpstr>     MOOC Guide #10. Be Willing to Change Midstream.</vt:lpstr>
      <vt:lpstr>Any Comments or Questions? Slides at: TrainingShare.com Papers: PublicationShare.com Free Book: http://tec-variety.com/ MOOCsBook: http://moocsbook.com/    </vt:lpstr>
    </vt:vector>
  </TitlesOfParts>
  <Company>CourseShare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Curtis Bonk</cp:lastModifiedBy>
  <cp:revision>2195</cp:revision>
  <cp:lastPrinted>2016-05-21T17:10:57Z</cp:lastPrinted>
  <dcterms:created xsi:type="dcterms:W3CDTF">2003-05-17T19:53:56Z</dcterms:created>
  <dcterms:modified xsi:type="dcterms:W3CDTF">2017-02-25T22:22:39Z</dcterms:modified>
</cp:coreProperties>
</file>