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ags/tag3.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ags/tag4.xml" ContentType="application/vnd.openxmlformats-officedocument.presentationml.tags+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ags/tag5.xml" ContentType="application/vnd.openxmlformats-officedocument.presentationml.tags+xml"/>
  <Override PartName="/ppt/notesSlides/notesSlide6.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 id="2147483767" r:id="rId3"/>
    <p:sldMasterId id="2147484013" r:id="rId4"/>
    <p:sldMasterId id="2147484017" r:id="rId5"/>
    <p:sldMasterId id="2147484032" r:id="rId6"/>
    <p:sldMasterId id="2147484049" r:id="rId7"/>
    <p:sldMasterId id="2147484115" r:id="rId8"/>
    <p:sldMasterId id="2147484127" r:id="rId9"/>
  </p:sldMasterIdLst>
  <p:notesMasterIdLst>
    <p:notesMasterId r:id="rId46"/>
  </p:notesMasterIdLst>
  <p:handoutMasterIdLst>
    <p:handoutMasterId r:id="rId47"/>
  </p:handoutMasterIdLst>
  <p:sldIdLst>
    <p:sldId id="531" r:id="rId10"/>
    <p:sldId id="581" r:id="rId11"/>
    <p:sldId id="602" r:id="rId12"/>
    <p:sldId id="604" r:id="rId13"/>
    <p:sldId id="603" r:id="rId14"/>
    <p:sldId id="585" r:id="rId15"/>
    <p:sldId id="601" r:id="rId16"/>
    <p:sldId id="375" r:id="rId17"/>
    <p:sldId id="364" r:id="rId18"/>
    <p:sldId id="586" r:id="rId19"/>
    <p:sldId id="502" r:id="rId20"/>
    <p:sldId id="587" r:id="rId21"/>
    <p:sldId id="489" r:id="rId22"/>
    <p:sldId id="491" r:id="rId23"/>
    <p:sldId id="496" r:id="rId24"/>
    <p:sldId id="497" r:id="rId25"/>
    <p:sldId id="492" r:id="rId26"/>
    <p:sldId id="501" r:id="rId27"/>
    <p:sldId id="498" r:id="rId28"/>
    <p:sldId id="590" r:id="rId29"/>
    <p:sldId id="493" r:id="rId30"/>
    <p:sldId id="490" r:id="rId31"/>
    <p:sldId id="488" r:id="rId32"/>
    <p:sldId id="589" r:id="rId33"/>
    <p:sldId id="487" r:id="rId34"/>
    <p:sldId id="588" r:id="rId35"/>
    <p:sldId id="600" r:id="rId36"/>
    <p:sldId id="592" r:id="rId37"/>
    <p:sldId id="591" r:id="rId38"/>
    <p:sldId id="593" r:id="rId39"/>
    <p:sldId id="598" r:id="rId40"/>
    <p:sldId id="595" r:id="rId41"/>
    <p:sldId id="599" r:id="rId42"/>
    <p:sldId id="597" r:id="rId43"/>
    <p:sldId id="543" r:id="rId44"/>
    <p:sldId id="537" r:id="rId45"/>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97" d="100"/>
          <a:sy n="97" d="100"/>
        </p:scale>
        <p:origin x="114" y="732"/>
      </p:cViewPr>
      <p:guideLst/>
    </p:cSldViewPr>
  </p:slideViewPr>
  <p:notesTextViewPr>
    <p:cViewPr>
      <p:scale>
        <a:sx n="1" d="1"/>
        <a:sy n="1" d="1"/>
      </p:scale>
      <p:origin x="0" y="0"/>
    </p:cViewPr>
  </p:notesTextViewPr>
  <p:sorterViewPr>
    <p:cViewPr varScale="1">
      <p:scale>
        <a:sx n="1" d="1"/>
        <a:sy n="1" d="1"/>
      </p:scale>
      <p:origin x="0" y="-5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U\IST%20program\R\Research%20group-Bonk\pl\helpmewiththetalkonmondayindc\New%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Shuya\Box%20Sync\Research\ResearchGroup-MOOC\Data\Q8.9.17.21.22.23resorted_08212016.xls"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F:\IU\IST%20program\R\Research%20group-Bonk\Elearn\AERA-for%20reference\PPT%20for%20Bonk\New%20data%201111.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ajia%20Sabir\Box%20Sync\Bonk%20MOOC%20rGroup\My%20AERA%20data\July%2020%20Raw%20data\Ranking%20Question.xlsx" TargetMode="External"/><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oleObject" Target="file:///F:\IU\IST%20program\R\Research%20group-Bonk\pl\helpmewiththetalkonmondayindc\New%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Shuya\Box%20Sync\Research\ResearchGroup-MOOC\Data\Q8.9.17.21.22.23resorted_08212016.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huya\Box%20Sync\Research\ResearchGroup-MOOC\Data\Q8.9.17.21.22.23resorted_08212016.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huya\Box%20Sync\Research\ResearchGroup-MOOC\Data\Q8.9.17.21.22.23resorted_08212016.xls"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F:\IU\IST%20program\R\Research%20group-Bonk\pl\helpmewiththetalkonmondayindc\New%20data.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file:///C:\Users\Shuya\Box%20Sync\Research\ResearchGroup-MOOC\Data\Q8.9.17.21.22.23resorted_0821201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huya\Box%20Sync\Research\ResearchGroup-MOOC\Data\Q8.9.17.21.22.23resorted_08212016.xls"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F:\IU\IST%20program\R\Research%20group-Bonk\pl\helpmewiththetalkonmondayindc\New%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'Number of MOOCs'!$B$3:$B$7</c:f>
              <c:strCache>
                <c:ptCount val="5"/>
                <c:pt idx="0">
                  <c:v>0</c:v>
                </c:pt>
                <c:pt idx="1">
                  <c:v>1</c:v>
                </c:pt>
                <c:pt idx="2">
                  <c:v>2</c:v>
                </c:pt>
                <c:pt idx="3">
                  <c:v>3</c:v>
                </c:pt>
                <c:pt idx="4">
                  <c:v>4 or more</c:v>
                </c:pt>
              </c:strCache>
            </c:strRef>
          </c:cat>
          <c:val>
            <c:numRef>
              <c:f>'Number of MOOCs'!$C$3:$C$7</c:f>
              <c:numCache>
                <c:formatCode>General</c:formatCode>
                <c:ptCount val="5"/>
                <c:pt idx="0">
                  <c:v>1</c:v>
                </c:pt>
                <c:pt idx="1">
                  <c:v>84</c:v>
                </c:pt>
                <c:pt idx="2">
                  <c:v>30</c:v>
                </c:pt>
                <c:pt idx="3">
                  <c:v>20</c:v>
                </c:pt>
                <c:pt idx="4">
                  <c:v>17</c:v>
                </c:pt>
              </c:numCache>
            </c:numRef>
          </c:val>
          <c:extLst>
            <c:ext xmlns:c16="http://schemas.microsoft.com/office/drawing/2014/chart" uri="{C3380CC4-5D6E-409C-BE32-E72D297353CC}">
              <c16:uniqueId val="{00000000-392D-4350-8658-90CD834A7A2D}"/>
            </c:ext>
          </c:extLst>
        </c:ser>
        <c:dLbls>
          <c:showLegendKey val="0"/>
          <c:showVal val="0"/>
          <c:showCatName val="0"/>
          <c:showSerName val="0"/>
          <c:showPercent val="0"/>
          <c:showBubbleSize val="0"/>
        </c:dLbls>
        <c:gapWidth val="219"/>
        <c:overlap val="-27"/>
        <c:axId val="193663264"/>
        <c:axId val="193664896"/>
      </c:barChart>
      <c:catAx>
        <c:axId val="19366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3664896"/>
        <c:crosses val="autoZero"/>
        <c:auto val="1"/>
        <c:lblAlgn val="ctr"/>
        <c:lblOffset val="100"/>
        <c:noMultiLvlLbl val="0"/>
      </c:catAx>
      <c:valAx>
        <c:axId val="19366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366326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sz="2000" dirty="0">
                <a:latin typeface="Tahoma" panose="020B0604030504040204" pitchFamily="34" charset="0"/>
                <a:ea typeface="Tahoma" panose="020B0604030504040204" pitchFamily="34" charset="0"/>
                <a:cs typeface="Tahoma" panose="020B0604030504040204" pitchFamily="34" charset="0"/>
              </a:rPr>
              <a:t>22. How do participants in your MOOC contact you if they have questions, concerns, or suggestions?</a:t>
            </a:r>
          </a:p>
          <a:p>
            <a:pPr>
              <a:defRPr sz="1000" b="1" i="0" u="none" strike="noStrike" baseline="0">
                <a:solidFill>
                  <a:srgbClr val="000000"/>
                </a:solidFill>
                <a:latin typeface="Microsoft Sans Serif"/>
                <a:ea typeface="Microsoft Sans Serif"/>
                <a:cs typeface="Microsoft Sans Serif"/>
              </a:defRPr>
            </a:pPr>
            <a:r>
              <a:rPr lang="en-US" sz="2000" dirty="0">
                <a:latin typeface="Tahoma" panose="020B0604030504040204" pitchFamily="34" charset="0"/>
                <a:ea typeface="Tahoma" panose="020B0604030504040204" pitchFamily="34" charset="0"/>
                <a:cs typeface="Tahoma" panose="020B0604030504040204" pitchFamily="34" charset="0"/>
              </a:rPr>
              <a:t>[Check all that apply; N = 135]</a:t>
            </a:r>
          </a:p>
        </c:rich>
      </c:tx>
      <c:layout>
        <c:manualLayout>
          <c:xMode val="edge"/>
          <c:yMode val="edge"/>
          <c:x val="0.12250586111421446"/>
          <c:y val="5.213559704345553E-2"/>
        </c:manualLayout>
      </c:layout>
      <c:overlay val="0"/>
      <c:spPr>
        <a:noFill/>
        <a:ln w="25400">
          <a:noFill/>
        </a:ln>
      </c:spPr>
    </c:title>
    <c:autoTitleDeleted val="0"/>
    <c:plotArea>
      <c:layout>
        <c:manualLayout>
          <c:layoutTarget val="inner"/>
          <c:xMode val="edge"/>
          <c:yMode val="edge"/>
          <c:x val="0.47465229599418413"/>
          <c:y val="0.24226685183428273"/>
          <c:w val="0.86632091322311944"/>
          <c:h val="0.5"/>
        </c:manualLayout>
      </c:layout>
      <c:barChart>
        <c:barDir val="bar"/>
        <c:grouping val="clustered"/>
        <c:varyColors val="0"/>
        <c:ser>
          <c:idx val="0"/>
          <c:order val="0"/>
          <c:spPr>
            <a:solidFill>
              <a:srgbClr val="9999FF"/>
            </a:solidFill>
            <a:ln w="12700">
              <a:solidFill>
                <a:srgbClr val="000000"/>
              </a:solidFill>
              <a:prstDash val="solid"/>
            </a:ln>
          </c:spPr>
          <c:invertIfNegative val="0"/>
          <c:cat>
            <c:strRef>
              <c:f>'Question 23'!$A$4:$A$15</c:f>
              <c:strCache>
                <c:ptCount val="12"/>
                <c:pt idx="0">
                  <c:v>Mobile phone (including text messaging)</c:v>
                </c:pt>
                <c:pt idx="1">
                  <c:v>Personal visits</c:v>
                </c:pt>
                <c:pt idx="2">
                  <c:v>Virtual world or environment</c:v>
                </c:pt>
                <c:pt idx="3">
                  <c:v>Face-to-face meet ups (e.g., cafés, study center, university, etc.)</c:v>
                </c:pt>
                <c:pt idx="4">
                  <c:v>Synchronous chat tool</c:v>
                </c:pt>
                <c:pt idx="5">
                  <c:v>Not applicable (they cannot contact the instructor)</c:v>
                </c:pt>
                <c:pt idx="6">
                  <c:v>Synchronous conferencing (e.g., Skype, Google Hangouts, Zoom, Adobe Connect, etc.)</c:v>
                </c:pt>
                <c:pt idx="7">
                  <c:v>Other (Please describe):</c:v>
                </c:pt>
                <c:pt idx="8">
                  <c:v>Social media</c:v>
                </c:pt>
                <c:pt idx="9">
                  <c:v>Email to teaching assistants</c:v>
                </c:pt>
                <c:pt idx="10">
                  <c:v>Email to the instructor</c:v>
                </c:pt>
                <c:pt idx="11">
                  <c:v>Email to the course or system</c:v>
                </c:pt>
              </c:strCache>
            </c:strRef>
          </c:cat>
          <c:val>
            <c:numRef>
              <c:f>'Question 23'!$C$4:$C$15</c:f>
              <c:numCache>
                <c:formatCode>0.0%</c:formatCode>
                <c:ptCount val="12"/>
                <c:pt idx="0">
                  <c:v>0</c:v>
                </c:pt>
                <c:pt idx="1">
                  <c:v>6.9999999999999993E-3</c:v>
                </c:pt>
                <c:pt idx="2">
                  <c:v>6.9999999999999993E-3</c:v>
                </c:pt>
                <c:pt idx="3">
                  <c:v>0.03</c:v>
                </c:pt>
                <c:pt idx="4">
                  <c:v>8.1000000000000003E-2</c:v>
                </c:pt>
                <c:pt idx="5">
                  <c:v>9.6000000000000002E-2</c:v>
                </c:pt>
                <c:pt idx="6">
                  <c:v>0.13300000000000001</c:v>
                </c:pt>
                <c:pt idx="7">
                  <c:v>0.193</c:v>
                </c:pt>
                <c:pt idx="8">
                  <c:v>0.25900000000000001</c:v>
                </c:pt>
                <c:pt idx="9">
                  <c:v>0.311</c:v>
                </c:pt>
                <c:pt idx="10">
                  <c:v>0.55600000000000005</c:v>
                </c:pt>
                <c:pt idx="11">
                  <c:v>0.57799999999999996</c:v>
                </c:pt>
              </c:numCache>
            </c:numRef>
          </c:val>
          <c:extLst>
            <c:ext xmlns:c16="http://schemas.microsoft.com/office/drawing/2014/chart" uri="{C3380CC4-5D6E-409C-BE32-E72D297353CC}">
              <c16:uniqueId val="{00000000-F74A-4B3F-8CEE-E68F3DC34D8B}"/>
            </c:ext>
          </c:extLst>
        </c:ser>
        <c:dLbls>
          <c:showLegendKey val="0"/>
          <c:showVal val="0"/>
          <c:showCatName val="0"/>
          <c:showSerName val="0"/>
          <c:showPercent val="0"/>
          <c:showBubbleSize val="0"/>
        </c:dLbls>
        <c:gapWidth val="150"/>
        <c:axId val="747476224"/>
        <c:axId val="747469168"/>
      </c:barChart>
      <c:catAx>
        <c:axId val="747476224"/>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747469168"/>
        <c:crosses val="autoZero"/>
        <c:auto val="1"/>
        <c:lblAlgn val="ctr"/>
        <c:lblOffset val="100"/>
        <c:noMultiLvlLbl val="0"/>
      </c:catAx>
      <c:valAx>
        <c:axId val="747469168"/>
        <c:scaling>
          <c:orientation val="minMax"/>
        </c:scaling>
        <c:delete val="0"/>
        <c:axPos val="b"/>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747476224"/>
        <c:crossesAt val="1"/>
        <c:crossBetween val="between"/>
      </c:valAx>
      <c:spPr>
        <a:solidFill>
          <a:srgbClr val="EEEEEE"/>
        </a:solidFill>
        <a:ln w="25400">
          <a:noFill/>
        </a:ln>
      </c:spPr>
    </c:plotArea>
    <c:plotVisOnly val="1"/>
    <c:dispBlanksAs val="gap"/>
    <c:showDLblsOverMax val="0"/>
  </c:chart>
  <c:spPr>
    <a:solidFill>
      <a:srgbClr val="EEEEEE"/>
    </a:solidFill>
    <a:ln w="3175">
      <a:no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2255184432776E-2"/>
          <c:y val="2.7189548080808621E-2"/>
          <c:w val="0.93870028166167974"/>
          <c:h val="0.83962662541848088"/>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Efforts!$B$7:$B$9</c:f>
              <c:strCache>
                <c:ptCount val="3"/>
                <c:pt idx="0">
                  <c:v>8-10 (high level effort)</c:v>
                </c:pt>
                <c:pt idx="1">
                  <c:v>4-7 (middle level effort)</c:v>
                </c:pt>
                <c:pt idx="2">
                  <c:v>1-3(low level effort)</c:v>
                </c:pt>
              </c:strCache>
            </c:strRef>
          </c:cat>
          <c:val>
            <c:numRef>
              <c:f>Efforts!$C$7:$C$9</c:f>
              <c:numCache>
                <c:formatCode>General</c:formatCode>
                <c:ptCount val="3"/>
                <c:pt idx="0">
                  <c:v>43</c:v>
                </c:pt>
                <c:pt idx="1">
                  <c:v>53</c:v>
                </c:pt>
                <c:pt idx="2">
                  <c:v>45</c:v>
                </c:pt>
              </c:numCache>
            </c:numRef>
          </c:val>
          <c:extLst>
            <c:ext xmlns:c16="http://schemas.microsoft.com/office/drawing/2014/chart" uri="{C3380CC4-5D6E-409C-BE32-E72D297353CC}">
              <c16:uniqueId val="{00000000-FDBA-4EA3-BADA-5D38CD5D5337}"/>
            </c:ext>
          </c:extLst>
        </c:ser>
        <c:dLbls>
          <c:showLegendKey val="0"/>
          <c:showVal val="0"/>
          <c:showCatName val="0"/>
          <c:showSerName val="0"/>
          <c:showPercent val="0"/>
          <c:showBubbleSize val="0"/>
        </c:dLbls>
        <c:gapWidth val="219"/>
        <c:overlap val="-27"/>
        <c:axId val="193819728"/>
        <c:axId val="193821904"/>
      </c:barChart>
      <c:catAx>
        <c:axId val="19381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3821904"/>
        <c:crosses val="autoZero"/>
        <c:auto val="1"/>
        <c:lblAlgn val="ctr"/>
        <c:lblOffset val="100"/>
        <c:noMultiLvlLbl val="0"/>
      </c:catAx>
      <c:valAx>
        <c:axId val="19382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1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cap="all" spc="0" baseline="0">
                <a:solidFill>
                  <a:sysClr val="windowText" lastClr="000000"/>
                </a:solidFill>
                <a:latin typeface="+mn-lt"/>
                <a:ea typeface="+mn-ea"/>
                <a:cs typeface="+mn-cs"/>
              </a:defRPr>
            </a:pPr>
            <a:r>
              <a:rPr lang="en-US" sz="1200" b="0" i="0" cap="none" baseline="0">
                <a:effectLst/>
              </a:rPr>
              <a:t>Instructor personalization efforts across 3 factors</a:t>
            </a:r>
            <a:endParaRPr lang="en-US" sz="1100" cap="none">
              <a:effectLst/>
            </a:endParaRPr>
          </a:p>
        </c:rich>
      </c:tx>
      <c:layout>
        <c:manualLayout>
          <c:xMode val="edge"/>
          <c:yMode val="edge"/>
          <c:x val="0.17346528722908192"/>
          <c:y val="3.9357440902041754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40" b="0" i="0" u="none" strike="noStrike" kern="1200" cap="all"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1.4369604858612705E-2"/>
          <c:y val="6.9776931447225229E-2"/>
          <c:w val="0.97118648565655341"/>
          <c:h val="0.66586776965719341"/>
        </c:manualLayout>
      </c:layout>
      <c:lineChart>
        <c:grouping val="standard"/>
        <c:varyColors val="0"/>
        <c:ser>
          <c:idx val="0"/>
          <c:order val="0"/>
          <c:tx>
            <c:strRef>
              <c:f>'Sheet1 (2)'!$B$1</c:f>
              <c:strCache>
                <c:ptCount val="1"/>
                <c:pt idx="0">
                  <c:v>Meeting unique learner needs during  MOOC "design"  phase</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 (2)'!$A$2:$A$4</c:f>
              <c:strCache>
                <c:ptCount val="3"/>
                <c:pt idx="0">
                  <c:v>Low (1-3)</c:v>
                </c:pt>
                <c:pt idx="1">
                  <c:v>Mid. (4-7)</c:v>
                </c:pt>
                <c:pt idx="2">
                  <c:v>High (8-10)</c:v>
                </c:pt>
              </c:strCache>
            </c:strRef>
          </c:cat>
          <c:val>
            <c:numRef>
              <c:f>'Sheet1 (2)'!$B$2:$B$4</c:f>
              <c:numCache>
                <c:formatCode>General</c:formatCode>
                <c:ptCount val="3"/>
                <c:pt idx="0">
                  <c:v>41</c:v>
                </c:pt>
                <c:pt idx="1">
                  <c:v>42</c:v>
                </c:pt>
                <c:pt idx="2">
                  <c:v>43</c:v>
                </c:pt>
              </c:numCache>
            </c:numRef>
          </c:val>
          <c:smooth val="0"/>
          <c:extLst>
            <c:ext xmlns:c16="http://schemas.microsoft.com/office/drawing/2014/chart" uri="{C3380CC4-5D6E-409C-BE32-E72D297353CC}">
              <c16:uniqueId val="{00000000-B160-4B16-B791-D7639B03BC56}"/>
            </c:ext>
          </c:extLst>
        </c:ser>
        <c:ser>
          <c:idx val="1"/>
          <c:order val="1"/>
          <c:tx>
            <c:strRef>
              <c:f>'Sheet1 (2)'!$C$1</c:f>
              <c:strCache>
                <c:ptCount val="1"/>
                <c:pt idx="0">
                  <c:v>Meeting unique learner needs during  MOOC "delivery"  phase</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Pt>
            <c:idx val="2"/>
            <c:marker>
              <c:symbol val="circle"/>
              <c:size val="17"/>
              <c:spPr>
                <a:solidFill>
                  <a:schemeClr val="lt1"/>
                </a:solidFill>
                <a:ln>
                  <a:noFill/>
                </a:ln>
                <a:effectLst/>
              </c:spPr>
            </c:marker>
            <c:bubble3D val="0"/>
            <c:extLst>
              <c:ext xmlns:c16="http://schemas.microsoft.com/office/drawing/2014/chart" uri="{C3380CC4-5D6E-409C-BE32-E72D297353CC}">
                <c16:uniqueId val="{00000001-B160-4B16-B791-D7639B03BC5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 (2)'!$A$2:$A$4</c:f>
              <c:strCache>
                <c:ptCount val="3"/>
                <c:pt idx="0">
                  <c:v>Low (1-3)</c:v>
                </c:pt>
                <c:pt idx="1">
                  <c:v>Mid. (4-7)</c:v>
                </c:pt>
                <c:pt idx="2">
                  <c:v>High (8-10)</c:v>
                </c:pt>
              </c:strCache>
            </c:strRef>
          </c:cat>
          <c:val>
            <c:numRef>
              <c:f>'Sheet1 (2)'!$C$2:$C$4</c:f>
              <c:numCache>
                <c:formatCode>General</c:formatCode>
                <c:ptCount val="3"/>
                <c:pt idx="0">
                  <c:v>38</c:v>
                </c:pt>
                <c:pt idx="1">
                  <c:v>53</c:v>
                </c:pt>
                <c:pt idx="2">
                  <c:v>36</c:v>
                </c:pt>
              </c:numCache>
            </c:numRef>
          </c:val>
          <c:smooth val="0"/>
          <c:extLst>
            <c:ext xmlns:c16="http://schemas.microsoft.com/office/drawing/2014/chart" uri="{C3380CC4-5D6E-409C-BE32-E72D297353CC}">
              <c16:uniqueId val="{00000002-B160-4B16-B791-D7639B03BC56}"/>
            </c:ext>
          </c:extLst>
        </c:ser>
        <c:ser>
          <c:idx val="2"/>
          <c:order val="2"/>
          <c:tx>
            <c:strRef>
              <c:f>'Sheet1 (2)'!$D$1</c:f>
              <c:strCache>
                <c:ptCount val="1"/>
                <c:pt idx="0">
                  <c:v>Addressing cultural and linguistic differences of MOOC learners</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dLbl>
              <c:idx val="0"/>
              <c:tx>
                <c:rich>
                  <a:bodyPr/>
                  <a:lstStyle/>
                  <a:p>
                    <a:fld id="{C2DFB3EB-D9DC-4CB0-A234-747E542BE676}" type="VALUE">
                      <a:rPr lang="en-US">
                        <a:solidFill>
                          <a:schemeClr val="tx2">
                            <a:lumMod val="50000"/>
                          </a:schemeClr>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160-4B16-B791-D7639B03BC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 (2)'!$A$2:$A$4</c:f>
              <c:strCache>
                <c:ptCount val="3"/>
                <c:pt idx="0">
                  <c:v>Low (1-3)</c:v>
                </c:pt>
                <c:pt idx="1">
                  <c:v>Mid. (4-7)</c:v>
                </c:pt>
                <c:pt idx="2">
                  <c:v>High (8-10)</c:v>
                </c:pt>
              </c:strCache>
            </c:strRef>
          </c:cat>
          <c:val>
            <c:numRef>
              <c:f>'Sheet1 (2)'!$D$2:$D$4</c:f>
              <c:numCache>
                <c:formatCode>General</c:formatCode>
                <c:ptCount val="3"/>
                <c:pt idx="0">
                  <c:v>38</c:v>
                </c:pt>
                <c:pt idx="1">
                  <c:v>45</c:v>
                </c:pt>
                <c:pt idx="2">
                  <c:v>41</c:v>
                </c:pt>
              </c:numCache>
            </c:numRef>
          </c:val>
          <c:smooth val="0"/>
          <c:extLst>
            <c:ext xmlns:c16="http://schemas.microsoft.com/office/drawing/2014/chart" uri="{C3380CC4-5D6E-409C-BE32-E72D297353CC}">
              <c16:uniqueId val="{00000004-B160-4B16-B791-D7639B03BC56}"/>
            </c:ext>
          </c:extLst>
        </c:ser>
        <c:dLbls>
          <c:dLblPos val="ctr"/>
          <c:showLegendKey val="0"/>
          <c:showVal val="1"/>
          <c:showCatName val="0"/>
          <c:showSerName val="0"/>
          <c:showPercent val="0"/>
          <c:showBubbleSize val="0"/>
        </c:dLbls>
        <c:marker val="1"/>
        <c:smooth val="0"/>
        <c:axId val="2019366208"/>
        <c:axId val="2019350976"/>
      </c:lineChart>
      <c:catAx>
        <c:axId val="20193662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2019350976"/>
        <c:crosses val="autoZero"/>
        <c:auto val="1"/>
        <c:lblAlgn val="ctr"/>
        <c:lblOffset val="100"/>
        <c:noMultiLvlLbl val="0"/>
      </c:catAx>
      <c:valAx>
        <c:axId val="2019350976"/>
        <c:scaling>
          <c:orientation val="minMax"/>
          <c:max val="55"/>
          <c:min val="33"/>
        </c:scaling>
        <c:delete val="1"/>
        <c:axPos val="l"/>
        <c:numFmt formatCode="General" sourceLinked="1"/>
        <c:majorTickMark val="out"/>
        <c:minorTickMark val="none"/>
        <c:tickLblPos val="nextTo"/>
        <c:crossAx val="201936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5655839798527"/>
          <c:y val="5.3128988922919562E-2"/>
          <c:w val="0.70192044075390736"/>
          <c:h val="0.8864425383315719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Subject!$A$2:$A$16</c:f>
              <c:strCache>
                <c:ptCount val="15"/>
                <c:pt idx="0">
                  <c:v>Philosophy</c:v>
                </c:pt>
                <c:pt idx="1">
                  <c:v>Astronomy</c:v>
                </c:pt>
                <c:pt idx="2">
                  <c:v>Engineering</c:v>
                </c:pt>
                <c:pt idx="3">
                  <c:v>History</c:v>
                </c:pt>
                <c:pt idx="4">
                  <c:v>Math</c:v>
                </c:pt>
                <c:pt idx="5">
                  <c:v>Art</c:v>
                </c:pt>
                <c:pt idx="6">
                  <c:v>Data science</c:v>
                </c:pt>
                <c:pt idx="7">
                  <c:v>Language</c:v>
                </c:pt>
                <c:pt idx="8">
                  <c:v>Climate scicence</c:v>
                </c:pt>
                <c:pt idx="9">
                  <c:v>Natural science</c:v>
                </c:pt>
                <c:pt idx="10">
                  <c:v>Computer science</c:v>
                </c:pt>
                <c:pt idx="11">
                  <c:v>Business</c:v>
                </c:pt>
                <c:pt idx="12">
                  <c:v>Social science</c:v>
                </c:pt>
                <c:pt idx="13">
                  <c:v>Education</c:v>
                </c:pt>
                <c:pt idx="14">
                  <c:v>Medical and health</c:v>
                </c:pt>
              </c:strCache>
            </c:strRef>
          </c:cat>
          <c:val>
            <c:numRef>
              <c:f>Subject!$B$2:$B$16</c:f>
              <c:numCache>
                <c:formatCode>General</c:formatCode>
                <c:ptCount val="15"/>
                <c:pt idx="0">
                  <c:v>2</c:v>
                </c:pt>
                <c:pt idx="1">
                  <c:v>2</c:v>
                </c:pt>
                <c:pt idx="2">
                  <c:v>3</c:v>
                </c:pt>
                <c:pt idx="3">
                  <c:v>4</c:v>
                </c:pt>
                <c:pt idx="4">
                  <c:v>4</c:v>
                </c:pt>
                <c:pt idx="5">
                  <c:v>6</c:v>
                </c:pt>
                <c:pt idx="6">
                  <c:v>7</c:v>
                </c:pt>
                <c:pt idx="7">
                  <c:v>7</c:v>
                </c:pt>
                <c:pt idx="8">
                  <c:v>7</c:v>
                </c:pt>
                <c:pt idx="9">
                  <c:v>11</c:v>
                </c:pt>
                <c:pt idx="10">
                  <c:v>12</c:v>
                </c:pt>
                <c:pt idx="11">
                  <c:v>14</c:v>
                </c:pt>
                <c:pt idx="12">
                  <c:v>17</c:v>
                </c:pt>
                <c:pt idx="13">
                  <c:v>20</c:v>
                </c:pt>
                <c:pt idx="14">
                  <c:v>25</c:v>
                </c:pt>
              </c:numCache>
            </c:numRef>
          </c:val>
          <c:extLst>
            <c:ext xmlns:c16="http://schemas.microsoft.com/office/drawing/2014/chart" uri="{C3380CC4-5D6E-409C-BE32-E72D297353CC}">
              <c16:uniqueId val="{00000000-66CF-44F1-B89C-40B387804D3E}"/>
            </c:ext>
          </c:extLst>
        </c:ser>
        <c:dLbls>
          <c:showLegendKey val="0"/>
          <c:showVal val="0"/>
          <c:showCatName val="0"/>
          <c:showSerName val="0"/>
          <c:showPercent val="0"/>
          <c:showBubbleSize val="0"/>
        </c:dLbls>
        <c:gapWidth val="182"/>
        <c:axId val="609280832"/>
        <c:axId val="609278656"/>
      </c:barChart>
      <c:catAx>
        <c:axId val="609280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09278656"/>
        <c:crosses val="autoZero"/>
        <c:auto val="1"/>
        <c:lblAlgn val="ctr"/>
        <c:lblOffset val="100"/>
        <c:noMultiLvlLbl val="0"/>
      </c:catAx>
      <c:valAx>
        <c:axId val="609278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28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sz="2800" dirty="0">
                <a:latin typeface="Tahoma" panose="020B0604030504040204" pitchFamily="34" charset="0"/>
                <a:ea typeface="Tahoma" panose="020B0604030504040204" pitchFamily="34" charset="0"/>
                <a:cs typeface="Tahoma" panose="020B0604030504040204" pitchFamily="34" charset="0"/>
              </a:rPr>
              <a:t>7. What is the delivery format of your most recent MOOC?</a:t>
            </a:r>
          </a:p>
        </c:rich>
      </c:tx>
      <c:layout>
        <c:manualLayout>
          <c:xMode val="edge"/>
          <c:yMode val="edge"/>
          <c:x val="4.9487742935641316E-2"/>
          <c:y val="3.09996576514892E-3"/>
        </c:manualLayout>
      </c:layout>
      <c:overlay val="0"/>
      <c:spPr>
        <a:noFill/>
        <a:ln w="25400">
          <a:noFill/>
        </a:ln>
      </c:spPr>
    </c:title>
    <c:autoTitleDeleted val="0"/>
    <c:plotArea>
      <c:layout>
        <c:manualLayout>
          <c:layoutTarget val="inner"/>
          <c:xMode val="edge"/>
          <c:yMode val="edge"/>
          <c:x val="0.40620353914666391"/>
          <c:y val="0.19251340865000571"/>
          <c:w val="0.46701468067538904"/>
          <c:h val="0.71925133689839571"/>
        </c:manualLayout>
      </c:layout>
      <c:barChart>
        <c:barDir val="bar"/>
        <c:grouping val="clustered"/>
        <c:varyColors val="0"/>
        <c:ser>
          <c:idx val="0"/>
          <c:order val="0"/>
          <c:spPr>
            <a:solidFill>
              <a:srgbClr val="9999FF"/>
            </a:solidFill>
            <a:ln w="12700">
              <a:solidFill>
                <a:srgbClr val="000000"/>
              </a:solidFill>
              <a:prstDash val="solid"/>
            </a:ln>
          </c:spPr>
          <c:invertIfNegative val="0"/>
          <c:dPt>
            <c:idx val="0"/>
            <c:invertIfNegative val="0"/>
            <c:bubble3D val="0"/>
            <c:extLst>
              <c:ext xmlns:c16="http://schemas.microsoft.com/office/drawing/2014/chart" uri="{C3380CC4-5D6E-409C-BE32-E72D297353CC}">
                <c16:uniqueId val="{00000000-67F5-4FB6-B3E3-53EF3933C36C}"/>
              </c:ext>
            </c:extLst>
          </c:dPt>
          <c:dPt>
            <c:idx val="1"/>
            <c:invertIfNegative val="0"/>
            <c:bubble3D val="0"/>
            <c:extLst>
              <c:ext xmlns:c16="http://schemas.microsoft.com/office/drawing/2014/chart" uri="{C3380CC4-5D6E-409C-BE32-E72D297353CC}">
                <c16:uniqueId val="{00000002-67F5-4FB6-B3E3-53EF3933C36C}"/>
              </c:ext>
            </c:extLst>
          </c:dPt>
          <c:dPt>
            <c:idx val="2"/>
            <c:invertIfNegative val="0"/>
            <c:bubble3D val="0"/>
            <c:extLst>
              <c:ext xmlns:c16="http://schemas.microsoft.com/office/drawing/2014/chart" uri="{C3380CC4-5D6E-409C-BE32-E72D297353CC}">
                <c16:uniqueId val="{00000004-67F5-4FB6-B3E3-53EF3933C36C}"/>
              </c:ext>
            </c:extLst>
          </c:dPt>
          <c:dPt>
            <c:idx val="3"/>
            <c:invertIfNegative val="0"/>
            <c:bubble3D val="0"/>
            <c:extLst>
              <c:ext xmlns:c16="http://schemas.microsoft.com/office/drawing/2014/chart" uri="{C3380CC4-5D6E-409C-BE32-E72D297353CC}">
                <c16:uniqueId val="{00000006-67F5-4FB6-B3E3-53EF3933C36C}"/>
              </c:ext>
            </c:extLst>
          </c:dPt>
          <c:dPt>
            <c:idx val="4"/>
            <c:invertIfNegative val="0"/>
            <c:bubble3D val="0"/>
            <c:extLst>
              <c:ext xmlns:c16="http://schemas.microsoft.com/office/drawing/2014/chart" uri="{C3380CC4-5D6E-409C-BE32-E72D297353CC}">
                <c16:uniqueId val="{00000008-67F5-4FB6-B3E3-53EF3933C36C}"/>
              </c:ext>
            </c:extLst>
          </c:dPt>
          <c:dPt>
            <c:idx val="5"/>
            <c:invertIfNegative val="0"/>
            <c:bubble3D val="0"/>
            <c:extLst>
              <c:ext xmlns:c16="http://schemas.microsoft.com/office/drawing/2014/chart" uri="{C3380CC4-5D6E-409C-BE32-E72D297353CC}">
                <c16:uniqueId val="{0000000A-67F5-4FB6-B3E3-53EF3933C36C}"/>
              </c:ext>
            </c:extLst>
          </c:dPt>
          <c:cat>
            <c:strRef>
              <c:f>'Question 8'!$A$4:$A$9</c:f>
              <c:strCache>
                <c:ptCount val="6"/>
                <c:pt idx="0">
                  <c:v>Instructor led (with teaching assistants, moderators, and/or tutor support)</c:v>
                </c:pt>
                <c:pt idx="1">
                  <c:v>Instructor led with no additional teaching support</c:v>
                </c:pt>
                <c:pt idx="2">
                  <c:v>Self-paced</c:v>
                </c:pt>
                <c:pt idx="3">
                  <c:v>Primarily learner/participant driven (i.e., cMOOC)</c:v>
                </c:pt>
                <c:pt idx="4">
                  <c:v>Other (Please describe):</c:v>
                </c:pt>
                <c:pt idx="5">
                  <c:v>Hybrid or blended type of MOOC</c:v>
                </c:pt>
              </c:strCache>
            </c:strRef>
          </c:cat>
          <c:val>
            <c:numRef>
              <c:f>'Question 8'!$C$4:$C$9</c:f>
              <c:numCache>
                <c:formatCode>0.0%</c:formatCode>
                <c:ptCount val="6"/>
                <c:pt idx="0">
                  <c:v>0.06</c:v>
                </c:pt>
                <c:pt idx="1">
                  <c:v>6.7000000000000004E-2</c:v>
                </c:pt>
                <c:pt idx="2">
                  <c:v>0.127</c:v>
                </c:pt>
                <c:pt idx="3">
                  <c:v>0.14000000000000001</c:v>
                </c:pt>
                <c:pt idx="4">
                  <c:v>0.18</c:v>
                </c:pt>
                <c:pt idx="5">
                  <c:v>0.42700000000000005</c:v>
                </c:pt>
              </c:numCache>
            </c:numRef>
          </c:val>
          <c:extLst>
            <c:ext xmlns:c16="http://schemas.microsoft.com/office/drawing/2014/chart" uri="{C3380CC4-5D6E-409C-BE32-E72D297353CC}">
              <c16:uniqueId val="{0000000B-67F5-4FB6-B3E3-53EF3933C36C}"/>
            </c:ext>
          </c:extLst>
        </c:ser>
        <c:dLbls>
          <c:showLegendKey val="0"/>
          <c:showVal val="0"/>
          <c:showCatName val="0"/>
          <c:showSerName val="0"/>
          <c:showPercent val="0"/>
          <c:showBubbleSize val="0"/>
        </c:dLbls>
        <c:gapWidth val="100"/>
        <c:axId val="441082976"/>
        <c:axId val="441077880"/>
      </c:barChart>
      <c:catAx>
        <c:axId val="441082976"/>
        <c:scaling>
          <c:orientation val="minMax"/>
        </c:scaling>
        <c:delete val="0"/>
        <c:axPos val="l"/>
        <c:numFmt formatCode="General" sourceLinked="1"/>
        <c:majorTickMark val="out"/>
        <c:minorTickMark val="none"/>
        <c:tickLblPos val="nextTo"/>
        <c:crossAx val="441077880"/>
        <c:crosses val="autoZero"/>
        <c:auto val="1"/>
        <c:lblAlgn val="ctr"/>
        <c:lblOffset val="100"/>
        <c:noMultiLvlLbl val="0"/>
      </c:catAx>
      <c:valAx>
        <c:axId val="441077880"/>
        <c:scaling>
          <c:orientation val="minMax"/>
        </c:scaling>
        <c:delete val="0"/>
        <c:axPos val="b"/>
        <c:majorGridlines/>
        <c:numFmt formatCode="0.0%" sourceLinked="1"/>
        <c:majorTickMark val="out"/>
        <c:minorTickMark val="none"/>
        <c:tickLblPos val="nextTo"/>
        <c:crossAx val="441082976"/>
        <c:crosses val="autoZero"/>
        <c:crossBetween val="between"/>
      </c:valAx>
      <c:spPr>
        <a:solidFill>
          <a:srgbClr val="EEEEEE"/>
        </a:solidFill>
        <a:ln w="25400">
          <a:noFill/>
        </a:ln>
      </c:spPr>
    </c:plotArea>
    <c:plotVisOnly val="1"/>
    <c:dispBlanksAs val="zero"/>
    <c:showDLblsOverMax val="0"/>
  </c:chart>
  <c:spPr>
    <a:solidFill>
      <a:srgbClr val="EEEEEE"/>
    </a:solidFill>
    <a:ln w="3175">
      <a:no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sz="1800" dirty="0">
                <a:latin typeface="Tahoma" panose="020B0604030504040204" pitchFamily="34" charset="0"/>
                <a:ea typeface="Tahoma" panose="020B0604030504040204" pitchFamily="34" charset="0"/>
                <a:cs typeface="Tahoma" panose="020B0604030504040204" pitchFamily="34" charset="0"/>
              </a:rPr>
              <a:t>8. How many people signed up for your most recent MOOC? (N = 150)</a:t>
            </a:r>
          </a:p>
        </c:rich>
      </c:tx>
      <c:layout>
        <c:manualLayout>
          <c:xMode val="edge"/>
          <c:yMode val="edge"/>
          <c:x val="0.1469909230096238"/>
          <c:y val="1.3240383168664426E-3"/>
        </c:manualLayout>
      </c:layout>
      <c:overlay val="0"/>
      <c:spPr>
        <a:noFill/>
        <a:ln w="25400">
          <a:noFill/>
        </a:ln>
      </c:spPr>
    </c:title>
    <c:autoTitleDeleted val="0"/>
    <c:plotArea>
      <c:layout>
        <c:manualLayout>
          <c:layoutTarget val="inner"/>
          <c:xMode val="edge"/>
          <c:yMode val="edge"/>
          <c:x val="0.17708363356464565"/>
          <c:y val="0.20000028722467719"/>
          <c:w val="0.41840348714783926"/>
          <c:h val="0.70882454736981182"/>
        </c:manualLayout>
      </c:layout>
      <c:barChart>
        <c:barDir val="bar"/>
        <c:grouping val="clustered"/>
        <c:varyColors val="0"/>
        <c:ser>
          <c:idx val="0"/>
          <c:order val="0"/>
          <c:spPr>
            <a:solidFill>
              <a:srgbClr val="9999FF"/>
            </a:solidFill>
            <a:ln w="12700">
              <a:solidFill>
                <a:srgbClr val="000000"/>
              </a:solidFill>
              <a:prstDash val="solid"/>
            </a:ln>
          </c:spPr>
          <c:invertIfNegative val="0"/>
          <c:dPt>
            <c:idx val="0"/>
            <c:invertIfNegative val="0"/>
            <c:bubble3D val="0"/>
            <c:extLst>
              <c:ext xmlns:c16="http://schemas.microsoft.com/office/drawing/2014/chart" uri="{C3380CC4-5D6E-409C-BE32-E72D297353CC}">
                <c16:uniqueId val="{00000000-B00F-4D5B-B7AC-EBAB82012C56}"/>
              </c:ext>
            </c:extLst>
          </c:dPt>
          <c:dPt>
            <c:idx val="1"/>
            <c:invertIfNegative val="0"/>
            <c:bubble3D val="0"/>
            <c:extLst>
              <c:ext xmlns:c16="http://schemas.microsoft.com/office/drawing/2014/chart" uri="{C3380CC4-5D6E-409C-BE32-E72D297353CC}">
                <c16:uniqueId val="{00000002-B00F-4D5B-B7AC-EBAB82012C56}"/>
              </c:ext>
            </c:extLst>
          </c:dPt>
          <c:dPt>
            <c:idx val="2"/>
            <c:invertIfNegative val="0"/>
            <c:bubble3D val="0"/>
            <c:extLst>
              <c:ext xmlns:c16="http://schemas.microsoft.com/office/drawing/2014/chart" uri="{C3380CC4-5D6E-409C-BE32-E72D297353CC}">
                <c16:uniqueId val="{00000004-B00F-4D5B-B7AC-EBAB82012C56}"/>
              </c:ext>
            </c:extLst>
          </c:dPt>
          <c:dPt>
            <c:idx val="3"/>
            <c:invertIfNegative val="0"/>
            <c:bubble3D val="0"/>
            <c:extLst>
              <c:ext xmlns:c16="http://schemas.microsoft.com/office/drawing/2014/chart" uri="{C3380CC4-5D6E-409C-BE32-E72D297353CC}">
                <c16:uniqueId val="{00000006-B00F-4D5B-B7AC-EBAB82012C56}"/>
              </c:ext>
            </c:extLst>
          </c:dPt>
          <c:dPt>
            <c:idx val="4"/>
            <c:invertIfNegative val="0"/>
            <c:bubble3D val="0"/>
            <c:extLst>
              <c:ext xmlns:c16="http://schemas.microsoft.com/office/drawing/2014/chart" uri="{C3380CC4-5D6E-409C-BE32-E72D297353CC}">
                <c16:uniqueId val="{00000008-B00F-4D5B-B7AC-EBAB82012C56}"/>
              </c:ext>
            </c:extLst>
          </c:dPt>
          <c:cat>
            <c:strRef>
              <c:f>'Question 9'!$A$4:$A$8</c:f>
              <c:strCache>
                <c:ptCount val="5"/>
                <c:pt idx="0">
                  <c:v>Less than 10,000</c:v>
                </c:pt>
                <c:pt idx="1">
                  <c:v>10,000-25,000</c:v>
                </c:pt>
                <c:pt idx="2">
                  <c:v>25,001-50,000</c:v>
                </c:pt>
                <c:pt idx="3">
                  <c:v>50,001-100,000</c:v>
                </c:pt>
                <c:pt idx="4">
                  <c:v>More than 100,000</c:v>
                </c:pt>
              </c:strCache>
            </c:strRef>
          </c:cat>
          <c:val>
            <c:numRef>
              <c:f>'Question 9'!$C$4:$C$8</c:f>
              <c:numCache>
                <c:formatCode>0.0%</c:formatCode>
                <c:ptCount val="5"/>
                <c:pt idx="0">
                  <c:v>0.47299999999999998</c:v>
                </c:pt>
                <c:pt idx="1">
                  <c:v>0.24</c:v>
                </c:pt>
                <c:pt idx="2">
                  <c:v>0.127</c:v>
                </c:pt>
                <c:pt idx="3">
                  <c:v>0.1</c:v>
                </c:pt>
                <c:pt idx="4">
                  <c:v>0.06</c:v>
                </c:pt>
              </c:numCache>
            </c:numRef>
          </c:val>
          <c:extLst>
            <c:ext xmlns:c16="http://schemas.microsoft.com/office/drawing/2014/chart" uri="{C3380CC4-5D6E-409C-BE32-E72D297353CC}">
              <c16:uniqueId val="{00000009-B00F-4D5B-B7AC-EBAB82012C56}"/>
            </c:ext>
          </c:extLst>
        </c:ser>
        <c:dLbls>
          <c:showLegendKey val="0"/>
          <c:showVal val="0"/>
          <c:showCatName val="0"/>
          <c:showSerName val="0"/>
          <c:showPercent val="0"/>
          <c:showBubbleSize val="0"/>
        </c:dLbls>
        <c:gapWidth val="100"/>
        <c:axId val="448486568"/>
        <c:axId val="448482256"/>
      </c:barChart>
      <c:valAx>
        <c:axId val="448482256"/>
        <c:scaling>
          <c:orientation val="minMax"/>
        </c:scaling>
        <c:delete val="0"/>
        <c:axPos val="b"/>
        <c:majorGridlines/>
        <c:numFmt formatCode="0.0%" sourceLinked="1"/>
        <c:majorTickMark val="out"/>
        <c:minorTickMark val="none"/>
        <c:tickLblPos val="nextTo"/>
        <c:crossAx val="448486568"/>
        <c:crosses val="autoZero"/>
        <c:crossBetween val="between"/>
      </c:valAx>
      <c:catAx>
        <c:axId val="448486568"/>
        <c:scaling>
          <c:orientation val="minMax"/>
        </c:scaling>
        <c:delete val="0"/>
        <c:axPos val="l"/>
        <c:numFmt formatCode="General" sourceLinked="1"/>
        <c:majorTickMark val="out"/>
        <c:minorTickMark val="none"/>
        <c:tickLblPos val="nextTo"/>
        <c:txPr>
          <a:bodyPr/>
          <a:lstStyle/>
          <a:p>
            <a:pPr>
              <a:defRPr b="1" i="0" baseline="0">
                <a:latin typeface="Tahoma" panose="020B0604030504040204" pitchFamily="34" charset="0"/>
              </a:defRPr>
            </a:pPr>
            <a:endParaRPr lang="en-US"/>
          </a:p>
        </c:txPr>
        <c:crossAx val="448482256"/>
        <c:crosses val="autoZero"/>
        <c:auto val="1"/>
        <c:lblAlgn val="ctr"/>
        <c:lblOffset val="100"/>
        <c:noMultiLvlLbl val="0"/>
      </c:catAx>
      <c:spPr>
        <a:solidFill>
          <a:srgbClr val="EEEEEE"/>
        </a:solidFill>
        <a:ln w="25400">
          <a:noFill/>
        </a:ln>
      </c:spPr>
    </c:plotArea>
    <c:plotVisOnly val="1"/>
    <c:dispBlanksAs val="zero"/>
    <c:showDLblsOverMax val="0"/>
  </c:chart>
  <c:spPr>
    <a:solidFill>
      <a:srgbClr val="EEEEEE"/>
    </a:solidFill>
    <a:ln w="3175">
      <a:no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sz="2800" dirty="0">
                <a:latin typeface="Tahoma" panose="020B0604030504040204" pitchFamily="34" charset="0"/>
                <a:ea typeface="Tahoma" panose="020B0604030504040204" pitchFamily="34" charset="0"/>
                <a:cs typeface="Tahoma" panose="020B0604030504040204" pitchFamily="34" charset="0"/>
              </a:rPr>
              <a:t>16. In what ways is peer interaction encouraged in your MOOC?</a:t>
            </a:r>
          </a:p>
          <a:p>
            <a:pPr>
              <a:defRPr sz="1000" b="1" i="0" u="none" strike="noStrike" baseline="0">
                <a:solidFill>
                  <a:srgbClr val="000000"/>
                </a:solidFill>
                <a:latin typeface="Microsoft Sans Serif"/>
                <a:ea typeface="Microsoft Sans Serif"/>
                <a:cs typeface="Microsoft Sans Serif"/>
              </a:defRPr>
            </a:pPr>
            <a:r>
              <a:rPr lang="en-US" sz="2800" dirty="0">
                <a:latin typeface="Tahoma" panose="020B0604030504040204" pitchFamily="34" charset="0"/>
                <a:ea typeface="Tahoma" panose="020B0604030504040204" pitchFamily="34" charset="0"/>
                <a:cs typeface="Tahoma" panose="020B0604030504040204" pitchFamily="34" charset="0"/>
              </a:rPr>
              <a:t>[Check all that apply; N = 137]</a:t>
            </a:r>
          </a:p>
        </c:rich>
      </c:tx>
      <c:layout>
        <c:manualLayout>
          <c:xMode val="edge"/>
          <c:yMode val="edge"/>
          <c:x val="0.1655461975480913"/>
          <c:y val="4.3601281315210641E-2"/>
        </c:manualLayout>
      </c:layout>
      <c:overlay val="0"/>
      <c:spPr>
        <a:noFill/>
        <a:ln w="25400">
          <a:noFill/>
        </a:ln>
      </c:spPr>
    </c:title>
    <c:autoTitleDeleted val="0"/>
    <c:plotArea>
      <c:layout>
        <c:manualLayout>
          <c:layoutTarget val="inner"/>
          <c:xMode val="edge"/>
          <c:yMode val="edge"/>
          <c:x val="0.44542649257450417"/>
          <c:y val="0.27665765681106058"/>
          <c:w val="0.86632091322311944"/>
          <c:h val="0.44117710417208206"/>
        </c:manualLayout>
      </c:layout>
      <c:barChart>
        <c:barDir val="bar"/>
        <c:grouping val="clustered"/>
        <c:varyColors val="0"/>
        <c:ser>
          <c:idx val="0"/>
          <c:order val="0"/>
          <c:spPr>
            <a:solidFill>
              <a:srgbClr val="9999FF"/>
            </a:solidFill>
            <a:ln w="12700">
              <a:solidFill>
                <a:srgbClr val="000000"/>
              </a:solidFill>
              <a:prstDash val="solid"/>
            </a:ln>
          </c:spPr>
          <c:invertIfNegative val="0"/>
          <c:cat>
            <c:strRef>
              <c:f>'Question 17'!$A$4:$A$12</c:f>
              <c:strCache>
                <c:ptCount val="9"/>
                <c:pt idx="0">
                  <c:v>Virtual worlds</c:v>
                </c:pt>
                <c:pt idx="1">
                  <c:v>System formed collaborative teams</c:v>
                </c:pt>
                <c:pt idx="2">
                  <c:v>Not applicable</c:v>
                </c:pt>
                <c:pt idx="3">
                  <c:v>Synchronous conferencing and chat tool(s)</c:v>
                </c:pt>
                <c:pt idx="4">
                  <c:v>Assigning peer groups</c:v>
                </c:pt>
                <c:pt idx="5">
                  <c:v>Local meet-ups arranged or encouraged</c:v>
                </c:pt>
                <c:pt idx="6">
                  <c:v>Offer or encourage breakout discussion forums or groups</c:v>
                </c:pt>
                <c:pt idx="7">
                  <c:v>Assigning pair-based assignments or peer reviews (e.g., critical friends, email pals, and Web buddy activities)</c:v>
                </c:pt>
                <c:pt idx="8">
                  <c:v>Asynchronous discussion forums</c:v>
                </c:pt>
              </c:strCache>
            </c:strRef>
          </c:cat>
          <c:val>
            <c:numRef>
              <c:f>'Question 17'!$C$4:$C$12</c:f>
              <c:numCache>
                <c:formatCode>0.0%</c:formatCode>
                <c:ptCount val="9"/>
                <c:pt idx="0">
                  <c:v>1.4999999999999999E-2</c:v>
                </c:pt>
                <c:pt idx="1">
                  <c:v>4.4000000000000004E-2</c:v>
                </c:pt>
                <c:pt idx="2">
                  <c:v>7.2999999999999995E-2</c:v>
                </c:pt>
                <c:pt idx="3">
                  <c:v>8.8000000000000009E-2</c:v>
                </c:pt>
                <c:pt idx="4">
                  <c:v>0.109</c:v>
                </c:pt>
                <c:pt idx="5">
                  <c:v>0.161</c:v>
                </c:pt>
                <c:pt idx="6">
                  <c:v>0.22600000000000001</c:v>
                </c:pt>
                <c:pt idx="7">
                  <c:v>0.255</c:v>
                </c:pt>
                <c:pt idx="8">
                  <c:v>0.80299999999999994</c:v>
                </c:pt>
              </c:numCache>
            </c:numRef>
          </c:val>
          <c:extLst>
            <c:ext xmlns:c16="http://schemas.microsoft.com/office/drawing/2014/chart" uri="{C3380CC4-5D6E-409C-BE32-E72D297353CC}">
              <c16:uniqueId val="{00000000-8346-44FC-B0C4-E216EF0C3508}"/>
            </c:ext>
          </c:extLst>
        </c:ser>
        <c:dLbls>
          <c:showLegendKey val="0"/>
          <c:showVal val="0"/>
          <c:showCatName val="0"/>
          <c:showSerName val="0"/>
          <c:showPercent val="0"/>
          <c:showBubbleSize val="0"/>
        </c:dLbls>
        <c:gapWidth val="150"/>
        <c:axId val="735158856"/>
        <c:axId val="735157288"/>
      </c:barChart>
      <c:catAx>
        <c:axId val="735158856"/>
        <c:scaling>
          <c:orientation val="minMax"/>
        </c:scaling>
        <c:delete val="0"/>
        <c:axPos val="l"/>
        <c:numFmt formatCode="General" sourceLinked="1"/>
        <c:majorTickMark val="out"/>
        <c:minorTickMark val="none"/>
        <c:tickLblPos val="nextTo"/>
        <c:spPr>
          <a:ln w="3175">
            <a:no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735157288"/>
        <c:crosses val="autoZero"/>
        <c:auto val="1"/>
        <c:lblAlgn val="ctr"/>
        <c:lblOffset val="100"/>
        <c:noMultiLvlLbl val="0"/>
      </c:catAx>
      <c:valAx>
        <c:axId val="735157288"/>
        <c:scaling>
          <c:orientation val="minMax"/>
        </c:scaling>
        <c:delete val="0"/>
        <c:axPos val="b"/>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735158856"/>
        <c:crossesAt val="1"/>
        <c:crossBetween val="between"/>
      </c:valAx>
      <c:spPr>
        <a:solidFill>
          <a:srgbClr val="EEEEEE"/>
        </a:solidFill>
        <a:ln w="25400">
          <a:noFill/>
        </a:ln>
      </c:spPr>
    </c:plotArea>
    <c:plotVisOnly val="1"/>
    <c:dispBlanksAs val="gap"/>
    <c:showDLblsOverMax val="0"/>
  </c:chart>
  <c:spPr>
    <a:solidFill>
      <a:srgbClr val="EEEEEE"/>
    </a:solidFill>
    <a:ln w="3175">
      <a:no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Choices!$D$2:$D$10</c:f>
              <c:strCache>
                <c:ptCount val="9"/>
                <c:pt idx="0">
                  <c:v>Choice in team or collaborative partners (i.e., self-formed teams)</c:v>
                </c:pt>
                <c:pt idx="1">
                  <c:v>Learner portfolios of course accomplishments</c:v>
                </c:pt>
                <c:pt idx="2">
                  <c:v>Learner selected learning pathways (i.e., different routes to learn the same content)</c:v>
                </c:pt>
                <c:pt idx="3">
                  <c:v>Learner determined or contributed content</c:v>
                </c:pt>
                <c:pt idx="4">
                  <c:v>Two or more media elements to learn the same content</c:v>
                </c:pt>
                <c:pt idx="5">
                  <c:v>Learner discussion and negotiation of content</c:v>
                </c:pt>
                <c:pt idx="6">
                  <c:v>Options with course tasks and assignments</c:v>
                </c:pt>
                <c:pt idx="7">
                  <c:v>Learner selected incentives (e.g., certificates, badges, course credit, etc., options)</c:v>
                </c:pt>
                <c:pt idx="8">
                  <c:v>Optional readings, videos, or other materials</c:v>
                </c:pt>
              </c:strCache>
            </c:strRef>
          </c:cat>
          <c:val>
            <c:numRef>
              <c:f>Choices!$E$2:$E$10</c:f>
              <c:numCache>
                <c:formatCode>General</c:formatCode>
                <c:ptCount val="9"/>
                <c:pt idx="0">
                  <c:v>16</c:v>
                </c:pt>
                <c:pt idx="1">
                  <c:v>21</c:v>
                </c:pt>
                <c:pt idx="2">
                  <c:v>24</c:v>
                </c:pt>
                <c:pt idx="3">
                  <c:v>38</c:v>
                </c:pt>
                <c:pt idx="4">
                  <c:v>40</c:v>
                </c:pt>
                <c:pt idx="5">
                  <c:v>46</c:v>
                </c:pt>
                <c:pt idx="6">
                  <c:v>48</c:v>
                </c:pt>
                <c:pt idx="7">
                  <c:v>81</c:v>
                </c:pt>
                <c:pt idx="8">
                  <c:v>94</c:v>
                </c:pt>
              </c:numCache>
            </c:numRef>
          </c:val>
          <c:extLst>
            <c:ext xmlns:c16="http://schemas.microsoft.com/office/drawing/2014/chart" uri="{C3380CC4-5D6E-409C-BE32-E72D297353CC}">
              <c16:uniqueId val="{00000000-7709-4A36-B8C6-5D1C66579E8E}"/>
            </c:ext>
          </c:extLst>
        </c:ser>
        <c:dLbls>
          <c:showLegendKey val="0"/>
          <c:showVal val="0"/>
          <c:showCatName val="0"/>
          <c:showSerName val="0"/>
          <c:showPercent val="0"/>
          <c:showBubbleSize val="0"/>
        </c:dLbls>
        <c:gapWidth val="182"/>
        <c:axId val="609796752"/>
        <c:axId val="609798384"/>
      </c:barChart>
      <c:catAx>
        <c:axId val="609796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09798384"/>
        <c:crosses val="autoZero"/>
        <c:auto val="1"/>
        <c:lblAlgn val="ctr"/>
        <c:lblOffset val="100"/>
        <c:noMultiLvlLbl val="0"/>
      </c:catAx>
      <c:valAx>
        <c:axId val="609798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979675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sz="1800" dirty="0">
                <a:latin typeface="Tahoma" panose="020B0604030504040204" pitchFamily="34" charset="0"/>
                <a:ea typeface="Tahoma" panose="020B0604030504040204" pitchFamily="34" charset="0"/>
                <a:cs typeface="Tahoma" panose="020B0604030504040204" pitchFamily="34" charset="0"/>
              </a:rPr>
              <a:t>20. In what ways do students get feedback in the course?[Check all that apply; N = 135]</a:t>
            </a:r>
          </a:p>
        </c:rich>
      </c:tx>
      <c:layout>
        <c:manualLayout>
          <c:xMode val="edge"/>
          <c:yMode val="edge"/>
          <c:x val="0.11805575570976377"/>
          <c:y val="3.2085561497326207E-2"/>
        </c:manualLayout>
      </c:layout>
      <c:overlay val="0"/>
      <c:spPr>
        <a:noFill/>
        <a:ln w="25400">
          <a:noFill/>
        </a:ln>
      </c:spPr>
    </c:title>
    <c:autoTitleDeleted val="0"/>
    <c:plotArea>
      <c:layout>
        <c:manualLayout>
          <c:layoutTarget val="inner"/>
          <c:xMode val="edge"/>
          <c:yMode val="edge"/>
          <c:x val="0.10937518543698703"/>
          <c:y val="0.21657754010695188"/>
          <c:w val="0.86632091322311944"/>
          <c:h val="0.41176470588235292"/>
        </c:manualLayout>
      </c:layout>
      <c:barChart>
        <c:barDir val="bar"/>
        <c:grouping val="clustered"/>
        <c:varyColors val="0"/>
        <c:ser>
          <c:idx val="0"/>
          <c:order val="0"/>
          <c:spPr>
            <a:solidFill>
              <a:srgbClr val="9999FF"/>
            </a:solidFill>
            <a:ln w="12700">
              <a:solidFill>
                <a:srgbClr val="000000"/>
              </a:solidFill>
              <a:prstDash val="solid"/>
            </a:ln>
          </c:spPr>
          <c:invertIfNegative val="0"/>
          <c:cat>
            <c:strRef>
              <c:f>'Question 21'!$A$4:$A$11</c:f>
              <c:strCache>
                <c:ptCount val="8"/>
                <c:pt idx="0">
                  <c:v>Outside expert feedback</c:v>
                </c:pt>
                <c:pt idx="1">
                  <c:v>Other (Please describe):</c:v>
                </c:pt>
                <c:pt idx="2">
                  <c:v>Self-feedback</c:v>
                </c:pt>
                <c:pt idx="3">
                  <c:v>Task or assignment rubrics</c:v>
                </c:pt>
                <c:pt idx="4">
                  <c:v>Instructor feedback</c:v>
                </c:pt>
                <c:pt idx="5">
                  <c:v>Moderator, tutor, or teaching assistant feedback</c:v>
                </c:pt>
                <c:pt idx="6">
                  <c:v>System or computer feedback</c:v>
                </c:pt>
                <c:pt idx="7">
                  <c:v>Peer feedback</c:v>
                </c:pt>
              </c:strCache>
            </c:strRef>
          </c:cat>
          <c:val>
            <c:numRef>
              <c:f>'Question 21'!$C$4:$C$11</c:f>
              <c:numCache>
                <c:formatCode>0.0%</c:formatCode>
                <c:ptCount val="8"/>
                <c:pt idx="0">
                  <c:v>0.03</c:v>
                </c:pt>
                <c:pt idx="1">
                  <c:v>6.7000000000000004E-2</c:v>
                </c:pt>
                <c:pt idx="2">
                  <c:v>0.26700000000000002</c:v>
                </c:pt>
                <c:pt idx="3">
                  <c:v>0.37</c:v>
                </c:pt>
                <c:pt idx="4">
                  <c:v>0.4</c:v>
                </c:pt>
                <c:pt idx="5">
                  <c:v>0.43</c:v>
                </c:pt>
                <c:pt idx="6">
                  <c:v>0.57799999999999996</c:v>
                </c:pt>
                <c:pt idx="7">
                  <c:v>0.64400000000000002</c:v>
                </c:pt>
              </c:numCache>
            </c:numRef>
          </c:val>
          <c:extLst>
            <c:ext xmlns:c16="http://schemas.microsoft.com/office/drawing/2014/chart" uri="{C3380CC4-5D6E-409C-BE32-E72D297353CC}">
              <c16:uniqueId val="{00000000-BBB8-442C-9013-1527D8B2F03A}"/>
            </c:ext>
          </c:extLst>
        </c:ser>
        <c:dLbls>
          <c:showLegendKey val="0"/>
          <c:showVal val="0"/>
          <c:showCatName val="0"/>
          <c:showSerName val="0"/>
          <c:showPercent val="0"/>
          <c:showBubbleSize val="0"/>
        </c:dLbls>
        <c:gapWidth val="150"/>
        <c:axId val="487349888"/>
        <c:axId val="487350280"/>
      </c:barChart>
      <c:catAx>
        <c:axId val="48734988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487350280"/>
        <c:crosses val="autoZero"/>
        <c:auto val="1"/>
        <c:lblAlgn val="ctr"/>
        <c:lblOffset val="100"/>
        <c:noMultiLvlLbl val="0"/>
      </c:catAx>
      <c:valAx>
        <c:axId val="487350280"/>
        <c:scaling>
          <c:orientation val="minMax"/>
        </c:scaling>
        <c:delete val="0"/>
        <c:axPos val="b"/>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487349888"/>
        <c:crossesAt val="1"/>
        <c:crossBetween val="between"/>
      </c:valAx>
      <c:spPr>
        <a:solidFill>
          <a:srgbClr val="EEEEEE"/>
        </a:solidFill>
        <a:ln w="25400">
          <a:noFill/>
        </a:ln>
      </c:spPr>
    </c:plotArea>
    <c:plotVisOnly val="1"/>
    <c:dispBlanksAs val="gap"/>
    <c:showDLblsOverMax val="0"/>
  </c:chart>
  <c:spPr>
    <a:solidFill>
      <a:srgbClr val="EEEEEE"/>
    </a:solidFill>
    <a:ln w="3175">
      <a:no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Microsoft Sans Serif"/>
                <a:ea typeface="Microsoft Sans Serif"/>
                <a:cs typeface="Microsoft Sans Serif"/>
              </a:defRPr>
            </a:pPr>
            <a:r>
              <a:rPr lang="en-US" sz="2400" dirty="0">
                <a:latin typeface="Tahoma" panose="020B0604030504040204" pitchFamily="34" charset="0"/>
                <a:ea typeface="Tahoma" panose="020B0604030504040204" pitchFamily="34" charset="0"/>
                <a:cs typeface="Tahoma" panose="020B0604030504040204" pitchFamily="34" charset="0"/>
              </a:rPr>
              <a:t>21. Does your most recent (or current) MOOC utilize any of the following?</a:t>
            </a:r>
          </a:p>
          <a:p>
            <a:pPr>
              <a:defRPr sz="1000" b="1" i="0" u="none" strike="noStrike" baseline="0">
                <a:solidFill>
                  <a:srgbClr val="000000"/>
                </a:solidFill>
                <a:latin typeface="Microsoft Sans Serif"/>
                <a:ea typeface="Microsoft Sans Serif"/>
                <a:cs typeface="Microsoft Sans Serif"/>
              </a:defRPr>
            </a:pPr>
            <a:r>
              <a:rPr lang="en-US" sz="2400" dirty="0">
                <a:latin typeface="Tahoma" panose="020B0604030504040204" pitchFamily="34" charset="0"/>
                <a:ea typeface="Tahoma" panose="020B0604030504040204" pitchFamily="34" charset="0"/>
                <a:cs typeface="Tahoma" panose="020B0604030504040204" pitchFamily="34" charset="0"/>
              </a:rPr>
              <a:t>[Check all that apply; N = 127]</a:t>
            </a:r>
          </a:p>
        </c:rich>
      </c:tx>
      <c:layout>
        <c:manualLayout>
          <c:xMode val="edge"/>
          <c:yMode val="edge"/>
          <c:x val="7.1221979039538641E-2"/>
          <c:y val="4.7639933897151751E-2"/>
        </c:manualLayout>
      </c:layout>
      <c:overlay val="0"/>
      <c:spPr>
        <a:noFill/>
        <a:ln w="25400">
          <a:noFill/>
        </a:ln>
      </c:spPr>
    </c:title>
    <c:autoTitleDeleted val="0"/>
    <c:plotArea>
      <c:layout>
        <c:manualLayout>
          <c:layoutTarget val="inner"/>
          <c:xMode val="edge"/>
          <c:yMode val="edge"/>
          <c:x val="0.47084231654947811"/>
          <c:y val="0.32618042189170798"/>
          <c:w val="0.86632091322311944"/>
          <c:h val="0.35294168333766562"/>
        </c:manualLayout>
      </c:layout>
      <c:barChart>
        <c:barDir val="bar"/>
        <c:grouping val="clustered"/>
        <c:varyColors val="0"/>
        <c:ser>
          <c:idx val="0"/>
          <c:order val="0"/>
          <c:spPr>
            <a:solidFill>
              <a:srgbClr val="9999FF"/>
            </a:solidFill>
            <a:ln w="12700">
              <a:solidFill>
                <a:srgbClr val="000000"/>
              </a:solidFill>
              <a:prstDash val="solid"/>
            </a:ln>
          </c:spPr>
          <c:invertIfNegative val="0"/>
          <c:cat>
            <c:strRef>
              <c:f>'Question 22'!$A$4:$A$13</c:f>
              <c:strCache>
                <c:ptCount val="10"/>
                <c:pt idx="0">
                  <c:v>Automated counseling system</c:v>
                </c:pt>
                <c:pt idx="1">
                  <c:v>System adaption to user performance</c:v>
                </c:pt>
                <c:pt idx="2">
                  <c:v>Embedded agents for student advice</c:v>
                </c:pt>
                <c:pt idx="3">
                  <c:v>Automated plagiarism checking/detection (e.g., Turnitin.com)</c:v>
                </c:pt>
                <c:pt idx="4">
                  <c:v>Automated group allocation tools</c:v>
                </c:pt>
                <c:pt idx="5">
                  <c:v>Automated alerts to students who do not log on regularly</c:v>
                </c:pt>
                <c:pt idx="6">
                  <c:v>Automated alerts for missed assignments</c:v>
                </c:pt>
                <c:pt idx="7">
                  <c:v>Automated or system generated feedback system</c:v>
                </c:pt>
                <c:pt idx="8">
                  <c:v>None of the above</c:v>
                </c:pt>
                <c:pt idx="9">
                  <c:v>Automated grading system</c:v>
                </c:pt>
              </c:strCache>
            </c:strRef>
          </c:cat>
          <c:val>
            <c:numRef>
              <c:f>'Question 22'!$C$4:$C$13</c:f>
              <c:numCache>
                <c:formatCode>0.0%</c:formatCode>
                <c:ptCount val="10"/>
                <c:pt idx="0">
                  <c:v>0</c:v>
                </c:pt>
                <c:pt idx="1">
                  <c:v>8.0000000000000002E-3</c:v>
                </c:pt>
                <c:pt idx="2">
                  <c:v>2.4E-2</c:v>
                </c:pt>
                <c:pt idx="3">
                  <c:v>3.9E-2</c:v>
                </c:pt>
                <c:pt idx="4">
                  <c:v>5.5E-2</c:v>
                </c:pt>
                <c:pt idx="5">
                  <c:v>0.16500000000000001</c:v>
                </c:pt>
                <c:pt idx="6">
                  <c:v>0.18899999999999997</c:v>
                </c:pt>
                <c:pt idx="7">
                  <c:v>0.22</c:v>
                </c:pt>
                <c:pt idx="8">
                  <c:v>0.29100000000000004</c:v>
                </c:pt>
                <c:pt idx="9">
                  <c:v>0.52800000000000002</c:v>
                </c:pt>
              </c:numCache>
            </c:numRef>
          </c:val>
          <c:extLst>
            <c:ext xmlns:c16="http://schemas.microsoft.com/office/drawing/2014/chart" uri="{C3380CC4-5D6E-409C-BE32-E72D297353CC}">
              <c16:uniqueId val="{00000000-0BF8-4AEF-B873-960B5ED79E16}"/>
            </c:ext>
          </c:extLst>
        </c:ser>
        <c:dLbls>
          <c:showLegendKey val="0"/>
          <c:showVal val="0"/>
          <c:showCatName val="0"/>
          <c:showSerName val="0"/>
          <c:showPercent val="0"/>
          <c:showBubbleSize val="0"/>
        </c:dLbls>
        <c:gapWidth val="150"/>
        <c:axId val="491121152"/>
        <c:axId val="491121936"/>
      </c:barChart>
      <c:catAx>
        <c:axId val="491121152"/>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491121936"/>
        <c:crosses val="autoZero"/>
        <c:auto val="1"/>
        <c:lblAlgn val="ctr"/>
        <c:lblOffset val="100"/>
        <c:noMultiLvlLbl val="0"/>
      </c:catAx>
      <c:valAx>
        <c:axId val="491121936"/>
        <c:scaling>
          <c:orientation val="minMax"/>
        </c:scaling>
        <c:delete val="0"/>
        <c:axPos val="b"/>
        <c:majorGridlines>
          <c:spPr>
            <a:ln w="3175">
              <a:solidFill>
                <a:srgbClr val="000000"/>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Microsoft Sans Serif"/>
                <a:ea typeface="Microsoft Sans Serif"/>
                <a:cs typeface="Microsoft Sans Serif"/>
              </a:defRPr>
            </a:pPr>
            <a:endParaRPr lang="en-US"/>
          </a:p>
        </c:txPr>
        <c:crossAx val="491121152"/>
        <c:crossesAt val="1"/>
        <c:crossBetween val="between"/>
      </c:valAx>
      <c:spPr>
        <a:solidFill>
          <a:srgbClr val="EEEEEE"/>
        </a:solidFill>
        <a:ln w="25400">
          <a:noFill/>
        </a:ln>
      </c:spPr>
    </c:plotArea>
    <c:plotVisOnly val="1"/>
    <c:dispBlanksAs val="gap"/>
    <c:showDLblsOverMax val="0"/>
  </c:chart>
  <c:spPr>
    <a:solidFill>
      <a:srgbClr val="EEEEEE"/>
    </a:solidFill>
    <a:ln w="3175">
      <a:no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Strategies!$B$5:$B$14</c:f>
              <c:strCache>
                <c:ptCount val="10"/>
                <c:pt idx="0">
                  <c:v>Translate the content to different languages</c:v>
                </c:pt>
                <c:pt idx="1">
                  <c:v>Others</c:v>
                </c:pt>
                <c:pt idx="2">
                  <c:v>Encourage participants to translate and localize the content for others</c:v>
                </c:pt>
                <c:pt idx="3">
                  <c:v>Limit text by relying more on pictures</c:v>
                </c:pt>
                <c:pt idx="4">
                  <c:v>Simplify the course content and navigation</c:v>
                </c:pt>
                <c:pt idx="5">
                  <c:v>Slow the pace of speech</c:v>
                </c:pt>
                <c:pt idx="6">
                  <c:v>Simplify the language used</c:v>
                </c:pt>
                <c:pt idx="7">
                  <c:v>Be careful with language use and hand gestures</c:v>
                </c:pt>
                <c:pt idx="8">
                  <c:v>Add subtitles to video content</c:v>
                </c:pt>
                <c:pt idx="9">
                  <c:v>Offer transcripts of video or audio content</c:v>
                </c:pt>
              </c:strCache>
            </c:strRef>
          </c:cat>
          <c:val>
            <c:numRef>
              <c:f>Strategies!$C$5:$C$14</c:f>
              <c:numCache>
                <c:formatCode>0.00%</c:formatCode>
                <c:ptCount val="10"/>
                <c:pt idx="0">
                  <c:v>0.113</c:v>
                </c:pt>
                <c:pt idx="1">
                  <c:v>0.158</c:v>
                </c:pt>
                <c:pt idx="2" formatCode="0%">
                  <c:v>0.18</c:v>
                </c:pt>
                <c:pt idx="3">
                  <c:v>0.19500000000000001</c:v>
                </c:pt>
                <c:pt idx="4">
                  <c:v>0.27100000000000002</c:v>
                </c:pt>
                <c:pt idx="5">
                  <c:v>0.36799999999999999</c:v>
                </c:pt>
                <c:pt idx="6">
                  <c:v>0.42099999999999999</c:v>
                </c:pt>
                <c:pt idx="7">
                  <c:v>0.51900000000000002</c:v>
                </c:pt>
                <c:pt idx="8">
                  <c:v>0.63900000000000001</c:v>
                </c:pt>
                <c:pt idx="9">
                  <c:v>0.66200000000000003</c:v>
                </c:pt>
              </c:numCache>
            </c:numRef>
          </c:val>
          <c:extLst>
            <c:ext xmlns:c16="http://schemas.microsoft.com/office/drawing/2014/chart" uri="{C3380CC4-5D6E-409C-BE32-E72D297353CC}">
              <c16:uniqueId val="{00000000-D843-49A4-A3CA-77CAE3095BF6}"/>
            </c:ext>
          </c:extLst>
        </c:ser>
        <c:dLbls>
          <c:showLegendKey val="0"/>
          <c:showVal val="0"/>
          <c:showCatName val="0"/>
          <c:showSerName val="0"/>
          <c:showPercent val="0"/>
          <c:showBubbleSize val="0"/>
        </c:dLbls>
        <c:gapWidth val="182"/>
        <c:axId val="609284096"/>
        <c:axId val="609284640"/>
      </c:barChart>
      <c:catAx>
        <c:axId val="609284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09284640"/>
        <c:crosses val="autoZero"/>
        <c:auto val="1"/>
        <c:lblAlgn val="ctr"/>
        <c:lblOffset val="100"/>
        <c:noMultiLvlLbl val="0"/>
      </c:catAx>
      <c:valAx>
        <c:axId val="60928464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28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A29FDEE9-2888-43C0-8E62-DEA9262440BF}" type="datetimeFigureOut">
              <a:rPr lang="en-US" smtClean="0"/>
              <a:t>4/26/2017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6E6DE5F6-4CEB-4863-B97C-8FB7A0F92ECC}" type="slidenum">
              <a:rPr lang="en-US" smtClean="0"/>
              <a:t>‹#›</a:t>
            </a:fld>
            <a:endParaRPr lang="en-US"/>
          </a:p>
        </p:txBody>
      </p:sp>
    </p:spTree>
    <p:extLst>
      <p:ext uri="{BB962C8B-B14F-4D97-AF65-F5344CB8AC3E}">
        <p14:creationId xmlns:p14="http://schemas.microsoft.com/office/powerpoint/2010/main" val="182950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845C51FB-D5FC-47B5-B9C7-7D06F6EE5359}" type="datetimeFigureOut">
              <a:rPr lang="en-US" smtClean="0"/>
              <a:t>4/26/2017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C3E9F676-72A3-4065-9385-EDFD672D1E56}" type="slidenum">
              <a:rPr lang="en-US" smtClean="0"/>
              <a:t>‹#›</a:t>
            </a:fld>
            <a:endParaRPr lang="en-US"/>
          </a:p>
        </p:txBody>
      </p:sp>
    </p:spTree>
    <p:extLst>
      <p:ext uri="{BB962C8B-B14F-4D97-AF65-F5344CB8AC3E}">
        <p14:creationId xmlns:p14="http://schemas.microsoft.com/office/powerpoint/2010/main" val="853931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059CF5-28D5-410F-B59B-A16BE13748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34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059CF5-28D5-410F-B59B-A16BE13748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020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059CF5-28D5-410F-B59B-A16BE13748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4071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059CF5-28D5-410F-B59B-A16BE13748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7605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059CF5-28D5-410F-B59B-A16BE13748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6065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059CF5-28D5-410F-B59B-A16BE13748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9744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059CF5-28D5-410F-B59B-A16BE13748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2512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6059CF5-28D5-410F-B59B-A16BE137483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343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4C2746-64E0-492B-B02D-E29670BE2F1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6611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4C2746-64E0-492B-B02D-E29670BE2F1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126327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4C2746-64E0-492B-B02D-E29670BE2F1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346976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4"/>
          <p:cNvGrpSpPr>
            <a:grpSpLocks/>
          </p:cNvGrpSpPr>
          <p:nvPr/>
        </p:nvGrpSpPr>
        <p:grpSpPr bwMode="auto">
          <a:xfrm>
            <a:off x="503767" y="1676400"/>
            <a:ext cx="11186584" cy="4421188"/>
            <a:chOff x="238" y="1056"/>
            <a:chExt cx="5285" cy="2785"/>
          </a:xfrm>
        </p:grpSpPr>
        <p:grpSp>
          <p:nvGrpSpPr>
            <p:cNvPr id="5" name="Group 5"/>
            <p:cNvGrpSpPr>
              <a:grpSpLocks/>
            </p:cNvGrpSpPr>
            <p:nvPr/>
          </p:nvGrpSpPr>
          <p:grpSpPr bwMode="auto">
            <a:xfrm>
              <a:off x="238" y="1056"/>
              <a:ext cx="5285" cy="1393"/>
              <a:chOff x="238" y="1056"/>
              <a:chExt cx="5285" cy="1393"/>
            </a:xfrm>
          </p:grpSpPr>
          <p:sp>
            <p:nvSpPr>
              <p:cNvPr id="14" name="Rectangle 2"/>
              <p:cNvSpPr>
                <a:spLocks noChangeArrowheads="1"/>
              </p:cNvSpPr>
              <p:nvPr/>
            </p:nvSpPr>
            <p:spPr bwMode="ltGray">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sz="3200" b="1">
                  <a:solidFill>
                    <a:srgbClr val="000000"/>
                  </a:solidFill>
                  <a:latin typeface="Tahoma" panose="020B0604030504040204" pitchFamily="34" charset="0"/>
                </a:endParaRPr>
              </a:p>
            </p:txBody>
          </p:sp>
          <p:sp>
            <p:nvSpPr>
              <p:cNvPr id="15" name="Freeform 3"/>
              <p:cNvSpPr>
                <a:spLocks/>
              </p:cNvSpPr>
              <p:nvPr/>
            </p:nvSpPr>
            <p:spPr bwMode="ltGray">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cs typeface="Arial" panose="020B0604020202020204" pitchFamily="34" charset="0"/>
                </a:endParaRPr>
              </a:p>
            </p:txBody>
          </p:sp>
          <p:sp>
            <p:nvSpPr>
              <p:cNvPr id="16" name="Freeform 4"/>
              <p:cNvSpPr>
                <a:spLocks/>
              </p:cNvSpPr>
              <p:nvPr/>
            </p:nvSpPr>
            <p:spPr bwMode="ltGray">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cs typeface="Arial" panose="020B0604020202020204" pitchFamily="34" charset="0"/>
                </a:endParaRPr>
              </a:p>
            </p:txBody>
          </p:sp>
        </p:grpSp>
        <p:grpSp>
          <p:nvGrpSpPr>
            <p:cNvPr id="6" name="Group 9"/>
            <p:cNvGrpSpPr>
              <a:grpSpLocks/>
            </p:cNvGrpSpPr>
            <p:nvPr/>
          </p:nvGrpSpPr>
          <p:grpSpPr bwMode="auto">
            <a:xfrm>
              <a:off x="240" y="3744"/>
              <a:ext cx="5281" cy="97"/>
              <a:chOff x="240" y="3744"/>
              <a:chExt cx="5281" cy="97"/>
            </a:xfrm>
          </p:grpSpPr>
          <p:sp>
            <p:nvSpPr>
              <p:cNvPr id="11" name="Rectangle 6"/>
              <p:cNvSpPr>
                <a:spLocks noChangeArrowheads="1"/>
              </p:cNvSpPr>
              <p:nvPr/>
            </p:nvSpPr>
            <p:spPr bwMode="ltGray">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sz="3200" b="1">
                  <a:solidFill>
                    <a:srgbClr val="000000"/>
                  </a:solidFill>
                  <a:latin typeface="Tahoma" panose="020B0604030504040204" pitchFamily="34" charset="0"/>
                </a:endParaRPr>
              </a:p>
            </p:txBody>
          </p:sp>
          <p:sp>
            <p:nvSpPr>
              <p:cNvPr id="12" name="Freeform 7"/>
              <p:cNvSpPr>
                <a:spLocks/>
              </p:cNvSpPr>
              <p:nvPr/>
            </p:nvSpPr>
            <p:spPr bwMode="ltGray">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cs typeface="Arial" panose="020B0604020202020204" pitchFamily="34" charset="0"/>
                </a:endParaRPr>
              </a:p>
            </p:txBody>
          </p:sp>
          <p:sp>
            <p:nvSpPr>
              <p:cNvPr id="13" name="Freeform 8"/>
              <p:cNvSpPr>
                <a:spLocks/>
              </p:cNvSpPr>
              <p:nvPr/>
            </p:nvSpPr>
            <p:spPr bwMode="ltGray">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cs typeface="Arial" panose="020B0604020202020204" pitchFamily="34" charset="0"/>
                </a:endParaRPr>
              </a:p>
            </p:txBody>
          </p:sp>
        </p:grpSp>
        <p:grpSp>
          <p:nvGrpSpPr>
            <p:cNvPr id="7" name="Group 13"/>
            <p:cNvGrpSpPr>
              <a:grpSpLocks/>
            </p:cNvGrpSpPr>
            <p:nvPr/>
          </p:nvGrpSpPr>
          <p:grpSpPr bwMode="auto">
            <a:xfrm>
              <a:off x="338" y="1200"/>
              <a:ext cx="97" cy="1104"/>
              <a:chOff x="338" y="1200"/>
              <a:chExt cx="97" cy="1104"/>
            </a:xfrm>
          </p:grpSpPr>
          <p:sp useBgFill="1">
            <p:nvSpPr>
              <p:cNvPr id="8" name="Rectangle 7"/>
              <p:cNvSpPr>
                <a:spLocks noChangeArrowheads="1"/>
              </p:cNvSpPr>
              <p:nvPr/>
            </p:nvSpPr>
            <p:spPr bwMode="ltGray">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sz="3200" b="1">
                  <a:solidFill>
                    <a:srgbClr val="000000"/>
                  </a:solidFill>
                  <a:latin typeface="Tahoma" panose="020B0604030504040204" pitchFamily="34" charset="0"/>
                </a:endParaRPr>
              </a:p>
            </p:txBody>
          </p:sp>
          <p:sp>
            <p:nvSpPr>
              <p:cNvPr id="9" name="Freeform 11"/>
              <p:cNvSpPr>
                <a:spLocks/>
              </p:cNvSpPr>
              <p:nvPr/>
            </p:nvSpPr>
            <p:spPr bwMode="ltGray">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cs typeface="Arial" panose="020B0604020202020204" pitchFamily="34" charset="0"/>
                </a:endParaRPr>
              </a:p>
            </p:txBody>
          </p:sp>
          <p:sp>
            <p:nvSpPr>
              <p:cNvPr id="10" name="Freeform 12"/>
              <p:cNvSpPr>
                <a:spLocks/>
              </p:cNvSpPr>
              <p:nvPr/>
            </p:nvSpPr>
            <p:spPr bwMode="ltGray">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sz="1800">
                  <a:solidFill>
                    <a:srgbClr val="000000"/>
                  </a:solidFill>
                  <a:latin typeface="Arial" panose="020B0604020202020204" pitchFamily="34" charset="0"/>
                  <a:cs typeface="Arial" panose="020B0604020202020204" pitchFamily="34" charset="0"/>
                </a:endParaRPr>
              </a:p>
            </p:txBody>
          </p:sp>
        </p:grpSp>
      </p:grpSp>
      <p:sp>
        <p:nvSpPr>
          <p:cNvPr id="3087" name="Rectangle 15"/>
          <p:cNvSpPr>
            <a:spLocks noGrp="1" noChangeArrowheads="1"/>
          </p:cNvSpPr>
          <p:nvPr>
            <p:ph type="ctrTitle" sz="quarter"/>
          </p:nvPr>
        </p:nvSpPr>
        <p:spPr>
          <a:xfrm>
            <a:off x="1115484" y="2133600"/>
            <a:ext cx="10363200" cy="1143000"/>
          </a:xfrm>
        </p:spPr>
        <p:txBody>
          <a:bodyPr/>
          <a:lstStyle>
            <a:lvl1pPr>
              <a:defRPr/>
            </a:lvl1pPr>
          </a:lstStyle>
          <a:p>
            <a:r>
              <a:rPr lang="en-US"/>
              <a:t>Click to edit Master title style</a:t>
            </a:r>
          </a:p>
        </p:txBody>
      </p:sp>
      <p:sp>
        <p:nvSpPr>
          <p:cNvPr id="3088" name="Rectangle 16"/>
          <p:cNvSpPr>
            <a:spLocks noGrp="1" noChangeArrowheads="1"/>
          </p:cNvSpPr>
          <p:nvPr>
            <p:ph type="subTitle" sz="quarter" idx="1"/>
          </p:nvPr>
        </p:nvSpPr>
        <p:spPr>
          <a:xfrm>
            <a:off x="1828800" y="4038600"/>
            <a:ext cx="8534400" cy="1752600"/>
          </a:xfrm>
        </p:spPr>
        <p:txBody>
          <a:bodyPr anchor="ctr"/>
          <a:lstStyle>
            <a:lvl1pPr marL="0" indent="0" algn="ctr">
              <a:buFont typeface="Wingdings" pitchFamily="2" charset="2"/>
              <a:buNone/>
              <a:defRPr/>
            </a:lvl1pPr>
          </a:lstStyle>
          <a:p>
            <a:r>
              <a:rPr lang="en-US"/>
              <a:t>Click to edit Master subtitle style</a:t>
            </a:r>
          </a:p>
        </p:txBody>
      </p:sp>
      <p:sp>
        <p:nvSpPr>
          <p:cNvPr id="17" name="Rectangle 17"/>
          <p:cNvSpPr>
            <a:spLocks noGrp="1" noChangeArrowheads="1"/>
          </p:cNvSpPr>
          <p:nvPr>
            <p:ph type="dt" sz="quarter" idx="10"/>
          </p:nvPr>
        </p:nvSpPr>
        <p:spPr>
          <a:xfrm>
            <a:off x="508000" y="6324600"/>
            <a:ext cx="2540000" cy="457200"/>
          </a:xfrm>
        </p:spPr>
        <p:txBody>
          <a:bodyPr/>
          <a:lstStyle>
            <a:lvl1pPr>
              <a:defRPr/>
            </a:lvl1pPr>
          </a:lstStyle>
          <a:p>
            <a:pPr>
              <a:defRPr/>
            </a:pPr>
            <a:endParaRPr lang="en-US"/>
          </a:p>
        </p:txBody>
      </p:sp>
      <p:sp>
        <p:nvSpPr>
          <p:cNvPr id="18" name="Rectangle 18"/>
          <p:cNvSpPr>
            <a:spLocks noGrp="1" noChangeArrowheads="1"/>
          </p:cNvSpPr>
          <p:nvPr>
            <p:ph type="ftr" sz="quarter" idx="11"/>
          </p:nvPr>
        </p:nvSpPr>
        <p:spPr>
          <a:xfrm>
            <a:off x="4165600" y="6324600"/>
            <a:ext cx="3860800" cy="457200"/>
          </a:xfrm>
        </p:spPr>
        <p:txBody>
          <a:bodyPr/>
          <a:lstStyle>
            <a:lvl1pPr>
              <a:defRPr/>
            </a:lvl1pPr>
          </a:lstStyle>
          <a:p>
            <a:pPr>
              <a:defRPr/>
            </a:pPr>
            <a:endParaRPr lang="en-US"/>
          </a:p>
        </p:txBody>
      </p:sp>
      <p:sp>
        <p:nvSpPr>
          <p:cNvPr id="19" name="Rectangle 19"/>
          <p:cNvSpPr>
            <a:spLocks noGrp="1" noChangeArrowheads="1"/>
          </p:cNvSpPr>
          <p:nvPr>
            <p:ph type="sldNum" sz="quarter" idx="12"/>
          </p:nvPr>
        </p:nvSpPr>
        <p:spPr>
          <a:xfrm>
            <a:off x="9144000" y="6324600"/>
            <a:ext cx="2540000" cy="457200"/>
          </a:xfrm>
        </p:spPr>
        <p:txBody>
          <a:bodyPr/>
          <a:lstStyle>
            <a:lvl1pPr>
              <a:defRPr/>
            </a:lvl1pPr>
          </a:lstStyle>
          <a:p>
            <a:pPr>
              <a:defRPr/>
            </a:pPr>
            <a:fld id="{4FAD48AA-E5B4-4E1F-813D-E536A8DB5AA6}" type="slidenum">
              <a:rPr lang="en-US"/>
              <a:pPr>
                <a:defRPr/>
              </a:pPr>
              <a:t>‹#›</a:t>
            </a:fld>
            <a:endParaRPr lang="en-US"/>
          </a:p>
        </p:txBody>
      </p:sp>
    </p:spTree>
    <p:extLst>
      <p:ext uri="{BB962C8B-B14F-4D97-AF65-F5344CB8AC3E}">
        <p14:creationId xmlns:p14="http://schemas.microsoft.com/office/powerpoint/2010/main" val="372807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5C31E8A6-B42D-4DAC-8D86-7ED77FB31DA4}" type="slidenum">
              <a:rPr lang="en-US"/>
              <a:pPr>
                <a:defRPr/>
              </a:pPr>
              <a:t>‹#›</a:t>
            </a:fld>
            <a:endParaRPr lang="en-US"/>
          </a:p>
        </p:txBody>
      </p:sp>
    </p:spTree>
    <p:extLst>
      <p:ext uri="{BB962C8B-B14F-4D97-AF65-F5344CB8AC3E}">
        <p14:creationId xmlns:p14="http://schemas.microsoft.com/office/powerpoint/2010/main" val="3197587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719E2D4A-64BC-40F3-88C2-7A6341697D5F}" type="slidenum">
              <a:rPr lang="en-US"/>
              <a:pPr>
                <a:defRPr/>
              </a:pPr>
              <a:t>‹#›</a:t>
            </a:fld>
            <a:endParaRPr lang="en-US"/>
          </a:p>
        </p:txBody>
      </p:sp>
    </p:spTree>
    <p:extLst>
      <p:ext uri="{BB962C8B-B14F-4D97-AF65-F5344CB8AC3E}">
        <p14:creationId xmlns:p14="http://schemas.microsoft.com/office/powerpoint/2010/main" val="2123971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7526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7526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362C8EA-C886-442A-B657-D3B6C736B562}" type="slidenum">
              <a:rPr lang="en-US"/>
              <a:pPr>
                <a:defRPr/>
              </a:pPr>
              <a:t>‹#›</a:t>
            </a:fld>
            <a:endParaRPr lang="en-US"/>
          </a:p>
        </p:txBody>
      </p:sp>
    </p:spTree>
    <p:extLst>
      <p:ext uri="{BB962C8B-B14F-4D97-AF65-F5344CB8AC3E}">
        <p14:creationId xmlns:p14="http://schemas.microsoft.com/office/powerpoint/2010/main" val="2952471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4EFF5B9D-8DD7-4DBA-AAF8-7A6638730964}" type="slidenum">
              <a:rPr lang="en-US"/>
              <a:pPr>
                <a:defRPr/>
              </a:pPr>
              <a:t>‹#›</a:t>
            </a:fld>
            <a:endParaRPr lang="en-US"/>
          </a:p>
        </p:txBody>
      </p:sp>
    </p:spTree>
    <p:extLst>
      <p:ext uri="{BB962C8B-B14F-4D97-AF65-F5344CB8AC3E}">
        <p14:creationId xmlns:p14="http://schemas.microsoft.com/office/powerpoint/2010/main" val="407249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5A8AE2F3-C946-4177-9AE2-CF1F73335211}" type="slidenum">
              <a:rPr lang="en-US"/>
              <a:pPr>
                <a:defRPr/>
              </a:pPr>
              <a:t>‹#›</a:t>
            </a:fld>
            <a:endParaRPr lang="en-US"/>
          </a:p>
        </p:txBody>
      </p:sp>
    </p:spTree>
    <p:extLst>
      <p:ext uri="{BB962C8B-B14F-4D97-AF65-F5344CB8AC3E}">
        <p14:creationId xmlns:p14="http://schemas.microsoft.com/office/powerpoint/2010/main" val="364682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A869E868-7BA2-42C5-8178-15B631018EC8}" type="slidenum">
              <a:rPr lang="en-US"/>
              <a:pPr>
                <a:defRPr/>
              </a:pPr>
              <a:t>‹#›</a:t>
            </a:fld>
            <a:endParaRPr lang="en-US"/>
          </a:p>
        </p:txBody>
      </p:sp>
    </p:spTree>
    <p:extLst>
      <p:ext uri="{BB962C8B-B14F-4D97-AF65-F5344CB8AC3E}">
        <p14:creationId xmlns:p14="http://schemas.microsoft.com/office/powerpoint/2010/main" val="4185749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D80E0F4A-35DC-4400-91CB-D27815736C86}" type="slidenum">
              <a:rPr lang="en-US"/>
              <a:pPr>
                <a:defRPr/>
              </a:pPr>
              <a:t>‹#›</a:t>
            </a:fld>
            <a:endParaRPr lang="en-US"/>
          </a:p>
        </p:txBody>
      </p:sp>
    </p:spTree>
    <p:extLst>
      <p:ext uri="{BB962C8B-B14F-4D97-AF65-F5344CB8AC3E}">
        <p14:creationId xmlns:p14="http://schemas.microsoft.com/office/powerpoint/2010/main" val="405293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4C2746-64E0-492B-B02D-E29670BE2F1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999674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4FAE3189-E792-4F14-AA0B-96C825B1EA8C}" type="slidenum">
              <a:rPr lang="en-US"/>
              <a:pPr>
                <a:defRPr/>
              </a:pPr>
              <a:t>‹#›</a:t>
            </a:fld>
            <a:endParaRPr lang="en-US"/>
          </a:p>
        </p:txBody>
      </p:sp>
    </p:spTree>
    <p:extLst>
      <p:ext uri="{BB962C8B-B14F-4D97-AF65-F5344CB8AC3E}">
        <p14:creationId xmlns:p14="http://schemas.microsoft.com/office/powerpoint/2010/main" val="4098832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FBDFF97D-5D97-4368-A041-9F95BA0EDD02}" type="slidenum">
              <a:rPr lang="en-US"/>
              <a:pPr>
                <a:defRPr/>
              </a:pPr>
              <a:t>‹#›</a:t>
            </a:fld>
            <a:endParaRPr lang="en-US"/>
          </a:p>
        </p:txBody>
      </p:sp>
    </p:spTree>
    <p:extLst>
      <p:ext uri="{BB962C8B-B14F-4D97-AF65-F5344CB8AC3E}">
        <p14:creationId xmlns:p14="http://schemas.microsoft.com/office/powerpoint/2010/main" val="431995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342900"/>
            <a:ext cx="25908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342900"/>
            <a:ext cx="75692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B22567DA-D020-4937-9EAB-EEEB07E0F37B}" type="slidenum">
              <a:rPr lang="en-US"/>
              <a:pPr>
                <a:defRPr/>
              </a:pPr>
              <a:t>‹#›</a:t>
            </a:fld>
            <a:endParaRPr lang="en-US"/>
          </a:p>
        </p:txBody>
      </p:sp>
    </p:spTree>
    <p:extLst>
      <p:ext uri="{BB962C8B-B14F-4D97-AF65-F5344CB8AC3E}">
        <p14:creationId xmlns:p14="http://schemas.microsoft.com/office/powerpoint/2010/main" val="1663735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p>
        </p:txBody>
      </p:sp>
      <p:sp>
        <p:nvSpPr>
          <p:cNvPr id="3" name="Chart Placeholder 2"/>
          <p:cNvSpPr>
            <a:spLocks noGrp="1"/>
          </p:cNvSpPr>
          <p:nvPr>
            <p:ph type="chart" idx="1"/>
          </p:nvPr>
        </p:nvSpPr>
        <p:spPr>
          <a:xfrm>
            <a:off x="1117600" y="1752600"/>
            <a:ext cx="10363200" cy="4114800"/>
          </a:xfrm>
        </p:spPr>
        <p:txBody>
          <a:bodyPr/>
          <a:lstStyle/>
          <a:p>
            <a:pPr lvl="0"/>
            <a:endParaRPr lang="en-US" noProof="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C3B61160-A90B-47D3-86F3-63E8904F4ED1}" type="slidenum">
              <a:rPr lang="en-US"/>
              <a:pPr>
                <a:defRPr/>
              </a:pPr>
              <a:t>‹#›</a:t>
            </a:fld>
            <a:endParaRPr lang="en-US"/>
          </a:p>
        </p:txBody>
      </p:sp>
    </p:spTree>
    <p:extLst>
      <p:ext uri="{BB962C8B-B14F-4D97-AF65-F5344CB8AC3E}">
        <p14:creationId xmlns:p14="http://schemas.microsoft.com/office/powerpoint/2010/main" val="1251450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342900"/>
            <a:ext cx="10363200" cy="1104900"/>
          </a:xfrm>
        </p:spPr>
        <p:txBody>
          <a:bodyPr/>
          <a:lstStyle/>
          <a:p>
            <a:r>
              <a:rPr lang="en-US"/>
              <a:t>Click to edit Master title style</a:t>
            </a:r>
          </a:p>
        </p:txBody>
      </p:sp>
      <p:sp>
        <p:nvSpPr>
          <p:cNvPr id="3" name="Text Placeholder 2"/>
          <p:cNvSpPr>
            <a:spLocks noGrp="1"/>
          </p:cNvSpPr>
          <p:nvPr>
            <p:ph type="body" sz="half" idx="1"/>
          </p:nvPr>
        </p:nvSpPr>
        <p:spPr>
          <a:xfrm>
            <a:off x="11176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752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367FA087-BBC2-4718-913A-032555B556A0}" type="slidenum">
              <a:rPr lang="en-US"/>
              <a:pPr>
                <a:defRPr/>
              </a:pPr>
              <a:t>‹#›</a:t>
            </a:fld>
            <a:endParaRPr lang="en-US"/>
          </a:p>
        </p:txBody>
      </p:sp>
    </p:spTree>
    <p:extLst>
      <p:ext uri="{BB962C8B-B14F-4D97-AF65-F5344CB8AC3E}">
        <p14:creationId xmlns:p14="http://schemas.microsoft.com/office/powerpoint/2010/main" val="959358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C00AF0D2-E6B1-4BA3-8755-9FEBCBEF956E}" type="slidenum">
              <a:rPr lang="en-US"/>
              <a:pPr>
                <a:defRPr/>
              </a:pPr>
              <a:t>‹#›</a:t>
            </a:fld>
            <a:endParaRPr lang="en-US"/>
          </a:p>
        </p:txBody>
      </p:sp>
    </p:spTree>
    <p:extLst>
      <p:ext uri="{BB962C8B-B14F-4D97-AF65-F5344CB8AC3E}">
        <p14:creationId xmlns:p14="http://schemas.microsoft.com/office/powerpoint/2010/main" val="1514523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1532460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54519" y="965201"/>
            <a:ext cx="5183716" cy="349251"/>
          </a:xfrm>
        </p:spPr>
        <p:txBody>
          <a:bodyPr/>
          <a:lstStyle/>
          <a:p>
            <a:pPr lvl="0"/>
            <a:r>
              <a:rPr lang="en-US" dirty="0"/>
              <a:t>Click to edit Master text styles</a:t>
            </a:r>
          </a:p>
        </p:txBody>
      </p:sp>
    </p:spTree>
    <p:extLst>
      <p:ext uri="{BB962C8B-B14F-4D97-AF65-F5344CB8AC3E}">
        <p14:creationId xmlns:p14="http://schemas.microsoft.com/office/powerpoint/2010/main" val="2729923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nvPr>
        </p:nvGraphicFramePr>
        <p:xfrm>
          <a:off x="273051" y="1403202"/>
          <a:ext cx="7938199" cy="2913167"/>
        </p:xfrm>
        <a:graphic>
          <a:graphicData uri="http://schemas.openxmlformats.org/drawingml/2006/table">
            <a:tbl>
              <a:tblPr firstRow="1" lastRow="1" bandRow="1">
                <a:tableStyleId>{1FECB4D8-DB02-4DC6-A0A2-4F2EBAE1DC90}</a:tableStyleId>
              </a:tblPr>
              <a:tblGrid>
                <a:gridCol w="6403160">
                  <a:extLst>
                    <a:ext uri="{9D8B030D-6E8A-4147-A177-3AD203B41FA5}">
                      <a16:colId xmlns:a16="http://schemas.microsoft.com/office/drawing/2014/main" val="20000"/>
                    </a:ext>
                  </a:extLst>
                </a:gridCol>
                <a:gridCol w="955219">
                  <a:extLst>
                    <a:ext uri="{9D8B030D-6E8A-4147-A177-3AD203B41FA5}">
                      <a16:colId xmlns:a16="http://schemas.microsoft.com/office/drawing/2014/main" val="20001"/>
                    </a:ext>
                  </a:extLst>
                </a:gridCol>
                <a:gridCol w="579820">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L="121920" marR="12192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54519" y="965201"/>
            <a:ext cx="5971116" cy="349251"/>
          </a:xfrm>
        </p:spPr>
        <p:txBody>
          <a:bodyPr/>
          <a:lstStyle/>
          <a:p>
            <a:pPr lvl="0"/>
            <a:r>
              <a:rPr lang="en-US" dirty="0"/>
              <a:t>Click to edit Master text styles</a:t>
            </a:r>
          </a:p>
        </p:txBody>
      </p:sp>
    </p:spTree>
    <p:extLst>
      <p:ext uri="{BB962C8B-B14F-4D97-AF65-F5344CB8AC3E}">
        <p14:creationId xmlns:p14="http://schemas.microsoft.com/office/powerpoint/2010/main" val="1137482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297153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4C2746-64E0-492B-B02D-E29670BE2F17}"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814411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54518" y="965200"/>
            <a:ext cx="5183716" cy="349251"/>
          </a:xfrm>
        </p:spPr>
        <p:txBody>
          <a:bodyPr/>
          <a:lstStyle/>
          <a:p>
            <a:pPr lvl="0"/>
            <a:r>
              <a:rPr lang="en-US" dirty="0"/>
              <a:t>Click to edit Master text styles</a:t>
            </a:r>
          </a:p>
        </p:txBody>
      </p:sp>
    </p:spTree>
    <p:extLst>
      <p:ext uri="{BB962C8B-B14F-4D97-AF65-F5344CB8AC3E}">
        <p14:creationId xmlns:p14="http://schemas.microsoft.com/office/powerpoint/2010/main" val="3449592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nvPr>
        </p:nvGraphicFramePr>
        <p:xfrm>
          <a:off x="273050" y="1403201"/>
          <a:ext cx="7938199" cy="2913167"/>
        </p:xfrm>
        <a:graphic>
          <a:graphicData uri="http://schemas.openxmlformats.org/drawingml/2006/table">
            <a:tbl>
              <a:tblPr firstRow="1" lastRow="1" bandRow="1">
                <a:tableStyleId>{1FECB4D8-DB02-4DC6-A0A2-4F2EBAE1DC90}</a:tableStyleId>
              </a:tblPr>
              <a:tblGrid>
                <a:gridCol w="6403160">
                  <a:extLst>
                    <a:ext uri="{9D8B030D-6E8A-4147-A177-3AD203B41FA5}">
                      <a16:colId xmlns:a16="http://schemas.microsoft.com/office/drawing/2014/main" val="20000"/>
                    </a:ext>
                  </a:extLst>
                </a:gridCol>
                <a:gridCol w="955219">
                  <a:extLst>
                    <a:ext uri="{9D8B030D-6E8A-4147-A177-3AD203B41FA5}">
                      <a16:colId xmlns:a16="http://schemas.microsoft.com/office/drawing/2014/main" val="20001"/>
                    </a:ext>
                  </a:extLst>
                </a:gridCol>
                <a:gridCol w="579820">
                  <a:extLst>
                    <a:ext uri="{9D8B030D-6E8A-4147-A177-3AD203B41FA5}">
                      <a16:colId xmlns:a16="http://schemas.microsoft.com/office/drawing/2014/main" val="20002"/>
                    </a:ext>
                  </a:extLst>
                </a:gridCol>
              </a:tblGrid>
              <a:tr h="416167">
                <a:tc>
                  <a:txBody>
                    <a:bodyPr/>
                    <a:lstStyle/>
                    <a:p>
                      <a:r>
                        <a:rPr lang="en-US" sz="1500" dirty="0">
                          <a:solidFill>
                            <a:schemeClr val="bg1"/>
                          </a:solidFill>
                          <a:latin typeface="Arial"/>
                          <a:cs typeface="Arial"/>
                        </a:rPr>
                        <a:t>Answer Choices</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500" dirty="0">
                          <a:solidFill>
                            <a:schemeClr val="bg1"/>
                          </a:solidFill>
                          <a:latin typeface="Arial"/>
                          <a:cs typeface="Arial"/>
                        </a:rPr>
                        <a:t>Responses</a:t>
                      </a:r>
                    </a:p>
                  </a:txBody>
                  <a:tcPr marL="121920" marR="121920" marT="60960" marB="6096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16167">
                <a:tc>
                  <a:txBody>
                    <a:bodyPr/>
                    <a:lstStyle/>
                    <a:p>
                      <a:r>
                        <a:rPr lang="en-US" sz="1400" dirty="0">
                          <a:solidFill>
                            <a:schemeClr val="tx1"/>
                          </a:solidFill>
                          <a:latin typeface="Arial"/>
                          <a:cs typeface="Arial"/>
                        </a:rPr>
                        <a:t>Less than one year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167">
                <a:tc>
                  <a:txBody>
                    <a:bodyPr/>
                    <a:lstStyle/>
                    <a:p>
                      <a:r>
                        <a:rPr lang="en-US" sz="1400" dirty="0">
                          <a:solidFill>
                            <a:schemeClr val="tx1"/>
                          </a:solidFill>
                          <a:latin typeface="Arial"/>
                          <a:cs typeface="Arial"/>
                        </a:rPr>
                        <a:t>1 to 3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6167">
                <a:tc>
                  <a:txBody>
                    <a:bodyPr/>
                    <a:lstStyle/>
                    <a:p>
                      <a:r>
                        <a:rPr lang="en-US" sz="1400" dirty="0">
                          <a:solidFill>
                            <a:schemeClr val="tx1"/>
                          </a:solidFill>
                          <a:latin typeface="Arial"/>
                          <a:cs typeface="Arial"/>
                        </a:rPr>
                        <a:t>3 to 5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25.00%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25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6167">
                <a:tc>
                  <a:txBody>
                    <a:bodyPr/>
                    <a:lstStyle/>
                    <a:p>
                      <a:r>
                        <a:rPr lang="en-US" sz="1400" dirty="0">
                          <a:solidFill>
                            <a:schemeClr val="tx1"/>
                          </a:solidFill>
                          <a:latin typeface="Arial"/>
                          <a:cs typeface="Arial"/>
                        </a:rPr>
                        <a:t>5 to 7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15.00%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15</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6167">
                <a:tc>
                  <a:txBody>
                    <a:bodyPr/>
                    <a:lstStyle/>
                    <a:p>
                      <a:r>
                        <a:rPr lang="en-US" sz="1400" dirty="0">
                          <a:solidFill>
                            <a:schemeClr val="tx1"/>
                          </a:solidFill>
                          <a:latin typeface="Arial"/>
                          <a:cs typeface="Arial"/>
                        </a:rPr>
                        <a:t>More than seven</a:t>
                      </a:r>
                      <a:r>
                        <a:rPr lang="en-US" sz="1400" baseline="0" dirty="0">
                          <a:solidFill>
                            <a:schemeClr val="tx1"/>
                          </a:solidFill>
                          <a:latin typeface="Arial"/>
                          <a:cs typeface="Arial"/>
                        </a:rPr>
                        <a:t> years</a:t>
                      </a:r>
                      <a:endParaRPr lang="en-US" sz="1400" dirty="0">
                        <a:solidFill>
                          <a:schemeClr val="tx1"/>
                        </a:solidFill>
                        <a:latin typeface="Arial"/>
                        <a:cs typeface="Arial"/>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a:solidFill>
                            <a:schemeClr val="tx1"/>
                          </a:solidFill>
                          <a:latin typeface="Arial"/>
                          <a:cs typeface="Arial"/>
                        </a:rPr>
                        <a:t>40.00%</a:t>
                      </a:r>
                    </a:p>
                  </a:txBody>
                  <a:tcPr marL="121920" marR="121920" marT="60960" marB="60960"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dirty="0">
                          <a:solidFill>
                            <a:schemeClr val="tx1"/>
                          </a:solidFill>
                          <a:latin typeface="Arial"/>
                          <a:cs typeface="Arial"/>
                        </a:rPr>
                        <a:t>40</a:t>
                      </a:r>
                    </a:p>
                  </a:txBody>
                  <a:tcPr marL="121920" marR="121920" marT="60960" marB="60960"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6167">
                <a:tc>
                  <a:txBody>
                    <a:bodyPr/>
                    <a:lstStyle/>
                    <a:p>
                      <a:r>
                        <a:rPr lang="en-US" sz="1400" dirty="0">
                          <a:solidFill>
                            <a:srgbClr val="FFFFFF"/>
                          </a:solidFill>
                          <a:latin typeface="Arial"/>
                          <a:cs typeface="Arial"/>
                        </a:rPr>
                        <a:t>Total</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400" dirty="0">
                        <a:solidFill>
                          <a:srgbClr val="FFFFFF"/>
                        </a:solidFill>
                        <a:latin typeface="Arial"/>
                        <a:cs typeface="Arial"/>
                      </a:endParaRPr>
                    </a:p>
                  </a:txBody>
                  <a:tcPr marL="121920" marR="121920" marT="60960" marB="6096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400" dirty="0">
                          <a:solidFill>
                            <a:srgbClr val="FFFFFF"/>
                          </a:solidFill>
                          <a:latin typeface="Arial"/>
                          <a:cs typeface="Arial"/>
                        </a:rPr>
                        <a:t>100</a:t>
                      </a:r>
                    </a:p>
                  </a:txBody>
                  <a:tcPr marL="121920" marR="121920" marT="60960" marB="6096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54518" y="965200"/>
            <a:ext cx="5971116" cy="349251"/>
          </a:xfrm>
        </p:spPr>
        <p:txBody>
          <a:bodyPr/>
          <a:lstStyle/>
          <a:p>
            <a:pPr lvl="0"/>
            <a:r>
              <a:rPr lang="en-US" dirty="0"/>
              <a:t>Click to edit Master text styles</a:t>
            </a:r>
          </a:p>
        </p:txBody>
      </p:sp>
    </p:spTree>
    <p:extLst>
      <p:ext uri="{BB962C8B-B14F-4D97-AF65-F5344CB8AC3E}">
        <p14:creationId xmlns:p14="http://schemas.microsoft.com/office/powerpoint/2010/main" val="2374270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EABA1-740D-4830-AC8F-AB487F7EEBDD}" type="slidenum">
              <a:rPr lang="en-US"/>
              <a:pPr>
                <a:defRPr/>
              </a:pPr>
              <a:t>‹#›</a:t>
            </a:fld>
            <a:endParaRPr lang="en-US"/>
          </a:p>
        </p:txBody>
      </p:sp>
    </p:spTree>
    <p:extLst>
      <p:ext uri="{BB962C8B-B14F-4D97-AF65-F5344CB8AC3E}">
        <p14:creationId xmlns:p14="http://schemas.microsoft.com/office/powerpoint/2010/main" val="3105669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5E4A4E-4160-4CD7-9DC4-CAE415D86439}" type="slidenum">
              <a:rPr lang="en-US"/>
              <a:pPr>
                <a:defRPr/>
              </a:pPr>
              <a:t>‹#›</a:t>
            </a:fld>
            <a:endParaRPr lang="en-US"/>
          </a:p>
        </p:txBody>
      </p:sp>
    </p:spTree>
    <p:extLst>
      <p:ext uri="{BB962C8B-B14F-4D97-AF65-F5344CB8AC3E}">
        <p14:creationId xmlns:p14="http://schemas.microsoft.com/office/powerpoint/2010/main" val="3163157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24DF69-0E98-4B15-82BE-9EDDB5545A66}" type="slidenum">
              <a:rPr lang="en-US"/>
              <a:pPr>
                <a:defRPr/>
              </a:pPr>
              <a:t>‹#›</a:t>
            </a:fld>
            <a:endParaRPr lang="en-US"/>
          </a:p>
        </p:txBody>
      </p:sp>
    </p:spTree>
    <p:extLst>
      <p:ext uri="{BB962C8B-B14F-4D97-AF65-F5344CB8AC3E}">
        <p14:creationId xmlns:p14="http://schemas.microsoft.com/office/powerpoint/2010/main" val="618583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73BDBC-1B53-4A25-80F4-9415D3A4A238}" type="slidenum">
              <a:rPr lang="en-US"/>
              <a:pPr>
                <a:defRPr/>
              </a:pPr>
              <a:t>‹#›</a:t>
            </a:fld>
            <a:endParaRPr lang="en-US"/>
          </a:p>
        </p:txBody>
      </p:sp>
    </p:spTree>
    <p:extLst>
      <p:ext uri="{BB962C8B-B14F-4D97-AF65-F5344CB8AC3E}">
        <p14:creationId xmlns:p14="http://schemas.microsoft.com/office/powerpoint/2010/main" val="75331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A5C9FF-ABD0-43F3-BE23-8A30B76431DF}" type="slidenum">
              <a:rPr lang="en-US"/>
              <a:pPr>
                <a:defRPr/>
              </a:pPr>
              <a:t>‹#›</a:t>
            </a:fld>
            <a:endParaRPr lang="en-US"/>
          </a:p>
        </p:txBody>
      </p:sp>
    </p:spTree>
    <p:extLst>
      <p:ext uri="{BB962C8B-B14F-4D97-AF65-F5344CB8AC3E}">
        <p14:creationId xmlns:p14="http://schemas.microsoft.com/office/powerpoint/2010/main" val="4156447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952260-DE1D-4278-BB2F-C4F82FEF5AC1}" type="slidenum">
              <a:rPr lang="en-US"/>
              <a:pPr>
                <a:defRPr/>
              </a:pPr>
              <a:t>‹#›</a:t>
            </a:fld>
            <a:endParaRPr lang="en-US"/>
          </a:p>
        </p:txBody>
      </p:sp>
    </p:spTree>
    <p:extLst>
      <p:ext uri="{BB962C8B-B14F-4D97-AF65-F5344CB8AC3E}">
        <p14:creationId xmlns:p14="http://schemas.microsoft.com/office/powerpoint/2010/main" val="1783942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B0A335-E3A9-4DE0-A60B-EA9BBD1F5D13}" type="slidenum">
              <a:rPr lang="en-US"/>
              <a:pPr>
                <a:defRPr/>
              </a:pPr>
              <a:t>‹#›</a:t>
            </a:fld>
            <a:endParaRPr lang="en-US"/>
          </a:p>
        </p:txBody>
      </p:sp>
    </p:spTree>
    <p:extLst>
      <p:ext uri="{BB962C8B-B14F-4D97-AF65-F5344CB8AC3E}">
        <p14:creationId xmlns:p14="http://schemas.microsoft.com/office/powerpoint/2010/main" val="1343904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BCEC3-9C9D-4F31-ACD7-298151C7FE53}" type="slidenum">
              <a:rPr lang="en-US"/>
              <a:pPr>
                <a:defRPr/>
              </a:pPr>
              <a:t>‹#›</a:t>
            </a:fld>
            <a:endParaRPr lang="en-US"/>
          </a:p>
        </p:txBody>
      </p:sp>
    </p:spTree>
    <p:extLst>
      <p:ext uri="{BB962C8B-B14F-4D97-AF65-F5344CB8AC3E}">
        <p14:creationId xmlns:p14="http://schemas.microsoft.com/office/powerpoint/2010/main" val="2897585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4C2746-64E0-492B-B02D-E29670BE2F17}"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2591521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97AC61-178F-4036-BD83-4B46816E3AD5}" type="slidenum">
              <a:rPr lang="en-US"/>
              <a:pPr>
                <a:defRPr/>
              </a:pPr>
              <a:t>‹#›</a:t>
            </a:fld>
            <a:endParaRPr lang="en-US"/>
          </a:p>
        </p:txBody>
      </p:sp>
    </p:spTree>
    <p:extLst>
      <p:ext uri="{BB962C8B-B14F-4D97-AF65-F5344CB8AC3E}">
        <p14:creationId xmlns:p14="http://schemas.microsoft.com/office/powerpoint/2010/main" val="321790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9E3A94-1DE9-49F5-B601-C09C4CB40849}" type="slidenum">
              <a:rPr lang="en-US"/>
              <a:pPr>
                <a:defRPr/>
              </a:pPr>
              <a:t>‹#›</a:t>
            </a:fld>
            <a:endParaRPr lang="en-US"/>
          </a:p>
        </p:txBody>
      </p:sp>
    </p:spTree>
    <p:extLst>
      <p:ext uri="{BB962C8B-B14F-4D97-AF65-F5344CB8AC3E}">
        <p14:creationId xmlns:p14="http://schemas.microsoft.com/office/powerpoint/2010/main" val="2138640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627A5-8177-4BE2-ADAB-C4C2A9F643A4}" type="slidenum">
              <a:rPr lang="en-US"/>
              <a:pPr>
                <a:defRPr/>
              </a:pPr>
              <a:t>‹#›</a:t>
            </a:fld>
            <a:endParaRPr lang="en-US"/>
          </a:p>
        </p:txBody>
      </p:sp>
    </p:spTree>
    <p:extLst>
      <p:ext uri="{BB962C8B-B14F-4D97-AF65-F5344CB8AC3E}">
        <p14:creationId xmlns:p14="http://schemas.microsoft.com/office/powerpoint/2010/main" val="3031773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EBEE467-CAF9-4B4F-B240-3C87E249C02A}" type="slidenum">
              <a:rPr lang="en-US"/>
              <a:pPr>
                <a:defRPr/>
              </a:pPr>
              <a:t>‹#›</a:t>
            </a:fld>
            <a:endParaRPr lang="en-US"/>
          </a:p>
        </p:txBody>
      </p:sp>
    </p:spTree>
    <p:extLst>
      <p:ext uri="{BB962C8B-B14F-4D97-AF65-F5344CB8AC3E}">
        <p14:creationId xmlns:p14="http://schemas.microsoft.com/office/powerpoint/2010/main" val="1806265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7DA1A9-A442-4E1C-9A82-D7F920D6AD27}" type="slidenum">
              <a:rPr lang="en-US"/>
              <a:pPr>
                <a:defRPr/>
              </a:pPr>
              <a:t>‹#›</a:t>
            </a:fld>
            <a:endParaRPr lang="en-US"/>
          </a:p>
        </p:txBody>
      </p:sp>
    </p:spTree>
    <p:extLst>
      <p:ext uri="{BB962C8B-B14F-4D97-AF65-F5344CB8AC3E}">
        <p14:creationId xmlns:p14="http://schemas.microsoft.com/office/powerpoint/2010/main" val="1420718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2"/>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BFC80-AB7E-462B-B47F-4E1AB7818B29}" type="slidenum">
              <a:rPr lang="en-US"/>
              <a:pPr>
                <a:defRPr/>
              </a:pPr>
              <a:t>‹#›</a:t>
            </a:fld>
            <a:endParaRPr lang="en-US"/>
          </a:p>
        </p:txBody>
      </p:sp>
    </p:spTree>
    <p:extLst>
      <p:ext uri="{BB962C8B-B14F-4D97-AF65-F5344CB8AC3E}">
        <p14:creationId xmlns:p14="http://schemas.microsoft.com/office/powerpoint/2010/main" val="2145371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DE26AD-07A2-4E28-A269-39B71FAD8866}" type="slidenum">
              <a:rPr lang="en-US"/>
              <a:pPr>
                <a:defRPr/>
              </a:pPr>
              <a:t>‹#›</a:t>
            </a:fld>
            <a:endParaRPr lang="en-US"/>
          </a:p>
        </p:txBody>
      </p:sp>
    </p:spTree>
    <p:extLst>
      <p:ext uri="{BB962C8B-B14F-4D97-AF65-F5344CB8AC3E}">
        <p14:creationId xmlns:p14="http://schemas.microsoft.com/office/powerpoint/2010/main" val="2014182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AFA18-86E3-4B61-8BFE-FFC73AF7BCFC}" type="slidenum">
              <a:rPr lang="en-US"/>
              <a:pPr>
                <a:defRPr/>
              </a:pPr>
              <a:t>‹#›</a:t>
            </a:fld>
            <a:endParaRPr lang="en-US"/>
          </a:p>
        </p:txBody>
      </p:sp>
    </p:spTree>
    <p:extLst>
      <p:ext uri="{BB962C8B-B14F-4D97-AF65-F5344CB8AC3E}">
        <p14:creationId xmlns:p14="http://schemas.microsoft.com/office/powerpoint/2010/main" val="1776102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1186E6-64E8-41D2-98A6-0DE7060A442D}" type="slidenum">
              <a:rPr lang="en-US"/>
              <a:pPr>
                <a:defRPr/>
              </a:pPr>
              <a:t>‹#›</a:t>
            </a:fld>
            <a:endParaRPr lang="en-US"/>
          </a:p>
        </p:txBody>
      </p:sp>
    </p:spTree>
    <p:extLst>
      <p:ext uri="{BB962C8B-B14F-4D97-AF65-F5344CB8AC3E}">
        <p14:creationId xmlns:p14="http://schemas.microsoft.com/office/powerpoint/2010/main" val="1251578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EA4DF-CFB2-4E66-845F-BC19C70CB986}" type="slidenum">
              <a:rPr lang="en-US"/>
              <a:pPr>
                <a:defRPr/>
              </a:pPr>
              <a:t>‹#›</a:t>
            </a:fld>
            <a:endParaRPr lang="en-US"/>
          </a:p>
        </p:txBody>
      </p:sp>
    </p:spTree>
    <p:extLst>
      <p:ext uri="{BB962C8B-B14F-4D97-AF65-F5344CB8AC3E}">
        <p14:creationId xmlns:p14="http://schemas.microsoft.com/office/powerpoint/2010/main" val="331265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4C2746-64E0-492B-B02D-E29670BE2F17}"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14693661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9AC44C-C099-4170-B34C-B67FD73C4E8C}" type="slidenum">
              <a:rPr lang="en-US"/>
              <a:pPr>
                <a:defRPr/>
              </a:pPr>
              <a:t>‹#›</a:t>
            </a:fld>
            <a:endParaRPr lang="en-US"/>
          </a:p>
        </p:txBody>
      </p:sp>
    </p:spTree>
    <p:extLst>
      <p:ext uri="{BB962C8B-B14F-4D97-AF65-F5344CB8AC3E}">
        <p14:creationId xmlns:p14="http://schemas.microsoft.com/office/powerpoint/2010/main" val="8956089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8B27C7-A8BC-4364-880F-2232B6F982A7}" type="slidenum">
              <a:rPr lang="en-US"/>
              <a:pPr>
                <a:defRPr/>
              </a:pPr>
              <a:t>‹#›</a:t>
            </a:fld>
            <a:endParaRPr lang="en-US"/>
          </a:p>
        </p:txBody>
      </p:sp>
    </p:spTree>
    <p:extLst>
      <p:ext uri="{BB962C8B-B14F-4D97-AF65-F5344CB8AC3E}">
        <p14:creationId xmlns:p14="http://schemas.microsoft.com/office/powerpoint/2010/main" val="676676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BA5F63-F2DF-4EDF-83AD-D1EBA6DFC705}" type="slidenum">
              <a:rPr lang="en-US"/>
              <a:pPr>
                <a:defRPr/>
              </a:pPr>
              <a:t>‹#›</a:t>
            </a:fld>
            <a:endParaRPr lang="en-US"/>
          </a:p>
        </p:txBody>
      </p:sp>
    </p:spTree>
    <p:extLst>
      <p:ext uri="{BB962C8B-B14F-4D97-AF65-F5344CB8AC3E}">
        <p14:creationId xmlns:p14="http://schemas.microsoft.com/office/powerpoint/2010/main" val="4401198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84E6F2-8E4A-4128-B63A-1118FF38B207}" type="slidenum">
              <a:rPr lang="en-US"/>
              <a:pPr>
                <a:defRPr/>
              </a:pPr>
              <a:t>‹#›</a:t>
            </a:fld>
            <a:endParaRPr lang="en-US"/>
          </a:p>
        </p:txBody>
      </p:sp>
    </p:spTree>
    <p:extLst>
      <p:ext uri="{BB962C8B-B14F-4D97-AF65-F5344CB8AC3E}">
        <p14:creationId xmlns:p14="http://schemas.microsoft.com/office/powerpoint/2010/main" val="546578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EA9BE5-2778-4B80-B964-A42ADFAC849A}" type="slidenum">
              <a:rPr lang="en-US"/>
              <a:pPr>
                <a:defRPr/>
              </a:pPr>
              <a:t>‹#›</a:t>
            </a:fld>
            <a:endParaRPr lang="en-US"/>
          </a:p>
        </p:txBody>
      </p:sp>
    </p:spTree>
    <p:extLst>
      <p:ext uri="{BB962C8B-B14F-4D97-AF65-F5344CB8AC3E}">
        <p14:creationId xmlns:p14="http://schemas.microsoft.com/office/powerpoint/2010/main" val="1800068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DFC1C5-83F9-44FF-BF52-EA1542AFFB0B}" type="slidenum">
              <a:rPr lang="en-US"/>
              <a:pPr>
                <a:defRPr/>
              </a:pPr>
              <a:t>‹#›</a:t>
            </a:fld>
            <a:endParaRPr lang="en-US"/>
          </a:p>
        </p:txBody>
      </p:sp>
    </p:spTree>
    <p:extLst>
      <p:ext uri="{BB962C8B-B14F-4D97-AF65-F5344CB8AC3E}">
        <p14:creationId xmlns:p14="http://schemas.microsoft.com/office/powerpoint/2010/main" val="882664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A2A9E-673C-417E-ACAA-1F219BC6B2B9}" type="slidenum">
              <a:rPr lang="en-US"/>
              <a:pPr>
                <a:defRPr/>
              </a:pPr>
              <a:t>‹#›</a:t>
            </a:fld>
            <a:endParaRPr lang="en-US"/>
          </a:p>
        </p:txBody>
      </p:sp>
    </p:spTree>
    <p:extLst>
      <p:ext uri="{BB962C8B-B14F-4D97-AF65-F5344CB8AC3E}">
        <p14:creationId xmlns:p14="http://schemas.microsoft.com/office/powerpoint/2010/main" val="649355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EEA63F-98E3-4BB8-92D7-6746A33CADB9}" type="slidenum">
              <a:rPr lang="en-US"/>
              <a:pPr>
                <a:defRPr/>
              </a:pPr>
              <a:t>‹#›</a:t>
            </a:fld>
            <a:endParaRPr lang="en-US"/>
          </a:p>
        </p:txBody>
      </p:sp>
    </p:spTree>
    <p:extLst>
      <p:ext uri="{BB962C8B-B14F-4D97-AF65-F5344CB8AC3E}">
        <p14:creationId xmlns:p14="http://schemas.microsoft.com/office/powerpoint/2010/main" val="1231812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AA6B72-87AB-4DF2-A715-BD4259B5180B}" type="slidenum">
              <a:rPr lang="en-US"/>
              <a:pPr>
                <a:defRPr/>
              </a:pPr>
              <a:t>‹#›</a:t>
            </a:fld>
            <a:endParaRPr lang="en-US"/>
          </a:p>
        </p:txBody>
      </p:sp>
    </p:spTree>
    <p:extLst>
      <p:ext uri="{BB962C8B-B14F-4D97-AF65-F5344CB8AC3E}">
        <p14:creationId xmlns:p14="http://schemas.microsoft.com/office/powerpoint/2010/main" val="3908282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76948BE-0D78-4B3F-BC6E-C882A6FEBC05}" type="slidenum">
              <a:rPr lang="en-US"/>
              <a:pPr>
                <a:defRPr/>
              </a:pPr>
              <a:t>‹#›</a:t>
            </a:fld>
            <a:endParaRPr lang="en-US"/>
          </a:p>
        </p:txBody>
      </p:sp>
    </p:spTree>
    <p:extLst>
      <p:ext uri="{BB962C8B-B14F-4D97-AF65-F5344CB8AC3E}">
        <p14:creationId xmlns:p14="http://schemas.microsoft.com/office/powerpoint/2010/main" val="121045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4C2746-64E0-492B-B02D-E29670BE2F17}"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2337425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29A29-BABE-488A-8694-8A76868029CF}" type="slidenum">
              <a:rPr lang="en-US"/>
              <a:pPr>
                <a:defRPr/>
              </a:pPr>
              <a:t>‹#›</a:t>
            </a:fld>
            <a:endParaRPr lang="en-US"/>
          </a:p>
        </p:txBody>
      </p:sp>
    </p:spTree>
    <p:extLst>
      <p:ext uri="{BB962C8B-B14F-4D97-AF65-F5344CB8AC3E}">
        <p14:creationId xmlns:p14="http://schemas.microsoft.com/office/powerpoint/2010/main" val="13328325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D624935-1388-4D75-8DE3-FDE1FE60CB71}" type="slidenum">
              <a:rPr lang="en-US"/>
              <a:pPr>
                <a:defRPr/>
              </a:pPr>
              <a:t>‹#›</a:t>
            </a:fld>
            <a:endParaRPr lang="en-US"/>
          </a:p>
        </p:txBody>
      </p:sp>
    </p:spTree>
    <p:extLst>
      <p:ext uri="{BB962C8B-B14F-4D97-AF65-F5344CB8AC3E}">
        <p14:creationId xmlns:p14="http://schemas.microsoft.com/office/powerpoint/2010/main" val="969505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ACD59C12-9B4C-478D-B555-B33B8B2B849E}" type="datetimeFigureOut">
              <a:rPr lang="en-US"/>
              <a:pPr>
                <a:defRPr/>
              </a:pPr>
              <a:t>4/26/2017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D57D06B0-A636-4036-A207-86AEBD9749D1}" type="slidenum">
              <a:rPr lang="en-US"/>
              <a:pPr>
                <a:defRPr/>
              </a:pPr>
              <a:t>‹#›</a:t>
            </a:fld>
            <a:endParaRPr lang="en-US"/>
          </a:p>
        </p:txBody>
      </p:sp>
    </p:spTree>
    <p:extLst>
      <p:ext uri="{BB962C8B-B14F-4D97-AF65-F5344CB8AC3E}">
        <p14:creationId xmlns:p14="http://schemas.microsoft.com/office/powerpoint/2010/main" val="196411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357F4B3B-A2B4-4590-8CB1-1F767C0FA8F0}" type="datetimeFigureOut">
              <a:rPr lang="en-US"/>
              <a:pPr>
                <a:defRPr/>
              </a:pPr>
              <a:t>4/26/2017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C26C2D63-AE57-41FC-A382-0FC146469BED}" type="slidenum">
              <a:rPr lang="en-US"/>
              <a:pPr>
                <a:defRPr/>
              </a:pPr>
              <a:t>‹#›</a:t>
            </a:fld>
            <a:endParaRPr lang="en-US"/>
          </a:p>
        </p:txBody>
      </p:sp>
    </p:spTree>
    <p:extLst>
      <p:ext uri="{BB962C8B-B14F-4D97-AF65-F5344CB8AC3E}">
        <p14:creationId xmlns:p14="http://schemas.microsoft.com/office/powerpoint/2010/main" val="39127216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46ABC8BB-9228-46D4-9FB9-A73B72C7BBF3}" type="datetimeFigureOut">
              <a:rPr lang="en-US"/>
              <a:pPr>
                <a:defRPr/>
              </a:pPr>
              <a:t>4/26/2017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AD58CEA5-A1FE-4A13-9D74-EC9FFC85240D}" type="slidenum">
              <a:rPr lang="en-US"/>
              <a:pPr>
                <a:defRPr/>
              </a:pPr>
              <a:t>‹#›</a:t>
            </a:fld>
            <a:endParaRPr lang="en-US"/>
          </a:p>
        </p:txBody>
      </p:sp>
    </p:spTree>
    <p:extLst>
      <p:ext uri="{BB962C8B-B14F-4D97-AF65-F5344CB8AC3E}">
        <p14:creationId xmlns:p14="http://schemas.microsoft.com/office/powerpoint/2010/main" val="36177319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C7704FFC-6140-40CB-99C8-5C25EC2A0C0A}" type="datetimeFigureOut">
              <a:rPr lang="en-US"/>
              <a:pPr>
                <a:defRPr/>
              </a:pPr>
              <a:t>4/26/2017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6C08D780-A173-4975-B155-813ACFF2A598}" type="slidenum">
              <a:rPr lang="en-US"/>
              <a:pPr>
                <a:defRPr/>
              </a:pPr>
              <a:t>‹#›</a:t>
            </a:fld>
            <a:endParaRPr lang="en-US"/>
          </a:p>
        </p:txBody>
      </p:sp>
    </p:spTree>
    <p:extLst>
      <p:ext uri="{BB962C8B-B14F-4D97-AF65-F5344CB8AC3E}">
        <p14:creationId xmlns:p14="http://schemas.microsoft.com/office/powerpoint/2010/main" val="11853377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AD417701-449F-4090-9E14-2BE8BE381E3D}" type="datetimeFigureOut">
              <a:rPr lang="en-US"/>
              <a:pPr>
                <a:defRPr/>
              </a:pPr>
              <a:t>4/26/2017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688B07FC-E1CF-46D9-A825-DA1B42FC350C}" type="slidenum">
              <a:rPr lang="en-US"/>
              <a:pPr>
                <a:defRPr/>
              </a:pPr>
              <a:t>‹#›</a:t>
            </a:fld>
            <a:endParaRPr lang="en-US"/>
          </a:p>
        </p:txBody>
      </p:sp>
    </p:spTree>
    <p:extLst>
      <p:ext uri="{BB962C8B-B14F-4D97-AF65-F5344CB8AC3E}">
        <p14:creationId xmlns:p14="http://schemas.microsoft.com/office/powerpoint/2010/main" val="15539572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6C63CD32-863B-4234-B866-4F600B7A7B0B}" type="datetimeFigureOut">
              <a:rPr lang="en-US"/>
              <a:pPr>
                <a:defRPr/>
              </a:pPr>
              <a:t>4/26/2017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C396468B-7B31-4217-AF00-72B8BC2D9DF3}" type="slidenum">
              <a:rPr lang="en-US"/>
              <a:pPr>
                <a:defRPr/>
              </a:pPr>
              <a:t>‹#›</a:t>
            </a:fld>
            <a:endParaRPr lang="en-US"/>
          </a:p>
        </p:txBody>
      </p:sp>
    </p:spTree>
    <p:extLst>
      <p:ext uri="{BB962C8B-B14F-4D97-AF65-F5344CB8AC3E}">
        <p14:creationId xmlns:p14="http://schemas.microsoft.com/office/powerpoint/2010/main" val="182410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3EABB19F-ECE1-435A-A73D-C32CE0855676}" type="datetimeFigureOut">
              <a:rPr lang="en-US"/>
              <a:pPr>
                <a:defRPr/>
              </a:pPr>
              <a:t>4/26/2017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54EA2916-96F7-47E7-A4D5-7269D578BCB9}" type="slidenum">
              <a:rPr lang="en-US"/>
              <a:pPr>
                <a:defRPr/>
              </a:pPr>
              <a:t>‹#›</a:t>
            </a:fld>
            <a:endParaRPr lang="en-US"/>
          </a:p>
        </p:txBody>
      </p:sp>
    </p:spTree>
    <p:extLst>
      <p:ext uri="{BB962C8B-B14F-4D97-AF65-F5344CB8AC3E}">
        <p14:creationId xmlns:p14="http://schemas.microsoft.com/office/powerpoint/2010/main" val="8114375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6ED32336-D112-4AFB-942C-84C9BFDD88A0}" type="datetimeFigureOut">
              <a:rPr lang="en-US"/>
              <a:pPr>
                <a:defRPr/>
              </a:pPr>
              <a:t>4/26/2017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DCC47C11-540C-4012-A7DD-B209B0E2982A}" type="slidenum">
              <a:rPr lang="en-US"/>
              <a:pPr>
                <a:defRPr/>
              </a:pPr>
              <a:t>‹#›</a:t>
            </a:fld>
            <a:endParaRPr lang="en-US"/>
          </a:p>
        </p:txBody>
      </p:sp>
    </p:spTree>
    <p:extLst>
      <p:ext uri="{BB962C8B-B14F-4D97-AF65-F5344CB8AC3E}">
        <p14:creationId xmlns:p14="http://schemas.microsoft.com/office/powerpoint/2010/main" val="424636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C2746-64E0-492B-B02D-E29670BE2F17}"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18230845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F1CA4495-5538-4075-A7F9-0F43B314986E}" type="datetimeFigureOut">
              <a:rPr lang="en-US"/>
              <a:pPr>
                <a:defRPr/>
              </a:pPr>
              <a:t>4/26/2017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01ECA84E-0937-4A1C-B926-CDD7A108A91A}" type="slidenum">
              <a:rPr lang="en-US"/>
              <a:pPr>
                <a:defRPr/>
              </a:pPr>
              <a:t>‹#›</a:t>
            </a:fld>
            <a:endParaRPr lang="en-US"/>
          </a:p>
        </p:txBody>
      </p:sp>
    </p:spTree>
    <p:extLst>
      <p:ext uri="{BB962C8B-B14F-4D97-AF65-F5344CB8AC3E}">
        <p14:creationId xmlns:p14="http://schemas.microsoft.com/office/powerpoint/2010/main" val="18476771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FB0FC83C-BABB-411E-A012-B9330488346B}" type="datetimeFigureOut">
              <a:rPr lang="en-US"/>
              <a:pPr>
                <a:defRPr/>
              </a:pPr>
              <a:t>4/26/2017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C1C10EE4-FCA8-46F7-88F0-DF8BF0DDBDE6}" type="slidenum">
              <a:rPr lang="en-US"/>
              <a:pPr>
                <a:defRPr/>
              </a:pPr>
              <a:t>‹#›</a:t>
            </a:fld>
            <a:endParaRPr lang="en-US"/>
          </a:p>
        </p:txBody>
      </p:sp>
    </p:spTree>
    <p:extLst>
      <p:ext uri="{BB962C8B-B14F-4D97-AF65-F5344CB8AC3E}">
        <p14:creationId xmlns:p14="http://schemas.microsoft.com/office/powerpoint/2010/main" val="4036278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F647A422-E869-4EB4-BF58-DF2ABE427C70}" type="datetimeFigureOut">
              <a:rPr lang="en-US"/>
              <a:pPr>
                <a:defRPr/>
              </a:pPr>
              <a:t>4/26/2017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ea typeface="MS PGothic" panose="020B0600070205080204" pitchFamily="34" charset="-128"/>
                <a:cs typeface="+mn-cs"/>
              </a:defRPr>
            </a:lvl1pPr>
          </a:lstStyle>
          <a:p>
            <a:pPr>
              <a:defRPr/>
            </a:pPr>
            <a:fld id="{5692FA48-FB27-41C9-9D21-6807450010A6}" type="slidenum">
              <a:rPr lang="en-US"/>
              <a:pPr>
                <a:defRPr/>
              </a:pPr>
              <a:t>‹#›</a:t>
            </a:fld>
            <a:endParaRPr lang="en-US"/>
          </a:p>
        </p:txBody>
      </p:sp>
    </p:spTree>
    <p:extLst>
      <p:ext uri="{BB962C8B-B14F-4D97-AF65-F5344CB8AC3E}">
        <p14:creationId xmlns:p14="http://schemas.microsoft.com/office/powerpoint/2010/main" val="25022284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CE7B0F-9259-4F34-89E4-3B349C77FA5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2609993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CE7B0F-9259-4F34-89E4-3B349C77FA5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24215037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CE7B0F-9259-4F34-89E4-3B349C77FA5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26356990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CE7B0F-9259-4F34-89E4-3B349C77FA59}"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3020013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CE7B0F-9259-4F34-89E4-3B349C77FA59}"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39075444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CE7B0F-9259-4F34-89E4-3B349C77FA59}"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32022473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E7B0F-9259-4F34-89E4-3B349C77FA59}"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87293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4C2746-64E0-492B-B02D-E29670BE2F17}"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23016296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E7B0F-9259-4F34-89E4-3B349C77FA59}"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698336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E7B0F-9259-4F34-89E4-3B349C77FA59}"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11689909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CE7B0F-9259-4F34-89E4-3B349C77FA5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5350898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CE7B0F-9259-4F34-89E4-3B349C77FA59}"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2C228-F4C3-4224-BB81-DF250F89B05C}" type="slidenum">
              <a:rPr lang="en-US" smtClean="0"/>
              <a:t>‹#›</a:t>
            </a:fld>
            <a:endParaRPr lang="en-US"/>
          </a:p>
        </p:txBody>
      </p:sp>
    </p:spTree>
    <p:extLst>
      <p:ext uri="{BB962C8B-B14F-4D97-AF65-F5344CB8AC3E}">
        <p14:creationId xmlns:p14="http://schemas.microsoft.com/office/powerpoint/2010/main" val="3698150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706F6F5-127F-4F50-8289-903B0D12AF3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37946212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6F6F5-127F-4F50-8289-903B0D12AF3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35309769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06F6F5-127F-4F50-8289-903B0D12AF3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2771245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06F6F5-127F-4F50-8289-903B0D12AF31}"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39093433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06F6F5-127F-4F50-8289-903B0D12AF31}"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17029874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06F6F5-127F-4F50-8289-903B0D12AF31}"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32164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4C2746-64E0-492B-B02D-E29670BE2F17}"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CEFBB8-3372-464D-B445-8C157B8C4958}" type="slidenum">
              <a:rPr lang="en-US" smtClean="0"/>
              <a:t>‹#›</a:t>
            </a:fld>
            <a:endParaRPr lang="en-US"/>
          </a:p>
        </p:txBody>
      </p:sp>
    </p:spTree>
    <p:extLst>
      <p:ext uri="{BB962C8B-B14F-4D97-AF65-F5344CB8AC3E}">
        <p14:creationId xmlns:p14="http://schemas.microsoft.com/office/powerpoint/2010/main" val="38723177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6F6F5-127F-4F50-8289-903B0D12AF31}"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33030911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06F6F5-127F-4F50-8289-903B0D12AF31}"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15981649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706F6F5-127F-4F50-8289-903B0D12AF31}"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104357070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6F6F5-127F-4F50-8289-903B0D12AF3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6267482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06F6F5-127F-4F50-8289-903B0D12AF31}"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6039AC-79E0-4450-9C45-AB495E411331}" type="slidenum">
              <a:rPr lang="en-US" smtClean="0"/>
              <a:t>‹#›</a:t>
            </a:fld>
            <a:endParaRPr lang="en-US"/>
          </a:p>
        </p:txBody>
      </p:sp>
    </p:spTree>
    <p:extLst>
      <p:ext uri="{BB962C8B-B14F-4D97-AF65-F5344CB8AC3E}">
        <p14:creationId xmlns:p14="http://schemas.microsoft.com/office/powerpoint/2010/main" val="43348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5.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6.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C2746-64E0-492B-B02D-E29670BE2F17}"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EFBB8-3372-464D-B445-8C157B8C4958}" type="slidenum">
              <a:rPr lang="en-US" smtClean="0"/>
              <a:t>‹#›</a:t>
            </a:fld>
            <a:endParaRPr lang="en-US"/>
          </a:p>
        </p:txBody>
      </p:sp>
    </p:spTree>
    <p:extLst>
      <p:ext uri="{BB962C8B-B14F-4D97-AF65-F5344CB8AC3E}">
        <p14:creationId xmlns:p14="http://schemas.microsoft.com/office/powerpoint/2010/main" val="83632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9218" name="Rectangle 15"/>
          <p:cNvSpPr>
            <a:spLocks noGrp="1" noChangeArrowheads="1"/>
          </p:cNvSpPr>
          <p:nvPr>
            <p:ph type="title"/>
          </p:nvPr>
        </p:nvSpPr>
        <p:spPr bwMode="auto">
          <a:xfrm>
            <a:off x="1117600" y="342900"/>
            <a:ext cx="103632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9219" name="Rectangle 16"/>
          <p:cNvSpPr>
            <a:spLocks noGrp="1" noChangeArrowheads="1"/>
          </p:cNvSpPr>
          <p:nvPr>
            <p:ph type="body" idx="1"/>
          </p:nvPr>
        </p:nvSpPr>
        <p:spPr bwMode="auto">
          <a:xfrm>
            <a:off x="1117600" y="17526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508000" y="63230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solidFill>
                  <a:srgbClr val="000000"/>
                </a:solidFill>
                <a:latin typeface="Times New Roman" pitchFamily="18" charset="0"/>
                <a:cs typeface="+mn-cs"/>
              </a:defRPr>
            </a:lvl1pPr>
          </a:lstStyle>
          <a:p>
            <a:pPr>
              <a:defRPr/>
            </a:pPr>
            <a:endParaRPr lang="en-US"/>
          </a:p>
        </p:txBody>
      </p:sp>
      <p:sp>
        <p:nvSpPr>
          <p:cNvPr id="1042" name="Rectangle 18"/>
          <p:cNvSpPr>
            <a:spLocks noGrp="1" noChangeArrowheads="1"/>
          </p:cNvSpPr>
          <p:nvPr>
            <p:ph type="ftr" sz="quarter" idx="3"/>
          </p:nvPr>
        </p:nvSpPr>
        <p:spPr bwMode="auto">
          <a:xfrm>
            <a:off x="4165600" y="64008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rgbClr val="000000"/>
                </a:solidFill>
                <a:latin typeface="Times New Roman" pitchFamily="18" charset="0"/>
                <a:cs typeface="+mn-cs"/>
              </a:defRPr>
            </a:lvl1pPr>
          </a:lstStyle>
          <a:p>
            <a:pPr>
              <a:defRPr/>
            </a:pPr>
            <a:endParaRPr lang="en-US"/>
          </a:p>
        </p:txBody>
      </p:sp>
      <p:sp>
        <p:nvSpPr>
          <p:cNvPr id="1043" name="Rectangle 19"/>
          <p:cNvSpPr>
            <a:spLocks noGrp="1" noChangeArrowheads="1"/>
          </p:cNvSpPr>
          <p:nvPr>
            <p:ph type="sldNum" sz="quarter" idx="4"/>
          </p:nvPr>
        </p:nvSpPr>
        <p:spPr bwMode="auto">
          <a:xfrm>
            <a:off x="9144000" y="63230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00"/>
                </a:solidFill>
                <a:latin typeface="Times New Roman" panose="02020603050405020304" pitchFamily="18" charset="0"/>
              </a:defRPr>
            </a:lvl1pPr>
          </a:lstStyle>
          <a:p>
            <a:pPr>
              <a:defRPr/>
            </a:pPr>
            <a:fld id="{E8AD6D5D-85F2-4F00-A666-DB05569245CF}"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129002801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Wingdings" panose="05000000000000000000" pitchFamily="2" charset="2"/>
        <a:buChar char="l"/>
        <a:defRPr sz="2400" b="1">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u"/>
        <a:defRPr sz="2000" b="1">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b="1">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b="1">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b="1">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b="1">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b="1">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15" y="444508"/>
            <a:ext cx="109728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3515" y="982199"/>
            <a:ext cx="7110008"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11156104" y="6420103"/>
            <a:ext cx="834713"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6420101"/>
            <a:ext cx="12192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75298" y="6485938"/>
            <a:ext cx="1400847"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73051" y="972237"/>
            <a:ext cx="11707283"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1035303" y="6541773"/>
            <a:ext cx="1414557" cy="179203"/>
          </a:xfrm>
          <a:prstGeom prst="rect">
            <a:avLst/>
          </a:prstGeom>
        </p:spPr>
      </p:pic>
    </p:spTree>
    <p:extLst>
      <p:ext uri="{BB962C8B-B14F-4D97-AF65-F5344CB8AC3E}">
        <p14:creationId xmlns:p14="http://schemas.microsoft.com/office/powerpoint/2010/main" val="238337779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15" y="444508"/>
            <a:ext cx="109728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3515" y="982199"/>
            <a:ext cx="7110008"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11156102" y="6420102"/>
            <a:ext cx="834713" cy="366183"/>
          </a:xfrm>
          <a:prstGeom prst="rect">
            <a:avLst/>
          </a:prstGeom>
        </p:spPr>
        <p:txBody>
          <a:bodyPr vert="horz" lIns="91440" tIns="45720" rIns="91440" bIns="45720" rtlCol="0" anchor="ctr"/>
          <a:lstStyle>
            <a:lvl1pPr algn="r">
              <a:defRPr sz="1333">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6420101"/>
            <a:ext cx="12192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3051" y="972237"/>
            <a:ext cx="11707283"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59776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Lst>
  <p:txStyles>
    <p:titleStyle>
      <a:lvl1pPr algn="l" defTabSz="609585" rtl="0" eaLnBrk="1" latinLnBrk="0" hangingPunct="1">
        <a:spcBef>
          <a:spcPct val="0"/>
        </a:spcBef>
        <a:buNone/>
        <a:defRPr sz="2667"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1333"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400">
                <a:solidFill>
                  <a:srgbClr val="000000"/>
                </a:solidFill>
                <a:latin typeface="Arial" charset="0"/>
                <a:cs typeface="+mn-cs"/>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Arial" charset="0"/>
                <a:cs typeface="+mn-cs"/>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Arial" charset="0"/>
                <a:cs typeface="+mn-cs"/>
              </a:defRPr>
            </a:lvl1pPr>
          </a:lstStyle>
          <a:p>
            <a:pPr eaLnBrk="1" hangingPunct="1">
              <a:defRPr/>
            </a:pPr>
            <a:fld id="{1A5CADD7-3335-4870-B3D1-0E44B36121F3}" type="slidenum">
              <a:rPr lang="en-US"/>
              <a:pPr eaLnBrk="1" hangingPunct="1">
                <a:defRPr/>
              </a:pPr>
              <a:t>‹#›</a:t>
            </a:fld>
            <a:endParaRPr lang="en-US"/>
          </a:p>
        </p:txBody>
      </p:sp>
    </p:spTree>
    <p:extLst>
      <p:ext uri="{BB962C8B-B14F-4D97-AF65-F5344CB8AC3E}">
        <p14:creationId xmlns:p14="http://schemas.microsoft.com/office/powerpoint/2010/main" val="332855005"/>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77" algn="ctr" rtl="0" fontAlgn="base">
        <a:spcBef>
          <a:spcPct val="0"/>
        </a:spcBef>
        <a:spcAft>
          <a:spcPct val="0"/>
        </a:spcAft>
        <a:defRPr sz="4400">
          <a:solidFill>
            <a:schemeClr val="tx2"/>
          </a:solidFill>
          <a:latin typeface="Arial" charset="0"/>
        </a:defRPr>
      </a:lvl6pPr>
      <a:lvl7pPr marL="914353" algn="ctr" rtl="0" fontAlgn="base">
        <a:spcBef>
          <a:spcPct val="0"/>
        </a:spcBef>
        <a:spcAft>
          <a:spcPct val="0"/>
        </a:spcAft>
        <a:defRPr sz="4400">
          <a:solidFill>
            <a:schemeClr val="tx2"/>
          </a:solidFill>
          <a:latin typeface="Arial" charset="0"/>
        </a:defRPr>
      </a:lvl7pPr>
      <a:lvl8pPr marL="1371530" algn="ctr" rtl="0" fontAlgn="base">
        <a:spcBef>
          <a:spcPct val="0"/>
        </a:spcBef>
        <a:spcAft>
          <a:spcPct val="0"/>
        </a:spcAft>
        <a:defRPr sz="4400">
          <a:solidFill>
            <a:schemeClr val="tx2"/>
          </a:solidFill>
          <a:latin typeface="Arial" charset="0"/>
        </a:defRPr>
      </a:lvl8pPr>
      <a:lvl9pPr marL="1828706"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71" indent="-228588" algn="l" rtl="0" fontAlgn="base">
        <a:spcBef>
          <a:spcPct val="20000"/>
        </a:spcBef>
        <a:spcAft>
          <a:spcPct val="0"/>
        </a:spcAft>
        <a:buChar char="»"/>
        <a:defRPr sz="2000">
          <a:solidFill>
            <a:schemeClr val="tx1"/>
          </a:solidFill>
          <a:latin typeface="+mn-lt"/>
        </a:defRPr>
      </a:lvl6pPr>
      <a:lvl7pPr marL="2971648" indent="-228588" algn="l" rtl="0" fontAlgn="base">
        <a:spcBef>
          <a:spcPct val="20000"/>
        </a:spcBef>
        <a:spcAft>
          <a:spcPct val="0"/>
        </a:spcAft>
        <a:buChar char="»"/>
        <a:defRPr sz="2000">
          <a:solidFill>
            <a:schemeClr val="tx1"/>
          </a:solidFill>
          <a:latin typeface="+mn-lt"/>
        </a:defRPr>
      </a:lvl7pPr>
      <a:lvl8pPr marL="3428825" indent="-228588" algn="l" rtl="0" fontAlgn="base">
        <a:spcBef>
          <a:spcPct val="20000"/>
        </a:spcBef>
        <a:spcAft>
          <a:spcPct val="0"/>
        </a:spcAft>
        <a:buChar char="»"/>
        <a:defRPr sz="2000">
          <a:solidFill>
            <a:schemeClr val="tx1"/>
          </a:solidFill>
          <a:latin typeface="+mn-lt"/>
        </a:defRPr>
      </a:lvl8pPr>
      <a:lvl9pPr marL="3886001" indent="-22858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8E7EBF1E-7747-4CED-B828-BEDF6493EEF9}" type="slidenum">
              <a:rPr lang="en-US"/>
              <a:pPr>
                <a:defRPr/>
              </a:pPr>
              <a:t>‹#›</a:t>
            </a:fld>
            <a:endParaRPr lang="en-US"/>
          </a:p>
        </p:txBody>
      </p:sp>
    </p:spTree>
    <p:extLst>
      <p:ext uri="{BB962C8B-B14F-4D97-AF65-F5344CB8AC3E}">
        <p14:creationId xmlns:p14="http://schemas.microsoft.com/office/powerpoint/2010/main" val="17072565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Arial" panose="020B0604020202020204" pitchFamily="34" charset="0"/>
              </a:defRPr>
            </a:lvl1pPr>
          </a:lstStyle>
          <a:p>
            <a:pPr>
              <a:defRPr/>
            </a:pPr>
            <a:fld id="{3A878891-4EDF-4802-AD16-EC41D4BE2F44}" type="datetimeFigureOut">
              <a:rPr lang="en-US"/>
              <a:pPr>
                <a:defRPr/>
              </a:pPr>
              <a:t>4/26/2017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Arial" panose="020B0604020202020204" pitchFamily="34" charset="0"/>
              </a:defRPr>
            </a:lvl1pPr>
          </a:lstStyle>
          <a:p>
            <a:pPr>
              <a:defRPr/>
            </a:pPr>
            <a:fld id="{71ECF4B8-BBB3-4C5D-8A4F-6C3B3E311B9B}" type="slidenum">
              <a:rPr lang="en-US"/>
              <a:pPr>
                <a:defRPr/>
              </a:pPr>
              <a:t>‹#›</a:t>
            </a:fld>
            <a:endParaRPr lang="en-US"/>
          </a:p>
        </p:txBody>
      </p:sp>
    </p:spTree>
    <p:extLst>
      <p:ext uri="{BB962C8B-B14F-4D97-AF65-F5344CB8AC3E}">
        <p14:creationId xmlns:p14="http://schemas.microsoft.com/office/powerpoint/2010/main" val="455843512"/>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E7B0F-9259-4F34-89E4-3B349C77FA59}" type="datetimeFigureOut">
              <a:rPr lang="en-US" smtClean="0"/>
              <a:t>4/26/2017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2C228-F4C3-4224-BB81-DF250F89B05C}" type="slidenum">
              <a:rPr lang="en-US" smtClean="0"/>
              <a:t>‹#›</a:t>
            </a:fld>
            <a:endParaRPr lang="en-US"/>
          </a:p>
        </p:txBody>
      </p:sp>
    </p:spTree>
    <p:extLst>
      <p:ext uri="{BB962C8B-B14F-4D97-AF65-F5344CB8AC3E}">
        <p14:creationId xmlns:p14="http://schemas.microsoft.com/office/powerpoint/2010/main" val="1040009591"/>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06F6F5-127F-4F50-8289-903B0D12AF31}" type="datetimeFigureOut">
              <a:rPr lang="en-US" smtClean="0"/>
              <a:t>4/26/2017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6039AC-79E0-4450-9C45-AB495E411331}" type="slidenum">
              <a:rPr lang="en-US" smtClean="0"/>
              <a:t>‹#›</a:t>
            </a:fld>
            <a:endParaRPr lang="en-US"/>
          </a:p>
        </p:txBody>
      </p:sp>
    </p:spTree>
    <p:extLst>
      <p:ext uri="{BB962C8B-B14F-4D97-AF65-F5344CB8AC3E}">
        <p14:creationId xmlns:p14="http://schemas.microsoft.com/office/powerpoint/2010/main" val="148328572"/>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9.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9.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9.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9.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9.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routledge-ny.com/books/details/9781138807419/" TargetMode="External"/><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6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hyperlink" Target="http://trainingshare.com/twio-clip.php" TargetMode="External"/><Relationship Id="rId3" Type="http://schemas.openxmlformats.org/officeDocument/2006/relationships/hyperlink" Target="mailto:cjbonk@Indiana.edu" TargetMode="External"/><Relationship Id="rId7" Type="http://schemas.openxmlformats.org/officeDocument/2006/relationships/image" Target="../media/image33.jpeg"/><Relationship Id="rId2" Type="http://schemas.openxmlformats.org/officeDocument/2006/relationships/hyperlink" Target="http://tec-variety.com/" TargetMode="External"/><Relationship Id="rId1" Type="http://schemas.openxmlformats.org/officeDocument/2006/relationships/slideLayout" Target="../slideLayouts/slideLayout47.xml"/><Relationship Id="rId6" Type="http://schemas.openxmlformats.org/officeDocument/2006/relationships/image" Target="../media/image24.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831975" y="857604"/>
            <a:ext cx="8762297" cy="1256687"/>
          </a:xfrm>
        </p:spPr>
        <p:txBody>
          <a:bodyPr/>
          <a:lstStyle/>
          <a:p>
            <a:r>
              <a:rPr lang="en-US" sz="3200" b="1" dirty="0">
                <a:solidFill>
                  <a:srgbClr val="0070C0"/>
                </a:solidFill>
                <a:latin typeface="Tahoma" panose="020B0604030504040204" pitchFamily="34" charset="0"/>
                <a:ea typeface="Tahoma" panose="020B0604030504040204" pitchFamily="34" charset="0"/>
                <a:cs typeface="Tahoma" panose="020B0604030504040204" pitchFamily="34" charset="0"/>
              </a:rPr>
              <a:t>Instructor Efforts to Address Cultural Diversity in MOOC Design and Application</a:t>
            </a:r>
            <a:endParaRPr lang="en-US" sz="32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76131" name="Rectangle 3"/>
          <p:cNvSpPr>
            <a:spLocks noGrp="1" noChangeArrowheads="1"/>
          </p:cNvSpPr>
          <p:nvPr>
            <p:ph type="body" idx="1"/>
          </p:nvPr>
        </p:nvSpPr>
        <p:spPr>
          <a:xfrm>
            <a:off x="1831975" y="2545747"/>
            <a:ext cx="8789459" cy="2315889"/>
          </a:xfrm>
        </p:spPr>
        <p:txBody>
          <a:bodyPr/>
          <a:lstStyle/>
          <a:p>
            <a:pPr algn="ctr" eaLnBrk="1" hangingPunct="1">
              <a:buFontTx/>
              <a:buNone/>
            </a:pPr>
            <a:r>
              <a:rPr lang="en-US" altLang="en-US" sz="2000" b="1" dirty="0">
                <a:latin typeface="Tahoma" pitchFamily="34" charset="0"/>
              </a:rPr>
              <a:t>Curtis J. Bonk, Indiana University</a:t>
            </a:r>
          </a:p>
          <a:p>
            <a:pPr algn="ctr" eaLnBrk="1" hangingPunct="1">
              <a:buNone/>
            </a:pPr>
            <a:r>
              <a:rPr lang="en-US" sz="2000" b="1" dirty="0">
                <a:latin typeface="Tahoma" panose="020B0604030504040204" pitchFamily="34" charset="0"/>
                <a:ea typeface="Tahoma" panose="020B0604030504040204" pitchFamily="34" charset="0"/>
                <a:cs typeface="Tahoma" panose="020B0604030504040204" pitchFamily="34" charset="0"/>
              </a:rPr>
              <a:t>Najia Sabir, </a:t>
            </a:r>
            <a:r>
              <a:rPr lang="en-US" altLang="en-US" sz="2000" b="1" dirty="0">
                <a:latin typeface="Tahoma" pitchFamily="34" charset="0"/>
              </a:rPr>
              <a:t>Indiana University</a:t>
            </a:r>
          </a:p>
          <a:p>
            <a:pPr algn="ctr" eaLnBrk="1" hangingPunct="1">
              <a:buNone/>
            </a:pPr>
            <a:r>
              <a:rPr lang="en-US" sz="2000" b="1" dirty="0">
                <a:latin typeface="Tahoma" panose="020B0604030504040204" pitchFamily="34" charset="0"/>
                <a:ea typeface="Tahoma" panose="020B0604030504040204" pitchFamily="34" charset="0"/>
                <a:cs typeface="Tahoma" panose="020B0604030504040204" pitchFamily="34" charset="0"/>
              </a:rPr>
              <a:t>Shuya Xu, </a:t>
            </a:r>
            <a:r>
              <a:rPr lang="en-US" altLang="en-US" sz="2000" b="1" dirty="0">
                <a:latin typeface="Tahoma" pitchFamily="34" charset="0"/>
              </a:rPr>
              <a:t>Indiana University</a:t>
            </a:r>
            <a:endParaRPr lang="en-US" sz="2000" b="1" dirty="0">
              <a:latin typeface="Tahoma" panose="020B0604030504040204" pitchFamily="34" charset="0"/>
              <a:ea typeface="Tahoma" panose="020B0604030504040204" pitchFamily="34" charset="0"/>
              <a:cs typeface="Tahoma" panose="020B0604030504040204" pitchFamily="34" charset="0"/>
            </a:endParaRPr>
          </a:p>
          <a:p>
            <a:pPr algn="ctr" eaLnBrk="1" hangingPunct="1">
              <a:buFontTx/>
              <a:buNone/>
            </a:pPr>
            <a:r>
              <a:rPr lang="en-US" sz="2000" b="1" dirty="0">
                <a:latin typeface="Tahoma" panose="020B0604030504040204" pitchFamily="34" charset="0"/>
                <a:ea typeface="Tahoma" panose="020B0604030504040204" pitchFamily="34" charset="0"/>
                <a:cs typeface="Tahoma" panose="020B0604030504040204" pitchFamily="34" charset="0"/>
              </a:rPr>
              <a:t>Minkyoung Kim, Texas Tech University</a:t>
            </a:r>
          </a:p>
          <a:p>
            <a:pPr algn="ctr" eaLnBrk="1" hangingPunct="1">
              <a:buFontTx/>
              <a:buNone/>
            </a:pPr>
            <a:r>
              <a:rPr lang="en-US" sz="2000" b="1" dirty="0">
                <a:latin typeface="Tahoma" panose="020B0604030504040204" pitchFamily="34" charset="0"/>
                <a:ea typeface="Tahoma" panose="020B0604030504040204" pitchFamily="34" charset="0"/>
                <a:cs typeface="Tahoma" panose="020B0604030504040204" pitchFamily="34" charset="0"/>
              </a:rPr>
              <a:t>Meina Zhu, </a:t>
            </a:r>
            <a:r>
              <a:rPr lang="en-US" altLang="en-US" sz="2000" b="1" dirty="0">
                <a:latin typeface="Tahoma" pitchFamily="34" charset="0"/>
              </a:rPr>
              <a:t>Indiana University</a:t>
            </a:r>
            <a:r>
              <a:rPr lang="en-US" sz="2000" b="1" dirty="0">
                <a:latin typeface="Tahoma" panose="020B0604030504040204" pitchFamily="34" charset="0"/>
                <a:ea typeface="Tahoma" panose="020B0604030504040204" pitchFamily="34" charset="0"/>
                <a:cs typeface="Tahoma" panose="020B0604030504040204" pitchFamily="34" charset="0"/>
              </a:rPr>
              <a:t> </a:t>
            </a:r>
          </a:p>
          <a:p>
            <a:pPr algn="ctr" eaLnBrk="1" hangingPunct="1">
              <a:buFontTx/>
              <a:buNone/>
            </a:pPr>
            <a:r>
              <a:rPr lang="en-US" sz="2000" b="1" dirty="0">
                <a:latin typeface="Tahoma" panose="020B0604030504040204" pitchFamily="34" charset="0"/>
                <a:ea typeface="Tahoma" panose="020B0604030504040204" pitchFamily="34" charset="0"/>
                <a:cs typeface="Tahoma" panose="020B0604030504040204" pitchFamily="34" charset="0"/>
              </a:rPr>
              <a:t>Annisa Sari, </a:t>
            </a:r>
            <a:r>
              <a:rPr lang="en-US" altLang="en-US" sz="2000" b="1" dirty="0">
                <a:latin typeface="Tahoma" pitchFamily="34" charset="0"/>
              </a:rPr>
              <a:t>Indiana University</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76132" name="AutoShape 11" descr="http://www.trainingshare.com/images/thesepics2.jpg"/>
          <p:cNvSpPr>
            <a:spLocks noChangeAspect="1" noChangeArrowheads="1"/>
          </p:cNvSpPr>
          <p:nvPr/>
        </p:nvSpPr>
        <p:spPr bwMode="auto">
          <a:xfrm>
            <a:off x="1679575" y="-144463"/>
            <a:ext cx="304800" cy="304801"/>
          </a:xfrm>
          <a:prstGeom prst="rect">
            <a:avLst/>
          </a:prstGeom>
          <a:noFill/>
          <a:ln w="9525">
            <a:noFill/>
            <a:miter lim="800000"/>
            <a:headEnd/>
            <a:tailEnd/>
          </a:ln>
        </p:spPr>
        <p:txBody>
          <a:bodyPr lIns="91435" tIns="45718" rIns="91435"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2398650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nvPr>
        </p:nvGraphicFramePr>
        <p:xfrm>
          <a:off x="2324100" y="2125267"/>
          <a:ext cx="7543800" cy="374112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608462" y="365127"/>
            <a:ext cx="9745337" cy="1325563"/>
          </a:xfrm>
        </p:spPr>
        <p:txBody>
          <a:bodyPr>
            <a:norm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How many MOOCs have you taught (including any that you are currently teaching)?</a:t>
            </a:r>
          </a:p>
        </p:txBody>
      </p:sp>
    </p:spTree>
    <p:extLst>
      <p:ext uri="{BB962C8B-B14F-4D97-AF65-F5344CB8AC3E}">
        <p14:creationId xmlns:p14="http://schemas.microsoft.com/office/powerpoint/2010/main" val="406429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49" y="413885"/>
            <a:ext cx="10868761" cy="560939"/>
          </a:xfrm>
        </p:spPr>
        <p:txBody>
          <a:bodyPr>
            <a:noAutofit/>
          </a:bodyPr>
          <a:lstStyle/>
          <a:p>
            <a:r>
              <a:rPr lang="en-US" sz="2400" dirty="0">
                <a:latin typeface="Tahoma" panose="020B0604030504040204" pitchFamily="34" charset="0"/>
                <a:ea typeface="Tahoma" panose="020B0604030504040204" pitchFamily="34" charset="0"/>
                <a:cs typeface="Tahoma" panose="020B0604030504040204" pitchFamily="34" charset="0"/>
              </a:rPr>
              <a:t>3. How many MOOCs have you completed as a learner (N = 152)</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descr="chart9857074180.png"/>
          <p:cNvPicPr>
            <a:picLocks noChangeAspect="1"/>
          </p:cNvPicPr>
          <p:nvPr/>
        </p:nvPicPr>
        <p:blipFill>
          <a:blip r:embed="rId2"/>
          <a:stretch>
            <a:fillRect/>
          </a:stretch>
        </p:blipFill>
        <p:spPr>
          <a:xfrm>
            <a:off x="261747" y="1972232"/>
            <a:ext cx="6633797" cy="3908804"/>
          </a:xfrm>
          <a:prstGeom prst="rect">
            <a:avLst/>
          </a:prstGeom>
        </p:spPr>
      </p:pic>
      <p:pic>
        <p:nvPicPr>
          <p:cNvPr id="11" name="Picture 10" descr="table9857074180.png"/>
          <p:cNvPicPr>
            <a:picLocks noChangeAspect="1"/>
          </p:cNvPicPr>
          <p:nvPr/>
        </p:nvPicPr>
        <p:blipFill>
          <a:blip r:embed="rId3"/>
          <a:stretch>
            <a:fillRect/>
          </a:stretch>
        </p:blipFill>
        <p:spPr>
          <a:xfrm>
            <a:off x="4824612" y="1972232"/>
            <a:ext cx="7172818" cy="2535845"/>
          </a:xfrm>
          <a:prstGeom prst="rect">
            <a:avLst/>
          </a:prstGeom>
        </p:spPr>
      </p:pic>
    </p:spTree>
    <p:extLst>
      <p:ext uri="{BB962C8B-B14F-4D97-AF65-F5344CB8AC3E}">
        <p14:creationId xmlns:p14="http://schemas.microsoft.com/office/powerpoint/2010/main" val="301083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52608044"/>
              </p:ext>
            </p:extLst>
          </p:nvPr>
        </p:nvGraphicFramePr>
        <p:xfrm>
          <a:off x="2614154" y="2666449"/>
          <a:ext cx="7025054" cy="382465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p:cNvSpPr>
            <a:spLocks noGrp="1"/>
          </p:cNvSpPr>
          <p:nvPr>
            <p:ph type="title"/>
          </p:nvPr>
        </p:nvSpPr>
        <p:spPr>
          <a:xfrm>
            <a:off x="868881" y="186814"/>
            <a:ext cx="10516874" cy="2479636"/>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Q6. MOOC Instructor Dept./Discipline</a:t>
            </a:r>
            <a:br>
              <a:rPr lang="en-US" sz="4000" b="1" dirty="0">
                <a:latin typeface="Tahoma" panose="020B0604030504040204" pitchFamily="34" charset="0"/>
                <a:ea typeface="Tahoma" panose="020B0604030504040204" pitchFamily="34" charset="0"/>
                <a:cs typeface="Tahoma" panose="020B0604030504040204" pitchFamily="34" charset="0"/>
              </a:rPr>
            </a:br>
            <a:r>
              <a:rPr lang="en-US" i="1" dirty="0"/>
              <a:t>Figure 1</a:t>
            </a:r>
            <a:r>
              <a:rPr lang="en-US" dirty="0"/>
              <a:t>: MOOC instructor affiliations as reported on the online survey questionnaire. 140 (out of 145) MOOC instructors identified departmental and disciplinary affiliations for which they taught courses.</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815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313345"/>
          <a:ext cx="11549149" cy="5322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47226744"/>
              </p:ext>
            </p:extLst>
          </p:nvPr>
        </p:nvGraphicFramePr>
        <p:xfrm>
          <a:off x="5613400" y="4138463"/>
          <a:ext cx="6578600" cy="2247900"/>
        </p:xfrm>
        <a:graphic>
          <a:graphicData uri="http://schemas.openxmlformats.org/presentationml/2006/ole">
            <mc:AlternateContent xmlns:mc="http://schemas.openxmlformats.org/markup-compatibility/2006">
              <mc:Choice xmlns:v="urn:schemas-microsoft-com:vml" Requires="v">
                <p:oleObj spid="_x0000_s3192" name="Worksheet" r:id="rId4" imgW="4934102" imgH="1685858" progId="Excel.Sheet.8">
                  <p:embed/>
                </p:oleObj>
              </mc:Choice>
              <mc:Fallback>
                <p:oleObj name="Worksheet" r:id="rId4" imgW="4934102" imgH="1685858" progId="Excel.Sheet.8">
                  <p:embed/>
                  <p:pic>
                    <p:nvPicPr>
                      <p:cNvPr id="7" name="Object 6"/>
                      <p:cNvPicPr/>
                      <p:nvPr/>
                    </p:nvPicPr>
                    <p:blipFill>
                      <a:blip r:embed="rId5"/>
                      <a:stretch>
                        <a:fillRect/>
                      </a:stretch>
                    </p:blipFill>
                    <p:spPr>
                      <a:xfrm>
                        <a:off x="5613400" y="4138463"/>
                        <a:ext cx="6578600" cy="2247900"/>
                      </a:xfrm>
                      <a:prstGeom prst="rect">
                        <a:avLst/>
                      </a:prstGeom>
                    </p:spPr>
                  </p:pic>
                </p:oleObj>
              </mc:Fallback>
            </mc:AlternateContent>
          </a:graphicData>
        </a:graphic>
      </p:graphicFrame>
    </p:spTree>
    <p:extLst>
      <p:ext uri="{BB962C8B-B14F-4D97-AF65-F5344CB8AC3E}">
        <p14:creationId xmlns:p14="http://schemas.microsoft.com/office/powerpoint/2010/main" val="218354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215652582"/>
              </p:ext>
            </p:extLst>
          </p:nvPr>
        </p:nvGraphicFramePr>
        <p:xfrm>
          <a:off x="0" y="1305479"/>
          <a:ext cx="7315200" cy="398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55353992"/>
              </p:ext>
            </p:extLst>
          </p:nvPr>
        </p:nvGraphicFramePr>
        <p:xfrm>
          <a:off x="4598388" y="1967525"/>
          <a:ext cx="7439608" cy="2297948"/>
        </p:xfrm>
        <a:graphic>
          <a:graphicData uri="http://schemas.openxmlformats.org/presentationml/2006/ole">
            <mc:AlternateContent xmlns:mc="http://schemas.openxmlformats.org/markup-compatibility/2006">
              <mc:Choice xmlns:v="urn:schemas-microsoft-com:vml" Requires="v">
                <p:oleObj spid="_x0000_s5238" name="Worksheet" r:id="rId4" imgW="4934102" imgH="1524090" progId="Excel.Sheet.8">
                  <p:embed/>
                </p:oleObj>
              </mc:Choice>
              <mc:Fallback>
                <p:oleObj name="Worksheet" r:id="rId4" imgW="4934102" imgH="1524090" progId="Excel.Sheet.8">
                  <p:embed/>
                  <p:pic>
                    <p:nvPicPr>
                      <p:cNvPr id="7" name="Object 6"/>
                      <p:cNvPicPr/>
                      <p:nvPr/>
                    </p:nvPicPr>
                    <p:blipFill>
                      <a:blip r:embed="rId5"/>
                      <a:stretch>
                        <a:fillRect/>
                      </a:stretch>
                    </p:blipFill>
                    <p:spPr>
                      <a:xfrm>
                        <a:off x="4598388" y="1967525"/>
                        <a:ext cx="7439608" cy="2297948"/>
                      </a:xfrm>
                      <a:prstGeom prst="rect">
                        <a:avLst/>
                      </a:prstGeom>
                    </p:spPr>
                  </p:pic>
                </p:oleObj>
              </mc:Fallback>
            </mc:AlternateContent>
          </a:graphicData>
        </a:graphic>
      </p:graphicFrame>
    </p:spTree>
    <p:extLst>
      <p:ext uri="{BB962C8B-B14F-4D97-AF65-F5344CB8AC3E}">
        <p14:creationId xmlns:p14="http://schemas.microsoft.com/office/powerpoint/2010/main" val="239494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14" y="444508"/>
            <a:ext cx="11213922" cy="1615298"/>
          </a:xfrm>
        </p:spPr>
        <p:txBody>
          <a:bodyPr>
            <a:noAutofit/>
          </a:bodyPr>
          <a:lstStyle/>
          <a:p>
            <a:pPr algn="ctr"/>
            <a:r>
              <a:rPr sz="3600" dirty="0">
                <a:latin typeface="Tahoma" panose="020B0604030504040204" pitchFamily="34" charset="0"/>
                <a:ea typeface="Tahoma" panose="020B0604030504040204" pitchFamily="34" charset="0"/>
                <a:cs typeface="Tahoma" panose="020B0604030504040204" pitchFamily="34" charset="0"/>
              </a:rPr>
              <a:t>13. How do you address students’ varying competencies and needs?[Check all that apply]</a:t>
            </a:r>
          </a:p>
        </p:txBody>
      </p:sp>
      <p:graphicFrame>
        <p:nvGraphicFramePr>
          <p:cNvPr id="6" name="Object 5"/>
          <p:cNvGraphicFramePr>
            <a:graphicFrameLocks noChangeAspect="1"/>
          </p:cNvGraphicFramePr>
          <p:nvPr>
            <p:extLst>
              <p:ext uri="{D42A27DB-BD31-4B8C-83A1-F6EECF244321}">
                <p14:modId xmlns:p14="http://schemas.microsoft.com/office/powerpoint/2010/main" val="1260446825"/>
              </p:ext>
            </p:extLst>
          </p:nvPr>
        </p:nvGraphicFramePr>
        <p:xfrm>
          <a:off x="1069975" y="2428875"/>
          <a:ext cx="9575800" cy="3844925"/>
        </p:xfrm>
        <a:graphic>
          <a:graphicData uri="http://schemas.openxmlformats.org/presentationml/2006/ole">
            <mc:AlternateContent xmlns:mc="http://schemas.openxmlformats.org/markup-compatibility/2006">
              <mc:Choice xmlns:v="urn:schemas-microsoft-com:vml" Requires="v">
                <p:oleObj spid="_x0000_s9331" name="Worksheet" r:id="rId3" imgW="6667398" imgH="2676637" progId="Excel.Sheet.8">
                  <p:embed/>
                </p:oleObj>
              </mc:Choice>
              <mc:Fallback>
                <p:oleObj name="Worksheet" r:id="rId3" imgW="6667398" imgH="2676637" progId="Excel.Sheet.8">
                  <p:embed/>
                  <p:pic>
                    <p:nvPicPr>
                      <p:cNvPr id="6" name="Object 5"/>
                      <p:cNvPicPr/>
                      <p:nvPr/>
                    </p:nvPicPr>
                    <p:blipFill>
                      <a:blip r:embed="rId4"/>
                      <a:stretch>
                        <a:fillRect/>
                      </a:stretch>
                    </p:blipFill>
                    <p:spPr>
                      <a:xfrm>
                        <a:off x="1069975" y="2428875"/>
                        <a:ext cx="9575800" cy="3844925"/>
                      </a:xfrm>
                      <a:prstGeom prst="rect">
                        <a:avLst/>
                      </a:prstGeom>
                    </p:spPr>
                  </p:pic>
                </p:oleObj>
              </mc:Fallback>
            </mc:AlternateContent>
          </a:graphicData>
        </a:graphic>
      </p:graphicFrame>
    </p:spTree>
    <p:extLst>
      <p:ext uri="{BB962C8B-B14F-4D97-AF65-F5344CB8AC3E}">
        <p14:creationId xmlns:p14="http://schemas.microsoft.com/office/powerpoint/2010/main" val="3792494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444509"/>
            <a:ext cx="10885713" cy="737369"/>
          </a:xfrm>
        </p:spPr>
        <p:txBody>
          <a:bodyPr>
            <a:no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14. What types of learning resources can participants select from in your most recent MOOC?[Check all that apply]</a:t>
            </a:r>
            <a:endParaRP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22253139"/>
              </p:ext>
            </p:extLst>
          </p:nvPr>
        </p:nvGraphicFramePr>
        <p:xfrm>
          <a:off x="2252518" y="1155701"/>
          <a:ext cx="8242300" cy="5702300"/>
        </p:xfrm>
        <a:graphic>
          <a:graphicData uri="http://schemas.openxmlformats.org/presentationml/2006/ole">
            <mc:AlternateContent xmlns:mc="http://schemas.openxmlformats.org/markup-compatibility/2006">
              <mc:Choice xmlns:v="urn:schemas-microsoft-com:vml" Requires="v">
                <p:oleObj spid="_x0000_s10353" name="Worksheet" r:id="rId3" imgW="6181750" imgH="4276568" progId="Excel.Sheet.8">
                  <p:embed/>
                </p:oleObj>
              </mc:Choice>
              <mc:Fallback>
                <p:oleObj name="Worksheet" r:id="rId3" imgW="6181750" imgH="4276568" progId="Excel.Sheet.8">
                  <p:embed/>
                  <p:pic>
                    <p:nvPicPr>
                      <p:cNvPr id="4" name="Object 3"/>
                      <p:cNvPicPr/>
                      <p:nvPr/>
                    </p:nvPicPr>
                    <p:blipFill>
                      <a:blip r:embed="rId4"/>
                      <a:stretch>
                        <a:fillRect/>
                      </a:stretch>
                    </p:blipFill>
                    <p:spPr>
                      <a:xfrm>
                        <a:off x="2252518" y="1155701"/>
                        <a:ext cx="8242300" cy="5702300"/>
                      </a:xfrm>
                      <a:prstGeom prst="rect">
                        <a:avLst/>
                      </a:prstGeom>
                    </p:spPr>
                  </p:pic>
                </p:oleObj>
              </mc:Fallback>
            </mc:AlternateContent>
          </a:graphicData>
        </a:graphic>
      </p:graphicFrame>
    </p:spTree>
    <p:extLst>
      <p:ext uri="{BB962C8B-B14F-4D97-AF65-F5344CB8AC3E}">
        <p14:creationId xmlns:p14="http://schemas.microsoft.com/office/powerpoint/2010/main" val="381038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892005375"/>
              </p:ext>
            </p:extLst>
          </p:nvPr>
        </p:nvGraphicFramePr>
        <p:xfrm>
          <a:off x="135372" y="145110"/>
          <a:ext cx="10033000" cy="6115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37529639"/>
              </p:ext>
            </p:extLst>
          </p:nvPr>
        </p:nvGraphicFramePr>
        <p:xfrm>
          <a:off x="5613400" y="3558139"/>
          <a:ext cx="6578600" cy="2895600"/>
        </p:xfrm>
        <a:graphic>
          <a:graphicData uri="http://schemas.openxmlformats.org/presentationml/2006/ole">
            <mc:AlternateContent xmlns:mc="http://schemas.openxmlformats.org/markup-compatibility/2006">
              <mc:Choice xmlns:v="urn:schemas-microsoft-com:vml" Requires="v">
                <p:oleObj spid="_x0000_s6263" name="Worksheet" r:id="rId4" imgW="4934102" imgH="2171566" progId="Excel.Sheet.8">
                  <p:embed/>
                </p:oleObj>
              </mc:Choice>
              <mc:Fallback>
                <p:oleObj name="Worksheet" r:id="rId4" imgW="4934102" imgH="2171566" progId="Excel.Sheet.8">
                  <p:embed/>
                  <p:pic>
                    <p:nvPicPr>
                      <p:cNvPr id="7" name="Object 6"/>
                      <p:cNvPicPr/>
                      <p:nvPr/>
                    </p:nvPicPr>
                    <p:blipFill>
                      <a:blip r:embed="rId5"/>
                      <a:stretch>
                        <a:fillRect/>
                      </a:stretch>
                    </p:blipFill>
                    <p:spPr>
                      <a:xfrm>
                        <a:off x="5613400" y="3558139"/>
                        <a:ext cx="6578600" cy="2895600"/>
                      </a:xfrm>
                      <a:prstGeom prst="rect">
                        <a:avLst/>
                      </a:prstGeom>
                    </p:spPr>
                  </p:pic>
                </p:oleObj>
              </mc:Fallback>
            </mc:AlternateContent>
          </a:graphicData>
        </a:graphic>
      </p:graphicFrame>
    </p:spTree>
    <p:extLst>
      <p:ext uri="{BB962C8B-B14F-4D97-AF65-F5344CB8AC3E}">
        <p14:creationId xmlns:p14="http://schemas.microsoft.com/office/powerpoint/2010/main" val="2993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100" b="1" dirty="0">
                <a:latin typeface="Tahoma" panose="020B0604030504040204" pitchFamily="34" charset="0"/>
                <a:ea typeface="Tahoma" panose="020B0604030504040204" pitchFamily="34" charset="0"/>
                <a:cs typeface="Tahoma" panose="020B0604030504040204" pitchFamily="34" charset="0"/>
              </a:rPr>
              <a:t>17. How did you design your course to be suitable for students from different cultures and/or linguistic backgrounds?[Check all that apply]</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13006397"/>
              </p:ext>
            </p:extLst>
          </p:nvPr>
        </p:nvGraphicFramePr>
        <p:xfrm>
          <a:off x="400916" y="1984203"/>
          <a:ext cx="11187901" cy="4530638"/>
        </p:xfrm>
        <a:graphic>
          <a:graphicData uri="http://schemas.openxmlformats.org/presentationml/2006/ole">
            <mc:AlternateContent xmlns:mc="http://schemas.openxmlformats.org/markup-compatibility/2006">
              <mc:Choice xmlns:v="urn:schemas-microsoft-com:vml" Requires="v">
                <p:oleObj spid="_x0000_s13415" name="Worksheet" r:id="rId3" imgW="5762752" imgH="2333737" progId="Excel.Sheet.8">
                  <p:embed/>
                </p:oleObj>
              </mc:Choice>
              <mc:Fallback>
                <p:oleObj name="Worksheet" r:id="rId3" imgW="5762752" imgH="2333737" progId="Excel.Sheet.8">
                  <p:embed/>
                  <p:pic>
                    <p:nvPicPr>
                      <p:cNvPr id="5" name="Object 4"/>
                      <p:cNvPicPr/>
                      <p:nvPr/>
                    </p:nvPicPr>
                    <p:blipFill>
                      <a:blip r:embed="rId4"/>
                      <a:stretch>
                        <a:fillRect/>
                      </a:stretch>
                    </p:blipFill>
                    <p:spPr>
                      <a:xfrm>
                        <a:off x="400916" y="1984203"/>
                        <a:ext cx="11187901" cy="4530638"/>
                      </a:xfrm>
                      <a:prstGeom prst="rect">
                        <a:avLst/>
                      </a:prstGeom>
                    </p:spPr>
                  </p:pic>
                </p:oleObj>
              </mc:Fallback>
            </mc:AlternateContent>
          </a:graphicData>
        </a:graphic>
      </p:graphicFrame>
    </p:spTree>
    <p:extLst>
      <p:ext uri="{BB962C8B-B14F-4D97-AF65-F5344CB8AC3E}">
        <p14:creationId xmlns:p14="http://schemas.microsoft.com/office/powerpoint/2010/main" val="99613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100" b="1" dirty="0">
                <a:latin typeface="Tahoma" panose="020B0604030504040204" pitchFamily="34" charset="0"/>
                <a:ea typeface="Tahoma" panose="020B0604030504040204" pitchFamily="34" charset="0"/>
                <a:cs typeface="Tahoma" panose="020B0604030504040204" pitchFamily="34" charset="0"/>
              </a:rPr>
              <a:t>18. Does the structure of your most recent or current MOOC provide any of the following?</a:t>
            </a:r>
            <a:br>
              <a:rPr lang="en-US" sz="3100" b="1" dirty="0">
                <a:latin typeface="Tahoma" panose="020B0604030504040204" pitchFamily="34" charset="0"/>
                <a:ea typeface="Tahoma" panose="020B0604030504040204" pitchFamily="34" charset="0"/>
                <a:cs typeface="Tahoma" panose="020B0604030504040204" pitchFamily="34" charset="0"/>
              </a:rPr>
            </a:br>
            <a:r>
              <a:rPr lang="en-US" sz="3100" b="1" dirty="0">
                <a:latin typeface="Tahoma" panose="020B0604030504040204" pitchFamily="34" charset="0"/>
                <a:ea typeface="Tahoma" panose="020B0604030504040204" pitchFamily="34" charset="0"/>
                <a:cs typeface="Tahoma" panose="020B0604030504040204" pitchFamily="34" charset="0"/>
              </a:rPr>
              <a:t>[Check all that apply; N = 126]</a:t>
            </a:r>
          </a:p>
        </p:txBody>
      </p:sp>
      <p:graphicFrame>
        <p:nvGraphicFramePr>
          <p:cNvPr id="4" name="Object 3"/>
          <p:cNvGraphicFramePr>
            <a:graphicFrameLocks noChangeAspect="1"/>
          </p:cNvGraphicFramePr>
          <p:nvPr>
            <p:extLst>
              <p:ext uri="{D42A27DB-BD31-4B8C-83A1-F6EECF244321}">
                <p14:modId xmlns:p14="http://schemas.microsoft.com/office/powerpoint/2010/main" val="866306489"/>
              </p:ext>
            </p:extLst>
          </p:nvPr>
        </p:nvGraphicFramePr>
        <p:xfrm>
          <a:off x="317266" y="2105057"/>
          <a:ext cx="11379756" cy="3727851"/>
        </p:xfrm>
        <a:graphic>
          <a:graphicData uri="http://schemas.openxmlformats.org/presentationml/2006/ole">
            <mc:AlternateContent xmlns:mc="http://schemas.openxmlformats.org/markup-compatibility/2006">
              <mc:Choice xmlns:v="urn:schemas-microsoft-com:vml" Requires="v">
                <p:oleObj spid="_x0000_s11370" name="Worksheet" r:id="rId3" imgW="6629603" imgH="2171566" progId="Excel.Sheet.8">
                  <p:embed/>
                </p:oleObj>
              </mc:Choice>
              <mc:Fallback>
                <p:oleObj name="Worksheet" r:id="rId3" imgW="6629603" imgH="2171566" progId="Excel.Sheet.8">
                  <p:embed/>
                  <p:pic>
                    <p:nvPicPr>
                      <p:cNvPr id="5" name="Object 4"/>
                      <p:cNvPicPr/>
                      <p:nvPr/>
                    </p:nvPicPr>
                    <p:blipFill>
                      <a:blip r:embed="rId4"/>
                      <a:stretch>
                        <a:fillRect/>
                      </a:stretch>
                    </p:blipFill>
                    <p:spPr>
                      <a:xfrm>
                        <a:off x="317266" y="2105057"/>
                        <a:ext cx="11379756" cy="3727851"/>
                      </a:xfrm>
                      <a:prstGeom prst="rect">
                        <a:avLst/>
                      </a:prstGeom>
                    </p:spPr>
                  </p:pic>
                </p:oleObj>
              </mc:Fallback>
            </mc:AlternateContent>
          </a:graphicData>
        </a:graphic>
      </p:graphicFrame>
    </p:spTree>
    <p:extLst>
      <p:ext uri="{BB962C8B-B14F-4D97-AF65-F5344CB8AC3E}">
        <p14:creationId xmlns:p14="http://schemas.microsoft.com/office/powerpoint/2010/main" val="136814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325" y="439891"/>
            <a:ext cx="9713205" cy="1565179"/>
          </a:xfrm>
        </p:spPr>
        <p:txBody>
          <a:bodyPr>
            <a:noAutofit/>
          </a:bodyPr>
          <a:lstStyle/>
          <a:p>
            <a:r>
              <a:rPr lang="id-ID" sz="3600" b="1" dirty="0">
                <a:latin typeface="Tahoma" panose="020B0604030504040204" pitchFamily="34" charset="0"/>
                <a:ea typeface="Tahoma" panose="020B0604030504040204" pitchFamily="34" charset="0"/>
                <a:cs typeface="Tahoma" panose="020B0604030504040204" pitchFamily="34" charset="0"/>
              </a:rPr>
              <a:t>Concerns Regarding the Emergence of MOOC</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575412" y="2005070"/>
            <a:ext cx="8978747" cy="4121093"/>
          </a:xfrm>
        </p:spPr>
        <p:txBody>
          <a:bodyPr>
            <a:noAutofit/>
          </a:bodyPr>
          <a:lstStyle/>
          <a:p>
            <a:pPr>
              <a:spcBef>
                <a:spcPts val="0"/>
              </a:spcBef>
            </a:pPr>
            <a:r>
              <a:rPr lang="id-ID" b="1" dirty="0">
                <a:latin typeface="Tahoma" panose="020B0604030504040204" pitchFamily="34" charset="0"/>
                <a:ea typeface="Tahoma" panose="020B0604030504040204" pitchFamily="34" charset="0"/>
                <a:cs typeface="Tahoma" panose="020B0604030504040204" pitchFamily="34" charset="0"/>
              </a:rPr>
              <a:t>Learners are heterogenous (Watson, Ho, &amp; Raman, 1994)</a:t>
            </a:r>
          </a:p>
          <a:p>
            <a:pPr>
              <a:spcBef>
                <a:spcPts val="0"/>
              </a:spcBef>
            </a:pPr>
            <a:r>
              <a:rPr lang="id-ID" b="1" dirty="0">
                <a:latin typeface="Tahoma" panose="020B0604030504040204" pitchFamily="34" charset="0"/>
                <a:ea typeface="Tahoma" panose="020B0604030504040204" pitchFamily="34" charset="0"/>
                <a:cs typeface="Tahoma" panose="020B0604030504040204" pitchFamily="34" charset="0"/>
              </a:rPr>
              <a:t>Misunderstanding might occur due to language barrier &amp; communication style (Callaway, Matthew, &amp; Felvegi, 2014)</a:t>
            </a:r>
          </a:p>
          <a:p>
            <a:pPr>
              <a:spcBef>
                <a:spcPts val="0"/>
              </a:spcBef>
            </a:pPr>
            <a:r>
              <a:rPr lang="id-ID" b="1" dirty="0">
                <a:latin typeface="Tahoma" panose="020B0604030504040204" pitchFamily="34" charset="0"/>
                <a:ea typeface="Tahoma" panose="020B0604030504040204" pitchFamily="34" charset="0"/>
                <a:cs typeface="Tahoma" panose="020B0604030504040204" pitchFamily="34" charset="0"/>
              </a:rPr>
              <a:t>Different cultures have different communication pattern (Hofstede, 1986; McLouglin, 2006)</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3906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491156966"/>
              </p:ext>
            </p:extLst>
          </p:nvPr>
        </p:nvGraphicFramePr>
        <p:xfrm>
          <a:off x="1905918" y="2379166"/>
          <a:ext cx="8594074" cy="412078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27183" y="701064"/>
            <a:ext cx="10515600" cy="1325563"/>
          </a:xfrm>
        </p:spPr>
        <p:txBody>
          <a:bodyPr>
            <a:norm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Does the structure of your most recent or current MOOC provide any of the following?</a:t>
            </a:r>
          </a:p>
        </p:txBody>
      </p:sp>
    </p:spTree>
    <p:extLst>
      <p:ext uri="{BB962C8B-B14F-4D97-AF65-F5344CB8AC3E}">
        <p14:creationId xmlns:p14="http://schemas.microsoft.com/office/powerpoint/2010/main" val="361764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15" y="444508"/>
            <a:ext cx="11316917" cy="1284765"/>
          </a:xfrm>
        </p:spPr>
        <p:txBody>
          <a:bodyPr>
            <a:noAutofit/>
          </a:bodyPr>
          <a:lstStyle/>
          <a:p>
            <a:pPr algn="ctr"/>
            <a:r>
              <a:rPr sz="3200" dirty="0">
                <a:latin typeface="Tahoma" panose="020B0604030504040204" pitchFamily="34" charset="0"/>
                <a:ea typeface="Tahoma" panose="020B0604030504040204" pitchFamily="34" charset="0"/>
                <a:cs typeface="Tahoma" panose="020B0604030504040204" pitchFamily="34" charset="0"/>
              </a:rPr>
              <a:t>19. How is student progress/participation monitored or tracked? [Check all that apply</a:t>
            </a:r>
            <a:r>
              <a:rPr lang="en-US" sz="3200" dirty="0">
                <a:latin typeface="Tahoma" panose="020B0604030504040204" pitchFamily="34" charset="0"/>
                <a:ea typeface="Tahoma" panose="020B0604030504040204" pitchFamily="34" charset="0"/>
                <a:cs typeface="Tahoma" panose="020B0604030504040204" pitchFamily="34" charset="0"/>
              </a:rPr>
              <a:t>; N = 137</a:t>
            </a:r>
            <a:r>
              <a:rPr sz="3200"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4" name="Object 3"/>
          <p:cNvGraphicFramePr>
            <a:graphicFrameLocks noChangeAspect="1"/>
          </p:cNvGraphicFramePr>
          <p:nvPr>
            <p:extLst>
              <p:ext uri="{D42A27DB-BD31-4B8C-83A1-F6EECF244321}">
                <p14:modId xmlns:p14="http://schemas.microsoft.com/office/powerpoint/2010/main" val="3891594838"/>
              </p:ext>
            </p:extLst>
          </p:nvPr>
        </p:nvGraphicFramePr>
        <p:xfrm>
          <a:off x="755838" y="2057375"/>
          <a:ext cx="10112271" cy="3889335"/>
        </p:xfrm>
        <a:graphic>
          <a:graphicData uri="http://schemas.openxmlformats.org/presentationml/2006/ole">
            <mc:AlternateContent xmlns:mc="http://schemas.openxmlformats.org/markup-compatibility/2006">
              <mc:Choice xmlns:v="urn:schemas-microsoft-com:vml" Requires="v">
                <p:oleObj spid="_x0000_s7286" name="Worksheet" r:id="rId3" imgW="6067552" imgH="2333737" progId="Excel.Sheet.8">
                  <p:embed/>
                </p:oleObj>
              </mc:Choice>
              <mc:Fallback>
                <p:oleObj name="Worksheet" r:id="rId3" imgW="6067552" imgH="2333737" progId="Excel.Sheet.8">
                  <p:embed/>
                  <p:pic>
                    <p:nvPicPr>
                      <p:cNvPr id="4" name="Object 3"/>
                      <p:cNvPicPr/>
                      <p:nvPr/>
                    </p:nvPicPr>
                    <p:blipFill>
                      <a:blip r:embed="rId4"/>
                      <a:stretch>
                        <a:fillRect/>
                      </a:stretch>
                    </p:blipFill>
                    <p:spPr>
                      <a:xfrm>
                        <a:off x="755838" y="2057375"/>
                        <a:ext cx="10112271" cy="3889335"/>
                      </a:xfrm>
                      <a:prstGeom prst="rect">
                        <a:avLst/>
                      </a:prstGeom>
                    </p:spPr>
                  </p:pic>
                </p:oleObj>
              </mc:Fallback>
            </mc:AlternateContent>
          </a:graphicData>
        </a:graphic>
      </p:graphicFrame>
    </p:spTree>
    <p:extLst>
      <p:ext uri="{BB962C8B-B14F-4D97-AF65-F5344CB8AC3E}">
        <p14:creationId xmlns:p14="http://schemas.microsoft.com/office/powerpoint/2010/main" val="288745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0" y="87085"/>
          <a:ext cx="9321800" cy="647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5956623"/>
              </p:ext>
            </p:extLst>
          </p:nvPr>
        </p:nvGraphicFramePr>
        <p:xfrm>
          <a:off x="5613400" y="3975100"/>
          <a:ext cx="6578600" cy="2679700"/>
        </p:xfrm>
        <a:graphic>
          <a:graphicData uri="http://schemas.openxmlformats.org/presentationml/2006/ole">
            <mc:AlternateContent xmlns:mc="http://schemas.openxmlformats.org/markup-compatibility/2006">
              <mc:Choice xmlns:v="urn:schemas-microsoft-com:vml" Requires="v">
                <p:oleObj spid="_x0000_s4215" name="Worksheet" r:id="rId4" imgW="4934102" imgH="2009797" progId="Excel.Sheet.8">
                  <p:embed/>
                </p:oleObj>
              </mc:Choice>
              <mc:Fallback>
                <p:oleObj name="Worksheet" r:id="rId4" imgW="4934102" imgH="2009797" progId="Excel.Sheet.8">
                  <p:embed/>
                  <p:pic>
                    <p:nvPicPr>
                      <p:cNvPr id="7" name="Object 6"/>
                      <p:cNvPicPr/>
                      <p:nvPr/>
                    </p:nvPicPr>
                    <p:blipFill>
                      <a:blip r:embed="rId5"/>
                      <a:stretch>
                        <a:fillRect/>
                      </a:stretch>
                    </p:blipFill>
                    <p:spPr>
                      <a:xfrm>
                        <a:off x="5613400" y="3975100"/>
                        <a:ext cx="6578600" cy="2679700"/>
                      </a:xfrm>
                      <a:prstGeom prst="rect">
                        <a:avLst/>
                      </a:prstGeom>
                    </p:spPr>
                  </p:pic>
                </p:oleObj>
              </mc:Fallback>
            </mc:AlternateContent>
          </a:graphicData>
        </a:graphic>
      </p:graphicFrame>
    </p:spTree>
    <p:extLst>
      <p:ext uri="{BB962C8B-B14F-4D97-AF65-F5344CB8AC3E}">
        <p14:creationId xmlns:p14="http://schemas.microsoft.com/office/powerpoint/2010/main" val="133353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474430538"/>
              </p:ext>
            </p:extLst>
          </p:nvPr>
        </p:nvGraphicFramePr>
        <p:xfrm>
          <a:off x="234206" y="0"/>
          <a:ext cx="10959712"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77028995"/>
              </p:ext>
            </p:extLst>
          </p:nvPr>
        </p:nvGraphicFramePr>
        <p:xfrm>
          <a:off x="5613400" y="3553996"/>
          <a:ext cx="6578600" cy="3111500"/>
        </p:xfrm>
        <a:graphic>
          <a:graphicData uri="http://schemas.openxmlformats.org/presentationml/2006/ole">
            <mc:AlternateContent xmlns:mc="http://schemas.openxmlformats.org/markup-compatibility/2006">
              <mc:Choice xmlns:v="urn:schemas-microsoft-com:vml" Requires="v">
                <p:oleObj spid="_x0000_s1145" name="Worksheet" r:id="rId4" imgW="4934102" imgH="2333737" progId="Excel.Sheet.8">
                  <p:embed/>
                </p:oleObj>
              </mc:Choice>
              <mc:Fallback>
                <p:oleObj name="Worksheet" r:id="rId4" imgW="4934102" imgH="2333737" progId="Excel.Sheet.8">
                  <p:embed/>
                  <p:pic>
                    <p:nvPicPr>
                      <p:cNvPr id="8" name="Object 7"/>
                      <p:cNvPicPr/>
                      <p:nvPr/>
                    </p:nvPicPr>
                    <p:blipFill>
                      <a:blip r:embed="rId5"/>
                      <a:stretch>
                        <a:fillRect/>
                      </a:stretch>
                    </p:blipFill>
                    <p:spPr>
                      <a:xfrm>
                        <a:off x="5613400" y="3553996"/>
                        <a:ext cx="6578600" cy="3111500"/>
                      </a:xfrm>
                      <a:prstGeom prst="rect">
                        <a:avLst/>
                      </a:prstGeom>
                    </p:spPr>
                  </p:pic>
                </p:oleObj>
              </mc:Fallback>
            </mc:AlternateContent>
          </a:graphicData>
        </a:graphic>
      </p:graphicFrame>
    </p:spTree>
    <p:extLst>
      <p:ext uri="{BB962C8B-B14F-4D97-AF65-F5344CB8AC3E}">
        <p14:creationId xmlns:p14="http://schemas.microsoft.com/office/powerpoint/2010/main" val="4990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24263933"/>
              </p:ext>
            </p:extLst>
          </p:nvPr>
        </p:nvGraphicFramePr>
        <p:xfrm>
          <a:off x="1575801" y="2947701"/>
          <a:ext cx="8308730" cy="349054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178804" y="1202409"/>
            <a:ext cx="10163979" cy="1325563"/>
          </a:xfrm>
        </p:spPr>
        <p:txBody>
          <a:bodyPr>
            <a:noAutofit/>
          </a:bodyPr>
          <a:lstStyle/>
          <a:p>
            <a:r>
              <a:rPr lang="en-US" sz="3200" b="1" dirty="0">
                <a:latin typeface="Tahoma" panose="020B0604030504040204" pitchFamily="34" charset="0"/>
                <a:ea typeface="Tahoma" panose="020B0604030504040204" pitchFamily="34" charset="0"/>
                <a:cs typeface="Tahoma" panose="020B0604030504040204" pitchFamily="34" charset="0"/>
              </a:rPr>
              <a:t>How did you design your course to be suitable for students from different cultures and/or linguistic backgrounds?</a:t>
            </a:r>
          </a:p>
        </p:txBody>
      </p:sp>
    </p:spTree>
    <p:extLst>
      <p:ext uri="{BB962C8B-B14F-4D97-AF65-F5344CB8AC3E}">
        <p14:creationId xmlns:p14="http://schemas.microsoft.com/office/powerpoint/2010/main" val="335541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335611560"/>
              </p:ext>
            </p:extLst>
          </p:nvPr>
        </p:nvGraphicFramePr>
        <p:xfrm>
          <a:off x="1" y="1"/>
          <a:ext cx="10642601" cy="6756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88594669"/>
              </p:ext>
            </p:extLst>
          </p:nvPr>
        </p:nvGraphicFramePr>
        <p:xfrm>
          <a:off x="5613400" y="3314701"/>
          <a:ext cx="6578600" cy="3543300"/>
        </p:xfrm>
        <a:graphic>
          <a:graphicData uri="http://schemas.openxmlformats.org/presentationml/2006/ole">
            <mc:AlternateContent xmlns:mc="http://schemas.openxmlformats.org/markup-compatibility/2006">
              <mc:Choice xmlns:v="urn:schemas-microsoft-com:vml" Requires="v">
                <p:oleObj spid="_x0000_s2168" name="Worksheet" r:id="rId4" imgW="4934102" imgH="2657677" progId="Excel.Sheet.8">
                  <p:embed/>
                </p:oleObj>
              </mc:Choice>
              <mc:Fallback>
                <p:oleObj name="Worksheet" r:id="rId4" imgW="4934102" imgH="2657677" progId="Excel.Sheet.8">
                  <p:embed/>
                  <p:pic>
                    <p:nvPicPr>
                      <p:cNvPr id="7" name="Object 6"/>
                      <p:cNvPicPr/>
                      <p:nvPr/>
                    </p:nvPicPr>
                    <p:blipFill>
                      <a:blip r:embed="rId5"/>
                      <a:stretch>
                        <a:fillRect/>
                      </a:stretch>
                    </p:blipFill>
                    <p:spPr>
                      <a:xfrm>
                        <a:off x="5613400" y="3314701"/>
                        <a:ext cx="6578600" cy="3543300"/>
                      </a:xfrm>
                      <a:prstGeom prst="rect">
                        <a:avLst/>
                      </a:prstGeom>
                    </p:spPr>
                  </p:pic>
                </p:oleObj>
              </mc:Fallback>
            </mc:AlternateContent>
          </a:graphicData>
        </a:graphic>
      </p:graphicFrame>
    </p:spTree>
    <p:extLst>
      <p:ext uri="{BB962C8B-B14F-4D97-AF65-F5344CB8AC3E}">
        <p14:creationId xmlns:p14="http://schemas.microsoft.com/office/powerpoint/2010/main" val="25906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402" y="871903"/>
            <a:ext cx="10515600" cy="1325563"/>
          </a:xfrm>
        </p:spPr>
        <p:txBody>
          <a:bodyPr>
            <a:normAutofit fontScale="90000"/>
          </a:bodyPr>
          <a:lstStyle/>
          <a:p>
            <a:r>
              <a:rPr lang="en-US" sz="2800" b="1" dirty="0">
                <a:latin typeface="Tahoma" panose="020B0604030504040204" pitchFamily="34" charset="0"/>
                <a:ea typeface="Tahoma" panose="020B0604030504040204" pitchFamily="34" charset="0"/>
                <a:cs typeface="Tahoma" panose="020B0604030504040204" pitchFamily="34" charset="0"/>
              </a:rPr>
              <a:t>On a scale of 1 (low) to 10 (high), how much effort was placed on addressing the needs of individuals from different cultural backgrounds and languages in your most recent MOOC?</a:t>
            </a:r>
          </a:p>
        </p:txBody>
      </p:sp>
      <p:graphicFrame>
        <p:nvGraphicFramePr>
          <p:cNvPr id="5" name="Chart 4"/>
          <p:cNvGraphicFramePr>
            <a:graphicFrameLocks/>
          </p:cNvGraphicFramePr>
          <p:nvPr>
            <p:extLst>
              <p:ext uri="{D42A27DB-BD31-4B8C-83A1-F6EECF244321}">
                <p14:modId xmlns:p14="http://schemas.microsoft.com/office/powerpoint/2010/main" val="1827708263"/>
              </p:ext>
            </p:extLst>
          </p:nvPr>
        </p:nvGraphicFramePr>
        <p:xfrm>
          <a:off x="2054928" y="2577471"/>
          <a:ext cx="7244862" cy="3736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73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44316"/>
            <a:ext cx="10714703" cy="1972979"/>
          </a:xfrm>
        </p:spPr>
        <p:txBody>
          <a:bodyPr>
            <a:normAutofit fontScale="90000"/>
          </a:bodyPr>
          <a:lstStyle/>
          <a:p>
            <a:pPr>
              <a:lnSpc>
                <a:spcPct val="100000"/>
              </a:lnSpc>
            </a:pPr>
            <a:r>
              <a:rPr lang="en-US" sz="2800" b="1" dirty="0">
                <a:latin typeface="Tahoma" panose="020B0604030504040204" pitchFamily="34" charset="0"/>
                <a:ea typeface="Tahoma" panose="020B0604030504040204" pitchFamily="34" charset="0"/>
                <a:cs typeface="Tahoma" panose="020B0604030504040204" pitchFamily="34" charset="0"/>
              </a:rPr>
              <a:t>On a scale of 1 (low) to 10 (high), how much effort was placed on addressing the needs of individuals from different cultural backgrounds and languages in your most recent MOOC?</a:t>
            </a:r>
            <a:br>
              <a:rPr lang="en-US" sz="1200" b="1" dirty="0">
                <a:latin typeface="Tahoma" panose="020B0604030504040204" pitchFamily="34" charset="0"/>
                <a:ea typeface="Tahoma" panose="020B0604030504040204" pitchFamily="34" charset="0"/>
                <a:cs typeface="Tahoma" panose="020B0604030504040204" pitchFamily="34" charset="0"/>
              </a:rPr>
            </a:br>
            <a:r>
              <a:rPr lang="en-US" sz="1300" b="1" i="1" dirty="0">
                <a:latin typeface="Tahoma" panose="020B0604030504040204" pitchFamily="34" charset="0"/>
                <a:ea typeface="Tahoma" panose="020B0604030504040204" pitchFamily="34" charset="0"/>
                <a:cs typeface="Tahoma" panose="020B0604030504040204" pitchFamily="34" charset="0"/>
              </a:rPr>
              <a:t>Figure 2</a:t>
            </a:r>
            <a:r>
              <a:rPr lang="en-US" sz="1300" b="1" dirty="0">
                <a:latin typeface="Tahoma" panose="020B0604030504040204" pitchFamily="34" charset="0"/>
                <a:ea typeface="Tahoma" panose="020B0604030504040204" pitchFamily="34" charset="0"/>
                <a:cs typeface="Tahoma" panose="020B0604030504040204" pitchFamily="34" charset="0"/>
              </a:rPr>
              <a:t>: Efforts noted by MOOC instructors to personalize their course, as related though ranking questions (Note: the number indicates the number of instructors at each level).</a:t>
            </a:r>
            <a:br>
              <a:rPr lang="en-US" sz="1300" b="1" dirty="0">
                <a:latin typeface="Tahoma" panose="020B0604030504040204" pitchFamily="34" charset="0"/>
                <a:ea typeface="Tahoma" panose="020B0604030504040204" pitchFamily="34" charset="0"/>
                <a:cs typeface="Tahoma" panose="020B0604030504040204" pitchFamily="34" charset="0"/>
              </a:rPr>
            </a:br>
            <a:r>
              <a:rPr lang="en-US" sz="1300" b="1" dirty="0">
                <a:latin typeface="Tahoma" panose="020B0604030504040204" pitchFamily="34" charset="0"/>
                <a:ea typeface="Tahoma" panose="020B0604030504040204" pitchFamily="34" charset="0"/>
                <a:cs typeface="Tahoma" panose="020B0604030504040204" pitchFamily="34" charset="0"/>
              </a:rPr>
              <a:t>Reported on a scale of one to ten, where ten indicated high levels of effort and one indicated low levels of effort.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hart 3"/>
          <p:cNvGraphicFramePr/>
          <p:nvPr>
            <p:extLst>
              <p:ext uri="{D42A27DB-BD31-4B8C-83A1-F6EECF244321}">
                <p14:modId xmlns:p14="http://schemas.microsoft.com/office/powerpoint/2010/main" val="846201244"/>
              </p:ext>
            </p:extLst>
          </p:nvPr>
        </p:nvGraphicFramePr>
        <p:xfrm>
          <a:off x="3458210" y="2117295"/>
          <a:ext cx="5275580" cy="4668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154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5997" y="612928"/>
            <a:ext cx="10515600" cy="1325563"/>
          </a:xfrm>
        </p:spPr>
        <p:txBody>
          <a:bodyPr>
            <a:normAutofit fontScale="90000"/>
          </a:bodyPr>
          <a:lstStyle/>
          <a:p>
            <a:r>
              <a:rPr lang="en-US" b="1" dirty="0">
                <a:latin typeface="Tahoma" panose="020B0604030504040204" pitchFamily="34" charset="0"/>
                <a:ea typeface="Tahoma" panose="020B0604030504040204" pitchFamily="34" charset="0"/>
                <a:cs typeface="Tahoma" panose="020B0604030504040204" pitchFamily="34" charset="0"/>
              </a:rPr>
              <a:t>Table 2: Approaches employed by MOOC instructors to enhance access for learners with different backgrounds and technology access.</a:t>
            </a:r>
          </a:p>
        </p:txBody>
      </p:sp>
      <p:pic>
        <p:nvPicPr>
          <p:cNvPr id="4" name="Picture 3"/>
          <p:cNvPicPr>
            <a:picLocks noChangeAspect="1"/>
          </p:cNvPicPr>
          <p:nvPr/>
        </p:nvPicPr>
        <p:blipFill rotWithShape="1">
          <a:blip r:embed="rId3"/>
          <a:srcRect l="20147" t="13618" r="15934" b="6675"/>
          <a:stretch/>
        </p:blipFill>
        <p:spPr>
          <a:xfrm>
            <a:off x="3325257" y="2236423"/>
            <a:ext cx="4858439" cy="4472850"/>
          </a:xfrm>
          <a:prstGeom prst="rect">
            <a:avLst/>
          </a:prstGeom>
        </p:spPr>
      </p:pic>
    </p:spTree>
    <p:extLst>
      <p:ext uri="{BB962C8B-B14F-4D97-AF65-F5344CB8AC3E}">
        <p14:creationId xmlns:p14="http://schemas.microsoft.com/office/powerpoint/2010/main" val="4063853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7788" y="749147"/>
            <a:ext cx="10113484" cy="4832092"/>
          </a:xfrm>
          <a:prstGeom prst="rect">
            <a:avLst/>
          </a:prstGeom>
        </p:spPr>
        <p:txBody>
          <a:bodyPr wrap="square">
            <a:spAutoFit/>
          </a:bodyPr>
          <a:lstStyle/>
          <a:p>
            <a:pPr defTabSz="685800"/>
            <a:r>
              <a:rPr lang="en-US"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How MOOC instructors design their courses with the consideration of students’ background and technology access </a:t>
            </a:r>
            <a:r>
              <a:rPr lang="zh-CN" altLang="en-US" sz="2800" b="1" kern="0" dirty="0">
                <a:solidFill>
                  <a:sysClr val="windowText" lastClr="000000"/>
                </a:solidFill>
                <a:latin typeface="Tahoma" panose="020B0604030504040204" pitchFamily="34" charset="0"/>
                <a:ea typeface="宋体" panose="02010600030101010101" pitchFamily="2" charset="-122"/>
                <a:cs typeface="Tahoma" panose="020B0604030504040204" pitchFamily="34" charset="0"/>
              </a:rPr>
              <a:t>（</a:t>
            </a:r>
            <a:r>
              <a:rPr lang="en-US" altLang="zh-CN"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Top 4 ways)</a:t>
            </a:r>
            <a:r>
              <a:rPr lang="en-US"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a:t>
            </a:r>
          </a:p>
          <a:p>
            <a:pPr defTabSz="685800"/>
            <a:endParaRPr lang="en-US"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indent="-457200" defTabSz="685800">
              <a:buFont typeface="+mj-lt"/>
              <a:buAutoNum type="arabicPeriod"/>
            </a:pPr>
            <a:r>
              <a:rPr lang="en-US"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Providing captions and transcriptions to all videos and </a:t>
            </a:r>
            <a:r>
              <a:rPr lang="en-US" sz="2800" b="1" kern="0" dirty="0" err="1">
                <a:solidFill>
                  <a:sysClr val="windowText" lastClr="000000"/>
                </a:solidFill>
                <a:latin typeface="Tahoma" panose="020B0604030504040204" pitchFamily="34" charset="0"/>
                <a:ea typeface="Tahoma" panose="020B0604030504040204" pitchFamily="34" charset="0"/>
                <a:cs typeface="Tahoma" panose="020B0604030504040204" pitchFamily="34" charset="0"/>
              </a:rPr>
              <a:t>screencasted</a:t>
            </a:r>
            <a:r>
              <a:rPr lang="en-US"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 materials</a:t>
            </a:r>
          </a:p>
          <a:p>
            <a:pPr indent="-457200" defTabSz="685800">
              <a:buFont typeface="+mj-lt"/>
              <a:buAutoNum type="arabicPeriod"/>
            </a:pPr>
            <a:r>
              <a:rPr lang="en-US"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Offering supplemental or optional materials</a:t>
            </a:r>
          </a:p>
          <a:p>
            <a:pPr indent="-457200" defTabSz="685800">
              <a:buFont typeface="+mj-lt"/>
              <a:buAutoNum type="arabicPeriod"/>
            </a:pPr>
            <a:r>
              <a:rPr lang="en-US"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Making sure that all materials can be viewed on various devices, including computer, tablet, or smartphone</a:t>
            </a:r>
          </a:p>
          <a:p>
            <a:pPr indent="-457200" defTabSz="685800">
              <a:buFont typeface="+mj-lt"/>
              <a:buAutoNum type="arabicPeriod"/>
            </a:pPr>
            <a:r>
              <a:rPr lang="en-US" sz="2800" b="1"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Keeping the materials at the level of a non-expert </a:t>
            </a:r>
          </a:p>
        </p:txBody>
      </p:sp>
    </p:spTree>
    <p:extLst>
      <p:ext uri="{BB962C8B-B14F-4D97-AF65-F5344CB8AC3E}">
        <p14:creationId xmlns:p14="http://schemas.microsoft.com/office/powerpoint/2010/main" val="75394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28" y="765673"/>
            <a:ext cx="10972800" cy="114300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Huge Need to Study Personalization</a:t>
            </a:r>
          </a:p>
        </p:txBody>
      </p:sp>
      <p:sp>
        <p:nvSpPr>
          <p:cNvPr id="3" name="Content Placeholder 2"/>
          <p:cNvSpPr>
            <a:spLocks noGrp="1"/>
          </p:cNvSpPr>
          <p:nvPr>
            <p:ph idx="1"/>
          </p:nvPr>
        </p:nvSpPr>
        <p:spPr>
          <a:xfrm>
            <a:off x="1178804" y="1908673"/>
            <a:ext cx="9860098" cy="4525963"/>
          </a:xfrm>
        </p:spPr>
        <p:txBody>
          <a:bodyPr>
            <a:noAutofit/>
          </a:bodyPr>
          <a:lstStyle/>
          <a:p>
            <a:pPr marL="0" indent="0">
              <a:lnSpc>
                <a:spcPct val="120000"/>
              </a:lnSpc>
              <a:spcBef>
                <a:spcPts val="0"/>
              </a:spcBef>
              <a:buNone/>
            </a:pPr>
            <a:r>
              <a:rPr lang="en-US" sz="2400" b="1" dirty="0">
                <a:latin typeface="Tahoma" panose="020B0604030504040204" pitchFamily="34" charset="0"/>
                <a:ea typeface="Tahoma" panose="020B0604030504040204" pitchFamily="34" charset="0"/>
                <a:cs typeface="Tahoma" panose="020B0604030504040204" pitchFamily="34" charset="0"/>
              </a:rPr>
              <a:t>While several researchers have evaluated MOOC elements for personalization, such as course designs, assessments, and means of content delivery (e.g., de Oliveira Fassbinder, 2015; </a:t>
            </a:r>
            <a:r>
              <a:rPr lang="en-US" sz="2400" b="1" dirty="0" err="1">
                <a:latin typeface="Tahoma" panose="020B0604030504040204" pitchFamily="34" charset="0"/>
                <a:ea typeface="Tahoma" panose="020B0604030504040204" pitchFamily="34" charset="0"/>
                <a:cs typeface="Tahoma" panose="020B0604030504040204" pitchFamily="34" charset="0"/>
              </a:rPr>
              <a:t>deWaard</a:t>
            </a:r>
            <a:r>
              <a:rPr lang="en-US" sz="2400" b="1" dirty="0">
                <a:latin typeface="Tahoma" panose="020B0604030504040204" pitchFamily="34" charset="0"/>
                <a:ea typeface="Tahoma" panose="020B0604030504040204" pitchFamily="34" charset="0"/>
                <a:cs typeface="Tahoma" panose="020B0604030504040204" pitchFamily="34" charset="0"/>
              </a:rPr>
              <a:t> et al., 2011; Yousef, </a:t>
            </a:r>
            <a:r>
              <a:rPr lang="en-US" sz="2400" b="1" dirty="0" err="1">
                <a:latin typeface="Tahoma" panose="020B0604030504040204" pitchFamily="34" charset="0"/>
                <a:ea typeface="Tahoma" panose="020B0604030504040204" pitchFamily="34" charset="0"/>
                <a:cs typeface="Tahoma" panose="020B0604030504040204" pitchFamily="34" charset="0"/>
              </a:rPr>
              <a:t>Chatti</a:t>
            </a:r>
            <a:r>
              <a:rPr lang="en-US" sz="2400" b="1" dirty="0">
                <a:latin typeface="Tahoma" panose="020B0604030504040204" pitchFamily="34" charset="0"/>
                <a:ea typeface="Tahoma" panose="020B0604030504040204" pitchFamily="34" charset="0"/>
                <a:cs typeface="Tahoma" panose="020B0604030504040204" pitchFamily="34" charset="0"/>
              </a:rPr>
              <a:t>, Schroeder, &amp; </a:t>
            </a:r>
            <a:r>
              <a:rPr lang="en-US" sz="2400" b="1" dirty="0" err="1">
                <a:latin typeface="Tahoma" panose="020B0604030504040204" pitchFamily="34" charset="0"/>
                <a:ea typeface="Tahoma" panose="020B0604030504040204" pitchFamily="34" charset="0"/>
                <a:cs typeface="Tahoma" panose="020B0604030504040204" pitchFamily="34" charset="0"/>
              </a:rPr>
              <a:t>Wosnitza</a:t>
            </a:r>
            <a:r>
              <a:rPr lang="en-US" sz="2400" b="1" dirty="0">
                <a:latin typeface="Tahoma" panose="020B0604030504040204" pitchFamily="34" charset="0"/>
                <a:ea typeface="Tahoma" panose="020B0604030504040204" pitchFamily="34" charset="0"/>
                <a:cs typeface="Tahoma" panose="020B0604030504040204" pitchFamily="34" charset="0"/>
              </a:rPr>
              <a:t>, 2014; Yuan &amp; Powell, 2013), there is a scarcity of empirical studies which specifically investigate MOOC personalization from instructor perspectives. </a:t>
            </a:r>
          </a:p>
        </p:txBody>
      </p:sp>
    </p:spTree>
    <p:extLst>
      <p:ext uri="{BB962C8B-B14F-4D97-AF65-F5344CB8AC3E}">
        <p14:creationId xmlns:p14="http://schemas.microsoft.com/office/powerpoint/2010/main" val="108279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Open-ended question 1: Can you provide one or more ways that you attempt to personalize the MOOC experience for those enrolled in the course?</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r>
              <a:rPr dirty="0"/>
              <a:t>Answered: </a:t>
            </a:r>
            <a:r>
              <a:rPr lang="en-US" dirty="0"/>
              <a:t>36</a:t>
            </a:r>
            <a:r>
              <a:rPr dirty="0"/>
              <a:t>    Skipped: </a:t>
            </a:r>
            <a:r>
              <a:rPr lang="en-US" dirty="0"/>
              <a:t>119</a:t>
            </a: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1600" y="2743200"/>
            <a:ext cx="1421384" cy="2135126"/>
          </a:xfrm>
          <a:prstGeom prst="rect">
            <a:avLst/>
          </a:prstGeom>
        </p:spPr>
      </p:pic>
      <p:sp>
        <p:nvSpPr>
          <p:cNvPr id="8" name="Rectangular Callout 7"/>
          <p:cNvSpPr/>
          <p:nvPr/>
        </p:nvSpPr>
        <p:spPr>
          <a:xfrm>
            <a:off x="6971642" y="982200"/>
            <a:ext cx="3696358" cy="1608601"/>
          </a:xfrm>
          <a:prstGeom prst="wedgeRectCallout">
            <a:avLst>
              <a:gd name="adj1" fmla="val -77132"/>
              <a:gd name="adj2" fmla="val 5792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Replying personally to asynchronous discussion messages to explain or reference materials to students as well as to refer to peers. Retweeting and commenting on learners social media posts. </a:t>
            </a:r>
          </a:p>
        </p:txBody>
      </p:sp>
      <p:sp>
        <p:nvSpPr>
          <p:cNvPr id="9" name="Rectangular Callout 8"/>
          <p:cNvSpPr/>
          <p:nvPr/>
        </p:nvSpPr>
        <p:spPr>
          <a:xfrm>
            <a:off x="6971642" y="2743200"/>
            <a:ext cx="3696358" cy="3429000"/>
          </a:xfrm>
          <a:prstGeom prst="wedgeRectCallout">
            <a:avLst>
              <a:gd name="adj1" fmla="val -60241"/>
              <a:gd name="adj2" fmla="val -3244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Its all about expectations and communication.  From the first day of 'launching' we have moderators &amp; academics assigned to welcome and encourage learners to ask questions and post comments for peer-to-peer feedback, etc.   We also list specific times when different academics and experts will be online (various times/dates due to international reach) to have 1-2-1 and group discussions where applicable. </a:t>
            </a:r>
          </a:p>
        </p:txBody>
      </p:sp>
      <p:sp>
        <p:nvSpPr>
          <p:cNvPr id="10" name="Rectangular Callout 9"/>
          <p:cNvSpPr/>
          <p:nvPr/>
        </p:nvSpPr>
        <p:spPr>
          <a:xfrm>
            <a:off x="1564256" y="1371600"/>
            <a:ext cx="3200400" cy="1371600"/>
          </a:xfrm>
          <a:prstGeom prst="wedgeRectCallout">
            <a:avLst>
              <a:gd name="adj1" fmla="val 63847"/>
              <a:gd name="adj2" fmla="val 5874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Mainly, we ran moderated peer discussion through Piazza. Students, teachers, and the moderator commented on student contributions.</a:t>
            </a:r>
          </a:p>
        </p:txBody>
      </p:sp>
      <p:sp>
        <p:nvSpPr>
          <p:cNvPr id="11" name="Rectangular Callout 10"/>
          <p:cNvSpPr/>
          <p:nvPr/>
        </p:nvSpPr>
        <p:spPr>
          <a:xfrm>
            <a:off x="1564256" y="2819400"/>
            <a:ext cx="3388744" cy="1905000"/>
          </a:xfrm>
          <a:prstGeom prst="wedgeRectCallout">
            <a:avLst>
              <a:gd name="adj1" fmla="val 56417"/>
              <a:gd name="adj2" fmla="val -1847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To give more different case studies and examples, considering different backgrounds and interests. To have high order and low order assessments, considering the personal  interest for deepening into content. </a:t>
            </a:r>
          </a:p>
        </p:txBody>
      </p:sp>
      <p:sp>
        <p:nvSpPr>
          <p:cNvPr id="12" name="Rectangular Callout 11"/>
          <p:cNvSpPr/>
          <p:nvPr/>
        </p:nvSpPr>
        <p:spPr>
          <a:xfrm>
            <a:off x="1577508" y="4953000"/>
            <a:ext cx="4061292" cy="1371600"/>
          </a:xfrm>
          <a:prstGeom prst="wedgeRectCallout">
            <a:avLst>
              <a:gd name="adj1" fmla="val 55074"/>
              <a:gd name="adj2" fmla="val -5381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I adjust some of the content based on early discussion in the course to better meet the needs of the recruited cohort.    Some of the material was co-created and labelled geographically.</a:t>
            </a:r>
          </a:p>
        </p:txBody>
      </p:sp>
    </p:spTree>
    <p:extLst>
      <p:ext uri="{BB962C8B-B14F-4D97-AF65-F5344CB8AC3E}">
        <p14:creationId xmlns:p14="http://schemas.microsoft.com/office/powerpoint/2010/main" val="109147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Open-ended question 2: How do you use learning technology such as computer conferencing (e.g., Skype, Zoom, Google Hangouts, etc.) to personalize your MOOC?</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r>
              <a:rPr dirty="0"/>
              <a:t>Answered: </a:t>
            </a:r>
            <a:r>
              <a:rPr lang="en-US" dirty="0"/>
              <a:t>37</a:t>
            </a:r>
            <a:r>
              <a:rPr dirty="0"/>
              <a:t>    Skipped: </a:t>
            </a:r>
            <a:r>
              <a:rPr lang="en-US" dirty="0"/>
              <a:t>118</a:t>
            </a:r>
            <a:endParaRPr dirty="0"/>
          </a:p>
        </p:txBody>
      </p:sp>
      <p:sp>
        <p:nvSpPr>
          <p:cNvPr id="8" name="Rectangular Callout 7"/>
          <p:cNvSpPr/>
          <p:nvPr/>
        </p:nvSpPr>
        <p:spPr>
          <a:xfrm>
            <a:off x="6971322" y="1031152"/>
            <a:ext cx="3696358" cy="1913401"/>
          </a:xfrm>
          <a:prstGeom prst="wedgeRectCallout">
            <a:avLst>
              <a:gd name="adj1" fmla="val -59670"/>
              <a:gd name="adj2" fmla="val 36638"/>
            </a:avLst>
          </a:prstGeom>
          <a:gradFill>
            <a:gsLst>
              <a:gs pos="0">
                <a:srgbClr val="FFFF00"/>
              </a:gs>
              <a:gs pos="100000">
                <a:srgbClr val="FFC000"/>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Online office hours were available through </a:t>
            </a:r>
            <a:r>
              <a:rPr lang="en-US" kern="0" dirty="0" err="1">
                <a:solidFill>
                  <a:schemeClr val="tx1"/>
                </a:solidFill>
              </a:rPr>
              <a:t>Appointlet</a:t>
            </a:r>
            <a:r>
              <a:rPr lang="en-US" kern="0" dirty="0">
                <a:solidFill>
                  <a:schemeClr val="tx1"/>
                </a:solidFill>
              </a:rPr>
              <a:t>. Had an online whiteboard to share with students' during scheduled office hours. Used Skype or Google Hangouts to video conference during online office hours.</a:t>
            </a:r>
          </a:p>
        </p:txBody>
      </p:sp>
      <p:sp>
        <p:nvSpPr>
          <p:cNvPr id="9" name="Rectangular Callout 8"/>
          <p:cNvSpPr/>
          <p:nvPr/>
        </p:nvSpPr>
        <p:spPr>
          <a:xfrm>
            <a:off x="6971642" y="3099804"/>
            <a:ext cx="3696358" cy="2133600"/>
          </a:xfrm>
          <a:prstGeom prst="wedgeRectCallout">
            <a:avLst>
              <a:gd name="adj1" fmla="val -60241"/>
              <a:gd name="adj2" fmla="val -32443"/>
            </a:avLst>
          </a:prstGeom>
          <a:gradFill>
            <a:gsLst>
              <a:gs pos="0">
                <a:srgbClr val="FFC000"/>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We didn't but I am working on another distance learning course now that is closed using Skype, Zoom and </a:t>
            </a:r>
            <a:r>
              <a:rPr lang="en-US" kern="0" dirty="0" err="1">
                <a:solidFill>
                  <a:schemeClr val="tx1"/>
                </a:solidFill>
              </a:rPr>
              <a:t>Webex</a:t>
            </a:r>
            <a:r>
              <a:rPr lang="en-US" kern="0" dirty="0">
                <a:solidFill>
                  <a:schemeClr val="tx1"/>
                </a:solidFill>
              </a:rPr>
              <a:t>. They are all good in different ways. The participants in the closed course have bonded much more as a cohort than any of the groups in the MOOC. </a:t>
            </a:r>
          </a:p>
        </p:txBody>
      </p:sp>
      <p:sp>
        <p:nvSpPr>
          <p:cNvPr id="10" name="Rectangular Callout 9"/>
          <p:cNvSpPr/>
          <p:nvPr/>
        </p:nvSpPr>
        <p:spPr>
          <a:xfrm>
            <a:off x="3948182" y="1109108"/>
            <a:ext cx="2418550" cy="381000"/>
          </a:xfrm>
          <a:prstGeom prst="wedgeRectCallout">
            <a:avLst>
              <a:gd name="adj1" fmla="val 19510"/>
              <a:gd name="adj2" fmla="val 328287"/>
            </a:avLst>
          </a:prstGeom>
          <a:gradFill>
            <a:gsLst>
              <a:gs pos="0">
                <a:srgbClr val="FFC000"/>
              </a:gs>
              <a:gs pos="100000">
                <a:srgbClr val="FFFF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a:solidFill>
                  <a:schemeClr val="tx1"/>
                </a:solidFill>
              </a:rPr>
              <a:t>Slack for group projects</a:t>
            </a:r>
            <a:endParaRPr lang="en-US" kern="0" dirty="0">
              <a:solidFill>
                <a:schemeClr val="tx1"/>
              </a:solidFill>
            </a:endParaRPr>
          </a:p>
        </p:txBody>
      </p:sp>
      <p:sp>
        <p:nvSpPr>
          <p:cNvPr id="11" name="Rectangular Callout 10"/>
          <p:cNvSpPr/>
          <p:nvPr/>
        </p:nvSpPr>
        <p:spPr>
          <a:xfrm>
            <a:off x="1558247" y="1676401"/>
            <a:ext cx="3456889" cy="4705409"/>
          </a:xfrm>
          <a:prstGeom prst="wedgeRectCallout">
            <a:avLst>
              <a:gd name="adj1" fmla="val 53972"/>
              <a:gd name="adj2" fmla="val 5731"/>
            </a:avLst>
          </a:prstGeom>
          <a:gradFill>
            <a:gsLst>
              <a:gs pos="0">
                <a:srgbClr val="FFC000"/>
              </a:gs>
              <a:gs pos="100000">
                <a:srgbClr val="FFFF00"/>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I held virtual office hours during each of the three offerings of my course.   In several had teaching associates join in. In the last offering, I used the first part of the meet-up to share current nutrition related news and studies to help keep the course more up to date (we also posted news and studies).   One challenge of the course is keeping content current in subsequent offerings without reshooting videos or redoing all the PowerPoints. Used announcements, resources and the meetups to provide updates. </a:t>
            </a:r>
          </a:p>
        </p:txBody>
      </p:sp>
      <p:sp>
        <p:nvSpPr>
          <p:cNvPr id="12" name="Rectangular Callout 11"/>
          <p:cNvSpPr/>
          <p:nvPr/>
        </p:nvSpPr>
        <p:spPr>
          <a:xfrm>
            <a:off x="5257800" y="5437608"/>
            <a:ext cx="5410200" cy="886992"/>
          </a:xfrm>
          <a:prstGeom prst="wedgeRectCallout">
            <a:avLst>
              <a:gd name="adj1" fmla="val -42422"/>
              <a:gd name="adj2" fmla="val -115351"/>
            </a:avLst>
          </a:prstGeom>
          <a:gradFill>
            <a:gsLst>
              <a:gs pos="0">
                <a:srgbClr val="FFFF00"/>
              </a:gs>
              <a:gs pos="100000">
                <a:srgbClr val="FFC000"/>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Google Hangouts are excellent - but they don't work in China.  We also use </a:t>
            </a:r>
            <a:r>
              <a:rPr lang="en-US" kern="0" dirty="0" err="1">
                <a:solidFill>
                  <a:schemeClr val="tx1"/>
                </a:solidFill>
              </a:rPr>
              <a:t>WarpWire</a:t>
            </a:r>
            <a:r>
              <a:rPr lang="en-US" kern="0" dirty="0">
                <a:solidFill>
                  <a:schemeClr val="tx1"/>
                </a:solidFill>
              </a:rPr>
              <a:t> to allow student video presentations in  private environment.</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57457" y="2703574"/>
            <a:ext cx="1421384" cy="2135126"/>
          </a:xfrm>
          <a:prstGeom prst="rect">
            <a:avLst/>
          </a:prstGeom>
        </p:spPr>
      </p:pic>
    </p:spTree>
    <p:extLst>
      <p:ext uri="{BB962C8B-B14F-4D97-AF65-F5344CB8AC3E}">
        <p14:creationId xmlns:p14="http://schemas.microsoft.com/office/powerpoint/2010/main" val="2459964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136" y="76200"/>
            <a:ext cx="8229600" cy="890004"/>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Open-ended question 3: How did you design your MOOC to make it easier to access for students with different backgrounds and technology access?</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639136" y="982199"/>
            <a:ext cx="2170864" cy="332192"/>
          </a:xfrm>
        </p:spPr>
        <p:txBody>
          <a:bodyPr/>
          <a:lstStyle/>
          <a:p>
            <a:r>
              <a:rPr dirty="0"/>
              <a:t>Answered: </a:t>
            </a:r>
            <a:r>
              <a:rPr lang="en-US" dirty="0"/>
              <a:t>34</a:t>
            </a:r>
            <a:r>
              <a:rPr dirty="0"/>
              <a:t>    Skipped</a:t>
            </a:r>
            <a:r>
              <a:rPr/>
              <a:t>: </a:t>
            </a:r>
            <a:r>
              <a:rPr lang="en-US"/>
              <a:t>121</a:t>
            </a:r>
            <a:endParaRPr dirty="0"/>
          </a:p>
        </p:txBody>
      </p:sp>
      <p:sp>
        <p:nvSpPr>
          <p:cNvPr id="11" name="Rectangular Callout 10"/>
          <p:cNvSpPr/>
          <p:nvPr/>
        </p:nvSpPr>
        <p:spPr>
          <a:xfrm>
            <a:off x="1676400" y="1314390"/>
            <a:ext cx="3312478" cy="2190810"/>
          </a:xfrm>
          <a:prstGeom prst="wedgeRectCallout">
            <a:avLst>
              <a:gd name="adj1" fmla="val 58316"/>
              <a:gd name="adj2" fmla="val 35852"/>
            </a:avLst>
          </a:prstGeom>
          <a:gradFill>
            <a:gsLst>
              <a:gs pos="0">
                <a:schemeClr val="accent4">
                  <a:lumMod val="20000"/>
                  <a:lumOff val="8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Follow UK accessibility compliance guidelines. Main course material pitched at entry level but more complex further reading provided to allow students to 'go deeper' as well as range of case study content to facilitate more in-depth analysis.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a:ext>
            </a:extLst>
          </a:blip>
          <a:srcRect l="-2"/>
          <a:stretch/>
        </p:blipFill>
        <p:spPr>
          <a:xfrm>
            <a:off x="5275603" y="3048000"/>
            <a:ext cx="1752872" cy="1754126"/>
          </a:xfrm>
          <a:prstGeom prst="rect">
            <a:avLst/>
          </a:prstGeom>
        </p:spPr>
      </p:pic>
      <p:sp>
        <p:nvSpPr>
          <p:cNvPr id="13" name="Rectangular Callout 12"/>
          <p:cNvSpPr/>
          <p:nvPr/>
        </p:nvSpPr>
        <p:spPr>
          <a:xfrm>
            <a:off x="7315200" y="1140612"/>
            <a:ext cx="3166154" cy="1907389"/>
          </a:xfrm>
          <a:prstGeom prst="wedgeRectCallout">
            <a:avLst>
              <a:gd name="adj1" fmla="val -59500"/>
              <a:gd name="adj2" fmla="val 27615"/>
            </a:avLst>
          </a:prstGeom>
          <a:gradFill>
            <a:gsLst>
              <a:gs pos="0">
                <a:schemeClr val="accent4">
                  <a:lumMod val="20000"/>
                  <a:lumOff val="8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Worked closely with university expert. Consulted with language dept.  Talked with and piloted with our international students and friends from Jordan, China, Greece and Turkey.</a:t>
            </a:r>
          </a:p>
        </p:txBody>
      </p:sp>
      <p:sp>
        <p:nvSpPr>
          <p:cNvPr id="14" name="Rectangular Callout 13"/>
          <p:cNvSpPr/>
          <p:nvPr/>
        </p:nvSpPr>
        <p:spPr>
          <a:xfrm>
            <a:off x="1676400" y="3657601"/>
            <a:ext cx="3312478" cy="2644993"/>
          </a:xfrm>
          <a:prstGeom prst="wedgeRectCallout">
            <a:avLst>
              <a:gd name="adj1" fmla="val 58145"/>
              <a:gd name="adj2" fmla="val -30487"/>
            </a:avLst>
          </a:prstGeom>
          <a:gradFill>
            <a:gsLst>
              <a:gs pos="0">
                <a:schemeClr val="accent4">
                  <a:lumMod val="20000"/>
                  <a:lumOff val="8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a:solidFill>
                  <a:schemeClr val="tx1"/>
                </a:solidFill>
              </a:rPr>
              <a:t>Our content covered examples from different political and religious contexts, across Europe, the Americas, the Middle East and Asia, designed in turn to encourage students from diverse backgrounds to share their own political experience.</a:t>
            </a:r>
            <a:endParaRPr lang="en-US" kern="0" dirty="0">
              <a:solidFill>
                <a:schemeClr val="tx1"/>
              </a:solidFill>
            </a:endParaRPr>
          </a:p>
        </p:txBody>
      </p:sp>
      <p:sp>
        <p:nvSpPr>
          <p:cNvPr id="15" name="Rectangular Callout 14"/>
          <p:cNvSpPr/>
          <p:nvPr/>
        </p:nvSpPr>
        <p:spPr>
          <a:xfrm>
            <a:off x="7185915" y="3125726"/>
            <a:ext cx="3305685" cy="3352800"/>
          </a:xfrm>
          <a:prstGeom prst="wedgeRectCallout">
            <a:avLst>
              <a:gd name="adj1" fmla="val -61947"/>
              <a:gd name="adj2" fmla="val 1998"/>
            </a:avLst>
          </a:prstGeom>
          <a:gradFill>
            <a:gsLst>
              <a:gs pos="0">
                <a:schemeClr val="accent4">
                  <a:lumMod val="20000"/>
                  <a:lumOff val="8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There was scripts for everything ... videos mainly. There was also downloadable documents produced in different formats to make it easier depending on the technology they had available. The content was 'beginner' level so I think we naturally slowed down and covered the basics in a lot of detail - as well as providing links and documents with more information as different points. </a:t>
            </a:r>
          </a:p>
        </p:txBody>
      </p:sp>
    </p:spTree>
    <p:extLst>
      <p:ext uri="{BB962C8B-B14F-4D97-AF65-F5344CB8AC3E}">
        <p14:creationId xmlns:p14="http://schemas.microsoft.com/office/powerpoint/2010/main" val="369162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136" y="76200"/>
            <a:ext cx="8229600" cy="890004"/>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Open-ended question 4: In what ways, do you or your teaching assistants and moderators provide just in time support, feedback, and individualized learner attention?</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639136" y="982199"/>
            <a:ext cx="2170864" cy="332192"/>
          </a:xfrm>
        </p:spPr>
        <p:txBody>
          <a:bodyPr/>
          <a:lstStyle/>
          <a:p>
            <a:r>
              <a:rPr dirty="0"/>
              <a:t>Answered: </a:t>
            </a:r>
            <a:r>
              <a:rPr lang="en-US" dirty="0"/>
              <a:t>37</a:t>
            </a:r>
            <a:r>
              <a:rPr dirty="0"/>
              <a:t>    Skipped: </a:t>
            </a:r>
            <a:r>
              <a:rPr lang="en-US" dirty="0"/>
              <a:t>118</a:t>
            </a:r>
            <a:endParaRPr dirty="0"/>
          </a:p>
        </p:txBody>
      </p:sp>
      <p:sp>
        <p:nvSpPr>
          <p:cNvPr id="11" name="Rectangular Callout 10"/>
          <p:cNvSpPr/>
          <p:nvPr/>
        </p:nvSpPr>
        <p:spPr>
          <a:xfrm>
            <a:off x="1639136" y="1330386"/>
            <a:ext cx="3657600" cy="4934010"/>
          </a:xfrm>
          <a:prstGeom prst="wedgeRectCallout">
            <a:avLst>
              <a:gd name="adj1" fmla="val 54325"/>
              <a:gd name="adj2" fmla="val 16074"/>
            </a:avLst>
          </a:prstGeom>
          <a:gradFill>
            <a:gsLst>
              <a:gs pos="0">
                <a:srgbClr val="FFC000"/>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We had all of our academics who developed the MOOC…assigned a different section to deliver and then moderate.  So during the few days before/after the 'official launch' of our sections, we were online at various times to provide comments and feedback. We also gave learners specific dates/times that we would be online to discuss synchronously and answer questions, etc. We had resident entrepreneurs and business experts who were asked to be online over certain dates/times to provide the 'practical' view. Finally, we also have a central 'digital learning team' who support all University MOOCs.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1" y="2667000"/>
            <a:ext cx="1733187" cy="2603500"/>
          </a:xfrm>
          <a:prstGeom prst="rect">
            <a:avLst/>
          </a:prstGeom>
        </p:spPr>
      </p:pic>
      <p:sp>
        <p:nvSpPr>
          <p:cNvPr id="10" name="Rectangular Callout 9"/>
          <p:cNvSpPr/>
          <p:nvPr/>
        </p:nvSpPr>
        <p:spPr>
          <a:xfrm>
            <a:off x="5562601" y="984760"/>
            <a:ext cx="5105399" cy="1377440"/>
          </a:xfrm>
          <a:prstGeom prst="wedgeRectCallout">
            <a:avLst>
              <a:gd name="adj1" fmla="val -30127"/>
              <a:gd name="adj2" fmla="val 67130"/>
            </a:avLst>
          </a:prstGeom>
          <a:gradFill>
            <a:gsLst>
              <a:gs pos="0">
                <a:srgbClr val="FFC000"/>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Tremendous amount of work here. We continuously monitor student performance and find where students are struggling. We then respond to struggle areas with forum posts and weekly updates. </a:t>
            </a:r>
          </a:p>
        </p:txBody>
      </p:sp>
      <p:sp>
        <p:nvSpPr>
          <p:cNvPr id="12" name="Rectangular Callout 11"/>
          <p:cNvSpPr/>
          <p:nvPr/>
        </p:nvSpPr>
        <p:spPr>
          <a:xfrm>
            <a:off x="7394416" y="2514600"/>
            <a:ext cx="3224357" cy="2063240"/>
          </a:xfrm>
          <a:prstGeom prst="wedgeRectCallout">
            <a:avLst>
              <a:gd name="adj1" fmla="val -55495"/>
              <a:gd name="adj2" fmla="val 15139"/>
            </a:avLst>
          </a:prstGeom>
          <a:gradFill>
            <a:gsLst>
              <a:gs pos="0">
                <a:srgbClr val="FFC000"/>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Tremendous amount of work here. We continuously monitor student performance and find where students are struggling. We then respond to struggle areas with forum posts and weekly updates. </a:t>
            </a:r>
          </a:p>
        </p:txBody>
      </p:sp>
      <p:sp>
        <p:nvSpPr>
          <p:cNvPr id="16" name="Rectangular Callout 15"/>
          <p:cNvSpPr/>
          <p:nvPr/>
        </p:nvSpPr>
        <p:spPr>
          <a:xfrm>
            <a:off x="7381604" y="4730240"/>
            <a:ext cx="3224357" cy="673100"/>
          </a:xfrm>
          <a:prstGeom prst="wedgeRectCallout">
            <a:avLst>
              <a:gd name="adj1" fmla="val -54742"/>
              <a:gd name="adj2" fmla="val -40162"/>
            </a:avLst>
          </a:prstGeom>
          <a:gradFill>
            <a:gsLst>
              <a:gs pos="0">
                <a:srgbClr val="FFC000"/>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a:solidFill>
                  <a:schemeClr val="tx1"/>
                </a:solidFill>
              </a:rPr>
              <a:t>Constant, constant, constant attention to discussion forums.</a:t>
            </a:r>
            <a:endParaRPr lang="en-US" kern="0" dirty="0">
              <a:solidFill>
                <a:schemeClr val="tx1"/>
              </a:solidFill>
            </a:endParaRPr>
          </a:p>
        </p:txBody>
      </p:sp>
      <p:sp>
        <p:nvSpPr>
          <p:cNvPr id="17" name="Rectangular Callout 16"/>
          <p:cNvSpPr/>
          <p:nvPr/>
        </p:nvSpPr>
        <p:spPr>
          <a:xfrm>
            <a:off x="5638800" y="5486400"/>
            <a:ext cx="4842406" cy="889000"/>
          </a:xfrm>
          <a:prstGeom prst="wedgeRectCallout">
            <a:avLst>
              <a:gd name="adj1" fmla="val -38366"/>
              <a:gd name="adj2" fmla="val -70200"/>
            </a:avLst>
          </a:prstGeom>
          <a:gradFill>
            <a:gsLst>
              <a:gs pos="0">
                <a:srgbClr val="FFC000"/>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Our computer technician checked every day for posts from students who were having technical problems and helped to correct them. </a:t>
            </a:r>
          </a:p>
        </p:txBody>
      </p:sp>
    </p:spTree>
    <p:extLst>
      <p:ext uri="{BB962C8B-B14F-4D97-AF65-F5344CB8AC3E}">
        <p14:creationId xmlns:p14="http://schemas.microsoft.com/office/powerpoint/2010/main" val="323993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136" y="76200"/>
            <a:ext cx="8724064" cy="890004"/>
          </a:xfrm>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Open-ended question 5</a:t>
            </a:r>
            <a:r>
              <a:rPr lang="en-US">
                <a:latin typeface="Tahoma" panose="020B0604030504040204" pitchFamily="34" charset="0"/>
                <a:ea typeface="Tahoma" panose="020B0604030504040204" pitchFamily="34" charset="0"/>
                <a:cs typeface="Tahoma" panose="020B0604030504040204" pitchFamily="34" charset="0"/>
              </a:rPr>
              <a:t>: If you were to redesign the course for enhanced personalization within your most recent MOOC offering, what would you do?</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639136" y="982199"/>
            <a:ext cx="2170864" cy="332192"/>
          </a:xfrm>
        </p:spPr>
        <p:txBody>
          <a:bodyPr/>
          <a:lstStyle/>
          <a:p>
            <a:r>
              <a:rPr dirty="0"/>
              <a:t>Answered: </a:t>
            </a:r>
            <a:r>
              <a:rPr lang="en-US" dirty="0"/>
              <a:t>37</a:t>
            </a:r>
            <a:r>
              <a:rPr dirty="0"/>
              <a:t>    Skipped: </a:t>
            </a:r>
            <a:r>
              <a:rPr lang="en-US" dirty="0"/>
              <a:t>118</a:t>
            </a:r>
            <a:endParaRPr dirty="0"/>
          </a:p>
        </p:txBody>
      </p:sp>
      <p:sp>
        <p:nvSpPr>
          <p:cNvPr id="11" name="Rectangular Callout 10"/>
          <p:cNvSpPr/>
          <p:nvPr/>
        </p:nvSpPr>
        <p:spPr>
          <a:xfrm>
            <a:off x="1616883" y="1284250"/>
            <a:ext cx="3657600" cy="1489014"/>
          </a:xfrm>
          <a:prstGeom prst="wedgeRectCallout">
            <a:avLst>
              <a:gd name="adj1" fmla="val 56537"/>
              <a:gd name="adj2" fmla="val 39985"/>
            </a:avLst>
          </a:prstGeom>
          <a:gradFill>
            <a:gsLst>
              <a:gs pos="0">
                <a:srgbClr val="7CA4E3"/>
              </a:gs>
              <a:gs pos="100000">
                <a:schemeClr val="accent4">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Introduce Google Hangouts. Develop alternative pathways for content. Allow students more space to share own competencies and knowledge levels (perhaps wikis etc.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898297"/>
            <a:ext cx="1947418" cy="2374900"/>
          </a:xfrm>
          <a:prstGeom prst="rect">
            <a:avLst/>
          </a:prstGeom>
        </p:spPr>
      </p:pic>
      <p:sp>
        <p:nvSpPr>
          <p:cNvPr id="13" name="Rectangular Callout 12"/>
          <p:cNvSpPr/>
          <p:nvPr/>
        </p:nvSpPr>
        <p:spPr>
          <a:xfrm>
            <a:off x="1610814" y="2895601"/>
            <a:ext cx="3657600" cy="1582217"/>
          </a:xfrm>
          <a:prstGeom prst="wedgeRectCallout">
            <a:avLst>
              <a:gd name="adj1" fmla="val 53882"/>
              <a:gd name="adj2" fmla="val 10639"/>
            </a:avLst>
          </a:prstGeom>
          <a:gradFill>
            <a:gsLst>
              <a:gs pos="0">
                <a:srgbClr val="7CA4E3"/>
              </a:gs>
              <a:gs pos="100000">
                <a:schemeClr val="accent4">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a:solidFill>
                  <a:schemeClr val="tx1"/>
                </a:solidFill>
              </a:rPr>
              <a:t>I would probably include one or two  more items from non-western cultures and find an opportunity for students to share work in a different way. </a:t>
            </a:r>
            <a:endParaRPr lang="en-US" kern="0" dirty="0">
              <a:solidFill>
                <a:schemeClr val="tx1"/>
              </a:solidFill>
            </a:endParaRPr>
          </a:p>
        </p:txBody>
      </p:sp>
      <p:sp>
        <p:nvSpPr>
          <p:cNvPr id="14" name="Rectangular Callout 13"/>
          <p:cNvSpPr/>
          <p:nvPr/>
        </p:nvSpPr>
        <p:spPr>
          <a:xfrm>
            <a:off x="1633741" y="4724400"/>
            <a:ext cx="3657600" cy="1265224"/>
          </a:xfrm>
          <a:prstGeom prst="wedgeRectCallout">
            <a:avLst>
              <a:gd name="adj1" fmla="val 63174"/>
              <a:gd name="adj2" fmla="val 1685"/>
            </a:avLst>
          </a:prstGeom>
          <a:gradFill>
            <a:gsLst>
              <a:gs pos="0">
                <a:srgbClr val="7CA4E3"/>
              </a:gs>
              <a:gs pos="100000">
                <a:schemeClr val="accent4">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a:solidFill>
                  <a:schemeClr val="tx1"/>
                </a:solidFill>
              </a:rPr>
              <a:t>I would hire some of our students and alumni to get involved - the students really loved the additional points-of-view and the interaction. </a:t>
            </a:r>
            <a:endParaRPr lang="en-US" kern="0" dirty="0">
              <a:solidFill>
                <a:schemeClr val="tx1"/>
              </a:solidFill>
            </a:endParaRPr>
          </a:p>
        </p:txBody>
      </p:sp>
      <p:sp>
        <p:nvSpPr>
          <p:cNvPr id="15" name="Rectangular Callout 14"/>
          <p:cNvSpPr/>
          <p:nvPr/>
        </p:nvSpPr>
        <p:spPr>
          <a:xfrm>
            <a:off x="6781800" y="1098946"/>
            <a:ext cx="3657600" cy="1642624"/>
          </a:xfrm>
          <a:prstGeom prst="wedgeRectCallout">
            <a:avLst>
              <a:gd name="adj1" fmla="val -56737"/>
              <a:gd name="adj2" fmla="val 47199"/>
            </a:avLst>
          </a:prstGeom>
          <a:gradFill>
            <a:gsLst>
              <a:gs pos="0">
                <a:srgbClr val="7CA4E3"/>
              </a:gs>
              <a:gs pos="100000">
                <a:schemeClr val="accent4">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 I would encourage study groups with 'pupil teacher' techniques... champions in the 'crowd' leading smaller groups who are struggling or who would like more social and tutor presence.</a:t>
            </a:r>
          </a:p>
        </p:txBody>
      </p:sp>
      <p:sp>
        <p:nvSpPr>
          <p:cNvPr id="18" name="Rectangular Callout 17"/>
          <p:cNvSpPr/>
          <p:nvPr/>
        </p:nvSpPr>
        <p:spPr>
          <a:xfrm>
            <a:off x="7357618" y="2997322"/>
            <a:ext cx="3234182" cy="1879478"/>
          </a:xfrm>
          <a:prstGeom prst="wedgeRectCallout">
            <a:avLst>
              <a:gd name="adj1" fmla="val -48230"/>
              <a:gd name="adj2" fmla="val -53980"/>
            </a:avLst>
          </a:prstGeom>
          <a:gradFill>
            <a:gsLst>
              <a:gs pos="0">
                <a:srgbClr val="7CA4E3"/>
              </a:gs>
              <a:gs pos="100000">
                <a:schemeClr val="accent4">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 I would review the latest cognitive science evidence on how best to achieve this important goal and redesign the course and its production accordingly.</a:t>
            </a:r>
          </a:p>
        </p:txBody>
      </p:sp>
      <p:sp>
        <p:nvSpPr>
          <p:cNvPr id="19" name="Rectangular Callout 18"/>
          <p:cNvSpPr/>
          <p:nvPr/>
        </p:nvSpPr>
        <p:spPr>
          <a:xfrm>
            <a:off x="6934200" y="5273198"/>
            <a:ext cx="3657600" cy="1127603"/>
          </a:xfrm>
          <a:prstGeom prst="wedgeRectCallout">
            <a:avLst>
              <a:gd name="adj1" fmla="val -58703"/>
              <a:gd name="adj2" fmla="val -48172"/>
            </a:avLst>
          </a:prstGeom>
          <a:gradFill>
            <a:gsLst>
              <a:gs pos="0">
                <a:srgbClr val="7CA4E3"/>
              </a:gs>
              <a:gs pos="100000">
                <a:schemeClr val="accent4">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r>
              <a:rPr lang="en-US" kern="0" dirty="0">
                <a:solidFill>
                  <a:schemeClr val="tx1"/>
                </a:solidFill>
              </a:rPr>
              <a:t> Change the videos - make them shorter and less formal.   Give better instructions on use of discussion boards.</a:t>
            </a:r>
          </a:p>
        </p:txBody>
      </p:sp>
    </p:spTree>
    <p:extLst>
      <p:ext uri="{BB962C8B-B14F-4D97-AF65-F5344CB8AC3E}">
        <p14:creationId xmlns:p14="http://schemas.microsoft.com/office/powerpoint/2010/main" val="3249266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5955" y="2667000"/>
            <a:ext cx="2772045" cy="415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387" name="Title 1"/>
          <p:cNvSpPr>
            <a:spLocks noGrp="1"/>
          </p:cNvSpPr>
          <p:nvPr>
            <p:ph type="title"/>
          </p:nvPr>
        </p:nvSpPr>
        <p:spPr>
          <a:xfrm>
            <a:off x="1981200" y="457200"/>
            <a:ext cx="8382000" cy="1905000"/>
          </a:xfrm>
        </p:spPr>
        <p:txBody>
          <a:bodyPr/>
          <a:lstStyle/>
          <a:p>
            <a:r>
              <a:rPr lang="en-US" altLang="en-US" sz="4000" b="1" dirty="0">
                <a:solidFill>
                  <a:srgbClr val="0070C0"/>
                </a:solidFill>
                <a:latin typeface="Tahoma" panose="020B0604030504040204" pitchFamily="34" charset="0"/>
                <a:cs typeface="Tahoma" panose="020B0604030504040204" pitchFamily="34" charset="0"/>
              </a:rPr>
              <a:t>MOOCs and Open Education Around the World</a:t>
            </a:r>
            <a:br>
              <a:rPr lang="en-US" altLang="en-US" b="1" dirty="0"/>
            </a:br>
            <a:r>
              <a:rPr lang="en-US" altLang="en-US" sz="1800" b="1" dirty="0">
                <a:hlinkClick r:id="rId3"/>
              </a:rPr>
              <a:t>http://routledge-ny.com/books/details/9781138807419/</a:t>
            </a:r>
            <a:r>
              <a:rPr lang="en-US" altLang="en-US" sz="1800" b="1" dirty="0"/>
              <a:t> </a:t>
            </a:r>
            <a:endParaRPr lang="en-US" altLang="en-US" sz="1800" dirty="0"/>
          </a:p>
        </p:txBody>
      </p:sp>
      <p:pic>
        <p:nvPicPr>
          <p:cNvPr id="1040388" name="Picture 3"/>
          <p:cNvPicPr>
            <a:picLocks noChangeAspect="1"/>
          </p:cNvPicPr>
          <p:nvPr/>
        </p:nvPicPr>
        <p:blipFill>
          <a:blip r:embed="rId4">
            <a:extLst>
              <a:ext uri="{28A0092B-C50C-407E-A947-70E740481C1C}">
                <a14:useLocalDpi xmlns:a14="http://schemas.microsoft.com/office/drawing/2010/main" val="0"/>
              </a:ext>
            </a:extLst>
          </a:blip>
          <a:srcRect l="13809" t="19244" r="14714" b="2405"/>
          <a:stretch>
            <a:fillRect/>
          </a:stretch>
        </p:blipFill>
        <p:spPr bwMode="auto">
          <a:xfrm>
            <a:off x="1524001" y="2667000"/>
            <a:ext cx="59991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5134886"/>
            <a:ext cx="1143000" cy="171450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7000" y="5134887"/>
            <a:ext cx="1146610" cy="172311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1" y="5134886"/>
            <a:ext cx="2584671" cy="1723114"/>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671" y="5129849"/>
            <a:ext cx="1530129" cy="1730802"/>
          </a:xfrm>
          <a:prstGeom prst="rect">
            <a:avLst/>
          </a:prstGeom>
        </p:spPr>
      </p:pic>
      <p:pic>
        <p:nvPicPr>
          <p:cNvPr id="9" name="Picture 2"/>
          <p:cNvPicPr>
            <a:picLocks noChangeAspect="1"/>
          </p:cNvPicPr>
          <p:nvPr/>
        </p:nvPicPr>
        <p:blipFill>
          <a:blip r:embed="rId9" cstate="print">
            <a:extLst>
              <a:ext uri="{28A0092B-C50C-407E-A947-70E740481C1C}">
                <a14:useLocalDpi xmlns:a14="http://schemas.microsoft.com/office/drawing/2010/main" val="0"/>
              </a:ext>
            </a:extLst>
          </a:blip>
          <a:srcRect l="29437" t="7538" r="27048" b="2003"/>
          <a:stretch>
            <a:fillRect/>
          </a:stretch>
        </p:blipFill>
        <p:spPr bwMode="auto">
          <a:xfrm>
            <a:off x="5489141" y="3048787"/>
            <a:ext cx="1366117" cy="19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6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0466" name="Title 1"/>
          <p:cNvSpPr>
            <a:spLocks noGrp="1"/>
          </p:cNvSpPr>
          <p:nvPr>
            <p:ph type="title"/>
          </p:nvPr>
        </p:nvSpPr>
        <p:spPr>
          <a:xfrm>
            <a:off x="1981200" y="533400"/>
            <a:ext cx="8153400" cy="3429000"/>
          </a:xfrm>
        </p:spPr>
        <p:txBody>
          <a:bodyPr/>
          <a:lstStyle/>
          <a:p>
            <a:r>
              <a:rPr lang="en-US" altLang="en-US" sz="4000" b="1" dirty="0">
                <a:solidFill>
                  <a:schemeClr val="tx1"/>
                </a:solidFill>
                <a:latin typeface="Tahoma" panose="020B0604030504040204" pitchFamily="34" charset="0"/>
                <a:cs typeface="Tahoma" panose="020B0604030504040204" pitchFamily="34" charset="0"/>
              </a:rPr>
              <a:t>Any Questions or Comments?</a:t>
            </a:r>
            <a:br>
              <a:rPr lang="en-US" altLang="en-US" sz="3200" b="1" dirty="0">
                <a:solidFill>
                  <a:schemeClr val="tx1"/>
                </a:solidFill>
                <a:latin typeface="Tahoma" panose="020B0604030504040204" pitchFamily="34" charset="0"/>
              </a:rPr>
            </a:br>
            <a:br>
              <a:rPr lang="en-US" altLang="en-US" sz="2800" b="1" dirty="0">
                <a:solidFill>
                  <a:srgbClr val="FF0000"/>
                </a:solidFill>
                <a:latin typeface="Tahoma" panose="020B0604030504040204" pitchFamily="34" charset="0"/>
              </a:rPr>
            </a:br>
            <a:r>
              <a:rPr lang="en-US" altLang="en-US" sz="2800" b="1" dirty="0">
                <a:solidFill>
                  <a:srgbClr val="FF0000"/>
                </a:solidFill>
                <a:latin typeface="Tahoma" panose="020B0604030504040204" pitchFamily="34" charset="0"/>
                <a:cs typeface="Tahoma" panose="020B0604030504040204" pitchFamily="34" charset="0"/>
              </a:rPr>
              <a:t>Slides at: TrainingShare.com</a:t>
            </a:r>
            <a:br>
              <a:rPr lang="en-US" altLang="en-US" sz="2800" b="1" dirty="0">
                <a:solidFill>
                  <a:srgbClr val="FF0000"/>
                </a:solidFill>
                <a:latin typeface="Tahoma" panose="020B0604030504040204" pitchFamily="34" charset="0"/>
                <a:cs typeface="Tahoma" panose="020B0604030504040204" pitchFamily="34" charset="0"/>
              </a:rPr>
            </a:br>
            <a:r>
              <a:rPr lang="en-US" altLang="en-US" sz="2800" b="1" dirty="0">
                <a:solidFill>
                  <a:srgbClr val="0070C0"/>
                </a:solidFill>
                <a:latin typeface="Tahoma" panose="020B0604030504040204" pitchFamily="34" charset="0"/>
                <a:cs typeface="Tahoma" panose="020B0604030504040204" pitchFamily="34" charset="0"/>
              </a:rPr>
              <a:t>Papers: PublicationShare.com</a:t>
            </a:r>
            <a:br>
              <a:rPr lang="en-US" altLang="en-US" sz="2800" b="1" dirty="0">
                <a:solidFill>
                  <a:srgbClr val="FF0000"/>
                </a:solidFill>
                <a:latin typeface="Tahoma" panose="020B0604030504040204" pitchFamily="34" charset="0"/>
                <a:cs typeface="Tahoma" panose="020B0604030504040204" pitchFamily="34" charset="0"/>
              </a:rPr>
            </a:br>
            <a:r>
              <a:rPr lang="en-US" altLang="en-US" sz="2800" b="1" dirty="0">
                <a:solidFill>
                  <a:srgbClr val="00B050"/>
                </a:solidFill>
                <a:latin typeface="Tahoma" panose="020B0604030504040204" pitchFamily="34" charset="0"/>
                <a:cs typeface="Tahoma" panose="020B0604030504040204" pitchFamily="34" charset="0"/>
              </a:rPr>
              <a:t>Free book:  </a:t>
            </a:r>
            <a:r>
              <a:rPr lang="en-US" altLang="en-US" sz="2800" b="1" dirty="0">
                <a:solidFill>
                  <a:srgbClr val="00B050"/>
                </a:solidFill>
                <a:latin typeface="Tahoma" panose="020B0604030504040204" pitchFamily="34" charset="0"/>
                <a:cs typeface="Tahoma" panose="020B0604030504040204" pitchFamily="34" charset="0"/>
                <a:hlinkClick r:id="rId2"/>
              </a:rPr>
              <a:t>http://tec-variety.com/</a:t>
            </a:r>
            <a:r>
              <a:rPr lang="en-US" altLang="en-US" sz="2800" b="1" dirty="0">
                <a:solidFill>
                  <a:srgbClr val="00B050"/>
                </a:solidFill>
                <a:latin typeface="Tahoma" panose="020B0604030504040204" pitchFamily="34" charset="0"/>
                <a:cs typeface="Tahoma" panose="020B0604030504040204" pitchFamily="34" charset="0"/>
              </a:rPr>
              <a:t> </a:t>
            </a:r>
            <a:br>
              <a:rPr lang="en-US" altLang="en-US" sz="2800" b="1" dirty="0">
                <a:solidFill>
                  <a:srgbClr val="00B050"/>
                </a:solidFill>
                <a:latin typeface="Tahoma" panose="020B0604030504040204" pitchFamily="34" charset="0"/>
                <a:cs typeface="Tahoma" panose="020B0604030504040204" pitchFamily="34" charset="0"/>
              </a:rPr>
            </a:br>
            <a:r>
              <a:rPr lang="en-US" altLang="en-US" sz="2800" b="1" dirty="0">
                <a:solidFill>
                  <a:srgbClr val="FF33CC"/>
                </a:solidFill>
                <a:latin typeface="Tahoma" panose="020B0604030504040204" pitchFamily="34" charset="0"/>
                <a:cs typeface="Tahoma" panose="020B0604030504040204" pitchFamily="34" charset="0"/>
              </a:rPr>
              <a:t>Email: </a:t>
            </a:r>
            <a:r>
              <a:rPr lang="en-US" altLang="en-US" sz="2800" b="1" dirty="0">
                <a:solidFill>
                  <a:srgbClr val="FF33CC"/>
                </a:solidFill>
                <a:latin typeface="Tahoma" panose="020B0604030504040204" pitchFamily="34" charset="0"/>
                <a:cs typeface="Tahoma" panose="020B0604030504040204" pitchFamily="34" charset="0"/>
                <a:hlinkClick r:id="rId3"/>
              </a:rPr>
              <a:t>cjbonk@Indiana.edu</a:t>
            </a:r>
            <a:r>
              <a:rPr lang="en-US" altLang="en-US" sz="2800" b="1" dirty="0">
                <a:solidFill>
                  <a:srgbClr val="FF33CC"/>
                </a:solidFill>
                <a:latin typeface="Tahoma" panose="020B0604030504040204" pitchFamily="34" charset="0"/>
                <a:cs typeface="Tahoma" panose="020B0604030504040204" pitchFamily="34" charset="0"/>
              </a:rPr>
              <a:t> </a:t>
            </a:r>
            <a:endParaRPr lang="en-US" altLang="en-US" sz="2800" b="1" dirty="0">
              <a:solidFill>
                <a:schemeClr val="tx1"/>
              </a:solidFill>
              <a:latin typeface="Tahoma" panose="020B0604030504040204" pitchFamily="34" charset="0"/>
              <a:cs typeface="Tahoma" panose="020B0604030504040204" pitchFamily="34" charset="0"/>
            </a:endParaRPr>
          </a:p>
        </p:txBody>
      </p:sp>
      <p:pic>
        <p:nvPicPr>
          <p:cNvPr id="8304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3765" y="4210868"/>
            <a:ext cx="3662949" cy="264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25019" y="4210868"/>
            <a:ext cx="1953829" cy="269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39383" y="3981165"/>
            <a:ext cx="1952617" cy="29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3031" y="4192575"/>
            <a:ext cx="1960035" cy="2717515"/>
          </a:xfrm>
          <a:prstGeom prst="rect">
            <a:avLst/>
          </a:prstGeom>
        </p:spPr>
      </p:pic>
      <p:sp>
        <p:nvSpPr>
          <p:cNvPr id="11" name="Action Button: Movie 10">
            <a:hlinkClick r:id="rId8" highlightClick="1"/>
          </p:cNvPr>
          <p:cNvSpPr/>
          <p:nvPr/>
        </p:nvSpPr>
        <p:spPr>
          <a:xfrm>
            <a:off x="10798139" y="369869"/>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2" name="Picture 11"/>
          <p:cNvPicPr>
            <a:picLocks noChangeAspect="1"/>
          </p:cNvPicPr>
          <p:nvPr/>
        </p:nvPicPr>
        <p:blipFill rotWithShape="1">
          <a:blip r:embed="rId9"/>
          <a:srcRect l="35294" t="35574" r="10294" b="26700"/>
          <a:stretch/>
        </p:blipFill>
        <p:spPr>
          <a:xfrm>
            <a:off x="10798139" y="605654"/>
            <a:ext cx="1042416" cy="591641"/>
          </a:xfrm>
          <a:prstGeom prst="rect">
            <a:avLst/>
          </a:prstGeom>
        </p:spPr>
      </p:pic>
    </p:spTree>
    <p:extLst>
      <p:ext uri="{BB962C8B-B14F-4D97-AF65-F5344CB8AC3E}">
        <p14:creationId xmlns:p14="http://schemas.microsoft.com/office/powerpoint/2010/main" val="97622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28" y="765673"/>
            <a:ext cx="10972800" cy="114300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Technologies for Personalization</a:t>
            </a:r>
          </a:p>
        </p:txBody>
      </p:sp>
      <p:sp>
        <p:nvSpPr>
          <p:cNvPr id="3" name="Content Placeholder 2"/>
          <p:cNvSpPr>
            <a:spLocks noGrp="1"/>
          </p:cNvSpPr>
          <p:nvPr>
            <p:ph idx="1"/>
          </p:nvPr>
        </p:nvSpPr>
        <p:spPr>
          <a:xfrm>
            <a:off x="1178804" y="1908673"/>
            <a:ext cx="9860098" cy="4525963"/>
          </a:xfrm>
        </p:spPr>
        <p:txBody>
          <a:bodyPr>
            <a:noAutofit/>
          </a:bodyPr>
          <a:lstStyle/>
          <a:p>
            <a:pPr marL="0" indent="0">
              <a:buNone/>
            </a:pPr>
            <a:r>
              <a:rPr lang="en-US" sz="2000" b="1" dirty="0">
                <a:latin typeface="Tahoma" panose="020B0604030504040204" pitchFamily="34" charset="0"/>
                <a:ea typeface="Tahoma" panose="020B0604030504040204" pitchFamily="34" charset="0"/>
                <a:cs typeface="Tahoma" panose="020B0604030504040204" pitchFamily="34" charset="0"/>
              </a:rPr>
              <a:t>Recently, Hayworth (2016) suggested that there are a wide range of technologies that can help personalize the learning environment including social bookmarking, wikis, blogs, image sharing, and collaborative tools. He also notes that such personalized learning environments (PLEs) have significant implications for distance educators, instructional designers, life-long learners, and administrators. Hayworth cautioned, however, against placing too much emphasis on technology solutions. Rather than technology-centered, adult learners exhibit a preference for learning which is social, participatory, and supported by rich media (</a:t>
            </a:r>
            <a:r>
              <a:rPr lang="en-US" sz="2000" b="1" dirty="0" err="1">
                <a:latin typeface="Tahoma" panose="020B0604030504040204" pitchFamily="34" charset="0"/>
                <a:ea typeface="Tahoma" panose="020B0604030504040204" pitchFamily="34" charset="0"/>
                <a:cs typeface="Tahoma" panose="020B0604030504040204" pitchFamily="34" charset="0"/>
              </a:rPr>
              <a:t>McLoughlin</a:t>
            </a:r>
            <a:r>
              <a:rPr lang="en-US" sz="2000" b="1" dirty="0">
                <a:latin typeface="Tahoma" panose="020B0604030504040204" pitchFamily="34" charset="0"/>
                <a:ea typeface="Tahoma" panose="020B0604030504040204" pitchFamily="34" charset="0"/>
                <a:cs typeface="Tahoma" panose="020B0604030504040204" pitchFamily="34" charset="0"/>
              </a:rPr>
              <a:t> &amp; Lee, 2010). </a:t>
            </a:r>
          </a:p>
        </p:txBody>
      </p:sp>
    </p:spTree>
    <p:extLst>
      <p:ext uri="{BB962C8B-B14F-4D97-AF65-F5344CB8AC3E}">
        <p14:creationId xmlns:p14="http://schemas.microsoft.com/office/powerpoint/2010/main" val="194883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28" y="765673"/>
            <a:ext cx="10972800" cy="114300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Personalization Defined</a:t>
            </a:r>
          </a:p>
        </p:txBody>
      </p:sp>
      <p:sp>
        <p:nvSpPr>
          <p:cNvPr id="3" name="Content Placeholder 2"/>
          <p:cNvSpPr>
            <a:spLocks noGrp="1"/>
          </p:cNvSpPr>
          <p:nvPr>
            <p:ph idx="1"/>
          </p:nvPr>
        </p:nvSpPr>
        <p:spPr>
          <a:xfrm>
            <a:off x="1178804" y="1908673"/>
            <a:ext cx="9860098" cy="4525963"/>
          </a:xfrm>
        </p:spPr>
        <p:txBody>
          <a:bodyPr>
            <a:noAutofit/>
          </a:bodyPr>
          <a:lstStyle/>
          <a:p>
            <a:pPr marL="0" indent="0">
              <a:lnSpc>
                <a:spcPct val="120000"/>
              </a:lnSpc>
              <a:spcBef>
                <a:spcPts val="0"/>
              </a:spcBef>
              <a:buNone/>
            </a:pPr>
            <a:r>
              <a:rPr lang="en-US" b="1" dirty="0">
                <a:latin typeface="Tahoma" panose="020B0604030504040204" pitchFamily="34" charset="0"/>
                <a:ea typeface="Tahoma" panose="020B0604030504040204" pitchFamily="34" charset="0"/>
                <a:cs typeface="Tahoma" panose="020B0604030504040204" pitchFamily="34" charset="0"/>
              </a:rPr>
              <a:t>Tapping into those two perspectives, the definition of personalization used in the present study was as follows: “personalization indicates </a:t>
            </a:r>
            <a:r>
              <a:rPr lang="en-US" b="1" i="1" dirty="0">
                <a:latin typeface="Tahoma" panose="020B0604030504040204" pitchFamily="34" charset="0"/>
                <a:ea typeface="Tahoma" panose="020B0604030504040204" pitchFamily="34" charset="0"/>
                <a:cs typeface="Tahoma" panose="020B0604030504040204" pitchFamily="34" charset="0"/>
              </a:rPr>
              <a:t>the process by which MOOCs instructors adapt their course and teaching to meet students’ individual learning needs</a:t>
            </a:r>
            <a:r>
              <a:rPr lang="en-US" b="1" dirty="0">
                <a:latin typeface="Tahoma" panose="020B0604030504040204" pitchFamily="34" charset="0"/>
                <a:ea typeface="Tahoma" panose="020B0604030504040204" pitchFamily="34" charset="0"/>
                <a:cs typeface="Tahoma" panose="020B0604030504040204" pitchFamily="34" charset="0"/>
              </a:rPr>
              <a:t>.”</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118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8194"/>
            <a:ext cx="10972800" cy="1143000"/>
          </a:xfrm>
        </p:spPr>
        <p:txBody>
          <a:bodyPr/>
          <a:lstStyle/>
          <a:p>
            <a:r>
              <a:rPr lang="id-ID" b="1" dirty="0">
                <a:latin typeface="Tahoma" panose="020B0604030504040204" pitchFamily="34" charset="0"/>
                <a:ea typeface="Tahoma" panose="020B0604030504040204" pitchFamily="34" charset="0"/>
                <a:cs typeface="Tahoma" panose="020B0604030504040204" pitchFamily="34" charset="0"/>
              </a:rPr>
              <a:t>Why Instructors?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48298" y="1781194"/>
            <a:ext cx="10234671" cy="4344970"/>
          </a:xfrm>
        </p:spPr>
        <p:txBody>
          <a:bodyPr/>
          <a:lstStyle/>
          <a:p>
            <a:pPr>
              <a:spcBef>
                <a:spcPts val="0"/>
              </a:spcBef>
            </a:pPr>
            <a:r>
              <a:rPr lang="id-ID" b="1" dirty="0">
                <a:latin typeface="Tahoma" panose="020B0604030504040204" pitchFamily="34" charset="0"/>
                <a:ea typeface="Tahoma" panose="020B0604030504040204" pitchFamily="34" charset="0"/>
                <a:cs typeface="Tahoma" panose="020B0604030504040204" pitchFamily="34" charset="0"/>
              </a:rPr>
              <a:t>I</a:t>
            </a:r>
            <a:r>
              <a:rPr lang="en-US" b="1" dirty="0" err="1">
                <a:latin typeface="Tahoma" panose="020B0604030504040204" pitchFamily="34" charset="0"/>
                <a:ea typeface="Tahoma" panose="020B0604030504040204" pitchFamily="34" charset="0"/>
                <a:cs typeface="Tahoma" panose="020B0604030504040204" pitchFamily="34" charset="0"/>
              </a:rPr>
              <a:t>nstructors</a:t>
            </a:r>
            <a:r>
              <a:rPr lang="en-US" b="1" dirty="0">
                <a:latin typeface="Tahoma" panose="020B0604030504040204" pitchFamily="34" charset="0"/>
                <a:ea typeface="Tahoma" panose="020B0604030504040204" pitchFamily="34" charset="0"/>
                <a:cs typeface="Tahoma" panose="020B0604030504040204" pitchFamily="34" charset="0"/>
              </a:rPr>
              <a:t> are one of the five primary elements (instructors, learners, topic, materials, and context) in MOOCs</a:t>
            </a:r>
            <a:r>
              <a:rPr lang="id-ID" b="1" dirty="0">
                <a:latin typeface="Tahoma" panose="020B0604030504040204" pitchFamily="34" charset="0"/>
                <a:ea typeface="Tahoma" panose="020B0604030504040204" pitchFamily="34" charset="0"/>
                <a:cs typeface="Tahoma" panose="020B0604030504040204" pitchFamily="34" charset="0"/>
              </a:rPr>
              <a:t> (Kop, 2011)</a:t>
            </a:r>
          </a:p>
          <a:p>
            <a:pPr>
              <a:spcBef>
                <a:spcPts val="0"/>
              </a:spcBef>
            </a:pPr>
            <a:r>
              <a:rPr lang="id-ID" b="1" dirty="0">
                <a:latin typeface="Tahoma" panose="020B0604030504040204" pitchFamily="34" charset="0"/>
                <a:ea typeface="Tahoma" panose="020B0604030504040204" pitchFamily="34" charset="0"/>
                <a:cs typeface="Tahoma" panose="020B0604030504040204" pitchFamily="34" charset="0"/>
              </a:rPr>
              <a:t>F</a:t>
            </a:r>
            <a:r>
              <a:rPr lang="en-US" b="1" dirty="0" err="1">
                <a:latin typeface="Tahoma" panose="020B0604030504040204" pitchFamily="34" charset="0"/>
                <a:ea typeface="Tahoma" panose="020B0604030504040204" pitchFamily="34" charset="0"/>
                <a:cs typeface="Tahoma" panose="020B0604030504040204" pitchFamily="34" charset="0"/>
              </a:rPr>
              <a:t>ew</a:t>
            </a:r>
            <a:r>
              <a:rPr lang="en-US" b="1" dirty="0">
                <a:latin typeface="Tahoma" panose="020B0604030504040204" pitchFamily="34" charset="0"/>
                <a:ea typeface="Tahoma" panose="020B0604030504040204" pitchFamily="34" charset="0"/>
                <a:cs typeface="Tahoma" panose="020B0604030504040204" pitchFamily="34" charset="0"/>
              </a:rPr>
              <a:t> studies leverage instructor perspectives to better understand such personalization and cultural sensitivity (</a:t>
            </a:r>
            <a:r>
              <a:rPr lang="en-US" b="1" dirty="0" err="1">
                <a:latin typeface="Tahoma" panose="020B0604030504040204" pitchFamily="34" charset="0"/>
                <a:ea typeface="Tahoma" panose="020B0604030504040204" pitchFamily="34" charset="0"/>
                <a:cs typeface="Tahoma" panose="020B0604030504040204" pitchFamily="34" charset="0"/>
              </a:rPr>
              <a:t>Veletsianos</a:t>
            </a:r>
            <a:r>
              <a:rPr lang="en-US" b="1" dirty="0">
                <a:latin typeface="Tahoma" panose="020B0604030504040204" pitchFamily="34" charset="0"/>
                <a:ea typeface="Tahoma" panose="020B0604030504040204" pitchFamily="34" charset="0"/>
                <a:cs typeface="Tahoma" panose="020B0604030504040204" pitchFamily="34" charset="0"/>
              </a:rPr>
              <a:t> &amp; </a:t>
            </a:r>
            <a:r>
              <a:rPr lang="en-US" b="1" dirty="0" err="1">
                <a:latin typeface="Tahoma" panose="020B0604030504040204" pitchFamily="34" charset="0"/>
                <a:ea typeface="Tahoma" panose="020B0604030504040204" pitchFamily="34" charset="0"/>
                <a:cs typeface="Tahoma" panose="020B0604030504040204" pitchFamily="34" charset="0"/>
              </a:rPr>
              <a:t>Shepherson</a:t>
            </a:r>
            <a:r>
              <a:rPr lang="en-US" b="1" dirty="0">
                <a:latin typeface="Tahoma" panose="020B0604030504040204" pitchFamily="34" charset="0"/>
                <a:ea typeface="Tahoma" panose="020B0604030504040204" pitchFamily="34" charset="0"/>
                <a:cs typeface="Tahoma" panose="020B0604030504040204" pitchFamily="34" charset="0"/>
              </a:rPr>
              <a:t>, 2016)</a:t>
            </a:r>
          </a:p>
        </p:txBody>
      </p:sp>
    </p:spTree>
    <p:extLst>
      <p:ext uri="{BB962C8B-B14F-4D97-AF65-F5344CB8AC3E}">
        <p14:creationId xmlns:p14="http://schemas.microsoft.com/office/powerpoint/2010/main" val="260314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325" y="439891"/>
            <a:ext cx="9713205" cy="1565179"/>
          </a:xfrm>
        </p:spPr>
        <p:txBody>
          <a:bodyPr>
            <a:no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Research Questions</a:t>
            </a:r>
          </a:p>
        </p:txBody>
      </p:sp>
      <p:sp>
        <p:nvSpPr>
          <p:cNvPr id="3" name="Content Placeholder 2"/>
          <p:cNvSpPr>
            <a:spLocks noGrp="1"/>
          </p:cNvSpPr>
          <p:nvPr>
            <p:ph idx="1"/>
          </p:nvPr>
        </p:nvSpPr>
        <p:spPr>
          <a:xfrm>
            <a:off x="1575412" y="2005071"/>
            <a:ext cx="9221118" cy="3874620"/>
          </a:xfrm>
        </p:spPr>
        <p:txBody>
          <a:bodyPr>
            <a:noAutofit/>
          </a:bodyPr>
          <a:lstStyle/>
          <a:p>
            <a:pPr marL="0" indent="0">
              <a:buNone/>
            </a:pPr>
            <a:r>
              <a:rPr lang="en-US" sz="2800" b="1" dirty="0">
                <a:latin typeface="Tahoma" panose="020B0604030504040204" pitchFamily="34" charset="0"/>
                <a:ea typeface="Tahoma" panose="020B0604030504040204" pitchFamily="34" charset="0"/>
                <a:cs typeface="Tahoma" panose="020B0604030504040204" pitchFamily="34" charset="0"/>
              </a:rPr>
              <a:t>In particular, this study focuses on the following three research questions:</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457200" lvl="0" indent="-457200">
              <a:buFont typeface="+mj-lt"/>
              <a:buAutoNum type="arabicPeriod"/>
            </a:pPr>
            <a:r>
              <a:rPr lang="en-US" sz="2000" b="1" dirty="0">
                <a:latin typeface="Tahoma" panose="020B0604030504040204" pitchFamily="34" charset="0"/>
                <a:ea typeface="Tahoma" panose="020B0604030504040204" pitchFamily="34" charset="0"/>
                <a:cs typeface="Tahoma" panose="020B0604030504040204" pitchFamily="34" charset="0"/>
              </a:rPr>
              <a:t>What are the personalization practices of MOOC instructors in terms of content resources and associated technology tools employed?</a:t>
            </a:r>
          </a:p>
          <a:p>
            <a:pPr marL="457200" lvl="0" indent="-457200">
              <a:buFont typeface="+mj-lt"/>
              <a:buAutoNum type="arabicPeriod"/>
            </a:pPr>
            <a:r>
              <a:rPr lang="en-US" sz="2000" b="1" dirty="0">
                <a:latin typeface="Tahoma" panose="020B0604030504040204" pitchFamily="34" charset="0"/>
                <a:ea typeface="Tahoma" panose="020B0604030504040204" pitchFamily="34" charset="0"/>
                <a:cs typeface="Tahoma" panose="020B0604030504040204" pitchFamily="34" charset="0"/>
              </a:rPr>
              <a:t>What are the personalization practices of MOOC instructors in terms of the task structuring and pedagogical activities employed?</a:t>
            </a:r>
          </a:p>
          <a:p>
            <a:pPr marL="457200" lvl="0" indent="-457200">
              <a:buFont typeface="+mj-lt"/>
              <a:buAutoNum type="arabicPeriod"/>
            </a:pPr>
            <a:r>
              <a:rPr lang="en-US" sz="2000" b="1" dirty="0">
                <a:latin typeface="Tahoma" panose="020B0604030504040204" pitchFamily="34" charset="0"/>
                <a:ea typeface="Tahoma" panose="020B0604030504040204" pitchFamily="34" charset="0"/>
                <a:cs typeface="Tahoma" panose="020B0604030504040204" pitchFamily="34" charset="0"/>
              </a:rPr>
              <a:t>How would MOOC instructors structure their MOOC differently next time in terms of MOOC personalization</a:t>
            </a:r>
            <a:r>
              <a:rPr lang="en-US" sz="24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17918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1854672" y="457200"/>
            <a:ext cx="8492485" cy="1834100"/>
          </a:xfrm>
        </p:spPr>
        <p:txBody>
          <a:bodyPr/>
          <a:lstStyle/>
          <a:p>
            <a:pPr eaLnBrk="1" hangingPunct="1"/>
            <a:r>
              <a:rPr lang="en-US" altLang="en-US" sz="4000" dirty="0">
                <a:solidFill>
                  <a:srgbClr val="0070C0"/>
                </a:solidFill>
                <a:latin typeface="Tahoma" panose="020B0604030504040204" pitchFamily="34" charset="0"/>
              </a:rPr>
              <a:t>MOOC Personalization Survey Results</a:t>
            </a:r>
            <a:endParaRPr lang="en-US" altLang="en-US" sz="4000" dirty="0">
              <a:solidFill>
                <a:srgbClr val="0070C0"/>
              </a:solidFill>
              <a:latin typeface="Tahoma" panose="020B0604030504040204" pitchFamily="34" charset="0"/>
              <a:cs typeface="Tahoma" panose="020B0604030504040204" pitchFamily="34" charset="0"/>
            </a:endParaRPr>
          </a:p>
        </p:txBody>
      </p:sp>
      <p:sp>
        <p:nvSpPr>
          <p:cNvPr id="494595" name="AutoShape 11" descr="http://www.trainingshare.com/images/thesepics2.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Clr>
                <a:schemeClr val="tx1"/>
              </a:buClr>
              <a:buSzPct val="75000"/>
              <a:buFont typeface="Wingdings" panose="05000000000000000000" pitchFamily="2" charset="2"/>
              <a:buChar char="n"/>
              <a:defRPr sz="28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u"/>
              <a:defRPr sz="2000" b="1">
                <a:solidFill>
                  <a:schemeClr val="tx1"/>
                </a:solidFill>
                <a:latin typeface="Arial" panose="020B0604020202020204" pitchFamily="34" charset="0"/>
              </a:defRPr>
            </a:lvl3pPr>
            <a:lvl4pPr marL="1600200" indent="-228600">
              <a:spcBef>
                <a:spcPct val="20000"/>
              </a:spcBef>
              <a:buClr>
                <a:schemeClr val="bg2"/>
              </a:buClr>
              <a:buSzPct val="75000"/>
              <a:buChar char="–"/>
              <a:defRPr sz="2000" b="1">
                <a:solidFill>
                  <a:schemeClr val="tx1"/>
                </a:solidFill>
                <a:latin typeface="Arial" panose="020B0604020202020204" pitchFamily="34" charset="0"/>
              </a:defRPr>
            </a:lvl4pPr>
            <a:lvl5pPr marL="2057400" indent="-228600">
              <a:spcBef>
                <a:spcPct val="20000"/>
              </a:spcBef>
              <a:buClr>
                <a:schemeClr val="bg2"/>
              </a:buClr>
              <a:buSzPct val="75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75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75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75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75000"/>
              <a:buChar char="•"/>
              <a:defRPr sz="2000" b="1">
                <a:solidFill>
                  <a:schemeClr val="tx1"/>
                </a:solidFill>
                <a:latin typeface="Arial" panose="020B0604020202020204" pitchFamily="34" charset="0"/>
              </a:defRPr>
            </a:lvl9pPr>
          </a:lstStyle>
          <a:p>
            <a:pPr>
              <a:spcBef>
                <a:spcPct val="0"/>
              </a:spcBef>
              <a:buClrTx/>
              <a:buSzTx/>
              <a:buNone/>
            </a:pPr>
            <a:endParaRPr lang="en-US" altLang="en-US" sz="1800" b="0" kern="0">
              <a:solidFill>
                <a:srgbClr val="000000"/>
              </a:solidFill>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355" y="2291300"/>
            <a:ext cx="5715000" cy="4566700"/>
          </a:xfrm>
          <a:prstGeom prst="rect">
            <a:avLst/>
          </a:prstGeom>
        </p:spPr>
      </p:pic>
    </p:spTree>
    <p:extLst>
      <p:ext uri="{BB962C8B-B14F-4D97-AF65-F5344CB8AC3E}">
        <p14:creationId xmlns:p14="http://schemas.microsoft.com/office/powerpoint/2010/main" val="7966940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045" y="174661"/>
            <a:ext cx="10787865" cy="800164"/>
          </a:xfrm>
        </p:spPr>
        <p:txBody>
          <a:bodyPr>
            <a:noAutofit/>
          </a:bodyPr>
          <a:lstStyle/>
          <a:p>
            <a:r>
              <a:rPr sz="2400" dirty="0">
                <a:latin typeface="Tahoma" panose="020B0604030504040204" pitchFamily="34" charset="0"/>
                <a:ea typeface="Tahoma" panose="020B0604030504040204" pitchFamily="34" charset="0"/>
                <a:cs typeface="Tahoma" panose="020B0604030504040204" pitchFamily="34" charset="0"/>
              </a:rPr>
              <a:t>1. How many MOOCs have you taught</a:t>
            </a:r>
            <a:r>
              <a:rPr lang="en-US" sz="2400" dirty="0">
                <a:latin typeface="Tahoma" panose="020B0604030504040204" pitchFamily="34" charset="0"/>
                <a:ea typeface="Tahoma" panose="020B0604030504040204" pitchFamily="34" charset="0"/>
                <a:cs typeface="Tahoma" panose="020B0604030504040204" pitchFamily="34" charset="0"/>
              </a:rPr>
              <a:t>? (N = 152)</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hart9857072530.png"/>
          <p:cNvPicPr>
            <a:picLocks noChangeAspect="1"/>
          </p:cNvPicPr>
          <p:nvPr/>
        </p:nvPicPr>
        <p:blipFill>
          <a:blip r:embed="rId2"/>
          <a:stretch>
            <a:fillRect/>
          </a:stretch>
        </p:blipFill>
        <p:spPr>
          <a:xfrm>
            <a:off x="163139" y="1663451"/>
            <a:ext cx="6651445" cy="3919202"/>
          </a:xfrm>
          <a:prstGeom prst="rect">
            <a:avLst/>
          </a:prstGeom>
        </p:spPr>
      </p:pic>
      <p:pic>
        <p:nvPicPr>
          <p:cNvPr id="9" name="Picture 8" descr="table9857072530.png"/>
          <p:cNvPicPr>
            <a:picLocks noChangeAspect="1"/>
          </p:cNvPicPr>
          <p:nvPr/>
        </p:nvPicPr>
        <p:blipFill>
          <a:blip r:embed="rId3"/>
          <a:stretch>
            <a:fillRect/>
          </a:stretch>
        </p:blipFill>
        <p:spPr>
          <a:xfrm>
            <a:off x="4805362" y="1663451"/>
            <a:ext cx="7172818" cy="2535845"/>
          </a:xfrm>
          <a:prstGeom prst="rect">
            <a:avLst/>
          </a:prstGeom>
        </p:spPr>
      </p:pic>
    </p:spTree>
    <p:extLst>
      <p:ext uri="{BB962C8B-B14F-4D97-AF65-F5344CB8AC3E}">
        <p14:creationId xmlns:p14="http://schemas.microsoft.com/office/powerpoint/2010/main" val="3783823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10970</TotalTime>
  <Words>2033</Words>
  <Application>Microsoft Office PowerPoint</Application>
  <PresentationFormat>Widescreen</PresentationFormat>
  <Paragraphs>102</Paragraphs>
  <Slides>36</Slides>
  <Notes>8</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36</vt:i4>
      </vt:variant>
    </vt:vector>
  </HeadingPairs>
  <TitlesOfParts>
    <vt:vector size="55" baseType="lpstr">
      <vt:lpstr>MS PGothic</vt:lpstr>
      <vt:lpstr>宋体</vt:lpstr>
      <vt:lpstr>Arial</vt:lpstr>
      <vt:lpstr>Calibri</vt:lpstr>
      <vt:lpstr>Calibri Light</vt:lpstr>
      <vt:lpstr>Helvetica Neue</vt:lpstr>
      <vt:lpstr>Tahoma</vt:lpstr>
      <vt:lpstr>Times New Roman</vt:lpstr>
      <vt:lpstr>Wingdings</vt:lpstr>
      <vt:lpstr>Office Theme</vt:lpstr>
      <vt:lpstr>Professional</vt:lpstr>
      <vt:lpstr>Data slides</vt:lpstr>
      <vt:lpstr>1_Data slides</vt:lpstr>
      <vt:lpstr>19_Default Design</vt:lpstr>
      <vt:lpstr>3_Default Design</vt:lpstr>
      <vt:lpstr>51_Office Theme</vt:lpstr>
      <vt:lpstr>1_Office Theme</vt:lpstr>
      <vt:lpstr>3_Office Theme</vt:lpstr>
      <vt:lpstr>Worksheet</vt:lpstr>
      <vt:lpstr>Instructor Efforts to Address Cultural Diversity in MOOC Design and Application</vt:lpstr>
      <vt:lpstr>Concerns Regarding the Emergence of MOOC</vt:lpstr>
      <vt:lpstr>Huge Need to Study Personalization</vt:lpstr>
      <vt:lpstr>Technologies for Personalization</vt:lpstr>
      <vt:lpstr>Personalization Defined</vt:lpstr>
      <vt:lpstr>Why Instructors?</vt:lpstr>
      <vt:lpstr>Research Questions</vt:lpstr>
      <vt:lpstr>MOOC Personalization Survey Results</vt:lpstr>
      <vt:lpstr>1. How many MOOCs have you taught? (N = 152)</vt:lpstr>
      <vt:lpstr>How many MOOCs have you taught (including any that you are currently teaching)?</vt:lpstr>
      <vt:lpstr>3. How many MOOCs have you completed as a learner (N = 152)</vt:lpstr>
      <vt:lpstr>Q6. MOOC Instructor Dept./Discipline Figure 1: MOOC instructor affiliations as reported on the online survey questionnaire. 140 (out of 145) MOOC instructors identified departmental and disciplinary affiliations for which they taught courses.</vt:lpstr>
      <vt:lpstr>PowerPoint Presentation</vt:lpstr>
      <vt:lpstr>PowerPoint Presentation</vt:lpstr>
      <vt:lpstr>13. How do you address students’ varying competencies and needs?[Check all that apply]</vt:lpstr>
      <vt:lpstr>14. What types of learning resources can participants select from in your most recent MOOC?[Check all that apply]</vt:lpstr>
      <vt:lpstr>PowerPoint Presentation</vt:lpstr>
      <vt:lpstr>17. How did you design your course to be suitable for students from different cultures and/or linguistic backgrounds?[Check all that apply]</vt:lpstr>
      <vt:lpstr>18. Does the structure of your most recent or current MOOC provide any of the following? [Check all that apply; N = 126]</vt:lpstr>
      <vt:lpstr>Does the structure of your most recent or current MOOC provide any of the following?</vt:lpstr>
      <vt:lpstr>19. How is student progress/participation monitored or tracked? [Check all that apply; N = 137]</vt:lpstr>
      <vt:lpstr>PowerPoint Presentation</vt:lpstr>
      <vt:lpstr>PowerPoint Presentation</vt:lpstr>
      <vt:lpstr>How did you design your course to be suitable for students from different cultures and/or linguistic backgrounds?</vt:lpstr>
      <vt:lpstr>PowerPoint Presentation</vt:lpstr>
      <vt:lpstr>On a scale of 1 (low) to 10 (high), how much effort was placed on addressing the needs of individuals from different cultural backgrounds and languages in your most recent MOOC?</vt:lpstr>
      <vt:lpstr>On a scale of 1 (low) to 10 (high), how much effort was placed on addressing the needs of individuals from different cultural backgrounds and languages in your most recent MOOC? Figure 2: Efforts noted by MOOC instructors to personalize their course, as related though ranking questions (Note: the number indicates the number of instructors at each level). Reported on a scale of one to ten, where ten indicated high levels of effort and one indicated low levels of effort. </vt:lpstr>
      <vt:lpstr>Table 2: Approaches employed by MOOC instructors to enhance access for learners with different backgrounds and technology access.</vt:lpstr>
      <vt:lpstr>PowerPoint Presentation</vt:lpstr>
      <vt:lpstr>Open-ended question 1: Can you provide one or more ways that you attempt to personalize the MOOC experience for those enrolled in the course?</vt:lpstr>
      <vt:lpstr>Open-ended question 2: How do you use learning technology such as computer conferencing (e.g., Skype, Zoom, Google Hangouts, etc.) to personalize your MOOC?</vt:lpstr>
      <vt:lpstr>Open-ended question 3: How did you design your MOOC to make it easier to access for students with different backgrounds and technology access?</vt:lpstr>
      <vt:lpstr>Open-ended question 4: In what ways, do you or your teaching assistants and moderators provide just in time support, feedback, and individualized learner attention?</vt:lpstr>
      <vt:lpstr>Open-ended question 5: If you were to redesign the course for enhanced personalization within your most recent MOOC offering, what would you do?</vt:lpstr>
      <vt:lpstr>MOOCs and Open Education Around the World http://routledge-ny.com/books/details/9781138807419/ </vt:lpstr>
      <vt:lpstr>Any Questions or Comments?  Slides at: TrainingShare.com Papers: PublicationShare.com Free book:  http://tec-variety.com/  Email: cjbonk@Indiana.edu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Fourth Industrial Revolution Meets the Fourth E-Learning Revolution</dc:title>
  <dc:creator>Curtis Bonk</dc:creator>
  <cp:lastModifiedBy>Curtis Bonk</cp:lastModifiedBy>
  <cp:revision>229</cp:revision>
  <cp:lastPrinted>2016-08-29T14:55:14Z</cp:lastPrinted>
  <dcterms:created xsi:type="dcterms:W3CDTF">2016-08-22T00:24:48Z</dcterms:created>
  <dcterms:modified xsi:type="dcterms:W3CDTF">2017-04-26T13:52:31Z</dcterms:modified>
</cp:coreProperties>
</file>