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2" r:id="rId2"/>
    <p:sldMasterId id="2147483694" r:id="rId3"/>
  </p:sldMasterIdLst>
  <p:notesMasterIdLst>
    <p:notesMasterId r:id="rId48"/>
  </p:notesMasterIdLst>
  <p:handoutMasterIdLst>
    <p:handoutMasterId r:id="rId49"/>
  </p:handoutMasterIdLst>
  <p:sldIdLst>
    <p:sldId id="256" r:id="rId4"/>
    <p:sldId id="17625" r:id="rId5"/>
    <p:sldId id="17597" r:id="rId6"/>
    <p:sldId id="18489" r:id="rId7"/>
    <p:sldId id="18487" r:id="rId8"/>
    <p:sldId id="18483" r:id="rId9"/>
    <p:sldId id="17996" r:id="rId10"/>
    <p:sldId id="18482" r:id="rId11"/>
    <p:sldId id="18486" r:id="rId12"/>
    <p:sldId id="18532" r:id="rId13"/>
    <p:sldId id="18533" r:id="rId14"/>
    <p:sldId id="18534" r:id="rId15"/>
    <p:sldId id="17616" r:id="rId16"/>
    <p:sldId id="17630" r:id="rId17"/>
    <p:sldId id="17631" r:id="rId18"/>
    <p:sldId id="17615" r:id="rId19"/>
    <p:sldId id="17484" r:id="rId20"/>
    <p:sldId id="17571" r:id="rId21"/>
    <p:sldId id="17617" r:id="rId22"/>
    <p:sldId id="17555" r:id="rId23"/>
    <p:sldId id="17618" r:id="rId24"/>
    <p:sldId id="17624" r:id="rId25"/>
    <p:sldId id="17627" r:id="rId26"/>
    <p:sldId id="17629" r:id="rId27"/>
    <p:sldId id="17602" r:id="rId28"/>
    <p:sldId id="17529" r:id="rId29"/>
    <p:sldId id="17530" r:id="rId30"/>
    <p:sldId id="17603" r:id="rId31"/>
    <p:sldId id="17533" r:id="rId32"/>
    <p:sldId id="17532" r:id="rId33"/>
    <p:sldId id="17604" r:id="rId34"/>
    <p:sldId id="17542" r:id="rId35"/>
    <p:sldId id="17619" r:id="rId36"/>
    <p:sldId id="17539" r:id="rId37"/>
    <p:sldId id="17620" r:id="rId38"/>
    <p:sldId id="17621" r:id="rId39"/>
    <p:sldId id="17622" r:id="rId40"/>
    <p:sldId id="17606" r:id="rId41"/>
    <p:sldId id="17623" r:id="rId42"/>
    <p:sldId id="17605" r:id="rId43"/>
    <p:sldId id="17567" r:id="rId44"/>
    <p:sldId id="17626" r:id="rId45"/>
    <p:sldId id="17614" r:id="rId46"/>
    <p:sldId id="17598" r:id="rId4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515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ISA" initials="Ni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0304"/>
    <a:srgbClr val="990000"/>
    <a:srgbClr val="37A6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74481" autoAdjust="0"/>
  </p:normalViewPr>
  <p:slideViewPr>
    <p:cSldViewPr snapToGrid="0">
      <p:cViewPr varScale="1">
        <p:scale>
          <a:sx n="62" d="100"/>
          <a:sy n="62" d="100"/>
        </p:scale>
        <p:origin x="825" y="27"/>
      </p:cViewPr>
      <p:guideLst>
        <p:guide orient="horz" pos="1392"/>
        <p:guide pos="5152"/>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65" d="100"/>
          <a:sy n="65" d="100"/>
        </p:scale>
        <p:origin x="2270"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057504D-2AA6-4E59-B444-EFDD20AD7ABE}" type="datetimeFigureOut">
              <a:rPr lang="en-US" smtClean="0"/>
              <a:t>10/30/2019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3B63646-9F42-40B4-BE21-19B74B7F4C4C}" type="slidenum">
              <a:rPr lang="en-US" smtClean="0"/>
              <a:t>‹#›</a:t>
            </a:fld>
            <a:endParaRPr lang="en-US"/>
          </a:p>
        </p:txBody>
      </p:sp>
    </p:spTree>
    <p:extLst>
      <p:ext uri="{BB962C8B-B14F-4D97-AF65-F5344CB8AC3E}">
        <p14:creationId xmlns:p14="http://schemas.microsoft.com/office/powerpoint/2010/main" val="402243425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6B4C5C0-72B6-436C-AD58-C3C11231B49B}" type="datetimeFigureOut">
              <a:rPr lang="en-US" smtClean="0"/>
              <a:t>10/30/2019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F7B76BB-CCFA-43FC-B0EE-8F34649DA905}" type="slidenum">
              <a:rPr lang="en-US" smtClean="0"/>
              <a:t>‹#›</a:t>
            </a:fld>
            <a:endParaRPr lang="en-US"/>
          </a:p>
        </p:txBody>
      </p:sp>
    </p:spTree>
    <p:extLst>
      <p:ext uri="{BB962C8B-B14F-4D97-AF65-F5344CB8AC3E}">
        <p14:creationId xmlns:p14="http://schemas.microsoft.com/office/powerpoint/2010/main" val="364984005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2387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0224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Social presence describes relationships and the social climate in a learning community, which involves meaningful and trustful communication (Rourke, Anderson, Garrison, &amp; Archer, 2007). It indicates the extent to which participants feel an affective connection to each other and is considered to be one of the important elements in a </a:t>
            </a:r>
            <a:r>
              <a:rPr lang="en-US" sz="1200" kern="1200" dirty="0" err="1">
                <a:solidFill>
                  <a:schemeClr val="tx1"/>
                </a:solidFill>
                <a:effectLst/>
                <a:latin typeface="+mn-lt"/>
                <a:ea typeface="+mn-ea"/>
                <a:cs typeface="+mn-cs"/>
              </a:rPr>
              <a:t>CoI</a:t>
            </a:r>
            <a:r>
              <a:rPr lang="en-US" sz="1200" kern="1200" dirty="0">
                <a:solidFill>
                  <a:schemeClr val="tx1"/>
                </a:solidFill>
                <a:effectLst/>
                <a:latin typeface="+mn-lt"/>
                <a:ea typeface="+mn-ea"/>
                <a:cs typeface="+mn-cs"/>
              </a:rPr>
              <a:t> (Garrison, Cleveland-Innes, &amp; Fung, 2010). The extent of emotional expression, open communication, and group cohesion can indicate the level of social presence (Garrison et al., 2000).</a:t>
            </a:r>
          </a:p>
          <a:p>
            <a:r>
              <a:rPr lang="en-US" dirty="0"/>
              <a:t>Cognitive presence covers the learning phases from the initial practical inquiry to the eventual problem resolution. It indicates the extent to which online students construct knowledge and meaning through communication and thinking (Garrison, Anderson, &amp; Archer, 2001). </a:t>
            </a:r>
          </a:p>
        </p:txBody>
      </p:sp>
    </p:spTree>
    <p:extLst>
      <p:ext uri="{BB962C8B-B14F-4D97-AF65-F5344CB8AC3E}">
        <p14:creationId xmlns:p14="http://schemas.microsoft.com/office/powerpoint/2010/main" val="1795102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Social presence describes relationships and the social climate in a learning community, which involves meaningful and trustful communication (Rourke, Anderson, Garrison, &amp; Archer, 2007). It indicates the extent to which participants feel an affective connection to each other and is considered to be one of the important elements in a </a:t>
            </a:r>
            <a:r>
              <a:rPr lang="en-US" sz="1200" kern="1200" dirty="0" err="1">
                <a:solidFill>
                  <a:schemeClr val="tx1"/>
                </a:solidFill>
                <a:effectLst/>
                <a:latin typeface="+mn-lt"/>
                <a:ea typeface="+mn-ea"/>
                <a:cs typeface="+mn-cs"/>
              </a:rPr>
              <a:t>CoI</a:t>
            </a:r>
            <a:r>
              <a:rPr lang="en-US" sz="1200" kern="1200" dirty="0">
                <a:solidFill>
                  <a:schemeClr val="tx1"/>
                </a:solidFill>
                <a:effectLst/>
                <a:latin typeface="+mn-lt"/>
                <a:ea typeface="+mn-ea"/>
                <a:cs typeface="+mn-cs"/>
              </a:rPr>
              <a:t> (Garrison, Cleveland-Innes, &amp; Fung, 2010). The extent of emotional expression, open communication, and group cohesion can indicate the level of social presence (Garrison et al., 2000).</a:t>
            </a:r>
          </a:p>
          <a:p>
            <a:r>
              <a:rPr lang="en-US" dirty="0"/>
              <a:t>Cognitive presence covers the learning phases from the initial practical inquiry to the eventual problem resolution. It indicates the extent to which online students construct knowledge and meaning through communication and thinking (Garrison, Anderson, &amp; Archer, 2001). </a:t>
            </a:r>
          </a:p>
        </p:txBody>
      </p:sp>
    </p:spTree>
    <p:extLst>
      <p:ext uri="{BB962C8B-B14F-4D97-AF65-F5344CB8AC3E}">
        <p14:creationId xmlns:p14="http://schemas.microsoft.com/office/powerpoint/2010/main" val="123512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Social presence describes relationships and the social climate in a learning community, which involves meaningful and trustful communication (Rourke, Anderson, Garrison, &amp; Archer, 2007). It indicates the extent to which participants feel an affective connection to each other and is considered to be one of the important elements in a </a:t>
            </a:r>
            <a:r>
              <a:rPr lang="en-US" sz="1200" kern="1200" dirty="0" err="1">
                <a:solidFill>
                  <a:schemeClr val="tx1"/>
                </a:solidFill>
                <a:effectLst/>
                <a:latin typeface="+mn-lt"/>
                <a:ea typeface="+mn-ea"/>
                <a:cs typeface="+mn-cs"/>
              </a:rPr>
              <a:t>CoI</a:t>
            </a:r>
            <a:r>
              <a:rPr lang="en-US" sz="1200" kern="1200" dirty="0">
                <a:solidFill>
                  <a:schemeClr val="tx1"/>
                </a:solidFill>
                <a:effectLst/>
                <a:latin typeface="+mn-lt"/>
                <a:ea typeface="+mn-ea"/>
                <a:cs typeface="+mn-cs"/>
              </a:rPr>
              <a:t> (Garrison, Cleveland-Innes, &amp; Fung, 2010). The extent of emotional expression, open communication, and group cohesion can indicate the level of social presence (Garrison et al., 2000).</a:t>
            </a:r>
          </a:p>
          <a:p>
            <a:r>
              <a:rPr lang="en-US" dirty="0"/>
              <a:t>Cognitive presence covers the learning phases from the initial practical inquiry to the eventual problem resolution. It indicates the extent to which online students construct knowledge and meaning through communication and thinking (Garrison, Anderson, &amp; Archer, 2001). </a:t>
            </a:r>
          </a:p>
        </p:txBody>
      </p:sp>
    </p:spTree>
    <p:extLst>
      <p:ext uri="{BB962C8B-B14F-4D97-AF65-F5344CB8AC3E}">
        <p14:creationId xmlns:p14="http://schemas.microsoft.com/office/powerpoint/2010/main" val="234151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Social presence describes relationships and the social climate in a learning community, which involves meaningful and trustful communication (Rourke, Anderson, Garrison, &amp; Archer, 2007). It indicates the extent to which participants feel an affective connection to each other and is considered to be one of the important elements in a </a:t>
            </a:r>
            <a:r>
              <a:rPr lang="en-US" sz="1200" kern="1200" dirty="0" err="1">
                <a:solidFill>
                  <a:schemeClr val="tx1"/>
                </a:solidFill>
                <a:effectLst/>
                <a:latin typeface="+mn-lt"/>
                <a:ea typeface="+mn-ea"/>
                <a:cs typeface="+mn-cs"/>
              </a:rPr>
              <a:t>CoI</a:t>
            </a:r>
            <a:r>
              <a:rPr lang="en-US" sz="1200" kern="1200" dirty="0">
                <a:solidFill>
                  <a:schemeClr val="tx1"/>
                </a:solidFill>
                <a:effectLst/>
                <a:latin typeface="+mn-lt"/>
                <a:ea typeface="+mn-ea"/>
                <a:cs typeface="+mn-cs"/>
              </a:rPr>
              <a:t> (Garrison, Cleveland-Innes, &amp; Fung, 2010). The extent of emotional expression, open communication, and group cohesion can indicate the level of social presence (Garrison et al., 2000).</a:t>
            </a:r>
          </a:p>
          <a:p>
            <a:r>
              <a:rPr lang="en-US" dirty="0"/>
              <a:t>Cognitive presence covers the learning phases from the initial practical inquiry to the eventual problem resolution. It indicates the extent to which online students construct knowledge and meaning through communication and thinking (Garrison, Anderson, &amp; Archer, 2001). </a:t>
            </a:r>
          </a:p>
        </p:txBody>
      </p:sp>
    </p:spTree>
    <p:extLst>
      <p:ext uri="{BB962C8B-B14F-4D97-AF65-F5344CB8AC3E}">
        <p14:creationId xmlns:p14="http://schemas.microsoft.com/office/powerpoint/2010/main" val="1335656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7083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450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8089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99633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ahoma" panose="020B0604030504040204" pitchFamily="34" charset="0"/>
                <a:ea typeface="Tahoma" panose="020B0604030504040204" pitchFamily="34" charset="0"/>
                <a:cs typeface="Tahoma" panose="020B0604030504040204" pitchFamily="34" charset="0"/>
              </a:rPr>
              <a:t>Case study methodology can provide an in-depth and detailed examination of the situation and its contextual conditions.</a:t>
            </a:r>
          </a:p>
          <a:p>
            <a:endParaRPr lang="en-US" dirty="0"/>
          </a:p>
        </p:txBody>
      </p:sp>
    </p:spTree>
    <p:extLst>
      <p:ext uri="{BB962C8B-B14F-4D97-AF65-F5344CB8AC3E}">
        <p14:creationId xmlns:p14="http://schemas.microsoft.com/office/powerpoint/2010/main" val="1626610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6470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5286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8707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6721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97197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7768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78570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1251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71037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1367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5807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92089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64280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601562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048093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18349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2001</a:t>
            </a:r>
          </a:p>
        </p:txBody>
      </p:sp>
    </p:spTree>
    <p:extLst>
      <p:ext uri="{BB962C8B-B14F-4D97-AF65-F5344CB8AC3E}">
        <p14:creationId xmlns:p14="http://schemas.microsoft.com/office/powerpoint/2010/main" val="4087476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2001</a:t>
            </a:r>
          </a:p>
        </p:txBody>
      </p:sp>
    </p:spTree>
    <p:extLst>
      <p:ext uri="{BB962C8B-B14F-4D97-AF65-F5344CB8AC3E}">
        <p14:creationId xmlns:p14="http://schemas.microsoft.com/office/powerpoint/2010/main" val="3294580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2001</a:t>
            </a:r>
          </a:p>
        </p:txBody>
      </p:sp>
    </p:spTree>
    <p:extLst>
      <p:ext uri="{BB962C8B-B14F-4D97-AF65-F5344CB8AC3E}">
        <p14:creationId xmlns:p14="http://schemas.microsoft.com/office/powerpoint/2010/main" val="1147448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7640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21933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2001</a:t>
            </a:r>
          </a:p>
        </p:txBody>
      </p:sp>
    </p:spTree>
    <p:extLst>
      <p:ext uri="{BB962C8B-B14F-4D97-AF65-F5344CB8AC3E}">
        <p14:creationId xmlns:p14="http://schemas.microsoft.com/office/powerpoint/2010/main" val="10212498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39" y="3688697"/>
            <a:ext cx="10590128" cy="1485992"/>
          </a:xfrm>
        </p:spPr>
        <p:txBody>
          <a:bodyPr anchor="ctr">
            <a:normAutofit/>
          </a:bodyPr>
          <a:lstStyle>
            <a:lvl1pPr>
              <a:lnSpc>
                <a:spcPct val="90000"/>
              </a:lnSpc>
              <a:defRPr sz="4400" b="1" i="0" spc="0" baseline="0">
                <a:solidFill>
                  <a:schemeClr val="tx1"/>
                </a:solidFill>
                <a:latin typeface="Berlin Sans FB Demi" panose="020E0802020502020306" pitchFamily="34" charset="0"/>
                <a:cs typeface="Arial"/>
              </a:defRPr>
            </a:lvl1pPr>
          </a:lstStyle>
          <a:p>
            <a:r>
              <a:rPr lang="en-US" dirty="0"/>
              <a:t>Unnecessarily extra long title of presentation</a:t>
            </a:r>
          </a:p>
        </p:txBody>
      </p:sp>
      <p:grpSp>
        <p:nvGrpSpPr>
          <p:cNvPr id="4" name="Group 3"/>
          <p:cNvGrpSpPr/>
          <p:nvPr userDrawn="1"/>
        </p:nvGrpSpPr>
        <p:grpSpPr>
          <a:xfrm>
            <a:off x="320291" y="0"/>
            <a:ext cx="950609" cy="2766507"/>
            <a:chOff x="633305" y="-72571"/>
            <a:chExt cx="950609" cy="2766507"/>
          </a:xfrm>
        </p:grpSpPr>
        <p:sp>
          <p:nvSpPr>
            <p:cNvPr id="5" name="Rectangle 4"/>
            <p:cNvSpPr/>
            <p:nvPr/>
          </p:nvSpPr>
          <p:spPr>
            <a:xfrm>
              <a:off x="633305" y="-72571"/>
              <a:ext cx="950609" cy="276650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trident.eps"/>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8009" y="1730375"/>
              <a:ext cx="634481" cy="800730"/>
            </a:xfrm>
            <a:prstGeom prst="rect">
              <a:avLst/>
            </a:prstGeom>
          </p:spPr>
        </p:pic>
      </p:grpSp>
    </p:spTree>
    <p:extLst>
      <p:ext uri="{BB962C8B-B14F-4D97-AF65-F5344CB8AC3E}">
        <p14:creationId xmlns:p14="http://schemas.microsoft.com/office/powerpoint/2010/main" val="4266292279"/>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57991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802450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5439062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10/30/2019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260291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10/30/2019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134787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10/30/2019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85287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10/30/2019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189222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10/30/2019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976358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10/30/2019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9393304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792950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bg>
      <p:bgPr>
        <a:solidFill>
          <a:srgbClr val="690304"/>
        </a:solidFill>
        <a:effectLst/>
      </p:bgPr>
    </p:bg>
    <p:spTree>
      <p:nvGrpSpPr>
        <p:cNvPr id="1" name=""/>
        <p:cNvGrpSpPr/>
        <p:nvPr/>
      </p:nvGrpSpPr>
      <p:grpSpPr>
        <a:xfrm>
          <a:off x="0" y="0"/>
          <a:ext cx="0" cy="0"/>
          <a:chOff x="0" y="0"/>
          <a:chExt cx="0" cy="0"/>
        </a:xfrm>
      </p:grpSpPr>
      <p:sp>
        <p:nvSpPr>
          <p:cNvPr id="2" name="TextBox 1"/>
          <p:cNvSpPr txBox="1"/>
          <p:nvPr/>
        </p:nvSpPr>
        <p:spPr>
          <a:xfrm>
            <a:off x="1838252" y="3187345"/>
            <a:ext cx="184731" cy="369332"/>
          </a:xfrm>
          <a:prstGeom prst="rect">
            <a:avLst/>
          </a:prstGeom>
          <a:noFill/>
        </p:spPr>
        <p:txBody>
          <a:bodyPr wrap="none" rtlCol="0">
            <a:spAutoFit/>
          </a:bodyPr>
          <a:lstStyle/>
          <a:p>
            <a:endParaRPr lang="en-US" sz="1800" dirty="0"/>
          </a:p>
        </p:txBody>
      </p:sp>
      <p:sp>
        <p:nvSpPr>
          <p:cNvPr id="10" name="TextBox 9"/>
          <p:cNvSpPr txBox="1"/>
          <p:nvPr/>
        </p:nvSpPr>
        <p:spPr>
          <a:xfrm>
            <a:off x="1838252" y="3187345"/>
            <a:ext cx="184731" cy="369332"/>
          </a:xfrm>
          <a:prstGeom prst="rect">
            <a:avLst/>
          </a:prstGeom>
          <a:noFill/>
        </p:spPr>
        <p:txBody>
          <a:bodyPr wrap="none" rtlCol="0">
            <a:spAutoFit/>
          </a:bodyPr>
          <a:lstStyle/>
          <a:p>
            <a:endParaRPr lang="en-US" sz="1800" dirty="0"/>
          </a:p>
        </p:txBody>
      </p:sp>
      <p:sp>
        <p:nvSpPr>
          <p:cNvPr id="11" name="TextBox 10"/>
          <p:cNvSpPr txBox="1"/>
          <p:nvPr/>
        </p:nvSpPr>
        <p:spPr>
          <a:xfrm>
            <a:off x="1838252" y="3187345"/>
            <a:ext cx="184731" cy="369332"/>
          </a:xfrm>
          <a:prstGeom prst="rect">
            <a:avLst/>
          </a:prstGeom>
          <a:noFill/>
        </p:spPr>
        <p:txBody>
          <a:bodyPr wrap="none" rtlCol="0">
            <a:spAutoFit/>
          </a:bodyPr>
          <a:lstStyle/>
          <a:p>
            <a:endParaRPr lang="en-US" sz="1800" dirty="0"/>
          </a:p>
        </p:txBody>
      </p:sp>
      <p:sp>
        <p:nvSpPr>
          <p:cNvPr id="14" name="Title 13"/>
          <p:cNvSpPr>
            <a:spLocks noGrp="1"/>
          </p:cNvSpPr>
          <p:nvPr>
            <p:ph type="title" hasCustomPrompt="1"/>
          </p:nvPr>
        </p:nvSpPr>
        <p:spPr>
          <a:xfrm>
            <a:off x="675592" y="3416048"/>
            <a:ext cx="9069976" cy="494412"/>
          </a:xfrm>
        </p:spPr>
        <p:txBody>
          <a:bodyPr anchor="ctr">
            <a:noAutofit/>
          </a:bodyPr>
          <a:lstStyle>
            <a:lvl1pPr>
              <a:defRPr sz="4400" b="1" i="0" spc="0" baseline="0">
                <a:solidFill>
                  <a:srgbClr val="FFFFFF"/>
                </a:solidFill>
                <a:latin typeface="Georgia Pro Cond" panose="02040506050405020303" pitchFamily="18" charset="0"/>
                <a:cs typeface="Arial"/>
              </a:defRPr>
            </a:lvl1pPr>
          </a:lstStyle>
          <a:p>
            <a:r>
              <a:rPr lang="en-US" dirty="0"/>
              <a:t>Section Heading</a:t>
            </a:r>
          </a:p>
        </p:txBody>
      </p:sp>
      <p:sp>
        <p:nvSpPr>
          <p:cNvPr id="20" name="Text Placeholder 19"/>
          <p:cNvSpPr>
            <a:spLocks noGrp="1"/>
          </p:cNvSpPr>
          <p:nvPr>
            <p:ph type="body" sz="quarter" idx="10" hasCustomPrompt="1"/>
          </p:nvPr>
        </p:nvSpPr>
        <p:spPr>
          <a:xfrm>
            <a:off x="701508" y="2945805"/>
            <a:ext cx="4933949" cy="336549"/>
          </a:xfrm>
        </p:spPr>
        <p:txBody>
          <a:bodyPr anchor="ctr">
            <a:noAutofit/>
          </a:bodyPr>
          <a:lstStyle>
            <a:lvl1pPr marL="0" indent="0">
              <a:buNone/>
              <a:defRPr sz="1600" b="1" i="0" spc="50" baseline="0">
                <a:solidFill>
                  <a:srgbClr val="A6A6A6"/>
                </a:solidFill>
                <a:latin typeface="Arial"/>
                <a:cs typeface="Arial"/>
              </a:defRPr>
            </a:lvl1pPr>
          </a:lstStyle>
          <a:p>
            <a:pPr lvl="0"/>
            <a:r>
              <a:rPr lang="en-US" dirty="0"/>
              <a:t>SECTION NUMBER OR SUBTITLE</a:t>
            </a:r>
          </a:p>
        </p:txBody>
      </p:sp>
      <p:sp>
        <p:nvSpPr>
          <p:cNvPr id="7" name="Rectangle 6"/>
          <p:cNvSpPr/>
          <p:nvPr userDrawn="1"/>
        </p:nvSpPr>
        <p:spPr>
          <a:xfrm>
            <a:off x="603794" y="572591"/>
            <a:ext cx="11112137" cy="4571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592183" y="6354415"/>
            <a:ext cx="11123749" cy="5225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39666262"/>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588076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page">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39" y="3688697"/>
            <a:ext cx="10590128" cy="1485992"/>
          </a:xfrm>
        </p:spPr>
        <p:txBody>
          <a:bodyPr anchor="ctr">
            <a:normAutofit/>
          </a:bodyPr>
          <a:lstStyle>
            <a:lvl1pPr>
              <a:lnSpc>
                <a:spcPct val="90000"/>
              </a:lnSpc>
              <a:defRPr sz="4400" b="1" i="0" spc="0" baseline="0">
                <a:solidFill>
                  <a:schemeClr val="bg1"/>
                </a:solidFill>
                <a:latin typeface="Berlin Sans FB Demi" panose="020E0802020502020306" pitchFamily="34" charset="0"/>
                <a:cs typeface="Arial"/>
              </a:defRPr>
            </a:lvl1pPr>
          </a:lstStyle>
          <a:p>
            <a:r>
              <a:rPr lang="en-US" dirty="0"/>
              <a:t>Unnecessarily extra long title of presentation</a:t>
            </a:r>
          </a:p>
        </p:txBody>
      </p:sp>
      <p:sp>
        <p:nvSpPr>
          <p:cNvPr id="6" name="Rectangle 5"/>
          <p:cNvSpPr/>
          <p:nvPr/>
        </p:nvSpPr>
        <p:spPr>
          <a:xfrm>
            <a:off x="400554" y="1"/>
            <a:ext cx="435469" cy="105373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285592612"/>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ection Header">
    <p:bg>
      <p:bgRef idx="1003">
        <a:schemeClr val="bg2"/>
      </p:bgRef>
    </p:bg>
    <p:spTree>
      <p:nvGrpSpPr>
        <p:cNvPr id="1" name=""/>
        <p:cNvGrpSpPr/>
        <p:nvPr/>
      </p:nvGrpSpPr>
      <p:grpSpPr>
        <a:xfrm>
          <a:off x="0" y="0"/>
          <a:ext cx="0" cy="0"/>
          <a:chOff x="0" y="0"/>
          <a:chExt cx="0" cy="0"/>
        </a:xfrm>
      </p:grpSpPr>
      <p:sp>
        <p:nvSpPr>
          <p:cNvPr id="2" name="TextBox 1"/>
          <p:cNvSpPr txBox="1"/>
          <p:nvPr/>
        </p:nvSpPr>
        <p:spPr>
          <a:xfrm>
            <a:off x="1838252" y="3187345"/>
            <a:ext cx="184731" cy="369332"/>
          </a:xfrm>
          <a:prstGeom prst="rect">
            <a:avLst/>
          </a:prstGeom>
          <a:noFill/>
        </p:spPr>
        <p:txBody>
          <a:bodyPr wrap="none" rtlCol="0">
            <a:spAutoFit/>
          </a:bodyPr>
          <a:lstStyle/>
          <a:p>
            <a:endParaRPr lang="en-US" sz="1800" dirty="0"/>
          </a:p>
        </p:txBody>
      </p:sp>
      <p:sp>
        <p:nvSpPr>
          <p:cNvPr id="10" name="TextBox 9"/>
          <p:cNvSpPr txBox="1"/>
          <p:nvPr/>
        </p:nvSpPr>
        <p:spPr>
          <a:xfrm>
            <a:off x="1838252" y="3187345"/>
            <a:ext cx="184731" cy="369332"/>
          </a:xfrm>
          <a:prstGeom prst="rect">
            <a:avLst/>
          </a:prstGeom>
          <a:noFill/>
        </p:spPr>
        <p:txBody>
          <a:bodyPr wrap="none" rtlCol="0">
            <a:spAutoFit/>
          </a:bodyPr>
          <a:lstStyle/>
          <a:p>
            <a:endParaRPr lang="en-US" sz="1800" dirty="0"/>
          </a:p>
        </p:txBody>
      </p:sp>
      <p:sp>
        <p:nvSpPr>
          <p:cNvPr id="11" name="TextBox 10"/>
          <p:cNvSpPr txBox="1"/>
          <p:nvPr/>
        </p:nvSpPr>
        <p:spPr>
          <a:xfrm>
            <a:off x="1838252" y="3187345"/>
            <a:ext cx="184731" cy="369332"/>
          </a:xfrm>
          <a:prstGeom prst="rect">
            <a:avLst/>
          </a:prstGeom>
          <a:noFill/>
        </p:spPr>
        <p:txBody>
          <a:bodyPr wrap="none" rtlCol="0">
            <a:spAutoFit/>
          </a:bodyPr>
          <a:lstStyle/>
          <a:p>
            <a:endParaRPr lang="en-US" sz="1800" dirty="0"/>
          </a:p>
        </p:txBody>
      </p:sp>
      <p:sp>
        <p:nvSpPr>
          <p:cNvPr id="14" name="Title 13"/>
          <p:cNvSpPr>
            <a:spLocks noGrp="1"/>
          </p:cNvSpPr>
          <p:nvPr>
            <p:ph type="title" hasCustomPrompt="1"/>
          </p:nvPr>
        </p:nvSpPr>
        <p:spPr>
          <a:xfrm>
            <a:off x="675592" y="3416048"/>
            <a:ext cx="9069976" cy="494412"/>
          </a:xfrm>
        </p:spPr>
        <p:txBody>
          <a:bodyPr anchor="ctr">
            <a:noAutofit/>
          </a:bodyPr>
          <a:lstStyle>
            <a:lvl1pPr>
              <a:defRPr sz="4400" b="1" i="0" spc="0" baseline="0">
                <a:solidFill>
                  <a:srgbClr val="FFFFFF"/>
                </a:solidFill>
                <a:latin typeface="Georgia Pro Cond" panose="02040506050405020303" pitchFamily="18" charset="0"/>
                <a:cs typeface="Arial"/>
              </a:defRPr>
            </a:lvl1pPr>
          </a:lstStyle>
          <a:p>
            <a:r>
              <a:rPr lang="en-US" dirty="0"/>
              <a:t>Section Heading</a:t>
            </a:r>
          </a:p>
        </p:txBody>
      </p:sp>
      <p:sp>
        <p:nvSpPr>
          <p:cNvPr id="20" name="Text Placeholder 19"/>
          <p:cNvSpPr>
            <a:spLocks noGrp="1"/>
          </p:cNvSpPr>
          <p:nvPr>
            <p:ph type="body" sz="quarter" idx="10" hasCustomPrompt="1"/>
          </p:nvPr>
        </p:nvSpPr>
        <p:spPr>
          <a:xfrm>
            <a:off x="701508" y="2945805"/>
            <a:ext cx="4933949" cy="336549"/>
          </a:xfrm>
        </p:spPr>
        <p:txBody>
          <a:bodyPr anchor="ctr">
            <a:noAutofit/>
          </a:bodyPr>
          <a:lstStyle>
            <a:lvl1pPr marL="0" indent="0">
              <a:buNone/>
              <a:defRPr sz="1600" b="1" i="0" spc="50" baseline="0">
                <a:solidFill>
                  <a:srgbClr val="A6A6A6"/>
                </a:solidFill>
                <a:latin typeface="Arial"/>
                <a:cs typeface="Arial"/>
              </a:defRPr>
            </a:lvl1pPr>
          </a:lstStyle>
          <a:p>
            <a:pPr lvl="0"/>
            <a:r>
              <a:rPr lang="en-US" dirty="0"/>
              <a:t>SECTION NUMBER OR SUBTITLE</a:t>
            </a:r>
          </a:p>
        </p:txBody>
      </p:sp>
      <p:sp>
        <p:nvSpPr>
          <p:cNvPr id="7" name="Rectangle 6"/>
          <p:cNvSpPr/>
          <p:nvPr userDrawn="1"/>
        </p:nvSpPr>
        <p:spPr>
          <a:xfrm>
            <a:off x="603794" y="572591"/>
            <a:ext cx="11112137" cy="4571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592183" y="6354415"/>
            <a:ext cx="11123749" cy="5225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77768887"/>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only: white">
    <p:spTree>
      <p:nvGrpSpPr>
        <p:cNvPr id="1" name=""/>
        <p:cNvGrpSpPr/>
        <p:nvPr/>
      </p:nvGrpSpPr>
      <p:grpSpPr>
        <a:xfrm>
          <a:off x="0" y="0"/>
          <a:ext cx="0" cy="0"/>
          <a:chOff x="0" y="0"/>
          <a:chExt cx="0" cy="0"/>
        </a:xfrm>
      </p:grpSpPr>
      <p:sp>
        <p:nvSpPr>
          <p:cNvPr id="8" name="Rectangle 7"/>
          <p:cNvSpPr/>
          <p:nvPr userDrawn="1"/>
        </p:nvSpPr>
        <p:spPr>
          <a:xfrm>
            <a:off x="1" y="6548846"/>
            <a:ext cx="12192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 name="TextBox 3"/>
          <p:cNvSpPr txBox="1"/>
          <p:nvPr/>
        </p:nvSpPr>
        <p:spPr>
          <a:xfrm>
            <a:off x="4741334" y="4721412"/>
            <a:ext cx="184731" cy="369332"/>
          </a:xfrm>
          <a:prstGeom prst="rect">
            <a:avLst/>
          </a:prstGeom>
          <a:noFill/>
        </p:spPr>
        <p:txBody>
          <a:bodyPr wrap="none" rtlCol="0">
            <a:spAutoFit/>
          </a:bodyPr>
          <a:lstStyle/>
          <a:p>
            <a:endParaRPr lang="en-US" sz="1800" dirty="0"/>
          </a:p>
        </p:txBody>
      </p:sp>
      <p:sp>
        <p:nvSpPr>
          <p:cNvPr id="7" name="Text Placeholder 2"/>
          <p:cNvSpPr>
            <a:spLocks noGrp="1"/>
          </p:cNvSpPr>
          <p:nvPr>
            <p:ph idx="1" hasCustomPrompt="1"/>
          </p:nvPr>
        </p:nvSpPr>
        <p:spPr>
          <a:xfrm>
            <a:off x="691765" y="1073418"/>
            <a:ext cx="10687459"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10787004" y="6392092"/>
            <a:ext cx="587989"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Slide Number Placeholder 5"/>
          <p:cNvSpPr>
            <a:spLocks noGrp="1"/>
          </p:cNvSpPr>
          <p:nvPr>
            <p:ph type="sldNum" sz="quarter" idx="4"/>
          </p:nvPr>
        </p:nvSpPr>
        <p:spPr>
          <a:xfrm>
            <a:off x="8633817" y="6443438"/>
            <a:ext cx="2743200" cy="365125"/>
          </a:xfrm>
          <a:prstGeom prst="rect">
            <a:avLst/>
          </a:prstGeom>
        </p:spPr>
        <p:txBody>
          <a:bodyPr vert="horz" lIns="91440" tIns="45720" rIns="91440" bIns="45720" rtlCol="0" anchor="ctr"/>
          <a:lstStyle>
            <a:lvl1pPr algn="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1" name="Rectangle: Single Corner Snipped 3">
            <a:extLst>
              <a:ext uri="{FF2B5EF4-FFF2-40B4-BE49-F238E27FC236}">
                <a16:creationId xmlns:a16="http://schemas.microsoft.com/office/drawing/2014/main" id="{6F5E561A-5013-43BC-AF29-C83F7AC66D45}"/>
              </a:ext>
            </a:extLst>
          </p:cNvPr>
          <p:cNvSpPr/>
          <p:nvPr userDrawn="1"/>
        </p:nvSpPr>
        <p:spPr>
          <a:xfrm>
            <a:off x="1" y="377372"/>
            <a:ext cx="842371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12" name="Title 1"/>
          <p:cNvSpPr>
            <a:spLocks noGrp="1"/>
          </p:cNvSpPr>
          <p:nvPr>
            <p:ph type="ctrTitle"/>
          </p:nvPr>
        </p:nvSpPr>
        <p:spPr>
          <a:xfrm>
            <a:off x="220619" y="435426"/>
            <a:ext cx="7721599" cy="731000"/>
          </a:xfrm>
        </p:spPr>
        <p:txBody>
          <a:bodyPr>
            <a:noAutofit/>
          </a:bodyPr>
          <a:lstStyle>
            <a:lvl1pPr>
              <a:defRPr sz="4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417923230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 only: white">
    <p:spTree>
      <p:nvGrpSpPr>
        <p:cNvPr id="1" name=""/>
        <p:cNvGrpSpPr/>
        <p:nvPr/>
      </p:nvGrpSpPr>
      <p:grpSpPr>
        <a:xfrm>
          <a:off x="0" y="0"/>
          <a:ext cx="0" cy="0"/>
          <a:chOff x="0" y="0"/>
          <a:chExt cx="0" cy="0"/>
        </a:xfrm>
      </p:grpSpPr>
      <p:sp>
        <p:nvSpPr>
          <p:cNvPr id="8" name="Rectangle 7"/>
          <p:cNvSpPr/>
          <p:nvPr userDrawn="1"/>
        </p:nvSpPr>
        <p:spPr>
          <a:xfrm>
            <a:off x="1" y="6548846"/>
            <a:ext cx="12192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 name="TextBox 3"/>
          <p:cNvSpPr txBox="1"/>
          <p:nvPr/>
        </p:nvSpPr>
        <p:spPr>
          <a:xfrm>
            <a:off x="4741334" y="4721412"/>
            <a:ext cx="184731" cy="369332"/>
          </a:xfrm>
          <a:prstGeom prst="rect">
            <a:avLst/>
          </a:prstGeom>
          <a:noFill/>
        </p:spPr>
        <p:txBody>
          <a:bodyPr wrap="none" rtlCol="0">
            <a:spAutoFit/>
          </a:bodyPr>
          <a:lstStyle/>
          <a:p>
            <a:endParaRPr lang="en-US" sz="1800" dirty="0"/>
          </a:p>
        </p:txBody>
      </p:sp>
      <p:sp>
        <p:nvSpPr>
          <p:cNvPr id="7" name="Text Placeholder 2"/>
          <p:cNvSpPr>
            <a:spLocks noGrp="1"/>
          </p:cNvSpPr>
          <p:nvPr>
            <p:ph idx="1" hasCustomPrompt="1"/>
          </p:nvPr>
        </p:nvSpPr>
        <p:spPr>
          <a:xfrm>
            <a:off x="691765" y="1073418"/>
            <a:ext cx="10687459"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10787004" y="6392092"/>
            <a:ext cx="587989"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Slide Number Placeholder 5"/>
          <p:cNvSpPr>
            <a:spLocks noGrp="1"/>
          </p:cNvSpPr>
          <p:nvPr>
            <p:ph type="sldNum" sz="quarter" idx="4"/>
          </p:nvPr>
        </p:nvSpPr>
        <p:spPr>
          <a:xfrm>
            <a:off x="8633817" y="6443438"/>
            <a:ext cx="2743200" cy="365125"/>
          </a:xfrm>
          <a:prstGeom prst="rect">
            <a:avLst/>
          </a:prstGeom>
        </p:spPr>
        <p:txBody>
          <a:bodyPr vert="horz" lIns="91440" tIns="45720" rIns="91440" bIns="45720" rtlCol="0" anchor="ctr"/>
          <a:lstStyle>
            <a:lvl1pPr algn="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2" name="Title 1"/>
          <p:cNvSpPr>
            <a:spLocks noGrp="1"/>
          </p:cNvSpPr>
          <p:nvPr>
            <p:ph type="ctrTitle"/>
          </p:nvPr>
        </p:nvSpPr>
        <p:spPr>
          <a:xfrm>
            <a:off x="220619" y="435426"/>
            <a:ext cx="7721599" cy="731000"/>
          </a:xfrm>
        </p:spPr>
        <p:txBody>
          <a:bodyPr>
            <a:noAutofit/>
          </a:bodyPr>
          <a:lstStyle>
            <a:lvl1pPr>
              <a:defRPr sz="4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199001583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only: white">
    <p:spTree>
      <p:nvGrpSpPr>
        <p:cNvPr id="1" name=""/>
        <p:cNvGrpSpPr/>
        <p:nvPr/>
      </p:nvGrpSpPr>
      <p:grpSpPr>
        <a:xfrm>
          <a:off x="0" y="0"/>
          <a:ext cx="0" cy="0"/>
          <a:chOff x="0" y="0"/>
          <a:chExt cx="0" cy="0"/>
        </a:xfrm>
      </p:grpSpPr>
      <p:sp>
        <p:nvSpPr>
          <p:cNvPr id="8" name="Rectangle 7"/>
          <p:cNvSpPr/>
          <p:nvPr userDrawn="1"/>
        </p:nvSpPr>
        <p:spPr>
          <a:xfrm>
            <a:off x="1" y="6367561"/>
            <a:ext cx="12192000" cy="496958"/>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 name="TextBox 3"/>
          <p:cNvSpPr txBox="1"/>
          <p:nvPr/>
        </p:nvSpPr>
        <p:spPr>
          <a:xfrm>
            <a:off x="4741334" y="4721412"/>
            <a:ext cx="184731" cy="369332"/>
          </a:xfrm>
          <a:prstGeom prst="rect">
            <a:avLst/>
          </a:prstGeom>
          <a:noFill/>
        </p:spPr>
        <p:txBody>
          <a:bodyPr wrap="none" rtlCol="0">
            <a:spAutoFit/>
          </a:bodyPr>
          <a:lstStyle/>
          <a:p>
            <a:endParaRPr lang="en-US" sz="1800" dirty="0"/>
          </a:p>
        </p:txBody>
      </p:sp>
      <p:sp>
        <p:nvSpPr>
          <p:cNvPr id="9" name="Rectangle 8"/>
          <p:cNvSpPr/>
          <p:nvPr userDrawn="1"/>
        </p:nvSpPr>
        <p:spPr>
          <a:xfrm>
            <a:off x="10369561" y="6178396"/>
            <a:ext cx="587989" cy="603728"/>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Single Corner Snipped 3">
            <a:extLst>
              <a:ext uri="{FF2B5EF4-FFF2-40B4-BE49-F238E27FC236}">
                <a16:creationId xmlns:a16="http://schemas.microsoft.com/office/drawing/2014/main" id="{6F5E561A-5013-43BC-AF29-C83F7AC66D45}"/>
              </a:ext>
            </a:extLst>
          </p:cNvPr>
          <p:cNvSpPr/>
          <p:nvPr userDrawn="1"/>
        </p:nvSpPr>
        <p:spPr>
          <a:xfrm>
            <a:off x="1" y="377372"/>
            <a:ext cx="8423719" cy="832600"/>
          </a:xfrm>
          <a:prstGeom prst="snip1Rect">
            <a:avLst/>
          </a:prstGeom>
          <a:solidFill>
            <a:srgbClr val="69030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12" name="Slide Number Placeholder 5"/>
          <p:cNvSpPr>
            <a:spLocks noGrp="1"/>
          </p:cNvSpPr>
          <p:nvPr>
            <p:ph type="sldNum" sz="quarter" idx="4"/>
          </p:nvPr>
        </p:nvSpPr>
        <p:spPr>
          <a:xfrm>
            <a:off x="9080285" y="6433477"/>
            <a:ext cx="1877265" cy="365125"/>
          </a:xfrm>
          <a:prstGeom prst="rect">
            <a:avLst/>
          </a:prstGeom>
        </p:spPr>
        <p:txBody>
          <a:bodyPr vert="horz" lIns="91440" tIns="45720" rIns="91440" bIns="45720" rtlCol="0" anchor="ctr"/>
          <a:lstStyle>
            <a:lvl1pPr algn="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Tree>
    <p:extLst>
      <p:ext uri="{BB962C8B-B14F-4D97-AF65-F5344CB8AC3E}">
        <p14:creationId xmlns:p14="http://schemas.microsoft.com/office/powerpoint/2010/main" val="1172103219"/>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and photo: whit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700405" y="239414"/>
            <a:ext cx="6080772" cy="1271887"/>
          </a:xfrm>
          <a:prstGeom prst="rect">
            <a:avLst/>
          </a:prstGeom>
        </p:spPr>
        <p:txBody>
          <a:bodyPr vert="horz" lIns="91440" tIns="45720" rIns="91440" bIns="45720" rtlCol="0" anchor="ctr">
            <a:noAutofit/>
          </a:bodyPr>
          <a:lstStyle>
            <a:lvl1pPr>
              <a:defRPr sz="4000" b="1" i="0" spc="0">
                <a:solidFill>
                  <a:srgbClr val="C00000"/>
                </a:solidFill>
                <a:latin typeface="Lucida Bright" panose="02040602050505020304" pitchFamily="18" charset="0"/>
                <a:cs typeface="Arial"/>
              </a:defRPr>
            </a:lvl1pPr>
          </a:lstStyle>
          <a:p>
            <a:r>
              <a:rPr lang="en-US" dirty="0"/>
              <a:t>Click to edit master title style</a:t>
            </a:r>
          </a:p>
        </p:txBody>
      </p:sp>
      <p:sp>
        <p:nvSpPr>
          <p:cNvPr id="8" name="Text Placeholder 2"/>
          <p:cNvSpPr>
            <a:spLocks noGrp="1"/>
          </p:cNvSpPr>
          <p:nvPr>
            <p:ph idx="1"/>
          </p:nvPr>
        </p:nvSpPr>
        <p:spPr>
          <a:xfrm>
            <a:off x="700406" y="1733267"/>
            <a:ext cx="6080772" cy="4359563"/>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rgbClr val="404041"/>
                </a:solidFill>
                <a:latin typeface="Arial"/>
                <a:cs typeface="Arial"/>
              </a:defRPr>
            </a:lvl1pPr>
            <a:lvl2pPr marL="742950" indent="-285750">
              <a:lnSpc>
                <a:spcPct val="100000"/>
              </a:lnSpc>
              <a:buFont typeface="Arial"/>
              <a:buChar char="•"/>
              <a:defRPr sz="1800">
                <a:solidFill>
                  <a:srgbClr val="404041"/>
                </a:solidFill>
                <a:latin typeface="Arial"/>
                <a:cs typeface="Arial"/>
              </a:defRPr>
            </a:lvl2pPr>
            <a:lvl3pPr marL="1143000" indent="-228600">
              <a:lnSpc>
                <a:spcPct val="100000"/>
              </a:lnSpc>
              <a:buFont typeface="Arial"/>
              <a:buChar char="•"/>
              <a:defRPr sz="1800">
                <a:solidFill>
                  <a:srgbClr val="404041"/>
                </a:solidFill>
                <a:latin typeface="Arial"/>
                <a:cs typeface="Arial"/>
              </a:defRPr>
            </a:lvl3pPr>
            <a:lvl4pPr marL="1600200" indent="-228600">
              <a:lnSpc>
                <a:spcPct val="100000"/>
              </a:lnSpc>
              <a:buFont typeface="Arial"/>
              <a:buChar char="•"/>
              <a:defRPr sz="1800">
                <a:solidFill>
                  <a:srgbClr val="404041"/>
                </a:solidFill>
                <a:latin typeface="Arial"/>
                <a:cs typeface="Arial"/>
              </a:defRPr>
            </a:lvl4pPr>
            <a:lvl5pPr marL="2057400" indent="-228600">
              <a:lnSpc>
                <a:spcPct val="100000"/>
              </a:lnSpc>
              <a:buFont typeface="Arial"/>
              <a:buChar char="•"/>
              <a:defRPr sz="1800">
                <a:solidFill>
                  <a:srgbClr val="40404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0"/>
          </p:nvPr>
        </p:nvSpPr>
        <p:spPr>
          <a:xfrm>
            <a:off x="7430746" y="0"/>
            <a:ext cx="4761255" cy="6858000"/>
          </a:xfrm>
        </p:spPr>
        <p:txBody>
          <a:bodyPr/>
          <a:lstStyle/>
          <a:p>
            <a:r>
              <a:rPr lang="en-US" dirty="0"/>
              <a:t>Click icon to add picture</a:t>
            </a:r>
          </a:p>
        </p:txBody>
      </p:sp>
      <p:sp>
        <p:nvSpPr>
          <p:cNvPr id="5" name="Slide Number Placeholder 5"/>
          <p:cNvSpPr>
            <a:spLocks noGrp="1"/>
          </p:cNvSpPr>
          <p:nvPr>
            <p:ph type="sldNum" sz="quarter" idx="4"/>
          </p:nvPr>
        </p:nvSpPr>
        <p:spPr>
          <a:xfrm>
            <a:off x="8970556"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F273C-9302-4EE3-8F13-E17C1857F5E7}" type="slidenum">
              <a:rPr lang="en-US" smtClean="0"/>
              <a:t>‹#›</a:t>
            </a:fld>
            <a:endParaRPr lang="en-US" dirty="0"/>
          </a:p>
        </p:txBody>
      </p:sp>
    </p:spTree>
    <p:extLst>
      <p:ext uri="{BB962C8B-B14F-4D97-AF65-F5344CB8AC3E}">
        <p14:creationId xmlns:p14="http://schemas.microsoft.com/office/powerpoint/2010/main" val="3763280899"/>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4" name="Rectangle 23"/>
          <p:cNvSpPr/>
          <p:nvPr/>
        </p:nvSpPr>
        <p:spPr>
          <a:xfrm>
            <a:off x="-41050" y="6321288"/>
            <a:ext cx="12304889" cy="543848"/>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8" name="Title 1"/>
          <p:cNvSpPr>
            <a:spLocks noGrp="1"/>
          </p:cNvSpPr>
          <p:nvPr>
            <p:ph type="ctrTitle" hasCustomPrompt="1"/>
          </p:nvPr>
        </p:nvSpPr>
        <p:spPr>
          <a:xfrm>
            <a:off x="706704" y="343884"/>
            <a:ext cx="10672521" cy="638906"/>
          </a:xfrm>
        </p:spPr>
        <p:txBody>
          <a:bodyPr>
            <a:normAutofit/>
          </a:bodyPr>
          <a:lstStyle>
            <a:lvl1pPr>
              <a:defRPr sz="3200" b="1" i="0" cap="none" spc="0">
                <a:solidFill>
                  <a:schemeClr val="bg1"/>
                </a:solidFill>
                <a:latin typeface="Lucida Bright" panose="02040602050505020304" pitchFamily="18" charset="0"/>
                <a:cs typeface="Arial"/>
              </a:defRPr>
            </a:lvl1pPr>
          </a:lstStyle>
          <a:p>
            <a:r>
              <a:rPr lang="en-US" dirty="0"/>
              <a:t>Click to edit master title style</a:t>
            </a:r>
          </a:p>
        </p:txBody>
      </p:sp>
      <p:sp>
        <p:nvSpPr>
          <p:cNvPr id="31" name="Text Placeholder 2"/>
          <p:cNvSpPr>
            <a:spLocks noGrp="1"/>
          </p:cNvSpPr>
          <p:nvPr>
            <p:ph idx="1" hasCustomPrompt="1"/>
          </p:nvPr>
        </p:nvSpPr>
        <p:spPr>
          <a:xfrm>
            <a:off x="691765" y="1308100"/>
            <a:ext cx="10687459" cy="4787900"/>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FFFFFF"/>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Tree>
    <p:extLst>
      <p:ext uri="{BB962C8B-B14F-4D97-AF65-F5344CB8AC3E}">
        <p14:creationId xmlns:p14="http://schemas.microsoft.com/office/powerpoint/2010/main" val="337247423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and photo: black">
    <p:bg>
      <p:bgPr>
        <a:solidFill>
          <a:srgbClr val="252626"/>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7419881" y="0"/>
            <a:ext cx="4761255" cy="6858000"/>
          </a:xfrm>
        </p:spPr>
        <p:txBody>
          <a:bodyPr/>
          <a:lstStyle/>
          <a:p>
            <a:r>
              <a:rPr lang="en-US" dirty="0"/>
              <a:t>Click icon to add picture</a:t>
            </a:r>
          </a:p>
        </p:txBody>
      </p:sp>
      <p:sp>
        <p:nvSpPr>
          <p:cNvPr id="19" name="Title Placeholder 1"/>
          <p:cNvSpPr>
            <a:spLocks noGrp="1"/>
          </p:cNvSpPr>
          <p:nvPr>
            <p:ph type="title" hasCustomPrompt="1"/>
          </p:nvPr>
        </p:nvSpPr>
        <p:spPr>
          <a:xfrm>
            <a:off x="727793" y="290214"/>
            <a:ext cx="6080772" cy="1039091"/>
          </a:xfrm>
          <a:prstGeom prst="rect">
            <a:avLst/>
          </a:prstGeom>
        </p:spPr>
        <p:txBody>
          <a:bodyPr vert="horz" lIns="91440" tIns="45720" rIns="91440" bIns="45720" rtlCol="0" anchor="ctr">
            <a:noAutofit/>
          </a:bodyPr>
          <a:lstStyle>
            <a:lvl1pPr>
              <a:defRPr sz="3200" b="1" i="0" spc="0">
                <a:solidFill>
                  <a:srgbClr val="FFFFFF"/>
                </a:solidFill>
                <a:latin typeface="Lucida Bright" panose="02040602050505020304" pitchFamily="18" charset="0"/>
                <a:cs typeface="Arial"/>
              </a:defRPr>
            </a:lvl1pPr>
          </a:lstStyle>
          <a:p>
            <a:r>
              <a:rPr lang="en-US" dirty="0"/>
              <a:t>Click to edit master title style</a:t>
            </a:r>
          </a:p>
        </p:txBody>
      </p:sp>
      <p:sp>
        <p:nvSpPr>
          <p:cNvPr id="20" name="Text Placeholder 2"/>
          <p:cNvSpPr>
            <a:spLocks noGrp="1"/>
          </p:cNvSpPr>
          <p:nvPr>
            <p:ph idx="1"/>
          </p:nvPr>
        </p:nvSpPr>
        <p:spPr>
          <a:xfrm>
            <a:off x="700406" y="1676401"/>
            <a:ext cx="6080772" cy="4416429"/>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rgbClr val="FFFFFF"/>
                </a:solidFill>
                <a:latin typeface="Arial"/>
                <a:cs typeface="Arial"/>
              </a:defRPr>
            </a:lvl1pPr>
            <a:lvl2pPr marL="742950" indent="-285750">
              <a:lnSpc>
                <a:spcPct val="100000"/>
              </a:lnSpc>
              <a:buFont typeface="Arial"/>
              <a:buChar char="•"/>
              <a:defRPr sz="1800">
                <a:solidFill>
                  <a:srgbClr val="FFFFFF"/>
                </a:solidFill>
                <a:latin typeface="Arial"/>
                <a:cs typeface="Arial"/>
              </a:defRPr>
            </a:lvl2pPr>
            <a:lvl3pPr marL="1143000" indent="-228600">
              <a:lnSpc>
                <a:spcPct val="100000"/>
              </a:lnSpc>
              <a:buFont typeface="Arial"/>
              <a:buChar char="•"/>
              <a:defRPr sz="1800">
                <a:solidFill>
                  <a:srgbClr val="FFFFFF"/>
                </a:solidFill>
                <a:latin typeface="Arial"/>
                <a:cs typeface="Arial"/>
              </a:defRPr>
            </a:lvl3pPr>
            <a:lvl4pPr marL="1600200" indent="-228600">
              <a:lnSpc>
                <a:spcPct val="100000"/>
              </a:lnSpc>
              <a:buFont typeface="Arial"/>
              <a:buChar char="•"/>
              <a:defRPr sz="1800">
                <a:solidFill>
                  <a:srgbClr val="FFFFFF"/>
                </a:solidFill>
                <a:latin typeface="Arial"/>
                <a:cs typeface="Arial"/>
              </a:defRPr>
            </a:lvl4pPr>
            <a:lvl5pPr marL="2057400" indent="-228600">
              <a:lnSpc>
                <a:spcPct val="100000"/>
              </a:lnSpc>
              <a:buFont typeface="Arial"/>
              <a:buChar char="•"/>
              <a:defRPr sz="1800">
                <a:solidFill>
                  <a:srgbClr val="FFFFFF"/>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189595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with footer: white">
    <p:spTree>
      <p:nvGrpSpPr>
        <p:cNvPr id="1" name=""/>
        <p:cNvGrpSpPr/>
        <p:nvPr/>
      </p:nvGrpSpPr>
      <p:grpSpPr>
        <a:xfrm>
          <a:off x="0" y="0"/>
          <a:ext cx="0" cy="0"/>
          <a:chOff x="0" y="0"/>
          <a:chExt cx="0" cy="0"/>
        </a:xfrm>
      </p:grpSpPr>
      <p:sp>
        <p:nvSpPr>
          <p:cNvPr id="18" name="Rectangle 17"/>
          <p:cNvSpPr/>
          <p:nvPr/>
        </p:nvSpPr>
        <p:spPr>
          <a:xfrm>
            <a:off x="-41050" y="6409462"/>
            <a:ext cx="12304889"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09216117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with footer: black">
    <p:bg>
      <p:bgPr>
        <a:solidFill>
          <a:srgbClr val="252626"/>
        </a:solidFill>
        <a:effectLst/>
      </p:bgPr>
    </p:bg>
    <p:spTree>
      <p:nvGrpSpPr>
        <p:cNvPr id="1" name=""/>
        <p:cNvGrpSpPr/>
        <p:nvPr/>
      </p:nvGrpSpPr>
      <p:grpSpPr>
        <a:xfrm>
          <a:off x="0" y="0"/>
          <a:ext cx="0" cy="0"/>
          <a:chOff x="0" y="0"/>
          <a:chExt cx="0" cy="0"/>
        </a:xfrm>
      </p:grpSpPr>
      <p:sp>
        <p:nvSpPr>
          <p:cNvPr id="17" name="Rectangle 16"/>
          <p:cNvSpPr/>
          <p:nvPr/>
        </p:nvSpPr>
        <p:spPr>
          <a:xfrm>
            <a:off x="-41050" y="6409462"/>
            <a:ext cx="12304889"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21695281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losing slide with IUPUI lockup">
    <p:bg>
      <p:bgPr>
        <a:solidFill>
          <a:srgbClr val="690304"/>
        </a:solidFill>
        <a:effectLst/>
      </p:bgPr>
    </p:bg>
    <p:spTree>
      <p:nvGrpSpPr>
        <p:cNvPr id="1" name=""/>
        <p:cNvGrpSpPr/>
        <p:nvPr/>
      </p:nvGrpSpPr>
      <p:grpSpPr>
        <a:xfrm>
          <a:off x="0" y="0"/>
          <a:ext cx="0" cy="0"/>
          <a:chOff x="0" y="0"/>
          <a:chExt cx="0" cy="0"/>
        </a:xfrm>
      </p:grpSpPr>
      <p:sp>
        <p:nvSpPr>
          <p:cNvPr id="8" name="Text Placeholder 2"/>
          <p:cNvSpPr>
            <a:spLocks noGrp="1"/>
          </p:cNvSpPr>
          <p:nvPr>
            <p:ph idx="1"/>
          </p:nvPr>
        </p:nvSpPr>
        <p:spPr>
          <a:xfrm>
            <a:off x="715472" y="907198"/>
            <a:ext cx="10478913" cy="3628887"/>
          </a:xfrm>
          <a:prstGeom prst="rect">
            <a:avLst/>
          </a:prstGeom>
        </p:spPr>
        <p:txBody>
          <a:bodyPr vert="horz" lIns="91440" tIns="45720" rIns="91440" bIns="45720" rtlCol="0">
            <a:normAutofit/>
          </a:bodyPr>
          <a:lstStyle>
            <a:lvl1pPr marL="0" indent="0">
              <a:lnSpc>
                <a:spcPct val="100000"/>
              </a:lnSpc>
              <a:buNone/>
              <a:defRPr sz="1800">
                <a:solidFill>
                  <a:schemeClr val="bg1"/>
                </a:solidFill>
                <a:latin typeface="Arial"/>
                <a:cs typeface="Arial"/>
              </a:defRPr>
            </a:lvl1pPr>
            <a:lvl2pPr marL="457200" indent="0">
              <a:lnSpc>
                <a:spcPct val="100000"/>
              </a:lnSpc>
              <a:buNone/>
              <a:defRPr sz="1600">
                <a:solidFill>
                  <a:schemeClr val="bg1"/>
                </a:solidFill>
                <a:latin typeface="Arial"/>
                <a:cs typeface="Arial"/>
              </a:defRPr>
            </a:lvl2pPr>
            <a:lvl3pPr marL="914400" indent="0">
              <a:lnSpc>
                <a:spcPct val="100000"/>
              </a:lnSpc>
              <a:buNone/>
              <a:defRPr sz="1600">
                <a:solidFill>
                  <a:schemeClr val="bg1"/>
                </a:solidFill>
                <a:latin typeface="Arial"/>
                <a:cs typeface="Arial"/>
              </a:defRPr>
            </a:lvl3pPr>
            <a:lvl4pPr marL="1371600" indent="0">
              <a:lnSpc>
                <a:spcPct val="100000"/>
              </a:lnSpc>
              <a:buNone/>
              <a:defRPr sz="1600">
                <a:solidFill>
                  <a:schemeClr val="bg1"/>
                </a:solidFill>
                <a:latin typeface="Arial"/>
                <a:cs typeface="Arial"/>
              </a:defRPr>
            </a:lvl4pPr>
            <a:lvl5pPr>
              <a:lnSpc>
                <a:spcPct val="100000"/>
              </a:lnSpc>
              <a:defRPr sz="1600">
                <a:solidFill>
                  <a:schemeClr val="bg1"/>
                </a:solidFill>
                <a:latin typeface="Arial"/>
                <a:cs typeface="Arial"/>
              </a:defRPr>
            </a:lvl5pPr>
          </a:lstStyle>
          <a:p>
            <a:pPr lvl="0"/>
            <a:r>
              <a:rPr lang="en-US"/>
              <a:t>Edit Master text styles</a:t>
            </a:r>
          </a:p>
        </p:txBody>
      </p:sp>
      <p:sp>
        <p:nvSpPr>
          <p:cNvPr id="2" name="Rectangle 1"/>
          <p:cNvSpPr/>
          <p:nvPr userDrawn="1"/>
        </p:nvSpPr>
        <p:spPr>
          <a:xfrm>
            <a:off x="592183" y="566058"/>
            <a:ext cx="11123749" cy="5225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592183" y="6413864"/>
            <a:ext cx="11123749" cy="5225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0913104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theme" Target="../theme/theme3.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49189" y="846139"/>
            <a:ext cx="9805748"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549189" y="2119919"/>
            <a:ext cx="9069976" cy="42870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4"/>
          </p:nvPr>
        </p:nvSpPr>
        <p:spPr>
          <a:xfrm>
            <a:off x="9752675"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A33C89-E9E9-4A8B-A18D-F369F1F8C9E0}" type="slidenum">
              <a:rPr lang="en-US" smtClean="0"/>
              <a:t>‹#›</a:t>
            </a:fld>
            <a:endParaRPr lang="en-US" dirty="0"/>
          </a:p>
        </p:txBody>
      </p:sp>
    </p:spTree>
    <p:extLst>
      <p:ext uri="{BB962C8B-B14F-4D97-AF65-F5344CB8AC3E}">
        <p14:creationId xmlns:p14="http://schemas.microsoft.com/office/powerpoint/2010/main" val="4368720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ransition spd="slow">
    <p:push dir="u"/>
  </p:transition>
  <p:hf hdr="0" ftr="0" dt="0"/>
  <p:txStyles>
    <p:titleStyle>
      <a:lvl1pPr algn="l" defTabSz="457200" rtl="0" eaLnBrk="1" latinLnBrk="0" hangingPunct="1">
        <a:spcBef>
          <a:spcPct val="0"/>
        </a:spcBef>
        <a:buNone/>
        <a:defRPr sz="4000" b="1" i="0" u="none" kern="100" spc="0">
          <a:solidFill>
            <a:srgbClr val="C00000"/>
          </a:solidFill>
          <a:latin typeface="Lucida Bright" panose="02040602050505020304" pitchFamily="18" charset="0"/>
          <a:ea typeface="+mj-ea"/>
          <a:cs typeface="Arial"/>
        </a:defRPr>
      </a:lvl1pPr>
    </p:titleStyle>
    <p:body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b="0" i="0" u="none"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FE0A3099-4052-44CA-AB77-D93AC19E6FEF}" type="datetimeFigureOut">
              <a:rPr lang="en-US" smtClean="0"/>
              <a:pPr/>
              <a:t>10/30/2019</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156012761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defTabSz="514350"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49189" y="846139"/>
            <a:ext cx="9805748"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549189" y="2119919"/>
            <a:ext cx="9069976" cy="42870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4"/>
          </p:nvPr>
        </p:nvSpPr>
        <p:spPr>
          <a:xfrm>
            <a:off x="9156332"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A33C89-E9E9-4A8B-A18D-F369F1F8C9E0}" type="slidenum">
              <a:rPr lang="en-US" smtClean="0"/>
              <a:t>‹#›</a:t>
            </a:fld>
            <a:endParaRPr lang="en-US" dirty="0"/>
          </a:p>
        </p:txBody>
      </p:sp>
    </p:spTree>
    <p:extLst>
      <p:ext uri="{BB962C8B-B14F-4D97-AF65-F5344CB8AC3E}">
        <p14:creationId xmlns:p14="http://schemas.microsoft.com/office/powerpoint/2010/main" val="116711386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Lst>
  <p:transition spd="slow">
    <p:push dir="u"/>
  </p:transition>
  <p:hf hdr="0" ftr="0" dt="0"/>
  <p:txStyles>
    <p:titleStyle>
      <a:lvl1pPr algn="l" defTabSz="457200" rtl="0" eaLnBrk="1" latinLnBrk="0" hangingPunct="1">
        <a:spcBef>
          <a:spcPct val="0"/>
        </a:spcBef>
        <a:buNone/>
        <a:defRPr sz="4000" b="1" i="0" u="none" kern="100" spc="0">
          <a:solidFill>
            <a:srgbClr val="C00000"/>
          </a:solidFill>
          <a:latin typeface="Lucida Bright" panose="02040602050505020304" pitchFamily="18" charset="0"/>
          <a:ea typeface="+mj-ea"/>
          <a:cs typeface="Arial"/>
        </a:defRPr>
      </a:lvl1pPr>
    </p:titleStyle>
    <p:body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b="0" i="0" u="none"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google.com/imgres?imgurl=https%3A%2F%2Fimages.squarespace-cdn.com%2Fcontent%2Fv1%2F57c56fddff7c5074da3cea89%2F1513185363425-ZLSUR0QFF4O256S6RR0U%2Fke17ZwdGBToddI8pDm48kDxNKk0BF2bpG_TC8_oEsp5Zw-zPPgdn4jUwVcJE1ZvWEtT5uBSRWt4vQZAgTJucoTqqXjS3CfNDSuuf31e0tVH5xcKEVz9gRQYcUh08-Ub0KS9mMi3d_8al0OAAHLM4AGbSd6kfRtgWHgNMDgGnmDY%2FOER.png&amp;imgrefurl=https%3A%2F%2Fwww.ilearncollaborative.org%2Fwhat-are-open-education-resources&amp;docid=iZLVB-oaP4WICM&amp;tbnid=-RfjWSgIi7G49M%3A&amp;vet=10ahUKEwil-4vylcflAhWNpp4KHQhdAwgQMwhhKAYwBg..i&amp;w=409&amp;h=257&amp;bih=575&amp;biw=1280&amp;q=open%20education&amp;ved=0ahUKEwil-4vylcflAhWNpp4KHQhdAwgQMwhhKAYwBg&amp;iact=mrc&amp;uact=8" TargetMode="Externa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google.com/imgres?imgurl=https%3A%2F%2Focw.mit.edu%2FInstructionalApproaches.png&amp;imgrefurl=https%3A%2F%2Focw.mit.edu%2Findex.htm&amp;docid=CCcWVKchb8HXkM&amp;tbnid=1EhMn8tdmjXIvM%3A&amp;vet=10ahUKEwjsj9HJlsflAhXUu54KHZhbDxkQMwhMKAIwAg..i&amp;w=286&amp;h=160&amp;bih=575&amp;biw=1280&amp;q=ocw&amp;ved=0ahUKEwjsj9HJlsflAhXUu54KHZhbDxkQMwhMKAIwAg&amp;iact=mrc&amp;uact=8" TargetMode="External"/><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hyperlink" Target="https://www.google.com/imgres?imgurl=https%3A%2F%2Fpbs.twimg.com%2Fprofile_images%2F912676696620359680%2Fe-G5lqVs.jpg&amp;imgrefurl=https%3A%2F%2Ftwitter.com%2Fmitocw&amp;docid=gx6YVJ_mhh0DsM&amp;tbnid=Bn8KAuRe0JU5tM%3A&amp;vet=10ahUKEwjsj9HJlsflAhXUu54KHZhbDxkQMwhNKAMwAw..i&amp;w=512&amp;h=512&amp;bih=575&amp;biw=1280&amp;q=ocw&amp;ved=0ahUKEwjsj9HJlsflAhXUu54KHZhbDxkQMwhNKAMwAw&amp;iact=mrc&amp;uact=8"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cjlt.ca/index.php/cjlt/article/view/27795"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19173/irrodl.v8i3.463"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hyperlink" Target="https://doi.org/10.1080/01587919.2019.1600365" TargetMode="External"/><Relationship Id="rId4" Type="http://schemas.openxmlformats.org/officeDocument/2006/relationships/hyperlink" Target="https://www.j-ets.net/ETS/journals/18_2/26.pdf"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insidehighered.com/digital-learning/views/2019/03/13/how-universities-can-stay-center-learners-lives-opinion" TargetMode="Externa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A6C0CB-304F-4416-9F85-A8DC7643C8CE}"/>
              </a:ext>
            </a:extLst>
          </p:cNvPr>
          <p:cNvSpPr>
            <a:spLocks noGrp="1"/>
          </p:cNvSpPr>
          <p:nvPr>
            <p:ph type="title"/>
          </p:nvPr>
        </p:nvSpPr>
        <p:spPr>
          <a:xfrm>
            <a:off x="2039815" y="935062"/>
            <a:ext cx="9495693" cy="2778216"/>
          </a:xfrm>
        </p:spPr>
        <p:txBody>
          <a:bodyPr>
            <a:noAutofit/>
          </a:bodyPr>
          <a:lstStyle/>
          <a:p>
            <a:r>
              <a:rPr lang="en-US" sz="4000" dirty="0">
                <a:latin typeface="Tahoma" panose="020B0604030504040204" pitchFamily="34" charset="0"/>
                <a:ea typeface="Tahoma" panose="020B0604030504040204" pitchFamily="34" charset="0"/>
                <a:cs typeface="Tahoma" panose="020B0604030504040204" pitchFamily="34" charset="0"/>
              </a:rPr>
              <a:t>Self-directed Learners’ Perceptions and Experiences of Learning STEM through MIT OCW</a:t>
            </a:r>
            <a:endParaRPr lang="en-US" sz="3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Title 4">
            <a:extLst>
              <a:ext uri="{FF2B5EF4-FFF2-40B4-BE49-F238E27FC236}">
                <a16:creationId xmlns:a16="http://schemas.microsoft.com/office/drawing/2014/main" id="{5A7D227A-CE6D-4F78-A327-614EDBC157B7}"/>
              </a:ext>
            </a:extLst>
          </p:cNvPr>
          <p:cNvSpPr txBox="1">
            <a:spLocks/>
          </p:cNvSpPr>
          <p:nvPr/>
        </p:nvSpPr>
        <p:spPr>
          <a:xfrm>
            <a:off x="2960969" y="3713278"/>
            <a:ext cx="6756055" cy="2151074"/>
          </a:xfrm>
          <a:prstGeom prst="rect">
            <a:avLst/>
          </a:prstGeom>
        </p:spPr>
        <p:txBody>
          <a:bodyPr vert="horz" lIns="91440" tIns="45720" rIns="91440" bIns="45720" rtlCol="0" anchor="ctr">
            <a:normAutofit fontScale="97500"/>
          </a:bodyPr>
          <a:lstStyle>
            <a:lvl1pPr algn="l" defTabSz="457200" rtl="0" eaLnBrk="1" latinLnBrk="0" hangingPunct="1">
              <a:lnSpc>
                <a:spcPct val="90000"/>
              </a:lnSpc>
              <a:spcBef>
                <a:spcPct val="0"/>
              </a:spcBef>
              <a:buNone/>
              <a:defRPr sz="4400" b="1" i="0" u="none" kern="100" spc="0" baseline="0">
                <a:solidFill>
                  <a:schemeClr val="bg1"/>
                </a:solidFill>
                <a:latin typeface="Berlin Sans FB Demi" panose="020E0802020502020306" pitchFamily="34" charset="0"/>
                <a:ea typeface="+mj-ea"/>
                <a:cs typeface="Arial"/>
              </a:defRPr>
            </a:lvl1pPr>
          </a:lstStyle>
          <a:p>
            <a:pPr algn="ctr"/>
            <a:endParaRPr lang="en-US" dirty="0">
              <a:latin typeface="BentonSansCond Light" panose="02000606030000020004" pitchFamily="50" charset="0"/>
            </a:endParaRPr>
          </a:p>
        </p:txBody>
      </p:sp>
      <p:sp>
        <p:nvSpPr>
          <p:cNvPr id="8" name="Title 4">
            <a:extLst>
              <a:ext uri="{FF2B5EF4-FFF2-40B4-BE49-F238E27FC236}">
                <a16:creationId xmlns:a16="http://schemas.microsoft.com/office/drawing/2014/main" id="{8CF0132D-E6DA-4F87-801A-0CDE320AC11C}"/>
              </a:ext>
            </a:extLst>
          </p:cNvPr>
          <p:cNvSpPr txBox="1">
            <a:spLocks/>
          </p:cNvSpPr>
          <p:nvPr/>
        </p:nvSpPr>
        <p:spPr>
          <a:xfrm>
            <a:off x="2403231" y="3713278"/>
            <a:ext cx="7725507" cy="3019705"/>
          </a:xfrm>
          <a:prstGeom prst="rect">
            <a:avLst/>
          </a:prstGeom>
        </p:spPr>
        <p:txBody>
          <a:bodyPr vert="horz" lIns="91440" tIns="45720" rIns="91440" bIns="45720" rtlCol="0" anchor="ctr">
            <a:noAutofit/>
          </a:bodyPr>
          <a:lstStyle>
            <a:lvl1pPr algn="l" defTabSz="457200" rtl="0" eaLnBrk="1" latinLnBrk="0" hangingPunct="1">
              <a:lnSpc>
                <a:spcPct val="90000"/>
              </a:lnSpc>
              <a:spcBef>
                <a:spcPct val="0"/>
              </a:spcBef>
              <a:buNone/>
              <a:defRPr sz="4400" b="1" i="0" u="none" kern="100" spc="0" baseline="0">
                <a:solidFill>
                  <a:schemeClr val="bg1"/>
                </a:solidFill>
                <a:latin typeface="Berlin Sans FB Demi" panose="020E0802020502020306" pitchFamily="34" charset="0"/>
                <a:ea typeface="+mj-ea"/>
                <a:cs typeface="Arial"/>
              </a:defRPr>
            </a:lvl1pPr>
          </a:lstStyle>
          <a:p>
            <a:pPr algn="ctr">
              <a:lnSpc>
                <a:spcPct val="150000"/>
              </a:lnSpc>
            </a:pP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Meina Zhu | </a:t>
            </a:r>
            <a:r>
              <a:rPr 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meinazhu@wayne.edu</a:t>
            </a:r>
            <a:endParaRPr lang="en-US" sz="28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Wayne State University</a:t>
            </a:r>
          </a:p>
          <a:p>
            <a:pPr algn="ctr">
              <a:lnSpc>
                <a:spcPct val="150000"/>
              </a:lnSpc>
            </a:pP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Curtis J. Bonk | cjbonk@Indiana.edu</a:t>
            </a:r>
          </a:p>
          <a:p>
            <a:pPr algn="ctr">
              <a:lnSpc>
                <a:spcPct val="150000"/>
              </a:lnSpc>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Indiana University Bloomington</a:t>
            </a:r>
          </a:p>
          <a:p>
            <a:pPr algn="ctr">
              <a:lnSpc>
                <a:spcPct val="150000"/>
              </a:lnSpc>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October 31, 2019</a:t>
            </a:r>
          </a:p>
          <a:p>
            <a:pPr algn="ctr">
              <a:lnSpc>
                <a:spcPct val="150000"/>
              </a:lnSpc>
            </a:pP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43251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1905000" y="533400"/>
            <a:ext cx="8153400" cy="2133600"/>
          </a:xfrm>
        </p:spPr>
        <p:txBody>
          <a:bodyPr>
            <a:normAutofit/>
          </a:bodyPr>
          <a:lstStyle/>
          <a:p>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10, 2019</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The Future of Learning, </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Transforming Access</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200" b="1" dirty="0"/>
              <a:t>Simon Nelson, CEO, </a:t>
            </a:r>
            <a:r>
              <a:rPr lang="en-US" sz="2200" b="1" dirty="0" err="1"/>
              <a:t>FutureLearn</a:t>
            </a:r>
            <a:r>
              <a:rPr lang="en-US" sz="2200" b="1" dirty="0"/>
              <a:t>, </a:t>
            </a:r>
            <a:r>
              <a:rPr lang="en-US" sz="1800" b="1" dirty="0">
                <a:latin typeface="Tahoma" panose="020B0604030504040204" pitchFamily="34" charset="0"/>
                <a:ea typeface="Tahoma" panose="020B0604030504040204" pitchFamily="34" charset="0"/>
                <a:cs typeface="Tahoma" panose="020B0604030504040204" pitchFamily="34" charset="0"/>
              </a:rPr>
              <a:t>PCF9 Conference, Edinburgh, Scotland</a:t>
            </a: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1524000" y="-26161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defRPr/>
            </a:pPr>
            <a:r>
              <a:rPr lang="en-US" altLang="en-US" dirty="0">
                <a:solidFill>
                  <a:prstClr val="black"/>
                </a:solidFill>
                <a:latin typeface="Arial" panose="020B0604020202020204" pitchFamily="34" charset="0"/>
              </a:rPr>
              <a:t>  </a:t>
            </a:r>
            <a:r>
              <a:rPr lang="en-US" altLang="en-US" sz="2800" dirty="0">
                <a:solidFill>
                  <a:prstClr val="black"/>
                </a:solidFill>
                <a:latin typeface="Arial" panose="020B0604020202020204" pitchFamily="34" charset="0"/>
              </a:rPr>
              <a:t>     </a:t>
            </a:r>
            <a:endParaRPr lang="en-US" altLang="en-US" dirty="0">
              <a:solidFill>
                <a:prstClr val="black"/>
              </a:solidFill>
              <a:latin typeface="Arial" panose="020B0604020202020204" pitchFamily="34" charset="0"/>
            </a:endParaRPr>
          </a:p>
        </p:txBody>
      </p:sp>
      <p:pic>
        <p:nvPicPr>
          <p:cNvPr id="4" name="Picture 3">
            <a:extLst>
              <a:ext uri="{FF2B5EF4-FFF2-40B4-BE49-F238E27FC236}">
                <a16:creationId xmlns:a16="http://schemas.microsoft.com/office/drawing/2014/main" id="{94AF7132-611B-4330-9272-6154D7ECEC82}"/>
              </a:ext>
            </a:extLst>
          </p:cNvPr>
          <p:cNvPicPr>
            <a:picLocks noChangeAspect="1"/>
          </p:cNvPicPr>
          <p:nvPr/>
        </p:nvPicPr>
        <p:blipFill rotWithShape="1">
          <a:blip r:embed="rId2"/>
          <a:srcRect l="20833" t="12122" r="4167" b="10606"/>
          <a:stretch/>
        </p:blipFill>
        <p:spPr>
          <a:xfrm>
            <a:off x="3200400" y="2667000"/>
            <a:ext cx="6858000" cy="3886200"/>
          </a:xfrm>
          <a:prstGeom prst="rect">
            <a:avLst/>
          </a:prstGeom>
        </p:spPr>
      </p:pic>
    </p:spTree>
    <p:extLst>
      <p:ext uri="{BB962C8B-B14F-4D97-AF65-F5344CB8AC3E}">
        <p14:creationId xmlns:p14="http://schemas.microsoft.com/office/powerpoint/2010/main" val="2604949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1905000" y="533400"/>
            <a:ext cx="8153400" cy="2133600"/>
          </a:xfrm>
        </p:spPr>
        <p:txBody>
          <a:bodyPr>
            <a:normAutofit/>
          </a:bodyPr>
          <a:lstStyle/>
          <a:p>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Open Education</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1524000" y="-26161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defRPr/>
            </a:pPr>
            <a:r>
              <a:rPr lang="en-US" altLang="en-US" dirty="0">
                <a:solidFill>
                  <a:prstClr val="black"/>
                </a:solidFill>
                <a:latin typeface="Arial" panose="020B0604020202020204" pitchFamily="34" charset="0"/>
              </a:rPr>
              <a:t>  </a:t>
            </a:r>
            <a:r>
              <a:rPr lang="en-US" altLang="en-US" sz="2800" dirty="0">
                <a:solidFill>
                  <a:prstClr val="black"/>
                </a:solidFill>
                <a:latin typeface="Arial" panose="020B0604020202020204" pitchFamily="34" charset="0"/>
              </a:rPr>
              <a:t>     </a:t>
            </a:r>
            <a:endParaRPr lang="en-US" altLang="en-US" dirty="0">
              <a:solidFill>
                <a:prstClr val="black"/>
              </a:solidFill>
              <a:latin typeface="Arial" panose="020B0604020202020204" pitchFamily="34" charset="0"/>
            </a:endParaRPr>
          </a:p>
        </p:txBody>
      </p:sp>
      <p:pic>
        <p:nvPicPr>
          <p:cNvPr id="1027" name="Picture 3" descr="Image result for open education">
            <a:hlinkClick r:id="rId2"/>
            <a:extLst>
              <a:ext uri="{FF2B5EF4-FFF2-40B4-BE49-F238E27FC236}">
                <a16:creationId xmlns:a16="http://schemas.microsoft.com/office/drawing/2014/main" id="{88148B83-AE09-4BAC-91CC-C4569E9D5E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0149" y="2299394"/>
            <a:ext cx="6813978" cy="4285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107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1905000" y="364886"/>
            <a:ext cx="8153400" cy="2133600"/>
          </a:xfrm>
        </p:spPr>
        <p:txBody>
          <a:bodyPr>
            <a:normAutofit/>
          </a:bodyPr>
          <a:lstStyle/>
          <a:p>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Open Education Includes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OpenCourseWare</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1524000" y="-26161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defRPr/>
            </a:pPr>
            <a:r>
              <a:rPr lang="en-US" altLang="en-US" dirty="0">
                <a:solidFill>
                  <a:prstClr val="black"/>
                </a:solidFill>
                <a:latin typeface="Arial" panose="020B0604020202020204" pitchFamily="34" charset="0"/>
              </a:rPr>
              <a:t>  </a:t>
            </a:r>
            <a:r>
              <a:rPr lang="en-US" altLang="en-US" sz="2800" dirty="0">
                <a:solidFill>
                  <a:prstClr val="black"/>
                </a:solidFill>
                <a:latin typeface="Arial" panose="020B0604020202020204" pitchFamily="34" charset="0"/>
              </a:rPr>
              <a:t>     </a:t>
            </a:r>
            <a:endParaRPr lang="en-US" altLang="en-US" dirty="0">
              <a:solidFill>
                <a:prstClr val="black"/>
              </a:solidFill>
              <a:latin typeface="Arial" panose="020B0604020202020204" pitchFamily="34" charset="0"/>
            </a:endParaRPr>
          </a:p>
        </p:txBody>
      </p:sp>
      <p:pic>
        <p:nvPicPr>
          <p:cNvPr id="2051" name="Picture 3" descr="Image result for ocw">
            <a:hlinkClick r:id="rId2"/>
            <a:extLst>
              <a:ext uri="{FF2B5EF4-FFF2-40B4-BE49-F238E27FC236}">
                <a16:creationId xmlns:a16="http://schemas.microsoft.com/office/drawing/2014/main" id="{3EC07BD2-8C01-4AEB-AAD4-BFD3A723A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176789"/>
            <a:ext cx="7591625" cy="424706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Image result for ocw">
            <a:hlinkClick r:id="rId4"/>
            <a:extLst>
              <a:ext uri="{FF2B5EF4-FFF2-40B4-BE49-F238E27FC236}">
                <a16:creationId xmlns:a16="http://schemas.microsoft.com/office/drawing/2014/main" id="{F259A236-512B-45D2-81F0-CA21A04076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0690" y="2127663"/>
            <a:ext cx="4365451" cy="4365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537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2289411" y="1525022"/>
            <a:ext cx="7651758" cy="3324564"/>
          </a:xfrm>
        </p:spPr>
        <p:txBody>
          <a:bodyPr/>
          <a:lstStyle/>
          <a:p>
            <a:pPr algn="ctr"/>
            <a:r>
              <a:rPr lang="en-US" sz="6000" dirty="0"/>
              <a:t>Research Background</a:t>
            </a:r>
          </a:p>
        </p:txBody>
      </p:sp>
    </p:spTree>
    <p:extLst>
      <p:ext uri="{BB962C8B-B14F-4D97-AF65-F5344CB8AC3E}">
        <p14:creationId xmlns:p14="http://schemas.microsoft.com/office/powerpoint/2010/main" val="2936850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4294967295"/>
          </p:nvPr>
        </p:nvSpPr>
        <p:spPr>
          <a:xfrm>
            <a:off x="960504" y="1360074"/>
            <a:ext cx="9366837" cy="4280007"/>
          </a:xfrm>
        </p:spPr>
        <p:txBody>
          <a:bodyPr>
            <a:noAutofit/>
          </a:bodyPr>
          <a:lstStyle/>
          <a:p>
            <a:pPr marL="0" indent="0">
              <a:spcAft>
                <a:spcPts val="600"/>
              </a:spcAft>
              <a:buNone/>
            </a:pPr>
            <a:r>
              <a:rPr lang="en-US" b="1" u="sng" dirty="0">
                <a:latin typeface="Tahoma" panose="020B0604030504040204" pitchFamily="34" charset="0"/>
                <a:ea typeface="Tahoma" panose="020B0604030504040204" pitchFamily="34" charset="0"/>
                <a:cs typeface="Tahoma" panose="020B0604030504040204" pitchFamily="34" charset="0"/>
              </a:rPr>
              <a:t>MOOC Projects:</a:t>
            </a:r>
            <a:endParaRPr lang="en-US" dirty="0">
              <a:latin typeface="Tahoma" panose="020B0604030504040204" pitchFamily="34" charset="0"/>
              <a:ea typeface="Tahoma" panose="020B0604030504040204" pitchFamily="34" charset="0"/>
              <a:cs typeface="Tahoma" panose="020B0604030504040204" pitchFamily="34" charset="0"/>
            </a:endParaRPr>
          </a:p>
          <a:p>
            <a:pPr>
              <a:spcAft>
                <a:spcPts val="600"/>
              </a:spcAft>
            </a:pPr>
            <a:r>
              <a:rPr lang="en-US" sz="1000" dirty="0">
                <a:latin typeface="Tahoma" panose="020B0604030504040204" pitchFamily="34" charset="0"/>
                <a:ea typeface="Tahoma" panose="020B0604030504040204" pitchFamily="34" charset="0"/>
                <a:cs typeface="Tahoma" panose="020B0604030504040204" pitchFamily="34" charset="0"/>
              </a:rPr>
              <a:t>Bonk, C. J., Zhu, M., Kim, M., Xu, S., Sabir, N., &amp; Sari, A. (2018, September). Pushing toward a more </a:t>
            </a:r>
            <a:r>
              <a:rPr lang="en-US" sz="1000" dirty="0">
                <a:solidFill>
                  <a:srgbClr val="FF0000"/>
                </a:solidFill>
                <a:latin typeface="Tahoma" panose="020B0604030504040204" pitchFamily="34" charset="0"/>
                <a:ea typeface="Tahoma" panose="020B0604030504040204" pitchFamily="34" charset="0"/>
                <a:cs typeface="Tahoma" panose="020B0604030504040204" pitchFamily="34" charset="0"/>
              </a:rPr>
              <a:t>personalized</a:t>
            </a:r>
            <a:r>
              <a:rPr lang="en-US" sz="1000" dirty="0">
                <a:latin typeface="Tahoma" panose="020B0604030504040204" pitchFamily="34" charset="0"/>
                <a:ea typeface="Tahoma" panose="020B0604030504040204" pitchFamily="34" charset="0"/>
                <a:cs typeface="Tahoma" panose="020B0604030504040204" pitchFamily="34" charset="0"/>
              </a:rPr>
              <a:t> </a:t>
            </a:r>
            <a:r>
              <a:rPr lang="en-US" sz="1000" dirty="0">
                <a:solidFill>
                  <a:srgbClr val="FF0000"/>
                </a:solidFill>
                <a:latin typeface="Tahoma" panose="020B0604030504040204" pitchFamily="34" charset="0"/>
                <a:ea typeface="Tahoma" panose="020B0604030504040204" pitchFamily="34" charset="0"/>
                <a:cs typeface="Tahoma" panose="020B0604030504040204" pitchFamily="34" charset="0"/>
              </a:rPr>
              <a:t>MOOC</a:t>
            </a:r>
            <a:r>
              <a:rPr lang="en-US" sz="1000" dirty="0">
                <a:latin typeface="Tahoma" panose="020B0604030504040204" pitchFamily="34" charset="0"/>
                <a:ea typeface="Tahoma" panose="020B0604030504040204" pitchFamily="34" charset="0"/>
                <a:cs typeface="Tahoma" panose="020B0604030504040204" pitchFamily="34" charset="0"/>
              </a:rPr>
              <a:t>: Exploring instructor selected activities, resources, and technologies for MOOC design and implementation.</a:t>
            </a:r>
            <a:r>
              <a:rPr lang="en-US" sz="1000" i="1" dirty="0">
                <a:latin typeface="Tahoma" panose="020B0604030504040204" pitchFamily="34" charset="0"/>
                <a:ea typeface="Tahoma" panose="020B0604030504040204" pitchFamily="34" charset="0"/>
                <a:cs typeface="Tahoma" panose="020B0604030504040204" pitchFamily="34" charset="0"/>
              </a:rPr>
              <a:t> The International Review of Research on Open and Distributed Learning</a:t>
            </a:r>
            <a:r>
              <a:rPr lang="en-US" sz="1000" dirty="0">
                <a:latin typeface="Tahoma" panose="020B0604030504040204" pitchFamily="34" charset="0"/>
                <a:ea typeface="Tahoma" panose="020B0604030504040204" pitchFamily="34" charset="0"/>
                <a:cs typeface="Tahoma" panose="020B0604030504040204" pitchFamily="34" charset="0"/>
              </a:rPr>
              <a:t> (IRRODL), </a:t>
            </a:r>
            <a:r>
              <a:rPr lang="en-US" sz="1000" i="1" dirty="0">
                <a:latin typeface="Tahoma" panose="020B0604030504040204" pitchFamily="34" charset="0"/>
                <a:ea typeface="Tahoma" panose="020B0604030504040204" pitchFamily="34" charset="0"/>
                <a:cs typeface="Tahoma" panose="020B0604030504040204" pitchFamily="34" charset="0"/>
              </a:rPr>
              <a:t>19</a:t>
            </a:r>
            <a:r>
              <a:rPr lang="en-US" sz="1000" dirty="0">
                <a:latin typeface="Tahoma" panose="020B0604030504040204" pitchFamily="34" charset="0"/>
                <a:ea typeface="Tahoma" panose="020B0604030504040204" pitchFamily="34" charset="0"/>
                <a:cs typeface="Tahoma" panose="020B0604030504040204" pitchFamily="34" charset="0"/>
              </a:rPr>
              <a:t>(4), 92-115. </a:t>
            </a:r>
          </a:p>
          <a:p>
            <a:pPr>
              <a:spcAft>
                <a:spcPts val="600"/>
              </a:spcAft>
            </a:pPr>
            <a:r>
              <a:rPr lang="en-US" sz="1000" dirty="0">
                <a:latin typeface="Tahoma" panose="020B0604030504040204" pitchFamily="34" charset="0"/>
                <a:ea typeface="Tahoma" panose="020B0604030504040204" pitchFamily="34" charset="0"/>
                <a:cs typeface="Tahoma" panose="020B0604030504040204" pitchFamily="34" charset="0"/>
              </a:rPr>
              <a:t>Zhu, M., Bonk, C. J., &amp; Sari, A. (2018, December). Instructor experiences </a:t>
            </a:r>
            <a:r>
              <a:rPr lang="en-US" sz="1000" dirty="0">
                <a:solidFill>
                  <a:srgbClr val="FF0000"/>
                </a:solidFill>
                <a:latin typeface="Tahoma" panose="020B0604030504040204" pitchFamily="34" charset="0"/>
                <a:ea typeface="Tahoma" panose="020B0604030504040204" pitchFamily="34" charset="0"/>
                <a:cs typeface="Tahoma" panose="020B0604030504040204" pitchFamily="34" charset="0"/>
              </a:rPr>
              <a:t>designing MOOCs </a:t>
            </a:r>
            <a:r>
              <a:rPr lang="en-US" sz="1000" dirty="0">
                <a:latin typeface="Tahoma" panose="020B0604030504040204" pitchFamily="34" charset="0"/>
                <a:ea typeface="Tahoma" panose="020B0604030504040204" pitchFamily="34" charset="0"/>
                <a:cs typeface="Tahoma" panose="020B0604030504040204" pitchFamily="34" charset="0"/>
              </a:rPr>
              <a:t>in higher education: Pedagogical, resource, and logistical considerations and challenges. </a:t>
            </a:r>
            <a:r>
              <a:rPr lang="en-US" sz="1000" i="1" dirty="0">
                <a:latin typeface="Tahoma" panose="020B0604030504040204" pitchFamily="34" charset="0"/>
                <a:ea typeface="Tahoma" panose="020B0604030504040204" pitchFamily="34" charset="0"/>
                <a:cs typeface="Tahoma" panose="020B0604030504040204" pitchFamily="34" charset="0"/>
              </a:rPr>
              <a:t>Online Learning</a:t>
            </a:r>
            <a:r>
              <a:rPr lang="en-US" sz="1000" dirty="0">
                <a:latin typeface="Tahoma" panose="020B0604030504040204" pitchFamily="34" charset="0"/>
                <a:ea typeface="Tahoma" panose="020B0604030504040204" pitchFamily="34" charset="0"/>
                <a:cs typeface="Tahoma" panose="020B0604030504040204" pitchFamily="34" charset="0"/>
              </a:rPr>
              <a:t>, </a:t>
            </a:r>
            <a:r>
              <a:rPr lang="en-US" sz="1000" i="1" dirty="0">
                <a:latin typeface="Tahoma" panose="020B0604030504040204" pitchFamily="34" charset="0"/>
                <a:ea typeface="Tahoma" panose="020B0604030504040204" pitchFamily="34" charset="0"/>
                <a:cs typeface="Tahoma" panose="020B0604030504040204" pitchFamily="34" charset="0"/>
              </a:rPr>
              <a:t>22</a:t>
            </a:r>
            <a:r>
              <a:rPr lang="en-US" sz="1000" dirty="0">
                <a:latin typeface="Tahoma" panose="020B0604030504040204" pitchFamily="34" charset="0"/>
                <a:ea typeface="Tahoma" panose="020B0604030504040204" pitchFamily="34" charset="0"/>
                <a:cs typeface="Tahoma" panose="020B0604030504040204" pitchFamily="34" charset="0"/>
              </a:rPr>
              <a:t>(4), 203-241. </a:t>
            </a:r>
          </a:p>
          <a:p>
            <a:pPr>
              <a:spcAft>
                <a:spcPts val="600"/>
              </a:spcAft>
            </a:pPr>
            <a:r>
              <a:rPr lang="en-US" sz="1000" dirty="0">
                <a:latin typeface="Tahoma" panose="020B0604030504040204" pitchFamily="34" charset="0"/>
                <a:ea typeface="Tahoma" panose="020B0604030504040204" pitchFamily="34" charset="0"/>
                <a:cs typeface="Tahoma" panose="020B0604030504040204" pitchFamily="34" charset="0"/>
              </a:rPr>
              <a:t>Zhu, M., Bonk, C. J., &amp; Sari, A. (2019). </a:t>
            </a:r>
            <a:r>
              <a:rPr lang="en-US" sz="1000" dirty="0">
                <a:solidFill>
                  <a:srgbClr val="FF0000"/>
                </a:solidFill>
                <a:latin typeface="Tahoma" panose="020B0604030504040204" pitchFamily="34" charset="0"/>
                <a:ea typeface="Tahoma" panose="020B0604030504040204" pitchFamily="34" charset="0"/>
                <a:cs typeface="Tahoma" panose="020B0604030504040204" pitchFamily="34" charset="0"/>
              </a:rPr>
              <a:t>MOOC instructor motivations, innovations, and designs</a:t>
            </a:r>
            <a:r>
              <a:rPr lang="en-US" sz="1000" dirty="0">
                <a:latin typeface="Tahoma" panose="020B0604030504040204" pitchFamily="34" charset="0"/>
                <a:ea typeface="Tahoma" panose="020B0604030504040204" pitchFamily="34" charset="0"/>
                <a:cs typeface="Tahoma" panose="020B0604030504040204" pitchFamily="34" charset="0"/>
              </a:rPr>
              <a:t>: Surveys, interviews, and course reviews. </a:t>
            </a:r>
            <a:r>
              <a:rPr lang="en-US" sz="1000" i="1" dirty="0">
                <a:latin typeface="Tahoma" panose="020B0604030504040204" pitchFamily="34" charset="0"/>
                <a:ea typeface="Tahoma" panose="020B0604030504040204" pitchFamily="34" charset="0"/>
                <a:cs typeface="Tahoma" panose="020B0604030504040204" pitchFamily="34" charset="0"/>
              </a:rPr>
              <a:t>Canadian Journal of Learning and Technology</a:t>
            </a:r>
            <a:r>
              <a:rPr lang="en-US" sz="1000" dirty="0">
                <a:latin typeface="Tahoma" panose="020B0604030504040204" pitchFamily="34" charset="0"/>
                <a:ea typeface="Tahoma" panose="020B0604030504040204" pitchFamily="34" charset="0"/>
                <a:cs typeface="Tahoma" panose="020B0604030504040204" pitchFamily="34" charset="0"/>
              </a:rPr>
              <a:t>, </a:t>
            </a:r>
            <a:r>
              <a:rPr lang="en-US" sz="1000" i="1" dirty="0">
                <a:latin typeface="Tahoma" panose="020B0604030504040204" pitchFamily="34" charset="0"/>
                <a:ea typeface="Tahoma" panose="020B0604030504040204" pitchFamily="34" charset="0"/>
                <a:cs typeface="Tahoma" panose="020B0604030504040204" pitchFamily="34" charset="0"/>
              </a:rPr>
              <a:t>45</a:t>
            </a:r>
            <a:r>
              <a:rPr lang="en-US" sz="1000" dirty="0">
                <a:latin typeface="Tahoma" panose="020B0604030504040204" pitchFamily="34" charset="0"/>
                <a:ea typeface="Tahoma" panose="020B0604030504040204" pitchFamily="34" charset="0"/>
                <a:cs typeface="Tahoma" panose="020B0604030504040204" pitchFamily="34" charset="0"/>
              </a:rPr>
              <a:t>(1), 1-22. Available: </a:t>
            </a:r>
            <a:r>
              <a:rPr lang="en-US" sz="1000" u="sng" dirty="0">
                <a:latin typeface="Tahoma" panose="020B0604030504040204" pitchFamily="34" charset="0"/>
                <a:ea typeface="Tahoma" panose="020B0604030504040204" pitchFamily="34" charset="0"/>
                <a:cs typeface="Tahoma" panose="020B0604030504040204" pitchFamily="34" charset="0"/>
                <a:hlinkClick r:id="rId3"/>
              </a:rPr>
              <a:t>https://www.cjlt.ca/index.php/cjlt/article/view/27795</a:t>
            </a:r>
            <a:r>
              <a:rPr lang="en-US" sz="1000" dirty="0">
                <a:latin typeface="Tahoma" panose="020B0604030504040204" pitchFamily="34" charset="0"/>
                <a:ea typeface="Tahoma" panose="020B0604030504040204" pitchFamily="34" charset="0"/>
                <a:cs typeface="Tahoma" panose="020B0604030504040204" pitchFamily="34" charset="0"/>
              </a:rPr>
              <a:t> </a:t>
            </a:r>
          </a:p>
          <a:p>
            <a:pPr>
              <a:spcAft>
                <a:spcPts val="600"/>
              </a:spcAft>
            </a:pPr>
            <a:r>
              <a:rPr lang="en-US" sz="1000" dirty="0">
                <a:latin typeface="Tahoma" panose="020B0604030504040204" pitchFamily="34" charset="0"/>
                <a:ea typeface="Tahoma" panose="020B0604030504040204" pitchFamily="34" charset="0"/>
                <a:cs typeface="Tahoma" panose="020B0604030504040204" pitchFamily="34" charset="0"/>
              </a:rPr>
              <a:t>Doo, M. Y., Tang, Y., Bonk, C. J., &amp; Zhu, M. (2019). A Mixed Methods Look at </a:t>
            </a:r>
            <a:r>
              <a:rPr lang="en-US" sz="1000" dirty="0">
                <a:solidFill>
                  <a:srgbClr val="FF0000"/>
                </a:solidFill>
                <a:latin typeface="Tahoma" panose="020B0604030504040204" pitchFamily="34" charset="0"/>
                <a:ea typeface="Tahoma" panose="020B0604030504040204" pitchFamily="34" charset="0"/>
                <a:cs typeface="Tahoma" panose="020B0604030504040204" pitchFamily="34" charset="0"/>
              </a:rPr>
              <a:t>MOOC Instructor Motivation and Career and Professional Development</a:t>
            </a:r>
            <a:r>
              <a:rPr lang="en-US" sz="1000" dirty="0">
                <a:latin typeface="Tahoma" panose="020B0604030504040204" pitchFamily="34" charset="0"/>
                <a:ea typeface="Tahoma" panose="020B0604030504040204" pitchFamily="34" charset="0"/>
                <a:cs typeface="Tahoma" panose="020B0604030504040204" pitchFamily="34" charset="0"/>
              </a:rPr>
              <a:t>. </a:t>
            </a:r>
            <a:r>
              <a:rPr lang="en-US" sz="1000" i="1" dirty="0">
                <a:latin typeface="Tahoma" panose="020B0604030504040204" pitchFamily="34" charset="0"/>
                <a:ea typeface="Tahoma" panose="020B0604030504040204" pitchFamily="34" charset="0"/>
                <a:cs typeface="Tahoma" panose="020B0604030504040204" pitchFamily="34" charset="0"/>
              </a:rPr>
              <a:t>Distance Education</a:t>
            </a:r>
            <a:r>
              <a:rPr lang="en-US" sz="1000" dirty="0">
                <a:latin typeface="Tahoma" panose="020B0604030504040204" pitchFamily="34" charset="0"/>
                <a:ea typeface="Tahoma" panose="020B0604030504040204" pitchFamily="34" charset="0"/>
                <a:cs typeface="Tahoma" panose="020B0604030504040204" pitchFamily="34" charset="0"/>
              </a:rPr>
              <a:t>, </a:t>
            </a:r>
            <a:r>
              <a:rPr lang="en-US" sz="1000" i="1" dirty="0">
                <a:latin typeface="Tahoma" panose="020B0604030504040204" pitchFamily="34" charset="0"/>
                <a:ea typeface="Tahoma" panose="020B0604030504040204" pitchFamily="34" charset="0"/>
                <a:cs typeface="Tahoma" panose="020B0604030504040204" pitchFamily="34" charset="0"/>
              </a:rPr>
              <a:t>41</a:t>
            </a:r>
            <a:r>
              <a:rPr lang="en-US" sz="1000" dirty="0">
                <a:latin typeface="Tahoma" panose="020B0604030504040204" pitchFamily="34" charset="0"/>
                <a:ea typeface="Tahoma" panose="020B0604030504040204" pitchFamily="34" charset="0"/>
                <a:cs typeface="Tahoma" panose="020B0604030504040204" pitchFamily="34" charset="0"/>
              </a:rPr>
              <a:t>(1).</a:t>
            </a:r>
          </a:p>
          <a:p>
            <a:pPr>
              <a:spcAft>
                <a:spcPts val="600"/>
              </a:spcAft>
            </a:pPr>
            <a:r>
              <a:rPr lang="en-US" sz="1000" dirty="0">
                <a:latin typeface="Tahoma" panose="020B0604030504040204" pitchFamily="34" charset="0"/>
                <a:ea typeface="Tahoma" panose="020B0604030504040204" pitchFamily="34" charset="0"/>
                <a:cs typeface="Tahoma" panose="020B0604030504040204" pitchFamily="34" charset="0"/>
              </a:rPr>
              <a:t>Sari, A. R., Bonk, C. J., &amp; Zhu, M. (2019).</a:t>
            </a:r>
            <a:r>
              <a:rPr lang="en-US" sz="1000" dirty="0">
                <a:solidFill>
                  <a:srgbClr val="FF0000"/>
                </a:solidFill>
                <a:latin typeface="Tahoma" panose="020B0604030504040204" pitchFamily="34" charset="0"/>
                <a:ea typeface="Tahoma" panose="020B0604030504040204" pitchFamily="34" charset="0"/>
                <a:cs typeface="Tahoma" panose="020B0604030504040204" pitchFamily="34" charset="0"/>
              </a:rPr>
              <a:t> MOOC </a:t>
            </a:r>
            <a:r>
              <a:rPr lang="id-ID" sz="1000" dirty="0">
                <a:solidFill>
                  <a:srgbClr val="FF0000"/>
                </a:solidFill>
                <a:latin typeface="Tahoma" panose="020B0604030504040204" pitchFamily="34" charset="0"/>
                <a:ea typeface="Tahoma" panose="020B0604030504040204" pitchFamily="34" charset="0"/>
                <a:cs typeface="Tahoma" panose="020B0604030504040204" pitchFamily="34" charset="0"/>
              </a:rPr>
              <a:t>Instructor </a:t>
            </a:r>
            <a:r>
              <a:rPr lang="en-US" sz="1000" dirty="0">
                <a:solidFill>
                  <a:srgbClr val="FF0000"/>
                </a:solidFill>
                <a:latin typeface="Tahoma" panose="020B0604030504040204" pitchFamily="34" charset="0"/>
                <a:ea typeface="Tahoma" panose="020B0604030504040204" pitchFamily="34" charset="0"/>
                <a:cs typeface="Tahoma" panose="020B0604030504040204" pitchFamily="34" charset="0"/>
              </a:rPr>
              <a:t>Design</a:t>
            </a:r>
            <a:r>
              <a:rPr lang="id-ID" sz="1000" dirty="0">
                <a:solidFill>
                  <a:srgbClr val="FF0000"/>
                </a:solidFill>
                <a:latin typeface="Tahoma" panose="020B0604030504040204" pitchFamily="34" charset="0"/>
                <a:ea typeface="Tahoma" panose="020B0604030504040204" pitchFamily="34" charset="0"/>
                <a:cs typeface="Tahoma" panose="020B0604030504040204" pitchFamily="34" charset="0"/>
              </a:rPr>
              <a:t>s </a:t>
            </a:r>
            <a:r>
              <a:rPr lang="en-US" sz="1000" dirty="0">
                <a:solidFill>
                  <a:srgbClr val="FF0000"/>
                </a:solidFill>
                <a:latin typeface="Tahoma" panose="020B0604030504040204" pitchFamily="34" charset="0"/>
                <a:ea typeface="Tahoma" panose="020B0604030504040204" pitchFamily="34" charset="0"/>
                <a:cs typeface="Tahoma" panose="020B0604030504040204" pitchFamily="34" charset="0"/>
              </a:rPr>
              <a:t>and Challenges</a:t>
            </a:r>
            <a:r>
              <a:rPr lang="en-US" sz="1000" dirty="0">
                <a:latin typeface="Tahoma" panose="020B0604030504040204" pitchFamily="34" charset="0"/>
                <a:ea typeface="Tahoma" panose="020B0604030504040204" pitchFamily="34" charset="0"/>
                <a:cs typeface="Tahoma" panose="020B0604030504040204" pitchFamily="34" charset="0"/>
              </a:rPr>
              <a:t>: What can be Learned from Existing MOOCs in Indonesia and Malaysia? </a:t>
            </a:r>
            <a:r>
              <a:rPr lang="en-US" sz="1000" i="1" dirty="0">
                <a:latin typeface="Tahoma" panose="020B0604030504040204" pitchFamily="34" charset="0"/>
                <a:ea typeface="Tahoma" panose="020B0604030504040204" pitchFamily="34" charset="0"/>
                <a:cs typeface="Tahoma" panose="020B0604030504040204" pitchFamily="34" charset="0"/>
              </a:rPr>
              <a:t>Asia Pacific Education Review</a:t>
            </a:r>
            <a:r>
              <a:rPr lang="en-US" sz="1000" dirty="0">
                <a:latin typeface="Tahoma" panose="020B0604030504040204" pitchFamily="34" charset="0"/>
                <a:ea typeface="Tahoma" panose="020B0604030504040204" pitchFamily="34" charset="0"/>
                <a:cs typeface="Tahoma" panose="020B0604030504040204" pitchFamily="34" charset="0"/>
              </a:rPr>
              <a:t>.</a:t>
            </a:r>
          </a:p>
          <a:p>
            <a:pPr>
              <a:spcAft>
                <a:spcPts val="600"/>
              </a:spcAft>
            </a:pPr>
            <a:r>
              <a:rPr lang="en-US" sz="1000" dirty="0">
                <a:latin typeface="Tahoma" panose="020B0604030504040204" pitchFamily="34" charset="0"/>
                <a:ea typeface="Tahoma" panose="020B0604030504040204" pitchFamily="34" charset="0"/>
                <a:cs typeface="Tahoma" panose="020B0604030504040204" pitchFamily="34" charset="0"/>
              </a:rPr>
              <a:t>Zhu, M., &amp; Bonk, C. J. (2019). Designing MOOCs to facilitate participant </a:t>
            </a:r>
            <a:r>
              <a:rPr lang="en-US" sz="1000" dirty="0">
                <a:solidFill>
                  <a:srgbClr val="FF0000"/>
                </a:solidFill>
                <a:latin typeface="Tahoma" panose="020B0604030504040204" pitchFamily="34" charset="0"/>
                <a:ea typeface="Tahoma" panose="020B0604030504040204" pitchFamily="34" charset="0"/>
                <a:cs typeface="Tahoma" panose="020B0604030504040204" pitchFamily="34" charset="0"/>
              </a:rPr>
              <a:t>self-directed learning</a:t>
            </a:r>
            <a:r>
              <a:rPr lang="en-US" sz="1000" dirty="0">
                <a:latin typeface="Tahoma" panose="020B0604030504040204" pitchFamily="34" charset="0"/>
                <a:ea typeface="Tahoma" panose="020B0604030504040204" pitchFamily="34" charset="0"/>
                <a:cs typeface="Tahoma" panose="020B0604030504040204" pitchFamily="34" charset="0"/>
              </a:rPr>
              <a:t>: An analysis of instructor perspectives and practices. </a:t>
            </a:r>
            <a:r>
              <a:rPr lang="en-US" sz="1000" i="1" dirty="0">
                <a:latin typeface="Tahoma" panose="020B0604030504040204" pitchFamily="34" charset="0"/>
                <a:ea typeface="Tahoma" panose="020B0604030504040204" pitchFamily="34" charset="0"/>
                <a:cs typeface="Tahoma" panose="020B0604030504040204" pitchFamily="34" charset="0"/>
              </a:rPr>
              <a:t>International Journal of Self-Directed Learning.</a:t>
            </a:r>
            <a:endParaRPr lang="en-US" sz="1000" dirty="0">
              <a:latin typeface="Tahoma" panose="020B0604030504040204" pitchFamily="34" charset="0"/>
              <a:ea typeface="Tahoma" panose="020B0604030504040204" pitchFamily="34" charset="0"/>
              <a:cs typeface="Tahoma" panose="020B0604030504040204" pitchFamily="34" charset="0"/>
            </a:endParaRPr>
          </a:p>
          <a:p>
            <a:pPr>
              <a:spcAft>
                <a:spcPts val="600"/>
              </a:spcAft>
            </a:pPr>
            <a:r>
              <a:rPr lang="en-US" sz="1000" dirty="0">
                <a:latin typeface="Tahoma" panose="020B0604030504040204" pitchFamily="34" charset="0"/>
                <a:ea typeface="Tahoma" panose="020B0604030504040204" pitchFamily="34" charset="0"/>
                <a:cs typeface="Tahoma" panose="020B0604030504040204" pitchFamily="34" charset="0"/>
              </a:rPr>
              <a:t>	Zhu, M., &amp; Bonk, C. J. (in press for 2019). Designing MOOCs to Facilitate </a:t>
            </a:r>
            <a:r>
              <a:rPr lang="en-US" sz="1000" dirty="0">
                <a:solidFill>
                  <a:srgbClr val="FF0000"/>
                </a:solidFill>
                <a:latin typeface="Tahoma" panose="020B0604030504040204" pitchFamily="34" charset="0"/>
                <a:ea typeface="Tahoma" panose="020B0604030504040204" pitchFamily="34" charset="0"/>
                <a:cs typeface="Tahoma" panose="020B0604030504040204" pitchFamily="34" charset="0"/>
              </a:rPr>
              <a:t>Participant Self-monitoring for Self-directed Learning</a:t>
            </a:r>
            <a:r>
              <a:rPr lang="en-US" sz="1000" dirty="0">
                <a:latin typeface="Tahoma" panose="020B0604030504040204" pitchFamily="34" charset="0"/>
                <a:ea typeface="Tahoma" panose="020B0604030504040204" pitchFamily="34" charset="0"/>
                <a:cs typeface="Tahoma" panose="020B0604030504040204" pitchFamily="34" charset="0"/>
              </a:rPr>
              <a:t>. For Special Issue: </a:t>
            </a:r>
            <a:r>
              <a:rPr lang="en-US" sz="1000" i="1" dirty="0">
                <a:latin typeface="Tahoma" panose="020B0604030504040204" pitchFamily="34" charset="0"/>
                <a:ea typeface="Tahoma" panose="020B0604030504040204" pitchFamily="34" charset="0"/>
                <a:cs typeface="Tahoma" panose="020B0604030504040204" pitchFamily="34" charset="0"/>
              </a:rPr>
              <a:t>Online Learning</a:t>
            </a:r>
            <a:r>
              <a:rPr lang="en-US" sz="1000" dirty="0">
                <a:latin typeface="Tahoma" panose="020B0604030504040204" pitchFamily="34" charset="0"/>
                <a:ea typeface="Tahoma" panose="020B0604030504040204" pitchFamily="34" charset="0"/>
                <a:cs typeface="Tahoma" panose="020B0604030504040204" pitchFamily="34" charset="0"/>
              </a:rPr>
              <a:t>.</a:t>
            </a:r>
          </a:p>
          <a:p>
            <a:pPr>
              <a:spcAft>
                <a:spcPts val="600"/>
              </a:spcAft>
            </a:pPr>
            <a:r>
              <a:rPr lang="en-US" sz="1000" dirty="0">
                <a:latin typeface="Tahoma" panose="020B0604030504040204" pitchFamily="34" charset="0"/>
                <a:ea typeface="Tahoma" panose="020B0604030504040204" pitchFamily="34" charset="0"/>
                <a:cs typeface="Tahoma" panose="020B0604030504040204" pitchFamily="34" charset="0"/>
              </a:rPr>
              <a:t>	Zhu, M., Sabir, N., Bonk, C. J., Sari, A., Xu., S., &amp; Kim, M. (in review). Addressing Learner </a:t>
            </a:r>
            <a:r>
              <a:rPr lang="en-US" sz="1000" dirty="0">
                <a:solidFill>
                  <a:srgbClr val="FF0000"/>
                </a:solidFill>
                <a:latin typeface="Tahoma" panose="020B0604030504040204" pitchFamily="34" charset="0"/>
                <a:ea typeface="Tahoma" panose="020B0604030504040204" pitchFamily="34" charset="0"/>
                <a:cs typeface="Tahoma" panose="020B0604030504040204" pitchFamily="34" charset="0"/>
              </a:rPr>
              <a:t>Cultural Diversity in MOOC Design and Delivery</a:t>
            </a:r>
            <a:r>
              <a:rPr lang="en-US" sz="1000" dirty="0">
                <a:latin typeface="Tahoma" panose="020B0604030504040204" pitchFamily="34" charset="0"/>
                <a:ea typeface="Tahoma" panose="020B0604030504040204" pitchFamily="34" charset="0"/>
                <a:cs typeface="Tahoma" panose="020B0604030504040204" pitchFamily="34" charset="0"/>
              </a:rPr>
              <a:t>: Strategies and Practices of Instructors and Experts. </a:t>
            </a:r>
            <a:r>
              <a:rPr lang="en-US" sz="1000" i="1" dirty="0">
                <a:latin typeface="Tahoma" panose="020B0604030504040204" pitchFamily="34" charset="0"/>
                <a:ea typeface="Tahoma" panose="020B0604030504040204" pitchFamily="34" charset="0"/>
                <a:cs typeface="Tahoma" panose="020B0604030504040204" pitchFamily="34" charset="0"/>
              </a:rPr>
              <a:t>Educational Technology Research and Development (ETR&amp;D)</a:t>
            </a:r>
            <a:r>
              <a:rPr lang="en-US" sz="1000" dirty="0">
                <a:latin typeface="Tahoma" panose="020B0604030504040204" pitchFamily="34" charset="0"/>
                <a:ea typeface="Tahoma" panose="020B0604030504040204" pitchFamily="34" charset="0"/>
                <a:cs typeface="Tahoma" panose="020B0604030504040204" pitchFamily="34" charset="0"/>
              </a:rPr>
              <a:t>.</a:t>
            </a:r>
          </a:p>
          <a:p>
            <a:pPr>
              <a:spcAft>
                <a:spcPts val="600"/>
              </a:spcAft>
            </a:pPr>
            <a:r>
              <a:rPr lang="en-US" sz="1000" dirty="0">
                <a:latin typeface="Tahoma" panose="020B0604030504040204" pitchFamily="34" charset="0"/>
                <a:ea typeface="Tahoma" panose="020B0604030504040204" pitchFamily="34" charset="0"/>
                <a:cs typeface="Tahoma" panose="020B0604030504040204" pitchFamily="34" charset="0"/>
              </a:rPr>
              <a:t>An, Y.-J., Zhu, M., Bonk, C. J., &amp; Lin, L. (in review). Exploring instructors’ perspectives, practices, and perceived support needs and barriers related to the </a:t>
            </a:r>
            <a:r>
              <a:rPr lang="en-US" sz="1000" dirty="0">
                <a:solidFill>
                  <a:srgbClr val="FF0000"/>
                </a:solidFill>
                <a:latin typeface="Tahoma" panose="020B0604030504040204" pitchFamily="34" charset="0"/>
                <a:ea typeface="Tahoma" panose="020B0604030504040204" pitchFamily="34" charset="0"/>
                <a:cs typeface="Tahoma" panose="020B0604030504040204" pitchFamily="34" charset="0"/>
              </a:rPr>
              <a:t>gamification of MOOCs</a:t>
            </a:r>
            <a:r>
              <a:rPr lang="en-US" sz="1000" dirty="0">
                <a:latin typeface="Tahoma" panose="020B0604030504040204" pitchFamily="34" charset="0"/>
                <a:ea typeface="Tahoma" panose="020B0604030504040204" pitchFamily="34" charset="0"/>
                <a:cs typeface="Tahoma" panose="020B0604030504040204" pitchFamily="34" charset="0"/>
              </a:rPr>
              <a:t>. </a:t>
            </a:r>
            <a:r>
              <a:rPr lang="en-US" sz="1000" i="1" dirty="0">
                <a:latin typeface="Tahoma" panose="020B0604030504040204" pitchFamily="34" charset="0"/>
                <a:ea typeface="Tahoma" panose="020B0604030504040204" pitchFamily="34" charset="0"/>
                <a:cs typeface="Tahoma" panose="020B0604030504040204" pitchFamily="34" charset="0"/>
              </a:rPr>
              <a:t>Journal of Computing in Higher Education</a:t>
            </a:r>
            <a:r>
              <a:rPr lang="en-US" sz="1000" dirty="0">
                <a:latin typeface="Tahoma" panose="020B0604030504040204" pitchFamily="34" charset="0"/>
                <a:ea typeface="Tahoma" panose="020B0604030504040204" pitchFamily="34" charset="0"/>
                <a:cs typeface="Tahoma" panose="020B0604030504040204" pitchFamily="34" charset="0"/>
              </a:rPr>
              <a:t>.</a:t>
            </a:r>
          </a:p>
          <a:p>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597877" y="474219"/>
            <a:ext cx="7243913"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Background</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8802562" y="6452147"/>
            <a:ext cx="2057400" cy="365125"/>
          </a:xfrm>
        </p:spPr>
        <p:txBody>
          <a:bodyPr/>
          <a:lstStyle/>
          <a:p>
            <a:fld id="{136F273C-9302-4EE3-8F13-E17C1857F5E7}" type="slidenum">
              <a:rPr lang="en-US" smtClean="0"/>
              <a:t>14</a:t>
            </a:fld>
            <a:endParaRPr lang="en-US" dirty="0"/>
          </a:p>
        </p:txBody>
      </p:sp>
    </p:spTree>
    <p:extLst>
      <p:ext uri="{BB962C8B-B14F-4D97-AF65-F5344CB8AC3E}">
        <p14:creationId xmlns:p14="http://schemas.microsoft.com/office/powerpoint/2010/main" val="2813318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4294967295"/>
          </p:nvPr>
        </p:nvSpPr>
        <p:spPr>
          <a:xfrm>
            <a:off x="1037344" y="1605963"/>
            <a:ext cx="10004612" cy="4280007"/>
          </a:xfrm>
        </p:spPr>
        <p:txBody>
          <a:bodyPr>
            <a:noAutofit/>
          </a:bodyPr>
          <a:lstStyle/>
          <a:p>
            <a:pPr marL="0" indent="0">
              <a:spcAft>
                <a:spcPts val="600"/>
              </a:spcAft>
              <a:buNone/>
            </a:pPr>
            <a:r>
              <a:rPr lang="en-US" b="1" u="sng" dirty="0">
                <a:latin typeface="Tahoma" panose="020B0604030504040204" pitchFamily="34" charset="0"/>
                <a:ea typeface="Tahoma" panose="020B0604030504040204" pitchFamily="34" charset="0"/>
                <a:cs typeface="Tahoma" panose="020B0604030504040204" pitchFamily="34" charset="0"/>
              </a:rPr>
              <a:t>OCW Projects:</a:t>
            </a:r>
            <a:endParaRPr lang="en-US" dirty="0">
              <a:latin typeface="Tahoma" panose="020B0604030504040204" pitchFamily="34" charset="0"/>
              <a:ea typeface="Tahoma" panose="020B0604030504040204" pitchFamily="34" charset="0"/>
              <a:cs typeface="Tahoma" panose="020B0604030504040204" pitchFamily="34" charset="0"/>
            </a:endParaRPr>
          </a:p>
          <a:p>
            <a:pPr>
              <a:spcAft>
                <a:spcPts val="600"/>
              </a:spcAft>
            </a:pPr>
            <a:r>
              <a:rPr lang="en-US" sz="1600" dirty="0">
                <a:latin typeface="Tahoma" panose="020B0604030504040204" pitchFamily="34" charset="0"/>
                <a:ea typeface="Tahoma" panose="020B0604030504040204" pitchFamily="34" charset="0"/>
                <a:cs typeface="Tahoma" panose="020B0604030504040204" pitchFamily="34" charset="0"/>
              </a:rPr>
              <a:t>Lee, M., Lin, M.-F., &amp; Bonk, C. J. (2007, November). OOPS, turning MIT </a:t>
            </a:r>
            <a:r>
              <a:rPr lang="en-US" sz="1600" dirty="0" err="1">
                <a:latin typeface="Tahoma" panose="020B0604030504040204" pitchFamily="34" charset="0"/>
                <a:ea typeface="Tahoma" panose="020B0604030504040204" pitchFamily="34" charset="0"/>
                <a:cs typeface="Tahoma" panose="020B0604030504040204" pitchFamily="34" charset="0"/>
              </a:rPr>
              <a:t>OpenCourseWare</a:t>
            </a:r>
            <a:r>
              <a:rPr lang="en-US" sz="1600" dirty="0">
                <a:latin typeface="Tahoma" panose="020B0604030504040204" pitchFamily="34" charset="0"/>
                <a:ea typeface="Tahoma" panose="020B0604030504040204" pitchFamily="34" charset="0"/>
                <a:cs typeface="Tahoma" panose="020B0604030504040204" pitchFamily="34" charset="0"/>
              </a:rPr>
              <a:t> into Chinese: An analysis of a community of practice of global translators. </a:t>
            </a:r>
            <a:r>
              <a:rPr lang="en-US" sz="1600" i="1" dirty="0">
                <a:latin typeface="Tahoma" panose="020B0604030504040204" pitchFamily="34" charset="0"/>
                <a:ea typeface="Tahoma" panose="020B0604030504040204" pitchFamily="34" charset="0"/>
                <a:cs typeface="Tahoma" panose="020B0604030504040204" pitchFamily="34" charset="0"/>
              </a:rPr>
              <a:t>International Review of Research in Open and Distance Learning, 8</a:t>
            </a:r>
            <a:r>
              <a:rPr lang="en-US" sz="1600" dirty="0">
                <a:latin typeface="Tahoma" panose="020B0604030504040204" pitchFamily="34" charset="0"/>
                <a:ea typeface="Tahoma" panose="020B0604030504040204" pitchFamily="34" charset="0"/>
                <a:cs typeface="Tahoma" panose="020B0604030504040204" pitchFamily="34" charset="0"/>
              </a:rPr>
              <a:t>(3). </a:t>
            </a:r>
            <a:r>
              <a:rPr lang="en-US" sz="1600" u="sng" dirty="0">
                <a:latin typeface="Tahoma" panose="020B0604030504040204" pitchFamily="34" charset="0"/>
                <a:ea typeface="Tahoma" panose="020B0604030504040204" pitchFamily="34" charset="0"/>
                <a:cs typeface="Tahoma" panose="020B0604030504040204" pitchFamily="34" charset="0"/>
                <a:hlinkClick r:id="rId3"/>
              </a:rPr>
              <a:t>https://doi.org/10.19173/irrodl.v8i3.463</a:t>
            </a:r>
            <a:r>
              <a:rPr lang="en-US" sz="1600" dirty="0">
                <a:latin typeface="Tahoma" panose="020B0604030504040204" pitchFamily="34" charset="0"/>
                <a:ea typeface="Tahoma" panose="020B0604030504040204" pitchFamily="34" charset="0"/>
                <a:cs typeface="Tahoma" panose="020B0604030504040204" pitchFamily="34" charset="0"/>
              </a:rPr>
              <a:t> </a:t>
            </a:r>
          </a:p>
          <a:p>
            <a:pPr>
              <a:spcAft>
                <a:spcPts val="600"/>
              </a:spcAft>
            </a:pPr>
            <a:r>
              <a:rPr lang="en-US" sz="1600" dirty="0">
                <a:latin typeface="Tahoma" panose="020B0604030504040204" pitchFamily="34" charset="0"/>
                <a:ea typeface="Tahoma" panose="020B0604030504040204" pitchFamily="34" charset="0"/>
                <a:cs typeface="Tahoma" panose="020B0604030504040204" pitchFamily="34" charset="0"/>
              </a:rPr>
              <a:t>Bonk, C. J., Lee, M. M., Kou, X., Xu, S. &amp; Sheu, F.-R. (2015). Understanding the self-directed online learning preferences, goals, achievements, and challenges of MIT </a:t>
            </a:r>
            <a:r>
              <a:rPr lang="en-US" sz="1600" dirty="0" err="1">
                <a:latin typeface="Tahoma" panose="020B0604030504040204" pitchFamily="34" charset="0"/>
                <a:ea typeface="Tahoma" panose="020B0604030504040204" pitchFamily="34" charset="0"/>
                <a:cs typeface="Tahoma" panose="020B0604030504040204" pitchFamily="34" charset="0"/>
              </a:rPr>
              <a:t>OpenCourseWare</a:t>
            </a:r>
            <a:r>
              <a:rPr lang="en-US" sz="1600" dirty="0">
                <a:latin typeface="Tahoma" panose="020B0604030504040204" pitchFamily="34" charset="0"/>
                <a:ea typeface="Tahoma" panose="020B0604030504040204" pitchFamily="34" charset="0"/>
                <a:cs typeface="Tahoma" panose="020B0604030504040204" pitchFamily="34" charset="0"/>
              </a:rPr>
              <a:t> subscribers. </a:t>
            </a:r>
            <a:r>
              <a:rPr lang="en-US" sz="1600" i="1" dirty="0">
                <a:latin typeface="Tahoma" panose="020B0604030504040204" pitchFamily="34" charset="0"/>
                <a:ea typeface="Tahoma" panose="020B0604030504040204" pitchFamily="34" charset="0"/>
                <a:cs typeface="Tahoma" panose="020B0604030504040204" pitchFamily="34" charset="0"/>
              </a:rPr>
              <a:t>Educational Technology and Society</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i="1" dirty="0">
                <a:latin typeface="Tahoma" panose="020B0604030504040204" pitchFamily="34" charset="0"/>
                <a:ea typeface="Tahoma" panose="020B0604030504040204" pitchFamily="34" charset="0"/>
                <a:cs typeface="Tahoma" panose="020B0604030504040204" pitchFamily="34" charset="0"/>
              </a:rPr>
              <a:t>18</a:t>
            </a:r>
            <a:r>
              <a:rPr lang="en-US" sz="1600" dirty="0">
                <a:latin typeface="Tahoma" panose="020B0604030504040204" pitchFamily="34" charset="0"/>
                <a:ea typeface="Tahoma" panose="020B0604030504040204" pitchFamily="34" charset="0"/>
                <a:cs typeface="Tahoma" panose="020B0604030504040204" pitchFamily="34" charset="0"/>
              </a:rPr>
              <a:t>(2), 349-368. Available: </a:t>
            </a:r>
            <a:r>
              <a:rPr lang="en-US" sz="1600" dirty="0">
                <a:latin typeface="Tahoma" panose="020B0604030504040204" pitchFamily="34" charset="0"/>
                <a:ea typeface="Tahoma" panose="020B0604030504040204" pitchFamily="34" charset="0"/>
                <a:cs typeface="Tahoma" panose="020B0604030504040204" pitchFamily="34" charset="0"/>
                <a:hlinkClick r:id="rId4"/>
              </a:rPr>
              <a:t>https://www.j-ets.net/ETS/journals/18_2/26.pdf</a:t>
            </a:r>
            <a:endParaRPr lang="en-US" sz="1600" dirty="0">
              <a:latin typeface="Tahoma" panose="020B0604030504040204" pitchFamily="34" charset="0"/>
              <a:ea typeface="Tahoma" panose="020B0604030504040204" pitchFamily="34" charset="0"/>
              <a:cs typeface="Tahoma" panose="020B0604030504040204" pitchFamily="34" charset="0"/>
            </a:endParaRPr>
          </a:p>
          <a:p>
            <a:pPr>
              <a:spcAft>
                <a:spcPts val="600"/>
              </a:spcAft>
            </a:pPr>
            <a:r>
              <a:rPr lang="en-US" sz="1600" dirty="0">
                <a:latin typeface="Tahoma" panose="020B0604030504040204" pitchFamily="34" charset="0"/>
                <a:ea typeface="Tahoma" panose="020B0604030504040204" pitchFamily="34" charset="0"/>
                <a:cs typeface="Tahoma" panose="020B0604030504040204" pitchFamily="34" charset="0"/>
              </a:rPr>
              <a:t>Zhu, M.,</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dirty="0">
                <a:latin typeface="Tahoma" panose="020B0604030504040204" pitchFamily="34" charset="0"/>
                <a:ea typeface="Tahoma" panose="020B0604030504040204" pitchFamily="34" charset="0"/>
                <a:cs typeface="Tahoma" panose="020B0604030504040204" pitchFamily="34" charset="0"/>
              </a:rPr>
              <a:t>&amp;</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dirty="0">
                <a:latin typeface="Tahoma" panose="020B0604030504040204" pitchFamily="34" charset="0"/>
                <a:ea typeface="Tahoma" panose="020B0604030504040204" pitchFamily="34" charset="0"/>
                <a:cs typeface="Tahoma" panose="020B0604030504040204" pitchFamily="34" charset="0"/>
              </a:rPr>
              <a:t>Bonk, C., J. (2019, October). </a:t>
            </a:r>
            <a:r>
              <a:rPr lang="en-US" sz="1600" i="1" dirty="0">
                <a:latin typeface="Tahoma" panose="020B0604030504040204" pitchFamily="34" charset="0"/>
                <a:ea typeface="Tahoma" panose="020B0604030504040204" pitchFamily="34" charset="0"/>
                <a:cs typeface="Tahoma" panose="020B0604030504040204" pitchFamily="34" charset="0"/>
              </a:rPr>
              <a:t>Self-directed Learners’ Perceptions and Experiences of Learning STEM through MIT OCW</a:t>
            </a:r>
            <a:r>
              <a:rPr lang="en-US" sz="1600" dirty="0">
                <a:latin typeface="Tahoma" panose="020B0604030504040204" pitchFamily="34" charset="0"/>
                <a:ea typeface="Tahoma" panose="020B0604030504040204" pitchFamily="34" charset="0"/>
                <a:cs typeface="Tahoma" panose="020B0604030504040204" pitchFamily="34" charset="0"/>
              </a:rPr>
              <a:t>. 2019 Open Education Conference, Phoenix, AZ.</a:t>
            </a:r>
          </a:p>
          <a:p>
            <a:pPr marL="0" indent="0">
              <a:spcAft>
                <a:spcPts val="600"/>
              </a:spcAft>
              <a:buNone/>
            </a:pPr>
            <a:r>
              <a:rPr lang="en-US" sz="1600" dirty="0">
                <a:latin typeface="Tahoma" panose="020B0604030504040204" pitchFamily="34" charset="0"/>
                <a:ea typeface="Tahoma" panose="020B0604030504040204" pitchFamily="34" charset="0"/>
                <a:cs typeface="Tahoma" panose="020B0604030504040204" pitchFamily="34" charset="0"/>
              </a:rPr>
              <a:t>= = = = = = = = = = = = </a:t>
            </a:r>
          </a:p>
          <a:p>
            <a:pPr>
              <a:spcAft>
                <a:spcPts val="600"/>
              </a:spcAft>
            </a:pPr>
            <a:r>
              <a:rPr lang="en-US" sz="1600" dirty="0"/>
              <a:t>Zhu, M., Herring, S. C., &amp; Bonk, C. J. (2019). Exploring ­presence in online learning through three forms of computer-mediated discourse analysis. </a:t>
            </a:r>
            <a:r>
              <a:rPr lang="en-US" sz="1600" i="1" dirty="0"/>
              <a:t>Distance Education</a:t>
            </a:r>
            <a:r>
              <a:rPr lang="en-US" sz="1600" dirty="0"/>
              <a:t>, </a:t>
            </a:r>
            <a:r>
              <a:rPr lang="en-US" sz="1600" i="1" dirty="0"/>
              <a:t>40</a:t>
            </a:r>
            <a:r>
              <a:rPr lang="en-US" sz="1600" dirty="0"/>
              <a:t>(2), 205-225. DOI: </a:t>
            </a:r>
            <a:r>
              <a:rPr lang="en-US" sz="1600" dirty="0">
                <a:hlinkClick r:id="rId5"/>
              </a:rPr>
              <a:t>10.1080/01587919.2019.1600365</a:t>
            </a:r>
            <a:r>
              <a:rPr lang="en-US" sz="1600" dirty="0"/>
              <a:t> </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597877" y="474219"/>
            <a:ext cx="7243913"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Background</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8802562" y="6452147"/>
            <a:ext cx="2057400" cy="365125"/>
          </a:xfrm>
        </p:spPr>
        <p:txBody>
          <a:bodyPr/>
          <a:lstStyle/>
          <a:p>
            <a:fld id="{136F273C-9302-4EE3-8F13-E17C1857F5E7}" type="slidenum">
              <a:rPr lang="en-US" smtClean="0"/>
              <a:t>15</a:t>
            </a:fld>
            <a:endParaRPr lang="en-US" dirty="0"/>
          </a:p>
        </p:txBody>
      </p:sp>
    </p:spTree>
    <p:extLst>
      <p:ext uri="{BB962C8B-B14F-4D97-AF65-F5344CB8AC3E}">
        <p14:creationId xmlns:p14="http://schemas.microsoft.com/office/powerpoint/2010/main" val="4980915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4294967295"/>
          </p:nvPr>
        </p:nvSpPr>
        <p:spPr>
          <a:xfrm>
            <a:off x="152400" y="1325584"/>
            <a:ext cx="10344151" cy="5086647"/>
          </a:xfrm>
        </p:spPr>
        <p:txBody>
          <a:bodyPr>
            <a:noAutofit/>
          </a:bodyPr>
          <a:lstStyle/>
          <a:p>
            <a:pPr lvl="1">
              <a:lnSpc>
                <a:spcPct val="150000"/>
              </a:lnSpc>
              <a:spcAft>
                <a:spcPts val="0"/>
              </a:spcAft>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One of the earliest OER, the Massachusetts Institute of Technology (MIT) </a:t>
            </a:r>
            <a:r>
              <a:rPr lang="en-US" sz="2400" dirty="0" err="1">
                <a:latin typeface="Tahoma" panose="020B0604030504040204" pitchFamily="34" charset="0"/>
                <a:ea typeface="Tahoma" panose="020B0604030504040204" pitchFamily="34" charset="0"/>
                <a:cs typeface="Tahoma" panose="020B0604030504040204" pitchFamily="34" charset="0"/>
              </a:rPr>
              <a:t>OpenCourseWare</a:t>
            </a:r>
            <a:r>
              <a:rPr lang="en-US" sz="2400" dirty="0">
                <a:latin typeface="Tahoma" panose="020B0604030504040204" pitchFamily="34" charset="0"/>
                <a:ea typeface="Tahoma" panose="020B0604030504040204" pitchFamily="34" charset="0"/>
                <a:cs typeface="Tahoma" panose="020B0604030504040204" pitchFamily="34" charset="0"/>
              </a:rPr>
              <a:t> (OCW), </a:t>
            </a:r>
            <a:r>
              <a:rPr lang="en-US" sz="2400" b="1" dirty="0">
                <a:latin typeface="Tahoma" panose="020B0604030504040204" pitchFamily="34" charset="0"/>
                <a:ea typeface="Tahoma" panose="020B0604030504040204" pitchFamily="34" charset="0"/>
                <a:cs typeface="Tahoma" panose="020B0604030504040204" pitchFamily="34" charset="0"/>
              </a:rPr>
              <a:t>shared MIT course materials and classroom recording videos</a:t>
            </a:r>
            <a:r>
              <a:rPr lang="en-US" sz="2400" dirty="0">
                <a:latin typeface="Tahoma" panose="020B0604030504040204" pitchFamily="34" charset="0"/>
                <a:ea typeface="Tahoma" panose="020B0604030504040204" pitchFamily="34" charset="0"/>
                <a:cs typeface="Tahoma" panose="020B0604030504040204" pitchFamily="34" charset="0"/>
              </a:rPr>
              <a:t> with the public for </a:t>
            </a:r>
            <a:r>
              <a:rPr lang="en-US" sz="2400" b="1" dirty="0">
                <a:latin typeface="Tahoma" panose="020B0604030504040204" pitchFamily="34" charset="0"/>
                <a:ea typeface="Tahoma" panose="020B0604030504040204" pitchFamily="34" charset="0"/>
                <a:cs typeface="Tahoma" panose="020B0604030504040204" pitchFamily="34" charset="0"/>
              </a:rPr>
              <a:t>free and open access.</a:t>
            </a:r>
            <a:endParaRPr lang="en-US" sz="2400"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The latest MIT OCW report indicated that more than </a:t>
            </a:r>
            <a:r>
              <a:rPr lang="en-US" sz="2400" b="1" dirty="0">
                <a:latin typeface="Tahoma" panose="020B0604030504040204" pitchFamily="34" charset="0"/>
                <a:ea typeface="Tahoma" panose="020B0604030504040204" pitchFamily="34" charset="0"/>
                <a:cs typeface="Tahoma" panose="020B0604030504040204" pitchFamily="34" charset="0"/>
              </a:rPr>
              <a:t>2,400 courses </a:t>
            </a:r>
            <a:r>
              <a:rPr lang="en-US" sz="2400" dirty="0">
                <a:latin typeface="Tahoma" panose="020B0604030504040204" pitchFamily="34" charset="0"/>
                <a:ea typeface="Tahoma" panose="020B0604030504040204" pitchFamily="34" charset="0"/>
                <a:cs typeface="Tahoma" panose="020B0604030504040204" pitchFamily="34" charset="0"/>
              </a:rPr>
              <a:t>were published. Among them, approximately </a:t>
            </a:r>
            <a:r>
              <a:rPr lang="en-US" sz="2400" b="1" dirty="0">
                <a:latin typeface="Tahoma" panose="020B0604030504040204" pitchFamily="34" charset="0"/>
                <a:ea typeface="Tahoma" panose="020B0604030504040204" pitchFamily="34" charset="0"/>
                <a:cs typeface="Tahoma" panose="020B0604030504040204" pitchFamily="34" charset="0"/>
              </a:rPr>
              <a:t>100 are full video courses</a:t>
            </a:r>
            <a:r>
              <a:rPr lang="en-US" sz="2400" dirty="0">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rPr>
              <a:t>(MIT OCW report, 2018).</a:t>
            </a: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597877" y="474219"/>
            <a:ext cx="7243913"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Background</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8802562" y="6452147"/>
            <a:ext cx="2057400" cy="365125"/>
          </a:xfrm>
        </p:spPr>
        <p:txBody>
          <a:bodyPr/>
          <a:lstStyle/>
          <a:p>
            <a:fld id="{136F273C-9302-4EE3-8F13-E17C1857F5E7}" type="slidenum">
              <a:rPr lang="en-US" smtClean="0"/>
              <a:t>16</a:t>
            </a:fld>
            <a:endParaRPr lang="en-US" dirty="0"/>
          </a:p>
        </p:txBody>
      </p:sp>
    </p:spTree>
    <p:extLst>
      <p:ext uri="{BB962C8B-B14F-4D97-AF65-F5344CB8AC3E}">
        <p14:creationId xmlns:p14="http://schemas.microsoft.com/office/powerpoint/2010/main" val="819508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802560" y="6452147"/>
            <a:ext cx="2057400" cy="365125"/>
          </a:xfrm>
        </p:spPr>
        <p:txBody>
          <a:bodyPr/>
          <a:lstStyle/>
          <a:p>
            <a:fld id="{136F273C-9302-4EE3-8F13-E17C1857F5E7}" type="slidenum">
              <a:rPr lang="en-US" smtClean="0"/>
              <a:t>17</a:t>
            </a:fld>
            <a:endParaRPr lang="en-US" dirty="0"/>
          </a:p>
        </p:txBody>
      </p:sp>
      <p:pic>
        <p:nvPicPr>
          <p:cNvPr id="3" name="Picture 2"/>
          <p:cNvPicPr>
            <a:picLocks noChangeAspect="1"/>
          </p:cNvPicPr>
          <p:nvPr/>
        </p:nvPicPr>
        <p:blipFill>
          <a:blip r:embed="rId3"/>
          <a:stretch>
            <a:fillRect/>
          </a:stretch>
        </p:blipFill>
        <p:spPr>
          <a:xfrm>
            <a:off x="-1" y="0"/>
            <a:ext cx="12192001"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4641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978DC23-627B-4AE9-8D16-4E66CE9B29ED}"/>
              </a:ext>
            </a:extLst>
          </p:cNvPr>
          <p:cNvSpPr txBox="1">
            <a:spLocks/>
          </p:cNvSpPr>
          <p:nvPr/>
        </p:nvSpPr>
        <p:spPr>
          <a:xfrm>
            <a:off x="164123" y="495990"/>
            <a:ext cx="7677667"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MIT OCW YouTube</a:t>
            </a:r>
          </a:p>
        </p:txBody>
      </p:sp>
      <p:sp>
        <p:nvSpPr>
          <p:cNvPr id="3" name="Slide Number Placeholder 2"/>
          <p:cNvSpPr>
            <a:spLocks noGrp="1"/>
          </p:cNvSpPr>
          <p:nvPr>
            <p:ph type="sldNum" sz="quarter" idx="4"/>
          </p:nvPr>
        </p:nvSpPr>
        <p:spPr>
          <a:xfrm>
            <a:off x="8790841" y="6452147"/>
            <a:ext cx="2057400" cy="365125"/>
          </a:xfrm>
        </p:spPr>
        <p:txBody>
          <a:bodyPr/>
          <a:lstStyle/>
          <a:p>
            <a:fld id="{136F273C-9302-4EE3-8F13-E17C1857F5E7}" type="slidenum">
              <a:rPr lang="en-US" smtClean="0"/>
              <a:t>18</a:t>
            </a:fld>
            <a:endParaRPr lang="en-US" dirty="0"/>
          </a:p>
        </p:txBody>
      </p:sp>
      <p:pic>
        <p:nvPicPr>
          <p:cNvPr id="4" name="Picture 3"/>
          <p:cNvPicPr>
            <a:picLocks noChangeAspect="1"/>
          </p:cNvPicPr>
          <p:nvPr/>
        </p:nvPicPr>
        <p:blipFill>
          <a:blip r:embed="rId3"/>
          <a:stretch>
            <a:fillRect/>
          </a:stretch>
        </p:blipFill>
        <p:spPr>
          <a:xfrm>
            <a:off x="0" y="1277815"/>
            <a:ext cx="12109938" cy="5539457"/>
          </a:xfrm>
          <a:prstGeom prst="rect">
            <a:avLst/>
          </a:prstGeom>
        </p:spPr>
      </p:pic>
    </p:spTree>
    <p:extLst>
      <p:ext uri="{BB962C8B-B14F-4D97-AF65-F5344CB8AC3E}">
        <p14:creationId xmlns:p14="http://schemas.microsoft.com/office/powerpoint/2010/main" val="2375491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5626"/>
          <a:stretch/>
        </p:blipFill>
        <p:spPr>
          <a:xfrm>
            <a:off x="797168" y="3165231"/>
            <a:ext cx="10750063" cy="3188677"/>
          </a:xfrm>
          <a:prstGeom prst="rect">
            <a:avLst/>
          </a:prstGeom>
        </p:spPr>
      </p:pic>
      <p:sp>
        <p:nvSpPr>
          <p:cNvPr id="3" name="Content Placeholder 2">
            <a:extLst>
              <a:ext uri="{FF2B5EF4-FFF2-40B4-BE49-F238E27FC236}">
                <a16:creationId xmlns:a16="http://schemas.microsoft.com/office/drawing/2014/main" id="{7FF370F3-624A-4BB6-9BE0-BBB5B052CDA5}"/>
              </a:ext>
            </a:extLst>
          </p:cNvPr>
          <p:cNvSpPr>
            <a:spLocks noGrp="1"/>
          </p:cNvSpPr>
          <p:nvPr>
            <p:ph idx="4294967295"/>
          </p:nvPr>
        </p:nvSpPr>
        <p:spPr>
          <a:xfrm>
            <a:off x="152400" y="1325584"/>
            <a:ext cx="11394831" cy="2038939"/>
          </a:xfrm>
        </p:spPr>
        <p:txBody>
          <a:bodyPr>
            <a:noAutofit/>
          </a:bodyPr>
          <a:lstStyle/>
          <a:p>
            <a:pPr lvl="1">
              <a:spcAft>
                <a:spcPts val="0"/>
              </a:spcAft>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For the last two decades, MIT OCW are </a:t>
            </a:r>
            <a:r>
              <a:rPr lang="en-US" sz="2400" b="1" dirty="0">
                <a:latin typeface="Tahoma" panose="020B0604030504040204" pitchFamily="34" charset="0"/>
                <a:ea typeface="Tahoma" panose="020B0604030504040204" pitchFamily="34" charset="0"/>
                <a:cs typeface="Tahoma" panose="020B0604030504040204" pitchFamily="34" charset="0"/>
              </a:rPr>
              <a:t>accessible for self-directed learners around the world</a:t>
            </a:r>
            <a:r>
              <a:rPr lang="en-US" sz="2400" dirty="0">
                <a:latin typeface="Tahoma" panose="020B0604030504040204" pitchFamily="34" charset="0"/>
                <a:ea typeface="Tahoma" panose="020B0604030504040204" pitchFamily="34" charset="0"/>
                <a:cs typeface="Tahoma" panose="020B0604030504040204" pitchFamily="34" charset="0"/>
              </a:rPr>
              <a:t> to explore, learn, download, and share </a:t>
            </a:r>
            <a:r>
              <a:rPr lang="en-US" sz="1600" dirty="0">
                <a:latin typeface="Tahoma" panose="020B0604030504040204" pitchFamily="34" charset="0"/>
                <a:ea typeface="Tahoma" panose="020B0604030504040204" pitchFamily="34" charset="0"/>
                <a:cs typeface="Tahoma" panose="020B0604030504040204" pitchFamily="34" charset="0"/>
              </a:rPr>
              <a:t>(Bonk, Lee, Kou, Xu, &amp; Sheu, 2015)</a:t>
            </a:r>
            <a:endParaRPr lang="en-US" sz="2400" dirty="0">
              <a:latin typeface="Tahoma" panose="020B0604030504040204" pitchFamily="34" charset="0"/>
              <a:ea typeface="Tahoma" panose="020B0604030504040204" pitchFamily="34" charset="0"/>
              <a:cs typeface="Tahoma" panose="020B0604030504040204" pitchFamily="34" charset="0"/>
            </a:endParaRPr>
          </a:p>
          <a:p>
            <a:pPr lvl="1">
              <a:spcAft>
                <a:spcPts val="0"/>
              </a:spcAft>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By December 2018, approximately </a:t>
            </a:r>
            <a:r>
              <a:rPr lang="en-US" sz="2400" b="1" dirty="0">
                <a:latin typeface="Tahoma" panose="020B0604030504040204" pitchFamily="34" charset="0"/>
                <a:ea typeface="Tahoma" panose="020B0604030504040204" pitchFamily="34" charset="0"/>
                <a:cs typeface="Tahoma" panose="020B0604030504040204" pitchFamily="34" charset="0"/>
              </a:rPr>
              <a:t>160 million users </a:t>
            </a:r>
            <a:r>
              <a:rPr lang="en-US" sz="2400" dirty="0">
                <a:latin typeface="Tahoma" panose="020B0604030504040204" pitchFamily="34" charset="0"/>
                <a:ea typeface="Tahoma" panose="020B0604030504040204" pitchFamily="34" charset="0"/>
                <a:cs typeface="Tahoma" panose="020B0604030504040204" pitchFamily="34" charset="0"/>
              </a:rPr>
              <a:t>visited their website as well as </a:t>
            </a:r>
            <a:r>
              <a:rPr lang="en-US" sz="2400" b="1" dirty="0">
                <a:latin typeface="Tahoma" panose="020B0604030504040204" pitchFamily="34" charset="0"/>
                <a:ea typeface="Tahoma" panose="020B0604030504040204" pitchFamily="34" charset="0"/>
                <a:cs typeface="Tahoma" panose="020B0604030504040204" pitchFamily="34" charset="0"/>
              </a:rPr>
              <a:t>YouTube videos </a:t>
            </a:r>
            <a:r>
              <a:rPr lang="en-US" sz="1600" dirty="0">
                <a:latin typeface="Tahoma" panose="020B0604030504040204" pitchFamily="34" charset="0"/>
                <a:ea typeface="Tahoma" panose="020B0604030504040204" pitchFamily="34" charset="0"/>
                <a:cs typeface="Tahoma" panose="020B0604030504040204" pitchFamily="34" charset="0"/>
              </a:rPr>
              <a:t>(MIT OCW report, 2018)</a:t>
            </a: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597877" y="474219"/>
            <a:ext cx="7243913"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Background</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8802562" y="6452147"/>
            <a:ext cx="2057400" cy="365125"/>
          </a:xfrm>
        </p:spPr>
        <p:txBody>
          <a:bodyPr/>
          <a:lstStyle/>
          <a:p>
            <a:fld id="{136F273C-9302-4EE3-8F13-E17C1857F5E7}" type="slidenum">
              <a:rPr lang="en-US" smtClean="0"/>
              <a:t>19</a:t>
            </a:fld>
            <a:endParaRPr lang="en-US" dirty="0"/>
          </a:p>
        </p:txBody>
      </p:sp>
    </p:spTree>
    <p:extLst>
      <p:ext uri="{BB962C8B-B14F-4D97-AF65-F5344CB8AC3E}">
        <p14:creationId xmlns:p14="http://schemas.microsoft.com/office/powerpoint/2010/main" val="995185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98473-8B05-4E30-A557-F398ADB94735}"/>
              </a:ext>
            </a:extLst>
          </p:cNvPr>
          <p:cNvSpPr>
            <a:spLocks noGrp="1"/>
          </p:cNvSpPr>
          <p:nvPr>
            <p:ph type="title"/>
          </p:nvPr>
        </p:nvSpPr>
        <p:spPr>
          <a:xfrm>
            <a:off x="1390207" y="1026313"/>
            <a:ext cx="9069976" cy="494412"/>
          </a:xfrm>
        </p:spPr>
        <p:txBody>
          <a:bodyPr/>
          <a:lstStyle/>
          <a:p>
            <a:pPr algn="ctr"/>
            <a:r>
              <a:rPr lang="en-US" dirty="0"/>
              <a:t>We hope this is a “Magical” talk.</a:t>
            </a:r>
          </a:p>
        </p:txBody>
      </p:sp>
      <p:pic>
        <p:nvPicPr>
          <p:cNvPr id="4" name="Picture 3">
            <a:extLst>
              <a:ext uri="{FF2B5EF4-FFF2-40B4-BE49-F238E27FC236}">
                <a16:creationId xmlns:a16="http://schemas.microsoft.com/office/drawing/2014/main" id="{5802B710-F6FA-4A7F-AAE5-2B15BDE6DDB1}"/>
              </a:ext>
            </a:extLst>
          </p:cNvPr>
          <p:cNvPicPr>
            <a:picLocks noChangeAspect="1"/>
          </p:cNvPicPr>
          <p:nvPr/>
        </p:nvPicPr>
        <p:blipFill rotWithShape="1">
          <a:blip r:embed="rId2"/>
          <a:srcRect l="2332" t="33480" r="31870" b="25116"/>
          <a:stretch/>
        </p:blipFill>
        <p:spPr>
          <a:xfrm>
            <a:off x="868296" y="3514238"/>
            <a:ext cx="8022131" cy="2681728"/>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4AD56940-AC0E-4E39-97C6-7220C9483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9814" y="1808830"/>
            <a:ext cx="3240340" cy="1620170"/>
          </a:xfrm>
          <a:prstGeom prst="rect">
            <a:avLst/>
          </a:prstGeom>
        </p:spPr>
      </p:pic>
      <p:pic>
        <p:nvPicPr>
          <p:cNvPr id="8" name="Picture 7" descr="A group of people standing in front of a building&#10;&#10;Description automatically generated">
            <a:extLst>
              <a:ext uri="{FF2B5EF4-FFF2-40B4-BE49-F238E27FC236}">
                <a16:creationId xmlns:a16="http://schemas.microsoft.com/office/drawing/2014/main" id="{E37DC3E5-29EB-4024-84A3-3A73B86B86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9476" y="1964207"/>
            <a:ext cx="3132524" cy="4146521"/>
          </a:xfrm>
          <a:prstGeom prst="rect">
            <a:avLst/>
          </a:prstGeom>
        </p:spPr>
      </p:pic>
    </p:spTree>
    <p:extLst>
      <p:ext uri="{BB962C8B-B14F-4D97-AF65-F5344CB8AC3E}">
        <p14:creationId xmlns:p14="http://schemas.microsoft.com/office/powerpoint/2010/main" val="4660811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978DC23-627B-4AE9-8D16-4E66CE9B29ED}"/>
              </a:ext>
            </a:extLst>
          </p:cNvPr>
          <p:cNvSpPr txBox="1">
            <a:spLocks/>
          </p:cNvSpPr>
          <p:nvPr/>
        </p:nvSpPr>
        <p:spPr>
          <a:xfrm>
            <a:off x="937847" y="495990"/>
            <a:ext cx="6903944"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Research Background</a:t>
            </a:r>
          </a:p>
        </p:txBody>
      </p:sp>
      <p:sp>
        <p:nvSpPr>
          <p:cNvPr id="3" name="Slide Number Placeholder 2"/>
          <p:cNvSpPr>
            <a:spLocks noGrp="1"/>
          </p:cNvSpPr>
          <p:nvPr>
            <p:ph type="sldNum" sz="quarter" idx="4"/>
          </p:nvPr>
        </p:nvSpPr>
        <p:spPr>
          <a:xfrm>
            <a:off x="8779114" y="6452147"/>
            <a:ext cx="2057400" cy="365125"/>
          </a:xfrm>
        </p:spPr>
        <p:txBody>
          <a:bodyPr/>
          <a:lstStyle/>
          <a:p>
            <a:fld id="{136F273C-9302-4EE3-8F13-E17C1857F5E7}" type="slidenum">
              <a:rPr lang="en-US" smtClean="0"/>
              <a:t>20</a:t>
            </a:fld>
            <a:endParaRPr lang="en-US" dirty="0"/>
          </a:p>
        </p:txBody>
      </p:sp>
      <p:pic>
        <p:nvPicPr>
          <p:cNvPr id="5" name="Picture 4"/>
          <p:cNvPicPr>
            <a:picLocks noChangeAspect="1"/>
          </p:cNvPicPr>
          <p:nvPr/>
        </p:nvPicPr>
        <p:blipFill>
          <a:blip r:embed="rId3"/>
          <a:stretch>
            <a:fillRect/>
          </a:stretch>
        </p:blipFill>
        <p:spPr>
          <a:xfrm>
            <a:off x="2328118" y="3752165"/>
            <a:ext cx="6556504" cy="2573518"/>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1" y="1443841"/>
            <a:ext cx="11676184" cy="2308324"/>
          </a:xfrm>
          <a:prstGeom prst="rect">
            <a:avLst/>
          </a:prstGeom>
        </p:spPr>
        <p:txBody>
          <a:bodyPr wrap="square">
            <a:spAutoFit/>
          </a:bodyPr>
          <a:lstStyle/>
          <a:p>
            <a:pPr marL="800100" lvl="1" indent="-342900">
              <a:lnSpc>
                <a:spcPct val="150000"/>
              </a:lnSpc>
              <a:spcAft>
                <a:spcPts val="0"/>
              </a:spcAft>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The </a:t>
            </a:r>
            <a:r>
              <a:rPr lang="en-US" sz="2400" b="1" dirty="0">
                <a:latin typeface="Tahoma" panose="020B0604030504040204" pitchFamily="34" charset="0"/>
                <a:ea typeface="Tahoma" panose="020B0604030504040204" pitchFamily="34" charset="0"/>
                <a:cs typeface="Tahoma" panose="020B0604030504040204" pitchFamily="34" charset="0"/>
              </a:rPr>
              <a:t>most popular </a:t>
            </a:r>
            <a:r>
              <a:rPr lang="en-US" sz="2400" dirty="0">
                <a:latin typeface="Tahoma" panose="020B0604030504040204" pitchFamily="34" charset="0"/>
                <a:ea typeface="Tahoma" panose="020B0604030504040204" pitchFamily="34" charset="0"/>
                <a:cs typeface="Tahoma" panose="020B0604030504040204" pitchFamily="34" charset="0"/>
              </a:rPr>
              <a:t>MIT OCW YouTube videos are related to </a:t>
            </a:r>
            <a:r>
              <a:rPr lang="en-US" sz="2400" b="1" dirty="0">
                <a:latin typeface="Tahoma" panose="020B0604030504040204" pitchFamily="34" charset="0"/>
                <a:ea typeface="Tahoma" panose="020B0604030504040204" pitchFamily="34" charset="0"/>
                <a:cs typeface="Tahoma" panose="020B0604030504040204" pitchFamily="34" charset="0"/>
              </a:rPr>
              <a:t>STEM subjects </a:t>
            </a:r>
            <a:r>
              <a:rPr lang="en-US" sz="2400" dirty="0">
                <a:latin typeface="Tahoma" panose="020B0604030504040204" pitchFamily="34" charset="0"/>
                <a:ea typeface="Tahoma" panose="020B0604030504040204" pitchFamily="34" charset="0"/>
                <a:cs typeface="Tahoma" panose="020B0604030504040204" pitchFamily="34" charset="0"/>
              </a:rPr>
              <a:t>such as computer science and algebra</a:t>
            </a:r>
          </a:p>
          <a:p>
            <a:pPr marL="800100" lvl="1" indent="-342900">
              <a:lnSpc>
                <a:spcPct val="150000"/>
              </a:lnSpc>
              <a:spcAft>
                <a:spcPts val="0"/>
              </a:spcAft>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However, few studies have examined MIT OCW </a:t>
            </a:r>
            <a:r>
              <a:rPr lang="en-US" sz="2400" b="1" dirty="0">
                <a:latin typeface="Tahoma" panose="020B0604030504040204" pitchFamily="34" charset="0"/>
                <a:ea typeface="Tahoma" panose="020B0604030504040204" pitchFamily="34" charset="0"/>
                <a:cs typeface="Tahoma" panose="020B0604030504040204" pitchFamily="34" charset="0"/>
              </a:rPr>
              <a:t>self-directed learners’ perceptions, learning experiences, and challenges</a:t>
            </a:r>
            <a:r>
              <a:rPr lang="en-US" sz="2400" dirty="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428030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978DC23-627B-4AE9-8D16-4E66CE9B29ED}"/>
              </a:ext>
            </a:extLst>
          </p:cNvPr>
          <p:cNvSpPr txBox="1">
            <a:spLocks/>
          </p:cNvSpPr>
          <p:nvPr/>
        </p:nvSpPr>
        <p:spPr>
          <a:xfrm>
            <a:off x="937847" y="495990"/>
            <a:ext cx="6903944"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Research Background</a:t>
            </a:r>
          </a:p>
        </p:txBody>
      </p:sp>
      <p:sp>
        <p:nvSpPr>
          <p:cNvPr id="3" name="Slide Number Placeholder 2"/>
          <p:cNvSpPr>
            <a:spLocks noGrp="1"/>
          </p:cNvSpPr>
          <p:nvPr>
            <p:ph type="sldNum" sz="quarter" idx="4"/>
          </p:nvPr>
        </p:nvSpPr>
        <p:spPr>
          <a:xfrm>
            <a:off x="8779114" y="6452147"/>
            <a:ext cx="2057400" cy="365125"/>
          </a:xfrm>
        </p:spPr>
        <p:txBody>
          <a:bodyPr/>
          <a:lstStyle/>
          <a:p>
            <a:fld id="{136F273C-9302-4EE3-8F13-E17C1857F5E7}" type="slidenum">
              <a:rPr lang="en-US" smtClean="0"/>
              <a:t>21</a:t>
            </a:fld>
            <a:endParaRPr lang="en-US" dirty="0"/>
          </a:p>
        </p:txBody>
      </p:sp>
      <p:sp>
        <p:nvSpPr>
          <p:cNvPr id="6" name="Rectangle 5"/>
          <p:cNvSpPr/>
          <p:nvPr/>
        </p:nvSpPr>
        <p:spPr>
          <a:xfrm>
            <a:off x="576470" y="1443841"/>
            <a:ext cx="10525540" cy="3962239"/>
          </a:xfrm>
          <a:prstGeom prst="rect">
            <a:avLst/>
          </a:prstGeom>
        </p:spPr>
        <p:txBody>
          <a:bodyPr wrap="square">
            <a:spAutoFit/>
          </a:bodyPr>
          <a:lstStyle/>
          <a:p>
            <a:pPr marL="800100" lvl="1" indent="-342900">
              <a:lnSpc>
                <a:spcPct val="150000"/>
              </a:lnSpc>
              <a:spcAft>
                <a:spcPts val="0"/>
              </a:spcAft>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Communities of Inquiry (</a:t>
            </a:r>
            <a:r>
              <a:rPr lang="en-US" sz="2800" dirty="0" err="1">
                <a:latin typeface="Tahoma" panose="020B0604030504040204" pitchFamily="34" charset="0"/>
                <a:ea typeface="Tahoma" panose="020B0604030504040204" pitchFamily="34" charset="0"/>
                <a:cs typeface="Tahoma" panose="020B0604030504040204" pitchFamily="34" charset="0"/>
              </a:rPr>
              <a:t>CoI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1600" dirty="0">
                <a:latin typeface="Tahoma" panose="020B0604030504040204" pitchFamily="34" charset="0"/>
                <a:ea typeface="Tahoma" panose="020B0604030504040204" pitchFamily="34" charset="0"/>
                <a:cs typeface="Tahoma" panose="020B0604030504040204" pitchFamily="34" charset="0"/>
              </a:rPr>
              <a:t>(Garrison et al., 2000) </a:t>
            </a:r>
            <a:r>
              <a:rPr lang="en-US" sz="2800" dirty="0">
                <a:latin typeface="Tahoma" panose="020B0604030504040204" pitchFamily="34" charset="0"/>
                <a:ea typeface="Tahoma" panose="020B0604030504040204" pitchFamily="34" charset="0"/>
                <a:cs typeface="Tahoma" panose="020B0604030504040204" pitchFamily="34" charset="0"/>
              </a:rPr>
              <a:t>research has shown that the framework provides an important </a:t>
            </a:r>
            <a:r>
              <a:rPr lang="en-US" sz="2800" b="1" dirty="0">
                <a:latin typeface="Tahoma" panose="020B0604030504040204" pitchFamily="34" charset="0"/>
                <a:ea typeface="Tahoma" panose="020B0604030504040204" pitchFamily="34" charset="0"/>
                <a:cs typeface="Tahoma" panose="020B0604030504040204" pitchFamily="34" charset="0"/>
              </a:rPr>
              <a:t>conceptual perspective for examining communication and interaction</a:t>
            </a:r>
            <a:r>
              <a:rPr lang="en-US" sz="2800" dirty="0">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rPr>
              <a:t>(e.g., Akyol et al., 2009; Garrison et al., 2000) </a:t>
            </a:r>
            <a:r>
              <a:rPr lang="en-US" sz="2800" dirty="0">
                <a:latin typeface="Tahoma" panose="020B0604030504040204" pitchFamily="34" charset="0"/>
                <a:ea typeface="Tahoma" panose="020B0604030504040204" pitchFamily="34" charset="0"/>
                <a:cs typeface="Tahoma" panose="020B0604030504040204" pitchFamily="34" charset="0"/>
              </a:rPr>
              <a:t>and </a:t>
            </a:r>
            <a:r>
              <a:rPr lang="en-US" sz="2800" b="1" dirty="0">
                <a:latin typeface="Tahoma" panose="020B0604030504040204" pitchFamily="34" charset="0"/>
                <a:ea typeface="Tahoma" panose="020B0604030504040204" pitchFamily="34" charset="0"/>
                <a:cs typeface="Tahoma" panose="020B0604030504040204" pitchFamily="34" charset="0"/>
              </a:rPr>
              <a:t>learners’ perceived learning and satisfaction </a:t>
            </a:r>
            <a:r>
              <a:rPr lang="en-US" dirty="0">
                <a:latin typeface="Tahoma" panose="020B0604030504040204" pitchFamily="34" charset="0"/>
                <a:ea typeface="Tahoma" panose="020B0604030504040204" pitchFamily="34" charset="0"/>
                <a:cs typeface="Tahoma" panose="020B0604030504040204" pitchFamily="34" charset="0"/>
              </a:rPr>
              <a:t>(</a:t>
            </a:r>
            <a:r>
              <a:rPr lang="en-US" dirty="0" err="1">
                <a:latin typeface="Tahoma" panose="020B0604030504040204" pitchFamily="34" charset="0"/>
                <a:ea typeface="Tahoma" panose="020B0604030504040204" pitchFamily="34" charset="0"/>
                <a:cs typeface="Tahoma" panose="020B0604030504040204" pitchFamily="34" charset="0"/>
              </a:rPr>
              <a:t>Arbaugh</a:t>
            </a:r>
            <a:r>
              <a:rPr lang="en-US" dirty="0">
                <a:latin typeface="Tahoma" panose="020B0604030504040204" pitchFamily="34" charset="0"/>
                <a:ea typeface="Tahoma" panose="020B0604030504040204" pitchFamily="34" charset="0"/>
                <a:cs typeface="Tahoma" panose="020B0604030504040204" pitchFamily="34" charset="0"/>
              </a:rPr>
              <a:t>, 2008) </a:t>
            </a:r>
            <a:r>
              <a:rPr lang="en-US" sz="2800" dirty="0">
                <a:latin typeface="Tahoma" panose="020B0604030504040204" pitchFamily="34" charset="0"/>
                <a:ea typeface="Tahoma" panose="020B0604030504040204" pitchFamily="34" charset="0"/>
                <a:cs typeface="Tahoma" panose="020B0604030504040204" pitchFamily="34" charset="0"/>
              </a:rPr>
              <a:t>in online learning environments.</a:t>
            </a:r>
          </a:p>
        </p:txBody>
      </p:sp>
    </p:spTree>
    <p:extLst>
      <p:ext uri="{BB962C8B-B14F-4D97-AF65-F5344CB8AC3E}">
        <p14:creationId xmlns:p14="http://schemas.microsoft.com/office/powerpoint/2010/main" val="119372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978DC23-627B-4AE9-8D16-4E66CE9B29ED}"/>
              </a:ext>
            </a:extLst>
          </p:cNvPr>
          <p:cNvSpPr txBox="1">
            <a:spLocks/>
          </p:cNvSpPr>
          <p:nvPr/>
        </p:nvSpPr>
        <p:spPr>
          <a:xfrm>
            <a:off x="937847" y="495990"/>
            <a:ext cx="6903944"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Research Background</a:t>
            </a:r>
          </a:p>
        </p:txBody>
      </p:sp>
      <p:sp>
        <p:nvSpPr>
          <p:cNvPr id="3" name="Slide Number Placeholder 2"/>
          <p:cNvSpPr>
            <a:spLocks noGrp="1"/>
          </p:cNvSpPr>
          <p:nvPr>
            <p:ph type="sldNum" sz="quarter" idx="4"/>
          </p:nvPr>
        </p:nvSpPr>
        <p:spPr>
          <a:xfrm>
            <a:off x="8779114" y="6452147"/>
            <a:ext cx="2057400" cy="365125"/>
          </a:xfrm>
        </p:spPr>
        <p:txBody>
          <a:bodyPr/>
          <a:lstStyle/>
          <a:p>
            <a:fld id="{136F273C-9302-4EE3-8F13-E17C1857F5E7}" type="slidenum">
              <a:rPr lang="en-US" smtClean="0"/>
              <a:t>22</a:t>
            </a:fld>
            <a:endParaRPr lang="en-US" dirty="0"/>
          </a:p>
        </p:txBody>
      </p:sp>
      <p:sp>
        <p:nvSpPr>
          <p:cNvPr id="6" name="Rectangle 5"/>
          <p:cNvSpPr/>
          <p:nvPr/>
        </p:nvSpPr>
        <p:spPr>
          <a:xfrm>
            <a:off x="586409" y="1443841"/>
            <a:ext cx="10495721" cy="4134337"/>
          </a:xfrm>
          <a:prstGeom prst="rect">
            <a:avLst/>
          </a:prstGeom>
        </p:spPr>
        <p:txBody>
          <a:bodyPr wrap="square">
            <a:spAutoFit/>
          </a:bodyPr>
          <a:lstStyle/>
          <a:p>
            <a:pPr marL="800100" lvl="1" indent="-342900">
              <a:lnSpc>
                <a:spcPct val="150000"/>
              </a:lnSpc>
              <a:spcAft>
                <a:spcPts val="0"/>
              </a:spcAft>
              <a:buFont typeface="Arial" panose="020B0604020202020204" pitchFamily="34" charset="0"/>
              <a:buChar char="•"/>
            </a:pPr>
            <a:r>
              <a:rPr lang="en-US" sz="3600" dirty="0" err="1">
                <a:latin typeface="Tahoma" panose="020B0604030504040204" pitchFamily="34" charset="0"/>
                <a:ea typeface="Tahoma" panose="020B0604030504040204" pitchFamily="34" charset="0"/>
                <a:cs typeface="Tahoma" panose="020B0604030504040204" pitchFamily="34" charset="0"/>
              </a:rPr>
              <a:t>CoI</a:t>
            </a:r>
            <a:r>
              <a:rPr lang="en-US" sz="3600" dirty="0">
                <a:latin typeface="Tahoma" panose="020B0604030504040204" pitchFamily="34" charset="0"/>
                <a:ea typeface="Tahoma" panose="020B0604030504040204" pitchFamily="34" charset="0"/>
                <a:cs typeface="Tahoma" panose="020B0604030504040204" pitchFamily="34" charset="0"/>
              </a:rPr>
              <a:t> framework includes three interdependent dimensions, namely: </a:t>
            </a:r>
          </a:p>
          <a:p>
            <a:pPr marL="1200150" lvl="1" indent="-742950">
              <a:lnSpc>
                <a:spcPct val="150000"/>
              </a:lnSpc>
              <a:spcAft>
                <a:spcPts val="0"/>
              </a:spcAft>
              <a:buAutoNum type="alphaLcParenBoth"/>
            </a:pPr>
            <a:r>
              <a:rPr lang="en-US" sz="3600" b="1" dirty="0">
                <a:latin typeface="Tahoma" panose="020B0604030504040204" pitchFamily="34" charset="0"/>
                <a:ea typeface="Tahoma" panose="020B0604030504040204" pitchFamily="34" charset="0"/>
                <a:cs typeface="Tahoma" panose="020B0604030504040204" pitchFamily="34" charset="0"/>
              </a:rPr>
              <a:t> social presence</a:t>
            </a:r>
            <a:r>
              <a:rPr lang="en-US" sz="3600" dirty="0">
                <a:latin typeface="Tahoma" panose="020B0604030504040204" pitchFamily="34" charset="0"/>
                <a:ea typeface="Tahoma" panose="020B0604030504040204" pitchFamily="34" charset="0"/>
                <a:cs typeface="Tahoma" panose="020B0604030504040204" pitchFamily="34" charset="0"/>
              </a:rPr>
              <a:t>, </a:t>
            </a:r>
          </a:p>
          <a:p>
            <a:pPr marL="1200150" lvl="1" indent="-742950">
              <a:lnSpc>
                <a:spcPct val="150000"/>
              </a:lnSpc>
              <a:spcAft>
                <a:spcPts val="0"/>
              </a:spcAft>
              <a:buAutoNum type="alphaLcParenBoth"/>
            </a:pPr>
            <a:r>
              <a:rPr lang="en-US" sz="3600" b="1" dirty="0">
                <a:latin typeface="Tahoma" panose="020B0604030504040204" pitchFamily="34" charset="0"/>
                <a:ea typeface="Tahoma" panose="020B0604030504040204" pitchFamily="34" charset="0"/>
                <a:cs typeface="Tahoma" panose="020B0604030504040204" pitchFamily="34" charset="0"/>
              </a:rPr>
              <a:t> cognitive presence,</a:t>
            </a:r>
            <a:r>
              <a:rPr lang="en-US" sz="3600" dirty="0">
                <a:latin typeface="Tahoma" panose="020B0604030504040204" pitchFamily="34" charset="0"/>
                <a:ea typeface="Tahoma" panose="020B0604030504040204" pitchFamily="34" charset="0"/>
                <a:cs typeface="Tahoma" panose="020B0604030504040204" pitchFamily="34" charset="0"/>
              </a:rPr>
              <a:t> and </a:t>
            </a:r>
          </a:p>
          <a:p>
            <a:pPr marL="1200150" lvl="1" indent="-742950">
              <a:lnSpc>
                <a:spcPct val="150000"/>
              </a:lnSpc>
              <a:spcAft>
                <a:spcPts val="0"/>
              </a:spcAft>
              <a:buAutoNum type="alphaLcParenBoth"/>
            </a:pPr>
            <a:r>
              <a:rPr lang="en-US" sz="3600" dirty="0">
                <a:latin typeface="Tahoma" panose="020B0604030504040204" pitchFamily="34" charset="0"/>
                <a:ea typeface="Tahoma" panose="020B0604030504040204" pitchFamily="34" charset="0"/>
                <a:cs typeface="Tahoma" panose="020B0604030504040204" pitchFamily="34" charset="0"/>
              </a:rPr>
              <a:t>teaching presence </a:t>
            </a:r>
            <a:r>
              <a:rPr lang="en-US" sz="2400" dirty="0">
                <a:latin typeface="Tahoma" panose="020B0604030504040204" pitchFamily="34" charset="0"/>
                <a:ea typeface="Tahoma" panose="020B0604030504040204" pitchFamily="34" charset="0"/>
                <a:cs typeface="Tahoma" panose="020B0604030504040204" pitchFamily="34" charset="0"/>
              </a:rPr>
              <a:t>(Garrison et al., 2000).</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32418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978DC23-627B-4AE9-8D16-4E66CE9B29ED}"/>
              </a:ext>
            </a:extLst>
          </p:cNvPr>
          <p:cNvSpPr txBox="1">
            <a:spLocks/>
          </p:cNvSpPr>
          <p:nvPr/>
        </p:nvSpPr>
        <p:spPr>
          <a:xfrm>
            <a:off x="937847" y="495990"/>
            <a:ext cx="6903944"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Research Background</a:t>
            </a:r>
          </a:p>
        </p:txBody>
      </p:sp>
      <p:sp>
        <p:nvSpPr>
          <p:cNvPr id="3" name="Slide Number Placeholder 2"/>
          <p:cNvSpPr>
            <a:spLocks noGrp="1"/>
          </p:cNvSpPr>
          <p:nvPr>
            <p:ph type="sldNum" sz="quarter" idx="4"/>
          </p:nvPr>
        </p:nvSpPr>
        <p:spPr>
          <a:xfrm>
            <a:off x="8779114" y="6452147"/>
            <a:ext cx="2057400" cy="365125"/>
          </a:xfrm>
        </p:spPr>
        <p:txBody>
          <a:bodyPr/>
          <a:lstStyle/>
          <a:p>
            <a:fld id="{136F273C-9302-4EE3-8F13-E17C1857F5E7}" type="slidenum">
              <a:rPr lang="en-US" smtClean="0"/>
              <a:t>23</a:t>
            </a:fld>
            <a:endParaRPr lang="en-US" dirty="0"/>
          </a:p>
        </p:txBody>
      </p:sp>
      <p:pic>
        <p:nvPicPr>
          <p:cNvPr id="4" name="Picture 3" descr="A screenshot of a cell phone&#10;&#10;Description automatically generated">
            <a:extLst>
              <a:ext uri="{FF2B5EF4-FFF2-40B4-BE49-F238E27FC236}">
                <a16:creationId xmlns:a16="http://schemas.microsoft.com/office/drawing/2014/main" id="{9893DC42-46A8-48C6-ABC7-99E9FBD88B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721" y="1659749"/>
            <a:ext cx="7807523" cy="4378157"/>
          </a:xfrm>
          <a:prstGeom prst="rect">
            <a:avLst/>
          </a:prstGeom>
        </p:spPr>
      </p:pic>
    </p:spTree>
    <p:extLst>
      <p:ext uri="{BB962C8B-B14F-4D97-AF65-F5344CB8AC3E}">
        <p14:creationId xmlns:p14="http://schemas.microsoft.com/office/powerpoint/2010/main" val="3208414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978DC23-627B-4AE9-8D16-4E66CE9B29ED}"/>
              </a:ext>
            </a:extLst>
          </p:cNvPr>
          <p:cNvSpPr txBox="1">
            <a:spLocks/>
          </p:cNvSpPr>
          <p:nvPr/>
        </p:nvSpPr>
        <p:spPr>
          <a:xfrm>
            <a:off x="937847" y="495990"/>
            <a:ext cx="6903944"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Research Background</a:t>
            </a:r>
          </a:p>
        </p:txBody>
      </p:sp>
      <p:sp>
        <p:nvSpPr>
          <p:cNvPr id="3" name="Slide Number Placeholder 2"/>
          <p:cNvSpPr>
            <a:spLocks noGrp="1"/>
          </p:cNvSpPr>
          <p:nvPr>
            <p:ph type="sldNum" sz="quarter" idx="4"/>
          </p:nvPr>
        </p:nvSpPr>
        <p:spPr>
          <a:xfrm>
            <a:off x="8779114" y="6452147"/>
            <a:ext cx="2057400" cy="365125"/>
          </a:xfrm>
        </p:spPr>
        <p:txBody>
          <a:bodyPr/>
          <a:lstStyle/>
          <a:p>
            <a:fld id="{136F273C-9302-4EE3-8F13-E17C1857F5E7}" type="slidenum">
              <a:rPr lang="en-US" smtClean="0"/>
              <a:t>24</a:t>
            </a:fld>
            <a:endParaRPr lang="en-US" dirty="0"/>
          </a:p>
        </p:txBody>
      </p:sp>
      <p:pic>
        <p:nvPicPr>
          <p:cNvPr id="4" name="Picture 3" descr="A close up of a logo&#10;&#10;Description automatically generated">
            <a:extLst>
              <a:ext uri="{FF2B5EF4-FFF2-40B4-BE49-F238E27FC236}">
                <a16:creationId xmlns:a16="http://schemas.microsoft.com/office/drawing/2014/main" id="{36D84FE5-CCD4-4B8C-9C0B-186EC9DD060B}"/>
              </a:ext>
            </a:extLst>
          </p:cNvPr>
          <p:cNvPicPr>
            <a:picLocks noChangeAspect="1"/>
          </p:cNvPicPr>
          <p:nvPr/>
        </p:nvPicPr>
        <p:blipFill rotWithShape="1">
          <a:blip r:embed="rId3">
            <a:extLst>
              <a:ext uri="{28A0092B-C50C-407E-A947-70E740481C1C}">
                <a14:useLocalDpi xmlns:a14="http://schemas.microsoft.com/office/drawing/2010/main" val="0"/>
              </a:ext>
            </a:extLst>
          </a:blip>
          <a:srcRect l="12641" t="-1044" r="15057" b="172"/>
          <a:stretch/>
        </p:blipFill>
        <p:spPr>
          <a:xfrm>
            <a:off x="1436914" y="1390810"/>
            <a:ext cx="6224068" cy="4884513"/>
          </a:xfrm>
          <a:prstGeom prst="rect">
            <a:avLst/>
          </a:prstGeom>
        </p:spPr>
      </p:pic>
    </p:spTree>
    <p:extLst>
      <p:ext uri="{BB962C8B-B14F-4D97-AF65-F5344CB8AC3E}">
        <p14:creationId xmlns:p14="http://schemas.microsoft.com/office/powerpoint/2010/main" val="2703889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668215" y="1525022"/>
            <a:ext cx="10972800" cy="3324564"/>
          </a:xfrm>
        </p:spPr>
        <p:txBody>
          <a:bodyPr/>
          <a:lstStyle/>
          <a:p>
            <a:pPr algn="ctr"/>
            <a:r>
              <a:rPr lang="en-US" sz="6000" dirty="0"/>
              <a:t>Research </a:t>
            </a:r>
            <a:br>
              <a:rPr lang="en-US" sz="6000" dirty="0"/>
            </a:br>
            <a:r>
              <a:rPr lang="en-US" sz="6000" dirty="0"/>
              <a:t>Purpose and Questions</a:t>
            </a:r>
          </a:p>
        </p:txBody>
      </p:sp>
    </p:spTree>
    <p:extLst>
      <p:ext uri="{BB962C8B-B14F-4D97-AF65-F5344CB8AC3E}">
        <p14:creationId xmlns:p14="http://schemas.microsoft.com/office/powerpoint/2010/main" val="2428630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4294967295"/>
          </p:nvPr>
        </p:nvSpPr>
        <p:spPr>
          <a:xfrm>
            <a:off x="351692" y="1325584"/>
            <a:ext cx="10382569" cy="5086647"/>
          </a:xfrm>
        </p:spPr>
        <p:txBody>
          <a:bodyPr>
            <a:noAutofit/>
          </a:bodyPr>
          <a:lstStyle/>
          <a:p>
            <a:pPr lvl="1">
              <a:lnSpc>
                <a:spcPct val="150000"/>
              </a:lnSpc>
              <a:spcAft>
                <a:spcPts val="0"/>
              </a:spcAft>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The purpose of this study was to inform OER designers and developers of the aspects to consider by uncovering </a:t>
            </a:r>
            <a:r>
              <a:rPr lang="en-US" sz="2800" b="1" dirty="0">
                <a:latin typeface="Tahoma" panose="020B0604030504040204" pitchFamily="34" charset="0"/>
                <a:ea typeface="Tahoma" panose="020B0604030504040204" pitchFamily="34" charset="0"/>
                <a:cs typeface="Tahoma" panose="020B0604030504040204" pitchFamily="34" charset="0"/>
              </a:rPr>
              <a:t>learners’ perceptions, learning experiences, and challenges </a:t>
            </a:r>
            <a:r>
              <a:rPr lang="en-US" sz="2800" dirty="0">
                <a:latin typeface="Tahoma" panose="020B0604030504040204" pitchFamily="34" charset="0"/>
                <a:ea typeface="Tahoma" panose="020B0604030504040204" pitchFamily="34" charset="0"/>
                <a:cs typeface="Tahoma" panose="020B0604030504040204" pitchFamily="34" charset="0"/>
              </a:rPr>
              <a:t>while learning STEM courses through MIT OCW YouTube videos using </a:t>
            </a:r>
            <a:r>
              <a:rPr lang="en-US" sz="2800" b="1" dirty="0" err="1">
                <a:latin typeface="Tahoma" panose="020B0604030504040204" pitchFamily="34" charset="0"/>
                <a:ea typeface="Tahoma" panose="020B0604030504040204" pitchFamily="34" charset="0"/>
                <a:cs typeface="Tahoma" panose="020B0604030504040204" pitchFamily="34" charset="0"/>
              </a:rPr>
              <a:t>CoI</a:t>
            </a:r>
            <a:r>
              <a:rPr lang="en-US" sz="2800" b="1" dirty="0">
                <a:latin typeface="Tahoma" panose="020B0604030504040204" pitchFamily="34" charset="0"/>
                <a:ea typeface="Tahoma" panose="020B0604030504040204" pitchFamily="34" charset="0"/>
                <a:cs typeface="Tahoma" panose="020B0604030504040204" pitchFamily="34" charset="0"/>
              </a:rPr>
              <a:t> framework.</a:t>
            </a: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797169" y="474219"/>
            <a:ext cx="7044622"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Purpose</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8849452" y="6452147"/>
            <a:ext cx="2057400" cy="365125"/>
          </a:xfrm>
        </p:spPr>
        <p:txBody>
          <a:bodyPr/>
          <a:lstStyle/>
          <a:p>
            <a:fld id="{136F273C-9302-4EE3-8F13-E17C1857F5E7}" type="slidenum">
              <a:rPr lang="en-US" smtClean="0"/>
              <a:t>26</a:t>
            </a:fld>
            <a:endParaRPr lang="en-US" dirty="0"/>
          </a:p>
        </p:txBody>
      </p:sp>
    </p:spTree>
    <p:extLst>
      <p:ext uri="{BB962C8B-B14F-4D97-AF65-F5344CB8AC3E}">
        <p14:creationId xmlns:p14="http://schemas.microsoft.com/office/powerpoint/2010/main" val="849131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4294967295"/>
          </p:nvPr>
        </p:nvSpPr>
        <p:spPr>
          <a:xfrm>
            <a:off x="468923" y="1365500"/>
            <a:ext cx="10961077" cy="5086647"/>
          </a:xfrm>
        </p:spPr>
        <p:txBody>
          <a:bodyPr>
            <a:noAutofit/>
          </a:bodyPr>
          <a:lstStyle/>
          <a:p>
            <a:pPr marL="914400" lvl="1" indent="-457200">
              <a:lnSpc>
                <a:spcPct val="150000"/>
              </a:lnSpc>
              <a:spcAft>
                <a:spcPts val="0"/>
              </a:spcAft>
              <a:buFont typeface="+mj-lt"/>
              <a:buAutoNum type="arabicPeriod"/>
            </a:pPr>
            <a:r>
              <a:rPr lang="en-US" sz="2400" dirty="0">
                <a:latin typeface="Tahoma" panose="020B0604030504040204" pitchFamily="34" charset="0"/>
                <a:ea typeface="Tahoma" panose="020B0604030504040204" pitchFamily="34" charset="0"/>
                <a:cs typeface="Tahoma" panose="020B0604030504040204" pitchFamily="34" charset="0"/>
              </a:rPr>
              <a:t>What were </a:t>
            </a:r>
            <a:r>
              <a:rPr lang="en-US" sz="2400" b="1" dirty="0">
                <a:latin typeface="Tahoma" panose="020B0604030504040204" pitchFamily="34" charset="0"/>
                <a:ea typeface="Tahoma" panose="020B0604030504040204" pitchFamily="34" charset="0"/>
                <a:cs typeface="Tahoma" panose="020B0604030504040204" pitchFamily="34" charset="0"/>
              </a:rPr>
              <a:t>learners’ perceptions </a:t>
            </a:r>
            <a:r>
              <a:rPr lang="en-US" sz="2400" dirty="0">
                <a:latin typeface="Tahoma" panose="020B0604030504040204" pitchFamily="34" charset="0"/>
                <a:ea typeface="Tahoma" panose="020B0604030504040204" pitchFamily="34" charset="0"/>
                <a:cs typeface="Tahoma" panose="020B0604030504040204" pitchFamily="34" charset="0"/>
              </a:rPr>
              <a:t>of the MIT OCW YouTube videos? </a:t>
            </a:r>
          </a:p>
          <a:p>
            <a:pPr marL="914400" lvl="1" indent="-457200">
              <a:lnSpc>
                <a:spcPct val="150000"/>
              </a:lnSpc>
              <a:spcAft>
                <a:spcPts val="0"/>
              </a:spcAft>
              <a:buFont typeface="+mj-lt"/>
              <a:buAutoNum type="arabicPeriod"/>
            </a:pPr>
            <a:r>
              <a:rPr lang="en-US" sz="2400" dirty="0">
                <a:latin typeface="Tahoma" panose="020B0604030504040204" pitchFamily="34" charset="0"/>
                <a:ea typeface="Tahoma" panose="020B0604030504040204" pitchFamily="34" charset="0"/>
                <a:cs typeface="Tahoma" panose="020B0604030504040204" pitchFamily="34" charset="0"/>
              </a:rPr>
              <a:t>How was </a:t>
            </a:r>
            <a:r>
              <a:rPr lang="en-US" sz="2400" b="1" dirty="0">
                <a:latin typeface="Tahoma" panose="020B0604030504040204" pitchFamily="34" charset="0"/>
                <a:ea typeface="Tahoma" panose="020B0604030504040204" pitchFamily="34" charset="0"/>
                <a:cs typeface="Tahoma" panose="020B0604030504040204" pitchFamily="34" charset="0"/>
              </a:rPr>
              <a:t>social presence </a:t>
            </a:r>
            <a:r>
              <a:rPr lang="en-US" sz="2400" dirty="0">
                <a:latin typeface="Tahoma" panose="020B0604030504040204" pitchFamily="34" charset="0"/>
                <a:ea typeface="Tahoma" panose="020B0604030504040204" pitchFamily="34" charset="0"/>
                <a:cs typeface="Tahoma" panose="020B0604030504040204" pitchFamily="34" charset="0"/>
              </a:rPr>
              <a:t>manifested in MIT OCW YouTube comments?</a:t>
            </a:r>
          </a:p>
          <a:p>
            <a:pPr marL="914400" lvl="1" indent="-457200">
              <a:lnSpc>
                <a:spcPct val="150000"/>
              </a:lnSpc>
              <a:spcAft>
                <a:spcPts val="0"/>
              </a:spcAft>
              <a:buFont typeface="+mj-lt"/>
              <a:buAutoNum type="arabicPeriod"/>
            </a:pPr>
            <a:r>
              <a:rPr lang="en-US" sz="2400" dirty="0">
                <a:latin typeface="Tahoma" panose="020B0604030504040204" pitchFamily="34" charset="0"/>
                <a:ea typeface="Tahoma" panose="020B0604030504040204" pitchFamily="34" charset="0"/>
                <a:cs typeface="Tahoma" panose="020B0604030504040204" pitchFamily="34" charset="0"/>
              </a:rPr>
              <a:t>How was </a:t>
            </a:r>
            <a:r>
              <a:rPr lang="en-US" sz="2400" b="1" dirty="0">
                <a:latin typeface="Tahoma" panose="020B0604030504040204" pitchFamily="34" charset="0"/>
                <a:ea typeface="Tahoma" panose="020B0604030504040204" pitchFamily="34" charset="0"/>
                <a:cs typeface="Tahoma" panose="020B0604030504040204" pitchFamily="34" charset="0"/>
              </a:rPr>
              <a:t>cognitive presence </a:t>
            </a:r>
            <a:r>
              <a:rPr lang="en-US" sz="2400" dirty="0">
                <a:latin typeface="Tahoma" panose="020B0604030504040204" pitchFamily="34" charset="0"/>
                <a:ea typeface="Tahoma" panose="020B0604030504040204" pitchFamily="34" charset="0"/>
                <a:cs typeface="Tahoma" panose="020B0604030504040204" pitchFamily="34" charset="0"/>
              </a:rPr>
              <a:t>manifested in MIT OCW YouTube comments?</a:t>
            </a:r>
          </a:p>
          <a:p>
            <a:pPr marL="914400" lvl="1" indent="-457200">
              <a:lnSpc>
                <a:spcPct val="150000"/>
              </a:lnSpc>
              <a:spcAft>
                <a:spcPts val="0"/>
              </a:spcAft>
              <a:buFont typeface="+mj-lt"/>
              <a:buAutoNum type="arabicPeriod"/>
            </a:pPr>
            <a:r>
              <a:rPr lang="en-US" sz="2400" dirty="0">
                <a:latin typeface="Tahoma" panose="020B0604030504040204" pitchFamily="34" charset="0"/>
                <a:ea typeface="Tahoma" panose="020B0604030504040204" pitchFamily="34" charset="0"/>
                <a:cs typeface="Tahoma" panose="020B0604030504040204" pitchFamily="34" charset="0"/>
              </a:rPr>
              <a:t>What are </a:t>
            </a:r>
            <a:r>
              <a:rPr lang="en-US" sz="2400" b="1" dirty="0">
                <a:latin typeface="Tahoma" panose="020B0604030504040204" pitchFamily="34" charset="0"/>
                <a:ea typeface="Tahoma" panose="020B0604030504040204" pitchFamily="34" charset="0"/>
                <a:cs typeface="Tahoma" panose="020B0604030504040204" pitchFamily="34" charset="0"/>
              </a:rPr>
              <a:t>the challenges </a:t>
            </a:r>
            <a:r>
              <a:rPr lang="en-US" sz="2400" dirty="0">
                <a:latin typeface="Tahoma" panose="020B0604030504040204" pitchFamily="34" charset="0"/>
                <a:ea typeface="Tahoma" panose="020B0604030504040204" pitchFamily="34" charset="0"/>
                <a:cs typeface="Tahoma" panose="020B0604030504040204" pitchFamily="34" charset="0"/>
              </a:rPr>
              <a:t>while learning in MIT OCW YouTube videos?</a:t>
            </a: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820615" y="474219"/>
            <a:ext cx="6974284"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Questions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8814284" y="6452147"/>
            <a:ext cx="2057400" cy="365125"/>
          </a:xfrm>
        </p:spPr>
        <p:txBody>
          <a:bodyPr/>
          <a:lstStyle/>
          <a:p>
            <a:fld id="{136F273C-9302-4EE3-8F13-E17C1857F5E7}" type="slidenum">
              <a:rPr lang="en-US" smtClean="0"/>
              <a:t>27</a:t>
            </a:fld>
            <a:endParaRPr lang="en-US" dirty="0"/>
          </a:p>
        </p:txBody>
      </p:sp>
    </p:spTree>
    <p:extLst>
      <p:ext uri="{BB962C8B-B14F-4D97-AF65-F5344CB8AC3E}">
        <p14:creationId xmlns:p14="http://schemas.microsoft.com/office/powerpoint/2010/main" val="620004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668215" y="1525022"/>
            <a:ext cx="10972800" cy="3324564"/>
          </a:xfrm>
        </p:spPr>
        <p:txBody>
          <a:bodyPr/>
          <a:lstStyle/>
          <a:p>
            <a:pPr algn="ctr"/>
            <a:r>
              <a:rPr lang="en-US" sz="6000" dirty="0"/>
              <a:t>Research Design</a:t>
            </a:r>
          </a:p>
        </p:txBody>
      </p:sp>
    </p:spTree>
    <p:extLst>
      <p:ext uri="{BB962C8B-B14F-4D97-AF65-F5344CB8AC3E}">
        <p14:creationId xmlns:p14="http://schemas.microsoft.com/office/powerpoint/2010/main" val="3952701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1BFFF2F-C089-4067-B027-0CD009C25A90}"/>
              </a:ext>
            </a:extLst>
          </p:cNvPr>
          <p:cNvSpPr txBox="1">
            <a:spLocks/>
          </p:cNvSpPr>
          <p:nvPr/>
        </p:nvSpPr>
        <p:spPr>
          <a:xfrm>
            <a:off x="527539" y="474219"/>
            <a:ext cx="7314252"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Design</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2">
            <a:extLst>
              <a:ext uri="{FF2B5EF4-FFF2-40B4-BE49-F238E27FC236}">
                <a16:creationId xmlns:a16="http://schemas.microsoft.com/office/drawing/2014/main" id="{7FF370F3-624A-4BB6-9BE0-BBB5B052CDA5}"/>
              </a:ext>
            </a:extLst>
          </p:cNvPr>
          <p:cNvSpPr>
            <a:spLocks noGrp="1"/>
          </p:cNvSpPr>
          <p:nvPr>
            <p:ph idx="4294967295"/>
          </p:nvPr>
        </p:nvSpPr>
        <p:spPr>
          <a:xfrm>
            <a:off x="105508" y="1450849"/>
            <a:ext cx="11394066" cy="3848783"/>
          </a:xfrm>
        </p:spPr>
        <p:txBody>
          <a:bodyPr>
            <a:noAutofit/>
          </a:bodyPr>
          <a:lstStyle/>
          <a:p>
            <a:pPr lvl="1">
              <a:lnSpc>
                <a:spcPct val="170000"/>
              </a:lnSpc>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This study used </a:t>
            </a:r>
            <a:r>
              <a:rPr lang="en-US" sz="2400" b="1" dirty="0">
                <a:latin typeface="Tahoma" panose="020B0604030504040204" pitchFamily="34" charset="0"/>
                <a:ea typeface="Tahoma" panose="020B0604030504040204" pitchFamily="34" charset="0"/>
                <a:cs typeface="Tahoma" panose="020B0604030504040204" pitchFamily="34" charset="0"/>
              </a:rPr>
              <a:t>case study </a:t>
            </a:r>
            <a:r>
              <a:rPr lang="en-US" sz="2400" dirty="0">
                <a:latin typeface="Tahoma" panose="020B0604030504040204" pitchFamily="34" charset="0"/>
                <a:ea typeface="Tahoma" panose="020B0604030504040204" pitchFamily="34" charset="0"/>
                <a:cs typeface="Tahoma" panose="020B0604030504040204" pitchFamily="34" charset="0"/>
              </a:rPr>
              <a:t>approach to empirically analyze persons, events, decisions, and projects in a real-life context </a:t>
            </a:r>
            <a:r>
              <a:rPr lang="en-US" dirty="0">
                <a:latin typeface="Tahoma" panose="020B0604030504040204" pitchFamily="34" charset="0"/>
                <a:ea typeface="Tahoma" panose="020B0604030504040204" pitchFamily="34" charset="0"/>
                <a:cs typeface="Tahoma" panose="020B0604030504040204" pitchFamily="34" charset="0"/>
              </a:rPr>
              <a:t>(Thomas, 2011; Yin, 1994). </a:t>
            </a:r>
          </a:p>
          <a:p>
            <a:pPr marL="1314450" lvl="2" indent="-457200">
              <a:lnSpc>
                <a:spcPct val="170000"/>
              </a:lnSpc>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MIT 6.00 Introduction to Computer Science and Programming with 23 videos </a:t>
            </a:r>
          </a:p>
          <a:p>
            <a:pPr marL="1314450" lvl="2" indent="-457200">
              <a:lnSpc>
                <a:spcPct val="170000"/>
              </a:lnSpc>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MIT 18.06 Linear Algebra with 34 videos.</a:t>
            </a:r>
          </a:p>
          <a:p>
            <a:pPr marL="457200" lvl="1" indent="0">
              <a:lnSpc>
                <a:spcPct val="170000"/>
              </a:lnSpc>
              <a:buNone/>
            </a:pP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8849454" y="6452147"/>
            <a:ext cx="2057400" cy="365125"/>
          </a:xfrm>
        </p:spPr>
        <p:txBody>
          <a:bodyPr/>
          <a:lstStyle/>
          <a:p>
            <a:fld id="{136F273C-9302-4EE3-8F13-E17C1857F5E7}" type="slidenum">
              <a:rPr lang="en-US" smtClean="0"/>
              <a:t>29</a:t>
            </a:fld>
            <a:endParaRPr lang="en-US" dirty="0"/>
          </a:p>
        </p:txBody>
      </p:sp>
    </p:spTree>
    <p:extLst>
      <p:ext uri="{BB962C8B-B14F-4D97-AF65-F5344CB8AC3E}">
        <p14:creationId xmlns:p14="http://schemas.microsoft.com/office/powerpoint/2010/main" val="131572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792309" y="6433477"/>
            <a:ext cx="2039814" cy="330738"/>
          </a:xfrm>
        </p:spPr>
        <p:txBody>
          <a:bodyPr/>
          <a:lstStyle/>
          <a:p>
            <a:fld id="{136F273C-9302-4EE3-8F13-E17C1857F5E7}" type="slidenum">
              <a:rPr lang="en-US" smtClean="0"/>
              <a:pPr/>
              <a:t>3</a:t>
            </a:fld>
            <a:endParaRPr lang="en-US" dirty="0"/>
          </a:p>
        </p:txBody>
      </p:sp>
      <p:sp>
        <p:nvSpPr>
          <p:cNvPr id="5" name="Content Placeholder 2">
            <a:extLst>
              <a:ext uri="{FF2B5EF4-FFF2-40B4-BE49-F238E27FC236}">
                <a16:creationId xmlns:a16="http://schemas.microsoft.com/office/drawing/2014/main" id="{7FF370F3-624A-4BB6-9BE0-BBB5B052CDA5}"/>
              </a:ext>
            </a:extLst>
          </p:cNvPr>
          <p:cNvSpPr txBox="1">
            <a:spLocks/>
          </p:cNvSpPr>
          <p:nvPr/>
        </p:nvSpPr>
        <p:spPr>
          <a:xfrm>
            <a:off x="1582615" y="1395046"/>
            <a:ext cx="9882553" cy="4911817"/>
          </a:xfrm>
          <a:prstGeom prst="rect">
            <a:avLst/>
          </a:prstGeom>
        </p:spPr>
        <p:txBody>
          <a:bodyPr vert="horz" lIns="91440" tIns="45720" rIns="91440" bIns="45720" rtlCol="0">
            <a:noAutofit/>
          </a:bodyPr>
          <a:lst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b="0" i="0" u="none"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14400" lvl="1" indent="-457200">
              <a:lnSpc>
                <a:spcPct val="150000"/>
              </a:lnSpc>
              <a:spcAft>
                <a:spcPts val="0"/>
              </a:spcAft>
              <a:buFont typeface="+mj-lt"/>
              <a:buAutoNum type="arabicPeriod"/>
            </a:pPr>
            <a:r>
              <a:rPr lang="en-US" sz="3400" b="1" dirty="0">
                <a:latin typeface="Tahoma" panose="020B0604030504040204" pitchFamily="34" charset="0"/>
                <a:ea typeface="Tahoma" panose="020B0604030504040204" pitchFamily="34" charset="0"/>
                <a:cs typeface="Tahoma" panose="020B0604030504040204" pitchFamily="34" charset="0"/>
              </a:rPr>
              <a:t>Quick trend data</a:t>
            </a:r>
          </a:p>
          <a:p>
            <a:pPr marL="914400" lvl="1" indent="-457200">
              <a:lnSpc>
                <a:spcPct val="150000"/>
              </a:lnSpc>
              <a:spcAft>
                <a:spcPts val="0"/>
              </a:spcAft>
              <a:buFont typeface="+mj-lt"/>
              <a:buAutoNum type="arabicPeriod"/>
            </a:pPr>
            <a:r>
              <a:rPr lang="en-US" sz="3400" b="1" dirty="0">
                <a:latin typeface="Tahoma" panose="020B0604030504040204" pitchFamily="34" charset="0"/>
                <a:ea typeface="Tahoma" panose="020B0604030504040204" pitchFamily="34" charset="0"/>
                <a:cs typeface="Tahoma" panose="020B0604030504040204" pitchFamily="34" charset="0"/>
              </a:rPr>
              <a:t>Research Background</a:t>
            </a:r>
          </a:p>
          <a:p>
            <a:pPr marL="914400" lvl="1" indent="-457200">
              <a:lnSpc>
                <a:spcPct val="150000"/>
              </a:lnSpc>
              <a:spcAft>
                <a:spcPts val="0"/>
              </a:spcAft>
              <a:buFont typeface="+mj-lt"/>
              <a:buAutoNum type="arabicPeriod"/>
            </a:pPr>
            <a:r>
              <a:rPr lang="en-US" sz="3400" b="1" dirty="0">
                <a:latin typeface="Tahoma" panose="020B0604030504040204" pitchFamily="34" charset="0"/>
                <a:ea typeface="Tahoma" panose="020B0604030504040204" pitchFamily="34" charset="0"/>
                <a:cs typeface="Tahoma" panose="020B0604030504040204" pitchFamily="34" charset="0"/>
              </a:rPr>
              <a:t>Research Purpose and Questions</a:t>
            </a:r>
          </a:p>
          <a:p>
            <a:pPr marL="914400" lvl="1" indent="-457200">
              <a:lnSpc>
                <a:spcPct val="150000"/>
              </a:lnSpc>
              <a:spcAft>
                <a:spcPts val="0"/>
              </a:spcAft>
              <a:buFont typeface="+mj-lt"/>
              <a:buAutoNum type="arabicPeriod"/>
            </a:pPr>
            <a:r>
              <a:rPr lang="en-US" sz="3400" b="1" dirty="0">
                <a:latin typeface="Tahoma" panose="020B0604030504040204" pitchFamily="34" charset="0"/>
                <a:ea typeface="Tahoma" panose="020B0604030504040204" pitchFamily="34" charset="0"/>
                <a:cs typeface="Tahoma" panose="020B0604030504040204" pitchFamily="34" charset="0"/>
              </a:rPr>
              <a:t>Research Design</a:t>
            </a:r>
          </a:p>
          <a:p>
            <a:pPr marL="914400" lvl="1" indent="-457200">
              <a:lnSpc>
                <a:spcPct val="150000"/>
              </a:lnSpc>
              <a:spcAft>
                <a:spcPts val="0"/>
              </a:spcAft>
              <a:buFont typeface="+mj-lt"/>
              <a:buAutoNum type="arabicPeriod"/>
            </a:pPr>
            <a:r>
              <a:rPr lang="en-US" sz="3400" b="1" dirty="0">
                <a:latin typeface="Tahoma" panose="020B0604030504040204" pitchFamily="34" charset="0"/>
                <a:ea typeface="Tahoma" panose="020B0604030504040204" pitchFamily="34" charset="0"/>
                <a:cs typeface="Tahoma" panose="020B0604030504040204" pitchFamily="34" charset="0"/>
              </a:rPr>
              <a:t>Results and Recap</a:t>
            </a:r>
          </a:p>
          <a:p>
            <a:pPr marL="914400" lvl="1" indent="-457200">
              <a:lnSpc>
                <a:spcPct val="150000"/>
              </a:lnSpc>
              <a:spcAft>
                <a:spcPts val="0"/>
              </a:spcAft>
              <a:buFont typeface="+mj-lt"/>
              <a:buAutoNum type="arabicPeriod"/>
            </a:pPr>
            <a:r>
              <a:rPr lang="en-US" sz="3400" b="1" dirty="0">
                <a:latin typeface="Tahoma" panose="020B0604030504040204" pitchFamily="34" charset="0"/>
                <a:ea typeface="Tahoma" panose="020B0604030504040204" pitchFamily="34" charset="0"/>
                <a:cs typeface="Tahoma" panose="020B0604030504040204" pitchFamily="34" charset="0"/>
              </a:rPr>
              <a:t>Discussion and Conclusion</a:t>
            </a:r>
            <a:endParaRPr lang="en-US" sz="3400" dirty="0">
              <a:latin typeface="Tahoma" panose="020B0604030504040204" pitchFamily="34" charset="0"/>
              <a:ea typeface="Tahoma" panose="020B0604030504040204" pitchFamily="34" charset="0"/>
              <a:cs typeface="Tahoma" panose="020B0604030504040204" pitchFamily="34" charset="0"/>
            </a:endParaRPr>
          </a:p>
        </p:txBody>
      </p:sp>
      <p:sp>
        <p:nvSpPr>
          <p:cNvPr id="6" name="Title 1">
            <a:extLst>
              <a:ext uri="{FF2B5EF4-FFF2-40B4-BE49-F238E27FC236}">
                <a16:creationId xmlns:a16="http://schemas.microsoft.com/office/drawing/2014/main" id="{C3F06A6E-9AEC-4E30-88B6-2C6F91DF9B6F}"/>
              </a:ext>
            </a:extLst>
          </p:cNvPr>
          <p:cNvSpPr txBox="1">
            <a:spLocks/>
          </p:cNvSpPr>
          <p:nvPr/>
        </p:nvSpPr>
        <p:spPr>
          <a:xfrm>
            <a:off x="2165561" y="495990"/>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Outline</a:t>
            </a:r>
          </a:p>
        </p:txBody>
      </p:sp>
    </p:spTree>
    <p:extLst>
      <p:ext uri="{BB962C8B-B14F-4D97-AF65-F5344CB8AC3E}">
        <p14:creationId xmlns:p14="http://schemas.microsoft.com/office/powerpoint/2010/main" val="4058903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4294967295"/>
          </p:nvPr>
        </p:nvSpPr>
        <p:spPr>
          <a:xfrm>
            <a:off x="0" y="1325584"/>
            <a:ext cx="11172092" cy="5086647"/>
          </a:xfrm>
        </p:spPr>
        <p:txBody>
          <a:bodyPr>
            <a:noAutofit/>
          </a:bodyPr>
          <a:lstStyle/>
          <a:p>
            <a:pPr lvl="1">
              <a:lnSpc>
                <a:spcPct val="150000"/>
              </a:lnSpc>
              <a:spcAft>
                <a:spcPts val="0"/>
              </a:spcAft>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Researchers collected all the comments of each video through </a:t>
            </a:r>
            <a:r>
              <a:rPr lang="en-US" sz="2400" dirty="0" err="1">
                <a:latin typeface="Tahoma" panose="020B0604030504040204" pitchFamily="34" charset="0"/>
                <a:ea typeface="Tahoma" panose="020B0604030504040204" pitchFamily="34" charset="0"/>
                <a:cs typeface="Tahoma" panose="020B0604030504040204" pitchFamily="34" charset="0"/>
              </a:rPr>
              <a:t>NCapture</a:t>
            </a:r>
            <a:r>
              <a:rPr lang="en-US" sz="2400" dirty="0">
                <a:latin typeface="Tahoma" panose="020B0604030504040204" pitchFamily="34" charset="0"/>
                <a:ea typeface="Tahoma" panose="020B0604030504040204" pitchFamily="34" charset="0"/>
                <a:cs typeface="Tahoma" panose="020B0604030504040204" pitchFamily="34" charset="0"/>
              </a:rPr>
              <a:t> for </a:t>
            </a:r>
            <a:r>
              <a:rPr lang="en-US" sz="2400" dirty="0" err="1">
                <a:latin typeface="Tahoma" panose="020B0604030504040204" pitchFamily="34" charset="0"/>
                <a:ea typeface="Tahoma" panose="020B0604030504040204" pitchFamily="34" charset="0"/>
                <a:cs typeface="Tahoma" panose="020B0604030504040204" pitchFamily="34" charset="0"/>
              </a:rPr>
              <a:t>NVivo</a:t>
            </a:r>
            <a:r>
              <a:rPr lang="en-US" sz="2400" dirty="0">
                <a:latin typeface="Tahoma" panose="020B0604030504040204" pitchFamily="34" charset="0"/>
                <a:ea typeface="Tahoma" panose="020B0604030504040204" pitchFamily="34" charset="0"/>
                <a:cs typeface="Tahoma" panose="020B0604030504040204" pitchFamily="34" charset="0"/>
              </a:rPr>
              <a:t>. The total number of comments for each course was around </a:t>
            </a:r>
            <a:r>
              <a:rPr lang="en-US" sz="2400" b="1" dirty="0">
                <a:latin typeface="Tahoma" panose="020B0604030504040204" pitchFamily="34" charset="0"/>
                <a:ea typeface="Tahoma" panose="020B0604030504040204" pitchFamily="34" charset="0"/>
                <a:cs typeface="Tahoma" panose="020B0604030504040204" pitchFamily="34" charset="0"/>
              </a:rPr>
              <a:t>3,000</a:t>
            </a:r>
            <a:r>
              <a:rPr lang="en-US" sz="2400" dirty="0">
                <a:latin typeface="Tahoma" panose="020B0604030504040204" pitchFamily="34" charset="0"/>
                <a:ea typeface="Tahoma" panose="020B0604030504040204" pitchFamily="34" charset="0"/>
                <a:cs typeface="Tahoma" panose="020B0604030504040204" pitchFamily="34" charset="0"/>
              </a:rPr>
              <a:t>. </a:t>
            </a:r>
          </a:p>
          <a:p>
            <a:pPr lvl="1">
              <a:lnSpc>
                <a:spcPct val="150000"/>
              </a:lnSpc>
              <a:spcAft>
                <a:spcPts val="0"/>
              </a:spcAft>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Thematic analysis </a:t>
            </a:r>
            <a:r>
              <a:rPr lang="en-US" dirty="0">
                <a:latin typeface="Tahoma" panose="020B0604030504040204" pitchFamily="34" charset="0"/>
                <a:ea typeface="Tahoma" panose="020B0604030504040204" pitchFamily="34" charset="0"/>
                <a:cs typeface="Tahoma" panose="020B0604030504040204" pitchFamily="34" charset="0"/>
              </a:rPr>
              <a:t>(Braun, Clarke, &amp; </a:t>
            </a:r>
            <a:r>
              <a:rPr lang="en-US" dirty="0" err="1">
                <a:latin typeface="Tahoma" panose="020B0604030504040204" pitchFamily="34" charset="0"/>
                <a:ea typeface="Tahoma" panose="020B0604030504040204" pitchFamily="34" charset="0"/>
                <a:cs typeface="Tahoma" panose="020B0604030504040204" pitchFamily="34" charset="0"/>
              </a:rPr>
              <a:t>Rance</a:t>
            </a:r>
            <a:r>
              <a:rPr lang="en-US" dirty="0">
                <a:latin typeface="Tahoma" panose="020B0604030504040204" pitchFamily="34" charset="0"/>
                <a:ea typeface="Tahoma" panose="020B0604030504040204" pitchFamily="34" charset="0"/>
                <a:cs typeface="Tahoma" panose="020B0604030504040204" pitchFamily="34" charset="0"/>
              </a:rPr>
              <a:t>, 2014) </a:t>
            </a:r>
            <a:r>
              <a:rPr lang="en-US" sz="2400" dirty="0">
                <a:latin typeface="Tahoma" panose="020B0604030504040204" pitchFamily="34" charset="0"/>
                <a:ea typeface="Tahoma" panose="020B0604030504040204" pitchFamily="34" charset="0"/>
                <a:cs typeface="Tahoma" panose="020B0604030504040204" pitchFamily="34" charset="0"/>
              </a:rPr>
              <a:t>and </a:t>
            </a:r>
            <a:r>
              <a:rPr lang="en-US" sz="2400" b="1" dirty="0">
                <a:latin typeface="Tahoma" panose="020B0604030504040204" pitchFamily="34" charset="0"/>
                <a:ea typeface="Tahoma" panose="020B0604030504040204" pitchFamily="34" charset="0"/>
                <a:cs typeface="Tahoma" panose="020B0604030504040204" pitchFamily="34" charset="0"/>
              </a:rPr>
              <a:t>computer mediated discourse analysis (CMDA)</a:t>
            </a:r>
            <a:r>
              <a:rPr lang="en-US" sz="2400" dirty="0">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rPr>
              <a:t>(Herring, 2004) </a:t>
            </a:r>
            <a:r>
              <a:rPr lang="en-US" sz="2400" dirty="0">
                <a:latin typeface="Tahoma" panose="020B0604030504040204" pitchFamily="34" charset="0"/>
                <a:ea typeface="Tahoma" panose="020B0604030504040204" pitchFamily="34" charset="0"/>
                <a:cs typeface="Tahoma" panose="020B0604030504040204" pitchFamily="34" charset="0"/>
              </a:rPr>
              <a:t>were used to analyze the data.</a:t>
            </a:r>
          </a:p>
          <a:p>
            <a:pPr lvl="1">
              <a:lnSpc>
                <a:spcPct val="150000"/>
              </a:lnSpc>
              <a:spcAft>
                <a:spcPts val="0"/>
              </a:spcAft>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For research questions (RQ) 1 and 4, researchers conducted thematic analysis. For RQs 2 and 3, both thematic analysis and CMDA were used.  </a:t>
            </a: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269631" y="474219"/>
            <a:ext cx="8206154"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Data Collections and Analysis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8849454" y="6452147"/>
            <a:ext cx="2057400" cy="365125"/>
          </a:xfrm>
        </p:spPr>
        <p:txBody>
          <a:bodyPr/>
          <a:lstStyle/>
          <a:p>
            <a:fld id="{136F273C-9302-4EE3-8F13-E17C1857F5E7}" type="slidenum">
              <a:rPr lang="en-US" smtClean="0"/>
              <a:t>30</a:t>
            </a:fld>
            <a:endParaRPr lang="en-US" dirty="0"/>
          </a:p>
        </p:txBody>
      </p:sp>
    </p:spTree>
    <p:extLst>
      <p:ext uri="{BB962C8B-B14F-4D97-AF65-F5344CB8AC3E}">
        <p14:creationId xmlns:p14="http://schemas.microsoft.com/office/powerpoint/2010/main" val="3689599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668215" y="1525022"/>
            <a:ext cx="10972800" cy="3324564"/>
          </a:xfrm>
        </p:spPr>
        <p:txBody>
          <a:bodyPr/>
          <a:lstStyle/>
          <a:p>
            <a:pPr algn="ctr"/>
            <a:r>
              <a:rPr lang="en-US" sz="6000" dirty="0"/>
              <a:t>Results</a:t>
            </a:r>
          </a:p>
        </p:txBody>
      </p:sp>
    </p:spTree>
    <p:extLst>
      <p:ext uri="{BB962C8B-B14F-4D97-AF65-F5344CB8AC3E}">
        <p14:creationId xmlns:p14="http://schemas.microsoft.com/office/powerpoint/2010/main" val="3557928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4294967295"/>
          </p:nvPr>
        </p:nvSpPr>
        <p:spPr>
          <a:xfrm>
            <a:off x="386862" y="1505888"/>
            <a:ext cx="11212103" cy="4343927"/>
          </a:xfrm>
        </p:spPr>
        <p:txBody>
          <a:bodyPr>
            <a:noAutofit/>
          </a:bodyPr>
          <a:lstStyle/>
          <a:p>
            <a:pPr lvl="1">
              <a:spcAft>
                <a:spcPts val="0"/>
              </a:spcAft>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MIT OCW learners from </a:t>
            </a:r>
            <a:r>
              <a:rPr lang="en-US" sz="2800" b="1" dirty="0">
                <a:latin typeface="Tahoma" panose="020B0604030504040204" pitchFamily="34" charset="0"/>
                <a:ea typeface="Tahoma" panose="020B0604030504040204" pitchFamily="34" charset="0"/>
                <a:cs typeface="Tahoma" panose="020B0604030504040204" pitchFamily="34" charset="0"/>
              </a:rPr>
              <a:t>appreciated </a:t>
            </a:r>
            <a:r>
              <a:rPr lang="en-US" sz="2800" dirty="0">
                <a:latin typeface="Tahoma" panose="020B0604030504040204" pitchFamily="34" charset="0"/>
                <a:ea typeface="Tahoma" panose="020B0604030504040204" pitchFamily="34" charset="0"/>
                <a:cs typeface="Tahoma" panose="020B0604030504040204" pitchFamily="34" charset="0"/>
              </a:rPr>
              <a:t>that MIT shared the </a:t>
            </a:r>
            <a:r>
              <a:rPr lang="en-US" sz="2800" b="1" dirty="0">
                <a:latin typeface="Tahoma" panose="020B0604030504040204" pitchFamily="34" charset="0"/>
                <a:ea typeface="Tahoma" panose="020B0604030504040204" pitchFamily="34" charset="0"/>
                <a:cs typeface="Tahoma" panose="020B0604030504040204" pitchFamily="34" charset="0"/>
              </a:rPr>
              <a:t>free</a:t>
            </a:r>
            <a:r>
              <a:rPr lang="en-US" sz="2800" dirty="0">
                <a:latin typeface="Tahoma" panose="020B0604030504040204" pitchFamily="34" charset="0"/>
                <a:ea typeface="Tahoma" panose="020B0604030504040204" pitchFamily="34" charset="0"/>
                <a:cs typeface="Tahoma" panose="020B0604030504040204" pitchFamily="34" charset="0"/>
              </a:rPr>
              <a:t> and </a:t>
            </a:r>
            <a:r>
              <a:rPr lang="en-US" sz="2800" b="1" dirty="0">
                <a:latin typeface="Tahoma" panose="020B0604030504040204" pitchFamily="34" charset="0"/>
                <a:ea typeface="Tahoma" panose="020B0604030504040204" pitchFamily="34" charset="0"/>
                <a:cs typeface="Tahoma" panose="020B0604030504040204" pitchFamily="34" charset="0"/>
              </a:rPr>
              <a:t>high quality learning materials</a:t>
            </a:r>
            <a:r>
              <a:rPr lang="en-US" sz="2800" dirty="0">
                <a:latin typeface="Tahoma" panose="020B0604030504040204" pitchFamily="34" charset="0"/>
                <a:ea typeface="Tahoma" panose="020B0604030504040204" pitchFamily="34" charset="0"/>
                <a:cs typeface="Tahoma" panose="020B0604030504040204" pitchFamily="34" charset="0"/>
              </a:rPr>
              <a:t> with the public</a:t>
            </a:r>
          </a:p>
          <a:p>
            <a:pPr marL="457200" lvl="1" indent="0">
              <a:spcAft>
                <a:spcPts val="0"/>
              </a:spcAft>
              <a:buNone/>
            </a:pPr>
            <a:endParaRPr lang="en-US" sz="2800" dirty="0">
              <a:latin typeface="Tahoma" panose="020B0604030504040204" pitchFamily="34" charset="0"/>
              <a:ea typeface="Tahoma" panose="020B0604030504040204" pitchFamily="34" charset="0"/>
              <a:cs typeface="Tahoma" panose="020B0604030504040204" pitchFamily="34" charset="0"/>
            </a:endParaRPr>
          </a:p>
          <a:p>
            <a:pPr lvl="1">
              <a:spcAft>
                <a:spcPts val="0"/>
              </a:spcAft>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MIT OCW </a:t>
            </a:r>
            <a:r>
              <a:rPr lang="en-US" sz="2800" b="1" dirty="0">
                <a:latin typeface="Tahoma" panose="020B0604030504040204" pitchFamily="34" charset="0"/>
                <a:ea typeface="Tahoma" panose="020B0604030504040204" pitchFamily="34" charset="0"/>
                <a:cs typeface="Tahoma" panose="020B0604030504040204" pitchFamily="34" charset="0"/>
              </a:rPr>
              <a:t>saved a large amount of money </a:t>
            </a:r>
            <a:r>
              <a:rPr lang="en-US" sz="2800" dirty="0">
                <a:latin typeface="Tahoma" panose="020B0604030504040204" pitchFamily="34" charset="0"/>
                <a:ea typeface="Tahoma" panose="020B0604030504040204" pitchFamily="34" charset="0"/>
                <a:cs typeface="Tahoma" panose="020B0604030504040204" pitchFamily="34" charset="0"/>
              </a:rPr>
              <a:t>for the learners reported in the comments. One participant stated that: </a:t>
            </a:r>
          </a:p>
          <a:p>
            <a:pPr marL="1371600" lvl="3" indent="0">
              <a:lnSpc>
                <a:spcPct val="150000"/>
              </a:lnSpc>
              <a:spcAft>
                <a:spcPts val="0"/>
              </a:spcAft>
              <a:buNone/>
            </a:pPr>
            <a:r>
              <a:rPr lang="en-US" sz="2400" dirty="0">
                <a:latin typeface="Tahoma" panose="020B0604030504040204" pitchFamily="34" charset="0"/>
                <a:ea typeface="Tahoma" panose="020B0604030504040204" pitchFamily="34" charset="0"/>
                <a:cs typeface="Tahoma" panose="020B0604030504040204" pitchFamily="34" charset="0"/>
              </a:rPr>
              <a:t>I'm 16 and going to finish high school in a few months or so and God, I wish I could have gone to MIT. </a:t>
            </a:r>
            <a:r>
              <a:rPr lang="en-US" sz="2400" b="1" dirty="0">
                <a:latin typeface="Tahoma" panose="020B0604030504040204" pitchFamily="34" charset="0"/>
                <a:ea typeface="Tahoma" panose="020B0604030504040204" pitchFamily="34" charset="0"/>
                <a:cs typeface="Tahoma" panose="020B0604030504040204" pitchFamily="34" charset="0"/>
              </a:rPr>
              <a:t>If only I had the money, ugh. But I am SO grateful that I get to see a glimpse of it at </a:t>
            </a:r>
            <a:r>
              <a:rPr lang="en-US" sz="2400" b="1" dirty="0" err="1">
                <a:latin typeface="Tahoma" panose="020B0604030504040204" pitchFamily="34" charset="0"/>
                <a:ea typeface="Tahoma" panose="020B0604030504040204" pitchFamily="34" charset="0"/>
                <a:cs typeface="Tahoma" panose="020B0604030504040204" pitchFamily="34" charset="0"/>
              </a:rPr>
              <a:t>OpenCourseWare</a:t>
            </a:r>
            <a:r>
              <a:rPr lang="en-US" sz="2400" b="1" dirty="0">
                <a:latin typeface="Tahoma" panose="020B0604030504040204" pitchFamily="34" charset="0"/>
                <a:ea typeface="Tahoma" panose="020B0604030504040204" pitchFamily="34" charset="0"/>
                <a:cs typeface="Tahoma" panose="020B0604030504040204" pitchFamily="34" charset="0"/>
              </a:rPr>
              <a:t>, at least</a:t>
            </a:r>
            <a:r>
              <a:rPr lang="en-US" sz="2400" dirty="0">
                <a:latin typeface="Tahoma" panose="020B0604030504040204" pitchFamily="34" charset="0"/>
                <a:ea typeface="Tahoma" panose="020B0604030504040204" pitchFamily="34" charset="0"/>
                <a:cs typeface="Tahoma" panose="020B0604030504040204" pitchFamily="34" charset="0"/>
              </a:rPr>
              <a:t>. Thank so much for this, MIT.</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175847" y="474219"/>
            <a:ext cx="7952154"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RQ1 Learners’ Perceptions of the MIT OCW YouTube videos</a:t>
            </a:r>
          </a:p>
        </p:txBody>
      </p:sp>
      <p:sp>
        <p:nvSpPr>
          <p:cNvPr id="2" name="Slide Number Placeholder 1"/>
          <p:cNvSpPr>
            <a:spLocks noGrp="1"/>
          </p:cNvSpPr>
          <p:nvPr>
            <p:ph type="sldNum" sz="quarter" idx="4"/>
          </p:nvPr>
        </p:nvSpPr>
        <p:spPr>
          <a:xfrm>
            <a:off x="8849454" y="6452147"/>
            <a:ext cx="2057400" cy="365125"/>
          </a:xfrm>
        </p:spPr>
        <p:txBody>
          <a:bodyPr/>
          <a:lstStyle/>
          <a:p>
            <a:fld id="{136F273C-9302-4EE3-8F13-E17C1857F5E7}" type="slidenum">
              <a:rPr lang="en-US" smtClean="0"/>
              <a:t>32</a:t>
            </a:fld>
            <a:endParaRPr lang="en-US" dirty="0"/>
          </a:p>
        </p:txBody>
      </p:sp>
    </p:spTree>
    <p:extLst>
      <p:ext uri="{BB962C8B-B14F-4D97-AF65-F5344CB8AC3E}">
        <p14:creationId xmlns:p14="http://schemas.microsoft.com/office/powerpoint/2010/main" val="467397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4294967295"/>
          </p:nvPr>
        </p:nvSpPr>
        <p:spPr>
          <a:xfrm>
            <a:off x="328246" y="1505888"/>
            <a:ext cx="11476891" cy="3846225"/>
          </a:xfrm>
        </p:spPr>
        <p:txBody>
          <a:bodyPr>
            <a:noAutofit/>
          </a:bodyPr>
          <a:lstStyle/>
          <a:p>
            <a:pPr lvl="1">
              <a:lnSpc>
                <a:spcPct val="150000"/>
              </a:lnSpc>
              <a:spcAft>
                <a:spcPts val="0"/>
              </a:spcAft>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In addition, learners also appreciate </a:t>
            </a:r>
            <a:r>
              <a:rPr lang="en-US" sz="2400" b="1" dirty="0">
                <a:latin typeface="Tahoma" panose="020B0604030504040204" pitchFamily="34" charset="0"/>
                <a:ea typeface="Tahoma" panose="020B0604030504040204" pitchFamily="34" charset="0"/>
                <a:cs typeface="Tahoma" panose="020B0604030504040204" pitchFamily="34" charset="0"/>
              </a:rPr>
              <a:t>the high quality courses </a:t>
            </a:r>
            <a:r>
              <a:rPr lang="en-US" sz="2400" dirty="0">
                <a:latin typeface="Tahoma" panose="020B0604030504040204" pitchFamily="34" charset="0"/>
                <a:ea typeface="Tahoma" panose="020B0604030504040204" pitchFamily="34" charset="0"/>
                <a:cs typeface="Tahoma" panose="020B0604030504040204" pitchFamily="34" charset="0"/>
              </a:rPr>
              <a:t>below: </a:t>
            </a:r>
          </a:p>
          <a:p>
            <a:pPr marL="1314450" lvl="3" indent="0">
              <a:lnSpc>
                <a:spcPct val="150000"/>
              </a:lnSpc>
              <a:spcAft>
                <a:spcPts val="0"/>
              </a:spcAft>
              <a:buNone/>
            </a:pPr>
            <a:r>
              <a:rPr lang="en-US" sz="2400" dirty="0">
                <a:latin typeface="Tahoma" panose="020B0604030504040204" pitchFamily="34" charset="0"/>
                <a:ea typeface="Tahoma" panose="020B0604030504040204" pitchFamily="34" charset="0"/>
                <a:cs typeface="Tahoma" panose="020B0604030504040204" pitchFamily="34" charset="0"/>
              </a:rPr>
              <a:t>I have been seeing many introduction to programming videos and this is by far the best one out there. </a:t>
            </a:r>
            <a:r>
              <a:rPr lang="en-US" sz="2400" b="1" dirty="0">
                <a:latin typeface="Tahoma" panose="020B0604030504040204" pitchFamily="34" charset="0"/>
                <a:ea typeface="Tahoma" panose="020B0604030504040204" pitchFamily="34" charset="0"/>
                <a:cs typeface="Tahoma" panose="020B0604030504040204" pitchFamily="34" charset="0"/>
              </a:rPr>
              <a:t>Not only did it make me want to program more, it also wanted to make me want to stick to the skills</a:t>
            </a:r>
            <a:r>
              <a:rPr lang="en-US" sz="2400" dirty="0">
                <a:latin typeface="Tahoma" panose="020B0604030504040204" pitchFamily="34" charset="0"/>
                <a:ea typeface="Tahoma" panose="020B0604030504040204" pitchFamily="34" charset="0"/>
                <a:cs typeface="Tahoma" panose="020B0604030504040204" pitchFamily="34" charset="0"/>
              </a:rPr>
              <a:t>. I'll hopefully learn. :) Good Job</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175847" y="474219"/>
            <a:ext cx="7952154"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RQ1 Learners’ Perceptions of the MIT OCW YouTube videos</a:t>
            </a:r>
          </a:p>
        </p:txBody>
      </p:sp>
      <p:sp>
        <p:nvSpPr>
          <p:cNvPr id="2" name="Slide Number Placeholder 1"/>
          <p:cNvSpPr>
            <a:spLocks noGrp="1"/>
          </p:cNvSpPr>
          <p:nvPr>
            <p:ph type="sldNum" sz="quarter" idx="4"/>
          </p:nvPr>
        </p:nvSpPr>
        <p:spPr>
          <a:xfrm>
            <a:off x="8849454" y="6452147"/>
            <a:ext cx="2057400" cy="365125"/>
          </a:xfrm>
        </p:spPr>
        <p:txBody>
          <a:bodyPr/>
          <a:lstStyle/>
          <a:p>
            <a:fld id="{136F273C-9302-4EE3-8F13-E17C1857F5E7}" type="slidenum">
              <a:rPr lang="en-US" smtClean="0"/>
              <a:t>33</a:t>
            </a:fld>
            <a:endParaRPr lang="en-US" dirty="0"/>
          </a:p>
        </p:txBody>
      </p:sp>
    </p:spTree>
    <p:extLst>
      <p:ext uri="{BB962C8B-B14F-4D97-AF65-F5344CB8AC3E}">
        <p14:creationId xmlns:p14="http://schemas.microsoft.com/office/powerpoint/2010/main" val="860707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4294967295"/>
          </p:nvPr>
        </p:nvSpPr>
        <p:spPr>
          <a:xfrm>
            <a:off x="-117231" y="1206909"/>
            <a:ext cx="12180277" cy="1315749"/>
          </a:xfrm>
        </p:spPr>
        <p:txBody>
          <a:bodyPr>
            <a:noAutofit/>
          </a:bodyPr>
          <a:lstStyle/>
          <a:p>
            <a:pPr lvl="1">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Social presence in the YouTube comments was relatively low comparing to that in other social media. (Linguistic Inquiry and </a:t>
            </a:r>
            <a:r>
              <a:rPr lang="en-US" sz="2400" b="1">
                <a:latin typeface="Tahoma" panose="020B0604030504040204" pitchFamily="34" charset="0"/>
                <a:ea typeface="Tahoma" panose="020B0604030504040204" pitchFamily="34" charset="0"/>
                <a:cs typeface="Tahoma" panose="020B0604030504040204" pitchFamily="34" charset="0"/>
              </a:rPr>
              <a:t>Word Count-LIWC) </a:t>
            </a:r>
            <a:endParaRPr lang="en-US" sz="2400" b="1" dirty="0">
              <a:latin typeface="Tahoma" panose="020B0604030504040204" pitchFamily="34" charset="0"/>
              <a:ea typeface="Tahoma" panose="020B0604030504040204" pitchFamily="34" charset="0"/>
              <a:cs typeface="Tahoma" panose="020B0604030504040204" pitchFamily="34" charset="0"/>
            </a:endParaRPr>
          </a:p>
          <a:p>
            <a:pPr lvl="1">
              <a:spcAft>
                <a:spcPts val="0"/>
              </a:spcAft>
              <a:buFont typeface="Arial" panose="020B0604020202020204" pitchFamily="34" charset="0"/>
              <a:buChar char="•"/>
            </a:pPr>
            <a:endParaRPr lang="en-US" sz="2800" b="1" dirty="0">
              <a:latin typeface="Tahoma" panose="020B0604030504040204" pitchFamily="34" charset="0"/>
              <a:ea typeface="Tahoma" panose="020B0604030504040204" pitchFamily="34" charset="0"/>
              <a:cs typeface="Tahoma" panose="020B0604030504040204" pitchFamily="34" charset="0"/>
            </a:endParaRPr>
          </a:p>
          <a:p>
            <a:pPr marL="0" indent="457200" defTabSz="914400" eaLnBrk="0" fontAlgn="base" hangingPunct="0">
              <a:spcBef>
                <a:spcPct val="0"/>
              </a:spcBef>
              <a:spcAft>
                <a:spcPct val="0"/>
              </a:spcAft>
              <a:buNone/>
            </a:pPr>
            <a:r>
              <a:rPr lang="en-US" altLang="en-US" sz="2000" b="1" dirty="0">
                <a:latin typeface="Tahoma" panose="020B0604030504040204" pitchFamily="34" charset="0"/>
                <a:ea typeface="Tahoma" panose="020B0604030504040204" pitchFamily="34" charset="0"/>
                <a:cs typeface="Tahoma" panose="020B0604030504040204" pitchFamily="34" charset="0"/>
              </a:rPr>
              <a:t>Table 1. MIT 6.0 Introduction to Computer Science and Program</a:t>
            </a:r>
            <a:r>
              <a:rPr lang="en-US" altLang="en-US" b="1" dirty="0">
                <a:latin typeface="Tahoma" panose="020B0604030504040204" pitchFamily="34" charset="0"/>
                <a:ea typeface="Tahoma" panose="020B0604030504040204" pitchFamily="34" charset="0"/>
                <a:cs typeface="Tahoma" panose="020B0604030504040204" pitchFamily="34" charset="0"/>
              </a:rPr>
              <a:t>ming </a:t>
            </a:r>
            <a:endParaRPr lang="en-US" altLang="en-US" sz="1100" b="1" dirty="0">
              <a:latin typeface="Tahoma" panose="020B0604030504040204" pitchFamily="34" charset="0"/>
              <a:ea typeface="Tahoma" panose="020B0604030504040204" pitchFamily="34" charset="0"/>
              <a:cs typeface="Tahoma" panose="020B0604030504040204" pitchFamily="34" charset="0"/>
            </a:endParaRPr>
          </a:p>
          <a:p>
            <a:pPr marL="0" indent="457200" defTabSz="914400" eaLnBrk="0" fontAlgn="base" hangingPunct="0">
              <a:spcBef>
                <a:spcPct val="0"/>
              </a:spcBef>
              <a:spcAft>
                <a:spcPct val="0"/>
              </a:spcAft>
              <a:buNone/>
            </a:pPr>
            <a:r>
              <a:rPr lang="en-US" altLang="en-US" b="1" i="1" dirty="0">
                <a:latin typeface="Tahoma" panose="020B0604030504040204" pitchFamily="34" charset="0"/>
                <a:ea typeface="Tahoma" panose="020B0604030504040204" pitchFamily="34" charset="0"/>
                <a:cs typeface="Tahoma" panose="020B0604030504040204" pitchFamily="34" charset="0"/>
              </a:rPr>
              <a:t>Word frequency counts (values normalized per 100 words) ; </a:t>
            </a:r>
            <a:r>
              <a:rPr lang="en-US" altLang="en-US" b="1" dirty="0">
                <a:latin typeface="Tahoma" panose="020B0604030504040204" pitchFamily="34" charset="0"/>
                <a:ea typeface="Tahoma" panose="020B0604030504040204" pitchFamily="34" charset="0"/>
                <a:cs typeface="Tahoma" panose="020B0604030504040204" pitchFamily="34" charset="0"/>
              </a:rPr>
              <a:t>Note: </a:t>
            </a:r>
            <a:r>
              <a:rPr lang="en-US" altLang="en-US" b="1" dirty="0" err="1">
                <a:latin typeface="Tahoma" panose="020B0604030504040204" pitchFamily="34" charset="0"/>
                <a:ea typeface="Tahoma" panose="020B0604030504040204" pitchFamily="34" charset="0"/>
                <a:cs typeface="Tahoma" panose="020B0604030504040204" pitchFamily="34" charset="0"/>
              </a:rPr>
              <a:t>Lec</a:t>
            </a:r>
            <a:r>
              <a:rPr lang="en-US" altLang="en-US" b="1" dirty="0">
                <a:latin typeface="Tahoma" panose="020B0604030504040204" pitchFamily="34" charset="0"/>
                <a:ea typeface="Tahoma" panose="020B0604030504040204" pitchFamily="34" charset="0"/>
                <a:cs typeface="Tahoma" panose="020B0604030504040204" pitchFamily="34" charset="0"/>
              </a:rPr>
              <a:t> refers to lecture video. </a:t>
            </a:r>
            <a:endParaRPr lang="en-US" altLang="zh-CN" b="1" dirty="0">
              <a:latin typeface="Tahoma" panose="020B0604030504040204" pitchFamily="34" charset="0"/>
              <a:ea typeface="Tahoma" panose="020B0604030504040204" pitchFamily="34" charset="0"/>
              <a:cs typeface="Tahoma" panose="020B0604030504040204" pitchFamily="34" charset="0"/>
            </a:endParaRPr>
          </a:p>
          <a:p>
            <a:pPr lvl="1">
              <a:spcAft>
                <a:spcPts val="0"/>
              </a:spcAft>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422032" y="474219"/>
            <a:ext cx="804203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RQ2 Social Presence</a:t>
            </a:r>
          </a:p>
        </p:txBody>
      </p:sp>
      <p:sp>
        <p:nvSpPr>
          <p:cNvPr id="2" name="Slide Number Placeholder 1"/>
          <p:cNvSpPr>
            <a:spLocks noGrp="1"/>
          </p:cNvSpPr>
          <p:nvPr>
            <p:ph type="sldNum" sz="quarter" idx="4"/>
          </p:nvPr>
        </p:nvSpPr>
        <p:spPr>
          <a:xfrm>
            <a:off x="8837729" y="6452147"/>
            <a:ext cx="2057400" cy="365125"/>
          </a:xfrm>
        </p:spPr>
        <p:txBody>
          <a:bodyPr/>
          <a:lstStyle/>
          <a:p>
            <a:fld id="{136F273C-9302-4EE3-8F13-E17C1857F5E7}" type="slidenum">
              <a:rPr lang="en-US" smtClean="0"/>
              <a:t>34</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657589021"/>
              </p:ext>
            </p:extLst>
          </p:nvPr>
        </p:nvGraphicFramePr>
        <p:xfrm>
          <a:off x="140679" y="2977662"/>
          <a:ext cx="11922367" cy="3361603"/>
        </p:xfrm>
        <a:graphic>
          <a:graphicData uri="http://schemas.openxmlformats.org/drawingml/2006/table">
            <a:tbl>
              <a:tblPr firstRow="1" bandRow="1">
                <a:tableStyleId>{21E4AEA4-8DFA-4A89-87EB-49C32662AFE0}</a:tableStyleId>
              </a:tblPr>
              <a:tblGrid>
                <a:gridCol w="804457">
                  <a:extLst>
                    <a:ext uri="{9D8B030D-6E8A-4147-A177-3AD203B41FA5}">
                      <a16:colId xmlns:a16="http://schemas.microsoft.com/office/drawing/2014/main" val="2963496410"/>
                    </a:ext>
                  </a:extLst>
                </a:gridCol>
                <a:gridCol w="801602">
                  <a:extLst>
                    <a:ext uri="{9D8B030D-6E8A-4147-A177-3AD203B41FA5}">
                      <a16:colId xmlns:a16="http://schemas.microsoft.com/office/drawing/2014/main" val="398713321"/>
                    </a:ext>
                  </a:extLst>
                </a:gridCol>
                <a:gridCol w="1359877">
                  <a:extLst>
                    <a:ext uri="{9D8B030D-6E8A-4147-A177-3AD203B41FA5}">
                      <a16:colId xmlns:a16="http://schemas.microsoft.com/office/drawing/2014/main" val="953263921"/>
                    </a:ext>
                  </a:extLst>
                </a:gridCol>
                <a:gridCol w="808893">
                  <a:extLst>
                    <a:ext uri="{9D8B030D-6E8A-4147-A177-3AD203B41FA5}">
                      <a16:colId xmlns:a16="http://schemas.microsoft.com/office/drawing/2014/main" val="3546677875"/>
                    </a:ext>
                  </a:extLst>
                </a:gridCol>
                <a:gridCol w="1174706">
                  <a:extLst>
                    <a:ext uri="{9D8B030D-6E8A-4147-A177-3AD203B41FA5}">
                      <a16:colId xmlns:a16="http://schemas.microsoft.com/office/drawing/2014/main" val="3081872"/>
                    </a:ext>
                  </a:extLst>
                </a:gridCol>
                <a:gridCol w="1181978">
                  <a:extLst>
                    <a:ext uri="{9D8B030D-6E8A-4147-A177-3AD203B41FA5}">
                      <a16:colId xmlns:a16="http://schemas.microsoft.com/office/drawing/2014/main" val="2405476590"/>
                    </a:ext>
                  </a:extLst>
                </a:gridCol>
                <a:gridCol w="1162761">
                  <a:extLst>
                    <a:ext uri="{9D8B030D-6E8A-4147-A177-3AD203B41FA5}">
                      <a16:colId xmlns:a16="http://schemas.microsoft.com/office/drawing/2014/main" val="3220909497"/>
                    </a:ext>
                  </a:extLst>
                </a:gridCol>
                <a:gridCol w="1041138">
                  <a:extLst>
                    <a:ext uri="{9D8B030D-6E8A-4147-A177-3AD203B41FA5}">
                      <a16:colId xmlns:a16="http://schemas.microsoft.com/office/drawing/2014/main" val="4240135708"/>
                    </a:ext>
                  </a:extLst>
                </a:gridCol>
                <a:gridCol w="923422">
                  <a:extLst>
                    <a:ext uri="{9D8B030D-6E8A-4147-A177-3AD203B41FA5}">
                      <a16:colId xmlns:a16="http://schemas.microsoft.com/office/drawing/2014/main" val="4403462"/>
                    </a:ext>
                  </a:extLst>
                </a:gridCol>
                <a:gridCol w="1465161">
                  <a:extLst>
                    <a:ext uri="{9D8B030D-6E8A-4147-A177-3AD203B41FA5}">
                      <a16:colId xmlns:a16="http://schemas.microsoft.com/office/drawing/2014/main" val="754983938"/>
                    </a:ext>
                  </a:extLst>
                </a:gridCol>
                <a:gridCol w="1198372">
                  <a:extLst>
                    <a:ext uri="{9D8B030D-6E8A-4147-A177-3AD203B41FA5}">
                      <a16:colId xmlns:a16="http://schemas.microsoft.com/office/drawing/2014/main" val="3564714717"/>
                    </a:ext>
                  </a:extLst>
                </a:gridCol>
              </a:tblGrid>
              <a:tr h="633045">
                <a:tc>
                  <a:txBody>
                    <a:bodyPr/>
                    <a:lstStyle/>
                    <a:p>
                      <a:pPr marL="0" marR="0" algn="ctr">
                        <a:lnSpc>
                          <a:spcPct val="106000"/>
                        </a:lnSpc>
                        <a:spcBef>
                          <a:spcPts val="0"/>
                        </a:spcBef>
                        <a:spcAft>
                          <a:spcPts val="0"/>
                        </a:spcAft>
                      </a:pPr>
                      <a:r>
                        <a:rPr lang="en-US" sz="1600" dirty="0">
                          <a:effectLst/>
                        </a:rPr>
                        <a:t>Items</a:t>
                      </a:r>
                      <a:endParaRPr lang="en-US" sz="16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Word count</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1st-pers. sg. pronouns</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dirty="0">
                          <a:effectLst/>
                        </a:rPr>
                        <a:t>Social words</a:t>
                      </a:r>
                      <a:endParaRPr lang="en-US" sz="16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dirty="0">
                          <a:effectLst/>
                        </a:rPr>
                        <a:t>Positive emotions</a:t>
                      </a:r>
                      <a:endParaRPr lang="en-US" sz="16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Negative emotions</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Cognitive process</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nSpc>
                          <a:spcPct val="106000"/>
                        </a:lnSpc>
                        <a:spcBef>
                          <a:spcPts val="0"/>
                        </a:spcBef>
                        <a:spcAft>
                          <a:spcPts val="0"/>
                        </a:spcAft>
                      </a:pPr>
                      <a:r>
                        <a:rPr lang="en-US" sz="1600">
                          <a:effectLst/>
                        </a:rPr>
                        <a:t>Analytic</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Clout</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nSpc>
                          <a:spcPct val="106000"/>
                        </a:lnSpc>
                        <a:spcBef>
                          <a:spcPts val="0"/>
                        </a:spcBef>
                        <a:spcAft>
                          <a:spcPts val="0"/>
                        </a:spcAft>
                      </a:pPr>
                      <a:r>
                        <a:rPr lang="en-US" sz="1600">
                          <a:effectLst/>
                        </a:rPr>
                        <a:t>Authenticity</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Emotional tone</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extLst>
                  <a:ext uri="{0D108BD9-81ED-4DB2-BD59-A6C34878D82A}">
                    <a16:rowId xmlns:a16="http://schemas.microsoft.com/office/drawing/2014/main" val="209854945"/>
                  </a:ext>
                </a:extLst>
              </a:tr>
              <a:tr h="578952">
                <a:tc>
                  <a:txBody>
                    <a:bodyPr/>
                    <a:lstStyle/>
                    <a:p>
                      <a:pPr marL="0" marR="0" algn="ctr">
                        <a:lnSpc>
                          <a:spcPct val="106000"/>
                        </a:lnSpc>
                        <a:spcBef>
                          <a:spcPts val="0"/>
                        </a:spcBef>
                        <a:spcAft>
                          <a:spcPts val="0"/>
                        </a:spcAft>
                      </a:pPr>
                      <a:r>
                        <a:rPr lang="en-US" sz="1600">
                          <a:effectLst/>
                        </a:rPr>
                        <a:t>Social </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dirty="0">
                          <a:effectLst/>
                        </a:rPr>
                        <a:t> </a:t>
                      </a:r>
                      <a:endParaRPr lang="en-US" sz="16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5.51</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9.71</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4.57</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2.1</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10.77</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55.92</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55.45</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55.66</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63.35</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extLst>
                  <a:ext uri="{0D108BD9-81ED-4DB2-BD59-A6C34878D82A}">
                    <a16:rowId xmlns:a16="http://schemas.microsoft.com/office/drawing/2014/main" val="4009903883"/>
                  </a:ext>
                </a:extLst>
              </a:tr>
              <a:tr h="578952">
                <a:tc>
                  <a:txBody>
                    <a:bodyPr/>
                    <a:lstStyle/>
                    <a:p>
                      <a:pPr marL="0" marR="0" algn="ctr">
                        <a:lnSpc>
                          <a:spcPct val="106000"/>
                        </a:lnSpc>
                        <a:spcBef>
                          <a:spcPts val="0"/>
                        </a:spcBef>
                        <a:spcAft>
                          <a:spcPts val="0"/>
                        </a:spcAft>
                      </a:pPr>
                      <a:r>
                        <a:rPr lang="en-US" sz="1600">
                          <a:effectLst/>
                        </a:rPr>
                        <a:t>Lec1</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24977</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4.44</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7.59</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4.38</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1.07</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12.05</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58.57</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54.76</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33.51</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84.23</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extLst>
                  <a:ext uri="{0D108BD9-81ED-4DB2-BD59-A6C34878D82A}">
                    <a16:rowId xmlns:a16="http://schemas.microsoft.com/office/drawing/2014/main" val="241831900"/>
                  </a:ext>
                </a:extLst>
              </a:tr>
              <a:tr h="578952">
                <a:tc>
                  <a:txBody>
                    <a:bodyPr/>
                    <a:lstStyle/>
                    <a:p>
                      <a:pPr marL="0" marR="0" algn="ctr">
                        <a:lnSpc>
                          <a:spcPct val="106000"/>
                        </a:lnSpc>
                        <a:spcBef>
                          <a:spcPts val="0"/>
                        </a:spcBef>
                        <a:spcAft>
                          <a:spcPts val="0"/>
                        </a:spcAft>
                      </a:pPr>
                      <a:r>
                        <a:rPr lang="en-US" sz="1600">
                          <a:effectLst/>
                        </a:rPr>
                        <a:t>Lec2</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14542</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3.51</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7.24</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3.95</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dirty="0">
                          <a:effectLst/>
                        </a:rPr>
                        <a:t>1.06</a:t>
                      </a:r>
                      <a:endParaRPr lang="en-US" sz="16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13.11</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57.15</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50.61</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28.34</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78.65</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extLst>
                  <a:ext uri="{0D108BD9-81ED-4DB2-BD59-A6C34878D82A}">
                    <a16:rowId xmlns:a16="http://schemas.microsoft.com/office/drawing/2014/main" val="1678553312"/>
                  </a:ext>
                </a:extLst>
              </a:tr>
              <a:tr h="578952">
                <a:tc>
                  <a:txBody>
                    <a:bodyPr/>
                    <a:lstStyle/>
                    <a:p>
                      <a:pPr marL="0" marR="0" algn="ctr">
                        <a:lnSpc>
                          <a:spcPct val="106000"/>
                        </a:lnSpc>
                        <a:spcBef>
                          <a:spcPts val="0"/>
                        </a:spcBef>
                        <a:spcAft>
                          <a:spcPts val="0"/>
                        </a:spcAft>
                      </a:pPr>
                      <a:r>
                        <a:rPr lang="en-US" sz="1600">
                          <a:effectLst/>
                        </a:rPr>
                        <a:t>Lec3</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dirty="0">
                          <a:effectLst/>
                        </a:rPr>
                        <a:t>6694</a:t>
                      </a:r>
                      <a:endParaRPr lang="en-US" sz="16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3.94</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7.19</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4.11</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1.48</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13.12</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60.75</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49.34</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28.45</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74.70</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extLst>
                  <a:ext uri="{0D108BD9-81ED-4DB2-BD59-A6C34878D82A}">
                    <a16:rowId xmlns:a16="http://schemas.microsoft.com/office/drawing/2014/main" val="3462623958"/>
                  </a:ext>
                </a:extLst>
              </a:tr>
              <a:tr h="412750">
                <a:tc>
                  <a:txBody>
                    <a:bodyPr/>
                    <a:lstStyle/>
                    <a:p>
                      <a:pPr marL="0" marR="0" algn="ctr">
                        <a:lnSpc>
                          <a:spcPct val="106000"/>
                        </a:lnSpc>
                        <a:spcBef>
                          <a:spcPts val="0"/>
                        </a:spcBef>
                        <a:spcAft>
                          <a:spcPts val="0"/>
                        </a:spcAft>
                      </a:pPr>
                      <a:r>
                        <a:rPr lang="en-US" sz="1600">
                          <a:effectLst/>
                        </a:rPr>
                        <a:t>Lec4</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5125</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2.61</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5.99</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3.14</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1.58</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13.03</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a:effectLst/>
                        </a:rPr>
                        <a:t>58.04</a:t>
                      </a:r>
                      <a:endParaRPr lang="en-US" sz="16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dirty="0">
                          <a:effectLst/>
                        </a:rPr>
                        <a:t>46.41</a:t>
                      </a:r>
                      <a:endParaRPr lang="en-US" sz="16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dirty="0">
                          <a:effectLst/>
                        </a:rPr>
                        <a:t>22.41</a:t>
                      </a:r>
                      <a:endParaRPr lang="en-US" sz="16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1600" dirty="0">
                          <a:effectLst/>
                        </a:rPr>
                        <a:t>55.18</a:t>
                      </a:r>
                      <a:endParaRPr lang="en-US" sz="1600" dirty="0">
                        <a:effectLst/>
                        <a:latin typeface="Calibri" panose="020F0502020204030204" pitchFamily="34" charset="0"/>
                        <a:ea typeface="DengXian"/>
                        <a:cs typeface="Times New Roman" panose="02020603050405020304" pitchFamily="18" charset="0"/>
                      </a:endParaRPr>
                    </a:p>
                  </a:txBody>
                  <a:tcPr marL="68580" marR="68580" marT="0" marB="0"/>
                </a:tc>
                <a:extLst>
                  <a:ext uri="{0D108BD9-81ED-4DB2-BD59-A6C34878D82A}">
                    <a16:rowId xmlns:a16="http://schemas.microsoft.com/office/drawing/2014/main" val="2998427520"/>
                  </a:ext>
                </a:extLst>
              </a:tr>
            </a:tbl>
          </a:graphicData>
        </a:graphic>
      </p:graphicFrame>
      <p:sp>
        <p:nvSpPr>
          <p:cNvPr id="8" name="Rounded Rectangle 7"/>
          <p:cNvSpPr/>
          <p:nvPr/>
        </p:nvSpPr>
        <p:spPr>
          <a:xfrm>
            <a:off x="3153507" y="3524190"/>
            <a:ext cx="691661" cy="562708"/>
          </a:xfrm>
          <a:prstGeom prst="round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3153507" y="4180682"/>
            <a:ext cx="691661" cy="2020826"/>
          </a:xfrm>
          <a:prstGeom prst="round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2342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4294967295"/>
          </p:nvPr>
        </p:nvSpPr>
        <p:spPr>
          <a:xfrm>
            <a:off x="685799" y="1217902"/>
            <a:ext cx="10545417" cy="3761602"/>
          </a:xfrm>
        </p:spPr>
        <p:txBody>
          <a:bodyPr>
            <a:noAutofit/>
          </a:bodyPr>
          <a:lstStyle/>
          <a:p>
            <a:pPr lvl="1">
              <a:lnSpc>
                <a:spcPct val="150000"/>
              </a:lnSpc>
              <a:spcAft>
                <a:spcPts val="0"/>
              </a:spcAft>
              <a:buFont typeface="Arial" panose="020B0604020202020204" pitchFamily="34" charset="0"/>
              <a:buChar char="•"/>
            </a:pPr>
            <a:r>
              <a:rPr lang="en-US" sz="3000" dirty="0">
                <a:latin typeface="Tahoma" panose="020B0604030504040204" pitchFamily="34" charset="0"/>
                <a:ea typeface="Tahoma" panose="020B0604030504040204" pitchFamily="34" charset="0"/>
                <a:cs typeface="Tahoma" panose="020B0604030504040204" pitchFamily="34" charset="0"/>
              </a:rPr>
              <a:t>Through thematic analysis, we found that OCW learners seldom expressed their </a:t>
            </a:r>
            <a:r>
              <a:rPr lang="en-US" sz="3000" b="1" dirty="0">
                <a:latin typeface="Tahoma" panose="020B0604030504040204" pitchFamily="34" charset="0"/>
                <a:ea typeface="Tahoma" panose="020B0604030504040204" pitchFamily="34" charset="0"/>
                <a:cs typeface="Tahoma" panose="020B0604030504040204" pitchFamily="34" charset="0"/>
              </a:rPr>
              <a:t>personal emotions </a:t>
            </a:r>
            <a:r>
              <a:rPr lang="en-US" sz="3000" dirty="0">
                <a:latin typeface="Tahoma" panose="020B0604030504040204" pitchFamily="34" charset="0"/>
                <a:ea typeface="Tahoma" panose="020B0604030504040204" pitchFamily="34" charset="0"/>
                <a:cs typeface="Tahoma" panose="020B0604030504040204" pitchFamily="34" charset="0"/>
              </a:rPr>
              <a:t>during learning. There were social interaction at the beginning of the course; however, </a:t>
            </a:r>
            <a:r>
              <a:rPr lang="en-US" sz="3000" b="1" dirty="0">
                <a:latin typeface="Tahoma" panose="020B0604030504040204" pitchFamily="34" charset="0"/>
                <a:ea typeface="Tahoma" panose="020B0604030504040204" pitchFamily="34" charset="0"/>
                <a:cs typeface="Tahoma" panose="020B0604030504040204" pitchFamily="34" charset="0"/>
              </a:rPr>
              <a:t>the social interaction between learners decreased</a:t>
            </a:r>
            <a:r>
              <a:rPr lang="en-US" sz="3000" dirty="0">
                <a:latin typeface="Tahoma" panose="020B0604030504040204" pitchFamily="34" charset="0"/>
                <a:ea typeface="Tahoma" panose="020B0604030504040204" pitchFamily="34" charset="0"/>
                <a:cs typeface="Tahoma" panose="020B0604030504040204" pitchFamily="34" charset="0"/>
              </a:rPr>
              <a:t> at the end of the course.</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422032" y="474219"/>
            <a:ext cx="804203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RQ2 Social Presence</a:t>
            </a:r>
          </a:p>
        </p:txBody>
      </p:sp>
      <p:sp>
        <p:nvSpPr>
          <p:cNvPr id="2" name="Slide Number Placeholder 1"/>
          <p:cNvSpPr>
            <a:spLocks noGrp="1"/>
          </p:cNvSpPr>
          <p:nvPr>
            <p:ph type="sldNum" sz="quarter" idx="4"/>
          </p:nvPr>
        </p:nvSpPr>
        <p:spPr>
          <a:xfrm>
            <a:off x="8837729" y="6452147"/>
            <a:ext cx="2057400" cy="365125"/>
          </a:xfrm>
        </p:spPr>
        <p:txBody>
          <a:bodyPr/>
          <a:lstStyle/>
          <a:p>
            <a:fld id="{136F273C-9302-4EE3-8F13-E17C1857F5E7}" type="slidenum">
              <a:rPr lang="en-US" smtClean="0"/>
              <a:t>35</a:t>
            </a:fld>
            <a:endParaRPr lang="en-US" dirty="0"/>
          </a:p>
        </p:txBody>
      </p:sp>
    </p:spTree>
    <p:extLst>
      <p:ext uri="{BB962C8B-B14F-4D97-AF65-F5344CB8AC3E}">
        <p14:creationId xmlns:p14="http://schemas.microsoft.com/office/powerpoint/2010/main" val="1547230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4294967295"/>
          </p:nvPr>
        </p:nvSpPr>
        <p:spPr>
          <a:xfrm>
            <a:off x="-117230" y="1217902"/>
            <a:ext cx="11308692" cy="1315749"/>
          </a:xfrm>
        </p:spPr>
        <p:txBody>
          <a:bodyPr>
            <a:noAutofit/>
          </a:bodyPr>
          <a:lstStyle/>
          <a:p>
            <a:pPr lvl="1">
              <a:lnSpc>
                <a:spcPct val="150000"/>
              </a:lnSpc>
              <a:spcAft>
                <a:spcPts val="0"/>
              </a:spcAft>
              <a:buFont typeface="Arial" panose="020B0604020202020204" pitchFamily="34" charset="0"/>
              <a:buChar char="•"/>
            </a:pPr>
            <a:r>
              <a:rPr lang="en-US" sz="2800" b="1" dirty="0">
                <a:latin typeface="Tahoma" panose="020B0604030504040204" pitchFamily="34" charset="0"/>
                <a:ea typeface="Tahoma" panose="020B0604030504040204" pitchFamily="34" charset="0"/>
                <a:cs typeface="Tahoma" panose="020B0604030504040204" pitchFamily="34" charset="0"/>
              </a:rPr>
              <a:t>Learners cognitive presence was highly manifested in the comments</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422032" y="474219"/>
            <a:ext cx="804203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RQ3 Cognitive Presence</a:t>
            </a:r>
          </a:p>
        </p:txBody>
      </p:sp>
      <p:sp>
        <p:nvSpPr>
          <p:cNvPr id="2" name="Slide Number Placeholder 1"/>
          <p:cNvSpPr>
            <a:spLocks noGrp="1"/>
          </p:cNvSpPr>
          <p:nvPr>
            <p:ph type="sldNum" sz="quarter" idx="4"/>
          </p:nvPr>
        </p:nvSpPr>
        <p:spPr>
          <a:xfrm>
            <a:off x="8837729" y="6452147"/>
            <a:ext cx="2057400" cy="365125"/>
          </a:xfrm>
        </p:spPr>
        <p:txBody>
          <a:bodyPr/>
          <a:lstStyle/>
          <a:p>
            <a:fld id="{136F273C-9302-4EE3-8F13-E17C1857F5E7}" type="slidenum">
              <a:rPr lang="en-US" smtClean="0"/>
              <a:t>36</a:t>
            </a:fld>
            <a:endParaRPr lang="en-US" dirty="0"/>
          </a:p>
        </p:txBody>
      </p:sp>
      <p:pic>
        <p:nvPicPr>
          <p:cNvPr id="4" name="Picture 3"/>
          <p:cNvPicPr>
            <a:picLocks noChangeAspect="1"/>
          </p:cNvPicPr>
          <p:nvPr/>
        </p:nvPicPr>
        <p:blipFill>
          <a:blip r:embed="rId3"/>
          <a:stretch>
            <a:fillRect/>
          </a:stretch>
        </p:blipFill>
        <p:spPr>
          <a:xfrm>
            <a:off x="1465402" y="2533651"/>
            <a:ext cx="8147019" cy="3681045"/>
          </a:xfrm>
          <a:prstGeom prst="rect">
            <a:avLst/>
          </a:prstGeom>
        </p:spPr>
      </p:pic>
      <p:sp>
        <p:nvSpPr>
          <p:cNvPr id="6" name="Rounded Rectangle 5"/>
          <p:cNvSpPr/>
          <p:nvPr/>
        </p:nvSpPr>
        <p:spPr>
          <a:xfrm>
            <a:off x="8140206" y="2844250"/>
            <a:ext cx="1395046" cy="562708"/>
          </a:xfrm>
          <a:prstGeom prst="round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8140206" y="3587260"/>
            <a:ext cx="1395046" cy="2309448"/>
          </a:xfrm>
          <a:prstGeom prst="round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0997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4294967295"/>
          </p:nvPr>
        </p:nvSpPr>
        <p:spPr>
          <a:xfrm>
            <a:off x="-117230" y="1217902"/>
            <a:ext cx="11239117" cy="4377828"/>
          </a:xfrm>
        </p:spPr>
        <p:txBody>
          <a:bodyPr>
            <a:noAutofit/>
          </a:bodyPr>
          <a:lstStyle/>
          <a:p>
            <a:pPr lvl="1">
              <a:lnSpc>
                <a:spcPct val="150000"/>
              </a:lnSpc>
              <a:spcAft>
                <a:spcPts val="0"/>
              </a:spcAft>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Learners mainly discussed learning </a:t>
            </a:r>
            <a:r>
              <a:rPr lang="en-US" sz="2400" b="1" dirty="0">
                <a:latin typeface="Tahoma" panose="020B0604030504040204" pitchFamily="34" charset="0"/>
                <a:ea typeface="Tahoma" panose="020B0604030504040204" pitchFamily="34" charset="0"/>
                <a:cs typeface="Tahoma" panose="020B0604030504040204" pitchFamily="34" charset="0"/>
              </a:rPr>
              <a:t>content and knowledge</a:t>
            </a:r>
            <a:r>
              <a:rPr lang="en-US" sz="2400" dirty="0">
                <a:latin typeface="Tahoma" panose="020B0604030504040204" pitchFamily="34" charset="0"/>
                <a:ea typeface="Tahoma" panose="020B0604030504040204" pitchFamily="34" charset="0"/>
                <a:cs typeface="Tahoma" panose="020B0604030504040204" pitchFamily="34" charset="0"/>
              </a:rPr>
              <a:t> in the comments. They tried to </a:t>
            </a:r>
            <a:r>
              <a:rPr lang="en-US" sz="2400" b="1" dirty="0">
                <a:latin typeface="Tahoma" panose="020B0604030504040204" pitchFamily="34" charset="0"/>
                <a:ea typeface="Tahoma" panose="020B0604030504040204" pitchFamily="34" charset="0"/>
                <a:cs typeface="Tahoma" panose="020B0604030504040204" pitchFamily="34" charset="0"/>
              </a:rPr>
              <a:t>seek help for cognitive learning</a:t>
            </a:r>
            <a:endParaRPr lang="en-US" sz="2400" dirty="0">
              <a:latin typeface="Tahoma" panose="020B0604030504040204" pitchFamily="34" charset="0"/>
              <a:ea typeface="Tahoma" panose="020B0604030504040204" pitchFamily="34" charset="0"/>
              <a:cs typeface="Tahoma" panose="020B0604030504040204" pitchFamily="34" charset="0"/>
            </a:endParaRPr>
          </a:p>
          <a:p>
            <a:pPr lvl="2">
              <a:lnSpc>
                <a:spcPct val="150000"/>
              </a:lnSpc>
              <a:spcAft>
                <a:spcPts val="0"/>
              </a:spcAft>
              <a:buFont typeface="Courier New" panose="02070309020205020404" pitchFamily="49" charset="0"/>
              <a:buChar char="o"/>
            </a:pPr>
            <a:r>
              <a:rPr lang="en-US" sz="2400" dirty="0">
                <a:latin typeface="Tahoma" panose="020B0604030504040204" pitchFamily="34" charset="0"/>
                <a:ea typeface="Tahoma" panose="020B0604030504040204" pitchFamily="34" charset="0"/>
                <a:cs typeface="Tahoma" panose="020B0604030504040204" pitchFamily="34" charset="0"/>
              </a:rPr>
              <a:t>For example, one learner asked questions about the difficulties he/she encountered, “</a:t>
            </a:r>
            <a:r>
              <a:rPr lang="en-US" sz="2400" i="1" dirty="0">
                <a:latin typeface="Tahoma" panose="020B0604030504040204" pitchFamily="34" charset="0"/>
                <a:ea typeface="Tahoma" panose="020B0604030504040204" pitchFamily="34" charset="0"/>
                <a:cs typeface="Tahoma" panose="020B0604030504040204" pitchFamily="34" charset="0"/>
              </a:rPr>
              <a:t>When trying to write the code at 32 mins. I get a syntax error on line 2.  Why will this not work on my version of Python? x=15.</a:t>
            </a:r>
            <a:r>
              <a:rPr lang="en-US" sz="2400" dirty="0">
                <a:latin typeface="Tahoma" panose="020B0604030504040204" pitchFamily="34" charset="0"/>
                <a:ea typeface="Tahoma" panose="020B0604030504040204" pitchFamily="34" charset="0"/>
                <a:cs typeface="Tahoma" panose="020B0604030504040204" pitchFamily="34" charset="0"/>
              </a:rPr>
              <a:t>” </a:t>
            </a:r>
          </a:p>
          <a:p>
            <a:pPr lvl="2">
              <a:lnSpc>
                <a:spcPct val="150000"/>
              </a:lnSpc>
              <a:spcAft>
                <a:spcPts val="0"/>
              </a:spcAft>
              <a:buFont typeface="Courier New" panose="02070309020205020404" pitchFamily="49" charset="0"/>
              <a:buChar char="o"/>
            </a:pPr>
            <a:r>
              <a:rPr lang="en-US" sz="2400" dirty="0">
                <a:latin typeface="Tahoma" panose="020B0604030504040204" pitchFamily="34" charset="0"/>
                <a:ea typeface="Tahoma" panose="020B0604030504040204" pitchFamily="34" charset="0"/>
                <a:cs typeface="Tahoma" panose="020B0604030504040204" pitchFamily="34" charset="0"/>
              </a:rPr>
              <a:t>Similarly, another learner’s query was “</a:t>
            </a:r>
            <a:r>
              <a:rPr lang="en-US" sz="2400" i="1" dirty="0">
                <a:latin typeface="Tahoma" panose="020B0604030504040204" pitchFamily="34" charset="0"/>
                <a:ea typeface="Tahoma" panose="020B0604030504040204" pitchFamily="34" charset="0"/>
                <a:cs typeface="Tahoma" panose="020B0604030504040204" pitchFamily="34" charset="0"/>
              </a:rPr>
              <a:t>When he is defining values, under numbers, under the number 3, is that a comma or a period? Is it float 3,14 or 3.14? Thanks</a:t>
            </a:r>
            <a:r>
              <a:rPr lang="en-US" sz="2400" dirty="0">
                <a:latin typeface="Tahoma" panose="020B0604030504040204" pitchFamily="34" charset="0"/>
                <a:ea typeface="Tahoma" panose="020B0604030504040204" pitchFamily="34" charset="0"/>
                <a:cs typeface="Tahoma" panose="020B0604030504040204" pitchFamily="34" charset="0"/>
              </a:rPr>
              <a:t>.” </a:t>
            </a:r>
          </a:p>
          <a:p>
            <a:pPr marL="457200" lvl="1" indent="0">
              <a:lnSpc>
                <a:spcPct val="150000"/>
              </a:lnSpc>
              <a:spcAft>
                <a:spcPts val="0"/>
              </a:spcAft>
              <a:buNone/>
            </a:pPr>
            <a:br>
              <a:rPr lang="en-US" sz="2400" dirty="0">
                <a:latin typeface="Tahoma" panose="020B0604030504040204" pitchFamily="34" charset="0"/>
                <a:ea typeface="Tahoma" panose="020B0604030504040204" pitchFamily="34" charset="0"/>
                <a:cs typeface="Tahoma" panose="020B0604030504040204" pitchFamily="34" charset="0"/>
              </a:rPr>
            </a:b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422032" y="474219"/>
            <a:ext cx="804203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RQ3 Cognitive Presence</a:t>
            </a:r>
          </a:p>
        </p:txBody>
      </p:sp>
      <p:sp>
        <p:nvSpPr>
          <p:cNvPr id="2" name="Slide Number Placeholder 1"/>
          <p:cNvSpPr>
            <a:spLocks noGrp="1"/>
          </p:cNvSpPr>
          <p:nvPr>
            <p:ph type="sldNum" sz="quarter" idx="4"/>
          </p:nvPr>
        </p:nvSpPr>
        <p:spPr>
          <a:xfrm>
            <a:off x="8837729" y="6452147"/>
            <a:ext cx="2057400" cy="365125"/>
          </a:xfrm>
        </p:spPr>
        <p:txBody>
          <a:bodyPr/>
          <a:lstStyle/>
          <a:p>
            <a:fld id="{136F273C-9302-4EE3-8F13-E17C1857F5E7}" type="slidenum">
              <a:rPr lang="en-US" smtClean="0"/>
              <a:t>37</a:t>
            </a:fld>
            <a:endParaRPr lang="en-US" dirty="0"/>
          </a:p>
        </p:txBody>
      </p:sp>
    </p:spTree>
    <p:extLst>
      <p:ext uri="{BB962C8B-B14F-4D97-AF65-F5344CB8AC3E}">
        <p14:creationId xmlns:p14="http://schemas.microsoft.com/office/powerpoint/2010/main" val="2237473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4294967295"/>
          </p:nvPr>
        </p:nvSpPr>
        <p:spPr>
          <a:xfrm>
            <a:off x="222738" y="1505888"/>
            <a:ext cx="10461827" cy="3970573"/>
          </a:xfrm>
        </p:spPr>
        <p:txBody>
          <a:bodyPr>
            <a:noAutofit/>
          </a:bodyPr>
          <a:lstStyle/>
          <a:p>
            <a:pPr lvl="1">
              <a:lnSpc>
                <a:spcPct val="150000"/>
              </a:lnSpc>
              <a:spcAft>
                <a:spcPts val="0"/>
              </a:spcAft>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Two general challenges were identified: (1) </a:t>
            </a:r>
            <a:r>
              <a:rPr lang="en-US" sz="2800" b="1" dirty="0">
                <a:latin typeface="Tahoma" panose="020B0604030504040204" pitchFamily="34" charset="0"/>
                <a:ea typeface="Tahoma" panose="020B0604030504040204" pitchFamily="34" charset="0"/>
                <a:cs typeface="Tahoma" panose="020B0604030504040204" pitchFamily="34" charset="0"/>
              </a:rPr>
              <a:t>technology challenges </a:t>
            </a:r>
            <a:r>
              <a:rPr lang="en-US" sz="2800" dirty="0">
                <a:latin typeface="Tahoma" panose="020B0604030504040204" pitchFamily="34" charset="0"/>
                <a:ea typeface="Tahoma" panose="020B0604030504040204" pitchFamily="34" charset="0"/>
                <a:cs typeface="Tahoma" panose="020B0604030504040204" pitchFamily="34" charset="0"/>
              </a:rPr>
              <a:t>and (2) </a:t>
            </a:r>
            <a:r>
              <a:rPr lang="en-US" sz="2800" b="1" dirty="0">
                <a:latin typeface="Tahoma" panose="020B0604030504040204" pitchFamily="34" charset="0"/>
                <a:ea typeface="Tahoma" panose="020B0604030504040204" pitchFamily="34" charset="0"/>
                <a:cs typeface="Tahoma" panose="020B0604030504040204" pitchFamily="34" charset="0"/>
              </a:rPr>
              <a:t>social learning</a:t>
            </a:r>
            <a:r>
              <a:rPr lang="en-US" sz="2800" dirty="0">
                <a:latin typeface="Tahoma" panose="020B0604030504040204" pitchFamily="34" charset="0"/>
                <a:ea typeface="Tahoma" panose="020B0604030504040204" pitchFamily="34" charset="0"/>
                <a:cs typeface="Tahoma" panose="020B0604030504040204" pitchFamily="34" charset="0"/>
              </a:rPr>
              <a:t>. </a:t>
            </a:r>
          </a:p>
          <a:p>
            <a:pPr marL="1371600" lvl="3" indent="0">
              <a:lnSpc>
                <a:spcPct val="150000"/>
              </a:lnSpc>
              <a:spcAft>
                <a:spcPts val="0"/>
              </a:spcAft>
              <a:buNone/>
            </a:pPr>
            <a:r>
              <a:rPr lang="en-US" sz="2400" dirty="0">
                <a:latin typeface="Tahoma" panose="020B0604030504040204" pitchFamily="34" charset="0"/>
                <a:ea typeface="Tahoma" panose="020B0604030504040204" pitchFamily="34" charset="0"/>
                <a:cs typeface="Tahoma" panose="020B0604030504040204" pitchFamily="34" charset="0"/>
              </a:rPr>
              <a:t>For </a:t>
            </a:r>
            <a:r>
              <a:rPr lang="en-US" sz="2400" b="1" dirty="0">
                <a:latin typeface="Tahoma" panose="020B0604030504040204" pitchFamily="34" charset="0"/>
                <a:ea typeface="Tahoma" panose="020B0604030504040204" pitchFamily="34" charset="0"/>
                <a:cs typeface="Tahoma" panose="020B0604030504040204" pitchFamily="34" charset="0"/>
              </a:rPr>
              <a:t>technology challenges</a:t>
            </a:r>
            <a:r>
              <a:rPr lang="en-US" sz="2400" dirty="0">
                <a:latin typeface="Tahoma" panose="020B0604030504040204" pitchFamily="34" charset="0"/>
                <a:ea typeface="Tahoma" panose="020B0604030504040204" pitchFamily="34" charset="0"/>
                <a:cs typeface="Tahoma" panose="020B0604030504040204" pitchFamily="34" charset="0"/>
              </a:rPr>
              <a:t>, learners had trouble recognize the words on the screen due to the blurry video. One learner stated: </a:t>
            </a:r>
            <a:br>
              <a:rPr lang="en-US" sz="2400" dirty="0">
                <a:latin typeface="Tahoma" panose="020B0604030504040204" pitchFamily="34" charset="0"/>
                <a:ea typeface="Tahoma" panose="020B0604030504040204" pitchFamily="34" charset="0"/>
                <a:cs typeface="Tahoma" panose="020B0604030504040204" pitchFamily="34" charset="0"/>
              </a:rPr>
            </a:br>
            <a:r>
              <a:rPr lang="en-US" sz="2400" i="1" dirty="0">
                <a:latin typeface="Tahoma" panose="020B0604030504040204" pitchFamily="34" charset="0"/>
                <a:ea typeface="Tahoma" panose="020B0604030504040204" pitchFamily="34" charset="0"/>
                <a:cs typeface="Tahoma" panose="020B0604030504040204" pitchFamily="34" charset="0"/>
              </a:rPr>
              <a:t>I appreciated these videos but why they are so blurry. I am not able to figure out the things. Is there any alternative to these videos.</a:t>
            </a:r>
          </a:p>
          <a:p>
            <a:pPr lvl="1">
              <a:lnSpc>
                <a:spcPct val="150000"/>
              </a:lnSpc>
              <a:spcAft>
                <a:spcPts val="0"/>
              </a:spcAft>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633046" y="474219"/>
            <a:ext cx="7494954"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RQ4 Challenges</a:t>
            </a:r>
          </a:p>
        </p:txBody>
      </p:sp>
      <p:sp>
        <p:nvSpPr>
          <p:cNvPr id="2" name="Slide Number Placeholder 1"/>
          <p:cNvSpPr>
            <a:spLocks noGrp="1"/>
          </p:cNvSpPr>
          <p:nvPr>
            <p:ph type="sldNum" sz="quarter" idx="4"/>
          </p:nvPr>
        </p:nvSpPr>
        <p:spPr>
          <a:xfrm>
            <a:off x="8861175" y="6452147"/>
            <a:ext cx="2057400" cy="365125"/>
          </a:xfrm>
        </p:spPr>
        <p:txBody>
          <a:bodyPr/>
          <a:lstStyle/>
          <a:p>
            <a:fld id="{136F273C-9302-4EE3-8F13-E17C1857F5E7}" type="slidenum">
              <a:rPr lang="en-US" smtClean="0"/>
              <a:t>38</a:t>
            </a:fld>
            <a:endParaRPr lang="en-US" dirty="0"/>
          </a:p>
        </p:txBody>
      </p:sp>
    </p:spTree>
    <p:extLst>
      <p:ext uri="{BB962C8B-B14F-4D97-AF65-F5344CB8AC3E}">
        <p14:creationId xmlns:p14="http://schemas.microsoft.com/office/powerpoint/2010/main" val="2590552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4294967295"/>
          </p:nvPr>
        </p:nvSpPr>
        <p:spPr>
          <a:xfrm>
            <a:off x="222738" y="1505888"/>
            <a:ext cx="10539047" cy="3846225"/>
          </a:xfrm>
        </p:spPr>
        <p:txBody>
          <a:bodyPr>
            <a:noAutofit/>
          </a:bodyPr>
          <a:lstStyle/>
          <a:p>
            <a:pPr lvl="1">
              <a:lnSpc>
                <a:spcPct val="15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Social learning</a:t>
            </a:r>
          </a:p>
          <a:p>
            <a:pPr marL="914400" lvl="2" indent="0">
              <a:lnSpc>
                <a:spcPct val="150000"/>
              </a:lnSpc>
              <a:spcAft>
                <a:spcPts val="0"/>
              </a:spcAft>
              <a:buNone/>
            </a:pPr>
            <a:r>
              <a:rPr lang="en-US" sz="2400" dirty="0">
                <a:latin typeface="Tahoma" panose="020B0604030504040204" pitchFamily="34" charset="0"/>
                <a:ea typeface="Tahoma" panose="020B0604030504040204" pitchFamily="34" charset="0"/>
                <a:cs typeface="Tahoma" panose="020B0604030504040204" pitchFamily="34" charset="0"/>
              </a:rPr>
              <a:t>Learners wanted to create </a:t>
            </a:r>
            <a:r>
              <a:rPr lang="en-US" sz="2400" b="1" dirty="0">
                <a:latin typeface="Tahoma" panose="020B0604030504040204" pitchFamily="34" charset="0"/>
                <a:ea typeface="Tahoma" panose="020B0604030504040204" pitchFamily="34" charset="0"/>
                <a:cs typeface="Tahoma" panose="020B0604030504040204" pitchFamily="34" charset="0"/>
              </a:rPr>
              <a:t>a small team </a:t>
            </a:r>
            <a:r>
              <a:rPr lang="en-US" sz="2400" dirty="0">
                <a:latin typeface="Tahoma" panose="020B0604030504040204" pitchFamily="34" charset="0"/>
                <a:ea typeface="Tahoma" panose="020B0604030504040204" pitchFamily="34" charset="0"/>
                <a:cs typeface="Tahoma" panose="020B0604030504040204" pitchFamily="34" charset="0"/>
              </a:rPr>
              <a:t>to learn specific topic. For instance, one learner said: “</a:t>
            </a:r>
            <a:r>
              <a:rPr lang="en-US" sz="2400" i="1" dirty="0">
                <a:latin typeface="Tahoma" panose="020B0604030504040204" pitchFamily="34" charset="0"/>
                <a:ea typeface="Tahoma" panose="020B0604030504040204" pitchFamily="34" charset="0"/>
                <a:cs typeface="Tahoma" panose="020B0604030504040204" pitchFamily="34" charset="0"/>
              </a:rPr>
              <a:t>Looking for someone to study Computer Science with, anyone </a:t>
            </a:r>
            <a:r>
              <a:rPr lang="en-US" sz="2400" i="1" dirty="0" err="1">
                <a:latin typeface="Tahoma" panose="020B0604030504040204" pitchFamily="34" charset="0"/>
                <a:ea typeface="Tahoma" panose="020B0604030504040204" pitchFamily="34" charset="0"/>
                <a:cs typeface="Tahoma" panose="020B0604030504040204" pitchFamily="34" charset="0"/>
              </a:rPr>
              <a:t>wanna</a:t>
            </a:r>
            <a:r>
              <a:rPr lang="en-US" sz="2400" i="1" dirty="0">
                <a:latin typeface="Tahoma" panose="020B0604030504040204" pitchFamily="34" charset="0"/>
                <a:ea typeface="Tahoma" panose="020B0604030504040204" pitchFamily="34" charset="0"/>
                <a:cs typeface="Tahoma" panose="020B0604030504040204" pitchFamily="34" charset="0"/>
              </a:rPr>
              <a:t> team up? (Real responses please.)” </a:t>
            </a:r>
            <a:r>
              <a:rPr lang="en-US" sz="2400" dirty="0">
                <a:latin typeface="Tahoma" panose="020B0604030504040204" pitchFamily="34" charset="0"/>
                <a:ea typeface="Tahoma" panose="020B0604030504040204" pitchFamily="34" charset="0"/>
                <a:cs typeface="Tahoma" panose="020B0604030504040204" pitchFamily="34" charset="0"/>
              </a:rPr>
              <a:t>Other learners replied to the post by saying, “</a:t>
            </a:r>
            <a:r>
              <a:rPr lang="en-US" sz="2400" i="1" dirty="0">
                <a:latin typeface="Tahoma" panose="020B0604030504040204" pitchFamily="34" charset="0"/>
                <a:ea typeface="Tahoma" panose="020B0604030504040204" pitchFamily="34" charset="0"/>
                <a:cs typeface="Tahoma" panose="020B0604030504040204" pitchFamily="34" charset="0"/>
              </a:rPr>
              <a:t>Send me a PM</a:t>
            </a:r>
            <a:r>
              <a:rPr lang="en-US" sz="2400" dirty="0">
                <a:latin typeface="Tahoma" panose="020B0604030504040204" pitchFamily="34" charset="0"/>
                <a:ea typeface="Tahoma" panose="020B0604030504040204" pitchFamily="34" charset="0"/>
                <a:cs typeface="Tahoma" panose="020B0604030504040204" pitchFamily="34" charset="0"/>
              </a:rPr>
              <a:t>” or “</a:t>
            </a:r>
            <a:r>
              <a:rPr lang="en-US" sz="2400" i="1" dirty="0">
                <a:latin typeface="Tahoma" panose="020B0604030504040204" pitchFamily="34" charset="0"/>
                <a:ea typeface="Tahoma" panose="020B0604030504040204" pitchFamily="34" charset="0"/>
                <a:cs typeface="Tahoma" panose="020B0604030504040204" pitchFamily="34" charset="0"/>
              </a:rPr>
              <a:t>Everyone here wanting to Skype about CS, add me. I would like to hang out with people who want to learn coding too</a:t>
            </a:r>
            <a:r>
              <a:rPr lang="en-US" sz="2400" dirty="0">
                <a:latin typeface="Tahoma" panose="020B0604030504040204" pitchFamily="34" charset="0"/>
                <a:ea typeface="Tahoma" panose="020B0604030504040204" pitchFamily="34" charset="0"/>
                <a:cs typeface="Tahoma" panose="020B0604030504040204" pitchFamily="34" charset="0"/>
              </a:rPr>
              <a:t>!” </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633046" y="474219"/>
            <a:ext cx="7494954"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RQ4 Challenges</a:t>
            </a:r>
          </a:p>
        </p:txBody>
      </p:sp>
      <p:sp>
        <p:nvSpPr>
          <p:cNvPr id="2" name="Slide Number Placeholder 1"/>
          <p:cNvSpPr>
            <a:spLocks noGrp="1"/>
          </p:cNvSpPr>
          <p:nvPr>
            <p:ph type="sldNum" sz="quarter" idx="4"/>
          </p:nvPr>
        </p:nvSpPr>
        <p:spPr>
          <a:xfrm>
            <a:off x="8861175" y="6452147"/>
            <a:ext cx="2057400" cy="365125"/>
          </a:xfrm>
        </p:spPr>
        <p:txBody>
          <a:bodyPr/>
          <a:lstStyle/>
          <a:p>
            <a:fld id="{136F273C-9302-4EE3-8F13-E17C1857F5E7}" type="slidenum">
              <a:rPr lang="en-US" smtClean="0"/>
              <a:t>39</a:t>
            </a:fld>
            <a:endParaRPr lang="en-US" dirty="0"/>
          </a:p>
        </p:txBody>
      </p:sp>
    </p:spTree>
    <p:extLst>
      <p:ext uri="{BB962C8B-B14F-4D97-AF65-F5344CB8AC3E}">
        <p14:creationId xmlns:p14="http://schemas.microsoft.com/office/powerpoint/2010/main" val="3684651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1828801" y="213360"/>
            <a:ext cx="8131769" cy="2133600"/>
          </a:xfrm>
        </p:spPr>
        <p:txBody>
          <a:bodyPr>
            <a:normAutofit fontScale="90000"/>
          </a:bodyPr>
          <a:lstStyle/>
          <a:p>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10, 2019</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The Future of Learning, </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Transforming Access</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200" b="1" dirty="0"/>
              <a:t>Simon Nelson, CEO, </a:t>
            </a:r>
            <a:r>
              <a:rPr lang="en-US" sz="2200" b="1" dirty="0" err="1"/>
              <a:t>FutureLearn</a:t>
            </a:r>
            <a:r>
              <a:rPr lang="en-US" sz="2200" b="1" dirty="0"/>
              <a:t>, </a:t>
            </a:r>
            <a:r>
              <a:rPr lang="en-US" sz="1800" b="1" dirty="0">
                <a:latin typeface="Tahoma" panose="020B0604030504040204" pitchFamily="34" charset="0"/>
                <a:ea typeface="Tahoma" panose="020B0604030504040204" pitchFamily="34" charset="0"/>
                <a:cs typeface="Tahoma" panose="020B0604030504040204" pitchFamily="34" charset="0"/>
              </a:rPr>
              <a:t>PCF9 Conference, Edinburgh, Scotland</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dirty="0"/>
              <a:t>And the threat of AI and automation is very real. A 2017 report by McKinsey found that half of all current work activities could be automated, using technology that already exists.</a:t>
            </a:r>
            <a:br>
              <a:rPr lang="en-US" sz="1800" dirty="0"/>
            </a:br>
            <a:r>
              <a:rPr lang="en-US" sz="1800" dirty="0"/>
              <a:t>and that by 2030 anywhere from 75 million to 375 million workers worldwide will be displaced from their old jobs and require retraining.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1524000" y="-26161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defRPr/>
            </a:pPr>
            <a:r>
              <a:rPr lang="en-US" altLang="en-US" dirty="0">
                <a:solidFill>
                  <a:prstClr val="black"/>
                </a:solidFill>
                <a:latin typeface="Arial" panose="020B0604020202020204" pitchFamily="34" charset="0"/>
              </a:rPr>
              <a:t>  </a:t>
            </a:r>
            <a:r>
              <a:rPr lang="en-US" altLang="en-US" sz="2800" dirty="0">
                <a:solidFill>
                  <a:prstClr val="black"/>
                </a:solidFill>
                <a:latin typeface="Arial" panose="020B0604020202020204" pitchFamily="34" charset="0"/>
              </a:rPr>
              <a:t>     </a:t>
            </a:r>
            <a:endParaRPr lang="en-US" altLang="en-US" dirty="0">
              <a:solidFill>
                <a:prstClr val="black"/>
              </a:solidFill>
              <a:latin typeface="Arial" panose="020B0604020202020204" pitchFamily="34" charset="0"/>
            </a:endParaRPr>
          </a:p>
        </p:txBody>
      </p:sp>
      <p:pic>
        <p:nvPicPr>
          <p:cNvPr id="3" name="Picture 2">
            <a:extLst>
              <a:ext uri="{FF2B5EF4-FFF2-40B4-BE49-F238E27FC236}">
                <a16:creationId xmlns:a16="http://schemas.microsoft.com/office/drawing/2014/main" id="{EADE2FC4-C392-4E68-9132-2EC234BB7532}"/>
              </a:ext>
            </a:extLst>
          </p:cNvPr>
          <p:cNvPicPr>
            <a:picLocks noChangeAspect="1"/>
          </p:cNvPicPr>
          <p:nvPr/>
        </p:nvPicPr>
        <p:blipFill rotWithShape="1">
          <a:blip r:embed="rId2"/>
          <a:srcRect l="18333" t="12122" r="2500" b="7575"/>
          <a:stretch/>
        </p:blipFill>
        <p:spPr>
          <a:xfrm>
            <a:off x="2797769" y="2590800"/>
            <a:ext cx="7239000" cy="4038600"/>
          </a:xfrm>
          <a:prstGeom prst="rect">
            <a:avLst/>
          </a:prstGeom>
        </p:spPr>
      </p:pic>
    </p:spTree>
    <p:extLst>
      <p:ext uri="{BB962C8B-B14F-4D97-AF65-F5344CB8AC3E}">
        <p14:creationId xmlns:p14="http://schemas.microsoft.com/office/powerpoint/2010/main" val="6716957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2289411" y="1525022"/>
            <a:ext cx="8191020" cy="3324564"/>
          </a:xfrm>
        </p:spPr>
        <p:txBody>
          <a:bodyPr/>
          <a:lstStyle/>
          <a:p>
            <a:pPr algn="ctr"/>
            <a:r>
              <a:rPr lang="en-US" sz="6000" dirty="0"/>
              <a:t>Discussion and Conclusion </a:t>
            </a:r>
          </a:p>
        </p:txBody>
      </p:sp>
    </p:spTree>
    <p:extLst>
      <p:ext uri="{BB962C8B-B14F-4D97-AF65-F5344CB8AC3E}">
        <p14:creationId xmlns:p14="http://schemas.microsoft.com/office/powerpoint/2010/main" val="837989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4294967295"/>
          </p:nvPr>
        </p:nvSpPr>
        <p:spPr>
          <a:xfrm>
            <a:off x="269630" y="1316737"/>
            <a:ext cx="11130553" cy="4120836"/>
          </a:xfrm>
        </p:spPr>
        <p:txBody>
          <a:bodyPr>
            <a:noAutofit/>
          </a:bodyPr>
          <a:lstStyle/>
          <a:p>
            <a:pPr lvl="1">
              <a:lnSpc>
                <a:spcPct val="150000"/>
              </a:lnSpc>
              <a:spcAft>
                <a:spcPts val="0"/>
              </a:spcAft>
              <a:buFont typeface="Arial" panose="020B0604020202020204" pitchFamily="34" charset="0"/>
              <a:buChar char="•"/>
            </a:pPr>
            <a:r>
              <a:rPr lang="en-US" sz="2800" b="1" dirty="0">
                <a:latin typeface="Tahoma" panose="020B0604030504040204" pitchFamily="34" charset="0"/>
                <a:ea typeface="Tahoma" panose="020B0604030504040204" pitchFamily="34" charset="0"/>
                <a:cs typeface="Tahoma" panose="020B0604030504040204" pitchFamily="34" charset="0"/>
              </a:rPr>
              <a:t>Positive perceptions </a:t>
            </a:r>
            <a:r>
              <a:rPr lang="en-US" sz="2800" dirty="0">
                <a:latin typeface="Tahoma" panose="020B0604030504040204" pitchFamily="34" charset="0"/>
                <a:ea typeface="Tahoma" panose="020B0604030504040204" pitchFamily="34" charset="0"/>
                <a:cs typeface="Tahoma" panose="020B0604030504040204" pitchFamily="34" charset="0"/>
              </a:rPr>
              <a:t>of free and high quality courses.</a:t>
            </a:r>
          </a:p>
          <a:p>
            <a:pPr lvl="1">
              <a:lnSpc>
                <a:spcPct val="150000"/>
              </a:lnSpc>
              <a:spcAft>
                <a:spcPts val="0"/>
              </a:spcAft>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Relatively </a:t>
            </a:r>
            <a:r>
              <a:rPr lang="en-US" sz="2800" b="1" dirty="0">
                <a:latin typeface="Tahoma" panose="020B0604030504040204" pitchFamily="34" charset="0"/>
                <a:ea typeface="Tahoma" panose="020B0604030504040204" pitchFamily="34" charset="0"/>
                <a:cs typeface="Tahoma" panose="020B0604030504040204" pitchFamily="34" charset="0"/>
              </a:rPr>
              <a:t>low social presence </a:t>
            </a:r>
            <a:r>
              <a:rPr lang="en-US" sz="2800" dirty="0">
                <a:latin typeface="Tahoma" panose="020B0604030504040204" pitchFamily="34" charset="0"/>
                <a:ea typeface="Tahoma" panose="020B0604030504040204" pitchFamily="34" charset="0"/>
                <a:cs typeface="Tahoma" panose="020B0604030504040204" pitchFamily="34" charset="0"/>
              </a:rPr>
              <a:t>comparing to that in general social media.</a:t>
            </a:r>
          </a:p>
          <a:p>
            <a:pPr lvl="1">
              <a:lnSpc>
                <a:spcPct val="150000"/>
              </a:lnSpc>
              <a:spcAft>
                <a:spcPts val="0"/>
              </a:spcAft>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Relatively </a:t>
            </a:r>
            <a:r>
              <a:rPr lang="en-US" sz="2800" b="1" dirty="0">
                <a:latin typeface="Tahoma" panose="020B0604030504040204" pitchFamily="34" charset="0"/>
                <a:ea typeface="Tahoma" panose="020B0604030504040204" pitchFamily="34" charset="0"/>
                <a:cs typeface="Tahoma" panose="020B0604030504040204" pitchFamily="34" charset="0"/>
              </a:rPr>
              <a:t>high cognitive presence </a:t>
            </a:r>
            <a:r>
              <a:rPr lang="en-US" sz="2800" dirty="0">
                <a:latin typeface="Tahoma" panose="020B0604030504040204" pitchFamily="34" charset="0"/>
                <a:ea typeface="Tahoma" panose="020B0604030504040204" pitchFamily="34" charset="0"/>
                <a:cs typeface="Tahoma" panose="020B0604030504040204" pitchFamily="34" charset="0"/>
              </a:rPr>
              <a:t>comparing to that in general social media.</a:t>
            </a:r>
          </a:p>
          <a:p>
            <a:pPr lvl="1">
              <a:lnSpc>
                <a:spcPct val="150000"/>
              </a:lnSpc>
              <a:spcAft>
                <a:spcPts val="0"/>
              </a:spcAft>
              <a:buFont typeface="Arial" panose="020B0604020202020204" pitchFamily="34" charset="0"/>
              <a:buChar char="•"/>
            </a:pPr>
            <a:r>
              <a:rPr lang="en-US" sz="2800" b="1" dirty="0">
                <a:latin typeface="Tahoma" panose="020B0604030504040204" pitchFamily="34" charset="0"/>
                <a:ea typeface="Tahoma" panose="020B0604030504040204" pitchFamily="34" charset="0"/>
                <a:cs typeface="Tahoma" panose="020B0604030504040204" pitchFamily="34" charset="0"/>
              </a:rPr>
              <a:t>Technology</a:t>
            </a:r>
            <a:r>
              <a:rPr lang="en-US" sz="2800" dirty="0">
                <a:latin typeface="Tahoma" panose="020B0604030504040204" pitchFamily="34" charset="0"/>
                <a:ea typeface="Tahoma" panose="020B0604030504040204" pitchFamily="34" charset="0"/>
                <a:cs typeface="Tahoma" panose="020B0604030504040204" pitchFamily="34" charset="0"/>
              </a:rPr>
              <a:t> challenges and </a:t>
            </a:r>
            <a:r>
              <a:rPr lang="en-US" sz="2800" b="1" dirty="0">
                <a:latin typeface="Tahoma" panose="020B0604030504040204" pitchFamily="34" charset="0"/>
                <a:ea typeface="Tahoma" panose="020B0604030504040204" pitchFamily="34" charset="0"/>
                <a:cs typeface="Tahoma" panose="020B0604030504040204" pitchFamily="34" charset="0"/>
              </a:rPr>
              <a:t>social learning</a:t>
            </a:r>
            <a:r>
              <a:rPr lang="en-US" sz="2800" dirty="0">
                <a:latin typeface="Tahoma" panose="020B0604030504040204" pitchFamily="34" charset="0"/>
                <a:ea typeface="Tahoma" panose="020B0604030504040204" pitchFamily="34" charset="0"/>
                <a:cs typeface="Tahoma" panose="020B0604030504040204" pitchFamily="34" charset="0"/>
              </a:rPr>
              <a:t>.</a:t>
            </a:r>
            <a:endParaRPr lang="en-US"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668215" y="474219"/>
            <a:ext cx="745978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Recap of Findings</a:t>
            </a:r>
          </a:p>
        </p:txBody>
      </p:sp>
      <p:sp>
        <p:nvSpPr>
          <p:cNvPr id="2" name="Slide Number Placeholder 1"/>
          <p:cNvSpPr>
            <a:spLocks noGrp="1"/>
          </p:cNvSpPr>
          <p:nvPr>
            <p:ph type="sldNum" sz="quarter" idx="4"/>
          </p:nvPr>
        </p:nvSpPr>
        <p:spPr>
          <a:xfrm>
            <a:off x="8849452" y="6452147"/>
            <a:ext cx="2057400" cy="365125"/>
          </a:xfrm>
        </p:spPr>
        <p:txBody>
          <a:bodyPr/>
          <a:lstStyle/>
          <a:p>
            <a:fld id="{136F273C-9302-4EE3-8F13-E17C1857F5E7}" type="slidenum">
              <a:rPr lang="en-US" smtClean="0"/>
              <a:t>41</a:t>
            </a:fld>
            <a:endParaRPr lang="en-US" dirty="0"/>
          </a:p>
        </p:txBody>
      </p:sp>
    </p:spTree>
    <p:extLst>
      <p:ext uri="{BB962C8B-B14F-4D97-AF65-F5344CB8AC3E}">
        <p14:creationId xmlns:p14="http://schemas.microsoft.com/office/powerpoint/2010/main" val="4153151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4294967295"/>
          </p:nvPr>
        </p:nvSpPr>
        <p:spPr>
          <a:xfrm>
            <a:off x="269630" y="1316737"/>
            <a:ext cx="11130553" cy="4120836"/>
          </a:xfrm>
        </p:spPr>
        <p:txBody>
          <a:bodyPr>
            <a:noAutofit/>
          </a:bodyPr>
          <a:lstStyle/>
          <a:p>
            <a:pPr lvl="1">
              <a:lnSpc>
                <a:spcPct val="150000"/>
              </a:lnSpc>
              <a:spcAft>
                <a:spcPts val="0"/>
              </a:spcAft>
              <a:buFont typeface="Arial" panose="020B0604020202020204" pitchFamily="34" charset="0"/>
              <a:buChar char="•"/>
            </a:pPr>
            <a:r>
              <a:rPr lang="en-US" sz="2800" b="1" dirty="0">
                <a:latin typeface="Tahoma" panose="020B0604030504040204" pitchFamily="34" charset="0"/>
                <a:ea typeface="Tahoma" panose="020B0604030504040204" pitchFamily="34" charset="0"/>
                <a:cs typeface="Tahoma" panose="020B0604030504040204" pitchFamily="34" charset="0"/>
              </a:rPr>
              <a:t>Can apply </a:t>
            </a:r>
            <a:r>
              <a:rPr lang="en-US" sz="2800" b="1" dirty="0" err="1">
                <a:latin typeface="Tahoma" panose="020B0604030504040204" pitchFamily="34" charset="0"/>
                <a:ea typeface="Tahoma" panose="020B0604030504040204" pitchFamily="34" charset="0"/>
                <a:cs typeface="Tahoma" panose="020B0604030504040204" pitchFamily="34" charset="0"/>
              </a:rPr>
              <a:t>CoI</a:t>
            </a:r>
            <a:r>
              <a:rPr lang="en-US" sz="2800" b="1" dirty="0">
                <a:latin typeface="Tahoma" panose="020B0604030504040204" pitchFamily="34" charset="0"/>
                <a:ea typeface="Tahoma" panose="020B0604030504040204" pitchFamily="34" charset="0"/>
                <a:cs typeface="Tahoma" panose="020B0604030504040204" pitchFamily="34" charset="0"/>
              </a:rPr>
              <a:t> framework to informal environment.</a:t>
            </a:r>
          </a:p>
          <a:p>
            <a:pPr lvl="1">
              <a:lnSpc>
                <a:spcPct val="150000"/>
              </a:lnSpc>
              <a:spcAft>
                <a:spcPts val="0"/>
              </a:spcAft>
              <a:buFont typeface="Arial" panose="020B0604020202020204" pitchFamily="34" charset="0"/>
              <a:buChar char="•"/>
            </a:pPr>
            <a:r>
              <a:rPr lang="en-US" sz="2800" b="1" dirty="0">
                <a:latin typeface="Tahoma" panose="020B0604030504040204" pitchFamily="34" charset="0"/>
                <a:ea typeface="Tahoma" panose="020B0604030504040204" pitchFamily="34" charset="0"/>
                <a:cs typeface="Tahoma" panose="020B0604030504040204" pitchFamily="34" charset="0"/>
              </a:rPr>
              <a:t>OCW has a positive impact for self-directed learners (SDL) around the world.</a:t>
            </a:r>
          </a:p>
          <a:p>
            <a:pPr lvl="1">
              <a:lnSpc>
                <a:spcPct val="150000"/>
              </a:lnSpc>
              <a:spcAft>
                <a:spcPts val="0"/>
              </a:spcAft>
              <a:buFont typeface="Arial" panose="020B0604020202020204" pitchFamily="34" charset="0"/>
              <a:buChar char="•"/>
            </a:pPr>
            <a:r>
              <a:rPr lang="en-US" sz="2800" b="1" dirty="0">
                <a:latin typeface="Tahoma" panose="020B0604030504040204" pitchFamily="34" charset="0"/>
                <a:ea typeface="Tahoma" panose="020B0604030504040204" pitchFamily="34" charset="0"/>
                <a:cs typeface="Tahoma" panose="020B0604030504040204" pitchFamily="34" charset="0"/>
              </a:rPr>
              <a:t>Even SDL learners seek community support.</a:t>
            </a:r>
            <a:endParaRPr lang="en-US"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668215" y="474219"/>
            <a:ext cx="745978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Discussion and Conclusions</a:t>
            </a:r>
          </a:p>
        </p:txBody>
      </p:sp>
      <p:sp>
        <p:nvSpPr>
          <p:cNvPr id="2" name="Slide Number Placeholder 1"/>
          <p:cNvSpPr>
            <a:spLocks noGrp="1"/>
          </p:cNvSpPr>
          <p:nvPr>
            <p:ph type="sldNum" sz="quarter" idx="4"/>
          </p:nvPr>
        </p:nvSpPr>
        <p:spPr>
          <a:xfrm>
            <a:off x="8849452" y="6452147"/>
            <a:ext cx="2057400" cy="365125"/>
          </a:xfrm>
        </p:spPr>
        <p:txBody>
          <a:bodyPr/>
          <a:lstStyle/>
          <a:p>
            <a:fld id="{136F273C-9302-4EE3-8F13-E17C1857F5E7}" type="slidenum">
              <a:rPr lang="en-US" smtClean="0"/>
              <a:t>42</a:t>
            </a:fld>
            <a:endParaRPr lang="en-US" dirty="0"/>
          </a:p>
        </p:txBody>
      </p:sp>
    </p:spTree>
    <p:extLst>
      <p:ext uri="{BB962C8B-B14F-4D97-AF65-F5344CB8AC3E}">
        <p14:creationId xmlns:p14="http://schemas.microsoft.com/office/powerpoint/2010/main" val="4039066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4294967295"/>
          </p:nvPr>
        </p:nvSpPr>
        <p:spPr>
          <a:xfrm>
            <a:off x="269630" y="1316737"/>
            <a:ext cx="10637221" cy="4120836"/>
          </a:xfrm>
        </p:spPr>
        <p:txBody>
          <a:bodyPr>
            <a:noAutofit/>
          </a:bodyPr>
          <a:lstStyle/>
          <a:p>
            <a:pPr lvl="1">
              <a:lnSpc>
                <a:spcPct val="200000"/>
              </a:lnSpc>
              <a:spcAft>
                <a:spcPts val="0"/>
              </a:spcAft>
              <a:buFont typeface="Arial" panose="020B0604020202020204" pitchFamily="34" charset="0"/>
              <a:buChar char="•"/>
            </a:pPr>
            <a:r>
              <a:rPr lang="en-US" sz="3600" b="1" dirty="0">
                <a:latin typeface="Tahoma" panose="020B0604030504040204" pitchFamily="34" charset="0"/>
                <a:ea typeface="Tahoma" panose="020B0604030504040204" pitchFamily="34" charset="0"/>
                <a:cs typeface="Tahoma" panose="020B0604030504040204" pitchFamily="34" charset="0"/>
              </a:rPr>
              <a:t>Two courses from MIT OCW.</a:t>
            </a:r>
          </a:p>
          <a:p>
            <a:pPr lvl="1">
              <a:lnSpc>
                <a:spcPct val="200000"/>
              </a:lnSpc>
              <a:spcAft>
                <a:spcPts val="0"/>
              </a:spcAft>
              <a:buFont typeface="Arial" panose="020B0604020202020204" pitchFamily="34" charset="0"/>
              <a:buChar char="•"/>
            </a:pPr>
            <a:r>
              <a:rPr lang="en-US" sz="3600" b="1" dirty="0">
                <a:latin typeface="Tahoma" panose="020B0604030504040204" pitchFamily="34" charset="0"/>
                <a:ea typeface="Tahoma" panose="020B0604030504040204" pitchFamily="34" charset="0"/>
                <a:cs typeface="Tahoma" panose="020B0604030504040204" pitchFamily="34" charset="0"/>
              </a:rPr>
              <a:t>STEM-related courses.</a:t>
            </a:r>
          </a:p>
          <a:p>
            <a:pPr lvl="1">
              <a:lnSpc>
                <a:spcPct val="200000"/>
              </a:lnSpc>
              <a:spcAft>
                <a:spcPts val="0"/>
              </a:spcAft>
              <a:buFont typeface="Arial" panose="020B0604020202020204" pitchFamily="34" charset="0"/>
              <a:buChar char="•"/>
            </a:pPr>
            <a:r>
              <a:rPr lang="en-US" sz="3600" b="1" dirty="0">
                <a:latin typeface="Tahoma" panose="020B0604030504040204" pitchFamily="34" charset="0"/>
                <a:ea typeface="Tahoma" panose="020B0604030504040204" pitchFamily="34" charset="0"/>
                <a:cs typeface="Tahoma" panose="020B0604030504040204" pitchFamily="34" charset="0"/>
              </a:rPr>
              <a:t>One data source--YouTube comments.</a:t>
            </a:r>
          </a:p>
          <a:p>
            <a:pPr lvl="1">
              <a:lnSpc>
                <a:spcPct val="200000"/>
              </a:lnSpc>
              <a:spcAft>
                <a:spcPts val="0"/>
              </a:spcAft>
              <a:buFont typeface="Arial" panose="020B0604020202020204" pitchFamily="34" charset="0"/>
              <a:buChar char="•"/>
            </a:pPr>
            <a:r>
              <a:rPr lang="en-US" sz="3600" b="1" dirty="0">
                <a:latin typeface="Tahoma" panose="020B0604030504040204" pitchFamily="34" charset="0"/>
                <a:ea typeface="Tahoma" panose="020B0604030504040204" pitchFamily="34" charset="0"/>
                <a:cs typeface="Tahoma" panose="020B0604030504040204" pitchFamily="34" charset="0"/>
              </a:rPr>
              <a:t>No direct observations or interviews.</a:t>
            </a: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668215" y="474219"/>
            <a:ext cx="745978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Limitations</a:t>
            </a:r>
          </a:p>
        </p:txBody>
      </p:sp>
      <p:sp>
        <p:nvSpPr>
          <p:cNvPr id="2" name="Slide Number Placeholder 1"/>
          <p:cNvSpPr>
            <a:spLocks noGrp="1"/>
          </p:cNvSpPr>
          <p:nvPr>
            <p:ph type="sldNum" sz="quarter" idx="4"/>
          </p:nvPr>
        </p:nvSpPr>
        <p:spPr>
          <a:xfrm>
            <a:off x="8849452" y="6452147"/>
            <a:ext cx="2057400" cy="365125"/>
          </a:xfrm>
        </p:spPr>
        <p:txBody>
          <a:bodyPr/>
          <a:lstStyle/>
          <a:p>
            <a:fld id="{136F273C-9302-4EE3-8F13-E17C1857F5E7}" type="slidenum">
              <a:rPr lang="en-US" smtClean="0"/>
              <a:t>43</a:t>
            </a:fld>
            <a:endParaRPr lang="en-US" dirty="0"/>
          </a:p>
        </p:txBody>
      </p:sp>
    </p:spTree>
    <p:extLst>
      <p:ext uri="{BB962C8B-B14F-4D97-AF65-F5344CB8AC3E}">
        <p14:creationId xmlns:p14="http://schemas.microsoft.com/office/powerpoint/2010/main" val="1203658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F7E52BE-193A-46DA-8839-95769CD1362D}"/>
              </a:ext>
            </a:extLst>
          </p:cNvPr>
          <p:cNvSpPr txBox="1">
            <a:spLocks/>
          </p:cNvSpPr>
          <p:nvPr/>
        </p:nvSpPr>
        <p:spPr>
          <a:xfrm>
            <a:off x="824752" y="1172817"/>
            <a:ext cx="10336891" cy="4601818"/>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1" i="0" u="none" kern="100" spc="0" baseline="0">
                <a:solidFill>
                  <a:srgbClr val="FFFFFF"/>
                </a:solidFill>
                <a:latin typeface="Georgia Pro Cond" panose="02040506050405020303" pitchFamily="18" charset="0"/>
                <a:ea typeface="+mj-ea"/>
                <a:cs typeface="Arial"/>
              </a:defRPr>
            </a:lvl1pPr>
          </a:lstStyle>
          <a:p>
            <a:pPr algn="ctr"/>
            <a:r>
              <a:rPr lang="en-US" dirty="0"/>
              <a:t>Thank you!</a:t>
            </a:r>
          </a:p>
          <a:p>
            <a:pPr algn="ctr"/>
            <a:r>
              <a:rPr lang="en-US" dirty="0"/>
              <a:t>Questions and Comments?</a:t>
            </a:r>
          </a:p>
          <a:p>
            <a:pPr algn="ctr"/>
            <a:endParaRPr lang="en-US" sz="4800" dirty="0"/>
          </a:p>
          <a:p>
            <a:pPr algn="ctr"/>
            <a:r>
              <a:rPr lang="en-US" sz="3200" dirty="0"/>
              <a:t>Meina Zhu | </a:t>
            </a:r>
            <a:r>
              <a:rPr lang="en-US" sz="3200" dirty="0" err="1"/>
              <a:t>meinazhu@wayne.edu</a:t>
            </a:r>
            <a:endParaRPr lang="en-US" sz="3200" dirty="0"/>
          </a:p>
          <a:p>
            <a:pPr algn="ctr"/>
            <a:r>
              <a:rPr lang="en-US" sz="3200" dirty="0"/>
              <a:t>Curtis J. Bonk | cjbonk@indiana.edu</a:t>
            </a:r>
          </a:p>
          <a:p>
            <a:pPr algn="ctr"/>
            <a:r>
              <a:rPr lang="en-US" sz="3200" dirty="0"/>
              <a:t>Free Book: tec-variety.com/</a:t>
            </a:r>
          </a:p>
          <a:p>
            <a:pPr algn="ctr"/>
            <a:r>
              <a:rPr lang="en-US" sz="3200" dirty="0"/>
              <a:t>Slides: http://www.trainingshare.com/</a:t>
            </a:r>
          </a:p>
          <a:p>
            <a:pPr algn="ctr"/>
            <a:r>
              <a:rPr lang="en-US" sz="3200" dirty="0"/>
              <a:t>http://moocsbook.com/</a:t>
            </a:r>
          </a:p>
          <a:p>
            <a:pPr algn="ctr"/>
            <a:endParaRPr lang="en-US" sz="3200" dirty="0"/>
          </a:p>
        </p:txBody>
      </p:sp>
      <p:pic>
        <p:nvPicPr>
          <p:cNvPr id="5" name="Picture 4" descr="A close up of a logo&#10;&#10;Description automatically generated">
            <a:extLst>
              <a:ext uri="{FF2B5EF4-FFF2-40B4-BE49-F238E27FC236}">
                <a16:creationId xmlns:a16="http://schemas.microsoft.com/office/drawing/2014/main" id="{E9A17C8F-C907-4584-B0EF-F3F14A48DD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2925" y="3490228"/>
            <a:ext cx="2049076" cy="2830760"/>
          </a:xfrm>
          <a:prstGeom prst="rect">
            <a:avLst/>
          </a:prstGeom>
        </p:spPr>
      </p:pic>
      <p:pic>
        <p:nvPicPr>
          <p:cNvPr id="6" name="Picture 5">
            <a:extLst>
              <a:ext uri="{FF2B5EF4-FFF2-40B4-BE49-F238E27FC236}">
                <a16:creationId xmlns:a16="http://schemas.microsoft.com/office/drawing/2014/main" id="{719B2C31-F094-4AD5-B023-14C51161BC04}"/>
              </a:ext>
            </a:extLst>
          </p:cNvPr>
          <p:cNvPicPr>
            <a:picLocks noChangeAspect="1"/>
          </p:cNvPicPr>
          <p:nvPr/>
        </p:nvPicPr>
        <p:blipFill rotWithShape="1">
          <a:blip r:embed="rId3"/>
          <a:srcRect l="43552" t="13235" r="13107" b="348"/>
          <a:stretch/>
        </p:blipFill>
        <p:spPr>
          <a:xfrm>
            <a:off x="0" y="3413927"/>
            <a:ext cx="2197634" cy="2777663"/>
          </a:xfrm>
          <a:prstGeom prst="rect">
            <a:avLst/>
          </a:prstGeom>
        </p:spPr>
      </p:pic>
      <p:pic>
        <p:nvPicPr>
          <p:cNvPr id="8" name="Picture 7" descr="A group of people standing in front of a building&#10;&#10;Description automatically generated">
            <a:extLst>
              <a:ext uri="{FF2B5EF4-FFF2-40B4-BE49-F238E27FC236}">
                <a16:creationId xmlns:a16="http://schemas.microsoft.com/office/drawing/2014/main" id="{3256E778-D804-4F9F-B675-924E5A72DA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8313" y="848669"/>
            <a:ext cx="1953687" cy="2586094"/>
          </a:xfrm>
          <a:prstGeom prst="rect">
            <a:avLst/>
          </a:prstGeom>
        </p:spPr>
      </p:pic>
    </p:spTree>
    <p:extLst>
      <p:ext uri="{BB962C8B-B14F-4D97-AF65-F5344CB8AC3E}">
        <p14:creationId xmlns:p14="http://schemas.microsoft.com/office/powerpoint/2010/main" val="367576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1905000" y="533400"/>
            <a:ext cx="8153400" cy="2133600"/>
          </a:xfrm>
        </p:spPr>
        <p:txBody>
          <a:bodyPr>
            <a:normAutofit/>
          </a:bodyPr>
          <a:lstStyle/>
          <a:p>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10, 2019</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The Future of Learning, </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Transforming Access</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200" b="1" dirty="0"/>
              <a:t>Simon Nelson, CEO, </a:t>
            </a:r>
            <a:r>
              <a:rPr lang="en-US" sz="2200" b="1" dirty="0" err="1"/>
              <a:t>FutureLearn</a:t>
            </a:r>
            <a:r>
              <a:rPr lang="en-US" sz="2200" b="1" dirty="0"/>
              <a:t>, </a:t>
            </a:r>
            <a:r>
              <a:rPr lang="en-US" sz="1800" b="1" dirty="0">
                <a:latin typeface="Tahoma" panose="020B0604030504040204" pitchFamily="34" charset="0"/>
                <a:ea typeface="Tahoma" panose="020B0604030504040204" pitchFamily="34" charset="0"/>
                <a:cs typeface="Tahoma" panose="020B0604030504040204" pitchFamily="34" charset="0"/>
              </a:rPr>
              <a:t>PCF9 Conference, Edinburgh, Scotland</a:t>
            </a: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1524000" y="-26161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defRPr/>
            </a:pPr>
            <a:r>
              <a:rPr lang="en-US" altLang="en-US" dirty="0">
                <a:solidFill>
                  <a:prstClr val="black"/>
                </a:solidFill>
                <a:latin typeface="Arial" panose="020B0604020202020204" pitchFamily="34" charset="0"/>
              </a:rPr>
              <a:t>  </a:t>
            </a:r>
            <a:r>
              <a:rPr lang="en-US" altLang="en-US" sz="2800" dirty="0">
                <a:solidFill>
                  <a:prstClr val="black"/>
                </a:solidFill>
                <a:latin typeface="Arial" panose="020B0604020202020204" pitchFamily="34" charset="0"/>
              </a:rPr>
              <a:t>     </a:t>
            </a:r>
            <a:endParaRPr lang="en-US" altLang="en-US" dirty="0">
              <a:solidFill>
                <a:prstClr val="black"/>
              </a:solidFill>
              <a:latin typeface="Arial" panose="020B0604020202020204" pitchFamily="34" charset="0"/>
            </a:endParaRPr>
          </a:p>
        </p:txBody>
      </p:sp>
      <p:pic>
        <p:nvPicPr>
          <p:cNvPr id="4" name="Picture 3">
            <a:extLst>
              <a:ext uri="{FF2B5EF4-FFF2-40B4-BE49-F238E27FC236}">
                <a16:creationId xmlns:a16="http://schemas.microsoft.com/office/drawing/2014/main" id="{4B748185-9160-4346-945E-6F1F0D630FCF}"/>
              </a:ext>
            </a:extLst>
          </p:cNvPr>
          <p:cNvPicPr>
            <a:picLocks noChangeAspect="1"/>
          </p:cNvPicPr>
          <p:nvPr/>
        </p:nvPicPr>
        <p:blipFill rotWithShape="1">
          <a:blip r:embed="rId2"/>
          <a:srcRect l="16667" t="12122" r="6666" b="7575"/>
          <a:stretch/>
        </p:blipFill>
        <p:spPr>
          <a:xfrm>
            <a:off x="2743200" y="2667000"/>
            <a:ext cx="7010400" cy="4038600"/>
          </a:xfrm>
          <a:prstGeom prst="rect">
            <a:avLst/>
          </a:prstGeom>
        </p:spPr>
      </p:pic>
    </p:spTree>
    <p:extLst>
      <p:ext uri="{BB962C8B-B14F-4D97-AF65-F5344CB8AC3E}">
        <p14:creationId xmlns:p14="http://schemas.microsoft.com/office/powerpoint/2010/main" val="2577121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1905000" y="533400"/>
            <a:ext cx="8153400" cy="2133600"/>
          </a:xfrm>
        </p:spPr>
        <p:txBody>
          <a:bodyPr>
            <a:normAutofit/>
          </a:bodyPr>
          <a:lstStyle/>
          <a:p>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10, 2019</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The Future of Learning, </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Transforming Access</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200" b="1" dirty="0"/>
              <a:t>Simon Nelson, CEO, </a:t>
            </a:r>
            <a:r>
              <a:rPr lang="en-US" sz="2200" b="1" dirty="0" err="1"/>
              <a:t>FutureLearn</a:t>
            </a:r>
            <a:r>
              <a:rPr lang="en-US" sz="2200" b="1" dirty="0"/>
              <a:t>, </a:t>
            </a:r>
            <a:r>
              <a:rPr lang="en-US" sz="1800" b="1" dirty="0">
                <a:latin typeface="Tahoma" panose="020B0604030504040204" pitchFamily="34" charset="0"/>
                <a:ea typeface="Tahoma" panose="020B0604030504040204" pitchFamily="34" charset="0"/>
                <a:cs typeface="Tahoma" panose="020B0604030504040204" pitchFamily="34" charset="0"/>
              </a:rPr>
              <a:t>PCF9 Conference, Edinburgh, Scotland</a:t>
            </a: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1524000" y="-26161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defRPr/>
            </a:pPr>
            <a:r>
              <a:rPr lang="en-US" altLang="en-US" dirty="0">
                <a:solidFill>
                  <a:prstClr val="black"/>
                </a:solidFill>
                <a:latin typeface="Arial" panose="020B0604020202020204" pitchFamily="34" charset="0"/>
              </a:rPr>
              <a:t>  </a:t>
            </a:r>
            <a:r>
              <a:rPr lang="en-US" altLang="en-US" sz="2800" dirty="0">
                <a:solidFill>
                  <a:prstClr val="black"/>
                </a:solidFill>
                <a:latin typeface="Arial" panose="020B0604020202020204" pitchFamily="34" charset="0"/>
              </a:rPr>
              <a:t>     </a:t>
            </a:r>
            <a:endParaRPr lang="en-US" altLang="en-US" dirty="0">
              <a:solidFill>
                <a:prstClr val="black"/>
              </a:solidFill>
              <a:latin typeface="Arial" panose="020B0604020202020204" pitchFamily="34" charset="0"/>
            </a:endParaRPr>
          </a:p>
        </p:txBody>
      </p:sp>
      <p:pic>
        <p:nvPicPr>
          <p:cNvPr id="4" name="Picture 3">
            <a:extLst>
              <a:ext uri="{FF2B5EF4-FFF2-40B4-BE49-F238E27FC236}">
                <a16:creationId xmlns:a16="http://schemas.microsoft.com/office/drawing/2014/main" id="{807975D7-DDA6-4E97-AA2A-5E368CEA6DAB}"/>
              </a:ext>
            </a:extLst>
          </p:cNvPr>
          <p:cNvPicPr>
            <a:picLocks noChangeAspect="1"/>
          </p:cNvPicPr>
          <p:nvPr/>
        </p:nvPicPr>
        <p:blipFill rotWithShape="1">
          <a:blip r:embed="rId2"/>
          <a:srcRect l="19166" t="12122" r="4167" b="9090"/>
          <a:stretch/>
        </p:blipFill>
        <p:spPr>
          <a:xfrm>
            <a:off x="2895600" y="2667000"/>
            <a:ext cx="7010400" cy="3962400"/>
          </a:xfrm>
          <a:prstGeom prst="rect">
            <a:avLst/>
          </a:prstGeom>
        </p:spPr>
      </p:pic>
    </p:spTree>
    <p:extLst>
      <p:ext uri="{BB962C8B-B14F-4D97-AF65-F5344CB8AC3E}">
        <p14:creationId xmlns:p14="http://schemas.microsoft.com/office/powerpoint/2010/main" val="2517028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a:defRPr/>
            </a:pPr>
            <a:fld id="{136F273C-9302-4EE3-8F13-E17C1857F5E7}" type="slidenum">
              <a:rPr lang="en-US">
                <a:solidFill>
                  <a:prstClr val="white"/>
                </a:solidFill>
              </a:rPr>
              <a:pPr>
                <a:defRPr/>
              </a:pPr>
              <a:t>7</a:t>
            </a:fld>
            <a:endParaRPr lang="en-US" dirty="0">
              <a:solidFill>
                <a:prstClr val="white"/>
              </a:solidFill>
            </a:endParaRPr>
          </a:p>
        </p:txBody>
      </p:sp>
      <p:sp>
        <p:nvSpPr>
          <p:cNvPr id="5" name="Title 3"/>
          <p:cNvSpPr txBox="1">
            <a:spLocks/>
          </p:cNvSpPr>
          <p:nvPr/>
        </p:nvSpPr>
        <p:spPr>
          <a:xfrm>
            <a:off x="1910571" y="495279"/>
            <a:ext cx="8146192" cy="2194322"/>
          </a:xfrm>
          <a:prstGeom prst="rect">
            <a:avLst/>
          </a:prstGeom>
        </p:spPr>
        <p:txBody>
          <a:bodyPr vert="horz" lIns="91440" tIns="45720" rIns="91440" bIns="45720" rtlCol="0" anchor="ctr">
            <a:normAutofit fontScale="90000"/>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algn="ctr">
              <a:defRPr/>
            </a:pPr>
            <a:r>
              <a:rPr lang="en-US" sz="5300" dirty="0">
                <a:solidFill>
                  <a:srgbClr val="FF0000"/>
                </a:solidFill>
              </a:rPr>
              <a:t>March 13, 2019</a:t>
            </a:r>
          </a:p>
          <a:p>
            <a:pPr algn="ctr">
              <a:defRPr/>
            </a:pPr>
            <a:r>
              <a:rPr lang="en-US" dirty="0">
                <a:solidFill>
                  <a:prstClr val="black"/>
                </a:solidFill>
              </a:rPr>
              <a:t>The Career Curriculum Continuum</a:t>
            </a:r>
            <a:endParaRPr lang="en-US" sz="1800" dirty="0">
              <a:solidFill>
                <a:prstClr val="black"/>
              </a:solidFill>
            </a:endParaRPr>
          </a:p>
          <a:p>
            <a:pPr algn="ctr">
              <a:defRPr/>
            </a:pPr>
            <a:r>
              <a:rPr lang="en-US" sz="3300" dirty="0">
                <a:solidFill>
                  <a:prstClr val="black"/>
                </a:solidFill>
              </a:rPr>
              <a:t>Andrew </a:t>
            </a:r>
            <a:r>
              <a:rPr lang="en-US" sz="3300" dirty="0" err="1">
                <a:solidFill>
                  <a:prstClr val="black"/>
                </a:solidFill>
              </a:rPr>
              <a:t>Hermalyn</a:t>
            </a:r>
            <a:r>
              <a:rPr lang="en-US" sz="3300" dirty="0">
                <a:solidFill>
                  <a:prstClr val="black"/>
                </a:solidFill>
              </a:rPr>
              <a:t>, Inside Higher Ed</a:t>
            </a:r>
            <a:br>
              <a:rPr lang="en-US" sz="1800" dirty="0">
                <a:solidFill>
                  <a:prstClr val="black"/>
                </a:solidFill>
              </a:rPr>
            </a:br>
            <a:r>
              <a:rPr lang="en-US" sz="900" dirty="0">
                <a:solidFill>
                  <a:prstClr val="black"/>
                </a:solidFill>
                <a:hlinkClick r:id="rId2"/>
              </a:rPr>
              <a:t>https://www.insidehighered.com/digital-learning/views/2019/03/13/how-universities-can-stay-center-learners-lives-opinion</a:t>
            </a:r>
            <a:r>
              <a:rPr lang="en-US" sz="900" dirty="0">
                <a:solidFill>
                  <a:prstClr val="black"/>
                </a:solidFill>
              </a:rPr>
              <a:t> </a:t>
            </a:r>
            <a:endParaRPr lang="en-US" sz="1500" dirty="0">
              <a:solidFill>
                <a:prstClr val="black"/>
              </a:solidFill>
            </a:endParaRPr>
          </a:p>
        </p:txBody>
      </p:sp>
      <p:pic>
        <p:nvPicPr>
          <p:cNvPr id="6" name="Picture 5">
            <a:extLst>
              <a:ext uri="{FF2B5EF4-FFF2-40B4-BE49-F238E27FC236}">
                <a16:creationId xmlns:a16="http://schemas.microsoft.com/office/drawing/2014/main" id="{618146B2-3A46-491D-9230-29F00BFC7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4516" y="2863177"/>
            <a:ext cx="6351519" cy="3483359"/>
          </a:xfrm>
          <a:prstGeom prst="rect">
            <a:avLst/>
          </a:prstGeom>
        </p:spPr>
      </p:pic>
    </p:spTree>
    <p:extLst>
      <p:ext uri="{BB962C8B-B14F-4D97-AF65-F5344CB8AC3E}">
        <p14:creationId xmlns:p14="http://schemas.microsoft.com/office/powerpoint/2010/main" val="2672561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1905000" y="533400"/>
            <a:ext cx="8153400" cy="2133600"/>
          </a:xfrm>
        </p:spPr>
        <p:txBody>
          <a:bodyPr>
            <a:normAutofit/>
          </a:bodyPr>
          <a:lstStyle/>
          <a:p>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10, 2019</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The Future of Learning, </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Transforming Access</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200" b="1" dirty="0"/>
              <a:t>Simon Nelson, CEO, </a:t>
            </a:r>
            <a:r>
              <a:rPr lang="en-US" sz="2200" b="1" dirty="0" err="1"/>
              <a:t>FutureLearn</a:t>
            </a:r>
            <a:r>
              <a:rPr lang="en-US" sz="2200" b="1" dirty="0"/>
              <a:t>, </a:t>
            </a:r>
            <a:r>
              <a:rPr lang="en-US" sz="1800" b="1" dirty="0">
                <a:latin typeface="Tahoma" panose="020B0604030504040204" pitchFamily="34" charset="0"/>
                <a:ea typeface="Tahoma" panose="020B0604030504040204" pitchFamily="34" charset="0"/>
                <a:cs typeface="Tahoma" panose="020B0604030504040204" pitchFamily="34" charset="0"/>
              </a:rPr>
              <a:t>PCF9 Conference, Edinburgh, Scotland</a:t>
            </a: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1524000" y="-26161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defRPr/>
            </a:pPr>
            <a:r>
              <a:rPr lang="en-US" altLang="en-US" dirty="0">
                <a:solidFill>
                  <a:prstClr val="black"/>
                </a:solidFill>
                <a:latin typeface="Arial" panose="020B0604020202020204" pitchFamily="34" charset="0"/>
              </a:rPr>
              <a:t>  </a:t>
            </a:r>
            <a:r>
              <a:rPr lang="en-US" altLang="en-US" sz="2800" dirty="0">
                <a:solidFill>
                  <a:prstClr val="black"/>
                </a:solidFill>
                <a:latin typeface="Arial" panose="020B0604020202020204" pitchFamily="34" charset="0"/>
              </a:rPr>
              <a:t>     </a:t>
            </a:r>
            <a:endParaRPr lang="en-US" altLang="en-US" dirty="0">
              <a:solidFill>
                <a:prstClr val="black"/>
              </a:solidFill>
              <a:latin typeface="Arial" panose="020B0604020202020204" pitchFamily="34" charset="0"/>
            </a:endParaRPr>
          </a:p>
        </p:txBody>
      </p:sp>
      <p:pic>
        <p:nvPicPr>
          <p:cNvPr id="3" name="Picture 2">
            <a:extLst>
              <a:ext uri="{FF2B5EF4-FFF2-40B4-BE49-F238E27FC236}">
                <a16:creationId xmlns:a16="http://schemas.microsoft.com/office/drawing/2014/main" id="{C2DD7AD0-E973-4B75-89C9-C8668A965957}"/>
              </a:ext>
            </a:extLst>
          </p:cNvPr>
          <p:cNvPicPr>
            <a:picLocks noChangeAspect="1"/>
          </p:cNvPicPr>
          <p:nvPr/>
        </p:nvPicPr>
        <p:blipFill rotWithShape="1">
          <a:blip r:embed="rId2"/>
          <a:srcRect l="19166" t="12122" r="4167" b="9090"/>
          <a:stretch/>
        </p:blipFill>
        <p:spPr>
          <a:xfrm>
            <a:off x="2895600" y="2667000"/>
            <a:ext cx="7010400" cy="3962400"/>
          </a:xfrm>
          <a:prstGeom prst="rect">
            <a:avLst/>
          </a:prstGeom>
        </p:spPr>
      </p:pic>
    </p:spTree>
    <p:extLst>
      <p:ext uri="{BB962C8B-B14F-4D97-AF65-F5344CB8AC3E}">
        <p14:creationId xmlns:p14="http://schemas.microsoft.com/office/powerpoint/2010/main" val="2853084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1905000" y="533400"/>
            <a:ext cx="8153400" cy="2133600"/>
          </a:xfrm>
        </p:spPr>
        <p:txBody>
          <a:bodyPr>
            <a:normAutofit/>
          </a:bodyPr>
          <a:lstStyle/>
          <a:p>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10, 2019</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The Future of Learning, </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Transforming Access</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200" b="1" dirty="0"/>
              <a:t>Simon Nelson, CEO, </a:t>
            </a:r>
            <a:r>
              <a:rPr lang="en-US" sz="2200" b="1" dirty="0" err="1"/>
              <a:t>FutureLearn</a:t>
            </a:r>
            <a:r>
              <a:rPr lang="en-US" sz="2200" b="1" dirty="0"/>
              <a:t>, </a:t>
            </a:r>
            <a:r>
              <a:rPr lang="en-US" sz="1800" b="1" dirty="0">
                <a:latin typeface="Tahoma" panose="020B0604030504040204" pitchFamily="34" charset="0"/>
                <a:ea typeface="Tahoma" panose="020B0604030504040204" pitchFamily="34" charset="0"/>
                <a:cs typeface="Tahoma" panose="020B0604030504040204" pitchFamily="34" charset="0"/>
              </a:rPr>
              <a:t>PCF9 Conference, Edinburgh, Scotland</a:t>
            </a: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1524000" y="-26161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defRPr/>
            </a:pPr>
            <a:r>
              <a:rPr lang="en-US" altLang="en-US" dirty="0">
                <a:solidFill>
                  <a:prstClr val="black"/>
                </a:solidFill>
                <a:latin typeface="Arial" panose="020B0604020202020204" pitchFamily="34" charset="0"/>
              </a:rPr>
              <a:t>  </a:t>
            </a:r>
            <a:r>
              <a:rPr lang="en-US" altLang="en-US" sz="2800" dirty="0">
                <a:solidFill>
                  <a:prstClr val="black"/>
                </a:solidFill>
                <a:latin typeface="Arial" panose="020B0604020202020204" pitchFamily="34" charset="0"/>
              </a:rPr>
              <a:t>     </a:t>
            </a:r>
            <a:endParaRPr lang="en-US" altLang="en-US" dirty="0">
              <a:solidFill>
                <a:prstClr val="black"/>
              </a:solidFill>
              <a:latin typeface="Arial" panose="020B0604020202020204" pitchFamily="34" charset="0"/>
            </a:endParaRPr>
          </a:p>
        </p:txBody>
      </p:sp>
      <p:pic>
        <p:nvPicPr>
          <p:cNvPr id="3" name="Picture 2">
            <a:extLst>
              <a:ext uri="{FF2B5EF4-FFF2-40B4-BE49-F238E27FC236}">
                <a16:creationId xmlns:a16="http://schemas.microsoft.com/office/drawing/2014/main" id="{02658F90-8E71-46F3-BE33-43775340930D}"/>
              </a:ext>
            </a:extLst>
          </p:cNvPr>
          <p:cNvPicPr>
            <a:picLocks noChangeAspect="1"/>
          </p:cNvPicPr>
          <p:nvPr/>
        </p:nvPicPr>
        <p:blipFill rotWithShape="1">
          <a:blip r:embed="rId2"/>
          <a:srcRect l="15833" t="12122" r="1666" b="9090"/>
          <a:stretch/>
        </p:blipFill>
        <p:spPr>
          <a:xfrm>
            <a:off x="2520991" y="2686173"/>
            <a:ext cx="7543800" cy="3962400"/>
          </a:xfrm>
          <a:prstGeom prst="rect">
            <a:avLst/>
          </a:prstGeom>
        </p:spPr>
      </p:pic>
    </p:spTree>
    <p:extLst>
      <p:ext uri="{BB962C8B-B14F-4D97-AF65-F5344CB8AC3E}">
        <p14:creationId xmlns:p14="http://schemas.microsoft.com/office/powerpoint/2010/main" val="454000385"/>
      </p:ext>
    </p:extLst>
  </p:cSld>
  <p:clrMapOvr>
    <a:masterClrMapping/>
  </p:clrMapOvr>
</p:sld>
</file>

<file path=ppt/theme/theme1.xml><?xml version="1.0" encoding="utf-8"?>
<a:theme xmlns:a="http://schemas.openxmlformats.org/drawingml/2006/main" name="IU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U theme" id="{6C16B53A-961D-4626-B714-AC600FF7E8DD}" vid="{25F0F2BC-9793-4DAC-8644-C9B6762B057A}"/>
    </a:ext>
  </a:ext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IU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U theme" id="{6C16B53A-961D-4626-B714-AC600FF7E8DD}" vid="{25F0F2BC-9793-4DAC-8644-C9B6762B057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IU theme</Template>
  <TotalTime>27393</TotalTime>
  <Words>2478</Words>
  <Application>Microsoft Office PowerPoint</Application>
  <PresentationFormat>Widescreen</PresentationFormat>
  <Paragraphs>250</Paragraphs>
  <Slides>44</Slides>
  <Notes>33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44</vt:i4>
      </vt:variant>
    </vt:vector>
  </HeadingPairs>
  <TitlesOfParts>
    <vt:vector size="56" baseType="lpstr">
      <vt:lpstr>Arial</vt:lpstr>
      <vt:lpstr>BentonSansCond Light</vt:lpstr>
      <vt:lpstr>Berlin Sans FB Demi</vt:lpstr>
      <vt:lpstr>Calibri</vt:lpstr>
      <vt:lpstr>Courier New</vt:lpstr>
      <vt:lpstr>Georgia Pro Cond</vt:lpstr>
      <vt:lpstr>Lucida Bright</vt:lpstr>
      <vt:lpstr>Tahoma</vt:lpstr>
      <vt:lpstr>Wingdings</vt:lpstr>
      <vt:lpstr>IU theme</vt:lpstr>
      <vt:lpstr>12_Office Theme</vt:lpstr>
      <vt:lpstr>1_IU theme</vt:lpstr>
      <vt:lpstr>Self-directed Learners’ Perceptions and Experiences of Learning STEM through MIT OCW</vt:lpstr>
      <vt:lpstr>We hope this is a “Magical” talk.</vt:lpstr>
      <vt:lpstr>PowerPoint Presentation</vt:lpstr>
      <vt:lpstr>September 10, 2019 The Future of Learning,  Transforming Access Simon Nelson, CEO, FutureLearn, PCF9 Conference, Edinburgh, Scotland And the threat of AI and automation is very real. A 2017 report by McKinsey found that half of all current work activities could be automated, using technology that already exists. and that by 2030 anywhere from 75 million to 375 million workers worldwide will be displaced from their old jobs and require retraining. </vt:lpstr>
      <vt:lpstr>September 10, 2019 The Future of Learning,  Transforming Access Simon Nelson, CEO, FutureLearn, PCF9 Conference, Edinburgh, Scotland</vt:lpstr>
      <vt:lpstr>September 10, 2019 The Future of Learning,  Transforming Access Simon Nelson, CEO, FutureLearn, PCF9 Conference, Edinburgh, Scotland</vt:lpstr>
      <vt:lpstr>PowerPoint Presentation</vt:lpstr>
      <vt:lpstr>September 10, 2019 The Future of Learning,  Transforming Access Simon Nelson, CEO, FutureLearn, PCF9 Conference, Edinburgh, Scotland</vt:lpstr>
      <vt:lpstr>September 10, 2019 The Future of Learning,  Transforming Access Simon Nelson, CEO, FutureLearn, PCF9 Conference, Edinburgh, Scotland</vt:lpstr>
      <vt:lpstr>September 10, 2019 The Future of Learning,  Transforming Access Simon Nelson, CEO, FutureLearn, PCF9 Conference, Edinburgh, Scotland</vt:lpstr>
      <vt:lpstr>Open Education</vt:lpstr>
      <vt:lpstr>Open Education Includes OpenCourseWare</vt:lpstr>
      <vt:lpstr>Research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Purpose and Questions</vt:lpstr>
      <vt:lpstr>PowerPoint Presentation</vt:lpstr>
      <vt:lpstr>PowerPoint Presentation</vt:lpstr>
      <vt:lpstr>Research Design</vt:lpstr>
      <vt:lpstr>PowerPoint Presentation</vt:lpstr>
      <vt:lpstr>PowerPoint Presentation</vt:lpstr>
      <vt:lpstr>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 and Conclusion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implementing methods in a study of ID practice</dc:title>
  <dc:creator>Ahmed Lachheb</dc:creator>
  <cp:lastModifiedBy>Bonk, Curtis Jay</cp:lastModifiedBy>
  <cp:revision>957</cp:revision>
  <cp:lastPrinted>2019-04-15T14:20:21Z</cp:lastPrinted>
  <dcterms:created xsi:type="dcterms:W3CDTF">2017-10-19T12:45:28Z</dcterms:created>
  <dcterms:modified xsi:type="dcterms:W3CDTF">2019-10-31T19:40:21Z</dcterms:modified>
</cp:coreProperties>
</file>