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9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0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1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2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3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4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5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media/audio11.wav" ContentType="audio/wav"/>
  <Override PartName="/ppt/media/audio1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2" r:id="rId1"/>
    <p:sldMasterId id="2147485739" r:id="rId2"/>
    <p:sldMasterId id="2147485748" r:id="rId3"/>
    <p:sldMasterId id="2147492749" r:id="rId4"/>
    <p:sldMasterId id="2147498950" r:id="rId5"/>
    <p:sldMasterId id="2147498995" r:id="rId6"/>
    <p:sldMasterId id="2147501096" r:id="rId7"/>
    <p:sldMasterId id="2147501237" r:id="rId8"/>
    <p:sldMasterId id="2147501767" r:id="rId9"/>
    <p:sldMasterId id="2147502057" r:id="rId10"/>
    <p:sldMasterId id="2147502521" r:id="rId11"/>
    <p:sldMasterId id="2147502545" r:id="rId12"/>
    <p:sldMasterId id="2147502619" r:id="rId13"/>
    <p:sldMasterId id="2147502646" r:id="rId14"/>
    <p:sldMasterId id="2147502673" r:id="rId15"/>
    <p:sldMasterId id="2147502725" r:id="rId16"/>
    <p:sldMasterId id="2147502741" r:id="rId17"/>
    <p:sldMasterId id="2147502771" r:id="rId18"/>
    <p:sldMasterId id="2147502801" r:id="rId19"/>
    <p:sldMasterId id="2147502875" r:id="rId20"/>
    <p:sldMasterId id="2147502889" r:id="rId21"/>
    <p:sldMasterId id="2147502964" r:id="rId22"/>
    <p:sldMasterId id="2147502988" r:id="rId23"/>
    <p:sldMasterId id="2147503087" r:id="rId24"/>
    <p:sldMasterId id="2147503104" r:id="rId25"/>
    <p:sldMasterId id="2147503131" r:id="rId26"/>
  </p:sldMasterIdLst>
  <p:notesMasterIdLst>
    <p:notesMasterId r:id="rId103"/>
  </p:notesMasterIdLst>
  <p:handoutMasterIdLst>
    <p:handoutMasterId r:id="rId104"/>
  </p:handoutMasterIdLst>
  <p:sldIdLst>
    <p:sldId id="5348" r:id="rId27"/>
    <p:sldId id="5307" r:id="rId28"/>
    <p:sldId id="5323" r:id="rId29"/>
    <p:sldId id="5286" r:id="rId30"/>
    <p:sldId id="5287" r:id="rId31"/>
    <p:sldId id="5289" r:id="rId32"/>
    <p:sldId id="5290" r:id="rId33"/>
    <p:sldId id="5291" r:id="rId34"/>
    <p:sldId id="5292" r:id="rId35"/>
    <p:sldId id="5293" r:id="rId36"/>
    <p:sldId id="5294" r:id="rId37"/>
    <p:sldId id="5295" r:id="rId38"/>
    <p:sldId id="5296" r:id="rId39"/>
    <p:sldId id="5297" r:id="rId40"/>
    <p:sldId id="5308" r:id="rId41"/>
    <p:sldId id="5309" r:id="rId42"/>
    <p:sldId id="5372" r:id="rId43"/>
    <p:sldId id="5350" r:id="rId44"/>
    <p:sldId id="5351" r:id="rId45"/>
    <p:sldId id="5249" r:id="rId46"/>
    <p:sldId id="5352" r:id="rId47"/>
    <p:sldId id="5349" r:id="rId48"/>
    <p:sldId id="5250" r:id="rId49"/>
    <p:sldId id="5251" r:id="rId50"/>
    <p:sldId id="5252" r:id="rId51"/>
    <p:sldId id="5404" r:id="rId52"/>
    <p:sldId id="5246" r:id="rId53"/>
    <p:sldId id="5253" r:id="rId54"/>
    <p:sldId id="5353" r:id="rId55"/>
    <p:sldId id="5426" r:id="rId56"/>
    <p:sldId id="5424" r:id="rId57"/>
    <p:sldId id="5425" r:id="rId58"/>
    <p:sldId id="5255" r:id="rId59"/>
    <p:sldId id="5256" r:id="rId60"/>
    <p:sldId id="5257" r:id="rId61"/>
    <p:sldId id="5398" r:id="rId62"/>
    <p:sldId id="5357" r:id="rId63"/>
    <p:sldId id="5355" r:id="rId64"/>
    <p:sldId id="5356" r:id="rId65"/>
    <p:sldId id="5358" r:id="rId66"/>
    <p:sldId id="5259" r:id="rId67"/>
    <p:sldId id="5260" r:id="rId68"/>
    <p:sldId id="5379" r:id="rId69"/>
    <p:sldId id="5380" r:id="rId70"/>
    <p:sldId id="5427" r:id="rId71"/>
    <p:sldId id="5430" r:id="rId72"/>
    <p:sldId id="5390" r:id="rId73"/>
    <p:sldId id="5413" r:id="rId74"/>
    <p:sldId id="5400" r:id="rId75"/>
    <p:sldId id="5401" r:id="rId76"/>
    <p:sldId id="5409" r:id="rId77"/>
    <p:sldId id="5395" r:id="rId78"/>
    <p:sldId id="5334" r:id="rId79"/>
    <p:sldId id="5393" r:id="rId80"/>
    <p:sldId id="5434" r:id="rId81"/>
    <p:sldId id="5407" r:id="rId82"/>
    <p:sldId id="5360" r:id="rId83"/>
    <p:sldId id="5362" r:id="rId84"/>
    <p:sldId id="5374" r:id="rId85"/>
    <p:sldId id="5359" r:id="rId86"/>
    <p:sldId id="5432" r:id="rId87"/>
    <p:sldId id="5264" r:id="rId88"/>
    <p:sldId id="5267" r:id="rId89"/>
    <p:sldId id="5283" r:id="rId90"/>
    <p:sldId id="5181" r:id="rId91"/>
    <p:sldId id="5281" r:id="rId92"/>
    <p:sldId id="5397" r:id="rId93"/>
    <p:sldId id="5416" r:id="rId94"/>
    <p:sldId id="5394" r:id="rId95"/>
    <p:sldId id="5381" r:id="rId96"/>
    <p:sldId id="5242" r:id="rId97"/>
    <p:sldId id="5270" r:id="rId98"/>
    <p:sldId id="5271" r:id="rId99"/>
    <p:sldId id="5285" r:id="rId100"/>
    <p:sldId id="5364" r:id="rId101"/>
    <p:sldId id="5248" r:id="rId102"/>
  </p:sldIdLst>
  <p:sldSz cx="9144000" cy="6858000" type="screen4x3"/>
  <p:notesSz cx="7077075" cy="9363075"/>
  <p:custDataLst>
    <p:tags r:id="rId10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CC"/>
    <a:srgbClr val="FF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 autoAdjust="0"/>
    <p:restoredTop sz="96416" autoAdjust="0"/>
  </p:normalViewPr>
  <p:slideViewPr>
    <p:cSldViewPr>
      <p:cViewPr varScale="1">
        <p:scale>
          <a:sx n="104" d="100"/>
          <a:sy n="104" d="100"/>
        </p:scale>
        <p:origin x="94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16" Type="http://schemas.openxmlformats.org/officeDocument/2006/relationships/slideMaster" Target="slideMasters/slideMaster16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28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tableStyles" Target="tableStyles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0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88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21659B-CD2C-4063-85FF-78DF1BB23BC3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9E0A8F-1D4F-4F2C-ACBE-BDC468699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47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3263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46588"/>
            <a:ext cx="56610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31D097-DA93-407D-9EA6-D12AF9A46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8358A6-0651-4242-AFDB-B7DF6F1988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027EF-D115-44B0-B875-E78084CFC8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502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99FFF2-D328-4A32-AFD8-88D4B62D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76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6E338D8-785E-4201-869D-440CBE325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072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19E9E8-2298-4CE9-AF77-4D0208045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33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9484B7-DB4A-4798-95F3-09B49DF58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056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5BED5B-AAD5-4AB6-8D0E-A9355AF69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786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64BCA7-934E-46BD-BC62-CA0C5AB0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9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CC6D40-2231-4E28-A608-8A68996DA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396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BFDE47-D2FE-40FA-B8C5-B7C5FA525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763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57E272-016A-4C33-B5B1-0729056D2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931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239F0A-ADAE-4819-A76C-B2EA5CB38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DC173-EAD9-4DBC-BB6A-EC2F1D75E8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974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BDC4FD-9BA8-4714-8203-71BEA7E12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358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8A2C86-0205-4C4A-A683-57E0BE980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477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DABFE2-4232-40E0-8A99-B9E510427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345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95E193-9FD5-46B4-BA0A-C59EF108A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836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9FCBE6-4C05-40FE-819E-B15107EE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03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74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024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943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021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6E7C0A-6AE4-481D-B9D6-E8490AE7E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347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73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005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068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63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301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947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693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09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3619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01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95EE2-3E0E-43E6-8428-FB2FBB347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13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673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1190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541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7684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7585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4917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7476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02" y="4595813"/>
            <a:ext cx="561524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02" y="3187700"/>
            <a:ext cx="8624454" cy="88836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1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62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3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2DCB9-4560-4F5F-938B-77888B091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835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454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502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958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43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23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5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689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441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344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F533CBB-AE06-4C00-97D9-4FBB8F963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75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189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727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046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34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70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109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66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37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75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9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618055F-F271-4A0D-BBF6-0A3A6A2EC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38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64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805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289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4D2A17-E0B9-45B3-99B2-1AE1A064DBD4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EB464C0-5D7E-4ACE-B6EA-FC47EBBD7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88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22B283-6E93-4D02-821F-3574B265C56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37CB3D7-3B99-45B8-A528-1EC5DA13C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36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98B020-0672-4171-B62D-4245B2E98145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E8A234E-7531-41E0-9546-AF7725AB2C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55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3238B6-4A0C-46E2-89BF-07DDAB43A39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B065071-3E77-48D3-99A2-9862774F4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724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880110-66B9-4BAD-824B-19B3DD3CCB3D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85FF1FE-2311-4384-98C5-F9E369071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25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99BB14-0BFD-444A-9936-1289662EA471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211CEB2-296F-46AA-8CD1-A59508563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236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21125D-67D1-448C-9083-8FB995DB6A7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EA244E-BDA3-4008-B7CA-9A4F6007AA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26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2B7E039-DB56-4E07-BE1D-8CF8D596D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89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CB601-E009-4030-BFD5-C5C88B829293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0E4F57-79A6-421E-ABDC-29339CFED1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998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B17E86-59F9-4C9F-8D51-B82DCA70669D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D2700A6-4090-4FB7-9715-C77349E4D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49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06B7DA-3842-4AC2-AA29-586C5FBED1A6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E77EFA1-3B9F-46CA-A93D-E2E7D259B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303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37B518-C578-4274-AA9D-2BF2D9814509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7E5C874-CF59-4BC5-A30B-E1CCE89B8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64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1EA9-D265-456A-BDCD-91543445B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893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7BE6-FE8B-463A-AE60-93DF33B3E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015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60191-A578-4C83-90B2-F85DA6C7F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10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153A6-D0A5-4AB1-BDF6-19B8C9EDF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298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F4082-2922-4A5A-9B74-E1DBFEF58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21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B1BD8-8631-4FEA-91C8-659E6FBE5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9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EE495FB-8EEE-41C6-A5A4-C698ABB094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007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96249-2C6B-4D38-A5CE-B8BBCFDD6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940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84F33-A4BE-4EDE-8D8E-C2FA1CF56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25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30AAC-53A5-434C-99C1-CAF9EE263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01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395B-4813-487E-B2C0-3F4E676B6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566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FC26-97CE-457C-B814-12A694028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562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EBCB9-4FCD-472F-83E9-FF71DA0BE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454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93EF1-B6F6-4C85-91FB-07E691EC5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464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A3AB-91F4-443B-97D1-37883F1C0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398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5CD1D-A496-4229-9451-10D1B01F7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34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9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33CCD6F-2DE7-4510-82FB-5C6E7A724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59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30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4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63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816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534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66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31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646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2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02417-4D99-430E-9BEE-B2D53249A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62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089DEEF-CA15-4B6F-988D-3CB9A0210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259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900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300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359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E1767-17E2-4706-8CA7-4916AE884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486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0280-E179-4369-8C7B-100B14097D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9737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14AAB-16CD-45C6-BFB6-59D43A580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228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415FC-7FD8-4F5E-8455-7ABBEDF9CB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83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FE619-3742-48ED-A503-8D1CC0C784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15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E9C00-E31E-4AA6-AD3A-C4BB1AE24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518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79001-DFAD-4A0F-AA64-EA31276E4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46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2ED3CDC-F4FB-484E-8E55-9FA686F7A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31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77B0-A044-4EA1-8317-ACD7624BE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437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4EC6A-9424-4C62-828E-0FA625F5F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6488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B49E-A32B-4352-9196-74B3BF18F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322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076C5-B9F7-4802-8C22-00E3A6E4B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752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F983-547F-4C1A-B1BC-BA561FC34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14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6AC56-0087-44AB-BB28-3013DD28D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4850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9F39F-FD2C-44EA-A839-153388FB7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391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534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9426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9208E4E-8563-4114-A313-998A46488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2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56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17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62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28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736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929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25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3644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590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1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D0D41E3A-1D91-444F-A5CC-9D0A618B6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43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414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992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4FC3-C362-494D-907F-93EA7C5CA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5918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7F7D2-8696-4121-91E9-DD2119856C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972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CAFF8-231A-4A10-9A64-EE6A3333A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244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3121-B548-4403-A6E5-7E4F4ED32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7519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CE4-0765-4711-B526-D01B9269D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071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495E-3361-4288-B5FB-5F1A45409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223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6363-1D30-4214-B197-15D68C414A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654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240E2-1516-42C1-BAFD-C16AA1B25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F20FA4D-4955-471E-8D41-9EDF4DA5E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100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8C2-660E-4D7A-80D5-C5B9F98A5C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2869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F379-1AEE-4230-BABE-0BC659B66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8922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D2B7-4626-421E-8C4A-256FDF85B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9405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73618-37E6-4689-940C-0CB98074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2051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BFBC-71A0-4960-B87D-B6E86D9B1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1440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29AE-5D13-40CA-BBCC-96A12D837D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4EAE3-788F-4213-98DB-EE5FB16178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36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F1C84-0395-4FBE-A176-8A7A5CF972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481A8-3942-4EF7-AC88-668A48B2E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73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862E0-329C-400A-A060-496D258161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D7819-BAD4-478F-A9AC-ED5D05003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6218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96C9-FA71-48B4-9EC1-77FC2838B8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2D848-B290-4DC7-B7DC-8E1D7EACF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5746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62084-41E9-4170-8547-771BAF79CB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B87C9-06A4-41CD-9F40-412E4FD91B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7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B940C60-51E2-4A52-ADC9-E96A25CA2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568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92C5-86BE-41BD-8C47-B6A720EA59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EB4CA-327F-4E62-8751-B11C781ED6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463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ADD3C-4628-4880-9312-AAB3602037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72989-9F57-4776-831A-AF6C066702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528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620DA-766F-4AFF-8648-7CB7F60C12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C9E09-4EB9-434D-BBB1-BFD25ADF07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628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967E4-BB18-4154-8931-52C38A3C50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4BC10-7426-461A-9649-2CC6830931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1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999F-C369-4937-9868-4833C9658E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30AA5-6E39-4D09-B26B-8DB0A3DE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3856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ABC1-FA19-4F04-9EF1-F8DD977937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E1949-A013-48AB-A74C-9975E81FDA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8973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D1652C-A44E-4D72-A5C6-3F2E12F284C2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2687E0-78C3-4382-8D90-98089FD06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085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660C3B-4CC2-4F6D-A1C8-C86EA3DB4A5A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0D173-A34F-40D2-B517-A9F878773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9915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F32F05-4607-4323-ADB8-0FA92B9E538B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BD868A-3D5C-4F4A-8D11-635676603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919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85A305-EF9F-4423-A25E-CF23BF7FCCF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D529D4-4C9A-486D-A277-6753AF220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83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01860E3-8A58-4564-A405-C354EF5AB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129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825D4D-482E-401E-88D3-851790BF6780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D823C9-C398-44A3-AB7C-03F59E6EF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46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11472F-C58C-40EF-BC8C-4C5BFE0C1FC4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A0EDAB-8F9E-4427-A320-5DF54C462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4189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CF6333-7F0C-4703-9D4F-ACC9C3A768E0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91B1D1-AE73-4615-820B-9DE076B88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5944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7A17A7-91B3-4E43-BDE5-D3965BE5471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825D30-4C9D-40F4-B883-1F7245F0C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65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853C3E-314F-4579-BBEB-D8B5C8942EAB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A25C51-5229-418F-8C44-C9F9A032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772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BE3142-53B0-4004-BD49-DFA0E793B1D4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042F22-5E6E-4A6C-A37C-14AC80100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689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BEFBA3-29A3-49EC-B664-7B7B54382671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3C22AD-D66B-4745-ADE4-83D533BC1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319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/>
                <a:ahLst/>
                <a:cxnLst>
                  <a:cxn ang="0">
                    <a:pos x="5272" y="0"/>
                  </a:cxn>
                  <a:cxn ang="0">
                    <a:pos x="0" y="0"/>
                  </a:cxn>
                  <a:cxn ang="0">
                    <a:pos x="0" y="1392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/>
                <a:ahLst/>
                <a:cxnLst>
                  <a:cxn ang="0">
                    <a:pos x="5272" y="0"/>
                  </a:cxn>
                  <a:cxn ang="0">
                    <a:pos x="5272" y="1392"/>
                  </a:cxn>
                  <a:cxn ang="0">
                    <a:pos x="0" y="1392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/>
                <a:ahLst/>
                <a:cxnLst>
                  <a:cxn ang="0">
                    <a:pos x="5280" y="0"/>
                  </a:cxn>
                  <a:cxn ang="0">
                    <a:pos x="0" y="0"/>
                  </a:cxn>
                  <a:cxn ang="0">
                    <a:pos x="0" y="96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/>
                <a:ahLst/>
                <a:cxnLst>
                  <a:cxn ang="0">
                    <a:pos x="5280" y="0"/>
                  </a:cxn>
                  <a:cxn ang="0">
                    <a:pos x="5280" y="96"/>
                  </a:cxn>
                  <a:cxn ang="0">
                    <a:pos x="0" y="96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/>
                <a:ahLst/>
                <a:cxnLst>
                  <a:cxn ang="0">
                    <a:pos x="0" y="1103"/>
                  </a:cxn>
                  <a:cxn ang="0">
                    <a:pos x="96" y="1103"/>
                  </a:cxn>
                  <a:cxn ang="0">
                    <a:pos x="96" y="0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/>
                <a:ahLst/>
                <a:cxnLst>
                  <a:cxn ang="0">
                    <a:pos x="0" y="1103"/>
                  </a:cxn>
                  <a:cxn ang="0">
                    <a:pos x="0" y="0"/>
                  </a:cxn>
                  <a:cxn ang="0">
                    <a:pos x="96" y="0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4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95E86-57C1-44E3-9712-ACC196543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1739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FB2E-4036-432B-8C30-ED4F1761F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0610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3238B-D9D7-4B7E-992D-F5E93A3DC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8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3CC564F-A923-47CA-B085-B94E4899C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582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02C1-C6F6-45A4-8FE6-D0ACBD7EC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432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2EEE6-7934-4447-AE7E-DB8B5B5BA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2455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F188B-AE0D-4F70-AB17-E4365730C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77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A2DA6-B81D-48C5-A790-B77AC1B8A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21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C3481-D51C-4C69-8E0A-B5960550D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069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ECE3F-F5F8-4E3C-B63E-A40FE00CE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4110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158B9-4A1B-47A2-ACB8-F26502FDF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392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98B70-B9C1-48F2-8A08-50076C38A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8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7FD2A-6967-4141-957D-A85AB866B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109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CBE21-034F-4F49-87B5-C3A44F58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5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8F62AF-93E5-4530-8132-2C384129EE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369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D318E-0623-426F-9C9B-912F38B1E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757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7F9B6-91C1-4DE7-9C62-2ABA2C915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33838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E87660-B8FA-4603-882C-F696E186CA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93203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CDCC01-7B0D-4F95-A57C-6A9078FFB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53933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D859DB-4C07-4450-9D24-0730A1EA8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54073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DA1B1F-FC8B-482F-BAE3-8DD683FEB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76523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F2E9FC-3367-41DF-8370-8CC0AEDA2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39873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F7A830-E9E9-46D4-A190-F3D0ADC22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26262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32A9F1-1D74-4377-95C3-A977C1FF5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44346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6203DE-85A8-4D40-9CCC-D09EA0CA4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520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8175EB6-B169-4961-A43A-3EC81CA96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41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8D9FE9-FC1B-4FC5-B8EE-29C61CB90D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56880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54C8FE-1EB8-4BFC-8F0D-8EE434FBF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90576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7FCEBD-7394-42F4-8294-B3CA09B1A0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96061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CC907A-FB08-4ACD-BB0B-65A969629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9473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72BB7-F549-445A-BDD2-66E1E93B2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31662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37F298-6FED-42A5-BE19-57B5C41DDA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13740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0D60A4-3D1A-4535-A17B-29723A07F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37689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1F4C47-3B17-4C0D-93F1-18D4A17E4D69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244FD7-A345-40BE-93F6-9CE3C35E9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479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A96CAC-2C5A-493D-A498-2050A7EECCC4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9C9BE9-BA5A-4C47-A11E-96B76E62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4772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297385-7A85-4798-922C-9968CF0C2ED6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83F2FD-DBDD-426D-AB4C-54F0463ED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68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CAF50-E223-4554-9AF4-131726AA87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8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93B95F8-94A6-4857-8D86-2AE37F4F7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0656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B6106B-4FEC-453A-8F32-9FB285F1CA33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77A674-DC3A-4DE0-8853-DC3187796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516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89E811-745C-4BEA-B264-4395DC4770BF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6A6A95-9273-45D9-B967-F2232C8EE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4968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310750-08E1-4862-BCD1-A7E1C9CAD2D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BAC80-1011-4A43-87AB-018819321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447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B1B01C-F911-44E1-B127-5356129BC33C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09571-0ED2-4543-BE1D-B09E3EB00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3864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A9253-8251-4C72-9C22-66C13A25E369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245E3B-100D-48B6-9001-CC411B9A1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4343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565D0-7EC0-4A9A-9B61-FBE93E44531E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4026B5-B357-4B6A-AB0B-CD4DC18C0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030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0D804F-A677-4CD3-80A7-1D416212EE05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FA4DED-34D0-4C02-8161-4045039A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990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4BDD9F-8C80-446B-B366-A3183FD49B8B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7A31C1-8257-4A59-A673-931D4791F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9573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6AB25-1A0A-4CA4-9A26-E7146F97E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6553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60D1C-9FB5-4354-9A3E-DCA8D93E4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95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98CF96-2CE9-4CDF-ACB7-44603C231410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AD12A3D-ECF8-47D9-8889-611469F83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8371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832B-9401-4548-9E9C-E34EDCFD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300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34C1-7E71-4BD5-A69E-49A717F67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8459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2611C-1084-4A60-8B87-3DE0357C0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794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47165-A009-43E3-B945-306E3BCA4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9351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4767B-5EF6-4237-AE8F-08A0786CD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49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83FE6-958B-4891-AD17-6CC9F97EA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422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0AA5B-5420-4BC8-A53B-4AF007890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8694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674A-BC47-4CFF-B34D-9FD880EA6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8847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169C1-4286-4F52-A154-4595A0109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354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F2B24-A9F2-43F3-987A-9DB6C2B01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7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37A1F5-464E-46A5-9F4C-599FD657DCFE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A025F9-9892-4FB4-80FA-7C377C42B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857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679CE-9951-4EAE-949B-44B06355C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2952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09781-77AB-4881-806C-8AEEEC18C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7845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6FF28-E97A-4A83-BB10-AF5EE25BD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52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979E004-BF9C-4CF8-A354-5CA1CEB31BF3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179428-2CF3-4D4D-BCBD-6B94B6501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25FD4-DFD7-42EE-96A9-223E7AACACA4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6C87978-D0B2-4F93-9DA7-1905E1ECE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0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CCC26-985A-4846-B5CF-C101AD8CB003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881657C-4BA3-43CD-8643-2617F95C7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2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2ABCA-43A5-4613-8ED8-F09747EB17E8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986DF9-EBC3-493B-A38E-E79930799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77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C8D6FF-FD9C-4831-9E46-2B341FAC6A0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5B1EE5-7ADC-4B47-9A2A-06004C2ED1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4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48125D-F454-4EA5-9E90-44DAE457A6EE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42E2D7-9FE9-4350-9EEA-1C224B584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5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1F515F-5574-4A9E-9B35-BD35B8EE83B4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D99F80-D130-4A58-BCF8-8C393EFB8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AABE2-C333-4536-8DC5-D4F204373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2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957D82-E440-415F-9959-2C113FACE182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0655D5B-655C-4659-9861-9F4FD9E7B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6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CE43C5-3D36-4634-B0C2-494D2B84749F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FC7BBAF-6514-458B-B3AD-C9826A1C1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6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B03D3-ED65-4DF3-A7B0-A15BDB0AD8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38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7D2B1-0ED8-411A-86E7-6895B782AB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82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FD4BC-D595-4E8B-8AFC-1306B2F8C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4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4FA44-19E7-4573-A0D0-A2B82AE86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37D44-B2D1-4EA7-A403-96D337A324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16676-0304-4569-BC77-287DD0DBA6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9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C551E-1EC4-4A91-BE90-A0E491F717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2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90517-E04C-4BC9-A0F6-CF0583BB1F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9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DA74F-FB48-460A-8FCB-E0C638FE2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9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4B422-5CC9-498D-A291-7B43DCC88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90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E028C-0F57-4A78-B57C-C49EA0D965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5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AF5DA-E276-4464-960F-88702B39D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9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90C2C-0A3B-4338-989D-7B9020300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2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C6C83-059F-4B5F-8E55-A268612F9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8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C127-3CD8-43D3-A47B-AB153FE45D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78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1EA9-D265-456A-BDCD-91543445B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8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7BE6-FE8B-463A-AE60-93DF33B3E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9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60191-A578-4C83-90B2-F85DA6C7F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153A6-D0A5-4AB1-BDF6-19B8C9EDF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9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9841-412B-4B73-A801-B2613C640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74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F4082-2922-4A5A-9B74-E1DBFEF58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800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B1BD8-8631-4FEA-91C8-659E6FBE5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89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96249-2C6B-4D38-A5CE-B8BBCFDD6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13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84F33-A4BE-4EDE-8D8E-C2FA1CF56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68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30AAC-53A5-434C-99C1-CAF9EE263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16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395B-4813-487E-B2C0-3F4E676B6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638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FC26-97CE-457C-B814-12A694028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58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EBCB9-4FCD-472F-83E9-FF71DA0BE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13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93EF1-B6F6-4C85-91FB-07E691EC5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1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A3AB-91F4-443B-97D1-37883F1C0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2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83E65-2D54-4231-9F83-8E4B3C914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94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5CD1D-A496-4229-9451-10D1B01F7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7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20C84-DE67-4C86-87AF-5F8A09D2E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8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643-7ED9-4B65-A900-5119133C5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50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400D-6CC3-4961-8684-17356F87F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413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BE9CA-F2F0-4114-8998-57DCA5496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1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0CBA-0153-4DFB-9F76-49B91CD13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03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8DEBC-4FAC-4F5E-94FF-318F7ACA3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461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DA23-392D-4B58-B9F5-B4B9B4C69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0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8D38-8781-45DE-A812-CF640588B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39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64D6-B505-44CA-BADA-D79CA57A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353B2-C044-49F3-ABD5-F24DE80CD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454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1AAC-2D42-41E4-9C4C-04C1DEBD2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41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161F-050A-4531-ACFE-166996664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2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127B-CF80-4294-A864-E05737479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903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677B9-F0A4-46D0-BD0A-E65A6D1F6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60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2CD9-4AEA-417B-A29E-BA00F6C6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605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306C0-9C22-4E25-9176-F08D494E9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76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A5787-9FAF-47FF-B201-1E0B357D9A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942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31726-6E1E-4E80-ABC5-A38455F355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218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B73E9-9E22-4F2F-9B82-1516CA5C9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55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D8BDA-C64C-48CD-A034-CE1D82E727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B591-97EF-466B-B2F2-D38F5184E2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54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846A9-5052-4314-95DB-60856050E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85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7C23F-13DA-4808-A1A1-54DF901284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7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3831E-161C-455F-8252-74EF3ACD80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915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8CF81-3702-426E-9C98-032595513B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495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C0E40-966C-48A3-996F-868EE379FA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826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0A4AE-5384-4D11-97F0-D4A910D907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384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709E5-5FC7-4FD8-8E02-FC6807A05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969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9F92-6AD5-427A-831B-E66C89636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16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E9A97-3771-4402-96DB-4D657BD022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19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2D0DB-395E-4840-9802-E6F2EBFD5B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3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17" Type="http://schemas.openxmlformats.org/officeDocument/2006/relationships/theme" Target="../theme/theme24.xml"/><Relationship Id="rId2" Type="http://schemas.openxmlformats.org/officeDocument/2006/relationships/slideLayout" Target="../slideLayouts/slideLayout282.xml"/><Relationship Id="rId16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9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8C4900CE-E101-45FC-98EE-097A8376C8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7" r:id="rId1"/>
    <p:sldLayoutId id="2147497481" r:id="rId2"/>
    <p:sldLayoutId id="2147497482" r:id="rId3"/>
    <p:sldLayoutId id="2147497483" r:id="rId4"/>
    <p:sldLayoutId id="2147497484" r:id="rId5"/>
    <p:sldLayoutId id="2147497485" r:id="rId6"/>
    <p:sldLayoutId id="2147497486" r:id="rId7"/>
    <p:sldLayoutId id="2147497487" r:id="rId8"/>
    <p:sldLayoutId id="2147497488" r:id="rId9"/>
    <p:sldLayoutId id="2147497489" r:id="rId10"/>
    <p:sldLayoutId id="2147497490" r:id="rId11"/>
    <p:sldLayoutId id="2147497491" r:id="rId12"/>
    <p:sldLayoutId id="2147497492" r:id="rId13"/>
    <p:sldLayoutId id="214749749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9/6/2015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58" r:id="rId1"/>
    <p:sldLayoutId id="2147502059" r:id="rId2"/>
    <p:sldLayoutId id="2147502060" r:id="rId3"/>
    <p:sldLayoutId id="2147502061" r:id="rId4"/>
    <p:sldLayoutId id="2147502062" r:id="rId5"/>
    <p:sldLayoutId id="2147502063" r:id="rId6"/>
    <p:sldLayoutId id="2147502064" r:id="rId7"/>
    <p:sldLayoutId id="2147502065" r:id="rId8"/>
    <p:sldLayoutId id="2147502066" r:id="rId9"/>
    <p:sldLayoutId id="2147502067" r:id="rId10"/>
    <p:sldLayoutId id="2147502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9/6/2015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22" r:id="rId1"/>
    <p:sldLayoutId id="2147502523" r:id="rId2"/>
    <p:sldLayoutId id="2147502524" r:id="rId3"/>
    <p:sldLayoutId id="2147502525" r:id="rId4"/>
    <p:sldLayoutId id="2147502526" r:id="rId5"/>
    <p:sldLayoutId id="2147502527" r:id="rId6"/>
    <p:sldLayoutId id="2147502528" r:id="rId7"/>
    <p:sldLayoutId id="2147502529" r:id="rId8"/>
    <p:sldLayoutId id="2147502530" r:id="rId9"/>
    <p:sldLayoutId id="2147502531" r:id="rId10"/>
    <p:sldLayoutId id="21475025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4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46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9/6/2015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5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620" r:id="rId1"/>
    <p:sldLayoutId id="2147502621" r:id="rId2"/>
    <p:sldLayoutId id="2147502622" r:id="rId3"/>
    <p:sldLayoutId id="2147502623" r:id="rId4"/>
    <p:sldLayoutId id="2147502624" r:id="rId5"/>
    <p:sldLayoutId id="2147502625" r:id="rId6"/>
    <p:sldLayoutId id="2147502626" r:id="rId7"/>
    <p:sldLayoutId id="2147502627" r:id="rId8"/>
    <p:sldLayoutId id="2147502628" r:id="rId9"/>
    <p:sldLayoutId id="2147502629" r:id="rId10"/>
    <p:sldLayoutId id="21475026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647" r:id="rId1"/>
    <p:sldLayoutId id="2147502648" r:id="rId2"/>
    <p:sldLayoutId id="2147502649" r:id="rId3"/>
    <p:sldLayoutId id="2147502650" r:id="rId4"/>
    <p:sldLayoutId id="2147502651" r:id="rId5"/>
    <p:sldLayoutId id="2147502652" r:id="rId6"/>
    <p:sldLayoutId id="2147502653" r:id="rId7"/>
    <p:sldLayoutId id="2147502654" r:id="rId8"/>
    <p:sldLayoutId id="2147502655" r:id="rId9"/>
    <p:sldLayoutId id="2147502656" r:id="rId10"/>
    <p:sldLayoutId id="2147502657" r:id="rId11"/>
    <p:sldLayoutId id="2147502658" r:id="rId12"/>
    <p:sldLayoutId id="2147502659" r:id="rId13"/>
    <p:sldLayoutId id="214750266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566CA2-AD75-4DD6-AB9D-3ED8292B680F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99532E-5BB8-42EA-AE74-30440AD14F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5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674" r:id="rId1"/>
    <p:sldLayoutId id="2147502675" r:id="rId2"/>
    <p:sldLayoutId id="2147502676" r:id="rId3"/>
    <p:sldLayoutId id="2147502677" r:id="rId4"/>
    <p:sldLayoutId id="2147502678" r:id="rId5"/>
    <p:sldLayoutId id="2147502679" r:id="rId6"/>
    <p:sldLayoutId id="2147502680" r:id="rId7"/>
    <p:sldLayoutId id="2147502681" r:id="rId8"/>
    <p:sldLayoutId id="2147502682" r:id="rId9"/>
    <p:sldLayoutId id="2147502683" r:id="rId10"/>
    <p:sldLayoutId id="2147502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32D17F8-E349-4F11-99B7-683ECB70CE93}" type="slidenum">
              <a:rPr lang="en-US" smtClean="0"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8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26" r:id="rId1"/>
    <p:sldLayoutId id="2147502727" r:id="rId2"/>
    <p:sldLayoutId id="2147502728" r:id="rId3"/>
    <p:sldLayoutId id="2147502729" r:id="rId4"/>
    <p:sldLayoutId id="2147502730" r:id="rId5"/>
    <p:sldLayoutId id="2147502731" r:id="rId6"/>
    <p:sldLayoutId id="2147502732" r:id="rId7"/>
    <p:sldLayoutId id="2147502733" r:id="rId8"/>
    <p:sldLayoutId id="2147502734" r:id="rId9"/>
    <p:sldLayoutId id="2147502735" r:id="rId10"/>
    <p:sldLayoutId id="2147502736" r:id="rId11"/>
    <p:sldLayoutId id="2147502737" r:id="rId12"/>
    <p:sldLayoutId id="2147502738" r:id="rId13"/>
    <p:sldLayoutId id="2147502739" r:id="rId14"/>
    <p:sldLayoutId id="214750274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969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42" r:id="rId1"/>
    <p:sldLayoutId id="2147502743" r:id="rId2"/>
    <p:sldLayoutId id="2147502744" r:id="rId3"/>
    <p:sldLayoutId id="2147502745" r:id="rId4"/>
    <p:sldLayoutId id="2147502746" r:id="rId5"/>
    <p:sldLayoutId id="2147502747" r:id="rId6"/>
    <p:sldLayoutId id="2147502748" r:id="rId7"/>
    <p:sldLayoutId id="2147502749" r:id="rId8"/>
    <p:sldLayoutId id="2147502750" r:id="rId9"/>
    <p:sldLayoutId id="2147502751" r:id="rId10"/>
    <p:sldLayoutId id="2147502752" r:id="rId11"/>
    <p:sldLayoutId id="2147502753" r:id="rId12"/>
    <p:sldLayoutId id="2147502754" r:id="rId13"/>
    <p:sldLayoutId id="214750275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42A8411E-E8FC-4479-B685-47B19520EBA7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1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72" r:id="rId1"/>
    <p:sldLayoutId id="2147502773" r:id="rId2"/>
    <p:sldLayoutId id="2147502774" r:id="rId3"/>
    <p:sldLayoutId id="2147502775" r:id="rId4"/>
    <p:sldLayoutId id="2147502776" r:id="rId5"/>
    <p:sldLayoutId id="2147502777" r:id="rId6"/>
    <p:sldLayoutId id="2147502778" r:id="rId7"/>
    <p:sldLayoutId id="2147502779" r:id="rId8"/>
    <p:sldLayoutId id="2147502780" r:id="rId9"/>
    <p:sldLayoutId id="2147502781" r:id="rId10"/>
    <p:sldLayoutId id="2147502782" r:id="rId11"/>
    <p:sldLayoutId id="2147502783" r:id="rId12"/>
    <p:sldLayoutId id="2147502784" r:id="rId13"/>
    <p:sldLayoutId id="21475027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802" r:id="rId1"/>
    <p:sldLayoutId id="2147502803" r:id="rId2"/>
    <p:sldLayoutId id="2147502804" r:id="rId3"/>
    <p:sldLayoutId id="2147502805" r:id="rId4"/>
    <p:sldLayoutId id="2147502806" r:id="rId5"/>
    <p:sldLayoutId id="2147502807" r:id="rId6"/>
    <p:sldLayoutId id="2147502808" r:id="rId7"/>
    <p:sldLayoutId id="2147502809" r:id="rId8"/>
    <p:sldLayoutId id="2147502810" r:id="rId9"/>
    <p:sldLayoutId id="2147502811" r:id="rId10"/>
    <p:sldLayoutId id="2147502812" r:id="rId11"/>
    <p:sldLayoutId id="2147502813" r:id="rId12"/>
    <p:sldLayoutId id="2147502814" r:id="rId13"/>
    <p:sldLayoutId id="2147502815" r:id="rId14"/>
    <p:sldLayoutId id="214750281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A4A56F0E-9A2F-4282-B729-957CFD114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099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8" r:id="rId1"/>
    <p:sldLayoutId id="2147497799" r:id="rId2"/>
    <p:sldLayoutId id="2147497800" r:id="rId3"/>
    <p:sldLayoutId id="2147497801" r:id="rId4"/>
    <p:sldLayoutId id="2147497802" r:id="rId5"/>
    <p:sldLayoutId id="2147497803" r:id="rId6"/>
    <p:sldLayoutId id="2147497804" r:id="rId7"/>
    <p:sldLayoutId id="2147497805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B8A3F8B8-590C-4D75-88C1-21F0CF76BA31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1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876" r:id="rId1"/>
    <p:sldLayoutId id="2147502877" r:id="rId2"/>
    <p:sldLayoutId id="2147502878" r:id="rId3"/>
    <p:sldLayoutId id="2147502879" r:id="rId4"/>
    <p:sldLayoutId id="2147502880" r:id="rId5"/>
    <p:sldLayoutId id="2147502881" r:id="rId6"/>
    <p:sldLayoutId id="2147502882" r:id="rId7"/>
    <p:sldLayoutId id="2147502883" r:id="rId8"/>
    <p:sldLayoutId id="2147502884" r:id="rId9"/>
    <p:sldLayoutId id="2147502885" r:id="rId10"/>
    <p:sldLayoutId id="2147502886" r:id="rId11"/>
    <p:sldLayoutId id="2147502887" r:id="rId12"/>
    <p:sldLayoutId id="21475028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96712AE0-E70C-4C06-8A68-0C454774CD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F74F96C7-0DBF-4210-BF2D-25A173B17B04}" type="slidenum">
              <a:rPr lang="en-US">
                <a:cs typeface="Arial" panose="020B0604020202020204" pitchFamily="34" charset="0"/>
              </a:rPr>
              <a:pPr eaLnBrk="1" hangingPunct="1"/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7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890" r:id="rId1"/>
    <p:sldLayoutId id="2147502891" r:id="rId2"/>
    <p:sldLayoutId id="2147502892" r:id="rId3"/>
    <p:sldLayoutId id="2147502893" r:id="rId4"/>
    <p:sldLayoutId id="2147502894" r:id="rId5"/>
    <p:sldLayoutId id="2147502895" r:id="rId6"/>
    <p:sldLayoutId id="2147502896" r:id="rId7"/>
    <p:sldLayoutId id="2147502897" r:id="rId8"/>
    <p:sldLayoutId id="2147502898" r:id="rId9"/>
    <p:sldLayoutId id="2147502899" r:id="rId10"/>
    <p:sldLayoutId id="2147502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2D15FE4-09C9-47D9-A92C-60DABB9086EB}" type="datetimeFigureOut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9/6/2015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84A7ABF-6C9B-40EE-8C1A-00065B636997}" type="slidenum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8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965" r:id="rId1"/>
    <p:sldLayoutId id="2147502966" r:id="rId2"/>
    <p:sldLayoutId id="2147502967" r:id="rId3"/>
    <p:sldLayoutId id="2147502968" r:id="rId4"/>
    <p:sldLayoutId id="2147502969" r:id="rId5"/>
    <p:sldLayoutId id="2147502970" r:id="rId6"/>
    <p:sldLayoutId id="2147502971" r:id="rId7"/>
    <p:sldLayoutId id="2147502972" r:id="rId8"/>
    <p:sldLayoutId id="2147502973" r:id="rId9"/>
    <p:sldLayoutId id="2147502974" r:id="rId10"/>
    <p:sldLayoutId id="21475029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5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5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5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20685E1-413B-4886-B7B0-70B3523EC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989" r:id="rId1"/>
    <p:sldLayoutId id="2147502990" r:id="rId2"/>
    <p:sldLayoutId id="2147502991" r:id="rId3"/>
    <p:sldLayoutId id="2147502992" r:id="rId4"/>
    <p:sldLayoutId id="2147502993" r:id="rId5"/>
    <p:sldLayoutId id="2147502994" r:id="rId6"/>
    <p:sldLayoutId id="2147502995" r:id="rId7"/>
    <p:sldLayoutId id="2147502996" r:id="rId8"/>
    <p:sldLayoutId id="2147502997" r:id="rId9"/>
    <p:sldLayoutId id="2147502998" r:id="rId10"/>
    <p:sldLayoutId id="2147502999" r:id="rId11"/>
    <p:sldLayoutId id="2147503000" r:id="rId12"/>
    <p:sldLayoutId id="2147503001" r:id="rId13"/>
    <p:sldLayoutId id="214750300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800" b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u"/>
        <a:defRPr sz="1500" b="1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500" b="1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500" b="1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F9707E2-2384-4092-96CA-27450891F92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7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088" r:id="rId1"/>
    <p:sldLayoutId id="2147503089" r:id="rId2"/>
    <p:sldLayoutId id="2147503090" r:id="rId3"/>
    <p:sldLayoutId id="2147503091" r:id="rId4"/>
    <p:sldLayoutId id="2147503092" r:id="rId5"/>
    <p:sldLayoutId id="2147503093" r:id="rId6"/>
    <p:sldLayoutId id="2147503094" r:id="rId7"/>
    <p:sldLayoutId id="2147503095" r:id="rId8"/>
    <p:sldLayoutId id="2147503096" r:id="rId9"/>
    <p:sldLayoutId id="2147503097" r:id="rId10"/>
    <p:sldLayoutId id="2147503098" r:id="rId11"/>
    <p:sldLayoutId id="2147503099" r:id="rId12"/>
    <p:sldLayoutId id="2147503100" r:id="rId13"/>
    <p:sldLayoutId id="2147503101" r:id="rId14"/>
    <p:sldLayoutId id="2147503102" r:id="rId15"/>
    <p:sldLayoutId id="21475031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DEA67A-DA2B-476C-9E78-EDD8D873B527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36AF44-E227-4962-BB87-6855F2036F89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3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105" r:id="rId1"/>
    <p:sldLayoutId id="2147503106" r:id="rId2"/>
    <p:sldLayoutId id="2147503107" r:id="rId3"/>
    <p:sldLayoutId id="2147503108" r:id="rId4"/>
    <p:sldLayoutId id="2147503109" r:id="rId5"/>
    <p:sldLayoutId id="2147503110" r:id="rId6"/>
    <p:sldLayoutId id="2147503111" r:id="rId7"/>
    <p:sldLayoutId id="2147503112" r:id="rId8"/>
    <p:sldLayoutId id="2147503113" r:id="rId9"/>
    <p:sldLayoutId id="2147503114" r:id="rId10"/>
    <p:sldLayoutId id="21475031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DFA0E1-2449-480E-8D80-57FA8D1E1911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3132" r:id="rId1"/>
    <p:sldLayoutId id="2147503133" r:id="rId2"/>
    <p:sldLayoutId id="2147503134" r:id="rId3"/>
    <p:sldLayoutId id="2147503135" r:id="rId4"/>
    <p:sldLayoutId id="2147503136" r:id="rId5"/>
    <p:sldLayoutId id="2147503137" r:id="rId6"/>
    <p:sldLayoutId id="2147503138" r:id="rId7"/>
    <p:sldLayoutId id="2147503139" r:id="rId8"/>
    <p:sldLayoutId id="2147503140" r:id="rId9"/>
    <p:sldLayoutId id="2147503141" r:id="rId10"/>
    <p:sldLayoutId id="2147503142" r:id="rId11"/>
    <p:sldLayoutId id="2147503143" r:id="rId12"/>
    <p:sldLayoutId id="2147503144" r:id="rId13"/>
    <p:sldLayoutId id="2147503145" r:id="rId14"/>
    <p:sldLayoutId id="214750314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D10CB480-DE4F-4566-8AB9-419DCA263D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3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06" r:id="rId1"/>
    <p:sldLayoutId id="2147497807" r:id="rId2"/>
    <p:sldLayoutId id="2147497808" r:id="rId3"/>
    <p:sldLayoutId id="2147497809" r:id="rId4"/>
    <p:sldLayoutId id="2147497810" r:id="rId5"/>
    <p:sldLayoutId id="2147497811" r:id="rId6"/>
    <p:sldLayoutId id="2147497812" r:id="rId7"/>
    <p:sldLayoutId id="2147497813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4CD5107E-C921-4A5D-98E2-371A4E792720}" type="datetimeFigureOut">
              <a:rPr lang="en-US"/>
              <a:pPr>
                <a:defRPr/>
              </a:pPr>
              <a:t>9/6/2015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0B38BB-9DFB-469A-988D-102F5C4664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36" r:id="rId1"/>
    <p:sldLayoutId id="2147497837" r:id="rId2"/>
    <p:sldLayoutId id="2147497838" r:id="rId3"/>
    <p:sldLayoutId id="2147497839" r:id="rId4"/>
    <p:sldLayoutId id="2147497840" r:id="rId5"/>
    <p:sldLayoutId id="2147497841" r:id="rId6"/>
    <p:sldLayoutId id="2147497842" r:id="rId7"/>
    <p:sldLayoutId id="2147497843" r:id="rId8"/>
    <p:sldLayoutId id="2147497844" r:id="rId9"/>
    <p:sldLayoutId id="2147497845" r:id="rId10"/>
    <p:sldLayoutId id="2147497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2E346E22-880A-425A-95D2-0236A2BDB724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951" r:id="rId1"/>
    <p:sldLayoutId id="2147498952" r:id="rId2"/>
    <p:sldLayoutId id="2147498953" r:id="rId3"/>
    <p:sldLayoutId id="2147498954" r:id="rId4"/>
    <p:sldLayoutId id="2147498955" r:id="rId5"/>
    <p:sldLayoutId id="2147498956" r:id="rId6"/>
    <p:sldLayoutId id="2147498957" r:id="rId7"/>
    <p:sldLayoutId id="2147498958" r:id="rId8"/>
    <p:sldLayoutId id="2147498959" r:id="rId9"/>
    <p:sldLayoutId id="2147498960" r:id="rId10"/>
    <p:sldLayoutId id="2147498961" r:id="rId11"/>
    <p:sldLayoutId id="2147498962" r:id="rId12"/>
    <p:sldLayoutId id="2147498963" r:id="rId13"/>
    <p:sldLayoutId id="21474989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32D17F8-E349-4F11-99B7-683ECB70CE93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6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996" r:id="rId1"/>
    <p:sldLayoutId id="2147498997" r:id="rId2"/>
    <p:sldLayoutId id="2147498998" r:id="rId3"/>
    <p:sldLayoutId id="2147498999" r:id="rId4"/>
    <p:sldLayoutId id="2147499000" r:id="rId5"/>
    <p:sldLayoutId id="2147499001" r:id="rId6"/>
    <p:sldLayoutId id="2147499002" r:id="rId7"/>
    <p:sldLayoutId id="2147499003" r:id="rId8"/>
    <p:sldLayoutId id="2147499004" r:id="rId9"/>
    <p:sldLayoutId id="2147499005" r:id="rId10"/>
    <p:sldLayoutId id="2147499006" r:id="rId11"/>
    <p:sldLayoutId id="2147499007" r:id="rId12"/>
    <p:sldLayoutId id="2147499008" r:id="rId13"/>
    <p:sldLayoutId id="2147499009" r:id="rId14"/>
    <p:sldLayoutId id="214749901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AECBDAB-FB5D-4E5D-A0F1-7F81D898D95F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4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097" r:id="rId1"/>
    <p:sldLayoutId id="2147501098" r:id="rId2"/>
    <p:sldLayoutId id="2147501099" r:id="rId3"/>
    <p:sldLayoutId id="2147501100" r:id="rId4"/>
    <p:sldLayoutId id="2147501101" r:id="rId5"/>
    <p:sldLayoutId id="2147501102" r:id="rId6"/>
    <p:sldLayoutId id="2147501103" r:id="rId7"/>
    <p:sldLayoutId id="2147501104" r:id="rId8"/>
    <p:sldLayoutId id="2147501105" r:id="rId9"/>
    <p:sldLayoutId id="2147501106" r:id="rId10"/>
    <p:sldLayoutId id="2147501107" r:id="rId11"/>
    <p:sldLayoutId id="2147501108" r:id="rId12"/>
    <p:sldLayoutId id="2147501109" r:id="rId13"/>
    <p:sldLayoutId id="2147501110" r:id="rId14"/>
    <p:sldLayoutId id="214750111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846F0579-3E78-4DD9-A10C-8ADF197F214E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1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238" r:id="rId1"/>
    <p:sldLayoutId id="2147501239" r:id="rId2"/>
    <p:sldLayoutId id="2147501240" r:id="rId3"/>
    <p:sldLayoutId id="2147501241" r:id="rId4"/>
    <p:sldLayoutId id="2147501242" r:id="rId5"/>
    <p:sldLayoutId id="2147501243" r:id="rId6"/>
    <p:sldLayoutId id="2147501244" r:id="rId7"/>
    <p:sldLayoutId id="2147501245" r:id="rId8"/>
    <p:sldLayoutId id="2147501246" r:id="rId9"/>
    <p:sldLayoutId id="2147501247" r:id="rId10"/>
    <p:sldLayoutId id="2147501248" r:id="rId11"/>
    <p:sldLayoutId id="2147501249" r:id="rId12"/>
    <p:sldLayoutId id="2147501250" r:id="rId13"/>
    <p:sldLayoutId id="214750125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73148D-6CEC-4029-8D28-6727A5C4D30E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68" r:id="rId1"/>
    <p:sldLayoutId id="2147501769" r:id="rId2"/>
    <p:sldLayoutId id="2147501770" r:id="rId3"/>
    <p:sldLayoutId id="2147501771" r:id="rId4"/>
    <p:sldLayoutId id="2147501772" r:id="rId5"/>
    <p:sldLayoutId id="2147501773" r:id="rId6"/>
    <p:sldLayoutId id="2147501774" r:id="rId7"/>
    <p:sldLayoutId id="2147501775" r:id="rId8"/>
    <p:sldLayoutId id="2147501776" r:id="rId9"/>
    <p:sldLayoutId id="2147501777" r:id="rId10"/>
    <p:sldLayoutId id="2147501778" r:id="rId11"/>
    <p:sldLayoutId id="2147501779" r:id="rId12"/>
    <p:sldLayoutId id="2147501780" r:id="rId13"/>
    <p:sldLayoutId id="2147501781" r:id="rId14"/>
    <p:sldLayoutId id="214750178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64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meograph.com/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biography.com/people/bob-marley-9399524" TargetMode="External"/><Relationship Id="rId1" Type="http://schemas.openxmlformats.org/officeDocument/2006/relationships/slideLayout" Target="../slideLayouts/slideLayout30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en.wikipedia.org/wiki/Vannevar_Bush" TargetMode="Externa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chronicle.com/blogs/profhacker/live-tweeting-assignments-to-use-or-not-to-use/58949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grammarly.com/" TargetMode="Externa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oerresearchhub.files.wordpress.com/2014/11/oerrh-evidence-report-2014.pdf" TargetMode="External"/><Relationship Id="rId1" Type="http://schemas.openxmlformats.org/officeDocument/2006/relationships/slideLayout" Target="../slideLayouts/slideLayout2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martinjquinn.com/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en.wikipedia.org/wiki/Deferred_income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investopedia.com/university/accounting/accounting1.asp" TargetMode="External"/><Relationship Id="rId1" Type="http://schemas.openxmlformats.org/officeDocument/2006/relationships/slideLayout" Target="../slideLayouts/slideLayout28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audio" Target="../media/audio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bigquestionsonline.com/content/do-we-have-souls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graduatedegrees.online.njit.edu/mscs-resources/mscs-infographics/women-in-computer-science/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opera.org/news/Podcast-List/" TargetMode="External"/><Relationship Id="rId7" Type="http://schemas.openxmlformats.org/officeDocument/2006/relationships/image" Target="../media/image76.png"/><Relationship Id="rId2" Type="http://schemas.openxmlformats.org/officeDocument/2006/relationships/hyperlink" Target="http://www.operanowpodcast.com/" TargetMode="Externa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jpeg"/><Relationship Id="rId3" Type="http://schemas.openxmlformats.org/officeDocument/2006/relationships/hyperlink" Target="http://usatoday30.usatoday.com/tech/news/story/2011-09-22/steve-jobs-dies/50672498/1" TargetMode="External"/><Relationship Id="rId7" Type="http://schemas.openxmlformats.org/officeDocument/2006/relationships/image" Target="../media/image83.png"/><Relationship Id="rId12" Type="http://schemas.openxmlformats.org/officeDocument/2006/relationships/hyperlink" Target="http://www.wired.com/wiredenterprise/2013/03/jimmy-wales-wikipedia/mf_icon_walesb_large/" TargetMode="External"/><Relationship Id="rId2" Type="http://schemas.openxmlformats.org/officeDocument/2006/relationships/hyperlink" Target="http://www.usatoday.com/news/destinations/story/2011-08-25/Martin-Luther-King-Jr-Memorial-in-Washington-A-closer-look/50136470/1?csp=34news" TargetMode="Externa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hyperlink" Target="http://www.cnet.com/news/steve-jobs-a-timeline/" TargetMode="External"/><Relationship Id="rId9" Type="http://schemas.openxmlformats.org/officeDocument/2006/relationships/image" Target="../media/image85.jpeg"/><Relationship Id="rId1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comeandseeafrica.blogspot.com/" TargetMode="Externa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audio" Target="../media/audio6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shellyterrell.com/2010/02/14/12-word-cloud-resources-tips-tools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hyperlink" Target="http://news.nationalgeographic.com/2015/08/150803-arctic-ice-obama-climate-nation-science/?utm_content=buffer8a394&amp;utm_medium=social&amp;utm_source=twitter.com&amp;utm_campaign=buffer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hyperlink" Target="http://blog.globalforestwatch.org/2015/08/how-much-rainforest-is-in-that-chocolate-bar/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visual.ly/google-vs-apple-%E2%80%93-facts-figures-app-stores-race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hyperlink" Target="http://www.spicynodes.org/index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m/url?sa=i&amp;rct=j&amp;q=&amp;esrc=s&amp;source=images&amp;cd=&amp;cad=rja&amp;uact=8&amp;ved=0CAcQjRw&amp;url=http://cmapspublic2.ihmc.us/rid%3D1196870740405_31778422_6963/WILLIAM%20SHAKESPEARE.cmap&amp;ei=XpprVZ7cE8f-yQTPxYCwAQ&amp;bvm=bv.94455598,d.cGU&amp;psig=AFQjCNF5-iQVzacAymH_GQnT0ysBTtptlg&amp;ust=1433201626839405" TargetMode="External"/><Relationship Id="rId5" Type="http://schemas.openxmlformats.org/officeDocument/2006/relationships/image" Target="../media/image110.gif"/><Relationship Id="rId4" Type="http://schemas.openxmlformats.org/officeDocument/2006/relationships/image" Target="../media/image10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stle.org/pcam2/images.shtml" TargetMode="External"/><Relationship Id="rId2" Type="http://schemas.openxmlformats.org/officeDocument/2006/relationships/hyperlink" Target="http://www.penguinscience.com/" TargetMode="External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youtube.com/watch?v=49UZa0TO2zQ" TargetMode="External"/><Relationship Id="rId1" Type="http://schemas.openxmlformats.org/officeDocument/2006/relationships/slideLayout" Target="../slideLayouts/slideLayout30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hyperlink" Target="http://www.ted.com/talks/ben_cameron_tedxyyc?language=en" TargetMode="External"/><Relationship Id="rId7" Type="http://schemas.openxmlformats.org/officeDocument/2006/relationships/hyperlink" Target="http://www.ted.com/talks/bill_t_jones_the_dancer_the_singer_the_cellist_and_a_moment_of_creative_magic" TargetMode="External"/><Relationship Id="rId12" Type="http://schemas.openxmlformats.org/officeDocument/2006/relationships/image" Target="../media/image120.png"/><Relationship Id="rId2" Type="http://schemas.openxmlformats.org/officeDocument/2006/relationships/hyperlink" Target="https://www.ted.com/talks/patsy_rodenburg_why_i_do_theater" TargetMode="External"/><Relationship Id="rId1" Type="http://schemas.openxmlformats.org/officeDocument/2006/relationships/slideLayout" Target="../slideLayouts/slideLayout302.xml"/><Relationship Id="rId6" Type="http://schemas.openxmlformats.org/officeDocument/2006/relationships/hyperlink" Target="http://www.ted.com/talks/wayne_mcgregor_a_choreographer_s_creative_process_in_real_time" TargetMode="External"/><Relationship Id="rId11" Type="http://schemas.openxmlformats.org/officeDocument/2006/relationships/image" Target="../media/image119.png"/><Relationship Id="rId5" Type="http://schemas.openxmlformats.org/officeDocument/2006/relationships/hyperlink" Target="http://www.ted.com/talks/mallika_sarabhai" TargetMode="External"/><Relationship Id="rId10" Type="http://schemas.openxmlformats.org/officeDocument/2006/relationships/image" Target="../media/image118.png"/><Relationship Id="rId4" Type="http://schemas.openxmlformats.org/officeDocument/2006/relationships/hyperlink" Target="http://www.ted.com/talks/kenichi_ebina_s_magic_moves" TargetMode="External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www.bbc.com/news/technology-32751392" TargetMode="External"/><Relationship Id="rId1" Type="http://schemas.openxmlformats.org/officeDocument/2006/relationships/slideLayout" Target="../slideLayouts/slideLayout30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tribecafilm.com/filmguide/among-the-believers-2015" TargetMode="External"/><Relationship Id="rId2" Type="http://schemas.openxmlformats.org/officeDocument/2006/relationships/hyperlink" Target="http://www.bbc.com/news/entertainment-arts-32901215" TargetMode="External"/><Relationship Id="rId1" Type="http://schemas.openxmlformats.org/officeDocument/2006/relationships/slideLayout" Target="../slideLayouts/slideLayout30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s://www.youtube.com/watch?v=JVCgf1cd4ZI" TargetMode="External"/><Relationship Id="rId1" Type="http://schemas.openxmlformats.org/officeDocument/2006/relationships/slideLayout" Target="../slideLayouts/slideLayout29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news.co.uk/news/prehistoric-revolution/" TargetMode="External"/><Relationship Id="rId2" Type="http://schemas.openxmlformats.org/officeDocument/2006/relationships/hyperlink" Target="http://www.youtube.com/user/tellymonitor" TargetMode="Externa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howto.com/" TargetMode="External"/><Relationship Id="rId2" Type="http://schemas.openxmlformats.org/officeDocument/2006/relationships/hyperlink" Target="http://www.howcast.com/" TargetMode="External"/><Relationship Id="rId1" Type="http://schemas.openxmlformats.org/officeDocument/2006/relationships/slideLayout" Target="../slideLayouts/slideLayout28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hyperlink" Target="http://www.howcast.com/?s=tune+a+dru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howto.com/" TargetMode="External"/><Relationship Id="rId2" Type="http://schemas.openxmlformats.org/officeDocument/2006/relationships/hyperlink" Target="http://www.howcast.com/" TargetMode="External"/><Relationship Id="rId1" Type="http://schemas.openxmlformats.org/officeDocument/2006/relationships/slideLayout" Target="../slideLayouts/slideLayout28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hyperlink" Target="http://www.monkeysee.com/play/24452-top-accounting-jobs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hyperlink" Target="https://www.khanacademy.org/humanities/music/music-masterpieces-old-new/ludwig-van-beethoven-music/v/ludwig-van-beethoven-part-1" TargetMode="External"/><Relationship Id="rId1" Type="http://schemas.openxmlformats.org/officeDocument/2006/relationships/slideLayout" Target="../slideLayouts/slideLayout29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pj_09_01.wmv" TargetMode="Externa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hyperlink" Target="http://www.deadseascrolls.org.il/explore-the-archive/search#q=site_en:'Qumran,_Cave_4" TargetMode="External"/><Relationship Id="rId7" Type="http://schemas.openxmlformats.org/officeDocument/2006/relationships/image" Target="../media/image144.jpeg"/><Relationship Id="rId2" Type="http://schemas.openxmlformats.org/officeDocument/2006/relationships/hyperlink" Target="http://www.deadseascrolls.org.il/explore-the-archive" TargetMode="Externa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hyperlink" Target="http://www.deadseascrolls.org.il/hom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9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audio" Target="../media/audio10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hyperlink" Target="https://prezi.com/r4vkwqolkrn9/httpswebarchiveorgweb20040303191129httpwwwnetco/?utm_campaign=share&amp;utm_medium=copy" TargetMode="Externa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GV0Mg5Vmw&amp;feature=youtu.be" TargetMode="External"/><Relationship Id="rId7" Type="http://schemas.openxmlformats.org/officeDocument/2006/relationships/image" Target="../media/image160.png"/><Relationship Id="rId2" Type="http://schemas.openxmlformats.org/officeDocument/2006/relationships/hyperlink" Target="https://soundcloud.com/jeffjenkins25/ist-groove" TargetMode="Externa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hyperlink" Target="http://www.youtube.com/watch?v=tOL7lrGsqnw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s://freshwriting.nd.edu/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myapp.is/r685final" TargetMode="External"/><Relationship Id="rId7" Type="http://schemas.openxmlformats.org/officeDocument/2006/relationships/image" Target="../media/image166.png"/><Relationship Id="rId2" Type="http://schemas.openxmlformats.org/officeDocument/2006/relationships/hyperlink" Target="http://www.theappbuilder.com/" TargetMode="Externa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wise.com/news/84155/audio-pioneer-" TargetMode="External"/><Relationship Id="rId2" Type="http://schemas.openxmlformats.org/officeDocument/2006/relationships/hyperlink" Target="http://en.wikipedia.org/wiki/Ray_Dolby" TargetMode="External"/><Relationship Id="rId1" Type="http://schemas.openxmlformats.org/officeDocument/2006/relationships/slideLayout" Target="../slideLayouts/slideLayout313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://www.mozartproject.org/" TargetMode="External"/><Relationship Id="rId1" Type="http://schemas.openxmlformats.org/officeDocument/2006/relationships/slideLayout" Target="../slideLayouts/slideLayout302.xml"/><Relationship Id="rId4" Type="http://schemas.openxmlformats.org/officeDocument/2006/relationships/image" Target="../media/image17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hyperlink" Target="http://www.cnn.com/2014/11/07/showbiz/robin-williams-autopsy/" TargetMode="External"/><Relationship Id="rId7" Type="http://schemas.openxmlformats.org/officeDocument/2006/relationships/image" Target="../media/image175.png"/><Relationship Id="rId2" Type="http://schemas.openxmlformats.org/officeDocument/2006/relationships/hyperlink" Target="http://www.cnn.com/2015/05/15/entertainment/bb-king-dead/index.html" TargetMode="Externa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hyperlink" Target="http://lt.umn.edu/earthducation/expedition6/" TargetMode="Externa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830496290323899/" TargetMode="External"/><Relationship Id="rId2" Type="http://schemas.openxmlformats.org/officeDocument/2006/relationships/hyperlink" Target="https://www.facebook.com/JennyBELTT/timeline" TargetMode="Externa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0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business.financialpost.com/2013/02/20/star-trek-like-holodeck-may-be-closer-to-reality-than-you-think/?__lsa=054d-d58d" TargetMode="Externa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18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mailto:CJBonk@Indiana.edu" TargetMode="External"/><Relationship Id="rId5" Type="http://schemas.openxmlformats.org/officeDocument/2006/relationships/audio" Target="../media/audio13.wav"/><Relationship Id="rId10" Type="http://schemas.openxmlformats.org/officeDocument/2006/relationships/image" Target="../media/image192.jpeg"/><Relationship Id="rId4" Type="http://schemas.openxmlformats.org/officeDocument/2006/relationships/audio" Target="../media/audio12.wav"/><Relationship Id="rId9" Type="http://schemas.openxmlformats.org/officeDocument/2006/relationships/image" Target="../media/image19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4507"/>
            <a:ext cx="7543800" cy="2247697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Masterclass </a:t>
            </a:r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3:</a:t>
            </a:r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Are You R2D2?: 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Addressing Diverse Learner Needs with the Read, Reflect, Display, and Do Model</a:t>
            </a:r>
            <a:endParaRPr lang="en-US" sz="28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2727325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pening Credits Seasons 3 t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4592" y="4267688"/>
            <a:ext cx="487363" cy="487363"/>
          </a:xfrm>
          <a:prstGeom prst="rect">
            <a:avLst/>
          </a:prstGeom>
        </p:spPr>
      </p:pic>
      <p:pic>
        <p:nvPicPr>
          <p:cNvPr id="15" name="The Next Generation Main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4593" y="3207114"/>
            <a:ext cx="487363" cy="487363"/>
          </a:xfrm>
          <a:prstGeom prst="rect">
            <a:avLst/>
          </a:prstGeom>
        </p:spPr>
      </p:pic>
      <p:pic>
        <p:nvPicPr>
          <p:cNvPr id="14" name="Picture 6" descr="IMG_62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12771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753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Conductor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686800" cy="48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Course Ambassador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Curator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9970"/>
            <a:ext cx="5965889" cy="398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017" y="2019970"/>
            <a:ext cx="3109984" cy="39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Concierge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31934"/>
            <a:ext cx="2993231" cy="3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3611737" y="2219204"/>
            <a:ext cx="5588759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Camping Trip Guide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782471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7924800" cy="12192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#10? How About Instruction as a Cognitive Apprenticeship?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8400"/>
            <a:ext cx="745863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467599" cy="146071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Brown, J. S., Collins, A., &amp; </a:t>
            </a:r>
            <a:r>
              <a:rPr lang="en-US" sz="27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Duguid</a:t>
            </a:r>
            <a:r>
              <a:rPr lang="en-US" sz="2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P. (1988). </a:t>
            </a:r>
            <a:r>
              <a:rPr lang="en-US" sz="31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Cognitive apprenticeship, situated cognition, and social interaction.  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Bolt</a:t>
            </a:r>
            <a:r>
              <a:rPr lang="en-US" sz="165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6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Beranek</a:t>
            </a:r>
            <a:r>
              <a:rPr lang="en-US" sz="165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and Newman, Inc., Technical Report No. 6886.</a:t>
            </a:r>
            <a:endParaRPr lang="en-US" dirty="0" smtClean="0"/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t="24839" r="38189" b="50433"/>
          <a:stretch/>
        </p:blipFill>
        <p:spPr bwMode="auto">
          <a:xfrm>
            <a:off x="1447800" y="2220305"/>
            <a:ext cx="3500923" cy="171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3" descr="http://hci.stanford.edu/bds/images/dugui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1" y="3505200"/>
            <a:ext cx="995348" cy="141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 descr="http://hci.stanford.edu/bds/images/brow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84" y="2201255"/>
            <a:ext cx="970957" cy="13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7" descr="Allan Coll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1" y="4916186"/>
            <a:ext cx="995348" cy="95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59290" r="35802" b="21860"/>
          <a:stretch/>
        </p:blipFill>
        <p:spPr bwMode="auto">
          <a:xfrm>
            <a:off x="1676400" y="4224313"/>
            <a:ext cx="7154594" cy="231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0" t="27795" r="9669" b="10593"/>
          <a:stretch/>
        </p:blipFill>
        <p:spPr bwMode="auto">
          <a:xfrm>
            <a:off x="4578390" y="2201255"/>
            <a:ext cx="1939214" cy="208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7497" y="2127668"/>
            <a:ext cx="2717928" cy="19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10" y="762000"/>
            <a:ext cx="7992989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 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Apprenticeship from Video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1099"/>
            <a:ext cx="4613105" cy="3548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211" y="2147056"/>
            <a:ext cx="4487789" cy="35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ahoma" panose="020B0604030504040204" pitchFamily="34" charset="0"/>
              </a:rPr>
              <a:t>Addressing Learning Styles</a:t>
            </a:r>
          </a:p>
        </p:txBody>
      </p:sp>
      <p:pic>
        <p:nvPicPr>
          <p:cNvPr id="1817603" name="Picture 3" descr="quigon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5813"/>
            <a:ext cx="64008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2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7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ghts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153400" cy="14478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Question: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How can technology address diverse learner needs? </a:t>
            </a:r>
            <a:endParaRPr lang="en-US" altLang="en-US" sz="4000" b="1" dirty="0" smtClean="0">
              <a:solidFill>
                <a:schemeClr val="hlin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738438"/>
            <a:ext cx="5322888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743200"/>
            <a:ext cx="3835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100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bor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bbles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5029200" cy="527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04800"/>
            <a:ext cx="6781800" cy="1143000"/>
          </a:xfrm>
        </p:spPr>
        <p:txBody>
          <a:bodyPr lIns="92075" tIns="46038" rIns="92075" bIns="46038"/>
          <a:lstStyle/>
          <a:p>
            <a:r>
              <a:rPr lang="en-US" sz="3600" b="1" dirty="0" smtClean="0">
                <a:latin typeface="Tahoma" pitchFamily="34" charset="0"/>
              </a:rPr>
              <a:t>This Generation of Students</a:t>
            </a:r>
          </a:p>
        </p:txBody>
      </p:sp>
    </p:spTree>
    <p:extLst>
      <p:ext uri="{BB962C8B-B14F-4D97-AF65-F5344CB8AC3E}">
        <p14:creationId xmlns:p14="http://schemas.microsoft.com/office/powerpoint/2010/main" val="22692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4636"/>
            <a:ext cx="4675188" cy="46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0406" t="6977" r="18375" b="9302"/>
          <a:stretch>
            <a:fillRect/>
          </a:stretch>
        </p:blipFill>
        <p:spPr bwMode="auto">
          <a:xfrm>
            <a:off x="-4713" y="2133600"/>
            <a:ext cx="35814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04" name="TextBox 5"/>
          <p:cNvSpPr txBox="1">
            <a:spLocks noChangeArrowheads="1"/>
          </p:cNvSpPr>
          <p:nvPr/>
        </p:nvSpPr>
        <p:spPr bwMode="auto">
          <a:xfrm>
            <a:off x="533400" y="838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Framework #2: The R2D2 Model</a:t>
            </a:r>
          </a:p>
        </p:txBody>
      </p:sp>
    </p:spTree>
    <p:extLst>
      <p:ext uri="{BB962C8B-B14F-4D97-AF65-F5344CB8AC3E}">
        <p14:creationId xmlns:p14="http://schemas.microsoft.com/office/powerpoint/2010/main" val="660572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onk Jumps IMG_04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6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G_046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ylik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620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R2D2 Method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Read (Auditory and Verbal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Reflect (Reflective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Display (Visual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Do (Tactile, Kinesthetic, Exploratory Learners)</a:t>
            </a:r>
          </a:p>
        </p:txBody>
      </p:sp>
      <p:pic>
        <p:nvPicPr>
          <p:cNvPr id="1825797" name="Picture 5" descr="R2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616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5799" name="Picture 7" descr="r2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419600"/>
            <a:ext cx="1693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2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81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435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5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2d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25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2d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2d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Auditory or Verbal Learners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7848600" cy="4068763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ahoma" panose="020B0604030504040204" pitchFamily="34" charset="0"/>
                <a:cs typeface="Tahoma" panose="020B0604030504040204" pitchFamily="34" charset="0"/>
              </a:rPr>
              <a:t>Auditory and verbal learners prefer words, spoken or written explanations.</a:t>
            </a:r>
          </a:p>
        </p:txBody>
      </p:sp>
      <p:pic>
        <p:nvPicPr>
          <p:cNvPr id="360452" name="Picture 7" descr="r2d2-circle-Pie2-read blow 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519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81488"/>
            <a:ext cx="34353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191000"/>
            <a:ext cx="29495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801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itle 1"/>
          <p:cNvSpPr>
            <a:spLocks noGrp="1"/>
          </p:cNvSpPr>
          <p:nvPr>
            <p:ph type="title"/>
          </p:nvPr>
        </p:nvSpPr>
        <p:spPr>
          <a:xfrm>
            <a:off x="426308" y="647407"/>
            <a:ext cx="8229600" cy="21177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 1a.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Collect and Listen to Interactive Stories </a:t>
            </a:r>
            <a:b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18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Meograph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http://www.meograph.com/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61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27452" r="20476" b="4314"/>
          <a:stretch>
            <a:fillRect/>
          </a:stretch>
        </p:blipFill>
        <p:spPr bwMode="auto">
          <a:xfrm>
            <a:off x="0" y="2897659"/>
            <a:ext cx="4090747" cy="31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40" y="2870886"/>
            <a:ext cx="4763531" cy="31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304800" y="342899"/>
            <a:ext cx="8610600" cy="2307771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 1b. </a:t>
            </a:r>
            <a:b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Reading about the Life of a Musician (bio.com)</a:t>
            </a:r>
            <a: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www.biography.com/people/bob-marley-9399524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677" t="17221" r="12635" b="14790"/>
          <a:stretch/>
        </p:blipFill>
        <p:spPr>
          <a:xfrm>
            <a:off x="-2309" y="2895600"/>
            <a:ext cx="4879109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098" t="16421" r="10199" b="35117"/>
          <a:stretch/>
        </p:blipFill>
        <p:spPr>
          <a:xfrm>
            <a:off x="4947813" y="2927927"/>
            <a:ext cx="4196187" cy="21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304800" y="342899"/>
            <a:ext cx="8610600" cy="2307771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1c. </a:t>
            </a:r>
            <a:b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Exploring the Life of a Prominent People (Wikipedia)</a:t>
            </a:r>
            <a: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en.wikipedia.org/wiki/Vannevar_Bush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36" t="15559" r="1740" b="22204"/>
          <a:stretch/>
        </p:blipFill>
        <p:spPr>
          <a:xfrm>
            <a:off x="533400" y="3048000"/>
            <a:ext cx="7924801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28" t="55872" r="56569" b="33853"/>
          <a:stretch/>
        </p:blipFill>
        <p:spPr>
          <a:xfrm>
            <a:off x="137432" y="2650670"/>
            <a:ext cx="6444343" cy="140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76" y="3962400"/>
            <a:ext cx="2082099" cy="2912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2" y="4161138"/>
            <a:ext cx="4322208" cy="27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1d.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Twitter Fed Class Discussions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Live-Tweeting Assignments: To Use or Not to Use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Chronicle of Higher Education, Adeline Koh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chronicle.com/blogs/profhacker/live-tweeting-assignments-to-use-or-not-to-use/58949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11" t="18072" r="43471" b="6024"/>
          <a:stretch/>
        </p:blipFill>
        <p:spPr>
          <a:xfrm>
            <a:off x="457200" y="2590800"/>
            <a:ext cx="3883890" cy="4218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9811" r="7408" b="600"/>
          <a:stretch/>
        </p:blipFill>
        <p:spPr>
          <a:xfrm>
            <a:off x="4532586" y="2667000"/>
            <a:ext cx="461141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8229600" cy="17065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1e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latin typeface="Tahoma" pitchFamily="34" charset="0"/>
                <a:cs typeface="Tahoma" pitchFamily="34" charset="0"/>
              </a:rPr>
              <a:t>Grammer</a:t>
            </a:r>
            <a:r>
              <a:rPr lang="en-US" sz="3200" b="1" dirty="0" smtClean="0">
                <a:latin typeface="Tahoma" pitchFamily="34" charset="0"/>
                <a:cs typeface="Tahoma" pitchFamily="34" charset="0"/>
              </a:rPr>
              <a:t> Checkers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Grammarly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Ginger,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GrammarCheck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PaperRater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SpellCheckPlus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cs typeface="Tahoma" pitchFamily="34" charset="0"/>
              </a:rPr>
            </a:br>
            <a:r>
              <a:rPr lang="en-US" sz="2000" b="1" dirty="0" smtClean="0">
                <a:latin typeface="Tahoma" pitchFamily="34" charset="0"/>
                <a:cs typeface="Tahoma" pitchFamily="34" charset="0"/>
                <a:hlinkClick r:id="rId2"/>
              </a:rPr>
              <a:t>http://www.grammarly.com/</a:t>
            </a:r>
            <a:r>
              <a:rPr lang="en-US" sz="2000" b="1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38195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1960" r="14569" b="20689"/>
          <a:stretch/>
        </p:blipFill>
        <p:spPr bwMode="auto">
          <a:xfrm>
            <a:off x="45563" y="2650255"/>
            <a:ext cx="5345662" cy="25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96" y="2971800"/>
            <a:ext cx="3446804" cy="2585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" y="5358890"/>
            <a:ext cx="5486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82000" cy="18288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25, 2014</a:t>
            </a:r>
            <a:r>
              <a:rPr lang="en-US" alt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OER Research Hub, OER Evidence Report:</a:t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Understanding of Open Education</a:t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2013-2014</a:t>
            </a:r>
            <a:r>
              <a:rPr lang="en-US" alt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http://oerresearchhub.files.wordpress.com/2014/11/oerrh-evidence-report-2014.pdf</a:t>
            </a:r>
            <a:r>
              <a:rPr lang="en-US" alt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026" r="2000"/>
          <a:stretch/>
        </p:blipFill>
        <p:spPr>
          <a:xfrm>
            <a:off x="1771650" y="2895600"/>
            <a:ext cx="6000750" cy="38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31, 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1f.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Review Blog Resources </a:t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(e.g., Martin’s Accounting Blog)</a:t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http://martinjquinn.com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300" t="22377" r="14201" b="8625"/>
          <a:stretch/>
        </p:blipFill>
        <p:spPr>
          <a:xfrm>
            <a:off x="6927" y="2628900"/>
            <a:ext cx="8001000" cy="422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8781" t="31127" r="33265" b="6517"/>
          <a:stretch/>
        </p:blipFill>
        <p:spPr>
          <a:xfrm>
            <a:off x="5867400" y="3429000"/>
            <a:ext cx="3073142" cy="27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1g.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Wikipedia Activities (searches, reviews, critiques, edits, reflections, etc.)</a:t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en.wikipedia.org/wiki/Deferred_income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4" t="19341" r="1521" b="5055"/>
          <a:stretch/>
        </p:blipFill>
        <p:spPr>
          <a:xfrm>
            <a:off x="228600" y="2743200"/>
            <a:ext cx="7620001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1934"/>
            <a:ext cx="3657600" cy="27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29479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4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1h.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 smtClean="0">
                <a:latin typeface="Tahoma" pitchFamily="34" charset="0"/>
              </a:rPr>
              <a:t>Video Tutorials, Demonstrations, and How-</a:t>
            </a:r>
            <a:r>
              <a:rPr lang="en-US" sz="3600" b="1" dirty="0" err="1" smtClean="0">
                <a:latin typeface="Tahoma" pitchFamily="34" charset="0"/>
              </a:rPr>
              <a:t>To’s</a:t>
            </a:r>
            <a:r>
              <a:rPr lang="en-US" sz="2700" b="1" dirty="0" smtClean="0">
                <a:latin typeface="Tahoma" pitchFamily="34" charset="0"/>
              </a:rPr>
              <a:t/>
            </a:r>
            <a:br>
              <a:rPr lang="en-US" sz="2700" b="1" dirty="0" smtClean="0">
                <a:latin typeface="Tahoma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</a:rPr>
              <a:t>Investopedia (videos, tutorials, etc.)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400" b="1" dirty="0">
                <a:latin typeface="Tahoma" pitchFamily="34" charset="0"/>
                <a:hlinkClick r:id="rId2"/>
              </a:rPr>
              <a:t>http://</a:t>
            </a:r>
            <a:r>
              <a:rPr lang="en-US" sz="1400" b="1" dirty="0" smtClean="0">
                <a:latin typeface="Tahoma" pitchFamily="34" charset="0"/>
                <a:hlinkClick r:id="rId2"/>
              </a:rPr>
              <a:t>www.investopedia.com/university/accounting/accounting1.asp</a:t>
            </a:r>
            <a:r>
              <a:rPr lang="en-US" sz="1400" b="1" dirty="0" smtClean="0">
                <a:latin typeface="Tahoma" pitchFamily="34" charset="0"/>
              </a:rPr>
              <a:t>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21" t="35782" r="35671" b="2876"/>
          <a:stretch/>
        </p:blipFill>
        <p:spPr>
          <a:xfrm>
            <a:off x="1981200" y="3311528"/>
            <a:ext cx="4495800" cy="35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24936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Reflective and Observational Learners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133600"/>
            <a:ext cx="8686800" cy="2011363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Reflective and observational learners prefer to reflect, observe, view, and watch learning; they make careful judgments and view things from different perspectives </a:t>
            </a:r>
          </a:p>
        </p:txBody>
      </p:sp>
      <p:pic>
        <p:nvPicPr>
          <p:cNvPr id="1830921" name="Picture 9" descr="r2d2-circle-Pie2-reflect--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06863"/>
            <a:ext cx="28956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44963"/>
            <a:ext cx="361791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x09-3-Picarlog2-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3300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notr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4305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2a.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Big Issue Reflections  </a:t>
            </a:r>
            <a: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(Big Questions Online (BQO)), Feb 3, 3015</a:t>
            </a:r>
            <a:b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Is curiosity essential for human flourishing?)</a:t>
            </a:r>
            <a:b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https://www.bigquestionsonline.com/content/do-we-have-souls</a:t>
            </a:r>
            <a:r>
              <a:rPr lang="en-US" sz="1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240" r="40602" b="29510"/>
          <a:stretch>
            <a:fillRect/>
          </a:stretch>
        </p:blipFill>
        <p:spPr bwMode="auto">
          <a:xfrm>
            <a:off x="4663528" y="2640227"/>
            <a:ext cx="4365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262" t="15625" r="44588" b="43362"/>
          <a:stretch/>
        </p:blipFill>
        <p:spPr>
          <a:xfrm>
            <a:off x="305908" y="2640227"/>
            <a:ext cx="439057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2b. 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Interpreting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July 24, 2014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Woman in 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Computer Science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http://graduatedegrees.online.njit.edu/mscs-resources/mscs-infographics/women-in-computer-science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524" t="13593" r="31813" b="3340"/>
          <a:stretch/>
        </p:blipFill>
        <p:spPr>
          <a:xfrm>
            <a:off x="5161005" y="3083011"/>
            <a:ext cx="2172393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749" t="15635" r="27313" b="14701"/>
          <a:stretch/>
        </p:blipFill>
        <p:spPr>
          <a:xfrm>
            <a:off x="1848132" y="3083010"/>
            <a:ext cx="3409667" cy="37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Box 3"/>
          <p:cNvSpPr txBox="1">
            <a:spLocks noChangeArrowheads="1"/>
          </p:cNvSpPr>
          <p:nvPr/>
        </p:nvSpPr>
        <p:spPr bwMode="auto">
          <a:xfrm>
            <a:off x="685800" y="609600"/>
            <a:ext cx="7543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2c.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Podcast Show Reflections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OperaNow</a:t>
            </a:r>
            <a:r>
              <a:rPr lang="en-US" altLang="en-US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!: </a:t>
            </a:r>
            <a:r>
              <a:rPr lang="en-US" altLang="en-US" sz="18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http://www.operanowpodcast.com/</a:t>
            </a:r>
            <a:r>
              <a:rPr lang="en-US" altLang="en-US" sz="18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 Behind the Circle Podcast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http://www.laopera.org/news/Podcast-List/</a:t>
            </a:r>
            <a:endParaRPr lang="en-US" altLang="en-US" sz="2400" b="1" dirty="0" smtClean="0">
              <a:solidFill>
                <a:srgbClr val="0D0D0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249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9325" r="39284" b="2094"/>
          <a:stretch>
            <a:fillRect/>
          </a:stretch>
        </p:blipFill>
        <p:spPr bwMode="auto">
          <a:xfrm>
            <a:off x="76199" y="3181928"/>
            <a:ext cx="3095503" cy="36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250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9200" r="1051" b="1398"/>
          <a:stretch>
            <a:fillRect/>
          </a:stretch>
        </p:blipFill>
        <p:spPr bwMode="auto">
          <a:xfrm>
            <a:off x="3219778" y="3181928"/>
            <a:ext cx="5903440" cy="367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08" y="3022745"/>
            <a:ext cx="4104909" cy="3789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2269" t="23402" r="11829" b="1042"/>
          <a:stretch/>
        </p:blipFill>
        <p:spPr>
          <a:xfrm>
            <a:off x="41563" y="3071812"/>
            <a:ext cx="5004455" cy="37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74232"/>
            <a:ext cx="8077200" cy="1477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2d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Workplace Internship, Practicum, and Field Experiences</a:t>
            </a:r>
          </a:p>
        </p:txBody>
      </p:sp>
      <p:pic>
        <p:nvPicPr>
          <p:cNvPr id="70659" name="Picture 9" descr="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91" y="2219097"/>
            <a:ext cx="3505200" cy="23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66" y="4620098"/>
            <a:ext cx="5005460" cy="2224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" y="2303281"/>
            <a:ext cx="5584550" cy="1985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40339"/>
            <a:ext cx="3227965" cy="24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2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64" y="465467"/>
            <a:ext cx="8839200" cy="2335834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2e.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Reflect on Virtual Timelines</a:t>
            </a:r>
            <a:r>
              <a:rPr lang="en-US" sz="3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</a:t>
            </a:r>
            <a:r>
              <a:rPr lang="en-US" sz="2400" b="1" dirty="0" err="1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Dipity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r>
              <a:rPr lang="en-US" sz="2400" b="1" dirty="0" err="1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xtimeline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Simile, etc.)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http://www.usatoday.com/news/destinations/story/2011-08-25/Martin-Luther-King-Jr-Memorial-in-Washington-A-closer-look/50136470/1?csp=34news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</a:t>
            </a:r>
            <a:r>
              <a:rPr lang="en-US" sz="1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://</a:t>
            </a:r>
            <a:r>
              <a:rPr lang="en-US" sz="1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usatoday30.usatoday.com/tech/news/story/2011-09-22/steve-jobs-dies/50672498/1</a:t>
            </a:r>
            <a:r>
              <a:rPr lang="en-US" sz="1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5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5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4"/>
              </a:rPr>
              <a:t>http://www.cnet.com/news/steve-jobs-a-timeline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4"/>
              </a:rPr>
              <a:t>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8823" r="15237" b="2745"/>
          <a:stretch>
            <a:fillRect/>
          </a:stretch>
        </p:blipFill>
        <p:spPr bwMode="auto">
          <a:xfrm>
            <a:off x="152400" y="3272561"/>
            <a:ext cx="42672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8823" r="15237" b="2940"/>
          <a:stretch>
            <a:fillRect/>
          </a:stretch>
        </p:blipFill>
        <p:spPr bwMode="auto">
          <a:xfrm>
            <a:off x="4419600" y="3243658"/>
            <a:ext cx="4661495" cy="301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7" r="5609" b="24304"/>
          <a:stretch>
            <a:fillRect/>
          </a:stretch>
        </p:blipFill>
        <p:spPr bwMode="auto">
          <a:xfrm>
            <a:off x="-14695" y="2911809"/>
            <a:ext cx="9095790" cy="355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8823" r="40475" b="2745"/>
          <a:stretch>
            <a:fillRect/>
          </a:stretch>
        </p:blipFill>
        <p:spPr bwMode="auto">
          <a:xfrm>
            <a:off x="-41149" y="2757616"/>
            <a:ext cx="415618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kysdc.com/files/2011/08/mlk-memorial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83" y="2757617"/>
            <a:ext cx="3108200" cy="40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3897" t="13937" r="19227" b="6617"/>
          <a:stretch/>
        </p:blipFill>
        <p:spPr>
          <a:xfrm>
            <a:off x="145436" y="2776305"/>
            <a:ext cx="5798164" cy="413119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" y="2929626"/>
            <a:ext cx="9012178" cy="394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wired.com/wiredenterprise/wp-content/uploads/2013/03/mf_icon_walesb_large-660x665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8" y="2826297"/>
            <a:ext cx="3980762" cy="401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t="28372" r="39288" b="5238"/>
          <a:stretch>
            <a:fillRect/>
          </a:stretch>
        </p:blipFill>
        <p:spPr bwMode="auto">
          <a:xfrm>
            <a:off x="3795892" y="2835735"/>
            <a:ext cx="5326352" cy="401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32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Reflect 2f. 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Cultural Blogs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Dr. Kim Foreman, San Fran State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Univ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Come and See Africa Blog;</a:t>
            </a:r>
            <a:b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http://comeandseeafrica.blogspot.com/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t="20392" r="29048" b="2745"/>
          <a:stretch>
            <a:fillRect/>
          </a:stretch>
        </p:blipFill>
        <p:spPr bwMode="auto">
          <a:xfrm>
            <a:off x="0" y="2057400"/>
            <a:ext cx="4368258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http://2.bp.blogspot.com/_Q2FEffT_-WI/TFApN0CcgpI/AAAAAAAAA8Y/mBOCA0Ane-I/s400/kimpreach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0574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What about the Instructor in the Open World?</a:t>
            </a:r>
          </a:p>
        </p:txBody>
      </p:sp>
      <p:pic>
        <p:nvPicPr>
          <p:cNvPr id="5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80" y="2256692"/>
            <a:ext cx="4722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2286000"/>
            <a:ext cx="391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011362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Poll #6: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 light bulbs going off in your head so far…?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9427" name="Content Placeholder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916363"/>
          </a:xfrm>
        </p:spPr>
        <p:txBody>
          <a:bodyPr/>
          <a:lstStyle/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Yes definitely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Maybe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No</a:t>
            </a:r>
          </a:p>
        </p:txBody>
      </p:sp>
      <p:pic>
        <p:nvPicPr>
          <p:cNvPr id="359428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12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114800"/>
            <a:ext cx="2024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7924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Visual Learners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881188"/>
            <a:ext cx="8077200" cy="22098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Tahoma" panose="020B0604030504040204" pitchFamily="34" charset="0"/>
                <a:cs typeface="Tahoma" panose="020B0604030504040204" pitchFamily="34" charset="0"/>
              </a:rPr>
              <a:t>Visual learners prefer diagrams, flowcharts, timelines, pictures, films, and demonstrations. </a:t>
            </a:r>
          </a:p>
        </p:txBody>
      </p:sp>
      <p:pic>
        <p:nvPicPr>
          <p:cNvPr id="1836039" name="Picture 7" descr="r2d2-circle-Pie-display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038600"/>
            <a:ext cx="24384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10050"/>
            <a:ext cx="19954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229100"/>
            <a:ext cx="4305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x09-16-PicardRiker-coordinates_eng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7400" y="6163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85321"/>
      </p:ext>
    </p:extLst>
  </p:cSld>
  <p:clrMapOvr>
    <a:masterClrMapping/>
  </p:clrMapOvr>
  <p:transition>
    <p:sndAc>
      <p:stSnd>
        <p:snd r:embed="rId4" name="picdiagnosti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7620000" cy="227838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3a. 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Virtualize Words Used</a:t>
            </a:r>
            <a:br>
              <a:rPr lang="en-US" sz="3200" dirty="0" smtClean="0">
                <a:latin typeface="Tahoma" pitchFamily="34" charset="0"/>
                <a:cs typeface="Tahoma" pitchFamily="34" charset="0"/>
              </a:rPr>
            </a:br>
            <a:r>
              <a:rPr lang="en-US" sz="3200" dirty="0" smtClean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Wordle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Tagzedo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Tagul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WordSift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Word It Out)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hlinkClick r:id="rId2"/>
              </a:rPr>
              <a:t>http://shellyterrell.com/2010/02/14/12-word-cloud-resources-tips-tools/</a:t>
            </a:r>
            <a:r>
              <a:rPr lang="en-US" sz="14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64643"/>
            <a:ext cx="4572000" cy="4372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219"/>
            <a:ext cx="2286000" cy="43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2464643"/>
            <a:ext cx="6781800" cy="4407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7335" r="2000" b="18086"/>
          <a:stretch/>
        </p:blipFill>
        <p:spPr>
          <a:xfrm>
            <a:off x="0" y="2459527"/>
            <a:ext cx="9144000" cy="44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7620000" cy="227838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3b. 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Map Animations</a:t>
            </a:r>
            <a:br>
              <a:rPr lang="en-US" sz="3200" dirty="0" smtClean="0">
                <a:latin typeface="Tahoma" pitchFamily="34" charset="0"/>
                <a:cs typeface="Tahoma" pitchFamily="34" charset="0"/>
              </a:rPr>
            </a:br>
            <a:r>
              <a:rPr lang="en-US" sz="3200" dirty="0"/>
              <a:t>Yes, Mr. President, We Remade Our Atlas to Reflect Shrinking </a:t>
            </a:r>
            <a:r>
              <a:rPr lang="en-US" sz="3200" dirty="0" smtClean="0"/>
              <a:t>Ice</a:t>
            </a:r>
            <a:br>
              <a:rPr lang="en-US" sz="3200" dirty="0" smtClean="0"/>
            </a:br>
            <a:r>
              <a:rPr lang="en-US" sz="1400" dirty="0"/>
              <a:t>Christine </a:t>
            </a:r>
            <a:r>
              <a:rPr lang="en-US" sz="1400" dirty="0" err="1"/>
              <a:t>Dell'Amore</a:t>
            </a:r>
            <a:r>
              <a:rPr lang="en-US" sz="1400" dirty="0"/>
              <a:t>, National </a:t>
            </a:r>
            <a:r>
              <a:rPr lang="en-US" sz="1400" dirty="0" smtClean="0"/>
              <a:t>Geographic, August 3, 3015 </a:t>
            </a:r>
            <a:br>
              <a:rPr lang="en-US" sz="1400" dirty="0" smtClean="0"/>
            </a:br>
            <a:r>
              <a:rPr lang="en-US" sz="800" dirty="0">
                <a:hlinkClick r:id="rId2"/>
              </a:rPr>
              <a:t>http://news.nationalgeographic.com/2015/08/150803-arctic-ice-obama-climate-nation-science/?</a:t>
            </a:r>
            <a:r>
              <a:rPr lang="en-US" sz="800" dirty="0" smtClean="0">
                <a:hlinkClick r:id="rId2"/>
              </a:rPr>
              <a:t>utm_content=buffer8a394&amp;utm_medium=social&amp;utm_source=twitter.com&amp;utm_campaign=buffer</a:t>
            </a:r>
            <a:r>
              <a:rPr lang="en-US" sz="8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621280"/>
            <a:ext cx="5562600" cy="42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3c. 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nterpreting 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5, 2015</a:t>
            </a: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rainforest in that chocolate bar?</a:t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Forest Watch,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Harris, Octavia Payne and Sarah Mann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http://blog.globalforestwatch.org/2015/08/how-much-rainforest-is-in-that-chocolate-bar</a:t>
            </a:r>
            <a:r>
              <a:rPr lang="en-US" alt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" y="3429000"/>
            <a:ext cx="6311900" cy="315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3" y="3463636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2d. 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More I</a:t>
            </a: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nterpreting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June 12, 2015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vs. Apple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https://visual.ly/google-vs-apple-%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E2%80%93-facts-figures-app-stores-race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244850"/>
            <a:ext cx="1759080" cy="361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62679"/>
            <a:ext cx="3733800" cy="34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2227796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3e. (April 28, 2015)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Mapping and Flowcharting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(Bubbl.us,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Cmap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Gliffy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Spicynodes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Mindomo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http://www.spicynodes.org/index.html</a:t>
            </a:r>
            <a:endParaRPr lang="en-US" alt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18" t="21740" r="22018" b="3157"/>
          <a:stretch/>
        </p:blipFill>
        <p:spPr>
          <a:xfrm>
            <a:off x="1752600" y="2613980"/>
            <a:ext cx="6096000" cy="4211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7813"/>
            <a:ext cx="6629400" cy="4319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593731"/>
            <a:ext cx="6324600" cy="4229100"/>
          </a:xfrm>
          <a:prstGeom prst="rect">
            <a:avLst/>
          </a:prstGeom>
        </p:spPr>
      </p:pic>
      <p:pic>
        <p:nvPicPr>
          <p:cNvPr id="8" name="Picture 2" descr="http://cmapspublic2.ihmc.us/rid=1196870740405_31778422_6963/WILLIAM%20SHAKESPEARE.cmap?rid=1196870740405_31778422_6963&amp;partName=htmljpe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6600"/>
            <a:ext cx="9143999" cy="42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23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18288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3f.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31, 2014</a:t>
            </a:r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Penguin Science (Penguin Cam),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Pennycook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http://www.penguinscience.com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www.thistle.org/pcam2/images.shtml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34" t="14966" r="56057" b="43993"/>
          <a:stretch/>
        </p:blipFill>
        <p:spPr>
          <a:xfrm>
            <a:off x="76200" y="2474471"/>
            <a:ext cx="4797325" cy="3365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74471"/>
            <a:ext cx="4114800" cy="4240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996"/>
            <a:ext cx="4873525" cy="25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477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3g.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Videos for clinical education</a:t>
            </a:r>
            <a:r>
              <a:rPr 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Verdi - La Traviata (1988) - Complete </a:t>
            </a:r>
            <a:r>
              <a:rPr lang="it-I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www.youtube.com/watch?v=49UZa0TO2zQ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531" t="19972" r="9088" b="10896"/>
          <a:stretch/>
        </p:blipFill>
        <p:spPr>
          <a:xfrm>
            <a:off x="1257300" y="2346785"/>
            <a:ext cx="6705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itle 3"/>
          <p:cNvSpPr>
            <a:spLocks noGrp="1"/>
          </p:cNvSpPr>
          <p:nvPr>
            <p:ph type="title"/>
          </p:nvPr>
        </p:nvSpPr>
        <p:spPr>
          <a:xfrm>
            <a:off x="762000" y="476250"/>
            <a:ext cx="7162800" cy="286861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3h.</a:t>
            </a: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Educational Videos: </a:t>
            </a:r>
            <a:b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CNN, BBC, TED, TED-Ed, </a:t>
            </a:r>
            <a:r>
              <a:rPr lang="en-US" altLang="en-US" sz="2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ForaTV</a:t>
            </a:r>
            <a: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Patsy </a:t>
            </a:r>
            <a:r>
              <a:rPr lang="en-US" altLang="en-US" sz="9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Rodenburg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: Why I Do Theater: 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https://www.ted.com/talks/patsy_rodenburg_why_i_do_theater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Ben Cameron: The true power of the performing arts : 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http://www.ted.com/talks/ben_cameron_tedxyyc?language=en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/>
              <a:t>Kenichi </a:t>
            </a:r>
            <a:r>
              <a:rPr lang="en-US" altLang="en-US" sz="900" b="1" dirty="0" err="1" smtClean="0"/>
              <a:t>Ebina</a:t>
            </a:r>
            <a:r>
              <a:rPr lang="en-US" altLang="en-US" sz="900" b="1" dirty="0" smtClean="0"/>
              <a:t>: My magic moves: </a:t>
            </a:r>
            <a:r>
              <a:rPr lang="en-US" altLang="en-US" sz="900" b="1" dirty="0" smtClean="0">
                <a:hlinkClick r:id="rId4"/>
              </a:rPr>
              <a:t>http://www.ted.com/talks/kenichi_ebina_s_magic_moves</a:t>
            </a:r>
            <a:r>
              <a:rPr lang="en-US" altLang="en-US" sz="900" b="1" dirty="0" smtClean="0"/>
              <a:t> </a:t>
            </a:r>
            <a:br>
              <a:rPr lang="en-US" altLang="en-US" sz="900" b="1" dirty="0" smtClean="0"/>
            </a:br>
            <a:r>
              <a:rPr lang="en-US" altLang="en-US" sz="900" b="1" dirty="0" err="1" smtClean="0"/>
              <a:t>Mallika</a:t>
            </a:r>
            <a:r>
              <a:rPr lang="en-US" altLang="en-US" sz="900" b="1" dirty="0" smtClean="0"/>
              <a:t> Sarabhai: Dance to change the world: </a:t>
            </a:r>
            <a:r>
              <a:rPr lang="en-US" altLang="en-US" sz="900" b="1" dirty="0" smtClean="0">
                <a:hlinkClick r:id="rId5"/>
              </a:rPr>
              <a:t>http://www.ted.com/talks/mallika_sarabhai</a:t>
            </a:r>
            <a:r>
              <a:rPr lang="en-US" altLang="en-US" sz="900" b="1" dirty="0" smtClean="0"/>
              <a:t> </a:t>
            </a:r>
            <a:br>
              <a:rPr lang="en-US" altLang="en-US" sz="900" b="1" dirty="0" smtClean="0"/>
            </a:br>
            <a:r>
              <a:rPr lang="en-US" altLang="en-US" sz="800" b="1" dirty="0" smtClean="0"/>
              <a:t>Wayne McGregor: A choreographer's creative process in real time: </a:t>
            </a:r>
            <a:r>
              <a:rPr lang="en-US" altLang="en-US" sz="800" b="1" dirty="0" smtClean="0">
                <a:hlinkClick r:id="rId6"/>
              </a:rPr>
              <a:t>http://www.ted.com/talks/wayne_mcgregor_a_choreographer_s_creative_process_in_real_time</a:t>
            </a:r>
            <a:r>
              <a:rPr lang="en-US" altLang="en-US" sz="800" b="1" dirty="0" smtClean="0"/>
              <a:t> 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Bill T. Jones: The dancer, the singer, the cellist ... and a moment of creative magic </a:t>
            </a:r>
            <a:b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  <a:hlinkClick r:id="rId7"/>
              </a:rPr>
              <a:t>http://www.ted.com/talks/bill_t_jones_the_dancer_the_singer_the_cellist_and_a_moment_of_creative_magic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50211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5800" r="2293" b="2451"/>
          <a:stretch>
            <a:fillRect/>
          </a:stretch>
        </p:blipFill>
        <p:spPr bwMode="auto">
          <a:xfrm>
            <a:off x="2033588" y="3487738"/>
            <a:ext cx="520065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14999" r="1988" b="4637"/>
          <a:stretch>
            <a:fillRect/>
          </a:stretch>
        </p:blipFill>
        <p:spPr bwMode="auto">
          <a:xfrm>
            <a:off x="1824038" y="3417888"/>
            <a:ext cx="53340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14899" r="4726" b="2579"/>
          <a:stretch>
            <a:fillRect/>
          </a:stretch>
        </p:blipFill>
        <p:spPr bwMode="auto">
          <a:xfrm>
            <a:off x="1734583" y="3213632"/>
            <a:ext cx="52006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4816" r="1648" b="4378"/>
          <a:stretch>
            <a:fillRect/>
          </a:stretch>
        </p:blipFill>
        <p:spPr bwMode="auto">
          <a:xfrm>
            <a:off x="1524000" y="3317348"/>
            <a:ext cx="551497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16058" r="24928" b="39378"/>
          <a:stretch>
            <a:fillRect/>
          </a:stretch>
        </p:blipFill>
        <p:spPr bwMode="auto">
          <a:xfrm>
            <a:off x="1604963" y="3657600"/>
            <a:ext cx="54340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15669" r="5170" b="3819"/>
          <a:stretch>
            <a:fillRect/>
          </a:stretch>
        </p:blipFill>
        <p:spPr bwMode="auto">
          <a:xfrm>
            <a:off x="1613693" y="3264960"/>
            <a:ext cx="5335588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19632" r="20692" b="20059"/>
          <a:stretch>
            <a:fillRect/>
          </a:stretch>
        </p:blipFill>
        <p:spPr bwMode="auto">
          <a:xfrm>
            <a:off x="1658383" y="3184791"/>
            <a:ext cx="5265738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382000" cy="2362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Nine “C”</a:t>
            </a:r>
            <a:b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Metaphors of Instructors</a:t>
            </a:r>
            <a:b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(e.g., “Cat Herders”)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1211"/>
            <a:ext cx="425451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041210"/>
            <a:ext cx="3815862" cy="24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3"/>
          <p:cNvSpPr>
            <a:spLocks noGrp="1"/>
          </p:cNvSpPr>
          <p:nvPr>
            <p:ph type="title"/>
          </p:nvPr>
        </p:nvSpPr>
        <p:spPr>
          <a:xfrm>
            <a:off x="762000" y="476250"/>
            <a:ext cx="7162800" cy="286861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3i.</a:t>
            </a: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Educational Videos: </a:t>
            </a:r>
            <a:b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CNN, BBC, TED, TED-Ed, </a:t>
            </a:r>
            <a:r>
              <a:rPr lang="en-US" altLang="en-US" sz="2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ForaTV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BBC One-Minute World News (May 27, 2015)</a:t>
            </a:r>
            <a:b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Turning Van Gogh's The Night Cafe into virtual reality </a:t>
            </a:r>
            <a:b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http://www.bbc.com/news/technology-32751392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altLang="en-US" sz="9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123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17995" r="8031" b="2879"/>
          <a:stretch>
            <a:fillRect/>
          </a:stretch>
        </p:blipFill>
        <p:spPr bwMode="auto">
          <a:xfrm>
            <a:off x="1524000" y="3344863"/>
            <a:ext cx="5715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6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5080" r="49928" b="31435"/>
          <a:stretch>
            <a:fillRect/>
          </a:stretch>
        </p:blipFill>
        <p:spPr bwMode="auto">
          <a:xfrm>
            <a:off x="4495800" y="5203825"/>
            <a:ext cx="274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17841" r="49658" b="14825"/>
          <a:stretch>
            <a:fillRect/>
          </a:stretch>
        </p:blipFill>
        <p:spPr bwMode="auto">
          <a:xfrm>
            <a:off x="1219200" y="3124200"/>
            <a:ext cx="3276600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7374" r="50076" b="15376"/>
          <a:stretch>
            <a:fillRect/>
          </a:stretch>
        </p:blipFill>
        <p:spPr bwMode="auto">
          <a:xfrm>
            <a:off x="4495800" y="3092450"/>
            <a:ext cx="32766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2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3078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3j. </a:t>
            </a:r>
            <a:b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Documentary Debates: 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e.g.,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Documentaries on Islamic Extremism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www.bbc.com/news/entertainment-arts-32901215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Tribeca Film Festival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tribecafilm.com/filmguide/among-the-believers-2015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035" t="16058" r="50546" b="6569"/>
          <a:stretch/>
        </p:blipFill>
        <p:spPr>
          <a:xfrm>
            <a:off x="0" y="3037702"/>
            <a:ext cx="2667000" cy="3820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63" t="16107" r="2008" b="4698"/>
          <a:stretch/>
        </p:blipFill>
        <p:spPr>
          <a:xfrm>
            <a:off x="3182820" y="3124201"/>
            <a:ext cx="5961180" cy="36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TextBox 3"/>
          <p:cNvSpPr txBox="1">
            <a:spLocks noChangeArrowheads="1"/>
          </p:cNvSpPr>
          <p:nvPr/>
        </p:nvSpPr>
        <p:spPr bwMode="auto">
          <a:xfrm>
            <a:off x="457200" y="685800"/>
            <a:ext cx="830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3k. </a:t>
            </a:r>
            <a:r>
              <a:rPr lang="en-US" altLang="en-US" sz="36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Video Anchor: Drama </a:t>
            </a:r>
            <a:r>
              <a:rPr lang="en-US" altLang="en-US" sz="28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sz="2800" b="1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Urban School Performance Project in Lucknow, India)</a:t>
            </a:r>
            <a:endParaRPr lang="en-US" altLang="en-US" sz="2800" b="1" dirty="0" smtClean="0">
              <a:solidFill>
                <a:srgbClr val="0D0D0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Kathleen Gallagher from OISE. She does international/urban work using digital technologies to give voices to marginalized youth through drama. </a:t>
            </a:r>
            <a:r>
              <a:rPr lang="en-US" altLang="en-US" sz="1600" b="1" u="sng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https://www.youtube.com/watch?v=JVCgf1cd4ZI</a:t>
            </a:r>
            <a:r>
              <a:rPr lang="en-US" altLang="en-US" sz="1600" b="1" u="sng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600" b="1" dirty="0" smtClean="0">
              <a:solidFill>
                <a:srgbClr val="0D0D0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50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3989" r="10773" b="33549"/>
          <a:stretch>
            <a:fillRect/>
          </a:stretch>
        </p:blipFill>
        <p:spPr bwMode="auto">
          <a:xfrm>
            <a:off x="1905000" y="3505200"/>
            <a:ext cx="595312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6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304800" y="342899"/>
            <a:ext cx="8610600" cy="2307771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3L. </a:t>
            </a:r>
            <a:b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Tracking the Life of a Scientist </a:t>
            </a:r>
            <a:br>
              <a:rPr 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(e.g</a:t>
            </a:r>
            <a:r>
              <a:rPr lang="en-US" sz="28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., Brian J. Ford, independent scientist)</a:t>
            </a:r>
            <a: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http://www.youtube.com/user/tellymonitor#p/a/u/1/LhGeApsKjasr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dirty="0" smtClean="0"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 http://www.labnews.co.uk/news/prehistoric-revolution/</a:t>
            </a:r>
            <a:r>
              <a:rPr lang="en-US" sz="1600" dirty="0" smtClean="0"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endParaRPr lang="en-US" sz="1600" b="1" dirty="0" smtClean="0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512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18823" r="41306" b="58009"/>
          <a:stretch>
            <a:fillRect/>
          </a:stretch>
        </p:blipFill>
        <p:spPr bwMode="auto">
          <a:xfrm>
            <a:off x="2667000" y="2711426"/>
            <a:ext cx="3276600" cy="120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63956" r="44534" b="3529"/>
          <a:stretch>
            <a:fillRect/>
          </a:stretch>
        </p:blipFill>
        <p:spPr bwMode="auto">
          <a:xfrm>
            <a:off x="1981200" y="3934279"/>
            <a:ext cx="50165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1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29479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3m.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 smtClean="0">
                <a:latin typeface="Tahoma" pitchFamily="34" charset="0"/>
              </a:rPr>
              <a:t>Video Tutorials, Demonstrations, and How-</a:t>
            </a:r>
            <a:r>
              <a:rPr lang="en-US" sz="3600" b="1" dirty="0" err="1" smtClean="0">
                <a:latin typeface="Tahoma" pitchFamily="34" charset="0"/>
              </a:rPr>
              <a:t>To’s</a:t>
            </a:r>
            <a:r>
              <a:rPr lang="en-US" sz="2700" b="1" dirty="0" smtClean="0">
                <a:latin typeface="Tahoma" pitchFamily="34" charset="0"/>
              </a:rPr>
              <a:t/>
            </a:r>
            <a:br>
              <a:rPr lang="en-US" sz="2700" b="1" dirty="0" smtClean="0">
                <a:latin typeface="Tahoma" pitchFamily="34" charset="0"/>
              </a:rPr>
            </a:br>
            <a:r>
              <a:rPr lang="en-US" sz="2400" b="1" dirty="0" err="1">
                <a:solidFill>
                  <a:schemeClr val="tx1"/>
                </a:solidFill>
                <a:latin typeface="Tahoma" pitchFamily="34" charset="0"/>
              </a:rPr>
              <a:t>WonderHowTo</a:t>
            </a:r>
            <a:r>
              <a:rPr lang="en-US" sz="2400" b="1" dirty="0">
                <a:solidFill>
                  <a:schemeClr val="tx1"/>
                </a:solidFill>
                <a:latin typeface="Tahoma" pitchFamily="34" charset="0"/>
              </a:rPr>
              <a:t> and </a:t>
            </a:r>
            <a:r>
              <a:rPr lang="en-US" sz="2400" b="1" dirty="0" err="1">
                <a:solidFill>
                  <a:schemeClr val="tx1"/>
                </a:solidFill>
                <a:latin typeface="Tahoma" pitchFamily="34" charset="0"/>
              </a:rPr>
              <a:t>Howcast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2"/>
              </a:rPr>
              <a:t>http://www.howcast.com/</a:t>
            </a:r>
            <a:r>
              <a:rPr lang="en-US" sz="1800" b="1" dirty="0">
                <a:latin typeface="Tahoma" pitchFamily="34" charset="0"/>
              </a:rPr>
              <a:t> </a:t>
            </a:r>
            <a:br>
              <a:rPr lang="en-US" sz="18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3"/>
              </a:rPr>
              <a:t>http://www.wonderhowto.com/</a:t>
            </a:r>
            <a:r>
              <a:rPr lang="en-US" sz="1800" b="1" dirty="0">
                <a:latin typeface="Tahoma" pitchFamily="34" charset="0"/>
              </a:rPr>
              <a:t> </a:t>
            </a:r>
            <a:br>
              <a:rPr lang="en-US" sz="18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4"/>
              </a:rPr>
              <a:t>http://www.howcast.com/?</a:t>
            </a:r>
            <a:r>
              <a:rPr lang="en-US" sz="1800" b="1" dirty="0" smtClean="0">
                <a:latin typeface="Tahoma" pitchFamily="34" charset="0"/>
                <a:hlinkClick r:id="rId4"/>
              </a:rPr>
              <a:t>s=tune+a+drum</a:t>
            </a:r>
            <a:r>
              <a:rPr lang="en-US" sz="1800" b="1" dirty="0" smtClean="0">
                <a:latin typeface="Tahoma" pitchFamily="34" charset="0"/>
              </a:rPr>
              <a:t> </a:t>
            </a:r>
            <a:endParaRPr lang="en-US" sz="1800" dirty="0"/>
          </a:p>
        </p:txBody>
      </p:sp>
      <p:pic>
        <p:nvPicPr>
          <p:cNvPr id="34201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17319" r="806" b="1476"/>
          <a:stretch>
            <a:fillRect/>
          </a:stretch>
        </p:blipFill>
        <p:spPr bwMode="auto">
          <a:xfrm>
            <a:off x="166688" y="3362325"/>
            <a:ext cx="47275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6396" r="2921" b="2797"/>
          <a:stretch>
            <a:fillRect/>
          </a:stretch>
        </p:blipFill>
        <p:spPr bwMode="auto">
          <a:xfrm>
            <a:off x="4894263" y="3429000"/>
            <a:ext cx="40116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29479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3n.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 smtClean="0">
                <a:latin typeface="Tahoma" pitchFamily="34" charset="0"/>
              </a:rPr>
              <a:t>Video Tutorials, Demonstrations, and How-</a:t>
            </a:r>
            <a:r>
              <a:rPr lang="en-US" sz="3600" b="1" dirty="0" err="1" smtClean="0">
                <a:latin typeface="Tahoma" pitchFamily="34" charset="0"/>
              </a:rPr>
              <a:t>To’s</a:t>
            </a:r>
            <a:r>
              <a:rPr lang="en-US" sz="2700" b="1" dirty="0" smtClean="0">
                <a:latin typeface="Tahoma" pitchFamily="34" charset="0"/>
              </a:rPr>
              <a:t/>
            </a:r>
            <a:br>
              <a:rPr lang="en-US" sz="2700" b="1" dirty="0" smtClean="0">
                <a:latin typeface="Tahoma" pitchFamily="34" charset="0"/>
              </a:rPr>
            </a:br>
            <a:r>
              <a:rPr lang="en-US" sz="2400" b="1" dirty="0" err="1" smtClean="0">
                <a:solidFill>
                  <a:schemeClr val="tx1"/>
                </a:solidFill>
                <a:latin typeface="Tahoma" pitchFamily="34" charset="0"/>
              </a:rPr>
              <a:t>WonderHowTo</a:t>
            </a:r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ahoma" pitchFamily="34" charset="0"/>
              </a:rPr>
              <a:t>Howcast</a:t>
            </a:r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ahoma" pitchFamily="34" charset="0"/>
              </a:rPr>
              <a:t>MoneySee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2"/>
              </a:rPr>
              <a:t>http://www.howcast.com/</a:t>
            </a:r>
            <a:r>
              <a:rPr lang="en-US" sz="1800" b="1" dirty="0">
                <a:latin typeface="Tahoma" pitchFamily="34" charset="0"/>
              </a:rPr>
              <a:t> </a:t>
            </a:r>
            <a:br>
              <a:rPr lang="en-US" sz="18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3"/>
              </a:rPr>
              <a:t>http://www.wonderhowto.com</a:t>
            </a:r>
            <a:r>
              <a:rPr lang="en-US" sz="1800" b="1" dirty="0" smtClean="0">
                <a:latin typeface="Tahoma" pitchFamily="34" charset="0"/>
                <a:hlinkClick r:id="rId3"/>
              </a:rPr>
              <a:t>/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http://www.monkeysee.com/play/24452-top-accounting-jobs</a:t>
            </a: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033" t="27119" r="34695" b="2373"/>
          <a:stretch/>
        </p:blipFill>
        <p:spPr>
          <a:xfrm>
            <a:off x="76200" y="3396762"/>
            <a:ext cx="3860612" cy="3461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043" t="25225" r="36792" b="14517"/>
          <a:stretch/>
        </p:blipFill>
        <p:spPr>
          <a:xfrm>
            <a:off x="4638675" y="3489081"/>
            <a:ext cx="3810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8906"/>
            <a:ext cx="7772400" cy="184413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3o. 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Repositories and Portals </a:t>
            </a:r>
            <a:r>
              <a:rPr lang="en-US" alt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Khan Academy, Music Masterpieces)</a:t>
            </a:r>
            <a:r>
              <a:rPr lang="en-US" alt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alt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www.khanacademy.org/humanities/music/music-masterpieces-old-new/ludwig-van-beethoven-music/v/ludwig-van-beethoven-part-1</a:t>
            </a:r>
            <a:r>
              <a:rPr lang="en-US" alt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800" b="1" dirty="0" smtClean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4430" r="3742"/>
          <a:stretch/>
        </p:blipFill>
        <p:spPr>
          <a:xfrm>
            <a:off x="121102" y="3001910"/>
            <a:ext cx="4334589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351" r="3230"/>
          <a:stretch/>
        </p:blipFill>
        <p:spPr>
          <a:xfrm>
            <a:off x="4572000" y="2929071"/>
            <a:ext cx="4495406" cy="3461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3387" r="986" b="2939"/>
          <a:stretch/>
        </p:blipFill>
        <p:spPr>
          <a:xfrm>
            <a:off x="143179" y="2667000"/>
            <a:ext cx="5822498" cy="4281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379" t="14259" r="746" b="4941"/>
          <a:stretch/>
        </p:blipFill>
        <p:spPr>
          <a:xfrm>
            <a:off x="298537" y="2740175"/>
            <a:ext cx="5732658" cy="4117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-416" t="14655" r="2652" b="5553"/>
          <a:stretch/>
        </p:blipFill>
        <p:spPr>
          <a:xfrm>
            <a:off x="22788" y="2624990"/>
            <a:ext cx="6149411" cy="43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1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477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3p.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Videos for clinical education</a:t>
            </a:r>
            <a:r>
              <a:rPr 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ko-KR" sz="2400" b="1" dirty="0" err="1" smtClean="0">
                <a:latin typeface="Tahoma" panose="020B0604030504040204" pitchFamily="34" charset="0"/>
                <a:ea typeface="Gulim" panose="020B0600000101010101" pitchFamily="34" charset="-127"/>
              </a:rPr>
              <a:t>Sungkyunkwan</a:t>
            </a:r>
            <a:r>
              <a:rPr lang="en-US" altLang="ko-KR" sz="2400" b="1" dirty="0" smtClean="0">
                <a:latin typeface="Tahoma" panose="020B0604030504040204" pitchFamily="34" charset="0"/>
                <a:ea typeface="Gulim" panose="020B0600000101010101" pitchFamily="34" charset="-127"/>
              </a:rPr>
              <a:t> University School of Medicine, 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www.mededu.or.kr) </a:t>
            </a:r>
          </a:p>
        </p:txBody>
      </p:sp>
      <p:pic>
        <p:nvPicPr>
          <p:cNvPr id="77827" name="그림 6" descr="임상술기동영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5" y="2590800"/>
            <a:ext cx="40306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그림 8" descr="pj_09_01.wmv_000110333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60" y="2590800"/>
            <a:ext cx="50133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6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3q. 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Unique OER </a:t>
            </a:r>
            <a:b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Dead Sea Scrolls)</a:t>
            </a: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9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http://www.deadseascrolls.org.il/explore-the-archive</a:t>
            </a:r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9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http://www.deadseascrolls.org.il/explore-the-archive/search#q=site_en:'Qumran,_Cave_4</a:t>
            </a:r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' </a:t>
            </a:r>
            <a:b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9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http://www.deadseascrolls.org.il/home</a:t>
            </a:r>
            <a:endParaRPr lang="en-US" sz="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039" r="13811" b="1961"/>
          <a:stretch>
            <a:fillRect/>
          </a:stretch>
        </p:blipFill>
        <p:spPr bwMode="auto">
          <a:xfrm>
            <a:off x="4876800" y="4049713"/>
            <a:ext cx="42672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4" name="Picture 2" descr="TPAM 43.784 11Q5 Psalm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7175"/>
            <a:ext cx="3973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5" name="Picture 6" descr="Khirbet Qumr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981200"/>
            <a:ext cx="3863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6274" r="28571" b="11372"/>
          <a:stretch>
            <a:fillRect/>
          </a:stretch>
        </p:blipFill>
        <p:spPr bwMode="auto">
          <a:xfrm>
            <a:off x="0" y="1828800"/>
            <a:ext cx="507206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1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215246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3r.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Syrian Cultural Destroyed, CNN, 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July 3, 2014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713" t="29187" r="18486" b="11111"/>
          <a:stretch/>
        </p:blipFill>
        <p:spPr>
          <a:xfrm>
            <a:off x="76200" y="2533468"/>
            <a:ext cx="7495856" cy="43245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9799" t="29576" r="18048" b="1413"/>
          <a:stretch/>
        </p:blipFill>
        <p:spPr>
          <a:xfrm>
            <a:off x="78509" y="3124200"/>
            <a:ext cx="5444095" cy="37638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1672" t="30805" r="19124" b="2294"/>
          <a:stretch/>
        </p:blipFill>
        <p:spPr>
          <a:xfrm>
            <a:off x="5029200" y="3962400"/>
            <a:ext cx="4000109" cy="27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Instructor as Credit Manager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74032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3s. </a:t>
            </a:r>
            <a:r>
              <a:rPr 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Virtual Microscopes</a:t>
            </a:r>
            <a:endParaRPr lang="en-US" sz="2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3907" name="그림 5" descr="비쥬얼데이터뱅크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199"/>
            <a:ext cx="4343400" cy="336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648200" cy="347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477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3t.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 Scenario Learning</a:t>
            </a:r>
            <a:endParaRPr lang="en-US" sz="24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1712"/>
            <a:ext cx="8153400" cy="4586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7611"/>
            <a:ext cx="8382000" cy="47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Tactile/Kinesthetic Learners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8991600" cy="28194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Tactile/kinesthetic senses can be engaged in the learning process are role play, dramatization, cooperative games, simulations, creative movement and dance, multi-sensory activities, manipulatives and hands-on projects. </a:t>
            </a:r>
          </a:p>
        </p:txBody>
      </p:sp>
      <p:pic>
        <p:nvPicPr>
          <p:cNvPr id="370692" name="Picture 9" descr="r2d2-circle-Pie2-do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46525"/>
            <a:ext cx="31242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648200"/>
            <a:ext cx="29400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624388"/>
            <a:ext cx="28860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x09-8-RikerQ-One-chance-save-th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8800" y="3651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ep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5138"/>
            <a:ext cx="8458200" cy="1981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8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2015</a:t>
            </a:r>
            <a:b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4a.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 Discussion (e.g., Prezi from Thuy Han for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Week 4)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https://prezi.com/r4vkwqolkrn9/httpswebarchiveorgweb20040303191129httpwwwnetco/?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utm_campaign=share&amp;utm_medium=copy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87" t="20773" r="35724" b="749"/>
          <a:stretch/>
        </p:blipFill>
        <p:spPr>
          <a:xfrm>
            <a:off x="0" y="2819400"/>
            <a:ext cx="3867072" cy="3194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9350" r="15315" b="5528"/>
          <a:stretch/>
        </p:blipFill>
        <p:spPr>
          <a:xfrm>
            <a:off x="3822915" y="2895600"/>
            <a:ext cx="532108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3206"/>
            <a:ext cx="8534400" cy="2707193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4b. </a:t>
            </a: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Student </a:t>
            </a: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Music Recordings of Course Content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26, 2015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 Groove Song, Jeffrey Jenkins, R511: 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en-US" sz="1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soundcloud.com/jeffjenkins25/ist-groove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World is Open , Jill Kaufman, 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R678: </a:t>
            </a:r>
            <a:r>
              <a:rPr lang="en-US" sz="11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://www.youtube.com/watch?v=ZRGV0Mg5Vmw&amp;feature=youtu.be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Daniel </a:t>
            </a: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Halluska</a:t>
            </a: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P540: </a:t>
            </a:r>
            <a:r>
              <a:rPr lang="en-US" sz="1400" b="1" u="sng" dirty="0" smtClean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</a:t>
            </a:r>
            <a:r>
              <a:rPr lang="en-US" sz="1400" b="1" u="sng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://www.youtube.com/watch?v=tOL7lrGsqnw</a:t>
            </a:r>
            <a:r>
              <a:rPr lang="en-US" sz="1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85" t="21108" r="6683" b="5013"/>
          <a:stretch/>
        </p:blipFill>
        <p:spPr>
          <a:xfrm>
            <a:off x="152400" y="3557016"/>
            <a:ext cx="6630707" cy="2865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13" t="14788" r="39239" b="7507"/>
          <a:stretch/>
        </p:blipFill>
        <p:spPr>
          <a:xfrm>
            <a:off x="4495800" y="3081454"/>
            <a:ext cx="4648201" cy="362777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823" r="37619" b="6863"/>
          <a:stretch>
            <a:fillRect/>
          </a:stretch>
        </p:blipFill>
        <p:spPr bwMode="auto">
          <a:xfrm>
            <a:off x="0" y="3048209"/>
            <a:ext cx="4114800" cy="371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9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924800" cy="2667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4c.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Archive/Gallery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Exemplary First-Year Writing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(Fresh Writing, University of Notre Dame, </a:t>
            </a:r>
            <a:r>
              <a:rPr lang="en-US" sz="21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24, 2014; </a:t>
            </a:r>
            <a:r>
              <a:rPr lang="en-US" sz="2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://freshwriting.nd.edu</a:t>
            </a:r>
            <a:r>
              <a:rPr lang="en-US" sz="2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2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273" t="12256" r="21997" b="1950"/>
          <a:stretch/>
        </p:blipFill>
        <p:spPr>
          <a:xfrm>
            <a:off x="1567105" y="2901871"/>
            <a:ext cx="3284757" cy="3951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821" t="15867" r="20619" b="3211"/>
          <a:stretch/>
        </p:blipFill>
        <p:spPr>
          <a:xfrm>
            <a:off x="4833851" y="2901870"/>
            <a:ext cx="3487036" cy="39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924800" cy="2667000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</a:t>
            </a:r>
            <a: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Created Mobile Apps </a:t>
            </a:r>
            <a:b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itchFamily="34" charset="0"/>
                <a:cs typeface="Tahoma" pitchFamily="34" charset="0"/>
              </a:rPr>
              <a:t>The App Builder: 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2"/>
              </a:rPr>
              <a:t>http://www.theappbuilder.com/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br>
              <a:rPr lang="en-US" sz="2400" b="1" dirty="0"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latin typeface="Tahoma" pitchFamily="34" charset="0"/>
                <a:cs typeface="Tahoma" pitchFamily="34" charset="0"/>
              </a:rPr>
              <a:t>Mintian </a:t>
            </a: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Guo: </a:t>
            </a:r>
            <a:r>
              <a:rPr lang="en-US" sz="2400" b="1" dirty="0" smtClean="0">
                <a:latin typeface="Tahoma" pitchFamily="34" charset="0"/>
                <a:cs typeface="Tahoma" pitchFamily="34" charset="0"/>
                <a:hlinkClick r:id="rId3"/>
              </a:rPr>
              <a:t>http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3"/>
              </a:rPr>
              <a:t>://myapp.is/r685final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creen Shot Home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81300"/>
            <a:ext cx="2161668" cy="4038600"/>
          </a:xfrm>
          <a:prstGeom prst="rect">
            <a:avLst/>
          </a:prstGeom>
        </p:spPr>
      </p:pic>
      <p:pic>
        <p:nvPicPr>
          <p:cNvPr id="6" name="Picture 5" descr="Screen Shot 2015-04-29 at 3.23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11" y="2819400"/>
            <a:ext cx="2108274" cy="3962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2802" y="2590800"/>
            <a:ext cx="26636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Videos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: Watch selected videos from scholars and educators.</a:t>
            </a:r>
            <a:endParaRPr lang="en-US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3942" y="4038600"/>
            <a:ext cx="2663640" cy="2585323"/>
          </a:xfrm>
          <a:prstGeom prst="rect">
            <a:avLst/>
          </a:prstGeom>
          <a:solidFill>
            <a:srgbClr val="5959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Benefits: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Can easily watch YouTube videos without having to open a separate application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Limitations: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Only accepts YouTube </a:t>
            </a:r>
            <a:r>
              <a:rPr lang="en-US" dirty="0" err="1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urls</a:t>
            </a:r>
            <a:endParaRPr lang="en-US" dirty="0" smtClean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22641" r="-401" b="24529"/>
          <a:stretch>
            <a:fillRect/>
          </a:stretch>
        </p:blipFill>
        <p:spPr bwMode="auto">
          <a:xfrm>
            <a:off x="1944560" y="2596098"/>
            <a:ext cx="6629400" cy="18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/>
          <a:stretch>
            <a:fillRect/>
          </a:stretch>
        </p:blipFill>
        <p:spPr bwMode="auto">
          <a:xfrm>
            <a:off x="1905000" y="4400551"/>
            <a:ext cx="5378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3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itle 1"/>
          <p:cNvSpPr>
            <a:spLocks noGrp="1"/>
          </p:cNvSpPr>
          <p:nvPr>
            <p:ph type="title"/>
          </p:nvPr>
        </p:nvSpPr>
        <p:spPr>
          <a:xfrm>
            <a:off x="263525" y="609600"/>
            <a:ext cx="8610600" cy="2306637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1. Combining Phases (Media) </a:t>
            </a:r>
            <a: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(Dual Coding Theory: Text + Video)</a:t>
            </a:r>
            <a:r>
              <a:rPr lang="en-US" altLang="en-US" sz="28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Text: </a:t>
            </a:r>
            <a:r>
              <a:rPr lang="en-US" alt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http://en.wikipedia.org/wiki/Ray_Dolby</a:t>
            </a:r>
            <a:r>
              <a:rPr lang="en-US" alt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1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altLang="en-US" sz="1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Video (September 20,2000): </a:t>
            </a:r>
            <a:r>
              <a:rPr lang="en-US" altLang="en-US" sz="1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http://www.gigwise.com/news/84155/audio-pioneer-</a:t>
            </a:r>
            <a:r>
              <a:rPr lang="en-US" altLang="en-US" sz="1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5533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20111" r="2365" b="1675"/>
          <a:stretch>
            <a:fillRect/>
          </a:stretch>
        </p:blipFill>
        <p:spPr bwMode="auto">
          <a:xfrm>
            <a:off x="155575" y="2743200"/>
            <a:ext cx="85806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4495800"/>
            <a:ext cx="1866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t="32320" r="40367" b="9100"/>
          <a:stretch>
            <a:fillRect/>
          </a:stretch>
        </p:blipFill>
        <p:spPr bwMode="auto">
          <a:xfrm>
            <a:off x="1676400" y="4341813"/>
            <a:ext cx="2514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392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2. Combining </a:t>
            </a:r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Phases (Media) 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Unique Open Educational Resources and Portals</a:t>
            </a:r>
            <a:b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2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Mozart: </a:t>
            </a:r>
            <a:r>
              <a:rPr lang="en-US" sz="26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</a:t>
            </a:r>
            <a:r>
              <a:rPr lang="en-US" sz="26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://www.mozartproject.org</a:t>
            </a:r>
            <a:r>
              <a:rPr lang="en-US" sz="26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/</a:t>
            </a:r>
            <a:r>
              <a:rPr lang="en-US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2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0" t="15576" r="39680" b="26292"/>
          <a:stretch/>
        </p:blipFill>
        <p:spPr>
          <a:xfrm>
            <a:off x="76200" y="2819400"/>
            <a:ext cx="508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620" t="17018" r="12382" b="2150"/>
          <a:stretch/>
        </p:blipFill>
        <p:spPr>
          <a:xfrm>
            <a:off x="5156200" y="2971800"/>
            <a:ext cx="404346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Box 3"/>
          <p:cNvSpPr txBox="1">
            <a:spLocks noChangeArrowheads="1"/>
          </p:cNvSpPr>
          <p:nvPr/>
        </p:nvSpPr>
        <p:spPr bwMode="auto">
          <a:xfrm>
            <a:off x="457200" y="228600"/>
            <a:ext cx="8077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3. Combining </a:t>
            </a:r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Phases (Media) </a:t>
            </a:r>
            <a:r>
              <a:rPr lang="en-US" altLang="en-US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Media Generated Content as Instructional Anchor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(e.g., Blues Music, Film, etc.)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sz="2000" b="1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Blues legend B.B. King dies at age 89, May 15, 2015, VNN)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http://www.cnn.com/2015/05/15/entertainment/bb-king-dead/index.html</a:t>
            </a:r>
            <a:r>
              <a:rPr lang="en-US" altLang="en-US" sz="1600" b="1" u="sng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http://www.cnn.com/2014/11/07/showbiz/robin-williams-autopsy/</a:t>
            </a:r>
            <a:r>
              <a:rPr lang="en-US" altLang="en-US" sz="1600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4304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17355" r="13161" b="2180"/>
          <a:stretch>
            <a:fillRect/>
          </a:stretch>
        </p:blipFill>
        <p:spPr bwMode="auto">
          <a:xfrm>
            <a:off x="0" y="2868613"/>
            <a:ext cx="586740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5038" r="31490" b="12782"/>
          <a:stretch>
            <a:fillRect/>
          </a:stretch>
        </p:blipFill>
        <p:spPr bwMode="auto">
          <a:xfrm>
            <a:off x="4419600" y="2867025"/>
            <a:ext cx="4732338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13695" r="32133" b="1855"/>
          <a:stretch>
            <a:fillRect/>
          </a:stretch>
        </p:blipFill>
        <p:spPr bwMode="auto">
          <a:xfrm>
            <a:off x="4629150" y="2833688"/>
            <a:ext cx="37528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24927" r="5403" b="13353"/>
          <a:stretch>
            <a:fillRect/>
          </a:stretch>
        </p:blipFill>
        <p:spPr bwMode="auto">
          <a:xfrm>
            <a:off x="0" y="2833688"/>
            <a:ext cx="7010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39726" r="32143" b="12794"/>
          <a:stretch>
            <a:fillRect/>
          </a:stretch>
        </p:blipFill>
        <p:spPr bwMode="auto">
          <a:xfrm>
            <a:off x="-12700" y="2805113"/>
            <a:ext cx="65659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Court Room Judge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799"/>
            <a:ext cx="5638800" cy="53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304800" y="342899"/>
            <a:ext cx="8610600" cy="2307771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4. Combining </a:t>
            </a:r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Phases (Media)</a:t>
            </a:r>
            <a:r>
              <a:rPr lang="en-US" altLang="zh-CN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altLang="zh-CN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Tracking Researchers and Explorers</a:t>
            </a:r>
            <a: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http://lt.umn.edu/earthducation/expedition6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936" r="3784" b="1195"/>
          <a:stretch/>
        </p:blipFill>
        <p:spPr>
          <a:xfrm>
            <a:off x="1219200" y="2546388"/>
            <a:ext cx="6553200" cy="4259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83" t="16523" r="1935" b="-128"/>
          <a:stretch/>
        </p:blipFill>
        <p:spPr>
          <a:xfrm>
            <a:off x="1066800" y="2397253"/>
            <a:ext cx="6858000" cy="44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18" y="228600"/>
            <a:ext cx="8419681" cy="23622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5. Combining </a:t>
            </a:r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Phases (Media)</a:t>
            </a:r>
            <a:r>
              <a:rPr lang="en-US" altLang="en-US" sz="2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en-US" sz="20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Article Database in Facebook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Jenny Webeck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www.facebook.com/JennyBELTT/timeline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Bonk's creative fun time group (R546)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https://www.facebook.com/groups/830496290323899/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69" t="18433" r="2988" b="2650"/>
          <a:stretch/>
        </p:blipFill>
        <p:spPr>
          <a:xfrm>
            <a:off x="887811" y="2840761"/>
            <a:ext cx="7483093" cy="4017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72" t="15824" r="2089" b="1541"/>
          <a:stretch/>
        </p:blipFill>
        <p:spPr>
          <a:xfrm>
            <a:off x="762000" y="2840761"/>
            <a:ext cx="7778058" cy="4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9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534400" cy="1295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#7: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Which do you prefer…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(A) </a:t>
            </a:r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TEC-VARIETY or </a:t>
            </a:r>
            <a:r>
              <a:rPr lang="en-US" sz="35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(B) R2D2?</a:t>
            </a:r>
          </a:p>
        </p:txBody>
      </p:sp>
      <p:pic>
        <p:nvPicPr>
          <p:cNvPr id="373765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38400"/>
            <a:ext cx="4114801" cy="40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1752600" cy="2421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800600"/>
            <a:ext cx="4038600" cy="18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6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Poll #8: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How many ideas did you get from this talk?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4114800" cy="4068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0 if I am lucky.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Just 1.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2, yes, 2…just 2!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Do I hear 3? 3!!!!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4-5.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5-10.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More than 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altLang="en-US" sz="2400" b="1" dirty="0" smtClean="0">
              <a:latin typeface="Tahoma" panose="020B0604030504040204" pitchFamily="34" charset="0"/>
            </a:endParaRPr>
          </a:p>
        </p:txBody>
      </p:sp>
      <p:pic>
        <p:nvPicPr>
          <p:cNvPr id="3307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32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itle 1"/>
          <p:cNvSpPr>
            <a:spLocks noGrp="1"/>
          </p:cNvSpPr>
          <p:nvPr>
            <p:ph type="title"/>
          </p:nvPr>
        </p:nvSpPr>
        <p:spPr>
          <a:xfrm>
            <a:off x="542014" y="751609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</a:rPr>
              <a:t>Poll </a:t>
            </a:r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#9: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Where are we headed?</a:t>
            </a:r>
            <a:b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Where is Education 3.0?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  <p:pic>
        <p:nvPicPr>
          <p:cNvPr id="266243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60" y="2473452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4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959" y="4800600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5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6701" y="2514600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6" name="Picture 11" descr="C:\Users\Curtis\Desktop\Learning World is Flat book\Book Cover\Images and Animations\compa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44" y="4876800"/>
            <a:ext cx="1204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7" name="Picture 9" descr="http://www.techpin.com/wp-content/uploads/2008/11/ibm-future-of-technology-predic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93" y="2362200"/>
            <a:ext cx="615269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9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itle 1"/>
          <p:cNvSpPr>
            <a:spLocks noGrp="1"/>
          </p:cNvSpPr>
          <p:nvPr>
            <p:ph type="title"/>
          </p:nvPr>
        </p:nvSpPr>
        <p:spPr>
          <a:xfrm>
            <a:off x="457200" y="430213"/>
            <a:ext cx="8229600" cy="2084387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February 20, 2013</a:t>
            </a:r>
            <a:r>
              <a:rPr lang="en-US" sz="3100" b="1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3100" b="1" smtClean="0">
                <a:latin typeface="Tahoma" pitchFamily="34" charset="0"/>
                <a:cs typeface="Tahoma" pitchFamily="34" charset="0"/>
              </a:rPr>
            </a:br>
            <a:r>
              <a:rPr lang="en-US" sz="3100" b="1" smtClean="0">
                <a:latin typeface="Tahoma" pitchFamily="34" charset="0"/>
                <a:cs typeface="Tahoma" pitchFamily="34" charset="0"/>
              </a:rPr>
              <a:t>Star Trek-like holodeck may be closer to reality than you think</a:t>
            </a:r>
            <a:r>
              <a:rPr lang="en-US" sz="2200" b="1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2200" b="1" smtClean="0">
                <a:latin typeface="Tahoma" pitchFamily="34" charset="0"/>
                <a:cs typeface="Tahoma" pitchFamily="34" charset="0"/>
              </a:rPr>
            </a:br>
            <a:r>
              <a:rPr lang="en-US" sz="2200" b="1" smtClean="0">
                <a:latin typeface="Tahoma" pitchFamily="34" charset="0"/>
                <a:cs typeface="Tahoma" pitchFamily="34" charset="0"/>
              </a:rPr>
              <a:t>Matt Hartley, Financial Post, Canada</a:t>
            </a:r>
            <a:r>
              <a:rPr lang="en-US" sz="1400" b="1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1400" b="1" smtClean="0">
                <a:latin typeface="Tahoma" pitchFamily="34" charset="0"/>
                <a:cs typeface="Tahoma" pitchFamily="34" charset="0"/>
              </a:rPr>
            </a:br>
            <a:r>
              <a:rPr lang="en-US" sz="900" b="1" u="sng" smtClean="0">
                <a:latin typeface="Tahoma" pitchFamily="34" charset="0"/>
                <a:cs typeface="Tahoma" pitchFamily="34" charset="0"/>
                <a:hlinkClick r:id="rId3"/>
              </a:rPr>
              <a:t>http://business.financialpost.com/2013/02/20/star-trek-like-holodeck-may-be-closer-to-reality-than-you-think/?__lsa=054d-d58d</a:t>
            </a:r>
            <a:r>
              <a:rPr lang="en-US" sz="900" b="1" u="sng" smtClean="0">
                <a:latin typeface="Tahoma" pitchFamily="34" charset="0"/>
                <a:cs typeface="Tahoma" pitchFamily="34" charset="0"/>
              </a:rPr>
              <a:t> </a:t>
            </a:r>
            <a:endParaRPr lang="en-US" sz="900" b="1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461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22166" r="41118" b="8163"/>
          <a:stretch>
            <a:fillRect/>
          </a:stretch>
        </p:blipFill>
        <p:spPr bwMode="auto">
          <a:xfrm>
            <a:off x="71438" y="2590800"/>
            <a:ext cx="4168775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3657600"/>
            <a:ext cx="47418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1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lode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/>
          </p:nvPr>
        </p:nvSpPr>
        <p:spPr>
          <a:xfrm>
            <a:off x="522777" y="909455"/>
            <a:ext cx="8001000" cy="29718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</a:rPr>
              <a:t>Poll </a:t>
            </a:r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#10: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Any Questions?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http://tec-variety.com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dirty="0" smtClean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	Dr. Curt Bonk – </a:t>
            </a:r>
            <a:r>
              <a:rPr lang="en-US" sz="2800" b="1" dirty="0" smtClean="0">
                <a:latin typeface="Tahoma" pitchFamily="34" charset="0"/>
                <a:cs typeface="Tahoma" pitchFamily="34" charset="0"/>
                <a:hlinkClick r:id="rId6"/>
              </a:rPr>
              <a:t>CJBonk@Indiana.edu</a:t>
            </a:r>
            <a:endParaRPr lang="en-US" sz="2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1" descr="C:\Users\Curtis\Desktop\Curt's Documents\Curt's Pics\Curt\Keynote, best of, and funny pics\Best Pics to pick from March 2012\Cropped\Facebook\BONK MOOC Claw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141"/>
            <a:ext cx="2791503" cy="222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nd Credi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5405" y="3881255"/>
            <a:ext cx="487363" cy="487363"/>
          </a:xfrm>
          <a:prstGeom prst="rect">
            <a:avLst/>
          </a:prstGeom>
        </p:spPr>
      </p:pic>
      <p:pic>
        <p:nvPicPr>
          <p:cNvPr id="13" name="Picture 2" descr="C:\Users\Curtis\Desktop\Curt's Documents\Curt's Pics\Curt\Keynote, best of, and funny pics\Best Pics to pick from March 2012\BONK MOOC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99" y="4656897"/>
            <a:ext cx="2910420" cy="21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67" y="4618140"/>
            <a:ext cx="2904620" cy="22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2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cout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3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Instructor as Counselor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216"/>
            <a:ext cx="5154304" cy="2899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07" y="2076024"/>
            <a:ext cx="3916907" cy="29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Instructor as Consultant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417638"/>
            <a:ext cx="6873151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art 2 (Micro View). &amp;#x0D;&amp;#x0A;Creatively Engaging Online Students: Models and Activities&amp;quot;&quot;/&gt;&lt;property id=&quot;20307&quot; value=&quot;2133&quot;/&gt;&lt;/object&gt;&lt;object type=&quot;3&quot; unique_id=&quot;10005&quot;&gt;&lt;property id=&quot;20148&quot; value=&quot;5&quot;/&gt;&lt;property id=&quot;20300&quot; value=&quot;Slide 2 - &amp;quot;Part I: Some Online Motivational Ideas&amp;quot;&quot;/&gt;&lt;property id=&quot;20307&quot; value=&quot;1522&quot;/&gt;&lt;/object&gt;&lt;object type=&quot;3&quot; unique_id=&quot;10006&quot;&gt;&lt;property id=&quot;20148&quot; value=&quot;5&quot;/&gt;&lt;property id=&quot;20300&quot; value=&quot;Slide 3&quot;/&gt;&lt;property id=&quot;20307&quot; value=&quot;2107&quot;/&gt;&lt;/object&gt;&lt;object type=&quot;3&quot; unique_id=&quot;10007&quot;&gt;&lt;property id=&quot;20148&quot; value=&quot;5&quot;/&gt;&lt;property id=&quot;20300&quot; value=&quot;Slide 4 - &amp;quot;We are not motivating students with the technologies that they love&amp;quot;&quot;/&gt;&lt;property id=&quot;20307&quot; value=&quot;1911&quot;/&gt;&lt;/object&gt;&lt;object type=&quot;3&quot; unique_id=&quot;10008&quot;&gt;&lt;property id=&quot;20148&quot; value=&quot;5&quot;/&gt;&lt;property id=&quot;20300&quot; value=&quot;Slide 5 - &amp;quot;Intrinsic Motivation&amp;quot;&quot;/&gt;&lt;property id=&quot;20307&quot; value=&quot;2102&quot;/&gt;&lt;/object&gt;&lt;object type=&quot;3&quot; unique_id=&quot;10009&quot;&gt;&lt;property id=&quot;20148&quot; value=&quot;5&quot;/&gt;&lt;property id=&quot;20300&quot; value=&quot;Slide 6 - &amp;quot;TEC-VARIETY Model for&amp;#x0D;&amp;#x0A;Online Motivation and Retention&amp;quot;&quot;/&gt;&lt;property id=&quot;20307&quot; value=&quot;1523&quot;/&gt;&lt;/object&gt;&lt;object type=&quot;3&quot; unique_id=&quot;10010&quot;&gt;&lt;property id=&quot;20148&quot; value=&quot;5&quot;/&gt;&lt;property id=&quot;20300&quot; value=&quot;Slide 7 - &amp;quot;1. Tone/Climate: Social Ice Breakers&amp;quot;&quot;/&gt;&lt;property id=&quot;20307&quot; value=&quot;2016&quot;/&gt;&lt;/object&gt;&lt;object type=&quot;3&quot; unique_id=&quot;10011&quot;&gt;&lt;property id=&quot;20148&quot; value=&quot;5&quot;/&gt;&lt;property id=&quot;20300&quot; value=&quot;Slide 8 - &amp;quot;1. Tone/Climate: C. Video Course Intros (examples from Northern Virginia Community College and Indiana University K&quot;/&gt;&lt;property id=&quot;20307&quot; value=&quot;2017&quot;/&gt;&lt;/object&gt;&lt;object type=&quot;3&quot; unique_id=&quot;10012&quot;&gt;&lt;property id=&quot;20148&quot; value=&quot;5&quot;/&gt;&lt;property id=&quot;20300&quot; value=&quot;Slide 9 - &amp;quot;2. Encouragement, Feedback, etc.: &amp;#x0D;&amp;#x0A;A. Online Self-Testing (e.g., self study in vocabulary, anatomy, chemistry, diss&quot;/&gt;&lt;property id=&quot;20307&quot; value=&quot;2018&quot;/&gt;&lt;/object&gt;&lt;object type=&quot;3&quot; unique_id=&quot;10013&quot;&gt;&lt;property id=&quot;20148&quot; value=&quot;5&quot;/&gt;&lt;property id=&quot;20300&quot; value=&quot;Slide 10 - &amp;quot;2. Encouragement, Feedback, etc.: &amp;#x0D;&amp;#x0A;B. Tutorials with Screen Capture &amp;#x0D;&amp;#x0A;(e.g., Jing, Screenr)&amp;quot;&quot;/&gt;&lt;property id=&quot;20307&quot; value=&quot;2183&quot;/&gt;&lt;/object&gt;&lt;object type=&quot;3&quot; unique_id=&quot;10014&quot;&gt;&lt;property id=&quot;20148&quot; value=&quot;5&quot;/&gt;&lt;property id=&quot;20300&quot; value=&quot;Slide 11 - &amp;quot;3. Curiosity, Fun:&amp;#x0D;&amp;#x0A;A. Exploration and Demonstration:&amp;#x0D;&amp;#x0A;Virtual Tours and Timelines (HyperHistory)&amp;#x0D;&amp;#x0A; http://simile.mit&quot;/&gt;&lt;property id=&quot;20307&quot; value=&quot;1724&quot;/&gt;&lt;/object&gt;&lt;object type=&quot;3&quot; unique_id=&quot;10015&quot;&gt;&lt;property id=&quot;20148&quot; value=&quot;5&quot;/&gt;&lt;property id=&quot;20300&quot; value=&quot;Slide 12 - &amp;quot;3. Curiosity, Fun:&amp;#x0D;&amp;#x0A;B.  Online News &amp;#x0D;&amp;#x0A;(Giant jellyfish, Tiny T. rex, and Ardi)&amp;quot;&quot;/&gt;&lt;property id=&quot;20307&quot; value=&quot;2151&quot;/&gt;&lt;/object&gt;&lt;object type=&quot;3&quot; unique_id=&quot;10016&quot;&gt;&lt;property id=&quot;20148&quot; value=&quot;5&quot;/&gt;&lt;property id=&quot;20300&quot; value=&quot;Slide 13 - &amp;quot;4. Variety, Novelty:&amp;#x0D;&amp;#x0A;A. Cool Resource Provider&amp;quot;&quot;/&gt;&lt;property id=&quot;20307&quot; value=&quot;2188&quot;/&gt;&lt;/object&gt;&lt;object type=&quot;3&quot; unique_id=&quot;10017&quot;&gt;&lt;property id=&quot;20148&quot; value=&quot;5&quot;/&gt;&lt;property id=&quot;20300&quot; value=&quot;Slide 14 - &amp;quot;4. Variety, Novelty:&amp;#x0D;&amp;#x0A;B. Volunteer Technology Demos&amp;quot;&quot;/&gt;&lt;property id=&quot;20307&quot; value=&quot;2189&quot;/&gt;&lt;/object&gt;&lt;object type=&quot;3&quot; unique_id=&quot;10018&quot;&gt;&lt;property id=&quot;20148&quot; value=&quot;5&quot;/&gt;&lt;property id=&quot;20300&quot; value=&quot;Slide 15 - &amp;quot;4. Variety, Novelty:&amp;#x0D;&amp;#x0A;C. Adding voice to email, docs (Yack Pack, VoiceThread)&amp;quot;&quot;/&gt;&lt;property id=&quot;20307&quot; value=&quot;2182&quot;/&gt;&lt;/object&gt;&lt;object type=&quot;3&quot; unique_id=&quot;10019&quot;&gt;&lt;property id=&quot;20148&quot; value=&quot;5&quot;/&gt;&lt;property id=&quot;20300&quot; value=&quot;Slide 16 - &amp;quot;4. Variety, Novelty:&amp;#x0D;&amp;#x0A;D. Free Text Chats&amp;#x0D;&amp;#x0A;(Bonk, 2007; Mei-Ya Liang, 2007)&amp;quot;&quot;/&gt;&lt;property id=&quot;20307&quot; value=&quot;2186&quot;/&gt;&lt;/object&gt;&lt;object type=&quot;3&quot; unique_id=&quot;10020&quot;&gt;&lt;property id=&quot;20148&quot; value=&quot;5&quot;/&gt;&lt;property id=&quot;20300&quot; value=&quot;Slide 17 - &amp;quot;5. Autonomy, Choice: A. Online Literature Search (Class Google Jockeys) &amp;#x0D;&amp;#x0A;(links to text, soundtracks, video clips,&quot;/&gt;&lt;property id=&quot;20307&quot; value=&quot;1739&quot;/&gt;&lt;/object&gt;&lt;object type=&quot;3&quot; unique_id=&quot;10021&quot;&gt;&lt;property id=&quot;20148&quot; value=&quot;5&quot;/&gt;&lt;property id=&quot;20300&quot; value=&quot;Slide 18&quot;/&gt;&lt;property id=&quot;20307&quot; value=&quot;1706&quot;/&gt;&lt;/object&gt;&lt;object type=&quot;3&quot; unique_id=&quot;10022&quot;&gt;&lt;property id=&quot;20148&quot; value=&quot;5&quot;/&gt;&lt;property id=&quot;20300&quot; value=&quot;Slide 19 - &amp;quot;5. Autonomy, Choice: &amp;#x0D;&amp;#x0A;C. Famous Person Homepage Explorations&amp;#x0D;&amp;#x0A;(e.g., Thomas Friedman, NY Times reporter)&amp;quot;&quot;/&gt;&lt;property id=&quot;20307&quot; value=&quot;2117&quot;/&gt;&lt;/object&gt;&lt;object type=&quot;3&quot; unique_id=&quot;10023&quot;&gt;&lt;property id=&quot;20148&quot; value=&quot;5&quot;/&gt;&lt;property id=&quot;20300&quot; value=&quot;Slide 20 - &amp;quot;6. Relevance, Meaningfulness: &amp;#x0D;&amp;#x0A; A. Mobile News (New York Times): A new way to take your news with you on the iPhon&quot;/&gt;&lt;property id=&quot;20307&quot; value=&quot;1904&quot;/&gt;&lt;/object&gt;&lt;object type=&quot;3&quot; unique_id=&quot;10024&quot;&gt;&lt;property id=&quot;20148&quot; value=&quot;5&quot;/&gt;&lt;property id=&quot;20300&quot; value=&quot;Slide 21 - &amp;quot;6. Relevance, Meaningfulness: &amp;#x0D;&amp;#x0A;B. 60 Second Recap&amp;#x0D;&amp;#x0A; http://www.60secondrecap.com/ &amp;#x0D;&amp;#x0A; Actress to students: Lend me yo&quot;/&gt;&lt;property id=&quot;20307&quot; value=&quot;2152&quot;/&gt;&lt;/object&gt;&lt;object type=&quot;3&quot; unique_id=&quot;10025&quot;&gt;&lt;property id=&quot;20148&quot; value=&quot;5&quot;/&gt;&lt;property id=&quot;20300&quot; value=&quot;Slide 22 - &amp;quot;7. Interactive, Collaborative: &amp;#x0D;&amp;#x0A;A. Online Language Learning &amp;#x0D;&amp;#x0A;(ECpod, Mixxer, Livemocha, Babbel, KanTalk)&amp;quot;&quot;/&gt;&lt;property id=&quot;20307&quot; value=&quot;1748&quot;/&gt;&lt;/object&gt;&lt;object type=&quot;3&quot; unique_id=&quot;10026&quot;&gt;&lt;property id=&quot;20148&quot; value=&quot;5&quot;/&gt;&lt;property id=&quot;20300&quot; value=&quot;Slide 23 - &amp;quot;7. Interactive, Collaborative: &amp;#x0D;&amp;#x0A;B. Collaborative Groups (Ning, Google Groups, MSN Groups, Yahoo Groups, Diigo)&amp;quot;&quot;/&gt;&lt;property id=&quot;20307&quot; value=&quot;2162&quot;/&gt;&lt;/object&gt;&lt;object type=&quot;3&quot; unique_id=&quot;10027&quot;&gt;&lt;property id=&quot;20148&quot; value=&quot;5&quot;/&gt;&lt;property id=&quot;20300&quot; value=&quot;Slide 24 - &amp;quot;7. Interactive, Collaborative: &amp;#x0D;&amp;#x0A;C. Collaborative Documents (Google Docs)&amp;quot;&quot;/&gt;&lt;property id=&quot;20307&quot; value=&quot;2184&quot;/&gt;&lt;/object&gt;&lt;object type=&quot;3&quot; unique_id=&quot;10028&quot;&gt;&lt;property id=&quot;20148&quot; value=&quot;5&quot;/&gt;&lt;property id=&quot;20300&quot; value=&quot;Slide 25 - &amp;quot;7. Interactive, Collaborative: &amp;#x0D;&amp;#x0A;D. Collaborative Bookmarking (Diigo, Delicious)&amp;quot;&quot;/&gt;&lt;property id=&quot;20307&quot; value=&quot;2185&quot;/&gt;&lt;/object&gt;&lt;object type=&quot;3&quot; unique_id=&quot;10029&quot;&gt;&lt;property id=&quot;20148&quot; value=&quot;5&quot;/&gt;&lt;property id=&quot;20300&quot; value=&quot;Slide 26 - &amp;quot;8. Engagement, Effort:&amp;#x0D;&amp;#x0A;A. Synchronous and Asynchronous Events (e.g., Breeze + Video + Online Forum + Online Papers&quot;/&gt;&lt;property id=&quot;20307&quot; value=&quot;1774&quot;/&gt;&lt;/object&gt;&lt;object type=&quot;3&quot; unique_id=&quot;10030&quot;&gt;&lt;property id=&quot;20148&quot; value=&quot;5&quot;/&gt;&lt;property id=&quot;20300&quot; value=&quot;Slide 27 - &amp;quot;8. Engagement, Effort:&amp;#x0D;&amp;#x0A;B. Nominate Quotes (e.g., Shakespeare)&amp;quot;&quot;/&gt;&lt;property id=&quot;20307&quot; value=&quot;2193&quot;/&gt;&lt;/object&gt;&lt;object type=&quot;3&quot; unique_id=&quot;10031&quot;&gt;&lt;property id=&quot;20148&quot; value=&quot;5&quot;/&gt;&lt;property id=&quot;20300&quot; value=&quot;Slide 28 - &amp;quot;8. Engagement, Effort:&amp;#x0D;&amp;#x0A;C. Online Café Question Exchange&amp;quot;&quot;/&gt;&lt;property id=&quot;20307&quot; value=&quot;2195&quot;/&gt;&lt;/object&gt;&lt;object type=&quot;3&quot; unique_id=&quot;10032&quot;&gt;&lt;property id=&quot;20148&quot; value=&quot;5&quot;/&gt;&lt;property id=&quot;20300&quot; value=&quot;Slide 29 - &amp;quot;9. Tension, Challenge, etc.:&amp;#x0D;&amp;#x0A;A. Online Role Play of Famous People, Mock Trial, Debates, etc.&amp;quot;&quot;/&gt;&lt;property id=&quot;20307&quot; value=&quot;1534&quot;/&gt;&lt;/object&gt;&lt;object type=&quot;3&quot; unique_id=&quot;10033&quot;&gt;&lt;property id=&quot;20148&quot; value=&quot;5&quot;/&gt;&lt;property id=&quot;20300&quot; value=&quot;Slide 30 - &amp;quot;9. Tension, Challenge, etc.:&amp;#x0D;&amp;#x0A;B. Ethical Medical Debates&amp;quot;&quot;/&gt;&lt;property id=&quot;20307&quot; value=&quot;2025&quot;/&gt;&lt;/object&gt;&lt;object type=&quot;3&quot; unique_id=&quot;10034&quot;&gt;&lt;property id=&quot;20148&quot; value=&quot;5&quot;/&gt;&lt;property id=&quot;20300&quot; value=&quot;Slide 31 - &amp;quot;10. Yields Products, Goals: &amp;#x0D;&amp;#x0A;A. Movie Festivals, Concept Maps, Video Papers, Virtual Timelines, Digital Movies&amp;quot;&quot;/&gt;&lt;property id=&quot;20307&quot; value=&quot;1909&quot;/&gt;&lt;/object&gt;&lt;object type=&quot;3&quot; unique_id=&quot;10035&quot;&gt;&lt;property id=&quot;20148&quot; value=&quot;5&quot;/&gt;&lt;property id=&quot;20300&quot; value=&quot;Slide 32 - &amp;quot;10. Yields Products, Goals: &amp;#x0D;&amp;#x0A;B. Video Blogs&amp;quot;&quot;/&gt;&lt;property id=&quot;20307&quot; value=&quot;2199&quot;/&gt;&lt;/object&gt;&lt;object type=&quot;3&quot; unique_id=&quot;10036&quot;&gt;&lt;property id=&quot;20148&quot; value=&quot;5&quot;/&gt;&lt;property id=&quot;20300&quot; value=&quot;Slide 33 - &amp;quot;Part II: Addressing Learning Styles&amp;quot;&quot;/&gt;&lt;property id=&quot;20307&quot; value=&quot;1922&quot;/&gt;&lt;/object&gt;&lt;object type=&quot;3&quot; unique_id=&quot;10037&quot;&gt;&lt;property id=&quot;20148&quot; value=&quot;5&quot;/&gt;&lt;property id=&quot;20300&quot; value=&quot;Slide 34&quot;/&gt;&lt;property id=&quot;20307&quot; value=&quot;2122&quot;/&gt;&lt;/object&gt;&lt;object type=&quot;3&quot; unique_id=&quot;10038&quot;&gt;&lt;property id=&quot;20148&quot; value=&quot;5&quot;/&gt;&lt;property id=&quot;20300&quot; value=&quot;Slide 35 - &amp;quot;The R2D2 Method&amp;quot;&quot;/&gt;&lt;property id=&quot;20307&quot; value=&quot;1930&quot;/&gt;&lt;/object&gt;&lt;object type=&quot;3&quot; unique_id=&quot;10039&quot;&gt;&lt;property id=&quot;20148&quot; value=&quot;5&quot;/&gt;&lt;property id=&quot;20300&quot; value=&quot;Slide 36 - &amp;quot;1. Auditory or Verbal Learners&amp;quot;&quot;/&gt;&lt;property id=&quot;20307&quot; value=&quot;1932&quot;/&gt;&lt;/object&gt;&lt;object type=&quot;3&quot; unique_id=&quot;10040&quot;&gt;&lt;property id=&quot;20148&quot; value=&quot;5&quot;/&gt;&lt;property id=&quot;20300&quot; value=&quot;Slide 37 - &amp;quot;Read 1a. Publishing in Open Access Journals (e.g., PLOS)&amp;quot;&quot;/&gt;&lt;property id=&quot;20307&quot; value=&quot;2138&quot;/&gt;&lt;/object&gt;&lt;object type=&quot;3&quot; unique_id=&quot;10041&quot;&gt;&lt;property id=&quot;20148&quot; value=&quot;5&quot;/&gt;&lt;property id=&quot;20300&quot; value=&quot;Slide 38 - &amp;quot;Read 1b. Course Announcements (e.g., Teaching with Twitter)&amp;quot;&quot;/&gt;&lt;property id=&quot;20307&quot; value=&quot;2139&quot;/&gt;&lt;/object&gt;&lt;object type=&quot;3&quot; unique_id=&quot;10042&quot;&gt;&lt;property id=&quot;20148&quot; value=&quot;5&quot;/&gt;&lt;property id=&quot;20300&quot; value=&quot;Slide 39 - &amp;quot;Read 1c. Podcast Paper Reflections&amp;quot;&quot;/&gt;&lt;property id=&quot;20307&quot; value=&quot;2196&quot;/&gt;&lt;/object&gt;&lt;object type=&quot;3&quot; unique_id=&quot;10043&quot;&gt;&lt;property id=&quot;20148&quot; value=&quot;5&quot;/&gt;&lt;property id=&quot;20300&quot; value=&quot;Slide 40 - &amp;quot;Read 1d. Wiki Steps on How to do Something: Wikihow&amp;#x0D;&amp;#x0A;http://www.wikihow.com/&amp;quot;&quot;/&gt;&lt;property id=&quot;20307&quot; value=&quot;2129&quot;/&gt;&lt;/object&gt;&lt;object type=&quot;3&quot; unique_id=&quot;10044&quot;&gt;&lt;property id=&quot;20148&quot; value=&quot;5&quot;/&gt;&lt;property id=&quot;20300&quot; value=&quot;Slide 41 - &amp;quot;2. Reflective and Observational Learners&amp;quot;&quot;/&gt;&lt;property id=&quot;20307&quot; value=&quot;1944&quot;/&gt;&lt;/object&gt;&lt;object type=&quot;3&quot; unique_id=&quot;10045&quot;&gt;&lt;property id=&quot;20148&quot; value=&quot;5&quot;/&gt;&lt;property id=&quot;20300&quot; value=&quot;Slide 42 - &amp;quot;Reflect 2a. Blogs Uses&amp;quot;&quot;/&gt;&lt;property id=&quot;20307&quot; value=&quot;2153&quot;/&gt;&lt;/object&gt;&lt;object type=&quot;3&quot; unique_id=&quot;10046&quot;&gt;&lt;property id=&quot;20148&quot; value=&quot;5&quot;/&gt;&lt;property id=&quot;20300&quot; value=&quot;Slide 43 - &amp;quot;Reflect 2b. Reuse Blog Transcripts&amp;quot;&quot;/&gt;&lt;property id=&quot;20307&quot; value=&quot;2187&quot;/&gt;&lt;/object&gt;&lt;object type=&quot;3&quot; unique_id=&quot;10047&quot;&gt;&lt;property id=&quot;20148&quot; value=&quot;5&quot;/&gt;&lt;property id=&quot;20300&quot; value=&quot;Slide 44 - &amp;quot;Reflect 2c. Critical Friend Blog Postings&amp;quot;&quot;/&gt;&lt;property id=&quot;20307&quot; value=&quot;2154&quot;/&gt;&lt;/object&gt;&lt;object type=&quot;3&quot; unique_id=&quot;10048&quot;&gt;&lt;property id=&quot;20148&quot; value=&quot;5&quot;/&gt;&lt;property id=&quot;20300&quot; value=&quot;Slide 45 - &amp;quot;Reflect 2d. Expert and Domain Specific Blogs (English Teacher Blogs)&amp;quot;&quot;/&gt;&lt;property id=&quot;20307&quot; value=&quot;2155&quot;/&gt;&lt;/object&gt;&lt;object type=&quot;3&quot; unique_id=&quot;10049&quot;&gt;&lt;property id=&quot;20148&quot; value=&quot;5&quot;/&gt;&lt;property id=&quot;20300&quot; value=&quot;Slide 46 - &amp;quot;Reflect 2e. Watch or Listen to Online Conferences&amp;quot;&quot;/&gt;&lt;property id=&quot;20307&quot; value=&quot;2156&quot;/&gt;&lt;/object&gt;&lt;object type=&quot;3&quot; unique_id=&quot;10050&quot;&gt;&lt;property id=&quot;20148&quot; value=&quot;5&quot;/&gt;&lt;property id=&quot;20300&quot; value=&quot;Slide 47 - &amp;quot;Reflect 2f. Analyze Online Cases &amp;#x0D;&amp;#x0A;(problems, solutions, etc.)&amp;quot;&quot;/&gt;&lt;property id=&quot;20307&quot; value=&quot;2157&quot;/&gt;&lt;/object&gt;&lt;object type=&quot;3&quot; unique_id=&quot;10051&quot;&gt;&lt;property id=&quot;20148&quot; value=&quot;5&quot;/&gt;&lt;property id=&quot;20300&quot; value=&quot;Slide 48 - &amp;quot;Reflect 2g. Reuse Blog, Chat Transcripts, Interviews, Presentations&amp;quot;&quot;/&gt;&lt;property id=&quot;20307&quot; value=&quot;2200&quot;/&gt;&lt;/object&gt;&lt;object type=&quot;3&quot; unique_id=&quot;10052&quot;&gt;&lt;property id=&quot;20148&quot; value=&quot;5&quot;/&gt;&lt;property id=&quot;20300&quot; value=&quot;Slide 49 - &amp;quot;Reflect 2h. Wikibook Critique&amp;quot;&quot;/&gt;&lt;property id=&quot;20307&quot; value=&quot;2201&quot;/&gt;&lt;/object&gt;&lt;object type=&quot;3&quot; unique_id=&quot;10053&quot;&gt;&lt;property id=&quot;20148&quot; value=&quot;5&quot;/&gt;&lt;property id=&quot;20300&quot; value=&quot;Slide 50 - &amp;quot;3. Visual Learners&amp;quot;&quot;/&gt;&lt;property id=&quot;20307&quot; value=&quot;1956&quot;/&gt;&lt;/object&gt;&lt;object type=&quot;3&quot; unique_id=&quot;10054&quot;&gt;&lt;property id=&quot;20148&quot; value=&quot;5&quot;/&gt;&lt;property id=&quot;20300&quot; value=&quot;Slide 51 - &amp;quot;Display 3a. Pubcasts! (videos of scientific papers and science)&amp;#x0D;&amp;#x0A;NSF, the Public Library of Science, and the San Di&quot;/&gt;&lt;property id=&quot;20307&quot; value=&quot;2141&quot;/&gt;&lt;/object&gt;&lt;object type=&quot;3&quot; unique_id=&quot;10055&quot;&gt;&lt;property id=&quot;20148&quot; value=&quot;5&quot;/&gt;&lt;property id=&quot;20300&quot; value=&quot;Slide 52 - &amp;quot;Display 3b. Anchored Instruction &amp;#x0D;&amp;#x0A;Discussions (YouTube, CNN, BBC, TeacherTube, CurrentTV)&amp;quot;&quot;/&gt;&lt;property id=&quot;20307&quot; value=&quot;1965&quot;/&gt;&lt;/object&gt;&lt;object type=&quot;3&quot; unique_id=&quot;10056&quot;&gt;&lt;property id=&quot;20148&quot; value=&quot;5&quot;/&gt;&lt;property id=&quot;20300&quot; value=&quot;Slide 53 - &amp;quot; Display 3c. Follow Online Adventure&amp;#x0D;&amp;#x0A;Australian adventurer Don McIntyre and teenage circumnavigator Mike Perham to&quot;/&gt;&lt;property id=&quot;20307&quot; value=&quot;2172&quot;/&gt;&lt;/object&gt;&lt;object type=&quot;3&quot; unique_id=&quot;10057&quot;&gt;&lt;property id=&quot;20148&quot; value=&quot;5&quot;/&gt;&lt;property id=&quot;20300&quot; value=&quot;Slide 54 - &amp;quot;Display 3d. Concept Mapping and Timeline Tools (VUE, Bubbl.us, Cmap, Freemind, Gliffy, Mindmeister, or Mindomo)&amp;quot;&quot;/&gt;&lt;property id=&quot;20307&quot; value=&quot;1970&quot;/&gt;&lt;/object&gt;&lt;object type=&quot;3&quot; unique_id=&quot;10058&quot;&gt;&lt;property id=&quot;20148&quot; value=&quot;5&quot;/&gt;&lt;property id=&quot;20300&quot; value=&quot;Slide 55 - &amp;quot;Display 3e. World Trends and Indices (e.g. Worldmapper)&amp;quot;&quot;/&gt;&lt;property id=&quot;20307&quot; value=&quot;1975&quot;/&gt;&lt;/object&gt;&lt;object type=&quot;3&quot; unique_id=&quot;10059&quot;&gt;&lt;property id=&quot;20148&quot; value=&quot;5&quot;/&gt;&lt;property id=&quot;20300&quot; value=&quot;Slide 56&quot;/&gt;&lt;property id=&quot;20307&quot; value=&quot;2130&quot;/&gt;&lt;/object&gt;&lt;object type=&quot;3&quot; unique_id=&quot;10060&quot;&gt;&lt;property id=&quot;20148&quot; value=&quot;5&quot;/&gt;&lt;property id=&quot;20300&quot; value=&quot;Slide 57 - &amp;quot;Display 3g. Shared Online Video (e.g., Howcast, WonderHowTo, Clip Chef)&amp;quot;&quot;/&gt;&lt;property id=&quot;20307&quot; value=&quot;2174&quot;/&gt;&lt;/object&gt;&lt;object type=&quot;3&quot; unique_id=&quot;10061&quot;&gt;&lt;property id=&quot;20148&quot; value=&quot;5&quot;/&gt;&lt;property id=&quot;20300&quot; value=&quot;Slide 58 - &amp;quot;4. Tactile/Kinesthetic Learners&amp;quot;&quot;/&gt;&lt;property id=&quot;20307&quot; value=&quot;1984&quot;/&gt;&lt;/object&gt;&lt;object type=&quot;3&quot; unique_id=&quot;10062&quot;&gt;&lt;property id=&quot;20148&quot; value=&quot;5&quot;/&gt;&lt;property id=&quot;20300&quot; value=&quot;Slide 59 - &amp;quot;Do 4a. Wikibooks: International Collaboration (Web 2.0 and Emerging Learning Technologies (The WELT))&amp;quot;&quot;/&gt;&lt;property id=&quot;20307&quot; value=&quot;1986&quot;/&gt;&lt;/object&gt;&lt;object type=&quot;3&quot; unique_id=&quot;10063&quot;&gt;&lt;property id=&quot;20148&quot; value=&quot;5&quot;/&gt;&lt;property id=&quot;20300&quot; value=&quot;Slide 60 - &amp;quot;Do 4b. Survey Research and Market Analysis &amp;#x0D;&amp;#x0A;(e.g., Mister Poll, MicroPoll, Zoomerang, SurveyShare)&amp;quot;&quot;/&gt;&lt;property id=&quot;20307&quot; value=&quot;1990&quot;/&gt;&lt;/object&gt;&lt;object type=&quot;3&quot; unique_id=&quot;10064&quot;&gt;&lt;property id=&quot;20148&quot; value=&quot;5&quot;/&gt;&lt;property id=&quot;20300&quot; value=&quot;Slide 61 - &amp;quot;Do 4c. Online Warm-ups Activities&amp;#x0D;&amp;#x0A;Just-In-Time-Teaching (JiTT) http://webphysics.iupui.edu/jitt/jitt.html&amp;quot;&quot;/&gt;&lt;property id=&quot;20307&quot; value=&quot;1992&quot;/&gt;&lt;/object&gt;&lt;object type=&quot;3&quot; unique_id=&quot;10065&quot;&gt;&lt;property id=&quot;20148&quot; value=&quot;5&quot;/&gt;&lt;property id=&quot;20300&quot; value=&quot;Slide 62 - &amp;quot;Do 4d. Online Performances&amp;#x0D;&amp;#x0A;Virtual Worlds/Reality/MMOG &amp;#x0D;&amp;#x0A;(e.g.,Shakespeare plays reenacted)&amp;quot;&quot;/&gt;&lt;property id=&quot;20307&quot; value=&quot;2126&quot;/&gt;&lt;/object&gt;&lt;object type=&quot;3&quot; unique_id=&quot;10066&quot;&gt;&lt;property id=&quot;20148&quot; value=&quot;5&quot;/&gt;&lt;property id=&quot;20300&quot; value=&quot;Slide 63 - &amp;quot;Do 4e. Syllabus, Glossary, etc. in wiki: &amp;#x0D;&amp;#x0A;Students sign up for tasks &amp;#x0D;&amp;#x0A;(Ron Owston, York University)&amp;quot;&quot;/&gt;&lt;property id=&quot;20307&quot; value=&quot;2127&quot;/&gt;&lt;/object&gt;&lt;object type=&quot;3&quot; unique_id=&quot;10067&quot;&gt;&lt;property id=&quot;20148&quot; value=&quot;5&quot;/&gt;&lt;property id=&quot;20300&quot; value=&quot;Slide 64 - &amp;quot;&amp;#x0D;&amp;#x0A; Read 1f. Podcasts for students of pronunciation class &amp;#x0D;&amp;#x0A;(e.g., Tzu-Su Chen, Taiwan)&amp;quot;&quot;/&gt;&lt;property id=&quot;20307&quot; value=&quot;2173&quot;/&gt;&lt;/object&gt;&lt;object type=&quot;3&quot; unique_id=&quot;10068&quot;&gt;&lt;property id=&quot;20148&quot; value=&quot;5&quot;/&gt;&lt;property id=&quot;20300&quot; value=&quot;Slide 65 - &amp;quot;Do 4g. Wiki: Poetry Projects Online&amp;quot;&quot;/&gt;&lt;property id=&quot;20307&quot; value=&quot;2056&quot;/&gt;&lt;/object&gt;&lt;object type=&quot;3&quot; unique_id=&quot;10069&quot;&gt;&lt;property id=&quot;20148&quot; value=&quot;5&quot;/&gt;&lt;property id=&quot;20300&quot; value=&quot;Slide 66 - &amp;quot;Try the R2D2 Method!!!&amp;#x0D;&amp;#x0A; Try TEC-VARIETY!!!&amp;quot;&quot;/&gt;&lt;property id=&quot;20307&quot; value=&quot;1560&quot;/&gt;&lt;/object&gt;&lt;/object&gt;&lt;/object&gt;&lt;/database&gt;"/>
</p:tagLst>
</file>

<file path=ppt/theme/theme1.xml><?xml version="1.0" encoding="utf-8"?>
<a:theme xmlns:a="http://schemas.openxmlformats.org/drawingml/2006/main" name="1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93602</TotalTime>
  <Words>766</Words>
  <Application>Microsoft Office PowerPoint</Application>
  <PresentationFormat>On-screen Show (4:3)</PresentationFormat>
  <Paragraphs>110</Paragraphs>
  <Slides>76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76</vt:i4>
      </vt:variant>
    </vt:vector>
  </HeadingPairs>
  <TitlesOfParts>
    <vt:vector size="112" baseType="lpstr">
      <vt:lpstr>Gulim</vt:lpstr>
      <vt:lpstr>MS PGothic</vt:lpstr>
      <vt:lpstr>宋体</vt:lpstr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1_Professional</vt:lpstr>
      <vt:lpstr>2_5 white background logo top</vt:lpstr>
      <vt:lpstr>5 white background logo top</vt:lpstr>
      <vt:lpstr>26_Office Theme</vt:lpstr>
      <vt:lpstr>5_Default Design</vt:lpstr>
      <vt:lpstr>28_Default Design</vt:lpstr>
      <vt:lpstr>6_Default Design</vt:lpstr>
      <vt:lpstr>16_Default Design</vt:lpstr>
      <vt:lpstr>8_Default Design</vt:lpstr>
      <vt:lpstr>50_Office Theme</vt:lpstr>
      <vt:lpstr>37_Office Theme</vt:lpstr>
      <vt:lpstr>Custom Design</vt:lpstr>
      <vt:lpstr>64_Office Theme</vt:lpstr>
      <vt:lpstr>51_Default Design</vt:lpstr>
      <vt:lpstr>18_Office Theme</vt:lpstr>
      <vt:lpstr>33_Default Design</vt:lpstr>
      <vt:lpstr>52_Default Design</vt:lpstr>
      <vt:lpstr>24_Default Design</vt:lpstr>
      <vt:lpstr>14_Default Design</vt:lpstr>
      <vt:lpstr>2_Default Design</vt:lpstr>
      <vt:lpstr>5_Office Theme</vt:lpstr>
      <vt:lpstr>52_Office Theme</vt:lpstr>
      <vt:lpstr>7_Professional</vt:lpstr>
      <vt:lpstr>3_Default Design</vt:lpstr>
      <vt:lpstr>Office Theme</vt:lpstr>
      <vt:lpstr>7_Default Design</vt:lpstr>
      <vt:lpstr>Masterclass 3: Where Are You R2D2?:  Addressing Diverse Learner Needs with the Read, Reflect, Display, and Do Model</vt:lpstr>
      <vt:lpstr>This Generation of Students</vt:lpstr>
      <vt:lpstr>November 25, 2014 OER Research Hub, OER Evidence Report: Building Understanding of Open Education 2013-2014 http://oerresearchhub.files.wordpress.com/2014/11/oerrh-evidence-report-2014.pdf </vt:lpstr>
      <vt:lpstr>What about the Instructor in the Open World?</vt:lpstr>
      <vt:lpstr>Nine “C” Metaphors of Instructors (e.g., “Cat Herders”)</vt:lpstr>
      <vt:lpstr>1. Instructor as Credit Manager</vt:lpstr>
      <vt:lpstr>2. Instructor as Court Room Judge</vt:lpstr>
      <vt:lpstr>3. Instructor as Counselor</vt:lpstr>
      <vt:lpstr>4. Instructor as Consultant</vt:lpstr>
      <vt:lpstr>5. Instructor as Conductor</vt:lpstr>
      <vt:lpstr>6. Instructor as Course Ambassador</vt:lpstr>
      <vt:lpstr>7. Instructor as Curator</vt:lpstr>
      <vt:lpstr>8. Instructor as Concierge </vt:lpstr>
      <vt:lpstr>9. Instructor as Camping Trip Guide</vt:lpstr>
      <vt:lpstr>#10? How About Instruction as a Cognitive Apprenticeship?</vt:lpstr>
      <vt:lpstr>Brown, J. S., Collins, A., &amp; Duguid, P. (1988). Cognitive apprenticeship, situated cognition, and social interaction.   Bolt, Beranek, and Newman, Inc., Technical Report No. 6886.</vt:lpstr>
      <vt:lpstr>Expert Apprenticeship from Video</vt:lpstr>
      <vt:lpstr>Addressing Learning Styles</vt:lpstr>
      <vt:lpstr>Question: How can technology address diverse learner needs? </vt:lpstr>
      <vt:lpstr>PowerPoint Presentation</vt:lpstr>
      <vt:lpstr>PowerPoint Presentation</vt:lpstr>
      <vt:lpstr>PowerPoint Presentation</vt:lpstr>
      <vt:lpstr>The R2D2 Method</vt:lpstr>
      <vt:lpstr>1. Auditory or Verbal Learners</vt:lpstr>
      <vt:lpstr>Read 1a. Collect and Listen to Interactive Stories  (e.g., Meograph: http://www.meograph.com/)</vt:lpstr>
      <vt:lpstr>Read 1b.  Reading about the Life of a Musician (bio.com) http://www.biography.com/people/bob-marley-9399524 </vt:lpstr>
      <vt:lpstr>Read 1c.  Exploring the Life of a Prominent People (Wikipedia) http://en.wikipedia.org/wiki/Vannevar_Bush </vt:lpstr>
      <vt:lpstr>January 28, 2015 Read 1d. Twitter Fed Class Discussions Live-Tweeting Assignments: To Use or Not to Use? he Chronicle of Higher Education, Adeline Koh http://chronicle.com/blogs/profhacker/live-tweeting-assignments-to-use-or-not-to-use/58949 </vt:lpstr>
      <vt:lpstr>Read 1e. Grammer Checkers  (e.g., Grammarly, Ginger, GrammarCheck, PaperRater, and SpellCheckPlus) http://www.grammarly.com/ </vt:lpstr>
      <vt:lpstr>August 31, 2015 Read 1f. Review Blog Resources  (e.g., Martin’s Accounting Blog) http://martinjquinn.com/ </vt:lpstr>
      <vt:lpstr>January 28, 2015 Read 1g. Wikipedia Activities (searches, reviews, critiques, edits, reflections, etc.) https://en.wikipedia.org/wiki/Deferred_income </vt:lpstr>
      <vt:lpstr>Read 1h. Video Tutorials, Demonstrations, and How-To’s Investopedia (videos, tutorials, etc.) http://www.investopedia.com/university/accounting/accounting1.asp </vt:lpstr>
      <vt:lpstr>2. Reflective and Observational Learners</vt:lpstr>
      <vt:lpstr>Reflect 2a. Big Issue Reflections   (Big Questions Online (BQO)), Feb 3, 3015 (e.g., Is curiosity essential for human flourishing?) https://www.bigquestionsonline.com/content/do-we-have-souls </vt:lpstr>
      <vt:lpstr>Reflect 2b.  Interpreting Infographics July 24, 2014 Woman in Computer Science http://graduatedegrees.online.njit.edu/mscs-resources/mscs-infographics/women-in-computer-science/ </vt:lpstr>
      <vt:lpstr>PowerPoint Presentation</vt:lpstr>
      <vt:lpstr>Reflect 2d. Workplace Internship, Practicum, and Field Experiences</vt:lpstr>
      <vt:lpstr>Reflect 2e.  Reflect on Virtual Timelines (Dipity, xtimeline, Simile, etc.) http://www.usatoday.com/news/destinations/story/2011-08-25/Martin-Luther-King-Jr-Memorial-in-Washington-A-closer-look/50136470/1?csp=34news http://usatoday30.usatoday.com/tech/news/story/2011-09-22/steve-jobs-dies/50672498/1  http://www.cnet.com/news/steve-jobs-a-timeline/ </vt:lpstr>
      <vt:lpstr>Reflect 2f. Cultural Blogs (e.g., Dr. Kim Foreman, San Fran State Univ, Come and See Africa Blog; http://comeandseeafrica.blogspot.com/)</vt:lpstr>
      <vt:lpstr>Poll #6:  Any light bulbs going off in your head so far…?</vt:lpstr>
      <vt:lpstr>3. Visual Learners</vt:lpstr>
      <vt:lpstr>Display 3a. Virtualize Words Used (e.g., Wordle, Tagzedo, Tagul, WordSift, Word It Out) http://shellyterrell.com/2010/02/14/12-word-cloud-resources-tips-tools/ </vt:lpstr>
      <vt:lpstr>Display 3b. Map Animations Yes, Mr. President, We Remade Our Atlas to Reflect Shrinking Ice Christine Dell'Amore, National Geographic, August 3, 3015  http://news.nationalgeographic.com/2015/08/150803-arctic-ice-obama-climate-nation-science/?utm_content=buffer8a394&amp;utm_medium=social&amp;utm_source=twitter.com&amp;utm_campaign=buffer </vt:lpstr>
      <vt:lpstr>Display 3c.  Interpreting Infographics August 5, 2015 How much rainforest in that chocolate bar? Global Forest Watch, Nancy Harris, Octavia Payne and Sarah Mann http://blog.globalforestwatch.org/2015/08/how-much-rainforest-is-in-that-chocolate-bar/ </vt:lpstr>
      <vt:lpstr>Reflect 2d.  More Interpreting Infographics June 12, 2015 Google vs. Apple https://visual.ly/google-vs-apple-%E2%80%93-facts-figures-app-stores-race </vt:lpstr>
      <vt:lpstr>Display 3e. (April 28, 2015) Concept Mapping and Flowcharting (Bubbl.us, Cmap, Gliffy, Spicynodes, or Mindomo) http://www.spicynodes.org/index.html</vt:lpstr>
      <vt:lpstr>Display 3f. October 31, 2014 Penguin Science (Penguin Cam), Jean Pennycook http://www.penguinscience.com/ http://www.thistle.org/pcam2/images.shtml  </vt:lpstr>
      <vt:lpstr>Display 3g. Videos for clinical education (Verdi - La Traviata (1988) - Complete opera)  https://www.youtube.com/watch?v=49UZa0TO2zQ </vt:lpstr>
      <vt:lpstr>Display 3h. Educational Videos:  CNN, BBC, TED, TED-Ed, ForaTV Patsy Rodenburg: Why I Do Theater: https://www.ted.com/talks/patsy_rodenburg_why_i_do_theater Ben Cameron: The true power of the performing arts : http://www.ted.com/talks/ben_cameron_tedxyyc?language=en  Kenichi Ebina: My magic moves: http://www.ted.com/talks/kenichi_ebina_s_magic_moves  Mallika Sarabhai: Dance to change the world: http://www.ted.com/talks/mallika_sarabhai  Wayne McGregor: A choreographer's creative process in real time: http://www.ted.com/talks/wayne_mcgregor_a_choreographer_s_creative_process_in_real_time  Bill T. Jones: The dancer, the singer, the cellist ... and a moment of creative magic  http://www.ted.com/talks/bill_t_jones_the_dancer_the_singer_the_cellist_and_a_moment_of_creative_magic </vt:lpstr>
      <vt:lpstr>Display 3i. Educational Videos:  CNN, BBC, TED, TED-Ed, ForaTV BBC One-Minute World News (May 27, 2015) Turning Van Gogh's The Night Cafe into virtual reality  http://www.bbc.com/news/technology-32751392  </vt:lpstr>
      <vt:lpstr>Display 3j.  Documentary Debates:  e.g., Documentaries on Islamic Extremism http://www.bbc.com/news/entertainment-arts-32901215  Tribeca Film Festival https://tribecafilm.com/filmguide/among-the-believers-2015 </vt:lpstr>
      <vt:lpstr>PowerPoint Presentation</vt:lpstr>
      <vt:lpstr>Display 3L.  Tracking the Life of a Scientist  (e.g., Brian J. Ford, independent scientist) http://www.youtube.com/user/tellymonitor#p/a/u/1/LhGeApsKjasr   http://www.labnews.co.uk/news/prehistoric-revolution/ </vt:lpstr>
      <vt:lpstr>Display 3m. Video Tutorials, Demonstrations, and How-To’s WonderHowTo and Howcast http://www.howcast.com/  http://www.wonderhowto.com/  http://www.howcast.com/?s=tune+a+drum </vt:lpstr>
      <vt:lpstr>Display 3n. Video Tutorials, Demonstrations, and How-To’s WonderHowTo, Howcast, MoneySee http://www.howcast.com/  http://www.wonderhowto.com/ http://www.monkeysee.com/play/24452-top-accounting-jobs </vt:lpstr>
      <vt:lpstr>Display 3o.  Video Repositories and Portals  (e.g., Khan Academy, Music Masterpieces) https://www.khanacademy.org/humanities/music/music-masterpieces-old-new/ludwig-van-beethoven-music/v/ludwig-van-beethoven-part-1 </vt:lpstr>
      <vt:lpstr>Display 3p. Videos for clinical education (Sungkyunkwan University School of Medicine, www.mededu.or.kr) </vt:lpstr>
      <vt:lpstr>Display 3q.  Unique OER  (e.g., Dead Sea Scrolls) http://www.deadseascrolls.org.il/explore-the-archive  http://www.deadseascrolls.org.il/explore-the-archive/search#q=site_en:'Qumran,_Cave_4'  http://www.deadseascrolls.org.il/home</vt:lpstr>
      <vt:lpstr>Display 3r. Syrian Cultural Destroyed, CNN, July 3, 2014</vt:lpstr>
      <vt:lpstr>Display 3s. Virtual Microscopes</vt:lpstr>
      <vt:lpstr>Display 3t. Video Scenario Learning</vt:lpstr>
      <vt:lpstr>4. Tactile/Kinesthetic Learners</vt:lpstr>
      <vt:lpstr>February 8, 2015 Do 4a. Recap Discussion (e.g., Prezi from Thuy Han for R678 class Week 4) https://prezi.com/r4vkwqolkrn9/httpswebarchiveorgweb20040303191129httpwwwnetco/?utm_campaign=share&amp;utm_medium=copy </vt:lpstr>
      <vt:lpstr>Do 4b. Student Music Recordings of Course Content April 26, 2015 IST Groove Song, Jeffrey Jenkins, R511: https://soundcloud.com/jeffjenkins25/ist-groove The World is Open , Jill Kaufman, R678: https://www.youtube.com/watch?v=ZRGV0Mg5Vmw&amp;feature=youtu.be  Daniel Halluska, P540: http://www.youtube.com/watch?v=tOL7lrGsqnw </vt:lpstr>
      <vt:lpstr>Do 4c. Interactive Archive/Gallery of Exemplary First-Year Writing Projects (Fresh Writing, University of Notre Dame, September 24, 2014; https://freshwriting.nd.edu/)</vt:lpstr>
      <vt:lpstr>10. Yields Products, Goals:  E. Student Created Mobile Apps  The App Builder: http://www.theappbuilder.com/  Mintian Guo: http://myapp.is/r685final </vt:lpstr>
      <vt:lpstr>1. Combining Phases (Media)  (Dual Coding Theory: Text + Video) Text: http://en.wikipedia.org/wiki/Ray_Dolby  Video (September 20,2000): http://www.gigwise.com/news/84155/audio-pioneer- </vt:lpstr>
      <vt:lpstr>2. Combining Phases (Media) Unique Open Educational Resources and Portals (e.g., Mozart: http://www.mozartproject.org/)</vt:lpstr>
      <vt:lpstr>PowerPoint Presentation</vt:lpstr>
      <vt:lpstr>4. Combining Phases (Media) Tracking Researchers and Explorers http://lt.umn.edu/earthducation/expedition6/ </vt:lpstr>
      <vt:lpstr>5. Combining Phases (Media) Design Article Database in Facebook, Jenny Webeck https://www.facebook.com/JennyBELTT/timeline  Dr. Bonk's creative fun time group (R546)  https://www.facebook.com/groups/830496290323899/ </vt:lpstr>
      <vt:lpstr>Poll #7: Which do you prefer… (A) TEC-VARIETY or (B) R2D2?</vt:lpstr>
      <vt:lpstr>Poll #8: How many ideas did you get from this talk?</vt:lpstr>
      <vt:lpstr>Poll #9: Where are we headed? Where is Education 3.0?</vt:lpstr>
      <vt:lpstr>February 20, 2013 Star Trek-like holodeck may be closer to reality than you think Matt Hartley, Financial Post, Canada http://business.financialpost.com/2013/02/20/star-trek-like-holodeck-may-be-closer-to-reality-than-you-think/?__lsa=054d-d58d </vt:lpstr>
      <vt:lpstr>Poll #10: Any Questions? Slides at: TrainingShare.com Papers: PublicationShare.com Free Book:  http://tec-variety.com/ Dr. Curt Bonk – CJBonk@Indiana.edu</vt:lpstr>
    </vt:vector>
  </TitlesOfParts>
  <Company>CourseShare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 Bonk</dc:creator>
  <cp:lastModifiedBy>User</cp:lastModifiedBy>
  <cp:revision>2146</cp:revision>
  <cp:lastPrinted>2013-05-08T00:32:14Z</cp:lastPrinted>
  <dcterms:created xsi:type="dcterms:W3CDTF">2003-05-17T19:53:56Z</dcterms:created>
  <dcterms:modified xsi:type="dcterms:W3CDTF">2015-09-07T01:54:50Z</dcterms:modified>
</cp:coreProperties>
</file>