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4.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9.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0.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1.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3.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5.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6.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7.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48.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49.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0.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1.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2.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3.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4.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5.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6.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0490" r:id="rId4"/>
    <p:sldMasterId id="2147500964" r:id="rId5"/>
    <p:sldMasterId id="2147501098" r:id="rId6"/>
    <p:sldMasterId id="2147501146" r:id="rId7"/>
    <p:sldMasterId id="2147501516" r:id="rId8"/>
    <p:sldMasterId id="2147501531" r:id="rId9"/>
    <p:sldMasterId id="2147501635" r:id="rId10"/>
    <p:sldMasterId id="2147501647" r:id="rId11"/>
    <p:sldMasterId id="2147501843" r:id="rId12"/>
    <p:sldMasterId id="2147501855" r:id="rId13"/>
    <p:sldMasterId id="2147501903" r:id="rId14"/>
    <p:sldMasterId id="2147501915" r:id="rId15"/>
    <p:sldMasterId id="2147501927" r:id="rId16"/>
    <p:sldMasterId id="2147501942" r:id="rId17"/>
    <p:sldMasterId id="2147501954" r:id="rId18"/>
    <p:sldMasterId id="2147501970" r:id="rId19"/>
    <p:sldMasterId id="2147501994" r:id="rId20"/>
    <p:sldMasterId id="2147502006" r:id="rId21"/>
    <p:sldMasterId id="2147502105" r:id="rId22"/>
    <p:sldMasterId id="2147502141" r:id="rId23"/>
    <p:sldMasterId id="2147502153" r:id="rId24"/>
    <p:sldMasterId id="2147502183" r:id="rId25"/>
    <p:sldMasterId id="2147502207" r:id="rId26"/>
    <p:sldMasterId id="2147502231" r:id="rId27"/>
    <p:sldMasterId id="2147502255" r:id="rId28"/>
    <p:sldMasterId id="2147502279" r:id="rId29"/>
    <p:sldMasterId id="2147502291" r:id="rId30"/>
    <p:sldMasterId id="2147502315" r:id="rId31"/>
    <p:sldMasterId id="2147502345" r:id="rId32"/>
    <p:sldMasterId id="2147502357" r:id="rId33"/>
    <p:sldMasterId id="2147502372" r:id="rId34"/>
    <p:sldMasterId id="2147502414" r:id="rId35"/>
    <p:sldMasterId id="2147502429" r:id="rId36"/>
    <p:sldMasterId id="2147502444" r:id="rId37"/>
    <p:sldMasterId id="2147502459" r:id="rId38"/>
    <p:sldMasterId id="2147502471" r:id="rId39"/>
    <p:sldMasterId id="2147502498" r:id="rId40"/>
    <p:sldMasterId id="2147502510" r:id="rId41"/>
    <p:sldMasterId id="2147502573" r:id="rId42"/>
    <p:sldMasterId id="2147502585" r:id="rId43"/>
    <p:sldMasterId id="2147502621" r:id="rId44"/>
    <p:sldMasterId id="2147502645" r:id="rId45"/>
    <p:sldMasterId id="2147502657" r:id="rId46"/>
    <p:sldMasterId id="2147502705" r:id="rId47"/>
    <p:sldMasterId id="2147502717" r:id="rId48"/>
    <p:sldMasterId id="2147502729" r:id="rId49"/>
    <p:sldMasterId id="2147502741" r:id="rId50"/>
    <p:sldMasterId id="2147502835" r:id="rId51"/>
    <p:sldMasterId id="2147502847" r:id="rId52"/>
    <p:sldMasterId id="2147502862" r:id="rId53"/>
    <p:sldMasterId id="2147502866" r:id="rId54"/>
    <p:sldMasterId id="2147502870" r:id="rId55"/>
    <p:sldMasterId id="2147502882" r:id="rId56"/>
    <p:sldMasterId id="2147502886" r:id="rId57"/>
  </p:sldMasterIdLst>
  <p:notesMasterIdLst>
    <p:notesMasterId r:id="rId164"/>
  </p:notesMasterIdLst>
  <p:handoutMasterIdLst>
    <p:handoutMasterId r:id="rId165"/>
  </p:handoutMasterIdLst>
  <p:sldIdLst>
    <p:sldId id="5003" r:id="rId58"/>
    <p:sldId id="5361" r:id="rId59"/>
    <p:sldId id="5404" r:id="rId60"/>
    <p:sldId id="5383" r:id="rId61"/>
    <p:sldId id="5303" r:id="rId62"/>
    <p:sldId id="5332" r:id="rId63"/>
    <p:sldId id="5387" r:id="rId64"/>
    <p:sldId id="5373" r:id="rId65"/>
    <p:sldId id="5317" r:id="rId66"/>
    <p:sldId id="5345" r:id="rId67"/>
    <p:sldId id="5386" r:id="rId68"/>
    <p:sldId id="5325" r:id="rId69"/>
    <p:sldId id="5326" r:id="rId70"/>
    <p:sldId id="5416" r:id="rId71"/>
    <p:sldId id="5402" r:id="rId72"/>
    <p:sldId id="5403" r:id="rId73"/>
    <p:sldId id="5411" r:id="rId74"/>
    <p:sldId id="5329" r:id="rId75"/>
    <p:sldId id="5346" r:id="rId76"/>
    <p:sldId id="5347" r:id="rId77"/>
    <p:sldId id="5344" r:id="rId78"/>
    <p:sldId id="5348" r:id="rId79"/>
    <p:sldId id="5196" r:id="rId80"/>
    <p:sldId id="5420" r:id="rId81"/>
    <p:sldId id="5305" r:id="rId82"/>
    <p:sldId id="5197" r:id="rId83"/>
    <p:sldId id="5369" r:id="rId84"/>
    <p:sldId id="5256" r:id="rId85"/>
    <p:sldId id="5318" r:id="rId86"/>
    <p:sldId id="5198" r:id="rId87"/>
    <p:sldId id="5341" r:id="rId88"/>
    <p:sldId id="5195" r:id="rId89"/>
    <p:sldId id="5264" r:id="rId90"/>
    <p:sldId id="5201" r:id="rId91"/>
    <p:sldId id="5212" r:id="rId92"/>
    <p:sldId id="5032" r:id="rId93"/>
    <p:sldId id="5366" r:id="rId94"/>
    <p:sldId id="5302" r:id="rId95"/>
    <p:sldId id="5381" r:id="rId96"/>
    <p:sldId id="5374" r:id="rId97"/>
    <p:sldId id="5375" r:id="rId98"/>
    <p:sldId id="5376" r:id="rId99"/>
    <p:sldId id="5421" r:id="rId100"/>
    <p:sldId id="4902" r:id="rId101"/>
    <p:sldId id="5311" r:id="rId102"/>
    <p:sldId id="5358" r:id="rId103"/>
    <p:sldId id="5315" r:id="rId104"/>
    <p:sldId id="5359" r:id="rId105"/>
    <p:sldId id="5312" r:id="rId106"/>
    <p:sldId id="5370" r:id="rId107"/>
    <p:sldId id="5304" r:id="rId108"/>
    <p:sldId id="5423" r:id="rId109"/>
    <p:sldId id="5343" r:id="rId110"/>
    <p:sldId id="5210" r:id="rId111"/>
    <p:sldId id="5336" r:id="rId112"/>
    <p:sldId id="5360" r:id="rId113"/>
    <p:sldId id="5205" r:id="rId114"/>
    <p:sldId id="5328" r:id="rId115"/>
    <p:sldId id="5289" r:id="rId116"/>
    <p:sldId id="5424" r:id="rId117"/>
    <p:sldId id="5426" r:id="rId118"/>
    <p:sldId id="5030" r:id="rId119"/>
    <p:sldId id="5186" r:id="rId120"/>
    <p:sldId id="5298" r:id="rId121"/>
    <p:sldId id="5265" r:id="rId122"/>
    <p:sldId id="5202" r:id="rId123"/>
    <p:sldId id="5199" r:id="rId124"/>
    <p:sldId id="5294" r:id="rId125"/>
    <p:sldId id="5251" r:id="rId126"/>
    <p:sldId id="5337" r:id="rId127"/>
    <p:sldId id="5185" r:id="rId128"/>
    <p:sldId id="5394" r:id="rId129"/>
    <p:sldId id="5273" r:id="rId130"/>
    <p:sldId id="5206" r:id="rId131"/>
    <p:sldId id="4953" r:id="rId132"/>
    <p:sldId id="5218" r:id="rId133"/>
    <p:sldId id="5041" r:id="rId134"/>
    <p:sldId id="5417" r:id="rId135"/>
    <p:sldId id="5285" r:id="rId136"/>
    <p:sldId id="5034" r:id="rId137"/>
    <p:sldId id="5258" r:id="rId138"/>
    <p:sldId id="5259" r:id="rId139"/>
    <p:sldId id="5260" r:id="rId140"/>
    <p:sldId id="5367" r:id="rId141"/>
    <p:sldId id="5290" r:id="rId142"/>
    <p:sldId id="5335" r:id="rId143"/>
    <p:sldId id="5389" r:id="rId144"/>
    <p:sldId id="5333" r:id="rId145"/>
    <p:sldId id="5269" r:id="rId146"/>
    <p:sldId id="5270" r:id="rId147"/>
    <p:sldId id="5427" r:id="rId148"/>
    <p:sldId id="5428" r:id="rId149"/>
    <p:sldId id="5429" r:id="rId150"/>
    <p:sldId id="5438" r:id="rId151"/>
    <p:sldId id="5439" r:id="rId152"/>
    <p:sldId id="5430" r:id="rId153"/>
    <p:sldId id="5431" r:id="rId154"/>
    <p:sldId id="5432" r:id="rId155"/>
    <p:sldId id="5433" r:id="rId156"/>
    <p:sldId id="5434" r:id="rId157"/>
    <p:sldId id="5435" r:id="rId158"/>
    <p:sldId id="5436" r:id="rId159"/>
    <p:sldId id="5437" r:id="rId160"/>
    <p:sldId id="5306" r:id="rId161"/>
    <p:sldId id="4855" r:id="rId162"/>
    <p:sldId id="5002" r:id="rId163"/>
  </p:sldIdLst>
  <p:sldSz cx="9144000" cy="6858000" type="screen4x3"/>
  <p:notesSz cx="7077075" cy="9363075"/>
  <p:custDataLst>
    <p:tags r:id="rId16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71" d="100"/>
          <a:sy n="71" d="100"/>
        </p:scale>
        <p:origin x="1128" y="4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8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6.xml"/><Relationship Id="rId84" Type="http://schemas.openxmlformats.org/officeDocument/2006/relationships/slide" Target="slides/slide27.xml"/><Relationship Id="rId138" Type="http://schemas.openxmlformats.org/officeDocument/2006/relationships/slide" Target="slides/slide81.xml"/><Relationship Id="rId159" Type="http://schemas.openxmlformats.org/officeDocument/2006/relationships/slide" Target="slides/slide102.xml"/><Relationship Id="rId170" Type="http://schemas.openxmlformats.org/officeDocument/2006/relationships/tableStyles" Target="tableStyles.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7.xml"/><Relationship Id="rId128" Type="http://schemas.openxmlformats.org/officeDocument/2006/relationships/slide" Target="slides/slide71.xml"/><Relationship Id="rId149" Type="http://schemas.openxmlformats.org/officeDocument/2006/relationships/slide" Target="slides/slide92.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0" Type="http://schemas.openxmlformats.org/officeDocument/2006/relationships/slide" Target="slides/slide13.xml"/><Relationship Id="rId75" Type="http://schemas.openxmlformats.org/officeDocument/2006/relationships/slide" Target="slides/slide18.xml"/><Relationship Id="rId91" Type="http://schemas.openxmlformats.org/officeDocument/2006/relationships/slide" Target="slides/slide34.xml"/><Relationship Id="rId96" Type="http://schemas.openxmlformats.org/officeDocument/2006/relationships/slide" Target="slides/slide39.xml"/><Relationship Id="rId140" Type="http://schemas.openxmlformats.org/officeDocument/2006/relationships/slide" Target="slides/slide83.xml"/><Relationship Id="rId145" Type="http://schemas.openxmlformats.org/officeDocument/2006/relationships/slide" Target="slides/slide88.xml"/><Relationship Id="rId161" Type="http://schemas.openxmlformats.org/officeDocument/2006/relationships/slide" Target="slides/slide104.xml"/><Relationship Id="rId16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119" Type="http://schemas.openxmlformats.org/officeDocument/2006/relationships/slide" Target="slides/slide62.xml"/><Relationship Id="rId44" Type="http://schemas.openxmlformats.org/officeDocument/2006/relationships/slideMaster" Target="slideMasters/slideMaster44.xml"/><Relationship Id="rId60" Type="http://schemas.openxmlformats.org/officeDocument/2006/relationships/slide" Target="slides/slide3.xml"/><Relationship Id="rId65" Type="http://schemas.openxmlformats.org/officeDocument/2006/relationships/slide" Target="slides/slide8.xml"/><Relationship Id="rId81" Type="http://schemas.openxmlformats.org/officeDocument/2006/relationships/slide" Target="slides/slide24.xml"/><Relationship Id="rId86" Type="http://schemas.openxmlformats.org/officeDocument/2006/relationships/slide" Target="slides/slide29.xml"/><Relationship Id="rId130" Type="http://schemas.openxmlformats.org/officeDocument/2006/relationships/slide" Target="slides/slide73.xml"/><Relationship Id="rId135" Type="http://schemas.openxmlformats.org/officeDocument/2006/relationships/slide" Target="slides/slide78.xml"/><Relationship Id="rId151" Type="http://schemas.openxmlformats.org/officeDocument/2006/relationships/slide" Target="slides/slide94.xml"/><Relationship Id="rId156" Type="http://schemas.openxmlformats.org/officeDocument/2006/relationships/slide" Target="slides/slide9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04" Type="http://schemas.openxmlformats.org/officeDocument/2006/relationships/slide" Target="slides/slide47.xml"/><Relationship Id="rId120" Type="http://schemas.openxmlformats.org/officeDocument/2006/relationships/slide" Target="slides/slide63.xml"/><Relationship Id="rId125" Type="http://schemas.openxmlformats.org/officeDocument/2006/relationships/slide" Target="slides/slide68.xml"/><Relationship Id="rId141" Type="http://schemas.openxmlformats.org/officeDocument/2006/relationships/slide" Target="slides/slide84.xml"/><Relationship Id="rId146" Type="http://schemas.openxmlformats.org/officeDocument/2006/relationships/slide" Target="slides/slide89.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14.xml"/><Relationship Id="rId92" Type="http://schemas.openxmlformats.org/officeDocument/2006/relationships/slide" Target="slides/slide35.xml"/><Relationship Id="rId162" Type="http://schemas.openxmlformats.org/officeDocument/2006/relationships/slide" Target="slides/slide10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15" Type="http://schemas.openxmlformats.org/officeDocument/2006/relationships/slide" Target="slides/slide58.xml"/><Relationship Id="rId131" Type="http://schemas.openxmlformats.org/officeDocument/2006/relationships/slide" Target="slides/slide74.xml"/><Relationship Id="rId136" Type="http://schemas.openxmlformats.org/officeDocument/2006/relationships/slide" Target="slides/slide79.xml"/><Relationship Id="rId157" Type="http://schemas.openxmlformats.org/officeDocument/2006/relationships/slide" Target="slides/slide100.xml"/><Relationship Id="rId61" Type="http://schemas.openxmlformats.org/officeDocument/2006/relationships/slide" Target="slides/slide4.xml"/><Relationship Id="rId82" Type="http://schemas.openxmlformats.org/officeDocument/2006/relationships/slide" Target="slides/slide25.xml"/><Relationship Id="rId152" Type="http://schemas.openxmlformats.org/officeDocument/2006/relationships/slide" Target="slides/slide9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78" Type="http://schemas.openxmlformats.org/officeDocument/2006/relationships/slide" Target="slides/slide21.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48" Type="http://schemas.openxmlformats.org/officeDocument/2006/relationships/slide" Target="slides/slide91.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handoutMaster" Target="handoutMasters/handout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1800" dirty="0">
                <a:latin typeface="Tahoma" panose="020B0604030504040204" pitchFamily="34" charset="0"/>
                <a:ea typeface="Tahoma" panose="020B0604030504040204" pitchFamily="34" charset="0"/>
                <a:cs typeface="Tahoma" panose="020B0604030504040204" pitchFamily="34" charset="0"/>
              </a:rPr>
              <a:t>8. How many people signed up for your most recent MOOC? (N = 150)</a:t>
            </a:r>
          </a:p>
        </c:rich>
      </c:tx>
      <c:layout>
        <c:manualLayout>
          <c:xMode val="edge"/>
          <c:yMode val="edge"/>
          <c:x val="0.1469909230096238"/>
          <c:y val="1.3240383168664426E-3"/>
        </c:manualLayout>
      </c:layout>
      <c:overlay val="0"/>
      <c:spPr>
        <a:noFill/>
        <a:ln w="25400">
          <a:noFill/>
        </a:ln>
      </c:spPr>
    </c:title>
    <c:autoTitleDeleted val="0"/>
    <c:plotArea>
      <c:layout>
        <c:manualLayout>
          <c:layoutTarget val="inner"/>
          <c:xMode val="edge"/>
          <c:yMode val="edge"/>
          <c:x val="0.17708363356464565"/>
          <c:y val="0.20000028722467719"/>
          <c:w val="0.41840348714783926"/>
          <c:h val="0.70882454736981182"/>
        </c:manualLayout>
      </c:layout>
      <c:barChart>
        <c:barDir val="bar"/>
        <c:grouping val="clustered"/>
        <c:varyColors val="0"/>
        <c:ser>
          <c:idx val="0"/>
          <c:order val="0"/>
          <c:spPr>
            <a:solidFill>
              <a:srgbClr val="9999FF"/>
            </a:solidFill>
            <a:ln w="12700">
              <a:solidFill>
                <a:srgbClr val="000000"/>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0-B00F-4D5B-B7AC-EBAB82012C56}"/>
              </c:ext>
            </c:extLst>
          </c:dPt>
          <c:dPt>
            <c:idx val="1"/>
            <c:invertIfNegative val="0"/>
            <c:bubble3D val="0"/>
            <c:extLst xmlns:c16r2="http://schemas.microsoft.com/office/drawing/2015/06/chart">
              <c:ext xmlns:c16="http://schemas.microsoft.com/office/drawing/2014/chart" uri="{C3380CC4-5D6E-409C-BE32-E72D297353CC}">
                <c16:uniqueId val="{00000002-B00F-4D5B-B7AC-EBAB82012C56}"/>
              </c:ext>
            </c:extLst>
          </c:dPt>
          <c:dPt>
            <c:idx val="2"/>
            <c:invertIfNegative val="0"/>
            <c:bubble3D val="0"/>
            <c:extLst xmlns:c16r2="http://schemas.microsoft.com/office/drawing/2015/06/chart">
              <c:ext xmlns:c16="http://schemas.microsoft.com/office/drawing/2014/chart" uri="{C3380CC4-5D6E-409C-BE32-E72D297353CC}">
                <c16:uniqueId val="{00000004-B00F-4D5B-B7AC-EBAB82012C56}"/>
              </c:ext>
            </c:extLst>
          </c:dPt>
          <c:dPt>
            <c:idx val="3"/>
            <c:invertIfNegative val="0"/>
            <c:bubble3D val="0"/>
            <c:extLst xmlns:c16r2="http://schemas.microsoft.com/office/drawing/2015/06/chart">
              <c:ext xmlns:c16="http://schemas.microsoft.com/office/drawing/2014/chart" uri="{C3380CC4-5D6E-409C-BE32-E72D297353CC}">
                <c16:uniqueId val="{00000006-B00F-4D5B-B7AC-EBAB82012C56}"/>
              </c:ext>
            </c:extLst>
          </c:dPt>
          <c:dPt>
            <c:idx val="4"/>
            <c:invertIfNegative val="0"/>
            <c:bubble3D val="0"/>
            <c:extLst xmlns:c16r2="http://schemas.microsoft.com/office/drawing/2015/06/chart">
              <c:ext xmlns:c16="http://schemas.microsoft.com/office/drawing/2014/chart" uri="{C3380CC4-5D6E-409C-BE32-E72D297353CC}">
                <c16:uniqueId val="{00000008-B00F-4D5B-B7AC-EBAB82012C56}"/>
              </c:ext>
            </c:extLst>
          </c:dPt>
          <c:cat>
            <c:strRef>
              <c:f>'Question 9'!$A$4:$A$8</c:f>
              <c:strCache>
                <c:ptCount val="5"/>
                <c:pt idx="0">
                  <c:v>Less than 10,000</c:v>
                </c:pt>
                <c:pt idx="1">
                  <c:v>10,000-25,000</c:v>
                </c:pt>
                <c:pt idx="2">
                  <c:v>25,001-50,000</c:v>
                </c:pt>
                <c:pt idx="3">
                  <c:v>50,001-100,000</c:v>
                </c:pt>
                <c:pt idx="4">
                  <c:v>More than 100,000</c:v>
                </c:pt>
              </c:strCache>
            </c:strRef>
          </c:cat>
          <c:val>
            <c:numRef>
              <c:f>'Question 9'!$C$4:$C$8</c:f>
              <c:numCache>
                <c:formatCode>0.0%</c:formatCode>
                <c:ptCount val="5"/>
                <c:pt idx="0">
                  <c:v>0.47299999999999998</c:v>
                </c:pt>
                <c:pt idx="1">
                  <c:v>0.24</c:v>
                </c:pt>
                <c:pt idx="2">
                  <c:v>0.127</c:v>
                </c:pt>
                <c:pt idx="3">
                  <c:v>0.1</c:v>
                </c:pt>
                <c:pt idx="4">
                  <c:v>0.06</c:v>
                </c:pt>
              </c:numCache>
            </c:numRef>
          </c:val>
          <c:extLst xmlns:c16r2="http://schemas.microsoft.com/office/drawing/2015/06/chart">
            <c:ext xmlns:c16="http://schemas.microsoft.com/office/drawing/2014/chart" uri="{C3380CC4-5D6E-409C-BE32-E72D297353CC}">
              <c16:uniqueId val="{00000009-B00F-4D5B-B7AC-EBAB82012C56}"/>
            </c:ext>
          </c:extLst>
        </c:ser>
        <c:dLbls>
          <c:showLegendKey val="0"/>
          <c:showVal val="0"/>
          <c:showCatName val="0"/>
          <c:showSerName val="0"/>
          <c:showPercent val="0"/>
          <c:showBubbleSize val="0"/>
        </c:dLbls>
        <c:gapWidth val="100"/>
        <c:axId val="507597104"/>
        <c:axId val="377202576"/>
      </c:barChart>
      <c:valAx>
        <c:axId val="377202576"/>
        <c:scaling>
          <c:orientation val="minMax"/>
        </c:scaling>
        <c:delete val="0"/>
        <c:axPos val="b"/>
        <c:majorGridlines/>
        <c:numFmt formatCode="0.0%" sourceLinked="1"/>
        <c:majorTickMark val="out"/>
        <c:minorTickMark val="none"/>
        <c:tickLblPos val="nextTo"/>
        <c:crossAx val="507597104"/>
        <c:crosses val="autoZero"/>
        <c:crossBetween val="between"/>
      </c:valAx>
      <c:catAx>
        <c:axId val="507597104"/>
        <c:scaling>
          <c:orientation val="minMax"/>
        </c:scaling>
        <c:delete val="0"/>
        <c:axPos val="l"/>
        <c:numFmt formatCode="General" sourceLinked="1"/>
        <c:majorTickMark val="out"/>
        <c:minorTickMark val="none"/>
        <c:tickLblPos val="nextTo"/>
        <c:txPr>
          <a:bodyPr/>
          <a:lstStyle/>
          <a:p>
            <a:pPr>
              <a:defRPr b="1" i="0" baseline="0">
                <a:latin typeface="Tahoma" panose="020B0604030504040204" pitchFamily="34" charset="0"/>
              </a:defRPr>
            </a:pPr>
            <a:endParaRPr lang="en-US"/>
          </a:p>
        </c:txPr>
        <c:crossAx val="377202576"/>
        <c:crosses val="autoZero"/>
        <c:auto val="1"/>
        <c:lblAlgn val="ctr"/>
        <c:lblOffset val="100"/>
        <c:noMultiLvlLbl val="0"/>
      </c:catAx>
      <c:spPr>
        <a:solidFill>
          <a:srgbClr val="EEEEEE"/>
        </a:solidFill>
        <a:ln w="25400">
          <a:noFill/>
        </a:ln>
      </c:spPr>
    </c:plotArea>
    <c:plotVisOnly val="1"/>
    <c:dispBlanksAs val="zero"/>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000" dirty="0">
                <a:latin typeface="Tahoma" panose="020B0604030504040204" pitchFamily="34" charset="0"/>
                <a:ea typeface="Tahoma" panose="020B0604030504040204" pitchFamily="34" charset="0"/>
                <a:cs typeface="Tahoma" panose="020B0604030504040204" pitchFamily="34" charset="0"/>
              </a:rPr>
              <a:t>16. In what ways is peer interaction encouraged in your MOOC?</a:t>
            </a:r>
          </a:p>
          <a:p>
            <a:pPr>
              <a:defRPr sz="1000" b="1" i="0" u="none" strike="noStrike" baseline="0">
                <a:solidFill>
                  <a:srgbClr val="000000"/>
                </a:solidFill>
                <a:latin typeface="Microsoft Sans Serif"/>
                <a:ea typeface="Microsoft Sans Serif"/>
                <a:cs typeface="Microsoft Sans Serif"/>
              </a:defRPr>
            </a:pPr>
            <a:r>
              <a:rPr lang="en-US" sz="2000" dirty="0">
                <a:latin typeface="Tahoma" panose="020B0604030504040204" pitchFamily="34" charset="0"/>
                <a:ea typeface="Tahoma" panose="020B0604030504040204" pitchFamily="34" charset="0"/>
                <a:cs typeface="Tahoma" panose="020B0604030504040204" pitchFamily="34" charset="0"/>
              </a:rPr>
              <a:t>[Check all that apply; N = 137]</a:t>
            </a:r>
          </a:p>
        </c:rich>
      </c:tx>
      <c:layout>
        <c:manualLayout>
          <c:xMode val="edge"/>
          <c:yMode val="edge"/>
          <c:x val="0.16129104145000742"/>
          <c:y val="2.0658638832266895E-3"/>
        </c:manualLayout>
      </c:layout>
      <c:overlay val="0"/>
      <c:spPr>
        <a:noFill/>
        <a:ln w="25400">
          <a:noFill/>
        </a:ln>
      </c:spPr>
    </c:title>
    <c:autoTitleDeleted val="0"/>
    <c:plotArea>
      <c:layout>
        <c:manualLayout>
          <c:layoutTarget val="inner"/>
          <c:xMode val="edge"/>
          <c:yMode val="edge"/>
          <c:x val="0.44542649257450417"/>
          <c:y val="0.27665765681106058"/>
          <c:w val="0.86632091322311944"/>
          <c:h val="0.44117710417208206"/>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17'!$A$4:$A$12</c:f>
              <c:strCache>
                <c:ptCount val="9"/>
                <c:pt idx="0">
                  <c:v>Virtual worlds</c:v>
                </c:pt>
                <c:pt idx="1">
                  <c:v>System formed collaborative teams</c:v>
                </c:pt>
                <c:pt idx="2">
                  <c:v>Not applicable</c:v>
                </c:pt>
                <c:pt idx="3">
                  <c:v>Synchronous conferencing and chat tool(s)</c:v>
                </c:pt>
                <c:pt idx="4">
                  <c:v>Assigning peer groups</c:v>
                </c:pt>
                <c:pt idx="5">
                  <c:v>Local meet-ups arranged or encouraged</c:v>
                </c:pt>
                <c:pt idx="6">
                  <c:v>Offer or encourage breakout discussion forums or groups</c:v>
                </c:pt>
                <c:pt idx="7">
                  <c:v>Assigning pair-based assignments or peer reviews (e.g., critical friends, email pals, and Web buddy activities)</c:v>
                </c:pt>
                <c:pt idx="8">
                  <c:v>Asynchronous discussion forums</c:v>
                </c:pt>
              </c:strCache>
            </c:strRef>
          </c:cat>
          <c:val>
            <c:numRef>
              <c:f>'Question 17'!$C$4:$C$12</c:f>
              <c:numCache>
                <c:formatCode>0.0%</c:formatCode>
                <c:ptCount val="9"/>
                <c:pt idx="0">
                  <c:v>1.4999999999999999E-2</c:v>
                </c:pt>
                <c:pt idx="1">
                  <c:v>4.4000000000000004E-2</c:v>
                </c:pt>
                <c:pt idx="2">
                  <c:v>7.2999999999999995E-2</c:v>
                </c:pt>
                <c:pt idx="3">
                  <c:v>8.8000000000000009E-2</c:v>
                </c:pt>
                <c:pt idx="4">
                  <c:v>0.109</c:v>
                </c:pt>
                <c:pt idx="5">
                  <c:v>0.161</c:v>
                </c:pt>
                <c:pt idx="6">
                  <c:v>0.22600000000000001</c:v>
                </c:pt>
                <c:pt idx="7">
                  <c:v>0.255</c:v>
                </c:pt>
                <c:pt idx="8">
                  <c:v>0.80299999999999994</c:v>
                </c:pt>
              </c:numCache>
            </c:numRef>
          </c:val>
          <c:extLst xmlns:c16r2="http://schemas.microsoft.com/office/drawing/2015/06/chart">
            <c:ext xmlns:c16="http://schemas.microsoft.com/office/drawing/2014/chart" uri="{C3380CC4-5D6E-409C-BE32-E72D297353CC}">
              <c16:uniqueId val="{00000000-8346-44FC-B0C4-E216EF0C3508}"/>
            </c:ext>
          </c:extLst>
        </c:ser>
        <c:dLbls>
          <c:showLegendKey val="0"/>
          <c:showVal val="0"/>
          <c:showCatName val="0"/>
          <c:showSerName val="0"/>
          <c:showPercent val="0"/>
          <c:showBubbleSize val="0"/>
        </c:dLbls>
        <c:gapWidth val="150"/>
        <c:axId val="507600368"/>
        <c:axId val="507601456"/>
      </c:barChart>
      <c:catAx>
        <c:axId val="507600368"/>
        <c:scaling>
          <c:orientation val="minMax"/>
        </c:scaling>
        <c:delete val="0"/>
        <c:axPos val="l"/>
        <c:numFmt formatCode="General" sourceLinked="1"/>
        <c:majorTickMark val="out"/>
        <c:minorTickMark val="none"/>
        <c:tickLblPos val="nextTo"/>
        <c:spPr>
          <a:ln w="3175">
            <a:no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507601456"/>
        <c:crosses val="autoZero"/>
        <c:auto val="1"/>
        <c:lblAlgn val="ctr"/>
        <c:lblOffset val="100"/>
        <c:noMultiLvlLbl val="0"/>
      </c:catAx>
      <c:valAx>
        <c:axId val="507601456"/>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507600368"/>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1800" dirty="0">
                <a:latin typeface="Tahoma" panose="020B0604030504040204" pitchFamily="34" charset="0"/>
                <a:ea typeface="Tahoma" panose="020B0604030504040204" pitchFamily="34" charset="0"/>
                <a:cs typeface="Tahoma" panose="020B0604030504040204" pitchFamily="34" charset="0"/>
              </a:rPr>
              <a:t>20. In what ways do students get feedback in the course?[Check all that apply; N = 135]</a:t>
            </a:r>
          </a:p>
        </c:rich>
      </c:tx>
      <c:layout>
        <c:manualLayout>
          <c:xMode val="edge"/>
          <c:yMode val="edge"/>
          <c:x val="0.11805575570976377"/>
          <c:y val="3.2085561497326207E-2"/>
        </c:manualLayout>
      </c:layout>
      <c:overlay val="0"/>
      <c:spPr>
        <a:noFill/>
        <a:ln w="25400">
          <a:noFill/>
        </a:ln>
      </c:spPr>
    </c:title>
    <c:autoTitleDeleted val="0"/>
    <c:plotArea>
      <c:layout>
        <c:manualLayout>
          <c:layoutTarget val="inner"/>
          <c:xMode val="edge"/>
          <c:yMode val="edge"/>
          <c:x val="0.10937518543698703"/>
          <c:y val="0.21657754010695188"/>
          <c:w val="0.86632091322311944"/>
          <c:h val="0.41176470588235292"/>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21'!$A$4:$A$11</c:f>
              <c:strCache>
                <c:ptCount val="8"/>
                <c:pt idx="0">
                  <c:v>Outside expert feedback</c:v>
                </c:pt>
                <c:pt idx="1">
                  <c:v>Other (Please describe):</c:v>
                </c:pt>
                <c:pt idx="2">
                  <c:v>Self-feedback</c:v>
                </c:pt>
                <c:pt idx="3">
                  <c:v>Task or assignment rubrics</c:v>
                </c:pt>
                <c:pt idx="4">
                  <c:v>Instructor feedback</c:v>
                </c:pt>
                <c:pt idx="5">
                  <c:v>Moderator, tutor, or teaching assistant feedback</c:v>
                </c:pt>
                <c:pt idx="6">
                  <c:v>System or computer feedback</c:v>
                </c:pt>
                <c:pt idx="7">
                  <c:v>Peer feedback</c:v>
                </c:pt>
              </c:strCache>
            </c:strRef>
          </c:cat>
          <c:val>
            <c:numRef>
              <c:f>'Question 21'!$C$4:$C$11</c:f>
              <c:numCache>
                <c:formatCode>0.0%</c:formatCode>
                <c:ptCount val="8"/>
                <c:pt idx="0">
                  <c:v>0.03</c:v>
                </c:pt>
                <c:pt idx="1">
                  <c:v>6.7000000000000004E-2</c:v>
                </c:pt>
                <c:pt idx="2">
                  <c:v>0.26700000000000002</c:v>
                </c:pt>
                <c:pt idx="3">
                  <c:v>0.37</c:v>
                </c:pt>
                <c:pt idx="4">
                  <c:v>0.4</c:v>
                </c:pt>
                <c:pt idx="5">
                  <c:v>0.43</c:v>
                </c:pt>
                <c:pt idx="6">
                  <c:v>0.57799999999999996</c:v>
                </c:pt>
                <c:pt idx="7">
                  <c:v>0.64400000000000002</c:v>
                </c:pt>
              </c:numCache>
            </c:numRef>
          </c:val>
          <c:extLst xmlns:c16r2="http://schemas.microsoft.com/office/drawing/2015/06/chart">
            <c:ext xmlns:c16="http://schemas.microsoft.com/office/drawing/2014/chart" uri="{C3380CC4-5D6E-409C-BE32-E72D297353CC}">
              <c16:uniqueId val="{00000000-BBB8-442C-9013-1527D8B2F03A}"/>
            </c:ext>
          </c:extLst>
        </c:ser>
        <c:dLbls>
          <c:showLegendKey val="0"/>
          <c:showVal val="0"/>
          <c:showCatName val="0"/>
          <c:showSerName val="0"/>
          <c:showPercent val="0"/>
          <c:showBubbleSize val="0"/>
        </c:dLbls>
        <c:gapWidth val="150"/>
        <c:axId val="507598736"/>
        <c:axId val="507596560"/>
      </c:barChart>
      <c:catAx>
        <c:axId val="507598736"/>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507596560"/>
        <c:crosses val="autoZero"/>
        <c:auto val="1"/>
        <c:lblAlgn val="ctr"/>
        <c:lblOffset val="100"/>
        <c:noMultiLvlLbl val="0"/>
      </c:catAx>
      <c:valAx>
        <c:axId val="507596560"/>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507598736"/>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400" dirty="0">
                <a:latin typeface="Tahoma" panose="020B0604030504040204" pitchFamily="34" charset="0"/>
                <a:ea typeface="Tahoma" panose="020B0604030504040204" pitchFamily="34" charset="0"/>
                <a:cs typeface="Tahoma" panose="020B0604030504040204" pitchFamily="34" charset="0"/>
              </a:rPr>
              <a:t>21. Does your most recent (or current) MOOC utilize any of the following?</a:t>
            </a:r>
          </a:p>
          <a:p>
            <a:pPr>
              <a:defRPr sz="1000" b="1" i="0" u="none" strike="noStrike" baseline="0">
                <a:solidFill>
                  <a:srgbClr val="000000"/>
                </a:solidFill>
                <a:latin typeface="Microsoft Sans Serif"/>
                <a:ea typeface="Microsoft Sans Serif"/>
                <a:cs typeface="Microsoft Sans Serif"/>
              </a:defRPr>
            </a:pPr>
            <a:r>
              <a:rPr lang="en-US" sz="2400" dirty="0">
                <a:latin typeface="Tahoma" panose="020B0604030504040204" pitchFamily="34" charset="0"/>
                <a:ea typeface="Tahoma" panose="020B0604030504040204" pitchFamily="34" charset="0"/>
                <a:cs typeface="Tahoma" panose="020B0604030504040204" pitchFamily="34" charset="0"/>
              </a:rPr>
              <a:t>[Check all that apply; N = 127]</a:t>
            </a:r>
          </a:p>
        </c:rich>
      </c:tx>
      <c:layout>
        <c:manualLayout>
          <c:xMode val="edge"/>
          <c:yMode val="edge"/>
          <c:x val="7.1221979039538641E-2"/>
          <c:y val="4.7639933897151751E-2"/>
        </c:manualLayout>
      </c:layout>
      <c:overlay val="0"/>
      <c:spPr>
        <a:noFill/>
        <a:ln w="25400">
          <a:noFill/>
        </a:ln>
      </c:spPr>
    </c:title>
    <c:autoTitleDeleted val="0"/>
    <c:plotArea>
      <c:layout>
        <c:manualLayout>
          <c:layoutTarget val="inner"/>
          <c:xMode val="edge"/>
          <c:yMode val="edge"/>
          <c:x val="0.47084231654947811"/>
          <c:y val="0.32618042189170798"/>
          <c:w val="0.86632091322311944"/>
          <c:h val="0.35294168333766562"/>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22'!$A$4:$A$13</c:f>
              <c:strCache>
                <c:ptCount val="10"/>
                <c:pt idx="0">
                  <c:v>Automated counseling system</c:v>
                </c:pt>
                <c:pt idx="1">
                  <c:v>System adaption to user performance</c:v>
                </c:pt>
                <c:pt idx="2">
                  <c:v>Embedded agents for student advice</c:v>
                </c:pt>
                <c:pt idx="3">
                  <c:v>Automated plagiarism checking/detection (e.g., Turnitin.com)</c:v>
                </c:pt>
                <c:pt idx="4">
                  <c:v>Automated group allocation tools</c:v>
                </c:pt>
                <c:pt idx="5">
                  <c:v>Automated alerts to students who do not log on regularly</c:v>
                </c:pt>
                <c:pt idx="6">
                  <c:v>Automated alerts for missed assignments</c:v>
                </c:pt>
                <c:pt idx="7">
                  <c:v>Automated or system generated feedback system</c:v>
                </c:pt>
                <c:pt idx="8">
                  <c:v>None of the above</c:v>
                </c:pt>
                <c:pt idx="9">
                  <c:v>Automated grading system</c:v>
                </c:pt>
              </c:strCache>
            </c:strRef>
          </c:cat>
          <c:val>
            <c:numRef>
              <c:f>'Question 22'!$C$4:$C$13</c:f>
              <c:numCache>
                <c:formatCode>0.0%</c:formatCode>
                <c:ptCount val="10"/>
                <c:pt idx="0">
                  <c:v>0</c:v>
                </c:pt>
                <c:pt idx="1">
                  <c:v>8.0000000000000002E-3</c:v>
                </c:pt>
                <c:pt idx="2">
                  <c:v>2.4E-2</c:v>
                </c:pt>
                <c:pt idx="3">
                  <c:v>3.9E-2</c:v>
                </c:pt>
                <c:pt idx="4">
                  <c:v>5.5E-2</c:v>
                </c:pt>
                <c:pt idx="5">
                  <c:v>0.16500000000000001</c:v>
                </c:pt>
                <c:pt idx="6">
                  <c:v>0.18899999999999997</c:v>
                </c:pt>
                <c:pt idx="7">
                  <c:v>0.22</c:v>
                </c:pt>
                <c:pt idx="8">
                  <c:v>0.29100000000000004</c:v>
                </c:pt>
                <c:pt idx="9">
                  <c:v>0.52800000000000002</c:v>
                </c:pt>
              </c:numCache>
            </c:numRef>
          </c:val>
          <c:extLst xmlns:c16r2="http://schemas.microsoft.com/office/drawing/2015/06/chart">
            <c:ext xmlns:c16="http://schemas.microsoft.com/office/drawing/2014/chart" uri="{C3380CC4-5D6E-409C-BE32-E72D297353CC}">
              <c16:uniqueId val="{00000000-0BF8-4AEF-B873-960B5ED79E16}"/>
            </c:ext>
          </c:extLst>
        </c:ser>
        <c:dLbls>
          <c:showLegendKey val="0"/>
          <c:showVal val="0"/>
          <c:showCatName val="0"/>
          <c:showSerName val="0"/>
          <c:showPercent val="0"/>
          <c:showBubbleSize val="0"/>
        </c:dLbls>
        <c:gapWidth val="150"/>
        <c:axId val="507602544"/>
        <c:axId val="507595472"/>
      </c:barChart>
      <c:catAx>
        <c:axId val="507602544"/>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507595472"/>
        <c:crosses val="autoZero"/>
        <c:auto val="1"/>
        <c:lblAlgn val="ctr"/>
        <c:lblOffset val="100"/>
        <c:noMultiLvlLbl val="0"/>
      </c:catAx>
      <c:valAx>
        <c:axId val="507595472"/>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507602544"/>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11/3/2016</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697311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0382171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55767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74747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136807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592240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28762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600355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8640466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07255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4843916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583664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2312898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8254629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8421815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8AAC5B4-F807-42E3-A50A-751FDCC17B2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EB9B2E4-3580-4A60-A7B6-5405BD48C135}" type="slidenum">
              <a:rPr lang="en-US"/>
              <a:pPr>
                <a:defRPr/>
              </a:pPr>
              <a:t>‹#›</a:t>
            </a:fld>
            <a:endParaRPr lang="en-US"/>
          </a:p>
        </p:txBody>
      </p:sp>
    </p:spTree>
    <p:extLst>
      <p:ext uri="{BB962C8B-B14F-4D97-AF65-F5344CB8AC3E}">
        <p14:creationId xmlns:p14="http://schemas.microsoft.com/office/powerpoint/2010/main" val="3658006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5FCDC22-334A-4526-AC79-3F147784AB73}" type="datetimeFigureOut">
              <a:rPr lang="en-US"/>
              <a:pPr>
                <a:defRPr/>
              </a:pPr>
              <a:t>11/3/2016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F4C8270-06DF-4073-98DB-AEDFFFF54F06}" type="slidenum">
              <a:rPr lang="en-US"/>
              <a:pPr>
                <a:defRPr/>
              </a:pPr>
              <a:t>‹#›</a:t>
            </a:fld>
            <a:endParaRPr lang="en-US"/>
          </a:p>
        </p:txBody>
      </p:sp>
    </p:spTree>
    <p:extLst>
      <p:ext uri="{BB962C8B-B14F-4D97-AF65-F5344CB8AC3E}">
        <p14:creationId xmlns:p14="http://schemas.microsoft.com/office/powerpoint/2010/main" val="9851938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6"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3599F82-A85D-453E-8871-D8BDE5B6F7F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9FF0DD4-EEEF-4190-B86C-2DA5973BD272}" type="slidenum">
              <a:rPr lang="en-US"/>
              <a:pPr>
                <a:defRPr/>
              </a:pPr>
              <a:t>‹#›</a:t>
            </a:fld>
            <a:endParaRPr lang="en-US"/>
          </a:p>
        </p:txBody>
      </p:sp>
    </p:spTree>
    <p:extLst>
      <p:ext uri="{BB962C8B-B14F-4D97-AF65-F5344CB8AC3E}">
        <p14:creationId xmlns:p14="http://schemas.microsoft.com/office/powerpoint/2010/main" val="42338799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435F9EA-630A-4501-BD0A-B8DB272D4A9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644CA8B-4E4D-4445-85D5-F3278214F96C}" type="slidenum">
              <a:rPr lang="en-US"/>
              <a:pPr>
                <a:defRPr/>
              </a:pPr>
              <a:t>‹#›</a:t>
            </a:fld>
            <a:endParaRPr lang="en-US"/>
          </a:p>
        </p:txBody>
      </p:sp>
    </p:spTree>
    <p:extLst>
      <p:ext uri="{BB962C8B-B14F-4D97-AF65-F5344CB8AC3E}">
        <p14:creationId xmlns:p14="http://schemas.microsoft.com/office/powerpoint/2010/main" val="1292327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9523019-C8D3-4752-805D-8F26B134EC26}" type="datetimeFigureOut">
              <a:rPr lang="en-US"/>
              <a:pPr>
                <a:defRPr/>
              </a:pPr>
              <a:t>11/3/2016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A98A353-8411-4A07-88A8-52D549B3A5B0}" type="slidenum">
              <a:rPr lang="en-US"/>
              <a:pPr>
                <a:defRPr/>
              </a:pPr>
              <a:t>‹#›</a:t>
            </a:fld>
            <a:endParaRPr lang="en-US"/>
          </a:p>
        </p:txBody>
      </p:sp>
    </p:spTree>
    <p:extLst>
      <p:ext uri="{BB962C8B-B14F-4D97-AF65-F5344CB8AC3E}">
        <p14:creationId xmlns:p14="http://schemas.microsoft.com/office/powerpoint/2010/main" val="1995822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BA6EF6D-5C8F-4252-862D-EB8DF79AF3C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CE4DEE7-B06F-4047-91E9-CC5E5E37C696}" type="slidenum">
              <a:rPr lang="en-US"/>
              <a:pPr>
                <a:defRPr/>
              </a:pPr>
              <a:t>‹#›</a:t>
            </a:fld>
            <a:endParaRPr lang="en-US"/>
          </a:p>
        </p:txBody>
      </p:sp>
    </p:spTree>
    <p:extLst>
      <p:ext uri="{BB962C8B-B14F-4D97-AF65-F5344CB8AC3E}">
        <p14:creationId xmlns:p14="http://schemas.microsoft.com/office/powerpoint/2010/main" val="37717359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FEF0B55-E684-4D6A-BBD6-DB1A3B86395D}" type="datetimeFigureOut">
              <a:rPr lang="en-US"/>
              <a:pPr>
                <a:defRPr/>
              </a:pPr>
              <a:t>11/3/2016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8F3DF1F-0582-42B3-9B6A-32B9FAD88104}" type="slidenum">
              <a:rPr lang="en-US"/>
              <a:pPr>
                <a:defRPr/>
              </a:pPr>
              <a:t>‹#›</a:t>
            </a:fld>
            <a:endParaRPr lang="en-US"/>
          </a:p>
        </p:txBody>
      </p:sp>
    </p:spTree>
    <p:extLst>
      <p:ext uri="{BB962C8B-B14F-4D97-AF65-F5344CB8AC3E}">
        <p14:creationId xmlns:p14="http://schemas.microsoft.com/office/powerpoint/2010/main" val="23349340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26" b="1"/>
            </a:lvl1pPr>
          </a:lstStyle>
          <a:p>
            <a:r>
              <a:rPr lang="en-GB"/>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41777842-7838-4A33-BCF9-8BEAAE7CCCA7}" type="datetimeFigureOut">
              <a:rPr lang="en-US"/>
              <a:pPr>
                <a:defRPr/>
              </a:pPr>
              <a:t>11/3/2016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1D98A98-A28C-4703-8AC9-E66BBC1B87B7}" type="slidenum">
              <a:rPr lang="en-US"/>
              <a:pPr>
                <a:defRPr/>
              </a:pPr>
              <a:t>‹#›</a:t>
            </a:fld>
            <a:endParaRPr lang="en-US"/>
          </a:p>
        </p:txBody>
      </p:sp>
    </p:spTree>
    <p:extLst>
      <p:ext uri="{BB962C8B-B14F-4D97-AF65-F5344CB8AC3E}">
        <p14:creationId xmlns:p14="http://schemas.microsoft.com/office/powerpoint/2010/main" val="17469368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26"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2704568-B012-4F4A-9DAC-877F118432A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A3D1C39-B050-4E97-A451-B5AC08B345A8}" type="slidenum">
              <a:rPr lang="en-US"/>
              <a:pPr>
                <a:defRPr/>
              </a:pPr>
              <a:t>‹#›</a:t>
            </a:fld>
            <a:endParaRPr lang="en-US"/>
          </a:p>
        </p:txBody>
      </p:sp>
    </p:spTree>
    <p:extLst>
      <p:ext uri="{BB962C8B-B14F-4D97-AF65-F5344CB8AC3E}">
        <p14:creationId xmlns:p14="http://schemas.microsoft.com/office/powerpoint/2010/main" val="9376589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95B2CFD-490B-4ECF-93CF-47FC059F04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17FDDB-8AC8-40A1-9118-3ECE7E06088B}" type="slidenum">
              <a:rPr lang="en-US"/>
              <a:pPr>
                <a:defRPr/>
              </a:pPr>
              <a:t>‹#›</a:t>
            </a:fld>
            <a:endParaRPr lang="en-US"/>
          </a:p>
        </p:txBody>
      </p:sp>
    </p:spTree>
    <p:extLst>
      <p:ext uri="{BB962C8B-B14F-4D97-AF65-F5344CB8AC3E}">
        <p14:creationId xmlns:p14="http://schemas.microsoft.com/office/powerpoint/2010/main" val="25698460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32DCF5-0B34-4FFF-93E1-EFD037EBB74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94D25BD-D3E6-41CC-9189-B60A9FCC702E}" type="slidenum">
              <a:rPr lang="en-US"/>
              <a:pPr>
                <a:defRPr/>
              </a:pPr>
              <a:t>‹#›</a:t>
            </a:fld>
            <a:endParaRPr lang="en-US"/>
          </a:p>
        </p:txBody>
      </p:sp>
    </p:spTree>
    <p:extLst>
      <p:ext uri="{BB962C8B-B14F-4D97-AF65-F5344CB8AC3E}">
        <p14:creationId xmlns:p14="http://schemas.microsoft.com/office/powerpoint/2010/main" val="41290150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27347176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6324126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4892242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11/3/2016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2792038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11/3/2016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2433470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11/3/2016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6443952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11/3/2016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796349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11/3/2016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6761738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11/3/2016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895167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6929790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23746146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516279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4772456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41266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668164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05446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242393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772780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9260693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818543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3271704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2850650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F471A-8D06-49CF-9769-17D9478742B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9C6F0-EE10-47F9-980E-0AD3B0C0C607}" type="slidenum">
              <a:rPr lang="en-US"/>
              <a:pPr>
                <a:defRPr/>
              </a:pPr>
              <a:t>‹#›</a:t>
            </a:fld>
            <a:endParaRPr lang="en-US"/>
          </a:p>
        </p:txBody>
      </p:sp>
    </p:spTree>
    <p:extLst>
      <p:ext uri="{BB962C8B-B14F-4D97-AF65-F5344CB8AC3E}">
        <p14:creationId xmlns:p14="http://schemas.microsoft.com/office/powerpoint/2010/main" val="18658924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3893AD-89D5-44F9-BF3A-680FAE51BC1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9EF459-F5EE-44C7-B81D-5D214B1DDCE5}" type="slidenum">
              <a:rPr lang="en-US"/>
              <a:pPr>
                <a:defRPr/>
              </a:pPr>
              <a:t>‹#›</a:t>
            </a:fld>
            <a:endParaRPr lang="en-US"/>
          </a:p>
        </p:txBody>
      </p:sp>
    </p:spTree>
    <p:extLst>
      <p:ext uri="{BB962C8B-B14F-4D97-AF65-F5344CB8AC3E}">
        <p14:creationId xmlns:p14="http://schemas.microsoft.com/office/powerpoint/2010/main" val="2145582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ECE7A7-0E4D-47D5-B61E-833700FC0BA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F55542A-DBE5-4F44-8813-7A0380878E72}" type="slidenum">
              <a:rPr lang="en-US"/>
              <a:pPr>
                <a:defRPr/>
              </a:pPr>
              <a:t>‹#›</a:t>
            </a:fld>
            <a:endParaRPr lang="en-US"/>
          </a:p>
        </p:txBody>
      </p:sp>
    </p:spTree>
    <p:extLst>
      <p:ext uri="{BB962C8B-B14F-4D97-AF65-F5344CB8AC3E}">
        <p14:creationId xmlns:p14="http://schemas.microsoft.com/office/powerpoint/2010/main" val="33766701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8C6000-0214-4FA6-9BC1-062DAB70D562}"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3E1573-B100-45E7-9874-B21A6A23755A}" type="slidenum">
              <a:rPr lang="en-US"/>
              <a:pPr>
                <a:defRPr/>
              </a:pPr>
              <a:t>‹#›</a:t>
            </a:fld>
            <a:endParaRPr lang="en-US"/>
          </a:p>
        </p:txBody>
      </p:sp>
    </p:spTree>
    <p:extLst>
      <p:ext uri="{BB962C8B-B14F-4D97-AF65-F5344CB8AC3E}">
        <p14:creationId xmlns:p14="http://schemas.microsoft.com/office/powerpoint/2010/main" val="30089225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FEEFBC-7C48-45A0-8892-B2A34C99B201}"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21118A-F5FC-4890-B562-0F7A8B4690F1}" type="slidenum">
              <a:rPr lang="en-US"/>
              <a:pPr>
                <a:defRPr/>
              </a:pPr>
              <a:t>‹#›</a:t>
            </a:fld>
            <a:endParaRPr lang="en-US"/>
          </a:p>
        </p:txBody>
      </p:sp>
    </p:spTree>
    <p:extLst>
      <p:ext uri="{BB962C8B-B14F-4D97-AF65-F5344CB8AC3E}">
        <p14:creationId xmlns:p14="http://schemas.microsoft.com/office/powerpoint/2010/main" val="31544543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6F8CF-57AE-41BF-8288-4F759B3A64A8}"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700999-6615-4333-A0B2-8D6C6BCBF580}" type="slidenum">
              <a:rPr lang="en-US"/>
              <a:pPr>
                <a:defRPr/>
              </a:pPr>
              <a:t>‹#›</a:t>
            </a:fld>
            <a:endParaRPr lang="en-US"/>
          </a:p>
        </p:txBody>
      </p:sp>
    </p:spTree>
    <p:extLst>
      <p:ext uri="{BB962C8B-B14F-4D97-AF65-F5344CB8AC3E}">
        <p14:creationId xmlns:p14="http://schemas.microsoft.com/office/powerpoint/2010/main" val="5753940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E6C6F5-A7C0-4253-B3FA-E593F2EB54E8}"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C619B1-0BBC-4E22-8E9C-814CEA9C729D}" type="slidenum">
              <a:rPr lang="en-US"/>
              <a:pPr>
                <a:defRPr/>
              </a:pPr>
              <a:t>‹#›</a:t>
            </a:fld>
            <a:endParaRPr lang="en-US"/>
          </a:p>
        </p:txBody>
      </p:sp>
    </p:spTree>
    <p:extLst>
      <p:ext uri="{BB962C8B-B14F-4D97-AF65-F5344CB8AC3E}">
        <p14:creationId xmlns:p14="http://schemas.microsoft.com/office/powerpoint/2010/main" val="29435337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751E79F-BDFF-48F0-97EC-05EA3AA1E6A5}"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76600-1A0C-414E-AACC-F595D3652B6C}" type="slidenum">
              <a:rPr lang="en-US"/>
              <a:pPr>
                <a:defRPr/>
              </a:pPr>
              <a:t>‹#›</a:t>
            </a:fld>
            <a:endParaRPr lang="en-US"/>
          </a:p>
        </p:txBody>
      </p:sp>
    </p:spTree>
    <p:extLst>
      <p:ext uri="{BB962C8B-B14F-4D97-AF65-F5344CB8AC3E}">
        <p14:creationId xmlns:p14="http://schemas.microsoft.com/office/powerpoint/2010/main" val="8464934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0C8649-82FE-4E1A-9EA2-E47DA389DFE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A184B7-C36A-4E81-B4F7-498533754323}" type="slidenum">
              <a:rPr lang="en-US"/>
              <a:pPr>
                <a:defRPr/>
              </a:pPr>
              <a:t>‹#›</a:t>
            </a:fld>
            <a:endParaRPr lang="en-US"/>
          </a:p>
        </p:txBody>
      </p:sp>
    </p:spTree>
    <p:extLst>
      <p:ext uri="{BB962C8B-B14F-4D97-AF65-F5344CB8AC3E}">
        <p14:creationId xmlns:p14="http://schemas.microsoft.com/office/powerpoint/2010/main" val="31751569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D8D407-95D5-4607-B6F9-87CE8D9B11F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F6B2CF-50A4-4CDF-AFC1-E98A262AEFAC}" type="slidenum">
              <a:rPr lang="en-US"/>
              <a:pPr>
                <a:defRPr/>
              </a:pPr>
              <a:t>‹#›</a:t>
            </a:fld>
            <a:endParaRPr lang="en-US"/>
          </a:p>
        </p:txBody>
      </p:sp>
    </p:spTree>
    <p:extLst>
      <p:ext uri="{BB962C8B-B14F-4D97-AF65-F5344CB8AC3E}">
        <p14:creationId xmlns:p14="http://schemas.microsoft.com/office/powerpoint/2010/main" val="19947516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CBAB37-461A-43CB-846D-E0E2A9B4102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C26E36-6D92-4F98-AB39-4E51F878F711}" type="slidenum">
              <a:rPr lang="en-US"/>
              <a:pPr>
                <a:defRPr/>
              </a:pPr>
              <a:t>‹#›</a:t>
            </a:fld>
            <a:endParaRPr lang="en-US"/>
          </a:p>
        </p:txBody>
      </p:sp>
    </p:spTree>
    <p:extLst>
      <p:ext uri="{BB962C8B-B14F-4D97-AF65-F5344CB8AC3E}">
        <p14:creationId xmlns:p14="http://schemas.microsoft.com/office/powerpoint/2010/main" val="2744066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0DDCEE73-46D8-4498-BD56-6E55507A4EE3}" type="slidenum">
              <a:rPr lang="en-US"/>
              <a:pPr>
                <a:defRPr/>
              </a:pPr>
              <a:t>‹#›</a:t>
            </a:fld>
            <a:endParaRPr lang="en-US"/>
          </a:p>
        </p:txBody>
      </p:sp>
    </p:spTree>
    <p:extLst>
      <p:ext uri="{BB962C8B-B14F-4D97-AF65-F5344CB8AC3E}">
        <p14:creationId xmlns:p14="http://schemas.microsoft.com/office/powerpoint/2010/main" val="92920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EE114FD-133A-492C-9951-374DAB8F67CB}" type="slidenum">
              <a:rPr lang="en-US"/>
              <a:pPr>
                <a:defRPr/>
              </a:pPr>
              <a:t>‹#›</a:t>
            </a:fld>
            <a:endParaRPr lang="en-US"/>
          </a:p>
        </p:txBody>
      </p:sp>
    </p:spTree>
    <p:extLst>
      <p:ext uri="{BB962C8B-B14F-4D97-AF65-F5344CB8AC3E}">
        <p14:creationId xmlns:p14="http://schemas.microsoft.com/office/powerpoint/2010/main" val="41445347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9E318E4-C969-4ADB-A548-5C421DE8522D}" type="slidenum">
              <a:rPr lang="en-US"/>
              <a:pPr>
                <a:defRPr/>
              </a:pPr>
              <a:t>‹#›</a:t>
            </a:fld>
            <a:endParaRPr lang="en-US"/>
          </a:p>
        </p:txBody>
      </p:sp>
    </p:spTree>
    <p:extLst>
      <p:ext uri="{BB962C8B-B14F-4D97-AF65-F5344CB8AC3E}">
        <p14:creationId xmlns:p14="http://schemas.microsoft.com/office/powerpoint/2010/main" val="1180898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3A49EC-D9A4-404B-A802-BA9043C9B7CA}" type="slidenum">
              <a:rPr lang="en-US"/>
              <a:pPr>
                <a:defRPr/>
              </a:pPr>
              <a:t>‹#›</a:t>
            </a:fld>
            <a:endParaRPr lang="en-US"/>
          </a:p>
        </p:txBody>
      </p:sp>
    </p:spTree>
    <p:extLst>
      <p:ext uri="{BB962C8B-B14F-4D97-AF65-F5344CB8AC3E}">
        <p14:creationId xmlns:p14="http://schemas.microsoft.com/office/powerpoint/2010/main" val="4520409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3C487753-47F7-49E9-A7E7-8B1F9E8E7D84}" type="slidenum">
              <a:rPr lang="en-US"/>
              <a:pPr>
                <a:defRPr/>
              </a:pPr>
              <a:t>‹#›</a:t>
            </a:fld>
            <a:endParaRPr lang="en-US"/>
          </a:p>
        </p:txBody>
      </p:sp>
    </p:spTree>
    <p:extLst>
      <p:ext uri="{BB962C8B-B14F-4D97-AF65-F5344CB8AC3E}">
        <p14:creationId xmlns:p14="http://schemas.microsoft.com/office/powerpoint/2010/main" val="34193089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713D2A07-55BC-41B7-A342-2B74496B49E5}" type="slidenum">
              <a:rPr lang="en-US"/>
              <a:pPr>
                <a:defRPr/>
              </a:pPr>
              <a:t>‹#›</a:t>
            </a:fld>
            <a:endParaRPr lang="en-US"/>
          </a:p>
        </p:txBody>
      </p:sp>
    </p:spTree>
    <p:extLst>
      <p:ext uri="{BB962C8B-B14F-4D97-AF65-F5344CB8AC3E}">
        <p14:creationId xmlns:p14="http://schemas.microsoft.com/office/powerpoint/2010/main" val="7297201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2E3AAF6-060E-4B7C-AD0B-A6CEC8480ECD}" type="slidenum">
              <a:rPr lang="en-US"/>
              <a:pPr>
                <a:defRPr/>
              </a:pPr>
              <a:t>‹#›</a:t>
            </a:fld>
            <a:endParaRPr lang="en-US"/>
          </a:p>
        </p:txBody>
      </p:sp>
    </p:spTree>
    <p:extLst>
      <p:ext uri="{BB962C8B-B14F-4D97-AF65-F5344CB8AC3E}">
        <p14:creationId xmlns:p14="http://schemas.microsoft.com/office/powerpoint/2010/main" val="31358960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6A0CDC3-8FC0-421E-B448-F684696A91AD}" type="slidenum">
              <a:rPr lang="en-US"/>
              <a:pPr>
                <a:defRPr/>
              </a:pPr>
              <a:t>‹#›</a:t>
            </a:fld>
            <a:endParaRPr lang="en-US"/>
          </a:p>
        </p:txBody>
      </p:sp>
    </p:spTree>
    <p:extLst>
      <p:ext uri="{BB962C8B-B14F-4D97-AF65-F5344CB8AC3E}">
        <p14:creationId xmlns:p14="http://schemas.microsoft.com/office/powerpoint/2010/main" val="1361645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DC4AC37-F7F7-45B4-BC71-B84A0953894E}" type="slidenum">
              <a:rPr lang="en-US"/>
              <a:pPr>
                <a:defRPr/>
              </a:pPr>
              <a:t>‹#›</a:t>
            </a:fld>
            <a:endParaRPr lang="en-US"/>
          </a:p>
        </p:txBody>
      </p:sp>
    </p:spTree>
    <p:extLst>
      <p:ext uri="{BB962C8B-B14F-4D97-AF65-F5344CB8AC3E}">
        <p14:creationId xmlns:p14="http://schemas.microsoft.com/office/powerpoint/2010/main" val="2073124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3C1C638-E1A0-45E5-9BC9-30CB595EC0D0}" type="slidenum">
              <a:rPr lang="en-US"/>
              <a:pPr>
                <a:defRPr/>
              </a:pPr>
              <a:t>‹#›</a:t>
            </a:fld>
            <a:endParaRPr lang="en-US"/>
          </a:p>
        </p:txBody>
      </p:sp>
    </p:spTree>
    <p:extLst>
      <p:ext uri="{BB962C8B-B14F-4D97-AF65-F5344CB8AC3E}">
        <p14:creationId xmlns:p14="http://schemas.microsoft.com/office/powerpoint/2010/main" val="30983646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F027CC-5DDD-423B-B7D0-6FFAEE35E3DC}" type="slidenum">
              <a:rPr lang="en-US"/>
              <a:pPr>
                <a:defRPr/>
              </a:pPr>
              <a:t>‹#›</a:t>
            </a:fld>
            <a:endParaRPr lang="en-US"/>
          </a:p>
        </p:txBody>
      </p:sp>
    </p:spTree>
    <p:extLst>
      <p:ext uri="{BB962C8B-B14F-4D97-AF65-F5344CB8AC3E}">
        <p14:creationId xmlns:p14="http://schemas.microsoft.com/office/powerpoint/2010/main" val="37504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CE4A05D-A22B-4468-8953-0FEB6D1EE3F8}" type="slidenum">
              <a:rPr lang="en-US"/>
              <a:pPr>
                <a:defRPr/>
              </a:pPr>
              <a:t>‹#›</a:t>
            </a:fld>
            <a:endParaRPr lang="en-US"/>
          </a:p>
        </p:txBody>
      </p:sp>
    </p:spTree>
    <p:extLst>
      <p:ext uri="{BB962C8B-B14F-4D97-AF65-F5344CB8AC3E}">
        <p14:creationId xmlns:p14="http://schemas.microsoft.com/office/powerpoint/2010/main" val="42582606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C1C533C-4425-4631-9FD0-E3DCBD756183}" type="slidenum">
              <a:rPr lang="en-US"/>
              <a:pPr>
                <a:defRPr/>
              </a:pPr>
              <a:t>‹#›</a:t>
            </a:fld>
            <a:endParaRPr lang="en-US"/>
          </a:p>
        </p:txBody>
      </p:sp>
    </p:spTree>
    <p:extLst>
      <p:ext uri="{BB962C8B-B14F-4D97-AF65-F5344CB8AC3E}">
        <p14:creationId xmlns:p14="http://schemas.microsoft.com/office/powerpoint/2010/main" val="31858032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56EA98-0277-47AA-BEDB-F56231A84E94}" type="slidenum">
              <a:rPr lang="en-US"/>
              <a:pPr>
                <a:defRPr/>
              </a:pPr>
              <a:t>‹#›</a:t>
            </a:fld>
            <a:endParaRPr lang="en-US"/>
          </a:p>
        </p:txBody>
      </p:sp>
    </p:spTree>
    <p:extLst>
      <p:ext uri="{BB962C8B-B14F-4D97-AF65-F5344CB8AC3E}">
        <p14:creationId xmlns:p14="http://schemas.microsoft.com/office/powerpoint/2010/main" val="31975408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B01844-F806-4BD6-80EF-AD2600130A29}"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D5C38A-4C97-4C88-9747-C0B79E1C92FB}" type="slidenum">
              <a:rPr lang="en-US"/>
              <a:pPr>
                <a:defRPr/>
              </a:pPr>
              <a:t>‹#›</a:t>
            </a:fld>
            <a:endParaRPr lang="en-US"/>
          </a:p>
        </p:txBody>
      </p:sp>
    </p:spTree>
    <p:extLst>
      <p:ext uri="{BB962C8B-B14F-4D97-AF65-F5344CB8AC3E}">
        <p14:creationId xmlns:p14="http://schemas.microsoft.com/office/powerpoint/2010/main" val="25517302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0A5904-30BE-4A59-BA4D-2B36D01536A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9540AB-9BDD-4F8B-81FC-05F4C4F5E68D}" type="slidenum">
              <a:rPr lang="en-US"/>
              <a:pPr>
                <a:defRPr/>
              </a:pPr>
              <a:t>‹#›</a:t>
            </a:fld>
            <a:endParaRPr lang="en-US"/>
          </a:p>
        </p:txBody>
      </p:sp>
    </p:spTree>
    <p:extLst>
      <p:ext uri="{BB962C8B-B14F-4D97-AF65-F5344CB8AC3E}">
        <p14:creationId xmlns:p14="http://schemas.microsoft.com/office/powerpoint/2010/main" val="32423035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949DFA-9235-4764-82C2-FACE15F5E81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E69E89F-5B9C-4188-BDEF-5609B375CA23}" type="slidenum">
              <a:rPr lang="en-US"/>
              <a:pPr>
                <a:defRPr/>
              </a:pPr>
              <a:t>‹#›</a:t>
            </a:fld>
            <a:endParaRPr lang="en-US"/>
          </a:p>
        </p:txBody>
      </p:sp>
    </p:spTree>
    <p:extLst>
      <p:ext uri="{BB962C8B-B14F-4D97-AF65-F5344CB8AC3E}">
        <p14:creationId xmlns:p14="http://schemas.microsoft.com/office/powerpoint/2010/main" val="5912028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B81ADD4-1DCB-43AF-B515-77BD2B63689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DDCD42-E685-49A0-B266-C128B20B3BEB}" type="slidenum">
              <a:rPr lang="en-US"/>
              <a:pPr>
                <a:defRPr/>
              </a:pPr>
              <a:t>‹#›</a:t>
            </a:fld>
            <a:endParaRPr lang="en-US"/>
          </a:p>
        </p:txBody>
      </p:sp>
    </p:spTree>
    <p:extLst>
      <p:ext uri="{BB962C8B-B14F-4D97-AF65-F5344CB8AC3E}">
        <p14:creationId xmlns:p14="http://schemas.microsoft.com/office/powerpoint/2010/main" val="35586767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15BB14-7369-44B6-B230-9149EA03882B}"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0E9A0B-46A5-43D8-A7DF-95DB3B3D5F01}" type="slidenum">
              <a:rPr lang="en-US"/>
              <a:pPr>
                <a:defRPr/>
              </a:pPr>
              <a:t>‹#›</a:t>
            </a:fld>
            <a:endParaRPr lang="en-US"/>
          </a:p>
        </p:txBody>
      </p:sp>
    </p:spTree>
    <p:extLst>
      <p:ext uri="{BB962C8B-B14F-4D97-AF65-F5344CB8AC3E}">
        <p14:creationId xmlns:p14="http://schemas.microsoft.com/office/powerpoint/2010/main" val="31631486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9FE0368-870E-4700-9D37-1050BD20A18E}"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FA8D258-7363-4F10-973B-3012EEFC4143}" type="slidenum">
              <a:rPr lang="en-US"/>
              <a:pPr>
                <a:defRPr/>
              </a:pPr>
              <a:t>‹#›</a:t>
            </a:fld>
            <a:endParaRPr lang="en-US"/>
          </a:p>
        </p:txBody>
      </p:sp>
    </p:spTree>
    <p:extLst>
      <p:ext uri="{BB962C8B-B14F-4D97-AF65-F5344CB8AC3E}">
        <p14:creationId xmlns:p14="http://schemas.microsoft.com/office/powerpoint/2010/main" val="36877344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C49945-0838-492E-BA52-489A29694770}"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D158F2D-33F6-4FFB-8BF6-129CD38451CF}" type="slidenum">
              <a:rPr lang="en-US"/>
              <a:pPr>
                <a:defRPr/>
              </a:pPr>
              <a:t>‹#›</a:t>
            </a:fld>
            <a:endParaRPr lang="en-US"/>
          </a:p>
        </p:txBody>
      </p:sp>
    </p:spTree>
    <p:extLst>
      <p:ext uri="{BB962C8B-B14F-4D97-AF65-F5344CB8AC3E}">
        <p14:creationId xmlns:p14="http://schemas.microsoft.com/office/powerpoint/2010/main" val="171658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7C1A6E5-ABBD-47AA-AA96-6D466F5D7484}"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FE4CB8D-5B3C-4412-BAB3-E75C12FD3A54}" type="slidenum">
              <a:rPr lang="en-US"/>
              <a:pPr>
                <a:defRPr/>
              </a:pPr>
              <a:t>‹#›</a:t>
            </a:fld>
            <a:endParaRPr lang="en-US"/>
          </a:p>
        </p:txBody>
      </p:sp>
    </p:spTree>
    <p:extLst>
      <p:ext uri="{BB962C8B-B14F-4D97-AF65-F5344CB8AC3E}">
        <p14:creationId xmlns:p14="http://schemas.microsoft.com/office/powerpoint/2010/main" val="21898350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63C677-6C46-406A-9F75-4E930B5A64D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47C3BB9-6B8F-49EB-BD7B-EF38839A5B4A}" type="slidenum">
              <a:rPr lang="en-US"/>
              <a:pPr>
                <a:defRPr/>
              </a:pPr>
              <a:t>‹#›</a:t>
            </a:fld>
            <a:endParaRPr lang="en-US"/>
          </a:p>
        </p:txBody>
      </p:sp>
    </p:spTree>
    <p:extLst>
      <p:ext uri="{BB962C8B-B14F-4D97-AF65-F5344CB8AC3E}">
        <p14:creationId xmlns:p14="http://schemas.microsoft.com/office/powerpoint/2010/main" val="15071444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6829F56-2B28-4D56-8A27-A3D839092889}"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40F1A9D-F2FA-4C3D-84CD-244275017EC4}" type="slidenum">
              <a:rPr lang="en-US"/>
              <a:pPr>
                <a:defRPr/>
              </a:pPr>
              <a:t>‹#›</a:t>
            </a:fld>
            <a:endParaRPr lang="en-US"/>
          </a:p>
        </p:txBody>
      </p:sp>
    </p:spTree>
    <p:extLst>
      <p:ext uri="{BB962C8B-B14F-4D97-AF65-F5344CB8AC3E}">
        <p14:creationId xmlns:p14="http://schemas.microsoft.com/office/powerpoint/2010/main" val="37496678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74FF7A2-DE25-432A-AB21-C964BC56C1F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20D2A3-81E0-4D06-9CE7-E3895525A573}" type="slidenum">
              <a:rPr lang="en-US"/>
              <a:pPr>
                <a:defRPr/>
              </a:pPr>
              <a:t>‹#›</a:t>
            </a:fld>
            <a:endParaRPr lang="en-US"/>
          </a:p>
        </p:txBody>
      </p:sp>
    </p:spTree>
    <p:extLst>
      <p:ext uri="{BB962C8B-B14F-4D97-AF65-F5344CB8AC3E}">
        <p14:creationId xmlns:p14="http://schemas.microsoft.com/office/powerpoint/2010/main" val="24695469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FF52BC-E6D2-4419-A0AD-035441BD9610}" type="slidenum">
              <a:rPr lang="en-US"/>
              <a:pPr>
                <a:defRPr/>
              </a:pPr>
              <a:t>‹#›</a:t>
            </a:fld>
            <a:endParaRPr lang="en-US"/>
          </a:p>
        </p:txBody>
      </p:sp>
    </p:spTree>
    <p:extLst>
      <p:ext uri="{BB962C8B-B14F-4D97-AF65-F5344CB8AC3E}">
        <p14:creationId xmlns:p14="http://schemas.microsoft.com/office/powerpoint/2010/main" val="4765386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DEDE570-1377-4BD2-9828-C9C3C9527213}" type="slidenum">
              <a:rPr lang="en-US"/>
              <a:pPr>
                <a:defRPr/>
              </a:pPr>
              <a:t>‹#›</a:t>
            </a:fld>
            <a:endParaRPr lang="en-US"/>
          </a:p>
        </p:txBody>
      </p:sp>
    </p:spTree>
    <p:extLst>
      <p:ext uri="{BB962C8B-B14F-4D97-AF65-F5344CB8AC3E}">
        <p14:creationId xmlns:p14="http://schemas.microsoft.com/office/powerpoint/2010/main" val="12017754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F7A659B-D8EA-4CDD-B4ED-BAF46483AF89}" type="slidenum">
              <a:rPr lang="en-US"/>
              <a:pPr>
                <a:defRPr/>
              </a:pPr>
              <a:t>‹#›</a:t>
            </a:fld>
            <a:endParaRPr lang="en-US"/>
          </a:p>
        </p:txBody>
      </p:sp>
    </p:spTree>
    <p:extLst>
      <p:ext uri="{BB962C8B-B14F-4D97-AF65-F5344CB8AC3E}">
        <p14:creationId xmlns:p14="http://schemas.microsoft.com/office/powerpoint/2010/main" val="1061480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1886B44-727E-40A1-A4F1-804B5D1DF079}" type="slidenum">
              <a:rPr lang="en-US"/>
              <a:pPr>
                <a:defRPr/>
              </a:pPr>
              <a:t>‹#›</a:t>
            </a:fld>
            <a:endParaRPr lang="en-US"/>
          </a:p>
        </p:txBody>
      </p:sp>
    </p:spTree>
    <p:extLst>
      <p:ext uri="{BB962C8B-B14F-4D97-AF65-F5344CB8AC3E}">
        <p14:creationId xmlns:p14="http://schemas.microsoft.com/office/powerpoint/2010/main" val="1800996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2015DC42-C390-44F2-8E3F-D6FF4C31DC78}" type="slidenum">
              <a:rPr lang="en-US"/>
              <a:pPr>
                <a:defRPr/>
              </a:pPr>
              <a:t>‹#›</a:t>
            </a:fld>
            <a:endParaRPr lang="en-US"/>
          </a:p>
        </p:txBody>
      </p:sp>
    </p:spTree>
    <p:extLst>
      <p:ext uri="{BB962C8B-B14F-4D97-AF65-F5344CB8AC3E}">
        <p14:creationId xmlns:p14="http://schemas.microsoft.com/office/powerpoint/2010/main" val="3510150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0F3DD70-D53A-4B78-ABB7-57FDBED4FA6E}" type="slidenum">
              <a:rPr lang="en-US"/>
              <a:pPr>
                <a:defRPr/>
              </a:pPr>
              <a:t>‹#›</a:t>
            </a:fld>
            <a:endParaRPr lang="en-US"/>
          </a:p>
        </p:txBody>
      </p:sp>
    </p:spTree>
    <p:extLst>
      <p:ext uri="{BB962C8B-B14F-4D97-AF65-F5344CB8AC3E}">
        <p14:creationId xmlns:p14="http://schemas.microsoft.com/office/powerpoint/2010/main" val="139415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DA636458-1658-4E60-AC20-B4A88087502D}" type="slidenum">
              <a:rPr lang="en-US"/>
              <a:pPr>
                <a:defRPr/>
              </a:pPr>
              <a:t>‹#›</a:t>
            </a:fld>
            <a:endParaRPr lang="en-US"/>
          </a:p>
        </p:txBody>
      </p:sp>
    </p:spTree>
    <p:extLst>
      <p:ext uri="{BB962C8B-B14F-4D97-AF65-F5344CB8AC3E}">
        <p14:creationId xmlns:p14="http://schemas.microsoft.com/office/powerpoint/2010/main" val="42494698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8086621-5B44-4F39-8131-23E0E7153E25}" type="slidenum">
              <a:rPr lang="en-US"/>
              <a:pPr>
                <a:defRPr/>
              </a:pPr>
              <a:t>‹#›</a:t>
            </a:fld>
            <a:endParaRPr lang="en-US"/>
          </a:p>
        </p:txBody>
      </p:sp>
    </p:spTree>
    <p:extLst>
      <p:ext uri="{BB962C8B-B14F-4D97-AF65-F5344CB8AC3E}">
        <p14:creationId xmlns:p14="http://schemas.microsoft.com/office/powerpoint/2010/main" val="42743602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606E484-2760-4AD0-A621-A875814DC9BA}" type="slidenum">
              <a:rPr lang="en-US"/>
              <a:pPr>
                <a:defRPr/>
              </a:pPr>
              <a:t>‹#›</a:t>
            </a:fld>
            <a:endParaRPr lang="en-US"/>
          </a:p>
        </p:txBody>
      </p:sp>
    </p:spTree>
    <p:extLst>
      <p:ext uri="{BB962C8B-B14F-4D97-AF65-F5344CB8AC3E}">
        <p14:creationId xmlns:p14="http://schemas.microsoft.com/office/powerpoint/2010/main" val="3193021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13C0F61-5DB2-4AF8-949C-A51EF1D0694C}" type="slidenum">
              <a:rPr lang="en-US"/>
              <a:pPr>
                <a:defRPr/>
              </a:pPr>
              <a:t>‹#›</a:t>
            </a:fld>
            <a:endParaRPr lang="en-US"/>
          </a:p>
        </p:txBody>
      </p:sp>
    </p:spTree>
    <p:extLst>
      <p:ext uri="{BB962C8B-B14F-4D97-AF65-F5344CB8AC3E}">
        <p14:creationId xmlns:p14="http://schemas.microsoft.com/office/powerpoint/2010/main" val="2572241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ABD087A-9DB7-47E1-BDEE-8558DA0639A9}" type="slidenum">
              <a:rPr lang="en-US"/>
              <a:pPr>
                <a:defRPr/>
              </a:pPr>
              <a:t>‹#›</a:t>
            </a:fld>
            <a:endParaRPr lang="en-US"/>
          </a:p>
        </p:txBody>
      </p:sp>
    </p:spTree>
    <p:extLst>
      <p:ext uri="{BB962C8B-B14F-4D97-AF65-F5344CB8AC3E}">
        <p14:creationId xmlns:p14="http://schemas.microsoft.com/office/powerpoint/2010/main" val="39814152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C891B012-4562-4FDA-9411-ED63FA585A0A}" type="slidenum">
              <a:rPr lang="en-US"/>
              <a:pPr>
                <a:defRPr/>
              </a:pPr>
              <a:t>‹#›</a:t>
            </a:fld>
            <a:endParaRPr lang="en-US"/>
          </a:p>
        </p:txBody>
      </p:sp>
    </p:spTree>
    <p:extLst>
      <p:ext uri="{BB962C8B-B14F-4D97-AF65-F5344CB8AC3E}">
        <p14:creationId xmlns:p14="http://schemas.microsoft.com/office/powerpoint/2010/main" val="12523713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792F48B-D526-49C8-8BCC-1D64F8EF9762}" type="slidenum">
              <a:rPr lang="en-US"/>
              <a:pPr>
                <a:defRPr/>
              </a:pPr>
              <a:t>‹#›</a:t>
            </a:fld>
            <a:endParaRPr lang="en-US"/>
          </a:p>
        </p:txBody>
      </p:sp>
    </p:spTree>
    <p:extLst>
      <p:ext uri="{BB962C8B-B14F-4D97-AF65-F5344CB8AC3E}">
        <p14:creationId xmlns:p14="http://schemas.microsoft.com/office/powerpoint/2010/main" val="17822160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F2445A1-D334-43B4-BE01-F3523F4CA458}" type="slidenum">
              <a:rPr lang="en-US"/>
              <a:pPr>
                <a:defRPr/>
              </a:pPr>
              <a:t>‹#›</a:t>
            </a:fld>
            <a:endParaRPr lang="en-US"/>
          </a:p>
        </p:txBody>
      </p:sp>
    </p:spTree>
    <p:extLst>
      <p:ext uri="{BB962C8B-B14F-4D97-AF65-F5344CB8AC3E}">
        <p14:creationId xmlns:p14="http://schemas.microsoft.com/office/powerpoint/2010/main" val="15816884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A37C28C7-4AF7-4CDD-A1A4-E93CDB10924E}" type="slidenum">
              <a:rPr lang="en-US"/>
              <a:pPr>
                <a:defRPr/>
              </a:pPr>
              <a:t>‹#›</a:t>
            </a:fld>
            <a:endParaRPr lang="en-US"/>
          </a:p>
        </p:txBody>
      </p:sp>
    </p:spTree>
    <p:extLst>
      <p:ext uri="{BB962C8B-B14F-4D97-AF65-F5344CB8AC3E}">
        <p14:creationId xmlns:p14="http://schemas.microsoft.com/office/powerpoint/2010/main" val="12366190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3E031BE-27B3-477E-A904-11262A16A40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3C0E12A-1499-4073-A937-A93BA2F79F41}" type="slidenum">
              <a:rPr lang="en-US" altLang="en-US"/>
              <a:pPr>
                <a:defRPr/>
              </a:pPr>
              <a:t>‹#›</a:t>
            </a:fld>
            <a:endParaRPr lang="en-US" altLang="en-US"/>
          </a:p>
        </p:txBody>
      </p:sp>
    </p:spTree>
    <p:extLst>
      <p:ext uri="{BB962C8B-B14F-4D97-AF65-F5344CB8AC3E}">
        <p14:creationId xmlns:p14="http://schemas.microsoft.com/office/powerpoint/2010/main" val="365143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528FCD9-9C01-443C-842D-95F5CFB8F1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A7252E9-4325-4A1B-A190-215774E72476}" type="slidenum">
              <a:rPr lang="en-US" altLang="en-US"/>
              <a:pPr>
                <a:defRPr/>
              </a:pPr>
              <a:t>‹#›</a:t>
            </a:fld>
            <a:endParaRPr lang="en-US" altLang="en-US"/>
          </a:p>
        </p:txBody>
      </p:sp>
    </p:spTree>
    <p:extLst>
      <p:ext uri="{BB962C8B-B14F-4D97-AF65-F5344CB8AC3E}">
        <p14:creationId xmlns:p14="http://schemas.microsoft.com/office/powerpoint/2010/main" val="35345624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6E2A9D0-582B-4288-9312-134831F0F4A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B67E4EE-5E97-4506-8513-3FB912D3C3AA}" type="slidenum">
              <a:rPr lang="en-US" altLang="en-US"/>
              <a:pPr>
                <a:defRPr/>
              </a:pPr>
              <a:t>‹#›</a:t>
            </a:fld>
            <a:endParaRPr lang="en-US" altLang="en-US"/>
          </a:p>
        </p:txBody>
      </p:sp>
    </p:spTree>
    <p:extLst>
      <p:ext uri="{BB962C8B-B14F-4D97-AF65-F5344CB8AC3E}">
        <p14:creationId xmlns:p14="http://schemas.microsoft.com/office/powerpoint/2010/main" val="22922153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25012E3-C9AC-4CAE-A4F2-3216A2083EE8}"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62D921B-9630-4FDD-B039-FFEBAAE7E588}" type="slidenum">
              <a:rPr lang="en-US" altLang="en-US"/>
              <a:pPr>
                <a:defRPr/>
              </a:pPr>
              <a:t>‹#›</a:t>
            </a:fld>
            <a:endParaRPr lang="en-US" altLang="en-US"/>
          </a:p>
        </p:txBody>
      </p:sp>
    </p:spTree>
    <p:extLst>
      <p:ext uri="{BB962C8B-B14F-4D97-AF65-F5344CB8AC3E}">
        <p14:creationId xmlns:p14="http://schemas.microsoft.com/office/powerpoint/2010/main" val="26634696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0912CA3-D5B8-410F-8FAA-148E7E886BAE}"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337DAB96-CB98-47FD-9F71-B9342FFEEDB3}" type="slidenum">
              <a:rPr lang="en-US" altLang="en-US"/>
              <a:pPr>
                <a:defRPr/>
              </a:pPr>
              <a:t>‹#›</a:t>
            </a:fld>
            <a:endParaRPr lang="en-US" altLang="en-US"/>
          </a:p>
        </p:txBody>
      </p:sp>
    </p:spTree>
    <p:extLst>
      <p:ext uri="{BB962C8B-B14F-4D97-AF65-F5344CB8AC3E}">
        <p14:creationId xmlns:p14="http://schemas.microsoft.com/office/powerpoint/2010/main" val="15162066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216A79-2B92-49DF-87F3-F33DA2680EE5}"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577A330-6C02-42E6-A883-ED8E6AF0FDB2}" type="slidenum">
              <a:rPr lang="en-US" altLang="en-US"/>
              <a:pPr>
                <a:defRPr/>
              </a:pPr>
              <a:t>‹#›</a:t>
            </a:fld>
            <a:endParaRPr lang="en-US" altLang="en-US"/>
          </a:p>
        </p:txBody>
      </p:sp>
    </p:spTree>
    <p:extLst>
      <p:ext uri="{BB962C8B-B14F-4D97-AF65-F5344CB8AC3E}">
        <p14:creationId xmlns:p14="http://schemas.microsoft.com/office/powerpoint/2010/main" val="12519316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0E9F6E1-6295-4206-B5B2-E0B173B0F7CC}"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9E1DD360-B2D9-48CC-A0E9-C96B4E2401C2}" type="slidenum">
              <a:rPr lang="en-US" altLang="en-US"/>
              <a:pPr>
                <a:defRPr/>
              </a:pPr>
              <a:t>‹#›</a:t>
            </a:fld>
            <a:endParaRPr lang="en-US" altLang="en-US"/>
          </a:p>
        </p:txBody>
      </p:sp>
    </p:spTree>
    <p:extLst>
      <p:ext uri="{BB962C8B-B14F-4D97-AF65-F5344CB8AC3E}">
        <p14:creationId xmlns:p14="http://schemas.microsoft.com/office/powerpoint/2010/main" val="16704668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154C760-C864-4C3E-AFF9-247D4A946383}"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77CC906-A32C-45F0-BEDD-2E5C827484F6}" type="slidenum">
              <a:rPr lang="en-US" altLang="en-US"/>
              <a:pPr>
                <a:defRPr/>
              </a:pPr>
              <a:t>‹#›</a:t>
            </a:fld>
            <a:endParaRPr lang="en-US" altLang="en-US"/>
          </a:p>
        </p:txBody>
      </p:sp>
    </p:spTree>
    <p:extLst>
      <p:ext uri="{BB962C8B-B14F-4D97-AF65-F5344CB8AC3E}">
        <p14:creationId xmlns:p14="http://schemas.microsoft.com/office/powerpoint/2010/main" val="34691555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0F3FB85-F4BA-4FA5-918A-51C31E9557C9}"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23E48350-3F47-4BBA-BC32-B512ADCD3BD1}" type="slidenum">
              <a:rPr lang="en-US" altLang="en-US"/>
              <a:pPr>
                <a:defRPr/>
              </a:pPr>
              <a:t>‹#›</a:t>
            </a:fld>
            <a:endParaRPr lang="en-US" altLang="en-US"/>
          </a:p>
        </p:txBody>
      </p:sp>
    </p:spTree>
    <p:extLst>
      <p:ext uri="{BB962C8B-B14F-4D97-AF65-F5344CB8AC3E}">
        <p14:creationId xmlns:p14="http://schemas.microsoft.com/office/powerpoint/2010/main" val="21775123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942C2DF-CAC1-43A3-8528-85893036576D}"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ED1E6D34-C855-42D4-AA0F-F70F2BE61529}" type="slidenum">
              <a:rPr lang="en-US" altLang="en-US"/>
              <a:pPr>
                <a:defRPr/>
              </a:pPr>
              <a:t>‹#›</a:t>
            </a:fld>
            <a:endParaRPr lang="en-US" altLang="en-US"/>
          </a:p>
        </p:txBody>
      </p:sp>
    </p:spTree>
    <p:extLst>
      <p:ext uri="{BB962C8B-B14F-4D97-AF65-F5344CB8AC3E}">
        <p14:creationId xmlns:p14="http://schemas.microsoft.com/office/powerpoint/2010/main" val="1965456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3074793-894A-4B37-AE47-3C41F85DF19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1DA09A4C-8D99-4CB5-ACDD-26EB222F3DA5}" type="slidenum">
              <a:rPr lang="en-US" altLang="en-US"/>
              <a:pPr>
                <a:defRPr/>
              </a:pPr>
              <a:t>‹#›</a:t>
            </a:fld>
            <a:endParaRPr lang="en-US" altLang="en-US"/>
          </a:p>
        </p:txBody>
      </p:sp>
    </p:spTree>
    <p:extLst>
      <p:ext uri="{BB962C8B-B14F-4D97-AF65-F5344CB8AC3E}">
        <p14:creationId xmlns:p14="http://schemas.microsoft.com/office/powerpoint/2010/main" val="3247558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121B70-1BB1-4E40-AE60-846721F7A4E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742B8-633B-4AE4-85F1-0062FCA616D1}" type="slidenum">
              <a:rPr lang="en-US" altLang="en-US"/>
              <a:pPr>
                <a:defRPr/>
              </a:pPr>
              <a:t>‹#›</a:t>
            </a:fld>
            <a:endParaRPr lang="en-US" altLang="en-US"/>
          </a:p>
        </p:txBody>
      </p:sp>
    </p:spTree>
    <p:extLst>
      <p:ext uri="{BB962C8B-B14F-4D97-AF65-F5344CB8AC3E}">
        <p14:creationId xmlns:p14="http://schemas.microsoft.com/office/powerpoint/2010/main" val="29633701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8A1148-2121-409A-95C6-3770E952968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7AF2F4-670D-436F-B2E6-6231E5C0DB6F}" type="slidenum">
              <a:rPr lang="en-US" altLang="en-US"/>
              <a:pPr>
                <a:defRPr/>
              </a:pPr>
              <a:t>‹#›</a:t>
            </a:fld>
            <a:endParaRPr lang="en-US" altLang="en-US"/>
          </a:p>
        </p:txBody>
      </p:sp>
    </p:spTree>
    <p:extLst>
      <p:ext uri="{BB962C8B-B14F-4D97-AF65-F5344CB8AC3E}">
        <p14:creationId xmlns:p14="http://schemas.microsoft.com/office/powerpoint/2010/main" val="27458106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3A75A-8DC2-452F-8232-066DDE1F3BC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4703EA-40C1-4810-BAF7-6923494F6D15}" type="slidenum">
              <a:rPr lang="en-US" altLang="en-US"/>
              <a:pPr>
                <a:defRPr/>
              </a:pPr>
              <a:t>‹#›</a:t>
            </a:fld>
            <a:endParaRPr lang="en-US" altLang="en-US"/>
          </a:p>
        </p:txBody>
      </p:sp>
    </p:spTree>
    <p:extLst>
      <p:ext uri="{BB962C8B-B14F-4D97-AF65-F5344CB8AC3E}">
        <p14:creationId xmlns:p14="http://schemas.microsoft.com/office/powerpoint/2010/main" val="10090439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7A655D-F59F-43AC-BF51-6DF33C6B0414}"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3DFB8F-022E-4207-9B98-4E06A8F6348D}" type="slidenum">
              <a:rPr lang="en-US" altLang="en-US"/>
              <a:pPr>
                <a:defRPr/>
              </a:pPr>
              <a:t>‹#›</a:t>
            </a:fld>
            <a:endParaRPr lang="en-US" altLang="en-US"/>
          </a:p>
        </p:txBody>
      </p:sp>
    </p:spTree>
    <p:extLst>
      <p:ext uri="{BB962C8B-B14F-4D97-AF65-F5344CB8AC3E}">
        <p14:creationId xmlns:p14="http://schemas.microsoft.com/office/powerpoint/2010/main" val="9980994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146022-034F-4389-80DE-9E0BD46768D4}"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B3E27D-1184-400D-B2F7-5494EE7A002E}" type="slidenum">
              <a:rPr lang="en-US" altLang="en-US"/>
              <a:pPr>
                <a:defRPr/>
              </a:pPr>
              <a:t>‹#›</a:t>
            </a:fld>
            <a:endParaRPr lang="en-US" altLang="en-US"/>
          </a:p>
        </p:txBody>
      </p:sp>
    </p:spTree>
    <p:extLst>
      <p:ext uri="{BB962C8B-B14F-4D97-AF65-F5344CB8AC3E}">
        <p14:creationId xmlns:p14="http://schemas.microsoft.com/office/powerpoint/2010/main" val="34854932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0C1B92-55D9-4105-B7FB-F04B1933F517}"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482459-B7DE-4B8B-AD8D-C593203EBBF2}" type="slidenum">
              <a:rPr lang="en-US" altLang="en-US"/>
              <a:pPr>
                <a:defRPr/>
              </a:pPr>
              <a:t>‹#›</a:t>
            </a:fld>
            <a:endParaRPr lang="en-US" altLang="en-US"/>
          </a:p>
        </p:txBody>
      </p:sp>
    </p:spTree>
    <p:extLst>
      <p:ext uri="{BB962C8B-B14F-4D97-AF65-F5344CB8AC3E}">
        <p14:creationId xmlns:p14="http://schemas.microsoft.com/office/powerpoint/2010/main" val="36181739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A9B21D-48D1-4989-84E6-95B34B027ACD}"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8D4D2E-2E31-40EA-A842-5FCE947828AF}" type="slidenum">
              <a:rPr lang="en-US" altLang="en-US"/>
              <a:pPr>
                <a:defRPr/>
              </a:pPr>
              <a:t>‹#›</a:t>
            </a:fld>
            <a:endParaRPr lang="en-US" altLang="en-US"/>
          </a:p>
        </p:txBody>
      </p:sp>
    </p:spTree>
    <p:extLst>
      <p:ext uri="{BB962C8B-B14F-4D97-AF65-F5344CB8AC3E}">
        <p14:creationId xmlns:p14="http://schemas.microsoft.com/office/powerpoint/2010/main" val="26450157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6349EE-FC35-41D5-8CBC-C7045F0B0DA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7332D2-9AAF-41F4-8F07-BE792D6C8D5C}" type="slidenum">
              <a:rPr lang="en-US" altLang="en-US"/>
              <a:pPr>
                <a:defRPr/>
              </a:pPr>
              <a:t>‹#›</a:t>
            </a:fld>
            <a:endParaRPr lang="en-US" altLang="en-US"/>
          </a:p>
        </p:txBody>
      </p:sp>
    </p:spTree>
    <p:extLst>
      <p:ext uri="{BB962C8B-B14F-4D97-AF65-F5344CB8AC3E}">
        <p14:creationId xmlns:p14="http://schemas.microsoft.com/office/powerpoint/2010/main" val="16568095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DF4AD7-2109-4B06-A9A1-F42859D352A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20BA0B-C4A1-4B0D-BC51-A58E0B28D328}" type="slidenum">
              <a:rPr lang="en-US" altLang="en-US"/>
              <a:pPr>
                <a:defRPr/>
              </a:pPr>
              <a:t>‹#›</a:t>
            </a:fld>
            <a:endParaRPr lang="en-US" altLang="en-US"/>
          </a:p>
        </p:txBody>
      </p:sp>
    </p:spTree>
    <p:extLst>
      <p:ext uri="{BB962C8B-B14F-4D97-AF65-F5344CB8AC3E}">
        <p14:creationId xmlns:p14="http://schemas.microsoft.com/office/powerpoint/2010/main" val="23557159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E684B-1418-427A-A6E7-4FF43CBD059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1EB9CB-1D87-44DE-97BF-409064F9FE9F}" type="slidenum">
              <a:rPr lang="en-US" altLang="en-US"/>
              <a:pPr>
                <a:defRPr/>
              </a:pPr>
              <a:t>‹#›</a:t>
            </a:fld>
            <a:endParaRPr lang="en-US" altLang="en-US"/>
          </a:p>
        </p:txBody>
      </p:sp>
    </p:spTree>
    <p:extLst>
      <p:ext uri="{BB962C8B-B14F-4D97-AF65-F5344CB8AC3E}">
        <p14:creationId xmlns:p14="http://schemas.microsoft.com/office/powerpoint/2010/main" val="215361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5F31CF-A5E9-4E17-AD23-92A59B1FD6F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985B9-400D-481D-9AE0-B79C3FC0495D}" type="slidenum">
              <a:rPr lang="en-US" altLang="en-US"/>
              <a:pPr>
                <a:defRPr/>
              </a:pPr>
              <a:t>‹#›</a:t>
            </a:fld>
            <a:endParaRPr lang="en-US" altLang="en-US"/>
          </a:p>
        </p:txBody>
      </p:sp>
    </p:spTree>
    <p:extLst>
      <p:ext uri="{BB962C8B-B14F-4D97-AF65-F5344CB8AC3E}">
        <p14:creationId xmlns:p14="http://schemas.microsoft.com/office/powerpoint/2010/main" val="10860402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D19EF2-704F-4D4D-8C71-B152F3D1810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62061B-CC00-4F26-B42F-0DEF9F9BB751}" type="slidenum">
              <a:rPr lang="en-US"/>
              <a:pPr>
                <a:defRPr/>
              </a:pPr>
              <a:t>‹#›</a:t>
            </a:fld>
            <a:endParaRPr lang="en-US"/>
          </a:p>
        </p:txBody>
      </p:sp>
    </p:spTree>
    <p:extLst>
      <p:ext uri="{BB962C8B-B14F-4D97-AF65-F5344CB8AC3E}">
        <p14:creationId xmlns:p14="http://schemas.microsoft.com/office/powerpoint/2010/main" val="42856365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98EAEC-15C4-43A1-B428-75D509B0DD5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678C75-AF6B-45CF-80C2-512F8283C335}" type="slidenum">
              <a:rPr lang="en-US"/>
              <a:pPr>
                <a:defRPr/>
              </a:pPr>
              <a:t>‹#›</a:t>
            </a:fld>
            <a:endParaRPr lang="en-US"/>
          </a:p>
        </p:txBody>
      </p:sp>
    </p:spTree>
    <p:extLst>
      <p:ext uri="{BB962C8B-B14F-4D97-AF65-F5344CB8AC3E}">
        <p14:creationId xmlns:p14="http://schemas.microsoft.com/office/powerpoint/2010/main" val="51538175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2F03B6-9601-438C-8274-F323DBC3862D}"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A2303A9-74BD-405B-8CE3-65587C936997}" type="slidenum">
              <a:rPr lang="en-US"/>
              <a:pPr>
                <a:defRPr/>
              </a:pPr>
              <a:t>‹#›</a:t>
            </a:fld>
            <a:endParaRPr lang="en-US"/>
          </a:p>
        </p:txBody>
      </p:sp>
    </p:spTree>
    <p:extLst>
      <p:ext uri="{BB962C8B-B14F-4D97-AF65-F5344CB8AC3E}">
        <p14:creationId xmlns:p14="http://schemas.microsoft.com/office/powerpoint/2010/main" val="11894801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D825FF-345E-4B6C-A427-AAF9170B1EA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9A906F-DB06-4BB5-BC78-058CBD5109F0}" type="slidenum">
              <a:rPr lang="en-US"/>
              <a:pPr>
                <a:defRPr/>
              </a:pPr>
              <a:t>‹#›</a:t>
            </a:fld>
            <a:endParaRPr lang="en-US"/>
          </a:p>
        </p:txBody>
      </p:sp>
    </p:spTree>
    <p:extLst>
      <p:ext uri="{BB962C8B-B14F-4D97-AF65-F5344CB8AC3E}">
        <p14:creationId xmlns:p14="http://schemas.microsoft.com/office/powerpoint/2010/main" val="3980011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C1A1A0-80C2-4A94-8E94-43340F2ECD6B}"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D1B170-7768-4C93-A7FE-CA53612E7C50}" type="slidenum">
              <a:rPr lang="en-US"/>
              <a:pPr>
                <a:defRPr/>
              </a:pPr>
              <a:t>‹#›</a:t>
            </a:fld>
            <a:endParaRPr lang="en-US"/>
          </a:p>
        </p:txBody>
      </p:sp>
    </p:spTree>
    <p:extLst>
      <p:ext uri="{BB962C8B-B14F-4D97-AF65-F5344CB8AC3E}">
        <p14:creationId xmlns:p14="http://schemas.microsoft.com/office/powerpoint/2010/main" val="15883914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3BB1F8-67C2-413D-A031-0FFCFCF76080}"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252812-2801-4A64-835C-52F52A79375C}" type="slidenum">
              <a:rPr lang="en-US"/>
              <a:pPr>
                <a:defRPr/>
              </a:pPr>
              <a:t>‹#›</a:t>
            </a:fld>
            <a:endParaRPr lang="en-US"/>
          </a:p>
        </p:txBody>
      </p:sp>
    </p:spTree>
    <p:extLst>
      <p:ext uri="{BB962C8B-B14F-4D97-AF65-F5344CB8AC3E}">
        <p14:creationId xmlns:p14="http://schemas.microsoft.com/office/powerpoint/2010/main" val="3989798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4001D7-3AD2-4A33-8508-1CB2CB69A2F6}"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AB5AB0-8250-446E-AF83-4BEF4613C632}" type="slidenum">
              <a:rPr lang="en-US"/>
              <a:pPr>
                <a:defRPr/>
              </a:pPr>
              <a:t>‹#›</a:t>
            </a:fld>
            <a:endParaRPr lang="en-US"/>
          </a:p>
        </p:txBody>
      </p:sp>
    </p:spTree>
    <p:extLst>
      <p:ext uri="{BB962C8B-B14F-4D97-AF65-F5344CB8AC3E}">
        <p14:creationId xmlns:p14="http://schemas.microsoft.com/office/powerpoint/2010/main" val="38572115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942EF6-F507-4D79-AF17-7F93FE3EA5FA}"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8FE546-25DD-43EC-9DBA-DF8FEBF1ACBC}" type="slidenum">
              <a:rPr lang="en-US"/>
              <a:pPr>
                <a:defRPr/>
              </a:pPr>
              <a:t>‹#›</a:t>
            </a:fld>
            <a:endParaRPr lang="en-US"/>
          </a:p>
        </p:txBody>
      </p:sp>
    </p:spTree>
    <p:extLst>
      <p:ext uri="{BB962C8B-B14F-4D97-AF65-F5344CB8AC3E}">
        <p14:creationId xmlns:p14="http://schemas.microsoft.com/office/powerpoint/2010/main" val="2963053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3261E5-B1D7-45ED-AE31-BFBB8B7C3901}"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7D33DC-3774-4718-931E-7DA4E2380C7D}" type="slidenum">
              <a:rPr lang="en-US"/>
              <a:pPr>
                <a:defRPr/>
              </a:pPr>
              <a:t>‹#›</a:t>
            </a:fld>
            <a:endParaRPr lang="en-US"/>
          </a:p>
        </p:txBody>
      </p:sp>
    </p:spTree>
    <p:extLst>
      <p:ext uri="{BB962C8B-B14F-4D97-AF65-F5344CB8AC3E}">
        <p14:creationId xmlns:p14="http://schemas.microsoft.com/office/powerpoint/2010/main" val="18670653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B6754C-2677-47BF-AE7D-2180A866B9A3}"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9F4A78-74BC-4F0E-87EE-7981E91B6D84}" type="slidenum">
              <a:rPr lang="en-US"/>
              <a:pPr>
                <a:defRPr/>
              </a:pPr>
              <a:t>‹#›</a:t>
            </a:fld>
            <a:endParaRPr lang="en-US"/>
          </a:p>
        </p:txBody>
      </p:sp>
    </p:spTree>
    <p:extLst>
      <p:ext uri="{BB962C8B-B14F-4D97-AF65-F5344CB8AC3E}">
        <p14:creationId xmlns:p14="http://schemas.microsoft.com/office/powerpoint/2010/main" val="29129852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3F5208-9852-4C13-879E-711AF7FB3749}"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5D4ED-E03A-4B71-BBD5-83B70C54EF48}" type="slidenum">
              <a:rPr lang="en-US"/>
              <a:pPr>
                <a:defRPr/>
              </a:pPr>
              <a:t>‹#›</a:t>
            </a:fld>
            <a:endParaRPr lang="en-US"/>
          </a:p>
        </p:txBody>
      </p:sp>
    </p:spTree>
    <p:extLst>
      <p:ext uri="{BB962C8B-B14F-4D97-AF65-F5344CB8AC3E}">
        <p14:creationId xmlns:p14="http://schemas.microsoft.com/office/powerpoint/2010/main" val="829133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1C4E880-2AD8-4EE4-92C9-65E597ED2983}"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F9A5564-51FE-4A9C-B316-AF0AD2108C97}" type="slidenum">
              <a:rPr lang="en-US"/>
              <a:pPr>
                <a:defRPr/>
              </a:pPr>
              <a:t>‹#›</a:t>
            </a:fld>
            <a:endParaRPr lang="en-US"/>
          </a:p>
        </p:txBody>
      </p:sp>
    </p:spTree>
    <p:extLst>
      <p:ext uri="{BB962C8B-B14F-4D97-AF65-F5344CB8AC3E}">
        <p14:creationId xmlns:p14="http://schemas.microsoft.com/office/powerpoint/2010/main" val="1775400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A1FEB70-CABB-442D-883B-CCE29A863B1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746E8B8-452D-455C-A3C5-DE132840A9B8}" type="slidenum">
              <a:rPr lang="en-US"/>
              <a:pPr>
                <a:defRPr/>
              </a:pPr>
              <a:t>‹#›</a:t>
            </a:fld>
            <a:endParaRPr lang="en-US"/>
          </a:p>
        </p:txBody>
      </p:sp>
    </p:spTree>
    <p:extLst>
      <p:ext uri="{BB962C8B-B14F-4D97-AF65-F5344CB8AC3E}">
        <p14:creationId xmlns:p14="http://schemas.microsoft.com/office/powerpoint/2010/main" val="19152124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5D224FE-7766-498A-9950-732B8A6806D5}"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FEFA35B-A7AA-4DCE-8991-B3E715C301B1}" type="slidenum">
              <a:rPr lang="en-US"/>
              <a:pPr>
                <a:defRPr/>
              </a:pPr>
              <a:t>‹#›</a:t>
            </a:fld>
            <a:endParaRPr lang="en-US"/>
          </a:p>
        </p:txBody>
      </p:sp>
    </p:spTree>
    <p:extLst>
      <p:ext uri="{BB962C8B-B14F-4D97-AF65-F5344CB8AC3E}">
        <p14:creationId xmlns:p14="http://schemas.microsoft.com/office/powerpoint/2010/main" val="31429924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4B8D3BE-EC6C-43F3-AAC6-D8E4093799F4}"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EBA212E-CC41-448D-9AE0-93FB9101982A}" type="slidenum">
              <a:rPr lang="en-US"/>
              <a:pPr>
                <a:defRPr/>
              </a:pPr>
              <a:t>‹#›</a:t>
            </a:fld>
            <a:endParaRPr lang="en-US"/>
          </a:p>
        </p:txBody>
      </p:sp>
    </p:spTree>
    <p:extLst>
      <p:ext uri="{BB962C8B-B14F-4D97-AF65-F5344CB8AC3E}">
        <p14:creationId xmlns:p14="http://schemas.microsoft.com/office/powerpoint/2010/main" val="28120907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BDCA8FA-9AA3-4E1A-B952-D00F7D213C59}"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C0E4FDD-EACA-4E7C-A14C-2ECE0AE826F5}" type="slidenum">
              <a:rPr lang="en-US"/>
              <a:pPr>
                <a:defRPr/>
              </a:pPr>
              <a:t>‹#›</a:t>
            </a:fld>
            <a:endParaRPr lang="en-US"/>
          </a:p>
        </p:txBody>
      </p:sp>
    </p:spTree>
    <p:extLst>
      <p:ext uri="{BB962C8B-B14F-4D97-AF65-F5344CB8AC3E}">
        <p14:creationId xmlns:p14="http://schemas.microsoft.com/office/powerpoint/2010/main" val="39304722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808AD4B8-5DBC-4529-BC51-FF49FF08AF9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96551F6-3799-483C-9C80-D92AF31CB0F2}" type="slidenum">
              <a:rPr lang="en-US"/>
              <a:pPr>
                <a:defRPr/>
              </a:pPr>
              <a:t>‹#›</a:t>
            </a:fld>
            <a:endParaRPr lang="en-US"/>
          </a:p>
        </p:txBody>
      </p:sp>
    </p:spTree>
    <p:extLst>
      <p:ext uri="{BB962C8B-B14F-4D97-AF65-F5344CB8AC3E}">
        <p14:creationId xmlns:p14="http://schemas.microsoft.com/office/powerpoint/2010/main" val="6495081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1FA23D4-5C44-43D9-996C-7F76771771C8}"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46BAA77-386E-4CB4-8588-9D84FBC79E7B}" type="slidenum">
              <a:rPr lang="en-US"/>
              <a:pPr>
                <a:defRPr/>
              </a:pPr>
              <a:t>‹#›</a:t>
            </a:fld>
            <a:endParaRPr lang="en-US"/>
          </a:p>
        </p:txBody>
      </p:sp>
    </p:spTree>
    <p:extLst>
      <p:ext uri="{BB962C8B-B14F-4D97-AF65-F5344CB8AC3E}">
        <p14:creationId xmlns:p14="http://schemas.microsoft.com/office/powerpoint/2010/main" val="2033659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FC2D914-C213-4AD7-9E1C-D1F9A10BB2CA}"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9268D2B8-2F70-4AB7-BC57-8AA1710E7A8B}" type="slidenum">
              <a:rPr lang="en-US"/>
              <a:pPr>
                <a:defRPr/>
              </a:pPr>
              <a:t>‹#›</a:t>
            </a:fld>
            <a:endParaRPr lang="en-US"/>
          </a:p>
        </p:txBody>
      </p:sp>
    </p:spTree>
    <p:extLst>
      <p:ext uri="{BB962C8B-B14F-4D97-AF65-F5344CB8AC3E}">
        <p14:creationId xmlns:p14="http://schemas.microsoft.com/office/powerpoint/2010/main" val="30919111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52ECDB3-6599-44C8-ADF8-8B911DC4B5DE}"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A7C2F3C-4CF1-4B48-80A2-249289808486}" type="slidenum">
              <a:rPr lang="en-US"/>
              <a:pPr>
                <a:defRPr/>
              </a:pPr>
              <a:t>‹#›</a:t>
            </a:fld>
            <a:endParaRPr lang="en-US"/>
          </a:p>
        </p:txBody>
      </p:sp>
    </p:spTree>
    <p:extLst>
      <p:ext uri="{BB962C8B-B14F-4D97-AF65-F5344CB8AC3E}">
        <p14:creationId xmlns:p14="http://schemas.microsoft.com/office/powerpoint/2010/main" val="14163723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8608E38-A15B-4631-A815-D11DDC05604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60CEF78-549E-49AE-8254-E930DE22666D}" type="slidenum">
              <a:rPr lang="en-US"/>
              <a:pPr>
                <a:defRPr/>
              </a:pPr>
              <a:t>‹#›</a:t>
            </a:fld>
            <a:endParaRPr lang="en-US"/>
          </a:p>
        </p:txBody>
      </p:sp>
    </p:spTree>
    <p:extLst>
      <p:ext uri="{BB962C8B-B14F-4D97-AF65-F5344CB8AC3E}">
        <p14:creationId xmlns:p14="http://schemas.microsoft.com/office/powerpoint/2010/main" val="42831818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B53DE940-C72D-4CA1-BEAD-9E6BC1328A8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E1232BF-96EC-4543-A03B-86842F702CBD}" type="slidenum">
              <a:rPr lang="en-US"/>
              <a:pPr>
                <a:defRPr/>
              </a:pPr>
              <a:t>‹#›</a:t>
            </a:fld>
            <a:endParaRPr lang="en-US"/>
          </a:p>
        </p:txBody>
      </p:sp>
    </p:spTree>
    <p:extLst>
      <p:ext uri="{BB962C8B-B14F-4D97-AF65-F5344CB8AC3E}">
        <p14:creationId xmlns:p14="http://schemas.microsoft.com/office/powerpoint/2010/main" val="22015191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951537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38714051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33824463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1924211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0799118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216278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38145784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13332497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7900831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1880407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1472269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203234760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651561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12662446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72103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004695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182599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988482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790405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5539447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106980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538422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16966263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196917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31874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54409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42529679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952025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3929137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9294651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9146792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7186099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34817272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037606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102758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4246298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73474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0244569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1227657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3666441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57827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7258467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8160899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18038951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311079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1465151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447357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25330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27128334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196250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34959002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963F6E-1078-4EE6-9F0F-F5BB3140CDD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5AF256-738F-41BB-9F09-939F15F498F0}" type="slidenum">
              <a:rPr lang="en-US"/>
              <a:pPr>
                <a:defRPr/>
              </a:pPr>
              <a:t>‹#›</a:t>
            </a:fld>
            <a:endParaRPr lang="en-US"/>
          </a:p>
        </p:txBody>
      </p:sp>
    </p:spTree>
    <p:extLst>
      <p:ext uri="{BB962C8B-B14F-4D97-AF65-F5344CB8AC3E}">
        <p14:creationId xmlns:p14="http://schemas.microsoft.com/office/powerpoint/2010/main" val="3348629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885D7C1-4A6E-4D79-B40A-071AC9A6588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6B5DD7C-7743-44BF-8024-34BDE652645D}" type="slidenum">
              <a:rPr lang="en-US"/>
              <a:pPr>
                <a:defRPr/>
              </a:pPr>
              <a:t>‹#›</a:t>
            </a:fld>
            <a:endParaRPr lang="en-US"/>
          </a:p>
        </p:txBody>
      </p:sp>
    </p:spTree>
    <p:extLst>
      <p:ext uri="{BB962C8B-B14F-4D97-AF65-F5344CB8AC3E}">
        <p14:creationId xmlns:p14="http://schemas.microsoft.com/office/powerpoint/2010/main" val="8993985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F5DC650-7060-4E09-BBDD-8A4D0E35474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487912-7F7C-48F1-9723-EDFDFA8C8FB9}" type="slidenum">
              <a:rPr lang="en-US"/>
              <a:pPr>
                <a:defRPr/>
              </a:pPr>
              <a:t>‹#›</a:t>
            </a:fld>
            <a:endParaRPr lang="en-US"/>
          </a:p>
        </p:txBody>
      </p:sp>
    </p:spTree>
    <p:extLst>
      <p:ext uri="{BB962C8B-B14F-4D97-AF65-F5344CB8AC3E}">
        <p14:creationId xmlns:p14="http://schemas.microsoft.com/office/powerpoint/2010/main" val="13951278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0D6AA24-C11A-4CF8-B528-5E2B648787F9}"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D52F05A-F124-4000-B1AC-9A0495F418EE}" type="slidenum">
              <a:rPr lang="en-US"/>
              <a:pPr>
                <a:defRPr/>
              </a:pPr>
              <a:t>‹#›</a:t>
            </a:fld>
            <a:endParaRPr lang="en-US"/>
          </a:p>
        </p:txBody>
      </p:sp>
    </p:spTree>
    <p:extLst>
      <p:ext uri="{BB962C8B-B14F-4D97-AF65-F5344CB8AC3E}">
        <p14:creationId xmlns:p14="http://schemas.microsoft.com/office/powerpoint/2010/main" val="19599376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AF7FD55-F9BA-4445-B99E-CAF3C6E2A604}"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5B5AB48-1909-4251-A62B-BFB95576E8A1}" type="slidenum">
              <a:rPr lang="en-US"/>
              <a:pPr>
                <a:defRPr/>
              </a:pPr>
              <a:t>‹#›</a:t>
            </a:fld>
            <a:endParaRPr lang="en-US"/>
          </a:p>
        </p:txBody>
      </p:sp>
    </p:spTree>
    <p:extLst>
      <p:ext uri="{BB962C8B-B14F-4D97-AF65-F5344CB8AC3E}">
        <p14:creationId xmlns:p14="http://schemas.microsoft.com/office/powerpoint/2010/main" val="549718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F80615D-758B-42AE-8C89-46EC6DF1F34D}"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883332-6260-4227-8DA9-F56A1D914013}" type="slidenum">
              <a:rPr lang="en-US"/>
              <a:pPr>
                <a:defRPr/>
              </a:pPr>
              <a:t>‹#›</a:t>
            </a:fld>
            <a:endParaRPr lang="en-US"/>
          </a:p>
        </p:txBody>
      </p:sp>
    </p:spTree>
    <p:extLst>
      <p:ext uri="{BB962C8B-B14F-4D97-AF65-F5344CB8AC3E}">
        <p14:creationId xmlns:p14="http://schemas.microsoft.com/office/powerpoint/2010/main" val="103060682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DCF06B-64D3-40A4-9CD2-CE2D0F8F5377}"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31D1CD1-ACA1-4A53-986C-DC229250E5C8}" type="slidenum">
              <a:rPr lang="en-US"/>
              <a:pPr>
                <a:defRPr/>
              </a:pPr>
              <a:t>‹#›</a:t>
            </a:fld>
            <a:endParaRPr lang="en-US"/>
          </a:p>
        </p:txBody>
      </p:sp>
    </p:spTree>
    <p:extLst>
      <p:ext uri="{BB962C8B-B14F-4D97-AF65-F5344CB8AC3E}">
        <p14:creationId xmlns:p14="http://schemas.microsoft.com/office/powerpoint/2010/main" val="409092134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A22A040-DA98-4C54-933D-749C50A35886}"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FD3276E-B987-436E-AF93-BFCB9259E829}" type="slidenum">
              <a:rPr lang="en-US"/>
              <a:pPr>
                <a:defRPr/>
              </a:pPr>
              <a:t>‹#›</a:t>
            </a:fld>
            <a:endParaRPr lang="en-US"/>
          </a:p>
        </p:txBody>
      </p:sp>
    </p:spTree>
    <p:extLst>
      <p:ext uri="{BB962C8B-B14F-4D97-AF65-F5344CB8AC3E}">
        <p14:creationId xmlns:p14="http://schemas.microsoft.com/office/powerpoint/2010/main" val="4274753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27927969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E3A5F88-11EA-43AA-9502-71F87A63DA7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CE8605-C48D-4561-92CC-17BC3E5D46E1}" type="slidenum">
              <a:rPr lang="en-US"/>
              <a:pPr>
                <a:defRPr/>
              </a:pPr>
              <a:t>‹#›</a:t>
            </a:fld>
            <a:endParaRPr lang="en-US"/>
          </a:p>
        </p:txBody>
      </p:sp>
    </p:spTree>
    <p:extLst>
      <p:ext uri="{BB962C8B-B14F-4D97-AF65-F5344CB8AC3E}">
        <p14:creationId xmlns:p14="http://schemas.microsoft.com/office/powerpoint/2010/main" val="89078645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0933B7D-5D41-4650-A123-62D59EEE67E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20574E8-5157-46A1-A670-E381E89FE4BB}" type="slidenum">
              <a:rPr lang="en-US"/>
              <a:pPr>
                <a:defRPr/>
              </a:pPr>
              <a:t>‹#›</a:t>
            </a:fld>
            <a:endParaRPr lang="en-US"/>
          </a:p>
        </p:txBody>
      </p:sp>
    </p:spTree>
    <p:extLst>
      <p:ext uri="{BB962C8B-B14F-4D97-AF65-F5344CB8AC3E}">
        <p14:creationId xmlns:p14="http://schemas.microsoft.com/office/powerpoint/2010/main" val="30467666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5821C0-A84F-4A95-A8C1-3D36057B065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4FCD305-181F-41F7-A305-A1288CEC520E}" type="slidenum">
              <a:rPr lang="en-US"/>
              <a:pPr>
                <a:defRPr/>
              </a:pPr>
              <a:t>‹#›</a:t>
            </a:fld>
            <a:endParaRPr lang="en-US"/>
          </a:p>
        </p:txBody>
      </p:sp>
    </p:spTree>
    <p:extLst>
      <p:ext uri="{BB962C8B-B14F-4D97-AF65-F5344CB8AC3E}">
        <p14:creationId xmlns:p14="http://schemas.microsoft.com/office/powerpoint/2010/main" val="733038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EE0889-B57E-477C-8FF0-0EF95AFA1B2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C781D9-7793-4AEE-9240-D00603E87B9B}" type="slidenum">
              <a:rPr lang="en-US"/>
              <a:pPr>
                <a:defRPr/>
              </a:pPr>
              <a:t>‹#›</a:t>
            </a:fld>
            <a:endParaRPr lang="en-US"/>
          </a:p>
        </p:txBody>
      </p:sp>
    </p:spTree>
    <p:extLst>
      <p:ext uri="{BB962C8B-B14F-4D97-AF65-F5344CB8AC3E}">
        <p14:creationId xmlns:p14="http://schemas.microsoft.com/office/powerpoint/2010/main" val="214612027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90D7E9A-B028-438C-A7E0-BB2C2D49553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2E6443-41A9-43DE-9695-50CB6E10D828}" type="slidenum">
              <a:rPr lang="en-US"/>
              <a:pPr>
                <a:defRPr/>
              </a:pPr>
              <a:t>‹#›</a:t>
            </a:fld>
            <a:endParaRPr lang="en-US"/>
          </a:p>
        </p:txBody>
      </p:sp>
    </p:spTree>
    <p:extLst>
      <p:ext uri="{BB962C8B-B14F-4D97-AF65-F5344CB8AC3E}">
        <p14:creationId xmlns:p14="http://schemas.microsoft.com/office/powerpoint/2010/main" val="22989112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FC1C6B-2F5F-4F44-B404-29B601F71FF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3747986-24B4-4787-9538-1B399ABDEFAC}" type="slidenum">
              <a:rPr lang="en-US"/>
              <a:pPr>
                <a:defRPr/>
              </a:pPr>
              <a:t>‹#›</a:t>
            </a:fld>
            <a:endParaRPr lang="en-US"/>
          </a:p>
        </p:txBody>
      </p:sp>
    </p:spTree>
    <p:extLst>
      <p:ext uri="{BB962C8B-B14F-4D97-AF65-F5344CB8AC3E}">
        <p14:creationId xmlns:p14="http://schemas.microsoft.com/office/powerpoint/2010/main" val="4367907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0CA434-1193-471A-8DB5-F3212868CDC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C4188F-9395-48DB-97AE-96050232F13E}" type="slidenum">
              <a:rPr lang="en-US"/>
              <a:pPr>
                <a:defRPr/>
              </a:pPr>
              <a:t>‹#›</a:t>
            </a:fld>
            <a:endParaRPr lang="en-US"/>
          </a:p>
        </p:txBody>
      </p:sp>
    </p:spTree>
    <p:extLst>
      <p:ext uri="{BB962C8B-B14F-4D97-AF65-F5344CB8AC3E}">
        <p14:creationId xmlns:p14="http://schemas.microsoft.com/office/powerpoint/2010/main" val="19692273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4188E9-7894-4AAC-BE69-BA99F4384A61}"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91CD1D0-91D9-4A53-B463-A89932B151C6}" type="slidenum">
              <a:rPr lang="en-US"/>
              <a:pPr>
                <a:defRPr/>
              </a:pPr>
              <a:t>‹#›</a:t>
            </a:fld>
            <a:endParaRPr lang="en-US"/>
          </a:p>
        </p:txBody>
      </p:sp>
    </p:spTree>
    <p:extLst>
      <p:ext uri="{BB962C8B-B14F-4D97-AF65-F5344CB8AC3E}">
        <p14:creationId xmlns:p14="http://schemas.microsoft.com/office/powerpoint/2010/main" val="53361149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805B587-61A5-4B55-99B0-1E3B3456C26E}"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A4DDBA-505A-4C21-BBD3-867CB593EE9B}" type="slidenum">
              <a:rPr lang="en-US"/>
              <a:pPr>
                <a:defRPr/>
              </a:pPr>
              <a:t>‹#›</a:t>
            </a:fld>
            <a:endParaRPr lang="en-US"/>
          </a:p>
        </p:txBody>
      </p:sp>
    </p:spTree>
    <p:extLst>
      <p:ext uri="{BB962C8B-B14F-4D97-AF65-F5344CB8AC3E}">
        <p14:creationId xmlns:p14="http://schemas.microsoft.com/office/powerpoint/2010/main" val="20007873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880819-6B98-4460-91DE-CA2CEA31CC2D}"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5B5E27-9F12-4EA8-A0F3-9C81B792E220}" type="slidenum">
              <a:rPr lang="en-US"/>
              <a:pPr>
                <a:defRPr/>
              </a:pPr>
              <a:t>‹#›</a:t>
            </a:fld>
            <a:endParaRPr lang="en-US"/>
          </a:p>
        </p:txBody>
      </p:sp>
    </p:spTree>
    <p:extLst>
      <p:ext uri="{BB962C8B-B14F-4D97-AF65-F5344CB8AC3E}">
        <p14:creationId xmlns:p14="http://schemas.microsoft.com/office/powerpoint/2010/main" val="532652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29769504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27CAFE-B0CF-42AC-99FD-05D8C9E11F7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2A6AD53-386E-4E50-AA36-E69E08D0A783}" type="slidenum">
              <a:rPr lang="en-US"/>
              <a:pPr>
                <a:defRPr/>
              </a:pPr>
              <a:t>‹#›</a:t>
            </a:fld>
            <a:endParaRPr lang="en-US"/>
          </a:p>
        </p:txBody>
      </p:sp>
    </p:spTree>
    <p:extLst>
      <p:ext uri="{BB962C8B-B14F-4D97-AF65-F5344CB8AC3E}">
        <p14:creationId xmlns:p14="http://schemas.microsoft.com/office/powerpoint/2010/main" val="41835804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F5F2027-6412-4C28-8707-F21F341C79B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1BD0CF-4E20-498E-B096-D9ED8BC7DD7B}" type="slidenum">
              <a:rPr lang="en-US"/>
              <a:pPr>
                <a:defRPr/>
              </a:pPr>
              <a:t>‹#›</a:t>
            </a:fld>
            <a:endParaRPr lang="en-US"/>
          </a:p>
        </p:txBody>
      </p:sp>
    </p:spTree>
    <p:extLst>
      <p:ext uri="{BB962C8B-B14F-4D97-AF65-F5344CB8AC3E}">
        <p14:creationId xmlns:p14="http://schemas.microsoft.com/office/powerpoint/2010/main" val="66860603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A011DE-CECD-4F0D-A2AD-699D36DDCB8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5B4225-76D2-4E4A-AC2C-2E45B0D1C0E0}" type="slidenum">
              <a:rPr lang="en-US"/>
              <a:pPr>
                <a:defRPr/>
              </a:pPr>
              <a:t>‹#›</a:t>
            </a:fld>
            <a:endParaRPr lang="en-US"/>
          </a:p>
        </p:txBody>
      </p:sp>
    </p:spTree>
    <p:extLst>
      <p:ext uri="{BB962C8B-B14F-4D97-AF65-F5344CB8AC3E}">
        <p14:creationId xmlns:p14="http://schemas.microsoft.com/office/powerpoint/2010/main" val="256815955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167EC16-7E3D-4527-BF78-01D3867BD613}"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9233D0-6631-4842-B141-49340B10CF4A}" type="slidenum">
              <a:rPr lang="en-US"/>
              <a:pPr>
                <a:defRPr/>
              </a:pPr>
              <a:t>‹#›</a:t>
            </a:fld>
            <a:endParaRPr lang="en-US"/>
          </a:p>
        </p:txBody>
      </p:sp>
    </p:spTree>
    <p:extLst>
      <p:ext uri="{BB962C8B-B14F-4D97-AF65-F5344CB8AC3E}">
        <p14:creationId xmlns:p14="http://schemas.microsoft.com/office/powerpoint/2010/main" val="286244707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781C8F39-83F7-43D2-A6CF-73D43E862AFC}" type="slidenum">
              <a:rPr lang="en-US"/>
              <a:pPr>
                <a:defRPr/>
              </a:pPr>
              <a:t>‹#›</a:t>
            </a:fld>
            <a:endParaRPr lang="en-US"/>
          </a:p>
        </p:txBody>
      </p:sp>
    </p:spTree>
    <p:extLst>
      <p:ext uri="{BB962C8B-B14F-4D97-AF65-F5344CB8AC3E}">
        <p14:creationId xmlns:p14="http://schemas.microsoft.com/office/powerpoint/2010/main" val="16100117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F0BD4F2-B151-4BA8-9D2E-F6CB64AAA47E}" type="slidenum">
              <a:rPr lang="en-US"/>
              <a:pPr>
                <a:defRPr/>
              </a:pPr>
              <a:t>‹#›</a:t>
            </a:fld>
            <a:endParaRPr lang="en-US"/>
          </a:p>
        </p:txBody>
      </p:sp>
    </p:spTree>
    <p:extLst>
      <p:ext uri="{BB962C8B-B14F-4D97-AF65-F5344CB8AC3E}">
        <p14:creationId xmlns:p14="http://schemas.microsoft.com/office/powerpoint/2010/main" val="28647094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15993B2-5F9C-41D2-8D35-5DEA931B1338}" type="slidenum">
              <a:rPr lang="en-US"/>
              <a:pPr>
                <a:defRPr/>
              </a:pPr>
              <a:t>‹#›</a:t>
            </a:fld>
            <a:endParaRPr lang="en-US"/>
          </a:p>
        </p:txBody>
      </p:sp>
    </p:spTree>
    <p:extLst>
      <p:ext uri="{BB962C8B-B14F-4D97-AF65-F5344CB8AC3E}">
        <p14:creationId xmlns:p14="http://schemas.microsoft.com/office/powerpoint/2010/main" val="15360312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346FBCDE-5F81-4A37-BEEF-BEE474FA7120}" type="slidenum">
              <a:rPr lang="en-US"/>
              <a:pPr>
                <a:defRPr/>
              </a:pPr>
              <a:t>‹#›</a:t>
            </a:fld>
            <a:endParaRPr lang="en-US"/>
          </a:p>
        </p:txBody>
      </p:sp>
    </p:spTree>
    <p:extLst>
      <p:ext uri="{BB962C8B-B14F-4D97-AF65-F5344CB8AC3E}">
        <p14:creationId xmlns:p14="http://schemas.microsoft.com/office/powerpoint/2010/main" val="17941533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6E837549-9007-4474-863C-843CC429639C}" type="slidenum">
              <a:rPr lang="en-US"/>
              <a:pPr>
                <a:defRPr/>
              </a:pPr>
              <a:t>‹#›</a:t>
            </a:fld>
            <a:endParaRPr lang="en-US"/>
          </a:p>
        </p:txBody>
      </p:sp>
    </p:spTree>
    <p:extLst>
      <p:ext uri="{BB962C8B-B14F-4D97-AF65-F5344CB8AC3E}">
        <p14:creationId xmlns:p14="http://schemas.microsoft.com/office/powerpoint/2010/main" val="82460644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1F1263C-B1EE-4858-9264-6D21C3CD9007}" type="slidenum">
              <a:rPr lang="en-US"/>
              <a:pPr>
                <a:defRPr/>
              </a:pPr>
              <a:t>‹#›</a:t>
            </a:fld>
            <a:endParaRPr lang="en-US"/>
          </a:p>
        </p:txBody>
      </p:sp>
    </p:spTree>
    <p:extLst>
      <p:ext uri="{BB962C8B-B14F-4D97-AF65-F5344CB8AC3E}">
        <p14:creationId xmlns:p14="http://schemas.microsoft.com/office/powerpoint/2010/main" val="2269989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15285849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153BB56-F937-4879-A2F5-3E4370F7A09C}" type="slidenum">
              <a:rPr lang="en-US"/>
              <a:pPr>
                <a:defRPr/>
              </a:pPr>
              <a:t>‹#›</a:t>
            </a:fld>
            <a:endParaRPr lang="en-US"/>
          </a:p>
        </p:txBody>
      </p:sp>
    </p:spTree>
    <p:extLst>
      <p:ext uri="{BB962C8B-B14F-4D97-AF65-F5344CB8AC3E}">
        <p14:creationId xmlns:p14="http://schemas.microsoft.com/office/powerpoint/2010/main" val="35287754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4622ACA7-6C61-4CFF-9873-83C3594D4116}" type="slidenum">
              <a:rPr lang="en-US"/>
              <a:pPr>
                <a:defRPr/>
              </a:pPr>
              <a:t>‹#›</a:t>
            </a:fld>
            <a:endParaRPr lang="en-US"/>
          </a:p>
        </p:txBody>
      </p:sp>
    </p:spTree>
    <p:extLst>
      <p:ext uri="{BB962C8B-B14F-4D97-AF65-F5344CB8AC3E}">
        <p14:creationId xmlns:p14="http://schemas.microsoft.com/office/powerpoint/2010/main" val="30551429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C8583B4-3068-48AC-A284-7CEA7B904892}" type="slidenum">
              <a:rPr lang="en-US"/>
              <a:pPr>
                <a:defRPr/>
              </a:pPr>
              <a:t>‹#›</a:t>
            </a:fld>
            <a:endParaRPr lang="en-US"/>
          </a:p>
        </p:txBody>
      </p:sp>
    </p:spTree>
    <p:extLst>
      <p:ext uri="{BB962C8B-B14F-4D97-AF65-F5344CB8AC3E}">
        <p14:creationId xmlns:p14="http://schemas.microsoft.com/office/powerpoint/2010/main" val="10682307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6B77642-DCCF-4A03-8607-63375AB71FDC}" type="slidenum">
              <a:rPr lang="en-US"/>
              <a:pPr>
                <a:defRPr/>
              </a:pPr>
              <a:t>‹#›</a:t>
            </a:fld>
            <a:endParaRPr lang="en-US"/>
          </a:p>
        </p:txBody>
      </p:sp>
    </p:spTree>
    <p:extLst>
      <p:ext uri="{BB962C8B-B14F-4D97-AF65-F5344CB8AC3E}">
        <p14:creationId xmlns:p14="http://schemas.microsoft.com/office/powerpoint/2010/main" val="6125503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7D29464-AD81-460C-A14A-8C56EF7F7247}" type="slidenum">
              <a:rPr lang="en-US"/>
              <a:pPr>
                <a:defRPr/>
              </a:pPr>
              <a:t>‹#›</a:t>
            </a:fld>
            <a:endParaRPr lang="en-US"/>
          </a:p>
        </p:txBody>
      </p:sp>
    </p:spTree>
    <p:extLst>
      <p:ext uri="{BB962C8B-B14F-4D97-AF65-F5344CB8AC3E}">
        <p14:creationId xmlns:p14="http://schemas.microsoft.com/office/powerpoint/2010/main" val="19068712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24BCFBA-5F3D-4843-8F35-94173B438AA6}" type="slidenum">
              <a:rPr lang="en-US"/>
              <a:pPr>
                <a:defRPr/>
              </a:pPr>
              <a:t>‹#›</a:t>
            </a:fld>
            <a:endParaRPr lang="en-US"/>
          </a:p>
        </p:txBody>
      </p:sp>
    </p:spTree>
    <p:extLst>
      <p:ext uri="{BB962C8B-B14F-4D97-AF65-F5344CB8AC3E}">
        <p14:creationId xmlns:p14="http://schemas.microsoft.com/office/powerpoint/2010/main" val="19559527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A024123-8A00-4C62-92C0-508A43A4B61F}" type="slidenum">
              <a:rPr lang="en-US"/>
              <a:pPr>
                <a:defRPr/>
              </a:pPr>
              <a:t>‹#›</a:t>
            </a:fld>
            <a:endParaRPr lang="en-US"/>
          </a:p>
        </p:txBody>
      </p:sp>
    </p:spTree>
    <p:extLst>
      <p:ext uri="{BB962C8B-B14F-4D97-AF65-F5344CB8AC3E}">
        <p14:creationId xmlns:p14="http://schemas.microsoft.com/office/powerpoint/2010/main" val="34186378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8C3DD19-C044-49E0-8101-3370EC22B4AB}" type="slidenum">
              <a:rPr lang="en-US"/>
              <a:pPr>
                <a:defRPr/>
              </a:pPr>
              <a:t>‹#›</a:t>
            </a:fld>
            <a:endParaRPr lang="en-US"/>
          </a:p>
        </p:txBody>
      </p:sp>
    </p:spTree>
    <p:extLst>
      <p:ext uri="{BB962C8B-B14F-4D97-AF65-F5344CB8AC3E}">
        <p14:creationId xmlns:p14="http://schemas.microsoft.com/office/powerpoint/2010/main" val="39154244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2663996-A89E-49D4-A204-7C4F2B82B25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5F7F71-E823-4A88-853A-2A0F22CF23F7}" type="slidenum">
              <a:rPr lang="en-US"/>
              <a:pPr>
                <a:defRPr/>
              </a:pPr>
              <a:t>‹#›</a:t>
            </a:fld>
            <a:endParaRPr lang="en-US"/>
          </a:p>
        </p:txBody>
      </p:sp>
    </p:spTree>
    <p:extLst>
      <p:ext uri="{BB962C8B-B14F-4D97-AF65-F5344CB8AC3E}">
        <p14:creationId xmlns:p14="http://schemas.microsoft.com/office/powerpoint/2010/main" val="16041457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3DD59EF3-582D-4FDD-A4DC-BFFAC4E8249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BDAB117-279C-4A48-A456-715023EB7FC0}" type="slidenum">
              <a:rPr lang="en-US"/>
              <a:pPr>
                <a:defRPr/>
              </a:pPr>
              <a:t>‹#›</a:t>
            </a:fld>
            <a:endParaRPr lang="en-US"/>
          </a:p>
        </p:txBody>
      </p:sp>
    </p:spTree>
    <p:extLst>
      <p:ext uri="{BB962C8B-B14F-4D97-AF65-F5344CB8AC3E}">
        <p14:creationId xmlns:p14="http://schemas.microsoft.com/office/powerpoint/2010/main" val="742383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9517202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F2CDF4D-56BE-4DEC-A039-3818A9B1279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612186A-452C-4D61-AF3A-5DC948B75B0F}" type="slidenum">
              <a:rPr lang="en-US"/>
              <a:pPr>
                <a:defRPr/>
              </a:pPr>
              <a:t>‹#›</a:t>
            </a:fld>
            <a:endParaRPr lang="en-US"/>
          </a:p>
        </p:txBody>
      </p:sp>
    </p:spTree>
    <p:extLst>
      <p:ext uri="{BB962C8B-B14F-4D97-AF65-F5344CB8AC3E}">
        <p14:creationId xmlns:p14="http://schemas.microsoft.com/office/powerpoint/2010/main" val="367776459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A3F2B765-2E6A-4AFF-A5FA-3D8D6971A0C3}"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6D66573-1FE1-4581-90BA-F4EF9FCDDC94}" type="slidenum">
              <a:rPr lang="en-US"/>
              <a:pPr>
                <a:defRPr/>
              </a:pPr>
              <a:t>‹#›</a:t>
            </a:fld>
            <a:endParaRPr lang="en-US"/>
          </a:p>
        </p:txBody>
      </p:sp>
    </p:spTree>
    <p:extLst>
      <p:ext uri="{BB962C8B-B14F-4D97-AF65-F5344CB8AC3E}">
        <p14:creationId xmlns:p14="http://schemas.microsoft.com/office/powerpoint/2010/main" val="104651451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DD3F62C6-7CD0-4695-8E76-83D038EF2D49}"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75A1778-A9A8-4283-BF89-43F59B02E0EF}" type="slidenum">
              <a:rPr lang="en-US"/>
              <a:pPr>
                <a:defRPr/>
              </a:pPr>
              <a:t>‹#›</a:t>
            </a:fld>
            <a:endParaRPr lang="en-US"/>
          </a:p>
        </p:txBody>
      </p:sp>
    </p:spTree>
    <p:extLst>
      <p:ext uri="{BB962C8B-B14F-4D97-AF65-F5344CB8AC3E}">
        <p14:creationId xmlns:p14="http://schemas.microsoft.com/office/powerpoint/2010/main" val="564415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28CFAD65-605D-4C45-A068-F3E2BBAC2C2A}"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F4D5927-D787-4AE9-B4FA-E8064A5DCB48}" type="slidenum">
              <a:rPr lang="en-US"/>
              <a:pPr>
                <a:defRPr/>
              </a:pPr>
              <a:t>‹#›</a:t>
            </a:fld>
            <a:endParaRPr lang="en-US"/>
          </a:p>
        </p:txBody>
      </p:sp>
    </p:spTree>
    <p:extLst>
      <p:ext uri="{BB962C8B-B14F-4D97-AF65-F5344CB8AC3E}">
        <p14:creationId xmlns:p14="http://schemas.microsoft.com/office/powerpoint/2010/main" val="34818372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634C2DAC-3AC2-4E52-8DA3-C743A54819A6}"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5B667B8-F63E-45D5-A0F1-2A6EE57D55B9}" type="slidenum">
              <a:rPr lang="en-US"/>
              <a:pPr>
                <a:defRPr/>
              </a:pPr>
              <a:t>‹#›</a:t>
            </a:fld>
            <a:endParaRPr lang="en-US"/>
          </a:p>
        </p:txBody>
      </p:sp>
    </p:spTree>
    <p:extLst>
      <p:ext uri="{BB962C8B-B14F-4D97-AF65-F5344CB8AC3E}">
        <p14:creationId xmlns:p14="http://schemas.microsoft.com/office/powerpoint/2010/main" val="16011853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A423508-A04C-4F63-B8C5-00B872F0D22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A3C9931-6B03-46CD-8017-33EC0157DB4C}" type="slidenum">
              <a:rPr lang="en-US"/>
              <a:pPr>
                <a:defRPr/>
              </a:pPr>
              <a:t>‹#›</a:t>
            </a:fld>
            <a:endParaRPr lang="en-US"/>
          </a:p>
        </p:txBody>
      </p:sp>
    </p:spTree>
    <p:extLst>
      <p:ext uri="{BB962C8B-B14F-4D97-AF65-F5344CB8AC3E}">
        <p14:creationId xmlns:p14="http://schemas.microsoft.com/office/powerpoint/2010/main" val="361314001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0BD84F07-64E9-410F-A06F-B9B70608943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9ADD4E5-AF31-4059-9910-A35AE25E8A47}" type="slidenum">
              <a:rPr lang="en-US"/>
              <a:pPr>
                <a:defRPr/>
              </a:pPr>
              <a:t>‹#›</a:t>
            </a:fld>
            <a:endParaRPr lang="en-US"/>
          </a:p>
        </p:txBody>
      </p:sp>
    </p:spTree>
    <p:extLst>
      <p:ext uri="{BB962C8B-B14F-4D97-AF65-F5344CB8AC3E}">
        <p14:creationId xmlns:p14="http://schemas.microsoft.com/office/powerpoint/2010/main" val="6373905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87EA0FC0-B697-4FEF-994C-F2771078783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145B2F6-CCB6-4D2D-A2D3-99F974845070}" type="slidenum">
              <a:rPr lang="en-US"/>
              <a:pPr>
                <a:defRPr/>
              </a:pPr>
              <a:t>‹#›</a:t>
            </a:fld>
            <a:endParaRPr lang="en-US"/>
          </a:p>
        </p:txBody>
      </p:sp>
    </p:spTree>
    <p:extLst>
      <p:ext uri="{BB962C8B-B14F-4D97-AF65-F5344CB8AC3E}">
        <p14:creationId xmlns:p14="http://schemas.microsoft.com/office/powerpoint/2010/main" val="16674673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9EFC1096-A59F-414E-9819-CFB47D08B01D}"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7E3C175-035B-436B-B172-D634402CFCF3}" type="slidenum">
              <a:rPr lang="en-US"/>
              <a:pPr>
                <a:defRPr/>
              </a:pPr>
              <a:t>‹#›</a:t>
            </a:fld>
            <a:endParaRPr lang="en-US"/>
          </a:p>
        </p:txBody>
      </p:sp>
    </p:spTree>
    <p:extLst>
      <p:ext uri="{BB962C8B-B14F-4D97-AF65-F5344CB8AC3E}">
        <p14:creationId xmlns:p14="http://schemas.microsoft.com/office/powerpoint/2010/main" val="21483589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8C17D96-E089-4991-BD90-078C7AE8FE4B}" type="slidenum">
              <a:rPr lang="en-US"/>
              <a:pPr>
                <a:defRPr/>
              </a:pPr>
              <a:t>‹#›</a:t>
            </a:fld>
            <a:endParaRPr lang="en-US"/>
          </a:p>
        </p:txBody>
      </p:sp>
    </p:spTree>
    <p:extLst>
      <p:ext uri="{BB962C8B-B14F-4D97-AF65-F5344CB8AC3E}">
        <p14:creationId xmlns:p14="http://schemas.microsoft.com/office/powerpoint/2010/main" val="271589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30828827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FDD3A3B-B2F4-463B-84BF-2ABE6433F711}" type="slidenum">
              <a:rPr lang="en-US"/>
              <a:pPr>
                <a:defRPr/>
              </a:pPr>
              <a:t>‹#›</a:t>
            </a:fld>
            <a:endParaRPr lang="en-US"/>
          </a:p>
        </p:txBody>
      </p:sp>
    </p:spTree>
    <p:extLst>
      <p:ext uri="{BB962C8B-B14F-4D97-AF65-F5344CB8AC3E}">
        <p14:creationId xmlns:p14="http://schemas.microsoft.com/office/powerpoint/2010/main" val="12795388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B1D937D-2AB8-46D4-94AD-438D6FF18093}" type="slidenum">
              <a:rPr lang="en-US"/>
              <a:pPr>
                <a:defRPr/>
              </a:pPr>
              <a:t>‹#›</a:t>
            </a:fld>
            <a:endParaRPr lang="en-US"/>
          </a:p>
        </p:txBody>
      </p:sp>
    </p:spTree>
    <p:extLst>
      <p:ext uri="{BB962C8B-B14F-4D97-AF65-F5344CB8AC3E}">
        <p14:creationId xmlns:p14="http://schemas.microsoft.com/office/powerpoint/2010/main" val="4571971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138F843-21DF-4741-A9E2-F47EBD66ACC2}" type="slidenum">
              <a:rPr lang="en-US"/>
              <a:pPr>
                <a:defRPr/>
              </a:pPr>
              <a:t>‹#›</a:t>
            </a:fld>
            <a:endParaRPr lang="en-US"/>
          </a:p>
        </p:txBody>
      </p:sp>
    </p:spTree>
    <p:extLst>
      <p:ext uri="{BB962C8B-B14F-4D97-AF65-F5344CB8AC3E}">
        <p14:creationId xmlns:p14="http://schemas.microsoft.com/office/powerpoint/2010/main" val="21989566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B8FE5AE-2D35-4428-8FF0-F5ACB175AA7E}" type="slidenum">
              <a:rPr lang="en-US"/>
              <a:pPr>
                <a:defRPr/>
              </a:pPr>
              <a:t>‹#›</a:t>
            </a:fld>
            <a:endParaRPr lang="en-US"/>
          </a:p>
        </p:txBody>
      </p:sp>
    </p:spTree>
    <p:extLst>
      <p:ext uri="{BB962C8B-B14F-4D97-AF65-F5344CB8AC3E}">
        <p14:creationId xmlns:p14="http://schemas.microsoft.com/office/powerpoint/2010/main" val="9576546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B06C14F-D283-4E7A-BFC2-38BD73492525}" type="slidenum">
              <a:rPr lang="en-US"/>
              <a:pPr>
                <a:defRPr/>
              </a:pPr>
              <a:t>‹#›</a:t>
            </a:fld>
            <a:endParaRPr lang="en-US"/>
          </a:p>
        </p:txBody>
      </p:sp>
    </p:spTree>
    <p:extLst>
      <p:ext uri="{BB962C8B-B14F-4D97-AF65-F5344CB8AC3E}">
        <p14:creationId xmlns:p14="http://schemas.microsoft.com/office/powerpoint/2010/main" val="22322335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95ACB1-BE69-4996-A483-2FB1EB8EB332}" type="slidenum">
              <a:rPr lang="en-US"/>
              <a:pPr>
                <a:defRPr/>
              </a:pPr>
              <a:t>‹#›</a:t>
            </a:fld>
            <a:endParaRPr lang="en-US"/>
          </a:p>
        </p:txBody>
      </p:sp>
    </p:spTree>
    <p:extLst>
      <p:ext uri="{BB962C8B-B14F-4D97-AF65-F5344CB8AC3E}">
        <p14:creationId xmlns:p14="http://schemas.microsoft.com/office/powerpoint/2010/main" val="12426189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1DEB2F5-2226-4BC5-9119-1782AEDBB4E6}" type="slidenum">
              <a:rPr lang="en-US"/>
              <a:pPr>
                <a:defRPr/>
              </a:pPr>
              <a:t>‹#›</a:t>
            </a:fld>
            <a:endParaRPr lang="en-US"/>
          </a:p>
        </p:txBody>
      </p:sp>
    </p:spTree>
    <p:extLst>
      <p:ext uri="{BB962C8B-B14F-4D97-AF65-F5344CB8AC3E}">
        <p14:creationId xmlns:p14="http://schemas.microsoft.com/office/powerpoint/2010/main" val="407229554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4A126D-18EB-49E0-BA18-FEF355D39501}" type="slidenum">
              <a:rPr lang="en-US"/>
              <a:pPr>
                <a:defRPr/>
              </a:pPr>
              <a:t>‹#›</a:t>
            </a:fld>
            <a:endParaRPr lang="en-US"/>
          </a:p>
        </p:txBody>
      </p:sp>
    </p:spTree>
    <p:extLst>
      <p:ext uri="{BB962C8B-B14F-4D97-AF65-F5344CB8AC3E}">
        <p14:creationId xmlns:p14="http://schemas.microsoft.com/office/powerpoint/2010/main" val="15774147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1294179-3CE8-4515-9521-471769C000FA}" type="slidenum">
              <a:rPr lang="en-US"/>
              <a:pPr>
                <a:defRPr/>
              </a:pPr>
              <a:t>‹#›</a:t>
            </a:fld>
            <a:endParaRPr lang="en-US"/>
          </a:p>
        </p:txBody>
      </p:sp>
    </p:spTree>
    <p:extLst>
      <p:ext uri="{BB962C8B-B14F-4D97-AF65-F5344CB8AC3E}">
        <p14:creationId xmlns:p14="http://schemas.microsoft.com/office/powerpoint/2010/main" val="11026312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BC3B65A-CD68-4D40-94D9-40FA11F7EDA7}" type="slidenum">
              <a:rPr lang="en-US"/>
              <a:pPr>
                <a:defRPr/>
              </a:pPr>
              <a:t>‹#›</a:t>
            </a:fld>
            <a:endParaRPr lang="en-US"/>
          </a:p>
        </p:txBody>
      </p:sp>
    </p:spTree>
    <p:extLst>
      <p:ext uri="{BB962C8B-B14F-4D97-AF65-F5344CB8AC3E}">
        <p14:creationId xmlns:p14="http://schemas.microsoft.com/office/powerpoint/2010/main" val="2986101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16866128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0C5F064-2E5A-477E-98E4-5AEED947B7A5}" type="slidenum">
              <a:rPr lang="en-US"/>
              <a:pPr>
                <a:defRPr/>
              </a:pPr>
              <a:t>‹#›</a:t>
            </a:fld>
            <a:endParaRPr lang="en-US"/>
          </a:p>
        </p:txBody>
      </p:sp>
    </p:spTree>
    <p:extLst>
      <p:ext uri="{BB962C8B-B14F-4D97-AF65-F5344CB8AC3E}">
        <p14:creationId xmlns:p14="http://schemas.microsoft.com/office/powerpoint/2010/main" val="24970295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A15204A-9F37-48C4-A302-1DBAF428B16C}" type="slidenum">
              <a:rPr lang="en-US"/>
              <a:pPr>
                <a:defRPr/>
              </a:pPr>
              <a:t>‹#›</a:t>
            </a:fld>
            <a:endParaRPr lang="en-US"/>
          </a:p>
        </p:txBody>
      </p:sp>
    </p:spTree>
    <p:extLst>
      <p:ext uri="{BB962C8B-B14F-4D97-AF65-F5344CB8AC3E}">
        <p14:creationId xmlns:p14="http://schemas.microsoft.com/office/powerpoint/2010/main" val="15117704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3C45910-6D18-425B-8F45-5EA8DC1AAF2A}" type="slidenum">
              <a:rPr lang="en-US"/>
              <a:pPr>
                <a:defRPr/>
              </a:pPr>
              <a:t>‹#›</a:t>
            </a:fld>
            <a:endParaRPr lang="en-US"/>
          </a:p>
        </p:txBody>
      </p:sp>
    </p:spTree>
    <p:extLst>
      <p:ext uri="{BB962C8B-B14F-4D97-AF65-F5344CB8AC3E}">
        <p14:creationId xmlns:p14="http://schemas.microsoft.com/office/powerpoint/2010/main" val="153296159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3DE2DB-5A1A-4EC6-946F-59B38768DF49}"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7F70C25-8866-4AD5-995A-3BA6327DD697}" type="slidenum">
              <a:rPr lang="en-US"/>
              <a:pPr>
                <a:defRPr/>
              </a:pPr>
              <a:t>‹#›</a:t>
            </a:fld>
            <a:endParaRPr lang="en-US"/>
          </a:p>
        </p:txBody>
      </p:sp>
    </p:spTree>
    <p:extLst>
      <p:ext uri="{BB962C8B-B14F-4D97-AF65-F5344CB8AC3E}">
        <p14:creationId xmlns:p14="http://schemas.microsoft.com/office/powerpoint/2010/main" val="44260442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EBDE2B4-7260-4080-B3CB-95C5A9AD8CA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22E2531-2801-41DB-8DC0-081867DA8A34}" type="slidenum">
              <a:rPr lang="en-US"/>
              <a:pPr>
                <a:defRPr/>
              </a:pPr>
              <a:t>‹#›</a:t>
            </a:fld>
            <a:endParaRPr lang="en-US"/>
          </a:p>
        </p:txBody>
      </p:sp>
    </p:spTree>
    <p:extLst>
      <p:ext uri="{BB962C8B-B14F-4D97-AF65-F5344CB8AC3E}">
        <p14:creationId xmlns:p14="http://schemas.microsoft.com/office/powerpoint/2010/main" val="19775875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E53864D-3B1E-48D4-A986-24C62C334F9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C53A89F-F2A7-4F23-A857-FE4796471D6B}" type="slidenum">
              <a:rPr lang="en-US"/>
              <a:pPr>
                <a:defRPr/>
              </a:pPr>
              <a:t>‹#›</a:t>
            </a:fld>
            <a:endParaRPr lang="en-US"/>
          </a:p>
        </p:txBody>
      </p:sp>
    </p:spTree>
    <p:extLst>
      <p:ext uri="{BB962C8B-B14F-4D97-AF65-F5344CB8AC3E}">
        <p14:creationId xmlns:p14="http://schemas.microsoft.com/office/powerpoint/2010/main" val="323793311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A8776EF-4BF9-4CFC-8EAC-EBD669D26E7E}" type="datetimeFigureOut">
              <a:rPr lang="en-US"/>
              <a:pPr>
                <a:defRPr/>
              </a:pPr>
              <a:t>11/3/2016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23817F51-633B-4FC4-8AAE-0F80086F940E}" type="slidenum">
              <a:rPr lang="en-US"/>
              <a:pPr>
                <a:defRPr/>
              </a:pPr>
              <a:t>‹#›</a:t>
            </a:fld>
            <a:endParaRPr lang="en-US"/>
          </a:p>
        </p:txBody>
      </p:sp>
    </p:spTree>
    <p:extLst>
      <p:ext uri="{BB962C8B-B14F-4D97-AF65-F5344CB8AC3E}">
        <p14:creationId xmlns:p14="http://schemas.microsoft.com/office/powerpoint/2010/main" val="65812632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EFE1D83-DC85-4E1E-A623-C37265323D23}" type="datetimeFigureOut">
              <a:rPr lang="en-US"/>
              <a:pPr>
                <a:defRPr/>
              </a:pPr>
              <a:t>11/3/2016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6756AFDE-9F73-4CBD-81E8-8CF682D6500A}" type="slidenum">
              <a:rPr lang="en-US"/>
              <a:pPr>
                <a:defRPr/>
              </a:pPr>
              <a:t>‹#›</a:t>
            </a:fld>
            <a:endParaRPr lang="en-US"/>
          </a:p>
        </p:txBody>
      </p:sp>
    </p:spTree>
    <p:extLst>
      <p:ext uri="{BB962C8B-B14F-4D97-AF65-F5344CB8AC3E}">
        <p14:creationId xmlns:p14="http://schemas.microsoft.com/office/powerpoint/2010/main" val="293393279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1C4210E-1D84-40C1-A54C-C5C8ACF4E15E}" type="datetimeFigureOut">
              <a:rPr lang="en-US"/>
              <a:pPr>
                <a:defRPr/>
              </a:pPr>
              <a:t>11/3/2016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22798E85-1FBE-4C25-86FE-D94CA1B2E517}" type="slidenum">
              <a:rPr lang="en-US"/>
              <a:pPr>
                <a:defRPr/>
              </a:pPr>
              <a:t>‹#›</a:t>
            </a:fld>
            <a:endParaRPr lang="en-US"/>
          </a:p>
        </p:txBody>
      </p:sp>
    </p:spTree>
    <p:extLst>
      <p:ext uri="{BB962C8B-B14F-4D97-AF65-F5344CB8AC3E}">
        <p14:creationId xmlns:p14="http://schemas.microsoft.com/office/powerpoint/2010/main" val="11361913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D3E2194-AA70-4977-ACB8-39D039FC2FC0}" type="datetimeFigureOut">
              <a:rPr lang="en-US"/>
              <a:pPr>
                <a:defRPr/>
              </a:pPr>
              <a:t>11/3/2016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2340207D-D140-4B60-ACB9-7615A76FB2AE}" type="slidenum">
              <a:rPr lang="en-US"/>
              <a:pPr>
                <a:defRPr/>
              </a:pPr>
              <a:t>‹#›</a:t>
            </a:fld>
            <a:endParaRPr lang="en-US"/>
          </a:p>
        </p:txBody>
      </p:sp>
    </p:spTree>
    <p:extLst>
      <p:ext uri="{BB962C8B-B14F-4D97-AF65-F5344CB8AC3E}">
        <p14:creationId xmlns:p14="http://schemas.microsoft.com/office/powerpoint/2010/main" val="1166499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25845246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3C245C2-333F-4B35-BE1D-187E80B26C72}" type="datetimeFigureOut">
              <a:rPr lang="en-US"/>
              <a:pPr>
                <a:defRPr/>
              </a:pPr>
              <a:t>11/3/2016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8D45DB0-4165-4DA0-AD1D-6217CA081657}" type="slidenum">
              <a:rPr lang="en-US"/>
              <a:pPr>
                <a:defRPr/>
              </a:pPr>
              <a:t>‹#›</a:t>
            </a:fld>
            <a:endParaRPr lang="en-US"/>
          </a:p>
        </p:txBody>
      </p:sp>
    </p:spTree>
    <p:extLst>
      <p:ext uri="{BB962C8B-B14F-4D97-AF65-F5344CB8AC3E}">
        <p14:creationId xmlns:p14="http://schemas.microsoft.com/office/powerpoint/2010/main" val="214675912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51D783-DB52-4452-BD33-BD8BFABDBDCA}" type="datetimeFigureOut">
              <a:rPr lang="en-US"/>
              <a:pPr>
                <a:defRPr/>
              </a:pPr>
              <a:t>11/3/2016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C61093C7-A863-41E0-9A7F-B7CF533CBCD2}" type="slidenum">
              <a:rPr lang="en-US"/>
              <a:pPr>
                <a:defRPr/>
              </a:pPr>
              <a:t>‹#›</a:t>
            </a:fld>
            <a:endParaRPr lang="en-US"/>
          </a:p>
        </p:txBody>
      </p:sp>
    </p:spTree>
    <p:extLst>
      <p:ext uri="{BB962C8B-B14F-4D97-AF65-F5344CB8AC3E}">
        <p14:creationId xmlns:p14="http://schemas.microsoft.com/office/powerpoint/2010/main" val="16990408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A44C32-2A43-4701-9210-11B4DA5B0F4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848ED0F-46C6-4A40-B681-954271A96160}" type="slidenum">
              <a:rPr lang="en-US"/>
              <a:pPr>
                <a:defRPr/>
              </a:pPr>
              <a:t>‹#›</a:t>
            </a:fld>
            <a:endParaRPr lang="en-US"/>
          </a:p>
        </p:txBody>
      </p:sp>
    </p:spTree>
    <p:extLst>
      <p:ext uri="{BB962C8B-B14F-4D97-AF65-F5344CB8AC3E}">
        <p14:creationId xmlns:p14="http://schemas.microsoft.com/office/powerpoint/2010/main" val="42397313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9E7C22-96AF-4FF4-AAD9-369637BF569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3FB5EA5-461C-49BB-820D-2BB9E79BC146}" type="slidenum">
              <a:rPr lang="en-US"/>
              <a:pPr>
                <a:defRPr/>
              </a:pPr>
              <a:t>‹#›</a:t>
            </a:fld>
            <a:endParaRPr lang="en-US"/>
          </a:p>
        </p:txBody>
      </p:sp>
    </p:spTree>
    <p:extLst>
      <p:ext uri="{BB962C8B-B14F-4D97-AF65-F5344CB8AC3E}">
        <p14:creationId xmlns:p14="http://schemas.microsoft.com/office/powerpoint/2010/main" val="237710011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288274925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66485025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117116702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8335944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42313528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1133996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38181329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26629249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257195227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14396861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21555164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2626296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324292035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8476771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57972053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19062744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34093264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27770B3-0624-4BDD-943E-8982F878DCC8}" type="slidenum">
              <a:rPr lang="en-US"/>
              <a:pPr>
                <a:defRPr/>
              </a:pPr>
              <a:t>‹#›</a:t>
            </a:fld>
            <a:endParaRPr lang="en-US"/>
          </a:p>
        </p:txBody>
      </p:sp>
    </p:spTree>
    <p:extLst>
      <p:ext uri="{BB962C8B-B14F-4D97-AF65-F5344CB8AC3E}">
        <p14:creationId xmlns:p14="http://schemas.microsoft.com/office/powerpoint/2010/main" val="415080390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81BB90E-EA12-4D04-9CDD-76C814EE3E01}" type="slidenum">
              <a:rPr lang="en-US"/>
              <a:pPr>
                <a:defRPr/>
              </a:pPr>
              <a:t>‹#›</a:t>
            </a:fld>
            <a:endParaRPr lang="en-US"/>
          </a:p>
        </p:txBody>
      </p:sp>
    </p:spTree>
    <p:extLst>
      <p:ext uri="{BB962C8B-B14F-4D97-AF65-F5344CB8AC3E}">
        <p14:creationId xmlns:p14="http://schemas.microsoft.com/office/powerpoint/2010/main" val="180253988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A779B8D-28B3-4A15-BAED-C4CA52D8E2C4}" type="slidenum">
              <a:rPr lang="en-US"/>
              <a:pPr>
                <a:defRPr/>
              </a:pPr>
              <a:t>‹#›</a:t>
            </a:fld>
            <a:endParaRPr lang="en-US"/>
          </a:p>
        </p:txBody>
      </p:sp>
    </p:spTree>
    <p:extLst>
      <p:ext uri="{BB962C8B-B14F-4D97-AF65-F5344CB8AC3E}">
        <p14:creationId xmlns:p14="http://schemas.microsoft.com/office/powerpoint/2010/main" val="297056877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1E567B1-5E92-4E42-A479-CDE7D0CEC9D3}" type="slidenum">
              <a:rPr lang="en-US"/>
              <a:pPr>
                <a:defRPr/>
              </a:pPr>
              <a:t>‹#›</a:t>
            </a:fld>
            <a:endParaRPr lang="en-US"/>
          </a:p>
        </p:txBody>
      </p:sp>
    </p:spTree>
    <p:extLst>
      <p:ext uri="{BB962C8B-B14F-4D97-AF65-F5344CB8AC3E}">
        <p14:creationId xmlns:p14="http://schemas.microsoft.com/office/powerpoint/2010/main" val="115887672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EC277CA5-0397-4497-B95F-6AC0DAC4F9C1}" type="slidenum">
              <a:rPr lang="en-US"/>
              <a:pPr>
                <a:defRPr/>
              </a:pPr>
              <a:t>‹#›</a:t>
            </a:fld>
            <a:endParaRPr lang="en-US"/>
          </a:p>
        </p:txBody>
      </p:sp>
    </p:spTree>
    <p:extLst>
      <p:ext uri="{BB962C8B-B14F-4D97-AF65-F5344CB8AC3E}">
        <p14:creationId xmlns:p14="http://schemas.microsoft.com/office/powerpoint/2010/main" val="56476916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83406C1F-A842-4AD7-94CE-6C1D9AFE71E0}" type="slidenum">
              <a:rPr lang="en-US"/>
              <a:pPr>
                <a:defRPr/>
              </a:pPr>
              <a:t>‹#›</a:t>
            </a:fld>
            <a:endParaRPr lang="en-US"/>
          </a:p>
        </p:txBody>
      </p:sp>
    </p:spTree>
    <p:extLst>
      <p:ext uri="{BB962C8B-B14F-4D97-AF65-F5344CB8AC3E}">
        <p14:creationId xmlns:p14="http://schemas.microsoft.com/office/powerpoint/2010/main" val="306477447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F07AEDE-D66C-4BF4-9ADC-994414B4D6E2}" type="slidenum">
              <a:rPr lang="en-US"/>
              <a:pPr>
                <a:defRPr/>
              </a:pPr>
              <a:t>‹#›</a:t>
            </a:fld>
            <a:endParaRPr lang="en-US"/>
          </a:p>
        </p:txBody>
      </p:sp>
    </p:spTree>
    <p:extLst>
      <p:ext uri="{BB962C8B-B14F-4D97-AF65-F5344CB8AC3E}">
        <p14:creationId xmlns:p14="http://schemas.microsoft.com/office/powerpoint/2010/main" val="27746630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422904A-3E4C-4D51-B129-20B232B5F928}" type="slidenum">
              <a:rPr lang="en-US"/>
              <a:pPr>
                <a:defRPr/>
              </a:pPr>
              <a:t>‹#›</a:t>
            </a:fld>
            <a:endParaRPr lang="en-US"/>
          </a:p>
        </p:txBody>
      </p:sp>
    </p:spTree>
    <p:extLst>
      <p:ext uri="{BB962C8B-B14F-4D97-AF65-F5344CB8AC3E}">
        <p14:creationId xmlns:p14="http://schemas.microsoft.com/office/powerpoint/2010/main" val="3584247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0388811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58928E0-7FBE-4933-84F1-6ABA968364D0}" type="slidenum">
              <a:rPr lang="en-US"/>
              <a:pPr>
                <a:defRPr/>
              </a:pPr>
              <a:t>‹#›</a:t>
            </a:fld>
            <a:endParaRPr lang="en-US"/>
          </a:p>
        </p:txBody>
      </p:sp>
    </p:spTree>
    <p:extLst>
      <p:ext uri="{BB962C8B-B14F-4D97-AF65-F5344CB8AC3E}">
        <p14:creationId xmlns:p14="http://schemas.microsoft.com/office/powerpoint/2010/main" val="209218824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EC031F0-1C72-4503-835E-CF45AC05CF68}" type="slidenum">
              <a:rPr lang="en-US"/>
              <a:pPr>
                <a:defRPr/>
              </a:pPr>
              <a:t>‹#›</a:t>
            </a:fld>
            <a:endParaRPr lang="en-US"/>
          </a:p>
        </p:txBody>
      </p:sp>
    </p:spTree>
    <p:extLst>
      <p:ext uri="{BB962C8B-B14F-4D97-AF65-F5344CB8AC3E}">
        <p14:creationId xmlns:p14="http://schemas.microsoft.com/office/powerpoint/2010/main" val="299549552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9FCCAF-CFE7-41EE-BE0C-B4EFAC0A611B}" type="slidenum">
              <a:rPr lang="en-US"/>
              <a:pPr>
                <a:defRPr/>
              </a:pPr>
              <a:t>‹#›</a:t>
            </a:fld>
            <a:endParaRPr lang="en-US"/>
          </a:p>
        </p:txBody>
      </p:sp>
    </p:spTree>
    <p:extLst>
      <p:ext uri="{BB962C8B-B14F-4D97-AF65-F5344CB8AC3E}">
        <p14:creationId xmlns:p14="http://schemas.microsoft.com/office/powerpoint/2010/main" val="316729471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50556F7-1B49-4B84-8F37-544C3802E9DD}" type="slidenum">
              <a:rPr lang="en-US"/>
              <a:pPr>
                <a:defRPr/>
              </a:pPr>
              <a:t>‹#›</a:t>
            </a:fld>
            <a:endParaRPr lang="en-US"/>
          </a:p>
        </p:txBody>
      </p:sp>
    </p:spTree>
    <p:extLst>
      <p:ext uri="{BB962C8B-B14F-4D97-AF65-F5344CB8AC3E}">
        <p14:creationId xmlns:p14="http://schemas.microsoft.com/office/powerpoint/2010/main" val="68737810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CE49C00-D688-468B-9D67-09C1F33C2A46}" type="slidenum">
              <a:rPr lang="en-US"/>
              <a:pPr>
                <a:defRPr/>
              </a:pPr>
              <a:t>‹#›</a:t>
            </a:fld>
            <a:endParaRPr lang="en-US"/>
          </a:p>
        </p:txBody>
      </p:sp>
    </p:spTree>
    <p:extLst>
      <p:ext uri="{BB962C8B-B14F-4D97-AF65-F5344CB8AC3E}">
        <p14:creationId xmlns:p14="http://schemas.microsoft.com/office/powerpoint/2010/main" val="78027969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93E97CD-BF00-4E88-9351-2ECFABCDD1ED}" type="slidenum">
              <a:rPr lang="en-US"/>
              <a:pPr>
                <a:defRPr/>
              </a:pPr>
              <a:t>‹#›</a:t>
            </a:fld>
            <a:endParaRPr lang="en-US"/>
          </a:p>
        </p:txBody>
      </p:sp>
    </p:spTree>
    <p:extLst>
      <p:ext uri="{BB962C8B-B14F-4D97-AF65-F5344CB8AC3E}">
        <p14:creationId xmlns:p14="http://schemas.microsoft.com/office/powerpoint/2010/main" val="20976884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316601483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216942722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378449858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3896413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11964003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50155129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402119724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191311815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24903918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26490762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36151602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63309491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0A75A3A-EDE2-4E3E-973B-F3E87786D73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40ADCB-05C7-4B99-B7AF-AD75CE4399F2}" type="slidenum">
              <a:rPr lang="en-US"/>
              <a:pPr>
                <a:defRPr/>
              </a:pPr>
              <a:t>‹#›</a:t>
            </a:fld>
            <a:endParaRPr lang="en-US"/>
          </a:p>
        </p:txBody>
      </p:sp>
    </p:spTree>
    <p:extLst>
      <p:ext uri="{BB962C8B-B14F-4D97-AF65-F5344CB8AC3E}">
        <p14:creationId xmlns:p14="http://schemas.microsoft.com/office/powerpoint/2010/main" val="323105304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534FC6D-6F6A-4F0D-A1AB-BBCB3A3EAB1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58937F7-48F1-4534-8AA9-A61E52A2C9EF}" type="slidenum">
              <a:rPr lang="en-US"/>
              <a:pPr>
                <a:defRPr/>
              </a:pPr>
              <a:t>‹#›</a:t>
            </a:fld>
            <a:endParaRPr lang="en-US"/>
          </a:p>
        </p:txBody>
      </p:sp>
    </p:spTree>
    <p:extLst>
      <p:ext uri="{BB962C8B-B14F-4D97-AF65-F5344CB8AC3E}">
        <p14:creationId xmlns:p14="http://schemas.microsoft.com/office/powerpoint/2010/main" val="304369424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0D1577C-2EA1-4B7E-90D3-160F8EFB5EC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59B66F-357F-4719-9C07-C49BEFE1553F}" type="slidenum">
              <a:rPr lang="en-US"/>
              <a:pPr>
                <a:defRPr/>
              </a:pPr>
              <a:t>‹#›</a:t>
            </a:fld>
            <a:endParaRPr lang="en-US"/>
          </a:p>
        </p:txBody>
      </p:sp>
    </p:spTree>
    <p:extLst>
      <p:ext uri="{BB962C8B-B14F-4D97-AF65-F5344CB8AC3E}">
        <p14:creationId xmlns:p14="http://schemas.microsoft.com/office/powerpoint/2010/main" val="4121210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512452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3CE2AB-F432-42C4-88FD-AEB5767B3FCD}"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76F3DF7-A595-4A46-AD3B-02B5AC3A8F58}" type="slidenum">
              <a:rPr lang="en-US"/>
              <a:pPr>
                <a:defRPr/>
              </a:pPr>
              <a:t>‹#›</a:t>
            </a:fld>
            <a:endParaRPr lang="en-US"/>
          </a:p>
        </p:txBody>
      </p:sp>
    </p:spTree>
    <p:extLst>
      <p:ext uri="{BB962C8B-B14F-4D97-AF65-F5344CB8AC3E}">
        <p14:creationId xmlns:p14="http://schemas.microsoft.com/office/powerpoint/2010/main" val="254041416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DED52F-21D8-4B76-937E-DF7DE9523DF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C24CB9-59C0-414D-8A5D-9679D2989B94}" type="slidenum">
              <a:rPr lang="en-US"/>
              <a:pPr>
                <a:defRPr/>
              </a:pPr>
              <a:t>‹#›</a:t>
            </a:fld>
            <a:endParaRPr lang="en-US"/>
          </a:p>
        </p:txBody>
      </p:sp>
    </p:spTree>
    <p:extLst>
      <p:ext uri="{BB962C8B-B14F-4D97-AF65-F5344CB8AC3E}">
        <p14:creationId xmlns:p14="http://schemas.microsoft.com/office/powerpoint/2010/main" val="159159370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7A8001-A842-45BE-9765-3C038A5DA4BC}"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D4C5D9-A8E3-4A96-9F73-7E5795A15F44}" type="slidenum">
              <a:rPr lang="en-US"/>
              <a:pPr>
                <a:defRPr/>
              </a:pPr>
              <a:t>‹#›</a:t>
            </a:fld>
            <a:endParaRPr lang="en-US"/>
          </a:p>
        </p:txBody>
      </p:sp>
    </p:spTree>
    <p:extLst>
      <p:ext uri="{BB962C8B-B14F-4D97-AF65-F5344CB8AC3E}">
        <p14:creationId xmlns:p14="http://schemas.microsoft.com/office/powerpoint/2010/main" val="88033081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863E75-0E17-47B1-9F67-E1BFB5F223B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B5302C-9F13-476C-A717-28DBB1A7F56D}" type="slidenum">
              <a:rPr lang="en-US"/>
              <a:pPr>
                <a:defRPr/>
              </a:pPr>
              <a:t>‹#›</a:t>
            </a:fld>
            <a:endParaRPr lang="en-US"/>
          </a:p>
        </p:txBody>
      </p:sp>
    </p:spTree>
    <p:extLst>
      <p:ext uri="{BB962C8B-B14F-4D97-AF65-F5344CB8AC3E}">
        <p14:creationId xmlns:p14="http://schemas.microsoft.com/office/powerpoint/2010/main" val="245569662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141177-D0FE-4165-AC88-D1F80D6BD238}"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F6166D-4A5A-44FE-ABD2-00695C7FE0D9}" type="slidenum">
              <a:rPr lang="en-US"/>
              <a:pPr>
                <a:defRPr/>
              </a:pPr>
              <a:t>‹#›</a:t>
            </a:fld>
            <a:endParaRPr lang="en-US"/>
          </a:p>
        </p:txBody>
      </p:sp>
    </p:spTree>
    <p:extLst>
      <p:ext uri="{BB962C8B-B14F-4D97-AF65-F5344CB8AC3E}">
        <p14:creationId xmlns:p14="http://schemas.microsoft.com/office/powerpoint/2010/main" val="161487850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9E2CCB-3CB2-4EC5-B37B-EE0641FFCEF3}"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C5D3E6-F580-455B-B5CA-7DBC652E2EE7}" type="slidenum">
              <a:rPr lang="en-US"/>
              <a:pPr>
                <a:defRPr/>
              </a:pPr>
              <a:t>‹#›</a:t>
            </a:fld>
            <a:endParaRPr lang="en-US"/>
          </a:p>
        </p:txBody>
      </p:sp>
    </p:spTree>
    <p:extLst>
      <p:ext uri="{BB962C8B-B14F-4D97-AF65-F5344CB8AC3E}">
        <p14:creationId xmlns:p14="http://schemas.microsoft.com/office/powerpoint/2010/main" val="32492195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B26B81-EA82-4749-808D-00A6E007448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1CA4DB-16F8-4EDD-9863-D3D0FEC06925}" type="slidenum">
              <a:rPr lang="en-US"/>
              <a:pPr>
                <a:defRPr/>
              </a:pPr>
              <a:t>‹#›</a:t>
            </a:fld>
            <a:endParaRPr lang="en-US"/>
          </a:p>
        </p:txBody>
      </p:sp>
    </p:spTree>
    <p:extLst>
      <p:ext uri="{BB962C8B-B14F-4D97-AF65-F5344CB8AC3E}">
        <p14:creationId xmlns:p14="http://schemas.microsoft.com/office/powerpoint/2010/main" val="156260352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3692C7-42CD-46EA-8699-1D26D0D1EF1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1090FCC-D30C-4715-AC79-DAB07D2348D3}" type="slidenum">
              <a:rPr lang="en-US"/>
              <a:pPr>
                <a:defRPr/>
              </a:pPr>
              <a:t>‹#›</a:t>
            </a:fld>
            <a:endParaRPr lang="en-US"/>
          </a:p>
        </p:txBody>
      </p:sp>
    </p:spTree>
    <p:extLst>
      <p:ext uri="{BB962C8B-B14F-4D97-AF65-F5344CB8AC3E}">
        <p14:creationId xmlns:p14="http://schemas.microsoft.com/office/powerpoint/2010/main" val="22741636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C5AD6F-F42A-498C-8213-3AE4B7E82F1F}"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346D8E-A35F-4D01-A43A-499ADA64488E}" type="slidenum">
              <a:rPr lang="en-US"/>
              <a:pPr>
                <a:defRPr/>
              </a:pPr>
              <a:t>‹#›</a:t>
            </a:fld>
            <a:endParaRPr lang="en-US"/>
          </a:p>
        </p:txBody>
      </p:sp>
    </p:spTree>
    <p:extLst>
      <p:ext uri="{BB962C8B-B14F-4D97-AF65-F5344CB8AC3E}">
        <p14:creationId xmlns:p14="http://schemas.microsoft.com/office/powerpoint/2010/main" val="222753450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BAA347D-1F4E-448D-9424-6944996AFCB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8CA2698-6C2C-4B9B-A996-8E84479AFCA0}" type="slidenum">
              <a:rPr lang="en-US"/>
              <a:pPr>
                <a:defRPr/>
              </a:pPr>
              <a:t>‹#›</a:t>
            </a:fld>
            <a:endParaRPr lang="en-US"/>
          </a:p>
        </p:txBody>
      </p:sp>
    </p:spTree>
    <p:extLst>
      <p:ext uri="{BB962C8B-B14F-4D97-AF65-F5344CB8AC3E}">
        <p14:creationId xmlns:p14="http://schemas.microsoft.com/office/powerpoint/2010/main" val="916356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16241617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4C1C507-B330-488B-9C4D-1C7AFFAE6AE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96BC8C-0E93-4956-8749-9898BF900AF0}" type="slidenum">
              <a:rPr lang="en-US"/>
              <a:pPr>
                <a:defRPr/>
              </a:pPr>
              <a:t>‹#›</a:t>
            </a:fld>
            <a:endParaRPr lang="en-US"/>
          </a:p>
        </p:txBody>
      </p:sp>
    </p:spTree>
    <p:extLst>
      <p:ext uri="{BB962C8B-B14F-4D97-AF65-F5344CB8AC3E}">
        <p14:creationId xmlns:p14="http://schemas.microsoft.com/office/powerpoint/2010/main" val="197117174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DC0909-F510-46D6-A5D2-A4A616A8490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D2C257-C6B8-4D71-BDDE-5E71FD9EF0C1}" type="slidenum">
              <a:rPr lang="en-US"/>
              <a:pPr>
                <a:defRPr/>
              </a:pPr>
              <a:t>‹#›</a:t>
            </a:fld>
            <a:endParaRPr lang="en-US"/>
          </a:p>
        </p:txBody>
      </p:sp>
    </p:spTree>
    <p:extLst>
      <p:ext uri="{BB962C8B-B14F-4D97-AF65-F5344CB8AC3E}">
        <p14:creationId xmlns:p14="http://schemas.microsoft.com/office/powerpoint/2010/main" val="413698458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473572-62C7-4606-AB28-409CDA2F1883}"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64E465-205C-42FE-8EF6-670A78B8C970}" type="slidenum">
              <a:rPr lang="en-US"/>
              <a:pPr>
                <a:defRPr/>
              </a:pPr>
              <a:t>‹#›</a:t>
            </a:fld>
            <a:endParaRPr lang="en-US"/>
          </a:p>
        </p:txBody>
      </p:sp>
    </p:spTree>
    <p:extLst>
      <p:ext uri="{BB962C8B-B14F-4D97-AF65-F5344CB8AC3E}">
        <p14:creationId xmlns:p14="http://schemas.microsoft.com/office/powerpoint/2010/main" val="4310845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9FADC0-6B84-4A68-B197-2FCC4A5BA057}"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4B9C32-AE20-423A-AC13-DB6851FF3485}" type="slidenum">
              <a:rPr lang="en-US"/>
              <a:pPr>
                <a:defRPr/>
              </a:pPr>
              <a:t>‹#›</a:t>
            </a:fld>
            <a:endParaRPr lang="en-US"/>
          </a:p>
        </p:txBody>
      </p:sp>
    </p:spTree>
    <p:extLst>
      <p:ext uri="{BB962C8B-B14F-4D97-AF65-F5344CB8AC3E}">
        <p14:creationId xmlns:p14="http://schemas.microsoft.com/office/powerpoint/2010/main" val="294287028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94A1F43-9C61-40E2-A02E-DF2B761E4D30}"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589AEA2-8644-4647-8EA0-29A4F59EDB17}" type="slidenum">
              <a:rPr lang="en-US"/>
              <a:pPr>
                <a:defRPr/>
              </a:pPr>
              <a:t>‹#›</a:t>
            </a:fld>
            <a:endParaRPr lang="en-US"/>
          </a:p>
        </p:txBody>
      </p:sp>
    </p:spTree>
    <p:extLst>
      <p:ext uri="{BB962C8B-B14F-4D97-AF65-F5344CB8AC3E}">
        <p14:creationId xmlns:p14="http://schemas.microsoft.com/office/powerpoint/2010/main" val="3116290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F6FB08-4D86-4665-A4ED-1EA18E9C4AE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EF3AD8-C5AF-4818-8901-6AE9619B6450}" type="slidenum">
              <a:rPr lang="en-US"/>
              <a:pPr>
                <a:defRPr/>
              </a:pPr>
              <a:t>‹#›</a:t>
            </a:fld>
            <a:endParaRPr lang="en-US"/>
          </a:p>
        </p:txBody>
      </p:sp>
    </p:spTree>
    <p:extLst>
      <p:ext uri="{BB962C8B-B14F-4D97-AF65-F5344CB8AC3E}">
        <p14:creationId xmlns:p14="http://schemas.microsoft.com/office/powerpoint/2010/main" val="360754673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395036F-501A-49D1-B5C4-3CF650F6C730}"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B45BA01-AEFD-440B-920B-D919EA113407}" type="slidenum">
              <a:rPr lang="en-US"/>
              <a:pPr>
                <a:defRPr/>
              </a:pPr>
              <a:t>‹#›</a:t>
            </a:fld>
            <a:endParaRPr lang="en-US"/>
          </a:p>
        </p:txBody>
      </p:sp>
    </p:spTree>
    <p:extLst>
      <p:ext uri="{BB962C8B-B14F-4D97-AF65-F5344CB8AC3E}">
        <p14:creationId xmlns:p14="http://schemas.microsoft.com/office/powerpoint/2010/main" val="39848342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5E33AF-ED6A-4E83-8D10-CF705E2EE28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C15C84-FCB8-479E-AAB7-10852ECB23AE}" type="slidenum">
              <a:rPr lang="en-US"/>
              <a:pPr>
                <a:defRPr/>
              </a:pPr>
              <a:t>‹#›</a:t>
            </a:fld>
            <a:endParaRPr lang="en-US"/>
          </a:p>
        </p:txBody>
      </p:sp>
    </p:spTree>
    <p:extLst>
      <p:ext uri="{BB962C8B-B14F-4D97-AF65-F5344CB8AC3E}">
        <p14:creationId xmlns:p14="http://schemas.microsoft.com/office/powerpoint/2010/main" val="325855174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25F41E3-E0CE-46B1-94B4-F975CE4A955F}"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1AAA56-5D86-4E55-A0A1-C5CAE00FD704}" type="slidenum">
              <a:rPr lang="en-US"/>
              <a:pPr>
                <a:defRPr/>
              </a:pPr>
              <a:t>‹#›</a:t>
            </a:fld>
            <a:endParaRPr lang="en-US"/>
          </a:p>
        </p:txBody>
      </p:sp>
    </p:spTree>
    <p:extLst>
      <p:ext uri="{BB962C8B-B14F-4D97-AF65-F5344CB8AC3E}">
        <p14:creationId xmlns:p14="http://schemas.microsoft.com/office/powerpoint/2010/main" val="151670152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BF3B6B-B645-4DAD-B2FB-0C7C980E78B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8A82CB-BF72-495C-823D-BE97DCECF077}" type="slidenum">
              <a:rPr lang="en-US"/>
              <a:pPr>
                <a:defRPr/>
              </a:pPr>
              <a:t>‹#›</a:t>
            </a:fld>
            <a:endParaRPr lang="en-US"/>
          </a:p>
        </p:txBody>
      </p:sp>
    </p:spTree>
    <p:extLst>
      <p:ext uri="{BB962C8B-B14F-4D97-AF65-F5344CB8AC3E}">
        <p14:creationId xmlns:p14="http://schemas.microsoft.com/office/powerpoint/2010/main" val="791502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706173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6BC8EE-7309-40C1-B81F-61EC35F6AA6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4685D9-FC23-4AA8-8F7D-2332D6C7AE37}" type="slidenum">
              <a:rPr lang="en-US"/>
              <a:pPr>
                <a:defRPr/>
              </a:pPr>
              <a:t>‹#›</a:t>
            </a:fld>
            <a:endParaRPr lang="en-US"/>
          </a:p>
        </p:txBody>
      </p:sp>
    </p:spTree>
    <p:extLst>
      <p:ext uri="{BB962C8B-B14F-4D97-AF65-F5344CB8AC3E}">
        <p14:creationId xmlns:p14="http://schemas.microsoft.com/office/powerpoint/2010/main" val="346397568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E721070-9433-4340-A901-EBC6BA825065}"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37FBF8-0C16-49F2-BCB7-A7B497AA656B}" type="slidenum">
              <a:rPr lang="en-US"/>
              <a:pPr>
                <a:defRPr/>
              </a:pPr>
              <a:t>‹#›</a:t>
            </a:fld>
            <a:endParaRPr lang="en-US"/>
          </a:p>
        </p:txBody>
      </p:sp>
    </p:spTree>
    <p:extLst>
      <p:ext uri="{BB962C8B-B14F-4D97-AF65-F5344CB8AC3E}">
        <p14:creationId xmlns:p14="http://schemas.microsoft.com/office/powerpoint/2010/main" val="38448618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03DA76-E526-4826-A180-B9C513A9A9F5}"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E4501F7-DBF0-4735-8D66-F8D64931A007}" type="slidenum">
              <a:rPr lang="en-US"/>
              <a:pPr>
                <a:defRPr/>
              </a:pPr>
              <a:t>‹#›</a:t>
            </a:fld>
            <a:endParaRPr lang="en-US"/>
          </a:p>
        </p:txBody>
      </p:sp>
    </p:spTree>
    <p:extLst>
      <p:ext uri="{BB962C8B-B14F-4D97-AF65-F5344CB8AC3E}">
        <p14:creationId xmlns:p14="http://schemas.microsoft.com/office/powerpoint/2010/main" val="61953341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4D4293B-59BE-40FF-80FF-35644C5CE471}"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6B973E4-F29C-46B4-BDCC-7611EF8A50C1}" type="slidenum">
              <a:rPr lang="en-US"/>
              <a:pPr>
                <a:defRPr/>
              </a:pPr>
              <a:t>‹#›</a:t>
            </a:fld>
            <a:endParaRPr lang="en-US"/>
          </a:p>
        </p:txBody>
      </p:sp>
    </p:spTree>
    <p:extLst>
      <p:ext uri="{BB962C8B-B14F-4D97-AF65-F5344CB8AC3E}">
        <p14:creationId xmlns:p14="http://schemas.microsoft.com/office/powerpoint/2010/main" val="163641653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91491F-F87E-4FB3-A38A-2A9710ADEC96}"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62F785-CDEA-4CAB-BCB4-C1C82C04B1AF}" type="slidenum">
              <a:rPr lang="en-US"/>
              <a:pPr>
                <a:defRPr/>
              </a:pPr>
              <a:t>‹#›</a:t>
            </a:fld>
            <a:endParaRPr lang="en-US"/>
          </a:p>
        </p:txBody>
      </p:sp>
    </p:spTree>
    <p:extLst>
      <p:ext uri="{BB962C8B-B14F-4D97-AF65-F5344CB8AC3E}">
        <p14:creationId xmlns:p14="http://schemas.microsoft.com/office/powerpoint/2010/main" val="92434257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7DC2573-6E7A-4518-8C30-3412448966B6}"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D79912C-6656-4F71-AA28-314CCB32ADA0}" type="slidenum">
              <a:rPr lang="en-US"/>
              <a:pPr>
                <a:defRPr/>
              </a:pPr>
              <a:t>‹#›</a:t>
            </a:fld>
            <a:endParaRPr lang="en-US"/>
          </a:p>
        </p:txBody>
      </p:sp>
    </p:spTree>
    <p:extLst>
      <p:ext uri="{BB962C8B-B14F-4D97-AF65-F5344CB8AC3E}">
        <p14:creationId xmlns:p14="http://schemas.microsoft.com/office/powerpoint/2010/main" val="9504738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D132E-1AA9-43FA-9A31-2DC5456E7468}"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8A5ABD-542A-4D83-8D26-A9B755BD635B}" type="slidenum">
              <a:rPr lang="en-US"/>
              <a:pPr>
                <a:defRPr/>
              </a:pPr>
              <a:t>‹#›</a:t>
            </a:fld>
            <a:endParaRPr lang="en-US"/>
          </a:p>
        </p:txBody>
      </p:sp>
    </p:spTree>
    <p:extLst>
      <p:ext uri="{BB962C8B-B14F-4D97-AF65-F5344CB8AC3E}">
        <p14:creationId xmlns:p14="http://schemas.microsoft.com/office/powerpoint/2010/main" val="115410791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256298-CC43-4FD1-96D3-B5170AC5926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23197A-626A-4A6B-94A1-9753056E1B3E}" type="slidenum">
              <a:rPr lang="en-US"/>
              <a:pPr>
                <a:defRPr/>
              </a:pPr>
              <a:t>‹#›</a:t>
            </a:fld>
            <a:endParaRPr lang="en-US"/>
          </a:p>
        </p:txBody>
      </p:sp>
    </p:spTree>
    <p:extLst>
      <p:ext uri="{BB962C8B-B14F-4D97-AF65-F5344CB8AC3E}">
        <p14:creationId xmlns:p14="http://schemas.microsoft.com/office/powerpoint/2010/main" val="162189043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E2089C-AEFD-49DD-8055-808251C815B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AE0029-6DE5-4203-81E5-AE5131D1C576}" type="slidenum">
              <a:rPr lang="en-US"/>
              <a:pPr>
                <a:defRPr/>
              </a:pPr>
              <a:t>‹#›</a:t>
            </a:fld>
            <a:endParaRPr lang="en-US"/>
          </a:p>
        </p:txBody>
      </p:sp>
    </p:spTree>
    <p:extLst>
      <p:ext uri="{BB962C8B-B14F-4D97-AF65-F5344CB8AC3E}">
        <p14:creationId xmlns:p14="http://schemas.microsoft.com/office/powerpoint/2010/main" val="68403446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3A1FBA-5EFD-4E1C-B8DE-5BAA92B3D16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5D8A43-9240-4623-9F4A-A21ED6C41463}" type="slidenum">
              <a:rPr lang="en-US"/>
              <a:pPr>
                <a:defRPr/>
              </a:pPr>
              <a:t>‹#›</a:t>
            </a:fld>
            <a:endParaRPr lang="en-US"/>
          </a:p>
        </p:txBody>
      </p:sp>
    </p:spTree>
    <p:extLst>
      <p:ext uri="{BB962C8B-B14F-4D97-AF65-F5344CB8AC3E}">
        <p14:creationId xmlns:p14="http://schemas.microsoft.com/office/powerpoint/2010/main" val="3762139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6813383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412734-259E-4684-8BAD-20A53C96FE2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5452C3-60AA-4359-AB64-E82DAB73FA7B}" type="slidenum">
              <a:rPr lang="en-US"/>
              <a:pPr>
                <a:defRPr/>
              </a:pPr>
              <a:t>‹#›</a:t>
            </a:fld>
            <a:endParaRPr lang="en-US"/>
          </a:p>
        </p:txBody>
      </p:sp>
    </p:spTree>
    <p:extLst>
      <p:ext uri="{BB962C8B-B14F-4D97-AF65-F5344CB8AC3E}">
        <p14:creationId xmlns:p14="http://schemas.microsoft.com/office/powerpoint/2010/main" val="339358670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450532-DEAA-4892-B531-600FB5054287}"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C5F6714-7807-4D99-98FC-7BDA32C52278}" type="slidenum">
              <a:rPr lang="en-US"/>
              <a:pPr>
                <a:defRPr/>
              </a:pPr>
              <a:t>‹#›</a:t>
            </a:fld>
            <a:endParaRPr lang="en-US"/>
          </a:p>
        </p:txBody>
      </p:sp>
    </p:spTree>
    <p:extLst>
      <p:ext uri="{BB962C8B-B14F-4D97-AF65-F5344CB8AC3E}">
        <p14:creationId xmlns:p14="http://schemas.microsoft.com/office/powerpoint/2010/main" val="143275091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9D134F-3934-4FF2-89D0-5D17244CF32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E7AEB5-074F-4A4A-9591-341EFAFE90AA}" type="slidenum">
              <a:rPr lang="en-US"/>
              <a:pPr>
                <a:defRPr/>
              </a:pPr>
              <a:t>‹#›</a:t>
            </a:fld>
            <a:endParaRPr lang="en-US"/>
          </a:p>
        </p:txBody>
      </p:sp>
    </p:spTree>
    <p:extLst>
      <p:ext uri="{BB962C8B-B14F-4D97-AF65-F5344CB8AC3E}">
        <p14:creationId xmlns:p14="http://schemas.microsoft.com/office/powerpoint/2010/main" val="323023489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F512CC-ADE5-4031-8461-98AFD68F4910}"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4DADBF-029B-45EF-85F7-DFEC0D887D5D}" type="slidenum">
              <a:rPr lang="en-US"/>
              <a:pPr>
                <a:defRPr/>
              </a:pPr>
              <a:t>‹#›</a:t>
            </a:fld>
            <a:endParaRPr lang="en-US"/>
          </a:p>
        </p:txBody>
      </p:sp>
    </p:spTree>
    <p:extLst>
      <p:ext uri="{BB962C8B-B14F-4D97-AF65-F5344CB8AC3E}">
        <p14:creationId xmlns:p14="http://schemas.microsoft.com/office/powerpoint/2010/main" val="295454893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819E95-6D8E-4F53-B932-EB2DA90CD5D8}"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5536E3-C85F-4FF5-83AE-7640F46753C8}" type="slidenum">
              <a:rPr lang="en-US"/>
              <a:pPr>
                <a:defRPr/>
              </a:pPr>
              <a:t>‹#›</a:t>
            </a:fld>
            <a:endParaRPr lang="en-US"/>
          </a:p>
        </p:txBody>
      </p:sp>
    </p:spTree>
    <p:extLst>
      <p:ext uri="{BB962C8B-B14F-4D97-AF65-F5344CB8AC3E}">
        <p14:creationId xmlns:p14="http://schemas.microsoft.com/office/powerpoint/2010/main" val="321085438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D9467C-FAEB-40C8-B952-19279149A590}"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4E720E-E026-4BF8-B48D-B8FF7E89415B}" type="slidenum">
              <a:rPr lang="en-US"/>
              <a:pPr>
                <a:defRPr/>
              </a:pPr>
              <a:t>‹#›</a:t>
            </a:fld>
            <a:endParaRPr lang="en-US"/>
          </a:p>
        </p:txBody>
      </p:sp>
    </p:spTree>
    <p:extLst>
      <p:ext uri="{BB962C8B-B14F-4D97-AF65-F5344CB8AC3E}">
        <p14:creationId xmlns:p14="http://schemas.microsoft.com/office/powerpoint/2010/main" val="18439656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96DC0F1-E057-47F2-8F08-1FE84BF8C4FB}"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1C3B6C-63E7-40F4-84A2-FE2E8BB409F5}" type="slidenum">
              <a:rPr lang="en-US"/>
              <a:pPr>
                <a:defRPr/>
              </a:pPr>
              <a:t>‹#›</a:t>
            </a:fld>
            <a:endParaRPr lang="en-US"/>
          </a:p>
        </p:txBody>
      </p:sp>
    </p:spTree>
    <p:extLst>
      <p:ext uri="{BB962C8B-B14F-4D97-AF65-F5344CB8AC3E}">
        <p14:creationId xmlns:p14="http://schemas.microsoft.com/office/powerpoint/2010/main" val="365509400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6D6FF5-8FB4-4F39-8707-F766EFAFD959}"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4BA9FA-B6D6-45A1-8DE9-F3EEB8239887}" type="slidenum">
              <a:rPr lang="en-US"/>
              <a:pPr>
                <a:defRPr/>
              </a:pPr>
              <a:t>‹#›</a:t>
            </a:fld>
            <a:endParaRPr lang="en-US"/>
          </a:p>
        </p:txBody>
      </p:sp>
    </p:spTree>
    <p:extLst>
      <p:ext uri="{BB962C8B-B14F-4D97-AF65-F5344CB8AC3E}">
        <p14:creationId xmlns:p14="http://schemas.microsoft.com/office/powerpoint/2010/main" val="24946306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3AF4733-04FF-4503-9822-703BB9AC2653}"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3297ED-73AA-421F-B02A-D9B15141294E}" type="slidenum">
              <a:rPr lang="en-US"/>
              <a:pPr>
                <a:defRPr/>
              </a:pPr>
              <a:t>‹#›</a:t>
            </a:fld>
            <a:endParaRPr lang="en-US"/>
          </a:p>
        </p:txBody>
      </p:sp>
    </p:spTree>
    <p:extLst>
      <p:ext uri="{BB962C8B-B14F-4D97-AF65-F5344CB8AC3E}">
        <p14:creationId xmlns:p14="http://schemas.microsoft.com/office/powerpoint/2010/main" val="31843649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BA7D07B-839F-44BB-A378-087BAE98A1C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B28A47-D3E0-4869-B471-E5BAC381C438}" type="slidenum">
              <a:rPr lang="en-US"/>
              <a:pPr>
                <a:defRPr/>
              </a:pPr>
              <a:t>‹#›</a:t>
            </a:fld>
            <a:endParaRPr lang="en-US"/>
          </a:p>
        </p:txBody>
      </p:sp>
    </p:spTree>
    <p:extLst>
      <p:ext uri="{BB962C8B-B14F-4D97-AF65-F5344CB8AC3E}">
        <p14:creationId xmlns:p14="http://schemas.microsoft.com/office/powerpoint/2010/main" val="4081338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7140880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18B802-6A9B-4684-956F-B3B525E6024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7863CB-AE73-42E0-9A81-9E9545AAF720}" type="slidenum">
              <a:rPr lang="en-US"/>
              <a:pPr>
                <a:defRPr/>
              </a:pPr>
              <a:t>‹#›</a:t>
            </a:fld>
            <a:endParaRPr lang="en-US"/>
          </a:p>
        </p:txBody>
      </p:sp>
    </p:spTree>
    <p:extLst>
      <p:ext uri="{BB962C8B-B14F-4D97-AF65-F5344CB8AC3E}">
        <p14:creationId xmlns:p14="http://schemas.microsoft.com/office/powerpoint/2010/main" val="373127758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D45BF5-1116-4725-AF9D-F2E5D5ABD0FF}"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786DD1-4EF2-4ACB-AC7F-08D9FDEDC86A}" type="slidenum">
              <a:rPr lang="en-US"/>
              <a:pPr>
                <a:defRPr/>
              </a:pPr>
              <a:t>‹#›</a:t>
            </a:fld>
            <a:endParaRPr lang="en-US"/>
          </a:p>
        </p:txBody>
      </p:sp>
    </p:spTree>
    <p:extLst>
      <p:ext uri="{BB962C8B-B14F-4D97-AF65-F5344CB8AC3E}">
        <p14:creationId xmlns:p14="http://schemas.microsoft.com/office/powerpoint/2010/main" val="279665640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5275588-CDF5-4157-B047-F5EE5D31DFC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EC8F11-09A5-432A-BE87-BF74C65E710E}" type="slidenum">
              <a:rPr lang="en-US"/>
              <a:pPr>
                <a:defRPr/>
              </a:pPr>
              <a:t>‹#›</a:t>
            </a:fld>
            <a:endParaRPr lang="en-US"/>
          </a:p>
        </p:txBody>
      </p:sp>
    </p:spTree>
    <p:extLst>
      <p:ext uri="{BB962C8B-B14F-4D97-AF65-F5344CB8AC3E}">
        <p14:creationId xmlns:p14="http://schemas.microsoft.com/office/powerpoint/2010/main" val="21854203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5A649C-E90E-4C19-A3A7-454EF6A8DB9F}"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AD9BD7-4F77-42BA-8C86-E3F42B4CC641}" type="slidenum">
              <a:rPr lang="en-US"/>
              <a:pPr>
                <a:defRPr/>
              </a:pPr>
              <a:t>‹#›</a:t>
            </a:fld>
            <a:endParaRPr lang="en-US"/>
          </a:p>
        </p:txBody>
      </p:sp>
    </p:spTree>
    <p:extLst>
      <p:ext uri="{BB962C8B-B14F-4D97-AF65-F5344CB8AC3E}">
        <p14:creationId xmlns:p14="http://schemas.microsoft.com/office/powerpoint/2010/main" val="98878410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D27AF9C-FBEB-4308-BDCD-0BB08B880041}"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EE80E0-D701-4BA9-9EE2-13B3698EDBEB}" type="slidenum">
              <a:rPr lang="en-US"/>
              <a:pPr>
                <a:defRPr/>
              </a:pPr>
              <a:t>‹#›</a:t>
            </a:fld>
            <a:endParaRPr lang="en-US"/>
          </a:p>
        </p:txBody>
      </p:sp>
    </p:spTree>
    <p:extLst>
      <p:ext uri="{BB962C8B-B14F-4D97-AF65-F5344CB8AC3E}">
        <p14:creationId xmlns:p14="http://schemas.microsoft.com/office/powerpoint/2010/main" val="62422926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F462EE0-A761-4A5B-A00C-D0080568588B}"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9956B88-FC3D-4DEC-9B5C-608DB76617F2}" type="slidenum">
              <a:rPr lang="en-US"/>
              <a:pPr>
                <a:defRPr/>
              </a:pPr>
              <a:t>‹#›</a:t>
            </a:fld>
            <a:endParaRPr lang="en-US"/>
          </a:p>
        </p:txBody>
      </p:sp>
    </p:spTree>
    <p:extLst>
      <p:ext uri="{BB962C8B-B14F-4D97-AF65-F5344CB8AC3E}">
        <p14:creationId xmlns:p14="http://schemas.microsoft.com/office/powerpoint/2010/main" val="235511454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8BF00E-37F4-44B1-9E56-6EC142D040E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B5DA6B7-8927-4972-A8E3-580B273714E1}" type="slidenum">
              <a:rPr lang="en-US"/>
              <a:pPr>
                <a:defRPr/>
              </a:pPr>
              <a:t>‹#›</a:t>
            </a:fld>
            <a:endParaRPr lang="en-US"/>
          </a:p>
        </p:txBody>
      </p:sp>
    </p:spTree>
    <p:extLst>
      <p:ext uri="{BB962C8B-B14F-4D97-AF65-F5344CB8AC3E}">
        <p14:creationId xmlns:p14="http://schemas.microsoft.com/office/powerpoint/2010/main" val="32671620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18096C-709C-4576-BDB9-6B8632D0FB5B}"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EECD5DD-9A90-4974-B2A8-57DE889599DC}" type="slidenum">
              <a:rPr lang="en-US"/>
              <a:pPr>
                <a:defRPr/>
              </a:pPr>
              <a:t>‹#›</a:t>
            </a:fld>
            <a:endParaRPr lang="en-US"/>
          </a:p>
        </p:txBody>
      </p:sp>
    </p:spTree>
    <p:extLst>
      <p:ext uri="{BB962C8B-B14F-4D97-AF65-F5344CB8AC3E}">
        <p14:creationId xmlns:p14="http://schemas.microsoft.com/office/powerpoint/2010/main" val="66445077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6DD60E-7D6E-4F63-A586-2B7C52DEF315}"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713CB8-5648-48FF-BF6D-5ACC1A465A2B}" type="slidenum">
              <a:rPr lang="en-US"/>
              <a:pPr>
                <a:defRPr/>
              </a:pPr>
              <a:t>‹#›</a:t>
            </a:fld>
            <a:endParaRPr lang="en-US"/>
          </a:p>
        </p:txBody>
      </p:sp>
    </p:spTree>
    <p:extLst>
      <p:ext uri="{BB962C8B-B14F-4D97-AF65-F5344CB8AC3E}">
        <p14:creationId xmlns:p14="http://schemas.microsoft.com/office/powerpoint/2010/main" val="331682353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411A40-52EC-428D-B47F-2873001225C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B2DCDC-F25F-40E1-935E-08AEA229D11B}" type="slidenum">
              <a:rPr lang="en-US"/>
              <a:pPr>
                <a:defRPr/>
              </a:pPr>
              <a:t>‹#›</a:t>
            </a:fld>
            <a:endParaRPr lang="en-US"/>
          </a:p>
        </p:txBody>
      </p:sp>
    </p:spTree>
    <p:extLst>
      <p:ext uri="{BB962C8B-B14F-4D97-AF65-F5344CB8AC3E}">
        <p14:creationId xmlns:p14="http://schemas.microsoft.com/office/powerpoint/2010/main" val="3851606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78805722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5C8F37B-321F-4C5C-8001-EF3CC06E871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0DB6E3-3352-4423-B262-B42ABB656833}" type="slidenum">
              <a:rPr lang="en-US"/>
              <a:pPr>
                <a:defRPr/>
              </a:pPr>
              <a:t>‹#›</a:t>
            </a:fld>
            <a:endParaRPr lang="en-US"/>
          </a:p>
        </p:txBody>
      </p:sp>
    </p:spTree>
    <p:extLst>
      <p:ext uri="{BB962C8B-B14F-4D97-AF65-F5344CB8AC3E}">
        <p14:creationId xmlns:p14="http://schemas.microsoft.com/office/powerpoint/2010/main" val="132052629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64EE71-8549-4A66-922B-FFDE0FF88F3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15EC94-5532-429E-B71E-3695D8DB7AB9}" type="slidenum">
              <a:rPr lang="en-US"/>
              <a:pPr>
                <a:defRPr/>
              </a:pPr>
              <a:t>‹#›</a:t>
            </a:fld>
            <a:endParaRPr lang="en-US"/>
          </a:p>
        </p:txBody>
      </p:sp>
    </p:spTree>
    <p:extLst>
      <p:ext uri="{BB962C8B-B14F-4D97-AF65-F5344CB8AC3E}">
        <p14:creationId xmlns:p14="http://schemas.microsoft.com/office/powerpoint/2010/main" val="299293242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9AE9FF-35EC-4433-BC2F-B99D0282747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8D7886A-28FE-4648-BF92-E076D0C6E1FD}" type="slidenum">
              <a:rPr lang="en-US"/>
              <a:pPr>
                <a:defRPr/>
              </a:pPr>
              <a:t>‹#›</a:t>
            </a:fld>
            <a:endParaRPr lang="en-US"/>
          </a:p>
        </p:txBody>
      </p:sp>
    </p:spTree>
    <p:extLst>
      <p:ext uri="{BB962C8B-B14F-4D97-AF65-F5344CB8AC3E}">
        <p14:creationId xmlns:p14="http://schemas.microsoft.com/office/powerpoint/2010/main" val="282975965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FA13E3D-F580-41B0-8D4E-5039725D7B4D}"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3D10F7-056F-4303-8907-23DEF7F15C6B}" type="slidenum">
              <a:rPr lang="en-US"/>
              <a:pPr>
                <a:defRPr/>
              </a:pPr>
              <a:t>‹#›</a:t>
            </a:fld>
            <a:endParaRPr lang="en-US"/>
          </a:p>
        </p:txBody>
      </p:sp>
    </p:spTree>
    <p:extLst>
      <p:ext uri="{BB962C8B-B14F-4D97-AF65-F5344CB8AC3E}">
        <p14:creationId xmlns:p14="http://schemas.microsoft.com/office/powerpoint/2010/main" val="126822788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1F765B-8293-49B6-BCE4-EFF9A38D083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3C0831-4DF7-4665-9F19-5B11D012331C}" type="slidenum">
              <a:rPr lang="en-US"/>
              <a:pPr>
                <a:defRPr/>
              </a:pPr>
              <a:t>‹#›</a:t>
            </a:fld>
            <a:endParaRPr lang="en-US"/>
          </a:p>
        </p:txBody>
      </p:sp>
    </p:spTree>
    <p:extLst>
      <p:ext uri="{BB962C8B-B14F-4D97-AF65-F5344CB8AC3E}">
        <p14:creationId xmlns:p14="http://schemas.microsoft.com/office/powerpoint/2010/main" val="28400595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5549031-F275-4438-A38E-A4483BD99D73}"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4A8515-B127-4008-97CE-71A0B29F0713}" type="slidenum">
              <a:rPr lang="en-US"/>
              <a:pPr>
                <a:defRPr/>
              </a:pPr>
              <a:t>‹#›</a:t>
            </a:fld>
            <a:endParaRPr lang="en-US"/>
          </a:p>
        </p:txBody>
      </p:sp>
    </p:spTree>
    <p:extLst>
      <p:ext uri="{BB962C8B-B14F-4D97-AF65-F5344CB8AC3E}">
        <p14:creationId xmlns:p14="http://schemas.microsoft.com/office/powerpoint/2010/main" val="22890466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E0897B-B182-46D2-9694-0B67B7183326}"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8E8E8E-034D-453C-BF9C-397BF365509B}" type="slidenum">
              <a:rPr lang="en-US"/>
              <a:pPr>
                <a:defRPr/>
              </a:pPr>
              <a:t>‹#›</a:t>
            </a:fld>
            <a:endParaRPr lang="en-US"/>
          </a:p>
        </p:txBody>
      </p:sp>
    </p:spTree>
    <p:extLst>
      <p:ext uri="{BB962C8B-B14F-4D97-AF65-F5344CB8AC3E}">
        <p14:creationId xmlns:p14="http://schemas.microsoft.com/office/powerpoint/2010/main" val="211087091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86BA94-9CBA-456A-A883-EDC8A846F4F3}"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E25930-6BF0-46CC-B623-6157BA375418}" type="slidenum">
              <a:rPr lang="en-US"/>
              <a:pPr>
                <a:defRPr/>
              </a:pPr>
              <a:t>‹#›</a:t>
            </a:fld>
            <a:endParaRPr lang="en-US"/>
          </a:p>
        </p:txBody>
      </p:sp>
    </p:spTree>
    <p:extLst>
      <p:ext uri="{BB962C8B-B14F-4D97-AF65-F5344CB8AC3E}">
        <p14:creationId xmlns:p14="http://schemas.microsoft.com/office/powerpoint/2010/main" val="332732570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846BF7A-E072-49C9-8F41-292E890E1350}"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043182-71A6-417C-8AEA-2D33D3247A18}" type="slidenum">
              <a:rPr lang="en-US"/>
              <a:pPr>
                <a:defRPr/>
              </a:pPr>
              <a:t>‹#›</a:t>
            </a:fld>
            <a:endParaRPr lang="en-US"/>
          </a:p>
        </p:txBody>
      </p:sp>
    </p:spTree>
    <p:extLst>
      <p:ext uri="{BB962C8B-B14F-4D97-AF65-F5344CB8AC3E}">
        <p14:creationId xmlns:p14="http://schemas.microsoft.com/office/powerpoint/2010/main" val="24602462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60931C-5FD3-4009-9C13-FC54B535AAB0}"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410E6E-6F19-4070-BD01-D45877707BA2}" type="slidenum">
              <a:rPr lang="en-US"/>
              <a:pPr>
                <a:defRPr/>
              </a:pPr>
              <a:t>‹#›</a:t>
            </a:fld>
            <a:endParaRPr lang="en-US"/>
          </a:p>
        </p:txBody>
      </p:sp>
    </p:spTree>
    <p:extLst>
      <p:ext uri="{BB962C8B-B14F-4D97-AF65-F5344CB8AC3E}">
        <p14:creationId xmlns:p14="http://schemas.microsoft.com/office/powerpoint/2010/main" val="93788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48241440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7A97D9-C967-453E-BF72-9ED2F3436408}"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B56ED8-3A9B-44B3-9EBF-8A90652203CA}" type="slidenum">
              <a:rPr lang="en-US"/>
              <a:pPr>
                <a:defRPr/>
              </a:pPr>
              <a:t>‹#›</a:t>
            </a:fld>
            <a:endParaRPr lang="en-US"/>
          </a:p>
        </p:txBody>
      </p:sp>
    </p:spTree>
    <p:extLst>
      <p:ext uri="{BB962C8B-B14F-4D97-AF65-F5344CB8AC3E}">
        <p14:creationId xmlns:p14="http://schemas.microsoft.com/office/powerpoint/2010/main" val="137557592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E5A35CF-9F1B-4DA3-9BE9-EAC5ED3C8EE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E4B73B9-E650-4D94-9FBA-9BC1E6149278}" type="slidenum">
              <a:rPr lang="en-US"/>
              <a:pPr>
                <a:defRPr/>
              </a:pPr>
              <a:t>‹#›</a:t>
            </a:fld>
            <a:endParaRPr lang="en-US"/>
          </a:p>
        </p:txBody>
      </p:sp>
    </p:spTree>
    <p:extLst>
      <p:ext uri="{BB962C8B-B14F-4D97-AF65-F5344CB8AC3E}">
        <p14:creationId xmlns:p14="http://schemas.microsoft.com/office/powerpoint/2010/main" val="9173096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9BE4A2-0BF6-4412-8FE0-F6B6E592EE7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AD0099-08A5-4FDB-AA90-1F198D16D0FE}" type="slidenum">
              <a:rPr lang="en-US"/>
              <a:pPr>
                <a:defRPr/>
              </a:pPr>
              <a:t>‹#›</a:t>
            </a:fld>
            <a:endParaRPr lang="en-US"/>
          </a:p>
        </p:txBody>
      </p:sp>
    </p:spTree>
    <p:extLst>
      <p:ext uri="{BB962C8B-B14F-4D97-AF65-F5344CB8AC3E}">
        <p14:creationId xmlns:p14="http://schemas.microsoft.com/office/powerpoint/2010/main" val="398718551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46BE722-59AF-4691-989E-582B68C8B1FD}"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A7262F-15C6-4555-A40E-D4DE2D9D8EC1}" type="slidenum">
              <a:rPr lang="en-US"/>
              <a:pPr>
                <a:defRPr/>
              </a:pPr>
              <a:t>‹#›</a:t>
            </a:fld>
            <a:endParaRPr lang="en-US"/>
          </a:p>
        </p:txBody>
      </p:sp>
    </p:spTree>
    <p:extLst>
      <p:ext uri="{BB962C8B-B14F-4D97-AF65-F5344CB8AC3E}">
        <p14:creationId xmlns:p14="http://schemas.microsoft.com/office/powerpoint/2010/main" val="38169133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91C06B-BEE7-4B93-ABA3-C33C1E0DED8F}"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AB6B85-E204-4728-9E33-E07894FDC67F}" type="slidenum">
              <a:rPr lang="en-US"/>
              <a:pPr>
                <a:defRPr/>
              </a:pPr>
              <a:t>‹#›</a:t>
            </a:fld>
            <a:endParaRPr lang="en-US"/>
          </a:p>
        </p:txBody>
      </p:sp>
    </p:spTree>
    <p:extLst>
      <p:ext uri="{BB962C8B-B14F-4D97-AF65-F5344CB8AC3E}">
        <p14:creationId xmlns:p14="http://schemas.microsoft.com/office/powerpoint/2010/main" val="55903219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CEC6C7-AB8B-41B1-90B6-2D453E3B9939}"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6635F4-EF56-4435-97E1-938F38EA2B34}" type="slidenum">
              <a:rPr lang="en-US"/>
              <a:pPr>
                <a:defRPr/>
              </a:pPr>
              <a:t>‹#›</a:t>
            </a:fld>
            <a:endParaRPr lang="en-US"/>
          </a:p>
        </p:txBody>
      </p:sp>
    </p:spTree>
    <p:extLst>
      <p:ext uri="{BB962C8B-B14F-4D97-AF65-F5344CB8AC3E}">
        <p14:creationId xmlns:p14="http://schemas.microsoft.com/office/powerpoint/2010/main" val="105432666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315D2F-B293-43BB-81B0-78090F9217D5}"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45A449-A86E-4646-9243-73EFFB64DADE}" type="slidenum">
              <a:rPr lang="en-US"/>
              <a:pPr>
                <a:defRPr/>
              </a:pPr>
              <a:t>‹#›</a:t>
            </a:fld>
            <a:endParaRPr lang="en-US"/>
          </a:p>
        </p:txBody>
      </p:sp>
    </p:spTree>
    <p:extLst>
      <p:ext uri="{BB962C8B-B14F-4D97-AF65-F5344CB8AC3E}">
        <p14:creationId xmlns:p14="http://schemas.microsoft.com/office/powerpoint/2010/main" val="339925604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FF782A-8D06-42C6-AA52-1D92AFCE7B0C}"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33609B-FFB0-4A7F-A2FF-B2C657D4CFA6}" type="slidenum">
              <a:rPr lang="en-US"/>
              <a:pPr>
                <a:defRPr/>
              </a:pPr>
              <a:t>‹#›</a:t>
            </a:fld>
            <a:endParaRPr lang="en-US"/>
          </a:p>
        </p:txBody>
      </p:sp>
    </p:spTree>
    <p:extLst>
      <p:ext uri="{BB962C8B-B14F-4D97-AF65-F5344CB8AC3E}">
        <p14:creationId xmlns:p14="http://schemas.microsoft.com/office/powerpoint/2010/main" val="406709759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08576A-62FF-4151-A651-3770273EC171}"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65C011-E9AA-4AA4-9DEA-40E7341C3F24}" type="slidenum">
              <a:rPr lang="en-US"/>
              <a:pPr>
                <a:defRPr/>
              </a:pPr>
              <a:t>‹#›</a:t>
            </a:fld>
            <a:endParaRPr lang="en-US"/>
          </a:p>
        </p:txBody>
      </p:sp>
    </p:spTree>
    <p:extLst>
      <p:ext uri="{BB962C8B-B14F-4D97-AF65-F5344CB8AC3E}">
        <p14:creationId xmlns:p14="http://schemas.microsoft.com/office/powerpoint/2010/main" val="418762320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0FC4A83-9CDA-41CB-8A41-84D04E0CC832}"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596717-C306-484C-B528-083EB49D9BA9}" type="slidenum">
              <a:rPr lang="en-US"/>
              <a:pPr>
                <a:defRPr/>
              </a:pPr>
              <a:t>‹#›</a:t>
            </a:fld>
            <a:endParaRPr lang="en-US"/>
          </a:p>
        </p:txBody>
      </p:sp>
    </p:spTree>
    <p:extLst>
      <p:ext uri="{BB962C8B-B14F-4D97-AF65-F5344CB8AC3E}">
        <p14:creationId xmlns:p14="http://schemas.microsoft.com/office/powerpoint/2010/main" val="910827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27316746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56212F-1E32-4BC6-A462-663ACBB5C922}"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026DB6-4D30-4EC2-A277-A5375584F3FF}" type="slidenum">
              <a:rPr lang="en-US"/>
              <a:pPr>
                <a:defRPr/>
              </a:pPr>
              <a:t>‹#›</a:t>
            </a:fld>
            <a:endParaRPr lang="en-US"/>
          </a:p>
        </p:txBody>
      </p:sp>
    </p:spTree>
    <p:extLst>
      <p:ext uri="{BB962C8B-B14F-4D97-AF65-F5344CB8AC3E}">
        <p14:creationId xmlns:p14="http://schemas.microsoft.com/office/powerpoint/2010/main" val="10579823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78B13C-FEAF-486D-908C-8CC4A58B6916}"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23960E-9C15-48BD-B78F-335A18C9B14D}" type="slidenum">
              <a:rPr lang="en-US"/>
              <a:pPr>
                <a:defRPr/>
              </a:pPr>
              <a:t>‹#›</a:t>
            </a:fld>
            <a:endParaRPr lang="en-US"/>
          </a:p>
        </p:txBody>
      </p:sp>
    </p:spTree>
    <p:extLst>
      <p:ext uri="{BB962C8B-B14F-4D97-AF65-F5344CB8AC3E}">
        <p14:creationId xmlns:p14="http://schemas.microsoft.com/office/powerpoint/2010/main" val="223818937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20A419-9A9E-4DFA-9510-A9F602D4976F}"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5E226A-C0CB-45C6-B950-CB0817248271}" type="slidenum">
              <a:rPr lang="en-US"/>
              <a:pPr>
                <a:defRPr/>
              </a:pPr>
              <a:t>‹#›</a:t>
            </a:fld>
            <a:endParaRPr lang="en-US"/>
          </a:p>
        </p:txBody>
      </p:sp>
    </p:spTree>
    <p:extLst>
      <p:ext uri="{BB962C8B-B14F-4D97-AF65-F5344CB8AC3E}">
        <p14:creationId xmlns:p14="http://schemas.microsoft.com/office/powerpoint/2010/main" val="14319362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CD5D01-7FA8-4A45-ABF3-90B53E7EBA8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13CEC01-D3AF-4705-B82D-2B6808FD416B}" type="slidenum">
              <a:rPr lang="en-US"/>
              <a:pPr>
                <a:defRPr/>
              </a:pPr>
              <a:t>‹#›</a:t>
            </a:fld>
            <a:endParaRPr lang="en-US"/>
          </a:p>
        </p:txBody>
      </p:sp>
    </p:spTree>
    <p:extLst>
      <p:ext uri="{BB962C8B-B14F-4D97-AF65-F5344CB8AC3E}">
        <p14:creationId xmlns:p14="http://schemas.microsoft.com/office/powerpoint/2010/main" val="207662193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472B5D-B4CB-45D1-A334-392643EB6E1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59DA3D-9654-427A-8F7B-C8F2A741E698}" type="slidenum">
              <a:rPr lang="en-US"/>
              <a:pPr>
                <a:defRPr/>
              </a:pPr>
              <a:t>‹#›</a:t>
            </a:fld>
            <a:endParaRPr lang="en-US"/>
          </a:p>
        </p:txBody>
      </p:sp>
    </p:spTree>
    <p:extLst>
      <p:ext uri="{BB962C8B-B14F-4D97-AF65-F5344CB8AC3E}">
        <p14:creationId xmlns:p14="http://schemas.microsoft.com/office/powerpoint/2010/main" val="174234651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4AE15A-1133-4806-9247-A3ACF6B0E70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9E7A20C-4E11-4C82-BF69-3D5BBAAAAC08}" type="slidenum">
              <a:rPr lang="en-US"/>
              <a:pPr>
                <a:defRPr/>
              </a:pPr>
              <a:t>‹#›</a:t>
            </a:fld>
            <a:endParaRPr lang="en-US"/>
          </a:p>
        </p:txBody>
      </p:sp>
    </p:spTree>
    <p:extLst>
      <p:ext uri="{BB962C8B-B14F-4D97-AF65-F5344CB8AC3E}">
        <p14:creationId xmlns:p14="http://schemas.microsoft.com/office/powerpoint/2010/main" val="42364913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5991A6-63CF-4CAF-A566-DD598CF9BE8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F11BBB8-8382-4F50-AF0F-A9B0694F4AD4}" type="slidenum">
              <a:rPr lang="en-US"/>
              <a:pPr>
                <a:defRPr/>
              </a:pPr>
              <a:t>‹#›</a:t>
            </a:fld>
            <a:endParaRPr lang="en-US"/>
          </a:p>
        </p:txBody>
      </p:sp>
    </p:spTree>
    <p:extLst>
      <p:ext uri="{BB962C8B-B14F-4D97-AF65-F5344CB8AC3E}">
        <p14:creationId xmlns:p14="http://schemas.microsoft.com/office/powerpoint/2010/main" val="308201598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99B6611-F667-4216-BC35-F9241513A84F}"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ABC317D-6011-40D7-BB25-68BE42100383}" type="slidenum">
              <a:rPr lang="en-US"/>
              <a:pPr>
                <a:defRPr/>
              </a:pPr>
              <a:t>‹#›</a:t>
            </a:fld>
            <a:endParaRPr lang="en-US"/>
          </a:p>
        </p:txBody>
      </p:sp>
    </p:spTree>
    <p:extLst>
      <p:ext uri="{BB962C8B-B14F-4D97-AF65-F5344CB8AC3E}">
        <p14:creationId xmlns:p14="http://schemas.microsoft.com/office/powerpoint/2010/main" val="50680274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3D0659-117E-40D2-BAA3-5CEC3A3F9F6C}"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23B0C6C-8850-4ACA-95AA-DA8ADA41BC04}" type="slidenum">
              <a:rPr lang="en-US"/>
              <a:pPr>
                <a:defRPr/>
              </a:pPr>
              <a:t>‹#›</a:t>
            </a:fld>
            <a:endParaRPr lang="en-US"/>
          </a:p>
        </p:txBody>
      </p:sp>
    </p:spTree>
    <p:extLst>
      <p:ext uri="{BB962C8B-B14F-4D97-AF65-F5344CB8AC3E}">
        <p14:creationId xmlns:p14="http://schemas.microsoft.com/office/powerpoint/2010/main" val="361094227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8A2CC9-2E00-4A21-B13F-4995A69A7700}"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D5253-E41F-4B50-A4EB-0DE8846D4EAE}" type="slidenum">
              <a:rPr lang="en-US"/>
              <a:pPr>
                <a:defRPr/>
              </a:pPr>
              <a:t>‹#›</a:t>
            </a:fld>
            <a:endParaRPr lang="en-US"/>
          </a:p>
        </p:txBody>
      </p:sp>
    </p:spTree>
    <p:extLst>
      <p:ext uri="{BB962C8B-B14F-4D97-AF65-F5344CB8AC3E}">
        <p14:creationId xmlns:p14="http://schemas.microsoft.com/office/powerpoint/2010/main" val="2336421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8603242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6477BB-3C1C-4249-B7F5-4CE3C99DCE32}"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D88F37-7F6A-4C5E-A35C-7AB2CEB4D03A}" type="slidenum">
              <a:rPr lang="en-US"/>
              <a:pPr>
                <a:defRPr/>
              </a:pPr>
              <a:t>‹#›</a:t>
            </a:fld>
            <a:endParaRPr lang="en-US"/>
          </a:p>
        </p:txBody>
      </p:sp>
    </p:spTree>
    <p:extLst>
      <p:ext uri="{BB962C8B-B14F-4D97-AF65-F5344CB8AC3E}">
        <p14:creationId xmlns:p14="http://schemas.microsoft.com/office/powerpoint/2010/main" val="147634694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7F30CBC-AA27-4604-989B-4B063CB462C6}"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C199942-9DF8-48CD-99B1-9167120CA7A8}" type="slidenum">
              <a:rPr lang="en-US"/>
              <a:pPr>
                <a:defRPr/>
              </a:pPr>
              <a:t>‹#›</a:t>
            </a:fld>
            <a:endParaRPr lang="en-US"/>
          </a:p>
        </p:txBody>
      </p:sp>
    </p:spTree>
    <p:extLst>
      <p:ext uri="{BB962C8B-B14F-4D97-AF65-F5344CB8AC3E}">
        <p14:creationId xmlns:p14="http://schemas.microsoft.com/office/powerpoint/2010/main" val="242225691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F2E7CD9-1045-4236-AAF5-E0FE114F30D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B0B37A-4BA0-4197-89BA-61E6710956E7}" type="slidenum">
              <a:rPr lang="en-US"/>
              <a:pPr>
                <a:defRPr/>
              </a:pPr>
              <a:t>‹#›</a:t>
            </a:fld>
            <a:endParaRPr lang="en-US"/>
          </a:p>
        </p:txBody>
      </p:sp>
    </p:spTree>
    <p:extLst>
      <p:ext uri="{BB962C8B-B14F-4D97-AF65-F5344CB8AC3E}">
        <p14:creationId xmlns:p14="http://schemas.microsoft.com/office/powerpoint/2010/main" val="182471541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2906B72-B1F9-4B05-A94C-E603C07021C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D3C3FCB-7E93-4F62-B16B-965E6EE8915B}" type="slidenum">
              <a:rPr lang="en-US"/>
              <a:pPr>
                <a:defRPr/>
              </a:pPr>
              <a:t>‹#›</a:t>
            </a:fld>
            <a:endParaRPr lang="en-US"/>
          </a:p>
        </p:txBody>
      </p:sp>
    </p:spTree>
    <p:extLst>
      <p:ext uri="{BB962C8B-B14F-4D97-AF65-F5344CB8AC3E}">
        <p14:creationId xmlns:p14="http://schemas.microsoft.com/office/powerpoint/2010/main" val="401796622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F19664-C23B-466F-9255-018B3982D13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065DC8-C833-4F10-9C93-B84CCD89EF9E}" type="slidenum">
              <a:rPr lang="en-US"/>
              <a:pPr>
                <a:defRPr/>
              </a:pPr>
              <a:t>‹#›</a:t>
            </a:fld>
            <a:endParaRPr lang="en-US"/>
          </a:p>
        </p:txBody>
      </p:sp>
    </p:spTree>
    <p:extLst>
      <p:ext uri="{BB962C8B-B14F-4D97-AF65-F5344CB8AC3E}">
        <p14:creationId xmlns:p14="http://schemas.microsoft.com/office/powerpoint/2010/main" val="177912358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030D670-FE8C-4EB3-9F6E-19582FCD67B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2661388-6588-42F7-88F8-1306A662CA37}" type="slidenum">
              <a:rPr lang="en-US"/>
              <a:pPr>
                <a:defRPr/>
              </a:pPr>
              <a:t>‹#›</a:t>
            </a:fld>
            <a:endParaRPr lang="en-US"/>
          </a:p>
        </p:txBody>
      </p:sp>
    </p:spTree>
    <p:extLst>
      <p:ext uri="{BB962C8B-B14F-4D97-AF65-F5344CB8AC3E}">
        <p14:creationId xmlns:p14="http://schemas.microsoft.com/office/powerpoint/2010/main" val="6653025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2927244-7336-470E-936C-36F1CC5046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6C24174-693F-48EC-8BE9-8A67E280E915}" type="slidenum">
              <a:rPr lang="en-US"/>
              <a:pPr>
                <a:defRPr/>
              </a:pPr>
              <a:t>‹#›</a:t>
            </a:fld>
            <a:endParaRPr lang="en-US"/>
          </a:p>
        </p:txBody>
      </p:sp>
    </p:spTree>
    <p:extLst>
      <p:ext uri="{BB962C8B-B14F-4D97-AF65-F5344CB8AC3E}">
        <p14:creationId xmlns:p14="http://schemas.microsoft.com/office/powerpoint/2010/main" val="351118222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25206C-58ED-4651-905C-255B5BF336E5}"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EF13787-7C40-40CA-BE94-8CBA32E8ED41}" type="slidenum">
              <a:rPr lang="en-US"/>
              <a:pPr>
                <a:defRPr/>
              </a:pPr>
              <a:t>‹#›</a:t>
            </a:fld>
            <a:endParaRPr lang="en-US"/>
          </a:p>
        </p:txBody>
      </p:sp>
    </p:spTree>
    <p:extLst>
      <p:ext uri="{BB962C8B-B14F-4D97-AF65-F5344CB8AC3E}">
        <p14:creationId xmlns:p14="http://schemas.microsoft.com/office/powerpoint/2010/main" val="341696507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60B5B12-E253-4A33-A111-171C4040C0CE}"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111BA7D-1D9F-488D-AEE8-238214140FDD}" type="slidenum">
              <a:rPr lang="en-US"/>
              <a:pPr>
                <a:defRPr/>
              </a:pPr>
              <a:t>‹#›</a:t>
            </a:fld>
            <a:endParaRPr lang="en-US"/>
          </a:p>
        </p:txBody>
      </p:sp>
    </p:spTree>
    <p:extLst>
      <p:ext uri="{BB962C8B-B14F-4D97-AF65-F5344CB8AC3E}">
        <p14:creationId xmlns:p14="http://schemas.microsoft.com/office/powerpoint/2010/main" val="427542825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8CF620-74C5-4979-AA85-6BEF7DB13FC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D753AD-DD71-4115-A7B7-A446B40FFD01}" type="slidenum">
              <a:rPr lang="en-US"/>
              <a:pPr>
                <a:defRPr/>
              </a:pPr>
              <a:t>‹#›</a:t>
            </a:fld>
            <a:endParaRPr lang="en-US"/>
          </a:p>
        </p:txBody>
      </p:sp>
    </p:spTree>
    <p:extLst>
      <p:ext uri="{BB962C8B-B14F-4D97-AF65-F5344CB8AC3E}">
        <p14:creationId xmlns:p14="http://schemas.microsoft.com/office/powerpoint/2010/main" val="3297124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24279618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640089-1508-4305-A7C6-C576BC9B8D9F}"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8C722FE-A392-45CA-AA05-1BABC64FA668}" type="slidenum">
              <a:rPr lang="en-US"/>
              <a:pPr>
                <a:defRPr/>
              </a:pPr>
              <a:t>‹#›</a:t>
            </a:fld>
            <a:endParaRPr lang="en-US"/>
          </a:p>
        </p:txBody>
      </p:sp>
    </p:spTree>
    <p:extLst>
      <p:ext uri="{BB962C8B-B14F-4D97-AF65-F5344CB8AC3E}">
        <p14:creationId xmlns:p14="http://schemas.microsoft.com/office/powerpoint/2010/main" val="136859486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9523181-8820-442D-A750-5D440763F9C4}"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C20AFA-0896-47F5-8F97-21948F553EBE}" type="slidenum">
              <a:rPr lang="en-US"/>
              <a:pPr>
                <a:defRPr/>
              </a:pPr>
              <a:t>‹#›</a:t>
            </a:fld>
            <a:endParaRPr lang="en-US"/>
          </a:p>
        </p:txBody>
      </p:sp>
    </p:spTree>
    <p:extLst>
      <p:ext uri="{BB962C8B-B14F-4D97-AF65-F5344CB8AC3E}">
        <p14:creationId xmlns:p14="http://schemas.microsoft.com/office/powerpoint/2010/main" val="376765824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FE26B6E-A0DF-4E24-B518-0A46DC6476F1}"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0550ED-958E-4827-B1D0-9D28C821CF08}" type="slidenum">
              <a:rPr lang="en-US"/>
              <a:pPr>
                <a:defRPr/>
              </a:pPr>
              <a:t>‹#›</a:t>
            </a:fld>
            <a:endParaRPr lang="en-US"/>
          </a:p>
        </p:txBody>
      </p:sp>
    </p:spTree>
    <p:extLst>
      <p:ext uri="{BB962C8B-B14F-4D97-AF65-F5344CB8AC3E}">
        <p14:creationId xmlns:p14="http://schemas.microsoft.com/office/powerpoint/2010/main" val="402037116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C876753-8E16-48CD-9CC0-F3E6CFE4A032}"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8FB9958-BB85-4977-9877-7F169365302F}" type="slidenum">
              <a:rPr lang="en-US"/>
              <a:pPr>
                <a:defRPr/>
              </a:pPr>
              <a:t>‹#›</a:t>
            </a:fld>
            <a:endParaRPr lang="en-US"/>
          </a:p>
        </p:txBody>
      </p:sp>
    </p:spTree>
    <p:extLst>
      <p:ext uri="{BB962C8B-B14F-4D97-AF65-F5344CB8AC3E}">
        <p14:creationId xmlns:p14="http://schemas.microsoft.com/office/powerpoint/2010/main" val="167465083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47A9998-D69B-471C-B5FA-1EE0D26A74D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DBBDF32-889C-4C01-BA6C-1D38430D4298}" type="slidenum">
              <a:rPr lang="en-US"/>
              <a:pPr>
                <a:defRPr/>
              </a:pPr>
              <a:t>‹#›</a:t>
            </a:fld>
            <a:endParaRPr lang="en-US"/>
          </a:p>
        </p:txBody>
      </p:sp>
    </p:spTree>
    <p:extLst>
      <p:ext uri="{BB962C8B-B14F-4D97-AF65-F5344CB8AC3E}">
        <p14:creationId xmlns:p14="http://schemas.microsoft.com/office/powerpoint/2010/main" val="132636017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04D2B6-6EFE-4F56-9511-C4091E3BBB13}"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B22F952-743B-4F3E-BD45-37F19BAC702D}" type="slidenum">
              <a:rPr lang="en-US"/>
              <a:pPr>
                <a:defRPr/>
              </a:pPr>
              <a:t>‹#›</a:t>
            </a:fld>
            <a:endParaRPr lang="en-US"/>
          </a:p>
        </p:txBody>
      </p:sp>
    </p:spTree>
    <p:extLst>
      <p:ext uri="{BB962C8B-B14F-4D97-AF65-F5344CB8AC3E}">
        <p14:creationId xmlns:p14="http://schemas.microsoft.com/office/powerpoint/2010/main" val="48803210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59820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19351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9548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6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369545617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8128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25237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37299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78470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27845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75921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61804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33766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74731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25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131506263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32549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63065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74811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09994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45711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8433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12114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50226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5444672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56682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307813326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163567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4260755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133825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804286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958631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137535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749867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102313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270067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pPr>
            <a:r>
              <a:rPr lang="en-US" sz="9150" dirty="0">
                <a:solidFill>
                  <a:srgbClr val="1E5155">
                    <a:lumMod val="40000"/>
                    <a:lumOff val="60000"/>
                  </a:srgbClr>
                </a:solidFill>
              </a:rPr>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pPr>
            <a:r>
              <a:rPr lang="en-US" sz="9150" dirty="0">
                <a:solidFill>
                  <a:srgbClr val="1E5155">
                    <a:lumMod val="40000"/>
                    <a:lumOff val="60000"/>
                  </a:srgbClr>
                </a:solidFill>
              </a:rPr>
              <a:t>”</a:t>
            </a:r>
          </a:p>
        </p:txBody>
      </p:sp>
    </p:spTree>
    <p:extLst>
      <p:ext uri="{BB962C8B-B14F-4D97-AF65-F5344CB8AC3E}">
        <p14:creationId xmlns:p14="http://schemas.microsoft.com/office/powerpoint/2010/main" val="40376450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136542197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19280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583F265-B7CA-4D96-8CC9-D65BD68763BB}" type="datetime1">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BD5D901-04B0-4163-858B-1441E8EC7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3687259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196497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241420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6EF71F-DB0F-4985-981D-DFED4EF90CE8}" type="datetimeFigureOut">
              <a:rPr lang="en-US" smtClean="0">
                <a:solidFill>
                  <a:prstClr val="white">
                    <a:tint val="75000"/>
                    <a:alpha val="60000"/>
                  </a:prstClr>
                </a:solidFill>
              </a:rPr>
              <a:pPr/>
              <a:t>11/3/2016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A426837-739D-402F-B44A-FF98C8035C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915585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98066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56392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39355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93580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298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7750479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75394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5705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07097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2545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06300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58295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pPr>
                <a:endParaRPr lang="en-US">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4FAD48AA-E5B4-4E1F-813D-E536A8DB5AA6}" type="slidenum">
              <a:rPr lang="en-US"/>
              <a:pPr>
                <a:defRPr/>
              </a:pPr>
              <a:t>‹#›</a:t>
            </a:fld>
            <a:endParaRPr lang="en-US"/>
          </a:p>
        </p:txBody>
      </p:sp>
    </p:spTree>
    <p:extLst>
      <p:ext uri="{BB962C8B-B14F-4D97-AF65-F5344CB8AC3E}">
        <p14:creationId xmlns:p14="http://schemas.microsoft.com/office/powerpoint/2010/main" val="212330256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C31E8A6-B42D-4DAC-8D86-7ED77FB31DA4}" type="slidenum">
              <a:rPr lang="en-US"/>
              <a:pPr>
                <a:defRPr/>
              </a:pPr>
              <a:t>‹#›</a:t>
            </a:fld>
            <a:endParaRPr lang="en-US"/>
          </a:p>
        </p:txBody>
      </p:sp>
    </p:spTree>
    <p:extLst>
      <p:ext uri="{BB962C8B-B14F-4D97-AF65-F5344CB8AC3E}">
        <p14:creationId xmlns:p14="http://schemas.microsoft.com/office/powerpoint/2010/main" val="141159586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19E2D4A-64BC-40F3-88C2-7A6341697D5F}" type="slidenum">
              <a:rPr lang="en-US"/>
              <a:pPr>
                <a:defRPr/>
              </a:pPr>
              <a:t>‹#›</a:t>
            </a:fld>
            <a:endParaRPr lang="en-US"/>
          </a:p>
        </p:txBody>
      </p:sp>
    </p:spTree>
    <p:extLst>
      <p:ext uri="{BB962C8B-B14F-4D97-AF65-F5344CB8AC3E}">
        <p14:creationId xmlns:p14="http://schemas.microsoft.com/office/powerpoint/2010/main" val="179868136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362C8EA-C886-442A-B657-D3B6C736B562}" type="slidenum">
              <a:rPr lang="en-US"/>
              <a:pPr>
                <a:defRPr/>
              </a:pPr>
              <a:t>‹#›</a:t>
            </a:fld>
            <a:endParaRPr lang="en-US"/>
          </a:p>
        </p:txBody>
      </p:sp>
    </p:spTree>
    <p:extLst>
      <p:ext uri="{BB962C8B-B14F-4D97-AF65-F5344CB8AC3E}">
        <p14:creationId xmlns:p14="http://schemas.microsoft.com/office/powerpoint/2010/main" val="2709457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92628210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4EFF5B9D-8DD7-4DBA-AAF8-7A6638730964}" type="slidenum">
              <a:rPr lang="en-US"/>
              <a:pPr>
                <a:defRPr/>
              </a:pPr>
              <a:t>‹#›</a:t>
            </a:fld>
            <a:endParaRPr lang="en-US"/>
          </a:p>
        </p:txBody>
      </p:sp>
    </p:spTree>
    <p:extLst>
      <p:ext uri="{BB962C8B-B14F-4D97-AF65-F5344CB8AC3E}">
        <p14:creationId xmlns:p14="http://schemas.microsoft.com/office/powerpoint/2010/main" val="56852346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5A8AE2F3-C946-4177-9AE2-CF1F73335211}" type="slidenum">
              <a:rPr lang="en-US"/>
              <a:pPr>
                <a:defRPr/>
              </a:pPr>
              <a:t>‹#›</a:t>
            </a:fld>
            <a:endParaRPr lang="en-US"/>
          </a:p>
        </p:txBody>
      </p:sp>
    </p:spTree>
    <p:extLst>
      <p:ext uri="{BB962C8B-B14F-4D97-AF65-F5344CB8AC3E}">
        <p14:creationId xmlns:p14="http://schemas.microsoft.com/office/powerpoint/2010/main" val="329534755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869E868-7BA2-42C5-8178-15B631018EC8}" type="slidenum">
              <a:rPr lang="en-US"/>
              <a:pPr>
                <a:defRPr/>
              </a:pPr>
              <a:t>‹#›</a:t>
            </a:fld>
            <a:endParaRPr lang="en-US"/>
          </a:p>
        </p:txBody>
      </p:sp>
    </p:spTree>
    <p:extLst>
      <p:ext uri="{BB962C8B-B14F-4D97-AF65-F5344CB8AC3E}">
        <p14:creationId xmlns:p14="http://schemas.microsoft.com/office/powerpoint/2010/main" val="348184646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80E0F4A-35DC-4400-91CB-D27815736C86}" type="slidenum">
              <a:rPr lang="en-US"/>
              <a:pPr>
                <a:defRPr/>
              </a:pPr>
              <a:t>‹#›</a:t>
            </a:fld>
            <a:endParaRPr lang="en-US"/>
          </a:p>
        </p:txBody>
      </p:sp>
    </p:spTree>
    <p:extLst>
      <p:ext uri="{BB962C8B-B14F-4D97-AF65-F5344CB8AC3E}">
        <p14:creationId xmlns:p14="http://schemas.microsoft.com/office/powerpoint/2010/main" val="304033306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FAE3189-E792-4F14-AA0B-96C825B1EA8C}" type="slidenum">
              <a:rPr lang="en-US"/>
              <a:pPr>
                <a:defRPr/>
              </a:pPr>
              <a:t>‹#›</a:t>
            </a:fld>
            <a:endParaRPr lang="en-US"/>
          </a:p>
        </p:txBody>
      </p:sp>
    </p:spTree>
    <p:extLst>
      <p:ext uri="{BB962C8B-B14F-4D97-AF65-F5344CB8AC3E}">
        <p14:creationId xmlns:p14="http://schemas.microsoft.com/office/powerpoint/2010/main" val="34434760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BDFF97D-5D97-4368-A041-9F95BA0EDD02}" type="slidenum">
              <a:rPr lang="en-US"/>
              <a:pPr>
                <a:defRPr/>
              </a:pPr>
              <a:t>‹#›</a:t>
            </a:fld>
            <a:endParaRPr lang="en-US"/>
          </a:p>
        </p:txBody>
      </p:sp>
    </p:spTree>
    <p:extLst>
      <p:ext uri="{BB962C8B-B14F-4D97-AF65-F5344CB8AC3E}">
        <p14:creationId xmlns:p14="http://schemas.microsoft.com/office/powerpoint/2010/main" val="27162753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22567DA-D020-4937-9EAB-EEEB07E0F37B}" type="slidenum">
              <a:rPr lang="en-US"/>
              <a:pPr>
                <a:defRPr/>
              </a:pPr>
              <a:t>‹#›</a:t>
            </a:fld>
            <a:endParaRPr lang="en-US"/>
          </a:p>
        </p:txBody>
      </p:sp>
    </p:spTree>
    <p:extLst>
      <p:ext uri="{BB962C8B-B14F-4D97-AF65-F5344CB8AC3E}">
        <p14:creationId xmlns:p14="http://schemas.microsoft.com/office/powerpoint/2010/main" val="3053643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B61160-A90B-47D3-86F3-63E8904F4ED1}" type="slidenum">
              <a:rPr lang="en-US"/>
              <a:pPr>
                <a:defRPr/>
              </a:pPr>
              <a:t>‹#›</a:t>
            </a:fld>
            <a:endParaRPr lang="en-US"/>
          </a:p>
        </p:txBody>
      </p:sp>
    </p:spTree>
    <p:extLst>
      <p:ext uri="{BB962C8B-B14F-4D97-AF65-F5344CB8AC3E}">
        <p14:creationId xmlns:p14="http://schemas.microsoft.com/office/powerpoint/2010/main" val="258820512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67FA087-BBC2-4718-913A-032555B556A0}" type="slidenum">
              <a:rPr lang="en-US"/>
              <a:pPr>
                <a:defRPr/>
              </a:pPr>
              <a:t>‹#›</a:t>
            </a:fld>
            <a:endParaRPr lang="en-US"/>
          </a:p>
        </p:txBody>
      </p:sp>
    </p:spTree>
    <p:extLst>
      <p:ext uri="{BB962C8B-B14F-4D97-AF65-F5344CB8AC3E}">
        <p14:creationId xmlns:p14="http://schemas.microsoft.com/office/powerpoint/2010/main" val="31066154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00AF0D2-E6B1-4BA3-8755-9FEBCBEF956E}" type="slidenum">
              <a:rPr lang="en-US"/>
              <a:pPr>
                <a:defRPr/>
              </a:pPr>
              <a:t>‹#›</a:t>
            </a:fld>
            <a:endParaRPr lang="en-US"/>
          </a:p>
        </p:txBody>
      </p:sp>
    </p:spTree>
    <p:extLst>
      <p:ext uri="{BB962C8B-B14F-4D97-AF65-F5344CB8AC3E}">
        <p14:creationId xmlns:p14="http://schemas.microsoft.com/office/powerpoint/2010/main" val="142007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48952935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313294142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2"/>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292946492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nvPr>
        </p:nvGraphicFramePr>
        <p:xfrm>
          <a:off x="204789" y="1403203"/>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xmlns="" val="20000"/>
                    </a:ext>
                  </a:extLst>
                </a:gridCol>
                <a:gridCol w="716414">
                  <a:extLst>
                    <a:ext uri="{9D8B030D-6E8A-4147-A177-3AD203B41FA5}">
                      <a16:colId xmlns:a16="http://schemas.microsoft.com/office/drawing/2014/main" xmlns="" val="20001"/>
                    </a:ext>
                  </a:extLst>
                </a:gridCol>
                <a:gridCol w="434865">
                  <a:extLst>
                    <a:ext uri="{9D8B030D-6E8A-4147-A177-3AD203B41FA5}">
                      <a16:colId xmlns:a16="http://schemas.microsoft.com/office/drawing/2014/main" xmlns=""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xmlns="" val="10006"/>
                  </a:ext>
                </a:extLst>
              </a:tr>
            </a:tbl>
          </a:graphicData>
        </a:graphic>
      </p:graphicFrame>
      <p:sp>
        <p:nvSpPr>
          <p:cNvPr id="7" name="Text Placeholder 6"/>
          <p:cNvSpPr>
            <a:spLocks noGrp="1"/>
          </p:cNvSpPr>
          <p:nvPr>
            <p:ph type="body" sz="quarter" idx="11"/>
          </p:nvPr>
        </p:nvSpPr>
        <p:spPr>
          <a:xfrm>
            <a:off x="115889" y="965202"/>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360679465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420634728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2047338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nvPr>
        </p:nvGraphicFramePr>
        <p:xfrm>
          <a:off x="204788" y="1403202"/>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xmlns="" val="20000"/>
                    </a:ext>
                  </a:extLst>
                </a:gridCol>
                <a:gridCol w="716414">
                  <a:extLst>
                    <a:ext uri="{9D8B030D-6E8A-4147-A177-3AD203B41FA5}">
                      <a16:colId xmlns:a16="http://schemas.microsoft.com/office/drawing/2014/main" xmlns="" val="20001"/>
                    </a:ext>
                  </a:extLst>
                </a:gridCol>
                <a:gridCol w="434865">
                  <a:extLst>
                    <a:ext uri="{9D8B030D-6E8A-4147-A177-3AD203B41FA5}">
                      <a16:colId xmlns:a16="http://schemas.microsoft.com/office/drawing/2014/main" xmlns=""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xmlns=""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57869853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8928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74431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74134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859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63525741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60567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35476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69424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76169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12039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1100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11/3/2016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22004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44779578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0"/>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358676810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nvPr>
        </p:nvGraphicFramePr>
        <p:xfrm>
          <a:off x="204788" y="1403201"/>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xmlns="" val="20000"/>
                    </a:ext>
                  </a:extLst>
                </a:gridCol>
                <a:gridCol w="716414">
                  <a:extLst>
                    <a:ext uri="{9D8B030D-6E8A-4147-A177-3AD203B41FA5}">
                      <a16:colId xmlns:a16="http://schemas.microsoft.com/office/drawing/2014/main" xmlns="" val="20001"/>
                    </a:ext>
                  </a:extLst>
                </a:gridCol>
                <a:gridCol w="434865">
                  <a:extLst>
                    <a:ext uri="{9D8B030D-6E8A-4147-A177-3AD203B41FA5}">
                      <a16:colId xmlns:a16="http://schemas.microsoft.com/office/drawing/2014/main" xmlns=""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xmlns="" val="10006"/>
                  </a:ext>
                </a:extLst>
              </a:tr>
            </a:tbl>
          </a:graphicData>
        </a:graphic>
      </p:graphicFrame>
      <p:sp>
        <p:nvSpPr>
          <p:cNvPr id="7" name="Text Placeholder 6"/>
          <p:cNvSpPr>
            <a:spLocks noGrp="1"/>
          </p:cNvSpPr>
          <p:nvPr>
            <p:ph type="body" sz="quarter" idx="11"/>
          </p:nvPr>
        </p:nvSpPr>
        <p:spPr>
          <a:xfrm>
            <a:off x="115889" y="965200"/>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3512090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60432834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239720738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0"/>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23332606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nvPr>
        </p:nvGraphicFramePr>
        <p:xfrm>
          <a:off x="204788" y="1403201"/>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xmlns="" val="20000"/>
                    </a:ext>
                  </a:extLst>
                </a:gridCol>
                <a:gridCol w="716414">
                  <a:extLst>
                    <a:ext uri="{9D8B030D-6E8A-4147-A177-3AD203B41FA5}">
                      <a16:colId xmlns:a16="http://schemas.microsoft.com/office/drawing/2014/main" xmlns="" val="20001"/>
                    </a:ext>
                  </a:extLst>
                </a:gridCol>
                <a:gridCol w="434865">
                  <a:extLst>
                    <a:ext uri="{9D8B030D-6E8A-4147-A177-3AD203B41FA5}">
                      <a16:colId xmlns:a16="http://schemas.microsoft.com/office/drawing/2014/main" xmlns=""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xmlns="" val="10006"/>
                  </a:ext>
                </a:extLst>
              </a:tr>
            </a:tbl>
          </a:graphicData>
        </a:graphic>
      </p:graphicFrame>
      <p:sp>
        <p:nvSpPr>
          <p:cNvPr id="7" name="Text Placeholder 6"/>
          <p:cNvSpPr>
            <a:spLocks noGrp="1"/>
          </p:cNvSpPr>
          <p:nvPr>
            <p:ph type="body" sz="quarter" idx="11"/>
          </p:nvPr>
        </p:nvSpPr>
        <p:spPr>
          <a:xfrm>
            <a:off x="115889" y="965200"/>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2533011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4377665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868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1546509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3681634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2082017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7968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97514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1307745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2594640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1287506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1457140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3665069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423342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3049191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72150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950603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59835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2102793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11/3/2016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00675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11/3/2016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205800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11/3/2016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7074977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11/3/2016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22192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11/3/2016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2592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theme" Target="../theme/theme16.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6" Type="http://schemas.openxmlformats.org/officeDocument/2006/relationships/theme" Target="../theme/theme18.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theme" Target="../theme/theme24.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theme" Target="../theme/theme31.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theme" Target="../theme/theme3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5" Type="http://schemas.openxmlformats.org/officeDocument/2006/relationships/theme" Target="../theme/theme35.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slideLayout" Target="../slideLayouts/slideLayout4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5" Type="http://schemas.openxmlformats.org/officeDocument/2006/relationships/theme" Target="../theme/theme36.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slideLayout" Target="../slideLayouts/slideLayout41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theme" Target="../theme/theme37.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slideLayout" Target="../slideLayouts/slideLayout42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8.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39.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0.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1.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2.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3.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4.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5.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6.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7.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48.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49.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slideLayout" Target="../slideLayouts/slideLayout570.xml"/><Relationship Id="rId18" Type="http://schemas.openxmlformats.org/officeDocument/2006/relationships/theme" Target="../theme/theme50.xml"/><Relationship Id="rId3" Type="http://schemas.openxmlformats.org/officeDocument/2006/relationships/slideLayout" Target="../slideLayouts/slideLayout560.xml"/><Relationship Id="rId21" Type="http://schemas.openxmlformats.org/officeDocument/2006/relationships/image" Target="../media/image8.png"/><Relationship Id="rId7" Type="http://schemas.openxmlformats.org/officeDocument/2006/relationships/slideLayout" Target="../slideLayouts/slideLayout564.xml"/><Relationship Id="rId12" Type="http://schemas.openxmlformats.org/officeDocument/2006/relationships/slideLayout" Target="../slideLayouts/slideLayout569.xml"/><Relationship Id="rId17" Type="http://schemas.openxmlformats.org/officeDocument/2006/relationships/slideLayout" Target="../slideLayouts/slideLayout574.xml"/><Relationship Id="rId2" Type="http://schemas.openxmlformats.org/officeDocument/2006/relationships/slideLayout" Target="../slideLayouts/slideLayout559.xml"/><Relationship Id="rId16" Type="http://schemas.openxmlformats.org/officeDocument/2006/relationships/slideLayout" Target="../slideLayouts/slideLayout573.xml"/><Relationship Id="rId20" Type="http://schemas.openxmlformats.org/officeDocument/2006/relationships/image" Target="../media/image7.png"/><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5" Type="http://schemas.openxmlformats.org/officeDocument/2006/relationships/slideLayout" Target="../slideLayouts/slideLayout572.xml"/><Relationship Id="rId10" Type="http://schemas.openxmlformats.org/officeDocument/2006/relationships/slideLayout" Target="../slideLayouts/slideLayout567.xml"/><Relationship Id="rId19" Type="http://schemas.openxmlformats.org/officeDocument/2006/relationships/image" Target="../media/image6.png"/><Relationship Id="rId4" Type="http://schemas.openxmlformats.org/officeDocument/2006/relationships/slideLayout" Target="../slideLayouts/slideLayout561.xml"/><Relationship Id="rId9" Type="http://schemas.openxmlformats.org/officeDocument/2006/relationships/slideLayout" Target="../slideLayouts/slideLayout566.xml"/><Relationship Id="rId14" Type="http://schemas.openxmlformats.org/officeDocument/2006/relationships/slideLayout" Target="../slideLayouts/slideLayout571.xml"/><Relationship Id="rId22" Type="http://schemas.openxmlformats.org/officeDocument/2006/relationships/image" Target="../media/image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1.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slideLayout" Target="../slideLayouts/slideLayout598.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slideLayout" Target="../slideLayouts/slideLayout597.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5" Type="http://schemas.openxmlformats.org/officeDocument/2006/relationships/theme" Target="../theme/theme52.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 Id="rId14" Type="http://schemas.openxmlformats.org/officeDocument/2006/relationships/slideLayout" Target="../slideLayouts/slideLayout599.xml"/></Relationships>
</file>

<file path=ppt/slideMasters/_rels/slideMaster53.xml.rels><?xml version="1.0" encoding="UTF-8" standalone="yes"?>
<Relationships xmlns="http://schemas.openxmlformats.org/package/2006/relationships"><Relationship Id="rId3" Type="http://schemas.openxmlformats.org/officeDocument/2006/relationships/slideLayout" Target="../slideLayouts/slideLayout602.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5" Type="http://schemas.openxmlformats.org/officeDocument/2006/relationships/image" Target="../media/image10.emf"/><Relationship Id="rId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605.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5.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6.xml.rels><?xml version="1.0" encoding="UTF-8" standalone="yes"?>
<Relationships xmlns="http://schemas.openxmlformats.org/package/2006/relationships"><Relationship Id="rId3" Type="http://schemas.openxmlformats.org/officeDocument/2006/relationships/slideLayout" Target="../slideLayouts/slideLayout619.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5" Type="http://schemas.openxmlformats.org/officeDocument/2006/relationships/image" Target="../media/image10.emf"/><Relationship Id="rId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3" Type="http://schemas.openxmlformats.org/officeDocument/2006/relationships/slideLayout" Target="../slideLayouts/slideLayout622.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5" Type="http://schemas.openxmlformats.org/officeDocument/2006/relationships/image" Target="../media/image10.emf"/><Relationship Id="rId4" Type="http://schemas.openxmlformats.org/officeDocument/2006/relationships/theme" Target="../theme/theme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64.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8.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9.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72691184"/>
      </p:ext>
    </p:extLst>
  </p:cSld>
  <p:clrMap bg1="lt1" tx1="dk1" bg2="lt2" tx2="dk2" accent1="accent1" accent2="accent2" accent3="accent3" accent4="accent4" accent5="accent5" accent6="accent6" hlink="hlink" folHlink="folHlink"/>
  <p:sldLayoutIdLst>
    <p:sldLayoutId id="2147501636" r:id="rId1"/>
    <p:sldLayoutId id="2147501637" r:id="rId2"/>
    <p:sldLayoutId id="2147501638" r:id="rId3"/>
    <p:sldLayoutId id="2147501639" r:id="rId4"/>
    <p:sldLayoutId id="2147501640" r:id="rId5"/>
    <p:sldLayoutId id="2147501641" r:id="rId6"/>
    <p:sldLayoutId id="2147501642" r:id="rId7"/>
    <p:sldLayoutId id="2147501643" r:id="rId8"/>
    <p:sldLayoutId id="2147501644" r:id="rId9"/>
    <p:sldLayoutId id="2147501645" r:id="rId10"/>
    <p:sldLayoutId id="21475016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04852157"/>
      </p:ext>
    </p:extLst>
  </p:cSld>
  <p:clrMap bg1="lt1" tx1="dk1" bg2="lt2" tx2="dk2" accent1="accent1" accent2="accent2" accent3="accent3" accent4="accent4" accent5="accent5" accent6="accent6" hlink="hlink" folHlink="folHlink"/>
  <p:sldLayoutIdLst>
    <p:sldLayoutId id="2147501648" r:id="rId1"/>
    <p:sldLayoutId id="2147501649" r:id="rId2"/>
    <p:sldLayoutId id="2147501650" r:id="rId3"/>
    <p:sldLayoutId id="2147501651" r:id="rId4"/>
    <p:sldLayoutId id="2147501652" r:id="rId5"/>
    <p:sldLayoutId id="2147501653" r:id="rId6"/>
    <p:sldLayoutId id="2147501654" r:id="rId7"/>
    <p:sldLayoutId id="2147501655" r:id="rId8"/>
    <p:sldLayoutId id="2147501656" r:id="rId9"/>
    <p:sldLayoutId id="2147501657" r:id="rId10"/>
    <p:sldLayoutId id="21475016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a:t>Click to edit Master title style</a:t>
            </a:r>
            <a:endParaRPr lang="en-US" altLang="en-US"/>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8F87A85E-D93E-471C-973D-38A6B2C21082}" type="datetimeFigureOut">
              <a:rPr lang="en-US">
                <a:cs typeface="+mn-cs"/>
              </a:rPr>
              <a:pPr>
                <a:defRPr/>
              </a:pPr>
              <a:t>11/3/2016</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9108FCCA-874E-4494-9FE1-80E4A4E9F71F}" type="slidenum">
              <a:rPr lang="en-US">
                <a:cs typeface="+mn-cs"/>
              </a:rPr>
              <a:pPr>
                <a:defRPr/>
              </a:pPr>
              <a:t>‹#›</a:t>
            </a:fld>
            <a:endParaRPr lang="en-US">
              <a:cs typeface="+mn-cs"/>
            </a:endParaRPr>
          </a:p>
        </p:txBody>
      </p:sp>
    </p:spTree>
    <p:extLst>
      <p:ext uri="{BB962C8B-B14F-4D97-AF65-F5344CB8AC3E}">
        <p14:creationId xmlns:p14="http://schemas.microsoft.com/office/powerpoint/2010/main" val="1681981024"/>
      </p:ext>
    </p:extLst>
  </p:cSld>
  <p:clrMap bg1="lt1" tx1="dk1" bg2="lt2" tx2="dk2" accent1="accent1" accent2="accent2" accent3="accent3" accent4="accent4" accent5="accent5" accent6="accent6" hlink="hlink" folHlink="folHlink"/>
  <p:sldLayoutIdLst>
    <p:sldLayoutId id="2147501844" r:id="rId1"/>
    <p:sldLayoutId id="2147501845" r:id="rId2"/>
    <p:sldLayoutId id="2147501846" r:id="rId3"/>
    <p:sldLayoutId id="2147501847" r:id="rId4"/>
    <p:sldLayoutId id="2147501848" r:id="rId5"/>
    <p:sldLayoutId id="2147501849" r:id="rId6"/>
    <p:sldLayoutId id="2147501850" r:id="rId7"/>
    <p:sldLayoutId id="2147501851" r:id="rId8"/>
    <p:sldLayoutId id="2147501852" r:id="rId9"/>
    <p:sldLayoutId id="2147501853" r:id="rId10"/>
    <p:sldLayoutId id="214750185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11/3/2016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1449874363"/>
      </p:ext>
    </p:extLst>
  </p:cSld>
  <p:clrMap bg1="lt1" tx1="dk1" bg2="lt2" tx2="dk2" accent1="accent1" accent2="accent2" accent3="accent3" accent4="accent4" accent5="accent5" accent6="accent6" hlink="hlink" folHlink="folHlink"/>
  <p:sldLayoutIdLst>
    <p:sldLayoutId id="2147501856" r:id="rId1"/>
    <p:sldLayoutId id="2147501857" r:id="rId2"/>
    <p:sldLayoutId id="2147501858" r:id="rId3"/>
    <p:sldLayoutId id="2147501859" r:id="rId4"/>
    <p:sldLayoutId id="2147501860" r:id="rId5"/>
    <p:sldLayoutId id="2147501861" r:id="rId6"/>
    <p:sldLayoutId id="2147501862" r:id="rId7"/>
    <p:sldLayoutId id="2147501863" r:id="rId8"/>
    <p:sldLayoutId id="2147501864" r:id="rId9"/>
    <p:sldLayoutId id="2147501865" r:id="rId10"/>
    <p:sldLayoutId id="21475018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004669"/>
      </p:ext>
    </p:extLst>
  </p:cSld>
  <p:clrMap bg1="lt1" tx1="dk1" bg2="lt2" tx2="dk2" accent1="accent1" accent2="accent2" accent3="accent3" accent4="accent4" accent5="accent5" accent6="accent6" hlink="hlink" folHlink="folHlink"/>
  <p:sldLayoutIdLst>
    <p:sldLayoutId id="2147501904" r:id="rId1"/>
    <p:sldLayoutId id="2147501905" r:id="rId2"/>
    <p:sldLayoutId id="2147501906" r:id="rId3"/>
    <p:sldLayoutId id="2147501907" r:id="rId4"/>
    <p:sldLayoutId id="2147501908" r:id="rId5"/>
    <p:sldLayoutId id="2147501909" r:id="rId6"/>
    <p:sldLayoutId id="2147501910" r:id="rId7"/>
    <p:sldLayoutId id="2147501911" r:id="rId8"/>
    <p:sldLayoutId id="2147501912" r:id="rId9"/>
    <p:sldLayoutId id="2147501913" r:id="rId10"/>
    <p:sldLayoutId id="21475019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56B4AE3-CC17-4C7F-BBD7-296D2DF1303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71C7EA7-90F2-4D4C-893D-299C71AFDA3E}"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19127891"/>
      </p:ext>
    </p:extLst>
  </p:cSld>
  <p:clrMap bg1="lt1" tx1="dk1" bg2="lt2" tx2="dk2" accent1="accent1" accent2="accent2" accent3="accent3" accent4="accent4" accent5="accent5" accent6="accent6" hlink="hlink" folHlink="folHlink"/>
  <p:sldLayoutIdLst>
    <p:sldLayoutId id="2147501916" r:id="rId1"/>
    <p:sldLayoutId id="2147501917" r:id="rId2"/>
    <p:sldLayoutId id="2147501918" r:id="rId3"/>
    <p:sldLayoutId id="2147501919" r:id="rId4"/>
    <p:sldLayoutId id="2147501920" r:id="rId5"/>
    <p:sldLayoutId id="2147501921" r:id="rId6"/>
    <p:sldLayoutId id="2147501922" r:id="rId7"/>
    <p:sldLayoutId id="2147501923" r:id="rId8"/>
    <p:sldLayoutId id="2147501924" r:id="rId9"/>
    <p:sldLayoutId id="2147501925" r:id="rId10"/>
    <p:sldLayoutId id="21475019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8194"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8195"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C8C65F99-E6A2-411D-90A8-9005CDB1ABF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93319462"/>
      </p:ext>
    </p:extLst>
  </p:cSld>
  <p:clrMap bg1="lt1" tx1="dk1" bg2="lt2" tx2="dk2" accent1="accent1" accent2="accent2" accent3="accent3" accent4="accent4" accent5="accent5" accent6="accent6" hlink="hlink" folHlink="folHlink"/>
  <p:sldLayoutIdLst>
    <p:sldLayoutId id="2147501928" r:id="rId1"/>
    <p:sldLayoutId id="2147501929" r:id="rId2"/>
    <p:sldLayoutId id="2147501930" r:id="rId3"/>
    <p:sldLayoutId id="2147501931" r:id="rId4"/>
    <p:sldLayoutId id="2147501932" r:id="rId5"/>
    <p:sldLayoutId id="2147501933" r:id="rId6"/>
    <p:sldLayoutId id="2147501934" r:id="rId7"/>
    <p:sldLayoutId id="2147501935" r:id="rId8"/>
    <p:sldLayoutId id="2147501936" r:id="rId9"/>
    <p:sldLayoutId id="2147501937" r:id="rId10"/>
    <p:sldLayoutId id="2147501938" r:id="rId11"/>
    <p:sldLayoutId id="2147501939" r:id="rId12"/>
    <p:sldLayoutId id="2147501940" r:id="rId13"/>
    <p:sldLayoutId id="2147501941"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F7AABDD-84EA-43D5-8435-5C10F5BB6431}" type="datetimeFigureOut">
              <a:rPr lang="en-US"/>
              <a:pPr>
                <a:defRPr/>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E87411C7-AC3F-426F-98A3-E9E3D42D41FC}" type="slidenum">
              <a:rPr lang="en-US"/>
              <a:pPr>
                <a:defRPr/>
              </a:pPr>
              <a:t>‹#›</a:t>
            </a:fld>
            <a:endParaRPr lang="en-US"/>
          </a:p>
        </p:txBody>
      </p:sp>
    </p:spTree>
    <p:extLst>
      <p:ext uri="{BB962C8B-B14F-4D97-AF65-F5344CB8AC3E}">
        <p14:creationId xmlns:p14="http://schemas.microsoft.com/office/powerpoint/2010/main" val="307360818"/>
      </p:ext>
    </p:extLst>
  </p:cSld>
  <p:clrMap bg1="lt1" tx1="dk1" bg2="lt2" tx2="dk2" accent1="accent1" accent2="accent2" accent3="accent3" accent4="accent4" accent5="accent5" accent6="accent6" hlink="hlink" folHlink="folHlink"/>
  <p:sldLayoutIdLst>
    <p:sldLayoutId id="2147501943" r:id="rId1"/>
    <p:sldLayoutId id="2147501944" r:id="rId2"/>
    <p:sldLayoutId id="2147501945" r:id="rId3"/>
    <p:sldLayoutId id="2147501946" r:id="rId4"/>
    <p:sldLayoutId id="2147501947" r:id="rId5"/>
    <p:sldLayoutId id="2147501948" r:id="rId6"/>
    <p:sldLayoutId id="2147501949" r:id="rId7"/>
    <p:sldLayoutId id="2147501950" r:id="rId8"/>
    <p:sldLayoutId id="2147501951" r:id="rId9"/>
    <p:sldLayoutId id="2147501952" r:id="rId10"/>
    <p:sldLayoutId id="21475019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CD8768D4-D72B-4BCB-939F-388AF5EDCD2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06046211"/>
      </p:ext>
    </p:extLst>
  </p:cSld>
  <p:clrMap bg1="lt1" tx1="dk1" bg2="lt2" tx2="dk2" accent1="accent1" accent2="accent2" accent3="accent3" accent4="accent4" accent5="accent5" accent6="accent6" hlink="hlink" folHlink="folHlink"/>
  <p:sldLayoutIdLst>
    <p:sldLayoutId id="2147501955" r:id="rId1"/>
    <p:sldLayoutId id="2147501956" r:id="rId2"/>
    <p:sldLayoutId id="2147501957" r:id="rId3"/>
    <p:sldLayoutId id="2147501958" r:id="rId4"/>
    <p:sldLayoutId id="2147501959" r:id="rId5"/>
    <p:sldLayoutId id="2147501960" r:id="rId6"/>
    <p:sldLayoutId id="2147501961" r:id="rId7"/>
    <p:sldLayoutId id="2147501962" r:id="rId8"/>
    <p:sldLayoutId id="2147501963" r:id="rId9"/>
    <p:sldLayoutId id="2147501964" r:id="rId10"/>
    <p:sldLayoutId id="2147501965" r:id="rId11"/>
    <p:sldLayoutId id="2147501966" r:id="rId12"/>
    <p:sldLayoutId id="2147501967" r:id="rId13"/>
    <p:sldLayoutId id="2147501968" r:id="rId14"/>
    <p:sldLayoutId id="21475019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defRPr>
            </a:lvl1pPr>
          </a:lstStyle>
          <a:p>
            <a:pPr>
              <a:defRPr/>
            </a:pPr>
            <a:fld id="{A75001DB-047F-42B0-A1D7-F789F3EBE348}"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8CB0A6F0-D0CA-476D-A428-4E1905BDD0AD}"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54633449"/>
      </p:ext>
    </p:extLst>
  </p:cSld>
  <p:clrMap bg1="lt1" tx1="dk1" bg2="lt2" tx2="dk2" accent1="accent1" accent2="accent2" accent3="accent3" accent4="accent4" accent5="accent5" accent6="accent6" hlink="hlink" folHlink="folHlink"/>
  <p:sldLayoutIdLst>
    <p:sldLayoutId id="2147501971" r:id="rId1"/>
    <p:sldLayoutId id="2147501972" r:id="rId2"/>
    <p:sldLayoutId id="2147501973" r:id="rId3"/>
    <p:sldLayoutId id="2147501974" r:id="rId4"/>
    <p:sldLayoutId id="2147501975" r:id="rId5"/>
    <p:sldLayoutId id="2147501976" r:id="rId6"/>
    <p:sldLayoutId id="2147501977" r:id="rId7"/>
    <p:sldLayoutId id="2147501978" r:id="rId8"/>
    <p:sldLayoutId id="2147501979" r:id="rId9"/>
    <p:sldLayoutId id="2147501980" r:id="rId10"/>
    <p:sldLayoutId id="214750198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4FCFFA7-39EA-4E82-8CB6-A2A7009FEE6B}"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96B057D-DD19-49ED-A0D6-44DC4183DA48}"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163337504"/>
      </p:ext>
    </p:extLst>
  </p:cSld>
  <p:clrMap bg1="lt1" tx1="dk1" bg2="lt2" tx2="dk2" accent1="accent1" accent2="accent2" accent3="accent3" accent4="accent4" accent5="accent5" accent6="accent6" hlink="hlink" folHlink="folHlink"/>
  <p:sldLayoutIdLst>
    <p:sldLayoutId id="2147501995" r:id="rId1"/>
    <p:sldLayoutId id="2147501996" r:id="rId2"/>
    <p:sldLayoutId id="2147501997" r:id="rId3"/>
    <p:sldLayoutId id="2147501998" r:id="rId4"/>
    <p:sldLayoutId id="2147501999" r:id="rId5"/>
    <p:sldLayoutId id="2147502000" r:id="rId6"/>
    <p:sldLayoutId id="2147502001" r:id="rId7"/>
    <p:sldLayoutId id="2147502002" r:id="rId8"/>
    <p:sldLayoutId id="2147502003" r:id="rId9"/>
    <p:sldLayoutId id="2147502004" r:id="rId10"/>
    <p:sldLayoutId id="21475020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11/3/2016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361D5CB-CBBB-4EED-8CB4-F01C77B6950B}"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AEB812CD-3810-479B-A91F-78B9CE822CF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62033959"/>
      </p:ext>
    </p:extLst>
  </p:cSld>
  <p:clrMap bg1="lt1" tx1="dk1" bg2="lt2" tx2="dk2" accent1="accent1" accent2="accent2" accent3="accent3" accent4="accent4" accent5="accent5" accent6="accent6" hlink="hlink" folHlink="folHlink"/>
  <p:sldLayoutIdLst>
    <p:sldLayoutId id="2147502106" r:id="rId1"/>
    <p:sldLayoutId id="2147502107" r:id="rId2"/>
    <p:sldLayoutId id="2147502108" r:id="rId3"/>
    <p:sldLayoutId id="2147502109" r:id="rId4"/>
    <p:sldLayoutId id="2147502110" r:id="rId5"/>
    <p:sldLayoutId id="2147502111" r:id="rId6"/>
    <p:sldLayoutId id="2147502112" r:id="rId7"/>
    <p:sldLayoutId id="2147502113" r:id="rId8"/>
    <p:sldLayoutId id="2147502114" r:id="rId9"/>
    <p:sldLayoutId id="2147502115" r:id="rId10"/>
    <p:sldLayoutId id="21475021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41085D3D-F046-41FA-8A64-47C8BAFB1831}" type="datetimeFigureOut">
              <a:rPr lang="en-US"/>
              <a:pPr>
                <a:defRPr/>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84D2BD36-2B0A-4F6D-B687-423F584E521F}" type="slidenum">
              <a:rPr lang="en-US"/>
              <a:pPr>
                <a:defRPr/>
              </a:pPr>
              <a:t>‹#›</a:t>
            </a:fld>
            <a:endParaRPr lang="en-US"/>
          </a:p>
        </p:txBody>
      </p:sp>
    </p:spTree>
    <p:extLst>
      <p:ext uri="{BB962C8B-B14F-4D97-AF65-F5344CB8AC3E}">
        <p14:creationId xmlns:p14="http://schemas.microsoft.com/office/powerpoint/2010/main" val="3805284076"/>
      </p:ext>
    </p:extLst>
  </p:cSld>
  <p:clrMap bg1="lt1" tx1="dk1" bg2="lt2" tx2="dk2" accent1="accent1" accent2="accent2" accent3="accent3" accent4="accent4" accent5="accent5" accent6="accent6" hlink="hlink" folHlink="folHlink"/>
  <p:sldLayoutIdLst>
    <p:sldLayoutId id="2147502142" r:id="rId1"/>
    <p:sldLayoutId id="2147502143" r:id="rId2"/>
    <p:sldLayoutId id="2147502144" r:id="rId3"/>
    <p:sldLayoutId id="2147502145" r:id="rId4"/>
    <p:sldLayoutId id="2147502146" r:id="rId5"/>
    <p:sldLayoutId id="2147502147" r:id="rId6"/>
    <p:sldLayoutId id="2147502148" r:id="rId7"/>
    <p:sldLayoutId id="2147502149" r:id="rId8"/>
    <p:sldLayoutId id="2147502150" r:id="rId9"/>
    <p:sldLayoutId id="2147502151" r:id="rId10"/>
    <p:sldLayoutId id="21475021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0272"/>
      </p:ext>
    </p:extLst>
  </p:cSld>
  <p:clrMap bg1="lt1" tx1="dk1" bg2="lt2" tx2="dk2" accent1="accent1" accent2="accent2" accent3="accent3" accent4="accent4" accent5="accent5" accent6="accent6" hlink="hlink" folHlink="folHlink"/>
  <p:sldLayoutIdLst>
    <p:sldLayoutId id="2147502154" r:id="rId1"/>
    <p:sldLayoutId id="2147502155" r:id="rId2"/>
    <p:sldLayoutId id="2147502156" r:id="rId3"/>
    <p:sldLayoutId id="2147502157" r:id="rId4"/>
    <p:sldLayoutId id="2147502158" r:id="rId5"/>
    <p:sldLayoutId id="2147502159" r:id="rId6"/>
    <p:sldLayoutId id="2147502160" r:id="rId7"/>
    <p:sldLayoutId id="2147502161" r:id="rId8"/>
    <p:sldLayoutId id="2147502162" r:id="rId9"/>
    <p:sldLayoutId id="2147502163" r:id="rId10"/>
    <p:sldLayoutId id="2147502164" r:id="rId11"/>
    <p:sldLayoutId id="2147502165" r:id="rId12"/>
    <p:sldLayoutId id="2147502166" r:id="rId13"/>
    <p:sldLayoutId id="21475021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236489886"/>
      </p:ext>
    </p:extLst>
  </p:cSld>
  <p:clrMap bg1="lt1" tx1="dk1" bg2="lt2" tx2="dk2" accent1="accent1" accent2="accent2" accent3="accent3" accent4="accent4" accent5="accent5" accent6="accent6" hlink="hlink" folHlink="folHlink"/>
  <p:sldLayoutIdLst>
    <p:sldLayoutId id="2147502184" r:id="rId1"/>
    <p:sldLayoutId id="2147502185" r:id="rId2"/>
    <p:sldLayoutId id="2147502186" r:id="rId3"/>
    <p:sldLayoutId id="2147502187" r:id="rId4"/>
    <p:sldLayoutId id="2147502188" r:id="rId5"/>
    <p:sldLayoutId id="2147502189" r:id="rId6"/>
    <p:sldLayoutId id="2147502190" r:id="rId7"/>
    <p:sldLayoutId id="2147502191" r:id="rId8"/>
    <p:sldLayoutId id="2147502192" r:id="rId9"/>
    <p:sldLayoutId id="2147502193" r:id="rId10"/>
    <p:sldLayoutId id="21475021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55370418"/>
      </p:ext>
    </p:extLst>
  </p:cSld>
  <p:clrMap bg1="lt1" tx1="dk1" bg2="lt2" tx2="dk2" accent1="accent1" accent2="accent2" accent3="accent3" accent4="accent4" accent5="accent5" accent6="accent6" hlink="hlink" folHlink="folHlink"/>
  <p:sldLayoutIdLst>
    <p:sldLayoutId id="2147502208" r:id="rId1"/>
    <p:sldLayoutId id="2147502209" r:id="rId2"/>
    <p:sldLayoutId id="2147502210" r:id="rId3"/>
    <p:sldLayoutId id="2147502211" r:id="rId4"/>
    <p:sldLayoutId id="2147502212" r:id="rId5"/>
    <p:sldLayoutId id="2147502213" r:id="rId6"/>
    <p:sldLayoutId id="2147502214" r:id="rId7"/>
    <p:sldLayoutId id="2147502215" r:id="rId8"/>
    <p:sldLayoutId id="2147502216" r:id="rId9"/>
    <p:sldLayoutId id="2147502217" r:id="rId10"/>
    <p:sldLayoutId id="21475022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1344026"/>
      </p:ext>
    </p:extLst>
  </p:cSld>
  <p:clrMap bg1="lt1" tx1="dk1" bg2="lt2" tx2="dk2" accent1="accent1" accent2="accent2" accent3="accent3" accent4="accent4" accent5="accent5" accent6="accent6" hlink="hlink" folHlink="folHlink"/>
  <p:sldLayoutIdLst>
    <p:sldLayoutId id="2147502232" r:id="rId1"/>
    <p:sldLayoutId id="2147502233" r:id="rId2"/>
    <p:sldLayoutId id="2147502234" r:id="rId3"/>
    <p:sldLayoutId id="2147502235" r:id="rId4"/>
    <p:sldLayoutId id="2147502236" r:id="rId5"/>
    <p:sldLayoutId id="2147502237" r:id="rId6"/>
    <p:sldLayoutId id="2147502238" r:id="rId7"/>
    <p:sldLayoutId id="2147502239" r:id="rId8"/>
    <p:sldLayoutId id="2147502240" r:id="rId9"/>
    <p:sldLayoutId id="2147502241" r:id="rId10"/>
    <p:sldLayoutId id="21475022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27A6CAD5-B799-462D-A947-CD51A44A630B}" type="datetimeFigureOut">
              <a:rPr lang="en-US"/>
              <a:pPr>
                <a:defRPr/>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F3B7B5BC-F702-493F-ABD5-F0E85394275A}" type="slidenum">
              <a:rPr lang="en-US"/>
              <a:pPr>
                <a:defRPr/>
              </a:pPr>
              <a:t>‹#›</a:t>
            </a:fld>
            <a:endParaRPr lang="en-US"/>
          </a:p>
        </p:txBody>
      </p:sp>
    </p:spTree>
    <p:extLst>
      <p:ext uri="{BB962C8B-B14F-4D97-AF65-F5344CB8AC3E}">
        <p14:creationId xmlns:p14="http://schemas.microsoft.com/office/powerpoint/2010/main" val="4040177241"/>
      </p:ext>
    </p:extLst>
  </p:cSld>
  <p:clrMap bg1="lt1" tx1="dk1" bg2="lt2" tx2="dk2" accent1="accent1" accent2="accent2" accent3="accent3" accent4="accent4" accent5="accent5" accent6="accent6" hlink="hlink" folHlink="folHlink"/>
  <p:sldLayoutIdLst>
    <p:sldLayoutId id="2147502280" r:id="rId1"/>
    <p:sldLayoutId id="2147502281" r:id="rId2"/>
    <p:sldLayoutId id="2147502282" r:id="rId3"/>
    <p:sldLayoutId id="2147502283" r:id="rId4"/>
    <p:sldLayoutId id="2147502284" r:id="rId5"/>
    <p:sldLayoutId id="2147502285" r:id="rId6"/>
    <p:sldLayoutId id="2147502286" r:id="rId7"/>
    <p:sldLayoutId id="2147502287" r:id="rId8"/>
    <p:sldLayoutId id="2147502288" r:id="rId9"/>
    <p:sldLayoutId id="2147502289" r:id="rId10"/>
    <p:sldLayoutId id="21475022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E8ABED09-C9AB-4B96-B36C-B2FA45CFF5AF}"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EB73AB09-EB57-4986-8199-0C6A2B4FBDA1}"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555354596"/>
      </p:ext>
    </p:extLst>
  </p:cSld>
  <p:clrMap bg1="lt1" tx1="dk1" bg2="lt2" tx2="dk2" accent1="accent1" accent2="accent2" accent3="accent3" accent4="accent4" accent5="accent5" accent6="accent6" hlink="hlink" folHlink="folHlink"/>
  <p:sldLayoutIdLst>
    <p:sldLayoutId id="2147502292" r:id="rId1"/>
    <p:sldLayoutId id="2147502293" r:id="rId2"/>
    <p:sldLayoutId id="2147502294" r:id="rId3"/>
    <p:sldLayoutId id="2147502295" r:id="rId4"/>
    <p:sldLayoutId id="2147502296" r:id="rId5"/>
    <p:sldLayoutId id="2147502297" r:id="rId6"/>
    <p:sldLayoutId id="2147502298" r:id="rId7"/>
    <p:sldLayoutId id="2147502299" r:id="rId8"/>
    <p:sldLayoutId id="2147502300" r:id="rId9"/>
    <p:sldLayoutId id="2147502301" r:id="rId10"/>
    <p:sldLayoutId id="21475023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Arial" charset="0"/>
                <a:ea typeface="+mn-ea"/>
                <a:cs typeface="+mn-cs"/>
              </a:defRPr>
            </a:lvl1pPr>
          </a:lstStyle>
          <a:p>
            <a:pPr>
              <a:defRPr/>
            </a:pPr>
            <a:fld id="{7CDD2518-7AEE-43A8-9705-2ABB22AE3CAA}" type="slidenum">
              <a:rPr lang="en-US"/>
              <a:pPr>
                <a:defRPr/>
              </a:pPr>
              <a:t>‹#›</a:t>
            </a:fld>
            <a:endParaRPr lang="en-US"/>
          </a:p>
        </p:txBody>
      </p:sp>
    </p:spTree>
    <p:extLst>
      <p:ext uri="{BB962C8B-B14F-4D97-AF65-F5344CB8AC3E}">
        <p14:creationId xmlns:p14="http://schemas.microsoft.com/office/powerpoint/2010/main" val="2885747656"/>
      </p:ext>
    </p:extLst>
  </p:cSld>
  <p:clrMap bg1="lt1" tx1="dk1" bg2="lt2" tx2="dk2" accent1="accent1" accent2="accent2" accent3="accent3" accent4="accent4" accent5="accent5" accent6="accent6" hlink="hlink" folHlink="folHlink"/>
  <p:sldLayoutIdLst>
    <p:sldLayoutId id="2147502316" r:id="rId1"/>
    <p:sldLayoutId id="2147502317" r:id="rId2"/>
    <p:sldLayoutId id="2147502318" r:id="rId3"/>
    <p:sldLayoutId id="2147502319" r:id="rId4"/>
    <p:sldLayoutId id="2147502320" r:id="rId5"/>
    <p:sldLayoutId id="2147502321" r:id="rId6"/>
    <p:sldLayoutId id="2147502322" r:id="rId7"/>
    <p:sldLayoutId id="2147502323" r:id="rId8"/>
    <p:sldLayoutId id="2147502324" r:id="rId9"/>
    <p:sldLayoutId id="2147502325" r:id="rId10"/>
    <p:sldLayoutId id="2147502326" r:id="rId11"/>
    <p:sldLayoutId id="2147502327" r:id="rId12"/>
    <p:sldLayoutId id="2147502328" r:id="rId13"/>
    <p:sldLayoutId id="214750232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05B5F80-C649-4A67-9535-9F82EBEFEFC9}" type="datetimeFigureOut">
              <a:rPr lang="en-US"/>
              <a:pPr>
                <a:defRPr/>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C9D8C6FA-64A2-4840-9D5E-A635CECA319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0465352"/>
      </p:ext>
    </p:extLst>
  </p:cSld>
  <p:clrMap bg1="lt1" tx1="dk1" bg2="lt2" tx2="dk2" accent1="accent1" accent2="accent2" accent3="accent3" accent4="accent4" accent5="accent5" accent6="accent6" hlink="hlink" folHlink="folHlink"/>
  <p:sldLayoutIdLst>
    <p:sldLayoutId id="2147502346" r:id="rId1"/>
    <p:sldLayoutId id="2147502347" r:id="rId2"/>
    <p:sldLayoutId id="2147502348" r:id="rId3"/>
    <p:sldLayoutId id="2147502349" r:id="rId4"/>
    <p:sldLayoutId id="2147502350" r:id="rId5"/>
    <p:sldLayoutId id="2147502351" r:id="rId6"/>
    <p:sldLayoutId id="2147502352" r:id="rId7"/>
    <p:sldLayoutId id="2147502353" r:id="rId8"/>
    <p:sldLayoutId id="2147502354" r:id="rId9"/>
    <p:sldLayoutId id="2147502355" r:id="rId10"/>
    <p:sldLayoutId id="21475023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F69B145C-638A-4196-9764-7328DD5BBA07}"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1273772447"/>
      </p:ext>
    </p:extLst>
  </p:cSld>
  <p:clrMap bg1="lt1" tx1="dk1" bg2="lt2" tx2="dk2" accent1="accent1" accent2="accent2" accent3="accent3" accent4="accent4" accent5="accent5" accent6="accent6" hlink="hlink" folHlink="folHlink"/>
  <p:sldLayoutIdLst>
    <p:sldLayoutId id="2147502358" r:id="rId1"/>
    <p:sldLayoutId id="2147502359" r:id="rId2"/>
    <p:sldLayoutId id="2147502360" r:id="rId3"/>
    <p:sldLayoutId id="2147502361" r:id="rId4"/>
    <p:sldLayoutId id="2147502362" r:id="rId5"/>
    <p:sldLayoutId id="2147502363" r:id="rId6"/>
    <p:sldLayoutId id="2147502364" r:id="rId7"/>
    <p:sldLayoutId id="2147502365" r:id="rId8"/>
    <p:sldLayoutId id="2147502366" r:id="rId9"/>
    <p:sldLayoutId id="2147502367" r:id="rId10"/>
    <p:sldLayoutId id="2147502368" r:id="rId11"/>
    <p:sldLayoutId id="2147502369" r:id="rId12"/>
    <p:sldLayoutId id="2147502370" r:id="rId13"/>
    <p:sldLayoutId id="214750237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1A3B951F-4576-44B3-80C3-BD0B26A43DD1}" type="datetimeFigureOut">
              <a:rPr lang="en-US"/>
              <a:pPr>
                <a:defRPr/>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6E0EF6-A668-47C1-B658-32D4BED2B87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85947094"/>
      </p:ext>
    </p:extLst>
  </p:cSld>
  <p:clrMap bg1="lt1" tx1="dk1" bg2="lt2" tx2="dk2" accent1="accent1" accent2="accent2" accent3="accent3" accent4="accent4" accent5="accent5" accent6="accent6" hlink="hlink" folHlink="folHlink"/>
  <p:sldLayoutIdLst>
    <p:sldLayoutId id="2147502373" r:id="rId1"/>
    <p:sldLayoutId id="2147502374" r:id="rId2"/>
    <p:sldLayoutId id="2147502375" r:id="rId3"/>
    <p:sldLayoutId id="2147502376" r:id="rId4"/>
    <p:sldLayoutId id="2147502377" r:id="rId5"/>
    <p:sldLayoutId id="2147502378" r:id="rId6"/>
    <p:sldLayoutId id="2147502379" r:id="rId7"/>
    <p:sldLayoutId id="2147502380" r:id="rId8"/>
    <p:sldLayoutId id="2147502381" r:id="rId9"/>
    <p:sldLayoutId id="2147502382" r:id="rId10"/>
    <p:sldLayoutId id="21475023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243378"/>
      </p:ext>
    </p:extLst>
  </p:cSld>
  <p:clrMap bg1="lt1" tx1="dk1" bg2="lt2" tx2="dk2" accent1="accent1" accent2="accent2" accent3="accent3" accent4="accent4" accent5="accent5" accent6="accent6" hlink="hlink" folHlink="folHlink"/>
  <p:sldLayoutIdLst>
    <p:sldLayoutId id="2147502415" r:id="rId1"/>
    <p:sldLayoutId id="2147502416" r:id="rId2"/>
    <p:sldLayoutId id="2147502417" r:id="rId3"/>
    <p:sldLayoutId id="2147502418" r:id="rId4"/>
    <p:sldLayoutId id="2147502419" r:id="rId5"/>
    <p:sldLayoutId id="2147502420" r:id="rId6"/>
    <p:sldLayoutId id="2147502421" r:id="rId7"/>
    <p:sldLayoutId id="2147502422" r:id="rId8"/>
    <p:sldLayoutId id="2147502423" r:id="rId9"/>
    <p:sldLayoutId id="2147502424" r:id="rId10"/>
    <p:sldLayoutId id="2147502425" r:id="rId11"/>
    <p:sldLayoutId id="2147502426" r:id="rId12"/>
    <p:sldLayoutId id="2147502427" r:id="rId13"/>
    <p:sldLayoutId id="214750242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a:defRPr/>
            </a:pPr>
            <a:fld id="{E5BB1E77-184F-4379-91F4-09D49E44A1D8}"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634783436"/>
      </p:ext>
    </p:extLst>
  </p:cSld>
  <p:clrMap bg1="lt1" tx1="dk1" bg2="lt2" tx2="dk2" accent1="accent1" accent2="accent2" accent3="accent3" accent4="accent4" accent5="accent5" accent6="accent6" hlink="hlink" folHlink="folHlink"/>
  <p:sldLayoutIdLst>
    <p:sldLayoutId id="2147502445" r:id="rId1"/>
    <p:sldLayoutId id="2147502446" r:id="rId2"/>
    <p:sldLayoutId id="2147502447" r:id="rId3"/>
    <p:sldLayoutId id="2147502448" r:id="rId4"/>
    <p:sldLayoutId id="2147502449" r:id="rId5"/>
    <p:sldLayoutId id="2147502450" r:id="rId6"/>
    <p:sldLayoutId id="2147502451" r:id="rId7"/>
    <p:sldLayoutId id="2147502452" r:id="rId8"/>
    <p:sldLayoutId id="2147502453" r:id="rId9"/>
    <p:sldLayoutId id="2147502454" r:id="rId10"/>
    <p:sldLayoutId id="2147502455" r:id="rId11"/>
    <p:sldLayoutId id="2147502456" r:id="rId12"/>
    <p:sldLayoutId id="2147502457" r:id="rId13"/>
    <p:sldLayoutId id="2147502458" r:id="rId14"/>
  </p:sldLayoutIdLst>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11/3/2016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315350426"/>
      </p:ext>
    </p:extLst>
  </p:cSld>
  <p:clrMap bg1="lt1" tx1="dk1" bg2="lt2" tx2="dk2" accent1="accent1" accent2="accent2" accent3="accent3" accent4="accent4" accent5="accent5" accent6="accent6" hlink="hlink" folHlink="folHlink"/>
  <p:sldLayoutIdLst>
    <p:sldLayoutId id="2147502460" r:id="rId1"/>
    <p:sldLayoutId id="2147502461" r:id="rId2"/>
    <p:sldLayoutId id="2147502462" r:id="rId3"/>
    <p:sldLayoutId id="2147502463" r:id="rId4"/>
    <p:sldLayoutId id="2147502464" r:id="rId5"/>
    <p:sldLayoutId id="2147502465" r:id="rId6"/>
    <p:sldLayoutId id="2147502466" r:id="rId7"/>
    <p:sldLayoutId id="2147502467" r:id="rId8"/>
    <p:sldLayoutId id="2147502468" r:id="rId9"/>
    <p:sldLayoutId id="2147502469" r:id="rId10"/>
    <p:sldLayoutId id="214750247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1360D70-3D9E-417A-9BA4-4640BACE0CD2}"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9440239E-E70D-4C33-850C-F7F2DCC55FC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167288466"/>
      </p:ext>
    </p:extLst>
  </p:cSld>
  <p:clrMap bg1="lt1" tx1="dk1" bg2="lt2" tx2="dk2" accent1="accent1" accent2="accent2" accent3="accent3" accent4="accent4" accent5="accent5" accent6="accent6" hlink="hlink" folHlink="folHlink"/>
  <p:sldLayoutIdLst>
    <p:sldLayoutId id="2147502472" r:id="rId1"/>
    <p:sldLayoutId id="2147502473" r:id="rId2"/>
    <p:sldLayoutId id="2147502474" r:id="rId3"/>
    <p:sldLayoutId id="2147502475" r:id="rId4"/>
    <p:sldLayoutId id="2147502476" r:id="rId5"/>
    <p:sldLayoutId id="2147502477" r:id="rId6"/>
    <p:sldLayoutId id="2147502478" r:id="rId7"/>
    <p:sldLayoutId id="2147502479" r:id="rId8"/>
    <p:sldLayoutId id="2147502480" r:id="rId9"/>
    <p:sldLayoutId id="2147502481" r:id="rId10"/>
    <p:sldLayoutId id="21475024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711390661"/>
      </p:ext>
    </p:extLst>
  </p:cSld>
  <p:clrMap bg1="lt1" tx1="dk1" bg2="lt2" tx2="dk2" accent1="accent1" accent2="accent2" accent3="accent3" accent4="accent4" accent5="accent5" accent6="accent6" hlink="hlink" folHlink="folHlink"/>
  <p:sldLayoutIdLst>
    <p:sldLayoutId id="2147500491" r:id="rId1"/>
    <p:sldLayoutId id="2147500492" r:id="rId2"/>
    <p:sldLayoutId id="2147500493" r:id="rId3"/>
    <p:sldLayoutId id="2147500494" r:id="rId4"/>
    <p:sldLayoutId id="2147500495" r:id="rId5"/>
    <p:sldLayoutId id="2147500496" r:id="rId6"/>
    <p:sldLayoutId id="2147500497" r:id="rId7"/>
    <p:sldLayoutId id="2147500498" r:id="rId8"/>
    <p:sldLayoutId id="2147500499" r:id="rId9"/>
    <p:sldLayoutId id="2147500500" r:id="rId10"/>
    <p:sldLayoutId id="2147500501" r:id="rId11"/>
    <p:sldLayoutId id="2147500502" r:id="rId12"/>
    <p:sldLayoutId id="2147500503" r:id="rId13"/>
    <p:sldLayoutId id="2147500504"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8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060900A0-E109-462E-9F8A-17BD98FFF308}"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B21DA768-402B-4755-B221-A394C46C82B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911397462"/>
      </p:ext>
    </p:extLst>
  </p:cSld>
  <p:clrMap bg1="lt1" tx1="dk1" bg2="lt2" tx2="dk2" accent1="accent1" accent2="accent2" accent3="accent3" accent4="accent4" accent5="accent5" accent6="accent6" hlink="hlink" folHlink="folHlink"/>
  <p:sldLayoutIdLst>
    <p:sldLayoutId id="2147502499" r:id="rId1"/>
    <p:sldLayoutId id="2147502500" r:id="rId2"/>
    <p:sldLayoutId id="2147502501" r:id="rId3"/>
    <p:sldLayoutId id="2147502502" r:id="rId4"/>
    <p:sldLayoutId id="2147502503" r:id="rId5"/>
    <p:sldLayoutId id="2147502504" r:id="rId6"/>
    <p:sldLayoutId id="2147502505" r:id="rId7"/>
    <p:sldLayoutId id="2147502506" r:id="rId8"/>
    <p:sldLayoutId id="2147502507" r:id="rId9"/>
    <p:sldLayoutId id="2147502508" r:id="rId10"/>
    <p:sldLayoutId id="21475025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CBD2284-457A-41E5-9857-BE7E09FF4FDE}"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BB734A11-A4A2-44D6-9F47-DF599A901A0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39515891"/>
      </p:ext>
    </p:extLst>
  </p:cSld>
  <p:clrMap bg1="lt1" tx1="dk1" bg2="lt2" tx2="dk2" accent1="accent1" accent2="accent2" accent3="accent3" accent4="accent4" accent5="accent5" accent6="accent6" hlink="hlink" folHlink="folHlink"/>
  <p:sldLayoutIdLst>
    <p:sldLayoutId id="2147502511" r:id="rId1"/>
    <p:sldLayoutId id="2147502512" r:id="rId2"/>
    <p:sldLayoutId id="2147502513" r:id="rId3"/>
    <p:sldLayoutId id="2147502514" r:id="rId4"/>
    <p:sldLayoutId id="2147502515" r:id="rId5"/>
    <p:sldLayoutId id="2147502516" r:id="rId6"/>
    <p:sldLayoutId id="2147502517" r:id="rId7"/>
    <p:sldLayoutId id="2147502518" r:id="rId8"/>
    <p:sldLayoutId id="2147502519" r:id="rId9"/>
    <p:sldLayoutId id="2147502520" r:id="rId10"/>
    <p:sldLayoutId id="21475025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53C244C-DB6F-4979-A9D0-1FFEF81CAB99}"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CE172958-3497-4EEB-8E0D-FCB3B491B9C5}"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469337767"/>
      </p:ext>
    </p:extLst>
  </p:cSld>
  <p:clrMap bg1="lt1" tx1="dk1" bg2="lt2" tx2="dk2" accent1="accent1" accent2="accent2" accent3="accent3" accent4="accent4" accent5="accent5" accent6="accent6" hlink="hlink" folHlink="folHlink"/>
  <p:sldLayoutIdLst>
    <p:sldLayoutId id="2147502574" r:id="rId1"/>
    <p:sldLayoutId id="2147502575" r:id="rId2"/>
    <p:sldLayoutId id="2147502576" r:id="rId3"/>
    <p:sldLayoutId id="2147502577" r:id="rId4"/>
    <p:sldLayoutId id="2147502578" r:id="rId5"/>
    <p:sldLayoutId id="2147502579" r:id="rId6"/>
    <p:sldLayoutId id="2147502580" r:id="rId7"/>
    <p:sldLayoutId id="2147502581" r:id="rId8"/>
    <p:sldLayoutId id="2147502582" r:id="rId9"/>
    <p:sldLayoutId id="2147502583" r:id="rId10"/>
    <p:sldLayoutId id="21475025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54BCB5D0-E89D-4A8F-8591-72528D147491}"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1E5B0E97-E156-46E9-AA82-727C68418EF0}"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14486349"/>
      </p:ext>
    </p:extLst>
  </p:cSld>
  <p:clrMap bg1="lt1" tx1="dk1" bg2="lt2" tx2="dk2" accent1="accent1" accent2="accent2" accent3="accent3" accent4="accent4" accent5="accent5" accent6="accent6" hlink="hlink" folHlink="folHlink"/>
  <p:sldLayoutIdLst>
    <p:sldLayoutId id="2147502586" r:id="rId1"/>
    <p:sldLayoutId id="2147502587" r:id="rId2"/>
    <p:sldLayoutId id="2147502588" r:id="rId3"/>
    <p:sldLayoutId id="2147502589" r:id="rId4"/>
    <p:sldLayoutId id="2147502590" r:id="rId5"/>
    <p:sldLayoutId id="2147502591" r:id="rId6"/>
    <p:sldLayoutId id="2147502592" r:id="rId7"/>
    <p:sldLayoutId id="2147502593" r:id="rId8"/>
    <p:sldLayoutId id="2147502594" r:id="rId9"/>
    <p:sldLayoutId id="2147502595" r:id="rId10"/>
    <p:sldLayoutId id="21475025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5B2A9280-F91A-4519-8524-568C265F1596}"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50761BB-544F-4C7F-A355-80FEFB264D40}"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047679397"/>
      </p:ext>
    </p:extLst>
  </p:cSld>
  <p:clrMap bg1="lt1" tx1="dk1" bg2="lt2" tx2="dk2" accent1="accent1" accent2="accent2" accent3="accent3" accent4="accent4" accent5="accent5" accent6="accent6" hlink="hlink" folHlink="folHlink"/>
  <p:sldLayoutIdLst>
    <p:sldLayoutId id="2147502622" r:id="rId1"/>
    <p:sldLayoutId id="2147502623" r:id="rId2"/>
    <p:sldLayoutId id="2147502624" r:id="rId3"/>
    <p:sldLayoutId id="2147502625" r:id="rId4"/>
    <p:sldLayoutId id="2147502626" r:id="rId5"/>
    <p:sldLayoutId id="2147502627" r:id="rId6"/>
    <p:sldLayoutId id="2147502628" r:id="rId7"/>
    <p:sldLayoutId id="2147502629" r:id="rId8"/>
    <p:sldLayoutId id="2147502630" r:id="rId9"/>
    <p:sldLayoutId id="2147502631" r:id="rId10"/>
    <p:sldLayoutId id="21475026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2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24F50FEA-AABD-4780-842F-E460BDCE2F49}"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07E88584-630E-4E88-B9AD-3D3108332AD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763946633"/>
      </p:ext>
    </p:extLst>
  </p:cSld>
  <p:clrMap bg1="lt1" tx1="dk1" bg2="lt2" tx2="dk2" accent1="accent1" accent2="accent2" accent3="accent3" accent4="accent4" accent5="accent5" accent6="accent6" hlink="hlink" folHlink="folHlink"/>
  <p:sldLayoutIdLst>
    <p:sldLayoutId id="2147502646" r:id="rId1"/>
    <p:sldLayoutId id="2147502647" r:id="rId2"/>
    <p:sldLayoutId id="2147502648" r:id="rId3"/>
    <p:sldLayoutId id="2147502649" r:id="rId4"/>
    <p:sldLayoutId id="2147502650" r:id="rId5"/>
    <p:sldLayoutId id="2147502651" r:id="rId6"/>
    <p:sldLayoutId id="2147502652" r:id="rId7"/>
    <p:sldLayoutId id="2147502653" r:id="rId8"/>
    <p:sldLayoutId id="2147502654" r:id="rId9"/>
    <p:sldLayoutId id="2147502655" r:id="rId10"/>
    <p:sldLayoutId id="21475026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93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BD7303C0-5564-4F7B-A4D3-F272D84E94D7}"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A1A3B6E8-C758-4E9D-A162-D4818C91D9A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28444541"/>
      </p:ext>
    </p:extLst>
  </p:cSld>
  <p:clrMap bg1="lt1" tx1="dk1" bg2="lt2" tx2="dk2" accent1="accent1" accent2="accent2" accent3="accent3" accent4="accent4" accent5="accent5" accent6="accent6" hlink="hlink" folHlink="folHlink"/>
  <p:sldLayoutIdLst>
    <p:sldLayoutId id="2147502658" r:id="rId1"/>
    <p:sldLayoutId id="2147502659" r:id="rId2"/>
    <p:sldLayoutId id="2147502660" r:id="rId3"/>
    <p:sldLayoutId id="2147502661" r:id="rId4"/>
    <p:sldLayoutId id="2147502662" r:id="rId5"/>
    <p:sldLayoutId id="2147502663" r:id="rId6"/>
    <p:sldLayoutId id="2147502664" r:id="rId7"/>
    <p:sldLayoutId id="2147502665" r:id="rId8"/>
    <p:sldLayoutId id="2147502666" r:id="rId9"/>
    <p:sldLayoutId id="2147502667" r:id="rId10"/>
    <p:sldLayoutId id="21475026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Calibri" panose="020F0502020204030204"/>
                <a:cs typeface="Arial" charset="0"/>
              </a:defRPr>
            </a:lvl1pPr>
          </a:lstStyle>
          <a:p>
            <a:pPr>
              <a:defRPr/>
            </a:pPr>
            <a:fld id="{1755A23C-C6D3-41C0-9804-F7BE3AF2B02F}" type="datetimeFigureOut">
              <a:rPr lang="en-US"/>
              <a:pPr>
                <a:defRPr/>
              </a:pPr>
              <a:t>11/3/2016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Arial" charset="0"/>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Calibri" panose="020F0502020204030204"/>
                <a:cs typeface="Arial" charset="0"/>
              </a:defRPr>
            </a:lvl1pPr>
          </a:lstStyle>
          <a:p>
            <a:pPr>
              <a:defRPr/>
            </a:pPr>
            <a:fld id="{4EC4BCE5-A3ED-4E89-AC05-981E3D43ED27}" type="slidenum">
              <a:rPr lang="en-US"/>
              <a:pPr>
                <a:defRPr/>
              </a:pPr>
              <a:t>‹#›</a:t>
            </a:fld>
            <a:endParaRPr lang="en-US"/>
          </a:p>
        </p:txBody>
      </p:sp>
    </p:spTree>
    <p:extLst>
      <p:ext uri="{BB962C8B-B14F-4D97-AF65-F5344CB8AC3E}">
        <p14:creationId xmlns:p14="http://schemas.microsoft.com/office/powerpoint/2010/main" val="2035138167"/>
      </p:ext>
    </p:extLst>
  </p:cSld>
  <p:clrMap bg1="lt1" tx1="dk1" bg2="lt2" tx2="dk2" accent1="accent1" accent2="accent2" accent3="accent3" accent4="accent4" accent5="accent5" accent6="accent6" hlink="hlink" folHlink="folHlink"/>
  <p:sldLayoutIdLst>
    <p:sldLayoutId id="2147502706" r:id="rId1"/>
    <p:sldLayoutId id="2147502707" r:id="rId2"/>
    <p:sldLayoutId id="2147502708" r:id="rId3"/>
    <p:sldLayoutId id="2147502709" r:id="rId4"/>
    <p:sldLayoutId id="2147502710" r:id="rId5"/>
    <p:sldLayoutId id="2147502711" r:id="rId6"/>
    <p:sldLayoutId id="2147502712" r:id="rId7"/>
    <p:sldLayoutId id="2147502713" r:id="rId8"/>
    <p:sldLayoutId id="2147502714" r:id="rId9"/>
    <p:sldLayoutId id="2147502715" r:id="rId10"/>
    <p:sldLayoutId id="2147502716"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11/3/2016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740140"/>
      </p:ext>
    </p:extLst>
  </p:cSld>
  <p:clrMap bg1="lt1" tx1="dk1" bg2="lt2" tx2="dk2" accent1="accent1" accent2="accent2" accent3="accent3" accent4="accent4" accent5="accent5" accent6="accent6" hlink="hlink" folHlink="folHlink"/>
  <p:sldLayoutIdLst>
    <p:sldLayoutId id="2147502718" r:id="rId1"/>
    <p:sldLayoutId id="2147502719" r:id="rId2"/>
    <p:sldLayoutId id="2147502720" r:id="rId3"/>
    <p:sldLayoutId id="2147502721" r:id="rId4"/>
    <p:sldLayoutId id="2147502722" r:id="rId5"/>
    <p:sldLayoutId id="2147502723" r:id="rId6"/>
    <p:sldLayoutId id="2147502724" r:id="rId7"/>
    <p:sldLayoutId id="2147502725" r:id="rId8"/>
    <p:sldLayoutId id="2147502726" r:id="rId9"/>
    <p:sldLayoutId id="2147502727" r:id="rId10"/>
    <p:sldLayoutId id="214750272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11/3/2016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6684323"/>
      </p:ext>
    </p:extLst>
  </p:cSld>
  <p:clrMap bg1="lt1" tx1="dk1" bg2="lt2" tx2="dk2" accent1="accent1" accent2="accent2" accent3="accent3" accent4="accent4" accent5="accent5" accent6="accent6" hlink="hlink" folHlink="folHlink"/>
  <p:sldLayoutIdLst>
    <p:sldLayoutId id="2147502730" r:id="rId1"/>
    <p:sldLayoutId id="2147502731" r:id="rId2"/>
    <p:sldLayoutId id="2147502732" r:id="rId3"/>
    <p:sldLayoutId id="2147502733" r:id="rId4"/>
    <p:sldLayoutId id="2147502734" r:id="rId5"/>
    <p:sldLayoutId id="2147502735" r:id="rId6"/>
    <p:sldLayoutId id="2147502736" r:id="rId7"/>
    <p:sldLayoutId id="2147502737" r:id="rId8"/>
    <p:sldLayoutId id="2147502738" r:id="rId9"/>
    <p:sldLayoutId id="2147502739" r:id="rId10"/>
    <p:sldLayoutId id="2147502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11/3/2016</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529803485"/>
      </p:ext>
    </p:extLst>
  </p:cSld>
  <p:clrMap bg1="lt1" tx1="dk1" bg2="lt2" tx2="dk2" accent1="accent1" accent2="accent2" accent3="accent3" accent4="accent4" accent5="accent5" accent6="accent6" hlink="hlink" folHlink="folHlink"/>
  <p:sldLayoutIdLst>
    <p:sldLayoutId id="2147500965" r:id="rId1"/>
    <p:sldLayoutId id="2147500966" r:id="rId2"/>
    <p:sldLayoutId id="2147500967" r:id="rId3"/>
    <p:sldLayoutId id="2147500968" r:id="rId4"/>
    <p:sldLayoutId id="2147500969" r:id="rId5"/>
    <p:sldLayoutId id="2147500970" r:id="rId6"/>
    <p:sldLayoutId id="2147500971" r:id="rId7"/>
    <p:sldLayoutId id="2147500972" r:id="rId8"/>
    <p:sldLayoutId id="2147500973" r:id="rId9"/>
    <p:sldLayoutId id="2147500974" r:id="rId10"/>
    <p:sldLayoutId id="21475009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eaLnBrk="1" fontAlgn="auto" hangingPunct="1">
              <a:spcBef>
                <a:spcPts val="0"/>
              </a:spcBef>
              <a:spcAft>
                <a:spcPts val="0"/>
              </a:spcAft>
            </a:pPr>
            <a:fld id="{116EF71F-DB0F-4985-981D-DFED4EF90CE8}" type="datetimeFigureOut">
              <a:rPr lang="en-US" smtClean="0">
                <a:solidFill>
                  <a:prstClr val="white">
                    <a:tint val="75000"/>
                    <a:alpha val="60000"/>
                  </a:prstClr>
                </a:solidFill>
                <a:latin typeface="Century Gothic" panose="020B0502020202020204"/>
                <a:cs typeface="+mn-cs"/>
              </a:rPr>
              <a:pPr eaLnBrk="1" fontAlgn="auto" hangingPunct="1">
                <a:spcBef>
                  <a:spcPts val="0"/>
                </a:spcBef>
                <a:spcAft>
                  <a:spcPts val="0"/>
                </a:spcAft>
              </a:pPr>
              <a:t>11/3/2016</a:t>
            </a:fld>
            <a:endParaRPr lang="en-US">
              <a:solidFill>
                <a:prstClr val="white">
                  <a:tint val="75000"/>
                  <a:alpha val="60000"/>
                </a:prstClr>
              </a:solidFill>
              <a:latin typeface="Century Gothic" panose="020B0502020202020204"/>
              <a:cs typeface="+mn-cs"/>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eaLnBrk="1" fontAlgn="auto" hangingPunct="1">
              <a:spcBef>
                <a:spcPts val="0"/>
              </a:spcBef>
              <a:spcAft>
                <a:spcPts val="0"/>
              </a:spcAft>
            </a:pPr>
            <a:endParaRPr lang="en-US">
              <a:solidFill>
                <a:prstClr val="white">
                  <a:tint val="75000"/>
                  <a:alpha val="60000"/>
                </a:prstClr>
              </a:solidFill>
              <a:latin typeface="Century Gothic" panose="020B0502020202020204"/>
              <a:cs typeface="+mn-cs"/>
            </a:endParaRPr>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eaLnBrk="1" fontAlgn="auto" hangingPunct="1">
              <a:spcBef>
                <a:spcPts val="0"/>
              </a:spcBef>
              <a:spcAft>
                <a:spcPts val="0"/>
              </a:spcAft>
            </a:pPr>
            <a:fld id="{0A426837-739D-402F-B44A-FF98C8035CA3}" type="slidenum">
              <a:rPr lang="en-US" smtClean="0">
                <a:solidFill>
                  <a:prstClr val="white">
                    <a:tint val="75000"/>
                  </a:prstClr>
                </a:solidFill>
                <a:latin typeface="Century Gothic" panose="020B0502020202020204"/>
                <a:cs typeface="+mn-cs"/>
              </a:rPr>
              <a:pPr eaLnBrk="1" fontAlgn="auto" hangingPunct="1">
                <a:spcBef>
                  <a:spcPts val="0"/>
                </a:spcBef>
                <a:spcAft>
                  <a:spcPts val="0"/>
                </a:spcAft>
              </a:pPr>
              <a:t>‹#›</a:t>
            </a:fld>
            <a:endParaRPr lang="en-US">
              <a:solidFill>
                <a:prstClr val="white">
                  <a:tint val="75000"/>
                </a:prstClr>
              </a:solidFill>
              <a:latin typeface="Century Gothic" panose="020B0502020202020204"/>
              <a:cs typeface="+mn-cs"/>
            </a:endParaRPr>
          </a:p>
        </p:txBody>
      </p:sp>
    </p:spTree>
    <p:extLst>
      <p:ext uri="{BB962C8B-B14F-4D97-AF65-F5344CB8AC3E}">
        <p14:creationId xmlns:p14="http://schemas.microsoft.com/office/powerpoint/2010/main" val="187759632"/>
      </p:ext>
    </p:extLst>
  </p:cSld>
  <p:clrMap bg1="dk1" tx1="lt1" bg2="dk2" tx2="lt2" accent1="accent1" accent2="accent2" accent3="accent3" accent4="accent4" accent5="accent5" accent6="accent6" hlink="hlink" folHlink="folHlink"/>
  <p:sldLayoutIdLst>
    <p:sldLayoutId id="2147502742" r:id="rId1"/>
    <p:sldLayoutId id="2147502743" r:id="rId2"/>
    <p:sldLayoutId id="2147502744" r:id="rId3"/>
    <p:sldLayoutId id="2147502745" r:id="rId4"/>
    <p:sldLayoutId id="2147502746" r:id="rId5"/>
    <p:sldLayoutId id="2147502747" r:id="rId6"/>
    <p:sldLayoutId id="2147502748" r:id="rId7"/>
    <p:sldLayoutId id="2147502749" r:id="rId8"/>
    <p:sldLayoutId id="2147502750" r:id="rId9"/>
    <p:sldLayoutId id="2147502751" r:id="rId10"/>
    <p:sldLayoutId id="2147502752" r:id="rId11"/>
    <p:sldLayoutId id="2147502753" r:id="rId12"/>
    <p:sldLayoutId id="2147502754" r:id="rId13"/>
    <p:sldLayoutId id="2147502755" r:id="rId14"/>
    <p:sldLayoutId id="2147502756" r:id="rId15"/>
    <p:sldLayoutId id="2147502757" r:id="rId16"/>
    <p:sldLayoutId id="2147502758"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11/3/2016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61669025"/>
      </p:ext>
    </p:extLst>
  </p:cSld>
  <p:clrMap bg1="lt1" tx1="dk1" bg2="lt2" tx2="dk2" accent1="accent1" accent2="accent2" accent3="accent3" accent4="accent4" accent5="accent5" accent6="accent6" hlink="hlink" folHlink="folHlink"/>
  <p:sldLayoutIdLst>
    <p:sldLayoutId id="2147502836" r:id="rId1"/>
    <p:sldLayoutId id="2147502837" r:id="rId2"/>
    <p:sldLayoutId id="2147502838" r:id="rId3"/>
    <p:sldLayoutId id="2147502839" r:id="rId4"/>
    <p:sldLayoutId id="2147502840" r:id="rId5"/>
    <p:sldLayoutId id="2147502841" r:id="rId6"/>
    <p:sldLayoutId id="2147502842" r:id="rId7"/>
    <p:sldLayoutId id="2147502843" r:id="rId8"/>
    <p:sldLayoutId id="2147502844" r:id="rId9"/>
    <p:sldLayoutId id="2147502845" r:id="rId10"/>
    <p:sldLayoutId id="2147502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921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fontAlgn="auto">
              <a:spcBef>
                <a:spcPts val="0"/>
              </a:spcBef>
              <a:spcAft>
                <a:spcPts val="0"/>
              </a:spcAft>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fontAlgn="auto">
              <a:spcBef>
                <a:spcPts val="0"/>
              </a:spcBef>
              <a:spcAft>
                <a:spcPts val="0"/>
              </a:spcAft>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50">
                <a:solidFill>
                  <a:srgbClr val="000000"/>
                </a:solidFill>
                <a:latin typeface="Times New Roman" panose="02020603050405020304" pitchFamily="18" charset="0"/>
              </a:defRPr>
            </a:lvl1pPr>
          </a:lstStyle>
          <a:p>
            <a:pPr eaLnBrk="1" fontAlgn="auto" hangingPunct="1">
              <a:spcBef>
                <a:spcPts val="0"/>
              </a:spcBef>
              <a:spcAft>
                <a:spcPts val="0"/>
              </a:spcAft>
              <a:defRPr/>
            </a:pPr>
            <a:fld id="{E8AD6D5D-85F2-4F00-A666-DB05569245CF}" type="slidenum">
              <a:rPr lang="en-US" smtClean="0">
                <a:cs typeface="Arial" panose="020B0604020202020204" pitchFamily="34" charset="0"/>
              </a:rPr>
              <a:pPr eaLnBrk="1" fontAlgn="auto" hangingPunct="1">
                <a:spcBef>
                  <a:spcPts val="0"/>
                </a:spcBef>
                <a:spcAft>
                  <a:spcPts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255629044"/>
      </p:ext>
    </p:extLst>
  </p:cSld>
  <p:clrMap bg1="lt1" tx1="dk1" bg2="lt2" tx2="dk2" accent1="accent1" accent2="accent2" accent3="accent3" accent4="accent4" accent5="accent5" accent6="accent6" hlink="hlink" folHlink="folHlink"/>
  <p:sldLayoutIdLst>
    <p:sldLayoutId id="2147502848" r:id="rId1"/>
    <p:sldLayoutId id="2147502849" r:id="rId2"/>
    <p:sldLayoutId id="2147502850" r:id="rId3"/>
    <p:sldLayoutId id="2147502851" r:id="rId4"/>
    <p:sldLayoutId id="2147502852" r:id="rId5"/>
    <p:sldLayoutId id="2147502853" r:id="rId6"/>
    <p:sldLayoutId id="2147502854" r:id="rId7"/>
    <p:sldLayoutId id="2147502855" r:id="rId8"/>
    <p:sldLayoutId id="2147502856" r:id="rId9"/>
    <p:sldLayoutId id="2147502857" r:id="rId10"/>
    <p:sldLayoutId id="2147502858" r:id="rId11"/>
    <p:sldLayoutId id="2147502859" r:id="rId12"/>
    <p:sldLayoutId id="2147502860" r:id="rId13"/>
    <p:sldLayoutId id="2147502861" r:id="rId14"/>
  </p:sldLayoutIdLst>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sz="1800"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8" y="6420104"/>
            <a:ext cx="626035" cy="366183"/>
          </a:xfrm>
          <a:prstGeom prst="rect">
            <a:avLst/>
          </a:prstGeom>
        </p:spPr>
        <p:txBody>
          <a:bodyPr vert="horz" lIns="91440" tIns="45720" rIns="91440" bIns="45720" rtlCol="0" anchor="ctr"/>
          <a:lstStyle>
            <a:lvl1pPr algn="r">
              <a:defRPr sz="750">
                <a:solidFill>
                  <a:schemeClr val="accent2"/>
                </a:solidFill>
                <a:latin typeface="Arial"/>
                <a:cs typeface="Arial"/>
              </a:defRPr>
            </a:lvl1pPr>
          </a:lstStyle>
          <a:p>
            <a:pPr eaLnBrk="1" fontAlgn="auto" hangingPunct="1">
              <a:spcBef>
                <a:spcPts val="0"/>
              </a:spcBef>
              <a:spcAft>
                <a:spcPts val="0"/>
              </a:spcAft>
            </a:pPr>
            <a:fld id="{A88B48FB-E956-2048-9E74-C69E7CAA26CC}" type="slidenum">
              <a:rPr lang="en-US" smtClean="0">
                <a:solidFill>
                  <a:srgbClr val="CCCCCC"/>
                </a:solidFill>
              </a:rPr>
              <a:pPr eaLnBrk="1" fontAlgn="auto" hangingPunct="1">
                <a:spcBef>
                  <a:spcPts val="0"/>
                </a:spcBef>
                <a:spcAft>
                  <a:spcPts val="0"/>
                </a:spcAft>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3" y="6485939"/>
            <a:ext cx="1050635" cy="213603"/>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600" dirty="0">
                <a:solidFill>
                  <a:srgbClr val="333333">
                    <a:tint val="75000"/>
                  </a:srgbClr>
                </a:solidFill>
                <a:latin typeface="Helvetica Neue"/>
                <a:cs typeface="Helvetica Neue"/>
              </a:rPr>
              <a:t>Powered by</a:t>
            </a:r>
          </a:p>
        </p:txBody>
      </p: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8" y="6541774"/>
            <a:ext cx="1060918" cy="179203"/>
          </a:xfrm>
          <a:prstGeom prst="rect">
            <a:avLst/>
          </a:prstGeom>
        </p:spPr>
      </p:pic>
    </p:spTree>
    <p:extLst>
      <p:ext uri="{BB962C8B-B14F-4D97-AF65-F5344CB8AC3E}">
        <p14:creationId xmlns:p14="http://schemas.microsoft.com/office/powerpoint/2010/main" val="785934746"/>
      </p:ext>
    </p:extLst>
  </p:cSld>
  <p:clrMap bg1="lt1" tx1="dk1" bg2="lt2" tx2="dk2" accent1="accent1" accent2="accent2" accent3="accent3" accent4="accent4" accent5="accent5" accent6="accent6" hlink="hlink" folHlink="folHlink"/>
  <p:sldLayoutIdLst>
    <p:sldLayoutId id="2147502863" r:id="rId1"/>
    <p:sldLayoutId id="2147502864" r:id="rId2"/>
    <p:sldLayoutId id="2147502865" r:id="rId3"/>
  </p:sldLayoutIdLst>
  <p:txStyles>
    <p:titleStyle>
      <a:lvl1pPr algn="l" defTabSz="342900" rtl="0" eaLnBrk="1" latinLnBrk="0" hangingPunct="1">
        <a:spcBef>
          <a:spcPct val="0"/>
        </a:spcBef>
        <a:buNone/>
        <a:defRPr sz="1500" b="1" kern="1200">
          <a:solidFill>
            <a:schemeClr val="tx1"/>
          </a:solidFill>
          <a:latin typeface="Arial"/>
          <a:ea typeface="+mj-ea"/>
          <a:cs typeface="Arial"/>
        </a:defRPr>
      </a:lvl1pPr>
    </p:titleStyle>
    <p:bodyStyle>
      <a:lvl1pPr marL="0" indent="0" algn="l" defTabSz="342900" rtl="0" eaLnBrk="1" latinLnBrk="0" hangingPunct="1">
        <a:spcBef>
          <a:spcPct val="20000"/>
        </a:spcBef>
        <a:buFont typeface="Arial"/>
        <a:buNone/>
        <a:defRPr sz="75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pPr eaLnBrk="1" fontAlgn="auto" hangingPunct="1">
              <a:spcBef>
                <a:spcPts val="0"/>
              </a:spcBef>
              <a:spcAft>
                <a:spcPts val="0"/>
              </a:spcAft>
            </a:pPr>
            <a:fld id="{A88B48FB-E956-2048-9E74-C69E7CAA26CC}" type="slidenum">
              <a:rPr lang="en-US" smtClean="0">
                <a:solidFill>
                  <a:srgbClr val="CCCCCC"/>
                </a:solidFill>
              </a:rPr>
              <a:pPr eaLnBrk="1" fontAlgn="auto" hangingPunct="1">
                <a:spcBef>
                  <a:spcPts val="0"/>
                </a:spcBef>
                <a:spcAft>
                  <a:spcPts val="0"/>
                </a:spcAft>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8867010"/>
      </p:ext>
    </p:extLst>
  </p:cSld>
  <p:clrMap bg1="lt1" tx1="dk1" bg2="lt2" tx2="dk2" accent1="accent1" accent2="accent2" accent3="accent3" accent4="accent4" accent5="accent5" accent6="accent6" hlink="hlink" folHlink="folHlink"/>
  <p:sldLayoutIdLst>
    <p:sldLayoutId id="2147502867" r:id="rId1"/>
    <p:sldLayoutId id="2147502868" r:id="rId2"/>
    <p:sldLayoutId id="2147502869"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C4C2746-64E0-492B-B02D-E29670BE2F17}"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11/3/2016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0CCEFBB8-3372-464D-B445-8C157B8C4958}"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53291678"/>
      </p:ext>
    </p:extLst>
  </p:cSld>
  <p:clrMap bg1="lt1" tx1="dk1" bg2="lt2" tx2="dk2" accent1="accent1" accent2="accent2" accent3="accent3" accent4="accent4" accent5="accent5" accent6="accent6" hlink="hlink" folHlink="folHlink"/>
  <p:sldLayoutIdLst>
    <p:sldLayoutId id="2147502871" r:id="rId1"/>
    <p:sldLayoutId id="2147502872" r:id="rId2"/>
    <p:sldLayoutId id="2147502873" r:id="rId3"/>
    <p:sldLayoutId id="2147502874" r:id="rId4"/>
    <p:sldLayoutId id="2147502875" r:id="rId5"/>
    <p:sldLayoutId id="2147502876" r:id="rId6"/>
    <p:sldLayoutId id="2147502877" r:id="rId7"/>
    <p:sldLayoutId id="2147502878" r:id="rId8"/>
    <p:sldLayoutId id="2147502879" r:id="rId9"/>
    <p:sldLayoutId id="2147502880" r:id="rId10"/>
    <p:sldLayoutId id="21475028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2"/>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solidFill>
                  <a:srgbClr val="CCCCCC"/>
                </a:solidFill>
              </a:rPr>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a:solidFill>
                  <a:srgbClr val="333333">
                    <a:tint val="75000"/>
                  </a:srgbClr>
                </a:solidFill>
                <a:latin typeface="Helvetica Neue"/>
                <a:cs typeface="Helvetica Neue"/>
              </a:rPr>
              <a:t>Powered by</a:t>
            </a: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2"/>
            <a:ext cx="1060918" cy="179203"/>
          </a:xfrm>
          <a:prstGeom prst="rect">
            <a:avLst/>
          </a:prstGeom>
        </p:spPr>
      </p:pic>
    </p:spTree>
    <p:extLst>
      <p:ext uri="{BB962C8B-B14F-4D97-AF65-F5344CB8AC3E}">
        <p14:creationId xmlns:p14="http://schemas.microsoft.com/office/powerpoint/2010/main" val="3144527219"/>
      </p:ext>
    </p:extLst>
  </p:cSld>
  <p:clrMap bg1="lt1" tx1="dk1" bg2="lt2" tx2="dk2" accent1="accent1" accent2="accent2" accent3="accent3" accent4="accent4" accent5="accent5" accent6="accent6" hlink="hlink" folHlink="folHlink"/>
  <p:sldLayoutIdLst>
    <p:sldLayoutId id="2147502883" r:id="rId1"/>
    <p:sldLayoutId id="2147502884" r:id="rId2"/>
    <p:sldLayoutId id="2147502885"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2"/>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solidFill>
                  <a:srgbClr val="CCCCCC"/>
                </a:solidFill>
              </a:rPr>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a:solidFill>
                  <a:srgbClr val="333333">
                    <a:tint val="75000"/>
                  </a:srgbClr>
                </a:solidFill>
                <a:latin typeface="Helvetica Neue"/>
                <a:cs typeface="Helvetica Neue"/>
              </a:rPr>
              <a:t>Powered by</a:t>
            </a: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2"/>
            <a:ext cx="1060918" cy="179203"/>
          </a:xfrm>
          <a:prstGeom prst="rect">
            <a:avLst/>
          </a:prstGeom>
        </p:spPr>
      </p:pic>
    </p:spTree>
    <p:extLst>
      <p:ext uri="{BB962C8B-B14F-4D97-AF65-F5344CB8AC3E}">
        <p14:creationId xmlns:p14="http://schemas.microsoft.com/office/powerpoint/2010/main" val="2222537062"/>
      </p:ext>
    </p:extLst>
  </p:cSld>
  <p:clrMap bg1="lt1" tx1="dk1" bg2="lt2" tx2="dk2" accent1="accent1" accent2="accent2" accent3="accent3" accent4="accent4" accent5="accent5" accent6="accent6" hlink="hlink" folHlink="folHlink"/>
  <p:sldLayoutIdLst>
    <p:sldLayoutId id="2147502887" r:id="rId1"/>
    <p:sldLayoutId id="2147502888" r:id="rId2"/>
    <p:sldLayoutId id="2147502889"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11/3/2016</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35698061"/>
      </p:ext>
    </p:extLst>
  </p:cSld>
  <p:clrMap bg1="lt1" tx1="dk1" bg2="lt2" tx2="dk2" accent1="accent1" accent2="accent2" accent3="accent3" accent4="accent4" accent5="accent5" accent6="accent6" hlink="hlink" folHlink="folHlink"/>
  <p:sldLayoutIdLst>
    <p:sldLayoutId id="2147501099" r:id="rId1"/>
    <p:sldLayoutId id="2147501100" r:id="rId2"/>
    <p:sldLayoutId id="2147501101" r:id="rId3"/>
    <p:sldLayoutId id="2147501102" r:id="rId4"/>
    <p:sldLayoutId id="2147501103" r:id="rId5"/>
    <p:sldLayoutId id="2147501104" r:id="rId6"/>
    <p:sldLayoutId id="2147501105" r:id="rId7"/>
    <p:sldLayoutId id="2147501106" r:id="rId8"/>
    <p:sldLayoutId id="2147501107" r:id="rId9"/>
    <p:sldLayoutId id="2147501108" r:id="rId10"/>
    <p:sldLayoutId id="21475011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2001552388"/>
      </p:ext>
    </p:extLst>
  </p:cSld>
  <p:clrMap bg1="lt1" tx1="dk1" bg2="lt2" tx2="dk2" accent1="accent1" accent2="accent2" accent3="accent3" accent4="accent4" accent5="accent5" accent6="accent6" hlink="hlink" folHlink="folHlink"/>
  <p:sldLayoutIdLst>
    <p:sldLayoutId id="2147501517" r:id="rId1"/>
    <p:sldLayoutId id="2147501518" r:id="rId2"/>
    <p:sldLayoutId id="2147501519" r:id="rId3"/>
    <p:sldLayoutId id="2147501520" r:id="rId4"/>
    <p:sldLayoutId id="2147501521" r:id="rId5"/>
    <p:sldLayoutId id="2147501522" r:id="rId6"/>
    <p:sldLayoutId id="2147501523" r:id="rId7"/>
    <p:sldLayoutId id="2147501524" r:id="rId8"/>
    <p:sldLayoutId id="2147501525" r:id="rId9"/>
    <p:sldLayoutId id="2147501526" r:id="rId10"/>
    <p:sldLayoutId id="2147501527" r:id="rId11"/>
    <p:sldLayoutId id="2147501528" r:id="rId12"/>
    <p:sldLayoutId id="2147501529" r:id="rId13"/>
    <p:sldLayoutId id="21475015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mailto:cjbonk@indiana.edu" TargetMode="External"/><Relationship Id="rId5" Type="http://schemas.openxmlformats.org/officeDocument/2006/relationships/slideLayout" Target="../slideLayouts/slideLayout8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chronicle.com/blogs/wiredcampus/moocs-are-still-rising-at-least-in-numbers/57527" TargetMode="External"/><Relationship Id="rId2" Type="http://schemas.openxmlformats.org/officeDocument/2006/relationships/hyperlink" Target="http://www.onlinecoursereport.com/state-of-the-mooc-2016-a-year-of-massive-landscape-change-for-massive-open-online-courses/" TargetMode="External"/><Relationship Id="rId1" Type="http://schemas.openxmlformats.org/officeDocument/2006/relationships/slideLayout" Target="../slideLayouts/slideLayout537.xml"/><Relationship Id="rId5" Type="http://schemas.openxmlformats.org/officeDocument/2006/relationships/image" Target="../media/image31.png"/><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11.xml"/><Relationship Id="rId1" Type="http://schemas.openxmlformats.org/officeDocument/2006/relationships/vmlDrawing" Target="../drawings/vmlDrawing5.vml"/><Relationship Id="rId4" Type="http://schemas.openxmlformats.org/officeDocument/2006/relationships/image" Target="../media/image186.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11.xml"/><Relationship Id="rId1" Type="http://schemas.openxmlformats.org/officeDocument/2006/relationships/vmlDrawing" Target="../drawings/vmlDrawing6.vml"/><Relationship Id="rId4" Type="http://schemas.openxmlformats.org/officeDocument/2006/relationships/image" Target="../media/image187.emf"/></Relationships>
</file>

<file path=ppt/slides/_rels/slide10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603.xml"/><Relationship Id="rId1" Type="http://schemas.openxmlformats.org/officeDocument/2006/relationships/vmlDrawing" Target="../drawings/vmlDrawing7.vml"/><Relationship Id="rId5" Type="http://schemas.openxmlformats.org/officeDocument/2006/relationships/image" Target="../media/image188.emf"/><Relationship Id="rId4" Type="http://schemas.openxmlformats.org/officeDocument/2006/relationships/oleObject" Target="../embeddings/oleObject7.bin"/></Relationships>
</file>

<file path=ppt/slides/_rels/slide10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603.xml"/><Relationship Id="rId1" Type="http://schemas.openxmlformats.org/officeDocument/2006/relationships/vmlDrawing" Target="../drawings/vmlDrawing8.vml"/><Relationship Id="rId5" Type="http://schemas.openxmlformats.org/officeDocument/2006/relationships/image" Target="../media/image189.emf"/><Relationship Id="rId4" Type="http://schemas.openxmlformats.org/officeDocument/2006/relationships/oleObject" Target="../embeddings/oleObject8.bin"/></Relationships>
</file>

<file path=ppt/slides/_rels/slide10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17.xml"/></Relationships>
</file>

<file path=ppt/slides/_rels/slide105.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hyperlink" Target="http://routledge-ny.com/books/details/9781138807419/" TargetMode="External"/><Relationship Id="rId7" Type="http://schemas.openxmlformats.org/officeDocument/2006/relationships/image" Target="../media/image195.jpeg"/><Relationship Id="rId2" Type="http://schemas.openxmlformats.org/officeDocument/2006/relationships/image" Target="../media/image191.jpeg"/><Relationship Id="rId1" Type="http://schemas.openxmlformats.org/officeDocument/2006/relationships/slideLayout" Target="../slideLayouts/slideLayout22.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png"/><Relationship Id="rId9" Type="http://schemas.openxmlformats.org/officeDocument/2006/relationships/image" Target="../media/image197.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9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8.png"/><Relationship Id="rId5" Type="http://schemas.openxmlformats.org/officeDocument/2006/relationships/hyperlink" Target="http://moocsbook.com/" TargetMode="External"/><Relationship Id="rId4" Type="http://schemas.openxmlformats.org/officeDocument/2006/relationships/hyperlink" Target="http://tec-variety.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chronicle.com/interactives/almanac-2016?cid=cp51#id=37_502" TargetMode="Externa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hyperlink" Target="http://www.reportlinker.com/p03468610-summary/Massive-Open-Online-Course-Market-by-Platform-Course-Service-by-Region-Global-Forecast-to.html" TargetMode="External"/><Relationship Id="rId2" Type="http://schemas.openxmlformats.org/officeDocument/2006/relationships/hyperlink" Target="https://www.edsurge.com/news/2015-12-28-moocs-in-2015-breaking-down-the-numbers" TargetMode="External"/><Relationship Id="rId1" Type="http://schemas.openxmlformats.org/officeDocument/2006/relationships/slideLayout" Target="../slideLayouts/slideLayout48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class-central.com/report/moocwatch-feb-2016/" TargetMode="Externa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hyperlink" Target="https://www.insidehighered.com/blogs/technology-and-learning/scope-edx?utm_source=Inside+Higher+Ed&amp;utm_campaign=56cdbb1f78-DNU20160722&amp;utm_medium=email&amp;utm_term=0_1fcbc04421-56cdbb1f78-197362401" TargetMode="Externa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hyperlink" Target="https://www.insidehighered.com/blogs/technology-and-learning/scope-edx?utm_source=Inside+Higher+Ed&amp;utm_campaign=56cdbb1f78-DNU20160722&amp;utm_medium=email&amp;utm_term=0_1fcbc04421-56cdbb1f78-197362401" TargetMode="Externa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lass-central.com/collection/top-free-online-courses" TargetMode="External"/><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onlinecoursereport.com/state-of-the-mooc-2016-a-year-of-massive-landscape-change-for-massive-open-online-courses/" TargetMode="External"/><Relationship Id="rId1" Type="http://schemas.openxmlformats.org/officeDocument/2006/relationships/slideLayout" Target="../slideLayouts/slideLayout42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forbes.com/sites/joshbersin/2016/01/05/use-of-moocs-and-online-education-is-exploding-heres-why/#290acdda7f09" TargetMode="External"/><Relationship Id="rId1" Type="http://schemas.openxmlformats.org/officeDocument/2006/relationships/slideLayout" Target="../slideLayouts/slideLayout548.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hroniclevitae.com/news/1391-we-re-all-failures?cid=at&amp;utm_source=at&amp;utm_medium=en&amp;elqTrackId=4fb9cc139bc44f8995a1fa5e537c1fd1&amp;elq=c0dd0d45a2514289916fc3f4d5577e5f&amp;elqaid=9077&amp;elqat=1&amp;elqCampaignId=3137" TargetMode="External"/><Relationship Id="rId1" Type="http://schemas.openxmlformats.org/officeDocument/2006/relationships/slideLayout" Target="../slideLayouts/slideLayout580.xml"/></Relationships>
</file>

<file path=ppt/slides/_rels/slide20.xml.rels><?xml version="1.0" encoding="UTF-8" standalone="yes"?>
<Relationships xmlns="http://schemas.openxmlformats.org/package/2006/relationships"><Relationship Id="rId2" Type="http://schemas.openxmlformats.org/officeDocument/2006/relationships/hyperlink" Target="mailto:tphanuh16@gmail.com" TargetMode="External"/><Relationship Id="rId1" Type="http://schemas.openxmlformats.org/officeDocument/2006/relationships/slideLayout" Target="../slideLayouts/slideLayout57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5.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1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elearnhero.com/moocs-completion-rates/" TargetMode="External"/><Relationship Id="rId1" Type="http://schemas.openxmlformats.org/officeDocument/2006/relationships/slideLayout" Target="../slideLayouts/slideLayout40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chronicle.com/article/What-Clicks-From-70000/237704?cid=at&amp;utm_source=at&amp;utm_medium=en&amp;elqTrackId=afbd8d54d8b6402fbf0356a3032c34c1&amp;elq=52781cf944e142dd83f8f7bdf61b1eaf&amp;elqaid=10562&amp;elqat=1&amp;elqCampaignId=3986" TargetMode="Externa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4.xml"/></Relationships>
</file>

<file path=ppt/slides/_rels/slide29.xml.rels><?xml version="1.0" encoding="UTF-8" standalone="yes"?>
<Relationships xmlns="http://schemas.openxmlformats.org/package/2006/relationships"><Relationship Id="rId3" Type="http://schemas.openxmlformats.org/officeDocument/2006/relationships/hyperlink" Target="http://www.ifets.info/issues.php?id=67" TargetMode="External"/><Relationship Id="rId2" Type="http://schemas.openxmlformats.org/officeDocument/2006/relationships/hyperlink" Target="http://www.ifets.info/journals/18_2/26.pdf" TargetMode="External"/><Relationship Id="rId1" Type="http://schemas.openxmlformats.org/officeDocument/2006/relationships/slideLayout" Target="../slideLayouts/slideLayout46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chronicle.com/article/Are-MOOCs-Forever-/237130?cid=pm&amp;utm_source=pm&amp;utm_medium=en&amp;elqTrackId=5f7b494bdda84023911d66f85b93e1e3&amp;elq=5c0b2aa796e34526bf205d4b54603af9&amp;elqaid=9837&amp;elqat=1&amp;elqCampaignId=3604" TargetMode="External"/><Relationship Id="rId1" Type="http://schemas.openxmlformats.org/officeDocument/2006/relationships/slideLayout" Target="../slideLayouts/slideLayout43.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chronicle.com/article/MOOCs-EdX/146901/" TargetMode="External"/><Relationship Id="rId1" Type="http://schemas.openxmlformats.org/officeDocument/2006/relationships/slideLayout" Target="../slideLayouts/slideLayout178.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chronicle.com/article/Mapping-a-MOOC-Reveals-Global/234795?cid=at&amp;utm_source=at&amp;utm_medium=en&amp;elq=bf52c7566e1d42d6ac7d42b49e1980ea&amp;elqCampaignId=2208&amp;elqaid=7501&amp;elqat=1&amp;elqTrackId=ed3e40a9614c4a5fb84d8851653a8839" TargetMode="External"/><Relationship Id="rId1" Type="http://schemas.openxmlformats.org/officeDocument/2006/relationships/slideLayout" Target="../slideLayouts/slideLayout45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insidehighered.com/blogs/higher-ed-beta/invisible-learners-taking-moocs" TargetMode="External"/><Relationship Id="rId1" Type="http://schemas.openxmlformats.org/officeDocument/2006/relationships/slideLayout" Target="../slideLayouts/slideLayout14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insidehighered.com/blogs/gradhacker/using-moocs-fill-your-weak-spots?utm_source=Inside+Higher+Ed&amp;utm_campaign=bf05053fb7-DNU20151007&amp;utm_medium=email&amp;utm_term=0_1fcbc04421-bf05053fb7-197362401" TargetMode="External"/><Relationship Id="rId1" Type="http://schemas.openxmlformats.org/officeDocument/2006/relationships/slideLayout" Target="../slideLayouts/slideLayout269.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slate.com/articles/health_and_science/new_scientist/2014/03/mooc_survey_students_of_free_online_courses_are_educated_employed_and_male.html" TargetMode="External"/><Relationship Id="rId1" Type="http://schemas.openxmlformats.org/officeDocument/2006/relationships/slideLayout" Target="../slideLayouts/slideLayout189.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news.mit.edu/2016/mooc-bootcamp-mit-0519" TargetMode="External"/><Relationship Id="rId1" Type="http://schemas.openxmlformats.org/officeDocument/2006/relationships/slideLayout" Target="../slideLayouts/slideLayout269.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5.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chronicle.com/article/The-New-Cheating-Economy/237587?cid=at&amp;utm_source=at&amp;utm_medium=en&amp;elqTrackId=57c94038703546fda36eca130ad20e28&amp;elq=ba28e5398d584c278a1266d3473adbd9&amp;elqaid=10453&amp;elqat=1&amp;elqCampaignId=3922" TargetMode="External"/><Relationship Id="rId1" Type="http://schemas.openxmlformats.org/officeDocument/2006/relationships/slideLayout" Target="../slideLayouts/slideLayout43.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echcrunch.com/2016/08/17/courseras-co-founder-daphne-koller-set-to-start-anew-at-calico/" TargetMode="Externa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boostmygrade.com/" TargetMode="External"/><Relationship Id="rId1" Type="http://schemas.openxmlformats.org/officeDocument/2006/relationships/slideLayout" Target="../slideLayouts/slideLayout43.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noneedtostudy.com/myclass/" TargetMode="External"/><Relationship Id="rId1" Type="http://schemas.openxmlformats.org/officeDocument/2006/relationships/slideLayout" Target="../slideLayouts/slideLayout43.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chronicle.com/article/The-New-Cheating-Economy/237587?cid=at&amp;utm_source=at&amp;utm_medium=en&amp;elqTrackId=57c94038703546fda36eca130ad20e28&amp;elq=ba28e5398d584c278a1266d3473adbd9&amp;elqaid=10453&amp;elqat=1&amp;elqCampaignId=3922" TargetMode="External"/><Relationship Id="rId1" Type="http://schemas.openxmlformats.org/officeDocument/2006/relationships/slideLayout" Target="../slideLayouts/slideLayout43.xml"/><Relationship Id="rId5" Type="http://schemas.openxmlformats.org/officeDocument/2006/relationships/image" Target="../media/image71.jpe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onlinelearningsurvey.com/reports/openingthecurriculum2014.pdf" TargetMode="External"/><Relationship Id="rId1" Type="http://schemas.openxmlformats.org/officeDocument/2006/relationships/slideLayout" Target="../slideLayouts/slideLayout58.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ocw.mit.edu/about/15-years/" TargetMode="External"/><Relationship Id="rId1" Type="http://schemas.openxmlformats.org/officeDocument/2006/relationships/slideLayout" Target="../slideLayouts/slideLayout427.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campuscomputing.net/goingdigital2016" TargetMode="External"/><Relationship Id="rId1" Type="http://schemas.openxmlformats.org/officeDocument/2006/relationships/slideLayout" Target="../slideLayouts/slideLayout164.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campuscomputing.net/goingdigital2016" TargetMode="External"/><Relationship Id="rId1" Type="http://schemas.openxmlformats.org/officeDocument/2006/relationships/slideLayout" Target="../slideLayouts/slideLayout427.xml"/></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Openwords" TargetMode="External"/><Relationship Id="rId2" Type="http://schemas.openxmlformats.org/officeDocument/2006/relationships/hyperlink" Target="http://www.openwords.com/" TargetMode="External"/><Relationship Id="rId1" Type="http://schemas.openxmlformats.org/officeDocument/2006/relationships/slideLayout" Target="../slideLayouts/slideLayout364.xml"/><Relationship Id="rId5" Type="http://schemas.openxmlformats.org/officeDocument/2006/relationships/image" Target="../media/image80.pn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38.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3.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png"/><Relationship Id="rId1" Type="http://schemas.openxmlformats.org/officeDocument/2006/relationships/slideLayout" Target="../slideLayouts/slideLayout43.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06.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526.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26.xm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teach.udemy.com/congratulations-to-udemys-outstanding-instructors-of-2015/" TargetMode="External"/><Relationship Id="rId1" Type="http://schemas.openxmlformats.org/officeDocument/2006/relationships/slideLayout" Target="../slideLayouts/slideLayout519.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fastcompany.com/3049484/app-economy/microsoft-sway?partner=rss&amp;utm_content=buffere96e8&amp;utm_medium=social&amp;utm_source=twitter.com&amp;utm_campaign=buffer" TargetMode="External"/><Relationship Id="rId1" Type="http://schemas.openxmlformats.org/officeDocument/2006/relationships/slideLayout" Target="../slideLayouts/slideLayout460.xml"/><Relationship Id="rId5" Type="http://schemas.openxmlformats.org/officeDocument/2006/relationships/image" Target="../media/image96.jpeg"/><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koreajoongangdaily.joins.com/news/article/article.aspx?aid=2989930&amp;cloc=joongangdaily|home|newslist1" TargetMode="External"/><Relationship Id="rId1" Type="http://schemas.openxmlformats.org/officeDocument/2006/relationships/slideLayout" Target="../slideLayouts/slideLayout204.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onlinecoursereport.com/state-of-the-mooc-2016-a-year-of-massive-landscape-change-for-massive-open-online-courses/" TargetMode="External"/><Relationship Id="rId1" Type="http://schemas.openxmlformats.org/officeDocument/2006/relationships/slideLayout" Target="../slideLayouts/slideLayout427.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blogs.edweek.org/edweek/edtechresearcher/2015/05/in_china_where_everything_is_a_mooc.html?r=284759497" TargetMode="External"/><Relationship Id="rId1" Type="http://schemas.openxmlformats.org/officeDocument/2006/relationships/slideLayout" Target="../slideLayouts/slideLayout335.xml"/><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hyperlink" Target="https://www.class-central.com/report/" TargetMode="External"/><Relationship Id="rId7" Type="http://schemas.openxmlformats.org/officeDocument/2006/relationships/image" Target="../media/image23.png"/><Relationship Id="rId2" Type="http://schemas.openxmlformats.org/officeDocument/2006/relationships/hyperlink" Target="https://www.class-central.com/report/moocs-stats-and-trends-2015/" TargetMode="External"/><Relationship Id="rId1" Type="http://schemas.openxmlformats.org/officeDocument/2006/relationships/slideLayout" Target="../slideLayouts/slideLayout49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v=LD0sNEVhNZ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49.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youtube.com/watch?v=nL5QQRR6IOU&amp;feature=youtu.be" TargetMode="External"/><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hyperlink" Target="http://chronicle.com/article/The-Catch-in-Arizona-State-s/229617/" TargetMode="External"/><Relationship Id="rId1" Type="http://schemas.openxmlformats.org/officeDocument/2006/relationships/slideLayout" Target="../slideLayouts/slideLayout98.xml"/><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hyperlink" Target="http://extensionengine.com/putting-moocs-to-work-recap-infographic/#.VExR4o3wtjs" TargetMode="External"/><Relationship Id="rId2" Type="http://schemas.openxmlformats.org/officeDocument/2006/relationships/hyperlink" Target="http://chronicle.com/article/MOOCs-May-Not-Be-So-Disruptive/140965/" TargetMode="External"/><Relationship Id="rId1" Type="http://schemas.openxmlformats.org/officeDocument/2006/relationships/slideLayout" Target="../slideLayouts/slideLayout131.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hyperlink" Target="https://www.class-central.com/" TargetMode="External"/><Relationship Id="rId2" Type="http://schemas.openxmlformats.org/officeDocument/2006/relationships/hyperlink" Target="https://www.mooc-list.com/" TargetMode="External"/><Relationship Id="rId1" Type="http://schemas.openxmlformats.org/officeDocument/2006/relationships/slideLayout" Target="../slideLayouts/slideLayout378.xml"/><Relationship Id="rId5" Type="http://schemas.openxmlformats.org/officeDocument/2006/relationships/image" Target="../media/image112.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69.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theguardian.com/higher-education-network/blog/2014/jun/12/moocs-viable-alternative-traditional-degree" TargetMode="External"/><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hyperlink" Target="https://magic.piktochart.com/output/1747660-moocs" TargetMode="External"/><Relationship Id="rId2" Type="http://schemas.openxmlformats.org/officeDocument/2006/relationships/hyperlink" Target="http://www.ecampusnews.com/research/infographic-moocs-global-436/" TargetMode="External"/><Relationship Id="rId1" Type="http://schemas.openxmlformats.org/officeDocument/2006/relationships/slideLayout" Target="../slideLayouts/slideLayout189.xml"/><Relationship Id="rId5" Type="http://schemas.openxmlformats.org/officeDocument/2006/relationships/image" Target="../media/image117.jpe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353.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www.eschoolnews.com/2014/10/06/high-school-moocs-839/print/" TargetMode="External"/><Relationship Id="rId1" Type="http://schemas.openxmlformats.org/officeDocument/2006/relationships/slideLayout" Target="../slideLayouts/slideLayout237.xml"/><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dx.org/course/science-happiness-uc-berkeleyx-gg101x-3" TargetMode="Externa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eschoolnews.com/2016/01/11/7th-grade-scholarships-for-mooc-completion/" TargetMode="External"/><Relationship Id="rId1" Type="http://schemas.openxmlformats.org/officeDocument/2006/relationships/slideLayout" Target="../slideLayouts/slideLayout453.xml"/><Relationship Id="rId5" Type="http://schemas.openxmlformats.org/officeDocument/2006/relationships/image" Target="../media/image123.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udemy.com/organizations/blog/2013/12/23/seven-ways-to-corporate-mooc/" TargetMode="External"/><Relationship Id="rId1" Type="http://schemas.openxmlformats.org/officeDocument/2006/relationships/slideLayout" Target="../slideLayouts/slideLayout116.xml"/><Relationship Id="rId4" Type="http://schemas.openxmlformats.org/officeDocument/2006/relationships/image" Target="../media/image125.jpeg"/></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www.udemy.com/courses/" TargetMode="External"/><Relationship Id="rId1" Type="http://schemas.openxmlformats.org/officeDocument/2006/relationships/slideLayout" Target="../slideLayouts/slideLayout43.xml"/><Relationship Id="rId5" Type="http://schemas.openxmlformats.org/officeDocument/2006/relationships/image" Target="../media/image128.png"/><Relationship Id="rId4"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29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www.wamda.com/2014/01/coursera-blocks-syria-and-iran-moocs-online-courses" TargetMode="External"/><Relationship Id="rId7" Type="http://schemas.openxmlformats.org/officeDocument/2006/relationships/image" Target="../media/image135.png"/><Relationship Id="rId2" Type="http://schemas.openxmlformats.org/officeDocument/2006/relationships/hyperlink" Target="http://help.coursera.org/customer/portal/articles/1425714-why-is-my-country-blocked-" TargetMode="External"/><Relationship Id="rId1" Type="http://schemas.openxmlformats.org/officeDocument/2006/relationships/slideLayout" Target="../slideLayouts/slideLayout21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75.xml.rels><?xml version="1.0" encoding="UTF-8" standalone="yes"?>
<Relationships xmlns="http://schemas.openxmlformats.org/package/2006/relationships"><Relationship Id="rId3" Type="http://schemas.openxmlformats.org/officeDocument/2006/relationships/hyperlink" Target="http://www.advancelearning.com/why-wait-for-others-to-fight-ebola/" TargetMode="External"/><Relationship Id="rId2" Type="http://schemas.openxmlformats.org/officeDocument/2006/relationships/hyperlink" Target="http://www.bbc.com/news/education-29521360" TargetMode="External"/><Relationship Id="rId1" Type="http://schemas.openxmlformats.org/officeDocument/2006/relationships/slideLayout" Target="../slideLayouts/slideLayout22.xml"/><Relationship Id="rId5" Type="http://schemas.openxmlformats.org/officeDocument/2006/relationships/image" Target="../media/image139.png"/><Relationship Id="rId4" Type="http://schemas.openxmlformats.org/officeDocument/2006/relationships/image" Target="../media/image138.png"/></Relationships>
</file>

<file path=ppt/slides/_rels/slide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chronicle.com/article/Rwandan-Degree-Program-Aims/141631/" TargetMode="Externa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3.xml"/><Relationship Id="rId5" Type="http://schemas.openxmlformats.org/officeDocument/2006/relationships/image" Target="../media/image144.png"/><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www.agmoocs.in/" TargetMode="External"/><Relationship Id="rId1" Type="http://schemas.openxmlformats.org/officeDocument/2006/relationships/slideLayout" Target="../slideLayouts/slideLayout43.xml"/><Relationship Id="rId4" Type="http://schemas.openxmlformats.org/officeDocument/2006/relationships/image" Target="../media/image146.pn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www.usatoday.com/tech/" TargetMode="External"/><Relationship Id="rId1" Type="http://schemas.openxmlformats.org/officeDocument/2006/relationships/slideLayout" Target="../slideLayouts/slideLayout324.xml"/><Relationship Id="rId4" Type="http://schemas.openxmlformats.org/officeDocument/2006/relationships/image" Target="../media/image148.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decanter.com/wine-news/online-wine-course-adelaide-325646/" TargetMode="External"/><Relationship Id="rId1" Type="http://schemas.openxmlformats.org/officeDocument/2006/relationships/slideLayout" Target="../slideLayouts/slideLayout43.xml"/><Relationship Id="rId5" Type="http://schemas.openxmlformats.org/officeDocument/2006/relationships/image" Target="../media/image28.pn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campustechnology.com/articles/2015/04/01/for-a-better-flip-try-moocs.aspx" TargetMode="External"/><Relationship Id="rId1" Type="http://schemas.openxmlformats.org/officeDocument/2006/relationships/slideLayout" Target="../slideLayouts/slideLayout109.xml"/><Relationship Id="rId4" Type="http://schemas.openxmlformats.org/officeDocument/2006/relationships/image" Target="../media/image150.png"/></Relationships>
</file>

<file path=ppt/slides/_rels/slide81.xml.rels><?xml version="1.0" encoding="UTF-8" standalone="yes"?>
<Relationships xmlns="http://schemas.openxmlformats.org/package/2006/relationships"><Relationship Id="rId3" Type="http://schemas.openxmlformats.org/officeDocument/2006/relationships/hyperlink" Target="http://blog.coursera.org/post/84322385012/new-learning-hubs-locations-hosted-by-the-new-york" TargetMode="External"/><Relationship Id="rId2" Type="http://schemas.openxmlformats.org/officeDocument/2006/relationships/hyperlink" Target="https://www.coursera.org/about/programs/learningHubs" TargetMode="External"/><Relationship Id="rId1" Type="http://schemas.openxmlformats.org/officeDocument/2006/relationships/slideLayout" Target="../slideLayouts/slideLayout248.xml"/><Relationship Id="rId5" Type="http://schemas.openxmlformats.org/officeDocument/2006/relationships/image" Target="../media/image152.png"/><Relationship Id="rId4" Type="http://schemas.openxmlformats.org/officeDocument/2006/relationships/image" Target="../media/image151.png"/></Relationships>
</file>

<file path=ppt/slides/_rels/slide8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55.xml"/></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55.xml"/></Relationships>
</file>

<file path=ppt/slides/_rels/slide84.xml.rels><?xml version="1.0" encoding="UTF-8" standalone="yes"?>
<Relationships xmlns="http://schemas.openxmlformats.org/package/2006/relationships"><Relationship Id="rId3" Type="http://schemas.openxmlformats.org/officeDocument/2006/relationships/hyperlink" Target="http://chronicle.com/article/Trump-U-Draws/235573?cid=trend_right_a" TargetMode="External"/><Relationship Id="rId2" Type="http://schemas.openxmlformats.org/officeDocument/2006/relationships/audio" Target="../media/audio1.wav"/><Relationship Id="rId1" Type="http://schemas.openxmlformats.org/officeDocument/2006/relationships/slideLayout" Target="../slideLayouts/slideLayout427.xml"/><Relationship Id="rId6"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hyperlink" Target="http://peal.io/p/i-m-really-rich-ver-2"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campustechnology.com/articles/2015/08/05/how-nanodegrees-are-disrupting-higher-education.aspx" TargetMode="External"/><Relationship Id="rId1" Type="http://schemas.openxmlformats.org/officeDocument/2006/relationships/slideLayout" Target="../slideLayouts/slideLayout317.xml"/><Relationship Id="rId5" Type="http://schemas.openxmlformats.org/officeDocument/2006/relationships/image" Target="../media/image161.png"/><Relationship Id="rId4" Type="http://schemas.openxmlformats.org/officeDocument/2006/relationships/image" Target="../media/image160.png"/></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www.coursera.org/browse?utm_medium=email&amp;utm_source=marketing&amp;utm_campaign=aUAR4L-fEeW6i-NodUB9Qw&amp;languages=en" TargetMode="External"/><Relationship Id="rId1" Type="http://schemas.openxmlformats.org/officeDocument/2006/relationships/slideLayout" Target="../slideLayouts/slideLayout504.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s>
</file>

<file path=ppt/slides/_rels/slide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www.coursera.org/courses?languages=en&amp;utm_campaign=SkXukFONEea1Nr_6p0oZUA&amp;utm_medium=email&amp;utm_source=marketing" TargetMode="External"/><Relationship Id="rId1" Type="http://schemas.openxmlformats.org/officeDocument/2006/relationships/slideLayout" Target="../slideLayouts/slideLayout4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www.forbes.com/sites/joshbersin/2016/01/05/use-of-moocs-and-online-education-is-exploding-heres-why/#290acdda7f09" TargetMode="External"/><Relationship Id="rId1" Type="http://schemas.openxmlformats.org/officeDocument/2006/relationships/slideLayout" Target="../slideLayouts/slideLayout427.xml"/></Relationships>
</file>

<file path=ppt/slides/_rels/slide89.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280.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chronicle.com/article/Mapping-a-MOOC-Reveals-Global/234795?cid=at&amp;utm_source=at&amp;utm_medium=en&amp;elq=bf52c7566e1d42d6ac7d42b49e1980ea&amp;elqCampaignId=2208&amp;elqaid=7501&amp;elqat=1&amp;elqTrackId=ed3e40a9614c4a5fb84d8851653a8839" TargetMode="External"/><Relationship Id="rId1" Type="http://schemas.openxmlformats.org/officeDocument/2006/relationships/slideLayout" Target="../slideLayouts/slideLayout453.xml"/></Relationships>
</file>

<file path=ppt/slides/_rels/slide90.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280.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72.png"/></Relationships>
</file>

<file path=ppt/slides/_rels/slide91.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image" Target="../media/image173.png"/><Relationship Id="rId1" Type="http://schemas.openxmlformats.org/officeDocument/2006/relationships/slideLayout" Target="../slideLayouts/slideLayout149.xml"/></Relationships>
</file>

<file path=ppt/slides/_rels/slide9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87.xml"/></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00.xml"/></Relationships>
</file>

<file path=ppt/slides/_rels/slide9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17.xml"/></Relationships>
</file>

<file path=ppt/slides/_rels/slide9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620.xml"/></Relationships>
</file>

<file path=ppt/slides/_rels/slide9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03.xml"/><Relationship Id="rId1" Type="http://schemas.openxmlformats.org/officeDocument/2006/relationships/vmlDrawing" Target="../drawings/vmlDrawing1.vml"/><Relationship Id="rId5" Type="http://schemas.openxmlformats.org/officeDocument/2006/relationships/image" Target="../media/image182.emf"/><Relationship Id="rId4" Type="http://schemas.openxmlformats.org/officeDocument/2006/relationships/oleObject" Target="../embeddings/oleObject1.bin"/></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03.xml"/><Relationship Id="rId1" Type="http://schemas.openxmlformats.org/officeDocument/2006/relationships/vmlDrawing" Target="../drawings/vmlDrawing2.vml"/><Relationship Id="rId4" Type="http://schemas.openxmlformats.org/officeDocument/2006/relationships/image" Target="../media/image183.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03.xml"/><Relationship Id="rId1" Type="http://schemas.openxmlformats.org/officeDocument/2006/relationships/vmlDrawing" Target="../drawings/vmlDrawing3.vml"/><Relationship Id="rId4" Type="http://schemas.openxmlformats.org/officeDocument/2006/relationships/image" Target="../media/image184.emf"/></Relationships>
</file>

<file path=ppt/slides/_rels/slide9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603.xml"/><Relationship Id="rId1" Type="http://schemas.openxmlformats.org/officeDocument/2006/relationships/vmlDrawing" Target="../drawings/vmlDrawing4.vml"/><Relationship Id="rId5" Type="http://schemas.openxmlformats.org/officeDocument/2006/relationships/image" Target="../media/image185.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55575" y="560629"/>
            <a:ext cx="8531225" cy="2352075"/>
          </a:xfrm>
        </p:spPr>
        <p:txBody>
          <a:bodyPr/>
          <a:lstStyle/>
          <a:p>
            <a:pPr eaLnBrk="1" hangingPunct="1"/>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MOOC and Open Education Around the World: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Recent News and Research Clues</a:t>
            </a:r>
          </a:p>
        </p:txBody>
      </p:sp>
      <p:sp>
        <p:nvSpPr>
          <p:cNvPr id="176131" name="Rectangle 3"/>
          <p:cNvSpPr>
            <a:spLocks noGrp="1" noChangeArrowheads="1"/>
          </p:cNvSpPr>
          <p:nvPr>
            <p:ph type="body" idx="1"/>
          </p:nvPr>
        </p:nvSpPr>
        <p:spPr>
          <a:xfrm>
            <a:off x="457200" y="2912704"/>
            <a:ext cx="8382000" cy="912016"/>
          </a:xfrm>
        </p:spPr>
        <p:txBody>
          <a:bodyPr/>
          <a:lstStyle/>
          <a:p>
            <a:pPr algn="ctr" eaLnBrk="1" hangingPunct="1">
              <a:buFontTx/>
              <a:buNone/>
            </a:pPr>
            <a:r>
              <a:rPr lang="en-US" altLang="en-US" sz="2800" b="1" dirty="0">
                <a:latin typeface="Tahoma" pitchFamily="34" charset="0"/>
                <a:ea typeface="Tahoma" panose="020B0604030504040204" pitchFamily="34" charset="0"/>
                <a:cs typeface="Tahoma" panose="020B0604030504040204" pitchFamily="34" charset="0"/>
              </a:rPr>
              <a:t>Curt Bonk, Indiana University </a:t>
            </a:r>
            <a:r>
              <a:rPr lang="en-US" altLang="en-US" sz="2800" b="1" dirty="0">
                <a:latin typeface="Tahoma" pitchFamily="34" charset="0"/>
                <a:ea typeface="Tahoma" panose="020B0604030504040204" pitchFamily="34" charset="0"/>
                <a:cs typeface="Tahoma" panose="020B0604030504040204" pitchFamily="34" charset="0"/>
                <a:hlinkClick r:id="rId6"/>
              </a:rPr>
              <a:t>cjbonk@indiana.edu</a:t>
            </a:r>
            <a:endParaRPr lang="en-US" altLang="en-US" sz="2800" b="1" dirty="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12" name="Opening Credits Seasons 3 to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4594" y="3635712"/>
            <a:ext cx="487363" cy="487363"/>
          </a:xfrm>
          <a:prstGeom prst="rect">
            <a:avLst/>
          </a:prstGeom>
        </p:spPr>
      </p:pic>
      <p:pic>
        <p:nvPicPr>
          <p:cNvPr id="15" name="The Next Generation Main Tit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84594" y="401565"/>
            <a:ext cx="487363" cy="487363"/>
          </a:xfrm>
          <a:prstGeom prst="rect">
            <a:avLst/>
          </a:prstGeom>
        </p:spPr>
      </p:pic>
      <p:pic>
        <p:nvPicPr>
          <p:cNvPr id="9" name="Picture 8"/>
          <p:cNvPicPr>
            <a:picLocks noChangeAspect="1"/>
          </p:cNvPicPr>
          <p:nvPr/>
        </p:nvPicPr>
        <p:blipFill>
          <a:blip r:embed="rId9"/>
          <a:stretch>
            <a:fillRect/>
          </a:stretch>
        </p:blipFill>
        <p:spPr>
          <a:xfrm>
            <a:off x="27431" y="4304804"/>
            <a:ext cx="4620769" cy="2599182"/>
          </a:xfrm>
          <a:prstGeom prst="rect">
            <a:avLst/>
          </a:prstGeom>
        </p:spPr>
      </p:pic>
      <p:pic>
        <p:nvPicPr>
          <p:cNvPr id="10"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4326034"/>
            <a:ext cx="4495800" cy="253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873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95"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8643" fill="hold"/>
                                        <p:tgtEl>
                                          <p:spTgt spid="15"/>
                                        </p:tgtEl>
                                      </p:cBhvr>
                                    </p:cmd>
                                  </p:childTnLst>
                                </p:cTn>
                              </p:par>
                            </p:childTnLst>
                          </p:cTn>
                        </p:par>
                      </p:childTnLst>
                    </p:cTn>
                  </p:par>
                </p:childTnLst>
              </p:cTn>
              <p:nextCondLst>
                <p:cond evt="onClick" delay="0">
                  <p:tgtEl>
                    <p:spTgt spid="15"/>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457199"/>
            <a:ext cx="7391400" cy="2021927"/>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State of the MOOC 2016: </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 Year of Massive Landscape Change For Massive Open Online Courses,</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Online Course Report</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675" b="1" dirty="0">
                <a:latin typeface="Tahoma" panose="020B0604030504040204" pitchFamily="34" charset="0"/>
                <a:ea typeface="Tahoma" panose="020B0604030504040204" pitchFamily="34" charset="0"/>
                <a:cs typeface="Tahoma" panose="020B0604030504040204" pitchFamily="34" charset="0"/>
                <a:hlinkClick r:id="rId2"/>
              </a:rPr>
              <a:t>http://www.onlinecoursereport.com/state-of-the-mooc-2016-a-year-of-massive-landscape-change-for-massive-open-online-courses/</a:t>
            </a:r>
            <a:r>
              <a:rPr lang="en-US" sz="675" b="1" dirty="0">
                <a:latin typeface="Tahoma" panose="020B0604030504040204" pitchFamily="34" charset="0"/>
                <a:ea typeface="Tahoma" panose="020B0604030504040204" pitchFamily="34" charset="0"/>
                <a:cs typeface="Tahoma" panose="020B0604030504040204" pitchFamily="34" charset="0"/>
              </a:rPr>
              <a:t> </a:t>
            </a:r>
            <a:br>
              <a:rPr lang="en-US" sz="675" b="1" dirty="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hlinkClick r:id="rId3"/>
              </a:rPr>
              <a:t>http://chronicle.com/blogs/wiredcampus/moocs-are-still-rising-at-least-in-numbers/57527</a:t>
            </a:r>
            <a:r>
              <a:rPr lang="en-US" sz="700" b="1" dirty="0">
                <a:latin typeface="Tahoma" panose="020B0604030504040204" pitchFamily="34" charset="0"/>
                <a:ea typeface="Tahoma" panose="020B0604030504040204" pitchFamily="34" charset="0"/>
                <a:cs typeface="Tahoma" panose="020B0604030504040204" pitchFamily="34" charset="0"/>
              </a:rPr>
              <a:t> </a:t>
            </a:r>
            <a:endParaRPr lang="en-US" sz="675"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6728" t="35739" r="45100" b="13402"/>
          <a:stretch/>
        </p:blipFill>
        <p:spPr>
          <a:xfrm>
            <a:off x="11017" y="2724000"/>
            <a:ext cx="5117881" cy="41165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l="8186" t="23122" r="43829" b="16763"/>
          <a:stretch>
            <a:fillRect/>
          </a:stretch>
        </p:blipFill>
        <p:spPr bwMode="auto">
          <a:xfrm>
            <a:off x="5257800" y="3581400"/>
            <a:ext cx="3657600" cy="271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9405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325" b="1" dirty="0">
                <a:latin typeface="Tahoma" panose="020B0604030504040204" pitchFamily="34" charset="0"/>
                <a:ea typeface="Tahoma" panose="020B0604030504040204" pitchFamily="34" charset="0"/>
                <a:cs typeface="Tahoma" panose="020B0604030504040204" pitchFamily="34" charset="0"/>
              </a:rPr>
              <a:t>17. How did you design your course to be suitable for students from different cultures and/or linguistic backgrounds?[Check all that apply]</a:t>
            </a:r>
            <a:endParaRPr lang="en-US" dirty="0"/>
          </a:p>
        </p:txBody>
      </p:sp>
      <p:graphicFrame>
        <p:nvGraphicFramePr>
          <p:cNvPr id="5" name="Object 4"/>
          <p:cNvGraphicFramePr>
            <a:graphicFrameLocks noChangeAspect="1"/>
          </p:cNvGraphicFramePr>
          <p:nvPr>
            <p:extLst/>
          </p:nvPr>
        </p:nvGraphicFramePr>
        <p:xfrm>
          <a:off x="300687" y="2345402"/>
          <a:ext cx="8390926" cy="3397979"/>
        </p:xfrm>
        <a:graphic>
          <a:graphicData uri="http://schemas.openxmlformats.org/presentationml/2006/ole">
            <mc:AlternateContent xmlns:mc="http://schemas.openxmlformats.org/markup-compatibility/2006">
              <mc:Choice xmlns:v="urn:schemas-microsoft-com:vml" Requires="v">
                <p:oleObj spid="_x0000_s5122" name="Worksheet" r:id="rId3" imgW="5762752" imgH="2333737" progId="Excel.Sheet.8">
                  <p:embed/>
                </p:oleObj>
              </mc:Choice>
              <mc:Fallback>
                <p:oleObj name="Worksheet" r:id="rId3" imgW="5762752" imgH="2333737" progId="Excel.Sheet.8">
                  <p:embed/>
                  <p:pic>
                    <p:nvPicPr>
                      <p:cNvPr id="0" name=""/>
                      <p:cNvPicPr/>
                      <p:nvPr/>
                    </p:nvPicPr>
                    <p:blipFill>
                      <a:blip r:embed="rId4"/>
                      <a:stretch>
                        <a:fillRect/>
                      </a:stretch>
                    </p:blipFill>
                    <p:spPr>
                      <a:xfrm>
                        <a:off x="300687" y="2345402"/>
                        <a:ext cx="8390926" cy="3397979"/>
                      </a:xfrm>
                      <a:prstGeom prst="rect">
                        <a:avLst/>
                      </a:prstGeom>
                    </p:spPr>
                  </p:pic>
                </p:oleObj>
              </mc:Fallback>
            </mc:AlternateContent>
          </a:graphicData>
        </a:graphic>
      </p:graphicFrame>
    </p:spTree>
    <p:extLst>
      <p:ext uri="{BB962C8B-B14F-4D97-AF65-F5344CB8AC3E}">
        <p14:creationId xmlns:p14="http://schemas.microsoft.com/office/powerpoint/2010/main" val="5530697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325" b="1" dirty="0">
                <a:latin typeface="Tahoma" panose="020B0604030504040204" pitchFamily="34" charset="0"/>
                <a:ea typeface="Tahoma" panose="020B0604030504040204" pitchFamily="34" charset="0"/>
                <a:cs typeface="Tahoma" panose="020B0604030504040204" pitchFamily="34" charset="0"/>
              </a:rPr>
              <a:t>18. Does the structure of your most recent or current MOOC provide any of the following?</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[Check all that apply; N = 126]</a:t>
            </a:r>
          </a:p>
        </p:txBody>
      </p:sp>
      <p:graphicFrame>
        <p:nvGraphicFramePr>
          <p:cNvPr id="4" name="Object 3"/>
          <p:cNvGraphicFramePr>
            <a:graphicFrameLocks noChangeAspect="1"/>
          </p:cNvGraphicFramePr>
          <p:nvPr>
            <p:extLst/>
          </p:nvPr>
        </p:nvGraphicFramePr>
        <p:xfrm>
          <a:off x="237950" y="2436043"/>
          <a:ext cx="8534817" cy="2795888"/>
        </p:xfrm>
        <a:graphic>
          <a:graphicData uri="http://schemas.openxmlformats.org/presentationml/2006/ole">
            <mc:AlternateContent xmlns:mc="http://schemas.openxmlformats.org/markup-compatibility/2006">
              <mc:Choice xmlns:v="urn:schemas-microsoft-com:vml" Requires="v">
                <p:oleObj spid="_x0000_s6146" name="Worksheet" r:id="rId3" imgW="6629603" imgH="2171566" progId="Excel.Sheet.8">
                  <p:embed/>
                </p:oleObj>
              </mc:Choice>
              <mc:Fallback>
                <p:oleObj name="Worksheet" r:id="rId3" imgW="6629603" imgH="2171566" progId="Excel.Sheet.8">
                  <p:embed/>
                  <p:pic>
                    <p:nvPicPr>
                      <p:cNvPr id="0" name=""/>
                      <p:cNvPicPr/>
                      <p:nvPr/>
                    </p:nvPicPr>
                    <p:blipFill>
                      <a:blip r:embed="rId4"/>
                      <a:stretch>
                        <a:fillRect/>
                      </a:stretch>
                    </p:blipFill>
                    <p:spPr>
                      <a:xfrm>
                        <a:off x="237950" y="2436043"/>
                        <a:ext cx="8534817" cy="2795888"/>
                      </a:xfrm>
                      <a:prstGeom prst="rect">
                        <a:avLst/>
                      </a:prstGeom>
                    </p:spPr>
                  </p:pic>
                </p:oleObj>
              </mc:Fallback>
            </mc:AlternateContent>
          </a:graphicData>
        </a:graphic>
      </p:graphicFrame>
    </p:spTree>
    <p:extLst>
      <p:ext uri="{BB962C8B-B14F-4D97-AF65-F5344CB8AC3E}">
        <p14:creationId xmlns:p14="http://schemas.microsoft.com/office/powerpoint/2010/main" val="1747533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0" y="922564"/>
          <a:ext cx="6991350" cy="485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nvPr>
        </p:nvGraphicFramePr>
        <p:xfrm>
          <a:off x="4210050" y="3838575"/>
          <a:ext cx="4933950" cy="2009775"/>
        </p:xfrm>
        <a:graphic>
          <a:graphicData uri="http://schemas.openxmlformats.org/presentationml/2006/ole">
            <mc:AlternateContent xmlns:mc="http://schemas.openxmlformats.org/markup-compatibility/2006">
              <mc:Choice xmlns:v="urn:schemas-microsoft-com:vml" Requires="v">
                <p:oleObj spid="_x0000_s7170" name="Worksheet" r:id="rId4" imgW="4934102" imgH="2009797" progId="Excel.Sheet.8">
                  <p:embed/>
                </p:oleObj>
              </mc:Choice>
              <mc:Fallback>
                <p:oleObj name="Worksheet" r:id="rId4" imgW="4934102" imgH="2009797" progId="Excel.Sheet.8">
                  <p:embed/>
                  <p:pic>
                    <p:nvPicPr>
                      <p:cNvPr id="0" name=""/>
                      <p:cNvPicPr/>
                      <p:nvPr/>
                    </p:nvPicPr>
                    <p:blipFill>
                      <a:blip r:embed="rId5"/>
                      <a:stretch>
                        <a:fillRect/>
                      </a:stretch>
                    </p:blipFill>
                    <p:spPr>
                      <a:xfrm>
                        <a:off x="4210050" y="3838575"/>
                        <a:ext cx="4933950" cy="2009775"/>
                      </a:xfrm>
                      <a:prstGeom prst="rect">
                        <a:avLst/>
                      </a:prstGeom>
                    </p:spPr>
                  </p:pic>
                </p:oleObj>
              </mc:Fallback>
            </mc:AlternateContent>
          </a:graphicData>
        </a:graphic>
      </p:graphicFrame>
    </p:spTree>
    <p:extLst>
      <p:ext uri="{BB962C8B-B14F-4D97-AF65-F5344CB8AC3E}">
        <p14:creationId xmlns:p14="http://schemas.microsoft.com/office/powerpoint/2010/main" val="28965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175655" y="857250"/>
          <a:ext cx="8219784" cy="5143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7"/>
          <p:cNvGraphicFramePr>
            <a:graphicFrameLocks noChangeAspect="1"/>
          </p:cNvGraphicFramePr>
          <p:nvPr>
            <p:extLst/>
          </p:nvPr>
        </p:nvGraphicFramePr>
        <p:xfrm>
          <a:off x="4210050" y="3522747"/>
          <a:ext cx="4933950" cy="2333625"/>
        </p:xfrm>
        <a:graphic>
          <a:graphicData uri="http://schemas.openxmlformats.org/presentationml/2006/ole">
            <mc:AlternateContent xmlns:mc="http://schemas.openxmlformats.org/markup-compatibility/2006">
              <mc:Choice xmlns:v="urn:schemas-microsoft-com:vml" Requires="v">
                <p:oleObj spid="_x0000_s8194" name="Worksheet" r:id="rId4" imgW="4934102" imgH="2333737" progId="Excel.Sheet.8">
                  <p:embed/>
                </p:oleObj>
              </mc:Choice>
              <mc:Fallback>
                <p:oleObj name="Worksheet" r:id="rId4" imgW="4934102" imgH="2333737" progId="Excel.Sheet.8">
                  <p:embed/>
                  <p:pic>
                    <p:nvPicPr>
                      <p:cNvPr id="0" name=""/>
                      <p:cNvPicPr/>
                      <p:nvPr/>
                    </p:nvPicPr>
                    <p:blipFill>
                      <a:blip r:embed="rId5"/>
                      <a:stretch>
                        <a:fillRect/>
                      </a:stretch>
                    </p:blipFill>
                    <p:spPr>
                      <a:xfrm>
                        <a:off x="4210050" y="3522747"/>
                        <a:ext cx="4933950" cy="2333625"/>
                      </a:xfrm>
                      <a:prstGeom prst="rect">
                        <a:avLst/>
                      </a:prstGeom>
                    </p:spPr>
                  </p:pic>
                </p:oleObj>
              </mc:Fallback>
            </mc:AlternateContent>
          </a:graphicData>
        </a:graphic>
      </p:graphicFrame>
    </p:spTree>
    <p:extLst>
      <p:ext uri="{BB962C8B-B14F-4D97-AF65-F5344CB8AC3E}">
        <p14:creationId xmlns:p14="http://schemas.microsoft.com/office/powerpoint/2010/main" val="253748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Title 3"/>
          <p:cNvSpPr>
            <a:spLocks noGrp="1"/>
          </p:cNvSpPr>
          <p:nvPr>
            <p:ph type="title"/>
          </p:nvPr>
        </p:nvSpPr>
        <p:spPr>
          <a:xfrm>
            <a:off x="914400" y="838200"/>
            <a:ext cx="7620000" cy="2760663"/>
          </a:xfrm>
        </p:spPr>
        <p:txBody>
          <a:bodyPr/>
          <a:lstStyle/>
          <a:p>
            <a:r>
              <a:rPr lang="en-US" altLang="en-US" sz="4000" dirty="0">
                <a:solidFill>
                  <a:srgbClr val="0070C0"/>
                </a:solidFill>
                <a:latin typeface="Tahoma" panose="020B0604030504040204" pitchFamily="34" charset="0"/>
                <a:cs typeface="Tahoma" panose="020B0604030504040204" pitchFamily="34" charset="0"/>
              </a:rPr>
              <a:t>Audience Poll #4: </a:t>
            </a:r>
            <a:r>
              <a:rPr lang="en-US" altLang="en-US" sz="3200" dirty="0">
                <a:solidFill>
                  <a:srgbClr val="FF0000"/>
                </a:solidFill>
                <a:latin typeface="Tahoma" panose="020B0604030504040204" pitchFamily="34" charset="0"/>
                <a:cs typeface="Tahoma" panose="020B0604030504040204" pitchFamily="34" charset="0"/>
              </a:rPr>
              <a:t/>
            </a:r>
            <a:br>
              <a:rPr lang="en-US" altLang="en-US" sz="3200" dirty="0">
                <a:solidFill>
                  <a:srgbClr val="FF0000"/>
                </a:solidFill>
                <a:latin typeface="Tahoma" panose="020B0604030504040204" pitchFamily="34" charset="0"/>
                <a:cs typeface="Tahoma" panose="020B0604030504040204" pitchFamily="34" charset="0"/>
              </a:rPr>
            </a:br>
            <a:r>
              <a:rPr lang="en-US" altLang="en-US" sz="3200" dirty="0">
                <a:solidFill>
                  <a:srgbClr val="FF0000"/>
                </a:solidFill>
                <a:latin typeface="Tahoma" panose="020B0604030504040204" pitchFamily="34" charset="0"/>
                <a:cs typeface="Tahoma" panose="020B0604030504040204" pitchFamily="34" charset="0"/>
              </a:rPr>
              <a:t>Would you like to research MOOCs now? What was your idea?</a:t>
            </a:r>
            <a:r>
              <a:rPr lang="en-US" altLang="en-US" dirty="0">
                <a:solidFill>
                  <a:srgbClr val="FF0000"/>
                </a:solidFill>
                <a:latin typeface="Tahoma" panose="020B0604030504040204" pitchFamily="34" charset="0"/>
                <a:cs typeface="Tahoma" panose="020B0604030504040204" pitchFamily="34" charset="0"/>
              </a:rPr>
              <a:t/>
            </a:r>
            <a:br>
              <a:rPr lang="en-US" altLang="en-US" dirty="0">
                <a:solidFill>
                  <a:srgbClr val="FF0000"/>
                </a:solidFill>
                <a:latin typeface="Tahoma" panose="020B0604030504040204" pitchFamily="34" charset="0"/>
                <a:cs typeface="Tahoma" panose="020B0604030504040204" pitchFamily="34" charset="0"/>
              </a:rPr>
            </a:br>
            <a:r>
              <a:rPr lang="en-US" altLang="en-US" sz="2700" dirty="0">
                <a:solidFill>
                  <a:schemeClr val="tx1"/>
                </a:solidFill>
                <a:latin typeface="Tahoma" panose="020B0604030504040204" pitchFamily="34" charset="0"/>
                <a:cs typeface="Tahoma" panose="020B0604030504040204" pitchFamily="34" charset="0"/>
              </a:rPr>
              <a:t>A. Yes…</a:t>
            </a:r>
            <a:br>
              <a:rPr lang="en-US" altLang="en-US" sz="2700" dirty="0">
                <a:solidFill>
                  <a:schemeClr val="tx1"/>
                </a:solidFill>
                <a:latin typeface="Tahoma" panose="020B0604030504040204" pitchFamily="34" charset="0"/>
                <a:cs typeface="Tahoma" panose="020B0604030504040204" pitchFamily="34" charset="0"/>
              </a:rPr>
            </a:br>
            <a:r>
              <a:rPr lang="en-US" altLang="en-US" sz="2700" dirty="0">
                <a:solidFill>
                  <a:schemeClr val="tx1"/>
                </a:solidFill>
                <a:latin typeface="Tahoma" panose="020B0604030504040204" pitchFamily="34" charset="0"/>
                <a:cs typeface="Tahoma" panose="020B0604030504040204" pitchFamily="34" charset="0"/>
              </a:rPr>
              <a:t>B. No…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609704"/>
            <a:ext cx="5334000" cy="3210196"/>
          </a:xfrm>
          <a:prstGeom prst="rect">
            <a:avLst/>
          </a:prstGeom>
        </p:spPr>
      </p:pic>
    </p:spTree>
    <p:extLst>
      <p:ext uri="{BB962C8B-B14F-4D97-AF65-F5344CB8AC3E}">
        <p14:creationId xmlns:p14="http://schemas.microsoft.com/office/powerpoint/2010/main" val="7971748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228600"/>
            <a:ext cx="8382000" cy="2133600"/>
          </a:xfrm>
        </p:spPr>
        <p:txBody>
          <a:bodyPr/>
          <a:lstStyle/>
          <a:p>
            <a:r>
              <a:rPr lang="en-US" altLang="en-US" b="1">
                <a:solidFill>
                  <a:srgbClr val="FF0000"/>
                </a:solidFill>
                <a:latin typeface="Tahoma" panose="020B0604030504040204" pitchFamily="34" charset="0"/>
                <a:cs typeface="Tahoma" panose="020B0604030504040204" pitchFamily="34" charset="0"/>
              </a:rPr>
              <a:t>MOOCs and Open Education Around the World</a:t>
            </a:r>
            <a:r>
              <a:rPr lang="en-US" altLang="en-US" b="1"/>
              <a:t/>
            </a:r>
            <a:br>
              <a:rPr lang="en-US" altLang="en-US" b="1"/>
            </a:br>
            <a:r>
              <a:rPr lang="en-US" altLang="en-US" sz="1800" b="1">
                <a:hlinkClick r:id="rId3"/>
              </a:rPr>
              <a:t>http://routledge-ny.com/books/details/9781138807419/</a:t>
            </a:r>
            <a:r>
              <a:rPr lang="en-US" altLang="en-US" sz="1800" b="1"/>
              <a:t> </a:t>
            </a:r>
            <a:endParaRPr lang="en-US" altLang="en-US" sz="180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pic>
        <p:nvPicPr>
          <p:cNvPr id="9" name="Picture 2"/>
          <p:cNvPicPr>
            <a:picLocks noChangeAspect="1"/>
          </p:cNvPicPr>
          <p:nvPr/>
        </p:nvPicPr>
        <p:blipFill>
          <a:blip r:embed="rId9" cstate="print">
            <a:extLst>
              <a:ext uri="{28A0092B-C50C-407E-A947-70E740481C1C}">
                <a14:useLocalDpi xmlns:a14="http://schemas.microsoft.com/office/drawing/2010/main" val="0"/>
              </a:ext>
            </a:extLst>
          </a:blip>
          <a:srcRect l="29437" t="7538" r="27048" b="2003"/>
          <a:stretch>
            <a:fillRect/>
          </a:stretch>
        </p:blipFill>
        <p:spPr bwMode="auto">
          <a:xfrm>
            <a:off x="4114800" y="2665635"/>
            <a:ext cx="1742860" cy="246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3068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7924800" cy="4465740"/>
          </a:xfrm>
        </p:spPr>
        <p:txBody>
          <a:bodyPr/>
          <a:lstStyle/>
          <a:p>
            <a:r>
              <a:rPr lang="en-US" sz="4000" b="1" dirty="0">
                <a:solidFill>
                  <a:srgbClr val="FF0000"/>
                </a:solidFill>
                <a:latin typeface="Tahoma" pitchFamily="34" charset="0"/>
                <a:cs typeface="Tahoma" pitchFamily="34" charset="0"/>
              </a:rPr>
              <a:t>Any Comments or Questions?</a:t>
            </a:r>
            <a:r>
              <a:rPr lang="en-US" sz="2800" b="1" dirty="0">
                <a:solidFill>
                  <a:srgbClr val="FF0000"/>
                </a:solidFill>
                <a:latin typeface="Tahoma" pitchFamily="34" charset="0"/>
                <a:cs typeface="Tahoma" pitchFamily="34" charset="0"/>
              </a:rPr>
              <a:t/>
            </a:r>
            <a:br>
              <a:rPr lang="en-US" sz="2800" b="1" dirty="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Slides at: TrainingShare.com</a:t>
            </a:r>
            <a:br>
              <a:rPr lang="en-US" sz="2800" b="1" dirty="0">
                <a:solidFill>
                  <a:srgbClr val="FF0000"/>
                </a:solidFill>
                <a:latin typeface="Tahoma" pitchFamily="34" charset="0"/>
                <a:cs typeface="Tahoma" pitchFamily="34" charset="0"/>
              </a:rPr>
            </a:br>
            <a:r>
              <a:rPr lang="en-US" sz="2800" b="1" dirty="0">
                <a:solidFill>
                  <a:srgbClr val="0070C0"/>
                </a:solidFill>
                <a:latin typeface="Tahoma" pitchFamily="34" charset="0"/>
                <a:cs typeface="Tahoma" pitchFamily="34" charset="0"/>
              </a:rPr>
              <a:t>Papers: PublicationShare.com</a:t>
            </a:r>
            <a:r>
              <a:rPr lang="en-US" sz="2800" b="1" dirty="0">
                <a:solidFill>
                  <a:srgbClr val="FF0000"/>
                </a:solidFill>
                <a:latin typeface="Tahoma" pitchFamily="34" charset="0"/>
                <a:cs typeface="Tahoma" pitchFamily="34" charset="0"/>
              </a:rPr>
              <a:t/>
            </a:r>
            <a:br>
              <a:rPr lang="en-US" sz="2800" b="1" dirty="0">
                <a:solidFill>
                  <a:srgbClr val="FF0000"/>
                </a:solidFill>
                <a:latin typeface="Tahoma" pitchFamily="34" charset="0"/>
                <a:cs typeface="Tahoma" pitchFamily="34" charset="0"/>
              </a:rPr>
            </a:br>
            <a:r>
              <a:rPr lang="en-US" sz="2800" b="1" dirty="0">
                <a:solidFill>
                  <a:srgbClr val="00B050"/>
                </a:solidFill>
                <a:latin typeface="Tahoma" pitchFamily="34" charset="0"/>
                <a:cs typeface="Tahoma" pitchFamily="34" charset="0"/>
              </a:rPr>
              <a:t>Free Book: </a:t>
            </a:r>
            <a:r>
              <a:rPr lang="en-US" sz="2800" b="1" dirty="0">
                <a:solidFill>
                  <a:srgbClr val="00B050"/>
                </a:solidFill>
                <a:latin typeface="Tahoma" pitchFamily="34" charset="0"/>
                <a:cs typeface="Tahoma" pitchFamily="34" charset="0"/>
                <a:hlinkClick r:id="rId4"/>
              </a:rPr>
              <a:t>http://tec-variety.com/</a:t>
            </a:r>
            <a:r>
              <a:rPr lang="en-US" sz="2800" b="1" dirty="0">
                <a:solidFill>
                  <a:srgbClr val="00B050"/>
                </a:solidFill>
                <a:latin typeface="Tahoma" pitchFamily="34" charset="0"/>
                <a:cs typeface="Tahoma" pitchFamily="34" charset="0"/>
              </a:rPr>
              <a:t/>
            </a:r>
            <a:br>
              <a:rPr lang="en-US" sz="2800" b="1" dirty="0">
                <a:solidFill>
                  <a:srgbClr val="00B050"/>
                </a:solidFill>
                <a:latin typeface="Tahoma" pitchFamily="34" charset="0"/>
                <a:cs typeface="Tahoma" pitchFamily="34" charset="0"/>
              </a:rPr>
            </a:br>
            <a:r>
              <a:rPr lang="en-US" sz="2800" b="1" dirty="0" err="1">
                <a:solidFill>
                  <a:srgbClr val="00B050"/>
                </a:solidFill>
                <a:latin typeface="Tahoma" pitchFamily="34" charset="0"/>
                <a:cs typeface="Tahoma" pitchFamily="34" charset="0"/>
              </a:rPr>
              <a:t>MOOCsBook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5"/>
              </a:rPr>
              <a:t>http://moocsbook.com/</a:t>
            </a:r>
            <a:r>
              <a:rPr lang="en-US" sz="2800" b="1" dirty="0">
                <a:solidFill>
                  <a:srgbClr val="00B050"/>
                </a:solidFill>
                <a:latin typeface="Tahoma" pitchFamily="34" charset="0"/>
                <a:cs typeface="Tahoma" pitchFamily="34" charset="0"/>
              </a:rPr>
              <a:t>  </a:t>
            </a:r>
            <a:br>
              <a:rPr lang="en-US" sz="2800" b="1" dirty="0">
                <a:solidFill>
                  <a:srgbClr val="00B050"/>
                </a:solidFill>
                <a:latin typeface="Tahoma" pitchFamily="34" charset="0"/>
                <a:cs typeface="Tahoma" pitchFamily="34" charset="0"/>
              </a:rPr>
            </a:br>
            <a:r>
              <a:rPr lang="en-US" sz="2800" b="1" dirty="0">
                <a:solidFill>
                  <a:srgbClr val="00B0F0"/>
                </a:solidFill>
                <a:latin typeface="Tahoma" pitchFamily="34" charset="0"/>
                <a:cs typeface="Tahoma" pitchFamily="34" charset="0"/>
              </a:rPr>
              <a:t>	</a:t>
            </a:r>
            <a:endParaRPr lang="en-US" sz="2800" b="1" dirty="0">
              <a:solidFill>
                <a:schemeClr val="tx1"/>
              </a:solidFill>
              <a:latin typeface="Tahoma" pitchFamily="34" charset="0"/>
              <a:cs typeface="Tahoma" pitchFamily="34" charset="0"/>
            </a:endParaRPr>
          </a:p>
        </p:txBody>
      </p:sp>
      <p:pic>
        <p:nvPicPr>
          <p:cNvPr id="11" name="End Cred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0" y="3505200"/>
            <a:ext cx="487363" cy="487363"/>
          </a:xfrm>
          <a:prstGeom prst="rect">
            <a:avLst/>
          </a:prstGeom>
        </p:spPr>
      </p:pic>
      <p:pic>
        <p:nvPicPr>
          <p:cNvPr id="7" name="img342401" descr="4d79b81d-7421-4c47-a438-6672eca40a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200503"/>
            <a:ext cx="3587857" cy="263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43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5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458200"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14,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t>Data From the 2016 Almanac, Chronicle of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http://chronicle.com/interactives/almanac-2016?cid=cp51#id=37_502</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500" t="6078" r="30000" b="44510"/>
          <a:stretch/>
        </p:blipFill>
        <p:spPr>
          <a:xfrm>
            <a:off x="381000" y="2667000"/>
            <a:ext cx="8458200" cy="4059937"/>
          </a:xfrm>
          <a:prstGeom prst="rect">
            <a:avLst/>
          </a:prstGeom>
        </p:spPr>
      </p:pic>
    </p:spTree>
    <p:extLst>
      <p:ext uri="{BB962C8B-B14F-4D97-AF65-F5344CB8AC3E}">
        <p14:creationId xmlns:p14="http://schemas.microsoft.com/office/powerpoint/2010/main" val="3391272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Title 1"/>
          <p:cNvSpPr>
            <a:spLocks noGrp="1"/>
          </p:cNvSpPr>
          <p:nvPr>
            <p:ph type="title"/>
          </p:nvPr>
        </p:nvSpPr>
        <p:spPr>
          <a:xfrm>
            <a:off x="457200" y="401638"/>
            <a:ext cx="7924800" cy="2544762"/>
          </a:xfrm>
        </p:spPr>
        <p:txBody>
          <a:bodyPr/>
          <a:lstStyle/>
          <a:p>
            <a:r>
              <a:rPr lang="en-US" altLang="en-US" sz="4000" b="1" dirty="0">
                <a:solidFill>
                  <a:srgbClr val="FF0000"/>
                </a:solidFill>
                <a:latin typeface="Tahoma" panose="020B0604030504040204" pitchFamily="34" charset="0"/>
                <a:cs typeface="Tahoma" panose="020B0604030504040204" pitchFamily="34" charset="0"/>
              </a:rPr>
              <a:t>January 14, 2016</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Why You Should Care That MOOCs Had a Great 2015</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Bravetta</a:t>
            </a:r>
            <a:r>
              <a:rPr lang="en-US" altLang="en-US" sz="2000" b="1" dirty="0">
                <a:latin typeface="Tahoma" panose="020B0604030504040204" pitchFamily="34" charset="0"/>
                <a:cs typeface="Tahoma" panose="020B0604030504040204" pitchFamily="34" charset="0"/>
              </a:rPr>
              <a:t> </a:t>
            </a:r>
            <a:r>
              <a:rPr lang="en-US" altLang="en-US" sz="2000" b="1" dirty="0" err="1">
                <a:latin typeface="Tahoma" panose="020B0604030504040204" pitchFamily="34" charset="0"/>
                <a:cs typeface="Tahoma" panose="020B0604030504040204" pitchFamily="34" charset="0"/>
              </a:rPr>
              <a:t>Hassell</a:t>
            </a:r>
            <a:r>
              <a:rPr lang="en-US" altLang="en-US" sz="2000" b="1" dirty="0">
                <a:latin typeface="Tahoma" panose="020B0604030504040204" pitchFamily="34" charset="0"/>
                <a:cs typeface="Tahoma" panose="020B0604030504040204" pitchFamily="34" charset="0"/>
              </a:rPr>
              <a:t>, Chief Learning Officer</a:t>
            </a:r>
            <a:endParaRPr lang="en-US" altLang="en-US" sz="700" b="1" dirty="0">
              <a:latin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819400"/>
            <a:ext cx="7848600" cy="3657600"/>
          </a:xfrm>
        </p:spPr>
        <p:txBody>
          <a:bodyPr/>
          <a:lstStyle/>
          <a:p>
            <a:pPr marL="0" indent="0">
              <a:spcBef>
                <a:spcPts val="0"/>
              </a:spcBef>
              <a:buFont typeface="Arial" panose="020B0604020202020204" pitchFamily="34" charset="0"/>
              <a:buNone/>
              <a:defRPr/>
            </a:pPr>
            <a:r>
              <a:rPr lang="en-US" sz="2600" b="1" dirty="0">
                <a:latin typeface="Tahoma" panose="020B0604030504040204" pitchFamily="34" charset="0"/>
                <a:ea typeface="Tahoma" panose="020B0604030504040204" pitchFamily="34" charset="0"/>
                <a:cs typeface="Tahoma" panose="020B0604030504040204" pitchFamily="34" charset="0"/>
                <a:hlinkClick r:id="rId2"/>
              </a:rPr>
              <a:t>data collected by Class Central</a:t>
            </a:r>
            <a:r>
              <a:rPr lang="en-US" sz="2600" b="1" dirty="0">
                <a:latin typeface="Tahoma" panose="020B0604030504040204" pitchFamily="34" charset="0"/>
                <a:ea typeface="Tahoma" panose="020B0604030504040204" pitchFamily="34" charset="0"/>
                <a:cs typeface="Tahoma" panose="020B0604030504040204" pitchFamily="34" charset="0"/>
              </a:rPr>
              <a:t>:</a:t>
            </a:r>
          </a:p>
          <a:p>
            <a:pPr>
              <a:spcBef>
                <a:spcPts val="0"/>
              </a:spcBef>
              <a:defRPr/>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35 million: total number of students who signed up for at least one course.</a:t>
            </a:r>
          </a:p>
          <a:p>
            <a:pPr>
              <a:spcBef>
                <a:spcPts val="0"/>
              </a:spcBef>
              <a:defRPr/>
            </a:pPr>
            <a:r>
              <a:rPr lang="en-US" sz="2400" b="1" dirty="0">
                <a:latin typeface="Tahoma" panose="020B0604030504040204" pitchFamily="34" charset="0"/>
                <a:ea typeface="Tahoma" panose="020B0604030504040204" pitchFamily="34" charset="0"/>
                <a:cs typeface="Tahoma" panose="020B0604030504040204" pitchFamily="34" charset="0"/>
              </a:rPr>
              <a:t>1,800: number of new courses announced.</a:t>
            </a:r>
          </a:p>
          <a:p>
            <a:pPr>
              <a:spcBef>
                <a:spcPts val="0"/>
              </a:spcBef>
              <a:defRPr/>
            </a:pPr>
            <a:r>
              <a:rPr lang="en-US" sz="2400" b="1" dirty="0">
                <a:latin typeface="Tahoma" panose="020B0604030504040204" pitchFamily="34" charset="0"/>
                <a:ea typeface="Tahoma" panose="020B0604030504040204" pitchFamily="34" charset="0"/>
                <a:cs typeface="Tahoma" panose="020B0604030504040204" pitchFamily="34" charset="0"/>
              </a:rPr>
              <a:t>75 percent: the amount of courses available in English (was 80 percent in 2014).</a:t>
            </a:r>
          </a:p>
          <a:p>
            <a:pPr>
              <a:spcBef>
                <a:spcPts val="0"/>
              </a:spcBef>
              <a:defRPr/>
            </a:pPr>
            <a:r>
              <a:rPr lang="en-US" sz="2400" b="1" dirty="0">
                <a:latin typeface="Tahoma" panose="020B0604030504040204" pitchFamily="34" charset="0"/>
                <a:ea typeface="Tahoma" panose="020B0604030504040204" pitchFamily="34" charset="0"/>
                <a:cs typeface="Tahoma" panose="020B0604030504040204" pitchFamily="34" charset="0"/>
              </a:rPr>
              <a:t>2,200: courses offered for the first time.</a:t>
            </a:r>
          </a:p>
          <a:p>
            <a:pPr>
              <a:spcBef>
                <a:spcPts val="0"/>
              </a:spcBef>
              <a:defRPr/>
            </a:pPr>
            <a:r>
              <a:rPr lang="en-US" sz="2400" b="1" dirty="0" err="1">
                <a:latin typeface="Tahoma" panose="020B0604030504040204" pitchFamily="34" charset="0"/>
                <a:ea typeface="Tahoma" panose="020B0604030504040204" pitchFamily="34" charset="0"/>
                <a:cs typeface="Tahoma" panose="020B0604030504040204" pitchFamily="34" charset="0"/>
                <a:hlinkClick r:id="rId3"/>
              </a:rPr>
              <a:t>Reportlinker</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estimates the MOOC market to grow by nearly $7 billion by 2020.</a:t>
            </a:r>
            <a:endParaRPr lang="en-US" sz="2400" b="1" dirty="0">
              <a:latin typeface="Tahoma" panose="020B0604030504040204" pitchFamily="34" charset="0"/>
              <a:ea typeface="Tahoma" panose="020B0604030504040204" pitchFamily="34" charset="0"/>
              <a:cs typeface="Tahoma" panose="020B0604030504040204" pitchFamily="34" charset="0"/>
            </a:endParaRPr>
          </a:p>
          <a:p>
            <a:pPr>
              <a:defRPr/>
            </a:pPr>
            <a:endParaRPr lang="en-US" dirty="0"/>
          </a:p>
        </p:txBody>
      </p:sp>
    </p:spTree>
    <p:extLst>
      <p:ext uri="{BB962C8B-B14F-4D97-AF65-F5344CB8AC3E}">
        <p14:creationId xmlns:p14="http://schemas.microsoft.com/office/powerpoint/2010/main" val="2975693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Title 1"/>
          <p:cNvSpPr>
            <a:spLocks noGrp="1"/>
          </p:cNvSpPr>
          <p:nvPr>
            <p:ph type="title"/>
          </p:nvPr>
        </p:nvSpPr>
        <p:spPr>
          <a:xfrm>
            <a:off x="457200" y="274638"/>
            <a:ext cx="8458200" cy="2468562"/>
          </a:xfrm>
        </p:spPr>
        <p:txBody>
          <a:bodyPr/>
          <a:lstStyle/>
          <a:p>
            <a:r>
              <a:rPr lang="en-US" altLang="en-US" sz="4000" b="1">
                <a:solidFill>
                  <a:srgbClr val="FF0000"/>
                </a:solidFill>
                <a:latin typeface="Tahoma" panose="020B0604030504040204" pitchFamily="34" charset="0"/>
                <a:cs typeface="Tahoma" panose="020B0604030504040204" pitchFamily="34" charset="0"/>
              </a:rPr>
              <a:t>January 14, 2016</a:t>
            </a:r>
            <a:r>
              <a:rPr lang="en-US" altLang="en-US" sz="3600" b="1">
                <a:latin typeface="Tahoma" panose="020B0604030504040204" pitchFamily="34" charset="0"/>
                <a:cs typeface="Tahoma" panose="020B0604030504040204" pitchFamily="34" charset="0"/>
              </a:rPr>
              <a:t/>
            </a:r>
            <a:br>
              <a:rPr lang="en-US" altLang="en-US" sz="3600" b="1">
                <a:latin typeface="Tahoma" panose="020B0604030504040204" pitchFamily="34" charset="0"/>
                <a:cs typeface="Tahoma" panose="020B0604030504040204" pitchFamily="34" charset="0"/>
              </a:rPr>
            </a:br>
            <a:r>
              <a:rPr lang="en-US" altLang="en-US" sz="3200" b="1">
                <a:latin typeface="Tahoma" panose="020B0604030504040204" pitchFamily="34" charset="0"/>
                <a:cs typeface="Tahoma" panose="020B0604030504040204" pitchFamily="34" charset="0"/>
              </a:rPr>
              <a:t>Why You Should Care That MOOCs Had a Great 2015</a:t>
            </a:r>
            <a:br>
              <a:rPr lang="en-US" altLang="en-US" sz="32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Bravetta Hassell, Chief Learning Officer</a:t>
            </a:r>
            <a:endParaRPr lang="en-US" altLang="en-US" sz="1100" b="1">
              <a:latin typeface="Tahoma" panose="020B0604030504040204" pitchFamily="34" charset="0"/>
              <a:cs typeface="Tahoma" panose="020B0604030504040204" pitchFamily="34" charset="0"/>
            </a:endParaRPr>
          </a:p>
        </p:txBody>
      </p:sp>
      <p:sp>
        <p:nvSpPr>
          <p:cNvPr id="643075" name="Content Placeholder 3"/>
          <p:cNvSpPr>
            <a:spLocks noGrp="1"/>
          </p:cNvSpPr>
          <p:nvPr>
            <p:ph idx="1"/>
          </p:nvPr>
        </p:nvSpPr>
        <p:spPr>
          <a:xfrm>
            <a:off x="457200" y="2667000"/>
            <a:ext cx="8229600" cy="3459163"/>
          </a:xfrm>
        </p:spPr>
        <p:txBody>
          <a:bodyPr/>
          <a:lstStyle/>
          <a:p>
            <a:r>
              <a:rPr lang="en-US" altLang="en-US" sz="2000" b="1">
                <a:latin typeface="Tahoma" panose="020B0604030504040204" pitchFamily="34" charset="0"/>
                <a:cs typeface="Tahoma" panose="020B0604030504040204" pitchFamily="34" charset="0"/>
              </a:rPr>
              <a:t>Self-paced courses are getting a boost…</a:t>
            </a:r>
            <a:r>
              <a:rPr lang="en-US" altLang="en-US" sz="2000" b="1">
                <a:solidFill>
                  <a:srgbClr val="FF0000"/>
                </a:solidFill>
                <a:latin typeface="Tahoma" panose="020B0604030504040204" pitchFamily="34" charset="0"/>
                <a:cs typeface="Tahoma" panose="020B0604030504040204" pitchFamily="34" charset="0"/>
              </a:rPr>
              <a:t>More than 800 self-paced courses exist in the MOOC market, and that number is only getting larger.</a:t>
            </a:r>
          </a:p>
          <a:p>
            <a:endParaRPr lang="en-US" altLang="en-US" sz="2000" b="1">
              <a:latin typeface="Tahoma" panose="020B0604030504040204" pitchFamily="34" charset="0"/>
              <a:cs typeface="Tahoma" panose="020B0604030504040204" pitchFamily="34" charset="0"/>
            </a:endParaRPr>
          </a:p>
          <a:p>
            <a:r>
              <a:rPr lang="en-US" altLang="en-US" sz="2000" b="1">
                <a:latin typeface="Tahoma" panose="020B0604030504040204" pitchFamily="34" charset="0"/>
                <a:cs typeface="Tahoma" panose="020B0604030504040204" pitchFamily="34" charset="0"/>
              </a:rPr>
              <a:t>MOOC providers are realizing their value. No longer are MOOC providers offering free certificates. </a:t>
            </a:r>
            <a:r>
              <a:rPr lang="en-US" altLang="en-US" sz="2000" b="1">
                <a:solidFill>
                  <a:srgbClr val="FF0000"/>
                </a:solidFill>
                <a:latin typeface="Tahoma" panose="020B0604030504040204" pitchFamily="34" charset="0"/>
                <a:cs typeface="Tahoma" panose="020B0604030504040204" pitchFamily="34" charset="0"/>
              </a:rPr>
              <a:t>At Coursera, the average course is $56; at edX, it’s $53. </a:t>
            </a:r>
            <a:r>
              <a:rPr lang="en-US" altLang="en-US" sz="2000" b="1">
                <a:latin typeface="Tahoma" panose="020B0604030504040204" pitchFamily="34" charset="0"/>
                <a:cs typeface="Tahoma" panose="020B0604030504040204" pitchFamily="34" charset="0"/>
              </a:rPr>
              <a:t>Further, Coursera is putting up a paywall for graded assignments for some courses. </a:t>
            </a:r>
            <a:endParaRPr lang="en-US" altLang="en-US" sz="1600"/>
          </a:p>
        </p:txBody>
      </p:sp>
    </p:spTree>
    <p:extLst>
      <p:ext uri="{BB962C8B-B14F-4D97-AF65-F5344CB8AC3E}">
        <p14:creationId xmlns:p14="http://schemas.microsoft.com/office/powerpoint/2010/main" val="330432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534"/>
            <a:ext cx="8273845" cy="1359266"/>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MOOCWatch</a:t>
            </a:r>
            <a:r>
              <a:rPr lang="en-US" sz="2000" b="1" dirty="0">
                <a:latin typeface="Tahoma" panose="020B0604030504040204" pitchFamily="34" charset="0"/>
                <a:ea typeface="Tahoma" panose="020B0604030504040204" pitchFamily="34" charset="0"/>
                <a:cs typeface="Tahoma" panose="020B0604030504040204" pitchFamily="34" charset="0"/>
              </a:rPr>
              <a:t> Feb 2016: More Students, More Price Points, More Models. </a:t>
            </a:r>
            <a:r>
              <a:rPr lang="en-US" sz="2000" b="1" dirty="0" err="1">
                <a:latin typeface="Tahoma" panose="020B0604030504040204" pitchFamily="34" charset="0"/>
                <a:ea typeface="Tahoma" panose="020B0604030504040204" pitchFamily="34" charset="0"/>
                <a:cs typeface="Tahoma" panose="020B0604030504040204" pitchFamily="34" charset="0"/>
              </a:rPr>
              <a:t>Anuar</a:t>
            </a:r>
            <a:r>
              <a:rPr lang="en-US" sz="2000" b="1" dirty="0">
                <a:latin typeface="Tahoma" panose="020B0604030504040204" pitchFamily="34" charset="0"/>
                <a:ea typeface="Tahoma" panose="020B0604030504040204" pitchFamily="34" charset="0"/>
                <a:cs typeface="Tahoma" panose="020B0604030504040204" pitchFamily="34" charset="0"/>
              </a:rPr>
              <a:t> Andres </a:t>
            </a:r>
            <a:r>
              <a:rPr lang="en-US" sz="2000" b="1" dirty="0" err="1">
                <a:latin typeface="Tahoma" panose="020B0604030504040204" pitchFamily="34" charset="0"/>
                <a:ea typeface="Tahoma" panose="020B0604030504040204" pitchFamily="34" charset="0"/>
                <a:cs typeface="Tahoma" panose="020B0604030504040204" pitchFamily="34" charset="0"/>
              </a:rPr>
              <a:t>Lequerica</a:t>
            </a:r>
            <a:r>
              <a:rPr lang="en-US" sz="2000" b="1" dirty="0">
                <a:latin typeface="Tahoma" panose="020B0604030504040204" pitchFamily="34" charset="0"/>
                <a:ea typeface="Tahoma" panose="020B0604030504040204" pitchFamily="34" charset="0"/>
                <a:cs typeface="Tahoma" panose="020B0604030504040204" pitchFamily="34" charset="0"/>
              </a:rPr>
              <a:t> is Class Central’s analyst</a:t>
            </a:r>
            <a:r>
              <a:rPr lang="en-US" sz="900" b="1" dirty="0">
                <a:latin typeface="Tahoma" panose="020B0604030504040204" pitchFamily="34" charset="0"/>
                <a:ea typeface="Tahoma" panose="020B0604030504040204" pitchFamily="34" charset="0"/>
                <a:cs typeface="Tahoma" panose="020B0604030504040204" pitchFamily="34" charset="0"/>
              </a:rPr>
              <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https://www.class-central.com/report/moocwatch-feb-2016/</a:t>
            </a:r>
            <a:r>
              <a:rPr lang="en-US" sz="900" b="1" dirty="0">
                <a:latin typeface="Tahoma" panose="020B0604030504040204" pitchFamily="34" charset="0"/>
                <a:ea typeface="Tahoma" panose="020B0604030504040204" pitchFamily="34" charset="0"/>
                <a:cs typeface="Tahoma" panose="020B0604030504040204" pitchFamily="34" charset="0"/>
              </a:rPr>
              <a:t> </a:t>
            </a:r>
          </a:p>
        </p:txBody>
      </p:sp>
      <p:sp>
        <p:nvSpPr>
          <p:cNvPr id="5" name="Content Placeholder 4"/>
          <p:cNvSpPr>
            <a:spLocks noGrp="1"/>
          </p:cNvSpPr>
          <p:nvPr>
            <p:ph idx="1"/>
          </p:nvPr>
        </p:nvSpPr>
        <p:spPr>
          <a:xfrm>
            <a:off x="380999" y="2057401"/>
            <a:ext cx="8350045" cy="3733800"/>
          </a:xfrm>
        </p:spPr>
        <p:txBody>
          <a:bodyPr/>
          <a:lstStyle/>
          <a:p>
            <a:r>
              <a:rPr lang="en-US" sz="1800" b="1" dirty="0">
                <a:latin typeface="Tahoma" panose="020B0604030504040204" pitchFamily="34" charset="0"/>
                <a:ea typeface="Tahoma" panose="020B0604030504040204" pitchFamily="34" charset="0"/>
                <a:cs typeface="Tahoma" panose="020B0604030504040204" pitchFamily="34" charset="0"/>
              </a:rPr>
              <a:t>Arabic MOOC platform </a:t>
            </a:r>
            <a:r>
              <a:rPr lang="en-US" sz="1800" b="1" dirty="0" err="1">
                <a:latin typeface="Tahoma" panose="020B0604030504040204" pitchFamily="34" charset="0"/>
                <a:ea typeface="Tahoma" panose="020B0604030504040204" pitchFamily="34" charset="0"/>
                <a:cs typeface="Tahoma" panose="020B0604030504040204" pitchFamily="34" charset="0"/>
              </a:rPr>
              <a:t>Nadrus</a:t>
            </a:r>
            <a:r>
              <a:rPr lang="en-US" sz="1800" b="1" dirty="0">
                <a:latin typeface="Tahoma" panose="020B0604030504040204" pitchFamily="34" charset="0"/>
                <a:ea typeface="Tahoma" panose="020B0604030504040204" pitchFamily="34" charset="0"/>
                <a:cs typeface="Tahoma" panose="020B0604030504040204" pitchFamily="34" charset="0"/>
              </a:rPr>
              <a:t> has reached 100,000 students.</a:t>
            </a:r>
          </a:p>
          <a:p>
            <a:r>
              <a:rPr lang="en-US" sz="1800" b="1" dirty="0">
                <a:latin typeface="Tahoma" panose="020B0604030504040204" pitchFamily="34" charset="0"/>
                <a:ea typeface="Tahoma" panose="020B0604030504040204" pitchFamily="34" charset="0"/>
                <a:cs typeface="Tahoma" panose="020B0604030504040204" pitchFamily="34" charset="0"/>
              </a:rPr>
              <a:t>Brazilian MOOC platform </a:t>
            </a:r>
            <a:r>
              <a:rPr lang="en-US" sz="1800" b="1" dirty="0" err="1">
                <a:latin typeface="Tahoma" panose="020B0604030504040204" pitchFamily="34" charset="0"/>
                <a:ea typeface="Tahoma" panose="020B0604030504040204" pitchFamily="34" charset="0"/>
                <a:cs typeface="Tahoma" panose="020B0604030504040204" pitchFamily="34" charset="0"/>
              </a:rPr>
              <a:t>Veduca</a:t>
            </a:r>
            <a:r>
              <a:rPr lang="en-US" sz="1800" b="1" dirty="0">
                <a:latin typeface="Tahoma" panose="020B0604030504040204" pitchFamily="34" charset="0"/>
                <a:ea typeface="Tahoma" panose="020B0604030504040204" pitchFamily="34" charset="0"/>
                <a:cs typeface="Tahoma" panose="020B0604030504040204" pitchFamily="34" charset="0"/>
              </a:rPr>
              <a:t> has reached 800,000 students.</a:t>
            </a:r>
          </a:p>
          <a:p>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Coursera reaches 700,000 </a:t>
            </a:r>
            <a:r>
              <a:rPr lang="en-US" sz="1800" b="1" dirty="0" err="1">
                <a:solidFill>
                  <a:srgbClr val="FF0000"/>
                </a:solidFill>
                <a:latin typeface="Tahoma" panose="020B0604030504040204" pitchFamily="34" charset="0"/>
                <a:ea typeface="Tahoma" panose="020B0604030504040204" pitchFamily="34" charset="0"/>
                <a:cs typeface="Tahoma" panose="020B0604030504040204" pitchFamily="34" charset="0"/>
              </a:rPr>
              <a:t>MOOCers</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in Brazil.</a:t>
            </a:r>
          </a:p>
          <a:p>
            <a:r>
              <a:rPr lang="en-US" sz="1800" b="1" dirty="0">
                <a:latin typeface="Tahoma" panose="020B0604030504040204" pitchFamily="34" charset="0"/>
                <a:ea typeface="Tahoma" panose="020B0604030504040204" pitchFamily="34" charset="0"/>
                <a:cs typeface="Tahoma" panose="020B0604030504040204" pitchFamily="34" charset="0"/>
              </a:rPr>
              <a:t>French MOOC platform France has reached 500,000 students.</a:t>
            </a:r>
          </a:p>
          <a:p>
            <a:r>
              <a:rPr lang="en-US" sz="1800" b="1" dirty="0" err="1">
                <a:latin typeface="Tahoma" panose="020B0604030504040204" pitchFamily="34" charset="0"/>
                <a:ea typeface="Tahoma" panose="020B0604030504040204" pitchFamily="34" charset="0"/>
                <a:cs typeface="Tahoma" panose="020B0604030504040204" pitchFamily="34" charset="0"/>
              </a:rPr>
              <a:t>FutureLearn</a:t>
            </a:r>
            <a:r>
              <a:rPr lang="en-US" sz="1800" b="1" dirty="0">
                <a:latin typeface="Tahoma" panose="020B0604030504040204" pitchFamily="34" charset="0"/>
                <a:ea typeface="Tahoma" panose="020B0604030504040204" pitchFamily="34" charset="0"/>
                <a:cs typeface="Tahoma" panose="020B0604030504040204" pitchFamily="34" charset="0"/>
              </a:rPr>
              <a:t> has reached 3 million students. India: NIIT partners with </a:t>
            </a:r>
            <a:r>
              <a:rPr lang="en-US" sz="1800" b="1" dirty="0" err="1">
                <a:latin typeface="Tahoma" panose="020B0604030504040204" pitchFamily="34" charset="0"/>
                <a:ea typeface="Tahoma" panose="020B0604030504040204" pitchFamily="34" charset="0"/>
                <a:cs typeface="Tahoma" panose="020B0604030504040204" pitchFamily="34" charset="0"/>
              </a:rPr>
              <a:t>edX</a:t>
            </a:r>
            <a:r>
              <a:rPr lang="en-US" sz="1800" b="1" dirty="0">
                <a:latin typeface="Tahoma" panose="020B0604030504040204" pitchFamily="34" charset="0"/>
                <a:ea typeface="Tahoma" panose="020B0604030504040204" pitchFamily="34" charset="0"/>
                <a:cs typeface="Tahoma" panose="020B0604030504040204" pitchFamily="34" charset="0"/>
              </a:rPr>
              <a:t> to use MOOCs to train half a million people in tech skills.</a:t>
            </a:r>
          </a:p>
          <a:p>
            <a:r>
              <a:rPr lang="en-US" sz="1800" b="1" dirty="0" err="1">
                <a:solidFill>
                  <a:srgbClr val="FF0000"/>
                </a:solidFill>
                <a:latin typeface="Tahoma" panose="020B0604030504040204" pitchFamily="34" charset="0"/>
                <a:ea typeface="Tahoma" panose="020B0604030504040204" pitchFamily="34" charset="0"/>
                <a:cs typeface="Tahoma" panose="020B0604030504040204" pitchFamily="34" charset="0"/>
              </a:rPr>
              <a:t>Udemy</a:t>
            </a: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has reached 10 million students.</a:t>
            </a:r>
          </a:p>
          <a:p>
            <a:r>
              <a:rPr lang="en-US" sz="1800" b="1" dirty="0">
                <a:latin typeface="Tahoma" panose="020B0604030504040204" pitchFamily="34" charset="0"/>
                <a:ea typeface="Tahoma" panose="020B0604030504040204" pitchFamily="34" charset="0"/>
                <a:cs typeface="Tahoma" panose="020B0604030504040204" pitchFamily="34" charset="0"/>
              </a:rPr>
              <a:t>University of London reached 1 million enrollments on Coursera.</a:t>
            </a: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5181600"/>
            <a:ext cx="1676400" cy="1676400"/>
          </a:xfrm>
          <a:prstGeom prst="rect">
            <a:avLst/>
          </a:prstGeom>
        </p:spPr>
      </p:pic>
    </p:spTree>
    <p:extLst>
      <p:ext uri="{BB962C8B-B14F-4D97-AF65-F5344CB8AC3E}">
        <p14:creationId xmlns:p14="http://schemas.microsoft.com/office/powerpoint/2010/main" val="508880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3716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21,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Scope of </a:t>
            </a:r>
            <a:r>
              <a:rPr lang="en-US" sz="3200" b="1" dirty="0" err="1">
                <a:latin typeface="Tahoma" panose="020B0604030504040204" pitchFamily="34" charset="0"/>
                <a:ea typeface="Tahoma" panose="020B0604030504040204" pitchFamily="34" charset="0"/>
                <a:cs typeface="Tahoma" panose="020B0604030504040204" pitchFamily="34" charset="0"/>
              </a:rPr>
              <a:t>edX</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Joshua Kim, Inside Higher Ed</a:t>
            </a:r>
            <a:r>
              <a:rPr lang="en-US" sz="500" b="1" dirty="0">
                <a:latin typeface="Tahoma" panose="020B0604030504040204" pitchFamily="34" charset="0"/>
                <a:ea typeface="Tahoma" panose="020B0604030504040204" pitchFamily="34" charset="0"/>
                <a:cs typeface="Tahoma" panose="020B0604030504040204" pitchFamily="34" charset="0"/>
              </a:rPr>
              <a:t/>
            </a:r>
            <a:br>
              <a:rPr lang="en-US" sz="500" b="1" dirty="0">
                <a:latin typeface="Tahoma" panose="020B0604030504040204" pitchFamily="34" charset="0"/>
                <a:ea typeface="Tahoma" panose="020B0604030504040204" pitchFamily="34" charset="0"/>
                <a:cs typeface="Tahoma" panose="020B0604030504040204" pitchFamily="34" charset="0"/>
              </a:rPr>
            </a:br>
            <a:r>
              <a:rPr lang="en-US" sz="5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https://www.insidehighered.com/blogs/technology-and-learning/scope-edx?utm_source=Inside+Higher+Ed&amp;utm_campaign=56cdbb1f78-DNU20160722&amp;utm_medium=email&amp;utm_term=0_1fcbc04421-56cdbb1f78-197362401</a:t>
            </a:r>
            <a:r>
              <a:rPr lang="en-US" sz="500" b="1" dirty="0">
                <a:latin typeface="Tahoma" panose="020B0604030504040204" pitchFamily="34" charset="0"/>
                <a:ea typeface="Tahoma" panose="020B0604030504040204" pitchFamily="34" charset="0"/>
                <a:cs typeface="Tahoma" panose="020B0604030504040204" pitchFamily="34" charset="0"/>
              </a:rPr>
              <a:t> </a:t>
            </a:r>
          </a:p>
        </p:txBody>
      </p:sp>
      <p:sp>
        <p:nvSpPr>
          <p:cNvPr id="5" name="Content Placeholder 4"/>
          <p:cNvSpPr>
            <a:spLocks noGrp="1"/>
          </p:cNvSpPr>
          <p:nvPr>
            <p:ph idx="1"/>
          </p:nvPr>
        </p:nvSpPr>
        <p:spPr>
          <a:xfrm>
            <a:off x="457200" y="2286000"/>
            <a:ext cx="8305800" cy="4114800"/>
          </a:xfrm>
        </p:spPr>
        <p:txBody>
          <a:bodyPr/>
          <a:lstStyle/>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Let me share some </a:t>
            </a: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numbers that blew my mind:</a:t>
            </a:r>
          </a:p>
          <a:p>
            <a:r>
              <a:rPr lang="en-US" sz="2000" b="1" dirty="0">
                <a:latin typeface="Tahoma" panose="020B0604030504040204" pitchFamily="34" charset="0"/>
                <a:ea typeface="Tahoma" panose="020B0604030504040204" pitchFamily="34" charset="0"/>
                <a:cs typeface="Tahoma" panose="020B0604030504040204" pitchFamily="34" charset="0"/>
              </a:rPr>
              <a:t>There are 8.3 million (unique) lifelong learners on the </a:t>
            </a: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platform.</a:t>
            </a:r>
          </a:p>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Between 2012, when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edX</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started, and today - there have been 27 million course enrollments.</a:t>
            </a:r>
          </a:p>
          <a:p>
            <a:r>
              <a:rPr lang="en-US" sz="2000" b="1" dirty="0">
                <a:latin typeface="Tahoma" panose="020B0604030504040204" pitchFamily="34" charset="0"/>
                <a:ea typeface="Tahoma" panose="020B0604030504040204" pitchFamily="34" charset="0"/>
                <a:cs typeface="Tahoma" panose="020B0604030504040204" pitchFamily="34" charset="0"/>
              </a:rPr>
              <a:t>Over 1,000 courses have been offered.</a:t>
            </a:r>
          </a:p>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There have been over 2,300 faculty and staff that have taught on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edX</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Over 840,000 certificates have been earned by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edX</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learners.</a:t>
            </a:r>
          </a:p>
          <a:p>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has over 100 schools, institutes and organizations in the Consortium creating open online courses.</a:t>
            </a: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04139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21336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21,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Scope of </a:t>
            </a:r>
            <a:r>
              <a:rPr lang="en-US" sz="36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Joshua Kim, Inside Higher Ed</a:t>
            </a:r>
            <a:r>
              <a:rPr lang="en-US" sz="600" b="1" dirty="0">
                <a:latin typeface="Tahoma" panose="020B0604030504040204" pitchFamily="34" charset="0"/>
                <a:ea typeface="Tahoma" panose="020B0604030504040204" pitchFamily="34" charset="0"/>
                <a:cs typeface="Tahoma" panose="020B0604030504040204" pitchFamily="34" charset="0"/>
              </a:rPr>
              <a:t/>
            </a:r>
            <a:br>
              <a:rPr lang="en-US" sz="6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https://www.insidehighered.com/blogs/technology-and-learning/scope-edx?utm_source=Inside+Higher+Ed&amp;utm_campaign=56cdbb1f78-DNU20160722&amp;utm_medium=email&amp;utm_term=0_1fcbc04421-56cdbb1f78-197362401</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457200" y="2362200"/>
            <a:ext cx="8305800" cy="4038600"/>
          </a:xfrm>
        </p:spPr>
        <p:txBody>
          <a:bodyPr/>
          <a:lstStyle/>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And where do </a:t>
            </a: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lifelong learners come from?</a:t>
            </a:r>
          </a:p>
          <a:p>
            <a:r>
              <a:rPr lang="en-US" sz="2000" b="1" dirty="0">
                <a:latin typeface="Tahoma" panose="020B0604030504040204" pitchFamily="34" charset="0"/>
                <a:ea typeface="Tahoma" panose="020B0604030504040204" pitchFamily="34" charset="0"/>
                <a:cs typeface="Tahoma" panose="020B0604030504040204" pitchFamily="34" charset="0"/>
              </a:rPr>
              <a:t>There are lifelong learners in every country of the world (save North Korea).</a:t>
            </a:r>
          </a:p>
          <a:p>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 bit over a quarter (27%) of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edX</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learners come from the U.S. The next biggest country is India (11%), the U.K. and Brazil (both 4%) and China, Canada, and Mexico (3% each).</a:t>
            </a:r>
          </a:p>
          <a:p>
            <a:r>
              <a:rPr lang="en-US" sz="2000" b="1" dirty="0">
                <a:latin typeface="Tahoma" panose="020B0604030504040204" pitchFamily="34" charset="0"/>
                <a:ea typeface="Tahoma" panose="020B0604030504040204" pitchFamily="34" charset="0"/>
                <a:cs typeface="Tahoma" panose="020B0604030504040204" pitchFamily="34" charset="0"/>
              </a:rPr>
              <a:t>Over four-in-ten </a:t>
            </a: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learners live in emerging economy countries.</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Does Coursera, </a:t>
            </a:r>
            <a:r>
              <a:rPr lang="en-US" sz="2000" b="1" dirty="0" err="1">
                <a:latin typeface="Tahoma" panose="020B0604030504040204" pitchFamily="34" charset="0"/>
                <a:ea typeface="Tahoma" panose="020B0604030504040204" pitchFamily="34" charset="0"/>
                <a:cs typeface="Tahoma" panose="020B0604030504040204" pitchFamily="34" charset="0"/>
              </a:rPr>
              <a:t>NovoEd</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FutureLearn</a:t>
            </a:r>
            <a:r>
              <a:rPr lang="en-US" sz="2000" b="1" dirty="0">
                <a:latin typeface="Tahoma" panose="020B0604030504040204" pitchFamily="34" charset="0"/>
                <a:ea typeface="Tahoma" panose="020B0604030504040204" pitchFamily="34" charset="0"/>
                <a:cs typeface="Tahoma" panose="020B0604030504040204" pitchFamily="34" charset="0"/>
              </a:rPr>
              <a:t>, Canvas.net, and other open online learning platforms report similar levels and trends</a:t>
            </a:r>
            <a:r>
              <a:rPr lang="en-US" dirty="0"/>
              <a:t>?</a:t>
            </a: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377799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27,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Class Central</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https://www.class-central.com/collection/top-free-online-courses</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685800" y="2209800"/>
            <a:ext cx="7391400" cy="3916363"/>
          </a:xfrm>
        </p:spPr>
        <p:txBody>
          <a:bodyPr/>
          <a:lstStyle/>
          <a:p>
            <a:r>
              <a:rPr lang="en-US" sz="2400" b="1" dirty="0">
                <a:latin typeface="Tahoma" panose="020B0604030504040204" pitchFamily="34" charset="0"/>
                <a:ea typeface="Tahoma" panose="020B0604030504040204" pitchFamily="34" charset="0"/>
                <a:cs typeface="Tahoma" panose="020B0604030504040204" pitchFamily="34" charset="0"/>
              </a:rPr>
              <a:t>Now there are close to 6,000 MOOCs from 600+ universities around the world. This can be daunting to the millions of learners around the world who have never done an online course before.</a:t>
            </a:r>
          </a:p>
          <a:p>
            <a:r>
              <a:rPr lang="en-US" sz="2400" b="1" dirty="0">
                <a:latin typeface="Tahoma" panose="020B0604030504040204" pitchFamily="34" charset="0"/>
                <a:ea typeface="Tahoma" panose="020B0604030504040204" pitchFamily="34" charset="0"/>
                <a:cs typeface="Tahoma" panose="020B0604030504040204" pitchFamily="34" charset="0"/>
              </a:rPr>
              <a:t>That’s why we came up with a list of </a:t>
            </a:r>
            <a:r>
              <a:rPr lang="en-US" sz="2400" b="1" i="1" dirty="0">
                <a:latin typeface="Tahoma" panose="020B0604030504040204" pitchFamily="34" charset="0"/>
                <a:ea typeface="Tahoma" panose="020B0604030504040204" pitchFamily="34" charset="0"/>
                <a:cs typeface="Tahoma" panose="020B0604030504040204" pitchFamily="34" charset="0"/>
              </a:rPr>
              <a:t>Top 50 MOOCs of All Time</a:t>
            </a:r>
            <a:r>
              <a:rPr lang="en-US" sz="2400" b="1" dirty="0">
                <a:latin typeface="Tahoma" panose="020B0604030504040204" pitchFamily="34" charset="0"/>
                <a:ea typeface="Tahoma" panose="020B0604030504040204" pitchFamily="34" charset="0"/>
                <a:cs typeface="Tahoma" panose="020B0604030504040204" pitchFamily="34" charset="0"/>
              </a:rPr>
              <a:t> based on thousands of reviews written by Class Central users.</a:t>
            </a:r>
          </a:p>
          <a:p>
            <a:pPr marL="0" indent="0">
              <a:buNone/>
            </a:pPr>
            <a:endParaRPr lang="en-US" dirty="0"/>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l="1019" t="13179" r="1083" b="2470"/>
          <a:stretch>
            <a:fillRect/>
          </a:stretch>
        </p:blipFill>
        <p:spPr bwMode="auto">
          <a:xfrm>
            <a:off x="6989555" y="5427657"/>
            <a:ext cx="2154445" cy="143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l="1823" t="13597" r="10580" b="1839"/>
          <a:stretch>
            <a:fillRect/>
          </a:stretch>
        </p:blipFill>
        <p:spPr bwMode="auto">
          <a:xfrm>
            <a:off x="5257800" y="5427657"/>
            <a:ext cx="1579355" cy="132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973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381000"/>
            <a:ext cx="8289925" cy="1905000"/>
          </a:xfrm>
        </p:spPr>
        <p:txBody>
          <a:bodyPr rtlCol="0">
            <a:normAutofit fontScale="90000"/>
          </a:bodyPr>
          <a:lstStyle/>
          <a:p>
            <a:pPr fontAlgn="auto">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State of the MOOC 2016: </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 Year of Massive Landscape Change For Massive Open Online Courses, Online Course Report</a:t>
            </a:r>
            <a:r>
              <a:rPr lang="en-US" sz="3100" b="1" dirty="0">
                <a:latin typeface="Tahoma" panose="020B0604030504040204" pitchFamily="34" charset="0"/>
                <a:ea typeface="Tahoma" panose="020B0604030504040204" pitchFamily="34" charset="0"/>
                <a:cs typeface="Tahoma" panose="020B0604030504040204" pitchFamily="34" charset="0"/>
              </a:rPr>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http://www.onlinecoursereport.com/state-of-the-mooc-2016-a-year-of-massive-landscape-change-for-massive-open-online-courses/</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646147" name="Picture 4"/>
          <p:cNvPicPr>
            <a:picLocks noChangeAspect="1"/>
          </p:cNvPicPr>
          <p:nvPr/>
        </p:nvPicPr>
        <p:blipFill rotWithShape="1">
          <a:blip r:embed="rId3">
            <a:extLst>
              <a:ext uri="{28A0092B-C50C-407E-A947-70E740481C1C}">
                <a14:useLocalDpi xmlns:a14="http://schemas.microsoft.com/office/drawing/2010/main" val="0"/>
              </a:ext>
            </a:extLst>
          </a:blip>
          <a:srcRect l="7766" t="36485" r="39694" b="27706"/>
          <a:stretch/>
        </p:blipFill>
        <p:spPr bwMode="auto">
          <a:xfrm>
            <a:off x="2266545" y="2782111"/>
            <a:ext cx="6858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p:nvPicPr>
        <p:blipFill>
          <a:blip r:embed="rId4" cstate="print">
            <a:extLst>
              <a:ext uri="{28A0092B-C50C-407E-A947-70E740481C1C}">
                <a14:useLocalDpi xmlns:a14="http://schemas.microsoft.com/office/drawing/2010/main" val="0"/>
              </a:ext>
            </a:extLst>
          </a:blip>
          <a:srcRect l="3870" t="10159" r="37119" b="30159"/>
          <a:stretch>
            <a:fillRect/>
          </a:stretch>
        </p:blipFill>
        <p:spPr bwMode="auto">
          <a:xfrm>
            <a:off x="0" y="2971800"/>
            <a:ext cx="2619653" cy="201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329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 y="609600"/>
            <a:ext cx="8229600" cy="17526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5, 2016</a:t>
            </a:r>
            <a:r>
              <a:rPr lang="en-US" sz="2000" dirty="0"/>
              <a:t/>
            </a:r>
            <a:br>
              <a:rPr lang="en-US" sz="2000" dirty="0"/>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Use Of MOOCs And Online Education Is Exploding: Here's Why</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Josh </a:t>
            </a:r>
            <a:r>
              <a:rPr lang="en-US" sz="2000" b="1" dirty="0" err="1">
                <a:latin typeface="Tahoma" panose="020B0604030504040204" pitchFamily="34" charset="0"/>
                <a:ea typeface="Tahoma" panose="020B0604030504040204" pitchFamily="34" charset="0"/>
                <a:cs typeface="Tahoma" panose="020B0604030504040204" pitchFamily="34" charset="0"/>
              </a:rPr>
              <a:t>Bersin</a:t>
            </a:r>
            <a:r>
              <a:rPr lang="en-US" sz="2000" b="1" dirty="0">
                <a:latin typeface="Tahoma" panose="020B0604030504040204" pitchFamily="34" charset="0"/>
                <a:ea typeface="Tahoma" panose="020B0604030504040204" pitchFamily="34" charset="0"/>
                <a:cs typeface="Tahoma" panose="020B0604030504040204" pitchFamily="34" charset="0"/>
              </a:rPr>
              <a:t>, Forbes</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http://www.forbes.com/sites/joshbersin/2016/01/05/use-of-moocs-and-online-education-is-exploding-heres-why/#290acdda7f09</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1213" t="30525" r="18144" b="2067"/>
          <a:stretch/>
        </p:blipFill>
        <p:spPr>
          <a:xfrm>
            <a:off x="838200" y="2667000"/>
            <a:ext cx="4800600" cy="4038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645" y="3352800"/>
            <a:ext cx="4448175" cy="3505200"/>
          </a:xfrm>
          <a:prstGeom prst="rect">
            <a:avLst/>
          </a:prstGeom>
        </p:spPr>
      </p:pic>
    </p:spTree>
    <p:extLst>
      <p:ext uri="{BB962C8B-B14F-4D97-AF65-F5344CB8AC3E}">
        <p14:creationId xmlns:p14="http://schemas.microsoft.com/office/powerpoint/2010/main" val="2862770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2743200"/>
          </a:xfrm>
        </p:spPr>
        <p:txBody>
          <a:bodyPr>
            <a:noAutofit/>
          </a:bodyPr>
          <a:lstStyle/>
          <a:p>
            <a:r>
              <a:rPr lang="en-US" altLang="en-US" sz="4000" b="1" dirty="0">
                <a:solidFill>
                  <a:srgbClr val="0070C0"/>
                </a:solidFill>
                <a:latin typeface="Tahoma" panose="020B0604030504040204" pitchFamily="34" charset="0"/>
                <a:cs typeface="Tahoma" panose="020B0604030504040204" pitchFamily="34" charset="0"/>
              </a:rPr>
              <a:t>Audience Poll #1: </a:t>
            </a:r>
            <a:r>
              <a:rPr lang="en-US" altLang="en-US" sz="2800" b="1" dirty="0">
                <a:solidFill>
                  <a:srgbClr val="0070C0"/>
                </a:solidFill>
                <a:latin typeface="Tahoma" panose="020B0604030504040204" pitchFamily="34" charset="0"/>
                <a:cs typeface="Tahoma" panose="020B0604030504040204" pitchFamily="34" charset="0"/>
              </a:rPr>
              <a:t/>
            </a:r>
            <a:br>
              <a:rPr lang="en-US" altLang="en-US" sz="2800" b="1" dirty="0">
                <a:solidFill>
                  <a:srgbClr val="0070C0"/>
                </a:solidFill>
                <a:latin typeface="Tahoma" panose="020B0604030504040204" pitchFamily="34" charset="0"/>
                <a:cs typeface="Tahoma" panose="020B0604030504040204" pitchFamily="34" charset="0"/>
              </a:rPr>
            </a:br>
            <a:r>
              <a:rPr lang="en-US" altLang="en-US" sz="3200" b="1" dirty="0">
                <a:solidFill>
                  <a:srgbClr val="FF0000"/>
                </a:solidFill>
                <a:latin typeface="Tahoma" panose="020B0604030504040204" pitchFamily="34" charset="0"/>
                <a:cs typeface="Tahoma" panose="020B0604030504040204" pitchFamily="34" charset="0"/>
              </a:rPr>
              <a:t>Does your research ever end in failure?</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11, 2016</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We're All Failures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Chronicle of Higher Education</a:t>
            </a:r>
            <a:r>
              <a:rPr lang="en-US" sz="500" b="1" dirty="0">
                <a:latin typeface="Tahoma" panose="020B0604030504040204" pitchFamily="34" charset="0"/>
                <a:ea typeface="Tahoma" panose="020B0604030504040204" pitchFamily="34" charset="0"/>
                <a:cs typeface="Tahoma" panose="020B0604030504040204" pitchFamily="34" charset="0"/>
              </a:rPr>
              <a:t/>
            </a:r>
            <a:br>
              <a:rPr lang="en-US" sz="500" b="1" dirty="0">
                <a:latin typeface="Tahoma" panose="020B0604030504040204" pitchFamily="34" charset="0"/>
                <a:ea typeface="Tahoma" panose="020B0604030504040204" pitchFamily="34" charset="0"/>
                <a:cs typeface="Tahoma" panose="020B0604030504040204" pitchFamily="34" charset="0"/>
              </a:rPr>
            </a:br>
            <a:r>
              <a:rPr lang="en-US" sz="400" b="1" dirty="0">
                <a:latin typeface="Tahoma" panose="020B0604030504040204" pitchFamily="34" charset="0"/>
                <a:ea typeface="Tahoma" panose="020B0604030504040204" pitchFamily="34" charset="0"/>
                <a:cs typeface="Tahoma" panose="020B0604030504040204" pitchFamily="34" charset="0"/>
                <a:hlinkClick r:id="rId2"/>
              </a:rPr>
              <a:t>https://chroniclevitae.com/news/1391-we-re-all-failures?cid=at&amp;utm_source=at&amp;utm_medium=en&amp;elqTrackId=4fb9cc139bc44f8995a1fa5e537c1fd1&amp;elq=c0dd0d45a2514289916fc3f4d5577e5f&amp;elqaid=9077&amp;elqat=1&amp;elqCampaignId=3137</a:t>
            </a:r>
            <a:r>
              <a:rPr lang="en-US" sz="400" b="1" dirty="0">
                <a:latin typeface="Tahoma" panose="020B0604030504040204" pitchFamily="34" charset="0"/>
                <a:ea typeface="Tahoma" panose="020B0604030504040204" pitchFamily="34" charset="0"/>
                <a:cs typeface="Tahoma" panose="020B0604030504040204" pitchFamily="34" charset="0"/>
              </a:rPr>
              <a:t> </a:t>
            </a:r>
            <a:endParaRPr lang="en-US" sz="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2429" t="20975" r="10510" b="16102"/>
          <a:stretch/>
        </p:blipFill>
        <p:spPr>
          <a:xfrm>
            <a:off x="2133600" y="3276600"/>
            <a:ext cx="5243462" cy="3552022"/>
          </a:xfrm>
          <a:prstGeom prst="rect">
            <a:avLst/>
          </a:prstGeom>
        </p:spPr>
      </p:pic>
    </p:spTree>
    <p:extLst>
      <p:ext uri="{BB962C8B-B14F-4D97-AF65-F5344CB8AC3E}">
        <p14:creationId xmlns:p14="http://schemas.microsoft.com/office/powerpoint/2010/main" val="2897252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b="1" dirty="0">
                <a:latin typeface="Tahoma" panose="020B0604030504040204" pitchFamily="34" charset="0"/>
                <a:ea typeface="Tahoma" panose="020B0604030504040204" pitchFamily="34" charset="0"/>
                <a:cs typeface="Tahoma" panose="020B0604030504040204" pitchFamily="34" charset="0"/>
              </a:rPr>
              <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Current Issues on MOOC Research</a:t>
            </a:r>
            <a:r>
              <a:rPr lang="en-US" sz="2000" b="1" i="1" dirty="0">
                <a:latin typeface="Tahoma" panose="020B0604030504040204" pitchFamily="34" charset="0"/>
                <a:ea typeface="Tahoma" panose="020B0604030504040204" pitchFamily="34" charset="0"/>
                <a:cs typeface="Tahoma" panose="020B0604030504040204" pitchFamily="34" charset="0"/>
              </a:rPr>
              <a:t/>
            </a:r>
            <a:br>
              <a:rPr lang="en-US" sz="2000" b="1" i="1" dirty="0">
                <a:latin typeface="Tahoma" panose="020B0604030504040204" pitchFamily="34" charset="0"/>
                <a:ea typeface="Tahoma" panose="020B0604030504040204" pitchFamily="34" charset="0"/>
                <a:cs typeface="Tahoma" panose="020B0604030504040204" pitchFamily="34" charset="0"/>
              </a:rPr>
            </a:br>
            <a:r>
              <a:rPr lang="en-US" sz="1800" b="1" i="1" dirty="0">
                <a:latin typeface="Tahoma" panose="020B0604030504040204" pitchFamily="34" charset="0"/>
                <a:ea typeface="Tahoma" panose="020B0604030504040204" pitchFamily="34" charset="0"/>
                <a:cs typeface="Tahoma" panose="020B0604030504040204" pitchFamily="34" charset="0"/>
              </a:rPr>
              <a:t>Trang Phan, University of Houston, </a:t>
            </a:r>
            <a:r>
              <a:rPr lang="en-US" sz="1800" b="1" i="1" dirty="0">
                <a:latin typeface="Tahoma" panose="020B0604030504040204" pitchFamily="34" charset="0"/>
                <a:ea typeface="Tahoma" panose="020B0604030504040204" pitchFamily="34" charset="0"/>
                <a:cs typeface="Tahoma" panose="020B0604030504040204" pitchFamily="34" charset="0"/>
                <a:hlinkClick r:id="rId2"/>
              </a:rPr>
              <a:t>tphanuh16@gmail.com</a:t>
            </a:r>
            <a:r>
              <a:rPr lang="en-US" sz="1800" b="1" i="1"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18"/>
          <p:cNvSpPr>
            <a:spLocks noGrp="1"/>
          </p:cNvSpPr>
          <p:nvPr>
            <p:ph type="body" sz="half" idx="15"/>
          </p:nvPr>
        </p:nvSpPr>
        <p:spPr>
          <a:xfrm>
            <a:off x="484583" y="2424792"/>
            <a:ext cx="2195513" cy="2692004"/>
          </a:xfrm>
        </p:spPr>
        <p:txBody>
          <a:bodyPr>
            <a:normAutofit/>
          </a:bodyPr>
          <a:lstStyle/>
          <a:p>
            <a:pPr marL="257175" indent="-257175">
              <a:buFont typeface="Wingdings" panose="05000000000000000000" pitchFamily="2" charset="2"/>
              <a:buChar char="v"/>
            </a:pPr>
            <a:r>
              <a:rPr lang="en-US" sz="1800" b="1" dirty="0"/>
              <a:t>The influence of MOOCs on the future of higher education </a:t>
            </a:r>
            <a:r>
              <a:rPr lang="en-US" sz="1800" b="1" dirty="0">
                <a:solidFill>
                  <a:srgbClr val="FFC000"/>
                </a:solidFill>
              </a:rPr>
              <a:t>(Billington &amp; Fronmuller, 2013)</a:t>
            </a:r>
          </a:p>
          <a:p>
            <a:endParaRPr lang="en-US" sz="2100" dirty="0"/>
          </a:p>
        </p:txBody>
      </p:sp>
      <p:sp>
        <p:nvSpPr>
          <p:cNvPr id="20" name="Text Placeholder 19"/>
          <p:cNvSpPr>
            <a:spLocks noGrp="1"/>
          </p:cNvSpPr>
          <p:nvPr>
            <p:ph type="body" sz="half" idx="16"/>
          </p:nvPr>
        </p:nvSpPr>
        <p:spPr>
          <a:xfrm>
            <a:off x="2909144" y="2424792"/>
            <a:ext cx="2210096" cy="2612368"/>
          </a:xfrm>
        </p:spPr>
        <p:txBody>
          <a:bodyPr>
            <a:noAutofit/>
          </a:bodyPr>
          <a:lstStyle/>
          <a:p>
            <a:pPr marL="214313" indent="-214313">
              <a:buFont typeface="Wingdings" panose="05000000000000000000" pitchFamily="2" charset="2"/>
              <a:buChar char="v"/>
            </a:pPr>
            <a:r>
              <a:rPr lang="en-US" sz="1950" b="1" dirty="0"/>
              <a:t>The effects of MOOCs on learning and teaching </a:t>
            </a:r>
            <a:r>
              <a:rPr lang="en-US" sz="1950" b="1" dirty="0">
                <a:solidFill>
                  <a:srgbClr val="FFC000"/>
                </a:solidFill>
              </a:rPr>
              <a:t>(Martin, 2012)</a:t>
            </a:r>
          </a:p>
          <a:p>
            <a:pPr marL="214313" indent="-214313">
              <a:buFont typeface="Wingdings" panose="05000000000000000000" pitchFamily="2" charset="2"/>
              <a:buChar char="v"/>
            </a:pPr>
            <a:r>
              <a:rPr lang="en-US" sz="1950" b="1" dirty="0"/>
              <a:t>The educational problems MOOCs might solve </a:t>
            </a:r>
            <a:r>
              <a:rPr lang="en-US" sz="1950" b="1" dirty="0">
                <a:solidFill>
                  <a:srgbClr val="FFC000"/>
                </a:solidFill>
              </a:rPr>
              <a:t>(Rivard, 2013)</a:t>
            </a:r>
          </a:p>
          <a:p>
            <a:endParaRPr lang="en-US" sz="1950" dirty="0"/>
          </a:p>
        </p:txBody>
      </p:sp>
      <p:sp>
        <p:nvSpPr>
          <p:cNvPr id="21" name="Text Placeholder 20"/>
          <p:cNvSpPr>
            <a:spLocks noGrp="1"/>
          </p:cNvSpPr>
          <p:nvPr>
            <p:ph type="body" sz="half" idx="17"/>
          </p:nvPr>
        </p:nvSpPr>
        <p:spPr>
          <a:xfrm>
            <a:off x="5241069" y="2424792"/>
            <a:ext cx="2199085" cy="2692004"/>
          </a:xfrm>
        </p:spPr>
        <p:txBody>
          <a:bodyPr>
            <a:normAutofit lnSpcReduction="10000"/>
          </a:bodyPr>
          <a:lstStyle/>
          <a:p>
            <a:pPr marL="342900" indent="-342900">
              <a:buFont typeface="Wingdings" panose="05000000000000000000" pitchFamily="2" charset="2"/>
              <a:buChar char="v"/>
            </a:pPr>
            <a:r>
              <a:rPr lang="en-US" sz="1950" b="1" dirty="0"/>
              <a:t>The blending of face-to-face classes with online MOOC classes </a:t>
            </a:r>
            <a:r>
              <a:rPr lang="en-US" sz="1950" b="1" dirty="0">
                <a:solidFill>
                  <a:srgbClr val="FFC000"/>
                </a:solidFill>
              </a:rPr>
              <a:t>(Bruff, Fisher, McEwen, &amp; Smith, 2013).</a:t>
            </a:r>
          </a:p>
        </p:txBody>
      </p:sp>
    </p:spTree>
    <p:extLst>
      <p:ext uri="{BB962C8B-B14F-4D97-AF65-F5344CB8AC3E}">
        <p14:creationId xmlns:p14="http://schemas.microsoft.com/office/powerpoint/2010/main" val="33701157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Title 3"/>
          <p:cNvSpPr>
            <a:spLocks noGrp="1"/>
          </p:cNvSpPr>
          <p:nvPr>
            <p:ph type="title"/>
          </p:nvPr>
        </p:nvSpPr>
        <p:spPr>
          <a:xfrm>
            <a:off x="457200" y="381000"/>
            <a:ext cx="8458200" cy="2819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Question:</a:t>
            </a:r>
            <a:r>
              <a:rPr lang="en-US" altLang="en-US" sz="3600" b="1" dirty="0">
                <a:solidFill>
                  <a:srgbClr val="0070C0"/>
                </a:solidFill>
                <a:latin typeface="Tahoma" panose="020B0604030504040204" pitchFamily="34" charset="0"/>
                <a:cs typeface="Tahoma" panose="020B0604030504040204" pitchFamily="34" charset="0"/>
              </a:rPr>
              <a:t/>
            </a:r>
            <a:br>
              <a:rPr lang="en-US" altLang="en-US" sz="3600" b="1" dirty="0">
                <a:solidFill>
                  <a:srgbClr val="0070C0"/>
                </a:solidFill>
                <a:latin typeface="Tahoma" panose="020B0604030504040204" pitchFamily="34" charset="0"/>
                <a:cs typeface="Tahoma" panose="020B0604030504040204" pitchFamily="34" charset="0"/>
              </a:rPr>
            </a:br>
            <a:r>
              <a:rPr lang="en-US" altLang="en-US" sz="2800" b="1" dirty="0">
                <a:solidFill>
                  <a:srgbClr val="FF0000"/>
                </a:solidFill>
                <a:latin typeface="Tahoma" panose="020B0604030504040204" pitchFamily="34" charset="0"/>
                <a:cs typeface="Tahoma" panose="020B0604030504040204" pitchFamily="34" charset="0"/>
              </a:rPr>
              <a:t>"What are the problems that MOOCs and OER are supposed to address?" or "Are MOOCs and OER "solutions" in search of problems?"</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(Note: Best Answers get a MOOCs book.)</a:t>
            </a:r>
          </a:p>
        </p:txBody>
      </p:sp>
      <p:pic>
        <p:nvPicPr>
          <p:cNvPr id="661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3048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74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Activity #1: </a:t>
            </a:r>
            <a:r>
              <a:rPr lang="en-US" altLang="en-US" sz="3600" b="1" dirty="0">
                <a:solidFill>
                  <a:srgbClr val="0070C0"/>
                </a:solidFill>
                <a:latin typeface="Tahoma" panose="020B0604030504040204" pitchFamily="34" charset="0"/>
                <a:cs typeface="Tahoma" panose="020B0604030504040204" pitchFamily="34" charset="0"/>
              </a:rPr>
              <a:t/>
            </a:r>
            <a:br>
              <a:rPr lang="en-US" altLang="en-US" sz="3600" b="1" dirty="0">
                <a:solidFill>
                  <a:srgbClr val="0070C0"/>
                </a:solidFill>
                <a:latin typeface="Tahoma" panose="020B0604030504040204" pitchFamily="34" charset="0"/>
                <a:cs typeface="Tahoma" panose="020B0604030504040204" pitchFamily="34" charset="0"/>
              </a:rPr>
            </a:br>
            <a:r>
              <a:rPr lang="en-US" altLang="en-US" sz="2800" dirty="0">
                <a:solidFill>
                  <a:srgbClr val="FF0000"/>
                </a:solidFill>
                <a:latin typeface="Tahoma" panose="020B0604030504040204" pitchFamily="34" charset="0"/>
                <a:cs typeface="Tahoma" panose="020B0604030504040204" pitchFamily="34" charset="0"/>
              </a:rPr>
              <a:t>During this talk, jot down a research idea on a card. We will share it at the end.</a:t>
            </a:r>
            <a:r>
              <a:rPr lang="en-US" altLang="en-US" sz="2800" b="1" dirty="0">
                <a:solidFill>
                  <a:srgbClr val="FF0000"/>
                </a:solidFill>
                <a:latin typeface="Tahoma" panose="020B0604030504040204" pitchFamily="34" charset="0"/>
                <a:cs typeface="Tahoma" panose="020B0604030504040204" pitchFamily="34" charset="0"/>
              </a:rPr>
              <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(Note: Best idea gets a MOOCs book.)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538" y="3355835"/>
            <a:ext cx="4806462" cy="3368815"/>
          </a:xfrm>
          <a:prstGeom prst="rect">
            <a:avLst/>
          </a:prstGeom>
        </p:spPr>
      </p:pic>
    </p:spTree>
    <p:extLst>
      <p:ext uri="{BB962C8B-B14F-4D97-AF65-F5344CB8AC3E}">
        <p14:creationId xmlns:p14="http://schemas.microsoft.com/office/powerpoint/2010/main" val="3110689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657340"/>
            <a:ext cx="8458200" cy="3228860"/>
          </a:xfrm>
        </p:spPr>
        <p:txBody>
          <a:bodyPr/>
          <a:lstStyle/>
          <a:p>
            <a:r>
              <a:rPr lang="en-US" altLang="en-US" sz="3600" b="1" dirty="0">
                <a:solidFill>
                  <a:srgbClr val="0070C0"/>
                </a:solidFill>
                <a:latin typeface="Tahoma" panose="020B0604030504040204" pitchFamily="34" charset="0"/>
                <a:cs typeface="Tahoma" panose="020B0604030504040204" pitchFamily="34" charset="0"/>
              </a:rPr>
              <a:t>35 MOOC Research Topics</a:t>
            </a:r>
            <a:r>
              <a:rPr lang="en-US" altLang="en-US" b="1" dirty="0">
                <a:solidFill>
                  <a:srgbClr val="0070C0"/>
                </a:solidFill>
                <a:latin typeface="Tahoma" panose="020B0604030504040204" pitchFamily="34" charset="0"/>
                <a:cs typeface="Tahoma" panose="020B0604030504040204" pitchFamily="34" charset="0"/>
              </a:rPr>
              <a:t/>
            </a:r>
            <a:br>
              <a:rPr lang="en-US" altLang="en-US" b="1" dirty="0">
                <a:solidFill>
                  <a:srgbClr val="0070C0"/>
                </a:solidFill>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1. Learner-Focused</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2. Instructor-Focused</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3. Course/Instructional Design</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4. Impact/Context</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5. Other</a:t>
            </a:r>
            <a:endParaRPr lang="en-US" altLang="en-US" b="1" dirty="0">
              <a:latin typeface="Tahoma" panose="020B0604030504040204" pitchFamily="34" charset="0"/>
              <a:cs typeface="Tahoma" panose="020B0604030504040204" pitchFamily="34" charset="0"/>
            </a:endParaRPr>
          </a:p>
        </p:txBody>
      </p:sp>
      <p:pic>
        <p:nvPicPr>
          <p:cNvPr id="2385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016904"/>
            <a:ext cx="4267200" cy="28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35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657340"/>
            <a:ext cx="8382000" cy="1781060"/>
          </a:xfrm>
        </p:spPr>
        <p:txBody>
          <a:bodyPr/>
          <a:lstStyle/>
          <a:p>
            <a:r>
              <a:rPr lang="en-US" altLang="en-US" sz="4000" b="1" dirty="0">
                <a:solidFill>
                  <a:srgbClr val="FF0000"/>
                </a:solidFill>
                <a:latin typeface="Tahoma" panose="020B0604030504040204" pitchFamily="34" charset="0"/>
                <a:cs typeface="Tahoma" panose="020B0604030504040204" pitchFamily="34" charset="0"/>
              </a:rPr>
              <a:t>MOOC Research Openings…</a:t>
            </a:r>
            <a:r>
              <a:rPr lang="en-US" altLang="en-US" sz="4000" b="1" dirty="0">
                <a:solidFill>
                  <a:srgbClr val="0070C0"/>
                </a:solidFill>
                <a:latin typeface="Tahoma" panose="020B0604030504040204" pitchFamily="34" charset="0"/>
                <a:cs typeface="Tahoma" panose="020B0604030504040204" pitchFamily="34" charset="0"/>
              </a:rPr>
              <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Part 1: Learner-Focused</a:t>
            </a:r>
          </a:p>
        </p:txBody>
      </p:sp>
      <p:pic>
        <p:nvPicPr>
          <p:cNvPr id="1026" name="Picture 2" descr="Image result for MOOC lea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53284"/>
            <a:ext cx="6781800" cy="420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039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#3: </a:t>
            </a:r>
            <a:r>
              <a:rPr lang="en-US" altLang="en-US" sz="3600" b="1" dirty="0">
                <a:solidFill>
                  <a:srgbClr val="0070C0"/>
                </a:solidFill>
                <a:latin typeface="Tahoma" panose="020B0604030504040204" pitchFamily="34" charset="0"/>
                <a:cs typeface="Tahoma" panose="020B0604030504040204" pitchFamily="34" charset="0"/>
              </a:rPr>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Have you ever dropped a MOOC?</a:t>
            </a:r>
            <a:br>
              <a:rPr lang="en-US" altLang="en-US" sz="3600" b="1" dirty="0">
                <a:solidFill>
                  <a:srgbClr val="FF000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Have you ever completed a MOOC?</a:t>
            </a:r>
            <a:br>
              <a:rPr lang="en-US" altLang="en-US" sz="3600" b="1" dirty="0">
                <a:solidFill>
                  <a:srgbClr val="FF0000"/>
                </a:solidFill>
                <a:latin typeface="Tahoma" panose="020B0604030504040204" pitchFamily="34" charset="0"/>
                <a:cs typeface="Tahoma" panose="020B0604030504040204" pitchFamily="34" charset="0"/>
              </a:rPr>
            </a:br>
            <a:r>
              <a:rPr lang="en-US" altLang="en-US" sz="2000" b="1" dirty="0">
                <a:solidFill>
                  <a:srgbClr val="FF0000"/>
                </a:solidFill>
                <a:latin typeface="Tahoma" panose="020B0604030504040204" pitchFamily="34" charset="0"/>
                <a:cs typeface="Tahoma" panose="020B0604030504040204" pitchFamily="34" charset="0"/>
                <a:hlinkClick r:id="rId2"/>
              </a:rPr>
              <a:t>http://elearnhero.com/moocs-completion-rates/</a:t>
            </a:r>
            <a:r>
              <a:rPr lang="en-US" altLang="en-US" sz="2000" b="1" dirty="0">
                <a:solidFill>
                  <a:srgbClr val="FF0000"/>
                </a:solidFill>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5915" t="37645" r="6861" b="17247"/>
          <a:stretch/>
        </p:blipFill>
        <p:spPr>
          <a:xfrm>
            <a:off x="439366" y="3200400"/>
            <a:ext cx="8377518" cy="3200400"/>
          </a:xfrm>
          <a:prstGeom prst="rect">
            <a:avLst/>
          </a:prstGeom>
        </p:spPr>
      </p:pic>
    </p:spTree>
    <p:extLst>
      <p:ext uri="{BB962C8B-B14F-4D97-AF65-F5344CB8AC3E}">
        <p14:creationId xmlns:p14="http://schemas.microsoft.com/office/powerpoint/2010/main" val="806464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dirty="0">
                <a:solidFill>
                  <a:srgbClr val="FF0000"/>
                </a:solidFill>
                <a:latin typeface="Tahoma" panose="020B0604030504040204" pitchFamily="34" charset="0"/>
                <a:cs typeface="Tahoma" panose="020B0604030504040204" pitchFamily="34" charset="0"/>
              </a:rPr>
              <a:t>May 2013</a:t>
            </a:r>
            <a:r>
              <a:rPr lang="en-US" altLang="en-US" sz="2400" dirty="0">
                <a:latin typeface="Tahoma" panose="020B0604030504040204" pitchFamily="34" charset="0"/>
                <a:cs typeface="Tahoma" panose="020B0604030504040204" pitchFamily="34" charset="0"/>
              </a:rPr>
              <a:t/>
            </a:r>
            <a:br>
              <a:rPr lang="en-US" altLang="en-US" sz="2400" dirty="0">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Research Topic #1. </a:t>
            </a:r>
            <a:br>
              <a:rPr lang="en-US" altLang="en-US" sz="3200" dirty="0">
                <a:solidFill>
                  <a:srgbClr val="0070C0"/>
                </a:solidFill>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Dropout (i.e., retention) Concerns</a:t>
            </a:r>
            <a:r>
              <a:rPr lang="en-US" altLang="en-US" sz="2400" dirty="0">
                <a:latin typeface="Tahoma" panose="020B0604030504040204" pitchFamily="34" charset="0"/>
                <a:cs typeface="Tahoma" panose="020B0604030504040204" pitchFamily="34" charset="0"/>
              </a:rPr>
              <a:t/>
            </a:r>
            <a:br>
              <a:rPr lang="en-US" altLang="en-US" sz="2400" dirty="0">
                <a:latin typeface="Tahoma" panose="020B0604030504040204" pitchFamily="34" charset="0"/>
                <a:cs typeface="Tahoma" panose="020B0604030504040204" pitchFamily="34" charset="0"/>
              </a:rPr>
            </a:br>
            <a:r>
              <a:rPr lang="en-US" altLang="en-US" sz="2400" dirty="0">
                <a:latin typeface="Tahoma" panose="020B0604030504040204" pitchFamily="34" charset="0"/>
                <a:cs typeface="Tahoma" panose="020B0604030504040204" pitchFamily="34" charset="0"/>
              </a:rPr>
              <a:t>MOOCs @ Edinburgh 2013– Report #1</a:t>
            </a:r>
            <a:endParaRPr lang="en-US" altLang="en-US" sz="800" dirty="0">
              <a:latin typeface="Tahoma" panose="020B0604030504040204" pitchFamily="34" charset="0"/>
              <a:cs typeface="Tahoma" panose="020B0604030504040204" pitchFamily="34" charset="0"/>
            </a:endParaRPr>
          </a:p>
        </p:txBody>
      </p:sp>
      <p:pic>
        <p:nvPicPr>
          <p:cNvPr id="239620" name="Picture 2"/>
          <p:cNvPicPr>
            <a:picLocks noChangeAspect="1"/>
          </p:cNvPicPr>
          <p:nvPr/>
        </p:nvPicPr>
        <p:blipFill>
          <a:blip r:embed="rId2">
            <a:extLst>
              <a:ext uri="{28A0092B-C50C-407E-A947-70E740481C1C}">
                <a14:useLocalDpi xmlns:a14="http://schemas.microsoft.com/office/drawing/2010/main" val="0"/>
              </a:ext>
            </a:extLst>
          </a:blip>
          <a:srcRect l="14894" t="13617" r="13948" b="6194"/>
          <a:stretch>
            <a:fillRect/>
          </a:stretch>
        </p:blipFill>
        <p:spPr bwMode="auto">
          <a:xfrm>
            <a:off x="0" y="2508173"/>
            <a:ext cx="6826250" cy="42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952692"/>
            <a:ext cx="3065678" cy="159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08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37338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7,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Research Topic #2. </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Content Access and Use</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What Clicks From 70,000 Courses Reveal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About Student Learning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Jeffrey R. Young, Chronicle of Higher Education</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rPr>
              <a:t/>
            </a:r>
            <a:br>
              <a:rPr lang="en-US" sz="700" b="1" dirty="0">
                <a:latin typeface="Tahoma" panose="020B0604030504040204" pitchFamily="34" charset="0"/>
                <a:ea typeface="Tahoma" panose="020B0604030504040204" pitchFamily="34" charset="0"/>
                <a:cs typeface="Tahoma" panose="020B0604030504040204" pitchFamily="34" charset="0"/>
              </a:rPr>
            </a:br>
            <a:r>
              <a:rPr lang="en-US" sz="500" b="1" dirty="0">
                <a:latin typeface="Tahoma" panose="020B0604030504040204" pitchFamily="34" charset="0"/>
                <a:ea typeface="Tahoma" panose="020B0604030504040204" pitchFamily="34" charset="0"/>
                <a:cs typeface="Tahoma" panose="020B0604030504040204" pitchFamily="34" charset="0"/>
                <a:hlinkClick r:id="rId2"/>
              </a:rPr>
              <a:t>http://www.chronicle.com/article/What-Clicks-From-70000/237704?cid=at&amp;utm_source=at&amp;utm_medium=en&amp;elqTrackId=afbd8d54d8b6402fbf0356a3032c34c1&amp;elq=52781cf944e142dd83f8f7bdf61b1eaf&amp;elqaid=10562&amp;elqat=1&amp;elqCampaignId=3986</a:t>
            </a:r>
            <a:r>
              <a:rPr lang="en-US" sz="5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rotWithShape="1">
          <a:blip r:embed="rId3"/>
          <a:srcRect l="25210" t="31800" r="36134" b="16525"/>
          <a:stretch/>
        </p:blipFill>
        <p:spPr>
          <a:xfrm>
            <a:off x="2209800" y="3352800"/>
            <a:ext cx="5562600" cy="3144078"/>
          </a:xfrm>
          <a:prstGeom prst="rect">
            <a:avLst/>
          </a:prstGeom>
        </p:spPr>
      </p:pic>
    </p:spTree>
    <p:extLst>
      <p:ext uri="{BB962C8B-B14F-4D97-AF65-F5344CB8AC3E}">
        <p14:creationId xmlns:p14="http://schemas.microsoft.com/office/powerpoint/2010/main" val="2232690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7848600" cy="2705100"/>
          </a:xfrm>
        </p:spPr>
        <p:txBody>
          <a:bodyPr/>
          <a:lstStyle/>
          <a:p>
            <a:r>
              <a:rPr lang="en-US" altLang="en-US" sz="4000" dirty="0">
                <a:solidFill>
                  <a:srgbClr val="FF0000"/>
                </a:solidFill>
                <a:latin typeface="Tahoma" panose="020B0604030504040204" pitchFamily="34" charset="0"/>
                <a:cs typeface="Tahoma" panose="020B0604030504040204" pitchFamily="34" charset="0"/>
              </a:rPr>
              <a:t>May 2013</a:t>
            </a:r>
            <a:r>
              <a:rPr lang="en-US" altLang="en-US" sz="2400" dirty="0">
                <a:latin typeface="Tahoma" panose="020B0604030504040204" pitchFamily="34" charset="0"/>
                <a:cs typeface="Tahoma" panose="020B0604030504040204" pitchFamily="34" charset="0"/>
              </a:rPr>
              <a:t/>
            </a:r>
            <a:br>
              <a:rPr lang="en-US" altLang="en-US" sz="2400" dirty="0">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Research Topic #3. </a:t>
            </a:r>
            <a:br>
              <a:rPr lang="en-US" altLang="en-US" sz="3200" dirty="0">
                <a:solidFill>
                  <a:srgbClr val="0070C0"/>
                </a:solidFill>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MOOC Motivators and Goals</a:t>
            </a:r>
            <a:r>
              <a:rPr lang="en-US" altLang="en-US" sz="2400" dirty="0">
                <a:latin typeface="Tahoma" panose="020B0604030504040204" pitchFamily="34" charset="0"/>
                <a:cs typeface="Tahoma" panose="020B0604030504040204" pitchFamily="34" charset="0"/>
              </a:rPr>
              <a:t/>
            </a:r>
            <a:br>
              <a:rPr lang="en-US" altLang="en-US" sz="2400" dirty="0">
                <a:latin typeface="Tahoma" panose="020B0604030504040204" pitchFamily="34" charset="0"/>
                <a:cs typeface="Tahoma" panose="020B0604030504040204" pitchFamily="34" charset="0"/>
              </a:rPr>
            </a:br>
            <a:r>
              <a:rPr lang="en-US" altLang="en-US" sz="2400" dirty="0">
                <a:latin typeface="Tahoma" panose="020B0604030504040204" pitchFamily="34" charset="0"/>
                <a:cs typeface="Tahoma" panose="020B0604030504040204" pitchFamily="34" charset="0"/>
              </a:rPr>
              <a:t>MOOCs @ Edinburgh 2013– Report #1</a:t>
            </a:r>
            <a:br>
              <a:rPr lang="en-US" altLang="en-US" sz="2400" dirty="0">
                <a:latin typeface="Tahoma" panose="020B0604030504040204" pitchFamily="34" charset="0"/>
                <a:cs typeface="Tahoma" panose="020B0604030504040204" pitchFamily="34" charset="0"/>
              </a:rPr>
            </a:br>
            <a:r>
              <a:rPr lang="en-US" altLang="en-US" sz="1800" dirty="0">
                <a:latin typeface="Tahoma" panose="020B0604030504040204" pitchFamily="34" charset="0"/>
                <a:cs typeface="Tahoma" panose="020B0604030504040204" pitchFamily="34" charset="0"/>
              </a:rPr>
              <a:t>Bioelectricity: A Quantitative Approach, </a:t>
            </a:r>
            <a:br>
              <a:rPr lang="en-US" altLang="en-US" sz="1800" dirty="0">
                <a:latin typeface="Tahoma" panose="020B0604030504040204" pitchFamily="34" charset="0"/>
                <a:cs typeface="Tahoma" panose="020B0604030504040204" pitchFamily="34" charset="0"/>
              </a:rPr>
            </a:br>
            <a:r>
              <a:rPr lang="en-US" altLang="en-US" sz="1800" dirty="0">
                <a:latin typeface="Tahoma" panose="020B0604030504040204" pitchFamily="34" charset="0"/>
                <a:cs typeface="Tahoma" panose="020B0604030504040204" pitchFamily="34" charset="0"/>
              </a:rPr>
              <a:t>Duke University’s First MOOC</a:t>
            </a:r>
            <a:endParaRPr lang="en-US" altLang="en-US" sz="800" dirty="0">
              <a:latin typeface="Tahoma" panose="020B0604030504040204" pitchFamily="34" charset="0"/>
              <a:cs typeface="Tahoma" panose="020B0604030504040204" pitchFamily="34" charset="0"/>
            </a:endParaRPr>
          </a:p>
        </p:txBody>
      </p:sp>
      <p:pic>
        <p:nvPicPr>
          <p:cNvPr id="239619" name="Picture 3"/>
          <p:cNvPicPr>
            <a:picLocks noChangeAspect="1"/>
          </p:cNvPicPr>
          <p:nvPr/>
        </p:nvPicPr>
        <p:blipFill>
          <a:blip r:embed="rId2" cstate="print">
            <a:extLst>
              <a:ext uri="{28A0092B-C50C-407E-A947-70E740481C1C}">
                <a14:useLocalDpi xmlns:a14="http://schemas.microsoft.com/office/drawing/2010/main" val="0"/>
              </a:ext>
            </a:extLst>
          </a:blip>
          <a:srcRect l="14680" t="9474" r="14508" b="6834"/>
          <a:stretch>
            <a:fillRect/>
          </a:stretch>
        </p:blipFill>
        <p:spPr bwMode="auto">
          <a:xfrm>
            <a:off x="152401" y="3124200"/>
            <a:ext cx="4926158" cy="318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3333" t="27451" r="11905" b="4314"/>
          <a:stretch>
            <a:fillRect/>
          </a:stretch>
        </p:blipFill>
        <p:spPr bwMode="auto">
          <a:xfrm>
            <a:off x="5414210" y="3352800"/>
            <a:ext cx="3713266"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628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itle 3"/>
          <p:cNvSpPr>
            <a:spLocks noGrp="1"/>
          </p:cNvSpPr>
          <p:nvPr>
            <p:ph type="title"/>
          </p:nvPr>
        </p:nvSpPr>
        <p:spPr>
          <a:xfrm>
            <a:off x="269875" y="315913"/>
            <a:ext cx="8382000" cy="2732087"/>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2015</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Learners Goals, Motivations, Achievements, Challenges, etc.</a:t>
            </a:r>
            <a:r>
              <a:rPr lang="en-US" alt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alt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Bonk, C. J., Lee, M. M., Kou, X., Xu, S. &amp; Sheu, F.-R. (2015). Understanding the Self-Directed Online Learning Preferences, Goals, Achievements, and Challenges of MIT </a:t>
            </a:r>
            <a:r>
              <a:rPr lang="en-US" sz="1100" b="1" dirty="0" err="1">
                <a:latin typeface="Tahoma" panose="020B0604030504040204" pitchFamily="34" charset="0"/>
                <a:ea typeface="Tahoma" panose="020B0604030504040204" pitchFamily="34" charset="0"/>
                <a:cs typeface="Tahoma" panose="020B0604030504040204" pitchFamily="34" charset="0"/>
              </a:rPr>
              <a:t>OpenCourseWare</a:t>
            </a:r>
            <a:r>
              <a:rPr lang="en-US" sz="1100" b="1" dirty="0">
                <a:latin typeface="Tahoma" panose="020B0604030504040204" pitchFamily="34" charset="0"/>
                <a:ea typeface="Tahoma" panose="020B0604030504040204" pitchFamily="34" charset="0"/>
                <a:cs typeface="Tahoma" panose="020B0604030504040204" pitchFamily="34" charset="0"/>
              </a:rPr>
              <a:t> Subscribers. </a:t>
            </a:r>
            <a:r>
              <a:rPr lang="en-US" sz="1100" b="1" i="1" dirty="0">
                <a:latin typeface="Tahoma" panose="020B0604030504040204" pitchFamily="34" charset="0"/>
                <a:ea typeface="Tahoma" panose="020B0604030504040204" pitchFamily="34" charset="0"/>
                <a:cs typeface="Tahoma" panose="020B0604030504040204" pitchFamily="34" charset="0"/>
              </a:rPr>
              <a:t>Educational Technology and Society</a:t>
            </a:r>
            <a:r>
              <a:rPr lang="en-US" sz="1100" b="1" dirty="0">
                <a:latin typeface="Tahoma" panose="020B0604030504040204" pitchFamily="34" charset="0"/>
                <a:ea typeface="Tahoma" panose="020B0604030504040204" pitchFamily="34" charset="0"/>
                <a:cs typeface="Tahoma" panose="020B0604030504040204" pitchFamily="34" charset="0"/>
              </a:rPr>
              <a:t>, </a:t>
            </a:r>
            <a:r>
              <a:rPr lang="en-US" sz="1100" b="1" i="1" dirty="0">
                <a:latin typeface="Tahoma" panose="020B0604030504040204" pitchFamily="34" charset="0"/>
                <a:ea typeface="Tahoma" panose="020B0604030504040204" pitchFamily="34" charset="0"/>
                <a:cs typeface="Tahoma" panose="020B0604030504040204" pitchFamily="34" charset="0"/>
              </a:rPr>
              <a:t>18</a:t>
            </a:r>
            <a:r>
              <a:rPr lang="en-US" sz="1100" b="1" dirty="0">
                <a:latin typeface="Tahoma" panose="020B0604030504040204" pitchFamily="34" charset="0"/>
                <a:ea typeface="Tahoma" panose="020B0604030504040204" pitchFamily="34" charset="0"/>
                <a:cs typeface="Tahoma" panose="020B0604030504040204" pitchFamily="34" charset="0"/>
              </a:rPr>
              <a:t>(2), 349-368. Available: </a:t>
            </a: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http://www.ifets.info/journals/18_2/26.pdf</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Issue TOC: </a:t>
            </a:r>
            <a:r>
              <a:rPr lang="en-US" sz="1100" b="1" u="sng" dirty="0">
                <a:latin typeface="Tahoma" panose="020B0604030504040204" pitchFamily="34" charset="0"/>
                <a:ea typeface="Tahoma" panose="020B0604030504040204" pitchFamily="34" charset="0"/>
                <a:cs typeface="Tahoma" panose="020B0604030504040204" pitchFamily="34" charset="0"/>
                <a:hlinkClick r:id="rId3"/>
              </a:rPr>
              <a:t>http://www.ifets.info/issues.php?id=67</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altLang="en-US" sz="400" b="1"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4"/>
          <a:srcRect l="31219" t="18549" r="17073" b="7258"/>
          <a:stretch/>
        </p:blipFill>
        <p:spPr>
          <a:xfrm>
            <a:off x="-7345" y="2992848"/>
            <a:ext cx="5109380" cy="3856136"/>
          </a:xfrm>
          <a:prstGeom prst="rect">
            <a:avLst/>
          </a:prstGeom>
        </p:spPr>
      </p:pic>
      <p:pic>
        <p:nvPicPr>
          <p:cNvPr id="12" name="Picture 11"/>
          <p:cNvPicPr>
            <a:picLocks noChangeAspect="1"/>
          </p:cNvPicPr>
          <p:nvPr/>
        </p:nvPicPr>
        <p:blipFill rotWithShape="1">
          <a:blip r:embed="rId5"/>
          <a:srcRect l="31217" t="24558" r="18191" b="7907"/>
          <a:stretch/>
        </p:blipFill>
        <p:spPr>
          <a:xfrm>
            <a:off x="5232429" y="3187893"/>
            <a:ext cx="3906981" cy="2743200"/>
          </a:xfrm>
          <a:prstGeom prst="rect">
            <a:avLst/>
          </a:prstGeom>
        </p:spPr>
      </p:pic>
      <p:pic>
        <p:nvPicPr>
          <p:cNvPr id="18" name="Picture 17"/>
          <p:cNvPicPr>
            <a:picLocks noChangeAspect="1"/>
          </p:cNvPicPr>
          <p:nvPr/>
        </p:nvPicPr>
        <p:blipFill rotWithShape="1">
          <a:blip r:embed="rId6"/>
          <a:srcRect l="31224" t="23952" r="18143" b="8664"/>
          <a:stretch/>
        </p:blipFill>
        <p:spPr>
          <a:xfrm>
            <a:off x="0" y="3107035"/>
            <a:ext cx="5345642" cy="3741949"/>
          </a:xfrm>
          <a:prstGeom prst="rect">
            <a:avLst/>
          </a:prstGeom>
        </p:spPr>
      </p:pic>
    </p:spTree>
    <p:extLst>
      <p:ext uri="{BB962C8B-B14F-4D97-AF65-F5344CB8AC3E}">
        <p14:creationId xmlns:p14="http://schemas.microsoft.com/office/powerpoint/2010/main" val="324247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7065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14,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Are MOOCs Forever?</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Jeffrey R. Young, The Chronicle of Higher Education</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http://chronicle.com/article/Are-MOOCs-Forever-/237130?cid=pm&amp;utm_source=pm&amp;utm_medium=en&amp;elqTrackId=5f7b494bdda84023911d66f85b93e1e3&amp;elq=5c0b2aa796e34526bf205d4b54603af9&amp;elqaid=9837&amp;elqat=1&amp;elqCampaignId=</a:t>
            </a:r>
            <a:r>
              <a:rPr lang="en-US" sz="1000" b="1" dirty="0">
                <a:latin typeface="Tahoma" panose="020B0604030504040204" pitchFamily="34" charset="0"/>
                <a:ea typeface="Tahoma" panose="020B0604030504040204" pitchFamily="34" charset="0"/>
                <a:cs typeface="Tahoma" panose="020B0604030504040204" pitchFamily="34" charset="0"/>
                <a:hlinkClick r:id="rId2"/>
              </a:rPr>
              <a:t>3604</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rotWithShape="1">
          <a:blip r:embed="rId3"/>
          <a:srcRect t="17545" r="34299" b="8110"/>
          <a:stretch/>
        </p:blipFill>
        <p:spPr>
          <a:xfrm>
            <a:off x="0" y="2514600"/>
            <a:ext cx="6248400" cy="400840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1599" y="2807732"/>
            <a:ext cx="2395379" cy="3593068"/>
          </a:xfrm>
          <a:prstGeom prst="rect">
            <a:avLst/>
          </a:prstGeom>
        </p:spPr>
      </p:pic>
    </p:spTree>
    <p:extLst>
      <p:ext uri="{BB962C8B-B14F-4D97-AF65-F5344CB8AC3E}">
        <p14:creationId xmlns:p14="http://schemas.microsoft.com/office/powerpoint/2010/main" val="26456453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a:xfrm>
            <a:off x="290513" y="762000"/>
            <a:ext cx="8305800" cy="1828800"/>
          </a:xfrm>
        </p:spPr>
        <p:txBody>
          <a:bodyPr/>
          <a:lstStyle/>
          <a:p>
            <a:pPr eaLnBrk="1" hangingPunct="1"/>
            <a:r>
              <a:rPr lang="en-US" altLang="en-US" sz="4000" b="1" dirty="0">
                <a:solidFill>
                  <a:srgbClr val="FF0000"/>
                </a:solidFill>
                <a:latin typeface="Tahoma" panose="020B0604030504040204" pitchFamily="34" charset="0"/>
                <a:cs typeface="Tahoma" panose="020B0604030504040204" pitchFamily="34" charset="0"/>
              </a:rPr>
              <a:t>June 13, 2014</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#4.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Learner Engagement with Content</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8 Things You Should Know About MOOCs</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Chronicle of Higher Education, Jonah Newman and Soo Oh</a:t>
            </a:r>
            <a:br>
              <a:rPr lang="en-US" altLang="en-US" sz="20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http://chronicle.com/article/MOOCs-EdX/146901/</a:t>
            </a:r>
            <a:r>
              <a:rPr lang="en-US" altLang="en-US" sz="1400" b="1" dirty="0">
                <a:latin typeface="Tahoma" panose="020B0604030504040204" pitchFamily="34" charset="0"/>
                <a:cs typeface="Tahoma" panose="020B0604030504040204" pitchFamily="34" charset="0"/>
              </a:rPr>
              <a:t> </a:t>
            </a:r>
          </a:p>
        </p:txBody>
      </p:sp>
      <p:pic>
        <p:nvPicPr>
          <p:cNvPr id="240643" name="Picture 4"/>
          <p:cNvPicPr>
            <a:picLocks noChangeAspect="1"/>
          </p:cNvPicPr>
          <p:nvPr/>
        </p:nvPicPr>
        <p:blipFill>
          <a:blip r:embed="rId3">
            <a:extLst>
              <a:ext uri="{28A0092B-C50C-407E-A947-70E740481C1C}">
                <a14:useLocalDpi xmlns:a14="http://schemas.microsoft.com/office/drawing/2010/main" val="0"/>
              </a:ext>
            </a:extLst>
          </a:blip>
          <a:srcRect l="1271" t="21436" r="8427" b="4732"/>
          <a:stretch>
            <a:fillRect/>
          </a:stretch>
        </p:blipFill>
        <p:spPr bwMode="auto">
          <a:xfrm>
            <a:off x="80963" y="3043136"/>
            <a:ext cx="872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586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itle 1"/>
          <p:cNvSpPr>
            <a:spLocks noGrp="1"/>
          </p:cNvSpPr>
          <p:nvPr>
            <p:ph type="title"/>
          </p:nvPr>
        </p:nvSpPr>
        <p:spPr>
          <a:xfrm>
            <a:off x="457200" y="304800"/>
            <a:ext cx="8458200" cy="2678113"/>
          </a:xfrm>
        </p:spPr>
        <p:txBody>
          <a:bodyPr/>
          <a:lstStyle/>
          <a:p>
            <a:r>
              <a:rPr lang="en-US" altLang="en-US" sz="4000" b="1" dirty="0">
                <a:solidFill>
                  <a:srgbClr val="FF0000"/>
                </a:solidFill>
                <a:latin typeface="Tahoma" panose="020B0604030504040204" pitchFamily="34" charset="0"/>
                <a:cs typeface="Tahoma" panose="020B0604030504040204" pitchFamily="34" charset="0"/>
              </a:rPr>
              <a:t>January 11, 2016</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Mapping a MOOC Reveals Global Patterns in Student Engagement</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Chronicle of Higher Education, Anthony C. Robinson </a:t>
            </a:r>
            <a:r>
              <a:rPr lang="en-US" altLang="en-US" sz="800" b="1" dirty="0">
                <a:latin typeface="Tahoma" panose="020B0604030504040204" pitchFamily="34" charset="0"/>
                <a:cs typeface="Tahoma" panose="020B0604030504040204" pitchFamily="34" charset="0"/>
              </a:rPr>
              <a:t/>
            </a:r>
            <a:br>
              <a:rPr lang="en-US" altLang="en-US" sz="8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http://chronicle.com/article/Mapping-a-MOOC-Reveals-Global/234795?cid=at&amp;utm_source=at&amp;utm_medium=en&amp;elq=bf52c7566e1d42d6ac7d42b49e1980ea&amp;elqCampaignId=2208&amp;elqaid=7501&amp;elqat=1&amp;elqTrackId=ed3e40a9614c4a5fb84d8851653a8839</a:t>
            </a:r>
            <a:r>
              <a:rPr lang="en-US" altLang="en-US" sz="800" b="1" dirty="0">
                <a:latin typeface="Tahoma" panose="020B0604030504040204" pitchFamily="34" charset="0"/>
                <a:cs typeface="Tahoma" panose="020B0604030504040204" pitchFamily="34" charset="0"/>
              </a:rPr>
              <a:t> </a:t>
            </a:r>
          </a:p>
        </p:txBody>
      </p:sp>
      <p:pic>
        <p:nvPicPr>
          <p:cNvPr id="65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17838"/>
            <a:ext cx="53213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2081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257418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27, 2015</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#5.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MOOC Participant Study Strategies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Invisible Learners Taking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George Veletsianos, Inside Higher Ed</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https://www.insidehighered.com/blogs/higher-ed-beta/invisible-learners-taking-moocs</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8213" t="23319" r="37813" b="4933"/>
          <a:stretch/>
        </p:blipFill>
        <p:spPr>
          <a:xfrm>
            <a:off x="-22698" y="3048000"/>
            <a:ext cx="4381500" cy="3810000"/>
          </a:xfrm>
          <a:prstGeom prst="rect">
            <a:avLst/>
          </a:prstGeom>
        </p:spPr>
      </p:pic>
      <p:pic>
        <p:nvPicPr>
          <p:cNvPr id="4" name="Picture 2" descr="The Marketplace in Your B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695" y="3048000"/>
            <a:ext cx="403054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962399" y="5914180"/>
            <a:ext cx="514765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dirty="0">
                <a:solidFill>
                  <a:srgbClr val="000000"/>
                </a:solidFill>
                <a:latin typeface="Tahoma" panose="020B0604030504040204" pitchFamily="34" charset="0"/>
                <a:cs typeface="Tahoma" panose="020B0604030504040204" pitchFamily="34" charset="0"/>
              </a:rPr>
              <a:t>Rajeev </a:t>
            </a:r>
            <a:r>
              <a:rPr lang="en-US" altLang="en-US" sz="1800" dirty="0" err="1">
                <a:solidFill>
                  <a:srgbClr val="000000"/>
                </a:solidFill>
                <a:latin typeface="Tahoma" panose="020B0604030504040204" pitchFamily="34" charset="0"/>
                <a:cs typeface="Tahoma" panose="020B0604030504040204" pitchFamily="34" charset="0"/>
              </a:rPr>
              <a:t>Bajpai</a:t>
            </a:r>
            <a:r>
              <a:rPr lang="en-US" altLang="en-US" sz="1800" dirty="0">
                <a:solidFill>
                  <a:srgbClr val="000000"/>
                </a:solidFill>
                <a:latin typeface="Tahoma" panose="020B0604030504040204" pitchFamily="34" charset="0"/>
                <a:cs typeface="Tahoma" panose="020B0604030504040204" pitchFamily="34" charset="0"/>
              </a:rPr>
              <a:t>, an airline pilot based in Mumbai, took an online computer-science course to gain programming skills.</a:t>
            </a:r>
          </a:p>
        </p:txBody>
      </p:sp>
    </p:spTree>
    <p:extLst>
      <p:ext uri="{BB962C8B-B14F-4D97-AF65-F5344CB8AC3E}">
        <p14:creationId xmlns:p14="http://schemas.microsoft.com/office/powerpoint/2010/main" val="29792261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6, 2015</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#6.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MOOCs as a Learning Supplement</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Using MOOCs to Fill In Your Weak Spots, Hanna Peacock, Inside Higher Ed</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7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https://www.insidehighered.com/blogs/gradhacker/using-moocs-fill-your-weak-spots?utm_source=Inside+Higher+Ed&amp;utm_campaign=bf05053fb7-DNU20151007&amp;utm_medium=email&amp;utm_term=0_1fcbc04421-bf05053fb7-197362401</a:t>
            </a:r>
            <a:r>
              <a:rPr lang="en-US" sz="700" b="1" u="sng" dirty="0">
                <a:latin typeface="Tahoma" panose="020B0604030504040204" pitchFamily="34" charset="0"/>
                <a:ea typeface="Tahoma" panose="020B0604030504040204" pitchFamily="34" charset="0"/>
                <a:cs typeface="Tahoma" panose="020B0604030504040204" pitchFamily="34" charset="0"/>
              </a:rPr>
              <a:t> </a:t>
            </a:r>
            <a:endParaRPr lang="en-US" sz="7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352" t="16378" r="37418" b="6772"/>
          <a:stretch/>
        </p:blipFill>
        <p:spPr>
          <a:xfrm>
            <a:off x="3276600" y="2863174"/>
            <a:ext cx="3312826" cy="3962400"/>
          </a:xfrm>
          <a:prstGeom prst="rect">
            <a:avLst/>
          </a:prstGeom>
        </p:spPr>
      </p:pic>
    </p:spTree>
    <p:extLst>
      <p:ext uri="{BB962C8B-B14F-4D97-AF65-F5344CB8AC3E}">
        <p14:creationId xmlns:p14="http://schemas.microsoft.com/office/powerpoint/2010/main" val="2614031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304800" y="228600"/>
            <a:ext cx="8305800" cy="2743200"/>
          </a:xfrm>
        </p:spPr>
        <p:txBody>
          <a:bodyPr/>
          <a:lstStyle/>
          <a:p>
            <a:r>
              <a:rPr lang="en-US" altLang="en-US" sz="3600" b="1" dirty="0">
                <a:solidFill>
                  <a:srgbClr val="FF0000"/>
                </a:solidFill>
                <a:latin typeface="Tahoma" panose="020B0604030504040204" pitchFamily="34" charset="0"/>
                <a:cs typeface="Tahoma" panose="020B0604030504040204" pitchFamily="34" charset="0"/>
              </a:rPr>
              <a:t>April 21, 2014</a:t>
            </a:r>
            <a:br>
              <a:rPr lang="en-US" altLang="en-US" sz="36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#7. Benefits of MOOCs for Disadvantaged and Underprivileged </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The Revolution Is Not Being MOOC-</a:t>
            </a:r>
            <a:r>
              <a:rPr lang="en-US" altLang="en-US" sz="2400" b="1" dirty="0" err="1">
                <a:latin typeface="Tahoma" panose="020B0604030504040204" pitchFamily="34" charset="0"/>
                <a:cs typeface="Tahoma" panose="020B0604030504040204" pitchFamily="34" charset="0"/>
              </a:rPr>
              <a:t>ized</a:t>
            </a:r>
            <a:r>
              <a:rPr lang="en-US" altLang="en-US" sz="2400" b="1" dirty="0">
                <a:latin typeface="Tahoma" panose="020B0604030504040204" pitchFamily="34" charset="0"/>
                <a:cs typeface="Tahoma" panose="020B0604030504040204" pitchFamily="34" charset="0"/>
              </a:rPr>
              <a:t>, Students are educated, employed, and male.</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Gayle Christensen and Brandon Alcorn, </a:t>
            </a:r>
            <a:r>
              <a:rPr lang="en-US" altLang="en-US" sz="2000" b="1" dirty="0" err="1">
                <a:latin typeface="Tahoma" panose="020B0604030504040204" pitchFamily="34" charset="0"/>
                <a:cs typeface="Tahoma" panose="020B0604030504040204" pitchFamily="34" charset="0"/>
              </a:rPr>
              <a:t>UPenn</a:t>
            </a:r>
            <a:r>
              <a:rPr lang="en-US" altLang="en-US" sz="2000" b="1" dirty="0">
                <a:latin typeface="Tahoma" panose="020B0604030504040204" pitchFamily="34" charset="0"/>
                <a:cs typeface="Tahoma" panose="020B0604030504040204" pitchFamily="34" charset="0"/>
              </a:rPr>
              <a:t>, New Scientist</a:t>
            </a:r>
            <a:r>
              <a:rPr lang="en-US" altLang="en-US" sz="2400" b="1" dirty="0">
                <a:latin typeface="Tahoma" panose="020B0604030504040204" pitchFamily="34" charset="0"/>
                <a:cs typeface="Tahoma" panose="020B0604030504040204" pitchFamily="34" charset="0"/>
              </a:rPr>
              <a:t/>
            </a:r>
            <a:br>
              <a:rPr lang="en-US" altLang="en-US" sz="2400" b="1" dirty="0">
                <a:latin typeface="Tahoma" panose="020B0604030504040204" pitchFamily="34" charset="0"/>
                <a:cs typeface="Tahoma" panose="020B0604030504040204" pitchFamily="34" charset="0"/>
              </a:rPr>
            </a:br>
            <a:r>
              <a:rPr lang="en-US" altLang="en-US" sz="700" b="1" dirty="0">
                <a:latin typeface="Tahoma" panose="020B0604030504040204" pitchFamily="34" charset="0"/>
                <a:cs typeface="Tahoma" panose="020B0604030504040204" pitchFamily="34" charset="0"/>
                <a:hlinkClick r:id="rId2"/>
              </a:rPr>
              <a:t>http://www.slate.com/articles/health_and_science/new_scientist/2014/03/mooc_survey_students_of_free_online_courses_are_educated_employed_and_male.html</a:t>
            </a:r>
            <a:r>
              <a:rPr lang="en-US" altLang="en-US" sz="700" b="1" dirty="0">
                <a:latin typeface="Tahoma" panose="020B0604030504040204" pitchFamily="34" charset="0"/>
                <a:cs typeface="Tahoma" panose="020B0604030504040204" pitchFamily="34" charset="0"/>
              </a:rPr>
              <a:t>   </a:t>
            </a:r>
          </a:p>
        </p:txBody>
      </p:sp>
      <p:pic>
        <p:nvPicPr>
          <p:cNvPr id="243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3483"/>
            <a:ext cx="3581400" cy="255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Box 4"/>
          <p:cNvSpPr txBox="1">
            <a:spLocks noChangeArrowheads="1"/>
          </p:cNvSpPr>
          <p:nvPr/>
        </p:nvSpPr>
        <p:spPr bwMode="auto">
          <a:xfrm>
            <a:off x="304800" y="57912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ahoma" panose="020B0604030504040204" pitchFamily="34" charset="0"/>
                <a:cs typeface="Tahoma" panose="020B0604030504040204" pitchFamily="34" charset="0"/>
              </a:rPr>
              <a:t>Filipino youths go online at an Internet café in Manila on Feb. 18, 2014. Two-thirds of Coursera participants come from the developed world, according to a new report.</a:t>
            </a:r>
          </a:p>
        </p:txBody>
      </p:sp>
    </p:spTree>
    <p:extLst>
      <p:ext uri="{BB962C8B-B14F-4D97-AF65-F5344CB8AC3E}">
        <p14:creationId xmlns:p14="http://schemas.microsoft.com/office/powerpoint/2010/main" val="3664526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OER and MOOCs in Africa: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The 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Bakary Diallo, African Virtual University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Nairobi, Kenya</a:t>
            </a:r>
          </a:p>
        </p:txBody>
      </p:sp>
      <p:sp>
        <p:nvSpPr>
          <p:cNvPr id="3" name="Content Placeholder 2"/>
          <p:cNvSpPr>
            <a:spLocks noGrp="1"/>
          </p:cNvSpPr>
          <p:nvPr>
            <p:ph idx="1"/>
          </p:nvPr>
        </p:nvSpPr>
        <p:spPr/>
        <p:txBody>
          <a:bodyPr/>
          <a:lstStyle/>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The gap is huge. This is not to say that African nations are not investing in post-secondary education. For example, Nigeria has been steadily building universities during the past couple of decades. </a:t>
            </a:r>
          </a:p>
        </p:txBody>
      </p:sp>
      <p:pic>
        <p:nvPicPr>
          <p:cNvPr id="5" name="Picture 4"/>
          <p:cNvPicPr>
            <a:picLocks noChangeAspect="1"/>
          </p:cNvPicPr>
          <p:nvPr/>
        </p:nvPicPr>
        <p:blipFill rotWithShape="1">
          <a:blip r:embed="rId2"/>
          <a:srcRect t="17545" r="2439"/>
          <a:stretch/>
        </p:blipFill>
        <p:spPr>
          <a:xfrm>
            <a:off x="3505200" y="4271400"/>
            <a:ext cx="5758640" cy="2595744"/>
          </a:xfrm>
          <a:prstGeom prst="rect">
            <a:avLst/>
          </a:prstGeom>
        </p:spPr>
      </p:pic>
    </p:spTree>
    <p:extLst>
      <p:ext uri="{BB962C8B-B14F-4D97-AF65-F5344CB8AC3E}">
        <p14:creationId xmlns:p14="http://schemas.microsoft.com/office/powerpoint/2010/main" val="3733656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29718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20, 2015</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#8. Case Studies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http://chronicle.com/article/250-MOOCsCounting-One/229397/?cid=at</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sp>
        <p:nvSpPr>
          <p:cNvPr id="3" name="TextBox 2"/>
          <p:cNvSpPr txBox="1"/>
          <p:nvPr/>
        </p:nvSpPr>
        <p:spPr>
          <a:xfrm>
            <a:off x="990600" y="5943600"/>
            <a:ext cx="8001000" cy="830997"/>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3048000"/>
            <a:ext cx="5715000" cy="2857500"/>
          </a:xfrm>
          <a:prstGeom prst="rect">
            <a:avLst/>
          </a:prstGeom>
        </p:spPr>
      </p:pic>
    </p:spTree>
    <p:extLst>
      <p:ext uri="{BB962C8B-B14F-4D97-AF65-F5344CB8AC3E}">
        <p14:creationId xmlns:p14="http://schemas.microsoft.com/office/powerpoint/2010/main" val="2405483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19, 2016</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From MOOC to </a:t>
            </a:r>
            <a:r>
              <a:rPr lang="en-US" sz="3600" b="1" dirty="0" err="1">
                <a:latin typeface="Tahoma" panose="020B0604030504040204" pitchFamily="34" charset="0"/>
                <a:ea typeface="Tahoma" panose="020B0604030504040204" pitchFamily="34" charset="0"/>
                <a:cs typeface="Tahoma" panose="020B0604030504040204" pitchFamily="34" charset="0"/>
              </a:rPr>
              <a:t>bootcamp</a:t>
            </a:r>
            <a:r>
              <a:rPr lang="en-US" sz="3600" b="1" dirty="0">
                <a:latin typeface="Tahoma" panose="020B0604030504040204" pitchFamily="34" charset="0"/>
                <a:ea typeface="Tahoma" panose="020B0604030504040204" pitchFamily="34" charset="0"/>
                <a:cs typeface="Tahoma" panose="020B0604030504040204" pitchFamily="34" charset="0"/>
              </a:rPr>
              <a:t> to MIT</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3600" b="1" dirty="0" err="1">
                <a:latin typeface="Tahoma" panose="020B0604030504040204" pitchFamily="34" charset="0"/>
                <a:ea typeface="Tahoma" panose="020B0604030504040204" pitchFamily="34" charset="0"/>
                <a:cs typeface="Tahoma" panose="020B0604030504040204" pitchFamily="34" charset="0"/>
              </a:rPr>
              <a:t>MIT</a:t>
            </a:r>
            <a:r>
              <a:rPr lang="en-US" sz="3600" b="1" dirty="0">
                <a:latin typeface="Tahoma" panose="020B0604030504040204" pitchFamily="34" charset="0"/>
                <a:ea typeface="Tahoma" panose="020B0604030504040204" pitchFamily="34" charset="0"/>
                <a:cs typeface="Tahoma" panose="020B0604030504040204" pitchFamily="34" charset="0"/>
              </a:rPr>
              <a:t> News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u="sng" dirty="0">
                <a:latin typeface="Tahoma" panose="020B0604030504040204" pitchFamily="34" charset="0"/>
                <a:ea typeface="Tahoma" panose="020B0604030504040204" pitchFamily="34" charset="0"/>
                <a:cs typeface="Tahoma" panose="020B0604030504040204" pitchFamily="34" charset="0"/>
                <a:hlinkClick r:id="rId2"/>
              </a:rPr>
              <a:t>http://news.mit.edu/2016/mooc-bootcamp-mit-0519</a:t>
            </a:r>
            <a:r>
              <a:rPr lang="en-US" sz="1000" u="sng"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774" t="9437" r="6077" b="1860"/>
          <a:stretch/>
        </p:blipFill>
        <p:spPr>
          <a:xfrm>
            <a:off x="1905000" y="2765331"/>
            <a:ext cx="5257800" cy="4118610"/>
          </a:xfrm>
          <a:prstGeom prst="rect">
            <a:avLst/>
          </a:prstGeom>
        </p:spPr>
      </p:pic>
    </p:spTree>
    <p:extLst>
      <p:ext uri="{BB962C8B-B14F-4D97-AF65-F5344CB8AC3E}">
        <p14:creationId xmlns:p14="http://schemas.microsoft.com/office/powerpoint/2010/main" val="3464754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itle 1"/>
          <p:cNvSpPr>
            <a:spLocks noGrp="1"/>
          </p:cNvSpPr>
          <p:nvPr>
            <p:ph type="title"/>
          </p:nvPr>
        </p:nvSpPr>
        <p:spPr>
          <a:xfrm>
            <a:off x="446088" y="457200"/>
            <a:ext cx="8393112" cy="2133600"/>
          </a:xfrm>
        </p:spPr>
        <p:txBody>
          <a:bodyPr/>
          <a:lstStyle/>
          <a:p>
            <a:r>
              <a:rPr lang="en-US" altLang="en-US" sz="3600" b="1">
                <a:solidFill>
                  <a:srgbClr val="FF0000"/>
                </a:solidFill>
                <a:latin typeface="Tahoma" panose="020B0604030504040204" pitchFamily="34" charset="0"/>
                <a:cs typeface="Tahoma" panose="020B0604030504040204" pitchFamily="34" charset="0"/>
              </a:rPr>
              <a:t>MIT Data: </a:t>
            </a:r>
            <a:br>
              <a:rPr lang="en-US" altLang="en-US" sz="3600" b="1">
                <a:solidFill>
                  <a:srgbClr val="FF0000"/>
                </a:solidFill>
                <a:latin typeface="Tahoma" panose="020B0604030504040204" pitchFamily="34" charset="0"/>
                <a:cs typeface="Tahoma" panose="020B0604030504040204" pitchFamily="34" charset="0"/>
              </a:rPr>
            </a:br>
            <a:r>
              <a:rPr lang="en-US" altLang="en-US" sz="3600" b="1">
                <a:solidFill>
                  <a:srgbClr val="FF0000"/>
                </a:solidFill>
                <a:latin typeface="Tahoma" panose="020B0604030504040204" pitchFamily="34" charset="0"/>
                <a:cs typeface="Tahoma" panose="020B0604030504040204" pitchFamily="34" charset="0"/>
              </a:rPr>
              <a:t>Prepares to Reenter University</a:t>
            </a:r>
            <a:br>
              <a:rPr lang="en-US" altLang="en-US" sz="3600" b="1">
                <a:solidFill>
                  <a:srgbClr val="FF0000"/>
                </a:solidFill>
                <a:latin typeface="Tahoma" panose="020B0604030504040204" pitchFamily="34" charset="0"/>
                <a:cs typeface="Tahoma" panose="020B0604030504040204" pitchFamily="34" charset="0"/>
              </a:rPr>
            </a:br>
            <a:r>
              <a:rPr lang="en-US" altLang="en-US" sz="3600" b="1">
                <a:solidFill>
                  <a:schemeClr val="tx1"/>
                </a:solidFill>
                <a:latin typeface="Tahoma" panose="020B0604030504040204" pitchFamily="34" charset="0"/>
                <a:cs typeface="Tahoma" panose="020B0604030504040204" pitchFamily="34" charset="0"/>
              </a:rPr>
              <a:t>(41-50 year old male, Middle East)</a:t>
            </a:r>
          </a:p>
        </p:txBody>
      </p:sp>
      <p:sp>
        <p:nvSpPr>
          <p:cNvPr id="523267" name="Content Placeholder 2"/>
          <p:cNvSpPr>
            <a:spLocks noGrp="1"/>
          </p:cNvSpPr>
          <p:nvPr>
            <p:ph idx="1"/>
          </p:nvPr>
        </p:nvSpPr>
        <p:spPr>
          <a:xfrm>
            <a:off x="430213" y="2362200"/>
            <a:ext cx="8229600" cy="3611563"/>
          </a:xfrm>
        </p:spPr>
        <p:txBody>
          <a:bodyPr/>
          <a:lstStyle/>
          <a:p>
            <a:pPr marL="0" indent="0">
              <a:buFontTx/>
              <a:buNone/>
            </a:pPr>
            <a:r>
              <a:rPr lang="en-US" altLang="en-US" sz="2600" b="1">
                <a:latin typeface="Tahoma" panose="020B0604030504040204" pitchFamily="34" charset="0"/>
                <a:cs typeface="Tahoma" panose="020B0604030504040204" pitchFamily="34" charset="0"/>
              </a:rPr>
              <a:t>Most interesting experience of my own was my use of MIT OCW to refresh on Calculus. I purchased the textbook and followed one of several calculus options on the site. </a:t>
            </a:r>
            <a:r>
              <a:rPr lang="en-US" altLang="en-US" sz="2600" b="1">
                <a:solidFill>
                  <a:srgbClr val="FF0000"/>
                </a:solidFill>
                <a:latin typeface="Tahoma" panose="020B0604030504040204" pitchFamily="34" charset="0"/>
                <a:cs typeface="Tahoma" panose="020B0604030504040204" pitchFamily="34" charset="0"/>
              </a:rPr>
              <a:t>This was quite successful in re-introducing Calculus, as a prep to re-entering college 28 years after graduation - this time to study for a Master's.</a:t>
            </a:r>
          </a:p>
        </p:txBody>
      </p:sp>
      <p:pic>
        <p:nvPicPr>
          <p:cNvPr id="52326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5410200"/>
            <a:ext cx="2165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05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458200"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28,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Topic #9. MOOC Plagiarism</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New Cheating Economy, Brad </a:t>
            </a:r>
            <a:r>
              <a:rPr lang="en-US" sz="2800" b="1" dirty="0" err="1">
                <a:latin typeface="Tahoma" panose="020B0604030504040204" pitchFamily="34" charset="0"/>
                <a:ea typeface="Tahoma" panose="020B0604030504040204" pitchFamily="34" charset="0"/>
                <a:cs typeface="Tahoma" panose="020B0604030504040204" pitchFamily="34" charset="0"/>
              </a:rPr>
              <a:t>Wolverton</a:t>
            </a:r>
            <a:r>
              <a:rPr lang="en-US" sz="2800" b="1" dirty="0">
                <a:latin typeface="Tahoma" panose="020B0604030504040204" pitchFamily="34" charset="0"/>
                <a:ea typeface="Tahoma" panose="020B0604030504040204" pitchFamily="34" charset="0"/>
                <a:cs typeface="Tahoma" panose="020B0604030504040204" pitchFamily="34" charset="0"/>
              </a:rPr>
              <a:t>, The Chronicle of Higher Education</a:t>
            </a:r>
            <a:r>
              <a:rPr lang="en-US" sz="800" b="1" dirty="0">
                <a:latin typeface="Tahoma" panose="020B0604030504040204" pitchFamily="34" charset="0"/>
                <a:ea typeface="Tahoma" panose="020B0604030504040204" pitchFamily="34" charset="0"/>
                <a:cs typeface="Tahoma" panose="020B0604030504040204" pitchFamily="34" charset="0"/>
              </a:rPr>
              <a:t/>
            </a:r>
            <a:br>
              <a:rPr lang="en-US" sz="8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http://www.chronicle.com/article/The-New-Cheating-Economy/237587?cid=at&amp;utm_source=at&amp;utm_medium=en&amp;elqTrackId=57c94038703546fda36eca130ad20e28&amp;elq=ba28e5398d584c278a1266d3473adbd9&amp;elqaid=10453&amp;elqat=1&amp;elqCampaignId=3922</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rotWithShape="1">
          <a:blip r:embed="rId3"/>
          <a:srcRect l="56913" t="24191" r="9943" b="40491"/>
          <a:stretch/>
        </p:blipFill>
        <p:spPr>
          <a:xfrm>
            <a:off x="5029200" y="3048000"/>
            <a:ext cx="3739662" cy="3352800"/>
          </a:xfrm>
          <a:prstGeom prst="rect">
            <a:avLst/>
          </a:prstGeom>
        </p:spPr>
      </p:pic>
      <p:pic>
        <p:nvPicPr>
          <p:cNvPr id="6" name="Picture 5"/>
          <p:cNvPicPr>
            <a:picLocks noChangeAspect="1"/>
          </p:cNvPicPr>
          <p:nvPr/>
        </p:nvPicPr>
        <p:blipFill rotWithShape="1">
          <a:blip r:embed="rId4"/>
          <a:srcRect l="18697" t="39999" r="42975" b="26667"/>
          <a:stretch/>
        </p:blipFill>
        <p:spPr>
          <a:xfrm>
            <a:off x="0" y="3200400"/>
            <a:ext cx="4478021" cy="3276600"/>
          </a:xfrm>
          <a:prstGeom prst="rect">
            <a:avLst/>
          </a:prstGeom>
        </p:spPr>
      </p:pic>
    </p:spTree>
    <p:extLst>
      <p:ext uri="{BB962C8B-B14F-4D97-AF65-F5344CB8AC3E}">
        <p14:creationId xmlns:p14="http://schemas.microsoft.com/office/powerpoint/2010/main" val="2131567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458200"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17,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Coursera’s co-founder Daphne </a:t>
            </a:r>
            <a:r>
              <a:rPr lang="en-US" sz="3200" b="1" dirty="0" err="1">
                <a:latin typeface="Tahoma" panose="020B0604030504040204" pitchFamily="34" charset="0"/>
                <a:ea typeface="Tahoma" panose="020B0604030504040204" pitchFamily="34" charset="0"/>
                <a:cs typeface="Tahoma" panose="020B0604030504040204" pitchFamily="34" charset="0"/>
              </a:rPr>
              <a:t>Koller</a:t>
            </a:r>
            <a:r>
              <a:rPr lang="en-US" sz="3200" b="1" dirty="0">
                <a:latin typeface="Tahoma" panose="020B0604030504040204" pitchFamily="34" charset="0"/>
                <a:ea typeface="Tahoma" panose="020B0604030504040204" pitchFamily="34" charset="0"/>
                <a:cs typeface="Tahoma" panose="020B0604030504040204" pitchFamily="34" charset="0"/>
              </a:rPr>
              <a:t> set to start anew at Calico </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John Mannes, TechCrunch</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https://techcrunch.com/2016/08/17/courseras-co-founder-daphne-koller-set-to-start-anew-at-calico/</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rotWithShape="1">
          <a:blip r:embed="rId3"/>
          <a:srcRect l="32336" t="32511" r="4453" b="15239"/>
          <a:stretch/>
        </p:blipFill>
        <p:spPr>
          <a:xfrm>
            <a:off x="960119" y="3124200"/>
            <a:ext cx="5257800" cy="3429000"/>
          </a:xfrm>
          <a:prstGeom prst="rect">
            <a:avLst/>
          </a:prstGeom>
        </p:spPr>
      </p:pic>
      <p:pic>
        <p:nvPicPr>
          <p:cNvPr id="6" name="Picture 5"/>
          <p:cNvPicPr>
            <a:picLocks noChangeAspect="1"/>
          </p:cNvPicPr>
          <p:nvPr/>
        </p:nvPicPr>
        <p:blipFill rotWithShape="1">
          <a:blip r:embed="rId4"/>
          <a:srcRect l="31569" t="25988" r="36008" b="28162"/>
          <a:stretch/>
        </p:blipFill>
        <p:spPr>
          <a:xfrm>
            <a:off x="4572000" y="3836067"/>
            <a:ext cx="3859925" cy="2945733"/>
          </a:xfrm>
          <a:prstGeom prst="rect">
            <a:avLst/>
          </a:prstGeom>
        </p:spPr>
      </p:pic>
    </p:spTree>
    <p:extLst>
      <p:ext uri="{BB962C8B-B14F-4D97-AF65-F5344CB8AC3E}">
        <p14:creationId xmlns:p14="http://schemas.microsoft.com/office/powerpoint/2010/main" val="21037939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976993"/>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31,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BoostMyGrade.com</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http://www.boostmygrade.com/</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rotWithShape="1">
          <a:blip r:embed="rId3"/>
          <a:srcRect l="11538" t="10802" r="961" b="12236"/>
          <a:stretch/>
        </p:blipFill>
        <p:spPr>
          <a:xfrm>
            <a:off x="0" y="2277297"/>
            <a:ext cx="4880000" cy="3056703"/>
          </a:xfrm>
          <a:prstGeom prst="rect">
            <a:avLst/>
          </a:prstGeom>
        </p:spPr>
      </p:pic>
      <p:pic>
        <p:nvPicPr>
          <p:cNvPr id="7" name="Picture 6"/>
          <p:cNvPicPr>
            <a:picLocks noChangeAspect="1"/>
          </p:cNvPicPr>
          <p:nvPr/>
        </p:nvPicPr>
        <p:blipFill rotWithShape="1">
          <a:blip r:embed="rId4"/>
          <a:srcRect l="25839" t="24407" r="14254" b="5236"/>
          <a:stretch/>
        </p:blipFill>
        <p:spPr>
          <a:xfrm>
            <a:off x="4974116" y="2133600"/>
            <a:ext cx="4191000" cy="3505200"/>
          </a:xfrm>
          <a:prstGeom prst="rect">
            <a:avLst/>
          </a:prstGeom>
        </p:spPr>
      </p:pic>
    </p:spTree>
    <p:extLst>
      <p:ext uri="{BB962C8B-B14F-4D97-AF65-F5344CB8AC3E}">
        <p14:creationId xmlns:p14="http://schemas.microsoft.com/office/powerpoint/2010/main" val="31113432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976993"/>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31,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NoNeedtoStudy.com</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https://www.noneedtostudy.com/myclass/</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3"/>
          <a:srcRect l="12205" t="11955" r="1819" b="663"/>
          <a:stretch/>
        </p:blipFill>
        <p:spPr>
          <a:xfrm>
            <a:off x="0" y="2436296"/>
            <a:ext cx="4882166" cy="3539570"/>
          </a:xfrm>
          <a:prstGeom prst="rect">
            <a:avLst/>
          </a:prstGeom>
        </p:spPr>
      </p:pic>
      <p:pic>
        <p:nvPicPr>
          <p:cNvPr id="5" name="Picture 4"/>
          <p:cNvPicPr>
            <a:picLocks noChangeAspect="1"/>
          </p:cNvPicPr>
          <p:nvPr/>
        </p:nvPicPr>
        <p:blipFill rotWithShape="1">
          <a:blip r:embed="rId4"/>
          <a:srcRect l="17549" t="20369" r="12189" b="4268"/>
          <a:stretch/>
        </p:blipFill>
        <p:spPr>
          <a:xfrm>
            <a:off x="5029200" y="2437214"/>
            <a:ext cx="3962400" cy="3575824"/>
          </a:xfrm>
          <a:prstGeom prst="rect">
            <a:avLst/>
          </a:prstGeom>
        </p:spPr>
      </p:pic>
    </p:spTree>
    <p:extLst>
      <p:ext uri="{BB962C8B-B14F-4D97-AF65-F5344CB8AC3E}">
        <p14:creationId xmlns:p14="http://schemas.microsoft.com/office/powerpoint/2010/main" val="3156352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458200"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28,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New Cheating Economy, Brad </a:t>
            </a:r>
            <a:r>
              <a:rPr lang="en-US" sz="2800" b="1" dirty="0" err="1">
                <a:latin typeface="Tahoma" panose="020B0604030504040204" pitchFamily="34" charset="0"/>
                <a:ea typeface="Tahoma" panose="020B0604030504040204" pitchFamily="34" charset="0"/>
                <a:cs typeface="Tahoma" panose="020B0604030504040204" pitchFamily="34" charset="0"/>
              </a:rPr>
              <a:t>Wolverton</a:t>
            </a:r>
            <a:r>
              <a:rPr lang="en-US" sz="2800" b="1" dirty="0">
                <a:latin typeface="Tahoma" panose="020B0604030504040204" pitchFamily="34" charset="0"/>
                <a:ea typeface="Tahoma" panose="020B0604030504040204" pitchFamily="34" charset="0"/>
                <a:cs typeface="Tahoma" panose="020B0604030504040204" pitchFamily="34" charset="0"/>
              </a:rPr>
              <a:t>, The Chronicle of Higher Education</a:t>
            </a:r>
            <a:r>
              <a:rPr lang="en-US" sz="600" b="1" dirty="0">
                <a:latin typeface="Tahoma" panose="020B0604030504040204" pitchFamily="34" charset="0"/>
                <a:ea typeface="Tahoma" panose="020B0604030504040204" pitchFamily="34" charset="0"/>
                <a:cs typeface="Tahoma" panose="020B0604030504040204" pitchFamily="34" charset="0"/>
              </a:rPr>
              <a:t/>
            </a:r>
            <a:br>
              <a:rPr lang="en-US" sz="600" b="1" dirty="0">
                <a:latin typeface="Tahoma" panose="020B0604030504040204" pitchFamily="34" charset="0"/>
                <a:ea typeface="Tahoma" panose="020B0604030504040204" pitchFamily="34" charset="0"/>
                <a:cs typeface="Tahoma" panose="020B0604030504040204" pitchFamily="34" charset="0"/>
              </a:rPr>
            </a:br>
            <a:r>
              <a:rPr lang="en-US" sz="400" b="1" dirty="0">
                <a:latin typeface="Tahoma" panose="020B0604030504040204" pitchFamily="34" charset="0"/>
                <a:ea typeface="Tahoma" panose="020B0604030504040204" pitchFamily="34" charset="0"/>
                <a:cs typeface="Tahoma" panose="020B0604030504040204" pitchFamily="34" charset="0"/>
                <a:hlinkClick r:id="rId2"/>
              </a:rPr>
              <a:t>http://www.chronicle.com/article/The-New-Cheating-Economy/237587?cid=at&amp;utm_source=at&amp;utm_medium=en&amp;elqTrackId=57c94038703546fda36eca130ad20e28&amp;elq=ba28e5398d584c278a1266d3473adbd9&amp;elqaid=10453&amp;elqat=1&amp;elqCampaignId=3922</a:t>
            </a:r>
            <a:r>
              <a:rPr lang="en-US" sz="4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3"/>
          <a:srcRect l="28044" t="21212" r="14591" b="27273"/>
          <a:stretch/>
        </p:blipFill>
        <p:spPr>
          <a:xfrm>
            <a:off x="304800" y="2743200"/>
            <a:ext cx="5334000" cy="4030133"/>
          </a:xfrm>
          <a:prstGeom prst="rect">
            <a:avLst/>
          </a:prstGeom>
        </p:spPr>
      </p:pic>
      <p:pic>
        <p:nvPicPr>
          <p:cNvPr id="5" name="Picture 4"/>
          <p:cNvPicPr>
            <a:picLocks noChangeAspect="1"/>
          </p:cNvPicPr>
          <p:nvPr/>
        </p:nvPicPr>
        <p:blipFill rotWithShape="1">
          <a:blip r:embed="rId4"/>
          <a:srcRect l="66974" t="39326" r="7501" b="8989"/>
          <a:stretch/>
        </p:blipFill>
        <p:spPr>
          <a:xfrm>
            <a:off x="6454141" y="2868976"/>
            <a:ext cx="2057400" cy="3505200"/>
          </a:xfrm>
          <a:prstGeom prst="rect">
            <a:avLst/>
          </a:prstGeom>
        </p:spPr>
      </p:pic>
      <p:pic>
        <p:nvPicPr>
          <p:cNvPr id="6" name="Picture 2" descr="https://chronicle-assets.s3.amazonaws.com/5/img/photos/biz/photo_78167_portrait_650x9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5150" y="5335058"/>
            <a:ext cx="95885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183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657340"/>
            <a:ext cx="8382000" cy="1933460"/>
          </a:xfrm>
        </p:spPr>
        <p:txBody>
          <a:bodyPr/>
          <a:lstStyle/>
          <a:p>
            <a:r>
              <a:rPr lang="en-US" altLang="en-US" sz="4000" b="1" dirty="0">
                <a:solidFill>
                  <a:srgbClr val="FF0000"/>
                </a:solidFill>
                <a:latin typeface="Tahoma" panose="020B0604030504040204" pitchFamily="34" charset="0"/>
                <a:cs typeface="Tahoma" panose="020B0604030504040204" pitchFamily="34" charset="0"/>
              </a:rPr>
              <a:t>MOOC Research Openings…</a:t>
            </a:r>
            <a:r>
              <a:rPr lang="en-US" altLang="en-US" sz="4000" b="1" dirty="0">
                <a:solidFill>
                  <a:srgbClr val="0070C0"/>
                </a:solidFill>
                <a:latin typeface="Tahoma" panose="020B0604030504040204" pitchFamily="34" charset="0"/>
                <a:cs typeface="Tahoma" panose="020B0604030504040204" pitchFamily="34" charset="0"/>
              </a:rPr>
              <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Part 2: Instructor-Focused</a:t>
            </a:r>
          </a:p>
        </p:txBody>
      </p:sp>
      <p:pic>
        <p:nvPicPr>
          <p:cNvPr id="4098" name="Picture 2" descr="Image result for MOOC instru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71800"/>
            <a:ext cx="446119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OOC instru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2805" y="2971800"/>
            <a:ext cx="4461196"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90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381000" y="609600"/>
            <a:ext cx="8305800" cy="2438400"/>
          </a:xfrm>
        </p:spPr>
        <p:txBody>
          <a:bodyPr/>
          <a:lstStyle/>
          <a:p>
            <a:r>
              <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25, 2014</a:t>
            </a:r>
            <a:r>
              <a:rPr lang="en-US" altLang="en-US" sz="3200" b="1" dirty="0">
                <a:solidFill>
                  <a:srgbClr val="0070C0"/>
                </a:solidFill>
                <a:latin typeface="Tahoma" panose="020B0604030504040204" pitchFamily="34" charset="0"/>
                <a:cs typeface="Tahoma" panose="020B0604030504040204" pitchFamily="34" charset="0"/>
              </a:rPr>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#10.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Faculty Awareness of the Open World</a:t>
            </a:r>
            <a:r>
              <a:rPr lang="en-US" altLang="en-US" sz="1400" b="1" dirty="0">
                <a:latin typeface="Tahoma" panose="020B0604030504040204" pitchFamily="34" charset="0"/>
                <a:ea typeface="Tahoma" panose="020B0604030504040204" pitchFamily="34" charset="0"/>
                <a:cs typeface="Tahoma" panose="020B0604030504040204" pitchFamily="34" charset="0"/>
              </a:rPr>
              <a:t/>
            </a:r>
            <a:br>
              <a:rPr lang="en-US" altLang="en-US" sz="1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Opening the Curriculum: Open Educational Resources in U.S. Higher Education, 2014, </a:t>
            </a:r>
            <a:r>
              <a:rPr lang="en-US" altLang="en-US" sz="1800" b="1" dirty="0">
                <a:latin typeface="Tahoma" panose="020B0604030504040204" pitchFamily="34" charset="0"/>
                <a:ea typeface="Tahoma" panose="020B0604030504040204" pitchFamily="34" charset="0"/>
                <a:cs typeface="Tahoma" panose="020B0604030504040204" pitchFamily="34" charset="0"/>
              </a:rPr>
              <a:t>I. Elaine Allen and Jeff Seaman</a:t>
            </a:r>
            <a:r>
              <a:rPr lang="en-US" altLang="en-US" sz="1400" b="1" dirty="0">
                <a:latin typeface="Tahoma" panose="020B0604030504040204" pitchFamily="34" charset="0"/>
                <a:ea typeface="Tahoma" panose="020B0604030504040204" pitchFamily="34" charset="0"/>
                <a:cs typeface="Tahoma" panose="020B0604030504040204" pitchFamily="34" charset="0"/>
              </a:rPr>
              <a:t/>
            </a:r>
            <a:br>
              <a:rPr lang="en-US" altLang="en-US" sz="1400" b="1" dirty="0">
                <a:latin typeface="Tahoma" panose="020B0604030504040204" pitchFamily="34" charset="0"/>
                <a:ea typeface="Tahoma" panose="020B0604030504040204" pitchFamily="34" charset="0"/>
                <a:cs typeface="Tahoma" panose="020B0604030504040204" pitchFamily="34" charset="0"/>
              </a:rPr>
            </a:br>
            <a:r>
              <a:rPr lang="en-US" altLang="en-US" sz="1100" b="1" dirty="0">
                <a:latin typeface="Tahoma" panose="020B0604030504040204" pitchFamily="34" charset="0"/>
                <a:ea typeface="Tahoma" panose="020B0604030504040204" pitchFamily="34" charset="0"/>
                <a:cs typeface="Tahoma" panose="020B0604030504040204" pitchFamily="34" charset="0"/>
                <a:hlinkClick r:id="rId2"/>
              </a:rPr>
              <a:t>http://www.onlinelearningsurvey.com/reports/openingthecurriculum2014.pdf</a:t>
            </a:r>
            <a:r>
              <a:rPr lang="en-US" altLang="en-US" sz="11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14" t="19385" r="3112" b="4837"/>
          <a:stretch/>
        </p:blipFill>
        <p:spPr>
          <a:xfrm>
            <a:off x="42674" y="3781748"/>
            <a:ext cx="4974334" cy="2487167"/>
          </a:xfrm>
          <a:prstGeom prst="rect">
            <a:avLst/>
          </a:prstGeom>
        </p:spPr>
      </p:pic>
      <p:pic>
        <p:nvPicPr>
          <p:cNvPr id="4" name="Picture 3"/>
          <p:cNvPicPr>
            <a:picLocks noChangeAspect="1"/>
          </p:cNvPicPr>
          <p:nvPr/>
        </p:nvPicPr>
        <p:blipFill rotWithShape="1">
          <a:blip r:embed="rId4"/>
          <a:srcRect t="16026" r="2000"/>
          <a:stretch/>
        </p:blipFill>
        <p:spPr>
          <a:xfrm>
            <a:off x="5017008" y="3781748"/>
            <a:ext cx="4120896" cy="2644032"/>
          </a:xfrm>
          <a:prstGeom prst="rect">
            <a:avLst/>
          </a:prstGeom>
        </p:spPr>
      </p:pic>
    </p:spTree>
    <p:extLst>
      <p:ext uri="{BB962C8B-B14F-4D97-AF65-F5344CB8AC3E}">
        <p14:creationId xmlns:p14="http://schemas.microsoft.com/office/powerpoint/2010/main" val="15429526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473075" y="609600"/>
            <a:ext cx="8229600" cy="1752600"/>
          </a:xfrm>
        </p:spPr>
        <p:txBody>
          <a:bodyPr/>
          <a:lstStyle/>
          <a:p>
            <a:r>
              <a:rPr lang="en-US" altLang="en-US" sz="4000" b="1">
                <a:solidFill>
                  <a:srgbClr val="FF0000"/>
                </a:solidFill>
                <a:latin typeface="Tahoma" panose="020B0604030504040204" pitchFamily="34" charset="0"/>
                <a:cs typeface="Tahoma" panose="020B0604030504040204" pitchFamily="34" charset="0"/>
              </a:rPr>
              <a:t>February 24, 2016</a:t>
            </a:r>
            <a:r>
              <a:rPr lang="en-US" altLang="en-US" sz="2000"/>
              <a:t/>
            </a:r>
            <a:br>
              <a:rPr lang="en-US" altLang="en-US" sz="2000"/>
            </a:br>
            <a:r>
              <a:rPr lang="en-US" altLang="en-US" sz="4000" b="1">
                <a:latin typeface="Tahoma" panose="020B0604030504040204" pitchFamily="34" charset="0"/>
                <a:cs typeface="Tahoma" panose="020B0604030504040204" pitchFamily="34" charset="0"/>
              </a:rPr>
              <a:t>MIT OpenCourseWare </a:t>
            </a:r>
            <a:r>
              <a:rPr lang="en-US" altLang="en-US" sz="1800" b="1">
                <a:latin typeface="Tahoma" panose="020B0604030504040204" pitchFamily="34" charset="0"/>
                <a:cs typeface="Tahoma" panose="020B0604030504040204" pitchFamily="34" charset="0"/>
              </a:rPr>
              <a:t/>
            </a:r>
            <a:br>
              <a:rPr lang="en-US" altLang="en-US" sz="1800" b="1">
                <a:latin typeface="Tahoma" panose="020B0604030504040204" pitchFamily="34" charset="0"/>
                <a:cs typeface="Tahoma" panose="020B0604030504040204" pitchFamily="34" charset="0"/>
              </a:rPr>
            </a:br>
            <a:r>
              <a:rPr lang="en-US" altLang="en-US" sz="1800" b="1">
                <a:latin typeface="Tahoma" panose="020B0604030504040204" pitchFamily="34" charset="0"/>
                <a:cs typeface="Tahoma" panose="020B0604030504040204" pitchFamily="34" charset="0"/>
                <a:hlinkClick r:id="rId2"/>
              </a:rPr>
              <a:t>http://ocw.mit.edu/about/15-years</a:t>
            </a:r>
            <a:r>
              <a:rPr lang="en-US" altLang="en-US" sz="1800" b="1">
                <a:hlinkClick r:id="rId2"/>
              </a:rPr>
              <a:t>/</a:t>
            </a:r>
            <a:r>
              <a:rPr lang="en-US" altLang="en-US" sz="1800" b="1"/>
              <a:t> </a:t>
            </a:r>
            <a:endParaRPr lang="en-US" altLang="en-US" sz="1200"/>
          </a:p>
        </p:txBody>
      </p:sp>
      <p:pic>
        <p:nvPicPr>
          <p:cNvPr id="627715" name="Picture 3"/>
          <p:cNvPicPr>
            <a:picLocks noChangeAspect="1"/>
          </p:cNvPicPr>
          <p:nvPr/>
        </p:nvPicPr>
        <p:blipFill>
          <a:blip r:embed="rId3">
            <a:extLst>
              <a:ext uri="{28A0092B-C50C-407E-A947-70E740481C1C}">
                <a14:useLocalDpi xmlns:a14="http://schemas.microsoft.com/office/drawing/2010/main" val="0"/>
              </a:ext>
            </a:extLst>
          </a:blip>
          <a:srcRect l="8604" t="18692" r="11496" b="10280"/>
          <a:stretch>
            <a:fillRect/>
          </a:stretch>
        </p:blipFill>
        <p:spPr bwMode="auto">
          <a:xfrm>
            <a:off x="1074738" y="2667000"/>
            <a:ext cx="7024687"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5492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4000" dirty="0">
                <a:solidFill>
                  <a:srgbClr val="FF0000"/>
                </a:solidFill>
                <a:latin typeface="Tahoma" panose="020B0604030504040204" pitchFamily="34" charset="0"/>
                <a:cs typeface="Tahoma" panose="020B0604030504040204" pitchFamily="34" charset="0"/>
              </a:rPr>
              <a:t>February 2016</a:t>
            </a:r>
            <a:r>
              <a:rPr lang="en-US" altLang="en-US" sz="3200" dirty="0">
                <a:solidFill>
                  <a:srgbClr val="0070C0"/>
                </a:solidFill>
                <a:latin typeface="Tahoma" panose="020B0604030504040204" pitchFamily="34" charset="0"/>
                <a:cs typeface="Tahoma" panose="020B0604030504040204" pitchFamily="34" charset="0"/>
              </a:rPr>
              <a:t/>
            </a:r>
            <a:br>
              <a:rPr lang="en-US" altLang="en-US" sz="3200" dirty="0">
                <a:solidFill>
                  <a:srgbClr val="0070C0"/>
                </a:solidFill>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Faculty Awareness of the Open World</a:t>
            </a:r>
            <a:br>
              <a:rPr lang="en-US" altLang="en-US" sz="3200" dirty="0">
                <a:solidFill>
                  <a:srgbClr val="0070C0"/>
                </a:solidFill>
                <a:latin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Going Digital: Faculty Perspectives on Digital and OER Course Materials</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Kenneth Green, The Campus Computing Project</a:t>
            </a:r>
            <a:r>
              <a:rPr lang="en-US" sz="800" dirty="0">
                <a:latin typeface="Tahoma" panose="020B0604030504040204" pitchFamily="34" charset="0"/>
                <a:ea typeface="Tahoma" panose="020B0604030504040204" pitchFamily="34" charset="0"/>
                <a:cs typeface="Tahoma" panose="020B0604030504040204" pitchFamily="34" charset="0"/>
              </a:rPr>
              <a:t/>
            </a:r>
            <a:br>
              <a:rPr lang="en-US" sz="800"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hlinkClick r:id="rId2"/>
              </a:rPr>
              <a:t>http://www.campuscomputing.net/goingdigital2016</a:t>
            </a:r>
            <a:r>
              <a:rPr lang="en-US" sz="800" dirty="0">
                <a:latin typeface="Tahoma" panose="020B0604030504040204" pitchFamily="34" charset="0"/>
                <a:ea typeface="Tahoma" panose="020B0604030504040204" pitchFamily="34" charset="0"/>
                <a:cs typeface="Tahoma" panose="020B0604030504040204" pitchFamily="34" charset="0"/>
              </a:rPr>
              <a:t> </a:t>
            </a:r>
            <a:endParaRPr lang="en-US" altLang="en-US" sz="800" dirty="0">
              <a:latin typeface="Tahoma" panose="020B0604030504040204" pitchFamily="34" charset="0"/>
              <a:cs typeface="Tahoma" panose="020B0604030504040204" pitchFamily="34"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1400" y="28194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279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609600"/>
            <a:ext cx="8229600" cy="1752600"/>
          </a:xfrm>
        </p:spPr>
        <p:txBody>
          <a:bodyPr rtlCol="0">
            <a:normAutofit fontScale="90000"/>
          </a:bodyPr>
          <a:lstStyle/>
          <a:p>
            <a:pPr fontAlgn="auto">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Going Digital: Faculty Perspectives on Digital and OER Course Materials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Kenneth Green, The Campus Computing Project</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http://www.campuscomputing.net/goingdigital2016</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631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146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4468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3"/>
          <p:cNvSpPr>
            <a:spLocks noGrp="1"/>
          </p:cNvSpPr>
          <p:nvPr>
            <p:ph type="title"/>
          </p:nvPr>
        </p:nvSpPr>
        <p:spPr>
          <a:xfrm>
            <a:off x="457200" y="457200"/>
            <a:ext cx="8458200" cy="2514600"/>
          </a:xfrm>
        </p:spPr>
        <p:txBody>
          <a:bodyPr/>
          <a:lstStyle/>
          <a:p>
            <a:r>
              <a:rPr lang="en-US" altLang="en-US" sz="3200" b="1" dirty="0">
                <a:solidFill>
                  <a:srgbClr val="0070C0"/>
                </a:solidFill>
                <a:latin typeface="Tahoma" panose="020B0604030504040204" pitchFamily="34" charset="0"/>
                <a:cs typeface="Tahoma" panose="020B0604030504040204" pitchFamily="34" charset="0"/>
              </a:rPr>
              <a:t>Research Topic #11. Actual Use of Open Access Resources and Materials</a:t>
            </a:r>
            <a:r>
              <a:rPr lang="en-US" altLang="en-US" sz="3200" b="1" dirty="0">
                <a:latin typeface="Tahoma" panose="020B0604030504040204" pitchFamily="34" charset="0"/>
                <a:cs typeface="Tahoma" panose="020B0604030504040204" pitchFamily="34" charset="0"/>
              </a:rPr>
              <a:t/>
            </a:r>
            <a:br>
              <a:rPr lang="en-US" altLang="en-US" sz="32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Nature, </a:t>
            </a:r>
            <a:r>
              <a:rPr lang="en-US" altLang="en-US" sz="3200" b="1" dirty="0" err="1">
                <a:latin typeface="Tahoma" panose="020B0604030504040204" pitchFamily="34" charset="0"/>
                <a:cs typeface="Tahoma" panose="020B0604030504040204" pitchFamily="34" charset="0"/>
              </a:rPr>
              <a:t>Openwords</a:t>
            </a:r>
            <a:r>
              <a:rPr lang="en-US" altLang="en-US" sz="3200" b="1" dirty="0">
                <a:latin typeface="Tahoma" panose="020B0604030504040204" pitchFamily="34" charset="0"/>
                <a:cs typeface="Tahoma" panose="020B0604030504040204" pitchFamily="34" charset="0"/>
              </a:rPr>
              <a:t>, etc.</a:t>
            </a:r>
            <a:r>
              <a:rPr lang="en-US" altLang="en-US" sz="3200" b="1" dirty="0"/>
              <a:t/>
            </a:r>
            <a:br>
              <a:rPr lang="en-US" altLang="en-US" sz="3200" b="1" dirty="0"/>
            </a:br>
            <a:r>
              <a:rPr lang="en-US" altLang="en-US" sz="2400" b="1" dirty="0">
                <a:hlinkClick r:id="rId2"/>
              </a:rPr>
              <a:t>http://www.openwords.com/</a:t>
            </a:r>
            <a:r>
              <a:rPr lang="en-US" altLang="en-US" sz="2400" b="1" dirty="0"/>
              <a:t> </a:t>
            </a:r>
            <a:br>
              <a:rPr lang="en-US" altLang="en-US" sz="2400" b="1" dirty="0"/>
            </a:br>
            <a:r>
              <a:rPr lang="en-US" altLang="en-US" sz="2400" b="1" dirty="0">
                <a:hlinkClick r:id="rId3"/>
              </a:rPr>
              <a:t>https://www.facebook.com/Openwords</a:t>
            </a:r>
            <a:r>
              <a:rPr lang="en-US" altLang="en-US" sz="2400" b="1" dirty="0"/>
              <a:t> </a:t>
            </a:r>
            <a:endParaRPr lang="en-US" altLang="en-US" sz="2800" b="1" dirty="0">
              <a:latin typeface="Tahoma" panose="020B0604030504040204" pitchFamily="34" charset="0"/>
              <a:cs typeface="Tahoma" panose="020B0604030504040204" pitchFamily="34" charset="0"/>
            </a:endParaRPr>
          </a:p>
        </p:txBody>
      </p:sp>
      <p:pic>
        <p:nvPicPr>
          <p:cNvPr id="56013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3781" y="3962400"/>
            <a:ext cx="2205037"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134" name="Picture 10"/>
          <p:cNvPicPr>
            <a:picLocks noChangeAspect="1"/>
          </p:cNvPicPr>
          <p:nvPr/>
        </p:nvPicPr>
        <p:blipFill>
          <a:blip r:embed="rId5" cstate="print">
            <a:extLst>
              <a:ext uri="{28A0092B-C50C-407E-A947-70E740481C1C}">
                <a14:useLocalDpi xmlns:a14="http://schemas.microsoft.com/office/drawing/2010/main" val="0"/>
              </a:ext>
            </a:extLst>
          </a:blip>
          <a:srcRect l="11887" t="52692" r="41002" b="25822"/>
          <a:stretch>
            <a:fillRect/>
          </a:stretch>
        </p:blipFill>
        <p:spPr bwMode="auto">
          <a:xfrm>
            <a:off x="3424237" y="3070774"/>
            <a:ext cx="2667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3893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Title 3"/>
          <p:cNvSpPr>
            <a:spLocks noGrp="1"/>
          </p:cNvSpPr>
          <p:nvPr>
            <p:ph type="title"/>
          </p:nvPr>
        </p:nvSpPr>
        <p:spPr>
          <a:xfrm>
            <a:off x="457200" y="381000"/>
            <a:ext cx="8229600" cy="2590800"/>
          </a:xfrm>
        </p:spPr>
        <p:txBody>
          <a:bodyPr/>
          <a:lstStyle/>
          <a:p>
            <a:r>
              <a:rPr lang="en-US" altLang="en-US" sz="4000" b="1" dirty="0">
                <a:solidFill>
                  <a:srgbClr val="FF0000"/>
                </a:solidFill>
                <a:latin typeface="Tahoma" panose="020B0604030504040204" pitchFamily="34" charset="0"/>
                <a:cs typeface="Tahoma" panose="020B0604030504040204" pitchFamily="34" charset="0"/>
              </a:rPr>
              <a:t>October 29, 2015</a:t>
            </a:r>
            <a:br>
              <a:rPr lang="en-US" altLang="en-US" sz="4000" b="1" dirty="0">
                <a:solidFill>
                  <a:srgbClr val="FF000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#12.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Admin Support of the Open World</a:t>
            </a:r>
            <a:r>
              <a:rPr lang="en-US" altLang="en-US" sz="4000" b="1" dirty="0">
                <a:latin typeface="Tahoma" panose="020B0604030504040204" pitchFamily="34" charset="0"/>
                <a:cs typeface="Tahoma" panose="020B0604030504040204" pitchFamily="34" charset="0"/>
              </a:rPr>
              <a:t/>
            </a:r>
            <a:br>
              <a:rPr lang="en-US" altLang="en-US" sz="40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Campus Tech Leaders Report More Support for Free Educational Materials, </a:t>
            </a:r>
            <a:r>
              <a:rPr lang="en-US" altLang="en-US" sz="1400" b="1" dirty="0">
                <a:latin typeface="Tahoma" panose="020B0604030504040204" pitchFamily="34" charset="0"/>
                <a:cs typeface="Tahoma" panose="020B0604030504040204" pitchFamily="34" charset="0"/>
              </a:rPr>
              <a:t>Ellen Wexler, Chronicle of Higher Education</a:t>
            </a:r>
            <a:endParaRPr lang="en-US" altLang="en-US" sz="1000" b="1" dirty="0">
              <a:latin typeface="Tahoma" panose="020B0604030504040204" pitchFamily="34" charset="0"/>
              <a:cs typeface="Tahoma" panose="020B0604030504040204" pitchFamily="34" charset="0"/>
            </a:endParaRPr>
          </a:p>
        </p:txBody>
      </p:sp>
      <p:pic>
        <p:nvPicPr>
          <p:cNvPr id="628739" name="Picture 2"/>
          <p:cNvPicPr>
            <a:picLocks noChangeAspect="1"/>
          </p:cNvPicPr>
          <p:nvPr/>
        </p:nvPicPr>
        <p:blipFill rotWithShape="1">
          <a:blip r:embed="rId2">
            <a:extLst>
              <a:ext uri="{28A0092B-C50C-407E-A947-70E740481C1C}">
                <a14:useLocalDpi xmlns:a14="http://schemas.microsoft.com/office/drawing/2010/main" val="0"/>
              </a:ext>
            </a:extLst>
          </a:blip>
          <a:srcRect l="8974" t="25946" r="44873" b="25043"/>
          <a:stretch/>
        </p:blipFill>
        <p:spPr bwMode="auto">
          <a:xfrm>
            <a:off x="1714500" y="2971800"/>
            <a:ext cx="5943599" cy="374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094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31260" y="685800"/>
            <a:ext cx="8458200" cy="2133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#2: </a:t>
            </a:r>
            <a:r>
              <a:rPr lang="en-US" altLang="en-US" sz="3600" b="1" dirty="0">
                <a:solidFill>
                  <a:srgbClr val="0070C0"/>
                </a:solidFill>
                <a:latin typeface="Tahoma" panose="020B0604030504040204" pitchFamily="34" charset="0"/>
                <a:cs typeface="Tahoma" panose="020B0604030504040204" pitchFamily="34" charset="0"/>
              </a:rPr>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431260" y="3048000"/>
            <a:ext cx="8458200" cy="2819400"/>
          </a:xfrm>
          <a:prstGeom prst="rect">
            <a:avLst/>
          </a:prstGeom>
        </p:spPr>
      </p:pic>
    </p:spTree>
    <p:extLst>
      <p:ext uri="{BB962C8B-B14F-4D97-AF65-F5344CB8AC3E}">
        <p14:creationId xmlns:p14="http://schemas.microsoft.com/office/powerpoint/2010/main" val="147327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25" y="242887"/>
            <a:ext cx="8232775" cy="3250643"/>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Topic #13. </a:t>
            </a:r>
            <a:br>
              <a:rPr lang="en-US" alt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Instructor MOOC Grading Impacting Motivation</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Humans, the Latest MOOC Feature</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Carl </a:t>
            </a:r>
            <a:r>
              <a:rPr lang="en-US" sz="1800" b="1" dirty="0" err="1">
                <a:latin typeface="Tahoma" panose="020B0604030504040204" pitchFamily="34" charset="0"/>
                <a:ea typeface="Tahoma" panose="020B0604030504040204" pitchFamily="34" charset="0"/>
                <a:cs typeface="Tahoma" panose="020B0604030504040204" pitchFamily="34" charset="0"/>
              </a:rPr>
              <a:t>Straumsheim</a:t>
            </a:r>
            <a:r>
              <a:rPr lang="en-US" sz="1800" b="1" dirty="0">
                <a:latin typeface="Tahoma" panose="020B0604030504040204" pitchFamily="34" charset="0"/>
                <a:ea typeface="Tahoma" panose="020B0604030504040204" pitchFamily="34" charset="0"/>
                <a:cs typeface="Tahoma" panose="020B0604030504040204" pitchFamily="34" charset="0"/>
              </a:rPr>
              <a:t>, Inside Higher Ed</a:t>
            </a:r>
            <a:r>
              <a:rPr lang="en-US" sz="800" b="1" dirty="0">
                <a:latin typeface="Tahoma" panose="020B0604030504040204" pitchFamily="34" charset="0"/>
                <a:ea typeface="Tahoma" panose="020B0604030504040204" pitchFamily="34" charset="0"/>
                <a:cs typeface="Tahoma" panose="020B0604030504040204" pitchFamily="34" charset="0"/>
              </a:rPr>
              <a:t/>
            </a:r>
            <a:br>
              <a:rPr lang="en-US" sz="800" b="1" dirty="0">
                <a:latin typeface="Tahoma" panose="020B0604030504040204" pitchFamily="34" charset="0"/>
                <a:ea typeface="Tahoma" panose="020B0604030504040204" pitchFamily="34" charset="0"/>
                <a:cs typeface="Tahoma" panose="020B0604030504040204" pitchFamily="34" charset="0"/>
              </a:rPr>
            </a:br>
            <a:r>
              <a:rPr lang="en-US" sz="300" b="1" dirty="0">
                <a:latin typeface="Tahoma" panose="020B0604030504040204" pitchFamily="34" charset="0"/>
                <a:ea typeface="Tahoma" panose="020B0604030504040204" pitchFamily="34" charset="0"/>
                <a:cs typeface="Tahoma" panose="020B0604030504040204" pitchFamily="34" charset="0"/>
              </a:rPr>
              <a:t>https://www.insidehighered.com/news/2016/09/02/massachusetts-institute-technology-experiments-instructor-grading-massive-open?utm_source=Inside+Higher+Ed&amp;utm_campaign=4b5742079a-DNU20160902&amp;utm_medium=email&amp;utm_term=0_1fcbc04421-4b5742079a-197362401&amp;mc_cid=4b5742079a&amp;mc_eid=aa4227c9f6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4578" name="Picture 2" descr="636078200645569688-Google-ChromeScreenSnapz04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025" y="7402536"/>
            <a:ext cx="1089536" cy="14527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27781" t="38271" r="34757" b="39303"/>
          <a:stretch/>
        </p:blipFill>
        <p:spPr>
          <a:xfrm>
            <a:off x="-19031" y="3634176"/>
            <a:ext cx="6781800" cy="2667001"/>
          </a:xfrm>
          <a:prstGeom prst="rect">
            <a:avLst/>
          </a:prstGeom>
        </p:spPr>
      </p:pic>
      <p:pic>
        <p:nvPicPr>
          <p:cNvPr id="6" name="Picture 5"/>
          <p:cNvPicPr>
            <a:picLocks noChangeAspect="1"/>
          </p:cNvPicPr>
          <p:nvPr/>
        </p:nvPicPr>
        <p:blipFill rotWithShape="1">
          <a:blip r:embed="rId4"/>
          <a:srcRect l="23421" t="69941" r="31013" b="8912"/>
          <a:stretch/>
        </p:blipFill>
        <p:spPr>
          <a:xfrm>
            <a:off x="4572000" y="5744366"/>
            <a:ext cx="4416425" cy="1143000"/>
          </a:xfrm>
          <a:prstGeom prst="rect">
            <a:avLst/>
          </a:prstGeom>
        </p:spPr>
      </p:pic>
    </p:spTree>
    <p:extLst>
      <p:ext uri="{BB962C8B-B14F-4D97-AF65-F5344CB8AC3E}">
        <p14:creationId xmlns:p14="http://schemas.microsoft.com/office/powerpoint/2010/main" val="24896158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Activity #2: Half-Way Pt.</a:t>
            </a:r>
            <a:r>
              <a:rPr lang="en-US" altLang="en-US" sz="3600" b="1" dirty="0">
                <a:solidFill>
                  <a:srgbClr val="0070C0"/>
                </a:solidFill>
                <a:latin typeface="Tahoma" panose="020B0604030504040204" pitchFamily="34" charset="0"/>
                <a:cs typeface="Tahoma" panose="020B0604030504040204" pitchFamily="34" charset="0"/>
              </a:rPr>
              <a:t/>
            </a:r>
            <a:br>
              <a:rPr lang="en-US" altLang="en-US" sz="3600" b="1" dirty="0">
                <a:solidFill>
                  <a:srgbClr val="0070C0"/>
                </a:solidFill>
                <a:latin typeface="Tahoma" panose="020B0604030504040204" pitchFamily="34" charset="0"/>
                <a:cs typeface="Tahoma" panose="020B0604030504040204" pitchFamily="34" charset="0"/>
              </a:rPr>
            </a:br>
            <a:r>
              <a:rPr lang="en-US" altLang="en-US" sz="2800" b="1" dirty="0">
                <a:solidFill>
                  <a:srgbClr val="FF0000"/>
                </a:solidFill>
                <a:latin typeface="Tahoma" panose="020B0604030504040204" pitchFamily="34" charset="0"/>
                <a:cs typeface="Tahoma" panose="020B0604030504040204" pitchFamily="34" charset="0"/>
              </a:rPr>
              <a:t>Which of the research ideas mentioned so far match what you have written down?</a:t>
            </a:r>
            <a:endParaRPr lang="en-US" altLang="en-US" sz="2800" b="1" dirty="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05030"/>
            <a:ext cx="6019800" cy="3752970"/>
          </a:xfrm>
          <a:prstGeom prst="rect">
            <a:avLst/>
          </a:prstGeom>
        </p:spPr>
      </p:pic>
    </p:spTree>
    <p:extLst>
      <p:ext uri="{BB962C8B-B14F-4D97-AF65-F5344CB8AC3E}">
        <p14:creationId xmlns:p14="http://schemas.microsoft.com/office/powerpoint/2010/main" val="20579332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657340"/>
            <a:ext cx="8534400" cy="1933460"/>
          </a:xfrm>
        </p:spPr>
        <p:txBody>
          <a:bodyPr/>
          <a:lstStyle/>
          <a:p>
            <a:r>
              <a:rPr lang="en-US" altLang="en-US" sz="4000" b="1" dirty="0">
                <a:solidFill>
                  <a:srgbClr val="FF0000"/>
                </a:solidFill>
                <a:latin typeface="Tahoma" panose="020B0604030504040204" pitchFamily="34" charset="0"/>
                <a:cs typeface="Tahoma" panose="020B0604030504040204" pitchFamily="34" charset="0"/>
              </a:rPr>
              <a:t>MOOC Research Openings…</a:t>
            </a:r>
            <a:r>
              <a:rPr lang="en-US" altLang="en-US" sz="4000" b="1" dirty="0">
                <a:solidFill>
                  <a:srgbClr val="0070C0"/>
                </a:solidFill>
                <a:latin typeface="Tahoma" panose="020B0604030504040204" pitchFamily="34" charset="0"/>
                <a:cs typeface="Tahoma" panose="020B0604030504040204" pitchFamily="34" charset="0"/>
              </a:rPr>
              <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Part 3: Course/Instructional Design</a:t>
            </a:r>
          </a:p>
        </p:txBody>
      </p:sp>
      <p:pic>
        <p:nvPicPr>
          <p:cNvPr id="4" name="Picture 6" descr="Image result for MOOC instru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133600"/>
            <a:ext cx="254149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ooc instructional de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72" y="4190884"/>
            <a:ext cx="8562975"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194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33400"/>
            <a:ext cx="8534400" cy="2590800"/>
          </a:xfrm>
        </p:spPr>
        <p:txBody>
          <a:bodyPr rtlCol="0">
            <a:normAutofit fontScale="90000"/>
          </a:bodyPr>
          <a:lstStyle/>
          <a:p>
            <a:pPr algn="ctr" fontAlgn="auto">
              <a:spcAft>
                <a:spcPts val="0"/>
              </a:spcAft>
              <a:defRPr/>
            </a:pPr>
            <a:r>
              <a:rPr lang="en-US" altLang="en-US" sz="3200" b="1" dirty="0">
                <a:solidFill>
                  <a:srgbClr val="0070C0"/>
                </a:solidFill>
                <a:latin typeface="Tahoma" panose="020B0604030504040204" pitchFamily="34" charset="0"/>
                <a:cs typeface="Tahoma" panose="020B0604030504040204" pitchFamily="34" charset="0"/>
              </a:rPr>
              <a:t>Research Topic #14.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MOOC Participant Help Giving Behaviors, Learning Communities, and Ecologies</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 Temporary Spontaneous Mini-Ecosystem through a MOOC</a:t>
            </a:r>
            <a:r>
              <a:rPr lang="en-US" sz="1500" dirty="0">
                <a:latin typeface="Tahoma" panose="020B0604030504040204" pitchFamily="34" charset="0"/>
                <a:ea typeface="Tahoma" panose="020B0604030504040204" pitchFamily="34" charset="0"/>
                <a:cs typeface="Tahoma" panose="020B0604030504040204" pitchFamily="34" charset="0"/>
              </a:rPr>
              <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University</a:t>
            </a:r>
            <a:r>
              <a:rPr lang="en-US" sz="2700" dirty="0">
                <a:latin typeface="Tahoma" panose="020B0604030504040204" pitchFamily="34" charset="0"/>
                <a:ea typeface="Tahoma" panose="020B0604030504040204" pitchFamily="34" charset="0"/>
                <a:cs typeface="Tahoma" panose="020B0604030504040204" pitchFamily="34" charset="0"/>
              </a:rPr>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r>
              <a:rPr lang="en-US" sz="1500" i="1" dirty="0"/>
              <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66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739" y="3352799"/>
            <a:ext cx="3598474" cy="34703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6048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352799"/>
            <a:ext cx="3630641" cy="344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4147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fontScale="90000"/>
          </a:bodyPr>
          <a:lstStyle/>
          <a:p>
            <a:pPr algn="ctr"/>
            <a:r>
              <a:rPr lang="en-US" altLang="en-US" sz="4000" b="1" dirty="0">
                <a:solidFill>
                  <a:srgbClr val="FF0000"/>
                </a:solidFill>
                <a:latin typeface="Tahoma" panose="020B0604030504040204" pitchFamily="34" charset="0"/>
                <a:cs typeface="Tahoma" panose="020B0604030504040204" pitchFamily="34" charset="0"/>
              </a:rPr>
              <a:t>July 2015</a:t>
            </a:r>
            <a:r>
              <a:rPr lang="en-US" altLang="en-US" sz="2800" b="1" dirty="0">
                <a:solidFill>
                  <a:srgbClr val="0070C0"/>
                </a:solidFill>
                <a:latin typeface="Tahoma" panose="020B0604030504040204" pitchFamily="34" charset="0"/>
                <a:cs typeface="Tahoma" panose="020B0604030504040204" pitchFamily="34" charset="0"/>
              </a:rPr>
              <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#15. Rubric Analysis of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AMP: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184" y="3048000"/>
            <a:ext cx="6206816" cy="3400942"/>
          </a:xfrm>
          <a:prstGeom prst="rect">
            <a:avLst/>
          </a:prstGeom>
        </p:spPr>
      </p:pic>
      <p:pic>
        <p:nvPicPr>
          <p:cNvPr id="5" name="Picture 4"/>
          <p:cNvPicPr/>
          <p:nvPr/>
        </p:nvPicPr>
        <p:blipFill>
          <a:blip r:embed="rId3"/>
          <a:stretch>
            <a:fillRect/>
          </a:stretch>
        </p:blipFill>
        <p:spPr>
          <a:xfrm>
            <a:off x="3429000" y="3048000"/>
            <a:ext cx="5715000" cy="3810001"/>
          </a:xfrm>
          <a:prstGeom prst="rect">
            <a:avLst/>
          </a:prstGeom>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79143"/>
            <a:ext cx="31845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4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itle 1"/>
          <p:cNvSpPr>
            <a:spLocks noGrp="1"/>
          </p:cNvSpPr>
          <p:nvPr>
            <p:ph type="title"/>
          </p:nvPr>
        </p:nvSpPr>
        <p:spPr>
          <a:xfrm>
            <a:off x="381000" y="274232"/>
            <a:ext cx="8458200" cy="2678113"/>
          </a:xfrm>
        </p:spPr>
        <p:txBody>
          <a:bodyPr/>
          <a:lstStyle/>
          <a:p>
            <a:r>
              <a:rPr lang="en-US" altLang="en-US" sz="4000" b="1" dirty="0">
                <a:solidFill>
                  <a:srgbClr val="FF0000"/>
                </a:solidFill>
                <a:latin typeface="Tahoma" panose="020B0604030504040204" pitchFamily="34" charset="0"/>
                <a:cs typeface="Tahoma" panose="020B0604030504040204" pitchFamily="34" charset="0"/>
              </a:rPr>
              <a:t>December 30, 2015</a:t>
            </a:r>
            <a:r>
              <a:rPr lang="en-US" altLang="en-US" sz="3600" b="1" dirty="0">
                <a:solidFill>
                  <a:srgbClr val="FF0000"/>
                </a:solidFill>
                <a:latin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#16. Research on Changes in Teaching Practices</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2800" b="1" dirty="0" err="1">
                <a:latin typeface="Tahoma" panose="020B0604030504040204" pitchFamily="34" charset="0"/>
                <a:cs typeface="Tahoma" panose="020B0604030504040204" pitchFamily="34" charset="0"/>
              </a:rPr>
              <a:t>Udemy</a:t>
            </a:r>
            <a:r>
              <a:rPr lang="en-US" altLang="en-US" sz="2800" b="1" dirty="0">
                <a:latin typeface="Tahoma" panose="020B0604030504040204" pitchFamily="34" charset="0"/>
                <a:cs typeface="Tahoma" panose="020B0604030504040204" pitchFamily="34" charset="0"/>
              </a:rPr>
              <a:t> Awards, 2015 Instructor Awards!</a:t>
            </a:r>
            <a:r>
              <a:rPr lang="en-US" altLang="en-US" sz="1800" b="1" dirty="0">
                <a:latin typeface="Tahoma" panose="020B0604030504040204" pitchFamily="34" charset="0"/>
                <a:cs typeface="Tahoma" panose="020B0604030504040204" pitchFamily="34" charset="0"/>
              </a:rPr>
              <a:t/>
            </a:r>
            <a:br>
              <a:rPr lang="en-US" altLang="en-US" sz="18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https://teach.udemy.com/congratulations-to-udemys-outstanding-instructors-of-2015/</a:t>
            </a:r>
            <a:r>
              <a:rPr lang="en-US" altLang="en-US" sz="800" b="1" dirty="0">
                <a:latin typeface="Tahoma" panose="020B0604030504040204" pitchFamily="34" charset="0"/>
                <a:cs typeface="Tahoma" panose="020B0604030504040204" pitchFamily="34" charset="0"/>
              </a:rPr>
              <a:t> </a:t>
            </a:r>
          </a:p>
        </p:txBody>
      </p:sp>
      <p:pic>
        <p:nvPicPr>
          <p:cNvPr id="653315" name="Picture 3"/>
          <p:cNvPicPr>
            <a:picLocks noChangeAspect="1"/>
          </p:cNvPicPr>
          <p:nvPr/>
        </p:nvPicPr>
        <p:blipFill>
          <a:blip r:embed="rId3" cstate="print">
            <a:extLst>
              <a:ext uri="{28A0092B-C50C-407E-A947-70E740481C1C}">
                <a14:useLocalDpi xmlns:a14="http://schemas.microsoft.com/office/drawing/2010/main" val="0"/>
              </a:ext>
            </a:extLst>
          </a:blip>
          <a:srcRect l="22739" t="23189" r="24786" b="4347"/>
          <a:stretch>
            <a:fillRect/>
          </a:stretch>
        </p:blipFill>
        <p:spPr bwMode="auto">
          <a:xfrm>
            <a:off x="914400" y="2937753"/>
            <a:ext cx="224634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16" name="Picture 4"/>
          <p:cNvPicPr>
            <a:picLocks noChangeAspect="1"/>
          </p:cNvPicPr>
          <p:nvPr/>
        </p:nvPicPr>
        <p:blipFill>
          <a:blip r:embed="rId4" cstate="print">
            <a:extLst>
              <a:ext uri="{28A0092B-C50C-407E-A947-70E740481C1C}">
                <a14:useLocalDpi xmlns:a14="http://schemas.microsoft.com/office/drawing/2010/main" val="0"/>
              </a:ext>
            </a:extLst>
          </a:blip>
          <a:srcRect l="10443" t="21713" r="11227" b="2525"/>
          <a:stretch>
            <a:fillRect/>
          </a:stretch>
        </p:blipFill>
        <p:spPr bwMode="auto">
          <a:xfrm>
            <a:off x="3352800" y="3132222"/>
            <a:ext cx="493014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8444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itle 3"/>
          <p:cNvSpPr>
            <a:spLocks noGrp="1"/>
          </p:cNvSpPr>
          <p:nvPr>
            <p:ph type="title"/>
          </p:nvPr>
        </p:nvSpPr>
        <p:spPr>
          <a:xfrm>
            <a:off x="269875" y="315913"/>
            <a:ext cx="8382000" cy="2732087"/>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 2015</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on Unique Pedagogy</a:t>
            </a:r>
            <a:r>
              <a:rPr lang="en-US" sz="5400" b="1" dirty="0">
                <a:latin typeface="Tahoma" panose="020B0604030504040204" pitchFamily="34" charset="0"/>
                <a:ea typeface="Tahoma" panose="020B0604030504040204" pitchFamily="34" charset="0"/>
                <a:cs typeface="Tahoma" panose="020B0604030504040204" pitchFamily="34" charset="0"/>
              </a:rPr>
              <a:t/>
            </a:r>
            <a:br>
              <a:rPr lang="en-US" sz="5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Syracuse professor offers free ‘Star Trek’ class to the public, USA Today, Amari D. Pollard, </a:t>
            </a:r>
            <a:r>
              <a:rPr lang="en-US" sz="2400" b="1" dirty="0" err="1">
                <a:latin typeface="Tahoma" panose="020B0604030504040204" pitchFamily="34" charset="0"/>
                <a:ea typeface="Tahoma" panose="020B0604030504040204" pitchFamily="34" charset="0"/>
                <a:cs typeface="Tahoma" panose="020B0604030504040204" pitchFamily="34" charset="0"/>
              </a:rPr>
              <a:t>LeMayne</a:t>
            </a:r>
            <a:r>
              <a:rPr lang="en-US" sz="2400" b="1" dirty="0">
                <a:latin typeface="Tahoma" panose="020B0604030504040204" pitchFamily="34" charset="0"/>
                <a:ea typeface="Tahoma" panose="020B0604030504040204" pitchFamily="34" charset="0"/>
                <a:cs typeface="Tahoma" panose="020B0604030504040204" pitchFamily="34" charset="0"/>
              </a:rPr>
              <a:t> College</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b="1" dirty="0">
                <a:hlinkClick r:id="rId2"/>
              </a:rPr>
              <a:t>http://college.usatoday.com/2015/08/20/syracuse-professor-offers-free-star-trek-class-to-the-public/ r</a:t>
            </a:r>
            <a:r>
              <a:rPr lang="en-US" sz="1200" b="1" dirty="0"/>
              <a:t> </a:t>
            </a:r>
            <a:endParaRPr lang="en-US" altLang="en-US" sz="1000" b="1" dirty="0">
              <a:latin typeface="Tahoma" panose="020B0604030504040204" pitchFamily="34" charset="0"/>
              <a:cs typeface="Tahoma" panose="020B0604030504040204" pitchFamily="34" charset="0"/>
            </a:endParaRPr>
          </a:p>
        </p:txBody>
      </p:sp>
      <p:pic>
        <p:nvPicPr>
          <p:cNvPr id="634883" name="Picture 2"/>
          <p:cNvPicPr>
            <a:picLocks noChangeAspect="1"/>
          </p:cNvPicPr>
          <p:nvPr/>
        </p:nvPicPr>
        <p:blipFill>
          <a:blip r:embed="rId3">
            <a:extLst>
              <a:ext uri="{28A0092B-C50C-407E-A947-70E740481C1C}">
                <a14:useLocalDpi xmlns:a14="http://schemas.microsoft.com/office/drawing/2010/main" val="0"/>
              </a:ext>
            </a:extLst>
          </a:blip>
          <a:srcRect l="12436" t="16666" r="15213" b="26389"/>
          <a:stretch>
            <a:fillRect/>
          </a:stretch>
        </p:blipFill>
        <p:spPr bwMode="auto">
          <a:xfrm>
            <a:off x="838200" y="2859088"/>
            <a:ext cx="52339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71913"/>
            <a:ext cx="35052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6383" y="3733800"/>
            <a:ext cx="4185492" cy="31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3620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457200" y="228600"/>
            <a:ext cx="8229600" cy="3324223"/>
          </a:xfrm>
        </p:spPr>
        <p:txBody>
          <a:bodyPr/>
          <a:lstStyle/>
          <a:p>
            <a:r>
              <a:rPr lang="en-US" altLang="en-US" sz="3600" b="1" dirty="0">
                <a:solidFill>
                  <a:srgbClr val="FF0000"/>
                </a:solidFill>
                <a:latin typeface="Tahoma" panose="020B0604030504040204" pitchFamily="34" charset="0"/>
                <a:cs typeface="Tahoma" panose="020B0604030504040204" pitchFamily="34" charset="0"/>
              </a:rPr>
              <a:t>May 31, 2014</a:t>
            </a:r>
            <a:br>
              <a:rPr lang="en-US" altLang="en-US" sz="3600" b="1" dirty="0">
                <a:solidFill>
                  <a:srgbClr val="FF000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#17. </a:t>
            </a:r>
            <a:r>
              <a:rPr lang="en-US" altLang="en-US" sz="2400" b="1" dirty="0">
                <a:solidFill>
                  <a:srgbClr val="0070C0"/>
                </a:solidFill>
                <a:latin typeface="Tahoma" panose="020B0604030504040204" pitchFamily="34" charset="0"/>
                <a:cs typeface="Tahoma" panose="020B0604030504040204" pitchFamily="34" charset="0"/>
              </a:rPr>
              <a:t/>
            </a:r>
            <a:br>
              <a:rPr lang="en-US" altLang="en-US" sz="2400" b="1" dirty="0">
                <a:solidFill>
                  <a:srgbClr val="0070C0"/>
                </a:solidFill>
                <a:latin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Localization of Content and Multicultural Practices</a:t>
            </a:r>
            <a:r>
              <a:rPr lang="en-US" altLang="en-US" sz="1800" b="1" dirty="0">
                <a:latin typeface="Tahoma" panose="020B0604030504040204" pitchFamily="34" charset="0"/>
                <a:cs typeface="Tahoma" panose="020B0604030504040204" pitchFamily="34" charset="0"/>
              </a:rPr>
              <a:t/>
            </a:r>
            <a:br>
              <a:rPr lang="en-US" altLang="en-US" sz="1800" b="1" dirty="0">
                <a:latin typeface="Tahoma" panose="020B0604030504040204" pitchFamily="34" charset="0"/>
                <a:cs typeface="Tahoma" panose="020B0604030504040204" pitchFamily="34" charset="0"/>
              </a:rPr>
            </a:br>
            <a:r>
              <a:rPr lang="en-US" altLang="en-US" sz="2800" b="1" dirty="0" err="1">
                <a:latin typeface="Tahoma" panose="020B0604030504040204" pitchFamily="34" charset="0"/>
                <a:cs typeface="Tahoma" panose="020B0604030504040204" pitchFamily="34" charset="0"/>
              </a:rPr>
              <a:t>ocMOOCs</a:t>
            </a:r>
            <a:r>
              <a:rPr lang="en-US" altLang="en-US" sz="2800" b="1" dirty="0">
                <a:latin typeface="Tahoma" panose="020B0604030504040204" pitchFamily="34" charset="0"/>
                <a:cs typeface="Tahoma" panose="020B0604030504040204" pitchFamily="34" charset="0"/>
              </a:rPr>
              <a:t> and </a:t>
            </a:r>
            <a:r>
              <a:rPr lang="en-US" altLang="en-US" sz="2800" b="1" dirty="0" err="1">
                <a:latin typeface="Tahoma" panose="020B0604030504040204" pitchFamily="34" charset="0"/>
                <a:cs typeface="Tahoma" panose="020B0604030504040204" pitchFamily="34" charset="0"/>
              </a:rPr>
              <a:t>hMOOCs</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Revolutionizing online education</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Professor creates courses tailored to cultural differences,</a:t>
            </a:r>
            <a:br>
              <a:rPr lang="en-US" altLang="en-US" sz="20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rPr>
              <a:t>Korea </a:t>
            </a:r>
            <a:r>
              <a:rPr lang="en-US" altLang="en-US" sz="1400" b="1" dirty="0" err="1">
                <a:latin typeface="Tahoma" panose="020B0604030504040204" pitchFamily="34" charset="0"/>
                <a:cs typeface="Tahoma" panose="020B0604030504040204" pitchFamily="34" charset="0"/>
              </a:rPr>
              <a:t>JoongAng</a:t>
            </a:r>
            <a:r>
              <a:rPr lang="en-US" altLang="en-US" sz="1400" b="1" dirty="0">
                <a:latin typeface="Tahoma" panose="020B0604030504040204" pitchFamily="34" charset="0"/>
                <a:cs typeface="Tahoma" panose="020B0604030504040204" pitchFamily="34" charset="0"/>
              </a:rPr>
              <a:t> Daily, KIM BONG-MOON [bongmoon@joongang.co.kr] </a:t>
            </a:r>
            <a:br>
              <a:rPr lang="en-US" altLang="en-US" sz="14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http://koreajoongangdaily.joins.com/news/article/article.aspx?aid=2989930&amp;cloc=joongangdaily%7Chome%7Cnewslist1</a:t>
            </a:r>
            <a:r>
              <a:rPr lang="en-US" altLang="en-US" sz="800" b="1" dirty="0">
                <a:latin typeface="Tahoma" panose="020B0604030504040204" pitchFamily="34" charset="0"/>
                <a:cs typeface="Tahoma" panose="020B0604030504040204" pitchFamily="34" charset="0"/>
              </a:rPr>
              <a:t> </a:t>
            </a:r>
          </a:p>
        </p:txBody>
      </p:sp>
      <p:pic>
        <p:nvPicPr>
          <p:cNvPr id="247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52824"/>
            <a:ext cx="3581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Box 4"/>
          <p:cNvSpPr txBox="1">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a:solidFill>
                  <a:srgbClr val="000000"/>
                </a:solidFill>
                <a:latin typeface="Tahoma" panose="020B0604030504040204" pitchFamily="34" charset="0"/>
              </a:rPr>
              <a:t>Professor Auh Yoon-il of Kyung Hee Cyber University explains the upcoming Kyung Hee MOOC 2.0 in an interview with the Korea JoongAng Daily at Kyung Hee University on Wednesday. (“one culture” or ocMOOCs and hMOOCs)</a:t>
            </a:r>
            <a:endParaRPr lang="en-US" altLang="en-US" sz="3200" b="1">
              <a:solidFill>
                <a:srgbClr val="000000"/>
              </a:solidFill>
              <a:latin typeface="Tahoma" panose="020B0604030504040204" pitchFamily="34" charset="0"/>
            </a:endParaRPr>
          </a:p>
        </p:txBody>
      </p:sp>
    </p:spTree>
    <p:extLst>
      <p:ext uri="{BB962C8B-B14F-4D97-AF65-F5344CB8AC3E}">
        <p14:creationId xmlns:p14="http://schemas.microsoft.com/office/powerpoint/2010/main" val="27245445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152400"/>
            <a:ext cx="8289925" cy="3505200"/>
          </a:xfrm>
        </p:spPr>
        <p:txBody>
          <a:bodyPr rtlCol="0">
            <a:normAutofit fontScale="90000"/>
          </a:bodyPr>
          <a:lstStyle/>
          <a:p>
            <a:pPr fontAlgn="auto">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#18. </a:t>
            </a:r>
            <a:br>
              <a:rPr lang="en-US" altLang="en-US" sz="3600" b="1" dirty="0">
                <a:solidFill>
                  <a:srgbClr val="0070C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Language Availability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State of the MOOC 2016: </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 Year of Massive Landscape Change For Massive Open Online Courses, Online Course Report</a:t>
            </a:r>
            <a:r>
              <a:rPr lang="en-US" sz="3100" b="1" dirty="0">
                <a:latin typeface="Tahoma" panose="020B0604030504040204" pitchFamily="34" charset="0"/>
                <a:ea typeface="Tahoma" panose="020B0604030504040204" pitchFamily="34" charset="0"/>
                <a:cs typeface="Tahoma" panose="020B0604030504040204" pitchFamily="34" charset="0"/>
              </a:rPr>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http://www.onlinecoursereport.com/state-of-the-mooc-2016-a-year-of-massive-landscape-change-for-massive-open-online-courses/</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645123" name="Picture 3"/>
          <p:cNvPicPr>
            <a:picLocks noChangeAspect="1"/>
          </p:cNvPicPr>
          <p:nvPr/>
        </p:nvPicPr>
        <p:blipFill>
          <a:blip r:embed="rId3">
            <a:extLst>
              <a:ext uri="{28A0092B-C50C-407E-A947-70E740481C1C}">
                <a14:useLocalDpi xmlns:a14="http://schemas.microsoft.com/office/drawing/2010/main" val="0"/>
              </a:ext>
            </a:extLst>
          </a:blip>
          <a:srcRect l="10011" t="29530" r="38693" b="18498"/>
          <a:stretch>
            <a:fillRect/>
          </a:stretch>
        </p:blipFill>
        <p:spPr bwMode="auto">
          <a:xfrm>
            <a:off x="4618037" y="3468534"/>
            <a:ext cx="425291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24" name="Picture 5"/>
          <p:cNvPicPr>
            <a:picLocks noChangeAspect="1"/>
          </p:cNvPicPr>
          <p:nvPr/>
        </p:nvPicPr>
        <p:blipFill>
          <a:blip r:embed="rId4">
            <a:extLst>
              <a:ext uri="{28A0092B-C50C-407E-A947-70E740481C1C}">
                <a14:useLocalDpi xmlns:a14="http://schemas.microsoft.com/office/drawing/2010/main" val="0"/>
              </a:ext>
            </a:extLst>
          </a:blip>
          <a:srcRect l="3870" t="10159" r="37119" b="30159"/>
          <a:stretch>
            <a:fillRect/>
          </a:stretch>
        </p:blipFill>
        <p:spPr bwMode="auto">
          <a:xfrm>
            <a:off x="3672" y="3374872"/>
            <a:ext cx="45021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7563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Title 1"/>
          <p:cNvSpPr>
            <a:spLocks noGrp="1"/>
          </p:cNvSpPr>
          <p:nvPr>
            <p:ph type="title"/>
          </p:nvPr>
        </p:nvSpPr>
        <p:spPr>
          <a:xfrm>
            <a:off x="304800" y="533400"/>
            <a:ext cx="8305800" cy="2057400"/>
          </a:xfrm>
        </p:spPr>
        <p:txBody>
          <a:bodyPr/>
          <a:lstStyle/>
          <a:p>
            <a:r>
              <a:rPr lang="en-US" altLang="en-US" sz="3600" b="1" dirty="0">
                <a:solidFill>
                  <a:srgbClr val="FF0000"/>
                </a:solidFill>
                <a:latin typeface="Tahoma" panose="020B0604030504040204" pitchFamily="34" charset="0"/>
                <a:cs typeface="Tahoma" panose="020B0604030504040204" pitchFamily="34" charset="0"/>
              </a:rPr>
              <a:t>June 26, 2015</a:t>
            </a:r>
            <a:br>
              <a:rPr lang="en-US" altLang="en-US" sz="36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#19. Cultural Differences</a:t>
            </a:r>
            <a:r>
              <a:rPr lang="en-US" altLang="en-US" sz="3600" b="1" dirty="0">
                <a:solidFill>
                  <a:srgbClr val="FF0000"/>
                </a:solidFill>
                <a:latin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in MOOC Perceptions and Definitions</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In China, Where Everything is a MOOC, </a:t>
            </a:r>
            <a:r>
              <a:rPr lang="en-US" altLang="en-US" sz="2000" b="1" dirty="0">
                <a:latin typeface="Tahoma" panose="020B0604030504040204" pitchFamily="34" charset="0"/>
                <a:cs typeface="Tahoma" panose="020B0604030504040204" pitchFamily="34" charset="0"/>
              </a:rPr>
              <a:t>Education Week, Justin Reich, </a:t>
            </a:r>
            <a:r>
              <a:rPr lang="en-US" altLang="en-US" sz="2000" b="1" dirty="0" err="1">
                <a:latin typeface="Tahoma" panose="020B0604030504040204" pitchFamily="34" charset="0"/>
                <a:cs typeface="Tahoma" panose="020B0604030504040204" pitchFamily="34" charset="0"/>
              </a:rPr>
              <a:t>HarvardX</a:t>
            </a:r>
            <a:r>
              <a:rPr lang="en-US" altLang="en-US" sz="2000" b="1" dirty="0">
                <a:latin typeface="Tahoma" panose="020B0604030504040204" pitchFamily="34" charset="0"/>
                <a:cs typeface="Tahoma" panose="020B0604030504040204" pitchFamily="34" charset="0"/>
              </a:rPr>
              <a:t> Research Fellow</a:t>
            </a:r>
            <a:r>
              <a:rPr lang="en-US" altLang="en-US" sz="900" b="1" dirty="0">
                <a:latin typeface="Tahoma" panose="020B0604030504040204" pitchFamily="34" charset="0"/>
                <a:cs typeface="Tahoma" panose="020B0604030504040204" pitchFamily="34" charset="0"/>
              </a:rPr>
              <a:t/>
            </a:r>
            <a:br>
              <a:rPr lang="en-US" altLang="en-US" sz="900" b="1" dirty="0">
                <a:latin typeface="Tahoma" panose="020B0604030504040204" pitchFamily="34" charset="0"/>
                <a:cs typeface="Tahoma" panose="020B0604030504040204" pitchFamily="34" charset="0"/>
              </a:rPr>
            </a:br>
            <a:r>
              <a:rPr lang="en-US" altLang="en-US" sz="900" b="1" dirty="0">
                <a:latin typeface="Tahoma" panose="020B0604030504040204" pitchFamily="34" charset="0"/>
                <a:cs typeface="Tahoma" panose="020B0604030504040204" pitchFamily="34" charset="0"/>
                <a:hlinkClick r:id="rId2"/>
              </a:rPr>
              <a:t>http://blogs.edweek.org/edweek/edtechresearcher/2015/05/in_china_where_everything_is_a_mooc.html?r=284759497</a:t>
            </a:r>
            <a:endParaRPr lang="en-US" altLang="en-US" sz="900" b="1" dirty="0">
              <a:latin typeface="Tahoma" panose="020B0604030504040204" pitchFamily="34" charset="0"/>
              <a:cs typeface="Tahoma" panose="020B0604030504040204" pitchFamily="34" charset="0"/>
            </a:endParaRPr>
          </a:p>
        </p:txBody>
      </p:sp>
      <p:sp>
        <p:nvSpPr>
          <p:cNvPr id="564227" name="Content Placeholder 3"/>
          <p:cNvSpPr>
            <a:spLocks noGrp="1"/>
          </p:cNvSpPr>
          <p:nvPr>
            <p:ph idx="1"/>
          </p:nvPr>
        </p:nvSpPr>
        <p:spPr>
          <a:xfrm>
            <a:off x="609600" y="2819400"/>
            <a:ext cx="8153400" cy="1898650"/>
          </a:xfrm>
        </p:spPr>
        <p:txBody>
          <a:bodyPr/>
          <a:lstStyle/>
          <a:p>
            <a:pPr marL="0" indent="0">
              <a:buFontTx/>
              <a:buNone/>
            </a:pPr>
            <a:r>
              <a:rPr lang="en-US" altLang="en-US" sz="2400" b="1" dirty="0">
                <a:latin typeface="Tahoma" panose="020B0604030504040204" pitchFamily="34" charset="0"/>
                <a:cs typeface="Tahoma" panose="020B0604030504040204" pitchFamily="34" charset="0"/>
              </a:rPr>
              <a:t>The most memorable line from my recent visit to China was this: "We have 12 million K-12 teachers in China who need to receive this particular in-service training, so we started with a group of about 200,000."</a:t>
            </a:r>
          </a:p>
        </p:txBody>
      </p:sp>
      <p:pic>
        <p:nvPicPr>
          <p:cNvPr id="5642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4840288"/>
            <a:ext cx="302577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4840288"/>
            <a:ext cx="3027363"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63" y="4833938"/>
            <a:ext cx="3036888"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124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82000" cy="2468562"/>
          </a:xfrm>
        </p:spPr>
        <p:txBody>
          <a:bodyPr/>
          <a:lstStyle/>
          <a:p>
            <a:pPr>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30, 2015</a:t>
            </a:r>
            <a:r>
              <a:rPr lang="en-US" sz="5400" b="1" dirty="0">
                <a:latin typeface="Tahoma" panose="020B0604030504040204" pitchFamily="34" charset="0"/>
                <a:ea typeface="Tahoma" panose="020B0604030504040204" pitchFamily="34" charset="0"/>
                <a:cs typeface="Tahoma" panose="020B0604030504040204" pitchFamily="34" charset="0"/>
              </a:rPr>
              <a:t/>
            </a:r>
            <a:br>
              <a:rPr lang="en-US" sz="5400" b="1" dirty="0">
                <a:latin typeface="Tahoma" panose="020B0604030504040204" pitchFamily="34" charset="0"/>
                <a:ea typeface="Tahoma" panose="020B0604030504040204" pitchFamily="34" charset="0"/>
                <a:cs typeface="Tahoma" panose="020B0604030504040204" pitchFamily="34" charset="0"/>
              </a:rPr>
            </a:br>
            <a:r>
              <a:rPr lang="en-US" sz="3000" b="1" dirty="0">
                <a:latin typeface="Tahoma" panose="020B0604030504040204" pitchFamily="34" charset="0"/>
                <a:ea typeface="Tahoma" panose="020B0604030504040204" pitchFamily="34" charset="0"/>
                <a:cs typeface="Tahoma" panose="020B0604030504040204" pitchFamily="34" charset="0"/>
              </a:rPr>
              <a:t>Less Experimentation, More Iteration: </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2015</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Class Central Blog, </a:t>
            </a:r>
            <a:r>
              <a:rPr lang="en-US" sz="2400" b="1" dirty="0" err="1">
                <a:latin typeface="Tahoma" panose="020B0604030504040204" pitchFamily="34" charset="0"/>
                <a:ea typeface="Tahoma" panose="020B0604030504040204" pitchFamily="34" charset="0"/>
                <a:cs typeface="Tahoma" panose="020B0604030504040204" pitchFamily="34" charset="0"/>
              </a:rPr>
              <a:t>Dhawal</a:t>
            </a:r>
            <a:r>
              <a:rPr lang="en-US" sz="2400" b="1" dirty="0">
                <a:latin typeface="Tahoma" panose="020B0604030504040204" pitchFamily="34" charset="0"/>
                <a:ea typeface="Tahoma" panose="020B0604030504040204" pitchFamily="34" charset="0"/>
                <a:cs typeface="Tahoma" panose="020B0604030504040204" pitchFamily="34" charset="0"/>
              </a:rPr>
              <a:t> Shah</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https://www.class-central.com/report/moocs-stats-and-trends-2015/</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https://www.class-central.com/report/</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4"/>
              </a:rPr>
              <a:t>https://www.youtube.com/watch?v=LD0sNEVhNZ8</a:t>
            </a:r>
            <a:r>
              <a:rPr lang="en-US" sz="1050" b="1" dirty="0">
                <a:latin typeface="Tahoma" panose="020B0604030504040204" pitchFamily="34" charset="0"/>
                <a:ea typeface="Tahoma" panose="020B0604030504040204" pitchFamily="34" charset="0"/>
                <a:cs typeface="Tahoma" panose="020B0604030504040204" pitchFamily="34" charset="0"/>
              </a:rPr>
              <a:t> </a:t>
            </a:r>
          </a:p>
        </p:txBody>
      </p:sp>
      <p:pic>
        <p:nvPicPr>
          <p:cNvPr id="649219" name="Picture 2"/>
          <p:cNvPicPr>
            <a:picLocks noChangeAspect="1"/>
          </p:cNvPicPr>
          <p:nvPr/>
        </p:nvPicPr>
        <p:blipFill>
          <a:blip r:embed="rId5">
            <a:extLst>
              <a:ext uri="{28A0092B-C50C-407E-A947-70E740481C1C}">
                <a14:useLocalDpi xmlns:a14="http://schemas.microsoft.com/office/drawing/2010/main" val="0"/>
              </a:ext>
            </a:extLst>
          </a:blip>
          <a:srcRect l="7375" t="28123" r="36081" b="7813"/>
          <a:stretch>
            <a:fillRect/>
          </a:stretch>
        </p:blipFill>
        <p:spPr bwMode="auto">
          <a:xfrm>
            <a:off x="15875" y="2862263"/>
            <a:ext cx="4403725"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0" name="Picture 4"/>
          <p:cNvPicPr>
            <a:picLocks noChangeAspect="1"/>
          </p:cNvPicPr>
          <p:nvPr/>
        </p:nvPicPr>
        <p:blipFill>
          <a:blip r:embed="rId6" cstate="print">
            <a:extLst>
              <a:ext uri="{28A0092B-C50C-407E-A947-70E740481C1C}">
                <a14:useLocalDpi xmlns:a14="http://schemas.microsoft.com/office/drawing/2010/main" val="0"/>
              </a:ext>
            </a:extLst>
          </a:blip>
          <a:srcRect l="12421" t="36301" r="37898" b="10895"/>
          <a:stretch>
            <a:fillRect/>
          </a:stretch>
        </p:blipFill>
        <p:spPr bwMode="auto">
          <a:xfrm>
            <a:off x="5133975" y="2743200"/>
            <a:ext cx="36957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1" name="Picture 5"/>
          <p:cNvPicPr>
            <a:picLocks noChangeAspect="1"/>
          </p:cNvPicPr>
          <p:nvPr/>
        </p:nvPicPr>
        <p:blipFill>
          <a:blip r:embed="rId7" cstate="print">
            <a:extLst>
              <a:ext uri="{28A0092B-C50C-407E-A947-70E740481C1C}">
                <a14:useLocalDpi xmlns:a14="http://schemas.microsoft.com/office/drawing/2010/main" val="0"/>
              </a:ext>
            </a:extLst>
          </a:blip>
          <a:srcRect t="14653" r="6854" b="26151"/>
          <a:stretch>
            <a:fillRect/>
          </a:stretch>
        </p:blipFill>
        <p:spPr bwMode="auto">
          <a:xfrm>
            <a:off x="5133975" y="5145088"/>
            <a:ext cx="35814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6157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381000" y="533400"/>
            <a:ext cx="8534400" cy="2238260"/>
          </a:xfrm>
        </p:spPr>
        <p:txBody>
          <a:bodyPr/>
          <a:lstStyle/>
          <a:p>
            <a:r>
              <a:rPr lang="en-US" altLang="en-US" sz="4000" b="1" dirty="0">
                <a:solidFill>
                  <a:srgbClr val="FF0000"/>
                </a:solidFill>
                <a:latin typeface="Tahoma" panose="020B0604030504040204" pitchFamily="34" charset="0"/>
                <a:cs typeface="Tahoma" panose="020B0604030504040204" pitchFamily="34" charset="0"/>
              </a:rPr>
              <a:t>MOOC Research Openings…</a:t>
            </a:r>
            <a:r>
              <a:rPr lang="en-US" altLang="en-US" sz="4000" b="1" dirty="0">
                <a:solidFill>
                  <a:srgbClr val="0070C0"/>
                </a:solidFill>
                <a:latin typeface="Tahoma" panose="020B0604030504040204" pitchFamily="34" charset="0"/>
                <a:cs typeface="Tahoma" panose="020B0604030504040204" pitchFamily="34" charset="0"/>
              </a:rPr>
              <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Part 4: Impact/Context-Focused</a:t>
            </a:r>
          </a:p>
        </p:txBody>
      </p:sp>
      <p:pic>
        <p:nvPicPr>
          <p:cNvPr id="5122" name="Picture 2" descr="Image result for mooc impa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124200"/>
            <a:ext cx="2418233" cy="31333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rld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124200"/>
            <a:ext cx="5887567" cy="288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7711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657340"/>
            <a:ext cx="8534400" cy="2466860"/>
          </a:xfrm>
        </p:spPr>
        <p:txBody>
          <a:bodyPr/>
          <a:lstStyle/>
          <a:p>
            <a:r>
              <a:rPr lang="en-US" alt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Part 4: Impact/Context-Focused</a:t>
            </a:r>
            <a:br>
              <a:rPr lang="en-US" alt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Duke MOOCs Around the World </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https://www.youtube.com/watch?v=nL5QQRR6IOU&amp;feature=youtu.be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4779" t="15730" r="35476" b="1124"/>
          <a:stretch/>
        </p:blipFill>
        <p:spPr>
          <a:xfrm>
            <a:off x="2209800" y="2819400"/>
            <a:ext cx="5257800" cy="3890771"/>
          </a:xfrm>
          <a:prstGeom prst="rect">
            <a:avLst/>
          </a:prstGeom>
        </p:spPr>
      </p:pic>
    </p:spTree>
    <p:extLst>
      <p:ext uri="{BB962C8B-B14F-4D97-AF65-F5344CB8AC3E}">
        <p14:creationId xmlns:p14="http://schemas.microsoft.com/office/powerpoint/2010/main" val="1709217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23, 2015</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#20.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Cost-Benefit Analysis</a:t>
            </a:r>
            <a:br>
              <a:rPr lang="en-US" altLang="en-US" sz="3200" b="1" dirty="0">
                <a:solidFill>
                  <a:srgbClr val="0070C0"/>
                </a:solidFill>
                <a:latin typeface="Tahoma" panose="020B0604030504040204" pitchFamily="34" charset="0"/>
                <a:cs typeface="Tahoma" panose="020B0604030504040204" pitchFamily="34" charset="0"/>
              </a:rPr>
            </a:br>
            <a:r>
              <a:rPr lang="en-US" altLang="en-US" sz="1800" b="1" dirty="0">
                <a:solidFill>
                  <a:srgbClr val="0070C0"/>
                </a:solidFill>
                <a:latin typeface="Tahoma" panose="020B0604030504040204" pitchFamily="34" charset="0"/>
                <a:cs typeface="Tahoma" panose="020B0604030504040204" pitchFamily="34" charset="0"/>
              </a:rPr>
              <a:t>Offloading Semesters or Years to MOOCs</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Catch in Arizona State’s Low-Cost Freshman Year Online: No Aid, Chronicle of Higher Education, Thomas Fisher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http://chronicle.com/article/The-Catch-in-Arizona-State-s/229617/</a:t>
            </a:r>
            <a:r>
              <a:rPr lang="en-US" sz="16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59" y="2900331"/>
            <a:ext cx="3511271" cy="2809017"/>
          </a:xfrm>
          <a:prstGeom prst="rect">
            <a:avLst/>
          </a:prstGeom>
        </p:spPr>
      </p:pic>
      <p:sp>
        <p:nvSpPr>
          <p:cNvPr id="6" name="TextBox 5"/>
          <p:cNvSpPr txBox="1"/>
          <p:nvPr/>
        </p:nvSpPr>
        <p:spPr>
          <a:xfrm>
            <a:off x="1143001" y="5791200"/>
            <a:ext cx="7239000" cy="923330"/>
          </a:xfrm>
          <a:prstGeom prst="rect">
            <a:avLst/>
          </a:prstGeom>
          <a:noFill/>
        </p:spPr>
        <p:txBody>
          <a:bodyPr wrap="square" rtlCol="0">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Anant</a:t>
            </a:r>
            <a:r>
              <a:rPr lang="en-US" b="1" dirty="0">
                <a:latin typeface="Tahoma" panose="020B0604030504040204" pitchFamily="34" charset="0"/>
                <a:ea typeface="Tahoma" panose="020B0604030504040204" pitchFamily="34" charset="0"/>
                <a:cs typeface="Tahoma" panose="020B0604030504040204" pitchFamily="34" charset="0"/>
              </a:rPr>
              <a:t> Agarwal, the head of </a:t>
            </a:r>
            <a:r>
              <a:rPr lang="en-US" b="1" dirty="0" err="1">
                <a:latin typeface="Tahoma" panose="020B0604030504040204" pitchFamily="34" charset="0"/>
                <a:ea typeface="Tahoma" panose="020B0604030504040204" pitchFamily="34" charset="0"/>
                <a:cs typeface="Tahoma" panose="020B0604030504040204" pitchFamily="34" charset="0"/>
              </a:rPr>
              <a:t>edX</a:t>
            </a:r>
            <a:r>
              <a:rPr lang="en-US" b="1" dirty="0">
                <a:latin typeface="Tahoma" panose="020B0604030504040204" pitchFamily="34" charset="0"/>
                <a:ea typeface="Tahoma" panose="020B0604030504040204" pitchFamily="34" charset="0"/>
                <a:cs typeface="Tahoma" panose="020B0604030504040204" pitchFamily="34" charset="0"/>
              </a:rPr>
              <a:t>, which teamed up with Arizona State U. in the new  project: “Our mission is to provide education to people who need it the most.”</a:t>
            </a:r>
          </a:p>
        </p:txBody>
      </p:sp>
      <p:pic>
        <p:nvPicPr>
          <p:cNvPr id="7" name="Picture 6"/>
          <p:cNvPicPr>
            <a:picLocks noChangeAspect="1"/>
          </p:cNvPicPr>
          <p:nvPr/>
        </p:nvPicPr>
        <p:blipFill>
          <a:blip r:embed="rId4"/>
          <a:stretch>
            <a:fillRect/>
          </a:stretch>
        </p:blipFill>
        <p:spPr>
          <a:xfrm>
            <a:off x="228600" y="2900331"/>
            <a:ext cx="5618034" cy="2809017"/>
          </a:xfrm>
          <a:prstGeom prst="rect">
            <a:avLst/>
          </a:prstGeom>
        </p:spPr>
      </p:pic>
    </p:spTree>
    <p:extLst>
      <p:ext uri="{BB962C8B-B14F-4D97-AF65-F5344CB8AC3E}">
        <p14:creationId xmlns:p14="http://schemas.microsoft.com/office/powerpoint/2010/main" val="18712928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600" b="1">
                <a:solidFill>
                  <a:srgbClr val="FF0000"/>
                </a:solidFill>
                <a:latin typeface="Tahoma" panose="020B0604030504040204" pitchFamily="34" charset="0"/>
                <a:cs typeface="Tahoma" panose="020B0604030504040204" pitchFamily="34" charset="0"/>
              </a:rPr>
              <a:t>Building Talent Pipeline</a:t>
            </a:r>
            <a:r>
              <a:rPr lang="en-US" altLang="en-US" sz="2400" b="1">
                <a:latin typeface="Tahoma" panose="020B0604030504040204" pitchFamily="34" charset="0"/>
                <a:cs typeface="Tahoma" panose="020B0604030504040204" pitchFamily="34" charset="0"/>
              </a:rPr>
              <a:t/>
            </a:r>
            <a:br>
              <a:rPr lang="en-US" altLang="en-US" sz="2400" b="1">
                <a:latin typeface="Tahoma" panose="020B0604030504040204" pitchFamily="34" charset="0"/>
                <a:cs typeface="Tahoma" panose="020B0604030504040204" pitchFamily="34" charset="0"/>
              </a:rPr>
            </a:br>
            <a:r>
              <a:rPr lang="en-US" altLang="en-US" sz="2400" b="1">
                <a:latin typeface="Tahoma" panose="020B0604030504040204" pitchFamily="34" charset="0"/>
                <a:cs typeface="Tahoma" panose="020B0604030504040204" pitchFamily="34" charset="0"/>
              </a:rPr>
              <a:t>Master’s Degree Is New Frontier of Study Online, August 17, 2013, The New York Times</a:t>
            </a:r>
            <a:br>
              <a:rPr lang="en-US" altLang="en-US" sz="2400" b="1">
                <a:latin typeface="Tahoma" panose="020B0604030504040204" pitchFamily="34" charset="0"/>
                <a:cs typeface="Tahoma" panose="020B0604030504040204" pitchFamily="34" charset="0"/>
              </a:rPr>
            </a:br>
            <a:r>
              <a:rPr lang="en-US" altLang="en-US" sz="2400" b="1">
                <a:latin typeface="Tahoma" panose="020B0604030504040204" pitchFamily="34" charset="0"/>
                <a:cs typeface="Tahoma" panose="020B0604030504040204" pitchFamily="34" charset="0"/>
              </a:rPr>
              <a:t>By Tamar Lewin</a:t>
            </a:r>
            <a:r>
              <a:rPr lang="en-US" altLang="en-US" sz="1000" b="1">
                <a:latin typeface="Tahoma" panose="020B0604030504040204" pitchFamily="34" charset="0"/>
                <a:cs typeface="Tahoma" panose="020B0604030504040204" pitchFamily="34" charset="0"/>
              </a:rPr>
              <a:t/>
            </a:r>
            <a:br>
              <a:rPr lang="en-US" altLang="en-US" sz="1000" b="1">
                <a:latin typeface="Tahoma" panose="020B0604030504040204" pitchFamily="34" charset="0"/>
                <a:cs typeface="Tahoma" panose="020B0604030504040204" pitchFamily="34" charset="0"/>
              </a:rPr>
            </a:br>
            <a:r>
              <a:rPr lang="en-US" altLang="en-US" sz="1000" b="1">
                <a:latin typeface="Tahoma" panose="020B0604030504040204" pitchFamily="34" charset="0"/>
                <a:cs typeface="Tahoma" panose="020B0604030504040204" pitchFamily="34" charset="0"/>
                <a:hlinkClick r:id="rId2"/>
              </a:rPr>
              <a:t>http://chronicle.com/article/MOOCs-May-Not-Be-So-Disruptive/140965/</a:t>
            </a:r>
            <a:r>
              <a:rPr lang="en-US" altLang="en-US" sz="1000" b="1">
                <a:latin typeface="Tahoma" panose="020B0604030504040204" pitchFamily="34" charset="0"/>
                <a:cs typeface="Tahoma" panose="020B0604030504040204" pitchFamily="34" charset="0"/>
              </a:rPr>
              <a:t> </a:t>
            </a:r>
            <a:br>
              <a:rPr lang="en-US" altLang="en-US" sz="1000" b="1">
                <a:latin typeface="Tahoma" panose="020B0604030504040204" pitchFamily="34" charset="0"/>
                <a:cs typeface="Tahoma" panose="020B0604030504040204" pitchFamily="34" charset="0"/>
              </a:rPr>
            </a:br>
            <a:r>
              <a:rPr lang="en-US" altLang="en-US" sz="1000" b="1">
                <a:latin typeface="Tahoma" panose="020B0604030504040204" pitchFamily="34" charset="0"/>
                <a:cs typeface="Tahoma" panose="020B0604030504040204" pitchFamily="34" charset="0"/>
                <a:hlinkClick r:id="rId3"/>
              </a:rPr>
              <a:t>http://extensionengine.com/putting-moocs-to-work-recap-infographic/#.VExR4o3wtjs</a:t>
            </a:r>
            <a:r>
              <a:rPr lang="en-US" altLang="en-US" sz="1000" b="1">
                <a:latin typeface="Tahoma" panose="020B0604030504040204" pitchFamily="34" charset="0"/>
                <a:cs typeface="Tahoma" panose="020B0604030504040204" pitchFamily="34" charset="0"/>
              </a:rPr>
              <a:t> </a:t>
            </a:r>
            <a:r>
              <a:rPr lang="en-US" altLang="en-US" sz="1000"/>
              <a:t/>
            </a:r>
            <a:br>
              <a:rPr lang="en-US" altLang="en-US" sz="1000"/>
            </a:br>
            <a:endParaRPr lang="en-US" altLang="en-US" sz="1000"/>
          </a:p>
        </p:txBody>
      </p:sp>
      <p:pic>
        <p:nvPicPr>
          <p:cNvPr id="629763" name="Picture 3"/>
          <p:cNvPicPr>
            <a:picLocks noChangeAspect="1"/>
          </p:cNvPicPr>
          <p:nvPr/>
        </p:nvPicPr>
        <p:blipFill>
          <a:blip r:embed="rId4">
            <a:extLst>
              <a:ext uri="{28A0092B-C50C-407E-A947-70E740481C1C}">
                <a14:useLocalDpi xmlns:a14="http://schemas.microsoft.com/office/drawing/2010/main" val="0"/>
              </a:ext>
            </a:extLst>
          </a:blip>
          <a:srcRect l="14969" t="19649" r="40912" b="17038"/>
          <a:stretch>
            <a:fillRect/>
          </a:stretch>
        </p:blipFill>
        <p:spPr bwMode="auto">
          <a:xfrm>
            <a:off x="152400" y="2590800"/>
            <a:ext cx="48609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4" name="Picture 1"/>
          <p:cNvPicPr>
            <a:picLocks noChangeAspect="1"/>
          </p:cNvPicPr>
          <p:nvPr/>
        </p:nvPicPr>
        <p:blipFill>
          <a:blip r:embed="rId5">
            <a:extLst>
              <a:ext uri="{28A0092B-C50C-407E-A947-70E740481C1C}">
                <a14:useLocalDpi xmlns:a14="http://schemas.microsoft.com/office/drawing/2010/main" val="0"/>
              </a:ext>
            </a:extLst>
          </a:blip>
          <a:srcRect l="20392" t="25423" r="32454" b="42374"/>
          <a:stretch>
            <a:fillRect/>
          </a:stretch>
        </p:blipFill>
        <p:spPr bwMode="auto">
          <a:xfrm>
            <a:off x="5355261" y="2526218"/>
            <a:ext cx="3767662" cy="16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4087354" cy="157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9046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itle 1"/>
          <p:cNvSpPr>
            <a:spLocks noGrp="1"/>
          </p:cNvSpPr>
          <p:nvPr>
            <p:ph type="title"/>
          </p:nvPr>
        </p:nvSpPr>
        <p:spPr>
          <a:xfrm>
            <a:off x="304800" y="381000"/>
            <a:ext cx="8534400" cy="1955800"/>
          </a:xfrm>
        </p:spPr>
        <p:txBody>
          <a:bodyPr/>
          <a:lstStyle/>
          <a:p>
            <a:r>
              <a:rPr lang="en-US" altLang="en-US" sz="4000" b="1" dirty="0">
                <a:solidFill>
                  <a:srgbClr val="FF0000"/>
                </a:solidFill>
                <a:latin typeface="Tahoma" panose="020B0604030504040204" pitchFamily="34" charset="0"/>
                <a:cs typeface="Tahoma" panose="020B0604030504040204" pitchFamily="34" charset="0"/>
              </a:rPr>
              <a:t>May 19, 2016</a:t>
            </a:r>
            <a:r>
              <a:rPr lang="en-US" altLang="en-US" sz="3000" b="1" dirty="0">
                <a:solidFill>
                  <a:srgbClr val="0070C0"/>
                </a:solidFill>
                <a:latin typeface="Tahoma" panose="020B0604030504040204" pitchFamily="34" charset="0"/>
                <a:cs typeface="Tahoma" panose="020B0604030504040204" pitchFamily="34" charset="0"/>
              </a:rPr>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Research Topic #21. MOOC Access and Use </a:t>
            </a:r>
            <a:r>
              <a:rPr lang="en-US" altLang="en-US" sz="2600" b="1" dirty="0">
                <a:solidFill>
                  <a:srgbClr val="0070C0"/>
                </a:solidFill>
                <a:latin typeface="Tahoma" panose="020B0604030504040204" pitchFamily="34" charset="0"/>
                <a:cs typeface="Tahoma" panose="020B0604030504040204" pitchFamily="34" charset="0"/>
              </a:rPr>
              <a:t>(e.g., MOOC listings and ratings schemes)</a:t>
            </a:r>
            <a:br>
              <a:rPr lang="en-US" altLang="en-US" sz="2600" b="1" dirty="0">
                <a:solidFill>
                  <a:srgbClr val="0070C0"/>
                </a:solidFill>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MOOC lists: Class Central, the MOOC list</a:t>
            </a:r>
            <a:r>
              <a:rPr lang="en-US" altLang="en-US" sz="1400" b="1" dirty="0">
                <a:latin typeface="Tahoma" panose="020B0604030504040204" pitchFamily="34" charset="0"/>
                <a:cs typeface="Tahoma" panose="020B0604030504040204" pitchFamily="34" charset="0"/>
              </a:rPr>
              <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https://www.mooc-list.com/</a:t>
            </a:r>
            <a:r>
              <a:rPr lang="en-US" altLang="en-US" sz="1400" b="1" dirty="0">
                <a:latin typeface="Tahoma" panose="020B0604030504040204" pitchFamily="34" charset="0"/>
                <a:cs typeface="Tahoma" panose="020B0604030504040204" pitchFamily="34" charset="0"/>
              </a:rPr>
              <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3"/>
              </a:rPr>
              <a:t>https://www.class-central.com/</a:t>
            </a:r>
            <a:r>
              <a:rPr lang="en-US" altLang="en-US" sz="1400" b="1" dirty="0">
                <a:latin typeface="Tahoma" panose="020B0604030504040204" pitchFamily="34" charset="0"/>
                <a:cs typeface="Tahoma" panose="020B0604030504040204" pitchFamily="34" charset="0"/>
              </a:rPr>
              <a:t>  </a:t>
            </a:r>
          </a:p>
        </p:txBody>
      </p:sp>
      <p:pic>
        <p:nvPicPr>
          <p:cNvPr id="613379" name="Picture 5"/>
          <p:cNvPicPr>
            <a:picLocks noChangeAspect="1"/>
          </p:cNvPicPr>
          <p:nvPr/>
        </p:nvPicPr>
        <p:blipFill>
          <a:blip r:embed="rId4" cstate="print">
            <a:extLst>
              <a:ext uri="{28A0092B-C50C-407E-A947-70E740481C1C}">
                <a14:useLocalDpi xmlns:a14="http://schemas.microsoft.com/office/drawing/2010/main" val="0"/>
              </a:ext>
            </a:extLst>
          </a:blip>
          <a:srcRect l="1019" t="13179" r="1083" b="2470"/>
          <a:stretch>
            <a:fillRect/>
          </a:stretch>
        </p:blipFill>
        <p:spPr bwMode="auto">
          <a:xfrm>
            <a:off x="76200" y="2743200"/>
            <a:ext cx="5723221" cy="38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l="1823" t="13597" r="10580" b="1839"/>
          <a:stretch>
            <a:fillRect/>
          </a:stretch>
        </p:blipFill>
        <p:spPr bwMode="auto">
          <a:xfrm>
            <a:off x="6043934" y="2743200"/>
            <a:ext cx="308446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8130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#22.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Alternative Delivery Systems</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Unveils ‘</a:t>
            </a:r>
            <a:r>
              <a:rPr lang="en-US" sz="1800" b="1" dirty="0" err="1">
                <a:latin typeface="Tahoma" panose="020B0604030504040204" pitchFamily="34" charset="0"/>
                <a:ea typeface="Tahoma" panose="020B0604030504040204" pitchFamily="34" charset="0"/>
                <a:cs typeface="Tahoma" panose="020B0604030504040204" pitchFamily="34" charset="0"/>
              </a:rPr>
              <a:t>MicroMaster’s</a:t>
            </a:r>
            <a:r>
              <a:rPr lang="en-US" sz="1800" b="1" dirty="0">
                <a:latin typeface="Tahoma" panose="020B0604030504040204" pitchFamily="34" charset="0"/>
                <a:ea typeface="Tahoma" panose="020B0604030504040204" pitchFamily="34" charset="0"/>
                <a:cs typeface="Tahoma" panose="020B0604030504040204" pitchFamily="34" charset="0"/>
              </a:rPr>
              <a:t>,’ Allowing Students to Get Half Their Degree From MOOCs, Andy Thomason, Chronicle of Higher Education</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srcRect l="2096" t="79276" r="42609" b="10171"/>
          <a:stretch/>
        </p:blipFill>
        <p:spPr>
          <a:xfrm>
            <a:off x="2304041" y="2667000"/>
            <a:ext cx="4114800" cy="457200"/>
          </a:xfrm>
          <a:prstGeom prst="rect">
            <a:avLst/>
          </a:prstGeom>
        </p:spPr>
      </p:pic>
      <p:pic>
        <p:nvPicPr>
          <p:cNvPr id="5" name="Picture 4"/>
          <p:cNvPicPr>
            <a:picLocks noChangeAspect="1"/>
          </p:cNvPicPr>
          <p:nvPr/>
        </p:nvPicPr>
        <p:blipFill rotWithShape="1">
          <a:blip r:embed="rId3"/>
          <a:srcRect l="1189" t="29695" r="35882" b="4655"/>
          <a:stretch/>
        </p:blipFill>
        <p:spPr>
          <a:xfrm>
            <a:off x="2286000" y="3200400"/>
            <a:ext cx="4134677" cy="3657600"/>
          </a:xfrm>
          <a:prstGeom prst="rect">
            <a:avLst/>
          </a:prstGeom>
        </p:spPr>
      </p:pic>
    </p:spTree>
    <p:extLst>
      <p:ext uri="{BB962C8B-B14F-4D97-AF65-F5344CB8AC3E}">
        <p14:creationId xmlns:p14="http://schemas.microsoft.com/office/powerpoint/2010/main" val="12682810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a:xfrm>
            <a:off x="784225" y="381000"/>
            <a:ext cx="7772400" cy="3124200"/>
          </a:xfrm>
        </p:spPr>
        <p:txBody>
          <a:bodyPr/>
          <a:lstStyle/>
          <a:p>
            <a:pPr eaLnBrk="1" hangingPunct="1"/>
            <a:r>
              <a:rPr lang="en-US" altLang="en-US" sz="4000" b="1" dirty="0">
                <a:solidFill>
                  <a:srgbClr val="FF0000"/>
                </a:solidFill>
                <a:latin typeface="Tahoma" panose="020B0604030504040204" pitchFamily="34" charset="0"/>
                <a:cs typeface="Tahoma" panose="020B0604030504040204" pitchFamily="34" charset="0"/>
              </a:rPr>
              <a:t>June 12, 2014</a:t>
            </a:r>
            <a:br>
              <a:rPr lang="en-US" altLang="en-US" sz="4000" b="1" dirty="0">
                <a:solidFill>
                  <a:srgbClr val="FF000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#23. Economic Value of MOOCs (Assessment Issues)</a:t>
            </a:r>
            <a:r>
              <a:rPr lang="en-US" altLang="en-US" sz="1600" b="1" dirty="0">
                <a:latin typeface="Tahoma" panose="020B0604030504040204" pitchFamily="34" charset="0"/>
                <a:cs typeface="Tahoma" panose="020B0604030504040204" pitchFamily="34" charset="0"/>
              </a:rPr>
              <a:t/>
            </a:r>
            <a:br>
              <a:rPr lang="en-US" altLang="en-US" sz="1600" b="1" dirty="0">
                <a:latin typeface="Tahoma" panose="020B0604030504040204" pitchFamily="34" charset="0"/>
                <a:cs typeface="Tahoma" panose="020B0604030504040204" pitchFamily="34" charset="0"/>
              </a:rPr>
            </a:br>
            <a:r>
              <a:rPr lang="en-US" altLang="en-US" sz="2700" b="1" dirty="0">
                <a:latin typeface="Tahoma" panose="020B0604030504040204" pitchFamily="34" charset="0"/>
                <a:cs typeface="Tahoma" panose="020B0604030504040204" pitchFamily="34" charset="0"/>
              </a:rPr>
              <a:t>Will a degree made up of </a:t>
            </a:r>
            <a:r>
              <a:rPr lang="en-US" altLang="en-US" sz="2700" b="1" dirty="0" err="1">
                <a:latin typeface="Tahoma" panose="020B0604030504040204" pitchFamily="34" charset="0"/>
                <a:cs typeface="Tahoma" panose="020B0604030504040204" pitchFamily="34" charset="0"/>
              </a:rPr>
              <a:t>Moocs</a:t>
            </a:r>
            <a:r>
              <a:rPr lang="en-US" altLang="en-US" sz="2700" b="1" dirty="0">
                <a:latin typeface="Tahoma" panose="020B0604030504040204" pitchFamily="34" charset="0"/>
                <a:cs typeface="Tahoma" panose="020B0604030504040204" pitchFamily="34" charset="0"/>
              </a:rPr>
              <a:t> ever be worth the paper it's written on?</a:t>
            </a:r>
            <a:r>
              <a:rPr lang="en-US" altLang="en-US" sz="1600" b="1" dirty="0">
                <a:latin typeface="Tahoma" panose="020B0604030504040204" pitchFamily="34" charset="0"/>
                <a:cs typeface="Tahoma" panose="020B0604030504040204" pitchFamily="34" charset="0"/>
              </a:rPr>
              <a:t/>
            </a:r>
            <a:br>
              <a:rPr lang="en-US" altLang="en-US" sz="16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rPr>
              <a:t>The University of the People can now hand out degrees to its online students – but will employers take them seriously?, Louise Tickle The Guardian</a:t>
            </a:r>
            <a:r>
              <a:rPr lang="en-US" altLang="en-US" sz="1800" b="1" dirty="0">
                <a:latin typeface="Tahoma" panose="020B0604030504040204" pitchFamily="34" charset="0"/>
                <a:cs typeface="Tahoma" panose="020B0604030504040204" pitchFamily="34" charset="0"/>
              </a:rPr>
              <a:t/>
            </a:r>
            <a:br>
              <a:rPr lang="en-US" altLang="en-US" sz="1800" b="1" dirty="0">
                <a:latin typeface="Tahoma" panose="020B0604030504040204" pitchFamily="34" charset="0"/>
                <a:cs typeface="Tahoma" panose="020B0604030504040204" pitchFamily="34" charset="0"/>
              </a:rPr>
            </a:br>
            <a:r>
              <a:rPr lang="en-US" altLang="en-US" sz="900" b="1" u="sng" dirty="0">
                <a:latin typeface="Tahoma" panose="020B0604030504040204" pitchFamily="34" charset="0"/>
                <a:cs typeface="Tahoma" panose="020B0604030504040204" pitchFamily="34" charset="0"/>
                <a:hlinkClick r:id="rId2"/>
              </a:rPr>
              <a:t>http://www.theguardian.com/higher-education-network/blog/2014/jun/12/moocs-viable-alternative-traditional-degree</a:t>
            </a:r>
            <a:r>
              <a:rPr lang="en-US" altLang="en-US" sz="900" b="1" u="sng" dirty="0">
                <a:latin typeface="Tahoma" panose="020B0604030504040204" pitchFamily="34" charset="0"/>
                <a:cs typeface="Tahoma" panose="020B0604030504040204" pitchFamily="34" charset="0"/>
              </a:rPr>
              <a:t> </a:t>
            </a:r>
            <a:endParaRPr lang="en-US" altLang="en-US" sz="900" b="1" dirty="0">
              <a:latin typeface="Tahoma" panose="020B0604030504040204" pitchFamily="34" charset="0"/>
              <a:cs typeface="Tahoma" panose="020B0604030504040204" pitchFamily="34" charset="0"/>
            </a:endParaRPr>
          </a:p>
        </p:txBody>
      </p:sp>
      <p:pic>
        <p:nvPicPr>
          <p:cNvPr id="2447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40125"/>
            <a:ext cx="3962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7"/>
          <p:cNvSpPr txBox="1">
            <a:spLocks noChangeArrowheads="1"/>
          </p:cNvSpPr>
          <p:nvPr/>
        </p:nvSpPr>
        <p:spPr bwMode="auto">
          <a:xfrm>
            <a:off x="1927225" y="5916613"/>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a:solidFill>
                  <a:srgbClr val="000000"/>
                </a:solidFill>
                <a:latin typeface="Tahoma" panose="020B0604030504040204" pitchFamily="34" charset="0"/>
                <a:cs typeface="Tahoma" panose="020B0604030504040204" pitchFamily="34" charset="0"/>
              </a:rPr>
              <a:t>Moocs can offer a lot, but they don't offer the feedback of a traditional degree.</a:t>
            </a:r>
          </a:p>
        </p:txBody>
      </p:sp>
    </p:spTree>
    <p:extLst>
      <p:ext uri="{BB962C8B-B14F-4D97-AF65-F5344CB8AC3E}">
        <p14:creationId xmlns:p14="http://schemas.microsoft.com/office/powerpoint/2010/main" val="13669293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852488" y="558800"/>
            <a:ext cx="7543800" cy="2686050"/>
          </a:xfrm>
        </p:spPr>
        <p:txBody>
          <a:bodyPr/>
          <a:lstStyle/>
          <a:p>
            <a:r>
              <a:rPr lang="en-US" altLang="en-US" sz="4000" b="1" dirty="0">
                <a:solidFill>
                  <a:srgbClr val="FF0000"/>
                </a:solidFill>
                <a:latin typeface="Tahoma" panose="020B0604030504040204" pitchFamily="34" charset="0"/>
                <a:cs typeface="Tahoma" panose="020B0604030504040204" pitchFamily="34" charset="0"/>
              </a:rPr>
              <a:t>April 17, 2014</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#24.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Impact of MOOCs Across Age, Gender, and Course Type</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Infographic: Global MOOC statistics</a:t>
            </a:r>
            <a:r>
              <a:rPr lang="en-US" altLang="en-US" sz="1400" b="1" dirty="0">
                <a:latin typeface="Tahoma" panose="020B0604030504040204" pitchFamily="34" charset="0"/>
                <a:cs typeface="Tahoma" panose="020B0604030504040204" pitchFamily="34" charset="0"/>
              </a:rPr>
              <a:t/>
            </a:r>
            <a:br>
              <a:rPr lang="en-US" altLang="en-US" sz="1400" b="1" dirty="0">
                <a:latin typeface="Tahoma" panose="020B0604030504040204" pitchFamily="34" charset="0"/>
                <a:cs typeface="Tahoma" panose="020B0604030504040204" pitchFamily="34" charset="0"/>
              </a:rPr>
            </a:br>
            <a:r>
              <a:rPr lang="en-US" altLang="en-US" sz="1400" b="1" dirty="0" err="1">
                <a:latin typeface="Tahoma" panose="020B0604030504040204" pitchFamily="34" charset="0"/>
                <a:cs typeface="Tahoma" panose="020B0604030504040204" pitchFamily="34" charset="0"/>
              </a:rPr>
              <a:t>eCampus</a:t>
            </a:r>
            <a:r>
              <a:rPr lang="en-US" altLang="en-US" sz="1400" b="1" dirty="0">
                <a:latin typeface="Tahoma" panose="020B0604030504040204" pitchFamily="34" charset="0"/>
                <a:cs typeface="Tahoma" panose="020B0604030504040204" pitchFamily="34" charset="0"/>
              </a:rPr>
              <a:t> News, </a:t>
            </a:r>
            <a:r>
              <a:rPr lang="en-US" altLang="en-US" sz="1400" b="1" dirty="0" err="1">
                <a:latin typeface="Tahoma" panose="020B0604030504040204" pitchFamily="34" charset="0"/>
                <a:cs typeface="Tahoma" panose="020B0604030504040204" pitchFamily="34" charset="0"/>
              </a:rPr>
              <a:t>Meris</a:t>
            </a:r>
            <a:r>
              <a:rPr lang="en-US" altLang="en-US" sz="1400" b="1" dirty="0">
                <a:latin typeface="Tahoma" panose="020B0604030504040204" pitchFamily="34" charset="0"/>
                <a:cs typeface="Tahoma" panose="020B0604030504040204" pitchFamily="34" charset="0"/>
              </a:rPr>
              <a:t> Stansbury</a:t>
            </a:r>
            <a:r>
              <a:rPr lang="en-US" altLang="en-US" sz="1400" dirty="0">
                <a:latin typeface="Tahoma" panose="020B0604030504040204" pitchFamily="34" charset="0"/>
                <a:cs typeface="Tahoma" panose="020B0604030504040204" pitchFamily="34" charset="0"/>
              </a:rPr>
              <a:t/>
            </a:r>
            <a:br>
              <a:rPr lang="en-US" altLang="en-US" sz="1400"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http://www.ecampusnews.com/research/infographic-moocs-global-436/</a:t>
            </a:r>
            <a:r>
              <a:rPr lang="en-US" altLang="en-US" sz="1400" b="1" dirty="0">
                <a:latin typeface="Tahoma" panose="020B0604030504040204" pitchFamily="34" charset="0"/>
                <a:cs typeface="Tahoma" panose="020B0604030504040204" pitchFamily="34" charset="0"/>
              </a:rPr>
              <a:t> </a:t>
            </a:r>
            <a:br>
              <a:rPr lang="en-US" altLang="en-US" sz="1400" b="1" dirty="0">
                <a:latin typeface="Tahoma" panose="020B0604030504040204" pitchFamily="34" charset="0"/>
                <a:cs typeface="Tahoma" panose="020B0604030504040204" pitchFamily="34" charset="0"/>
              </a:rPr>
            </a:br>
            <a:r>
              <a:rPr lang="en-US" altLang="en-US" sz="1400" b="1" dirty="0" err="1">
                <a:latin typeface="Tahoma" panose="020B0604030504040204" pitchFamily="34" charset="0"/>
                <a:cs typeface="Tahoma" panose="020B0604030504040204" pitchFamily="34" charset="0"/>
              </a:rPr>
              <a:t>Inforgraphic</a:t>
            </a:r>
            <a:r>
              <a:rPr lang="en-US" altLang="en-US" sz="1400" b="1" dirty="0">
                <a:latin typeface="Tahoma" panose="020B0604030504040204" pitchFamily="34" charset="0"/>
                <a:cs typeface="Tahoma" panose="020B0604030504040204" pitchFamily="34" charset="0"/>
              </a:rPr>
              <a:t>: </a:t>
            </a:r>
            <a:r>
              <a:rPr lang="en-US" altLang="en-US" sz="1400" b="1" dirty="0">
                <a:latin typeface="Tahoma" panose="020B0604030504040204" pitchFamily="34" charset="0"/>
                <a:cs typeface="Tahoma" panose="020B0604030504040204" pitchFamily="34" charset="0"/>
                <a:hlinkClick r:id="rId3"/>
              </a:rPr>
              <a:t>https://magic.piktochart.com/output/1747660-moocs</a:t>
            </a:r>
            <a:r>
              <a:rPr lang="en-US" altLang="en-US" sz="1400" b="1" dirty="0">
                <a:latin typeface="Tahoma" panose="020B0604030504040204" pitchFamily="34" charset="0"/>
                <a:cs typeface="Tahoma" panose="020B0604030504040204" pitchFamily="34" charset="0"/>
              </a:rPr>
              <a:t> </a:t>
            </a:r>
            <a:endParaRPr lang="en-US" altLang="en-US" sz="1400" dirty="0">
              <a:latin typeface="Tahoma" panose="020B0604030504040204" pitchFamily="34" charset="0"/>
              <a:cs typeface="Tahoma" panose="020B0604030504040204" pitchFamily="34" charset="0"/>
            </a:endParaRPr>
          </a:p>
        </p:txBody>
      </p:sp>
      <p:pic>
        <p:nvPicPr>
          <p:cNvPr id="241667" name="Picture 5"/>
          <p:cNvPicPr>
            <a:picLocks noChangeAspect="1"/>
          </p:cNvPicPr>
          <p:nvPr/>
        </p:nvPicPr>
        <p:blipFill>
          <a:blip r:embed="rId4" cstate="print">
            <a:extLst>
              <a:ext uri="{28A0092B-C50C-407E-A947-70E740481C1C}">
                <a14:useLocalDpi xmlns:a14="http://schemas.microsoft.com/office/drawing/2010/main" val="0"/>
              </a:ext>
            </a:extLst>
          </a:blip>
          <a:srcRect l="4469" t="16483" r="51732" b="7449"/>
          <a:stretch>
            <a:fillRect/>
          </a:stretch>
        </p:blipFill>
        <p:spPr bwMode="auto">
          <a:xfrm>
            <a:off x="1066800" y="3727704"/>
            <a:ext cx="2556527" cy="313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he Marketplace in Your B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716355"/>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4267200" y="5804361"/>
            <a:ext cx="449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b="1" dirty="0" err="1">
                <a:solidFill>
                  <a:srgbClr val="000000"/>
                </a:solidFill>
                <a:latin typeface="Tahoma" panose="020B0604030504040204" pitchFamily="34" charset="0"/>
                <a:cs typeface="Tahoma" panose="020B0604030504040204" pitchFamily="34" charset="0"/>
              </a:rPr>
              <a:t>Krissa</a:t>
            </a:r>
            <a:r>
              <a:rPr lang="en-US" altLang="en-US" sz="1600" b="1" dirty="0">
                <a:solidFill>
                  <a:srgbClr val="000000"/>
                </a:solidFill>
                <a:latin typeface="Tahoma" panose="020B0604030504040204" pitchFamily="34" charset="0"/>
                <a:cs typeface="Tahoma" panose="020B0604030504040204" pitchFamily="34" charset="0"/>
              </a:rPr>
              <a:t> Swain, of Knoxville, Tenn., is taking "Operations Management" online to help develop her management skills.</a:t>
            </a:r>
          </a:p>
        </p:txBody>
      </p:sp>
    </p:spTree>
    <p:extLst>
      <p:ext uri="{BB962C8B-B14F-4D97-AF65-F5344CB8AC3E}">
        <p14:creationId xmlns:p14="http://schemas.microsoft.com/office/powerpoint/2010/main" val="2578362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Title 1"/>
          <p:cNvSpPr>
            <a:spLocks noGrp="1"/>
          </p:cNvSpPr>
          <p:nvPr>
            <p:ph type="title"/>
          </p:nvPr>
        </p:nvSpPr>
        <p:spPr>
          <a:xfrm>
            <a:off x="457200" y="304800"/>
            <a:ext cx="8153400" cy="1782763"/>
          </a:xfrm>
        </p:spPr>
        <p:txBody>
          <a:bodyPr/>
          <a:lstStyle/>
          <a:p>
            <a:r>
              <a:rPr lang="en-US" altLang="en-US" sz="4000" b="1" dirty="0">
                <a:solidFill>
                  <a:srgbClr val="0070C0"/>
                </a:solidFill>
                <a:latin typeface="Tahoma" panose="020B0604030504040204" pitchFamily="34" charset="0"/>
                <a:ea typeface="Gulim" panose="020B0600000101010101" pitchFamily="34" charset="-127"/>
                <a:cs typeface="Tahoma" panose="020B0604030504040204" pitchFamily="34" charset="0"/>
              </a:rPr>
              <a:t>What About Age?</a:t>
            </a:r>
            <a:r>
              <a:rPr lang="en-US" altLang="en-US" sz="3200" b="1" dirty="0">
                <a:latin typeface="Tahoma" panose="020B0604030504040204" pitchFamily="34" charset="0"/>
                <a:ea typeface="Gulim" panose="020B0600000101010101" pitchFamily="34" charset="-127"/>
                <a:cs typeface="Tahoma" panose="020B0604030504040204" pitchFamily="34" charset="0"/>
              </a:rPr>
              <a:t/>
            </a:r>
            <a:br>
              <a:rPr lang="en-US" altLang="en-US" sz="3200" b="1" dirty="0">
                <a:latin typeface="Tahoma" panose="020B0604030504040204" pitchFamily="34" charset="0"/>
                <a:ea typeface="Gulim" panose="020B0600000101010101" pitchFamily="34" charset="-127"/>
                <a:cs typeface="Tahoma" panose="020B0604030504040204" pitchFamily="34" charset="0"/>
              </a:rPr>
            </a:br>
            <a:r>
              <a:rPr lang="en-US" altLang="en-US" sz="3200" b="1" dirty="0">
                <a:latin typeface="Tahoma" panose="020B0604030504040204" pitchFamily="34" charset="0"/>
                <a:ea typeface="Gulim" panose="020B0600000101010101" pitchFamily="34" charset="-127"/>
                <a:cs typeface="Tahoma" panose="020B0604030504040204" pitchFamily="34" charset="0"/>
              </a:rPr>
              <a:t>Data Visualization Tools </a:t>
            </a:r>
            <a:br>
              <a:rPr lang="en-US" altLang="en-US" sz="3200" b="1" dirty="0">
                <a:latin typeface="Tahoma" panose="020B0604030504040204" pitchFamily="34" charset="0"/>
                <a:ea typeface="Gulim" panose="020B0600000101010101" pitchFamily="34" charset="-127"/>
                <a:cs typeface="Tahoma" panose="020B0604030504040204" pitchFamily="34" charset="0"/>
              </a:rPr>
            </a:br>
            <a:r>
              <a:rPr lang="en-US" altLang="en-US" sz="2800" b="1" dirty="0">
                <a:latin typeface="Tahoma" panose="020B0604030504040204" pitchFamily="34" charset="0"/>
                <a:ea typeface="Gulim" panose="020B0600000101010101" pitchFamily="34" charset="-127"/>
                <a:cs typeface="Tahoma" panose="020B0604030504040204" pitchFamily="34" charset="0"/>
              </a:rPr>
              <a:t>(Harvard and MIT MOOCs) </a:t>
            </a:r>
            <a:r>
              <a:rPr lang="en-US" altLang="en-US" sz="3200" b="1" dirty="0">
                <a:latin typeface="Tahoma" panose="020B0604030504040204" pitchFamily="34" charset="0"/>
                <a:ea typeface="Gulim" panose="020B0600000101010101" pitchFamily="34" charset="-127"/>
                <a:cs typeface="Tahoma" panose="020B0604030504040204" pitchFamily="34" charset="0"/>
              </a:rPr>
              <a:t/>
            </a:r>
            <a:br>
              <a:rPr lang="en-US" altLang="en-US" sz="3200" b="1" dirty="0">
                <a:latin typeface="Tahoma" panose="020B0604030504040204" pitchFamily="34" charset="0"/>
                <a:ea typeface="Gulim" panose="020B0600000101010101" pitchFamily="34" charset="-127"/>
                <a:cs typeface="Tahoma" panose="020B0604030504040204" pitchFamily="34" charset="0"/>
              </a:rPr>
            </a:br>
            <a:r>
              <a:rPr lang="en-US" altLang="en-US" sz="2000" b="1" dirty="0">
                <a:latin typeface="Tahoma" panose="020B0604030504040204" pitchFamily="34" charset="0"/>
                <a:cs typeface="Tahoma" panose="020B0604030504040204" pitchFamily="34" charset="0"/>
              </a:rPr>
              <a:t>Lawrence </a:t>
            </a:r>
            <a:r>
              <a:rPr lang="en-US" altLang="en-US" sz="2000" b="1" dirty="0" err="1">
                <a:latin typeface="Tahoma" panose="020B0604030504040204" pitchFamily="34" charset="0"/>
                <a:cs typeface="Tahoma" panose="020B0604030504040204" pitchFamily="34" charset="0"/>
              </a:rPr>
              <a:t>Biemiller</a:t>
            </a:r>
            <a:r>
              <a:rPr lang="en-US" altLang="en-US" sz="2000" b="1" dirty="0">
                <a:latin typeface="Tahoma" panose="020B0604030504040204" pitchFamily="34" charset="0"/>
                <a:cs typeface="Tahoma" panose="020B0604030504040204" pitchFamily="34" charset="0"/>
              </a:rPr>
              <a:t>, February 20, 2014, Chronicle of HE</a:t>
            </a:r>
            <a:r>
              <a:rPr lang="en-US" altLang="en-US" sz="800" dirty="0"/>
              <a:t/>
            </a:r>
            <a:br>
              <a:rPr lang="en-US" altLang="en-US" sz="800" dirty="0"/>
            </a:br>
            <a:r>
              <a:rPr lang="en-US" altLang="en-US" sz="800" dirty="0">
                <a:hlinkClick r:id="rId2"/>
              </a:rPr>
              <a:t>http://chronicle.com/blogs/wiredcampus/harvard-and-mit-release-visualization-tools-for-trove-of-mooc-data/50631?cid=pm&amp;utm_source=pm&amp;utm_medium=en</a:t>
            </a:r>
            <a:r>
              <a:rPr lang="en-US" altLang="en-US" sz="800" dirty="0"/>
              <a:t> </a:t>
            </a:r>
            <a:endParaRPr lang="en-US" altLang="en-US" sz="800" b="1" dirty="0">
              <a:latin typeface="Tahoma" panose="020B0604030504040204" pitchFamily="34" charset="0"/>
              <a:cs typeface="Tahoma" panose="020B0604030504040204" pitchFamily="34" charset="0"/>
            </a:endParaRPr>
          </a:p>
        </p:txBody>
      </p:sp>
      <p:pic>
        <p:nvPicPr>
          <p:cNvPr id="614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808" y="2743200"/>
            <a:ext cx="8534400" cy="351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5954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905000"/>
          </a:xfrm>
        </p:spPr>
        <p:txBody>
          <a:bodyPr/>
          <a:lstStyle/>
          <a:p>
            <a:pPr>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6, 2014</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#25. </a:t>
            </a:r>
            <a:r>
              <a:rPr lang="en-US" altLang="en-US" sz="2800" b="1" dirty="0">
                <a:solidFill>
                  <a:srgbClr val="0070C0"/>
                </a:solidFill>
                <a:latin typeface="Tahoma" panose="020B0604030504040204" pitchFamily="34" charset="0"/>
                <a:cs typeface="Tahoma" panose="020B0604030504040204" pitchFamily="34" charset="0"/>
              </a:rPr>
              <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High School Student College Prep and Advanced Placement Courses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turns attention to high school MOOCs, </a:t>
            </a:r>
            <a:r>
              <a:rPr lang="en-US" sz="2000" b="1" dirty="0" err="1">
                <a:latin typeface="Tahoma" panose="020B0604030504040204" pitchFamily="34" charset="0"/>
                <a:ea typeface="Tahoma" panose="020B0604030504040204" pitchFamily="34" charset="0"/>
                <a:cs typeface="Tahoma" panose="020B0604030504040204" pitchFamily="34" charset="0"/>
              </a:rPr>
              <a:t>eSchool</a:t>
            </a:r>
            <a:r>
              <a:rPr lang="en-US" sz="2000" b="1" dirty="0">
                <a:latin typeface="Tahoma" panose="020B0604030504040204" pitchFamily="34" charset="0"/>
                <a:ea typeface="Tahoma" panose="020B0604030504040204" pitchFamily="34" charset="0"/>
                <a:cs typeface="Tahoma" panose="020B0604030504040204" pitchFamily="34" charset="0"/>
              </a:rPr>
              <a:t> News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http://www.eschoolnews.com/2014/10/06/high-school-moocs-839/print/</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1763" name="Picture 2"/>
          <p:cNvPicPr>
            <a:picLocks noChangeAspect="1"/>
          </p:cNvPicPr>
          <p:nvPr/>
        </p:nvPicPr>
        <p:blipFill>
          <a:blip r:embed="rId3">
            <a:extLst>
              <a:ext uri="{28A0092B-C50C-407E-A947-70E740481C1C}">
                <a14:useLocalDpi xmlns:a14="http://schemas.microsoft.com/office/drawing/2010/main" val="0"/>
              </a:ext>
            </a:extLst>
          </a:blip>
          <a:srcRect l="3146" t="28017" r="37088" b="19066"/>
          <a:stretch>
            <a:fillRect/>
          </a:stretch>
        </p:blipFill>
        <p:spPr bwMode="auto">
          <a:xfrm>
            <a:off x="0" y="2590800"/>
            <a:ext cx="7696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4" name="Picture 3"/>
          <p:cNvPicPr>
            <a:picLocks noChangeAspect="1"/>
          </p:cNvPicPr>
          <p:nvPr/>
        </p:nvPicPr>
        <p:blipFill>
          <a:blip r:embed="rId4">
            <a:extLst>
              <a:ext uri="{28A0092B-C50C-407E-A947-70E740481C1C}">
                <a14:useLocalDpi xmlns:a14="http://schemas.microsoft.com/office/drawing/2010/main" val="0"/>
              </a:ext>
            </a:extLst>
          </a:blip>
          <a:srcRect t="20409" r="6453" b="4082"/>
          <a:stretch>
            <a:fillRect/>
          </a:stretch>
        </p:blipFill>
        <p:spPr bwMode="auto">
          <a:xfrm>
            <a:off x="2667000" y="3886200"/>
            <a:ext cx="63357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6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458200"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3,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t>The Science of Happiness, </a:t>
            </a:r>
            <a:r>
              <a:rPr lang="en-US" sz="2800" b="1" dirty="0" err="1"/>
              <a:t>edX</a:t>
            </a:r>
            <a:r>
              <a:rPr lang="en-US" sz="2800" b="1" dirty="0"/>
              <a:t>, UC-Berkeley</a:t>
            </a:r>
            <a:br>
              <a:rPr lang="en-US" sz="2800" b="1" dirty="0"/>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https://www.edx.org/course/science-happiness-uc-berkeleyx-gg101x-3#</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graphicFrame>
        <p:nvGraphicFramePr>
          <p:cNvPr id="10" name="Table 9"/>
          <p:cNvGraphicFramePr>
            <a:graphicFrameLocks noGrp="1"/>
          </p:cNvGraphicFramePr>
          <p:nvPr/>
        </p:nvGraphicFramePr>
        <p:xfrm>
          <a:off x="457200" y="3726021"/>
          <a:ext cx="8229600" cy="274320"/>
        </p:xfrm>
        <a:graphic>
          <a:graphicData uri="http://schemas.openxmlformats.org/drawingml/2006/table">
            <a:tbl>
              <a:tblPr/>
              <a:tblGrid>
                <a:gridCol w="8229600">
                  <a:extLst>
                    <a:ext uri="{9D8B030D-6E8A-4147-A177-3AD203B41FA5}">
                      <a16:colId xmlns:a16="http://schemas.microsoft.com/office/drawing/2014/main" xmlns="" val="3053344611"/>
                    </a:ext>
                  </a:extLst>
                </a:gridCol>
              </a:tblGrid>
              <a:tr h="0">
                <a:tc>
                  <a:txBody>
                    <a:bodyPr/>
                    <a:lstStyle/>
                    <a:p>
                      <a:pPr fontAlgn="b"/>
                      <a:endParaRPr lang="en-US">
                        <a:effectLst/>
                      </a:endParaRPr>
                    </a:p>
                  </a:txBody>
                  <a:tcPr marL="0" marR="0" marT="0" marB="0" anchor="b">
                    <a:lnL>
                      <a:noFill/>
                    </a:lnL>
                    <a:lnR>
                      <a:noFill/>
                    </a:lnR>
                    <a:lnT>
                      <a:noFill/>
                    </a:lnT>
                    <a:lnB>
                      <a:noFill/>
                    </a:lnB>
                  </a:tcPr>
                </a:tc>
                <a:extLst>
                  <a:ext uri="{0D108BD9-81ED-4DB2-BD59-A6C34878D82A}">
                    <a16:rowId xmlns:a16="http://schemas.microsoft.com/office/drawing/2014/main" xmlns="" val="1634554752"/>
                  </a:ext>
                </a:extLst>
              </a:tr>
            </a:tbl>
          </a:graphicData>
        </a:graphic>
      </p:graphicFrame>
      <p:graphicFrame>
        <p:nvGraphicFramePr>
          <p:cNvPr id="11" name="Table 10"/>
          <p:cNvGraphicFramePr>
            <a:graphicFrameLocks noGrp="1"/>
          </p:cNvGraphicFramePr>
          <p:nvPr/>
        </p:nvGraphicFramePr>
        <p:xfrm>
          <a:off x="457200" y="3726021"/>
          <a:ext cx="8229600" cy="274320"/>
        </p:xfrm>
        <a:graphic>
          <a:graphicData uri="http://schemas.openxmlformats.org/drawingml/2006/table">
            <a:tbl>
              <a:tblPr/>
              <a:tblGrid>
                <a:gridCol w="8229600">
                  <a:extLst>
                    <a:ext uri="{9D8B030D-6E8A-4147-A177-3AD203B41FA5}">
                      <a16:colId xmlns:a16="http://schemas.microsoft.com/office/drawing/2014/main" xmlns="" val="1572678216"/>
                    </a:ext>
                  </a:extLst>
                </a:gridCol>
              </a:tblGrid>
              <a:tr h="0">
                <a:tc>
                  <a:txBody>
                    <a:bodyPr/>
                    <a:lstStyle/>
                    <a:p>
                      <a:pPr fontAlgn="b"/>
                      <a:endParaRPr lang="en-US">
                        <a:effectLst/>
                      </a:endParaRPr>
                    </a:p>
                  </a:txBody>
                  <a:tcPr marL="0" marR="0" marT="0" marB="0" anchor="b">
                    <a:lnL>
                      <a:noFill/>
                    </a:lnL>
                    <a:lnR>
                      <a:noFill/>
                    </a:lnR>
                    <a:lnT>
                      <a:noFill/>
                    </a:lnT>
                    <a:lnB>
                      <a:noFill/>
                    </a:lnB>
                  </a:tcPr>
                </a:tc>
                <a:extLst>
                  <a:ext uri="{0D108BD9-81ED-4DB2-BD59-A6C34878D82A}">
                    <a16:rowId xmlns:a16="http://schemas.microsoft.com/office/drawing/2014/main" xmlns="" val="4142772730"/>
                  </a:ext>
                </a:extLst>
              </a:tr>
            </a:tbl>
          </a:graphicData>
        </a:graphic>
      </p:graphicFrame>
      <p:pic>
        <p:nvPicPr>
          <p:cNvPr id="3" name="Picture 2"/>
          <p:cNvPicPr>
            <a:picLocks noChangeAspect="1"/>
          </p:cNvPicPr>
          <p:nvPr/>
        </p:nvPicPr>
        <p:blipFill rotWithShape="1">
          <a:blip r:embed="rId3"/>
          <a:srcRect l="9605" t="13645" r="10816" b="11053"/>
          <a:stretch/>
        </p:blipFill>
        <p:spPr>
          <a:xfrm>
            <a:off x="-12290" y="2514600"/>
            <a:ext cx="6413090" cy="3869969"/>
          </a:xfrm>
          <a:prstGeom prst="rect">
            <a:avLst/>
          </a:prstGeom>
        </p:spPr>
      </p:pic>
      <p:pic>
        <p:nvPicPr>
          <p:cNvPr id="6" name="Picture 5"/>
          <p:cNvPicPr>
            <a:picLocks noChangeAspect="1"/>
          </p:cNvPicPr>
          <p:nvPr/>
        </p:nvPicPr>
        <p:blipFill rotWithShape="1">
          <a:blip r:embed="rId4"/>
          <a:srcRect l="12011" t="15507" r="48884" b="35106"/>
          <a:stretch/>
        </p:blipFill>
        <p:spPr>
          <a:xfrm>
            <a:off x="6400800" y="2789162"/>
            <a:ext cx="2667000" cy="2148037"/>
          </a:xfrm>
          <a:prstGeom prst="rect">
            <a:avLst/>
          </a:prstGeom>
        </p:spPr>
      </p:pic>
    </p:spTree>
    <p:extLst>
      <p:ext uri="{BB962C8B-B14F-4D97-AF65-F5344CB8AC3E}">
        <p14:creationId xmlns:p14="http://schemas.microsoft.com/office/powerpoint/2010/main" val="32679992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itle 1"/>
          <p:cNvSpPr>
            <a:spLocks noGrp="1"/>
          </p:cNvSpPr>
          <p:nvPr>
            <p:ph type="title"/>
          </p:nvPr>
        </p:nvSpPr>
        <p:spPr>
          <a:xfrm>
            <a:off x="457200" y="457200"/>
            <a:ext cx="8458200" cy="2220913"/>
          </a:xfrm>
        </p:spPr>
        <p:txBody>
          <a:bodyPr/>
          <a:lstStyle/>
          <a:p>
            <a:r>
              <a:rPr lang="en-US" altLang="en-US" sz="4000" b="1" dirty="0">
                <a:solidFill>
                  <a:srgbClr val="FF0000"/>
                </a:solidFill>
                <a:latin typeface="Tahoma" panose="020B0604030504040204" pitchFamily="34" charset="0"/>
                <a:cs typeface="Tahoma" panose="020B0604030504040204" pitchFamily="34" charset="0"/>
              </a:rPr>
              <a:t>January 11, 2016</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4000" b="1" dirty="0">
                <a:latin typeface="Tahoma" panose="020B0604030504040204" pitchFamily="34" charset="0"/>
                <a:cs typeface="Tahoma" panose="020B0604030504040204" pitchFamily="34" charset="0"/>
              </a:rPr>
              <a:t>7th grade scholarships for MOOC completion</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U.S. News and World Report, </a:t>
            </a:r>
            <a:r>
              <a:rPr lang="en-US" altLang="en-US" sz="2000" b="1" dirty="0" err="1">
                <a:latin typeface="Tahoma" panose="020B0604030504040204" pitchFamily="34" charset="0"/>
                <a:cs typeface="Tahoma" panose="020B0604030504040204" pitchFamily="34" charset="0"/>
              </a:rPr>
              <a:t>eSchool</a:t>
            </a:r>
            <a:r>
              <a:rPr lang="en-US" altLang="en-US" sz="2000" b="1" dirty="0">
                <a:latin typeface="Tahoma" panose="020B0604030504040204" pitchFamily="34" charset="0"/>
                <a:cs typeface="Tahoma" panose="020B0604030504040204" pitchFamily="34" charset="0"/>
              </a:rPr>
              <a:t> News</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http://www.eschoolnews.com/2016/01/11/7th-grade-scholarships-for-mooc-completion/</a:t>
            </a:r>
            <a:r>
              <a:rPr lang="en-US" altLang="en-US" sz="1400" b="1" dirty="0">
                <a:latin typeface="Tahoma" panose="020B0604030504040204" pitchFamily="34" charset="0"/>
                <a:cs typeface="Tahoma" panose="020B0604030504040204" pitchFamily="34" charset="0"/>
              </a:rPr>
              <a:t> </a:t>
            </a:r>
          </a:p>
        </p:txBody>
      </p:sp>
      <p:pic>
        <p:nvPicPr>
          <p:cNvPr id="654339" name="Picture 2"/>
          <p:cNvPicPr>
            <a:picLocks noChangeAspect="1"/>
          </p:cNvPicPr>
          <p:nvPr/>
        </p:nvPicPr>
        <p:blipFill>
          <a:blip r:embed="rId3" cstate="print">
            <a:extLst>
              <a:ext uri="{28A0092B-C50C-407E-A947-70E740481C1C}">
                <a14:useLocalDpi xmlns:a14="http://schemas.microsoft.com/office/drawing/2010/main" val="0"/>
              </a:ext>
            </a:extLst>
          </a:blip>
          <a:srcRect l="4298" t="23715" r="35535" b="1976"/>
          <a:stretch>
            <a:fillRect/>
          </a:stretch>
        </p:blipFill>
        <p:spPr bwMode="auto">
          <a:xfrm>
            <a:off x="304800" y="3116094"/>
            <a:ext cx="311457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3394646"/>
            <a:ext cx="1381230" cy="1381230"/>
          </a:xfrm>
          <a:prstGeom prst="rect">
            <a:avLst/>
          </a:prstGeom>
        </p:spPr>
      </p:pic>
      <p:pic>
        <p:nvPicPr>
          <p:cNvPr id="3" name="Picture 2"/>
          <p:cNvPicPr>
            <a:picLocks noChangeAspect="1"/>
          </p:cNvPicPr>
          <p:nvPr/>
        </p:nvPicPr>
        <p:blipFill rotWithShape="1">
          <a:blip r:embed="rId5"/>
          <a:srcRect l="6155" t="10546" r="39474" b="3578"/>
          <a:stretch/>
        </p:blipFill>
        <p:spPr>
          <a:xfrm>
            <a:off x="5334000" y="2971800"/>
            <a:ext cx="3294647" cy="3543300"/>
          </a:xfrm>
          <a:prstGeom prst="rect">
            <a:avLst/>
          </a:prstGeom>
        </p:spPr>
      </p:pic>
    </p:spTree>
    <p:extLst>
      <p:ext uri="{BB962C8B-B14F-4D97-AF65-F5344CB8AC3E}">
        <p14:creationId xmlns:p14="http://schemas.microsoft.com/office/powerpoint/2010/main" val="10673957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05800" cy="2514600"/>
          </a:xfrm>
        </p:spPr>
        <p:txBody>
          <a:bodyPr rtlCol="0">
            <a:normAutofit fontScale="90000"/>
          </a:bodyPr>
          <a:lstStyle/>
          <a:p>
            <a:pPr defTabSz="457242" eaLnBrk="1" fontAlgn="auto" hangingPunct="1">
              <a:spcAft>
                <a:spcPts val="0"/>
              </a:spcAft>
              <a:defRPr/>
            </a:pPr>
            <a:r>
              <a:rPr lang="en-US" altLang="en-US" sz="4000" b="1" dirty="0">
                <a:solidFill>
                  <a:srgbClr val="0070C0"/>
                </a:solidFill>
                <a:latin typeface="Tahoma" panose="020B0604030504040204" pitchFamily="34" charset="0"/>
                <a:cs typeface="Tahoma" panose="020B0604030504040204" pitchFamily="34" charset="0"/>
              </a:rPr>
              <a:t>Research Topic #26. Acceptability of MOOCs as Corporate Training</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G2g (Googler to Googler) Training</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Seven Ways to Corporate MOOC, </a:t>
            </a:r>
            <a:r>
              <a:rPr lang="en-US" sz="2700" b="1" dirty="0" err="1">
                <a:latin typeface="Tahoma" panose="020B0604030504040204" pitchFamily="34" charset="0"/>
                <a:ea typeface="Tahoma" panose="020B0604030504040204" pitchFamily="34" charset="0"/>
                <a:cs typeface="Tahoma" panose="020B0604030504040204" pitchFamily="34" charset="0"/>
              </a:rPr>
              <a:t>Udemy</a:t>
            </a:r>
            <a:r>
              <a:rPr lang="en-US" sz="2700" b="1" dirty="0">
                <a:latin typeface="Tahoma" panose="020B0604030504040204" pitchFamily="34" charset="0"/>
                <a:ea typeface="Tahoma" panose="020B0604030504040204" pitchFamily="34" charset="0"/>
                <a:cs typeface="Tahoma" panose="020B0604030504040204" pitchFamily="34" charset="0"/>
              </a:rPr>
              <a:t> blog, December 23, 2013, Shannon Hughes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https://www.udemy.com/organizations/blog/2013/12/23/seven-ways-to-corporate-mooc</a:t>
            </a:r>
            <a:r>
              <a:rPr lang="en-US" sz="1200" b="1" dirty="0">
                <a:hlinkClick r:id="rId2"/>
              </a:rPr>
              <a:t>/</a:t>
            </a:r>
            <a:r>
              <a:rPr lang="en-US" sz="1200" b="1" dirty="0"/>
              <a:t> </a:t>
            </a:r>
            <a:endParaRPr lang="en-US" sz="1200" dirty="0"/>
          </a:p>
        </p:txBody>
      </p:sp>
      <p:sp>
        <p:nvSpPr>
          <p:cNvPr id="2" name="Content Placeholder 1"/>
          <p:cNvSpPr>
            <a:spLocks noGrp="1"/>
          </p:cNvSpPr>
          <p:nvPr>
            <p:ph idx="1"/>
          </p:nvPr>
        </p:nvSpPr>
        <p:spPr>
          <a:xfrm>
            <a:off x="457200" y="3200400"/>
            <a:ext cx="8382000" cy="2925763"/>
          </a:xfrm>
        </p:spPr>
        <p:txBody>
          <a:bodyPr rtlCol="0">
            <a:normAutofit/>
          </a:bodyPr>
          <a:lstStyle/>
          <a:p>
            <a:pPr marL="0" indent="0" defTabSz="457242" eaLnBrk="1" fontAlgn="auto" hangingPunct="1">
              <a:spcAft>
                <a:spcPts val="0"/>
              </a:spcAft>
              <a:buFont typeface="Arial"/>
              <a:buNone/>
              <a:defRPr/>
            </a:pPr>
            <a:r>
              <a:rPr lang="en-US" sz="3226" b="1" dirty="0"/>
              <a:t>Classes range from management and public speaking, to parenting and mountain climbing. </a:t>
            </a:r>
            <a:endParaRPr lang="en-US" sz="3226" dirty="0"/>
          </a:p>
        </p:txBody>
      </p:sp>
      <p:pic>
        <p:nvPicPr>
          <p:cNvPr id="628740" name="Picture 2"/>
          <p:cNvPicPr>
            <a:picLocks noChangeAspect="1"/>
          </p:cNvPicPr>
          <p:nvPr/>
        </p:nvPicPr>
        <p:blipFill>
          <a:blip r:embed="rId3">
            <a:extLst>
              <a:ext uri="{28A0092B-C50C-407E-A947-70E740481C1C}">
                <a14:useLocalDpi xmlns:a14="http://schemas.microsoft.com/office/drawing/2010/main" val="0"/>
              </a:ext>
            </a:extLst>
          </a:blip>
          <a:srcRect l="4230" t="17778" r="35152" b="61212"/>
          <a:stretch>
            <a:fillRect/>
          </a:stretch>
        </p:blipFill>
        <p:spPr bwMode="auto">
          <a:xfrm>
            <a:off x="25400" y="4765675"/>
            <a:ext cx="4699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7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4705350"/>
            <a:ext cx="3803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294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21336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28,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err="1">
                <a:latin typeface="Tahoma" panose="020B0604030504040204" pitchFamily="34" charset="0"/>
                <a:ea typeface="Tahoma" panose="020B0604030504040204" pitchFamily="34" charset="0"/>
                <a:cs typeface="Tahoma" panose="020B0604030504040204" pitchFamily="34" charset="0"/>
              </a:rPr>
              <a:t>Udemy</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Your opportunity for adventure ends tomorrow — 50% off any course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https://www.udemy.com/courses/</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3"/>
          <a:srcRect l="-253" t="14564" r="744" b="2024"/>
          <a:stretch/>
        </p:blipFill>
        <p:spPr>
          <a:xfrm>
            <a:off x="3505200" y="2362200"/>
            <a:ext cx="5638800" cy="4259524"/>
          </a:xfrm>
          <a:prstGeom prst="rect">
            <a:avLst/>
          </a:prstGeom>
        </p:spPr>
      </p:pic>
      <p:pic>
        <p:nvPicPr>
          <p:cNvPr id="5" name="Picture 4"/>
          <p:cNvPicPr>
            <a:picLocks noChangeAspect="1"/>
          </p:cNvPicPr>
          <p:nvPr/>
        </p:nvPicPr>
        <p:blipFill rotWithShape="1">
          <a:blip r:embed="rId4"/>
          <a:srcRect l="24917" t="27934" r="25345" b="2968"/>
          <a:stretch/>
        </p:blipFill>
        <p:spPr>
          <a:xfrm>
            <a:off x="-3672" y="2224079"/>
            <a:ext cx="3505200" cy="4535765"/>
          </a:xfrm>
          <a:prstGeom prst="rect">
            <a:avLst/>
          </a:prstGeom>
        </p:spPr>
      </p:pic>
      <p:pic>
        <p:nvPicPr>
          <p:cNvPr id="6" name="Picture 5"/>
          <p:cNvPicPr>
            <a:picLocks noChangeAspect="1"/>
          </p:cNvPicPr>
          <p:nvPr/>
        </p:nvPicPr>
        <p:blipFill rotWithShape="1">
          <a:blip r:embed="rId5"/>
          <a:srcRect l="12645" t="12766" r="2633"/>
          <a:stretch/>
        </p:blipFill>
        <p:spPr>
          <a:xfrm>
            <a:off x="1524000" y="2388449"/>
            <a:ext cx="7315200" cy="4476465"/>
          </a:xfrm>
          <a:prstGeom prst="rect">
            <a:avLst/>
          </a:prstGeom>
        </p:spPr>
      </p:pic>
    </p:spTree>
    <p:extLst>
      <p:ext uri="{BB962C8B-B14F-4D97-AF65-F5344CB8AC3E}">
        <p14:creationId xmlns:p14="http://schemas.microsoft.com/office/powerpoint/2010/main" val="37444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458200" cy="21336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altLang="en-US" sz="3200" b="1" dirty="0">
                <a:solidFill>
                  <a:srgbClr val="0070C0"/>
                </a:solidFill>
                <a:latin typeface="Tahoma" panose="020B0604030504040204" pitchFamily="34" charset="0"/>
                <a:cs typeface="Tahoma" panose="020B0604030504040204" pitchFamily="34" charset="0"/>
              </a:rPr>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#27.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MOOCs for Social Impact</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Impact, </a:t>
            </a: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https://www.youtube.com/watch?t=36&amp;v=WNg-5LFAMdI</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4"/>
          <a:srcRect l="6161" t="16116" r="6551" b="1964"/>
          <a:stretch/>
        </p:blipFill>
        <p:spPr>
          <a:xfrm>
            <a:off x="76200" y="3124200"/>
            <a:ext cx="5105400" cy="3663874"/>
          </a:xfrm>
          <a:prstGeom prst="rect">
            <a:avLst/>
          </a:prstGeom>
        </p:spPr>
      </p:pic>
      <p:pic>
        <p:nvPicPr>
          <p:cNvPr id="5" name="Picture 4"/>
          <p:cNvPicPr>
            <a:picLocks noChangeAspect="1"/>
          </p:cNvPicPr>
          <p:nvPr/>
        </p:nvPicPr>
        <p:blipFill>
          <a:blip r:embed="rId5"/>
          <a:stretch>
            <a:fillRect/>
          </a:stretch>
        </p:blipFill>
        <p:spPr>
          <a:xfrm>
            <a:off x="6096000" y="3141642"/>
            <a:ext cx="3057385" cy="1719779"/>
          </a:xfrm>
          <a:prstGeom prst="rect">
            <a:avLst/>
          </a:prstGeom>
        </p:spPr>
      </p:pic>
      <p:pic>
        <p:nvPicPr>
          <p:cNvPr id="6" name="Picture 5"/>
          <p:cNvPicPr>
            <a:picLocks noChangeAspect="1"/>
          </p:cNvPicPr>
          <p:nvPr/>
        </p:nvPicPr>
        <p:blipFill>
          <a:blip r:embed="rId6"/>
          <a:stretch>
            <a:fillRect/>
          </a:stretch>
        </p:blipFill>
        <p:spPr>
          <a:xfrm>
            <a:off x="6096000" y="5133996"/>
            <a:ext cx="3026884" cy="1702623"/>
          </a:xfrm>
          <a:prstGeom prst="rect">
            <a:avLst/>
          </a:prstGeom>
        </p:spPr>
      </p:pic>
    </p:spTree>
    <p:extLst>
      <p:ext uri="{BB962C8B-B14F-4D97-AF65-F5344CB8AC3E}">
        <p14:creationId xmlns:p14="http://schemas.microsoft.com/office/powerpoint/2010/main" val="14647736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533400" y="487363"/>
            <a:ext cx="8305800" cy="2179637"/>
          </a:xfrm>
        </p:spPr>
        <p:txBody>
          <a:bodyPr/>
          <a:lstStyle/>
          <a:p>
            <a:r>
              <a:rPr lang="en-US" altLang="en-US" sz="3600" b="1" dirty="0">
                <a:solidFill>
                  <a:srgbClr val="FF0000"/>
                </a:solidFill>
                <a:latin typeface="Tahoma" panose="020B0604030504040204" pitchFamily="34" charset="0"/>
                <a:cs typeface="Tahoma" panose="020B0604030504040204" pitchFamily="34" charset="0"/>
              </a:rPr>
              <a:t>January 27, 2014</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#28.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Various Geo-Political Issues</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Coursera Support Center, Why is my country blocked?</a:t>
            </a:r>
            <a:r>
              <a:rPr lang="en-US" altLang="en-US" sz="800" b="1" dirty="0">
                <a:latin typeface="Tahoma" panose="020B0604030504040204" pitchFamily="34" charset="0"/>
                <a:cs typeface="Tahoma" panose="020B0604030504040204" pitchFamily="34" charset="0"/>
              </a:rPr>
              <a:t/>
            </a:r>
            <a:br>
              <a:rPr lang="en-US" altLang="en-US" sz="8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http://help.coursera.org/customer/portal/articles/1425714-why-is-my-country-blocked-</a:t>
            </a:r>
            <a:r>
              <a:rPr lang="en-US" altLang="en-US" sz="800" b="1" dirty="0">
                <a:latin typeface="Tahoma" panose="020B0604030504040204" pitchFamily="34" charset="0"/>
                <a:cs typeface="Tahoma" panose="020B0604030504040204" pitchFamily="34" charset="0"/>
              </a:rPr>
              <a:t> </a:t>
            </a:r>
            <a:br>
              <a:rPr lang="en-US" altLang="en-US" sz="8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Online education platform Coursera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blocks students in Syria and Iran, </a:t>
            </a:r>
            <a:r>
              <a:rPr lang="en-US" altLang="en-US" sz="2000" b="1" dirty="0" err="1">
                <a:latin typeface="Tahoma" panose="020B0604030504040204" pitchFamily="34" charset="0"/>
                <a:cs typeface="Tahoma" panose="020B0604030504040204" pitchFamily="34" charset="0"/>
              </a:rPr>
              <a:t>Wamba</a:t>
            </a:r>
            <a:r>
              <a:rPr lang="en-US" altLang="en-US" sz="2000" b="1" dirty="0">
                <a:latin typeface="Tahoma" panose="020B0604030504040204" pitchFamily="34" charset="0"/>
                <a:cs typeface="Tahoma" panose="020B0604030504040204" pitchFamily="34" charset="0"/>
              </a:rPr>
              <a:t>, Nina Curley</a:t>
            </a:r>
            <a:r>
              <a:rPr lang="en-US" altLang="en-US" sz="100" b="1" dirty="0"/>
              <a:t/>
            </a:r>
            <a:br>
              <a:rPr lang="en-US" altLang="en-US" sz="100" b="1" dirty="0"/>
            </a:br>
            <a:r>
              <a:rPr lang="en-US" altLang="en-US" sz="100" b="1" dirty="0">
                <a:hlinkClick r:id="rId3"/>
              </a:rPr>
              <a:t>http://www.wamda.com/2014/01/coursera-blocks-syria-and-iran-moocs-online-courses</a:t>
            </a:r>
            <a:r>
              <a:rPr lang="en-US" altLang="en-US" sz="100" b="1" dirty="0"/>
              <a:t> </a:t>
            </a:r>
            <a:endParaRPr lang="en-US" altLang="en-US" sz="800" dirty="0"/>
          </a:p>
        </p:txBody>
      </p:sp>
      <p:pic>
        <p:nvPicPr>
          <p:cNvPr id="248835" name="Picture 2"/>
          <p:cNvPicPr>
            <a:picLocks noChangeAspect="1"/>
          </p:cNvPicPr>
          <p:nvPr/>
        </p:nvPicPr>
        <p:blipFill>
          <a:blip r:embed="rId4">
            <a:extLst>
              <a:ext uri="{28A0092B-C50C-407E-A947-70E740481C1C}">
                <a14:useLocalDpi xmlns:a14="http://schemas.microsoft.com/office/drawing/2010/main" val="0"/>
              </a:ext>
            </a:extLst>
          </a:blip>
          <a:srcRect l="12790" t="9959" r="33102" b="7054"/>
          <a:stretch>
            <a:fillRect/>
          </a:stretch>
        </p:blipFill>
        <p:spPr bwMode="auto">
          <a:xfrm>
            <a:off x="5019675" y="3097213"/>
            <a:ext cx="41084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25838"/>
            <a:ext cx="4854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3313" y="3257550"/>
            <a:ext cx="41465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6325" y="5357813"/>
            <a:ext cx="181133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Lst>
          </a:blip>
          <a:srcRect l="14211" t="19243" r="16982" b="8833"/>
          <a:stretch>
            <a:fillRect/>
          </a:stretch>
        </p:blipFill>
        <p:spPr bwMode="auto">
          <a:xfrm>
            <a:off x="0" y="3503857"/>
            <a:ext cx="49672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pbs.twimg.com/profile_images/430758166981124096/jz9Gtlk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881438"/>
            <a:ext cx="27209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4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Title 1"/>
          <p:cNvSpPr>
            <a:spLocks noGrp="1"/>
          </p:cNvSpPr>
          <p:nvPr>
            <p:ph type="title"/>
          </p:nvPr>
        </p:nvSpPr>
        <p:spPr>
          <a:xfrm>
            <a:off x="342900" y="533399"/>
            <a:ext cx="8420100" cy="2647993"/>
          </a:xfrm>
        </p:spPr>
        <p:txBody>
          <a:bodyPr/>
          <a:lstStyle/>
          <a:p>
            <a:r>
              <a:rPr lang="en-US" altLang="en-US" sz="4000" b="1" dirty="0">
                <a:solidFill>
                  <a:srgbClr val="FF0000"/>
                </a:solidFill>
                <a:latin typeface="Tahoma" panose="020B0604030504040204" pitchFamily="34" charset="0"/>
                <a:cs typeface="Tahoma" panose="020B0604030504040204" pitchFamily="34" charset="0"/>
              </a:rPr>
              <a:t>October 7, 2014</a:t>
            </a:r>
            <a:r>
              <a:rPr lang="en-US" altLang="en-US" sz="3600" b="1" dirty="0">
                <a:solidFill>
                  <a:srgbClr val="FF0000"/>
                </a:solidFill>
                <a:latin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ALISON: Global Health Initiatives</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Online </a:t>
            </a:r>
            <a:r>
              <a:rPr lang="en-US" altLang="en-US" sz="2800" b="1" dirty="0" err="1">
                <a:latin typeface="Tahoma" panose="020B0604030504040204" pitchFamily="34" charset="0"/>
                <a:cs typeface="Tahoma" panose="020B0604030504040204" pitchFamily="34" charset="0"/>
              </a:rPr>
              <a:t>Mooc</a:t>
            </a:r>
            <a:r>
              <a:rPr lang="en-US" altLang="en-US" sz="2800" b="1" dirty="0">
                <a:latin typeface="Tahoma" panose="020B0604030504040204" pitchFamily="34" charset="0"/>
                <a:cs typeface="Tahoma" panose="020B0604030504040204" pitchFamily="34" charset="0"/>
              </a:rPr>
              <a:t> courses deliver Ebola health advice, BBC News, Sean Coughlan</a:t>
            </a:r>
            <a:r>
              <a:rPr lang="en-US" altLang="en-US" sz="2000" dirty="0"/>
              <a:t/>
            </a:r>
            <a:br>
              <a:rPr lang="en-US" altLang="en-US" sz="2000" dirty="0"/>
            </a:br>
            <a:r>
              <a:rPr lang="en-US" altLang="en-US" sz="2000" b="1" dirty="0">
                <a:hlinkClick r:id="rId2"/>
              </a:rPr>
              <a:t>http://www.bbc.com/news/education-29521360</a:t>
            </a:r>
            <a:r>
              <a:rPr lang="en-US" altLang="en-US" sz="2000" b="1" dirty="0"/>
              <a:t> </a:t>
            </a:r>
            <a:br>
              <a:rPr lang="en-US" altLang="en-US" sz="2000" b="1" dirty="0"/>
            </a:br>
            <a:r>
              <a:rPr lang="en-US" altLang="en-US" sz="1400" b="1" dirty="0">
                <a:hlinkClick r:id="rId3"/>
              </a:rPr>
              <a:t>http://www.advancelearning.com/why-wait-for-others-to-fight-ebola</a:t>
            </a:r>
            <a:endParaRPr lang="en-US" altLang="en-US" sz="1400" dirty="0"/>
          </a:p>
        </p:txBody>
      </p:sp>
      <p:sp>
        <p:nvSpPr>
          <p:cNvPr id="1049603" name="TextBox 4"/>
          <p:cNvSpPr txBox="1">
            <a:spLocks noChangeArrowheads="1"/>
          </p:cNvSpPr>
          <p:nvPr/>
        </p:nvSpPr>
        <p:spPr bwMode="auto">
          <a:xfrm>
            <a:off x="533400" y="60960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0000"/>
                </a:solidFill>
                <a:latin typeface="Tahoma" panose="020B0604030504040204" pitchFamily="34" charset="0"/>
                <a:ea typeface="MS PGothic" panose="020B0600070205080204" pitchFamily="34" charset="-128"/>
                <a:cs typeface="Tahoma" panose="020B0604030504040204" pitchFamily="34" charset="0"/>
              </a:rPr>
              <a:t>Disinfecting a room in Monrovia, Liberia: Online courses are providing health advice to fight Ebola.</a:t>
            </a:r>
          </a:p>
        </p:txBody>
      </p:sp>
      <p:pic>
        <p:nvPicPr>
          <p:cNvPr id="1049604"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1988" y="3311921"/>
            <a:ext cx="4660754" cy="261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605" name="Picture 7"/>
          <p:cNvPicPr>
            <a:picLocks noChangeAspect="1"/>
          </p:cNvPicPr>
          <p:nvPr/>
        </p:nvPicPr>
        <p:blipFill>
          <a:blip r:embed="rId5">
            <a:extLst>
              <a:ext uri="{28A0092B-C50C-407E-A947-70E740481C1C}">
                <a14:useLocalDpi xmlns:a14="http://schemas.microsoft.com/office/drawing/2010/main" val="0"/>
              </a:ext>
            </a:extLst>
          </a:blip>
          <a:srcRect l="11427" t="17863" r="13857" b="2348"/>
          <a:stretch>
            <a:fillRect/>
          </a:stretch>
        </p:blipFill>
        <p:spPr bwMode="auto">
          <a:xfrm>
            <a:off x="5220031" y="3347265"/>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805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752600"/>
          </a:xfrm>
        </p:spPr>
        <p:txBody>
          <a:bodyPr rtlCol="0">
            <a:normAutofit fontScale="90000"/>
          </a:bodyPr>
          <a:lstStyle/>
          <a:p>
            <a:pPr eaLnBrk="1" fontAlgn="auto" hangingPunct="1">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16, 2013</a:t>
            </a:r>
            <a:r>
              <a:rPr lang="en-US" altLang="en-US" sz="3600" b="1" dirty="0">
                <a:solidFill>
                  <a:srgbClr val="0070C0"/>
                </a:solidFill>
                <a:latin typeface="Tahoma" panose="020B0604030504040204" pitchFamily="34" charset="0"/>
                <a:cs typeface="Tahoma" panose="020B0604030504040204" pitchFamily="34" charset="0"/>
              </a:rPr>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#29. </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Issues of Quality</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Rwandan Degree Program Aims for a 'University in a Box', Chronicle of Higher Education, Megan O’Neil</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http://chronicle.com/article/Rwandan-Degree-Program-Aims/141631/</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pic>
        <p:nvPicPr>
          <p:cNvPr id="5038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63246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Box 5"/>
          <p:cNvSpPr txBox="1">
            <a:spLocks noChangeArrowheads="1"/>
          </p:cNvSpPr>
          <p:nvPr/>
        </p:nvSpPr>
        <p:spPr bwMode="auto">
          <a:xfrm>
            <a:off x="381000" y="5638800"/>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solidFill>
                  <a:srgbClr val="000000"/>
                </a:solidFill>
                <a:latin typeface="Tahoma" panose="020B0604030504040204" pitchFamily="34" charset="0"/>
                <a:cs typeface="Tahoma" panose="020B0604030504040204" pitchFamily="34" charset="0"/>
              </a:rPr>
              <a:t>Students attend an orientation session at Kepler, a new hybrid program in Kigali, Rwanda, which will use MOOCs and classroom time to help students earn competency-based associate degrees.</a:t>
            </a:r>
          </a:p>
        </p:txBody>
      </p:sp>
    </p:spTree>
    <p:extLst>
      <p:ext uri="{BB962C8B-B14F-4D97-AF65-F5344CB8AC3E}">
        <p14:creationId xmlns:p14="http://schemas.microsoft.com/office/powerpoint/2010/main" val="14843546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4000" dirty="0">
                <a:solidFill>
                  <a:srgbClr val="0070C0"/>
                </a:solidFill>
                <a:latin typeface="Tahoma" panose="020B0604030504040204" pitchFamily="34" charset="0"/>
                <a:cs typeface="Tahoma" panose="020B0604030504040204" pitchFamily="34" charset="0"/>
              </a:rPr>
              <a:t>Research Topic #30. </a:t>
            </a:r>
            <a:r>
              <a:rPr lang="en-US" altLang="en-US" sz="3200" dirty="0">
                <a:solidFill>
                  <a:srgbClr val="0070C0"/>
                </a:solidFill>
                <a:latin typeface="Tahoma" panose="020B0604030504040204" pitchFamily="34" charset="0"/>
                <a:cs typeface="Tahoma" panose="020B0604030504040204" pitchFamily="34" charset="0"/>
              </a:rPr>
              <a:t/>
            </a:r>
            <a:br>
              <a:rPr lang="en-US" altLang="en-US" sz="3200" dirty="0">
                <a:solidFill>
                  <a:srgbClr val="0070C0"/>
                </a:solidFill>
                <a:latin typeface="Tahoma" panose="020B0604030504040204" pitchFamily="34" charset="0"/>
                <a:cs typeface="Tahoma" panose="020B0604030504040204" pitchFamily="34" charset="0"/>
              </a:rPr>
            </a:br>
            <a:r>
              <a:rPr lang="en-US" altLang="en-US" sz="3200" dirty="0">
                <a:solidFill>
                  <a:srgbClr val="FF0000"/>
                </a:solidFill>
                <a:latin typeface="Tahoma" panose="020B0604030504040204" pitchFamily="34" charset="0"/>
                <a:cs typeface="Tahoma" panose="020B0604030504040204" pitchFamily="34" charset="0"/>
              </a:rPr>
              <a:t>Impact of M</a:t>
            </a:r>
            <a:r>
              <a:rPr lang="en-US" altLang="en-US" sz="3200" b="1" dirty="0">
                <a:solidFill>
                  <a:srgbClr val="FF0000"/>
                </a:solidFill>
                <a:latin typeface="Tahoma" panose="020B0604030504040204" pitchFamily="34" charset="0"/>
                <a:cs typeface="Tahoma" panose="020B0604030504040204" pitchFamily="34" charset="0"/>
              </a:rPr>
              <a:t>obile MOOCs</a:t>
            </a:r>
            <a:br>
              <a:rPr lang="en-US" altLang="en-US" sz="32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(e.g., mobile courses on smartphone)</a:t>
            </a:r>
            <a:endParaRPr lang="en-US" altLang="en-US" sz="800" b="1" dirty="0">
              <a:latin typeface="Tahoma" panose="020B0604030504040204" pitchFamily="34" charset="0"/>
              <a:cs typeface="Tahoma" panose="020B0604030504040204" pitchFamily="34" charset="0"/>
            </a:endParaRPr>
          </a:p>
        </p:txBody>
      </p:sp>
      <p:pic>
        <p:nvPicPr>
          <p:cNvPr id="1148931" name="Picture 2"/>
          <p:cNvPicPr>
            <a:picLocks noChangeAspect="1"/>
          </p:cNvPicPr>
          <p:nvPr/>
        </p:nvPicPr>
        <p:blipFill>
          <a:blip r:embed="rId2">
            <a:extLst>
              <a:ext uri="{28A0092B-C50C-407E-A947-70E740481C1C}">
                <a14:useLocalDpi xmlns:a14="http://schemas.microsoft.com/office/drawing/2010/main" val="0"/>
              </a:ext>
            </a:extLst>
          </a:blip>
          <a:srcRect l="30486" t="28004" r="52887" b="31261"/>
          <a:stretch>
            <a:fillRect/>
          </a:stretch>
        </p:blipFill>
        <p:spPr bwMode="auto">
          <a:xfrm>
            <a:off x="2358231" y="2320505"/>
            <a:ext cx="2438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932" name="Picture 7"/>
          <p:cNvPicPr>
            <a:picLocks noChangeAspect="1"/>
          </p:cNvPicPr>
          <p:nvPr/>
        </p:nvPicPr>
        <p:blipFill>
          <a:blip r:embed="rId3">
            <a:extLst>
              <a:ext uri="{28A0092B-C50C-407E-A947-70E740481C1C}">
                <a14:useLocalDpi xmlns:a14="http://schemas.microsoft.com/office/drawing/2010/main" val="0"/>
              </a:ext>
            </a:extLst>
          </a:blip>
          <a:srcRect l="31911" t="29787" r="53204" b="31195"/>
          <a:stretch>
            <a:fillRect/>
          </a:stretch>
        </p:blipFill>
        <p:spPr bwMode="auto">
          <a:xfrm>
            <a:off x="368750" y="2625324"/>
            <a:ext cx="2125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4591749" y="2326874"/>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6717412" y="2561805"/>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141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38200"/>
            <a:ext cx="7696200" cy="1524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20, 2016</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err="1">
                <a:latin typeface="Tahoma" panose="020B0604030504040204" pitchFamily="34" charset="0"/>
                <a:ea typeface="Tahoma" panose="020B0604030504040204" pitchFamily="34" charset="0"/>
                <a:cs typeface="Tahoma" panose="020B0604030504040204" pitchFamily="34" charset="0"/>
              </a:rPr>
              <a:t>agMOOCs</a:t>
            </a:r>
            <a:r>
              <a:rPr lang="en-US" sz="3600" b="1" dirty="0">
                <a:latin typeface="Tahoma" panose="020B0604030504040204" pitchFamily="34" charset="0"/>
                <a:ea typeface="Tahoma" panose="020B0604030504040204" pitchFamily="34" charset="0"/>
                <a:cs typeface="Tahoma" panose="020B0604030504040204" pitchFamily="34" charset="0"/>
              </a:rPr>
              <a:t> (India)</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304800" y="2438400"/>
            <a:ext cx="6042498" cy="3955089"/>
          </a:xfrm>
          <a:prstGeom prst="rect">
            <a:avLst/>
          </a:prstGeom>
        </p:spPr>
      </p:pic>
      <p:pic>
        <p:nvPicPr>
          <p:cNvPr id="5" name="Picture 4"/>
          <p:cNvPicPr>
            <a:picLocks noChangeAspect="1"/>
          </p:cNvPicPr>
          <p:nvPr/>
        </p:nvPicPr>
        <p:blipFill rotWithShape="1">
          <a:blip r:embed="rId4"/>
          <a:srcRect l="-272" t="29583" r="1544" b="6528"/>
          <a:stretch/>
        </p:blipFill>
        <p:spPr>
          <a:xfrm>
            <a:off x="4267200" y="4587157"/>
            <a:ext cx="4801299" cy="2270844"/>
          </a:xfrm>
          <a:prstGeom prst="rect">
            <a:avLst/>
          </a:prstGeom>
        </p:spPr>
      </p:pic>
    </p:spTree>
    <p:extLst>
      <p:ext uri="{BB962C8B-B14F-4D97-AF65-F5344CB8AC3E}">
        <p14:creationId xmlns:p14="http://schemas.microsoft.com/office/powerpoint/2010/main" val="25535916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Title 3"/>
          <p:cNvSpPr>
            <a:spLocks noGrp="1"/>
          </p:cNvSpPr>
          <p:nvPr>
            <p:ph type="title"/>
          </p:nvPr>
        </p:nvSpPr>
        <p:spPr>
          <a:xfrm>
            <a:off x="371475" y="457200"/>
            <a:ext cx="8229600" cy="2163763"/>
          </a:xfrm>
        </p:spPr>
        <p:txBody>
          <a:bodyPr/>
          <a:lstStyle/>
          <a:p>
            <a:r>
              <a:rPr lang="en-US" altLang="en-US" sz="4000" b="1" dirty="0">
                <a:solidFill>
                  <a:srgbClr val="FF0000"/>
                </a:solidFill>
                <a:latin typeface="Tahoma" panose="020B0604030504040204" pitchFamily="34" charset="0"/>
                <a:cs typeface="Tahoma" panose="020B0604030504040204" pitchFamily="34" charset="0"/>
              </a:rPr>
              <a:t>August 31, 2015</a:t>
            </a:r>
            <a:br>
              <a:rPr lang="en-US" altLang="en-US" sz="4000" b="1" dirty="0">
                <a:solidFill>
                  <a:srgbClr val="FF0000"/>
                </a:solidFill>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MOOC Watch?</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samsung</a:t>
            </a:r>
            <a:r>
              <a:rPr lang="en-US" altLang="en-US" sz="2000" b="1" dirty="0">
                <a:latin typeface="Tahoma" panose="020B0604030504040204" pitchFamily="34" charset="0"/>
                <a:cs typeface="Tahoma" panose="020B0604030504040204" pitchFamily="34" charset="0"/>
              </a:rPr>
              <a:t> unveils Gear S2 smartwatch,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USA Today, Brett Molina</a:t>
            </a:r>
            <a:r>
              <a:rPr lang="en-US" altLang="en-US" sz="4000" b="1" dirty="0">
                <a:latin typeface="Tahoma" panose="020B0604030504040204" pitchFamily="34" charset="0"/>
                <a:cs typeface="Tahoma" panose="020B0604030504040204" pitchFamily="34" charset="0"/>
              </a:rPr>
              <a:t/>
            </a:r>
            <a:br>
              <a:rPr lang="en-US" altLang="en-US" sz="40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hlinkClick r:id="rId2"/>
              </a:rPr>
              <a:t>http://www.usatoday.com/tech</a:t>
            </a:r>
            <a:r>
              <a:rPr lang="en-US" altLang="en-US" sz="2800" b="1" dirty="0">
                <a:hlinkClick r:id="rId2"/>
              </a:rPr>
              <a:t>/</a:t>
            </a:r>
            <a:endParaRPr lang="en-US" altLang="en-US" sz="1000" b="1" dirty="0">
              <a:latin typeface="Tahoma" panose="020B0604030504040204" pitchFamily="34" charset="0"/>
              <a:cs typeface="Tahoma" panose="020B0604030504040204" pitchFamily="34" charset="0"/>
            </a:endParaRPr>
          </a:p>
        </p:txBody>
      </p:sp>
      <p:pic>
        <p:nvPicPr>
          <p:cNvPr id="538627" name="Picture 1"/>
          <p:cNvPicPr>
            <a:picLocks noChangeAspect="1"/>
          </p:cNvPicPr>
          <p:nvPr/>
        </p:nvPicPr>
        <p:blipFill>
          <a:blip r:embed="rId3">
            <a:extLst>
              <a:ext uri="{28A0092B-C50C-407E-A947-70E740481C1C}">
                <a14:useLocalDpi xmlns:a14="http://schemas.microsoft.com/office/drawing/2010/main" val="0"/>
              </a:ext>
            </a:extLst>
          </a:blip>
          <a:srcRect l="6601" t="21964" r="37955" b="7269"/>
          <a:stretch>
            <a:fillRect/>
          </a:stretch>
        </p:blipFill>
        <p:spPr bwMode="auto">
          <a:xfrm>
            <a:off x="685800" y="2972594"/>
            <a:ext cx="54102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297238"/>
            <a:ext cx="23145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35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458200" cy="2667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30, 2016</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Thousands sign up for free online wine course, John </a:t>
            </a:r>
            <a:r>
              <a:rPr lang="en-US" sz="3200" b="1" dirty="0" err="1">
                <a:latin typeface="Tahoma" panose="020B0604030504040204" pitchFamily="34" charset="0"/>
                <a:ea typeface="Tahoma" panose="020B0604030504040204" pitchFamily="34" charset="0"/>
                <a:cs typeface="Tahoma" panose="020B0604030504040204" pitchFamily="34" charset="0"/>
              </a:rPr>
              <a:t>Elmes</a:t>
            </a:r>
            <a:r>
              <a:rPr lang="en-US" sz="3200" b="1" dirty="0">
                <a:latin typeface="Tahoma" panose="020B0604030504040204" pitchFamily="34" charset="0"/>
                <a:ea typeface="Tahoma" panose="020B0604030504040204" pitchFamily="34" charset="0"/>
                <a:cs typeface="Tahoma" panose="020B0604030504040204" pitchFamily="34" charset="0"/>
              </a:rPr>
              <a:t>, Wine News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http://www.decanter.com/wine-news/online-wine-course-adelaide-325646/</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24578" name="Picture 2" descr="636078200645569688-Google-ChromeScreenSnapz04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025" y="7402536"/>
            <a:ext cx="1089536" cy="1452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5971" t="35359" r="42949" b="1290"/>
          <a:stretch/>
        </p:blipFill>
        <p:spPr>
          <a:xfrm>
            <a:off x="864703" y="3124200"/>
            <a:ext cx="3276600" cy="3276600"/>
          </a:xfrm>
          <a:prstGeom prst="rect">
            <a:avLst/>
          </a:prstGeom>
        </p:spPr>
      </p:pic>
      <p:pic>
        <p:nvPicPr>
          <p:cNvPr id="6" name="Picture 5"/>
          <p:cNvPicPr>
            <a:picLocks noChangeAspect="1"/>
          </p:cNvPicPr>
          <p:nvPr/>
        </p:nvPicPr>
        <p:blipFill rotWithShape="1">
          <a:blip r:embed="rId5"/>
          <a:srcRect l="17284" t="32534" r="44908" b="37481"/>
          <a:stretch/>
        </p:blipFill>
        <p:spPr>
          <a:xfrm>
            <a:off x="4191000" y="3429000"/>
            <a:ext cx="4889500" cy="2514600"/>
          </a:xfrm>
          <a:prstGeom prst="rect">
            <a:avLst/>
          </a:prstGeom>
        </p:spPr>
      </p:pic>
    </p:spTree>
    <p:extLst>
      <p:ext uri="{BB962C8B-B14F-4D97-AF65-F5344CB8AC3E}">
        <p14:creationId xmlns:p14="http://schemas.microsoft.com/office/powerpoint/2010/main" val="6889168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1, 2015</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Research Topic #31. </a:t>
            </a:r>
            <a:br>
              <a:rPr lang="en-US" altLang="en-US" sz="40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Flipped the Classroom with MOOCs</a:t>
            </a:r>
            <a:r>
              <a:rPr lang="en-US" sz="3600" dirty="0">
                <a:latin typeface="Tahoma" panose="020B0604030504040204" pitchFamily="34" charset="0"/>
                <a:ea typeface="Tahoma" panose="020B0604030504040204" pitchFamily="34" charset="0"/>
                <a:cs typeface="Tahoma" panose="020B0604030504040204" pitchFamily="34" charset="0"/>
              </a:rPr>
              <a:t/>
            </a:r>
            <a:br>
              <a:rPr lang="en-US" sz="3600"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For a Better Flip, Try MOOCs, David </a:t>
            </a:r>
            <a:r>
              <a:rPr lang="en-US" sz="2000" b="1" dirty="0" err="1">
                <a:latin typeface="Tahoma" panose="020B0604030504040204" pitchFamily="34" charset="0"/>
                <a:ea typeface="Tahoma" panose="020B0604030504040204" pitchFamily="34" charset="0"/>
                <a:cs typeface="Tahoma" panose="020B0604030504040204" pitchFamily="34" charset="0"/>
              </a:rPr>
              <a:t>Raths</a:t>
            </a:r>
            <a:r>
              <a:rPr lang="en-US" sz="2000" b="1" dirty="0">
                <a:latin typeface="Tahoma" panose="020B0604030504040204" pitchFamily="34" charset="0"/>
                <a:ea typeface="Tahoma" panose="020B0604030504040204" pitchFamily="34" charset="0"/>
                <a:cs typeface="Tahoma" panose="020B0604030504040204" pitchFamily="34" charset="0"/>
              </a:rPr>
              <a:t>, Campus Technology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http://campustechnology.com/articles/2015/04/01/for-a-better-flip-try-moocs.aspx</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6496" t="24834" r="39222" b="2439"/>
          <a:stretch/>
        </p:blipFill>
        <p:spPr>
          <a:xfrm>
            <a:off x="78989" y="2895600"/>
            <a:ext cx="4454911" cy="3581400"/>
          </a:xfrm>
          <a:prstGeom prst="rect">
            <a:avLst/>
          </a:prstGeom>
        </p:spPr>
      </p:pic>
      <p:pic>
        <p:nvPicPr>
          <p:cNvPr id="5" name="Picture 4"/>
          <p:cNvPicPr>
            <a:picLocks noChangeAspect="1"/>
          </p:cNvPicPr>
          <p:nvPr/>
        </p:nvPicPr>
        <p:blipFill rotWithShape="1">
          <a:blip r:embed="rId4"/>
          <a:srcRect l="10797" t="35434" r="50932" b="20825"/>
          <a:stretch/>
        </p:blipFill>
        <p:spPr>
          <a:xfrm>
            <a:off x="4724400" y="3124200"/>
            <a:ext cx="4141030" cy="2777520"/>
          </a:xfrm>
          <a:prstGeom prst="rect">
            <a:avLst/>
          </a:prstGeom>
        </p:spPr>
      </p:pic>
    </p:spTree>
    <p:extLst>
      <p:ext uri="{BB962C8B-B14F-4D97-AF65-F5344CB8AC3E}">
        <p14:creationId xmlns:p14="http://schemas.microsoft.com/office/powerpoint/2010/main" val="9612413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2514600"/>
          </a:xfrm>
        </p:spPr>
        <p:txBody>
          <a:bodyPr/>
          <a:lstStyle/>
          <a:p>
            <a:pPr>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2014</a:t>
            </a:r>
            <a:r>
              <a:rPr lang="en-US" altLang="en-US" sz="2800" b="1" dirty="0">
                <a:solidFill>
                  <a:srgbClr val="0070C0"/>
                </a:solidFill>
                <a:latin typeface="Tahoma" panose="020B0604030504040204" pitchFamily="34" charset="0"/>
                <a:cs typeface="Tahoma" panose="020B0604030504040204" pitchFamily="34" charset="0"/>
              </a:rPr>
              <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#32. Impact of Blending FTF Sessions with Online MOOCs</a:t>
            </a:r>
            <a:r>
              <a:rPr lang="en-US" sz="2400" b="1" dirty="0"/>
              <a:t/>
            </a:r>
            <a:br>
              <a:rPr lang="en-US" sz="2400" b="1" dirty="0"/>
            </a:br>
            <a:r>
              <a:rPr lang="en-US" sz="2400" b="1" dirty="0">
                <a:latin typeface="Tahoma" panose="020B0604030504040204" pitchFamily="34" charset="0"/>
                <a:ea typeface="Tahoma" panose="020B0604030504040204" pitchFamily="34" charset="0"/>
                <a:cs typeface="Tahoma" panose="020B0604030504040204" pitchFamily="34" charset="0"/>
              </a:rPr>
              <a:t>New Learning Hubs Locations Hosted by The New York Public Library and Seven Other Int’l Partners, Coursera Learning Hubs</a:t>
            </a:r>
            <a:br>
              <a:rPr lang="en-US" sz="2400" b="1" dirty="0">
                <a:latin typeface="Tahoma" panose="020B0604030504040204" pitchFamily="34" charset="0"/>
                <a:ea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https://www.coursera.org/about/programs/learningHubs</a:t>
            </a:r>
            <a:r>
              <a:rPr lang="en-US" altLang="en-US" sz="1400" b="1" dirty="0">
                <a:latin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http://blog.coursera.org/post/84322385012/new-learning-hubs-locations-hosted-by-the-new-york</a:t>
            </a:r>
            <a:r>
              <a:rPr lang="en-US" sz="1050" b="1" dirty="0">
                <a:latin typeface="Tahoma" panose="020B0604030504040204" pitchFamily="34" charset="0"/>
                <a:ea typeface="Tahoma" panose="020B0604030504040204" pitchFamily="34" charset="0"/>
                <a:cs typeface="Tahoma" panose="020B0604030504040204" pitchFamily="34" charset="0"/>
              </a:rPr>
              <a:t> </a:t>
            </a:r>
          </a:p>
        </p:txBody>
      </p:sp>
      <p:pic>
        <p:nvPicPr>
          <p:cNvPr id="1884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44863"/>
            <a:ext cx="5251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p:cNvPicPr>
          <p:nvPr/>
        </p:nvPicPr>
        <p:blipFill>
          <a:blip r:embed="rId5">
            <a:extLst>
              <a:ext uri="{28A0092B-C50C-407E-A947-70E740481C1C}">
                <a14:useLocalDpi xmlns:a14="http://schemas.microsoft.com/office/drawing/2010/main" val="0"/>
              </a:ext>
            </a:extLst>
          </a:blip>
          <a:srcRect l="8470" t="41667" r="47971" b="18056"/>
          <a:stretch>
            <a:fillRect/>
          </a:stretch>
        </p:blipFill>
        <p:spPr bwMode="auto">
          <a:xfrm>
            <a:off x="-28575" y="3344863"/>
            <a:ext cx="3657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1746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446088" y="609600"/>
            <a:ext cx="8240712" cy="1600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#33.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Learning for Enjoyment vs. Credentials</a:t>
            </a:r>
          </a:p>
        </p:txBody>
      </p:sp>
      <p:pic>
        <p:nvPicPr>
          <p:cNvPr id="2508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462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2590800"/>
            <a:ext cx="3581400" cy="3970338"/>
          </a:xfrm>
        </p:spPr>
      </p:pic>
    </p:spTree>
    <p:extLst>
      <p:ext uri="{BB962C8B-B14F-4D97-AF65-F5344CB8AC3E}">
        <p14:creationId xmlns:p14="http://schemas.microsoft.com/office/powerpoint/2010/main" val="42243844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446088" y="609600"/>
            <a:ext cx="8229600" cy="1143000"/>
          </a:xfrm>
        </p:spPr>
        <p:txBody>
          <a:bodyPr/>
          <a:lstStyle/>
          <a:p>
            <a:r>
              <a:rPr lang="en-US" altLang="en-US" sz="3600" b="1">
                <a:solidFill>
                  <a:srgbClr val="FF0000"/>
                </a:solidFill>
                <a:latin typeface="Tahoma" panose="020B0604030504040204" pitchFamily="34" charset="0"/>
                <a:cs typeface="Tahoma" panose="020B0604030504040204" pitchFamily="34" charset="0"/>
              </a:rPr>
              <a:t>Learning for Enjoyment Versus Credentials and Badges</a:t>
            </a:r>
          </a:p>
        </p:txBody>
      </p:sp>
      <p:sp>
        <p:nvSpPr>
          <p:cNvPr id="278531" name="Content Placeholder 2"/>
          <p:cNvSpPr>
            <a:spLocks noGrp="1"/>
          </p:cNvSpPr>
          <p:nvPr>
            <p:ph idx="1"/>
          </p:nvPr>
        </p:nvSpPr>
        <p:spPr>
          <a:xfrm>
            <a:off x="446088" y="1828800"/>
            <a:ext cx="8164512" cy="4068763"/>
          </a:xfrm>
        </p:spPr>
        <p:txBody>
          <a:bodyPr/>
          <a:lstStyle/>
          <a:p>
            <a:pPr marL="0" indent="0">
              <a:buFontTx/>
              <a:buNone/>
            </a:pPr>
            <a:r>
              <a:rPr lang="en-US" altLang="en-US" sz="2400" b="1">
                <a:latin typeface="Tahoma" panose="020B0604030504040204" pitchFamily="34" charset="0"/>
                <a:cs typeface="Tahoma" panose="020B0604030504040204" pitchFamily="34" charset="0"/>
              </a:rPr>
              <a:t>“</a:t>
            </a:r>
            <a:r>
              <a:rPr lang="en-US" altLang="en-US" sz="2400" b="1">
                <a:solidFill>
                  <a:srgbClr val="FF0000"/>
                </a:solidFill>
                <a:latin typeface="Tahoma" panose="020B0604030504040204" pitchFamily="34" charset="0"/>
                <a:cs typeface="Tahoma" panose="020B0604030504040204" pitchFamily="34" charset="0"/>
              </a:rPr>
              <a:t>Just play around </a:t>
            </a:r>
            <a:r>
              <a:rPr lang="en-US" altLang="en-US" sz="2400" b="1">
                <a:latin typeface="Tahoma" panose="020B0604030504040204" pitchFamily="34" charset="0"/>
                <a:cs typeface="Tahoma" panose="020B0604030504040204" pitchFamily="34" charset="0"/>
              </a:rPr>
              <a:t>with ideas for alternatives to printed texts and don't be afraid to create your own, even if they're amateurish…I think we need to de-emphasise formal assessment and accreditation and encourage our playful side to see what is possible. </a:t>
            </a:r>
            <a:r>
              <a:rPr lang="en-US" altLang="en-US" sz="2400" b="1">
                <a:solidFill>
                  <a:srgbClr val="FF0000"/>
                </a:solidFill>
                <a:latin typeface="Tahoma" panose="020B0604030504040204" pitchFamily="34" charset="0"/>
                <a:cs typeface="Tahoma" panose="020B0604030504040204" pitchFamily="34" charset="0"/>
              </a:rPr>
              <a:t>Too much informal learning wants to get itself 'badged' or validated too quickly and this means its losing its genuine amateur status</a:t>
            </a:r>
            <a:r>
              <a:rPr lang="en-US" altLang="en-US" sz="2400" b="1">
                <a:latin typeface="Tahoma" panose="020B0604030504040204" pitchFamily="34" charset="0"/>
                <a:cs typeface="Tahoma" panose="020B0604030504040204" pitchFamily="34"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6545" y="4995846"/>
            <a:ext cx="3267455" cy="1839456"/>
          </a:xfrm>
          <a:prstGeom prst="rect">
            <a:avLst/>
          </a:prstGeom>
        </p:spPr>
      </p:pic>
      <p:pic>
        <p:nvPicPr>
          <p:cNvPr id="6" name="Picture 5"/>
          <p:cNvPicPr>
            <a:picLocks noChangeAspect="1"/>
          </p:cNvPicPr>
          <p:nvPr/>
        </p:nvPicPr>
        <p:blipFill rotWithShape="1">
          <a:blip r:embed="rId3"/>
          <a:srcRect l="25484" t="50867" r="28326" b="21387"/>
          <a:stretch/>
        </p:blipFill>
        <p:spPr>
          <a:xfrm>
            <a:off x="1142999" y="4995144"/>
            <a:ext cx="4733545" cy="1958707"/>
          </a:xfrm>
          <a:prstGeom prst="rect">
            <a:avLst/>
          </a:prstGeom>
        </p:spPr>
      </p:pic>
    </p:spTree>
    <p:extLst>
      <p:ext uri="{BB962C8B-B14F-4D97-AF65-F5344CB8AC3E}">
        <p14:creationId xmlns:p14="http://schemas.microsoft.com/office/powerpoint/2010/main" val="14207539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609600"/>
            <a:ext cx="8229600" cy="1752600"/>
          </a:xfrm>
        </p:spPr>
        <p:txBody>
          <a:bodyPr rtlCol="0">
            <a:normAutofit fontScale="90000"/>
          </a:bodyPr>
          <a:lstStyle/>
          <a:p>
            <a:pPr fontAlgn="auto">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March 3, 2016</a:t>
            </a:r>
            <a:r>
              <a:rPr lang="en-US" sz="2700" b="1" dirty="0">
                <a:latin typeface="Tahoma" panose="020B0604030504040204" pitchFamily="34" charset="0"/>
                <a:ea typeface="Tahoma" panose="020B0604030504040204" pitchFamily="34" charset="0"/>
                <a:cs typeface="Tahoma" panose="020B0604030504040204" pitchFamily="34" charset="0"/>
              </a:rPr>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‘Trump U.’ Draws Unflattering Spotlight to the Candidate as Fraud Cases Move Forward</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Chronicle of Higher Education, Corrine Ruff</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http://chronicle.com/article/Trump-U-Draws/235573?cid=trend_right_a</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710659"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l="4848" t="10847" r="34554" b="15932"/>
          <a:stretch>
            <a:fillRect/>
          </a:stretch>
        </p:blipFill>
        <p:spPr bwMode="auto">
          <a:xfrm>
            <a:off x="152400" y="2602706"/>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66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3525" y="2971800"/>
            <a:ext cx="507047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3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0659"/>
                                        </p:tgtEl>
                                        <p:attrNameLst>
                                          <p:attrName>style.visibility</p:attrName>
                                        </p:attrNameLst>
                                      </p:cBhvr>
                                      <p:to>
                                        <p:strVal val="visible"/>
                                      </p:to>
                                    </p:set>
                                    <p:animEffect transition="in" filter="dissolve">
                                      <p:cBhvr>
                                        <p:cTn id="7" dur="500"/>
                                        <p:tgtEl>
                                          <p:spTgt spid="710659"/>
                                        </p:tgtEl>
                                      </p:cBhvr>
                                    </p:animEffect>
                                  </p:childTnLst>
                                  <p:subTnLst>
                                    <p:audio>
                                      <p:cMediaNode>
                                        <p:cTn display="0" masterRel="sameClick">
                                          <p:stCondLst>
                                            <p:cond evt="begin" delay="0">
                                              <p:tn val="5"/>
                                            </p:cond>
                                          </p:stCondLst>
                                          <p:endCondLst>
                                            <p:cond evt="onStopAudio" delay="0">
                                              <p:tgtEl>
                                                <p:sldTgt/>
                                              </p:tgtEl>
                                            </p:cond>
                                          </p:endCondLst>
                                        </p:cTn>
                                        <p:tgtEl>
                                          <p:sndTgt r:embed="rId2" name="fired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Title 3"/>
          <p:cNvSpPr>
            <a:spLocks noGrp="1"/>
          </p:cNvSpPr>
          <p:nvPr>
            <p:ph type="title"/>
          </p:nvPr>
        </p:nvSpPr>
        <p:spPr>
          <a:xfrm>
            <a:off x="533400" y="609600"/>
            <a:ext cx="8305800" cy="2362200"/>
          </a:xfrm>
        </p:spPr>
        <p:txBody>
          <a:bodyPr/>
          <a:lstStyle/>
          <a:p>
            <a:r>
              <a:rPr lang="en-US" altLang="en-US" sz="4000" b="1" dirty="0">
                <a:solidFill>
                  <a:srgbClr val="FF0000"/>
                </a:solidFill>
                <a:latin typeface="Tahoma" panose="020B0604030504040204" pitchFamily="34" charset="0"/>
                <a:cs typeface="Tahoma" panose="020B0604030504040204" pitchFamily="34" charset="0"/>
              </a:rPr>
              <a:t>August 5, 2015</a:t>
            </a:r>
            <a:br>
              <a:rPr lang="en-US" altLang="en-US" sz="40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#34. Acceptability of</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Nanodegrees and </a:t>
            </a:r>
            <a:r>
              <a:rPr lang="en-US" altLang="en-US" sz="2800" b="1" dirty="0" err="1">
                <a:solidFill>
                  <a:srgbClr val="0070C0"/>
                </a:solidFill>
                <a:latin typeface="Tahoma" panose="020B0604030504040204" pitchFamily="34" charset="0"/>
                <a:cs typeface="Tahoma" panose="020B0604030504040204" pitchFamily="34" charset="0"/>
              </a:rPr>
              <a:t>Microcredentials</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How Nanodegrees Are Disrupting Higher Education</a:t>
            </a:r>
            <a:r>
              <a:rPr lang="en-US" altLang="en-US" sz="2000" b="1" dirty="0">
                <a:latin typeface="Tahoma" panose="020B0604030504040204" pitchFamily="34" charset="0"/>
                <a:cs typeface="Tahoma" panose="020B0604030504040204" pitchFamily="34" charset="0"/>
              </a:rPr>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John Waters, Campus Technology</a:t>
            </a:r>
            <a:r>
              <a:rPr lang="en-US" altLang="en-US" sz="800" b="1" dirty="0">
                <a:latin typeface="Tahoma" panose="020B0604030504040204" pitchFamily="34" charset="0"/>
                <a:cs typeface="Tahoma" panose="020B0604030504040204" pitchFamily="34" charset="0"/>
              </a:rPr>
              <a:t/>
            </a:r>
            <a:br>
              <a:rPr lang="en-US" altLang="en-US" sz="800" b="1" dirty="0">
                <a:latin typeface="Tahoma" panose="020B0604030504040204" pitchFamily="34" charset="0"/>
                <a:cs typeface="Tahoma" panose="020B0604030504040204" pitchFamily="34" charset="0"/>
              </a:rPr>
            </a:br>
            <a:r>
              <a:rPr lang="en-US" altLang="en-US" sz="900" b="1" dirty="0">
                <a:latin typeface="Tahoma" panose="020B0604030504040204" pitchFamily="34" charset="0"/>
                <a:cs typeface="Tahoma" panose="020B0604030504040204" pitchFamily="34" charset="0"/>
                <a:hlinkClick r:id="rId2"/>
              </a:rPr>
              <a:t>http://campustechnology.com/articles/2015/08/05/how-nanodegrees-are-disrupting-higher-education.aspx</a:t>
            </a:r>
            <a:r>
              <a:rPr lang="en-US" altLang="en-US" sz="900" b="1" dirty="0">
                <a:latin typeface="Tahoma" panose="020B0604030504040204" pitchFamily="34" charset="0"/>
                <a:cs typeface="Tahoma" panose="020B0604030504040204" pitchFamily="34" charset="0"/>
              </a:rPr>
              <a:t> </a:t>
            </a:r>
          </a:p>
        </p:txBody>
      </p:sp>
      <p:pic>
        <p:nvPicPr>
          <p:cNvPr id="571395" name="Picture 1"/>
          <p:cNvPicPr>
            <a:picLocks noChangeAspect="1"/>
          </p:cNvPicPr>
          <p:nvPr/>
        </p:nvPicPr>
        <p:blipFill>
          <a:blip r:embed="rId3" cstate="print">
            <a:extLst>
              <a:ext uri="{28A0092B-C50C-407E-A947-70E740481C1C}">
                <a14:useLocalDpi xmlns:a14="http://schemas.microsoft.com/office/drawing/2010/main" val="0"/>
              </a:ext>
            </a:extLst>
          </a:blip>
          <a:srcRect l="7236" t="22797" r="34885" b="5214"/>
          <a:stretch>
            <a:fillRect/>
          </a:stretch>
        </p:blipFill>
        <p:spPr bwMode="auto">
          <a:xfrm>
            <a:off x="838200" y="3101975"/>
            <a:ext cx="35052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2" descr="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72025"/>
            <a:ext cx="3108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7" name="Picture 3"/>
          <p:cNvPicPr>
            <a:picLocks noChangeAspect="1"/>
          </p:cNvPicPr>
          <p:nvPr/>
        </p:nvPicPr>
        <p:blipFill>
          <a:blip r:embed="rId5">
            <a:extLst>
              <a:ext uri="{28A0092B-C50C-407E-A947-70E740481C1C}">
                <a14:useLocalDpi xmlns:a14="http://schemas.microsoft.com/office/drawing/2010/main" val="0"/>
              </a:ext>
            </a:extLst>
          </a:blip>
          <a:srcRect l="1285" t="15990" r="1010" b="10489"/>
          <a:stretch>
            <a:fillRect/>
          </a:stretch>
        </p:blipFill>
        <p:spPr bwMode="auto">
          <a:xfrm>
            <a:off x="4754563" y="3032125"/>
            <a:ext cx="3505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299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itle 1"/>
          <p:cNvSpPr>
            <a:spLocks noGrp="1"/>
          </p:cNvSpPr>
          <p:nvPr>
            <p:ph type="title"/>
          </p:nvPr>
        </p:nvSpPr>
        <p:spPr>
          <a:xfrm>
            <a:off x="457200" y="274638"/>
            <a:ext cx="8458200" cy="2468562"/>
          </a:xfrm>
        </p:spPr>
        <p:txBody>
          <a:bodyPr/>
          <a:lstStyle/>
          <a:p>
            <a:r>
              <a:rPr lang="en-US" altLang="en-US" sz="4000" b="1">
                <a:solidFill>
                  <a:srgbClr val="FF0000"/>
                </a:solidFill>
                <a:latin typeface="Tahoma" panose="020B0604030504040204" pitchFamily="34" charset="0"/>
                <a:cs typeface="Tahoma" panose="020B0604030504040204" pitchFamily="34" charset="0"/>
              </a:rPr>
              <a:t>January 20, 2016</a:t>
            </a:r>
            <a:r>
              <a:rPr lang="en-US" altLang="en-US" sz="4000">
                <a:latin typeface="Tahoma" panose="020B0604030504040204" pitchFamily="34" charset="0"/>
                <a:cs typeface="Tahoma" panose="020B0604030504040204" pitchFamily="34" charset="0"/>
              </a:rPr>
              <a:t/>
            </a:r>
            <a:br>
              <a:rPr lang="en-US" altLang="en-US" sz="4000">
                <a:latin typeface="Tahoma" panose="020B0604030504040204" pitchFamily="34" charset="0"/>
                <a:cs typeface="Tahoma" panose="020B0604030504040204" pitchFamily="34" charset="0"/>
              </a:rPr>
            </a:br>
            <a:r>
              <a:rPr lang="en-US" altLang="en-US" sz="3200" b="1">
                <a:latin typeface="Tahoma" panose="020B0604030504040204" pitchFamily="34" charset="0"/>
                <a:cs typeface="Tahoma" panose="020B0604030504040204" pitchFamily="34" charset="0"/>
              </a:rPr>
              <a:t>Coursera Specializations</a:t>
            </a:r>
            <a:r>
              <a:rPr lang="en-US" altLang="en-US" sz="800" b="1">
                <a:latin typeface="Tahoma" panose="020B0604030504040204" pitchFamily="34" charset="0"/>
                <a:cs typeface="Tahoma" panose="020B0604030504040204" pitchFamily="34" charset="0"/>
              </a:rPr>
              <a:t/>
            </a:r>
            <a:br>
              <a:rPr lang="en-US" altLang="en-US" sz="800" b="1">
                <a:latin typeface="Tahoma" panose="020B0604030504040204" pitchFamily="34" charset="0"/>
                <a:cs typeface="Tahoma" panose="020B0604030504040204" pitchFamily="34" charset="0"/>
              </a:rPr>
            </a:br>
            <a:r>
              <a:rPr lang="en-US" altLang="en-US" sz="800" b="1">
                <a:latin typeface="Tahoma" panose="020B0604030504040204" pitchFamily="34" charset="0"/>
                <a:cs typeface="Tahoma" panose="020B0604030504040204" pitchFamily="34" charset="0"/>
                <a:hlinkClick r:id="rId2"/>
              </a:rPr>
              <a:t>https://www.coursera.org/browse?utm_medium=email&amp;utm_source=marketing&amp;utm_campaign=aUAR4L-fEeW6i-NodUB9Qw&amp;languages=en</a:t>
            </a:r>
            <a:r>
              <a:rPr lang="en-US" altLang="en-US" sz="800" b="1">
                <a:latin typeface="Tahoma" panose="020B0604030504040204" pitchFamily="34" charset="0"/>
                <a:cs typeface="Tahoma" panose="020B0604030504040204" pitchFamily="34" charset="0"/>
              </a:rPr>
              <a:t> </a:t>
            </a:r>
            <a:endParaRPr lang="en-US" altLang="en-US" sz="800">
              <a:latin typeface="Tahoma" panose="020B0604030504040204" pitchFamily="34" charset="0"/>
              <a:cs typeface="Tahoma" panose="020B0604030504040204" pitchFamily="34" charset="0"/>
            </a:endParaRPr>
          </a:p>
        </p:txBody>
      </p:sp>
      <p:pic>
        <p:nvPicPr>
          <p:cNvPr id="652291" name="Picture 2"/>
          <p:cNvPicPr>
            <a:picLocks noChangeAspect="1"/>
          </p:cNvPicPr>
          <p:nvPr/>
        </p:nvPicPr>
        <p:blipFill>
          <a:blip r:embed="rId3">
            <a:extLst>
              <a:ext uri="{28A0092B-C50C-407E-A947-70E740481C1C}">
                <a14:useLocalDpi xmlns:a14="http://schemas.microsoft.com/office/drawing/2010/main" val="0"/>
              </a:ext>
            </a:extLst>
          </a:blip>
          <a:srcRect l="24138" t="22221" r="24138" b="6349"/>
          <a:stretch>
            <a:fillRect/>
          </a:stretch>
        </p:blipFill>
        <p:spPr bwMode="auto">
          <a:xfrm>
            <a:off x="609600" y="2286000"/>
            <a:ext cx="2667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292" name="Picture 3"/>
          <p:cNvPicPr>
            <a:picLocks noChangeAspect="1"/>
          </p:cNvPicPr>
          <p:nvPr/>
        </p:nvPicPr>
        <p:blipFill>
          <a:blip r:embed="rId4">
            <a:extLst>
              <a:ext uri="{28A0092B-C50C-407E-A947-70E740481C1C}">
                <a14:useLocalDpi xmlns:a14="http://schemas.microsoft.com/office/drawing/2010/main" val="0"/>
              </a:ext>
            </a:extLst>
          </a:blip>
          <a:srcRect l="27673" t="48372" r="37457" b="1529"/>
          <a:stretch>
            <a:fillRect/>
          </a:stretch>
        </p:blipFill>
        <p:spPr bwMode="auto">
          <a:xfrm>
            <a:off x="4267200" y="3013075"/>
            <a:ext cx="4495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048000"/>
            <a:ext cx="3103354" cy="37815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3823937"/>
            <a:ext cx="5334000" cy="2983263"/>
          </a:xfrm>
          <a:prstGeom prst="rect">
            <a:avLst/>
          </a:prstGeom>
        </p:spPr>
      </p:pic>
    </p:spTree>
    <p:extLst>
      <p:ext uri="{BB962C8B-B14F-4D97-AF65-F5344CB8AC3E}">
        <p14:creationId xmlns:p14="http://schemas.microsoft.com/office/powerpoint/2010/main" val="32087916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28,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Coursera Specializations email</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Starting Monday: 9 Top Specializations</a:t>
            </a:r>
            <a:r>
              <a:rPr lang="en-US" sz="800" b="1" dirty="0">
                <a:latin typeface="Tahoma" panose="020B0604030504040204" pitchFamily="34" charset="0"/>
                <a:ea typeface="Tahoma" panose="020B0604030504040204" pitchFamily="34" charset="0"/>
                <a:cs typeface="Tahoma" panose="020B0604030504040204" pitchFamily="34" charset="0"/>
              </a:rPr>
              <a:t/>
            </a:r>
            <a:br>
              <a:rPr lang="en-US" sz="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https://www.coursera.org/courses?languages=en&amp;utm_campaign=SkXukFONEea1Nr_6p0oZUA&amp;utm_medium=email&amp;utm_source=marketing</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rotWithShape="1">
          <a:blip r:embed="rId3"/>
          <a:srcRect l="16552" t="12863" r="18621" b="934"/>
          <a:stretch/>
        </p:blipFill>
        <p:spPr>
          <a:xfrm>
            <a:off x="152400" y="2533586"/>
            <a:ext cx="5181600" cy="4299626"/>
          </a:xfrm>
          <a:prstGeom prst="rect">
            <a:avLst/>
          </a:prstGeom>
        </p:spPr>
      </p:pic>
      <p:pic>
        <p:nvPicPr>
          <p:cNvPr id="6" name="Picture 5"/>
          <p:cNvPicPr>
            <a:picLocks noChangeAspect="1"/>
          </p:cNvPicPr>
          <p:nvPr/>
        </p:nvPicPr>
        <p:blipFill rotWithShape="1">
          <a:blip r:embed="rId4"/>
          <a:srcRect l="33075" t="12161" r="19380" b="2180"/>
          <a:stretch/>
        </p:blipFill>
        <p:spPr>
          <a:xfrm>
            <a:off x="5105400" y="2194951"/>
            <a:ext cx="3810000" cy="4638261"/>
          </a:xfrm>
          <a:prstGeom prst="rect">
            <a:avLst/>
          </a:prstGeom>
        </p:spPr>
      </p:pic>
      <p:pic>
        <p:nvPicPr>
          <p:cNvPr id="7" name="Picture 6"/>
          <p:cNvPicPr>
            <a:picLocks noChangeAspect="1"/>
          </p:cNvPicPr>
          <p:nvPr/>
        </p:nvPicPr>
        <p:blipFill rotWithShape="1">
          <a:blip r:embed="rId5"/>
          <a:srcRect l="32535" t="13761" r="18662" b="616"/>
          <a:stretch/>
        </p:blipFill>
        <p:spPr>
          <a:xfrm>
            <a:off x="1371600" y="2285655"/>
            <a:ext cx="3581400" cy="4456852"/>
          </a:xfrm>
          <a:prstGeom prst="rect">
            <a:avLst/>
          </a:prstGeom>
        </p:spPr>
      </p:pic>
      <p:pic>
        <p:nvPicPr>
          <p:cNvPr id="8" name="Picture 7"/>
          <p:cNvPicPr>
            <a:picLocks noChangeAspect="1"/>
          </p:cNvPicPr>
          <p:nvPr/>
        </p:nvPicPr>
        <p:blipFill rotWithShape="1">
          <a:blip r:embed="rId6"/>
          <a:srcRect l="34108" t="11658" r="20414" b="2368"/>
          <a:stretch/>
        </p:blipFill>
        <p:spPr>
          <a:xfrm>
            <a:off x="5105400" y="2248543"/>
            <a:ext cx="3352800" cy="4495800"/>
          </a:xfrm>
          <a:prstGeom prst="rect">
            <a:avLst/>
          </a:prstGeom>
        </p:spPr>
      </p:pic>
    </p:spTree>
    <p:extLst>
      <p:ext uri="{BB962C8B-B14F-4D97-AF65-F5344CB8AC3E}">
        <p14:creationId xmlns:p14="http://schemas.microsoft.com/office/powerpoint/2010/main" val="13814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79438"/>
            <a:ext cx="8382000" cy="1858962"/>
          </a:xfrm>
        </p:spPr>
        <p:txBody>
          <a:bodyPr rtlCol="0">
            <a:normAutofit fontScale="90000"/>
          </a:bodyPr>
          <a:lstStyle/>
          <a:p>
            <a:pPr fontAlgn="auto">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5, 2016</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900" b="1" dirty="0">
                <a:latin typeface="Tahoma" panose="020B0604030504040204" pitchFamily="34" charset="0"/>
                <a:ea typeface="Tahoma" panose="020B0604030504040204" pitchFamily="34" charset="0"/>
                <a:cs typeface="Tahoma" panose="020B0604030504040204" pitchFamily="34" charset="0"/>
              </a:rPr>
              <a:t>Use Of MOOCs And Online Education Is Exploding: Here's Why</a:t>
            </a:r>
            <a:br>
              <a:rPr lang="en-US" sz="29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Josh </a:t>
            </a:r>
            <a:r>
              <a:rPr lang="en-US" sz="2000" b="1" dirty="0" err="1">
                <a:latin typeface="Tahoma" panose="020B0604030504040204" pitchFamily="34" charset="0"/>
                <a:ea typeface="Tahoma" panose="020B0604030504040204" pitchFamily="34" charset="0"/>
                <a:cs typeface="Tahoma" panose="020B0604030504040204" pitchFamily="34" charset="0"/>
              </a:rPr>
              <a:t>Bersin</a:t>
            </a:r>
            <a:r>
              <a:rPr lang="en-US" sz="2000" b="1" dirty="0">
                <a:latin typeface="Tahoma" panose="020B0604030504040204" pitchFamily="34" charset="0"/>
                <a:ea typeface="Tahoma" panose="020B0604030504040204" pitchFamily="34" charset="0"/>
                <a:cs typeface="Tahoma" panose="020B0604030504040204" pitchFamily="34" charset="0"/>
              </a:rPr>
              <a:t>, Forbes</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http://www.forbes.com/sites/joshbersin/2016/01/05/use-of-moocs-and-online-education-is-exploding-heres-why/#290acdda7f09</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sp>
        <p:nvSpPr>
          <p:cNvPr id="2" name="Content Placeholder 1"/>
          <p:cNvSpPr>
            <a:spLocks noGrp="1"/>
          </p:cNvSpPr>
          <p:nvPr>
            <p:ph idx="1"/>
          </p:nvPr>
        </p:nvSpPr>
        <p:spPr>
          <a:xfrm>
            <a:off x="685800" y="2667000"/>
            <a:ext cx="7924800" cy="3048000"/>
          </a:xfrm>
        </p:spPr>
        <p:txBody>
          <a:bodyPr rtlCol="0">
            <a:normAutofit fontScale="62500" lnSpcReduction="20000"/>
          </a:bodyPr>
          <a:lstStyle/>
          <a:p>
            <a:pPr marL="0" indent="0" fontAlgn="auto">
              <a:lnSpc>
                <a:spcPct val="120000"/>
              </a:lnSpc>
              <a:spcBef>
                <a:spcPts val="0"/>
              </a:spcBef>
              <a:spcAft>
                <a:spcPts val="0"/>
              </a:spcAft>
              <a:buFont typeface="Arial" panose="020B0604020202020204" pitchFamily="34" charset="0"/>
              <a:buNone/>
              <a:defRPr/>
            </a:pPr>
            <a:r>
              <a:rPr lang="en-US" b="1" dirty="0">
                <a:latin typeface="Tahoma" panose="020B0604030504040204" pitchFamily="34" charset="0"/>
                <a:ea typeface="Tahoma" panose="020B0604030504040204" pitchFamily="34" charset="0"/>
                <a:cs typeface="Tahoma" panose="020B0604030504040204" pitchFamily="34" charset="0"/>
              </a:rPr>
              <a:t>Most of the MOOC providers now offer such credentials (there are over 100) and they include tools like Nanodegrees (</a:t>
            </a:r>
            <a:r>
              <a:rPr lang="en-US" b="1" dirty="0" err="1">
                <a:latin typeface="Tahoma" panose="020B0604030504040204" pitchFamily="34" charset="0"/>
                <a:ea typeface="Tahoma" panose="020B0604030504040204" pitchFamily="34" charset="0"/>
                <a:cs typeface="Tahoma" panose="020B0604030504040204" pitchFamily="34" charset="0"/>
              </a:rPr>
              <a:t>Udacity</a:t>
            </a:r>
            <a:r>
              <a:rPr lang="en-US" b="1" dirty="0">
                <a:latin typeface="Tahoma" panose="020B0604030504040204" pitchFamily="34" charset="0"/>
                <a:ea typeface="Tahoma" panose="020B0604030504040204" pitchFamily="34" charset="0"/>
                <a:cs typeface="Tahoma" panose="020B0604030504040204" pitchFamily="34" charset="0"/>
              </a:rPr>
              <a:t>), Credentials of Readiness (Harvard), </a:t>
            </a:r>
            <a:r>
              <a:rPr lang="en-US" b="1" dirty="0" err="1">
                <a:latin typeface="Tahoma" panose="020B0604030504040204" pitchFamily="34" charset="0"/>
                <a:ea typeface="Tahoma" panose="020B0604030504040204" pitchFamily="34" charset="0"/>
                <a:cs typeface="Tahoma" panose="020B0604030504040204" pitchFamily="34" charset="0"/>
              </a:rPr>
              <a:t>XSeries</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EdX</a:t>
            </a:r>
            <a:r>
              <a:rPr lang="en-US" b="1" dirty="0">
                <a:latin typeface="Tahoma" panose="020B0604030504040204" pitchFamily="34" charset="0"/>
                <a:ea typeface="Tahoma" panose="020B0604030504040204" pitchFamily="34" charset="0"/>
                <a:cs typeface="Tahoma" panose="020B0604030504040204" pitchFamily="34" charset="0"/>
              </a:rPr>
              <a:t>), and many more.  It’s not yet clear how well these credentials will be recognized by employers, but that’s where this market is going.</a:t>
            </a:r>
          </a:p>
          <a:p>
            <a:pPr marL="0" indent="0" fontAlgn="auto">
              <a:lnSpc>
                <a:spcPct val="120000"/>
              </a:lnSpc>
              <a:spcBef>
                <a:spcPts val="0"/>
              </a:spcBef>
              <a:spcAft>
                <a:spcPts val="0"/>
              </a:spcAft>
              <a:buFont typeface="Arial" panose="020B0604020202020204" pitchFamily="34" charset="0"/>
              <a:buNone/>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Most of these companies focus on technical education – software skills, IT systems, and other technical topics.</a:t>
            </a:r>
          </a:p>
          <a:p>
            <a:pPr fontAlgn="auto">
              <a:spcAft>
                <a:spcPts val="0"/>
              </a:spcAft>
              <a:defRPr/>
            </a:pPr>
            <a:endParaRPr lang="en-US" dirty="0"/>
          </a:p>
        </p:txBody>
      </p:sp>
      <p:pic>
        <p:nvPicPr>
          <p:cNvPr id="6502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272088"/>
            <a:ext cx="339883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8382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altLang="en-US" sz="3200" b="1" dirty="0">
                <a:solidFill>
                  <a:srgbClr val="0070C0"/>
                </a:solidFill>
                <a:latin typeface="Tahoma" panose="020B0604030504040204" pitchFamily="34" charset="0"/>
                <a:cs typeface="Tahoma" panose="020B0604030504040204" pitchFamily="34" charset="0"/>
              </a:rPr>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#35. </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MOOC Benefits and Impact</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800" b="1" dirty="0" err="1">
                <a:latin typeface="Tahoma" panose="020B0604030504040204" pitchFamily="34" charset="0"/>
                <a:ea typeface="Tahoma" panose="020B0604030504040204" pitchFamily="34" charset="0"/>
                <a:cs typeface="Tahoma" panose="020B0604030504040204" pitchFamily="34" charset="0"/>
                <a:hlinkClick r:id="rId2"/>
              </a:rPr>
              <a:t>Zhenghao</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hlinkClick r:id="rId3"/>
              </a:rPr>
              <a:t>Brandon Alcorn</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hlinkClick r:id="rId6"/>
              </a:rPr>
              <a:t>Daphne </a:t>
            </a:r>
            <a:r>
              <a:rPr lang="en-US" sz="1800" b="1" dirty="0" err="1">
                <a:latin typeface="Tahoma" panose="020B0604030504040204" pitchFamily="34" charset="0"/>
                <a:ea typeface="Tahoma" panose="020B0604030504040204" pitchFamily="34" charset="0"/>
                <a:cs typeface="Tahoma" panose="020B0604030504040204" pitchFamily="34" charset="0"/>
                <a:hlinkClick r:id="rId6"/>
              </a:rPr>
              <a:t>Koller</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hlinkClick r:id="rId7"/>
              </a:rPr>
              <a:t>Ezekiel J. Emanuel</a:t>
            </a:r>
            <a:r>
              <a:rPr lang="en-US" sz="1800" b="1" dirty="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https://hbr.org/2015/09/whos-benefiting-from-moocs-and-why</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2895600"/>
            <a:ext cx="6781800" cy="3763899"/>
          </a:xfrm>
          <a:prstGeom prst="rect">
            <a:avLst/>
          </a:prstGeom>
        </p:spPr>
      </p:pic>
    </p:spTree>
    <p:extLst>
      <p:ext uri="{BB962C8B-B14F-4D97-AF65-F5344CB8AC3E}">
        <p14:creationId xmlns:p14="http://schemas.microsoft.com/office/powerpoint/2010/main" val="3590621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Title 1"/>
          <p:cNvSpPr>
            <a:spLocks noGrp="1"/>
          </p:cNvSpPr>
          <p:nvPr>
            <p:ph type="title"/>
          </p:nvPr>
        </p:nvSpPr>
        <p:spPr>
          <a:xfrm>
            <a:off x="457200" y="0"/>
            <a:ext cx="8458200" cy="2678113"/>
          </a:xfrm>
        </p:spPr>
        <p:txBody>
          <a:bodyPr/>
          <a:lstStyle/>
          <a:p>
            <a:r>
              <a:rPr lang="en-US" altLang="en-US" sz="4000" b="1" dirty="0">
                <a:solidFill>
                  <a:srgbClr val="FF0000"/>
                </a:solidFill>
                <a:latin typeface="Tahoma" panose="020B0604030504040204" pitchFamily="34" charset="0"/>
                <a:cs typeface="Tahoma" panose="020B0604030504040204" pitchFamily="34" charset="0"/>
              </a:rPr>
              <a:t>January 11, 2016</a:t>
            </a:r>
            <a:r>
              <a:rPr lang="en-US" altLang="en-US" sz="4000" b="1" dirty="0">
                <a:latin typeface="Tahoma" panose="020B0604030504040204" pitchFamily="34" charset="0"/>
                <a:cs typeface="Tahoma" panose="020B0604030504040204" pitchFamily="34" charset="0"/>
              </a:rPr>
              <a:t/>
            </a:r>
            <a:br>
              <a:rPr lang="en-US" altLang="en-US" sz="40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Maps and the Geospatial Revolution</a:t>
            </a:r>
            <a:br>
              <a:rPr lang="en-US" altLang="en-US" sz="36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Anthony C. Robinson, Penn State, Coursera</a:t>
            </a:r>
            <a:r>
              <a:rPr lang="en-US" altLang="en-US" sz="800" b="1" dirty="0">
                <a:latin typeface="Tahoma" panose="020B0604030504040204" pitchFamily="34" charset="0"/>
                <a:cs typeface="Tahoma" panose="020B0604030504040204" pitchFamily="34" charset="0"/>
              </a:rPr>
              <a:t/>
            </a:r>
            <a:br>
              <a:rPr lang="en-US" altLang="en-US" sz="8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http://chronicle.com/article/Mapping-a-MOOC-Reveals-Global/234795?cid=at&amp;utm_source=at&amp;utm_medium=en&amp;elq=bf52c7566e1d42d6ac7d42b49e1980ea&amp;elqCampaignId=2208&amp;elqaid=7501&amp;elqat=1&amp;elqTrackId=ed3e40a9614c4a5fb84d8851653a8839</a:t>
            </a:r>
            <a:r>
              <a:rPr lang="en-US" altLang="en-US" sz="800" b="1" dirty="0">
                <a:latin typeface="Tahoma" panose="020B0604030504040204" pitchFamily="34" charset="0"/>
                <a:cs typeface="Tahoma" panose="020B0604030504040204" pitchFamily="34" charset="0"/>
              </a:rPr>
              <a:t> </a:t>
            </a:r>
          </a:p>
        </p:txBody>
      </p:sp>
      <p:pic>
        <p:nvPicPr>
          <p:cNvPr id="633859" name="Picture 2"/>
          <p:cNvPicPr>
            <a:picLocks noChangeAspect="1"/>
          </p:cNvPicPr>
          <p:nvPr/>
        </p:nvPicPr>
        <p:blipFill>
          <a:blip r:embed="rId3">
            <a:extLst>
              <a:ext uri="{28A0092B-C50C-407E-A947-70E740481C1C}">
                <a14:useLocalDpi xmlns:a14="http://schemas.microsoft.com/office/drawing/2010/main" val="0"/>
              </a:ext>
            </a:extLst>
          </a:blip>
          <a:srcRect l="13138" t="22319" r="15742" b="1682"/>
          <a:stretch>
            <a:fillRect/>
          </a:stretch>
        </p:blipFill>
        <p:spPr bwMode="auto">
          <a:xfrm>
            <a:off x="1066800" y="3011488"/>
            <a:ext cx="67056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8856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600" b="1" dirty="0" err="1">
                <a:latin typeface="Tahoma" panose="020B0604030504040204" pitchFamily="34" charset="0"/>
                <a:ea typeface="Tahoma" panose="020B0604030504040204" pitchFamily="34" charset="0"/>
                <a:cs typeface="Tahoma" panose="020B0604030504040204" pitchFamily="34" charset="0"/>
                <a:hlinkClick r:id="rId2"/>
              </a:rPr>
              <a:t>Zhenghao</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hlinkClick r:id="rId3"/>
              </a:rPr>
              <a:t>Brandon Alcorn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hlinkClick r:id="rId6"/>
              </a:rPr>
              <a:t>Daphne </a:t>
            </a:r>
            <a:r>
              <a:rPr lang="en-US" sz="1600" b="1" dirty="0" err="1">
                <a:latin typeface="Tahoma" panose="020B0604030504040204" pitchFamily="34" charset="0"/>
                <a:ea typeface="Tahoma" panose="020B0604030504040204" pitchFamily="34" charset="0"/>
                <a:cs typeface="Tahoma" panose="020B0604030504040204" pitchFamily="34" charset="0"/>
                <a:hlinkClick r:id="rId6"/>
              </a:rPr>
              <a:t>Koller</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latin typeface="Tahoma" panose="020B0604030504040204" pitchFamily="34" charset="0"/>
                <a:ea typeface="Tahoma" panose="020B0604030504040204" pitchFamily="34" charset="0"/>
                <a:cs typeface="Tahoma" panose="020B0604030504040204" pitchFamily="34" charset="0"/>
                <a:hlinkClick r:id="rId7"/>
              </a:rPr>
              <a:t>Ezekiel J. Emanuel</a:t>
            </a:r>
            <a:r>
              <a:rPr lang="en-US" sz="1600" b="1" dirty="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https://hbr.org/2015/09/whos-benefiting-from-moocs-and-why</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2743199"/>
            <a:ext cx="6248400" cy="3659777"/>
          </a:xfrm>
          <a:prstGeom prst="rect">
            <a:avLst/>
          </a:prstGeom>
        </p:spPr>
      </p:pic>
    </p:spTree>
    <p:extLst>
      <p:ext uri="{BB962C8B-B14F-4D97-AF65-F5344CB8AC3E}">
        <p14:creationId xmlns:p14="http://schemas.microsoft.com/office/powerpoint/2010/main" val="38656792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657340"/>
            <a:ext cx="8382000" cy="1552460"/>
          </a:xfrm>
        </p:spPr>
        <p:txBody>
          <a:bodyPr/>
          <a:lstStyle/>
          <a:p>
            <a:r>
              <a:rPr lang="en-US" altLang="en-US" sz="4000" b="1" dirty="0">
                <a:solidFill>
                  <a:srgbClr val="FF0000"/>
                </a:solidFill>
                <a:latin typeface="Tahoma" panose="020B0604030504040204" pitchFamily="34" charset="0"/>
                <a:cs typeface="Tahoma" panose="020B0604030504040204" pitchFamily="34" charset="0"/>
              </a:rPr>
              <a:t>MOOC Research Openings…</a:t>
            </a:r>
            <a:r>
              <a:rPr lang="en-US" altLang="en-US" sz="4000" b="1" dirty="0">
                <a:solidFill>
                  <a:srgbClr val="0070C0"/>
                </a:solidFill>
                <a:latin typeface="Tahoma" panose="020B0604030504040204" pitchFamily="34" charset="0"/>
                <a:cs typeface="Tahoma" panose="020B0604030504040204" pitchFamily="34" charset="0"/>
              </a:rPr>
              <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Part 5: Other</a:t>
            </a:r>
          </a:p>
        </p:txBody>
      </p:sp>
      <p:pic>
        <p:nvPicPr>
          <p:cNvPr id="6148" name="Picture 4" descr="Image result for mooc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38" y="2864586"/>
            <a:ext cx="4349227" cy="29813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mooc research"/>
          <p:cNvSpPr>
            <a:spLocks noChangeAspect="1" noChangeArrowheads="1"/>
          </p:cNvSpPr>
          <p:nvPr/>
        </p:nvSpPr>
        <p:spPr bwMode="auto">
          <a:xfrm>
            <a:off x="155575" y="-914400"/>
            <a:ext cx="24574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https://www.openeducationeuropa.eu/sites/default/files/legacy_files/news/MOOC_research_spotligh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819400"/>
            <a:ext cx="3966879" cy="307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400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1391004" y="1200150"/>
            <a:ext cx="6369364" cy="1375575"/>
          </a:xfrm>
        </p:spPr>
        <p:txBody>
          <a:bodyPr/>
          <a:lstStyle/>
          <a:p>
            <a:pPr eaLnBrk="1" hangingPunct="1"/>
            <a:r>
              <a:rPr lang="en-US" altLang="en-US" sz="3000" dirty="0">
                <a:solidFill>
                  <a:srgbClr val="0070C0"/>
                </a:solidFill>
                <a:latin typeface="Tahoma" panose="020B0604030504040204" pitchFamily="34" charset="0"/>
              </a:rPr>
              <a:t>MOOC Personalization Survey Results</a:t>
            </a:r>
            <a:endParaRPr lang="en-US" altLang="en-US" sz="3000" dirty="0">
              <a:solidFill>
                <a:srgbClr val="0070C0"/>
              </a:solidFill>
              <a:latin typeface="Tahoma" panose="020B0604030504040204" pitchFamily="34" charset="0"/>
              <a:cs typeface="Tahoma" panose="020B0604030504040204" pitchFamily="34" charset="0"/>
            </a:endParaRPr>
          </a:p>
        </p:txBody>
      </p:sp>
      <p:sp>
        <p:nvSpPr>
          <p:cNvPr id="494595" name="AutoShape 11" descr="http://www.trainingshare.com/images/thesepics2.jpg"/>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fontAlgn="auto" hangingPunct="1">
              <a:spcBef>
                <a:spcPct val="0"/>
              </a:spcBef>
              <a:spcAft>
                <a:spcPts val="0"/>
              </a:spcAft>
              <a:buClrTx/>
              <a:buSzTx/>
              <a:buNone/>
            </a:pPr>
            <a:endParaRPr lang="en-US" altLang="en-US" sz="1350" b="0" kern="0">
              <a:solidFill>
                <a:srgbClr val="000000"/>
              </a:solidFill>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766" y="2575725"/>
            <a:ext cx="4286250" cy="3425025"/>
          </a:xfrm>
          <a:prstGeom prst="rect">
            <a:avLst/>
          </a:prstGeom>
        </p:spPr>
      </p:pic>
    </p:spTree>
    <p:extLst>
      <p:ext uri="{BB962C8B-B14F-4D97-AF65-F5344CB8AC3E}">
        <p14:creationId xmlns:p14="http://schemas.microsoft.com/office/powerpoint/2010/main" val="279501118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34" y="988246"/>
            <a:ext cx="8090899" cy="600123"/>
          </a:xfrm>
        </p:spPr>
        <p:txBody>
          <a:bodyPr>
            <a:noAutofit/>
          </a:bodyPr>
          <a:lstStyle/>
          <a:p>
            <a:r>
              <a:rPr sz="1800" dirty="0">
                <a:latin typeface="Tahoma" panose="020B0604030504040204" pitchFamily="34" charset="0"/>
                <a:ea typeface="Tahoma" panose="020B0604030504040204" pitchFamily="34" charset="0"/>
                <a:cs typeface="Tahoma" panose="020B0604030504040204" pitchFamily="34" charset="0"/>
              </a:rPr>
              <a:t>1. How many MOOCs have you taught</a:t>
            </a:r>
            <a:r>
              <a:rPr lang="en-US" sz="1800" dirty="0">
                <a:latin typeface="Tahoma" panose="020B0604030504040204" pitchFamily="34" charset="0"/>
                <a:ea typeface="Tahoma" panose="020B0604030504040204" pitchFamily="34" charset="0"/>
                <a:cs typeface="Tahoma" panose="020B0604030504040204" pitchFamily="34" charset="0"/>
              </a:rPr>
              <a:t>? (N = 152)</a:t>
            </a:r>
            <a:endParaRPr sz="18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chart9857072530.png"/>
          <p:cNvPicPr>
            <a:picLocks noChangeAspect="1"/>
          </p:cNvPicPr>
          <p:nvPr/>
        </p:nvPicPr>
        <p:blipFill>
          <a:blip r:embed="rId2"/>
          <a:stretch>
            <a:fillRect/>
          </a:stretch>
        </p:blipFill>
        <p:spPr>
          <a:xfrm>
            <a:off x="122355" y="1868356"/>
            <a:ext cx="4988584" cy="2939402"/>
          </a:xfrm>
          <a:prstGeom prst="rect">
            <a:avLst/>
          </a:prstGeom>
        </p:spPr>
      </p:pic>
      <p:pic>
        <p:nvPicPr>
          <p:cNvPr id="9" name="Picture 8" descr="table9857072530.png"/>
          <p:cNvPicPr>
            <a:picLocks noChangeAspect="1"/>
          </p:cNvPicPr>
          <p:nvPr/>
        </p:nvPicPr>
        <p:blipFill>
          <a:blip r:embed="rId3"/>
          <a:stretch>
            <a:fillRect/>
          </a:stretch>
        </p:blipFill>
        <p:spPr>
          <a:xfrm>
            <a:off x="3619787" y="1868356"/>
            <a:ext cx="5379614" cy="1901884"/>
          </a:xfrm>
          <a:prstGeom prst="rect">
            <a:avLst/>
          </a:prstGeom>
        </p:spPr>
      </p:pic>
    </p:spTree>
    <p:extLst>
      <p:ext uri="{BB962C8B-B14F-4D97-AF65-F5344CB8AC3E}">
        <p14:creationId xmlns:p14="http://schemas.microsoft.com/office/powerpoint/2010/main" val="31085299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6" y="444508"/>
            <a:ext cx="8876464" cy="521696"/>
          </a:xfrm>
        </p:spPr>
        <p:txBody>
          <a:bodyPr>
            <a:noAutofit/>
          </a:bodyPr>
          <a:lstStyle/>
          <a:p>
            <a:r>
              <a:rPr dirty="0">
                <a:latin typeface="Tahoma" panose="020B0604030504040204" pitchFamily="34" charset="0"/>
                <a:ea typeface="Tahoma" panose="020B0604030504040204" pitchFamily="34" charset="0"/>
                <a:cs typeface="Tahoma" panose="020B0604030504040204" pitchFamily="34" charset="0"/>
              </a:rPr>
              <a:t>Q4: 3. How many MOOCs have you completed as a learner </a:t>
            </a:r>
            <a:r>
              <a:rPr lang="en-US" dirty="0">
                <a:latin typeface="Tahoma" panose="020B0604030504040204" pitchFamily="34" charset="0"/>
                <a:ea typeface="Tahoma" panose="020B0604030504040204" pitchFamily="34" charset="0"/>
                <a:cs typeface="Tahoma" panose="020B0604030504040204" pitchFamily="34" charset="0"/>
              </a:rPr>
              <a:t/>
            </a:r>
            <a:br>
              <a:rPr lang="en-US" dirty="0">
                <a:latin typeface="Tahoma" panose="020B0604030504040204" pitchFamily="34" charset="0"/>
                <a:ea typeface="Tahoma" panose="020B0604030504040204" pitchFamily="34" charset="0"/>
                <a:cs typeface="Tahoma" panose="020B0604030504040204" pitchFamily="34" charset="0"/>
              </a:rPr>
            </a:br>
            <a:r>
              <a:rPr dirty="0">
                <a:latin typeface="Tahoma" panose="020B0604030504040204" pitchFamily="34" charset="0"/>
                <a:ea typeface="Tahoma" panose="020B0604030504040204" pitchFamily="34" charset="0"/>
                <a:cs typeface="Tahoma" panose="020B0604030504040204" pitchFamily="34" charset="0"/>
              </a:rPr>
              <a:t>(including any that you are currently enrolled in)?</a:t>
            </a:r>
          </a:p>
        </p:txBody>
      </p:sp>
      <p:sp>
        <p:nvSpPr>
          <p:cNvPr id="3" name="Content Placeholder 2"/>
          <p:cNvSpPr>
            <a:spLocks noGrp="1"/>
          </p:cNvSpPr>
          <p:nvPr>
            <p:ph idx="1"/>
          </p:nvPr>
        </p:nvSpPr>
        <p:spPr/>
        <p:txBody>
          <a:bodyPr/>
          <a:lstStyle/>
          <a:p>
            <a:r>
              <a:t>Answered: 145    Skipped: 10</a:t>
            </a:r>
          </a:p>
        </p:txBody>
      </p:sp>
      <p:pic>
        <p:nvPicPr>
          <p:cNvPr id="4" name="Picture 3" descr="chart9857074180.png"/>
          <p:cNvPicPr>
            <a:picLocks noChangeAspect="1"/>
          </p:cNvPicPr>
          <p:nvPr/>
        </p:nvPicPr>
        <p:blipFill>
          <a:blip r:embed="rId2"/>
          <a:stretch>
            <a:fillRect/>
          </a:stretch>
        </p:blipFill>
        <p:spPr>
          <a:xfrm>
            <a:off x="78265" y="1968910"/>
            <a:ext cx="5388428" cy="3175000"/>
          </a:xfrm>
          <a:prstGeom prst="rect">
            <a:avLst/>
          </a:prstGeom>
        </p:spPr>
      </p:pic>
      <p:pic>
        <p:nvPicPr>
          <p:cNvPr id="5" name="Picture 4" descr="table9857074180.png"/>
          <p:cNvPicPr>
            <a:picLocks noChangeAspect="1"/>
          </p:cNvPicPr>
          <p:nvPr/>
        </p:nvPicPr>
        <p:blipFill>
          <a:blip r:embed="rId3"/>
          <a:stretch>
            <a:fillRect/>
          </a:stretch>
        </p:blipFill>
        <p:spPr>
          <a:xfrm>
            <a:off x="3755573" y="1968910"/>
            <a:ext cx="5388427" cy="1905000"/>
          </a:xfrm>
          <a:prstGeom prst="rect">
            <a:avLst/>
          </a:prstGeom>
        </p:spPr>
      </p:pic>
    </p:spTree>
    <p:extLst>
      <p:ext uri="{BB962C8B-B14F-4D97-AF65-F5344CB8AC3E}">
        <p14:creationId xmlns:p14="http://schemas.microsoft.com/office/powerpoint/2010/main" val="10002709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sz="2400" dirty="0" smtClean="0">
                <a:latin typeface="Tahoma" panose="020B0604030504040204" pitchFamily="34" charset="0"/>
                <a:ea typeface="Tahoma" panose="020B0604030504040204" pitchFamily="34" charset="0"/>
                <a:cs typeface="Tahoma" panose="020B0604030504040204" pitchFamily="34" charset="0"/>
              </a:rPr>
              <a:t>Q7</a:t>
            </a:r>
            <a:r>
              <a:rPr sz="2400" dirty="0">
                <a:latin typeface="Tahoma" panose="020B0604030504040204" pitchFamily="34" charset="0"/>
                <a:ea typeface="Tahoma" panose="020B0604030504040204" pitchFamily="34" charset="0"/>
                <a:cs typeface="Tahoma" panose="020B0604030504040204" pitchFamily="34" charset="0"/>
              </a:rPr>
              <a:t>. What is the delivery format of your most recent MOOC?</a:t>
            </a:r>
          </a:p>
        </p:txBody>
      </p:sp>
      <p:sp>
        <p:nvSpPr>
          <p:cNvPr id="3" name="Content Placeholder 2"/>
          <p:cNvSpPr>
            <a:spLocks noGrp="1"/>
          </p:cNvSpPr>
          <p:nvPr>
            <p:ph idx="1"/>
          </p:nvPr>
        </p:nvSpPr>
        <p:spPr/>
        <p:txBody>
          <a:bodyPr/>
          <a:lstStyle/>
          <a:p>
            <a:r>
              <a:t>Answered: 143    Skipped: 12</a:t>
            </a:r>
          </a:p>
        </p:txBody>
      </p:sp>
      <p:pic>
        <p:nvPicPr>
          <p:cNvPr id="4" name="Picture 3" descr="chart9857076730.png"/>
          <p:cNvPicPr>
            <a:picLocks noChangeAspect="1"/>
          </p:cNvPicPr>
          <p:nvPr/>
        </p:nvPicPr>
        <p:blipFill>
          <a:blip r:embed="rId2"/>
          <a:stretch>
            <a:fillRect/>
          </a:stretch>
        </p:blipFill>
        <p:spPr>
          <a:xfrm>
            <a:off x="0" y="1880386"/>
            <a:ext cx="6895854" cy="4063214"/>
          </a:xfrm>
          <a:prstGeom prst="rect">
            <a:avLst/>
          </a:prstGeom>
        </p:spPr>
      </p:pic>
      <p:pic>
        <p:nvPicPr>
          <p:cNvPr id="5" name="Picture 4" descr="table9857076730.png"/>
          <p:cNvPicPr>
            <a:picLocks noChangeAspect="1"/>
          </p:cNvPicPr>
          <p:nvPr/>
        </p:nvPicPr>
        <p:blipFill>
          <a:blip r:embed="rId3"/>
          <a:stretch>
            <a:fillRect/>
          </a:stretch>
        </p:blipFill>
        <p:spPr>
          <a:xfrm>
            <a:off x="3813535" y="1902509"/>
            <a:ext cx="5243133" cy="2136091"/>
          </a:xfrm>
          <a:prstGeom prst="rect">
            <a:avLst/>
          </a:prstGeom>
        </p:spPr>
      </p:pic>
    </p:spTree>
    <p:extLst>
      <p:ext uri="{BB962C8B-B14F-4D97-AF65-F5344CB8AC3E}">
        <p14:creationId xmlns:p14="http://schemas.microsoft.com/office/powerpoint/2010/main" val="3566452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0" y="1836359"/>
          <a:ext cx="5486400" cy="2990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47073784"/>
              </p:ext>
            </p:extLst>
          </p:nvPr>
        </p:nvGraphicFramePr>
        <p:xfrm>
          <a:off x="3564294" y="4191000"/>
          <a:ext cx="5579706" cy="1723461"/>
        </p:xfrm>
        <a:graphic>
          <a:graphicData uri="http://schemas.openxmlformats.org/presentationml/2006/ole">
            <mc:AlternateContent xmlns:mc="http://schemas.openxmlformats.org/markup-compatibility/2006">
              <mc:Choice xmlns:v="urn:schemas-microsoft-com:vml" Requires="v">
                <p:oleObj spid="_x0000_s1026" name="Worksheet" r:id="rId4" imgW="4934102" imgH="1524090" progId="Excel.Sheet.8">
                  <p:embed/>
                </p:oleObj>
              </mc:Choice>
              <mc:Fallback>
                <p:oleObj name="Worksheet" r:id="rId4" imgW="4934102" imgH="1524090" progId="Excel.Sheet.8">
                  <p:embed/>
                  <p:pic>
                    <p:nvPicPr>
                      <p:cNvPr id="0" name=""/>
                      <p:cNvPicPr/>
                      <p:nvPr/>
                    </p:nvPicPr>
                    <p:blipFill>
                      <a:blip r:embed="rId5"/>
                      <a:stretch>
                        <a:fillRect/>
                      </a:stretch>
                    </p:blipFill>
                    <p:spPr>
                      <a:xfrm>
                        <a:off x="3564294" y="4191000"/>
                        <a:ext cx="5579706" cy="1723461"/>
                      </a:xfrm>
                      <a:prstGeom prst="rect">
                        <a:avLst/>
                      </a:prstGeom>
                    </p:spPr>
                  </p:pic>
                </p:oleObj>
              </mc:Fallback>
            </mc:AlternateContent>
          </a:graphicData>
        </a:graphic>
      </p:graphicFrame>
    </p:spTree>
    <p:extLst>
      <p:ext uri="{BB962C8B-B14F-4D97-AF65-F5344CB8AC3E}">
        <p14:creationId xmlns:p14="http://schemas.microsoft.com/office/powerpoint/2010/main" val="15045167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5" y="1190631"/>
            <a:ext cx="8410442" cy="1211474"/>
          </a:xfrm>
        </p:spPr>
        <p:txBody>
          <a:bodyPr>
            <a:noAutofit/>
          </a:bodyPr>
          <a:lstStyle/>
          <a:p>
            <a:pPr algn="ctr"/>
            <a:r>
              <a:rPr sz="2700" dirty="0">
                <a:latin typeface="Tahoma" panose="020B0604030504040204" pitchFamily="34" charset="0"/>
                <a:ea typeface="Tahoma" panose="020B0604030504040204" pitchFamily="34" charset="0"/>
                <a:cs typeface="Tahoma" panose="020B0604030504040204" pitchFamily="34" charset="0"/>
              </a:rPr>
              <a:t>13. How do you address students’ varying competencies and needs?[Check all that apply]</a:t>
            </a:r>
          </a:p>
        </p:txBody>
      </p:sp>
      <p:graphicFrame>
        <p:nvGraphicFramePr>
          <p:cNvPr id="6" name="Object 5"/>
          <p:cNvGraphicFramePr>
            <a:graphicFrameLocks noChangeAspect="1"/>
          </p:cNvGraphicFramePr>
          <p:nvPr>
            <p:extLst/>
          </p:nvPr>
        </p:nvGraphicFramePr>
        <p:xfrm>
          <a:off x="802481" y="2678907"/>
          <a:ext cx="7181850" cy="2883694"/>
        </p:xfrm>
        <a:graphic>
          <a:graphicData uri="http://schemas.openxmlformats.org/presentationml/2006/ole">
            <mc:AlternateContent xmlns:mc="http://schemas.openxmlformats.org/markup-compatibility/2006">
              <mc:Choice xmlns:v="urn:schemas-microsoft-com:vml" Requires="v">
                <p:oleObj spid="_x0000_s2050" name="Worksheet" r:id="rId3" imgW="6667398" imgH="2676637" progId="Excel.Sheet.8">
                  <p:embed/>
                </p:oleObj>
              </mc:Choice>
              <mc:Fallback>
                <p:oleObj name="Worksheet" r:id="rId3" imgW="6667398" imgH="2676637" progId="Excel.Sheet.8">
                  <p:embed/>
                  <p:pic>
                    <p:nvPicPr>
                      <p:cNvPr id="0" name=""/>
                      <p:cNvPicPr/>
                      <p:nvPr/>
                    </p:nvPicPr>
                    <p:blipFill>
                      <a:blip r:embed="rId4"/>
                      <a:stretch>
                        <a:fillRect/>
                      </a:stretch>
                    </p:blipFill>
                    <p:spPr>
                      <a:xfrm>
                        <a:off x="802481" y="2678907"/>
                        <a:ext cx="7181850" cy="2883694"/>
                      </a:xfrm>
                      <a:prstGeom prst="rect">
                        <a:avLst/>
                      </a:prstGeom>
                    </p:spPr>
                  </p:pic>
                </p:oleObj>
              </mc:Fallback>
            </mc:AlternateContent>
          </a:graphicData>
        </a:graphic>
      </p:graphicFrame>
    </p:spTree>
    <p:extLst>
      <p:ext uri="{BB962C8B-B14F-4D97-AF65-F5344CB8AC3E}">
        <p14:creationId xmlns:p14="http://schemas.microsoft.com/office/powerpoint/2010/main" val="37609603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1190632"/>
            <a:ext cx="8164285" cy="553027"/>
          </a:xfrm>
        </p:spPr>
        <p:txBody>
          <a:bodyP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14. What types of learning resources can participants select from in your most recent MOOC?[Check all that apply]</a:t>
            </a:r>
            <a:endParaRPr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Object 3"/>
          <p:cNvGraphicFramePr>
            <a:graphicFrameLocks noChangeAspect="1"/>
          </p:cNvGraphicFramePr>
          <p:nvPr>
            <p:extLst/>
          </p:nvPr>
        </p:nvGraphicFramePr>
        <p:xfrm>
          <a:off x="1689389" y="1724026"/>
          <a:ext cx="6181725" cy="4276725"/>
        </p:xfrm>
        <a:graphic>
          <a:graphicData uri="http://schemas.openxmlformats.org/presentationml/2006/ole">
            <mc:AlternateContent xmlns:mc="http://schemas.openxmlformats.org/markup-compatibility/2006">
              <mc:Choice xmlns:v="urn:schemas-microsoft-com:vml" Requires="v">
                <p:oleObj spid="_x0000_s3074" name="Worksheet" r:id="rId3" imgW="6181750" imgH="4276568" progId="Excel.Sheet.8">
                  <p:embed/>
                </p:oleObj>
              </mc:Choice>
              <mc:Fallback>
                <p:oleObj name="Worksheet" r:id="rId3" imgW="6181750" imgH="4276568" progId="Excel.Sheet.8">
                  <p:embed/>
                  <p:pic>
                    <p:nvPicPr>
                      <p:cNvPr id="0" name=""/>
                      <p:cNvPicPr/>
                      <p:nvPr/>
                    </p:nvPicPr>
                    <p:blipFill>
                      <a:blip r:embed="rId4"/>
                      <a:stretch>
                        <a:fillRect/>
                      </a:stretch>
                    </p:blipFill>
                    <p:spPr>
                      <a:xfrm>
                        <a:off x="1689389" y="1724026"/>
                        <a:ext cx="6181725" cy="4276725"/>
                      </a:xfrm>
                      <a:prstGeom prst="rect">
                        <a:avLst/>
                      </a:prstGeom>
                    </p:spPr>
                  </p:pic>
                </p:oleObj>
              </mc:Fallback>
            </mc:AlternateContent>
          </a:graphicData>
        </a:graphic>
      </p:graphicFrame>
    </p:spTree>
    <p:extLst>
      <p:ext uri="{BB962C8B-B14F-4D97-AF65-F5344CB8AC3E}">
        <p14:creationId xmlns:p14="http://schemas.microsoft.com/office/powerpoint/2010/main" val="25483833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526780041"/>
              </p:ext>
            </p:extLst>
          </p:nvPr>
        </p:nvGraphicFramePr>
        <p:xfrm>
          <a:off x="152400" y="533400"/>
          <a:ext cx="8077200" cy="45864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3910064"/>
              </p:ext>
            </p:extLst>
          </p:nvPr>
        </p:nvGraphicFramePr>
        <p:xfrm>
          <a:off x="4210050" y="4495800"/>
          <a:ext cx="4933950" cy="2171700"/>
        </p:xfrm>
        <a:graphic>
          <a:graphicData uri="http://schemas.openxmlformats.org/presentationml/2006/ole">
            <mc:AlternateContent xmlns:mc="http://schemas.openxmlformats.org/markup-compatibility/2006">
              <mc:Choice xmlns:v="urn:schemas-microsoft-com:vml" Requires="v">
                <p:oleObj spid="_x0000_s4098" name="Worksheet" r:id="rId4" imgW="4934102" imgH="2171566" progId="Excel.Sheet.8">
                  <p:embed/>
                </p:oleObj>
              </mc:Choice>
              <mc:Fallback>
                <p:oleObj name="Worksheet" r:id="rId4" imgW="4934102" imgH="2171566" progId="Excel.Sheet.8">
                  <p:embed/>
                  <p:pic>
                    <p:nvPicPr>
                      <p:cNvPr id="0" name=""/>
                      <p:cNvPicPr/>
                      <p:nvPr/>
                    </p:nvPicPr>
                    <p:blipFill>
                      <a:blip r:embed="rId5"/>
                      <a:stretch>
                        <a:fillRect/>
                      </a:stretch>
                    </p:blipFill>
                    <p:spPr>
                      <a:xfrm>
                        <a:off x="4210050" y="4495800"/>
                        <a:ext cx="4933950" cy="2171700"/>
                      </a:xfrm>
                      <a:prstGeom prst="rect">
                        <a:avLst/>
                      </a:prstGeom>
                    </p:spPr>
                  </p:pic>
                </p:oleObj>
              </mc:Fallback>
            </mc:AlternateContent>
          </a:graphicData>
        </a:graphic>
      </p:graphicFrame>
    </p:spTree>
    <p:extLst>
      <p:ext uri="{BB962C8B-B14F-4D97-AF65-F5344CB8AC3E}">
        <p14:creationId xmlns:p14="http://schemas.microsoft.com/office/powerpoint/2010/main" val="22685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_rels/theme50.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1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3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94756</TotalTime>
  <Words>1613</Words>
  <Application>Microsoft Office PowerPoint</Application>
  <PresentationFormat>On-screen Show (4:3)</PresentationFormat>
  <Paragraphs>161</Paragraphs>
  <Slides>106</Slides>
  <Notes>0</Notes>
  <HiddenSlides>0</HiddenSlides>
  <MMClips>3</MMClips>
  <ScaleCrop>false</ScaleCrop>
  <HeadingPairs>
    <vt:vector size="8" baseType="variant">
      <vt:variant>
        <vt:lpstr>Fonts Used</vt:lpstr>
      </vt:variant>
      <vt:variant>
        <vt:i4>12</vt:i4>
      </vt:variant>
      <vt:variant>
        <vt:lpstr>Theme</vt:lpstr>
      </vt:variant>
      <vt:variant>
        <vt:i4>57</vt:i4>
      </vt:variant>
      <vt:variant>
        <vt:lpstr>Embedded OLE Servers</vt:lpstr>
      </vt:variant>
      <vt:variant>
        <vt:i4>1</vt:i4>
      </vt:variant>
      <vt:variant>
        <vt:lpstr>Slide Titles</vt:lpstr>
      </vt:variant>
      <vt:variant>
        <vt:i4>106</vt:i4>
      </vt:variant>
    </vt:vector>
  </HeadingPairs>
  <TitlesOfParts>
    <vt:vector size="176" baseType="lpstr">
      <vt:lpstr>Gulim</vt:lpstr>
      <vt:lpstr>MS PGothic</vt:lpstr>
      <vt:lpstr>Arial</vt:lpstr>
      <vt:lpstr>Arial Narrow</vt:lpstr>
      <vt:lpstr>Calibri</vt:lpstr>
      <vt:lpstr>Calibri Light</vt:lpstr>
      <vt:lpstr>Century Gothic</vt:lpstr>
      <vt:lpstr>Helvetica Neue</vt:lpstr>
      <vt:lpstr>Tahoma</vt:lpstr>
      <vt:lpstr>Times New Roman</vt:lpstr>
      <vt:lpstr>Wingdings</vt:lpstr>
      <vt:lpstr>Wingdings 3</vt:lpstr>
      <vt:lpstr>2_5 white background logo top</vt:lpstr>
      <vt:lpstr>5 white background logo top</vt:lpstr>
      <vt:lpstr>51_Office Theme</vt:lpstr>
      <vt:lpstr>16_Professional</vt:lpstr>
      <vt:lpstr>15_Office Theme</vt:lpstr>
      <vt:lpstr>52_Office Theme</vt:lpstr>
      <vt:lpstr>Custom Design</vt:lpstr>
      <vt:lpstr>51_Default Design</vt:lpstr>
      <vt:lpstr>19_Default Design</vt:lpstr>
      <vt:lpstr>59_Office Theme</vt:lpstr>
      <vt:lpstr>60_Office Theme</vt:lpstr>
      <vt:lpstr>63_Office Theme</vt:lpstr>
      <vt:lpstr>13_Office Theme</vt:lpstr>
      <vt:lpstr>65_Office Theme</vt:lpstr>
      <vt:lpstr>16_Office Theme</vt:lpstr>
      <vt:lpstr>15_Professional</vt:lpstr>
      <vt:lpstr>46_Office Theme</vt:lpstr>
      <vt:lpstr>6_Default Design</vt:lpstr>
      <vt:lpstr>24_Office Theme</vt:lpstr>
      <vt:lpstr>26_Office Theme</vt:lpstr>
      <vt:lpstr>Office Theme</vt:lpstr>
      <vt:lpstr>20_Office Theme</vt:lpstr>
      <vt:lpstr>44_Office Theme</vt:lpstr>
      <vt:lpstr>4_Default Design</vt:lpstr>
      <vt:lpstr>61_Office Theme</vt:lpstr>
      <vt:lpstr>66_Office Theme</vt:lpstr>
      <vt:lpstr>68_Office Theme</vt:lpstr>
      <vt:lpstr>70_Office Theme</vt:lpstr>
      <vt:lpstr>56_Office Theme</vt:lpstr>
      <vt:lpstr>72_Office Theme</vt:lpstr>
      <vt:lpstr>20_Default Design</vt:lpstr>
      <vt:lpstr>3_Office Theme</vt:lpstr>
      <vt:lpstr>30_Default Design</vt:lpstr>
      <vt:lpstr>1_Office Theme</vt:lpstr>
      <vt:lpstr>9_Default Design</vt:lpstr>
      <vt:lpstr>31_Default Design</vt:lpstr>
      <vt:lpstr>1_Professional</vt:lpstr>
      <vt:lpstr>11_Office Theme</vt:lpstr>
      <vt:lpstr>73_Office Theme</vt:lpstr>
      <vt:lpstr>28_Office Theme</vt:lpstr>
      <vt:lpstr>74_Office Theme</vt:lpstr>
      <vt:lpstr>76_Office Theme</vt:lpstr>
      <vt:lpstr>25_Office Theme</vt:lpstr>
      <vt:lpstr>18_Office Theme</vt:lpstr>
      <vt:lpstr>22_Office Theme</vt:lpstr>
      <vt:lpstr>30_Office Theme</vt:lpstr>
      <vt:lpstr>2_Office Theme</vt:lpstr>
      <vt:lpstr>4_Office Theme</vt:lpstr>
      <vt:lpstr>5_Office Theme</vt:lpstr>
      <vt:lpstr>Ion</vt:lpstr>
      <vt:lpstr>6_Office Theme</vt:lpstr>
      <vt:lpstr>Professional</vt:lpstr>
      <vt:lpstr>Data slides</vt:lpstr>
      <vt:lpstr>1_Data slides</vt:lpstr>
      <vt:lpstr>7_Office Theme</vt:lpstr>
      <vt:lpstr>2_Data slides</vt:lpstr>
      <vt:lpstr>3_Data slides</vt:lpstr>
      <vt:lpstr>Worksheet</vt:lpstr>
      <vt:lpstr>MOOC and Open Education Around the World:  Recent News and Research Clues</vt:lpstr>
      <vt:lpstr>Audience Poll #1:  Does your research ever end in failure? May 11, 2016 We're All Failures The Chronicle of Higher Education https://chroniclevitae.com/news/1391-we-re-all-failures?cid=at&amp;utm_source=at&amp;utm_medium=en&amp;elqTrackId=4fb9cc139bc44f8995a1fa5e537c1fd1&amp;elq=c0dd0d45a2514289916fc3f4d5577e5f&amp;elqaid=9077&amp;elqat=1&amp;elqCampaignId=3137 </vt:lpstr>
      <vt:lpstr>July 14, 2016 Are MOOCs Forever? Jeffrey R. Young, The Chronicle of Higher Education http://chronicle.com/article/Are-MOOCs-Forever-/237130?cid=pm&amp;utm_source=pm&amp;utm_medium=en&amp;elqTrackId=5f7b494bdda84023911d66f85b93e1e3&amp;elq=5c0b2aa796e34526bf205d4b54603af9&amp;elqaid=9837&amp;elqat=1&amp;elqCampaignId=3604 </vt:lpstr>
      <vt:lpstr>August 17, 2016 Coursera’s co-founder Daphne Koller set to start anew at Calico  John Mannes, TechCrunch https://techcrunch.com/2016/08/17/courseras-co-founder-daphne-koller-set-to-start-anew-at-calico/ </vt:lpstr>
      <vt:lpstr>Audience Poll #2:  Who in here has taken a MOOC?</vt:lpstr>
      <vt:lpstr>December 30, 2015 Less Experimentation, More Iteration:  A Review of MOOC Stats and Trends in 2015 Class Central Blog, Dhawal Shah https://www.class-central.com/report/moocs-stats-and-trends-2015/  https://www.class-central.com/report/  https://www.youtube.com/watch?v=LD0sNEVhNZ8 </vt:lpstr>
      <vt:lpstr>August 3, 2016 The Science of Happiness, edX, UC-Berkeley https://www.edx.org/course/science-happiness-uc-berkeleyx-gg101x-3#!  </vt:lpstr>
      <vt:lpstr>August 30, 2016 Thousands sign up for free online wine course, John Elmes, Wine News http://www.decanter.com/wine-news/online-wine-course-adelaide-325646/ </vt:lpstr>
      <vt:lpstr>January 11, 2016 Maps and the Geospatial Revolution Anthony C. Robinson, Penn State, Coursera http://chronicle.com/article/Mapping-a-MOOC-Reveals-Global/234795?cid=at&amp;utm_source=at&amp;utm_medium=en&amp;elq=bf52c7566e1d42d6ac7d42b49e1980ea&amp;elqCampaignId=2208&amp;elqaid=7501&amp;elqat=1&amp;elqTrackId=ed3e40a9614c4a5fb84d8851653a8839 </vt:lpstr>
      <vt:lpstr>State of the MOOC 2016:  A Year of Massive Landscape Change For Massive Open Online Courses, Online Course Report http://www.onlinecoursereport.com/state-of-the-mooc-2016-a-year-of-massive-landscape-change-for-massive-open-online-courses/  http://chronicle.com/blogs/wiredcampus/moocs-are-still-rising-at-least-in-numbers/57527 </vt:lpstr>
      <vt:lpstr>August 14, 2016 Data From the 2016 Almanac, Chronicle of Higher Education http://chronicle.com/interactives/almanac-2016?cid=cp51#id=37_502 </vt:lpstr>
      <vt:lpstr>January 14, 2016 Why You Should Care That MOOCs Had a Great 2015 Bravetta Hassell, Chief Learning Officer</vt:lpstr>
      <vt:lpstr>January 14, 2016 Why You Should Care That MOOCs Had a Great 2015 Bravetta Hassell, Chief Learning Officer</vt:lpstr>
      <vt:lpstr>February, 2016 MOOCWatch Feb 2016: More Students, More Price Points, More Models. Anuar Andres Lequerica is Class Central’s analyst https://www.class-central.com/report/moocwatch-feb-2016/ </vt:lpstr>
      <vt:lpstr>July 21, 2016 The Scope of edX,  Joshua Kim, Inside Higher Ed https://www.insidehighered.com/blogs/technology-and-learning/scope-edx?utm_source=Inside+Higher+Ed&amp;utm_campaign=56cdbb1f78-DNU20160722&amp;utm_medium=email&amp;utm_term=0_1fcbc04421-56cdbb1f78-197362401 </vt:lpstr>
      <vt:lpstr>July 21, 2016 The Scope of edX Joshua Kim, Inside Higher Ed https://www.insidehighered.com/blogs/technology-and-learning/scope-edx?utm_source=Inside+Higher+Ed&amp;utm_campaign=56cdbb1f78-DNU20160722&amp;utm_medium=email&amp;utm_term=0_1fcbc04421-56cdbb1f78-197362401 </vt:lpstr>
      <vt:lpstr>July 27, 2016 Class Central https://www.class-central.com/collection/top-free-online-courses </vt:lpstr>
      <vt:lpstr>2016 State of the MOOC 2016:  A Year of Massive Landscape Change For Massive Open Online Courses, Online Course Report http://www.onlinecoursereport.com/state-of-the-mooc-2016-a-year-of-massive-landscape-change-for-massive-open-online-courses/ </vt:lpstr>
      <vt:lpstr>January 5, 2016 Use Of MOOCs And Online Education Is Exploding: Here's Why Josh Bersin, Forbes http://www.forbes.com/sites/joshbersin/2016/01/05/use-of-moocs-and-online-education-is-exploding-heres-why/#290acdda7f09 </vt:lpstr>
      <vt:lpstr>May 19, 2016 Current Issues on MOOC Research Trang Phan, University of Houston, tphanuh16@gmail.com </vt:lpstr>
      <vt:lpstr>Question: "What are the problems that MOOCs and OER are supposed to address?" or "Are MOOCs and OER "solutions" in search of problems?" (Note: Best Answers get a MOOCs book.)</vt:lpstr>
      <vt:lpstr>Activity #1:  During this talk, jot down a research idea on a card. We will share it at the end. (Note: Best idea gets a MOOCs book.)</vt:lpstr>
      <vt:lpstr>35 MOOC Research Topics 1. Learner-Focused 2. Instructor-Focused 3. Course/Instructional Design 4. Impact/Context 5. Other</vt:lpstr>
      <vt:lpstr>MOOC Research Openings… Part 1: Learner-Focused</vt:lpstr>
      <vt:lpstr>Audience Poll #3:  Have you ever dropped a MOOC? Have you ever completed a MOOC? http://elearnhero.com/moocs-completion-rates/ </vt:lpstr>
      <vt:lpstr>May 2013 Research Topic #1.  Dropout (i.e., retention) Concerns MOOCs @ Edinburgh 2013– Report #1</vt:lpstr>
      <vt:lpstr>September 7, 2016 Research Topic #2.  Content Access and Use What Clicks From 70,000 Courses Reveal  About Student Learning Jeffrey R. Young, Chronicle of Higher Education  http://www.chronicle.com/article/What-Clicks-From-70000/237704?cid=at&amp;utm_source=at&amp;utm_medium=en&amp;elqTrackId=afbd8d54d8b6402fbf0356a3032c34c1&amp;elq=52781cf944e142dd83f8f7bdf61b1eaf&amp;elqaid=10562&amp;elqat=1&amp;elqCampaignId=3986 </vt:lpstr>
      <vt:lpstr>May 2013 Research Topic #3.  MOOC Motivators and Goals MOOCs @ Edinburgh 2013– Report #1 Bioelectricity: A Quantitative Approach,  Duke University’s First MOOC</vt:lpstr>
      <vt:lpstr>April, 2015 Learners Goals, Motivations, Achievements, Challenges, etc. Bonk, C. J., Lee, M. M., Kou, X., Xu, S. &amp; Sheu, F.-R. (2015). Understanding the Self-Directed Online Learning Preferences, Goals, Achievements, and Challenges of MIT OpenCourseWare Subscribers. Educational Technology and Society, 18(2), 349-368. Available: http://www.ifets.info/journals/18_2/26.pdf;  Issue TOC: http://www.ifets.info/issues.php?id=67 </vt:lpstr>
      <vt:lpstr>June 13, 2014 Research Topic #4.  Learner Engagement with Content 8 Things You Should Know About MOOCs Chronicle of Higher Education, Jonah Newman and Soo Oh http://chronicle.com/article/MOOCs-EdX/146901/ </vt:lpstr>
      <vt:lpstr>January 11, 2016 Mapping a MOOC Reveals Global Patterns in Student Engagement Chronicle of Higher Education, Anthony C. Robinson  http://chronicle.com/article/Mapping-a-MOOC-Reveals-Global/234795?cid=at&amp;utm_source=at&amp;utm_medium=en&amp;elq=bf52c7566e1d42d6ac7d42b49e1980ea&amp;elqCampaignId=2208&amp;elqaid=7501&amp;elqat=1&amp;elqTrackId=ed3e40a9614c4a5fb84d8851653a8839 </vt:lpstr>
      <vt:lpstr>May 27, 2015 Research Topic #5.  MOOC Participant Study Strategies The Invisible Learners Taking MOOCs,  George Veletsianos, Inside Higher Ed https://www.insidehighered.com/blogs/higher-ed-beta/invisible-learners-taking-moocs </vt:lpstr>
      <vt:lpstr>October 6, 2015 Research Topic #6.  MOOCs as a Learning Supplement Using MOOCs to Fill In Your Weak Spots, Hanna Peacock, Inside Higher Ed https://www.insidehighered.com/blogs/gradhacker/using-moocs-fill-your-weak-spots?utm_source=Inside+Higher+Ed&amp;utm_campaign=bf05053fb7-DNU20151007&amp;utm_medium=email&amp;utm_term=0_1fcbc04421-bf05053fb7-197362401 </vt:lpstr>
      <vt:lpstr>April 21, 2014 Research Topic #7. Benefits of MOOCs for Disadvantaged and Underprivileged  The Revolution Is Not Being MOOC-ized, Students are educated, employed, and male. Gayle Christensen and Brandon Alcorn, UPenn, New Scientist http://www.slate.com/articles/health_and_science/new_scientist/2014/03/mooc_survey_students_of_free_online_courses_are_educated_employed_and_male.html   </vt:lpstr>
      <vt:lpstr>OER and MOOCs in Africa:  The AVU Experience Griff Richards and Bakary Diallo, African Virtual University Nairobi, Kenya</vt:lpstr>
      <vt:lpstr>April 20, 2015 Research Topic #8. Case Studies 250 MOOCs and Counting: One Man’s Educational Journey, Chronicle of Higher Education http://chronicle.com/article/250-MOOCsCounting-One/229397/?cid=at  If the MOOC movement has faded, nobody told Jima Ngei. Mr. Ngei, who lives in Port Harcourt, Nigeria, has completed and passed 250.</vt:lpstr>
      <vt:lpstr>May 19, 2016 From MOOC to bootcamp to MIT MIT News http://news.mit.edu/2016/mooc-bootcamp-mit-0519 </vt:lpstr>
      <vt:lpstr>MIT Data:  Prepares to Reenter University (41-50 year old male, Middle East)</vt:lpstr>
      <vt:lpstr>August 28, 2016 Research Topic #9. MOOC Plagiarism The New Cheating Economy, Brad Wolverton, The Chronicle of Higher Education http://www.chronicle.com/article/The-New-Cheating-Economy/237587?cid=at&amp;utm_source=at&amp;utm_medium=en&amp;elqTrackId=57c94038703546fda36eca130ad20e28&amp;elq=ba28e5398d584c278a1266d3473adbd9&amp;elqaid=10453&amp;elqat=1&amp;elqCampaignId=3922 </vt:lpstr>
      <vt:lpstr>August 31, 2016 BoostMyGrade.com http://www.boostmygrade.com/ </vt:lpstr>
      <vt:lpstr>August 31, 2016 NoNeedtoStudy.com https://www.noneedtostudy.com/myclass/ </vt:lpstr>
      <vt:lpstr>August 28, 2016 The New Cheating Economy, Brad Wolverton, The Chronicle of Higher Education http://www.chronicle.com/article/The-New-Cheating-Economy/237587?cid=at&amp;utm_source=at&amp;utm_medium=en&amp;elqTrackId=57c94038703546fda36eca130ad20e28&amp;elq=ba28e5398d584c278a1266d3473adbd9&amp;elqaid=10453&amp;elqat=1&amp;elqCampaignId=3922 </vt:lpstr>
      <vt:lpstr>MOOC Research Openings… Part 2: Instructor-Focused</vt:lpstr>
      <vt:lpstr>October 25, 2014 Research Topic #10.  Faculty Awareness of the Open World Opening the Curriculum: Open Educational Resources in U.S. Higher Education, 2014, I. Elaine Allen and Jeff Seaman http://www.onlinelearningsurvey.com/reports/openingthecurriculum2014.pdf </vt:lpstr>
      <vt:lpstr>February 24, 2016 MIT OpenCourseWare  http://ocw.mit.edu/about/15-years/ </vt:lpstr>
      <vt:lpstr>February 2016 Faculty Awareness of the Open World Going Digital: Faculty Perspectives on Digital and OER Course Materials Kenneth Green, The Campus Computing Project http://www.campuscomputing.net/goingdigital2016 </vt:lpstr>
      <vt:lpstr>February 2016 Going Digital: Faculty Perspectives on Digital and OER Course Materials Kenneth Green, The Campus Computing Project http://www.campuscomputing.net/goingdigital2016 </vt:lpstr>
      <vt:lpstr>Research Topic #11. Actual Use of Open Access Resources and Materials Nature, Openwords, etc. http://www.openwords.com/  https://www.facebook.com/Openwords </vt:lpstr>
      <vt:lpstr>October 29, 2015 Research Topic #12.  Admin Support of the Open World Campus Tech Leaders Report More Support for Free Educational Materials, Ellen Wexler, Chronicle of Higher Education</vt:lpstr>
      <vt:lpstr>September 2, 2016 Research Topic #13.  Instructor MOOC Grading Impacting Motivation Humans, the Latest MOOC Feature Carl Straumsheim, Inside Higher Ed https://www.insidehighered.com/news/2016/09/02/massachusetts-institute-technology-experiments-instructor-grading-massive-open?utm_source=Inside+Higher+Ed&amp;utm_campaign=4b5742079a-DNU20160902&amp;utm_medium=email&amp;utm_term=0_1fcbc04421-4b5742079a-197362401&amp;mc_cid=4b5742079a&amp;mc_eid=aa4227c9f6 </vt:lpstr>
      <vt:lpstr>Activity #2: Half-Way Pt. Which of the research ideas mentioned so far match what you have written down?</vt:lpstr>
      <vt:lpstr>MOOC Research Openings… Part 3: Course/Instructional Design</vt:lpstr>
      <vt:lpstr>Research Topic #14. MOOC Participant Help Giving Behaviors, Learning Communities, and Ecologies Chapter 14: Creating a Temporary Spontaneous Mini-Ecosystem through a MOOC Paul Kim and Charlie Chung, Stanford University Figure 2. Twitter thread announcing the MOOC </vt:lpstr>
      <vt:lpstr>July 2015 Research Topic #15. Rubric Analysis of MOOC Pedagogy AMP: A Tool for Characterizing the Pedagogical Approaches of MOOCs Karen Swan, Scott Day, Leonard Bogle, and Traci van Prooyen University of Illinois Springfield Figure 3. Ratings Metaphors</vt:lpstr>
      <vt:lpstr>December 30, 2015 Research Topic #16. Research on Changes in Teaching Practices Udemy Awards, 2015 Instructor Awards! https://teach.udemy.com/congratulations-to-udemys-outstanding-instructors-of-2015/ </vt:lpstr>
      <vt:lpstr>August 20, 2015 Research on Unique Pedagogy Syracuse professor offers free ‘Star Trek’ class to the public, USA Today, Amari D. Pollard, LeMayne College http://college.usatoday.com/2015/08/20/syracuse-professor-offers-free-star-trek-class-to-the-public/ r </vt:lpstr>
      <vt:lpstr>May 31, 2014 Research Topic #17.  Localization of Content and Multicultural Practices ocMOOCs and hMOOCs Revolutionizing online education Professor creates courses tailored to cultural differences, Korea JoongAng Daily, KIM BONG-MOON [bongmoon@joongang.co.kr]  http://koreajoongangdaily.joins.com/news/article/article.aspx?aid=2989930&amp;cloc=joongangdaily%7Chome%7Cnewslist1 </vt:lpstr>
      <vt:lpstr>2016 Research Topic #18.  Language Availability State of the MOOC 2016:  A Year of Massive Landscape Change For Massive Open Online Courses, Online Course Report http://www.onlinecoursereport.com/state-of-the-mooc-2016-a-year-of-massive-landscape-change-for-massive-open-online-courses/ </vt:lpstr>
      <vt:lpstr>June 26, 2015 Research Topic #19. Cultural Differences in MOOC Perceptions and Definitions In China, Where Everything is a MOOC, Education Week, Justin Reich, HarvardX Research Fellow http://blogs.edweek.org/edweek/edtechresearcher/2015/05/in_china_where_everything_is_a_mooc.html?r=284759497</vt:lpstr>
      <vt:lpstr>MOOC Research Openings… Part 4: Impact/Context-Focused</vt:lpstr>
      <vt:lpstr>Part 4: Impact/Context-Focused Duke MOOCs Around the World  https://www.youtube.com/watch?v=nL5QQRR6IOU&amp;feature=youtu.be </vt:lpstr>
      <vt:lpstr>April 23, 2015 Research Topic #20.  Cost-Benefit Analysis Offloading Semesters or Years to MOOCs The Catch in Arizona State’s Low-Cost Freshman Year Online: No Aid, Chronicle of Higher Education, Thomas Fisher http://chronicle.com/article/The-Catch-in-Arizona-State-s/229617/ </vt:lpstr>
      <vt:lpstr>Building Talent Pipeline Master’s Degree Is New Frontier of Study Online, August 17, 2013, The New York Times By Tamar Lewin http://chronicle.com/article/MOOCs-May-Not-Be-So-Disruptive/140965/  http://extensionengine.com/putting-moocs-to-work-recap-infographic/#.VExR4o3wtjs  </vt:lpstr>
      <vt:lpstr>May 19, 2016 Research Topic #21. MOOC Access and Use (e.g., MOOC listings and ratings schemes) MOOC lists: Class Central, the MOOC list https://www.mooc-list.com/ https://www.class-central.com/  </vt:lpstr>
      <vt:lpstr>October 7, 2015 Research Topic #22.  Alternative Delivery Systems MIT Unveils ‘MicroMaster’s,’ Allowing Students to Get Half Their Degree From MOOCs, Andy Thomason, Chronicle of Higher Education</vt:lpstr>
      <vt:lpstr>June 12, 2014 Research Topic #23. Economic Value of MOOCs (Assessment Issues) Will a degree made up of Moocs ever be worth the paper it's written on? The University of the People can now hand out degrees to its online students – but will employers take them seriously?, Louise Tickle The Guardian http://www.theguardian.com/higher-education-network/blog/2014/jun/12/moocs-viable-alternative-traditional-degree </vt:lpstr>
      <vt:lpstr>April 17, 2014 Research Topic #24.  Impact of MOOCs Across Age, Gender, and Course Type Infographic: Global MOOC statistics eCampus News, Meris Stansbury http://www.ecampusnews.com/research/infographic-moocs-global-436/  Inforgraphic: https://magic.piktochart.com/output/1747660-moocs </vt:lpstr>
      <vt:lpstr>What About Age? Data Visualization Tools  (Harvard and MIT MOOCs)  Lawrence Biemiller, February 20, 2014, Chronicle of HE http://chronicle.com/blogs/wiredcampus/harvard-and-mit-release-visualization-tools-for-trove-of-mooc-data/50631?cid=pm&amp;utm_source=pm&amp;utm_medium=en </vt:lpstr>
      <vt:lpstr>October 6, 2014 Research Topic #25.  High School Student College Prep and Advanced Placement Courses edX turns attention to high school MOOCs, eSchool News http://www.eschoolnews.com/2014/10/06/high-school-moocs-839/print/  </vt:lpstr>
      <vt:lpstr>January 11, 2016 7th grade scholarships for MOOC completion U.S. News and World Report, eSchool News http://www.eschoolnews.com/2016/01/11/7th-grade-scholarships-for-mooc-completion/ </vt:lpstr>
      <vt:lpstr>Research Topic #26. Acceptability of MOOCs as Corporate Training G2g (Googler to Googler) Training Seven Ways to Corporate MOOC, Udemy blog, December 23, 2013, Shannon Hughes https://www.udemy.com/organizations/blog/2013/12/23/seven-ways-to-corporate-mooc/ </vt:lpstr>
      <vt:lpstr>July 28, 2016 Udemy Your opportunity for adventure ends tomorrow — 50% off any course  https://www.udemy.com/courses/ </vt:lpstr>
      <vt:lpstr>September 15, 2015 Research Topic #27.  MOOCs for Social Impact Social Learning for Social Impact, edX Join the world’s first GROOC – a MOOC for groups – to collaborate with others globally and create social change. https://www.edx.org/course/social-learning-social-impact-mcgillx-groocx  https://www.youtube.com/watch?t=36&amp;v=WNg-5LFAMdI </vt:lpstr>
      <vt:lpstr>January 27, 2014 Research Topic #28.  Various Geo-Political Issues Coursera Support Center, Why is my country blocked? http://help.coursera.org/customer/portal/articles/1425714-why-is-my-country-blocked-  Online education platform Coursera  blocks students in Syria and Iran, Wamba, Nina Curley http://www.wamda.com/2014/01/coursera-blocks-syria-and-iran-moocs-online-courses </vt:lpstr>
      <vt:lpstr>October 7, 2014 ALISON: Global Health Initiatives Online Mooc courses deliver Ebola health advice, BBC News, Sean Coughlan http://www.bbc.com/news/education-29521360  http://www.advancelearning.com/why-wait-for-others-to-fight-ebola</vt:lpstr>
      <vt:lpstr>September 16, 2013 Research Topic #29. Issues of Quality Rwandan Degree Program Aims for a 'University in a Box', Chronicle of Higher Education, Megan O’Neil http://chronicle.com/article/Rwandan-Degree-Program-Aims/141631/ </vt:lpstr>
      <vt:lpstr>Research Topic #30.  Impact of Mobile MOOCs (e.g., mobile courses on smartphone)</vt:lpstr>
      <vt:lpstr>May 20, 2016 agMOOCs (India) http://www.agmoocs.in/ </vt:lpstr>
      <vt:lpstr>August 31, 2015 MOOC Watch? samsung unveils Gear S2 smartwatch,  USA Today, Brett Molina http://www.usatoday.com/tech/</vt:lpstr>
      <vt:lpstr>April 1, 2015 Research Topic #31.  Flipped the Classroom with MOOCs For a Better Flip, Try MOOCs, David Raths, Campus Technology http://campustechnology.com/articles/2015/04/01/for-a-better-flip-try-moocs.aspx </vt:lpstr>
      <vt:lpstr>April 30, 2014 Research Topic #32. Impact of Blending FTF Sessions with Online MOOCs New Learning Hubs Locations Hosted by The New York Public Library and Seven Other Int’l Partners, Coursera Learning Hubs https://www.coursera.org/about/programs/learningHubs  http://blog.coursera.org/post/84322385012/new-learning-hubs-locations-hosted-by-the-new-york </vt:lpstr>
      <vt:lpstr>Research Topic #33.  Learning for Enjoyment vs. Credentials</vt:lpstr>
      <vt:lpstr>Learning for Enjoyment Versus Credentials and Badges</vt:lpstr>
      <vt:lpstr>March 3, 2016 ‘Trump U.’ Draws Unflattering Spotlight to the Candidate as Fraud Cases Move Forward Chronicle of Higher Education, Corrine Ruff http://chronicle.com/article/Trump-U-Draws/235573?cid=trend_right_a </vt:lpstr>
      <vt:lpstr>August 5, 2015 Research Topic #34. Acceptability of Nanodegrees and Microcredentials How Nanodegrees Are Disrupting Higher Education John Waters, Campus Technology http://campustechnology.com/articles/2015/08/05/how-nanodegrees-are-disrupting-higher-education.aspx </vt:lpstr>
      <vt:lpstr>January 20, 2016 Coursera Specializations https://www.coursera.org/browse?utm_medium=email&amp;utm_source=marketing&amp;utm_campaign=aUAR4L-fEeW6i-NodUB9Qw&amp;languages=en </vt:lpstr>
      <vt:lpstr>July 28, 2016 Coursera Specializations email Starting Monday: 9 Top Specializations https://www.coursera.org/courses?languages=en&amp;utm_campaign=SkXukFONEea1Nr_6p0oZUA&amp;utm_medium=email&amp;utm_source=marketing </vt:lpstr>
      <vt:lpstr>January 5, 2016 Use Of MOOCs And Online Education Is Exploding: Here's Why Josh Bersin, Forbes http://www.forbes.com/sites/joshbersin/2016/01/05/use-of-moocs-and-online-education-is-exploding-heres-why/#290acdda7f09 </vt:lpstr>
      <vt:lpstr>September 22, 2015 Research Topic #35.  MOOC Benefits and Impact Who’s Benefiting from MOOCs, and Why Chen Zhenghao, Brandon Alcorn, Gayle Christensen, Nicholas Eriksson, Daphne Koller, Ezekiel J. Emanuel, Harvard Business Review https://hbr.org/2015/09/whos-benefiting-from-moocs-and-why </vt:lpstr>
      <vt:lpstr>September 22, 2015 Who’s Benefiting from MOOCs, and Why Chen Zhenghao, Brandon Alcorn, Gayle Christensen, Nicholas Eriksson, Daphne Koller, Ezekiel J. Emanuel, Harvard Business Review https://hbr.org/2015/09/whos-benefiting-from-moocs-and-why </vt:lpstr>
      <vt:lpstr>MOOC Research Openings… Part 5: Other</vt:lpstr>
      <vt:lpstr>MOOC Personalization Survey Results</vt:lpstr>
      <vt:lpstr>1. How many MOOCs have you taught? (N = 152)</vt:lpstr>
      <vt:lpstr>Q4: 3. How many MOOCs have you completed as a learner  (including any that you are currently enrolled in)?</vt:lpstr>
      <vt:lpstr>Q7. What is the delivery format of your most recent MOOC?</vt:lpstr>
      <vt:lpstr>PowerPoint Presentation</vt:lpstr>
      <vt:lpstr>13. How do you address students’ varying competencies and needs?[Check all that apply]</vt:lpstr>
      <vt:lpstr>14. What types of learning resources can participants select from in your most recent MOOC?[Check all that apply]</vt:lpstr>
      <vt:lpstr>PowerPoint Presentation</vt:lpstr>
      <vt:lpstr>17. How did you design your course to be suitable for students from different cultures and/or linguistic backgrounds?[Check all that apply]</vt:lpstr>
      <vt:lpstr>18. Does the structure of your most recent or current MOOC provide any of the following? [Check all that apply; N = 126]</vt:lpstr>
      <vt:lpstr>PowerPoint Presentation</vt:lpstr>
      <vt:lpstr>PowerPoint Presentation</vt:lpstr>
      <vt:lpstr>Audience Poll #4:  Would you like to research MOOCs now? What was your idea? A. Yes… B. No…</vt:lpstr>
      <vt:lpstr>MOOCs and Open Education Around the World http://routledge-ny.com/books/details/9781138807419/ </vt:lpstr>
      <vt:lpstr>Any Comments or Questions? Slides at: TrainingShare.com Papers: PublicationShare.com Free Book: http://tec-variety.com/ MOOCsBook: http://moocsbook.com/    </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cjbonk</cp:lastModifiedBy>
  <cp:revision>2140</cp:revision>
  <cp:lastPrinted>2013-05-08T00:32:14Z</cp:lastPrinted>
  <dcterms:created xsi:type="dcterms:W3CDTF">2003-05-17T19:53:56Z</dcterms:created>
  <dcterms:modified xsi:type="dcterms:W3CDTF">2016-11-03T12:47:12Z</dcterms:modified>
</cp:coreProperties>
</file>