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44" r:id="rId3"/>
    <p:sldMasterId id="2147483756" r:id="rId4"/>
    <p:sldMasterId id="2147483768" r:id="rId5"/>
    <p:sldMasterId id="2147483782" r:id="rId6"/>
    <p:sldMasterId id="2147483794" r:id="rId7"/>
    <p:sldMasterId id="2147483806" r:id="rId8"/>
    <p:sldMasterId id="2147483818" r:id="rId9"/>
  </p:sldMasterIdLst>
  <p:notesMasterIdLst>
    <p:notesMasterId r:id="rId115"/>
  </p:notesMasterIdLst>
  <p:handoutMasterIdLst>
    <p:handoutMasterId r:id="rId116"/>
  </p:handoutMasterIdLst>
  <p:sldIdLst>
    <p:sldId id="256" r:id="rId10"/>
    <p:sldId id="17477" r:id="rId11"/>
    <p:sldId id="17772" r:id="rId12"/>
    <p:sldId id="19153" r:id="rId13"/>
    <p:sldId id="19541" r:id="rId14"/>
    <p:sldId id="331" r:id="rId15"/>
    <p:sldId id="1088" r:id="rId16"/>
    <p:sldId id="17998" r:id="rId17"/>
    <p:sldId id="19539" r:id="rId18"/>
    <p:sldId id="19540" r:id="rId19"/>
    <p:sldId id="18904" r:id="rId20"/>
    <p:sldId id="18700" r:id="rId21"/>
    <p:sldId id="18227" r:id="rId22"/>
    <p:sldId id="18743" r:id="rId23"/>
    <p:sldId id="17485" r:id="rId24"/>
    <p:sldId id="17815" r:id="rId25"/>
    <p:sldId id="19154" r:id="rId26"/>
    <p:sldId id="17816" r:id="rId27"/>
    <p:sldId id="17811" r:id="rId28"/>
    <p:sldId id="17809" r:id="rId29"/>
    <p:sldId id="19294" r:id="rId30"/>
    <p:sldId id="19323" r:id="rId31"/>
    <p:sldId id="19507" r:id="rId32"/>
    <p:sldId id="19321" r:id="rId33"/>
    <p:sldId id="19322" r:id="rId34"/>
    <p:sldId id="19324" r:id="rId35"/>
    <p:sldId id="618" r:id="rId36"/>
    <p:sldId id="18607" r:id="rId37"/>
    <p:sldId id="18692" r:id="rId38"/>
    <p:sldId id="18684" r:id="rId39"/>
    <p:sldId id="5397" r:id="rId40"/>
    <p:sldId id="17499" r:id="rId41"/>
    <p:sldId id="17451" r:id="rId42"/>
    <p:sldId id="17501" r:id="rId43"/>
    <p:sldId id="17500" r:id="rId44"/>
    <p:sldId id="17502" r:id="rId45"/>
    <p:sldId id="17503" r:id="rId46"/>
    <p:sldId id="17504" r:id="rId47"/>
    <p:sldId id="17506" r:id="rId48"/>
    <p:sldId id="17453" r:id="rId49"/>
    <p:sldId id="17507" r:id="rId50"/>
    <p:sldId id="17511" r:id="rId51"/>
    <p:sldId id="17512" r:id="rId52"/>
    <p:sldId id="17513" r:id="rId53"/>
    <p:sldId id="17514" r:id="rId54"/>
    <p:sldId id="17515" r:id="rId55"/>
    <p:sldId id="17516" r:id="rId56"/>
    <p:sldId id="17517" r:id="rId57"/>
    <p:sldId id="17518" r:id="rId58"/>
    <p:sldId id="17519" r:id="rId59"/>
    <p:sldId id="17452" r:id="rId60"/>
    <p:sldId id="17524" r:id="rId61"/>
    <p:sldId id="17525" r:id="rId62"/>
    <p:sldId id="17526" r:id="rId63"/>
    <p:sldId id="17527" r:id="rId64"/>
    <p:sldId id="17529" r:id="rId65"/>
    <p:sldId id="17530" r:id="rId66"/>
    <p:sldId id="17533" r:id="rId67"/>
    <p:sldId id="17532" r:id="rId68"/>
    <p:sldId id="17536" r:id="rId69"/>
    <p:sldId id="17534" r:id="rId70"/>
    <p:sldId id="17558" r:id="rId71"/>
    <p:sldId id="17455" r:id="rId72"/>
    <p:sldId id="17542" r:id="rId73"/>
    <p:sldId id="17539" r:id="rId74"/>
    <p:sldId id="17541" r:id="rId75"/>
    <p:sldId id="17543" r:id="rId76"/>
    <p:sldId id="17566" r:id="rId77"/>
    <p:sldId id="17562" r:id="rId78"/>
    <p:sldId id="17565" r:id="rId79"/>
    <p:sldId id="17587" r:id="rId80"/>
    <p:sldId id="17590" r:id="rId81"/>
    <p:sldId id="17563" r:id="rId82"/>
    <p:sldId id="17564" r:id="rId83"/>
    <p:sldId id="17548" r:id="rId84"/>
    <p:sldId id="17567" r:id="rId85"/>
    <p:sldId id="17550" r:id="rId86"/>
    <p:sldId id="19296" r:id="rId87"/>
    <p:sldId id="19297" r:id="rId88"/>
    <p:sldId id="19298" r:id="rId89"/>
    <p:sldId id="19299" r:id="rId90"/>
    <p:sldId id="19300" r:id="rId91"/>
    <p:sldId id="19301" r:id="rId92"/>
    <p:sldId id="19302" r:id="rId93"/>
    <p:sldId id="19303" r:id="rId94"/>
    <p:sldId id="19304" r:id="rId95"/>
    <p:sldId id="19305" r:id="rId96"/>
    <p:sldId id="19306" r:id="rId97"/>
    <p:sldId id="19307" r:id="rId98"/>
    <p:sldId id="19308" r:id="rId99"/>
    <p:sldId id="19309" r:id="rId100"/>
    <p:sldId id="19310" r:id="rId101"/>
    <p:sldId id="19311" r:id="rId102"/>
    <p:sldId id="19312" r:id="rId103"/>
    <p:sldId id="19313" r:id="rId104"/>
    <p:sldId id="19314" r:id="rId105"/>
    <p:sldId id="19315" r:id="rId106"/>
    <p:sldId id="19316" r:id="rId107"/>
    <p:sldId id="19317" r:id="rId108"/>
    <p:sldId id="19318" r:id="rId109"/>
    <p:sldId id="19319" r:id="rId110"/>
    <p:sldId id="17418" r:id="rId111"/>
    <p:sldId id="17598" r:id="rId112"/>
    <p:sldId id="19320" r:id="rId113"/>
    <p:sldId id="17446" r:id="rId11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90304"/>
    <a:srgbClr val="37A6F5"/>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40" autoAdjust="0"/>
    <p:restoredTop sz="96807" autoAdjust="0"/>
  </p:normalViewPr>
  <p:slideViewPr>
    <p:cSldViewPr snapToGrid="0">
      <p:cViewPr varScale="1">
        <p:scale>
          <a:sx n="113" d="100"/>
          <a:sy n="113" d="100"/>
        </p:scale>
        <p:origin x="1506" y="84"/>
      </p:cViewPr>
      <p:guideLst>
        <p:guide orient="horz" pos="1392"/>
        <p:guide pos="3864"/>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commentAuthors" Target="commentAuthors.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E-learn\Data%20analysis-first%20author%201-elear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Research%20group-Bonk\SDL\First%20author\New\Writing\Data%20analysis-first%20author%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The Number of MOOCs the Instructor has Designed</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'Q3'!$B$17:$B$20</c:f>
              <c:strCache>
                <c:ptCount val="4"/>
                <c:pt idx="0">
                  <c:v>1</c:v>
                </c:pt>
                <c:pt idx="1">
                  <c:v>2</c:v>
                </c:pt>
                <c:pt idx="2">
                  <c:v>3</c:v>
                </c:pt>
                <c:pt idx="3">
                  <c:v>4 or more</c:v>
                </c:pt>
              </c:strCache>
            </c:strRef>
          </c:cat>
          <c:val>
            <c:numRef>
              <c:f>'Q3'!$C$17:$C$20</c:f>
              <c:numCache>
                <c:formatCode>0</c:formatCode>
                <c:ptCount val="4"/>
                <c:pt idx="0">
                  <c:v>83</c:v>
                </c:pt>
                <c:pt idx="1">
                  <c:v>25</c:v>
                </c:pt>
                <c:pt idx="2">
                  <c:v>20</c:v>
                </c:pt>
                <c:pt idx="3">
                  <c:v>15</c:v>
                </c:pt>
              </c:numCache>
            </c:numRef>
          </c:val>
          <c:extLst>
            <c:ext xmlns:c16="http://schemas.microsoft.com/office/drawing/2014/chart" uri="{C3380CC4-5D6E-409C-BE32-E72D297353CC}">
              <c16:uniqueId val="{00000000-1F84-4FA9-88C3-673574E5BE0E}"/>
            </c:ext>
          </c:extLst>
        </c:ser>
        <c:dLbls>
          <c:showLegendKey val="0"/>
          <c:showVal val="0"/>
          <c:showCatName val="0"/>
          <c:showSerName val="0"/>
          <c:showPercent val="0"/>
          <c:showBubbleSize val="0"/>
        </c:dLbls>
        <c:gapWidth val="219"/>
        <c:overlap val="-27"/>
        <c:axId val="-1315642288"/>
        <c:axId val="-1315639024"/>
      </c:barChart>
      <c:catAx>
        <c:axId val="-131564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5639024"/>
        <c:crosses val="autoZero"/>
        <c:auto val="1"/>
        <c:lblAlgn val="ctr"/>
        <c:lblOffset val="100"/>
        <c:noMultiLvlLbl val="0"/>
      </c:catAx>
      <c:valAx>
        <c:axId val="-1315639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5642288"/>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Design Considerations</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'Q9'!$G$24:$G$43</c:f>
              <c:strCache>
                <c:ptCount val="20"/>
                <c:pt idx="0">
                  <c:v>Tools for communication (e.g., Facebook, Twitter, blog, QQ)</c:v>
                </c:pt>
                <c:pt idx="1">
                  <c:v>Source of motivation</c:v>
                </c:pt>
                <c:pt idx="2">
                  <c:v>Software resources (e.g., video editing software)</c:v>
                </c:pt>
                <c:pt idx="3">
                  <c:v>Learning theory</c:v>
                </c:pt>
                <c:pt idx="4">
                  <c:v>Cultural sensitivity</c:v>
                </c:pt>
                <c:pt idx="5">
                  <c:v>Target learners’ self-directed learning ability</c:v>
                </c:pt>
                <c:pt idx="6">
                  <c:v>Hardware resources (e.g., recording studios, cameras)</c:v>
                </c:pt>
                <c:pt idx="7">
                  <c:v>Available existing intellectual resources (e.g., OERs, videos)</c:v>
                </c:pt>
                <c:pt idx="8">
                  <c:v>Collaborative learning support</c:v>
                </c:pt>
                <c:pt idx="9">
                  <c:v>Support from the platform</c:v>
                </c:pt>
                <c:pt idx="10">
                  <c:v>Flexibility</c:v>
                </c:pt>
                <c:pt idx="11">
                  <c:v>Support from institution</c:v>
                </c:pt>
                <c:pt idx="12">
                  <c:v>Instructors’ role</c:v>
                </c:pt>
                <c:pt idx="13">
                  <c:v>Learning contents that will be delivered</c:v>
                </c:pt>
                <c:pt idx="14">
                  <c:v>Pedagogical approaches</c:v>
                </c:pt>
                <c:pt idx="15">
                  <c:v>Platform of offering this MOOC</c:v>
                </c:pt>
                <c:pt idx="16">
                  <c:v>Time for designing this MOOC</c:v>
                </c:pt>
                <c:pt idx="17">
                  <c:v>Duration of the course</c:v>
                </c:pt>
                <c:pt idx="18">
                  <c:v>Assessment activities (e.g., peer review, quiz)</c:v>
                </c:pt>
                <c:pt idx="19">
                  <c:v>Objectives of the course</c:v>
                </c:pt>
              </c:strCache>
            </c:strRef>
          </c:cat>
          <c:val>
            <c:numRef>
              <c:f>'Q9'!$H$24:$H$43</c:f>
              <c:numCache>
                <c:formatCode>0</c:formatCode>
                <c:ptCount val="20"/>
                <c:pt idx="0">
                  <c:v>27</c:v>
                </c:pt>
                <c:pt idx="1">
                  <c:v>31</c:v>
                </c:pt>
                <c:pt idx="2">
                  <c:v>34</c:v>
                </c:pt>
                <c:pt idx="3">
                  <c:v>41</c:v>
                </c:pt>
                <c:pt idx="4">
                  <c:v>41</c:v>
                </c:pt>
                <c:pt idx="5">
                  <c:v>44</c:v>
                </c:pt>
                <c:pt idx="6">
                  <c:v>44</c:v>
                </c:pt>
                <c:pt idx="7">
                  <c:v>46</c:v>
                </c:pt>
                <c:pt idx="8">
                  <c:v>53</c:v>
                </c:pt>
                <c:pt idx="9">
                  <c:v>54</c:v>
                </c:pt>
                <c:pt idx="10">
                  <c:v>60</c:v>
                </c:pt>
                <c:pt idx="11">
                  <c:v>65</c:v>
                </c:pt>
                <c:pt idx="12">
                  <c:v>66</c:v>
                </c:pt>
                <c:pt idx="13">
                  <c:v>66</c:v>
                </c:pt>
                <c:pt idx="14">
                  <c:v>67</c:v>
                </c:pt>
                <c:pt idx="15">
                  <c:v>69</c:v>
                </c:pt>
                <c:pt idx="16">
                  <c:v>71</c:v>
                </c:pt>
                <c:pt idx="17">
                  <c:v>84</c:v>
                </c:pt>
                <c:pt idx="18">
                  <c:v>92</c:v>
                </c:pt>
                <c:pt idx="19">
                  <c:v>104</c:v>
                </c:pt>
              </c:numCache>
            </c:numRef>
          </c:val>
          <c:extLst>
            <c:ext xmlns:c16="http://schemas.microsoft.com/office/drawing/2014/chart" uri="{C3380CC4-5D6E-409C-BE32-E72D297353CC}">
              <c16:uniqueId val="{00000000-D8FE-4D17-924A-C058BBCD6794}"/>
            </c:ext>
          </c:extLst>
        </c:ser>
        <c:dLbls>
          <c:showLegendKey val="0"/>
          <c:showVal val="0"/>
          <c:showCatName val="0"/>
          <c:showSerName val="0"/>
          <c:showPercent val="0"/>
          <c:showBubbleSize val="0"/>
        </c:dLbls>
        <c:gapWidth val="182"/>
        <c:axId val="1144597056"/>
        <c:axId val="1144604672"/>
      </c:barChart>
      <c:catAx>
        <c:axId val="1144597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44604672"/>
        <c:crosses val="autoZero"/>
        <c:auto val="1"/>
        <c:lblAlgn val="ctr"/>
        <c:lblOffset val="100"/>
        <c:noMultiLvlLbl val="0"/>
      </c:catAx>
      <c:valAx>
        <c:axId val="11446046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44597056"/>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lgn="ctr" rtl="0">
              <a:defRPr sz="168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Design challenges faced by the MOOC instructors</a:t>
            </a:r>
          </a:p>
        </c:rich>
      </c:tx>
      <c:layout>
        <c:manualLayout>
          <c:xMode val="edge"/>
          <c:yMode val="edge"/>
          <c:x val="0.19254017589906527"/>
          <c:y val="2.5070196550340956E-2"/>
        </c:manualLayout>
      </c:layout>
      <c:overlay val="0"/>
      <c:spPr>
        <a:noFill/>
        <a:ln>
          <a:noFill/>
        </a:ln>
        <a:effectLst/>
      </c:spPr>
      <c:txPr>
        <a:bodyPr rot="0" spcFirstLastPara="1" vertOverflow="ellipsis" vert="horz" wrap="square" anchor="ctr" anchorCtr="1"/>
        <a:lstStyle/>
        <a:p>
          <a:pPr algn="ctr" rtl="0">
            <a:defRPr sz="168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6356010309919036"/>
          <c:y val="0.13740422000499036"/>
          <c:w val="0.31194793381014169"/>
          <c:h val="0.793071782092220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'Q18'!$I$16:$I$26</c:f>
              <c:strCache>
                <c:ptCount val="11"/>
                <c:pt idx="0">
                  <c:v>Strategies to encourage students’ team collaboration</c:v>
                </c:pt>
                <c:pt idx="1">
                  <c:v>Technology support</c:v>
                </c:pt>
                <c:pt idx="2">
                  <c:v>Tracking students’ learning progress</c:v>
                </c:pt>
                <c:pt idx="3">
                  <c:v>Recording videos</c:v>
                </c:pt>
                <c:pt idx="4">
                  <c:v>Personalizing students’ learning</c:v>
                </c:pt>
                <c:pt idx="5">
                  <c:v>Compressing the content into short videos</c:v>
                </c:pt>
                <c:pt idx="6">
                  <c:v>Strategies to engage students’ interaction</c:v>
                </c:pt>
                <c:pt idx="7">
                  <c:v>Time limitation of designing MOOCs</c:v>
                </c:pt>
                <c:pt idx="8">
                  <c:v>Strategies to engage students’ active participation</c:v>
                </c:pt>
                <c:pt idx="9">
                  <c:v>Engaging students’ learning</c:v>
                </c:pt>
                <c:pt idx="10">
                  <c:v>Assessment methods</c:v>
                </c:pt>
              </c:strCache>
            </c:strRef>
          </c:cat>
          <c:val>
            <c:numRef>
              <c:f>'Q18'!$J$16:$J$26</c:f>
              <c:numCache>
                <c:formatCode>0</c:formatCode>
                <c:ptCount val="11"/>
                <c:pt idx="0">
                  <c:v>23</c:v>
                </c:pt>
                <c:pt idx="1">
                  <c:v>33</c:v>
                </c:pt>
                <c:pt idx="2">
                  <c:v>33</c:v>
                </c:pt>
                <c:pt idx="3">
                  <c:v>34</c:v>
                </c:pt>
                <c:pt idx="4">
                  <c:v>46</c:v>
                </c:pt>
                <c:pt idx="5">
                  <c:v>58</c:v>
                </c:pt>
                <c:pt idx="6">
                  <c:v>62</c:v>
                </c:pt>
                <c:pt idx="7">
                  <c:v>65</c:v>
                </c:pt>
                <c:pt idx="8">
                  <c:v>66</c:v>
                </c:pt>
                <c:pt idx="9">
                  <c:v>70</c:v>
                </c:pt>
                <c:pt idx="10">
                  <c:v>91</c:v>
                </c:pt>
              </c:numCache>
            </c:numRef>
          </c:val>
          <c:extLst>
            <c:ext xmlns:c16="http://schemas.microsoft.com/office/drawing/2014/chart" uri="{C3380CC4-5D6E-409C-BE32-E72D297353CC}">
              <c16:uniqueId val="{00000000-8698-4D6C-BB4D-9455289EE844}"/>
            </c:ext>
          </c:extLst>
        </c:ser>
        <c:dLbls>
          <c:showLegendKey val="0"/>
          <c:showVal val="0"/>
          <c:showCatName val="0"/>
          <c:showSerName val="0"/>
          <c:showPercent val="0"/>
          <c:showBubbleSize val="0"/>
        </c:dLbls>
        <c:gapWidth val="182"/>
        <c:axId val="-975418480"/>
        <c:axId val="-1043118320"/>
      </c:barChart>
      <c:catAx>
        <c:axId val="-97541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043118320"/>
        <c:crosses val="autoZero"/>
        <c:auto val="1"/>
        <c:lblAlgn val="ctr"/>
        <c:lblOffset val="100"/>
        <c:noMultiLvlLbl val="0"/>
      </c:catAx>
      <c:valAx>
        <c:axId val="-1043118320"/>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7541848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b="1" i="0" baseline="0" dirty="0">
                <a:effectLst/>
                <a:latin typeface="Tahoma" panose="020B0604030504040204" pitchFamily="34" charset="0"/>
                <a:ea typeface="Tahoma" panose="020B0604030504040204" pitchFamily="34" charset="0"/>
                <a:cs typeface="Tahoma" panose="020B0604030504040204" pitchFamily="34" charset="0"/>
              </a:rPr>
              <a:t>Ways to Address Challenges</a:t>
            </a:r>
            <a:endParaRPr lang="en-US" b="1"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7589221257803402"/>
          <c:y val="0.10666508069151737"/>
          <c:w val="0.39823507441728961"/>
          <c:h val="0.8340383677175965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'Q19'!$I$16:$I$25</c:f>
              <c:strCache>
                <c:ptCount val="10"/>
                <c:pt idx="0">
                  <c:v>Attending conferences or other professional events on MOOCs</c:v>
                </c:pt>
                <c:pt idx="1">
                  <c:v>Reading news related to MOOCs</c:v>
                </c:pt>
                <c:pt idx="2">
                  <c:v>Attending training sessions or workshops</c:v>
                </c:pt>
                <c:pt idx="3">
                  <c:v>Seeking help through online searching</c:v>
                </c:pt>
                <c:pt idx="4">
                  <c:v>Reading books or articles related to MOOCs</c:v>
                </c:pt>
                <c:pt idx="5">
                  <c:v>Seeking help from other MOOCs instructors</c:v>
                </c:pt>
                <c:pt idx="6">
                  <c:v>Seeking help from institution (e.g., administrator)</c:v>
                </c:pt>
                <c:pt idx="7">
                  <c:v>Seeking help from colleagues</c:v>
                </c:pt>
                <c:pt idx="8">
                  <c:v>Seeking help from the platform</c:v>
                </c:pt>
                <c:pt idx="9">
                  <c:v>Browsing other MOOCs for ideas, examples, and benchmarks</c:v>
                </c:pt>
              </c:strCache>
            </c:strRef>
          </c:cat>
          <c:val>
            <c:numRef>
              <c:f>'Q19'!$J$16:$J$25</c:f>
              <c:numCache>
                <c:formatCode>0</c:formatCode>
                <c:ptCount val="10"/>
                <c:pt idx="0">
                  <c:v>28</c:v>
                </c:pt>
                <c:pt idx="1">
                  <c:v>34</c:v>
                </c:pt>
                <c:pt idx="2">
                  <c:v>41</c:v>
                </c:pt>
                <c:pt idx="3">
                  <c:v>43</c:v>
                </c:pt>
                <c:pt idx="4">
                  <c:v>49</c:v>
                </c:pt>
                <c:pt idx="5">
                  <c:v>51</c:v>
                </c:pt>
                <c:pt idx="6">
                  <c:v>67</c:v>
                </c:pt>
                <c:pt idx="7">
                  <c:v>71</c:v>
                </c:pt>
                <c:pt idx="8">
                  <c:v>81</c:v>
                </c:pt>
                <c:pt idx="9">
                  <c:v>89</c:v>
                </c:pt>
              </c:numCache>
            </c:numRef>
          </c:val>
          <c:extLst>
            <c:ext xmlns:c16="http://schemas.microsoft.com/office/drawing/2014/chart" uri="{C3380CC4-5D6E-409C-BE32-E72D297353CC}">
              <c16:uniqueId val="{00000000-9E5E-4CCE-A4D3-A497FBEAD63C}"/>
            </c:ext>
          </c:extLst>
        </c:ser>
        <c:dLbls>
          <c:showLegendKey val="0"/>
          <c:showVal val="0"/>
          <c:showCatName val="0"/>
          <c:showSerName val="0"/>
          <c:showPercent val="0"/>
          <c:showBubbleSize val="0"/>
        </c:dLbls>
        <c:gapWidth val="182"/>
        <c:axId val="-1043109072"/>
        <c:axId val="-1043105264"/>
      </c:barChart>
      <c:catAx>
        <c:axId val="-1043109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043105264"/>
        <c:crosses val="autoZero"/>
        <c:auto val="1"/>
        <c:lblAlgn val="ctr"/>
        <c:lblOffset val="100"/>
        <c:noMultiLvlLbl val="0"/>
      </c:catAx>
      <c:valAx>
        <c:axId val="-1043105264"/>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31090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MOOC Subject Areas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'Q5'!$I$25:$I$36</c:f>
              <c:strCache>
                <c:ptCount val="12"/>
                <c:pt idx="0">
                  <c:v>N/A</c:v>
                </c:pt>
                <c:pt idx="1">
                  <c:v>Engineering</c:v>
                </c:pt>
                <c:pt idx="2">
                  <c:v>Math</c:v>
                </c:pt>
                <c:pt idx="3">
                  <c:v>Biology</c:v>
                </c:pt>
                <c:pt idx="4">
                  <c:v>Computer Science</c:v>
                </c:pt>
                <c:pt idx="5">
                  <c:v>Data Science</c:v>
                </c:pt>
                <c:pt idx="6">
                  <c:v>Physical Science</c:v>
                </c:pt>
                <c:pt idx="7">
                  <c:v>Art and Humanity</c:v>
                </c:pt>
                <c:pt idx="8">
                  <c:v>Business and Management</c:v>
                </c:pt>
                <c:pt idx="9">
                  <c:v>Language and Literacy</c:v>
                </c:pt>
                <c:pt idx="10">
                  <c:v>Medicine and Health</c:v>
                </c:pt>
                <c:pt idx="11">
                  <c:v>Social Science</c:v>
                </c:pt>
              </c:strCache>
            </c:strRef>
          </c:cat>
          <c:val>
            <c:numRef>
              <c:f>'Q5'!$J$25:$J$36</c:f>
              <c:numCache>
                <c:formatCode>General</c:formatCode>
                <c:ptCount val="12"/>
                <c:pt idx="0">
                  <c:v>5</c:v>
                </c:pt>
                <c:pt idx="1">
                  <c:v>5</c:v>
                </c:pt>
                <c:pt idx="2">
                  <c:v>9</c:v>
                </c:pt>
                <c:pt idx="3">
                  <c:v>10</c:v>
                </c:pt>
                <c:pt idx="4">
                  <c:v>12</c:v>
                </c:pt>
                <c:pt idx="5">
                  <c:v>12</c:v>
                </c:pt>
                <c:pt idx="6">
                  <c:v>13</c:v>
                </c:pt>
                <c:pt idx="7">
                  <c:v>14</c:v>
                </c:pt>
                <c:pt idx="8">
                  <c:v>22</c:v>
                </c:pt>
                <c:pt idx="9">
                  <c:v>24</c:v>
                </c:pt>
                <c:pt idx="10">
                  <c:v>27</c:v>
                </c:pt>
                <c:pt idx="11">
                  <c:v>45</c:v>
                </c:pt>
              </c:numCache>
            </c:numRef>
          </c:val>
          <c:extLst>
            <c:ext xmlns:c16="http://schemas.microsoft.com/office/drawing/2014/chart" uri="{C3380CC4-5D6E-409C-BE32-E72D297353CC}">
              <c16:uniqueId val="{00000000-9100-42C6-939E-FA28741DE732}"/>
            </c:ext>
          </c:extLst>
        </c:ser>
        <c:dLbls>
          <c:showLegendKey val="0"/>
          <c:showVal val="0"/>
          <c:showCatName val="0"/>
          <c:showSerName val="0"/>
          <c:showPercent val="0"/>
          <c:showBubbleSize val="0"/>
        </c:dLbls>
        <c:gapWidth val="182"/>
        <c:axId val="1592584544"/>
        <c:axId val="1592569568"/>
      </c:barChart>
      <c:catAx>
        <c:axId val="15925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69568"/>
        <c:crosses val="autoZero"/>
        <c:auto val="1"/>
        <c:lblAlgn val="ctr"/>
        <c:lblOffset val="100"/>
        <c:noMultiLvlLbl val="0"/>
      </c:catAx>
      <c:valAx>
        <c:axId val="1592569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8454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Instructors' Perceptions of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9'!$F$3:$F$6</c:f>
              <c:strCache>
                <c:ptCount val="4"/>
                <c:pt idx="0">
                  <c:v>SDL is related to students’ learning personal attributes that can never be changed</c:v>
                </c:pt>
                <c:pt idx="1">
                  <c:v>Other (please describe)</c:v>
                </c:pt>
                <c:pt idx="2">
                  <c:v>SDL is related to students’ personal attributes that can be changed</c:v>
                </c:pt>
                <c:pt idx="3">
                  <c:v>SDL is a set of skills that can be educated</c:v>
                </c:pt>
              </c:strCache>
            </c:strRef>
          </c:cat>
          <c:val>
            <c:numRef>
              <c:f>'Question 9'!$G$3:$G$6</c:f>
              <c:numCache>
                <c:formatCode>General</c:formatCode>
                <c:ptCount val="4"/>
                <c:pt idx="0">
                  <c:v>2</c:v>
                </c:pt>
                <c:pt idx="1">
                  <c:v>20</c:v>
                </c:pt>
                <c:pt idx="2">
                  <c:v>64</c:v>
                </c:pt>
                <c:pt idx="3">
                  <c:v>112</c:v>
                </c:pt>
              </c:numCache>
            </c:numRef>
          </c:val>
          <c:extLst>
            <c:ext xmlns:c16="http://schemas.microsoft.com/office/drawing/2014/chart" uri="{C3380CC4-5D6E-409C-BE32-E72D297353CC}">
              <c16:uniqueId val="{00000000-74A2-4773-89C6-A235215FCC46}"/>
            </c:ext>
          </c:extLst>
        </c:ser>
        <c:dLbls>
          <c:showLegendKey val="0"/>
          <c:showVal val="0"/>
          <c:showCatName val="0"/>
          <c:showSerName val="0"/>
          <c:showPercent val="0"/>
          <c:showBubbleSize val="0"/>
        </c:dLbls>
        <c:gapWidth val="182"/>
        <c:axId val="351783824"/>
        <c:axId val="351775504"/>
      </c:barChart>
      <c:catAx>
        <c:axId val="351783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504"/>
        <c:crosses val="autoZero"/>
        <c:auto val="1"/>
        <c:lblAlgn val="ctr"/>
        <c:lblOffset val="100"/>
        <c:noMultiLvlLbl val="0"/>
      </c:catAx>
      <c:valAx>
        <c:axId val="35177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8382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Participants' Perceptions of Their Role in Facilitating Students'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10'!$G$5:$G$8</c:f>
              <c:strCache>
                <c:ptCount val="4"/>
                <c:pt idx="0">
                  <c:v>Instructors can do nothing for students’ SDL skills.</c:v>
                </c:pt>
                <c:pt idx="1">
                  <c:v>Instructors can unintentionally create a learning environment that encourages self-directed learning skills.</c:v>
                </c:pt>
                <c:pt idx="2">
                  <c:v>Other (please describe)</c:v>
                </c:pt>
                <c:pt idx="3">
                  <c:v>Instructors can intentionally create a learning environment to help develop SDL skills.</c:v>
                </c:pt>
              </c:strCache>
            </c:strRef>
          </c:cat>
          <c:val>
            <c:numRef>
              <c:f>'Question 10'!$H$5:$H$8</c:f>
              <c:numCache>
                <c:formatCode>General</c:formatCode>
                <c:ptCount val="4"/>
                <c:pt idx="0">
                  <c:v>0</c:v>
                </c:pt>
                <c:pt idx="1">
                  <c:v>13</c:v>
                </c:pt>
                <c:pt idx="2">
                  <c:v>14</c:v>
                </c:pt>
                <c:pt idx="3">
                  <c:v>171</c:v>
                </c:pt>
              </c:numCache>
            </c:numRef>
          </c:val>
          <c:extLst>
            <c:ext xmlns:c16="http://schemas.microsoft.com/office/drawing/2014/chart" uri="{C3380CC4-5D6E-409C-BE32-E72D297353CC}">
              <c16:uniqueId val="{00000000-4366-4B05-B0DF-65767CFD1EE1}"/>
            </c:ext>
          </c:extLst>
        </c:ser>
        <c:dLbls>
          <c:showLegendKey val="0"/>
          <c:showVal val="0"/>
          <c:showCatName val="0"/>
          <c:showSerName val="0"/>
          <c:showPercent val="0"/>
          <c:showBubbleSize val="0"/>
        </c:dLbls>
        <c:gapWidth val="182"/>
        <c:axId val="351775920"/>
        <c:axId val="351771344"/>
      </c:barChart>
      <c:catAx>
        <c:axId val="351775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1344"/>
        <c:crosses val="autoZero"/>
        <c:auto val="1"/>
        <c:lblAlgn val="ctr"/>
        <c:lblOffset val="100"/>
        <c:noMultiLvlLbl val="0"/>
      </c:catAx>
      <c:valAx>
        <c:axId val="351771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920"/>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6B50A3-315A-41D2-82E2-2B5D8CDDA27B}" type="doc">
      <dgm:prSet loTypeId="urn:microsoft.com/office/officeart/2005/8/layout/process1" loCatId="process" qsTypeId="urn:microsoft.com/office/officeart/2005/8/quickstyle/simple1" qsCatId="simple" csTypeId="urn:microsoft.com/office/officeart/2005/8/colors/accent0_1" csCatId="mainScheme" phldr="1"/>
      <dgm:spPr/>
    </dgm:pt>
    <dgm:pt modelId="{01AA00BE-9886-4FA8-81D8-501730679843}">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Quan</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Collection</a:t>
          </a:r>
        </a:p>
      </dgm:t>
    </dgm:pt>
    <dgm:pt modelId="{9C83F983-BB28-4320-AA49-A8F635DA7AD2}" type="parTrans" cxnId="{B4E6CF18-55A1-46FA-BC00-63C994BDFD94}">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3AD6FB9D-F342-4204-AD8A-E9B2EF69BD0E}" type="sibTrans" cxnId="{B4E6CF18-55A1-46FA-BC00-63C994BDFD94}">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F916272F-307E-4E92-B1B4-F1B20085E770}">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Quan</a:t>
          </a:r>
          <a:r>
            <a:rPr lang="en-US" sz="1800" dirty="0">
              <a:latin typeface="Tahoma" panose="020B0604030504040204" pitchFamily="34" charset="0"/>
              <a:ea typeface="Tahoma" panose="020B0604030504040204" pitchFamily="34" charset="0"/>
              <a:cs typeface="Tahoma" panose="020B0604030504040204" pitchFamily="34" charset="0"/>
            </a:rPr>
            <a:t> </a:t>
          </a:r>
        </a:p>
        <a:p>
          <a:r>
            <a:rPr lang="en-US" sz="1800" dirty="0">
              <a:latin typeface="Tahoma" panose="020B0604030504040204" pitchFamily="34" charset="0"/>
              <a:ea typeface="Tahoma" panose="020B0604030504040204" pitchFamily="34" charset="0"/>
              <a:cs typeface="Tahoma" panose="020B0604030504040204" pitchFamily="34" charset="0"/>
            </a:rPr>
            <a:t>Data Analysis</a:t>
          </a:r>
        </a:p>
      </dgm:t>
    </dgm:pt>
    <dgm:pt modelId="{FEB4157C-4704-4CC1-8A5C-05687DF65A59}" type="parTrans" cxnId="{AF4A86FD-2EDB-4BB1-9932-D6281B6EC0F7}">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01FCCA4F-E8B6-45E0-AC6B-BCB4B8314A4C}" type="sibTrans" cxnId="{AF4A86FD-2EDB-4BB1-9932-D6281B6EC0F7}">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B09BEC28-C4E7-4EF2-99A7-516707BEAE3C}">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Qual</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Collection</a:t>
          </a:r>
        </a:p>
      </dgm:t>
    </dgm:pt>
    <dgm:pt modelId="{7BE20BC5-70C0-4372-BABF-10AC48F81252}" type="parTrans" cxnId="{F6366B84-5A50-4D0D-9442-2A2CE89995BE}">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BEA4307A-20C5-45D7-A2AE-9C124B5BEF69}" type="sibTrans" cxnId="{F6366B84-5A50-4D0D-9442-2A2CE89995BE}">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A0D9624B-5398-4C07-B9AD-A870F5D9393E}">
      <dgm:prSet phldrT="[Text]" custT="1"/>
      <dgm:spPr/>
      <dgm:t>
        <a:bodyPr/>
        <a:lstStyle/>
        <a:p>
          <a:r>
            <a:rPr lang="en-US" sz="1800" dirty="0">
              <a:latin typeface="Tahoma" panose="020B0604030504040204" pitchFamily="34" charset="0"/>
              <a:ea typeface="Tahoma" panose="020B0604030504040204" pitchFamily="34" charset="0"/>
              <a:cs typeface="Tahoma" panose="020B0604030504040204" pitchFamily="34" charset="0"/>
            </a:rPr>
            <a:t>Interpretation of Entire Analysis</a:t>
          </a:r>
        </a:p>
      </dgm:t>
    </dgm:pt>
    <dgm:pt modelId="{50FB6AF7-D191-4449-BC72-F0545A7B29B1}" type="parTrans" cxnId="{EBD065DA-349A-423E-A3B1-4F7B86A9CB9C}">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126A6BB7-A629-4150-92D4-63325480FD96}" type="sibTrans" cxnId="{EBD065DA-349A-423E-A3B1-4F7B86A9CB9C}">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0B93EC4A-E8DF-479D-8616-6D2583656146}">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Qual</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Analysis</a:t>
          </a:r>
        </a:p>
      </dgm:t>
    </dgm:pt>
    <dgm:pt modelId="{2B19E8C0-6533-4F30-9BDD-35810F178B0B}" type="parTrans" cxnId="{1CEF9DA1-E500-4876-8192-1CA1B3DED2A4}">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4ACAF13B-02CC-4420-9D02-0095054B3F15}" type="sibTrans" cxnId="{1CEF9DA1-E500-4876-8192-1CA1B3DED2A4}">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349B5252-49FE-4FED-A6D1-AF3426DE174B}" type="pres">
      <dgm:prSet presAssocID="{6F6B50A3-315A-41D2-82E2-2B5D8CDDA27B}" presName="Name0" presStyleCnt="0">
        <dgm:presLayoutVars>
          <dgm:dir/>
          <dgm:resizeHandles val="exact"/>
        </dgm:presLayoutVars>
      </dgm:prSet>
      <dgm:spPr/>
    </dgm:pt>
    <dgm:pt modelId="{768B5492-C652-4BD6-B177-10B07BADBCDA}" type="pres">
      <dgm:prSet presAssocID="{01AA00BE-9886-4FA8-81D8-501730679843}" presName="node" presStyleLbl="node1" presStyleIdx="0" presStyleCnt="5">
        <dgm:presLayoutVars>
          <dgm:bulletEnabled val="1"/>
        </dgm:presLayoutVars>
      </dgm:prSet>
      <dgm:spPr/>
    </dgm:pt>
    <dgm:pt modelId="{ACD5AED6-1B81-469E-9D31-201EBA5A2500}" type="pres">
      <dgm:prSet presAssocID="{3AD6FB9D-F342-4204-AD8A-E9B2EF69BD0E}" presName="sibTrans" presStyleLbl="sibTrans2D1" presStyleIdx="0" presStyleCnt="4"/>
      <dgm:spPr/>
    </dgm:pt>
    <dgm:pt modelId="{A781BDAF-CA8A-4DFB-90C4-0B1702D2E730}" type="pres">
      <dgm:prSet presAssocID="{3AD6FB9D-F342-4204-AD8A-E9B2EF69BD0E}" presName="connectorText" presStyleLbl="sibTrans2D1" presStyleIdx="0" presStyleCnt="4"/>
      <dgm:spPr/>
    </dgm:pt>
    <dgm:pt modelId="{648358ED-4584-447B-AFC5-ECE4B0E81B3F}" type="pres">
      <dgm:prSet presAssocID="{F916272F-307E-4E92-B1B4-F1B20085E770}" presName="node" presStyleLbl="node1" presStyleIdx="1" presStyleCnt="5">
        <dgm:presLayoutVars>
          <dgm:bulletEnabled val="1"/>
        </dgm:presLayoutVars>
      </dgm:prSet>
      <dgm:spPr/>
    </dgm:pt>
    <dgm:pt modelId="{860FD82E-C716-4200-B3FA-09A11F45ECB6}" type="pres">
      <dgm:prSet presAssocID="{01FCCA4F-E8B6-45E0-AC6B-BCB4B8314A4C}" presName="sibTrans" presStyleLbl="sibTrans2D1" presStyleIdx="1" presStyleCnt="4"/>
      <dgm:spPr/>
    </dgm:pt>
    <dgm:pt modelId="{686635D2-040F-4A94-9265-4EDA73EEBC6B}" type="pres">
      <dgm:prSet presAssocID="{01FCCA4F-E8B6-45E0-AC6B-BCB4B8314A4C}" presName="connectorText" presStyleLbl="sibTrans2D1" presStyleIdx="1" presStyleCnt="4"/>
      <dgm:spPr/>
    </dgm:pt>
    <dgm:pt modelId="{9527C2DA-7ED2-482A-A8CE-C2F4BEF9619C}" type="pres">
      <dgm:prSet presAssocID="{B09BEC28-C4E7-4EF2-99A7-516707BEAE3C}" presName="node" presStyleLbl="node1" presStyleIdx="2" presStyleCnt="5">
        <dgm:presLayoutVars>
          <dgm:bulletEnabled val="1"/>
        </dgm:presLayoutVars>
      </dgm:prSet>
      <dgm:spPr/>
    </dgm:pt>
    <dgm:pt modelId="{28772E4C-4517-4A3B-8914-3FDC2D1E54D9}" type="pres">
      <dgm:prSet presAssocID="{BEA4307A-20C5-45D7-A2AE-9C124B5BEF69}" presName="sibTrans" presStyleLbl="sibTrans2D1" presStyleIdx="2" presStyleCnt="4"/>
      <dgm:spPr/>
    </dgm:pt>
    <dgm:pt modelId="{BFC0315C-0E46-42CA-A006-8A37995F46E3}" type="pres">
      <dgm:prSet presAssocID="{BEA4307A-20C5-45D7-A2AE-9C124B5BEF69}" presName="connectorText" presStyleLbl="sibTrans2D1" presStyleIdx="2" presStyleCnt="4"/>
      <dgm:spPr/>
    </dgm:pt>
    <dgm:pt modelId="{81A7966E-9984-4413-BC46-14B9F795466E}" type="pres">
      <dgm:prSet presAssocID="{0B93EC4A-E8DF-479D-8616-6D2583656146}" presName="node" presStyleLbl="node1" presStyleIdx="3" presStyleCnt="5">
        <dgm:presLayoutVars>
          <dgm:bulletEnabled val="1"/>
        </dgm:presLayoutVars>
      </dgm:prSet>
      <dgm:spPr/>
    </dgm:pt>
    <dgm:pt modelId="{A4BB98C5-981F-4241-AB5E-D117C7038151}" type="pres">
      <dgm:prSet presAssocID="{4ACAF13B-02CC-4420-9D02-0095054B3F15}" presName="sibTrans" presStyleLbl="sibTrans2D1" presStyleIdx="3" presStyleCnt="4"/>
      <dgm:spPr/>
    </dgm:pt>
    <dgm:pt modelId="{5E309EA5-384E-47A1-AD52-E78F841E34A4}" type="pres">
      <dgm:prSet presAssocID="{4ACAF13B-02CC-4420-9D02-0095054B3F15}" presName="connectorText" presStyleLbl="sibTrans2D1" presStyleIdx="3" presStyleCnt="4"/>
      <dgm:spPr/>
    </dgm:pt>
    <dgm:pt modelId="{FC16161A-93C5-4636-BF50-37F52A965320}" type="pres">
      <dgm:prSet presAssocID="{A0D9624B-5398-4C07-B9AD-A870F5D9393E}" presName="node" presStyleLbl="node1" presStyleIdx="4" presStyleCnt="5">
        <dgm:presLayoutVars>
          <dgm:bulletEnabled val="1"/>
        </dgm:presLayoutVars>
      </dgm:prSet>
      <dgm:spPr/>
    </dgm:pt>
  </dgm:ptLst>
  <dgm:cxnLst>
    <dgm:cxn modelId="{782D680B-AB30-4F6C-BDB7-8A88C9AA5788}" type="presOf" srcId="{01FCCA4F-E8B6-45E0-AC6B-BCB4B8314A4C}" destId="{860FD82E-C716-4200-B3FA-09A11F45ECB6}" srcOrd="0" destOrd="0" presId="urn:microsoft.com/office/officeart/2005/8/layout/process1"/>
    <dgm:cxn modelId="{B4E6CF18-55A1-46FA-BC00-63C994BDFD94}" srcId="{6F6B50A3-315A-41D2-82E2-2B5D8CDDA27B}" destId="{01AA00BE-9886-4FA8-81D8-501730679843}" srcOrd="0" destOrd="0" parTransId="{9C83F983-BB28-4320-AA49-A8F635DA7AD2}" sibTransId="{3AD6FB9D-F342-4204-AD8A-E9B2EF69BD0E}"/>
    <dgm:cxn modelId="{110CA82A-031A-4D78-AD1D-BC13FA7A0533}" type="presOf" srcId="{B09BEC28-C4E7-4EF2-99A7-516707BEAE3C}" destId="{9527C2DA-7ED2-482A-A8CE-C2F4BEF9619C}" srcOrd="0" destOrd="0" presId="urn:microsoft.com/office/officeart/2005/8/layout/process1"/>
    <dgm:cxn modelId="{14ADC22D-B9D2-4F47-B24E-18027B7F3F41}" type="presOf" srcId="{BEA4307A-20C5-45D7-A2AE-9C124B5BEF69}" destId="{BFC0315C-0E46-42CA-A006-8A37995F46E3}" srcOrd="1" destOrd="0" presId="urn:microsoft.com/office/officeart/2005/8/layout/process1"/>
    <dgm:cxn modelId="{1AA3BD36-C4B7-4267-BC35-D18761C6D6C7}" type="presOf" srcId="{6F6B50A3-315A-41D2-82E2-2B5D8CDDA27B}" destId="{349B5252-49FE-4FED-A6D1-AF3426DE174B}" srcOrd="0" destOrd="0" presId="urn:microsoft.com/office/officeart/2005/8/layout/process1"/>
    <dgm:cxn modelId="{3736AA77-2BA3-48EE-B04A-72F57F9C72C6}" type="presOf" srcId="{3AD6FB9D-F342-4204-AD8A-E9B2EF69BD0E}" destId="{ACD5AED6-1B81-469E-9D31-201EBA5A2500}" srcOrd="0" destOrd="0" presId="urn:microsoft.com/office/officeart/2005/8/layout/process1"/>
    <dgm:cxn modelId="{F6366B84-5A50-4D0D-9442-2A2CE89995BE}" srcId="{6F6B50A3-315A-41D2-82E2-2B5D8CDDA27B}" destId="{B09BEC28-C4E7-4EF2-99A7-516707BEAE3C}" srcOrd="2" destOrd="0" parTransId="{7BE20BC5-70C0-4372-BABF-10AC48F81252}" sibTransId="{BEA4307A-20C5-45D7-A2AE-9C124B5BEF69}"/>
    <dgm:cxn modelId="{5ED3B188-8245-4F1D-95AF-4F1EBE19054D}" type="presOf" srcId="{A0D9624B-5398-4C07-B9AD-A870F5D9393E}" destId="{FC16161A-93C5-4636-BF50-37F52A965320}" srcOrd="0" destOrd="0" presId="urn:microsoft.com/office/officeart/2005/8/layout/process1"/>
    <dgm:cxn modelId="{20FEFF8E-5593-4BBF-968E-5B9BE82C1F66}" type="presOf" srcId="{F916272F-307E-4E92-B1B4-F1B20085E770}" destId="{648358ED-4584-447B-AFC5-ECE4B0E81B3F}" srcOrd="0" destOrd="0" presId="urn:microsoft.com/office/officeart/2005/8/layout/process1"/>
    <dgm:cxn modelId="{88877E92-AE89-4BF6-BB42-8A5085BF382D}" type="presOf" srcId="{4ACAF13B-02CC-4420-9D02-0095054B3F15}" destId="{A4BB98C5-981F-4241-AB5E-D117C7038151}" srcOrd="0" destOrd="0" presId="urn:microsoft.com/office/officeart/2005/8/layout/process1"/>
    <dgm:cxn modelId="{1CEF9DA1-E500-4876-8192-1CA1B3DED2A4}" srcId="{6F6B50A3-315A-41D2-82E2-2B5D8CDDA27B}" destId="{0B93EC4A-E8DF-479D-8616-6D2583656146}" srcOrd="3" destOrd="0" parTransId="{2B19E8C0-6533-4F30-9BDD-35810F178B0B}" sibTransId="{4ACAF13B-02CC-4420-9D02-0095054B3F15}"/>
    <dgm:cxn modelId="{D2BF3CAC-031B-4BF8-A904-5A590D2F4FA1}" type="presOf" srcId="{3AD6FB9D-F342-4204-AD8A-E9B2EF69BD0E}" destId="{A781BDAF-CA8A-4DFB-90C4-0B1702D2E730}" srcOrd="1" destOrd="0" presId="urn:microsoft.com/office/officeart/2005/8/layout/process1"/>
    <dgm:cxn modelId="{33A206CB-CE38-44CF-92B6-178F56425001}" type="presOf" srcId="{01AA00BE-9886-4FA8-81D8-501730679843}" destId="{768B5492-C652-4BD6-B177-10B07BADBCDA}" srcOrd="0" destOrd="0" presId="urn:microsoft.com/office/officeart/2005/8/layout/process1"/>
    <dgm:cxn modelId="{EBD065DA-349A-423E-A3B1-4F7B86A9CB9C}" srcId="{6F6B50A3-315A-41D2-82E2-2B5D8CDDA27B}" destId="{A0D9624B-5398-4C07-B9AD-A870F5D9393E}" srcOrd="4" destOrd="0" parTransId="{50FB6AF7-D191-4449-BC72-F0545A7B29B1}" sibTransId="{126A6BB7-A629-4150-92D4-63325480FD96}"/>
    <dgm:cxn modelId="{2FC55EE1-BBA6-46CC-A977-724AEC17A7F8}" type="presOf" srcId="{BEA4307A-20C5-45D7-A2AE-9C124B5BEF69}" destId="{28772E4C-4517-4A3B-8914-3FDC2D1E54D9}" srcOrd="0" destOrd="0" presId="urn:microsoft.com/office/officeart/2005/8/layout/process1"/>
    <dgm:cxn modelId="{BE15AEE8-8199-464A-B651-E909560C20B1}" type="presOf" srcId="{0B93EC4A-E8DF-479D-8616-6D2583656146}" destId="{81A7966E-9984-4413-BC46-14B9F795466E}" srcOrd="0" destOrd="0" presId="urn:microsoft.com/office/officeart/2005/8/layout/process1"/>
    <dgm:cxn modelId="{75ACB5F0-9500-4950-BBF2-02133D9A7EFC}" type="presOf" srcId="{01FCCA4F-E8B6-45E0-AC6B-BCB4B8314A4C}" destId="{686635D2-040F-4A94-9265-4EDA73EEBC6B}" srcOrd="1" destOrd="0" presId="urn:microsoft.com/office/officeart/2005/8/layout/process1"/>
    <dgm:cxn modelId="{AF4A86FD-2EDB-4BB1-9932-D6281B6EC0F7}" srcId="{6F6B50A3-315A-41D2-82E2-2B5D8CDDA27B}" destId="{F916272F-307E-4E92-B1B4-F1B20085E770}" srcOrd="1" destOrd="0" parTransId="{FEB4157C-4704-4CC1-8A5C-05687DF65A59}" sibTransId="{01FCCA4F-E8B6-45E0-AC6B-BCB4B8314A4C}"/>
    <dgm:cxn modelId="{E91BC5FD-4AA8-4409-AE86-8A7B38865D83}" type="presOf" srcId="{4ACAF13B-02CC-4420-9D02-0095054B3F15}" destId="{5E309EA5-384E-47A1-AD52-E78F841E34A4}" srcOrd="1" destOrd="0" presId="urn:microsoft.com/office/officeart/2005/8/layout/process1"/>
    <dgm:cxn modelId="{1638C20F-24B6-47FA-AB85-44ACAB94CFD8}" type="presParOf" srcId="{349B5252-49FE-4FED-A6D1-AF3426DE174B}" destId="{768B5492-C652-4BD6-B177-10B07BADBCDA}" srcOrd="0" destOrd="0" presId="urn:microsoft.com/office/officeart/2005/8/layout/process1"/>
    <dgm:cxn modelId="{87DA649A-36F3-492D-84D7-B2F86418A236}" type="presParOf" srcId="{349B5252-49FE-4FED-A6D1-AF3426DE174B}" destId="{ACD5AED6-1B81-469E-9D31-201EBA5A2500}" srcOrd="1" destOrd="0" presId="urn:microsoft.com/office/officeart/2005/8/layout/process1"/>
    <dgm:cxn modelId="{DB443FAE-692F-4D06-85E4-2768E927B6DE}" type="presParOf" srcId="{ACD5AED6-1B81-469E-9D31-201EBA5A2500}" destId="{A781BDAF-CA8A-4DFB-90C4-0B1702D2E730}" srcOrd="0" destOrd="0" presId="urn:microsoft.com/office/officeart/2005/8/layout/process1"/>
    <dgm:cxn modelId="{57A2AA8D-E00B-41D6-8192-89F9E95A0AA6}" type="presParOf" srcId="{349B5252-49FE-4FED-A6D1-AF3426DE174B}" destId="{648358ED-4584-447B-AFC5-ECE4B0E81B3F}" srcOrd="2" destOrd="0" presId="urn:microsoft.com/office/officeart/2005/8/layout/process1"/>
    <dgm:cxn modelId="{7B1F2553-329A-4685-9CE1-91D7E912814B}" type="presParOf" srcId="{349B5252-49FE-4FED-A6D1-AF3426DE174B}" destId="{860FD82E-C716-4200-B3FA-09A11F45ECB6}" srcOrd="3" destOrd="0" presId="urn:microsoft.com/office/officeart/2005/8/layout/process1"/>
    <dgm:cxn modelId="{5FBF0955-1C42-479D-833C-6603E317F64A}" type="presParOf" srcId="{860FD82E-C716-4200-B3FA-09A11F45ECB6}" destId="{686635D2-040F-4A94-9265-4EDA73EEBC6B}" srcOrd="0" destOrd="0" presId="urn:microsoft.com/office/officeart/2005/8/layout/process1"/>
    <dgm:cxn modelId="{DC1785E3-BC7A-4360-B6DA-4A8FCCC93774}" type="presParOf" srcId="{349B5252-49FE-4FED-A6D1-AF3426DE174B}" destId="{9527C2DA-7ED2-482A-A8CE-C2F4BEF9619C}" srcOrd="4" destOrd="0" presId="urn:microsoft.com/office/officeart/2005/8/layout/process1"/>
    <dgm:cxn modelId="{EFEC298F-5516-4C56-8FC5-6B581744AE6A}" type="presParOf" srcId="{349B5252-49FE-4FED-A6D1-AF3426DE174B}" destId="{28772E4C-4517-4A3B-8914-3FDC2D1E54D9}" srcOrd="5" destOrd="0" presId="urn:microsoft.com/office/officeart/2005/8/layout/process1"/>
    <dgm:cxn modelId="{63782A83-1077-454F-B041-601197059FCE}" type="presParOf" srcId="{28772E4C-4517-4A3B-8914-3FDC2D1E54D9}" destId="{BFC0315C-0E46-42CA-A006-8A37995F46E3}" srcOrd="0" destOrd="0" presId="urn:microsoft.com/office/officeart/2005/8/layout/process1"/>
    <dgm:cxn modelId="{A2178C6B-071D-4CEF-8342-9247AB6A38CB}" type="presParOf" srcId="{349B5252-49FE-4FED-A6D1-AF3426DE174B}" destId="{81A7966E-9984-4413-BC46-14B9F795466E}" srcOrd="6" destOrd="0" presId="urn:microsoft.com/office/officeart/2005/8/layout/process1"/>
    <dgm:cxn modelId="{8E03784F-0AAD-4956-9BFC-AD5FC1A7B1E8}" type="presParOf" srcId="{349B5252-49FE-4FED-A6D1-AF3426DE174B}" destId="{A4BB98C5-981F-4241-AB5E-D117C7038151}" srcOrd="7" destOrd="0" presId="urn:microsoft.com/office/officeart/2005/8/layout/process1"/>
    <dgm:cxn modelId="{52A147E8-FA6C-49EB-BD51-DEC14F922B55}" type="presParOf" srcId="{A4BB98C5-981F-4241-AB5E-D117C7038151}" destId="{5E309EA5-384E-47A1-AD52-E78F841E34A4}" srcOrd="0" destOrd="0" presId="urn:microsoft.com/office/officeart/2005/8/layout/process1"/>
    <dgm:cxn modelId="{A90F9375-7B5F-4D5A-B7E9-B8DDD3362692}" type="presParOf" srcId="{349B5252-49FE-4FED-A6D1-AF3426DE174B}" destId="{FC16161A-93C5-4636-BF50-37F52A965320}"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7FC181-FA24-4870-8279-AEDA1E752D90}" type="doc">
      <dgm:prSet loTypeId="urn:microsoft.com/office/officeart/2005/8/layout/process1" loCatId="process" qsTypeId="urn:microsoft.com/office/officeart/2005/8/quickstyle/simple1" qsCatId="simple" csTypeId="urn:microsoft.com/office/officeart/2005/8/colors/accent0_1" csCatId="mainScheme" phldr="1"/>
      <dgm:spPr/>
    </dgm:pt>
    <dgm:pt modelId="{4BEC69C5-AF10-402C-BE0D-FAE97B2DDA0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survey with 48 instructors</a:t>
          </a:r>
        </a:p>
      </dgm:t>
    </dgm:pt>
    <dgm:pt modelId="{594EEA92-8D6A-4B28-B169-7B7AC510D5AC}" type="parTrans" cxnId="{84981165-5FEE-4C9F-AE25-6FE1DEB81A5C}">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E600F5DE-5501-4EDD-B1FD-DF650F807A66}" type="sibTrans" cxnId="{84981165-5FEE-4C9F-AE25-6FE1DEB81A5C}">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3AFEED49-F956-492E-9B9F-F906FC959F6B}">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Survey</a:t>
          </a:r>
        </a:p>
        <a:p>
          <a:r>
            <a:rPr lang="en-US" sz="1400" dirty="0">
              <a:latin typeface="Tahoma" panose="020B0604030504040204" pitchFamily="34" charset="0"/>
              <a:ea typeface="Tahoma" panose="020B0604030504040204" pitchFamily="34" charset="0"/>
              <a:cs typeface="Tahoma" panose="020B0604030504040204" pitchFamily="34" charset="0"/>
            </a:rPr>
            <a:t>198 instructors</a:t>
          </a:r>
        </a:p>
      </dgm:t>
    </dgm:pt>
    <dgm:pt modelId="{BBBCE808-EE68-420D-992D-FDB629A126E5}" type="parTrans" cxnId="{FEE67A29-DBE8-4926-BA5D-85026E2309D9}">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AA7D8BCD-D157-4837-8F28-3C785C4577C7}" type="sibTrans" cxnId="{FEE67A29-DBE8-4926-BA5D-85026E2309D9}">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49292421-84CF-444B-9A10-EFA9FB7E321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D8D556F2-ECC7-4546-822E-DDA2740866EE}" type="parTrans" cxnId="{08BDBC83-7900-40C0-927A-7E870DC587FA}">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DD965BE-4BFD-4CD5-86EB-5ABA471321D2}" type="sibTrans" cxnId="{08BDBC83-7900-40C0-927A-7E870DC587FA}">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381E446-B16D-472F-AE7F-D0629A93B047}">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Interview  22 instructors </a:t>
          </a:r>
        </a:p>
      </dgm:t>
    </dgm:pt>
    <dgm:pt modelId="{E97C1FCE-2B85-454E-973A-02639EB6BEC4}" type="parTrans" cxnId="{91F78BFB-7ABF-4BB4-B5CB-C0B95A020952}">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9BBD6BAD-5CD9-4EA7-B241-A64110C9C8C0}" type="sibTrans" cxnId="{91F78BFB-7ABF-4BB4-B5CB-C0B95A020952}">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6D4AF8B-C332-47F4-9927-11395FAF834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45FB3927-DB8C-4832-9884-E7640EBD0B6C}" type="par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26B4D38-33C7-4579-8966-758152CFE6D1}" type="sib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83C9068-9A29-4485-9079-8992F655085E}">
      <dgm:prSe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interview with 4 instructors</a:t>
          </a:r>
        </a:p>
      </dgm:t>
    </dgm:pt>
    <dgm:pt modelId="{390E99BE-5828-4677-B39A-8137E56417CC}" type="parTrans" cxnId="{50F70E40-690A-4ACC-8CA8-4554CCB85C0B}">
      <dgm:prSet/>
      <dgm:spPr/>
      <dgm:t>
        <a:bodyPr/>
        <a:lstStyle/>
        <a:p>
          <a:endParaRPr lang="en-US" sz="1400"/>
        </a:p>
      </dgm:t>
    </dgm:pt>
    <dgm:pt modelId="{62E92B8F-3777-4B34-8F50-C95EE1168A8F}" type="sibTrans" cxnId="{50F70E40-690A-4ACC-8CA8-4554CCB85C0B}">
      <dgm:prSet custT="1"/>
      <dgm:spPr/>
      <dgm:t>
        <a:bodyPr/>
        <a:lstStyle/>
        <a:p>
          <a:endParaRPr lang="en-US" sz="1400"/>
        </a:p>
      </dgm:t>
    </dgm:pt>
    <dgm:pt modelId="{5398E1CD-2C9D-411E-A70B-B1295454F45F}" type="pres">
      <dgm:prSet presAssocID="{ED7FC181-FA24-4870-8279-AEDA1E752D90}" presName="Name0" presStyleCnt="0">
        <dgm:presLayoutVars>
          <dgm:dir/>
          <dgm:resizeHandles val="exact"/>
        </dgm:presLayoutVars>
      </dgm:prSet>
      <dgm:spPr/>
    </dgm:pt>
    <dgm:pt modelId="{246248CA-E01E-4AAE-B7EC-0BC37E67E06F}" type="pres">
      <dgm:prSet presAssocID="{783C9068-9A29-4485-9079-8992F655085E}" presName="node" presStyleLbl="node1" presStyleIdx="0" presStyleCnt="6">
        <dgm:presLayoutVars>
          <dgm:bulletEnabled val="1"/>
        </dgm:presLayoutVars>
      </dgm:prSet>
      <dgm:spPr/>
    </dgm:pt>
    <dgm:pt modelId="{F4AB3E48-E530-42C8-BD0D-5BF5A61A1B34}" type="pres">
      <dgm:prSet presAssocID="{62E92B8F-3777-4B34-8F50-C95EE1168A8F}" presName="sibTrans" presStyleLbl="sibTrans2D1" presStyleIdx="0" presStyleCnt="5"/>
      <dgm:spPr/>
    </dgm:pt>
    <dgm:pt modelId="{3D2D766F-B26B-4870-826B-72341AD206E9}" type="pres">
      <dgm:prSet presAssocID="{62E92B8F-3777-4B34-8F50-C95EE1168A8F}" presName="connectorText" presStyleLbl="sibTrans2D1" presStyleIdx="0" presStyleCnt="5"/>
      <dgm:spPr/>
    </dgm:pt>
    <dgm:pt modelId="{E2208BDB-2519-46DC-962E-DD82B7A4100D}" type="pres">
      <dgm:prSet presAssocID="{4BEC69C5-AF10-402C-BE0D-FAE97B2DDA08}" presName="node" presStyleLbl="node1" presStyleIdx="1" presStyleCnt="6" custScaleY="100289">
        <dgm:presLayoutVars>
          <dgm:bulletEnabled val="1"/>
        </dgm:presLayoutVars>
      </dgm:prSet>
      <dgm:spPr/>
    </dgm:pt>
    <dgm:pt modelId="{E21A6F49-B7EF-473C-A31A-5DEDB746B718}" type="pres">
      <dgm:prSet presAssocID="{E600F5DE-5501-4EDD-B1FD-DF650F807A66}" presName="sibTrans" presStyleLbl="sibTrans2D1" presStyleIdx="1" presStyleCnt="5"/>
      <dgm:spPr/>
    </dgm:pt>
    <dgm:pt modelId="{979B4346-AA40-4E1D-BB90-FB631ACA9749}" type="pres">
      <dgm:prSet presAssocID="{E600F5DE-5501-4EDD-B1FD-DF650F807A66}" presName="connectorText" presStyleLbl="sibTrans2D1" presStyleIdx="1" presStyleCnt="5"/>
      <dgm:spPr/>
    </dgm:pt>
    <dgm:pt modelId="{FAB113D9-CE53-4343-887C-529B1BB657E1}" type="pres">
      <dgm:prSet presAssocID="{3AFEED49-F956-492E-9B9F-F906FC959F6B}" presName="node" presStyleLbl="node1" presStyleIdx="2" presStyleCnt="6">
        <dgm:presLayoutVars>
          <dgm:bulletEnabled val="1"/>
        </dgm:presLayoutVars>
      </dgm:prSet>
      <dgm:spPr/>
    </dgm:pt>
    <dgm:pt modelId="{91E26134-A688-42F1-9738-3116469725D0}" type="pres">
      <dgm:prSet presAssocID="{AA7D8BCD-D157-4837-8F28-3C785C4577C7}" presName="sibTrans" presStyleLbl="sibTrans2D1" presStyleIdx="2" presStyleCnt="5"/>
      <dgm:spPr/>
    </dgm:pt>
    <dgm:pt modelId="{8ABF856B-C8F7-4291-A379-698D007A6F35}" type="pres">
      <dgm:prSet presAssocID="{AA7D8BCD-D157-4837-8F28-3C785C4577C7}" presName="connectorText" presStyleLbl="sibTrans2D1" presStyleIdx="2" presStyleCnt="5"/>
      <dgm:spPr/>
    </dgm:pt>
    <dgm:pt modelId="{98CC9F4D-CDFA-4429-829D-192578A8E83B}" type="pres">
      <dgm:prSet presAssocID="{49292421-84CF-444B-9A10-EFA9FB7E3218}" presName="node" presStyleLbl="node1" presStyleIdx="3" presStyleCnt="6" custScaleX="108121">
        <dgm:presLayoutVars>
          <dgm:bulletEnabled val="1"/>
        </dgm:presLayoutVars>
      </dgm:prSet>
      <dgm:spPr/>
    </dgm:pt>
    <dgm:pt modelId="{CB7BD743-155F-455E-98DD-7AFAA5B91811}" type="pres">
      <dgm:prSet presAssocID="{7DD965BE-4BFD-4CD5-86EB-5ABA471321D2}" presName="sibTrans" presStyleLbl="sibTrans2D1" presStyleIdx="3" presStyleCnt="5"/>
      <dgm:spPr/>
    </dgm:pt>
    <dgm:pt modelId="{ACEFCC7F-FEC2-4ABC-9472-1627F54A0A8C}" type="pres">
      <dgm:prSet presAssocID="{7DD965BE-4BFD-4CD5-86EB-5ABA471321D2}" presName="connectorText" presStyleLbl="sibTrans2D1" presStyleIdx="3" presStyleCnt="5"/>
      <dgm:spPr/>
    </dgm:pt>
    <dgm:pt modelId="{97A49E55-A22F-4049-9124-7E1525B61239}" type="pres">
      <dgm:prSet presAssocID="{6381E446-B16D-472F-AE7F-D0629A93B047}" presName="node" presStyleLbl="node1" presStyleIdx="4" presStyleCnt="6">
        <dgm:presLayoutVars>
          <dgm:bulletEnabled val="1"/>
        </dgm:presLayoutVars>
      </dgm:prSet>
      <dgm:spPr/>
    </dgm:pt>
    <dgm:pt modelId="{75A8704A-EAE1-4F4E-9EAB-4599D9FA9E78}" type="pres">
      <dgm:prSet presAssocID="{9BBD6BAD-5CD9-4EA7-B241-A64110C9C8C0}" presName="sibTrans" presStyleLbl="sibTrans2D1" presStyleIdx="4" presStyleCnt="5"/>
      <dgm:spPr/>
    </dgm:pt>
    <dgm:pt modelId="{74B19734-1815-41D0-B56B-8D82A13FAE73}" type="pres">
      <dgm:prSet presAssocID="{9BBD6BAD-5CD9-4EA7-B241-A64110C9C8C0}" presName="connectorText" presStyleLbl="sibTrans2D1" presStyleIdx="4" presStyleCnt="5"/>
      <dgm:spPr/>
    </dgm:pt>
    <dgm:pt modelId="{A9152AE6-FE06-46F5-A5CE-36466820A83C}" type="pres">
      <dgm:prSet presAssocID="{66D4AF8B-C332-47F4-9927-11395FAF8348}" presName="node" presStyleLbl="node1" presStyleIdx="5" presStyleCnt="6" custScaleX="111853">
        <dgm:presLayoutVars>
          <dgm:bulletEnabled val="1"/>
        </dgm:presLayoutVars>
      </dgm:prSet>
      <dgm:spPr/>
    </dgm:pt>
  </dgm:ptLst>
  <dgm:cxnLst>
    <dgm:cxn modelId="{DAF7FC26-96F5-4699-B0FF-21DF63EB205D}" type="presOf" srcId="{AA7D8BCD-D157-4837-8F28-3C785C4577C7}" destId="{91E26134-A688-42F1-9738-3116469725D0}" srcOrd="0" destOrd="0" presId="urn:microsoft.com/office/officeart/2005/8/layout/process1"/>
    <dgm:cxn modelId="{FEE67A29-DBE8-4926-BA5D-85026E2309D9}" srcId="{ED7FC181-FA24-4870-8279-AEDA1E752D90}" destId="{3AFEED49-F956-492E-9B9F-F906FC959F6B}" srcOrd="2" destOrd="0" parTransId="{BBBCE808-EE68-420D-992D-FDB629A126E5}" sibTransId="{AA7D8BCD-D157-4837-8F28-3C785C4577C7}"/>
    <dgm:cxn modelId="{5DA1FB36-3E1B-477D-A647-2B888BF98535}" type="presOf" srcId="{7DD965BE-4BFD-4CD5-86EB-5ABA471321D2}" destId="{ACEFCC7F-FEC2-4ABC-9472-1627F54A0A8C}" srcOrd="1" destOrd="0" presId="urn:microsoft.com/office/officeart/2005/8/layout/process1"/>
    <dgm:cxn modelId="{8FAD7B39-CFB6-4F12-9129-39E6E40D88F8}" type="presOf" srcId="{3AFEED49-F956-492E-9B9F-F906FC959F6B}" destId="{FAB113D9-CE53-4343-887C-529B1BB657E1}" srcOrd="0" destOrd="0" presId="urn:microsoft.com/office/officeart/2005/8/layout/process1"/>
    <dgm:cxn modelId="{50F70E40-690A-4ACC-8CA8-4554CCB85C0B}" srcId="{ED7FC181-FA24-4870-8279-AEDA1E752D90}" destId="{783C9068-9A29-4485-9079-8992F655085E}" srcOrd="0" destOrd="0" parTransId="{390E99BE-5828-4677-B39A-8137E56417CC}" sibTransId="{62E92B8F-3777-4B34-8F50-C95EE1168A8F}"/>
    <dgm:cxn modelId="{E60D3860-425A-4493-9E5A-98E57DCA0480}" type="presOf" srcId="{E600F5DE-5501-4EDD-B1FD-DF650F807A66}" destId="{E21A6F49-B7EF-473C-A31A-5DEDB746B718}" srcOrd="0" destOrd="0" presId="urn:microsoft.com/office/officeart/2005/8/layout/process1"/>
    <dgm:cxn modelId="{84981165-5FEE-4C9F-AE25-6FE1DEB81A5C}" srcId="{ED7FC181-FA24-4870-8279-AEDA1E752D90}" destId="{4BEC69C5-AF10-402C-BE0D-FAE97B2DDA08}" srcOrd="1" destOrd="0" parTransId="{594EEA92-8D6A-4B28-B169-7B7AC510D5AC}" sibTransId="{E600F5DE-5501-4EDD-B1FD-DF650F807A66}"/>
    <dgm:cxn modelId="{B227BD46-B9CD-4F17-869B-7AD0C8815623}" type="presOf" srcId="{E600F5DE-5501-4EDD-B1FD-DF650F807A66}" destId="{979B4346-AA40-4E1D-BB90-FB631ACA9749}" srcOrd="1" destOrd="0" presId="urn:microsoft.com/office/officeart/2005/8/layout/process1"/>
    <dgm:cxn modelId="{F4B04851-38B0-42BD-BC44-346C31D2710D}" type="presOf" srcId="{66D4AF8B-C332-47F4-9927-11395FAF8348}" destId="{A9152AE6-FE06-46F5-A5CE-36466820A83C}" srcOrd="0" destOrd="0" presId="urn:microsoft.com/office/officeart/2005/8/layout/process1"/>
    <dgm:cxn modelId="{454B8274-DC34-42E1-8194-C384FBE88A0B}" type="presOf" srcId="{62E92B8F-3777-4B34-8F50-C95EE1168A8F}" destId="{F4AB3E48-E530-42C8-BD0D-5BF5A61A1B34}" srcOrd="0" destOrd="0" presId="urn:microsoft.com/office/officeart/2005/8/layout/process1"/>
    <dgm:cxn modelId="{08BDBC83-7900-40C0-927A-7E870DC587FA}" srcId="{ED7FC181-FA24-4870-8279-AEDA1E752D90}" destId="{49292421-84CF-444B-9A10-EFA9FB7E3218}" srcOrd="3" destOrd="0" parTransId="{D8D556F2-ECC7-4546-822E-DDA2740866EE}" sibTransId="{7DD965BE-4BFD-4CD5-86EB-5ABA471321D2}"/>
    <dgm:cxn modelId="{9E42178F-5496-484D-B730-16FC52285887}" type="presOf" srcId="{ED7FC181-FA24-4870-8279-AEDA1E752D90}" destId="{5398E1CD-2C9D-411E-A70B-B1295454F45F}" srcOrd="0" destOrd="0" presId="urn:microsoft.com/office/officeart/2005/8/layout/process1"/>
    <dgm:cxn modelId="{736E5A99-1BCF-45F5-ADB5-369600665202}" type="presOf" srcId="{9BBD6BAD-5CD9-4EA7-B241-A64110C9C8C0}" destId="{75A8704A-EAE1-4F4E-9EAB-4599D9FA9E78}" srcOrd="0" destOrd="0" presId="urn:microsoft.com/office/officeart/2005/8/layout/process1"/>
    <dgm:cxn modelId="{2646BCA7-2629-4793-8EBC-2A7AB0280139}" type="presOf" srcId="{4BEC69C5-AF10-402C-BE0D-FAE97B2DDA08}" destId="{E2208BDB-2519-46DC-962E-DD82B7A4100D}" srcOrd="0" destOrd="0" presId="urn:microsoft.com/office/officeart/2005/8/layout/process1"/>
    <dgm:cxn modelId="{00E119AE-A21C-44BE-8EB3-9FDA62900EC9}" type="presOf" srcId="{AA7D8BCD-D157-4837-8F28-3C785C4577C7}" destId="{8ABF856B-C8F7-4291-A379-698D007A6F35}" srcOrd="1" destOrd="0" presId="urn:microsoft.com/office/officeart/2005/8/layout/process1"/>
    <dgm:cxn modelId="{D9F340B4-0821-4037-AFF7-483D3638E3A5}" type="presOf" srcId="{9BBD6BAD-5CD9-4EA7-B241-A64110C9C8C0}" destId="{74B19734-1815-41D0-B56B-8D82A13FAE73}" srcOrd="1" destOrd="0" presId="urn:microsoft.com/office/officeart/2005/8/layout/process1"/>
    <dgm:cxn modelId="{66746BC9-4C40-4FB3-A5CE-E0FA39FDE6C9}" type="presOf" srcId="{7DD965BE-4BFD-4CD5-86EB-5ABA471321D2}" destId="{CB7BD743-155F-455E-98DD-7AFAA5B91811}" srcOrd="0" destOrd="0" presId="urn:microsoft.com/office/officeart/2005/8/layout/process1"/>
    <dgm:cxn modelId="{EF60A6C9-5E78-4C2B-8DEF-74FFB886CFA5}" type="presOf" srcId="{62E92B8F-3777-4B34-8F50-C95EE1168A8F}" destId="{3D2D766F-B26B-4870-826B-72341AD206E9}" srcOrd="1" destOrd="0" presId="urn:microsoft.com/office/officeart/2005/8/layout/process1"/>
    <dgm:cxn modelId="{41A4ABCB-6023-4872-B2AA-8CA46D3B29AD}" type="presOf" srcId="{783C9068-9A29-4485-9079-8992F655085E}" destId="{246248CA-E01E-4AAE-B7EC-0BC37E67E06F}" srcOrd="0" destOrd="0" presId="urn:microsoft.com/office/officeart/2005/8/layout/process1"/>
    <dgm:cxn modelId="{3C943AEA-356C-4014-8DAC-8844B52C21E4}" srcId="{ED7FC181-FA24-4870-8279-AEDA1E752D90}" destId="{66D4AF8B-C332-47F4-9927-11395FAF8348}" srcOrd="5" destOrd="0" parTransId="{45FB3927-DB8C-4832-9884-E7640EBD0B6C}" sibTransId="{626B4D38-33C7-4579-8966-758152CFE6D1}"/>
    <dgm:cxn modelId="{1A397AF7-D09B-4644-8468-44EA39D9A51E}" type="presOf" srcId="{6381E446-B16D-472F-AE7F-D0629A93B047}" destId="{97A49E55-A22F-4049-9124-7E1525B61239}" srcOrd="0" destOrd="0" presId="urn:microsoft.com/office/officeart/2005/8/layout/process1"/>
    <dgm:cxn modelId="{91F78BFB-7ABF-4BB4-B5CB-C0B95A020952}" srcId="{ED7FC181-FA24-4870-8279-AEDA1E752D90}" destId="{6381E446-B16D-472F-AE7F-D0629A93B047}" srcOrd="4" destOrd="0" parTransId="{E97C1FCE-2B85-454E-973A-02639EB6BEC4}" sibTransId="{9BBD6BAD-5CD9-4EA7-B241-A64110C9C8C0}"/>
    <dgm:cxn modelId="{211C78FE-F03C-483F-B280-01343D7696BE}" type="presOf" srcId="{49292421-84CF-444B-9A10-EFA9FB7E3218}" destId="{98CC9F4D-CDFA-4429-829D-192578A8E83B}" srcOrd="0" destOrd="0" presId="urn:microsoft.com/office/officeart/2005/8/layout/process1"/>
    <dgm:cxn modelId="{4389D90E-D3EF-4007-B854-D51854C4D3D3}" type="presParOf" srcId="{5398E1CD-2C9D-411E-A70B-B1295454F45F}" destId="{246248CA-E01E-4AAE-B7EC-0BC37E67E06F}" srcOrd="0" destOrd="0" presId="urn:microsoft.com/office/officeart/2005/8/layout/process1"/>
    <dgm:cxn modelId="{3AB576F8-4D6B-4B11-8307-9069734C5A7F}" type="presParOf" srcId="{5398E1CD-2C9D-411E-A70B-B1295454F45F}" destId="{F4AB3E48-E530-42C8-BD0D-5BF5A61A1B34}" srcOrd="1" destOrd="0" presId="urn:microsoft.com/office/officeart/2005/8/layout/process1"/>
    <dgm:cxn modelId="{ECDFDF2C-7993-4301-A241-20EF2333138F}" type="presParOf" srcId="{F4AB3E48-E530-42C8-BD0D-5BF5A61A1B34}" destId="{3D2D766F-B26B-4870-826B-72341AD206E9}" srcOrd="0" destOrd="0" presId="urn:microsoft.com/office/officeart/2005/8/layout/process1"/>
    <dgm:cxn modelId="{F9920BD2-74D0-4B11-911B-401D0AC4BB85}" type="presParOf" srcId="{5398E1CD-2C9D-411E-A70B-B1295454F45F}" destId="{E2208BDB-2519-46DC-962E-DD82B7A4100D}" srcOrd="2" destOrd="0" presId="urn:microsoft.com/office/officeart/2005/8/layout/process1"/>
    <dgm:cxn modelId="{92177594-672A-404B-AE2E-3C189B13A597}" type="presParOf" srcId="{5398E1CD-2C9D-411E-A70B-B1295454F45F}" destId="{E21A6F49-B7EF-473C-A31A-5DEDB746B718}" srcOrd="3" destOrd="0" presId="urn:microsoft.com/office/officeart/2005/8/layout/process1"/>
    <dgm:cxn modelId="{3D48238E-D7F8-463E-BAE8-75BA4688AF71}" type="presParOf" srcId="{E21A6F49-B7EF-473C-A31A-5DEDB746B718}" destId="{979B4346-AA40-4E1D-BB90-FB631ACA9749}" srcOrd="0" destOrd="0" presId="urn:microsoft.com/office/officeart/2005/8/layout/process1"/>
    <dgm:cxn modelId="{A4F5177C-6577-4878-9629-574BD4D3A4CF}" type="presParOf" srcId="{5398E1CD-2C9D-411E-A70B-B1295454F45F}" destId="{FAB113D9-CE53-4343-887C-529B1BB657E1}" srcOrd="4" destOrd="0" presId="urn:microsoft.com/office/officeart/2005/8/layout/process1"/>
    <dgm:cxn modelId="{E1420FE8-D7DF-4550-AD5F-CB6FBFFB9817}" type="presParOf" srcId="{5398E1CD-2C9D-411E-A70B-B1295454F45F}" destId="{91E26134-A688-42F1-9738-3116469725D0}" srcOrd="5" destOrd="0" presId="urn:microsoft.com/office/officeart/2005/8/layout/process1"/>
    <dgm:cxn modelId="{96BBAC06-35F5-4538-BFB8-4A72634BFDC4}" type="presParOf" srcId="{91E26134-A688-42F1-9738-3116469725D0}" destId="{8ABF856B-C8F7-4291-A379-698D007A6F35}" srcOrd="0" destOrd="0" presId="urn:microsoft.com/office/officeart/2005/8/layout/process1"/>
    <dgm:cxn modelId="{CC436D58-55E9-408A-86F7-DCF79730F3C2}" type="presParOf" srcId="{5398E1CD-2C9D-411E-A70B-B1295454F45F}" destId="{98CC9F4D-CDFA-4429-829D-192578A8E83B}" srcOrd="6" destOrd="0" presId="urn:microsoft.com/office/officeart/2005/8/layout/process1"/>
    <dgm:cxn modelId="{23E47F88-CBCC-4A66-A47F-DAD766C6CE1C}" type="presParOf" srcId="{5398E1CD-2C9D-411E-A70B-B1295454F45F}" destId="{CB7BD743-155F-455E-98DD-7AFAA5B91811}" srcOrd="7" destOrd="0" presId="urn:microsoft.com/office/officeart/2005/8/layout/process1"/>
    <dgm:cxn modelId="{FDC590A3-6AF5-40E7-98C3-9AC9D74610CC}" type="presParOf" srcId="{CB7BD743-155F-455E-98DD-7AFAA5B91811}" destId="{ACEFCC7F-FEC2-4ABC-9472-1627F54A0A8C}" srcOrd="0" destOrd="0" presId="urn:microsoft.com/office/officeart/2005/8/layout/process1"/>
    <dgm:cxn modelId="{DCB1F0E7-8138-4E4A-B1B1-756B086D53DE}" type="presParOf" srcId="{5398E1CD-2C9D-411E-A70B-B1295454F45F}" destId="{97A49E55-A22F-4049-9124-7E1525B61239}" srcOrd="8" destOrd="0" presId="urn:microsoft.com/office/officeart/2005/8/layout/process1"/>
    <dgm:cxn modelId="{B9FAEE81-DC69-4758-B8B8-F1DCF920BAAD}" type="presParOf" srcId="{5398E1CD-2C9D-411E-A70B-B1295454F45F}" destId="{75A8704A-EAE1-4F4E-9EAB-4599D9FA9E78}" srcOrd="9" destOrd="0" presId="urn:microsoft.com/office/officeart/2005/8/layout/process1"/>
    <dgm:cxn modelId="{46FDBCEB-BB21-492E-B185-1823B595FA68}" type="presParOf" srcId="{75A8704A-EAE1-4F4E-9EAB-4599D9FA9E78}" destId="{74B19734-1815-41D0-B56B-8D82A13FAE73}" srcOrd="0" destOrd="0" presId="urn:microsoft.com/office/officeart/2005/8/layout/process1"/>
    <dgm:cxn modelId="{2E221FD5-2643-41A2-B462-5F6414ACF3D7}" type="presParOf" srcId="{5398E1CD-2C9D-411E-A70B-B1295454F45F}" destId="{A9152AE6-FE06-46F5-A5CE-36466820A83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B5492-C652-4BD6-B177-10B07BADBCDA}">
      <dsp:nvSpPr>
        <dsp:cNvPr id="0" name=""/>
        <dsp:cNvSpPr/>
      </dsp:nvSpPr>
      <dsp:spPr>
        <a:xfrm>
          <a:off x="8285"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Quan</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Collection</a:t>
          </a:r>
        </a:p>
      </dsp:txBody>
      <dsp:txXfrm>
        <a:off x="44061" y="1303857"/>
        <a:ext cx="1212110" cy="1149932"/>
      </dsp:txXfrm>
    </dsp:sp>
    <dsp:sp modelId="{ACD5AED6-1B81-469E-9D31-201EBA5A2500}">
      <dsp:nvSpPr>
        <dsp:cNvPr id="0" name=""/>
        <dsp:cNvSpPr/>
      </dsp:nvSpPr>
      <dsp:spPr>
        <a:xfrm>
          <a:off x="1420313"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1420313" y="1783319"/>
        <a:ext cx="190495" cy="191008"/>
      </dsp:txXfrm>
    </dsp:sp>
    <dsp:sp modelId="{648358ED-4584-447B-AFC5-ECE4B0E81B3F}">
      <dsp:nvSpPr>
        <dsp:cNvPr id="0" name=""/>
        <dsp:cNvSpPr/>
      </dsp:nvSpPr>
      <dsp:spPr>
        <a:xfrm>
          <a:off x="1805412"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Quan</a:t>
          </a:r>
          <a:r>
            <a:rPr lang="en-US" sz="1800" kern="1200" dirty="0">
              <a:latin typeface="Tahoma" panose="020B0604030504040204" pitchFamily="34" charset="0"/>
              <a:ea typeface="Tahoma" panose="020B0604030504040204" pitchFamily="34" charset="0"/>
              <a:cs typeface="Tahoma" panose="020B0604030504040204" pitchFamily="34" charset="0"/>
            </a:rPr>
            <a:t> </a:t>
          </a: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Analysis</a:t>
          </a:r>
        </a:p>
      </dsp:txBody>
      <dsp:txXfrm>
        <a:off x="1841188" y="1303857"/>
        <a:ext cx="1212110" cy="1149932"/>
      </dsp:txXfrm>
    </dsp:sp>
    <dsp:sp modelId="{860FD82E-C716-4200-B3FA-09A11F45ECB6}">
      <dsp:nvSpPr>
        <dsp:cNvPr id="0" name=""/>
        <dsp:cNvSpPr/>
      </dsp:nvSpPr>
      <dsp:spPr>
        <a:xfrm>
          <a:off x="3217440"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3217440" y="1783319"/>
        <a:ext cx="190495" cy="191008"/>
      </dsp:txXfrm>
    </dsp:sp>
    <dsp:sp modelId="{9527C2DA-7ED2-482A-A8CE-C2F4BEF9619C}">
      <dsp:nvSpPr>
        <dsp:cNvPr id="0" name=""/>
        <dsp:cNvSpPr/>
      </dsp:nvSpPr>
      <dsp:spPr>
        <a:xfrm>
          <a:off x="3602539"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Qual</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Collection</a:t>
          </a:r>
        </a:p>
      </dsp:txBody>
      <dsp:txXfrm>
        <a:off x="3638315" y="1303857"/>
        <a:ext cx="1212110" cy="1149932"/>
      </dsp:txXfrm>
    </dsp:sp>
    <dsp:sp modelId="{28772E4C-4517-4A3B-8914-3FDC2D1E54D9}">
      <dsp:nvSpPr>
        <dsp:cNvPr id="0" name=""/>
        <dsp:cNvSpPr/>
      </dsp:nvSpPr>
      <dsp:spPr>
        <a:xfrm>
          <a:off x="5014567"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5014567" y="1783319"/>
        <a:ext cx="190495" cy="191008"/>
      </dsp:txXfrm>
    </dsp:sp>
    <dsp:sp modelId="{81A7966E-9984-4413-BC46-14B9F795466E}">
      <dsp:nvSpPr>
        <dsp:cNvPr id="0" name=""/>
        <dsp:cNvSpPr/>
      </dsp:nvSpPr>
      <dsp:spPr>
        <a:xfrm>
          <a:off x="5399666"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Qual</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Analysis</a:t>
          </a:r>
        </a:p>
      </dsp:txBody>
      <dsp:txXfrm>
        <a:off x="5435442" y="1303857"/>
        <a:ext cx="1212110" cy="1149932"/>
      </dsp:txXfrm>
    </dsp:sp>
    <dsp:sp modelId="{A4BB98C5-981F-4241-AB5E-D117C7038151}">
      <dsp:nvSpPr>
        <dsp:cNvPr id="0" name=""/>
        <dsp:cNvSpPr/>
      </dsp:nvSpPr>
      <dsp:spPr>
        <a:xfrm>
          <a:off x="6811694"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6811694" y="1783319"/>
        <a:ext cx="190495" cy="191008"/>
      </dsp:txXfrm>
    </dsp:sp>
    <dsp:sp modelId="{FC16161A-93C5-4636-BF50-37F52A965320}">
      <dsp:nvSpPr>
        <dsp:cNvPr id="0" name=""/>
        <dsp:cNvSpPr/>
      </dsp:nvSpPr>
      <dsp:spPr>
        <a:xfrm>
          <a:off x="7196793"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Interpretation of Entire Analysis</a:t>
          </a:r>
        </a:p>
      </dsp:txBody>
      <dsp:txXfrm>
        <a:off x="7232569" y="1303857"/>
        <a:ext cx="1212110" cy="1149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48CA-E01E-4AAE-B7EC-0BC37E67E06F}">
      <dsp:nvSpPr>
        <dsp:cNvPr id="0" name=""/>
        <dsp:cNvSpPr/>
      </dsp:nvSpPr>
      <dsp:spPr>
        <a:xfrm>
          <a:off x="4614" y="777948"/>
          <a:ext cx="1088755" cy="95946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interview with 4 instructors</a:t>
          </a:r>
        </a:p>
      </dsp:txBody>
      <dsp:txXfrm>
        <a:off x="32716" y="806050"/>
        <a:ext cx="1032551" cy="903261"/>
      </dsp:txXfrm>
    </dsp:sp>
    <dsp:sp modelId="{F4AB3E48-E530-42C8-BD0D-5BF5A61A1B34}">
      <dsp:nvSpPr>
        <dsp:cNvPr id="0" name=""/>
        <dsp:cNvSpPr/>
      </dsp:nvSpPr>
      <dsp:spPr>
        <a:xfrm>
          <a:off x="1202244" y="1122675"/>
          <a:ext cx="230816" cy="27001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202244" y="1176677"/>
        <a:ext cx="161571" cy="162007"/>
      </dsp:txXfrm>
    </dsp:sp>
    <dsp:sp modelId="{E2208BDB-2519-46DC-962E-DD82B7A4100D}">
      <dsp:nvSpPr>
        <dsp:cNvPr id="0" name=""/>
        <dsp:cNvSpPr/>
      </dsp:nvSpPr>
      <dsp:spPr>
        <a:xfrm>
          <a:off x="1528871" y="776562"/>
          <a:ext cx="1088755" cy="96223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survey with 48 instructors</a:t>
          </a:r>
        </a:p>
      </dsp:txBody>
      <dsp:txXfrm>
        <a:off x="1557054" y="804745"/>
        <a:ext cx="1032389" cy="905872"/>
      </dsp:txXfrm>
    </dsp:sp>
    <dsp:sp modelId="{E21A6F49-B7EF-473C-A31A-5DEDB746B718}">
      <dsp:nvSpPr>
        <dsp:cNvPr id="0" name=""/>
        <dsp:cNvSpPr/>
      </dsp:nvSpPr>
      <dsp:spPr>
        <a:xfrm>
          <a:off x="2726501" y="1122675"/>
          <a:ext cx="230816" cy="27001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2726501" y="1176677"/>
        <a:ext cx="161571" cy="162007"/>
      </dsp:txXfrm>
    </dsp:sp>
    <dsp:sp modelId="{FAB113D9-CE53-4343-887C-529B1BB657E1}">
      <dsp:nvSpPr>
        <dsp:cNvPr id="0" name=""/>
        <dsp:cNvSpPr/>
      </dsp:nvSpPr>
      <dsp:spPr>
        <a:xfrm>
          <a:off x="3053128" y="777948"/>
          <a:ext cx="1088755" cy="95946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Survey</a:t>
          </a:r>
        </a:p>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198 instructors</a:t>
          </a:r>
        </a:p>
      </dsp:txBody>
      <dsp:txXfrm>
        <a:off x="3081230" y="806050"/>
        <a:ext cx="1032551" cy="903261"/>
      </dsp:txXfrm>
    </dsp:sp>
    <dsp:sp modelId="{91E26134-A688-42F1-9738-3116469725D0}">
      <dsp:nvSpPr>
        <dsp:cNvPr id="0" name=""/>
        <dsp:cNvSpPr/>
      </dsp:nvSpPr>
      <dsp:spPr>
        <a:xfrm>
          <a:off x="4250759" y="1122675"/>
          <a:ext cx="230816" cy="27001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4250759" y="1176677"/>
        <a:ext cx="161571" cy="162007"/>
      </dsp:txXfrm>
    </dsp:sp>
    <dsp:sp modelId="{98CC9F4D-CDFA-4429-829D-192578A8E83B}">
      <dsp:nvSpPr>
        <dsp:cNvPr id="0" name=""/>
        <dsp:cNvSpPr/>
      </dsp:nvSpPr>
      <dsp:spPr>
        <a:xfrm>
          <a:off x="4577385" y="777948"/>
          <a:ext cx="1177172" cy="95946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4605487" y="806050"/>
        <a:ext cx="1120968" cy="903261"/>
      </dsp:txXfrm>
    </dsp:sp>
    <dsp:sp modelId="{CB7BD743-155F-455E-98DD-7AFAA5B91811}">
      <dsp:nvSpPr>
        <dsp:cNvPr id="0" name=""/>
        <dsp:cNvSpPr/>
      </dsp:nvSpPr>
      <dsp:spPr>
        <a:xfrm>
          <a:off x="5863433" y="1122675"/>
          <a:ext cx="230816" cy="27001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5863433" y="1176677"/>
        <a:ext cx="161571" cy="162007"/>
      </dsp:txXfrm>
    </dsp:sp>
    <dsp:sp modelId="{97A49E55-A22F-4049-9124-7E1525B61239}">
      <dsp:nvSpPr>
        <dsp:cNvPr id="0" name=""/>
        <dsp:cNvSpPr/>
      </dsp:nvSpPr>
      <dsp:spPr>
        <a:xfrm>
          <a:off x="6190060" y="777948"/>
          <a:ext cx="1088755" cy="95946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Interview  22 instructors </a:t>
          </a:r>
        </a:p>
      </dsp:txBody>
      <dsp:txXfrm>
        <a:off x="6218162" y="806050"/>
        <a:ext cx="1032551" cy="903261"/>
      </dsp:txXfrm>
    </dsp:sp>
    <dsp:sp modelId="{75A8704A-EAE1-4F4E-9EAB-4599D9FA9E78}">
      <dsp:nvSpPr>
        <dsp:cNvPr id="0" name=""/>
        <dsp:cNvSpPr/>
      </dsp:nvSpPr>
      <dsp:spPr>
        <a:xfrm>
          <a:off x="7387691" y="1122675"/>
          <a:ext cx="230816" cy="27001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7387691" y="1176677"/>
        <a:ext cx="161571" cy="162007"/>
      </dsp:txXfrm>
    </dsp:sp>
    <dsp:sp modelId="{A9152AE6-FE06-46F5-A5CE-36466820A83C}">
      <dsp:nvSpPr>
        <dsp:cNvPr id="0" name=""/>
        <dsp:cNvSpPr/>
      </dsp:nvSpPr>
      <dsp:spPr>
        <a:xfrm>
          <a:off x="7714317" y="777948"/>
          <a:ext cx="1217805" cy="95946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7742419" y="806050"/>
        <a:ext cx="1161601" cy="9032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057504D-2AA6-4E59-B444-EFDD20AD7ABE}" type="datetimeFigureOut">
              <a:rPr lang="en-US" smtClean="0"/>
              <a:t>9/16/2020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3B63646-9F42-40B4-BE21-19B74B7F4C4C}" type="slidenum">
              <a:rPr lang="en-US" smtClean="0"/>
              <a:t>‹#›</a:t>
            </a:fld>
            <a:endParaRPr lang="en-US"/>
          </a:p>
        </p:txBody>
      </p:sp>
    </p:spTree>
    <p:extLst>
      <p:ext uri="{BB962C8B-B14F-4D97-AF65-F5344CB8AC3E}">
        <p14:creationId xmlns:p14="http://schemas.microsoft.com/office/powerpoint/2010/main" val="4022434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4C5C0-72B6-436C-AD58-C3C11231B49B}" type="datetimeFigureOut">
              <a:rPr lang="en-US" smtClean="0"/>
              <a:t>9/16/2020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30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604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year, I co-edited a book titled </a:t>
            </a:r>
            <a:r>
              <a:rPr lang="en-US" sz="1600" i="1" dirty="0"/>
              <a:t>MOOCs and Open Education around the World</a:t>
            </a:r>
            <a:r>
              <a:rPr lang="en-US" sz="1600" dirty="0"/>
              <a:t>. MOOCs stands for Massive Open Online Courses. An individual MOOC can enroll tens of thousands of students, and several MOOCs have now surpassed 1 million students in total enrollment. MOOCs are primarily offered by elite universities such as Stanford, MIT, and Harvard through enterprises such as Coursera, edX, and FutureLearn. More people enrolled in MOOCs developed at Harvard in a single year than attended Harvard in its entire 377-year history.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0B7DCB-E1BD-B348-9380-A9B168EE8B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162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7086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1377087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7692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858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989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7788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029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711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311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386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197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5210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6770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3513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2987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0155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6503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1497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0680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9622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0461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lnSpc>
                <a:spcPct val="200000"/>
              </a:lnSpc>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9805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8444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929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Garrison’s model:</a:t>
            </a:r>
            <a:r>
              <a:rPr lang="en-US" baseline="0" dirty="0"/>
              <a:t> 3 inter-related part.</a:t>
            </a:r>
            <a:endParaRPr lang="en-US" dirty="0"/>
          </a:p>
        </p:txBody>
      </p:sp>
    </p:spTree>
    <p:extLst>
      <p:ext uri="{BB962C8B-B14F-4D97-AF65-F5344CB8AC3E}">
        <p14:creationId xmlns:p14="http://schemas.microsoft.com/office/powerpoint/2010/main" val="2323614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844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406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0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08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0346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6610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286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5580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092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3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8104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721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77689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526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6899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7995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17318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88973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0146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4015770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6327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0009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51683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11047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0156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437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155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54801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93650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6703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33531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76465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75538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58663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80591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35475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9810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5253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534228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37298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15602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387293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03556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18657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19066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24939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69852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485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56642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57946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78470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52647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25097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59252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893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9323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300415" y="1"/>
            <a:ext cx="326602"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629227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9/16/2020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02498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9/16/2020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75742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9/16/2020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6054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9/16/2020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877888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9/16/2020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977285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9/16/2020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71712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9/16/2020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970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9/16/2020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249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9/16/2020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14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9/16/2020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59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452845" y="572590"/>
            <a:ext cx="8334103"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44137" y="6354415"/>
            <a:ext cx="8342812"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66626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E1C3B-C749-4400-8E72-6A652E6D6C22}" type="datetimeFigureOut">
              <a:rPr lang="en-US" smtClean="0">
                <a:solidFill>
                  <a:prstClr val="black">
                    <a:tint val="75000"/>
                  </a:prstClr>
                </a:solidFill>
              </a:rPr>
              <a:pPr/>
              <a:t>9/16/2020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345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E1C3B-C749-4400-8E72-6A652E6D6C22}" type="datetimeFigureOut">
              <a:rPr lang="en-US" smtClean="0">
                <a:solidFill>
                  <a:prstClr val="black">
                    <a:tint val="75000"/>
                  </a:prstClr>
                </a:solidFill>
              </a:rPr>
              <a:pPr/>
              <a:t>9/16/2020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486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E1C3B-C749-4400-8E72-6A652E6D6C22}" type="datetimeFigureOut">
              <a:rPr lang="en-US" smtClean="0">
                <a:solidFill>
                  <a:prstClr val="black">
                    <a:tint val="75000"/>
                  </a:prstClr>
                </a:solidFill>
              </a:rPr>
              <a:pPr/>
              <a:t>9/16/2020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203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9/16/2020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931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9/16/2020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197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9/16/2020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255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9/16/2020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8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03210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2637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3170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33070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9/16/2020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29637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9/16/2020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49756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9/16/2020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30114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4954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31975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64817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58273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E1E282-C40F-584F-83F9-1FD599E83A34}" type="datetimeFigureOut">
              <a:rPr lang="en-US" smtClean="0"/>
              <a:t>9/16/2020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149255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9/16/2020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559513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42540821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1E282-C40F-584F-83F9-1FD599E83A34}" type="datetimeFigureOut">
              <a:rPr lang="en-US" smtClean="0"/>
              <a:t>9/16/2020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872136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E1E282-C40F-584F-83F9-1FD599E83A34}" type="datetimeFigureOut">
              <a:rPr lang="en-US" smtClean="0"/>
              <a:t>9/16/2020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796614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E1E282-C40F-584F-83F9-1FD599E83A34}" type="datetimeFigureOut">
              <a:rPr lang="en-US" smtClean="0"/>
              <a:t>9/16/2020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0363255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E1E282-C40F-584F-83F9-1FD599E83A34}" type="datetimeFigureOut">
              <a:rPr lang="en-US" smtClean="0"/>
              <a:t>9/16/2020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34647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1E282-C40F-584F-83F9-1FD599E83A34}" type="datetimeFigureOut">
              <a:rPr lang="en-US" smtClean="0"/>
              <a:t>9/16/2020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305267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9/16/2020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817259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9/16/2020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082319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9/16/2020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213774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9/16/2020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880967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lIns="91435" tIns="45718" rIns="91435" bIns="45718"/>
          <a:lstStyle>
            <a:lvl1pPr>
              <a:defRPr/>
            </a:lvl1pPr>
          </a:lstStyle>
          <a:p>
            <a:endParaRPr lang="en-US" dirty="0"/>
          </a:p>
        </p:txBody>
      </p:sp>
      <p:sp>
        <p:nvSpPr>
          <p:cNvPr id="6" name="Footer Placeholder 5"/>
          <p:cNvSpPr>
            <a:spLocks noGrp="1"/>
          </p:cNvSpPr>
          <p:nvPr>
            <p:ph type="ftr" sz="quarter" idx="11"/>
          </p:nvPr>
        </p:nvSpPr>
        <p:spPr>
          <a:xfrm>
            <a:off x="3124201" y="6245225"/>
            <a:ext cx="2895600" cy="476250"/>
          </a:xfrm>
          <a:prstGeom prst="rect">
            <a:avLst/>
          </a:prstGeom>
        </p:spPr>
        <p:txBody>
          <a:bodyPr lIns="91435" tIns="45718" rIns="91435" bIns="45718"/>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lIns="91435" tIns="45718" rIns="91435" bIns="45718"/>
          <a:lstStyle>
            <a:lvl1pPr>
              <a:defRPr smtClean="0"/>
            </a:lvl1pPr>
          </a:lstStyle>
          <a:p>
            <a:fld id="{16AA8F13-58A3-1A4D-8487-68CDCB761FE7}" type="slidenum">
              <a:rPr lang="en-US"/>
              <a:pPr/>
              <a:t>‹#›</a:t>
            </a:fld>
            <a:endParaRPr lang="en-US" dirty="0"/>
          </a:p>
        </p:txBody>
      </p:sp>
    </p:spTree>
    <p:extLst>
      <p:ext uri="{BB962C8B-B14F-4D97-AF65-F5344CB8AC3E}">
        <p14:creationId xmlns:p14="http://schemas.microsoft.com/office/powerpoint/2010/main" val="2130894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9/16/2020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153734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143000"/>
          </a:xfrm>
        </p:spPr>
        <p:txBody>
          <a:bodyPr/>
          <a:lstStyle/>
          <a:p>
            <a:r>
              <a:rPr lang="en-AU"/>
              <a:t>Click to edit Master title style</a:t>
            </a:r>
            <a:endParaRPr lang="en-US"/>
          </a:p>
        </p:txBody>
      </p:sp>
      <p:sp>
        <p:nvSpPr>
          <p:cNvPr id="3" name="Content Placeholder 2"/>
          <p:cNvSpPr>
            <a:spLocks noGrp="1"/>
          </p:cNvSpPr>
          <p:nvPr>
            <p:ph sz="half" idx="1"/>
          </p:nvPr>
        </p:nvSpPr>
        <p:spPr>
          <a:xfrm>
            <a:off x="5334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5" tIns="45718" rIns="91435" bIns="45718" rtlCol="0"/>
          <a:lstStyle>
            <a:lvl1pPr fontAlgn="auto">
              <a:spcBef>
                <a:spcPts val="0"/>
              </a:spcBef>
              <a:spcAft>
                <a:spcPts val="0"/>
              </a:spcAft>
              <a:defRPr dirty="0">
                <a:solidFill>
                  <a:schemeClr val="tx1">
                    <a:tint val="75000"/>
                  </a:schemeClr>
                </a:solidFill>
                <a:latin typeface="+mn-lt"/>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5" tIns="45718" rIns="91435" bIns="45718"/>
          <a:lstStyle>
            <a:lvl1pPr>
              <a:defRPr dirty="0">
                <a:ea typeface="ＭＳ Ｐゴシック" charset="0"/>
                <a:cs typeface="ＭＳ Ｐゴシック"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2BE482B-B906-C84C-B483-FDB2343994EE}" type="slidenum">
              <a:rPr lang="en-US" altLang="en-US"/>
              <a:pPr/>
              <a:t>‹#›</a:t>
            </a:fld>
            <a:endParaRPr lang="en-US" altLang="en-US" dirty="0"/>
          </a:p>
        </p:txBody>
      </p:sp>
    </p:spTree>
    <p:extLst>
      <p:ext uri="{BB962C8B-B14F-4D97-AF65-F5344CB8AC3E}">
        <p14:creationId xmlns:p14="http://schemas.microsoft.com/office/powerpoint/2010/main" val="384485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4988B91-719F-4D8D-BAB8-EB54B7845B41}"/>
              </a:ext>
            </a:extLst>
          </p:cNvPr>
          <p:cNvSpPr>
            <a:spLocks noGrp="1"/>
          </p:cNvSpPr>
          <p:nvPr>
            <p:ph type="dt" sz="half" idx="10"/>
          </p:nvPr>
        </p:nvSpPr>
        <p:spPr/>
        <p:txBody>
          <a:bodyPr/>
          <a:lstStyle>
            <a:lvl1pPr>
              <a:defRPr/>
            </a:lvl1pPr>
          </a:lstStyle>
          <a:p>
            <a:pPr>
              <a:defRPr/>
            </a:pPr>
            <a:fld id="{0E13E656-1AC7-41C7-A9DB-D1145BB91D78}" type="datetimeFigureOut">
              <a:rPr lang="en-US"/>
              <a:pPr>
                <a:defRPr/>
              </a:pPr>
              <a:t>9/16/2020</a:t>
            </a:fld>
            <a:endParaRPr lang="en-US"/>
          </a:p>
        </p:txBody>
      </p:sp>
      <p:sp>
        <p:nvSpPr>
          <p:cNvPr id="5" name="Footer Placeholder 4">
            <a:extLst>
              <a:ext uri="{FF2B5EF4-FFF2-40B4-BE49-F238E27FC236}">
                <a16:creationId xmlns:a16="http://schemas.microsoft.com/office/drawing/2014/main" id="{8AE16E84-F478-4CCF-A4FD-7535F79407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DC8AD8-8F62-4FBD-B596-106BC85E1BC7}"/>
              </a:ext>
            </a:extLst>
          </p:cNvPr>
          <p:cNvSpPr>
            <a:spLocks noGrp="1"/>
          </p:cNvSpPr>
          <p:nvPr>
            <p:ph type="sldNum" sz="quarter" idx="12"/>
          </p:nvPr>
        </p:nvSpPr>
        <p:spPr/>
        <p:txBody>
          <a:bodyPr/>
          <a:lstStyle>
            <a:lvl1pPr>
              <a:defRPr/>
            </a:lvl1pPr>
          </a:lstStyle>
          <a:p>
            <a:pPr>
              <a:defRPr/>
            </a:pPr>
            <a:fld id="{0A60C36B-C797-45BB-8A5E-4D36F680C7F4}" type="slidenum">
              <a:rPr lang="en-US"/>
              <a:pPr>
                <a:defRPr/>
              </a:pPr>
              <a:t>‹#›</a:t>
            </a:fld>
            <a:endParaRPr lang="en-US"/>
          </a:p>
        </p:txBody>
      </p:sp>
    </p:spTree>
    <p:extLst>
      <p:ext uri="{BB962C8B-B14F-4D97-AF65-F5344CB8AC3E}">
        <p14:creationId xmlns:p14="http://schemas.microsoft.com/office/powerpoint/2010/main" val="1609220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7DC41-49A5-4232-96EB-AF0700DD54E1}"/>
              </a:ext>
            </a:extLst>
          </p:cNvPr>
          <p:cNvSpPr>
            <a:spLocks noGrp="1"/>
          </p:cNvSpPr>
          <p:nvPr>
            <p:ph type="dt" sz="half" idx="10"/>
          </p:nvPr>
        </p:nvSpPr>
        <p:spPr/>
        <p:txBody>
          <a:bodyPr/>
          <a:lstStyle>
            <a:lvl1pPr>
              <a:defRPr/>
            </a:lvl1pPr>
          </a:lstStyle>
          <a:p>
            <a:pPr>
              <a:defRPr/>
            </a:pPr>
            <a:fld id="{5C601AB2-6742-4B40-919D-32D6145E17EE}" type="datetimeFigureOut">
              <a:rPr lang="en-US"/>
              <a:pPr>
                <a:defRPr/>
              </a:pPr>
              <a:t>9/16/2020</a:t>
            </a:fld>
            <a:endParaRPr lang="en-US"/>
          </a:p>
        </p:txBody>
      </p:sp>
      <p:sp>
        <p:nvSpPr>
          <p:cNvPr id="5" name="Footer Placeholder 4">
            <a:extLst>
              <a:ext uri="{FF2B5EF4-FFF2-40B4-BE49-F238E27FC236}">
                <a16:creationId xmlns:a16="http://schemas.microsoft.com/office/drawing/2014/main" id="{889446FB-1FF4-42CA-B30F-6F0F530DF3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4F6F4-687A-437F-AD40-1ADA5674A0B1}"/>
              </a:ext>
            </a:extLst>
          </p:cNvPr>
          <p:cNvSpPr>
            <a:spLocks noGrp="1"/>
          </p:cNvSpPr>
          <p:nvPr>
            <p:ph type="sldNum" sz="quarter" idx="12"/>
          </p:nvPr>
        </p:nvSpPr>
        <p:spPr/>
        <p:txBody>
          <a:bodyPr/>
          <a:lstStyle>
            <a:lvl1pPr>
              <a:defRPr/>
            </a:lvl1pPr>
          </a:lstStyle>
          <a:p>
            <a:pPr>
              <a:defRPr/>
            </a:pPr>
            <a:fld id="{2384C173-2548-49B5-A94C-8C00BFCCAC7E}" type="slidenum">
              <a:rPr lang="en-US"/>
              <a:pPr>
                <a:defRPr/>
              </a:pPr>
              <a:t>‹#›</a:t>
            </a:fld>
            <a:endParaRPr lang="en-US"/>
          </a:p>
        </p:txBody>
      </p:sp>
    </p:spTree>
    <p:extLst>
      <p:ext uri="{BB962C8B-B14F-4D97-AF65-F5344CB8AC3E}">
        <p14:creationId xmlns:p14="http://schemas.microsoft.com/office/powerpoint/2010/main" val="3656967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4989D-E052-41ED-9ED6-43CD02A9AE6E}"/>
              </a:ext>
            </a:extLst>
          </p:cNvPr>
          <p:cNvSpPr>
            <a:spLocks noGrp="1"/>
          </p:cNvSpPr>
          <p:nvPr>
            <p:ph type="dt" sz="half" idx="10"/>
          </p:nvPr>
        </p:nvSpPr>
        <p:spPr/>
        <p:txBody>
          <a:bodyPr/>
          <a:lstStyle>
            <a:lvl1pPr>
              <a:defRPr/>
            </a:lvl1pPr>
          </a:lstStyle>
          <a:p>
            <a:pPr>
              <a:defRPr/>
            </a:pPr>
            <a:fld id="{4349AD67-812D-40ED-99AA-38FCA0DD55CE}" type="datetimeFigureOut">
              <a:rPr lang="en-US"/>
              <a:pPr>
                <a:defRPr/>
              </a:pPr>
              <a:t>9/16/2020</a:t>
            </a:fld>
            <a:endParaRPr lang="en-US"/>
          </a:p>
        </p:txBody>
      </p:sp>
      <p:sp>
        <p:nvSpPr>
          <p:cNvPr id="5" name="Footer Placeholder 4">
            <a:extLst>
              <a:ext uri="{FF2B5EF4-FFF2-40B4-BE49-F238E27FC236}">
                <a16:creationId xmlns:a16="http://schemas.microsoft.com/office/drawing/2014/main" id="{D2B56E2B-9111-46F5-AA2F-378CE5AC7F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CED3EC-EDD9-4295-BA89-31B9295E76DE}"/>
              </a:ext>
            </a:extLst>
          </p:cNvPr>
          <p:cNvSpPr>
            <a:spLocks noGrp="1"/>
          </p:cNvSpPr>
          <p:nvPr>
            <p:ph type="sldNum" sz="quarter" idx="12"/>
          </p:nvPr>
        </p:nvSpPr>
        <p:spPr/>
        <p:txBody>
          <a:bodyPr/>
          <a:lstStyle>
            <a:lvl1pPr>
              <a:defRPr/>
            </a:lvl1pPr>
          </a:lstStyle>
          <a:p>
            <a:pPr>
              <a:defRPr/>
            </a:pPr>
            <a:fld id="{AEBB98B5-FE52-477C-8FBC-B880EA234638}" type="slidenum">
              <a:rPr lang="en-US"/>
              <a:pPr>
                <a:defRPr/>
              </a:pPr>
              <a:t>‹#›</a:t>
            </a:fld>
            <a:endParaRPr lang="en-US"/>
          </a:p>
        </p:txBody>
      </p:sp>
    </p:spTree>
    <p:extLst>
      <p:ext uri="{BB962C8B-B14F-4D97-AF65-F5344CB8AC3E}">
        <p14:creationId xmlns:p14="http://schemas.microsoft.com/office/powerpoint/2010/main" val="621396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8BC9DA1-3637-4CA3-87D5-C16D0A6F48E0}"/>
              </a:ext>
            </a:extLst>
          </p:cNvPr>
          <p:cNvSpPr>
            <a:spLocks noGrp="1"/>
          </p:cNvSpPr>
          <p:nvPr>
            <p:ph type="dt" sz="half" idx="10"/>
          </p:nvPr>
        </p:nvSpPr>
        <p:spPr/>
        <p:txBody>
          <a:bodyPr/>
          <a:lstStyle>
            <a:lvl1pPr>
              <a:defRPr/>
            </a:lvl1pPr>
          </a:lstStyle>
          <a:p>
            <a:pPr>
              <a:defRPr/>
            </a:pPr>
            <a:fld id="{1882960C-A420-4E2A-A9CE-1CBBD0F7AC17}" type="datetimeFigureOut">
              <a:rPr lang="en-US"/>
              <a:pPr>
                <a:defRPr/>
              </a:pPr>
              <a:t>9/16/2020</a:t>
            </a:fld>
            <a:endParaRPr lang="en-US"/>
          </a:p>
        </p:txBody>
      </p:sp>
      <p:sp>
        <p:nvSpPr>
          <p:cNvPr id="6" name="Footer Placeholder 4">
            <a:extLst>
              <a:ext uri="{FF2B5EF4-FFF2-40B4-BE49-F238E27FC236}">
                <a16:creationId xmlns:a16="http://schemas.microsoft.com/office/drawing/2014/main" id="{4C7DF01A-7EB5-4853-9787-42845F7FA3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BD2F85-8D19-4112-9EF1-85E0262A5BBE}"/>
              </a:ext>
            </a:extLst>
          </p:cNvPr>
          <p:cNvSpPr>
            <a:spLocks noGrp="1"/>
          </p:cNvSpPr>
          <p:nvPr>
            <p:ph type="sldNum" sz="quarter" idx="12"/>
          </p:nvPr>
        </p:nvSpPr>
        <p:spPr/>
        <p:txBody>
          <a:bodyPr/>
          <a:lstStyle>
            <a:lvl1pPr>
              <a:defRPr/>
            </a:lvl1pPr>
          </a:lstStyle>
          <a:p>
            <a:pPr>
              <a:defRPr/>
            </a:pPr>
            <a:fld id="{3B636BB8-0504-42B7-82A7-D4815173041B}" type="slidenum">
              <a:rPr lang="en-US"/>
              <a:pPr>
                <a:defRPr/>
              </a:pPr>
              <a:t>‹#›</a:t>
            </a:fld>
            <a:endParaRPr lang="en-US"/>
          </a:p>
        </p:txBody>
      </p:sp>
    </p:spTree>
    <p:extLst>
      <p:ext uri="{BB962C8B-B14F-4D97-AF65-F5344CB8AC3E}">
        <p14:creationId xmlns:p14="http://schemas.microsoft.com/office/powerpoint/2010/main" val="2108055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5EB4048-74C7-4993-9E12-9467751CEDEE}"/>
              </a:ext>
            </a:extLst>
          </p:cNvPr>
          <p:cNvSpPr>
            <a:spLocks noGrp="1"/>
          </p:cNvSpPr>
          <p:nvPr>
            <p:ph type="dt" sz="half" idx="10"/>
          </p:nvPr>
        </p:nvSpPr>
        <p:spPr/>
        <p:txBody>
          <a:bodyPr/>
          <a:lstStyle>
            <a:lvl1pPr>
              <a:defRPr/>
            </a:lvl1pPr>
          </a:lstStyle>
          <a:p>
            <a:pPr>
              <a:defRPr/>
            </a:pPr>
            <a:fld id="{1A2A7240-535E-4A0F-BDFB-55C51BF630B1}" type="datetimeFigureOut">
              <a:rPr lang="en-US"/>
              <a:pPr>
                <a:defRPr/>
              </a:pPr>
              <a:t>9/16/2020</a:t>
            </a:fld>
            <a:endParaRPr lang="en-US"/>
          </a:p>
        </p:txBody>
      </p:sp>
      <p:sp>
        <p:nvSpPr>
          <p:cNvPr id="8" name="Footer Placeholder 4">
            <a:extLst>
              <a:ext uri="{FF2B5EF4-FFF2-40B4-BE49-F238E27FC236}">
                <a16:creationId xmlns:a16="http://schemas.microsoft.com/office/drawing/2014/main" id="{70F607DD-6FAA-4F04-BD66-BE91B7A6DEB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273157D-478F-41E2-9D8C-B555A053FCC1}"/>
              </a:ext>
            </a:extLst>
          </p:cNvPr>
          <p:cNvSpPr>
            <a:spLocks noGrp="1"/>
          </p:cNvSpPr>
          <p:nvPr>
            <p:ph type="sldNum" sz="quarter" idx="12"/>
          </p:nvPr>
        </p:nvSpPr>
        <p:spPr/>
        <p:txBody>
          <a:bodyPr/>
          <a:lstStyle>
            <a:lvl1pPr>
              <a:defRPr/>
            </a:lvl1pPr>
          </a:lstStyle>
          <a:p>
            <a:pPr>
              <a:defRPr/>
            </a:pPr>
            <a:fld id="{B1D83A86-ADB1-468B-9C9C-6F1A3D291367}" type="slidenum">
              <a:rPr lang="en-US"/>
              <a:pPr>
                <a:defRPr/>
              </a:pPr>
              <a:t>‹#›</a:t>
            </a:fld>
            <a:endParaRPr lang="en-US"/>
          </a:p>
        </p:txBody>
      </p:sp>
    </p:spTree>
    <p:extLst>
      <p:ext uri="{BB962C8B-B14F-4D97-AF65-F5344CB8AC3E}">
        <p14:creationId xmlns:p14="http://schemas.microsoft.com/office/powerpoint/2010/main" val="5371782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44E5B48-F858-4C8D-B854-0E49FBA86B00}"/>
              </a:ext>
            </a:extLst>
          </p:cNvPr>
          <p:cNvSpPr>
            <a:spLocks noGrp="1"/>
          </p:cNvSpPr>
          <p:nvPr>
            <p:ph type="dt" sz="half" idx="10"/>
          </p:nvPr>
        </p:nvSpPr>
        <p:spPr/>
        <p:txBody>
          <a:bodyPr/>
          <a:lstStyle>
            <a:lvl1pPr>
              <a:defRPr/>
            </a:lvl1pPr>
          </a:lstStyle>
          <a:p>
            <a:pPr>
              <a:defRPr/>
            </a:pPr>
            <a:fld id="{46DE510E-2158-48E4-8AF3-CF37E0ADE2BF}" type="datetimeFigureOut">
              <a:rPr lang="en-US"/>
              <a:pPr>
                <a:defRPr/>
              </a:pPr>
              <a:t>9/16/2020</a:t>
            </a:fld>
            <a:endParaRPr lang="en-US"/>
          </a:p>
        </p:txBody>
      </p:sp>
      <p:sp>
        <p:nvSpPr>
          <p:cNvPr id="4" name="Footer Placeholder 4">
            <a:extLst>
              <a:ext uri="{FF2B5EF4-FFF2-40B4-BE49-F238E27FC236}">
                <a16:creationId xmlns:a16="http://schemas.microsoft.com/office/drawing/2014/main" id="{EC37DF6C-74C0-40C7-8D65-C15F260448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8107A22-FBB7-4995-B725-37B8F816062F}"/>
              </a:ext>
            </a:extLst>
          </p:cNvPr>
          <p:cNvSpPr>
            <a:spLocks noGrp="1"/>
          </p:cNvSpPr>
          <p:nvPr>
            <p:ph type="sldNum" sz="quarter" idx="12"/>
          </p:nvPr>
        </p:nvSpPr>
        <p:spPr/>
        <p:txBody>
          <a:bodyPr/>
          <a:lstStyle>
            <a:lvl1pPr>
              <a:defRPr/>
            </a:lvl1pPr>
          </a:lstStyle>
          <a:p>
            <a:pPr>
              <a:defRPr/>
            </a:pPr>
            <a:fld id="{5417BE52-551D-476B-ACE9-CC8AB0242FD2}" type="slidenum">
              <a:rPr lang="en-US"/>
              <a:pPr>
                <a:defRPr/>
              </a:pPr>
              <a:t>‹#›</a:t>
            </a:fld>
            <a:endParaRPr lang="en-US"/>
          </a:p>
        </p:txBody>
      </p:sp>
    </p:spTree>
    <p:extLst>
      <p:ext uri="{BB962C8B-B14F-4D97-AF65-F5344CB8AC3E}">
        <p14:creationId xmlns:p14="http://schemas.microsoft.com/office/powerpoint/2010/main" val="22205489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A24AF02-1C2B-4654-B8D4-4FE58E038381}"/>
              </a:ext>
            </a:extLst>
          </p:cNvPr>
          <p:cNvSpPr>
            <a:spLocks noGrp="1"/>
          </p:cNvSpPr>
          <p:nvPr>
            <p:ph type="dt" sz="half" idx="10"/>
          </p:nvPr>
        </p:nvSpPr>
        <p:spPr/>
        <p:txBody>
          <a:bodyPr/>
          <a:lstStyle>
            <a:lvl1pPr>
              <a:defRPr/>
            </a:lvl1pPr>
          </a:lstStyle>
          <a:p>
            <a:pPr>
              <a:defRPr/>
            </a:pPr>
            <a:fld id="{362494D1-78FB-4A5B-96EF-C10C3143BDF1}" type="datetimeFigureOut">
              <a:rPr lang="en-US"/>
              <a:pPr>
                <a:defRPr/>
              </a:pPr>
              <a:t>9/16/2020</a:t>
            </a:fld>
            <a:endParaRPr lang="en-US"/>
          </a:p>
        </p:txBody>
      </p:sp>
      <p:sp>
        <p:nvSpPr>
          <p:cNvPr id="3" name="Footer Placeholder 4">
            <a:extLst>
              <a:ext uri="{FF2B5EF4-FFF2-40B4-BE49-F238E27FC236}">
                <a16:creationId xmlns:a16="http://schemas.microsoft.com/office/drawing/2014/main" id="{5DAF68E9-F871-4A7D-9DD1-D4676ECF57D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4F0FBD2-6D97-4880-BB10-9FDDE7718826}"/>
              </a:ext>
            </a:extLst>
          </p:cNvPr>
          <p:cNvSpPr>
            <a:spLocks noGrp="1"/>
          </p:cNvSpPr>
          <p:nvPr>
            <p:ph type="sldNum" sz="quarter" idx="12"/>
          </p:nvPr>
        </p:nvSpPr>
        <p:spPr/>
        <p:txBody>
          <a:bodyPr/>
          <a:lstStyle>
            <a:lvl1pPr>
              <a:defRPr/>
            </a:lvl1pPr>
          </a:lstStyle>
          <a:p>
            <a:pPr>
              <a:defRPr/>
            </a:pPr>
            <a:fld id="{8D0E72FF-C85C-4F86-88EA-E301B8B3ABD1}" type="slidenum">
              <a:rPr lang="en-US"/>
              <a:pPr>
                <a:defRPr/>
              </a:pPr>
              <a:t>‹#›</a:t>
            </a:fld>
            <a:endParaRPr lang="en-US"/>
          </a:p>
        </p:txBody>
      </p:sp>
    </p:spTree>
    <p:extLst>
      <p:ext uri="{BB962C8B-B14F-4D97-AF65-F5344CB8AC3E}">
        <p14:creationId xmlns:p14="http://schemas.microsoft.com/office/powerpoint/2010/main" val="25316008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24548A46-0C40-4CD8-9D25-857579FB95EC}"/>
              </a:ext>
            </a:extLst>
          </p:cNvPr>
          <p:cNvSpPr>
            <a:spLocks noGrp="1"/>
          </p:cNvSpPr>
          <p:nvPr>
            <p:ph type="dt" sz="half" idx="10"/>
          </p:nvPr>
        </p:nvSpPr>
        <p:spPr/>
        <p:txBody>
          <a:bodyPr/>
          <a:lstStyle>
            <a:lvl1pPr>
              <a:defRPr/>
            </a:lvl1pPr>
          </a:lstStyle>
          <a:p>
            <a:pPr>
              <a:defRPr/>
            </a:pPr>
            <a:fld id="{D870CDBC-DA10-40B5-B9F8-C385CAA040B2}" type="datetimeFigureOut">
              <a:rPr lang="en-US"/>
              <a:pPr>
                <a:defRPr/>
              </a:pPr>
              <a:t>9/16/2020</a:t>
            </a:fld>
            <a:endParaRPr lang="en-US"/>
          </a:p>
        </p:txBody>
      </p:sp>
      <p:sp>
        <p:nvSpPr>
          <p:cNvPr id="6" name="Footer Placeholder 4">
            <a:extLst>
              <a:ext uri="{FF2B5EF4-FFF2-40B4-BE49-F238E27FC236}">
                <a16:creationId xmlns:a16="http://schemas.microsoft.com/office/drawing/2014/main" id="{701D68D1-3417-49A6-8BE0-259166C864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145A60D-DD18-4C3B-9FB6-7367BC408323}"/>
              </a:ext>
            </a:extLst>
          </p:cNvPr>
          <p:cNvSpPr>
            <a:spLocks noGrp="1"/>
          </p:cNvSpPr>
          <p:nvPr>
            <p:ph type="sldNum" sz="quarter" idx="12"/>
          </p:nvPr>
        </p:nvSpPr>
        <p:spPr/>
        <p:txBody>
          <a:bodyPr/>
          <a:lstStyle>
            <a:lvl1pPr>
              <a:defRPr/>
            </a:lvl1pPr>
          </a:lstStyle>
          <a:p>
            <a:pPr>
              <a:defRPr/>
            </a:pPr>
            <a:fld id="{FD913D11-31B3-4830-AB6C-DD30C28C199D}" type="slidenum">
              <a:rPr lang="en-US"/>
              <a:pPr>
                <a:defRPr/>
              </a:pPr>
              <a:t>‹#›</a:t>
            </a:fld>
            <a:endParaRPr lang="en-US"/>
          </a:p>
        </p:txBody>
      </p:sp>
    </p:spTree>
    <p:extLst>
      <p:ext uri="{BB962C8B-B14F-4D97-AF65-F5344CB8AC3E}">
        <p14:creationId xmlns:p14="http://schemas.microsoft.com/office/powerpoint/2010/main" val="22609527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63BD2CDF-9935-43F5-960A-AEB26A5FBB6A}"/>
              </a:ext>
            </a:extLst>
          </p:cNvPr>
          <p:cNvSpPr>
            <a:spLocks noGrp="1"/>
          </p:cNvSpPr>
          <p:nvPr>
            <p:ph type="dt" sz="half" idx="10"/>
          </p:nvPr>
        </p:nvSpPr>
        <p:spPr/>
        <p:txBody>
          <a:bodyPr/>
          <a:lstStyle>
            <a:lvl1pPr>
              <a:defRPr/>
            </a:lvl1pPr>
          </a:lstStyle>
          <a:p>
            <a:pPr>
              <a:defRPr/>
            </a:pPr>
            <a:fld id="{FB867134-A326-4431-9FF7-4A5D0074CB03}" type="datetimeFigureOut">
              <a:rPr lang="en-US"/>
              <a:pPr>
                <a:defRPr/>
              </a:pPr>
              <a:t>9/16/2020</a:t>
            </a:fld>
            <a:endParaRPr lang="en-US"/>
          </a:p>
        </p:txBody>
      </p:sp>
      <p:sp>
        <p:nvSpPr>
          <p:cNvPr id="6" name="Footer Placeholder 4">
            <a:extLst>
              <a:ext uri="{FF2B5EF4-FFF2-40B4-BE49-F238E27FC236}">
                <a16:creationId xmlns:a16="http://schemas.microsoft.com/office/drawing/2014/main" id="{14DA2223-B424-4EA3-8D49-3B7F3EF5FC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8D493F-022D-4D7D-8B4E-9C8569B16DB1}"/>
              </a:ext>
            </a:extLst>
          </p:cNvPr>
          <p:cNvSpPr>
            <a:spLocks noGrp="1"/>
          </p:cNvSpPr>
          <p:nvPr>
            <p:ph type="sldNum" sz="quarter" idx="12"/>
          </p:nvPr>
        </p:nvSpPr>
        <p:spPr/>
        <p:txBody>
          <a:bodyPr/>
          <a:lstStyle>
            <a:lvl1pPr>
              <a:defRPr/>
            </a:lvl1pPr>
          </a:lstStyle>
          <a:p>
            <a:pPr>
              <a:defRPr/>
            </a:pPr>
            <a:fld id="{7478820B-301D-45D0-BDEC-651548DFE36F}" type="slidenum">
              <a:rPr lang="en-US"/>
              <a:pPr>
                <a:defRPr/>
              </a:pPr>
              <a:t>‹#›</a:t>
            </a:fld>
            <a:endParaRPr lang="en-US"/>
          </a:p>
        </p:txBody>
      </p:sp>
    </p:spTree>
    <p:extLst>
      <p:ext uri="{BB962C8B-B14F-4D97-AF65-F5344CB8AC3E}">
        <p14:creationId xmlns:p14="http://schemas.microsoft.com/office/powerpoint/2010/main" val="2152066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9/16/2020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79617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F360D-7B19-4159-A96A-F3ECA1FFA4BD}"/>
              </a:ext>
            </a:extLst>
          </p:cNvPr>
          <p:cNvSpPr>
            <a:spLocks noGrp="1"/>
          </p:cNvSpPr>
          <p:nvPr>
            <p:ph type="dt" sz="half" idx="10"/>
          </p:nvPr>
        </p:nvSpPr>
        <p:spPr/>
        <p:txBody>
          <a:bodyPr/>
          <a:lstStyle>
            <a:lvl1pPr>
              <a:defRPr/>
            </a:lvl1pPr>
          </a:lstStyle>
          <a:p>
            <a:pPr>
              <a:defRPr/>
            </a:pPr>
            <a:fld id="{5B8298F1-EE8A-49EE-9752-32DFA9AAA18A}" type="datetimeFigureOut">
              <a:rPr lang="en-US"/>
              <a:pPr>
                <a:defRPr/>
              </a:pPr>
              <a:t>9/16/2020</a:t>
            </a:fld>
            <a:endParaRPr lang="en-US"/>
          </a:p>
        </p:txBody>
      </p:sp>
      <p:sp>
        <p:nvSpPr>
          <p:cNvPr id="5" name="Footer Placeholder 4">
            <a:extLst>
              <a:ext uri="{FF2B5EF4-FFF2-40B4-BE49-F238E27FC236}">
                <a16:creationId xmlns:a16="http://schemas.microsoft.com/office/drawing/2014/main" id="{2E5C92C5-3FBA-4185-875F-FC04056282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8A43C3-F4CB-413B-90D2-930C833047A4}"/>
              </a:ext>
            </a:extLst>
          </p:cNvPr>
          <p:cNvSpPr>
            <a:spLocks noGrp="1"/>
          </p:cNvSpPr>
          <p:nvPr>
            <p:ph type="sldNum" sz="quarter" idx="12"/>
          </p:nvPr>
        </p:nvSpPr>
        <p:spPr/>
        <p:txBody>
          <a:bodyPr/>
          <a:lstStyle>
            <a:lvl1pPr>
              <a:defRPr/>
            </a:lvl1pPr>
          </a:lstStyle>
          <a:p>
            <a:pPr>
              <a:defRPr/>
            </a:pPr>
            <a:fld id="{BD613812-D0EE-4FA8-B7A0-FD4781694686}" type="slidenum">
              <a:rPr lang="en-US"/>
              <a:pPr>
                <a:defRPr/>
              </a:pPr>
              <a:t>‹#›</a:t>
            </a:fld>
            <a:endParaRPr lang="en-US"/>
          </a:p>
        </p:txBody>
      </p:sp>
    </p:spTree>
    <p:extLst>
      <p:ext uri="{BB962C8B-B14F-4D97-AF65-F5344CB8AC3E}">
        <p14:creationId xmlns:p14="http://schemas.microsoft.com/office/powerpoint/2010/main" val="38378595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7A4A5-7F18-4C13-A9E0-3E04FAE9C82B}"/>
              </a:ext>
            </a:extLst>
          </p:cNvPr>
          <p:cNvSpPr>
            <a:spLocks noGrp="1"/>
          </p:cNvSpPr>
          <p:nvPr>
            <p:ph type="dt" sz="half" idx="10"/>
          </p:nvPr>
        </p:nvSpPr>
        <p:spPr/>
        <p:txBody>
          <a:bodyPr/>
          <a:lstStyle>
            <a:lvl1pPr>
              <a:defRPr/>
            </a:lvl1pPr>
          </a:lstStyle>
          <a:p>
            <a:pPr>
              <a:defRPr/>
            </a:pPr>
            <a:fld id="{0AE04475-96EE-4FC3-A77D-978A6418D87C}" type="datetimeFigureOut">
              <a:rPr lang="en-US"/>
              <a:pPr>
                <a:defRPr/>
              </a:pPr>
              <a:t>9/16/2020</a:t>
            </a:fld>
            <a:endParaRPr lang="en-US"/>
          </a:p>
        </p:txBody>
      </p:sp>
      <p:sp>
        <p:nvSpPr>
          <p:cNvPr id="5" name="Footer Placeholder 4">
            <a:extLst>
              <a:ext uri="{FF2B5EF4-FFF2-40B4-BE49-F238E27FC236}">
                <a16:creationId xmlns:a16="http://schemas.microsoft.com/office/drawing/2014/main" id="{F700C6D0-86D6-4B0B-B2FF-EE12B71DB8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058F85-07F7-4C2A-9F04-100B81BD6DB9}"/>
              </a:ext>
            </a:extLst>
          </p:cNvPr>
          <p:cNvSpPr>
            <a:spLocks noGrp="1"/>
          </p:cNvSpPr>
          <p:nvPr>
            <p:ph type="sldNum" sz="quarter" idx="12"/>
          </p:nvPr>
        </p:nvSpPr>
        <p:spPr/>
        <p:txBody>
          <a:bodyPr/>
          <a:lstStyle>
            <a:lvl1pPr>
              <a:defRPr/>
            </a:lvl1pPr>
          </a:lstStyle>
          <a:p>
            <a:pPr>
              <a:defRPr/>
            </a:pPr>
            <a:fld id="{6686401B-0341-48C7-9915-8205CB065A08}" type="slidenum">
              <a:rPr lang="en-US"/>
              <a:pPr>
                <a:defRPr/>
              </a:pPr>
              <a:t>‹#›</a:t>
            </a:fld>
            <a:endParaRPr lang="en-US"/>
          </a:p>
        </p:txBody>
      </p:sp>
    </p:spTree>
    <p:extLst>
      <p:ext uri="{BB962C8B-B14F-4D97-AF65-F5344CB8AC3E}">
        <p14:creationId xmlns:p14="http://schemas.microsoft.com/office/powerpoint/2010/main" val="33359847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3D149B-06E2-435D-ADEA-1BF40F008DD3}"/>
              </a:ext>
            </a:extLst>
          </p:cNvPr>
          <p:cNvSpPr>
            <a:spLocks noGrp="1"/>
          </p:cNvSpPr>
          <p:nvPr>
            <p:ph type="dt" sz="half" idx="10"/>
          </p:nvPr>
        </p:nvSpPr>
        <p:spPr/>
        <p:txBody>
          <a:bodyPr/>
          <a:lstStyle>
            <a:lvl1pPr>
              <a:defRPr/>
            </a:lvl1pPr>
          </a:lstStyle>
          <a:p>
            <a:pPr>
              <a:defRPr/>
            </a:pPr>
            <a:fld id="{D2F6A412-D5E6-4137-B087-FD81B18845F8}" type="datetimeFigureOut">
              <a:rPr lang="en-US"/>
              <a:pPr>
                <a:defRPr/>
              </a:pPr>
              <a:t>9/16/2020</a:t>
            </a:fld>
            <a:endParaRPr lang="en-US"/>
          </a:p>
        </p:txBody>
      </p:sp>
      <p:sp>
        <p:nvSpPr>
          <p:cNvPr id="5" name="Footer Placeholder 4">
            <a:extLst>
              <a:ext uri="{FF2B5EF4-FFF2-40B4-BE49-F238E27FC236}">
                <a16:creationId xmlns:a16="http://schemas.microsoft.com/office/drawing/2014/main" id="{EB94CF28-7503-4774-9C47-B31027C1C3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0E98A9-9D11-46E6-84B6-268C8EAC06D3}"/>
              </a:ext>
            </a:extLst>
          </p:cNvPr>
          <p:cNvSpPr>
            <a:spLocks noGrp="1"/>
          </p:cNvSpPr>
          <p:nvPr>
            <p:ph type="sldNum" sz="quarter" idx="12"/>
          </p:nvPr>
        </p:nvSpPr>
        <p:spPr/>
        <p:txBody>
          <a:bodyPr/>
          <a:lstStyle>
            <a:lvl1pPr>
              <a:defRPr/>
            </a:lvl1pPr>
          </a:lstStyle>
          <a:p>
            <a:fld id="{393E882E-723A-4EE5-894E-0C353784976D}" type="slidenum">
              <a:rPr lang="en-US" altLang="en-US"/>
              <a:pPr/>
              <a:t>‹#›</a:t>
            </a:fld>
            <a:endParaRPr lang="en-US" altLang="en-US"/>
          </a:p>
        </p:txBody>
      </p:sp>
    </p:spTree>
    <p:extLst>
      <p:ext uri="{BB962C8B-B14F-4D97-AF65-F5344CB8AC3E}">
        <p14:creationId xmlns:p14="http://schemas.microsoft.com/office/powerpoint/2010/main" val="785179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CF60B-12DD-4AA8-B422-6C05D85AFFA3}"/>
              </a:ext>
            </a:extLst>
          </p:cNvPr>
          <p:cNvSpPr>
            <a:spLocks noGrp="1"/>
          </p:cNvSpPr>
          <p:nvPr>
            <p:ph type="dt" sz="half" idx="10"/>
          </p:nvPr>
        </p:nvSpPr>
        <p:spPr/>
        <p:txBody>
          <a:bodyPr/>
          <a:lstStyle>
            <a:lvl1pPr>
              <a:defRPr/>
            </a:lvl1pPr>
          </a:lstStyle>
          <a:p>
            <a:pPr>
              <a:defRPr/>
            </a:pPr>
            <a:fld id="{D19C3188-9FCD-4D3B-999A-3F16861D00B8}" type="datetimeFigureOut">
              <a:rPr lang="en-US"/>
              <a:pPr>
                <a:defRPr/>
              </a:pPr>
              <a:t>9/16/2020</a:t>
            </a:fld>
            <a:endParaRPr lang="en-US"/>
          </a:p>
        </p:txBody>
      </p:sp>
      <p:sp>
        <p:nvSpPr>
          <p:cNvPr id="5" name="Footer Placeholder 4">
            <a:extLst>
              <a:ext uri="{FF2B5EF4-FFF2-40B4-BE49-F238E27FC236}">
                <a16:creationId xmlns:a16="http://schemas.microsoft.com/office/drawing/2014/main" id="{E3203992-5DC5-496D-81FD-96059B2EF1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6D319C-6A02-4558-8FC2-1E128DB5867B}"/>
              </a:ext>
            </a:extLst>
          </p:cNvPr>
          <p:cNvSpPr>
            <a:spLocks noGrp="1"/>
          </p:cNvSpPr>
          <p:nvPr>
            <p:ph type="sldNum" sz="quarter" idx="12"/>
          </p:nvPr>
        </p:nvSpPr>
        <p:spPr/>
        <p:txBody>
          <a:bodyPr/>
          <a:lstStyle>
            <a:lvl1pPr>
              <a:defRPr/>
            </a:lvl1pPr>
          </a:lstStyle>
          <a:p>
            <a:fld id="{9C524733-DCD6-4865-81DE-CF16C940C97E}" type="slidenum">
              <a:rPr lang="en-US" altLang="en-US"/>
              <a:pPr/>
              <a:t>‹#›</a:t>
            </a:fld>
            <a:endParaRPr lang="en-US" altLang="en-US"/>
          </a:p>
        </p:txBody>
      </p:sp>
    </p:spTree>
    <p:extLst>
      <p:ext uri="{BB962C8B-B14F-4D97-AF65-F5344CB8AC3E}">
        <p14:creationId xmlns:p14="http://schemas.microsoft.com/office/powerpoint/2010/main" val="2234010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7CEB5-2CF8-4C83-AEF2-CD1D6D1AC710}"/>
              </a:ext>
            </a:extLst>
          </p:cNvPr>
          <p:cNvSpPr>
            <a:spLocks noGrp="1"/>
          </p:cNvSpPr>
          <p:nvPr>
            <p:ph type="dt" sz="half" idx="10"/>
          </p:nvPr>
        </p:nvSpPr>
        <p:spPr/>
        <p:txBody>
          <a:bodyPr/>
          <a:lstStyle>
            <a:lvl1pPr>
              <a:defRPr/>
            </a:lvl1pPr>
          </a:lstStyle>
          <a:p>
            <a:pPr>
              <a:defRPr/>
            </a:pPr>
            <a:fld id="{FF19F479-148E-450B-8C63-EA19E5B60E6C}" type="datetimeFigureOut">
              <a:rPr lang="en-US"/>
              <a:pPr>
                <a:defRPr/>
              </a:pPr>
              <a:t>9/16/2020</a:t>
            </a:fld>
            <a:endParaRPr lang="en-US"/>
          </a:p>
        </p:txBody>
      </p:sp>
      <p:sp>
        <p:nvSpPr>
          <p:cNvPr id="5" name="Footer Placeholder 4">
            <a:extLst>
              <a:ext uri="{FF2B5EF4-FFF2-40B4-BE49-F238E27FC236}">
                <a16:creationId xmlns:a16="http://schemas.microsoft.com/office/drawing/2014/main" id="{8790C571-DE40-4D59-867F-5941048544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DA35A4-C8C3-472B-B06A-47C2B2A5C899}"/>
              </a:ext>
            </a:extLst>
          </p:cNvPr>
          <p:cNvSpPr>
            <a:spLocks noGrp="1"/>
          </p:cNvSpPr>
          <p:nvPr>
            <p:ph type="sldNum" sz="quarter" idx="12"/>
          </p:nvPr>
        </p:nvSpPr>
        <p:spPr/>
        <p:txBody>
          <a:bodyPr/>
          <a:lstStyle>
            <a:lvl1pPr>
              <a:defRPr/>
            </a:lvl1pPr>
          </a:lstStyle>
          <a:p>
            <a:fld id="{096A5744-73DF-4691-90BF-891CF4AEAE31}" type="slidenum">
              <a:rPr lang="en-US" altLang="en-US"/>
              <a:pPr/>
              <a:t>‹#›</a:t>
            </a:fld>
            <a:endParaRPr lang="en-US" altLang="en-US"/>
          </a:p>
        </p:txBody>
      </p:sp>
    </p:spTree>
    <p:extLst>
      <p:ext uri="{BB962C8B-B14F-4D97-AF65-F5344CB8AC3E}">
        <p14:creationId xmlns:p14="http://schemas.microsoft.com/office/powerpoint/2010/main" val="903473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8FE8826-D918-4EBA-9798-763953BAE9DE}"/>
              </a:ext>
            </a:extLst>
          </p:cNvPr>
          <p:cNvSpPr>
            <a:spLocks noGrp="1"/>
          </p:cNvSpPr>
          <p:nvPr>
            <p:ph type="dt" sz="half" idx="10"/>
          </p:nvPr>
        </p:nvSpPr>
        <p:spPr/>
        <p:txBody>
          <a:bodyPr/>
          <a:lstStyle>
            <a:lvl1pPr>
              <a:defRPr/>
            </a:lvl1pPr>
          </a:lstStyle>
          <a:p>
            <a:pPr>
              <a:defRPr/>
            </a:pPr>
            <a:fld id="{4A91926F-E14F-4EDE-B7B0-1D8501EFCD6D}" type="datetimeFigureOut">
              <a:rPr lang="en-US"/>
              <a:pPr>
                <a:defRPr/>
              </a:pPr>
              <a:t>9/16/2020</a:t>
            </a:fld>
            <a:endParaRPr lang="en-US"/>
          </a:p>
        </p:txBody>
      </p:sp>
      <p:sp>
        <p:nvSpPr>
          <p:cNvPr id="6" name="Footer Placeholder 4">
            <a:extLst>
              <a:ext uri="{FF2B5EF4-FFF2-40B4-BE49-F238E27FC236}">
                <a16:creationId xmlns:a16="http://schemas.microsoft.com/office/drawing/2014/main" id="{1D2FAA48-80F4-472B-BC97-A4E22D20091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D035F0-8536-4E35-B200-8B5B165CBDCC}"/>
              </a:ext>
            </a:extLst>
          </p:cNvPr>
          <p:cNvSpPr>
            <a:spLocks noGrp="1"/>
          </p:cNvSpPr>
          <p:nvPr>
            <p:ph type="sldNum" sz="quarter" idx="12"/>
          </p:nvPr>
        </p:nvSpPr>
        <p:spPr/>
        <p:txBody>
          <a:bodyPr/>
          <a:lstStyle>
            <a:lvl1pPr>
              <a:defRPr/>
            </a:lvl1pPr>
          </a:lstStyle>
          <a:p>
            <a:fld id="{E91D51DD-5971-4110-9802-B559D2057F61}" type="slidenum">
              <a:rPr lang="en-US" altLang="en-US"/>
              <a:pPr/>
              <a:t>‹#›</a:t>
            </a:fld>
            <a:endParaRPr lang="en-US" altLang="en-US"/>
          </a:p>
        </p:txBody>
      </p:sp>
    </p:spTree>
    <p:extLst>
      <p:ext uri="{BB962C8B-B14F-4D97-AF65-F5344CB8AC3E}">
        <p14:creationId xmlns:p14="http://schemas.microsoft.com/office/powerpoint/2010/main" val="13148650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D672F1E-F53E-44B0-A578-82515AC40C02}"/>
              </a:ext>
            </a:extLst>
          </p:cNvPr>
          <p:cNvSpPr>
            <a:spLocks noGrp="1"/>
          </p:cNvSpPr>
          <p:nvPr>
            <p:ph type="dt" sz="half" idx="10"/>
          </p:nvPr>
        </p:nvSpPr>
        <p:spPr/>
        <p:txBody>
          <a:bodyPr/>
          <a:lstStyle>
            <a:lvl1pPr>
              <a:defRPr/>
            </a:lvl1pPr>
          </a:lstStyle>
          <a:p>
            <a:pPr>
              <a:defRPr/>
            </a:pPr>
            <a:fld id="{F90BA0ED-5A13-4081-ABDA-0380156D0D0C}" type="datetimeFigureOut">
              <a:rPr lang="en-US"/>
              <a:pPr>
                <a:defRPr/>
              </a:pPr>
              <a:t>9/16/2020</a:t>
            </a:fld>
            <a:endParaRPr lang="en-US"/>
          </a:p>
        </p:txBody>
      </p:sp>
      <p:sp>
        <p:nvSpPr>
          <p:cNvPr id="8" name="Footer Placeholder 4">
            <a:extLst>
              <a:ext uri="{FF2B5EF4-FFF2-40B4-BE49-F238E27FC236}">
                <a16:creationId xmlns:a16="http://schemas.microsoft.com/office/drawing/2014/main" id="{7B5BEF14-6C65-4681-8866-E3AF9B31972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6EAD765-4D59-44F7-BCE0-F59857CF5826}"/>
              </a:ext>
            </a:extLst>
          </p:cNvPr>
          <p:cNvSpPr>
            <a:spLocks noGrp="1"/>
          </p:cNvSpPr>
          <p:nvPr>
            <p:ph type="sldNum" sz="quarter" idx="12"/>
          </p:nvPr>
        </p:nvSpPr>
        <p:spPr/>
        <p:txBody>
          <a:bodyPr/>
          <a:lstStyle>
            <a:lvl1pPr>
              <a:defRPr/>
            </a:lvl1pPr>
          </a:lstStyle>
          <a:p>
            <a:fld id="{3F679D55-1B57-47EC-8359-46B247A38CE2}" type="slidenum">
              <a:rPr lang="en-US" altLang="en-US"/>
              <a:pPr/>
              <a:t>‹#›</a:t>
            </a:fld>
            <a:endParaRPr lang="en-US" altLang="en-US"/>
          </a:p>
        </p:txBody>
      </p:sp>
    </p:spTree>
    <p:extLst>
      <p:ext uri="{BB962C8B-B14F-4D97-AF65-F5344CB8AC3E}">
        <p14:creationId xmlns:p14="http://schemas.microsoft.com/office/powerpoint/2010/main" val="20162954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E31D6D-ECCD-4940-9E65-4271383F5EDA}"/>
              </a:ext>
            </a:extLst>
          </p:cNvPr>
          <p:cNvSpPr>
            <a:spLocks noGrp="1"/>
          </p:cNvSpPr>
          <p:nvPr>
            <p:ph type="dt" sz="half" idx="10"/>
          </p:nvPr>
        </p:nvSpPr>
        <p:spPr/>
        <p:txBody>
          <a:bodyPr/>
          <a:lstStyle>
            <a:lvl1pPr>
              <a:defRPr/>
            </a:lvl1pPr>
          </a:lstStyle>
          <a:p>
            <a:pPr>
              <a:defRPr/>
            </a:pPr>
            <a:fld id="{11D77866-DEAF-47B1-9D9C-8633F03AC7ED}" type="datetimeFigureOut">
              <a:rPr lang="en-US"/>
              <a:pPr>
                <a:defRPr/>
              </a:pPr>
              <a:t>9/16/2020</a:t>
            </a:fld>
            <a:endParaRPr lang="en-US"/>
          </a:p>
        </p:txBody>
      </p:sp>
      <p:sp>
        <p:nvSpPr>
          <p:cNvPr id="4" name="Footer Placeholder 4">
            <a:extLst>
              <a:ext uri="{FF2B5EF4-FFF2-40B4-BE49-F238E27FC236}">
                <a16:creationId xmlns:a16="http://schemas.microsoft.com/office/drawing/2014/main" id="{7C088676-D9AE-497B-821C-AE85A50DDD5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36133EE-32B5-41B0-8382-FBA1D5848D22}"/>
              </a:ext>
            </a:extLst>
          </p:cNvPr>
          <p:cNvSpPr>
            <a:spLocks noGrp="1"/>
          </p:cNvSpPr>
          <p:nvPr>
            <p:ph type="sldNum" sz="quarter" idx="12"/>
          </p:nvPr>
        </p:nvSpPr>
        <p:spPr/>
        <p:txBody>
          <a:bodyPr/>
          <a:lstStyle>
            <a:lvl1pPr>
              <a:defRPr/>
            </a:lvl1pPr>
          </a:lstStyle>
          <a:p>
            <a:fld id="{EFBBDC25-E227-48E7-B2D0-290270EAF10B}" type="slidenum">
              <a:rPr lang="en-US" altLang="en-US"/>
              <a:pPr/>
              <a:t>‹#›</a:t>
            </a:fld>
            <a:endParaRPr lang="en-US" altLang="en-US"/>
          </a:p>
        </p:txBody>
      </p:sp>
    </p:spTree>
    <p:extLst>
      <p:ext uri="{BB962C8B-B14F-4D97-AF65-F5344CB8AC3E}">
        <p14:creationId xmlns:p14="http://schemas.microsoft.com/office/powerpoint/2010/main" val="26943134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234A2FA-EF91-4ADF-B190-47628879B20D}"/>
              </a:ext>
            </a:extLst>
          </p:cNvPr>
          <p:cNvSpPr>
            <a:spLocks noGrp="1"/>
          </p:cNvSpPr>
          <p:nvPr>
            <p:ph type="dt" sz="half" idx="10"/>
          </p:nvPr>
        </p:nvSpPr>
        <p:spPr/>
        <p:txBody>
          <a:bodyPr/>
          <a:lstStyle>
            <a:lvl1pPr>
              <a:defRPr/>
            </a:lvl1pPr>
          </a:lstStyle>
          <a:p>
            <a:pPr>
              <a:defRPr/>
            </a:pPr>
            <a:fld id="{B9EEDE40-3F3B-4684-B325-955A9C5FCF0A}" type="datetimeFigureOut">
              <a:rPr lang="en-US"/>
              <a:pPr>
                <a:defRPr/>
              </a:pPr>
              <a:t>9/16/2020</a:t>
            </a:fld>
            <a:endParaRPr lang="en-US"/>
          </a:p>
        </p:txBody>
      </p:sp>
      <p:sp>
        <p:nvSpPr>
          <p:cNvPr id="3" name="Footer Placeholder 4">
            <a:extLst>
              <a:ext uri="{FF2B5EF4-FFF2-40B4-BE49-F238E27FC236}">
                <a16:creationId xmlns:a16="http://schemas.microsoft.com/office/drawing/2014/main" id="{51BDDB78-D7C4-4598-8C9D-679B32413CD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CE55EC2-760A-457F-A5AC-A19F5CADB2DD}"/>
              </a:ext>
            </a:extLst>
          </p:cNvPr>
          <p:cNvSpPr>
            <a:spLocks noGrp="1"/>
          </p:cNvSpPr>
          <p:nvPr>
            <p:ph type="sldNum" sz="quarter" idx="12"/>
          </p:nvPr>
        </p:nvSpPr>
        <p:spPr/>
        <p:txBody>
          <a:bodyPr/>
          <a:lstStyle>
            <a:lvl1pPr>
              <a:defRPr/>
            </a:lvl1pPr>
          </a:lstStyle>
          <a:p>
            <a:fld id="{7611585C-C622-4795-AC9D-5D9DF689C32F}" type="slidenum">
              <a:rPr lang="en-US" altLang="en-US"/>
              <a:pPr/>
              <a:t>‹#›</a:t>
            </a:fld>
            <a:endParaRPr lang="en-US" altLang="en-US"/>
          </a:p>
        </p:txBody>
      </p:sp>
    </p:spTree>
    <p:extLst>
      <p:ext uri="{BB962C8B-B14F-4D97-AF65-F5344CB8AC3E}">
        <p14:creationId xmlns:p14="http://schemas.microsoft.com/office/powerpoint/2010/main" val="15556440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7DDA8646-32F9-48A0-B568-106A82C06577}"/>
              </a:ext>
            </a:extLst>
          </p:cNvPr>
          <p:cNvSpPr>
            <a:spLocks noGrp="1"/>
          </p:cNvSpPr>
          <p:nvPr>
            <p:ph type="dt" sz="half" idx="10"/>
          </p:nvPr>
        </p:nvSpPr>
        <p:spPr/>
        <p:txBody>
          <a:bodyPr/>
          <a:lstStyle>
            <a:lvl1pPr>
              <a:defRPr/>
            </a:lvl1pPr>
          </a:lstStyle>
          <a:p>
            <a:pPr>
              <a:defRPr/>
            </a:pPr>
            <a:fld id="{5C5D8BCE-8A9B-4827-8D44-E97438161FA0}" type="datetimeFigureOut">
              <a:rPr lang="en-US"/>
              <a:pPr>
                <a:defRPr/>
              </a:pPr>
              <a:t>9/16/2020</a:t>
            </a:fld>
            <a:endParaRPr lang="en-US"/>
          </a:p>
        </p:txBody>
      </p:sp>
      <p:sp>
        <p:nvSpPr>
          <p:cNvPr id="6" name="Footer Placeholder 4">
            <a:extLst>
              <a:ext uri="{FF2B5EF4-FFF2-40B4-BE49-F238E27FC236}">
                <a16:creationId xmlns:a16="http://schemas.microsoft.com/office/drawing/2014/main" id="{15DE4001-0F33-48EF-AD51-0EA5D2C218B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F70533-E118-42E0-8D6D-4320E112BFEA}"/>
              </a:ext>
            </a:extLst>
          </p:cNvPr>
          <p:cNvSpPr>
            <a:spLocks noGrp="1"/>
          </p:cNvSpPr>
          <p:nvPr>
            <p:ph type="sldNum" sz="quarter" idx="12"/>
          </p:nvPr>
        </p:nvSpPr>
        <p:spPr/>
        <p:txBody>
          <a:bodyPr/>
          <a:lstStyle>
            <a:lvl1pPr>
              <a:defRPr/>
            </a:lvl1pPr>
          </a:lstStyle>
          <a:p>
            <a:fld id="{8C085D1E-C28D-4598-861D-CF38304943E0}" type="slidenum">
              <a:rPr lang="en-US" altLang="en-US"/>
              <a:pPr/>
              <a:t>‹#›</a:t>
            </a:fld>
            <a:endParaRPr lang="en-US" altLang="en-US"/>
          </a:p>
        </p:txBody>
      </p:sp>
    </p:spTree>
    <p:extLst>
      <p:ext uri="{BB962C8B-B14F-4D97-AF65-F5344CB8AC3E}">
        <p14:creationId xmlns:p14="http://schemas.microsoft.com/office/powerpoint/2010/main" val="371028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9/16/2020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47344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484CD3F7-56A3-4857-BEE7-08BAF482A151}"/>
              </a:ext>
            </a:extLst>
          </p:cNvPr>
          <p:cNvSpPr>
            <a:spLocks noGrp="1"/>
          </p:cNvSpPr>
          <p:nvPr>
            <p:ph type="dt" sz="half" idx="10"/>
          </p:nvPr>
        </p:nvSpPr>
        <p:spPr/>
        <p:txBody>
          <a:bodyPr/>
          <a:lstStyle>
            <a:lvl1pPr>
              <a:defRPr/>
            </a:lvl1pPr>
          </a:lstStyle>
          <a:p>
            <a:pPr>
              <a:defRPr/>
            </a:pPr>
            <a:fld id="{EE181359-F8DF-4B5B-996C-F476EC144AF4}" type="datetimeFigureOut">
              <a:rPr lang="en-US"/>
              <a:pPr>
                <a:defRPr/>
              </a:pPr>
              <a:t>9/16/2020</a:t>
            </a:fld>
            <a:endParaRPr lang="en-US"/>
          </a:p>
        </p:txBody>
      </p:sp>
      <p:sp>
        <p:nvSpPr>
          <p:cNvPr id="6" name="Footer Placeholder 4">
            <a:extLst>
              <a:ext uri="{FF2B5EF4-FFF2-40B4-BE49-F238E27FC236}">
                <a16:creationId xmlns:a16="http://schemas.microsoft.com/office/drawing/2014/main" id="{AF920EDF-C0C1-4C07-BD89-EC94AE4EBBA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996681-F2ED-4823-8908-C8C48213605C}"/>
              </a:ext>
            </a:extLst>
          </p:cNvPr>
          <p:cNvSpPr>
            <a:spLocks noGrp="1"/>
          </p:cNvSpPr>
          <p:nvPr>
            <p:ph type="sldNum" sz="quarter" idx="12"/>
          </p:nvPr>
        </p:nvSpPr>
        <p:spPr/>
        <p:txBody>
          <a:bodyPr/>
          <a:lstStyle>
            <a:lvl1pPr>
              <a:defRPr/>
            </a:lvl1pPr>
          </a:lstStyle>
          <a:p>
            <a:fld id="{638594B2-6DCB-4B0B-9B30-B99473952988}" type="slidenum">
              <a:rPr lang="en-US" altLang="en-US"/>
              <a:pPr/>
              <a:t>‹#›</a:t>
            </a:fld>
            <a:endParaRPr lang="en-US" altLang="en-US"/>
          </a:p>
        </p:txBody>
      </p:sp>
    </p:spTree>
    <p:extLst>
      <p:ext uri="{BB962C8B-B14F-4D97-AF65-F5344CB8AC3E}">
        <p14:creationId xmlns:p14="http://schemas.microsoft.com/office/powerpoint/2010/main" val="28097248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9C632-5D03-45ED-8156-18A80B5B2B8F}"/>
              </a:ext>
            </a:extLst>
          </p:cNvPr>
          <p:cNvSpPr>
            <a:spLocks noGrp="1"/>
          </p:cNvSpPr>
          <p:nvPr>
            <p:ph type="dt" sz="half" idx="10"/>
          </p:nvPr>
        </p:nvSpPr>
        <p:spPr/>
        <p:txBody>
          <a:bodyPr/>
          <a:lstStyle>
            <a:lvl1pPr>
              <a:defRPr/>
            </a:lvl1pPr>
          </a:lstStyle>
          <a:p>
            <a:pPr>
              <a:defRPr/>
            </a:pPr>
            <a:fld id="{AAA059F9-F735-4B63-8DCB-CB34120CEA33}" type="datetimeFigureOut">
              <a:rPr lang="en-US"/>
              <a:pPr>
                <a:defRPr/>
              </a:pPr>
              <a:t>9/16/2020</a:t>
            </a:fld>
            <a:endParaRPr lang="en-US"/>
          </a:p>
        </p:txBody>
      </p:sp>
      <p:sp>
        <p:nvSpPr>
          <p:cNvPr id="5" name="Footer Placeholder 4">
            <a:extLst>
              <a:ext uri="{FF2B5EF4-FFF2-40B4-BE49-F238E27FC236}">
                <a16:creationId xmlns:a16="http://schemas.microsoft.com/office/drawing/2014/main" id="{C9D761E2-BE72-4F5B-879C-4780FA4880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27C1CF-4E26-42D0-B2E9-4FAF6E09D682}"/>
              </a:ext>
            </a:extLst>
          </p:cNvPr>
          <p:cNvSpPr>
            <a:spLocks noGrp="1"/>
          </p:cNvSpPr>
          <p:nvPr>
            <p:ph type="sldNum" sz="quarter" idx="12"/>
          </p:nvPr>
        </p:nvSpPr>
        <p:spPr/>
        <p:txBody>
          <a:bodyPr/>
          <a:lstStyle>
            <a:lvl1pPr>
              <a:defRPr/>
            </a:lvl1pPr>
          </a:lstStyle>
          <a:p>
            <a:fld id="{EFF0E0F7-D5B2-4BDD-B286-DE024346E110}" type="slidenum">
              <a:rPr lang="en-US" altLang="en-US"/>
              <a:pPr/>
              <a:t>‹#›</a:t>
            </a:fld>
            <a:endParaRPr lang="en-US" altLang="en-US"/>
          </a:p>
        </p:txBody>
      </p:sp>
    </p:spTree>
    <p:extLst>
      <p:ext uri="{BB962C8B-B14F-4D97-AF65-F5344CB8AC3E}">
        <p14:creationId xmlns:p14="http://schemas.microsoft.com/office/powerpoint/2010/main" val="1183447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ED3DF-9F46-4C77-9098-C6A0D7C91035}"/>
              </a:ext>
            </a:extLst>
          </p:cNvPr>
          <p:cNvSpPr>
            <a:spLocks noGrp="1"/>
          </p:cNvSpPr>
          <p:nvPr>
            <p:ph type="dt" sz="half" idx="10"/>
          </p:nvPr>
        </p:nvSpPr>
        <p:spPr/>
        <p:txBody>
          <a:bodyPr/>
          <a:lstStyle>
            <a:lvl1pPr>
              <a:defRPr/>
            </a:lvl1pPr>
          </a:lstStyle>
          <a:p>
            <a:pPr>
              <a:defRPr/>
            </a:pPr>
            <a:fld id="{2CE96DF3-3FA6-4846-A4F6-DD7BDB9A4EF2}" type="datetimeFigureOut">
              <a:rPr lang="en-US"/>
              <a:pPr>
                <a:defRPr/>
              </a:pPr>
              <a:t>9/16/2020</a:t>
            </a:fld>
            <a:endParaRPr lang="en-US"/>
          </a:p>
        </p:txBody>
      </p:sp>
      <p:sp>
        <p:nvSpPr>
          <p:cNvPr id="5" name="Footer Placeholder 4">
            <a:extLst>
              <a:ext uri="{FF2B5EF4-FFF2-40B4-BE49-F238E27FC236}">
                <a16:creationId xmlns:a16="http://schemas.microsoft.com/office/drawing/2014/main" id="{DB3089AA-E10E-445F-BED2-B9FE7B1B86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521C9A-2ED5-4BF4-8650-F980E492ECAE}"/>
              </a:ext>
            </a:extLst>
          </p:cNvPr>
          <p:cNvSpPr>
            <a:spLocks noGrp="1"/>
          </p:cNvSpPr>
          <p:nvPr>
            <p:ph type="sldNum" sz="quarter" idx="12"/>
          </p:nvPr>
        </p:nvSpPr>
        <p:spPr/>
        <p:txBody>
          <a:bodyPr/>
          <a:lstStyle>
            <a:lvl1pPr>
              <a:defRPr/>
            </a:lvl1pPr>
          </a:lstStyle>
          <a:p>
            <a:fld id="{98B9E388-0B9C-4820-8270-6A74BBD42626}" type="slidenum">
              <a:rPr lang="en-US" altLang="en-US"/>
              <a:pPr/>
              <a:t>‹#›</a:t>
            </a:fld>
            <a:endParaRPr lang="en-US" altLang="en-US"/>
          </a:p>
        </p:txBody>
      </p:sp>
    </p:spTree>
    <p:extLst>
      <p:ext uri="{BB962C8B-B14F-4D97-AF65-F5344CB8AC3E}">
        <p14:creationId xmlns:p14="http://schemas.microsoft.com/office/powerpoint/2010/main" val="7496589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3B106F7-B74A-4535-A650-F134ECAC9413}"/>
              </a:ext>
            </a:extLst>
          </p:cNvPr>
          <p:cNvSpPr>
            <a:spLocks noGrp="1"/>
          </p:cNvSpPr>
          <p:nvPr>
            <p:ph type="dt" sz="half" idx="10"/>
          </p:nvPr>
        </p:nvSpPr>
        <p:spPr/>
        <p:txBody>
          <a:bodyPr/>
          <a:lstStyle>
            <a:lvl1pPr>
              <a:defRPr/>
            </a:lvl1pPr>
          </a:lstStyle>
          <a:p>
            <a:pPr>
              <a:defRPr/>
            </a:pPr>
            <a:fld id="{CB6F5853-AF7A-4348-B8B0-7061E0512D01}" type="datetimeFigureOut">
              <a:rPr lang="en-US"/>
              <a:pPr>
                <a:defRPr/>
              </a:pPr>
              <a:t>9/16/2020</a:t>
            </a:fld>
            <a:endParaRPr lang="en-US"/>
          </a:p>
        </p:txBody>
      </p:sp>
      <p:sp>
        <p:nvSpPr>
          <p:cNvPr id="5" name="Footer Placeholder 4">
            <a:extLst>
              <a:ext uri="{FF2B5EF4-FFF2-40B4-BE49-F238E27FC236}">
                <a16:creationId xmlns:a16="http://schemas.microsoft.com/office/drawing/2014/main" id="{388DD1EC-3C95-4202-8C32-23988D85F3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A38F40-F7C6-45DE-85CE-8957358FDD94}"/>
              </a:ext>
            </a:extLst>
          </p:cNvPr>
          <p:cNvSpPr>
            <a:spLocks noGrp="1"/>
          </p:cNvSpPr>
          <p:nvPr>
            <p:ph type="sldNum" sz="quarter" idx="12"/>
          </p:nvPr>
        </p:nvSpPr>
        <p:spPr/>
        <p:txBody>
          <a:bodyPr/>
          <a:lstStyle>
            <a:lvl1pPr>
              <a:defRPr/>
            </a:lvl1pPr>
          </a:lstStyle>
          <a:p>
            <a:fld id="{61EFFC32-8E8E-4427-8D38-3A7B5654DAFD}" type="slidenum">
              <a:rPr lang="en-US" altLang="en-US"/>
              <a:pPr/>
              <a:t>‹#›</a:t>
            </a:fld>
            <a:endParaRPr lang="en-US" altLang="en-US"/>
          </a:p>
        </p:txBody>
      </p:sp>
    </p:spTree>
    <p:extLst>
      <p:ext uri="{BB962C8B-B14F-4D97-AF65-F5344CB8AC3E}">
        <p14:creationId xmlns:p14="http://schemas.microsoft.com/office/powerpoint/2010/main" val="2780216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9417E-F290-460C-824C-5A7DA19194B2}"/>
              </a:ext>
            </a:extLst>
          </p:cNvPr>
          <p:cNvSpPr>
            <a:spLocks noGrp="1"/>
          </p:cNvSpPr>
          <p:nvPr>
            <p:ph type="dt" sz="half" idx="10"/>
          </p:nvPr>
        </p:nvSpPr>
        <p:spPr/>
        <p:txBody>
          <a:bodyPr/>
          <a:lstStyle>
            <a:lvl1pPr>
              <a:defRPr/>
            </a:lvl1pPr>
          </a:lstStyle>
          <a:p>
            <a:pPr>
              <a:defRPr/>
            </a:pPr>
            <a:fld id="{FF4A9057-1884-4ACA-BD8E-6A4AA5767466}" type="datetimeFigureOut">
              <a:rPr lang="en-US"/>
              <a:pPr>
                <a:defRPr/>
              </a:pPr>
              <a:t>9/16/2020</a:t>
            </a:fld>
            <a:endParaRPr lang="en-US"/>
          </a:p>
        </p:txBody>
      </p:sp>
      <p:sp>
        <p:nvSpPr>
          <p:cNvPr id="5" name="Footer Placeholder 4">
            <a:extLst>
              <a:ext uri="{FF2B5EF4-FFF2-40B4-BE49-F238E27FC236}">
                <a16:creationId xmlns:a16="http://schemas.microsoft.com/office/drawing/2014/main" id="{D1DD7D2C-E5CD-4B5B-B040-521A75C599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504288-8C55-481D-82CC-ED132FE23068}"/>
              </a:ext>
            </a:extLst>
          </p:cNvPr>
          <p:cNvSpPr>
            <a:spLocks noGrp="1"/>
          </p:cNvSpPr>
          <p:nvPr>
            <p:ph type="sldNum" sz="quarter" idx="12"/>
          </p:nvPr>
        </p:nvSpPr>
        <p:spPr/>
        <p:txBody>
          <a:bodyPr/>
          <a:lstStyle>
            <a:lvl1pPr>
              <a:defRPr/>
            </a:lvl1pPr>
          </a:lstStyle>
          <a:p>
            <a:fld id="{BE69597A-ED45-4E0F-A80D-356FF3F68735}" type="slidenum">
              <a:rPr lang="en-US" altLang="en-US"/>
              <a:pPr/>
              <a:t>‹#›</a:t>
            </a:fld>
            <a:endParaRPr lang="en-US" altLang="en-US"/>
          </a:p>
        </p:txBody>
      </p:sp>
    </p:spTree>
    <p:extLst>
      <p:ext uri="{BB962C8B-B14F-4D97-AF65-F5344CB8AC3E}">
        <p14:creationId xmlns:p14="http://schemas.microsoft.com/office/powerpoint/2010/main" val="12662542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04490D-FD67-4107-91DC-80BAE8742F0D}"/>
              </a:ext>
            </a:extLst>
          </p:cNvPr>
          <p:cNvSpPr>
            <a:spLocks noGrp="1"/>
          </p:cNvSpPr>
          <p:nvPr>
            <p:ph type="dt" sz="half" idx="10"/>
          </p:nvPr>
        </p:nvSpPr>
        <p:spPr/>
        <p:txBody>
          <a:bodyPr/>
          <a:lstStyle>
            <a:lvl1pPr>
              <a:defRPr/>
            </a:lvl1pPr>
          </a:lstStyle>
          <a:p>
            <a:pPr>
              <a:defRPr/>
            </a:pPr>
            <a:fld id="{E6FA91E4-EC72-4E9B-AC7E-384A33BB955E}" type="datetimeFigureOut">
              <a:rPr lang="en-US"/>
              <a:pPr>
                <a:defRPr/>
              </a:pPr>
              <a:t>9/16/2020</a:t>
            </a:fld>
            <a:endParaRPr lang="en-US"/>
          </a:p>
        </p:txBody>
      </p:sp>
      <p:sp>
        <p:nvSpPr>
          <p:cNvPr id="5" name="Footer Placeholder 4">
            <a:extLst>
              <a:ext uri="{FF2B5EF4-FFF2-40B4-BE49-F238E27FC236}">
                <a16:creationId xmlns:a16="http://schemas.microsoft.com/office/drawing/2014/main" id="{28DA0E30-44FC-459B-A2BD-CB77FBBBE5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E0B266-F349-4C77-90A0-FB429DA7574A}"/>
              </a:ext>
            </a:extLst>
          </p:cNvPr>
          <p:cNvSpPr>
            <a:spLocks noGrp="1"/>
          </p:cNvSpPr>
          <p:nvPr>
            <p:ph type="sldNum" sz="quarter" idx="12"/>
          </p:nvPr>
        </p:nvSpPr>
        <p:spPr/>
        <p:txBody>
          <a:bodyPr/>
          <a:lstStyle>
            <a:lvl1pPr>
              <a:defRPr/>
            </a:lvl1pPr>
          </a:lstStyle>
          <a:p>
            <a:fld id="{EDD55CF2-9392-41D0-81F2-5AE6512D9E45}" type="slidenum">
              <a:rPr lang="en-US" altLang="en-US"/>
              <a:pPr/>
              <a:t>‹#›</a:t>
            </a:fld>
            <a:endParaRPr lang="en-US" altLang="en-US"/>
          </a:p>
        </p:txBody>
      </p:sp>
    </p:spTree>
    <p:extLst>
      <p:ext uri="{BB962C8B-B14F-4D97-AF65-F5344CB8AC3E}">
        <p14:creationId xmlns:p14="http://schemas.microsoft.com/office/powerpoint/2010/main" val="30991240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8551DCD-310A-425C-BBCE-CCFB639EE982}"/>
              </a:ext>
            </a:extLst>
          </p:cNvPr>
          <p:cNvSpPr>
            <a:spLocks noGrp="1"/>
          </p:cNvSpPr>
          <p:nvPr>
            <p:ph type="dt" sz="half" idx="10"/>
          </p:nvPr>
        </p:nvSpPr>
        <p:spPr/>
        <p:txBody>
          <a:bodyPr/>
          <a:lstStyle>
            <a:lvl1pPr>
              <a:defRPr/>
            </a:lvl1pPr>
          </a:lstStyle>
          <a:p>
            <a:pPr>
              <a:defRPr/>
            </a:pPr>
            <a:fld id="{DAE9C6D6-F134-452E-9FA3-D9A458003F15}" type="datetimeFigureOut">
              <a:rPr lang="en-US"/>
              <a:pPr>
                <a:defRPr/>
              </a:pPr>
              <a:t>9/16/2020</a:t>
            </a:fld>
            <a:endParaRPr lang="en-US"/>
          </a:p>
        </p:txBody>
      </p:sp>
      <p:sp>
        <p:nvSpPr>
          <p:cNvPr id="6" name="Footer Placeholder 4">
            <a:extLst>
              <a:ext uri="{FF2B5EF4-FFF2-40B4-BE49-F238E27FC236}">
                <a16:creationId xmlns:a16="http://schemas.microsoft.com/office/drawing/2014/main" id="{94A8310B-69F3-46EC-92A3-4995EFE217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D7764B-4BDD-444D-81F6-62DE42A1653B}"/>
              </a:ext>
            </a:extLst>
          </p:cNvPr>
          <p:cNvSpPr>
            <a:spLocks noGrp="1"/>
          </p:cNvSpPr>
          <p:nvPr>
            <p:ph type="sldNum" sz="quarter" idx="12"/>
          </p:nvPr>
        </p:nvSpPr>
        <p:spPr/>
        <p:txBody>
          <a:bodyPr/>
          <a:lstStyle>
            <a:lvl1pPr>
              <a:defRPr/>
            </a:lvl1pPr>
          </a:lstStyle>
          <a:p>
            <a:fld id="{B7C31F59-6B57-450A-B179-AAFB95BA90FF}" type="slidenum">
              <a:rPr lang="en-US" altLang="en-US"/>
              <a:pPr/>
              <a:t>‹#›</a:t>
            </a:fld>
            <a:endParaRPr lang="en-US" altLang="en-US"/>
          </a:p>
        </p:txBody>
      </p:sp>
    </p:spTree>
    <p:extLst>
      <p:ext uri="{BB962C8B-B14F-4D97-AF65-F5344CB8AC3E}">
        <p14:creationId xmlns:p14="http://schemas.microsoft.com/office/powerpoint/2010/main" val="20751390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7341F8A-CB4D-4071-A2CB-CF0B77EA3180}"/>
              </a:ext>
            </a:extLst>
          </p:cNvPr>
          <p:cNvSpPr>
            <a:spLocks noGrp="1"/>
          </p:cNvSpPr>
          <p:nvPr>
            <p:ph type="dt" sz="half" idx="10"/>
          </p:nvPr>
        </p:nvSpPr>
        <p:spPr/>
        <p:txBody>
          <a:bodyPr/>
          <a:lstStyle>
            <a:lvl1pPr>
              <a:defRPr/>
            </a:lvl1pPr>
          </a:lstStyle>
          <a:p>
            <a:pPr>
              <a:defRPr/>
            </a:pPr>
            <a:fld id="{988CB33C-D184-44E4-A782-37EFB543EA7C}" type="datetimeFigureOut">
              <a:rPr lang="en-US"/>
              <a:pPr>
                <a:defRPr/>
              </a:pPr>
              <a:t>9/16/2020</a:t>
            </a:fld>
            <a:endParaRPr lang="en-US"/>
          </a:p>
        </p:txBody>
      </p:sp>
      <p:sp>
        <p:nvSpPr>
          <p:cNvPr id="8" name="Footer Placeholder 4">
            <a:extLst>
              <a:ext uri="{FF2B5EF4-FFF2-40B4-BE49-F238E27FC236}">
                <a16:creationId xmlns:a16="http://schemas.microsoft.com/office/drawing/2014/main" id="{98141BA3-7DF3-487B-BD80-E4CC78BA9B2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74FA5A5-F12F-4D66-8E82-E65F4032E081}"/>
              </a:ext>
            </a:extLst>
          </p:cNvPr>
          <p:cNvSpPr>
            <a:spLocks noGrp="1"/>
          </p:cNvSpPr>
          <p:nvPr>
            <p:ph type="sldNum" sz="quarter" idx="12"/>
          </p:nvPr>
        </p:nvSpPr>
        <p:spPr/>
        <p:txBody>
          <a:bodyPr/>
          <a:lstStyle>
            <a:lvl1pPr>
              <a:defRPr/>
            </a:lvl1pPr>
          </a:lstStyle>
          <a:p>
            <a:fld id="{44331438-CA55-4D86-A300-385247616749}" type="slidenum">
              <a:rPr lang="en-US" altLang="en-US"/>
              <a:pPr/>
              <a:t>‹#›</a:t>
            </a:fld>
            <a:endParaRPr lang="en-US" altLang="en-US"/>
          </a:p>
        </p:txBody>
      </p:sp>
    </p:spTree>
    <p:extLst>
      <p:ext uri="{BB962C8B-B14F-4D97-AF65-F5344CB8AC3E}">
        <p14:creationId xmlns:p14="http://schemas.microsoft.com/office/powerpoint/2010/main" val="3126049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7F984C1-0497-43E8-92D5-B7031C45AF09}"/>
              </a:ext>
            </a:extLst>
          </p:cNvPr>
          <p:cNvSpPr>
            <a:spLocks noGrp="1"/>
          </p:cNvSpPr>
          <p:nvPr>
            <p:ph type="dt" sz="half" idx="10"/>
          </p:nvPr>
        </p:nvSpPr>
        <p:spPr/>
        <p:txBody>
          <a:bodyPr/>
          <a:lstStyle>
            <a:lvl1pPr>
              <a:defRPr/>
            </a:lvl1pPr>
          </a:lstStyle>
          <a:p>
            <a:pPr>
              <a:defRPr/>
            </a:pPr>
            <a:fld id="{DFA8A956-A22E-45E6-AEC9-BA8B0AA10862}" type="datetimeFigureOut">
              <a:rPr lang="en-US"/>
              <a:pPr>
                <a:defRPr/>
              </a:pPr>
              <a:t>9/16/2020</a:t>
            </a:fld>
            <a:endParaRPr lang="en-US"/>
          </a:p>
        </p:txBody>
      </p:sp>
      <p:sp>
        <p:nvSpPr>
          <p:cNvPr id="4" name="Footer Placeholder 4">
            <a:extLst>
              <a:ext uri="{FF2B5EF4-FFF2-40B4-BE49-F238E27FC236}">
                <a16:creationId xmlns:a16="http://schemas.microsoft.com/office/drawing/2014/main" id="{C306AD05-2D83-4E72-8CAF-6F50DFF9735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7581F98-1532-48B8-B231-B62A1304C237}"/>
              </a:ext>
            </a:extLst>
          </p:cNvPr>
          <p:cNvSpPr>
            <a:spLocks noGrp="1"/>
          </p:cNvSpPr>
          <p:nvPr>
            <p:ph type="sldNum" sz="quarter" idx="12"/>
          </p:nvPr>
        </p:nvSpPr>
        <p:spPr/>
        <p:txBody>
          <a:bodyPr/>
          <a:lstStyle>
            <a:lvl1pPr>
              <a:defRPr/>
            </a:lvl1pPr>
          </a:lstStyle>
          <a:p>
            <a:fld id="{15480671-AE39-40FE-BE2B-5A382C46351B}" type="slidenum">
              <a:rPr lang="en-US" altLang="en-US"/>
              <a:pPr/>
              <a:t>‹#›</a:t>
            </a:fld>
            <a:endParaRPr lang="en-US" altLang="en-US"/>
          </a:p>
        </p:txBody>
      </p:sp>
    </p:spTree>
    <p:extLst>
      <p:ext uri="{BB962C8B-B14F-4D97-AF65-F5344CB8AC3E}">
        <p14:creationId xmlns:p14="http://schemas.microsoft.com/office/powerpoint/2010/main" val="3827339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E907E5F-E46F-4E44-B80B-EDEFB284AD9C}"/>
              </a:ext>
            </a:extLst>
          </p:cNvPr>
          <p:cNvSpPr>
            <a:spLocks noGrp="1"/>
          </p:cNvSpPr>
          <p:nvPr>
            <p:ph type="dt" sz="half" idx="10"/>
          </p:nvPr>
        </p:nvSpPr>
        <p:spPr/>
        <p:txBody>
          <a:bodyPr/>
          <a:lstStyle>
            <a:lvl1pPr>
              <a:defRPr/>
            </a:lvl1pPr>
          </a:lstStyle>
          <a:p>
            <a:pPr>
              <a:defRPr/>
            </a:pPr>
            <a:fld id="{95E6B684-E9DF-4E9D-9FF2-64BE8E170E6A}" type="datetimeFigureOut">
              <a:rPr lang="en-US"/>
              <a:pPr>
                <a:defRPr/>
              </a:pPr>
              <a:t>9/16/2020</a:t>
            </a:fld>
            <a:endParaRPr lang="en-US"/>
          </a:p>
        </p:txBody>
      </p:sp>
      <p:sp>
        <p:nvSpPr>
          <p:cNvPr id="3" name="Footer Placeholder 4">
            <a:extLst>
              <a:ext uri="{FF2B5EF4-FFF2-40B4-BE49-F238E27FC236}">
                <a16:creationId xmlns:a16="http://schemas.microsoft.com/office/drawing/2014/main" id="{82365F5B-5109-4ECB-9B66-ACEE359BE4C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6968996-2052-4F88-9F89-D301BA50EB33}"/>
              </a:ext>
            </a:extLst>
          </p:cNvPr>
          <p:cNvSpPr>
            <a:spLocks noGrp="1"/>
          </p:cNvSpPr>
          <p:nvPr>
            <p:ph type="sldNum" sz="quarter" idx="12"/>
          </p:nvPr>
        </p:nvSpPr>
        <p:spPr/>
        <p:txBody>
          <a:bodyPr/>
          <a:lstStyle>
            <a:lvl1pPr>
              <a:defRPr/>
            </a:lvl1pPr>
          </a:lstStyle>
          <a:p>
            <a:fld id="{9066C6C8-07E8-46AB-8D2D-CE028CF79C4F}" type="slidenum">
              <a:rPr lang="en-US" altLang="en-US"/>
              <a:pPr/>
              <a:t>‹#›</a:t>
            </a:fld>
            <a:endParaRPr lang="en-US" altLang="en-US"/>
          </a:p>
        </p:txBody>
      </p:sp>
    </p:spTree>
    <p:extLst>
      <p:ext uri="{BB962C8B-B14F-4D97-AF65-F5344CB8AC3E}">
        <p14:creationId xmlns:p14="http://schemas.microsoft.com/office/powerpoint/2010/main" val="257154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9/16/2020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384605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587288C-426D-42E8-A8A1-B3F2613E61B5}"/>
              </a:ext>
            </a:extLst>
          </p:cNvPr>
          <p:cNvSpPr>
            <a:spLocks noGrp="1"/>
          </p:cNvSpPr>
          <p:nvPr>
            <p:ph type="dt" sz="half" idx="10"/>
          </p:nvPr>
        </p:nvSpPr>
        <p:spPr/>
        <p:txBody>
          <a:bodyPr/>
          <a:lstStyle>
            <a:lvl1pPr>
              <a:defRPr/>
            </a:lvl1pPr>
          </a:lstStyle>
          <a:p>
            <a:pPr>
              <a:defRPr/>
            </a:pPr>
            <a:fld id="{D9C0DE1E-B964-4C17-9871-FD0BC98A969A}" type="datetimeFigureOut">
              <a:rPr lang="en-US"/>
              <a:pPr>
                <a:defRPr/>
              </a:pPr>
              <a:t>9/16/2020</a:t>
            </a:fld>
            <a:endParaRPr lang="en-US"/>
          </a:p>
        </p:txBody>
      </p:sp>
      <p:sp>
        <p:nvSpPr>
          <p:cNvPr id="6" name="Footer Placeholder 4">
            <a:extLst>
              <a:ext uri="{FF2B5EF4-FFF2-40B4-BE49-F238E27FC236}">
                <a16:creationId xmlns:a16="http://schemas.microsoft.com/office/drawing/2014/main" id="{03E7439B-88B5-41B5-839A-AC2E244A51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704312-960E-47F6-966E-CE3CE6D70A59}"/>
              </a:ext>
            </a:extLst>
          </p:cNvPr>
          <p:cNvSpPr>
            <a:spLocks noGrp="1"/>
          </p:cNvSpPr>
          <p:nvPr>
            <p:ph type="sldNum" sz="quarter" idx="12"/>
          </p:nvPr>
        </p:nvSpPr>
        <p:spPr/>
        <p:txBody>
          <a:bodyPr/>
          <a:lstStyle>
            <a:lvl1pPr>
              <a:defRPr/>
            </a:lvl1pPr>
          </a:lstStyle>
          <a:p>
            <a:fld id="{D1FD94E3-73BD-444A-B92D-A8E34F03E2CE}" type="slidenum">
              <a:rPr lang="en-US" altLang="en-US"/>
              <a:pPr/>
              <a:t>‹#›</a:t>
            </a:fld>
            <a:endParaRPr lang="en-US" altLang="en-US"/>
          </a:p>
        </p:txBody>
      </p:sp>
    </p:spTree>
    <p:extLst>
      <p:ext uri="{BB962C8B-B14F-4D97-AF65-F5344CB8AC3E}">
        <p14:creationId xmlns:p14="http://schemas.microsoft.com/office/powerpoint/2010/main" val="30846509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02549D-A57E-4EBD-B530-FDA0CCBCE5E4}"/>
              </a:ext>
            </a:extLst>
          </p:cNvPr>
          <p:cNvSpPr>
            <a:spLocks noGrp="1"/>
          </p:cNvSpPr>
          <p:nvPr>
            <p:ph type="dt" sz="half" idx="10"/>
          </p:nvPr>
        </p:nvSpPr>
        <p:spPr/>
        <p:txBody>
          <a:bodyPr/>
          <a:lstStyle>
            <a:lvl1pPr>
              <a:defRPr/>
            </a:lvl1pPr>
          </a:lstStyle>
          <a:p>
            <a:pPr>
              <a:defRPr/>
            </a:pPr>
            <a:fld id="{BC0AEFC2-89A4-4D43-8A78-BB23E75E1A3F}" type="datetimeFigureOut">
              <a:rPr lang="en-US"/>
              <a:pPr>
                <a:defRPr/>
              </a:pPr>
              <a:t>9/16/2020</a:t>
            </a:fld>
            <a:endParaRPr lang="en-US"/>
          </a:p>
        </p:txBody>
      </p:sp>
      <p:sp>
        <p:nvSpPr>
          <p:cNvPr id="6" name="Footer Placeholder 4">
            <a:extLst>
              <a:ext uri="{FF2B5EF4-FFF2-40B4-BE49-F238E27FC236}">
                <a16:creationId xmlns:a16="http://schemas.microsoft.com/office/drawing/2014/main" id="{784461A7-5316-4385-AD5D-AB533C2C6A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059A8F7-6636-455A-8E80-5A029CFA7CEC}"/>
              </a:ext>
            </a:extLst>
          </p:cNvPr>
          <p:cNvSpPr>
            <a:spLocks noGrp="1"/>
          </p:cNvSpPr>
          <p:nvPr>
            <p:ph type="sldNum" sz="quarter" idx="12"/>
          </p:nvPr>
        </p:nvSpPr>
        <p:spPr/>
        <p:txBody>
          <a:bodyPr/>
          <a:lstStyle>
            <a:lvl1pPr>
              <a:defRPr/>
            </a:lvl1pPr>
          </a:lstStyle>
          <a:p>
            <a:fld id="{894787DF-BE7E-4388-BFED-377DBE63BA12}" type="slidenum">
              <a:rPr lang="en-US" altLang="en-US"/>
              <a:pPr/>
              <a:t>‹#›</a:t>
            </a:fld>
            <a:endParaRPr lang="en-US" altLang="en-US"/>
          </a:p>
        </p:txBody>
      </p:sp>
    </p:spTree>
    <p:extLst>
      <p:ext uri="{BB962C8B-B14F-4D97-AF65-F5344CB8AC3E}">
        <p14:creationId xmlns:p14="http://schemas.microsoft.com/office/powerpoint/2010/main" val="1894763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FA94D-FFF1-498A-B128-8F2D23342C58}"/>
              </a:ext>
            </a:extLst>
          </p:cNvPr>
          <p:cNvSpPr>
            <a:spLocks noGrp="1"/>
          </p:cNvSpPr>
          <p:nvPr>
            <p:ph type="dt" sz="half" idx="10"/>
          </p:nvPr>
        </p:nvSpPr>
        <p:spPr/>
        <p:txBody>
          <a:bodyPr/>
          <a:lstStyle>
            <a:lvl1pPr>
              <a:defRPr/>
            </a:lvl1pPr>
          </a:lstStyle>
          <a:p>
            <a:pPr>
              <a:defRPr/>
            </a:pPr>
            <a:fld id="{5F9481BE-AAC6-49EF-852C-9739E31723D9}" type="datetimeFigureOut">
              <a:rPr lang="en-US"/>
              <a:pPr>
                <a:defRPr/>
              </a:pPr>
              <a:t>9/16/2020</a:t>
            </a:fld>
            <a:endParaRPr lang="en-US"/>
          </a:p>
        </p:txBody>
      </p:sp>
      <p:sp>
        <p:nvSpPr>
          <p:cNvPr id="5" name="Footer Placeholder 4">
            <a:extLst>
              <a:ext uri="{FF2B5EF4-FFF2-40B4-BE49-F238E27FC236}">
                <a16:creationId xmlns:a16="http://schemas.microsoft.com/office/drawing/2014/main" id="{07BD8254-1A6C-467B-B802-1AE9A381AE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B9BEB7-27D2-43FD-BEFA-FA5E6A3505DE}"/>
              </a:ext>
            </a:extLst>
          </p:cNvPr>
          <p:cNvSpPr>
            <a:spLocks noGrp="1"/>
          </p:cNvSpPr>
          <p:nvPr>
            <p:ph type="sldNum" sz="quarter" idx="12"/>
          </p:nvPr>
        </p:nvSpPr>
        <p:spPr/>
        <p:txBody>
          <a:bodyPr/>
          <a:lstStyle>
            <a:lvl1pPr>
              <a:defRPr/>
            </a:lvl1pPr>
          </a:lstStyle>
          <a:p>
            <a:fld id="{88EC4F0C-64C7-4EE2-84AE-80FB204343EC}" type="slidenum">
              <a:rPr lang="en-US" altLang="en-US"/>
              <a:pPr/>
              <a:t>‹#›</a:t>
            </a:fld>
            <a:endParaRPr lang="en-US" altLang="en-US"/>
          </a:p>
        </p:txBody>
      </p:sp>
    </p:spTree>
    <p:extLst>
      <p:ext uri="{BB962C8B-B14F-4D97-AF65-F5344CB8AC3E}">
        <p14:creationId xmlns:p14="http://schemas.microsoft.com/office/powerpoint/2010/main" val="2110182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77B0B9-3BC6-4BA2-B6BE-04C8DB15A5F8}"/>
              </a:ext>
            </a:extLst>
          </p:cNvPr>
          <p:cNvSpPr>
            <a:spLocks noGrp="1"/>
          </p:cNvSpPr>
          <p:nvPr>
            <p:ph type="dt" sz="half" idx="10"/>
          </p:nvPr>
        </p:nvSpPr>
        <p:spPr/>
        <p:txBody>
          <a:bodyPr/>
          <a:lstStyle>
            <a:lvl1pPr>
              <a:defRPr/>
            </a:lvl1pPr>
          </a:lstStyle>
          <a:p>
            <a:pPr>
              <a:defRPr/>
            </a:pPr>
            <a:fld id="{59C8757F-F99D-4C79-90A4-3937FD94C035}" type="datetimeFigureOut">
              <a:rPr lang="en-US"/>
              <a:pPr>
                <a:defRPr/>
              </a:pPr>
              <a:t>9/16/2020</a:t>
            </a:fld>
            <a:endParaRPr lang="en-US"/>
          </a:p>
        </p:txBody>
      </p:sp>
      <p:sp>
        <p:nvSpPr>
          <p:cNvPr id="5" name="Footer Placeholder 4">
            <a:extLst>
              <a:ext uri="{FF2B5EF4-FFF2-40B4-BE49-F238E27FC236}">
                <a16:creationId xmlns:a16="http://schemas.microsoft.com/office/drawing/2014/main" id="{F70E9806-B2AC-4D67-9992-580FDFD699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B22620-DE14-4483-A1D1-23ADE24D691D}"/>
              </a:ext>
            </a:extLst>
          </p:cNvPr>
          <p:cNvSpPr>
            <a:spLocks noGrp="1"/>
          </p:cNvSpPr>
          <p:nvPr>
            <p:ph type="sldNum" sz="quarter" idx="12"/>
          </p:nvPr>
        </p:nvSpPr>
        <p:spPr/>
        <p:txBody>
          <a:bodyPr/>
          <a:lstStyle>
            <a:lvl1pPr>
              <a:defRPr/>
            </a:lvl1pPr>
          </a:lstStyle>
          <a:p>
            <a:fld id="{B1B0B195-E4A1-4A18-8D31-FFAF619912CF}" type="slidenum">
              <a:rPr lang="en-US" altLang="en-US"/>
              <a:pPr/>
              <a:t>‹#›</a:t>
            </a:fld>
            <a:endParaRPr lang="en-US" altLang="en-US"/>
          </a:p>
        </p:txBody>
      </p:sp>
    </p:spTree>
    <p:extLst>
      <p:ext uri="{BB962C8B-B14F-4D97-AF65-F5344CB8AC3E}">
        <p14:creationId xmlns:p14="http://schemas.microsoft.com/office/powerpoint/2010/main" val="7531085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346029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04198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78808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038935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9/16/2020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804664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9/16/2020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80486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9/16/2020</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864511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9/16/2020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144582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930173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3638966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657860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389604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867249"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31" r:id="rId4"/>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9/16/2020</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3439539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E1C3B-C749-4400-8E72-6A652E6D6C22}" type="datetimeFigureOut">
              <a:rPr lang="en-US" smtClean="0">
                <a:solidFill>
                  <a:prstClr val="black">
                    <a:tint val="75000"/>
                  </a:prstClr>
                </a:solidFill>
              </a:rPr>
              <a:pPr/>
              <a:t>9/16/2020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44473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9/16/2020</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9478180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E1E282-C40F-584F-83F9-1FD599E83A34}" type="datetimeFigureOut">
              <a:rPr lang="en-US" smtClean="0"/>
              <a:t>9/16/2020</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F59A693-221D-AA41-8461-07B3D845A8FF}" type="slidenum">
              <a:rPr lang="en-US" smtClean="0"/>
              <a:t>‹#›</a:t>
            </a:fld>
            <a:endParaRPr lang="en-US" dirty="0"/>
          </a:p>
        </p:txBody>
      </p:sp>
    </p:spTree>
    <p:extLst>
      <p:ext uri="{BB962C8B-B14F-4D97-AF65-F5344CB8AC3E}">
        <p14:creationId xmlns:p14="http://schemas.microsoft.com/office/powerpoint/2010/main" val="58849686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BDF2B1-E3F0-47D1-83BD-58BA396D05F7}"/>
              </a:ext>
            </a:extLst>
          </p:cNvPr>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10719E-3296-4EEB-8857-68FDF5D2B1C6}"/>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92C3D-898C-4E10-9BF5-D613854F48E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675" smtClean="0">
                <a:solidFill>
                  <a:schemeClr val="tx1">
                    <a:tint val="75000"/>
                  </a:schemeClr>
                </a:solidFill>
              </a:defRPr>
            </a:lvl1pPr>
          </a:lstStyle>
          <a:p>
            <a:pPr>
              <a:defRPr/>
            </a:pPr>
            <a:fld id="{AD91BBBF-1BDC-4CBA-B1BD-8C49A0AAAA4F}" type="datetimeFigureOut">
              <a:rPr lang="en-US"/>
              <a:pPr>
                <a:defRPr/>
              </a:pPr>
              <a:t>9/16/2020</a:t>
            </a:fld>
            <a:endParaRPr lang="en-US"/>
          </a:p>
        </p:txBody>
      </p:sp>
      <p:sp>
        <p:nvSpPr>
          <p:cNvPr id="5" name="Footer Placeholder 4">
            <a:extLst>
              <a:ext uri="{FF2B5EF4-FFF2-40B4-BE49-F238E27FC236}">
                <a16:creationId xmlns:a16="http://schemas.microsoft.com/office/drawing/2014/main" id="{FA7A0252-2954-40C2-8620-8F9DB211699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4A544C1-01C7-46D9-8904-0A105B968654}"/>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675" smtClean="0">
                <a:solidFill>
                  <a:schemeClr val="tx1">
                    <a:tint val="75000"/>
                  </a:schemeClr>
                </a:solidFill>
              </a:defRPr>
            </a:lvl1pPr>
          </a:lstStyle>
          <a:p>
            <a:pPr>
              <a:defRPr/>
            </a:pPr>
            <a:fld id="{EA718E26-C1E0-4688-BD37-53E3C6E5D0FB}" type="slidenum">
              <a:rPr lang="en-US"/>
              <a:pPr>
                <a:defRPr/>
              </a:pPr>
              <a:t>‹#›</a:t>
            </a:fld>
            <a:endParaRPr lang="en-US"/>
          </a:p>
        </p:txBody>
      </p:sp>
    </p:spTree>
    <p:extLst>
      <p:ext uri="{BB962C8B-B14F-4D97-AF65-F5344CB8AC3E}">
        <p14:creationId xmlns:p14="http://schemas.microsoft.com/office/powerpoint/2010/main" val="402938178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514350" rtl="0" fontAlgn="base">
        <a:spcBef>
          <a:spcPct val="0"/>
        </a:spcBef>
        <a:spcAft>
          <a:spcPct val="0"/>
        </a:spcAft>
        <a:defRPr sz="2400" kern="1200">
          <a:solidFill>
            <a:schemeClr val="tx1"/>
          </a:solidFill>
          <a:latin typeface="+mj-lt"/>
          <a:ea typeface="+mj-ea"/>
          <a:cs typeface="+mj-cs"/>
        </a:defRPr>
      </a:lvl1pPr>
      <a:lvl2pPr algn="ctr" defTabSz="514350" rtl="0" fontAlgn="base">
        <a:spcBef>
          <a:spcPct val="0"/>
        </a:spcBef>
        <a:spcAft>
          <a:spcPct val="0"/>
        </a:spcAft>
        <a:defRPr sz="2400">
          <a:solidFill>
            <a:schemeClr val="tx1"/>
          </a:solidFill>
          <a:latin typeface="Calibri" panose="020F0502020204030204" pitchFamily="34" charset="0"/>
        </a:defRPr>
      </a:lvl2pPr>
      <a:lvl3pPr algn="ctr" defTabSz="514350" rtl="0" fontAlgn="base">
        <a:spcBef>
          <a:spcPct val="0"/>
        </a:spcBef>
        <a:spcAft>
          <a:spcPct val="0"/>
        </a:spcAft>
        <a:defRPr sz="2400">
          <a:solidFill>
            <a:schemeClr val="tx1"/>
          </a:solidFill>
          <a:latin typeface="Calibri" panose="020F0502020204030204" pitchFamily="34" charset="0"/>
        </a:defRPr>
      </a:lvl3pPr>
      <a:lvl4pPr algn="ctr" defTabSz="514350" rtl="0" fontAlgn="base">
        <a:spcBef>
          <a:spcPct val="0"/>
        </a:spcBef>
        <a:spcAft>
          <a:spcPct val="0"/>
        </a:spcAft>
        <a:defRPr sz="2400">
          <a:solidFill>
            <a:schemeClr val="tx1"/>
          </a:solidFill>
          <a:latin typeface="Calibri" panose="020F0502020204030204" pitchFamily="34" charset="0"/>
        </a:defRPr>
      </a:lvl4pPr>
      <a:lvl5pPr algn="ctr" defTabSz="514350" rtl="0" fontAlgn="base">
        <a:spcBef>
          <a:spcPct val="0"/>
        </a:spcBef>
        <a:spcAft>
          <a:spcPct val="0"/>
        </a:spcAft>
        <a:defRPr sz="2400">
          <a:solidFill>
            <a:schemeClr val="tx1"/>
          </a:solidFill>
          <a:latin typeface="Calibri" panose="020F0502020204030204" pitchFamily="34" charset="0"/>
        </a:defRPr>
      </a:lvl5pPr>
      <a:lvl6pPr marL="457200" algn="ctr" defTabSz="514350" rtl="0" fontAlgn="base">
        <a:spcBef>
          <a:spcPct val="0"/>
        </a:spcBef>
        <a:spcAft>
          <a:spcPct val="0"/>
        </a:spcAft>
        <a:defRPr sz="2400">
          <a:solidFill>
            <a:schemeClr val="tx1"/>
          </a:solidFill>
          <a:latin typeface="Calibri" panose="020F0502020204030204" pitchFamily="34" charset="0"/>
        </a:defRPr>
      </a:lvl6pPr>
      <a:lvl7pPr marL="914400" algn="ctr" defTabSz="514350" rtl="0" fontAlgn="base">
        <a:spcBef>
          <a:spcPct val="0"/>
        </a:spcBef>
        <a:spcAft>
          <a:spcPct val="0"/>
        </a:spcAft>
        <a:defRPr sz="2400">
          <a:solidFill>
            <a:schemeClr val="tx1"/>
          </a:solidFill>
          <a:latin typeface="Calibri" panose="020F0502020204030204" pitchFamily="34" charset="0"/>
        </a:defRPr>
      </a:lvl7pPr>
      <a:lvl8pPr marL="1371600" algn="ctr" defTabSz="514350" rtl="0" fontAlgn="base">
        <a:spcBef>
          <a:spcPct val="0"/>
        </a:spcBef>
        <a:spcAft>
          <a:spcPct val="0"/>
        </a:spcAft>
        <a:defRPr sz="2400">
          <a:solidFill>
            <a:schemeClr val="tx1"/>
          </a:solidFill>
          <a:latin typeface="Calibri" panose="020F0502020204030204" pitchFamily="34" charset="0"/>
        </a:defRPr>
      </a:lvl8pPr>
      <a:lvl9pPr marL="1828800" algn="ctr" defTabSz="514350" rtl="0" fontAlgn="base">
        <a:spcBef>
          <a:spcPct val="0"/>
        </a:spcBef>
        <a:spcAft>
          <a:spcPct val="0"/>
        </a:spcAft>
        <a:defRPr sz="2400">
          <a:solidFill>
            <a:schemeClr val="tx1"/>
          </a:solidFill>
          <a:latin typeface="Calibri" panose="020F0502020204030204" pitchFamily="34" charset="0"/>
        </a:defRPr>
      </a:lvl9pPr>
    </p:titleStyle>
    <p:bodyStyle>
      <a:lvl1pPr marL="192088" indent="-192088" algn="l" defTabSz="51435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defTabSz="51435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defTabSz="514350" rtl="0" fontAlgn="base">
        <a:spcBef>
          <a:spcPct val="20000"/>
        </a:spcBef>
        <a:spcAft>
          <a:spcPct val="0"/>
        </a:spcAft>
        <a:buFont typeface="Arial" panose="020B0604020202020204" pitchFamily="34" charset="0"/>
        <a:buChar char="•"/>
        <a:defRPr sz="1300" kern="1200">
          <a:solidFill>
            <a:schemeClr val="tx1"/>
          </a:solidFill>
          <a:latin typeface="+mn-lt"/>
          <a:ea typeface="+mn-ea"/>
          <a:cs typeface="+mn-cs"/>
        </a:defRPr>
      </a:lvl3pPr>
      <a:lvl4pPr marL="900113" indent="-128588" algn="l" defTabSz="514350" rtl="0" fontAlgn="base">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defTabSz="514350" rtl="0" fontAlgn="base">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Title Placeholder 1">
            <a:extLst>
              <a:ext uri="{FF2B5EF4-FFF2-40B4-BE49-F238E27FC236}">
                <a16:creationId xmlns:a16="http://schemas.microsoft.com/office/drawing/2014/main" id="{47DD6404-3483-4380-925A-6AADE47F8A0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6563" name="Text Placeholder 2">
            <a:extLst>
              <a:ext uri="{FF2B5EF4-FFF2-40B4-BE49-F238E27FC236}">
                <a16:creationId xmlns:a16="http://schemas.microsoft.com/office/drawing/2014/main" id="{AE7F7B70-8D4E-4B2E-AB4E-47AA79D2850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421EF52-7BCC-41D7-BCFF-BBDEFD2DED5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CF30A27D-79D4-49E1-B6BC-16960D057D79}" type="datetimeFigureOut">
              <a:rPr lang="en-US"/>
              <a:pPr>
                <a:defRPr/>
              </a:pPr>
              <a:t>9/16/2020</a:t>
            </a:fld>
            <a:endParaRPr lang="en-US"/>
          </a:p>
        </p:txBody>
      </p:sp>
      <p:sp>
        <p:nvSpPr>
          <p:cNvPr id="5" name="Footer Placeholder 4">
            <a:extLst>
              <a:ext uri="{FF2B5EF4-FFF2-40B4-BE49-F238E27FC236}">
                <a16:creationId xmlns:a16="http://schemas.microsoft.com/office/drawing/2014/main" id="{41BFE75E-E341-4FC0-93DD-4CBA1CDD2E8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F212268A-A318-4328-AFF4-3F6D71479A1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600">
                <a:solidFill>
                  <a:srgbClr val="898989"/>
                </a:solidFill>
              </a:defRPr>
            </a:lvl1pPr>
          </a:lstStyle>
          <a:p>
            <a:fld id="{C17FF0E0-C545-49D5-A0A9-62E10A959B35}" type="slidenum">
              <a:rPr lang="en-US" altLang="en-US"/>
              <a:pPr/>
              <a:t>‹#›</a:t>
            </a:fld>
            <a:endParaRPr lang="en-US" altLang="en-US"/>
          </a:p>
        </p:txBody>
      </p:sp>
    </p:spTree>
    <p:extLst>
      <p:ext uri="{BB962C8B-B14F-4D97-AF65-F5344CB8AC3E}">
        <p14:creationId xmlns:p14="http://schemas.microsoft.com/office/powerpoint/2010/main" val="109138441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anose="020F0502020204030204" pitchFamily="34" charset="0"/>
        </a:defRPr>
      </a:lvl2pPr>
      <a:lvl3pPr algn="ctr" defTabSz="514350" rtl="0" eaLnBrk="0" fontAlgn="base" hangingPunct="0">
        <a:spcBef>
          <a:spcPct val="0"/>
        </a:spcBef>
        <a:spcAft>
          <a:spcPct val="0"/>
        </a:spcAft>
        <a:defRPr sz="2400">
          <a:solidFill>
            <a:schemeClr val="tx1"/>
          </a:solidFill>
          <a:latin typeface="Calibri" panose="020F0502020204030204" pitchFamily="34" charset="0"/>
        </a:defRPr>
      </a:lvl3pPr>
      <a:lvl4pPr algn="ctr" defTabSz="514350" rtl="0" eaLnBrk="0" fontAlgn="base" hangingPunct="0">
        <a:spcBef>
          <a:spcPct val="0"/>
        </a:spcBef>
        <a:spcAft>
          <a:spcPct val="0"/>
        </a:spcAft>
        <a:defRPr sz="2400">
          <a:solidFill>
            <a:schemeClr val="tx1"/>
          </a:solidFill>
          <a:latin typeface="Calibri" panose="020F0502020204030204" pitchFamily="34" charset="0"/>
        </a:defRPr>
      </a:lvl4pPr>
      <a:lvl5pPr algn="ctr" defTabSz="514350" rtl="0" eaLnBrk="0" fontAlgn="base" hangingPunct="0">
        <a:spcBef>
          <a:spcPct val="0"/>
        </a:spcBef>
        <a:spcAft>
          <a:spcPct val="0"/>
        </a:spcAft>
        <a:defRPr sz="2400">
          <a:solidFill>
            <a:schemeClr val="tx1"/>
          </a:solidFill>
          <a:latin typeface="Calibri" panose="020F0502020204030204" pitchFamily="34" charset="0"/>
        </a:defRPr>
      </a:lvl5pPr>
      <a:lvl6pPr marL="457200" algn="ctr" defTabSz="514350" rtl="0" fontAlgn="base">
        <a:spcBef>
          <a:spcPct val="0"/>
        </a:spcBef>
        <a:spcAft>
          <a:spcPct val="0"/>
        </a:spcAft>
        <a:defRPr sz="2400">
          <a:solidFill>
            <a:schemeClr val="tx1"/>
          </a:solidFill>
          <a:latin typeface="Calibri" panose="020F0502020204030204" pitchFamily="34" charset="0"/>
        </a:defRPr>
      </a:lvl6pPr>
      <a:lvl7pPr marL="914400" algn="ctr" defTabSz="514350" rtl="0" fontAlgn="base">
        <a:spcBef>
          <a:spcPct val="0"/>
        </a:spcBef>
        <a:spcAft>
          <a:spcPct val="0"/>
        </a:spcAft>
        <a:defRPr sz="2400">
          <a:solidFill>
            <a:schemeClr val="tx1"/>
          </a:solidFill>
          <a:latin typeface="Calibri" panose="020F0502020204030204" pitchFamily="34" charset="0"/>
        </a:defRPr>
      </a:lvl7pPr>
      <a:lvl8pPr marL="1371600" algn="ctr" defTabSz="514350" rtl="0" fontAlgn="base">
        <a:spcBef>
          <a:spcPct val="0"/>
        </a:spcBef>
        <a:spcAft>
          <a:spcPct val="0"/>
        </a:spcAft>
        <a:defRPr sz="2400">
          <a:solidFill>
            <a:schemeClr val="tx1"/>
          </a:solidFill>
          <a:latin typeface="Calibri" panose="020F0502020204030204" pitchFamily="34" charset="0"/>
        </a:defRPr>
      </a:lvl8pPr>
      <a:lvl9pPr marL="1828800" algn="ctr" defTabSz="514350" rtl="0" fontAlgn="base">
        <a:spcBef>
          <a:spcPct val="0"/>
        </a:spcBef>
        <a:spcAft>
          <a:spcPct val="0"/>
        </a:spcAft>
        <a:defRPr sz="2400">
          <a:solidFill>
            <a:schemeClr val="tx1"/>
          </a:solidFill>
          <a:latin typeface="Calibri" panose="020F0502020204030204" pitchFamily="34" charset="0"/>
        </a:defRPr>
      </a:lvl9pPr>
    </p:titleStyle>
    <p:bodyStyle>
      <a:lvl1pPr marL="192088" indent="-192088" algn="l" defTabSz="51435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defTabSz="51435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defTabSz="51435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3pPr>
      <a:lvl4pPr marL="900113"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Title Placeholder 1">
            <a:extLst>
              <a:ext uri="{FF2B5EF4-FFF2-40B4-BE49-F238E27FC236}">
                <a16:creationId xmlns:a16="http://schemas.microsoft.com/office/drawing/2014/main" id="{3DD560B7-38BA-4003-985C-3CF31EF0434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2707" name="Text Placeholder 2">
            <a:extLst>
              <a:ext uri="{FF2B5EF4-FFF2-40B4-BE49-F238E27FC236}">
                <a16:creationId xmlns:a16="http://schemas.microsoft.com/office/drawing/2014/main" id="{5EB6D71F-992F-404A-A572-E18D5F062D3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392DA63-3F84-4CEC-A73C-C64365CF67B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503463BD-A85A-4D26-8274-377AFE96002C}" type="datetimeFigureOut">
              <a:rPr lang="en-US"/>
              <a:pPr>
                <a:defRPr/>
              </a:pPr>
              <a:t>9/16/2020</a:t>
            </a:fld>
            <a:endParaRPr lang="en-US"/>
          </a:p>
        </p:txBody>
      </p:sp>
      <p:sp>
        <p:nvSpPr>
          <p:cNvPr id="5" name="Footer Placeholder 4">
            <a:extLst>
              <a:ext uri="{FF2B5EF4-FFF2-40B4-BE49-F238E27FC236}">
                <a16:creationId xmlns:a16="http://schemas.microsoft.com/office/drawing/2014/main" id="{EAF35F17-98AA-4501-8BA3-5DD24820B6C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6F80DBDA-49A8-463B-9A7F-0CF1F38629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87F2A57-B782-4871-B164-9710A4467224}" type="slidenum">
              <a:rPr lang="en-US" altLang="en-US"/>
              <a:pPr/>
              <a:t>‹#›</a:t>
            </a:fld>
            <a:endParaRPr lang="en-US" altLang="en-US"/>
          </a:p>
        </p:txBody>
      </p:sp>
    </p:spTree>
    <p:extLst>
      <p:ext uri="{BB962C8B-B14F-4D97-AF65-F5344CB8AC3E}">
        <p14:creationId xmlns:p14="http://schemas.microsoft.com/office/powerpoint/2010/main" val="288286996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9/16/2020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417314463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89.xml"/></Relationships>
</file>

<file path=ppt/slides/_rels/slide10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hyperlink" Target="https://doi.org/10.1007/s12528-020-09256-w" TargetMode="External"/><Relationship Id="rId2" Type="http://schemas.openxmlformats.org/officeDocument/2006/relationships/hyperlink" Target="https://nam04.safelinks.protection.outlook.com/?url=https%3A%2F%2Frdcu.be%2Fb4G6r&amp;data=02%7C01%7Cyunjo.an%40unt.edu%7C087cf4ed2486495032e908d80a89f1fc%7C70de199207c6480fa318a1afcba03983%7C0%7C1%7C637270934880218951&amp;sdata=sfYFKq6ko7Q3gmnPzqmXsmTez8AJqX0fmOsGNfinkO0%3D&amp;reserved=0" TargetMode="External"/><Relationship Id="rId1" Type="http://schemas.openxmlformats.org/officeDocument/2006/relationships/slideLayout" Target="../slideLayouts/slideLayout3.xml"/><Relationship Id="rId6" Type="http://schemas.openxmlformats.org/officeDocument/2006/relationships/hyperlink" Target="https://www.cjlt.ca/index.php/cjlt/article/view/27795" TargetMode="External"/><Relationship Id="rId5" Type="http://schemas.openxmlformats.org/officeDocument/2006/relationships/hyperlink" Target="https://doi.org/10.1080/01587919.2020.1724770" TargetMode="External"/><Relationship Id="rId4" Type="http://schemas.openxmlformats.org/officeDocument/2006/relationships/hyperlink" Target="https://jl4d.org/index.php/ejl4d/article/view/380/447"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36.jpg"/><Relationship Id="rId4" Type="http://schemas.openxmlformats.org/officeDocument/2006/relationships/image" Target="../media/image135.jp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time_continue=107&amp;v=fvhPKZWbfms&amp;feature=emb_logo" TargetMode="External"/><Relationship Id="rId2" Type="http://schemas.openxmlformats.org/officeDocument/2006/relationships/hyperlink" Target="https://grow.google/programs/it-support/?cid=wc&amp;source=ams&amp;sourceId=61203" TargetMode="External"/><Relationship Id="rId1" Type="http://schemas.openxmlformats.org/officeDocument/2006/relationships/slideLayout" Target="../slideLayouts/slideLayout7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economist.com/leaders/2019/06/08/the-second-half-of-humanity-is-joining-the-internet" TargetMode="Externa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hyperlink" Target="https://www.edx.org/sites/default/files/2020-impact-report.pdf"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nytimes.com/2020/05/26/technology/moocs-online-learning.html" TargetMode="External"/><Relationship Id="rId1" Type="http://schemas.openxmlformats.org/officeDocument/2006/relationships/slideLayout" Target="../slideLayouts/slideLayout17.xml"/><Relationship Id="rId5" Type="http://schemas.openxmlformats.org/officeDocument/2006/relationships/image" Target="../media/image32.jp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s://www.classcentral.com/report/mooc-stats-pandemic/"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classcentral.com/" TargetMode="External"/><Relationship Id="rId7" Type="http://schemas.openxmlformats.org/officeDocument/2006/relationships/image" Target="../media/image36.png"/><Relationship Id="rId2" Type="http://schemas.openxmlformats.org/officeDocument/2006/relationships/hyperlink" Target="https://www.classcentral.com/report/most-cited-mooc-research/" TargetMode="External"/><Relationship Id="rId1" Type="http://schemas.openxmlformats.org/officeDocument/2006/relationships/slideLayout" Target="../slideLayouts/slideLayout8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classcentral.com/abou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lasscentral.com/report/mooc-stats-pandemic/"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hyperlink" Target="https://www.classcentral.com/report/mooc-stats-pandemic/"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hyperlink" Target="https://www.classcentral.com/report/mooc-stats-pandemic/"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45.jpeg"/><Relationship Id="rId5" Type="http://schemas.openxmlformats.org/officeDocument/2006/relationships/image" Target="../media/image44.jpg"/><Relationship Id="rId10" Type="http://schemas.openxmlformats.org/officeDocument/2006/relationships/image" Target="../media/image49.tiff"/><Relationship Id="rId4" Type="http://schemas.openxmlformats.org/officeDocument/2006/relationships/image" Target="../media/image43.jpeg"/><Relationship Id="rId9" Type="http://schemas.openxmlformats.org/officeDocument/2006/relationships/image" Target="../media/image48.tiff"/></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2.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32.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hyperlink" Target="http://www.agmoocs.in/" TargetMode="Externa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jpeg"/><Relationship Id="rId10" Type="http://schemas.openxmlformats.org/officeDocument/2006/relationships/image" Target="../media/image72.jpg"/><Relationship Id="rId4" Type="http://schemas.openxmlformats.org/officeDocument/2006/relationships/image" Target="../media/image66.png"/><Relationship Id="rId9" Type="http://schemas.openxmlformats.org/officeDocument/2006/relationships/image" Target="../media/image71.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insidehighered.com/news/2020/04/29/synchronous-instruction-hot-right-now-it-sustainable" TargetMode="Externa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usatoday.com/story/tech/2020/08/26/zoom-google-apple-tech-firms-meet-remote-learning-needs-school-starts/5598975002/" TargetMode="Externa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amazon.com/100-Year-Life-Living-Working-Longevity/dp/1543624634" TargetMode="External"/><Relationship Id="rId2" Type="http://schemas.openxmlformats.org/officeDocument/2006/relationships/hyperlink" Target="http://www.100yearlife.com/" TargetMode="External"/><Relationship Id="rId1" Type="http://schemas.openxmlformats.org/officeDocument/2006/relationships/slideLayout" Target="../slideLayouts/slideLayout52.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103.png"/></Relationships>
</file>

<file path=ppt/slides/_rels/slide7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insidehighered.com/digital-learning/views/2019/03/13/how-universities-can-stay-center-learners-lives-opinion" TargetMode="External"/><Relationship Id="rId1" Type="http://schemas.openxmlformats.org/officeDocument/2006/relationships/slideLayout" Target="../slideLayouts/slideLayout63.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07.jpg"/></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89.xml"/></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20.jpeg"/></Relationships>
</file>

<file path=ppt/slides/_rels/slide9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123.jpeg"/><Relationship Id="rId4" Type="http://schemas.openxmlformats.org/officeDocument/2006/relationships/image" Target="../media/image122.jpeg"/></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397933" y="768119"/>
            <a:ext cx="8254999" cy="2340296"/>
          </a:xfrm>
        </p:spPr>
        <p:txBody>
          <a:bodyPr>
            <a:noAutofit/>
          </a:bodyPr>
          <a:lstStyle/>
          <a:p>
            <a:pPr algn="ct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On the Road Toward Fostering Greater Self-Directed Learning in MOOCs: Research Toward Better Design Practices</a:t>
            </a:r>
            <a:endParaRPr lang="en-US" sz="28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endParaRPr lang="en-US" dirty="0">
              <a:latin typeface="BentonSansCond Light" panose="02000606030000020004" pitchFamily="50"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571875" y="3265170"/>
            <a:ext cx="8157258" cy="3047289"/>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lnSpc>
                <a:spcPct val="150000"/>
              </a:lnSpc>
            </a:pP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Curtis J. Bonk| cjbonk@Indiana.edu</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 Bloomington</a:t>
            </a:r>
          </a:p>
          <a:p>
            <a:pPr algn="ctr">
              <a:lnSpc>
                <a:spcPct val="150000"/>
              </a:lnSpc>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Zhu| </a:t>
            </a: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meinazhu@wayne.edu</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Wayne State University</a:t>
            </a:r>
          </a:p>
          <a:p>
            <a:pPr algn="ctr">
              <a:lnSpc>
                <a:spcPct val="150000"/>
              </a:lnSpc>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September 18, 2020</a:t>
            </a:r>
          </a:p>
          <a:p>
            <a:pPr algn="ctr">
              <a:lnSpc>
                <a:spcPct val="150000"/>
              </a:lnSpc>
            </a:pP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325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457200" y="274638"/>
            <a:ext cx="8077200" cy="216376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8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Paul Fain, Inside Higher Ed</a:t>
            </a:r>
            <a:br>
              <a:rPr lang="en-US" sz="28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0CCCE88-BB55-4964-85B9-7D2C34BAC615}"/>
              </a:ext>
            </a:extLst>
          </p:cNvPr>
          <p:cNvPicPr>
            <a:picLocks noChangeAspect="1"/>
          </p:cNvPicPr>
          <p:nvPr/>
        </p:nvPicPr>
        <p:blipFill>
          <a:blip r:embed="rId3"/>
          <a:stretch>
            <a:fillRect/>
          </a:stretch>
        </p:blipFill>
        <p:spPr>
          <a:xfrm>
            <a:off x="1761444" y="2547019"/>
            <a:ext cx="5621111" cy="4221245"/>
          </a:xfrm>
          <a:prstGeom prst="rect">
            <a:avLst/>
          </a:prstGeom>
        </p:spPr>
      </p:pic>
    </p:spTree>
    <p:extLst>
      <p:ext uri="{BB962C8B-B14F-4D97-AF65-F5344CB8AC3E}">
        <p14:creationId xmlns:p14="http://schemas.microsoft.com/office/powerpoint/2010/main" val="41740599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CEE71643-FD27-48A7-8FDF-F1EB1243B854}"/>
              </a:ext>
            </a:extLst>
          </p:cNvPr>
          <p:cNvPicPr/>
          <p:nvPr/>
        </p:nvPicPr>
        <p:blipFill rotWithShape="1">
          <a:blip r:embed="rId3">
            <a:extLst>
              <a:ext uri="{28A0092B-C50C-407E-A947-70E740481C1C}">
                <a14:useLocalDpi xmlns:a14="http://schemas.microsoft.com/office/drawing/2010/main" val="0"/>
              </a:ext>
            </a:extLst>
          </a:blip>
          <a:srcRect l="5385" t="9680" r="39827" b="59246"/>
          <a:stretch/>
        </p:blipFill>
        <p:spPr>
          <a:xfrm>
            <a:off x="288041" y="2354580"/>
            <a:ext cx="4146799" cy="3413760"/>
          </a:xfrm>
          <a:prstGeom prst="rect">
            <a:avLst/>
          </a:prstGeom>
        </p:spPr>
      </p:pic>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7175362" cy="8002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 Offer community support and help.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3702CE96-B01C-44E0-812D-235F5B7D1ED0}"/>
              </a:ext>
            </a:extLst>
          </p:cNvPr>
          <p:cNvPicPr/>
          <p:nvPr/>
        </p:nvPicPr>
        <p:blipFill rotWithShape="1">
          <a:blip r:embed="rId3">
            <a:extLst>
              <a:ext uri="{28A0092B-C50C-407E-A947-70E740481C1C}">
                <a14:useLocalDpi xmlns:a14="http://schemas.microsoft.com/office/drawing/2010/main" val="0"/>
              </a:ext>
            </a:extLst>
          </a:blip>
          <a:srcRect l="19523" t="40946" r="39115" b="32022"/>
          <a:stretch/>
        </p:blipFill>
        <p:spPr>
          <a:xfrm>
            <a:off x="5045960" y="2354580"/>
            <a:ext cx="3939539" cy="3649980"/>
          </a:xfrm>
          <a:prstGeom prst="rect">
            <a:avLst/>
          </a:prstGeom>
        </p:spPr>
      </p:pic>
    </p:spTree>
    <p:extLst>
      <p:ext uri="{BB962C8B-B14F-4D97-AF65-F5344CB8AC3E}">
        <p14:creationId xmlns:p14="http://schemas.microsoft.com/office/powerpoint/2010/main" val="3963572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6232796"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Bonus Item: Peer-graded assignments.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FB7D7EE2-DF6F-4E84-9F75-388DBE270812}"/>
              </a:ext>
            </a:extLst>
          </p:cNvPr>
          <p:cNvPicPr>
            <a:picLocks noChangeAspect="1"/>
          </p:cNvPicPr>
          <p:nvPr/>
        </p:nvPicPr>
        <p:blipFill rotWithShape="1">
          <a:blip r:embed="rId3"/>
          <a:srcRect l="11334" t="18524" r="25084" b="6152"/>
          <a:stretch/>
        </p:blipFill>
        <p:spPr>
          <a:xfrm>
            <a:off x="789940" y="2209324"/>
            <a:ext cx="5179041" cy="4174457"/>
          </a:xfrm>
          <a:prstGeom prst="rect">
            <a:avLst/>
          </a:prstGeom>
        </p:spPr>
      </p:pic>
    </p:spTree>
    <p:extLst>
      <p:ext uri="{BB962C8B-B14F-4D97-AF65-F5344CB8AC3E}">
        <p14:creationId xmlns:p14="http://schemas.microsoft.com/office/powerpoint/2010/main" val="614929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658966"/>
            <a:ext cx="7693416" cy="1459917"/>
          </a:xfrm>
        </p:spPr>
        <p:txBody>
          <a:bodyPr/>
          <a:lstStyle/>
          <a:p>
            <a:pPr algn="ctr"/>
            <a:r>
              <a:rPr lang="en-US" sz="4800" dirty="0">
                <a:solidFill>
                  <a:srgbClr val="FFFF00"/>
                </a:solidFill>
              </a:rPr>
              <a:t>Do we have time for another study? No!</a:t>
            </a:r>
          </a:p>
        </p:txBody>
      </p:sp>
      <p:pic>
        <p:nvPicPr>
          <p:cNvPr id="4" name="Picture 3">
            <a:extLst>
              <a:ext uri="{FF2B5EF4-FFF2-40B4-BE49-F238E27FC236}">
                <a16:creationId xmlns:a16="http://schemas.microsoft.com/office/drawing/2014/main" id="{C7F5D4E7-DBC1-4D95-924E-4437214EF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70" y="2379515"/>
            <a:ext cx="8179496" cy="4447601"/>
          </a:xfrm>
          <a:prstGeom prst="rect">
            <a:avLst/>
          </a:prstGeom>
        </p:spPr>
      </p:pic>
    </p:spTree>
    <p:extLst>
      <p:ext uri="{BB962C8B-B14F-4D97-AF65-F5344CB8AC3E}">
        <p14:creationId xmlns:p14="http://schemas.microsoft.com/office/powerpoint/2010/main" val="1716674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#3</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103</a:t>
            </a:fld>
            <a:endParaRPr lang="en-US" dirty="0"/>
          </a:p>
        </p:txBody>
      </p:sp>
      <p:pic>
        <p:nvPicPr>
          <p:cNvPr id="6" name="Picture 5"/>
          <p:cNvPicPr>
            <a:picLocks noChangeAspect="1"/>
          </p:cNvPicPr>
          <p:nvPr/>
        </p:nvPicPr>
        <p:blipFill rotWithShape="1">
          <a:blip r:embed="rId3"/>
          <a:srcRect b="11029"/>
          <a:stretch/>
        </p:blipFill>
        <p:spPr>
          <a:xfrm>
            <a:off x="1019908" y="1415696"/>
            <a:ext cx="7151077" cy="50364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901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B55EFD-C402-45C3-96A1-50AC1DFBB398}"/>
              </a:ext>
            </a:extLst>
          </p:cNvPr>
          <p:cNvSpPr>
            <a:spLocks noGrp="1"/>
          </p:cNvSpPr>
          <p:nvPr>
            <p:ph idx="1"/>
          </p:nvPr>
        </p:nvSpPr>
        <p:spPr>
          <a:xfrm>
            <a:off x="804332" y="1397000"/>
            <a:ext cx="7730085" cy="4699000"/>
          </a:xfrm>
        </p:spPr>
        <p:txBody>
          <a:bodyPr>
            <a:normAutofit/>
          </a:bodyPr>
          <a:lstStyle/>
          <a:p>
            <a:pP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An, Y.-J., Zhu, M., Bonk, C. J., &amp; Lin, L. (2020, June 6-published online first). Exploring instructors’ perspectives, practices, and perceived support needs and barriers related to the gamification of MOOCs. </a:t>
            </a:r>
            <a:r>
              <a:rPr lang="en-US" sz="1200" b="1" i="1" dirty="0">
                <a:latin typeface="Tahoma" panose="020B0604030504040204" pitchFamily="34" charset="0"/>
                <a:ea typeface="Tahoma" panose="020B0604030504040204" pitchFamily="34" charset="0"/>
                <a:cs typeface="Tahoma" panose="020B0604030504040204" pitchFamily="34" charset="0"/>
              </a:rPr>
              <a:t>Journal of Computing in Higher Education</a:t>
            </a:r>
            <a:r>
              <a:rPr lang="en-US" sz="1200" b="1" dirty="0">
                <a:latin typeface="Tahoma" panose="020B0604030504040204" pitchFamily="34" charset="0"/>
                <a:ea typeface="Tahoma" panose="020B0604030504040204" pitchFamily="34" charset="0"/>
                <a:cs typeface="Tahoma" panose="020B0604030504040204" pitchFamily="34" charset="0"/>
              </a:rPr>
              <a:t>. Available (view only: </a:t>
            </a: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https://rdcu.be/b4G6r</a:t>
            </a: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https://doi.org/10.1007/s12528-020-09256-w</a:t>
            </a:r>
            <a:r>
              <a:rPr lang="en-US" sz="1200" b="1" dirty="0">
                <a:latin typeface="Tahoma" panose="020B0604030504040204" pitchFamily="34" charset="0"/>
                <a:ea typeface="Tahoma" panose="020B0604030504040204" pitchFamily="34" charset="0"/>
                <a:cs typeface="Tahoma" panose="020B0604030504040204" pitchFamily="34" charset="0"/>
              </a:rPr>
              <a:t> </a:t>
            </a:r>
          </a:p>
          <a:p>
            <a:pPr>
              <a:spcAft>
                <a:spcPts val="0"/>
              </a:spcAft>
            </a:pPr>
            <a:endParaRPr lang="en-US" sz="1200" b="1"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Zhu, M., Bonk, C. J., &amp; Doo, M.-Y. (2020). </a:t>
            </a:r>
            <a:r>
              <a:rPr lang="en-GB" sz="1200" b="1" dirty="0">
                <a:latin typeface="Tahoma" panose="020B0604030504040204" pitchFamily="34" charset="0"/>
                <a:ea typeface="Tahoma" panose="020B0604030504040204" pitchFamily="34" charset="0"/>
                <a:cs typeface="Tahoma" panose="020B0604030504040204" pitchFamily="34" charset="0"/>
              </a:rPr>
              <a:t>Self-directed learning in MOOCs: Exploring the </a:t>
            </a:r>
            <a:r>
              <a:rPr lang="en-US" sz="1200" b="1" dirty="0">
                <a:latin typeface="Tahoma" panose="020B0604030504040204" pitchFamily="34" charset="0"/>
                <a:ea typeface="Tahoma" panose="020B0604030504040204" pitchFamily="34" charset="0"/>
                <a:cs typeface="Tahoma" panose="020B0604030504040204" pitchFamily="34" charset="0"/>
              </a:rPr>
              <a:t>relationships among motivation, self-monitoring, and self-management. </a:t>
            </a:r>
            <a:r>
              <a:rPr lang="en-US" sz="1200" b="1" i="1" dirty="0">
                <a:latin typeface="Tahoma" panose="020B0604030504040204" pitchFamily="34" charset="0"/>
                <a:ea typeface="Tahoma" panose="020B0604030504040204" pitchFamily="34" charset="0"/>
                <a:cs typeface="Tahoma" panose="020B0604030504040204" pitchFamily="34" charset="0"/>
              </a:rPr>
              <a:t>Educational Technology Research and Development</a:t>
            </a:r>
            <a:r>
              <a:rPr lang="en-US" sz="1200" b="1" dirty="0">
                <a:latin typeface="Tahoma" panose="020B0604030504040204" pitchFamily="34" charset="0"/>
                <a:ea typeface="Tahoma" panose="020B0604030504040204" pitchFamily="34" charset="0"/>
                <a:cs typeface="Tahoma" panose="020B0604030504040204" pitchFamily="34" charset="0"/>
              </a:rPr>
              <a:t> (ETR&amp;D),</a:t>
            </a:r>
            <a:r>
              <a:rPr lang="en-US" sz="1200" b="1" i="1" dirty="0">
                <a:latin typeface="Tahoma" panose="020B0604030504040204" pitchFamily="34" charset="0"/>
                <a:ea typeface="Tahoma" panose="020B0604030504040204" pitchFamily="34" charset="0"/>
                <a:cs typeface="Tahoma" panose="020B0604030504040204" pitchFamily="34" charset="0"/>
              </a:rPr>
              <a:t> 68</a:t>
            </a:r>
            <a:r>
              <a:rPr lang="en-US" sz="1200" b="1" dirty="0">
                <a:latin typeface="Tahoma" panose="020B0604030504040204" pitchFamily="34" charset="0"/>
                <a:ea typeface="Tahoma" panose="020B0604030504040204" pitchFamily="34" charset="0"/>
                <a:cs typeface="Tahoma" panose="020B0604030504040204" pitchFamily="34" charset="0"/>
              </a:rPr>
              <a:t>(5), </a:t>
            </a:r>
            <a:r>
              <a:rPr lang="en-US" sz="1200" b="1" i="1" dirty="0">
                <a:latin typeface="Tahoma" panose="020B0604030504040204" pitchFamily="34" charset="0"/>
                <a:ea typeface="Tahoma" panose="020B0604030504040204" pitchFamily="34" charset="0"/>
                <a:cs typeface="Tahoma" panose="020B0604030504040204" pitchFamily="34" charset="0"/>
              </a:rPr>
              <a:t>1-21</a:t>
            </a:r>
            <a:r>
              <a:rPr lang="en-US" sz="1200" b="1" dirty="0">
                <a:latin typeface="Tahoma" panose="020B0604030504040204" pitchFamily="34" charset="0"/>
                <a:ea typeface="Tahoma" panose="020B0604030504040204" pitchFamily="34" charset="0"/>
                <a:cs typeface="Tahoma" panose="020B0604030504040204" pitchFamily="34" charset="0"/>
              </a:rPr>
              <a:t>. DOI 10.1007/s11423-020-09747-8</a:t>
            </a:r>
          </a:p>
          <a:p>
            <a:pPr>
              <a:spcAft>
                <a:spcPts val="0"/>
              </a:spcAft>
            </a:pPr>
            <a:endParaRPr lang="en-US" sz="1200" b="1"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Zhu, M., &amp; Bonk, C. J. (2020). Technology tools and instructional strategies for designing and delivering MOOCs to facilitate self-monitoring of learners.</a:t>
            </a:r>
            <a:r>
              <a:rPr lang="en-US" sz="1200" b="1" i="1" dirty="0">
                <a:latin typeface="Tahoma" panose="020B0604030504040204" pitchFamily="34" charset="0"/>
                <a:ea typeface="Tahoma" panose="020B0604030504040204" pitchFamily="34" charset="0"/>
                <a:cs typeface="Tahoma" panose="020B0604030504040204" pitchFamily="34" charset="0"/>
              </a:rPr>
              <a:t> Journal of Learning for Development</a:t>
            </a: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b="1" i="1" dirty="0">
                <a:latin typeface="Tahoma" panose="020B0604030504040204" pitchFamily="34" charset="0"/>
                <a:ea typeface="Tahoma" panose="020B0604030504040204" pitchFamily="34" charset="0"/>
                <a:cs typeface="Tahoma" panose="020B0604030504040204" pitchFamily="34" charset="0"/>
              </a:rPr>
              <a:t>7</a:t>
            </a:r>
            <a:r>
              <a:rPr lang="en-US" sz="1200" b="1" dirty="0">
                <a:latin typeface="Tahoma" panose="020B0604030504040204" pitchFamily="34" charset="0"/>
                <a:ea typeface="Tahoma" panose="020B0604030504040204" pitchFamily="34" charset="0"/>
                <a:cs typeface="Tahoma" panose="020B0604030504040204" pitchFamily="34" charset="0"/>
              </a:rPr>
              <a:t>(1), 31-45. Available: </a:t>
            </a:r>
            <a:r>
              <a:rPr lang="en-US" sz="1200" b="1" u="sng" dirty="0">
                <a:latin typeface="Tahoma" panose="020B0604030504040204" pitchFamily="34" charset="0"/>
                <a:ea typeface="Tahoma" panose="020B0604030504040204" pitchFamily="34" charset="0"/>
                <a:cs typeface="Tahoma" panose="020B0604030504040204" pitchFamily="34" charset="0"/>
                <a:hlinkClick r:id="rId4"/>
              </a:rPr>
              <a:t>https://jl4d.org/index.php/ejl4d/article/view/380/447</a:t>
            </a:r>
            <a:r>
              <a:rPr lang="en-US" sz="1200" b="1" dirty="0">
                <a:latin typeface="Tahoma" panose="020B0604030504040204" pitchFamily="34" charset="0"/>
                <a:ea typeface="Tahoma" panose="020B0604030504040204" pitchFamily="34" charset="0"/>
                <a:cs typeface="Tahoma" panose="020B0604030504040204" pitchFamily="34" charset="0"/>
              </a:rPr>
              <a:t> </a:t>
            </a:r>
          </a:p>
          <a:p>
            <a:pPr>
              <a:spcAft>
                <a:spcPts val="0"/>
              </a:spcAft>
            </a:pPr>
            <a:endParaRPr lang="en-US" sz="1200" b="1"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Sari, A. R., Bonk, C. J., &amp; Zhu, M. (2020). MOOC </a:t>
            </a:r>
            <a:r>
              <a:rPr lang="en-US" sz="1200" b="1" dirty="0" err="1">
                <a:latin typeface="Tahoma" panose="020B0604030504040204" pitchFamily="34" charset="0"/>
                <a:ea typeface="Tahoma" panose="020B0604030504040204" pitchFamily="34" charset="0"/>
                <a:cs typeface="Tahoma" panose="020B0604030504040204" pitchFamily="34" charset="0"/>
              </a:rPr>
              <a:t>i</a:t>
            </a:r>
            <a:r>
              <a:rPr lang="id-ID" sz="1200" b="1" dirty="0">
                <a:latin typeface="Tahoma" panose="020B0604030504040204" pitchFamily="34" charset="0"/>
                <a:ea typeface="Tahoma" panose="020B0604030504040204" pitchFamily="34" charset="0"/>
                <a:cs typeface="Tahoma" panose="020B0604030504040204" pitchFamily="34" charset="0"/>
              </a:rPr>
              <a:t>nstructor </a:t>
            </a:r>
            <a:r>
              <a:rPr lang="en-US" sz="1200" b="1" dirty="0">
                <a:latin typeface="Tahoma" panose="020B0604030504040204" pitchFamily="34" charset="0"/>
                <a:ea typeface="Tahoma" panose="020B0604030504040204" pitchFamily="34" charset="0"/>
                <a:cs typeface="Tahoma" panose="020B0604030504040204" pitchFamily="34" charset="0"/>
              </a:rPr>
              <a:t>design</a:t>
            </a:r>
            <a:r>
              <a:rPr lang="id-ID" sz="1200" b="1" dirty="0">
                <a:latin typeface="Tahoma" panose="020B0604030504040204" pitchFamily="34" charset="0"/>
                <a:ea typeface="Tahoma" panose="020B0604030504040204" pitchFamily="34" charset="0"/>
                <a:cs typeface="Tahoma" panose="020B0604030504040204" pitchFamily="34" charset="0"/>
              </a:rPr>
              <a:t>s </a:t>
            </a:r>
            <a:r>
              <a:rPr lang="en-US" sz="1200" b="1" dirty="0">
                <a:latin typeface="Tahoma" panose="020B0604030504040204" pitchFamily="34" charset="0"/>
                <a:ea typeface="Tahoma" panose="020B0604030504040204" pitchFamily="34" charset="0"/>
                <a:cs typeface="Tahoma" panose="020B0604030504040204" pitchFamily="34" charset="0"/>
              </a:rPr>
              <a:t>and challenges: What can be learned from existing MOOCs in Indonesia and Malaysia? </a:t>
            </a:r>
            <a:r>
              <a:rPr lang="en-US" sz="1200" b="1" i="1" dirty="0">
                <a:latin typeface="Tahoma" panose="020B0604030504040204" pitchFamily="34" charset="0"/>
                <a:ea typeface="Tahoma" panose="020B0604030504040204" pitchFamily="34" charset="0"/>
                <a:cs typeface="Tahoma" panose="020B0604030504040204" pitchFamily="34" charset="0"/>
              </a:rPr>
              <a:t>Asia Pacific Education Review</a:t>
            </a: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b="1" i="1" dirty="0">
                <a:latin typeface="Tahoma" panose="020B0604030504040204" pitchFamily="34" charset="0"/>
                <a:ea typeface="Tahoma" panose="020B0604030504040204" pitchFamily="34" charset="0"/>
                <a:cs typeface="Tahoma" panose="020B0604030504040204" pitchFamily="34" charset="0"/>
              </a:rPr>
              <a:t>21</a:t>
            </a:r>
            <a:r>
              <a:rPr lang="en-US" sz="1200" b="1" dirty="0">
                <a:latin typeface="Tahoma" panose="020B0604030504040204" pitchFamily="34" charset="0"/>
                <a:ea typeface="Tahoma" panose="020B0604030504040204" pitchFamily="34" charset="0"/>
                <a:cs typeface="Tahoma" panose="020B0604030504040204" pitchFamily="34" charset="0"/>
              </a:rPr>
              <a:t>(1), 143-166. DOI 10.1007/s12564-019-09618-9</a:t>
            </a:r>
          </a:p>
          <a:p>
            <a:pPr>
              <a:spcAft>
                <a:spcPts val="0"/>
              </a:spcAft>
            </a:pPr>
            <a:endParaRPr lang="en-US" sz="1200" b="1"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Doo, M. Y., Tang, Y., Bonk, C. J., &amp; Zhu, M. (2020). MOOC instructor motivation and career and professional development. </a:t>
            </a:r>
            <a:r>
              <a:rPr lang="en-US" sz="1200" b="1" i="1" dirty="0">
                <a:latin typeface="Tahoma" panose="020B0604030504040204" pitchFamily="34" charset="0"/>
                <a:ea typeface="Tahoma" panose="020B0604030504040204" pitchFamily="34" charset="0"/>
                <a:cs typeface="Tahoma" panose="020B0604030504040204" pitchFamily="34" charset="0"/>
              </a:rPr>
              <a:t>Distance Education</a:t>
            </a: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b="1" i="1" dirty="0">
                <a:latin typeface="Tahoma" panose="020B0604030504040204" pitchFamily="34" charset="0"/>
                <a:ea typeface="Tahoma" panose="020B0604030504040204" pitchFamily="34" charset="0"/>
                <a:cs typeface="Tahoma" panose="020B0604030504040204" pitchFamily="34" charset="0"/>
              </a:rPr>
              <a:t>41</a:t>
            </a:r>
            <a:r>
              <a:rPr lang="en-US" sz="1200" b="1" dirty="0">
                <a:latin typeface="Tahoma" panose="020B0604030504040204" pitchFamily="34" charset="0"/>
                <a:ea typeface="Tahoma" panose="020B0604030504040204" pitchFamily="34" charset="0"/>
                <a:cs typeface="Tahoma" panose="020B0604030504040204" pitchFamily="34" charset="0"/>
              </a:rPr>
              <a:t>(1), 26-47. </a:t>
            </a:r>
            <a:r>
              <a:rPr lang="en-US" sz="1200" b="1" dirty="0">
                <a:latin typeface="Tahoma" panose="020B0604030504040204" pitchFamily="34" charset="0"/>
                <a:ea typeface="Tahoma" panose="020B0604030504040204" pitchFamily="34" charset="0"/>
                <a:cs typeface="Tahoma" panose="020B0604030504040204" pitchFamily="34" charset="0"/>
                <a:hlinkClick r:id="rId5"/>
              </a:rPr>
              <a:t>https://doi.org/10.1080/01587919.2020.1724770</a:t>
            </a:r>
            <a:endParaRPr lang="en-US" sz="1200" b="1" dirty="0">
              <a:latin typeface="Tahoma" panose="020B0604030504040204" pitchFamily="34" charset="0"/>
              <a:ea typeface="Tahoma" panose="020B0604030504040204" pitchFamily="34" charset="0"/>
              <a:cs typeface="Tahoma" panose="020B0604030504040204" pitchFamily="34" charset="0"/>
            </a:endParaRPr>
          </a:p>
          <a:p>
            <a:pPr>
              <a:spcAft>
                <a:spcPts val="0"/>
              </a:spcAft>
            </a:pPr>
            <a:endParaRPr lang="en-US" sz="1200" b="1"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Zhu, M., Bonk, C. J., &amp; Sari, A. (2019). MOOC instructor motivations, innovations, and designs: Surveys, interviews, and course reviews. </a:t>
            </a:r>
            <a:r>
              <a:rPr lang="en-US" sz="1200" b="1" i="1" dirty="0">
                <a:latin typeface="Tahoma" panose="020B0604030504040204" pitchFamily="34" charset="0"/>
                <a:ea typeface="Tahoma" panose="020B0604030504040204" pitchFamily="34" charset="0"/>
                <a:cs typeface="Tahoma" panose="020B0604030504040204" pitchFamily="34" charset="0"/>
              </a:rPr>
              <a:t>Canadian Journal of Learning and Technology</a:t>
            </a: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b="1" i="1" dirty="0">
                <a:latin typeface="Tahoma" panose="020B0604030504040204" pitchFamily="34" charset="0"/>
                <a:ea typeface="Tahoma" panose="020B0604030504040204" pitchFamily="34" charset="0"/>
                <a:cs typeface="Tahoma" panose="020B0604030504040204" pitchFamily="34" charset="0"/>
              </a:rPr>
              <a:t>45</a:t>
            </a:r>
            <a:r>
              <a:rPr lang="en-US" sz="1200" b="1" dirty="0">
                <a:latin typeface="Tahoma" panose="020B0604030504040204" pitchFamily="34" charset="0"/>
                <a:ea typeface="Tahoma" panose="020B0604030504040204" pitchFamily="34" charset="0"/>
                <a:cs typeface="Tahoma" panose="020B0604030504040204" pitchFamily="34" charset="0"/>
              </a:rPr>
              <a:t>(1), 1-22. Available: </a:t>
            </a:r>
            <a:r>
              <a:rPr lang="en-US" sz="1200" b="1" u="sng" dirty="0">
                <a:latin typeface="Tahoma" panose="020B0604030504040204" pitchFamily="34" charset="0"/>
                <a:ea typeface="Tahoma" panose="020B0604030504040204" pitchFamily="34" charset="0"/>
                <a:cs typeface="Tahoma" panose="020B0604030504040204" pitchFamily="34" charset="0"/>
                <a:hlinkClick r:id="rId6"/>
              </a:rPr>
              <a:t>https://www.cjlt.ca/index.php/cjlt/article/view/27795</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6E2CE332-7BE4-4D80-87B1-46D75B6D66FF}"/>
              </a:ext>
            </a:extLst>
          </p:cNvPr>
          <p:cNvSpPr>
            <a:spLocks noGrp="1"/>
          </p:cNvSpPr>
          <p:nvPr>
            <p:ph type="sldNum" sz="quarter" idx="4"/>
          </p:nvPr>
        </p:nvSpPr>
        <p:spPr/>
        <p:txBody>
          <a:bodyPr/>
          <a:lstStyle/>
          <a:p>
            <a:fld id="{136F273C-9302-4EE3-8F13-E17C1857F5E7}" type="slidenum">
              <a:rPr lang="en-US" smtClean="0"/>
              <a:pPr/>
              <a:t>104</a:t>
            </a:fld>
            <a:endParaRPr lang="en-US" dirty="0"/>
          </a:p>
        </p:txBody>
      </p:sp>
      <p:sp>
        <p:nvSpPr>
          <p:cNvPr id="4" name="Title 3">
            <a:extLst>
              <a:ext uri="{FF2B5EF4-FFF2-40B4-BE49-F238E27FC236}">
                <a16:creationId xmlns:a16="http://schemas.microsoft.com/office/drawing/2014/main" id="{13938531-8312-4251-8ED8-9A02391BB2B5}"/>
              </a:ext>
            </a:extLst>
          </p:cNvPr>
          <p:cNvSpPr>
            <a:spLocks noGrp="1"/>
          </p:cNvSpPr>
          <p:nvPr>
            <p:ph type="ctrTitle"/>
          </p:nvPr>
        </p:nvSpPr>
        <p:spPr/>
        <p:txBody>
          <a:bodyPr/>
          <a:lstStyle/>
          <a:p>
            <a:r>
              <a:rPr lang="en-US" dirty="0"/>
              <a:t>Additional Research</a:t>
            </a:r>
          </a:p>
        </p:txBody>
      </p:sp>
    </p:spTree>
    <p:extLst>
      <p:ext uri="{BB962C8B-B14F-4D97-AF65-F5344CB8AC3E}">
        <p14:creationId xmlns:p14="http://schemas.microsoft.com/office/powerpoint/2010/main" val="3535246458"/>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95100" y="1415142"/>
            <a:ext cx="7601200" cy="2299581"/>
          </a:xfrm>
        </p:spPr>
        <p:txBody>
          <a:bodyPr/>
          <a:lstStyle/>
          <a:p>
            <a:pPr algn="ctr"/>
            <a:r>
              <a:rPr lang="en-US" sz="6000" dirty="0"/>
              <a:t>Thank you!</a:t>
            </a:r>
            <a:br>
              <a:rPr lang="en-US" sz="6000" dirty="0"/>
            </a:br>
            <a:br>
              <a:rPr lang="en-US" sz="6000" dirty="0"/>
            </a:br>
            <a:r>
              <a:rPr lang="en-US" sz="6000" dirty="0">
                <a:solidFill>
                  <a:srgbClr val="FFFF00"/>
                </a:solidFill>
              </a:rPr>
              <a:t>Any Questions?</a:t>
            </a:r>
          </a:p>
        </p:txBody>
      </p:sp>
      <p:sp>
        <p:nvSpPr>
          <p:cNvPr id="3" name="Title 1">
            <a:extLst>
              <a:ext uri="{FF2B5EF4-FFF2-40B4-BE49-F238E27FC236}">
                <a16:creationId xmlns:a16="http://schemas.microsoft.com/office/drawing/2014/main" id="{BF7E52BE-193A-46DA-8839-95769CD1362D}"/>
              </a:ext>
            </a:extLst>
          </p:cNvPr>
          <p:cNvSpPr txBox="1">
            <a:spLocks/>
          </p:cNvSpPr>
          <p:nvPr/>
        </p:nvSpPr>
        <p:spPr>
          <a:xfrm>
            <a:off x="777341" y="4785151"/>
            <a:ext cx="7824836" cy="13698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1" i="0" u="none" kern="100" spc="0" baseline="0">
                <a:solidFill>
                  <a:srgbClr val="FFFFFF"/>
                </a:solidFill>
                <a:latin typeface="Georgia Pro Cond" panose="02040506050405020303" pitchFamily="18" charset="0"/>
                <a:ea typeface="+mj-ea"/>
                <a:cs typeface="Arial"/>
              </a:defRPr>
            </a:lvl1pPr>
          </a:lstStyle>
          <a:p>
            <a:pPr algn="ctr">
              <a:lnSpc>
                <a:spcPct val="150000"/>
              </a:lnSpc>
            </a:pPr>
            <a:r>
              <a:rPr lang="en-US" sz="3200" dirty="0"/>
              <a:t>Curtis Bonk: cjbonk@Indiana.edu</a:t>
            </a:r>
          </a:p>
          <a:p>
            <a:pPr algn="ctr">
              <a:lnSpc>
                <a:spcPct val="150000"/>
              </a:lnSpc>
            </a:pPr>
            <a:r>
              <a:rPr lang="en-US" sz="3200" dirty="0"/>
              <a:t>Meina Zhu: </a:t>
            </a:r>
            <a:r>
              <a:rPr lang="en-US" sz="3200" dirty="0" err="1">
                <a:solidFill>
                  <a:schemeClr val="tx1"/>
                </a:solidFill>
              </a:rPr>
              <a:t>meinazhu@wayne.edu</a:t>
            </a:r>
            <a:endParaRPr lang="en-US" sz="3200" dirty="0">
              <a:solidFill>
                <a:schemeClr val="tx1"/>
              </a:solidFill>
            </a:endParaRPr>
          </a:p>
          <a:p>
            <a:pPr algn="ctr">
              <a:lnSpc>
                <a:spcPct val="150000"/>
              </a:lnSpc>
            </a:pPr>
            <a:r>
              <a:rPr lang="en-US" sz="1800" kern="1200" dirty="0">
                <a:solidFill>
                  <a:prstClr val="white"/>
                </a:solidFill>
                <a:latin typeface="Tahoma" panose="020B0604030504040204" pitchFamily="34" charset="0"/>
                <a:ea typeface="Tahoma" panose="020B0604030504040204" pitchFamily="34" charset="0"/>
                <a:cs typeface="Tahoma" panose="020B0604030504040204" pitchFamily="34" charset="0"/>
              </a:rPr>
              <a:t>Slides and Proceedings Paper at TrainingShare.com: http://www.trainingshare.com (go to “Archived Talks”) </a:t>
            </a:r>
          </a:p>
          <a:p>
            <a:pPr algn="ctr">
              <a:lnSpc>
                <a:spcPct val="150000"/>
              </a:lnSpc>
            </a:pPr>
            <a:endParaRPr lang="en-US" sz="3200" dirty="0">
              <a:solidFill>
                <a:schemeClr val="tx1"/>
              </a:solidFill>
            </a:endParaRPr>
          </a:p>
        </p:txBody>
      </p:sp>
      <p:pic>
        <p:nvPicPr>
          <p:cNvPr id="4" name="Picture 3">
            <a:extLst>
              <a:ext uri="{FF2B5EF4-FFF2-40B4-BE49-F238E27FC236}">
                <a16:creationId xmlns:a16="http://schemas.microsoft.com/office/drawing/2014/main" id="{A131C4AA-1D3E-4C12-9DCC-8DF824AA3995}"/>
              </a:ext>
            </a:extLst>
          </p:cNvPr>
          <p:cNvPicPr>
            <a:picLocks noChangeAspect="1"/>
          </p:cNvPicPr>
          <p:nvPr/>
        </p:nvPicPr>
        <p:blipFill rotWithShape="1">
          <a:blip r:embed="rId3">
            <a:extLst>
              <a:ext uri="{28A0092B-C50C-407E-A947-70E740481C1C}">
                <a14:useLocalDpi xmlns:a14="http://schemas.microsoft.com/office/drawing/2010/main" val="0"/>
              </a:ext>
            </a:extLst>
          </a:blip>
          <a:srcRect l="13507" t="51627" r="12915"/>
          <a:stretch/>
        </p:blipFill>
        <p:spPr>
          <a:xfrm>
            <a:off x="2317094" y="682046"/>
            <a:ext cx="3497822" cy="2299580"/>
          </a:xfrm>
          <a:prstGeom prst="rect">
            <a:avLst/>
          </a:prstGeom>
        </p:spPr>
      </p:pic>
      <p:pic>
        <p:nvPicPr>
          <p:cNvPr id="5" name="Picture 4">
            <a:extLst>
              <a:ext uri="{FF2B5EF4-FFF2-40B4-BE49-F238E27FC236}">
                <a16:creationId xmlns:a16="http://schemas.microsoft.com/office/drawing/2014/main" id="{145B5408-400D-427E-9471-FDE918E23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429" y="702973"/>
            <a:ext cx="3286518" cy="2278653"/>
          </a:xfrm>
          <a:prstGeom prst="rect">
            <a:avLst/>
          </a:prstGeom>
        </p:spPr>
      </p:pic>
      <p:pic>
        <p:nvPicPr>
          <p:cNvPr id="6" name="Picture 5">
            <a:extLst>
              <a:ext uri="{FF2B5EF4-FFF2-40B4-BE49-F238E27FC236}">
                <a16:creationId xmlns:a16="http://schemas.microsoft.com/office/drawing/2014/main" id="{13CFA270-A6A0-492B-B825-B46E5A8B0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6" y="702973"/>
            <a:ext cx="2299580" cy="2299580"/>
          </a:xfrm>
          <a:prstGeom prst="rect">
            <a:avLst/>
          </a:prstGeom>
        </p:spPr>
      </p:pic>
    </p:spTree>
    <p:extLst>
      <p:ext uri="{BB962C8B-B14F-4D97-AF65-F5344CB8AC3E}">
        <p14:creationId xmlns:p14="http://schemas.microsoft.com/office/powerpoint/2010/main" val="3797314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610E-8C33-4648-82F2-F52C57F7EC19}"/>
              </a:ext>
            </a:extLst>
          </p:cNvPr>
          <p:cNvSpPr>
            <a:spLocks noGrp="1"/>
          </p:cNvSpPr>
          <p:nvPr>
            <p:ph type="title"/>
          </p:nvPr>
        </p:nvSpPr>
        <p:spPr>
          <a:xfrm>
            <a:off x="381000" y="420688"/>
            <a:ext cx="8382000" cy="2246312"/>
          </a:xfrm>
        </p:spPr>
        <p:txBody>
          <a:bodyPr rtlCol="0">
            <a:normAutofit/>
          </a:bodyPr>
          <a:lstStyle/>
          <a:p>
            <a:pPr eaLnBrk="1" fontAlgn="auto" hangingPunct="1">
              <a:lnSpc>
                <a:spcPct val="90000"/>
              </a:lnSpc>
              <a:spcAft>
                <a:spcPts val="0"/>
              </a:spcAft>
              <a:defRPr/>
            </a:pPr>
            <a:r>
              <a:rPr lang="en-US" sz="3200" b="1" kern="100" dirty="0">
                <a:solidFill>
                  <a:srgbClr val="0070C0"/>
                </a:solidFill>
                <a:latin typeface="Tahoma" panose="020B0604030504040204" pitchFamily="34" charset="0"/>
                <a:ea typeface="Tahoma" panose="020B0604030504040204" pitchFamily="34" charset="0"/>
                <a:cs typeface="Tahoma" panose="020B0604030504040204" pitchFamily="34" charset="0"/>
              </a:rPr>
              <a:t>Professional Certificates</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 2019</a:t>
            </a:r>
            <a:br>
              <a:rPr lang="en-US" sz="1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Google IT Professional Certificates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Coursera Blog</a:t>
            </a:r>
            <a:br>
              <a:rPr lang="en-US"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https://grow.google/programs/it-support/?cid=wc&amp;source=ams&amp;sourceId=61203</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Melinda Williams: Aspiring IT Support Specialist (2:57)</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3"/>
              </a:rPr>
              <a:t>https://www.youtube.com/watch?time_continue=107&amp;v=fvhPKZWbfms&amp;feature=emb_logo</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3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51971" name="Picture 3">
            <a:extLst>
              <a:ext uri="{FF2B5EF4-FFF2-40B4-BE49-F238E27FC236}">
                <a16:creationId xmlns:a16="http://schemas.microsoft.com/office/drawing/2014/main" id="{9098D802-B77E-4A52-BF93-A310AC6E9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842" t="20000" r="9778" b="2222"/>
          <a:stretch>
            <a:fillRect/>
          </a:stretch>
        </p:blipFill>
        <p:spPr bwMode="auto">
          <a:xfrm>
            <a:off x="1959353" y="2653272"/>
            <a:ext cx="5225293" cy="420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351" y="551147"/>
            <a:ext cx="7519972" cy="2456460"/>
          </a:xfrm>
        </p:spPr>
        <p:txBody>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Hundred+ MOOC Clubs</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11, 2019</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1500" b="1" dirty="0">
                <a:latin typeface="Tahoma" panose="020B0604030504040204" pitchFamily="34" charset="0"/>
                <a:ea typeface="Tahoma" panose="020B0604030504040204" pitchFamily="34" charset="0"/>
                <a:cs typeface="Tahoma" panose="020B0604030504040204" pitchFamily="34" charset="0"/>
              </a:rPr>
              <a:t>Chronicle of Higher Education</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http://chronicle.com/article/250-MOOCsCounting-One/229397/?cid=at</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If the MOOC movement has faded, nobody told Jima Ngei. Mr. </a:t>
            </a:r>
            <a:r>
              <a:rPr lang="en-US" sz="1200" b="1" dirty="0" err="1">
                <a:latin typeface="Tahoma" panose="020B0604030504040204" pitchFamily="34" charset="0"/>
                <a:ea typeface="Tahoma" panose="020B0604030504040204" pitchFamily="34" charset="0"/>
                <a:cs typeface="Tahoma" panose="020B0604030504040204" pitchFamily="34" charset="0"/>
              </a:rPr>
              <a:t>Ngei</a:t>
            </a:r>
            <a:r>
              <a:rPr lang="en-US" sz="12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250.</a:t>
            </a:r>
          </a:p>
        </p:txBody>
      </p:sp>
      <p:pic>
        <p:nvPicPr>
          <p:cNvPr id="6" name="Picture 5">
            <a:extLst>
              <a:ext uri="{FF2B5EF4-FFF2-40B4-BE49-F238E27FC236}">
                <a16:creationId xmlns:a16="http://schemas.microsoft.com/office/drawing/2014/main" id="{A3B58B1B-3346-4853-BB91-CE129A930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pic>
        <p:nvPicPr>
          <p:cNvPr id="7" name="Picture 6">
            <a:extLst>
              <a:ext uri="{FF2B5EF4-FFF2-40B4-BE49-F238E27FC236}">
                <a16:creationId xmlns:a16="http://schemas.microsoft.com/office/drawing/2014/main" id="{0CC93D29-D5C1-4D0E-9597-93BFC5F83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4572001" cy="3429000"/>
          </a:xfrm>
          <a:prstGeom prst="rect">
            <a:avLst/>
          </a:prstGeom>
        </p:spPr>
      </p:pic>
      <p:pic>
        <p:nvPicPr>
          <p:cNvPr id="5" name="Picture 4">
            <a:extLst>
              <a:ext uri="{FF2B5EF4-FFF2-40B4-BE49-F238E27FC236}">
                <a16:creationId xmlns:a16="http://schemas.microsoft.com/office/drawing/2014/main" id="{39E18DF8-F69F-4A52-9BAC-436274F52B63}"/>
              </a:ext>
            </a:extLst>
          </p:cNvPr>
          <p:cNvPicPr>
            <a:picLocks noChangeAspect="1"/>
          </p:cNvPicPr>
          <p:nvPr/>
        </p:nvPicPr>
        <p:blipFill rotWithShape="1">
          <a:blip r:embed="rId5"/>
          <a:srcRect l="4167" t="14075" r="33333" b="5908"/>
          <a:stretch/>
        </p:blipFill>
        <p:spPr>
          <a:xfrm>
            <a:off x="3895532" y="3218304"/>
            <a:ext cx="5248469" cy="3428999"/>
          </a:xfrm>
          <a:prstGeom prst="rect">
            <a:avLst/>
          </a:prstGeom>
        </p:spPr>
      </p:pic>
    </p:spTree>
    <p:extLst>
      <p:ext uri="{BB962C8B-B14F-4D97-AF65-F5344CB8AC3E}">
        <p14:creationId xmlns:p14="http://schemas.microsoft.com/office/powerpoint/2010/main" val="253002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591127" y="304800"/>
            <a:ext cx="8095673" cy="2398364"/>
          </a:xfrm>
        </p:spPr>
        <p:txBody>
          <a:bodyPr vert="horz" lIns="68580" tIns="34290" rIns="68580" bIns="34290" rtlCol="0" anchor="ctr">
            <a:norm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June 8, 2019</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The second half of humanity is joining the internet: They will change it, and it will change them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Economist</a:t>
            </a:r>
            <a:br>
              <a:rPr lang="en-US" sz="1800"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hlinkClick r:id="rId2"/>
              </a:rPr>
              <a:t>https://www.economist.com/leaders/2019/06/08/the-second-half-of-humanity-is-joining-the-internet</a:t>
            </a:r>
            <a:r>
              <a:rPr lang="en-US" sz="975" b="1" dirty="0">
                <a:latin typeface="Tahoma" panose="020B0604030504040204" pitchFamily="34" charset="0"/>
                <a:ea typeface="Tahoma" panose="020B0604030504040204" pitchFamily="34" charset="0"/>
                <a:cs typeface="Tahoma" panose="020B0604030504040204" pitchFamily="34" charset="0"/>
              </a:rPr>
              <a:t> </a:t>
            </a:r>
            <a:endParaRPr lang="en-US" sz="13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9E2B190-7197-4A78-8A74-CF1D7F122218}"/>
              </a:ext>
            </a:extLst>
          </p:cNvPr>
          <p:cNvPicPr>
            <a:picLocks noChangeAspect="1"/>
          </p:cNvPicPr>
          <p:nvPr/>
        </p:nvPicPr>
        <p:blipFill rotWithShape="1">
          <a:blip r:embed="rId3"/>
          <a:srcRect l="2500" t="15347" r="22500" b="6018"/>
          <a:stretch/>
        </p:blipFill>
        <p:spPr>
          <a:xfrm>
            <a:off x="1729154" y="2702705"/>
            <a:ext cx="6038628" cy="3958657"/>
          </a:xfrm>
          <a:prstGeom prst="rect">
            <a:avLst/>
          </a:prstGeom>
        </p:spPr>
      </p:pic>
    </p:spTree>
    <p:extLst>
      <p:ext uri="{BB962C8B-B14F-4D97-AF65-F5344CB8AC3E}">
        <p14:creationId xmlns:p14="http://schemas.microsoft.com/office/powerpoint/2010/main" val="2865928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533400"/>
            <a:ext cx="8280400" cy="152400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16, 2019</a:t>
            </a:r>
            <a:br>
              <a:rPr lang="en-US" sz="1400" b="1" dirty="0">
                <a:latin typeface="Tahoma" panose="020B0604030504040204" pitchFamily="34" charset="0"/>
                <a:ea typeface="Tahoma" panose="020B0604030504040204" pitchFamily="34" charset="0"/>
                <a:cs typeface="Tahoma" panose="020B0604030504040204" pitchFamily="34" charset="0"/>
              </a:rPr>
            </a:br>
            <a:r>
              <a:rPr lang="fr-FR" sz="3200" b="1" dirty="0">
                <a:latin typeface="Tahoma" panose="020B0604030504040204" pitchFamily="34" charset="0"/>
                <a:ea typeface="Tahoma" panose="020B0604030504040204" pitchFamily="34" charset="0"/>
                <a:cs typeface="Tahoma" panose="020B0604030504040204" pitchFamily="34" charset="0"/>
              </a:rPr>
              <a:t>2020 Impact Report, </a:t>
            </a:r>
            <a:r>
              <a:rPr lang="fr-FR" sz="3200" b="1" dirty="0" err="1">
                <a:latin typeface="Tahoma" panose="020B0604030504040204" pitchFamily="34" charset="0"/>
                <a:ea typeface="Tahoma" panose="020B0604030504040204" pitchFamily="34" charset="0"/>
                <a:cs typeface="Tahoma" panose="020B0604030504040204" pitchFamily="34" charset="0"/>
              </a:rPr>
              <a:t>edX</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https://www.edx.org/sites/default/files/2020-impact-report.pdf</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4E9478D5-7D6F-418B-B911-359425487E68}"/>
              </a:ext>
            </a:extLst>
          </p:cNvPr>
          <p:cNvPicPr>
            <a:picLocks noChangeAspect="1"/>
          </p:cNvPicPr>
          <p:nvPr/>
        </p:nvPicPr>
        <p:blipFill rotWithShape="1">
          <a:blip r:embed="rId4"/>
          <a:srcRect l="5000" t="10029" r="5000" b="3784"/>
          <a:stretch/>
        </p:blipFill>
        <p:spPr>
          <a:xfrm>
            <a:off x="1322580" y="2527944"/>
            <a:ext cx="6777480" cy="4330056"/>
          </a:xfrm>
          <a:prstGeom prst="rect">
            <a:avLst/>
          </a:prstGeom>
        </p:spPr>
      </p:pic>
    </p:spTree>
    <p:extLst>
      <p:ext uri="{BB962C8B-B14F-4D97-AF65-F5344CB8AC3E}">
        <p14:creationId xmlns:p14="http://schemas.microsoft.com/office/powerpoint/2010/main" val="1228220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339744" cy="212365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800" b="1" dirty="0">
                <a:latin typeface="Tahoma" panose="020B0604030504040204" pitchFamily="34" charset="0"/>
                <a:ea typeface="Tahoma" panose="020B0604030504040204" pitchFamily="34" charset="0"/>
                <a:cs typeface="Tahoma" panose="020B0604030504040204" pitchFamily="34" charset="0"/>
              </a:rPr>
              <a:t>Online Degrees Slowdown: A Review of MOOC Stats and Trends in 2019, Dhawal Shah, Class Central</a:t>
            </a:r>
            <a:endParaRPr lang="en-US" sz="1600" b="1"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15</a:t>
            </a:fld>
            <a:endParaRPr lang="en-US" dirty="0"/>
          </a:p>
        </p:txBody>
      </p:sp>
      <p:pic>
        <p:nvPicPr>
          <p:cNvPr id="9" name="Picture 8">
            <a:extLst>
              <a:ext uri="{FF2B5EF4-FFF2-40B4-BE49-F238E27FC236}">
                <a16:creationId xmlns:a16="http://schemas.microsoft.com/office/drawing/2014/main" id="{2D0ACE44-C6FC-46B1-BECB-0EBC23B0B6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9759" y="3657933"/>
            <a:ext cx="4714241" cy="2209799"/>
          </a:xfrm>
          <a:prstGeom prst="rect">
            <a:avLst/>
          </a:prstGeom>
        </p:spPr>
      </p:pic>
      <p:pic>
        <p:nvPicPr>
          <p:cNvPr id="10" name="Picture 9">
            <a:extLst>
              <a:ext uri="{FF2B5EF4-FFF2-40B4-BE49-F238E27FC236}">
                <a16:creationId xmlns:a16="http://schemas.microsoft.com/office/drawing/2014/main" id="{FC21D901-78D2-4C42-886B-C7C38DCE7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57934"/>
            <a:ext cx="4419600" cy="2209800"/>
          </a:xfrm>
          <a:prstGeom prst="rect">
            <a:avLst/>
          </a:prstGeom>
        </p:spPr>
      </p:pic>
    </p:spTree>
    <p:extLst>
      <p:ext uri="{BB962C8B-B14F-4D97-AF65-F5344CB8AC3E}">
        <p14:creationId xmlns:p14="http://schemas.microsoft.com/office/powerpoint/2010/main" val="2343449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192336" cy="1569660"/>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2019</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endParaRPr lang="en-US" sz="14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16</a:t>
            </a:fld>
            <a:endParaRPr lang="en-US" dirty="0"/>
          </a:p>
        </p:txBody>
      </p:sp>
      <p:pic>
        <p:nvPicPr>
          <p:cNvPr id="9" name="Picture 8">
            <a:extLst>
              <a:ext uri="{FF2B5EF4-FFF2-40B4-BE49-F238E27FC236}">
                <a16:creationId xmlns:a16="http://schemas.microsoft.com/office/drawing/2014/main" id="{FFAB14E7-53B0-427C-A142-779D807D5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925752"/>
            <a:ext cx="7181850" cy="3590925"/>
          </a:xfrm>
          <a:prstGeom prst="rect">
            <a:avLst/>
          </a:prstGeom>
        </p:spPr>
      </p:pic>
    </p:spTree>
    <p:extLst>
      <p:ext uri="{BB962C8B-B14F-4D97-AF65-F5344CB8AC3E}">
        <p14:creationId xmlns:p14="http://schemas.microsoft.com/office/powerpoint/2010/main" val="4028542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569660"/>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2019</a:t>
            </a:r>
          </a:p>
          <a:p>
            <a:r>
              <a:rPr lang="en-US" sz="2400" b="1" dirty="0">
                <a:latin typeface="Tahoma" panose="020B0604030504040204" pitchFamily="34" charset="0"/>
                <a:ea typeface="Tahoma" panose="020B0604030504040204" pitchFamily="34" charset="0"/>
                <a:cs typeface="Tahoma" panose="020B0604030504040204" pitchFamily="34" charset="0"/>
              </a:rPr>
              <a:t> Dhawal Shah, Class Central</a:t>
            </a: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17</a:t>
            </a:fld>
            <a:endParaRPr lang="en-US" dirty="0"/>
          </a:p>
        </p:txBody>
      </p:sp>
      <p:pic>
        <p:nvPicPr>
          <p:cNvPr id="8" name="Picture 7">
            <a:extLst>
              <a:ext uri="{FF2B5EF4-FFF2-40B4-BE49-F238E27FC236}">
                <a16:creationId xmlns:a16="http://schemas.microsoft.com/office/drawing/2014/main" id="{1CC36FB3-653A-4793-8D67-2CE314085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967900"/>
            <a:ext cx="6968490" cy="3484245"/>
          </a:xfrm>
          <a:prstGeom prst="rect">
            <a:avLst/>
          </a:prstGeom>
        </p:spPr>
      </p:pic>
    </p:spTree>
    <p:extLst>
      <p:ext uri="{BB962C8B-B14F-4D97-AF65-F5344CB8AC3E}">
        <p14:creationId xmlns:p14="http://schemas.microsoft.com/office/powerpoint/2010/main" val="4209525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207576" cy="1569660"/>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2019</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endParaRPr lang="en-US" sz="1400" b="1"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18</a:t>
            </a:fld>
            <a:endParaRPr lang="en-US" dirty="0"/>
          </a:p>
        </p:txBody>
      </p:sp>
      <p:pic>
        <p:nvPicPr>
          <p:cNvPr id="8" name="Picture 7">
            <a:extLst>
              <a:ext uri="{FF2B5EF4-FFF2-40B4-BE49-F238E27FC236}">
                <a16:creationId xmlns:a16="http://schemas.microsoft.com/office/drawing/2014/main" id="{D7745C20-D514-45E9-A4F6-B67F26AB85FC}"/>
              </a:ext>
            </a:extLst>
          </p:cNvPr>
          <p:cNvPicPr>
            <a:picLocks noChangeAspect="1"/>
          </p:cNvPicPr>
          <p:nvPr/>
        </p:nvPicPr>
        <p:blipFill rotWithShape="1">
          <a:blip r:embed="rId4"/>
          <a:srcRect l="28334" t="35425" r="28333" b="30566"/>
          <a:stretch/>
        </p:blipFill>
        <p:spPr>
          <a:xfrm>
            <a:off x="0" y="3046322"/>
            <a:ext cx="5610200" cy="3020877"/>
          </a:xfrm>
          <a:prstGeom prst="rect">
            <a:avLst/>
          </a:prstGeom>
        </p:spPr>
      </p:pic>
      <p:pic>
        <p:nvPicPr>
          <p:cNvPr id="3" name="Picture 2">
            <a:extLst>
              <a:ext uri="{FF2B5EF4-FFF2-40B4-BE49-F238E27FC236}">
                <a16:creationId xmlns:a16="http://schemas.microsoft.com/office/drawing/2014/main" id="{99655E0C-4E49-4848-B4F9-E5123B8946E0}"/>
              </a:ext>
            </a:extLst>
          </p:cNvPr>
          <p:cNvPicPr>
            <a:picLocks noChangeAspect="1"/>
          </p:cNvPicPr>
          <p:nvPr/>
        </p:nvPicPr>
        <p:blipFill>
          <a:blip r:embed="rId5"/>
          <a:stretch>
            <a:fillRect/>
          </a:stretch>
        </p:blipFill>
        <p:spPr>
          <a:xfrm>
            <a:off x="5530406" y="3145936"/>
            <a:ext cx="3613594" cy="2588114"/>
          </a:xfrm>
          <a:prstGeom prst="rect">
            <a:avLst/>
          </a:prstGeom>
        </p:spPr>
      </p:pic>
    </p:spTree>
    <p:extLst>
      <p:ext uri="{BB962C8B-B14F-4D97-AF65-F5344CB8AC3E}">
        <p14:creationId xmlns:p14="http://schemas.microsoft.com/office/powerpoint/2010/main" val="2280199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458A434-29B2-441B-B800-C4331F0C6395}"/>
              </a:ext>
            </a:extLst>
          </p:cNvPr>
          <p:cNvSpPr>
            <a:spLocks noGrp="1"/>
          </p:cNvSpPr>
          <p:nvPr>
            <p:ph idx="1"/>
          </p:nvPr>
        </p:nvSpPr>
        <p:spPr>
          <a:xfrm>
            <a:off x="638174" y="2184927"/>
            <a:ext cx="8048626" cy="1926559"/>
          </a:xfrm>
        </p:spPr>
        <p:txBody>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Categories with the highest surge in new courses include Office Productivity (159% increase), Health and Fitness (84%), IT &amp; Software (77%), and Personal Development (61%). </a:t>
            </a:r>
          </a:p>
          <a:p>
            <a:endParaRPr lang="en-US" dirty="0"/>
          </a:p>
        </p:txBody>
      </p:sp>
      <p:sp>
        <p:nvSpPr>
          <p:cNvPr id="3" name="Slide Number Placeholder 2"/>
          <p:cNvSpPr>
            <a:spLocks noGrp="1"/>
          </p:cNvSpPr>
          <p:nvPr>
            <p:ph type="sldNum" sz="quarter" idx="12"/>
          </p:nvPr>
        </p:nvSpPr>
        <p:spPr/>
        <p:txBody>
          <a:bodyPr/>
          <a:lstStyle/>
          <a:p>
            <a:fld id="{136F273C-9302-4EE3-8F13-E17C1857F5E7}" type="slidenum">
              <a:rPr lang="en-US" smtClean="0"/>
              <a:pPr/>
              <a:t>19</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66724" y="258368"/>
            <a:ext cx="8210551" cy="192655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400" dirty="0">
                <a:solidFill>
                  <a:srgbClr val="FF0000"/>
                </a:solidFill>
              </a:rPr>
              <a:t>April 30, 2020</a:t>
            </a:r>
            <a:br>
              <a:rPr lang="en-US" sz="2400" dirty="0"/>
            </a:br>
            <a:r>
              <a:rPr lang="en-US" sz="2400" dirty="0">
                <a:solidFill>
                  <a:schemeClr val="tx1"/>
                </a:solidFill>
              </a:rPr>
              <a:t>New Udemy</a:t>
            </a:r>
            <a:r>
              <a:rPr lang="en-US" sz="2400" i="1" dirty="0">
                <a:solidFill>
                  <a:schemeClr val="tx1"/>
                </a:solidFill>
              </a:rPr>
              <a:t> </a:t>
            </a:r>
            <a:r>
              <a:rPr lang="en-US" sz="2400" dirty="0">
                <a:solidFill>
                  <a:schemeClr val="tx1"/>
                </a:solidFill>
              </a:rPr>
              <a:t>Report Shows Surge in Global Online Education in Response to COVID-19 </a:t>
            </a:r>
            <a:br>
              <a:rPr lang="en-US" sz="3600" dirty="0">
                <a:solidFill>
                  <a:schemeClr val="tx1"/>
                </a:solidFill>
              </a:rPr>
            </a:br>
            <a:r>
              <a:rPr lang="en-US" sz="2400" dirty="0" err="1">
                <a:solidFill>
                  <a:schemeClr val="tx1"/>
                </a:solidFill>
              </a:rPr>
              <a:t>Businesswire</a:t>
            </a:r>
            <a:br>
              <a:rPr lang="en-US" sz="200" dirty="0">
                <a:solidFill>
                  <a:schemeClr val="tx1"/>
                </a:solidFill>
              </a:rPr>
            </a:br>
            <a:br>
              <a:rPr lang="en-US" sz="800" dirty="0"/>
            </a:br>
            <a:r>
              <a:rPr lang="en-US" sz="800" dirty="0">
                <a:hlinkClick r:id="rId2"/>
              </a:rPr>
              <a:t>https://www.businesswire.com/news/home/20200430005243/en/</a:t>
            </a:r>
            <a:endParaRPr lang="en-US" sz="1200" dirty="0">
              <a:solidFill>
                <a:schemeClr val="tx1"/>
              </a:solidFill>
            </a:endParaRPr>
          </a:p>
        </p:txBody>
      </p:sp>
      <p:pic>
        <p:nvPicPr>
          <p:cNvPr id="2" name="Picture 1">
            <a:extLst>
              <a:ext uri="{FF2B5EF4-FFF2-40B4-BE49-F238E27FC236}">
                <a16:creationId xmlns:a16="http://schemas.microsoft.com/office/drawing/2014/main" id="{7E9F8FA4-A1DC-4B55-BCC7-76444F583344}"/>
              </a:ext>
            </a:extLst>
          </p:cNvPr>
          <p:cNvPicPr>
            <a:picLocks noChangeAspect="1"/>
          </p:cNvPicPr>
          <p:nvPr/>
        </p:nvPicPr>
        <p:blipFill rotWithShape="1">
          <a:blip r:embed="rId3"/>
          <a:srcRect l="-834" t="12180" r="1146" b="16319"/>
          <a:stretch/>
        </p:blipFill>
        <p:spPr>
          <a:xfrm>
            <a:off x="2314575" y="4146212"/>
            <a:ext cx="6829425" cy="2711788"/>
          </a:xfrm>
          <a:prstGeom prst="rect">
            <a:avLst/>
          </a:prstGeom>
        </p:spPr>
      </p:pic>
      <p:pic>
        <p:nvPicPr>
          <p:cNvPr id="6" name="Picture 5">
            <a:extLst>
              <a:ext uri="{FF2B5EF4-FFF2-40B4-BE49-F238E27FC236}">
                <a16:creationId xmlns:a16="http://schemas.microsoft.com/office/drawing/2014/main" id="{11386A65-64AD-42B3-A761-7B7B95097402}"/>
              </a:ext>
            </a:extLst>
          </p:cNvPr>
          <p:cNvPicPr>
            <a:picLocks noChangeAspect="1"/>
          </p:cNvPicPr>
          <p:nvPr/>
        </p:nvPicPr>
        <p:blipFill>
          <a:blip r:embed="rId4"/>
          <a:stretch>
            <a:fillRect/>
          </a:stretch>
        </p:blipFill>
        <p:spPr>
          <a:xfrm>
            <a:off x="0" y="5295130"/>
            <a:ext cx="2116146" cy="1110977"/>
          </a:xfrm>
          <a:prstGeom prst="rect">
            <a:avLst/>
          </a:prstGeom>
        </p:spPr>
      </p:pic>
    </p:spTree>
    <p:extLst>
      <p:ext uri="{BB962C8B-B14F-4D97-AF65-F5344CB8AC3E}">
        <p14:creationId xmlns:p14="http://schemas.microsoft.com/office/powerpoint/2010/main" val="3537029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20435" y="1356080"/>
            <a:ext cx="8503129" cy="4950781"/>
          </a:xfrm>
        </p:spPr>
        <p:txBody>
          <a:bodyPr>
            <a:noAutofit/>
          </a:bodyPr>
          <a:lstStyle/>
          <a:p>
            <a:pPr marL="914400" lvl="1" indent="-457200">
              <a:lnSpc>
                <a:spcPct val="150000"/>
              </a:lnSpc>
              <a:spcAft>
                <a:spcPts val="0"/>
              </a:spcAft>
              <a:buFont typeface="+mj-lt"/>
              <a:buAutoNum type="arabicPeriod"/>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MOOC News and Trends.</a:t>
            </a:r>
          </a:p>
          <a:p>
            <a:pPr marL="914400" lvl="1" indent="-457200">
              <a:lnSpc>
                <a:spcPct val="150000"/>
              </a:lnSpc>
              <a:spcAft>
                <a:spcPts val="0"/>
              </a:spcAft>
              <a:buFont typeface="+mj-lt"/>
              <a:buAutoNum type="arabicPeriod"/>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Study #1: MOOC ID Considerations and Challenges.</a:t>
            </a:r>
          </a:p>
          <a:p>
            <a:pPr marL="914400" lvl="1" indent="-457200">
              <a:lnSpc>
                <a:spcPct val="150000"/>
              </a:lnSpc>
              <a:spcAft>
                <a:spcPts val="0"/>
              </a:spcAft>
              <a:buFont typeface="+mj-lt"/>
              <a:buAutoNum type="arabicPeriod"/>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Study #2: MOOC ID for Self-Directed Learning.</a:t>
            </a:r>
          </a:p>
          <a:p>
            <a:pPr marL="914400" lvl="1" indent="-457200">
              <a:lnSpc>
                <a:spcPct val="150000"/>
              </a:lnSpc>
              <a:spcAft>
                <a:spcPts val="0"/>
              </a:spcAft>
              <a:buFont typeface="+mj-lt"/>
              <a:buAutoNum type="arabicPeriod"/>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20 SDL guidelines for MOOCs.</a:t>
            </a:r>
          </a:p>
        </p:txBody>
      </p:sp>
      <p:sp>
        <p:nvSpPr>
          <p:cNvPr id="5" name="Rectangle: Single Corner Snipped 4">
            <a:extLst>
              <a:ext uri="{FF2B5EF4-FFF2-40B4-BE49-F238E27FC236}">
                <a16:creationId xmlns:a16="http://schemas.microsoft.com/office/drawing/2014/main" id="{4FF3E240-468F-41C4-894E-FDF34B4B90D7}"/>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C3F06A6E-9AEC-4E30-88B6-2C6F91DF9B6F}"/>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Talk Outline</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a:t>
            </a:fld>
            <a:endParaRPr lang="en-US" dirty="0"/>
          </a:p>
        </p:txBody>
      </p:sp>
      <p:pic>
        <p:nvPicPr>
          <p:cNvPr id="4" name="Picture 3">
            <a:extLst>
              <a:ext uri="{FF2B5EF4-FFF2-40B4-BE49-F238E27FC236}">
                <a16:creationId xmlns:a16="http://schemas.microsoft.com/office/drawing/2014/main" id="{B3B1ABFC-9446-4AAA-A8A7-28A879195B17}"/>
              </a:ext>
            </a:extLst>
          </p:cNvPr>
          <p:cNvPicPr>
            <a:picLocks noChangeAspect="1"/>
          </p:cNvPicPr>
          <p:nvPr/>
        </p:nvPicPr>
        <p:blipFill>
          <a:blip r:embed="rId3"/>
          <a:stretch>
            <a:fillRect/>
          </a:stretch>
        </p:blipFill>
        <p:spPr>
          <a:xfrm>
            <a:off x="137504" y="3801685"/>
            <a:ext cx="4504108" cy="2533561"/>
          </a:xfrm>
          <a:prstGeom prst="rect">
            <a:avLst/>
          </a:prstGeom>
        </p:spPr>
      </p:pic>
      <p:pic>
        <p:nvPicPr>
          <p:cNvPr id="9" name="Picture 8">
            <a:extLst>
              <a:ext uri="{FF2B5EF4-FFF2-40B4-BE49-F238E27FC236}">
                <a16:creationId xmlns:a16="http://schemas.microsoft.com/office/drawing/2014/main" id="{185AADE1-B4DC-49D2-937C-9916BAE09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543" y="3559331"/>
            <a:ext cx="4407234" cy="2520387"/>
          </a:xfrm>
          <a:prstGeom prst="rect">
            <a:avLst/>
          </a:prstGeom>
        </p:spPr>
      </p:pic>
    </p:spTree>
    <p:extLst>
      <p:ext uri="{BB962C8B-B14F-4D97-AF65-F5344CB8AC3E}">
        <p14:creationId xmlns:p14="http://schemas.microsoft.com/office/powerpoint/2010/main" val="3461938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20</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561975" y="258368"/>
            <a:ext cx="8115300" cy="2075877"/>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200" dirty="0">
                <a:solidFill>
                  <a:srgbClr val="FF0000"/>
                </a:solidFill>
              </a:rPr>
              <a:t>April 30, 2020</a:t>
            </a:r>
            <a:br>
              <a:rPr lang="en-US" sz="2400" dirty="0"/>
            </a:br>
            <a:r>
              <a:rPr lang="en-US" sz="2000" dirty="0">
                <a:solidFill>
                  <a:schemeClr val="tx1"/>
                </a:solidFill>
              </a:rPr>
              <a:t>New Udemy</a:t>
            </a:r>
            <a:r>
              <a:rPr lang="en-US" sz="2000" i="1" dirty="0">
                <a:solidFill>
                  <a:schemeClr val="tx1"/>
                </a:solidFill>
              </a:rPr>
              <a:t> </a:t>
            </a:r>
            <a:r>
              <a:rPr lang="en-US" sz="2000" dirty="0">
                <a:solidFill>
                  <a:schemeClr val="tx1"/>
                </a:solidFill>
              </a:rPr>
              <a:t>Report Shows Surge in Global Online Education in Response to COVID-19 </a:t>
            </a:r>
            <a:br>
              <a:rPr lang="en-US" sz="1600" dirty="0">
                <a:solidFill>
                  <a:schemeClr val="tx1"/>
                </a:solidFill>
              </a:rPr>
            </a:br>
            <a:r>
              <a:rPr lang="en-US" sz="1400" dirty="0">
                <a:solidFill>
                  <a:schemeClr val="tx1"/>
                </a:solidFill>
              </a:rPr>
              <a:t>There has been an immense surge in enrollments in courses related to Telecommuting (21,598% increase) and Virtual Teams (1,523%), as well as Decision Making (277%), Self Discipline (237%), and Stress Management (235%). </a:t>
            </a:r>
          </a:p>
          <a:p>
            <a:pPr algn="ctr"/>
            <a:br>
              <a:rPr lang="en-US" sz="800" dirty="0"/>
            </a:br>
            <a:r>
              <a:rPr lang="en-US" sz="800" dirty="0">
                <a:hlinkClick r:id="rId2"/>
              </a:rPr>
              <a:t>https://www.businesswire.com/news/home/20200430005243/en/</a:t>
            </a:r>
            <a:endParaRPr lang="en-US" sz="1200" dirty="0">
              <a:solidFill>
                <a:schemeClr val="tx1"/>
              </a:solidFill>
            </a:endParaRPr>
          </a:p>
        </p:txBody>
      </p:sp>
      <p:pic>
        <p:nvPicPr>
          <p:cNvPr id="6" name="Picture 5" descr="A screenshot of text&#10;&#10;Description automatically generated">
            <a:extLst>
              <a:ext uri="{FF2B5EF4-FFF2-40B4-BE49-F238E27FC236}">
                <a16:creationId xmlns:a16="http://schemas.microsoft.com/office/drawing/2014/main" id="{9DD74632-8B4D-4CC5-9743-1DE2A8282F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00" t="1322" r="6605" b="3425"/>
          <a:stretch/>
        </p:blipFill>
        <p:spPr>
          <a:xfrm>
            <a:off x="2116146" y="2334245"/>
            <a:ext cx="6743700" cy="3908819"/>
          </a:xfrm>
          <a:prstGeom prst="rect">
            <a:avLst/>
          </a:prstGeom>
        </p:spPr>
      </p:pic>
      <p:pic>
        <p:nvPicPr>
          <p:cNvPr id="2" name="Picture 1">
            <a:extLst>
              <a:ext uri="{FF2B5EF4-FFF2-40B4-BE49-F238E27FC236}">
                <a16:creationId xmlns:a16="http://schemas.microsoft.com/office/drawing/2014/main" id="{C79077EA-072A-46F7-8083-698519BC01DB}"/>
              </a:ext>
            </a:extLst>
          </p:cNvPr>
          <p:cNvPicPr>
            <a:picLocks noChangeAspect="1"/>
          </p:cNvPicPr>
          <p:nvPr/>
        </p:nvPicPr>
        <p:blipFill>
          <a:blip r:embed="rId4"/>
          <a:stretch>
            <a:fillRect/>
          </a:stretch>
        </p:blipFill>
        <p:spPr>
          <a:xfrm>
            <a:off x="0" y="5295130"/>
            <a:ext cx="2116146" cy="1110977"/>
          </a:xfrm>
          <a:prstGeom prst="rect">
            <a:avLst/>
          </a:prstGeom>
        </p:spPr>
      </p:pic>
      <p:pic>
        <p:nvPicPr>
          <p:cNvPr id="7" name="Picture 6">
            <a:extLst>
              <a:ext uri="{FF2B5EF4-FFF2-40B4-BE49-F238E27FC236}">
                <a16:creationId xmlns:a16="http://schemas.microsoft.com/office/drawing/2014/main" id="{7E39E8D5-1C80-4DBE-9FBC-B6BBE8195F8C}"/>
              </a:ext>
            </a:extLst>
          </p:cNvPr>
          <p:cNvPicPr>
            <a:picLocks noChangeAspect="1"/>
          </p:cNvPicPr>
          <p:nvPr/>
        </p:nvPicPr>
        <p:blipFill rotWithShape="1">
          <a:blip r:embed="rId5"/>
          <a:srcRect l="4512" t="2704" r="4798" b="4995"/>
          <a:stretch/>
        </p:blipFill>
        <p:spPr>
          <a:xfrm>
            <a:off x="2196579" y="2195005"/>
            <a:ext cx="6663267" cy="4095924"/>
          </a:xfrm>
          <a:prstGeom prst="rect">
            <a:avLst/>
          </a:prstGeom>
        </p:spPr>
      </p:pic>
    </p:spTree>
    <p:extLst>
      <p:ext uri="{BB962C8B-B14F-4D97-AF65-F5344CB8AC3E}">
        <p14:creationId xmlns:p14="http://schemas.microsoft.com/office/powerpoint/2010/main" val="167091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274638"/>
            <a:ext cx="8077199" cy="2239962"/>
          </a:xfrm>
        </p:spPr>
        <p:txBody>
          <a:bodyPr vert="horz" lIns="91440" tIns="45720" rIns="91440" bIns="45720" rtlCol="0" anchor="ctr">
            <a:normAutofit/>
          </a:bodyPr>
          <a:lstStyle/>
          <a:p>
            <a:pPr fontAlgn="base"/>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May 26, 2020</a:t>
            </a:r>
            <a:br>
              <a:rPr lang="en-US" sz="1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Remember the MOOCs?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After Near-Death, They’re Booming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Steven </a:t>
            </a:r>
            <a:r>
              <a:rPr lang="en-US" sz="2200" b="1" dirty="0" err="1">
                <a:latin typeface="Tahoma" panose="020B0604030504040204" pitchFamily="34" charset="0"/>
                <a:ea typeface="Tahoma" panose="020B0604030504040204" pitchFamily="34" charset="0"/>
                <a:cs typeface="Tahoma" panose="020B0604030504040204" pitchFamily="34" charset="0"/>
              </a:rPr>
              <a:t>Lohr</a:t>
            </a:r>
            <a:r>
              <a:rPr lang="en-US" sz="2200" b="1" dirty="0">
                <a:latin typeface="Tahoma" panose="020B0604030504040204" pitchFamily="34" charset="0"/>
                <a:ea typeface="Tahoma" panose="020B0604030504040204" pitchFamily="34" charset="0"/>
                <a:cs typeface="Tahoma" panose="020B0604030504040204" pitchFamily="34" charset="0"/>
              </a:rPr>
              <a:t>, The New York Times</a:t>
            </a:r>
            <a:br>
              <a:rPr lang="es-E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https://www.nytimes.com/2020/05/26/technology/moocs-online-learning.html</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00451C2-D12B-419D-A266-74617329D0D7}"/>
              </a:ext>
            </a:extLst>
          </p:cNvPr>
          <p:cNvPicPr>
            <a:picLocks noChangeAspect="1"/>
          </p:cNvPicPr>
          <p:nvPr/>
        </p:nvPicPr>
        <p:blipFill rotWithShape="1">
          <a:blip r:embed="rId3"/>
          <a:srcRect l="6990" t="15557" r="8015" b="5555"/>
          <a:stretch/>
        </p:blipFill>
        <p:spPr>
          <a:xfrm>
            <a:off x="99060" y="2514600"/>
            <a:ext cx="4648200" cy="3976171"/>
          </a:xfrm>
          <a:prstGeom prst="rect">
            <a:avLst/>
          </a:prstGeom>
        </p:spPr>
      </p:pic>
      <p:pic>
        <p:nvPicPr>
          <p:cNvPr id="7" name="Picture 6">
            <a:extLst>
              <a:ext uri="{FF2B5EF4-FFF2-40B4-BE49-F238E27FC236}">
                <a16:creationId xmlns:a16="http://schemas.microsoft.com/office/drawing/2014/main" id="{C467A7E5-CD12-4B40-A767-61D145D4116D}"/>
              </a:ext>
            </a:extLst>
          </p:cNvPr>
          <p:cNvPicPr>
            <a:picLocks noChangeAspect="1"/>
          </p:cNvPicPr>
          <p:nvPr/>
        </p:nvPicPr>
        <p:blipFill>
          <a:blip r:embed="rId4"/>
          <a:stretch>
            <a:fillRect/>
          </a:stretch>
        </p:blipFill>
        <p:spPr>
          <a:xfrm>
            <a:off x="2514600" y="5484726"/>
            <a:ext cx="2057400" cy="1373274"/>
          </a:xfrm>
          <a:prstGeom prst="rect">
            <a:avLst/>
          </a:prstGeom>
        </p:spPr>
      </p:pic>
      <p:sp>
        <p:nvSpPr>
          <p:cNvPr id="8" name="TextBox 7">
            <a:extLst>
              <a:ext uri="{FF2B5EF4-FFF2-40B4-BE49-F238E27FC236}">
                <a16:creationId xmlns:a16="http://schemas.microsoft.com/office/drawing/2014/main" id="{D4162498-2540-44C1-9957-65D350235BAB}"/>
              </a:ext>
            </a:extLst>
          </p:cNvPr>
          <p:cNvSpPr txBox="1"/>
          <p:nvPr/>
        </p:nvSpPr>
        <p:spPr>
          <a:xfrm>
            <a:off x="5082540" y="5519042"/>
            <a:ext cx="33527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Coursera added 10 million new users from mid-March to mid-May. Credit...Jessica Chou for The New York Times</a:t>
            </a:r>
          </a:p>
        </p:txBody>
      </p:sp>
      <p:pic>
        <p:nvPicPr>
          <p:cNvPr id="9" name="Picture 8">
            <a:extLst>
              <a:ext uri="{FF2B5EF4-FFF2-40B4-BE49-F238E27FC236}">
                <a16:creationId xmlns:a16="http://schemas.microsoft.com/office/drawing/2014/main" id="{F287422C-ECC6-4FDD-ABA4-E17E1AD20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842" y="3067050"/>
            <a:ext cx="3742158" cy="2106929"/>
          </a:xfrm>
          <a:prstGeom prst="rect">
            <a:avLst/>
          </a:prstGeom>
        </p:spPr>
      </p:pic>
    </p:spTree>
    <p:extLst>
      <p:ext uri="{BB962C8B-B14F-4D97-AF65-F5344CB8AC3E}">
        <p14:creationId xmlns:p14="http://schemas.microsoft.com/office/powerpoint/2010/main" val="402355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71774"/>
            <a:ext cx="8024696" cy="160043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16, 2020</a:t>
            </a:r>
          </a:p>
          <a:p>
            <a:r>
              <a:rPr lang="en-US" sz="2400" b="1" dirty="0">
                <a:latin typeface="Tahoma" panose="020B0604030504040204" pitchFamily="34" charset="0"/>
                <a:ea typeface="Tahoma" panose="020B0604030504040204" pitchFamily="34" charset="0"/>
                <a:cs typeface="Tahoma" panose="020B0604030504040204" pitchFamily="34" charset="0"/>
              </a:rPr>
              <a:t>By the Numbers: MOOCs During the Pandemic</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p>
          <a:p>
            <a:r>
              <a:rPr lang="en-US"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https://www.classcentral.com/report/mooc-stats-pandemic/</a:t>
            </a:r>
            <a:r>
              <a:rPr lang="en-US" b="1"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22</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2EC7CD41-CD11-4AC8-92B9-171D265F57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67" y="1328590"/>
            <a:ext cx="8796866" cy="4942510"/>
          </a:xfrm>
          <a:prstGeom prst="rect">
            <a:avLst/>
          </a:prstGeom>
        </p:spPr>
      </p:pic>
    </p:spTree>
    <p:extLst>
      <p:ext uri="{BB962C8B-B14F-4D97-AF65-F5344CB8AC3E}">
        <p14:creationId xmlns:p14="http://schemas.microsoft.com/office/powerpoint/2010/main" val="2934989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199" y="155153"/>
            <a:ext cx="8170333" cy="2368971"/>
          </a:xfrm>
        </p:spPr>
        <p:txBody>
          <a:bodyPr vert="horz" lIns="91440" tIns="45720" rIns="91440" bIns="45720" rtlCol="0" anchor="ct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9, 2020</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250 Universities Just Launched 900 Free Online Courses. Here’s the Full List.</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Dhawal Shah, Class Central</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u="sng" dirty="0">
                <a:latin typeface="Tahoma" panose="020B0604030504040204" pitchFamily="34" charset="0"/>
                <a:ea typeface="Tahoma" panose="020B0604030504040204" pitchFamily="34" charset="0"/>
                <a:cs typeface="Tahoma" panose="020B0604030504040204" pitchFamily="34" charset="0"/>
                <a:hlinkClick r:id="rId2"/>
              </a:rPr>
              <a:t>https://www.classcentral.com/report/most-cited-mooc-research/</a:t>
            </a:r>
            <a:r>
              <a:rPr lang="en-US" sz="1600" b="1" u="sng"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In the past nine years or so, over 900 universities have created around 15,000 MOOCs. I’ve been keeping track of these online courses the entire time here at </a:t>
            </a:r>
            <a:r>
              <a:rPr lang="en-US" sz="1200" dirty="0">
                <a:latin typeface="Tahoma" panose="020B0604030504040204" pitchFamily="34" charset="0"/>
                <a:ea typeface="Tahoma" panose="020B0604030504040204" pitchFamily="34" charset="0"/>
                <a:cs typeface="Tahoma" panose="020B0604030504040204" pitchFamily="34" charset="0"/>
                <a:hlinkClick r:id="rId3"/>
              </a:rPr>
              <a:t>Class Central</a:t>
            </a:r>
            <a:r>
              <a:rPr lang="en-US" sz="1200" dirty="0">
                <a:latin typeface="Tahoma" panose="020B0604030504040204" pitchFamily="34" charset="0"/>
                <a:ea typeface="Tahoma" panose="020B0604030504040204" pitchFamily="34" charset="0"/>
                <a:cs typeface="Tahoma" panose="020B0604030504040204" pitchFamily="34" charset="0"/>
              </a:rPr>
              <a:t>, a search engine and reviews site for online education which has been used by </a:t>
            </a:r>
            <a:r>
              <a:rPr lang="en-US" sz="1200" dirty="0">
                <a:latin typeface="Tahoma" panose="020B0604030504040204" pitchFamily="34" charset="0"/>
                <a:ea typeface="Tahoma" panose="020B0604030504040204" pitchFamily="34" charset="0"/>
                <a:cs typeface="Tahoma" panose="020B0604030504040204" pitchFamily="34" charset="0"/>
                <a:hlinkClick r:id="rId4"/>
              </a:rPr>
              <a:t>40 million learners</a:t>
            </a:r>
            <a:r>
              <a:rPr lang="en-US" sz="1200" dirty="0">
                <a:latin typeface="Tahoma" panose="020B0604030504040204" pitchFamily="34" charset="0"/>
                <a:ea typeface="Tahoma" panose="020B0604030504040204" pitchFamily="34" charset="0"/>
                <a:cs typeface="Tahoma" panose="020B0604030504040204" pitchFamily="34" charset="0"/>
              </a:rPr>
              <a:t> around the world.</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E0886BE-6020-4C6E-824D-F092ACE3096C}"/>
              </a:ext>
            </a:extLst>
          </p:cNvPr>
          <p:cNvPicPr>
            <a:picLocks noChangeAspect="1"/>
          </p:cNvPicPr>
          <p:nvPr/>
        </p:nvPicPr>
        <p:blipFill rotWithShape="1">
          <a:blip r:embed="rId5"/>
          <a:srcRect l="419" t="10001" r="23373" b="23333"/>
          <a:stretch/>
        </p:blipFill>
        <p:spPr>
          <a:xfrm>
            <a:off x="228600" y="2819400"/>
            <a:ext cx="5372100" cy="3883446"/>
          </a:xfrm>
          <a:prstGeom prst="rect">
            <a:avLst/>
          </a:prstGeom>
        </p:spPr>
      </p:pic>
      <p:pic>
        <p:nvPicPr>
          <p:cNvPr id="5" name="Picture 4">
            <a:extLst>
              <a:ext uri="{FF2B5EF4-FFF2-40B4-BE49-F238E27FC236}">
                <a16:creationId xmlns:a16="http://schemas.microsoft.com/office/drawing/2014/main" id="{35E25C94-B870-4A0A-9549-1C5A78B62AC4}"/>
              </a:ext>
            </a:extLst>
          </p:cNvPr>
          <p:cNvPicPr>
            <a:picLocks noChangeAspect="1"/>
          </p:cNvPicPr>
          <p:nvPr/>
        </p:nvPicPr>
        <p:blipFill rotWithShape="1">
          <a:blip r:embed="rId6"/>
          <a:srcRect l="22455" t="56667" r="57345" b="6667"/>
          <a:stretch/>
        </p:blipFill>
        <p:spPr>
          <a:xfrm>
            <a:off x="6096000" y="2702345"/>
            <a:ext cx="2667000" cy="4000502"/>
          </a:xfrm>
          <a:prstGeom prst="rect">
            <a:avLst/>
          </a:prstGeom>
        </p:spPr>
      </p:pic>
      <p:pic>
        <p:nvPicPr>
          <p:cNvPr id="3" name="Picture 2">
            <a:extLst>
              <a:ext uri="{FF2B5EF4-FFF2-40B4-BE49-F238E27FC236}">
                <a16:creationId xmlns:a16="http://schemas.microsoft.com/office/drawing/2014/main" id="{BCD0764E-0CC6-4F28-AFFF-CCAC8DBF6D8E}"/>
              </a:ext>
            </a:extLst>
          </p:cNvPr>
          <p:cNvPicPr>
            <a:picLocks noChangeAspect="1"/>
          </p:cNvPicPr>
          <p:nvPr/>
        </p:nvPicPr>
        <p:blipFill>
          <a:blip r:embed="rId7"/>
          <a:stretch>
            <a:fillRect/>
          </a:stretch>
        </p:blipFill>
        <p:spPr>
          <a:xfrm>
            <a:off x="228600" y="4470173"/>
            <a:ext cx="2394931" cy="2232673"/>
          </a:xfrm>
          <a:prstGeom prst="rect">
            <a:avLst/>
          </a:prstGeom>
        </p:spPr>
      </p:pic>
      <p:pic>
        <p:nvPicPr>
          <p:cNvPr id="6" name="Picture 5">
            <a:extLst>
              <a:ext uri="{FF2B5EF4-FFF2-40B4-BE49-F238E27FC236}">
                <a16:creationId xmlns:a16="http://schemas.microsoft.com/office/drawing/2014/main" id="{F27F408B-F311-4271-94E0-F1D8372D704E}"/>
              </a:ext>
            </a:extLst>
          </p:cNvPr>
          <p:cNvPicPr>
            <a:picLocks noChangeAspect="1"/>
          </p:cNvPicPr>
          <p:nvPr/>
        </p:nvPicPr>
        <p:blipFill rotWithShape="1">
          <a:blip r:embed="rId8"/>
          <a:srcRect l="22455" t="12222" r="25209"/>
          <a:stretch/>
        </p:blipFill>
        <p:spPr>
          <a:xfrm>
            <a:off x="6019800" y="2491873"/>
            <a:ext cx="3124200" cy="4330032"/>
          </a:xfrm>
          <a:prstGeom prst="rect">
            <a:avLst/>
          </a:prstGeom>
        </p:spPr>
      </p:pic>
    </p:spTree>
    <p:extLst>
      <p:ext uri="{BB962C8B-B14F-4D97-AF65-F5344CB8AC3E}">
        <p14:creationId xmlns:p14="http://schemas.microsoft.com/office/powerpoint/2010/main" val="133913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60043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16, 2020</a:t>
            </a:r>
          </a:p>
          <a:p>
            <a:r>
              <a:rPr lang="en-US" sz="2400" b="1" dirty="0">
                <a:latin typeface="Tahoma" panose="020B0604030504040204" pitchFamily="34" charset="0"/>
                <a:ea typeface="Tahoma" panose="020B0604030504040204" pitchFamily="34" charset="0"/>
                <a:cs typeface="Tahoma" panose="020B0604030504040204" pitchFamily="34" charset="0"/>
              </a:rPr>
              <a:t>New Registered Learners</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p>
          <a:p>
            <a:r>
              <a:rPr lang="en-US"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https://www.classcentral.com/report/mooc-stats-pandemic/</a:t>
            </a:r>
            <a:r>
              <a:rPr lang="en-US" b="1"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24</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AC45A93E-6CBC-44FF-8E79-EAC6CD609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998" y="3237441"/>
            <a:ext cx="5875867" cy="3305175"/>
          </a:xfrm>
          <a:prstGeom prst="rect">
            <a:avLst/>
          </a:prstGeom>
        </p:spPr>
      </p:pic>
    </p:spTree>
    <p:extLst>
      <p:ext uri="{BB962C8B-B14F-4D97-AF65-F5344CB8AC3E}">
        <p14:creationId xmlns:p14="http://schemas.microsoft.com/office/powerpoint/2010/main" val="642552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71774"/>
            <a:ext cx="8024696" cy="160043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16, 2020</a:t>
            </a:r>
          </a:p>
          <a:p>
            <a:r>
              <a:rPr lang="en-US" sz="2400" b="1" dirty="0">
                <a:latin typeface="Tahoma" panose="020B0604030504040204" pitchFamily="34" charset="0"/>
                <a:ea typeface="Tahoma" panose="020B0604030504040204" pitchFamily="34" charset="0"/>
                <a:cs typeface="Tahoma" panose="020B0604030504040204" pitchFamily="34" charset="0"/>
              </a:rPr>
              <a:t>By the Numbers: MOOCs During the Pandemic</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p>
          <a:p>
            <a:r>
              <a:rPr lang="en-US"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https://www.classcentral.com/report/mooc-stats-pandemic/</a:t>
            </a:r>
            <a:r>
              <a:rPr lang="en-US" b="1"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25</a:t>
            </a:fld>
            <a:endParaRPr lang="en-US" dirty="0"/>
          </a:p>
        </p:txBody>
      </p:sp>
      <p:pic>
        <p:nvPicPr>
          <p:cNvPr id="8" name="Picture 7" descr="A close up of a map&#10;&#10;Description automatically generated">
            <a:extLst>
              <a:ext uri="{FF2B5EF4-FFF2-40B4-BE49-F238E27FC236}">
                <a16:creationId xmlns:a16="http://schemas.microsoft.com/office/drawing/2014/main" id="{F1B02142-8C64-45CA-82DB-BAA0C6749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84" y="2872212"/>
            <a:ext cx="7230533" cy="3636450"/>
          </a:xfrm>
          <a:prstGeom prst="rect">
            <a:avLst/>
          </a:prstGeom>
        </p:spPr>
      </p:pic>
    </p:spTree>
    <p:extLst>
      <p:ext uri="{BB962C8B-B14F-4D97-AF65-F5344CB8AC3E}">
        <p14:creationId xmlns:p14="http://schemas.microsoft.com/office/powerpoint/2010/main" val="2737461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71774"/>
            <a:ext cx="8024696" cy="160043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16, 2020</a:t>
            </a:r>
          </a:p>
          <a:p>
            <a:r>
              <a:rPr lang="en-US" sz="2400" b="1" dirty="0">
                <a:latin typeface="Tahoma" panose="020B0604030504040204" pitchFamily="34" charset="0"/>
                <a:ea typeface="Tahoma" panose="020B0604030504040204" pitchFamily="34" charset="0"/>
                <a:cs typeface="Tahoma" panose="020B0604030504040204" pitchFamily="34" charset="0"/>
              </a:rPr>
              <a:t>By the Numbers: MOOCs During the Pandemic</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p>
          <a:p>
            <a:r>
              <a:rPr lang="en-US"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https://www.classcentral.com/report/mooc-stats-pandemic/</a:t>
            </a:r>
            <a:r>
              <a:rPr lang="en-US" b="1"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26</a:t>
            </a:fld>
            <a:endParaRPr lang="en-US" dirty="0"/>
          </a:p>
        </p:txBody>
      </p:sp>
      <p:pic>
        <p:nvPicPr>
          <p:cNvPr id="3" name="Picture 2">
            <a:extLst>
              <a:ext uri="{FF2B5EF4-FFF2-40B4-BE49-F238E27FC236}">
                <a16:creationId xmlns:a16="http://schemas.microsoft.com/office/drawing/2014/main" id="{8ECB1EE6-10AE-4482-8B84-611F6A7EBF8B}"/>
              </a:ext>
            </a:extLst>
          </p:cNvPr>
          <p:cNvPicPr>
            <a:picLocks noChangeAspect="1"/>
          </p:cNvPicPr>
          <p:nvPr/>
        </p:nvPicPr>
        <p:blipFill rotWithShape="1">
          <a:blip r:embed="rId4"/>
          <a:srcRect l="24815" t="24635" r="41203" b="16709"/>
          <a:stretch/>
        </p:blipFill>
        <p:spPr>
          <a:xfrm>
            <a:off x="51628" y="2939212"/>
            <a:ext cx="3107266" cy="3445933"/>
          </a:xfrm>
          <a:prstGeom prst="rect">
            <a:avLst/>
          </a:prstGeom>
        </p:spPr>
      </p:pic>
      <p:pic>
        <p:nvPicPr>
          <p:cNvPr id="8" name="Picture 7">
            <a:extLst>
              <a:ext uri="{FF2B5EF4-FFF2-40B4-BE49-F238E27FC236}">
                <a16:creationId xmlns:a16="http://schemas.microsoft.com/office/drawing/2014/main" id="{6BF990E6-BC17-4B62-BBAB-1E3ECA8A969C}"/>
              </a:ext>
            </a:extLst>
          </p:cNvPr>
          <p:cNvPicPr>
            <a:picLocks noChangeAspect="1"/>
          </p:cNvPicPr>
          <p:nvPr/>
        </p:nvPicPr>
        <p:blipFill rotWithShape="1">
          <a:blip r:embed="rId5"/>
          <a:srcRect l="22592" t="16997" r="25648" b="11089"/>
          <a:stretch/>
        </p:blipFill>
        <p:spPr>
          <a:xfrm>
            <a:off x="3818465" y="2951981"/>
            <a:ext cx="3845969" cy="3433164"/>
          </a:xfrm>
          <a:prstGeom prst="rect">
            <a:avLst/>
          </a:prstGeom>
        </p:spPr>
      </p:pic>
    </p:spTree>
    <p:extLst>
      <p:ext uri="{BB962C8B-B14F-4D97-AF65-F5344CB8AC3E}">
        <p14:creationId xmlns:p14="http://schemas.microsoft.com/office/powerpoint/2010/main" val="3500293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72A546-8A20-4304-8577-DC0A32CE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699" y="1324444"/>
            <a:ext cx="2480094" cy="3573016"/>
          </a:xfrm>
          <a:prstGeom prst="rect">
            <a:avLst/>
          </a:prstGeom>
        </p:spPr>
      </p:pic>
      <p:pic>
        <p:nvPicPr>
          <p:cNvPr id="8" name="Picture 7">
            <a:extLst>
              <a:ext uri="{FF2B5EF4-FFF2-40B4-BE49-F238E27FC236}">
                <a16:creationId xmlns:a16="http://schemas.microsoft.com/office/drawing/2014/main" id="{C60851E3-E610-477A-97E1-E7707A406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3803" y="2299167"/>
            <a:ext cx="2554918" cy="1916189"/>
          </a:xfrm>
          <a:prstGeom prst="rect">
            <a:avLst/>
          </a:prstGeom>
        </p:spPr>
      </p:pic>
      <p:pic>
        <p:nvPicPr>
          <p:cNvPr id="10" name="Picture 9">
            <a:extLst>
              <a:ext uri="{FF2B5EF4-FFF2-40B4-BE49-F238E27FC236}">
                <a16:creationId xmlns:a16="http://schemas.microsoft.com/office/drawing/2014/main" id="{4D243A86-2BD0-4ED2-87CE-9041E5AAE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889" y="1"/>
            <a:ext cx="2024744" cy="1979801"/>
          </a:xfrm>
          <a:prstGeom prst="rect">
            <a:avLst/>
          </a:prstGeom>
        </p:spPr>
      </p:pic>
      <p:pic>
        <p:nvPicPr>
          <p:cNvPr id="12" name="Picture 11">
            <a:extLst>
              <a:ext uri="{FF2B5EF4-FFF2-40B4-BE49-F238E27FC236}">
                <a16:creationId xmlns:a16="http://schemas.microsoft.com/office/drawing/2014/main" id="{2F59CAE2-8B27-4E4E-AE5A-EE4B38FD0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558" y="0"/>
            <a:ext cx="2877086" cy="2157815"/>
          </a:xfrm>
          <a:prstGeom prst="rect">
            <a:avLst/>
          </a:prstGeom>
        </p:spPr>
      </p:pic>
      <p:sp>
        <p:nvSpPr>
          <p:cNvPr id="15" name="Title 6">
            <a:extLst>
              <a:ext uri="{FF2B5EF4-FFF2-40B4-BE49-F238E27FC236}">
                <a16:creationId xmlns:a16="http://schemas.microsoft.com/office/drawing/2014/main" id="{C32820F9-E595-40A8-B306-925C7DF0C9C9}"/>
              </a:ext>
            </a:extLst>
          </p:cNvPr>
          <p:cNvSpPr txBox="1">
            <a:spLocks/>
          </p:cNvSpPr>
          <p:nvPr/>
        </p:nvSpPr>
        <p:spPr>
          <a:xfrm>
            <a:off x="2888088" y="428625"/>
            <a:ext cx="3457575" cy="85725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MOOCs book #3</a:t>
            </a:r>
            <a:br>
              <a:rPr kumimoji="0" lang="en-US" sz="33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3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(2020)</a:t>
            </a:r>
          </a:p>
        </p:txBody>
      </p:sp>
      <p:pic>
        <p:nvPicPr>
          <p:cNvPr id="9" name="Picture 8">
            <a:extLst>
              <a:ext uri="{FF2B5EF4-FFF2-40B4-BE49-F238E27FC236}">
                <a16:creationId xmlns:a16="http://schemas.microsoft.com/office/drawing/2014/main" id="{87A67737-911F-4E7E-91BE-32080DA3D4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296110" y="5038186"/>
            <a:ext cx="1275890" cy="1761674"/>
          </a:xfrm>
          <a:prstGeom prst="rect">
            <a:avLst/>
          </a:prstGeom>
          <a:ln>
            <a:solidFill>
              <a:schemeClr val="tx1"/>
            </a:solidFill>
          </a:ln>
        </p:spPr>
      </p:pic>
      <p:pic>
        <p:nvPicPr>
          <p:cNvPr id="11" name="Picture 10">
            <a:extLst>
              <a:ext uri="{FF2B5EF4-FFF2-40B4-BE49-F238E27FC236}">
                <a16:creationId xmlns:a16="http://schemas.microsoft.com/office/drawing/2014/main" id="{B58038EE-CA1E-44F2-9143-1EEF6D66F7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96191" y="5017984"/>
            <a:ext cx="1192790" cy="1779779"/>
          </a:xfrm>
          <a:prstGeom prst="rect">
            <a:avLst/>
          </a:prstGeom>
        </p:spPr>
      </p:pic>
      <p:pic>
        <p:nvPicPr>
          <p:cNvPr id="13" name="Picture 12">
            <a:extLst>
              <a:ext uri="{FF2B5EF4-FFF2-40B4-BE49-F238E27FC236}">
                <a16:creationId xmlns:a16="http://schemas.microsoft.com/office/drawing/2014/main" id="{3BE93ACE-6F10-4229-AD5C-727A9ADD6C64}"/>
              </a:ext>
            </a:extLst>
          </p:cNvPr>
          <p:cNvPicPr>
            <a:picLocks noChangeAspect="1"/>
          </p:cNvPicPr>
          <p:nvPr/>
        </p:nvPicPr>
        <p:blipFill>
          <a:blip r:embed="rId9"/>
          <a:stretch>
            <a:fillRect/>
          </a:stretch>
        </p:blipFill>
        <p:spPr>
          <a:xfrm>
            <a:off x="630937" y="4511912"/>
            <a:ext cx="1558590" cy="2346088"/>
          </a:xfrm>
          <a:prstGeom prst="rect">
            <a:avLst/>
          </a:prstGeom>
        </p:spPr>
      </p:pic>
      <p:pic>
        <p:nvPicPr>
          <p:cNvPr id="16" name="Picture 15">
            <a:extLst>
              <a:ext uri="{FF2B5EF4-FFF2-40B4-BE49-F238E27FC236}">
                <a16:creationId xmlns:a16="http://schemas.microsoft.com/office/drawing/2014/main" id="{F56386CD-BAD6-4940-B12C-B7E8F7FB7869}"/>
              </a:ext>
            </a:extLst>
          </p:cNvPr>
          <p:cNvPicPr>
            <a:picLocks noChangeAspect="1"/>
          </p:cNvPicPr>
          <p:nvPr/>
        </p:nvPicPr>
        <p:blipFill>
          <a:blip r:embed="rId10"/>
          <a:stretch>
            <a:fillRect/>
          </a:stretch>
        </p:blipFill>
        <p:spPr>
          <a:xfrm>
            <a:off x="6493860" y="2250253"/>
            <a:ext cx="2582482" cy="2922283"/>
          </a:xfrm>
          <a:prstGeom prst="rect">
            <a:avLst/>
          </a:prstGeom>
        </p:spPr>
      </p:pic>
    </p:spTree>
    <p:extLst>
      <p:ext uri="{BB962C8B-B14F-4D97-AF65-F5344CB8AC3E}">
        <p14:creationId xmlns:p14="http://schemas.microsoft.com/office/powerpoint/2010/main" val="91204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96CF-A2EE-41D3-A774-E673B7DEDD93}"/>
              </a:ext>
            </a:extLst>
          </p:cNvPr>
          <p:cNvSpPr>
            <a:spLocks noGrp="1"/>
          </p:cNvSpPr>
          <p:nvPr>
            <p:ph type="title"/>
          </p:nvPr>
        </p:nvSpPr>
        <p:spPr>
          <a:xfrm>
            <a:off x="457200" y="422419"/>
            <a:ext cx="8275983" cy="1923216"/>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9,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Chapter 9: Nepali High School Students in MOOCs</a:t>
            </a:r>
            <a:br>
              <a:rPr lang="en-US" b="1" dirty="0">
                <a:latin typeface="Tahoma" panose="020B0604030504040204" pitchFamily="34" charset="0"/>
                <a:ea typeface="Tahoma" panose="020B0604030504040204" pitchFamily="34" charset="0"/>
                <a:cs typeface="Tahoma" panose="020B0604030504040204" pitchFamily="34" charset="0"/>
              </a:rPr>
            </a:br>
            <a:r>
              <a:rPr lang="en-US" sz="2200" b="1" dirty="0" err="1">
                <a:solidFill>
                  <a:srgbClr val="0070C0"/>
                </a:solidFill>
                <a:latin typeface="Tahoma" panose="020B0604030504040204" pitchFamily="34" charset="0"/>
                <a:ea typeface="Tahoma" panose="020B0604030504040204" pitchFamily="34" charset="0"/>
                <a:cs typeface="Tahoma" panose="020B0604030504040204" pitchFamily="34" charset="0"/>
              </a:rPr>
              <a:t>Baman</a:t>
            </a: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 Kumar Ghimire</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Teacher, Motherland Secondary School, Pokhara</a:t>
            </a:r>
            <a:br>
              <a:rPr lang="en-US" sz="1600" b="1" dirty="0">
                <a:latin typeface="Tahoma" panose="020B0604030504040204" pitchFamily="34" charset="0"/>
                <a:ea typeface="Tahoma" panose="020B0604030504040204" pitchFamily="34" charset="0"/>
                <a:cs typeface="Tahoma" panose="020B0604030504040204" pitchFamily="34" charset="0"/>
              </a:rPr>
            </a:br>
            <a:endParaRPr lang="en-US" sz="1600" dirty="0"/>
          </a:p>
        </p:txBody>
      </p:sp>
      <p:pic>
        <p:nvPicPr>
          <p:cNvPr id="4" name="Picture 3">
            <a:extLst>
              <a:ext uri="{FF2B5EF4-FFF2-40B4-BE49-F238E27FC236}">
                <a16:creationId xmlns:a16="http://schemas.microsoft.com/office/drawing/2014/main" id="{2D8D4658-2254-4316-83D5-4FF12EDAB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3794"/>
            <a:ext cx="4280452" cy="2854206"/>
          </a:xfrm>
          <a:prstGeom prst="rect">
            <a:avLst/>
          </a:prstGeom>
        </p:spPr>
      </p:pic>
      <p:pic>
        <p:nvPicPr>
          <p:cNvPr id="6" name="Picture 5">
            <a:extLst>
              <a:ext uri="{FF2B5EF4-FFF2-40B4-BE49-F238E27FC236}">
                <a16:creationId xmlns:a16="http://schemas.microsoft.com/office/drawing/2014/main" id="{7EE7977D-C761-46CE-B273-1BA1D2E430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380" y="2387222"/>
            <a:ext cx="2309175" cy="1678308"/>
          </a:xfrm>
          <a:prstGeom prst="rect">
            <a:avLst/>
          </a:prstGeom>
        </p:spPr>
      </p:pic>
      <p:pic>
        <p:nvPicPr>
          <p:cNvPr id="7" name="Picture 6">
            <a:extLst>
              <a:ext uri="{FF2B5EF4-FFF2-40B4-BE49-F238E27FC236}">
                <a16:creationId xmlns:a16="http://schemas.microsoft.com/office/drawing/2014/main" id="{71B1EEEA-8ABC-4C20-A270-18DB57B0AC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67" y="2335561"/>
            <a:ext cx="2613246" cy="1729969"/>
          </a:xfrm>
          <a:prstGeom prst="rect">
            <a:avLst/>
          </a:prstGeom>
        </p:spPr>
      </p:pic>
      <p:pic>
        <p:nvPicPr>
          <p:cNvPr id="8" name="Picture 7" descr="A picture containing building, outdoor, snow, water&#10;&#10;Description automatically generated">
            <a:extLst>
              <a:ext uri="{FF2B5EF4-FFF2-40B4-BE49-F238E27FC236}">
                <a16:creationId xmlns:a16="http://schemas.microsoft.com/office/drawing/2014/main" id="{5DCC0287-92B7-4B55-A878-F024962F4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90142" y="3104143"/>
            <a:ext cx="4290123" cy="3217592"/>
          </a:xfrm>
          <a:prstGeom prst="rect">
            <a:avLst/>
          </a:prstGeom>
        </p:spPr>
      </p:pic>
    </p:spTree>
    <p:extLst>
      <p:ext uri="{BB962C8B-B14F-4D97-AF65-F5344CB8AC3E}">
        <p14:creationId xmlns:p14="http://schemas.microsoft.com/office/powerpoint/2010/main" val="377216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2E2D-685D-4CD2-A8D7-A4B7497F80A7}"/>
              </a:ext>
            </a:extLst>
          </p:cNvPr>
          <p:cNvSpPr>
            <a:spLocks noGrp="1"/>
          </p:cNvSpPr>
          <p:nvPr>
            <p:ph type="title"/>
          </p:nvPr>
        </p:nvSpPr>
        <p:spPr>
          <a:xfrm>
            <a:off x="436418" y="537929"/>
            <a:ext cx="8271164" cy="1494784"/>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26, 2019</a:t>
            </a:r>
            <a:br>
              <a:rPr lang="en-US"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Chapter 14. Capacity Building of Teachers: A Case Study of the Technology-Enabled Learning (TEL) Massive Open Online Courses </a:t>
            </a:r>
            <a:br>
              <a:rPr lang="en-US" sz="2000" b="1" i="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i="1" dirty="0">
                <a:solidFill>
                  <a:srgbClr val="0070C0"/>
                </a:solidFill>
                <a:latin typeface="Tahoma" panose="020B0604030504040204" pitchFamily="34" charset="0"/>
                <a:ea typeface="Tahoma" panose="020B0604030504040204" pitchFamily="34" charset="0"/>
                <a:cs typeface="Tahoma" panose="020B0604030504040204" pitchFamily="34" charset="0"/>
              </a:rPr>
              <a:t>Sanjaya Mishra, Martha Cleveland-Innes, and Nathaniel Ostashewski</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0B7323DF-037A-49BB-BEB6-6D38C077B92E}"/>
              </a:ext>
            </a:extLst>
          </p:cNvPr>
          <p:cNvPicPr>
            <a:picLocks noChangeAspect="1"/>
          </p:cNvPicPr>
          <p:nvPr/>
        </p:nvPicPr>
        <p:blipFill rotWithShape="1">
          <a:blip r:embed="rId3"/>
          <a:srcRect l="21558" t="24125" r="35195" b="41622"/>
          <a:stretch/>
        </p:blipFill>
        <p:spPr>
          <a:xfrm>
            <a:off x="193981" y="2459088"/>
            <a:ext cx="6949769" cy="3860983"/>
          </a:xfrm>
          <a:prstGeom prst="rect">
            <a:avLst/>
          </a:prstGeom>
        </p:spPr>
      </p:pic>
      <p:pic>
        <p:nvPicPr>
          <p:cNvPr id="5" name="Picture 4" descr="A person wearing glasses and smiling at the camera&#10;&#10;Description automatically generated">
            <a:extLst>
              <a:ext uri="{FF2B5EF4-FFF2-40B4-BE49-F238E27FC236}">
                <a16:creationId xmlns:a16="http://schemas.microsoft.com/office/drawing/2014/main" id="{12D2A3C9-1D01-488C-A27C-5916E5547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881" y="2754770"/>
            <a:ext cx="1914940" cy="1914940"/>
          </a:xfrm>
          <a:prstGeom prst="rect">
            <a:avLst/>
          </a:prstGeom>
        </p:spPr>
      </p:pic>
      <p:pic>
        <p:nvPicPr>
          <p:cNvPr id="7" name="Picture 6">
            <a:extLst>
              <a:ext uri="{FF2B5EF4-FFF2-40B4-BE49-F238E27FC236}">
                <a16:creationId xmlns:a16="http://schemas.microsoft.com/office/drawing/2014/main" id="{4AEB097F-3C78-4A8F-9D4F-4D8C05436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7372" y="4874938"/>
            <a:ext cx="1276627" cy="1914941"/>
          </a:xfrm>
          <a:prstGeom prst="rect">
            <a:avLst/>
          </a:prstGeom>
        </p:spPr>
      </p:pic>
      <p:pic>
        <p:nvPicPr>
          <p:cNvPr id="9" name="Picture 8">
            <a:extLst>
              <a:ext uri="{FF2B5EF4-FFF2-40B4-BE49-F238E27FC236}">
                <a16:creationId xmlns:a16="http://schemas.microsoft.com/office/drawing/2014/main" id="{30357574-D22F-4C01-B5D5-7EF17302DF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9273" y="4854792"/>
            <a:ext cx="1451315" cy="1935087"/>
          </a:xfrm>
          <a:prstGeom prst="rect">
            <a:avLst/>
          </a:prstGeom>
        </p:spPr>
      </p:pic>
      <p:pic>
        <p:nvPicPr>
          <p:cNvPr id="8" name="Picture 7">
            <a:extLst>
              <a:ext uri="{FF2B5EF4-FFF2-40B4-BE49-F238E27FC236}">
                <a16:creationId xmlns:a16="http://schemas.microsoft.com/office/drawing/2014/main" id="{78C49915-0F7D-468C-ACE9-06D149BD2296}"/>
              </a:ext>
            </a:extLst>
          </p:cNvPr>
          <p:cNvPicPr>
            <a:picLocks noChangeAspect="1"/>
          </p:cNvPicPr>
          <p:nvPr/>
        </p:nvPicPr>
        <p:blipFill rotWithShape="1">
          <a:blip r:embed="rId7"/>
          <a:srcRect l="22988" t="15608" r="32856" b="43104"/>
          <a:stretch/>
        </p:blipFill>
        <p:spPr>
          <a:xfrm>
            <a:off x="77850" y="2290387"/>
            <a:ext cx="6519553" cy="4276060"/>
          </a:xfrm>
          <a:prstGeom prst="rect">
            <a:avLst/>
          </a:prstGeom>
        </p:spPr>
      </p:pic>
    </p:spTree>
    <p:extLst>
      <p:ext uri="{BB962C8B-B14F-4D97-AF65-F5344CB8AC3E}">
        <p14:creationId xmlns:p14="http://schemas.microsoft.com/office/powerpoint/2010/main" val="302080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3</a:t>
            </a:fld>
            <a:endParaRPr lang="en-US" dirty="0"/>
          </a:p>
        </p:txBody>
      </p:sp>
      <p:sp>
        <p:nvSpPr>
          <p:cNvPr id="4" name="Title 3"/>
          <p:cNvSpPr>
            <a:spLocks noGrp="1"/>
          </p:cNvSpPr>
          <p:nvPr>
            <p:ph type="ctrTitle"/>
          </p:nvPr>
        </p:nvSpPr>
        <p:spPr/>
        <p:txBody>
          <a:bodyPr/>
          <a:lstStyle/>
          <a:p>
            <a:r>
              <a:rPr lang="en-US" dirty="0"/>
              <a:t>Polls</a:t>
            </a: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331108" y="1500554"/>
            <a:ext cx="8201655" cy="134697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nSpc>
                <a:spcPct val="150000"/>
              </a:lnSpc>
            </a:pPr>
            <a:r>
              <a:rPr lang="en-US" sz="3000" dirty="0">
                <a:solidFill>
                  <a:schemeClr val="tx1"/>
                </a:solidFill>
              </a:rPr>
              <a:t>Poll #1: Who in here has taken a MOOC?</a:t>
            </a:r>
            <a:br>
              <a:rPr lang="en-US" sz="3000" dirty="0">
                <a:solidFill>
                  <a:schemeClr val="tx1"/>
                </a:solidFill>
              </a:rPr>
            </a:br>
            <a:r>
              <a:rPr lang="en-US" sz="3000" dirty="0">
                <a:solidFill>
                  <a:schemeClr val="tx1"/>
                </a:solidFill>
              </a:rPr>
              <a:t>Poll #2: Are you happy when you take a MOOC?</a:t>
            </a:r>
          </a:p>
        </p:txBody>
      </p:sp>
      <p:pic>
        <p:nvPicPr>
          <p:cNvPr id="6" name="Picture 5">
            <a:extLst>
              <a:ext uri="{FF2B5EF4-FFF2-40B4-BE49-F238E27FC236}">
                <a16:creationId xmlns:a16="http://schemas.microsoft.com/office/drawing/2014/main" id="{0C70AADE-5C18-4FC4-B164-EBD56208ECF4}"/>
              </a:ext>
            </a:extLst>
          </p:cNvPr>
          <p:cNvPicPr>
            <a:picLocks noChangeAspect="1"/>
          </p:cNvPicPr>
          <p:nvPr/>
        </p:nvPicPr>
        <p:blipFill rotWithShape="1">
          <a:blip r:embed="rId2">
            <a:extLst>
              <a:ext uri="{28A0092B-C50C-407E-A947-70E740481C1C}">
                <a14:useLocalDpi xmlns:a14="http://schemas.microsoft.com/office/drawing/2010/main" val="0"/>
              </a:ext>
            </a:extLst>
          </a:blip>
          <a:srcRect t="142" r="27052"/>
          <a:stretch/>
        </p:blipFill>
        <p:spPr>
          <a:xfrm>
            <a:off x="5272391" y="3122989"/>
            <a:ext cx="3871609" cy="3044987"/>
          </a:xfrm>
          <a:prstGeom prst="rect">
            <a:avLst/>
          </a:prstGeom>
        </p:spPr>
      </p:pic>
      <p:pic>
        <p:nvPicPr>
          <p:cNvPr id="7" name="Picture 6">
            <a:extLst>
              <a:ext uri="{FF2B5EF4-FFF2-40B4-BE49-F238E27FC236}">
                <a16:creationId xmlns:a16="http://schemas.microsoft.com/office/drawing/2014/main" id="{F355B46D-0117-444F-893C-8ECF31039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08" y="3313732"/>
            <a:ext cx="5116834" cy="3073919"/>
          </a:xfrm>
          <a:prstGeom prst="rect">
            <a:avLst/>
          </a:prstGeom>
        </p:spPr>
      </p:pic>
    </p:spTree>
    <p:extLst>
      <p:ext uri="{BB962C8B-B14F-4D97-AF65-F5344CB8AC3E}">
        <p14:creationId xmlns:p14="http://schemas.microsoft.com/office/powerpoint/2010/main" val="1268411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2E2D-685D-4CD2-A8D7-A4B7497F80A7}"/>
              </a:ext>
            </a:extLst>
          </p:cNvPr>
          <p:cNvSpPr>
            <a:spLocks noGrp="1"/>
          </p:cNvSpPr>
          <p:nvPr>
            <p:ph type="title"/>
          </p:nvPr>
        </p:nvSpPr>
        <p:spPr>
          <a:xfrm>
            <a:off x="468746" y="351767"/>
            <a:ext cx="8194964" cy="1358117"/>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26,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Chapter 16: </a:t>
            </a:r>
            <a:r>
              <a:rPr lang="en-US" sz="2400" b="1" dirty="0">
                <a:latin typeface="Tahoma" panose="020B0604030504040204" pitchFamily="34" charset="0"/>
                <a:ea typeface="Tahoma" panose="020B0604030504040204" pitchFamily="34" charset="0"/>
                <a:cs typeface="Tahoma" panose="020B0604030504040204" pitchFamily="34" charset="0"/>
              </a:rPr>
              <a:t>Courses for a Cause: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MOOC Contributions to a “Better Place for All”</a:t>
            </a:r>
            <a:br>
              <a:rPr lang="en-US" b="1" dirty="0">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(Marianne Krasny et al., 2020)</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endParaRPr lang="en-US" dirty="0">
              <a:solidFill>
                <a:srgbClr val="0070C0"/>
              </a:solidFill>
            </a:endParaRPr>
          </a:p>
        </p:txBody>
      </p:sp>
      <p:pic>
        <p:nvPicPr>
          <p:cNvPr id="5" name="Picture 4">
            <a:extLst>
              <a:ext uri="{FF2B5EF4-FFF2-40B4-BE49-F238E27FC236}">
                <a16:creationId xmlns:a16="http://schemas.microsoft.com/office/drawing/2014/main" id="{DF7DD25A-80AF-4578-A8AC-BAA792D64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04237" y="2038616"/>
            <a:ext cx="2629853" cy="1972390"/>
          </a:xfrm>
          <a:prstGeom prst="rect">
            <a:avLst/>
          </a:prstGeom>
        </p:spPr>
      </p:pic>
      <p:pic>
        <p:nvPicPr>
          <p:cNvPr id="9" name="Picture 8">
            <a:extLst>
              <a:ext uri="{FF2B5EF4-FFF2-40B4-BE49-F238E27FC236}">
                <a16:creationId xmlns:a16="http://schemas.microsoft.com/office/drawing/2014/main" id="{F15EB20B-BD78-429E-AB0A-AAF736319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638" y="1684140"/>
            <a:ext cx="3792602" cy="2521677"/>
          </a:xfrm>
          <a:prstGeom prst="rect">
            <a:avLst/>
          </a:prstGeom>
        </p:spPr>
      </p:pic>
      <p:pic>
        <p:nvPicPr>
          <p:cNvPr id="13" name="Picture 12">
            <a:extLst>
              <a:ext uri="{FF2B5EF4-FFF2-40B4-BE49-F238E27FC236}">
                <a16:creationId xmlns:a16="http://schemas.microsoft.com/office/drawing/2014/main" id="{CF68532C-B2B3-47B4-B9E3-5F5B2CE13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458" y="4362065"/>
            <a:ext cx="3743901" cy="2495934"/>
          </a:xfrm>
          <a:prstGeom prst="rect">
            <a:avLst/>
          </a:prstGeom>
        </p:spPr>
      </p:pic>
      <p:pic>
        <p:nvPicPr>
          <p:cNvPr id="15" name="Picture 14">
            <a:extLst>
              <a:ext uri="{FF2B5EF4-FFF2-40B4-BE49-F238E27FC236}">
                <a16:creationId xmlns:a16="http://schemas.microsoft.com/office/drawing/2014/main" id="{8CE80952-2F36-4E8F-99B0-ADB79A06F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81402"/>
            <a:ext cx="1702129" cy="1276597"/>
          </a:xfrm>
          <a:prstGeom prst="rect">
            <a:avLst/>
          </a:prstGeom>
        </p:spPr>
      </p:pic>
      <p:pic>
        <p:nvPicPr>
          <p:cNvPr id="10" name="Picture 9">
            <a:extLst>
              <a:ext uri="{FF2B5EF4-FFF2-40B4-BE49-F238E27FC236}">
                <a16:creationId xmlns:a16="http://schemas.microsoft.com/office/drawing/2014/main" id="{09A44935-6B4C-498C-AA64-9FA428871D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8248" y="4159378"/>
            <a:ext cx="3743901" cy="2921023"/>
          </a:xfrm>
          <a:prstGeom prst="rect">
            <a:avLst/>
          </a:prstGeom>
        </p:spPr>
      </p:pic>
      <p:pic>
        <p:nvPicPr>
          <p:cNvPr id="12" name="Picture 11">
            <a:extLst>
              <a:ext uri="{FF2B5EF4-FFF2-40B4-BE49-F238E27FC236}">
                <a16:creationId xmlns:a16="http://schemas.microsoft.com/office/drawing/2014/main" id="{56106E64-161A-4F05-9A19-74DE81E693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66" y="1684140"/>
            <a:ext cx="2922947" cy="3897262"/>
          </a:xfrm>
          <a:prstGeom prst="rect">
            <a:avLst/>
          </a:prstGeom>
        </p:spPr>
      </p:pic>
    </p:spTree>
    <p:extLst>
      <p:ext uri="{BB962C8B-B14F-4D97-AF65-F5344CB8AC3E}">
        <p14:creationId xmlns:p14="http://schemas.microsoft.com/office/powerpoint/2010/main" val="2982847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9691" y="712265"/>
            <a:ext cx="7321145" cy="1734288"/>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26, 2019</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Chapter 25. Responsive Innovations in MOOCs for Development: A Case Study of </a:t>
            </a:r>
            <a:r>
              <a:rPr lang="en-US" sz="2000" b="1" dirty="0" err="1">
                <a:latin typeface="Tahoma" panose="020B0604030504040204" pitchFamily="34" charset="0"/>
                <a:ea typeface="Tahoma" panose="020B0604030504040204" pitchFamily="34" charset="0"/>
                <a:cs typeface="Tahoma" panose="020B0604030504040204" pitchFamily="34" charset="0"/>
              </a:rPr>
              <a:t>AgMOOCs</a:t>
            </a:r>
            <a:r>
              <a:rPr lang="en-US" sz="2000" b="1" dirty="0">
                <a:latin typeface="Tahoma" panose="020B0604030504040204" pitchFamily="34" charset="0"/>
                <a:ea typeface="Tahoma" panose="020B0604030504040204" pitchFamily="34" charset="0"/>
                <a:cs typeface="Tahoma" panose="020B0604030504040204" pitchFamily="34" charset="0"/>
              </a:rPr>
              <a:t> in India 300</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Balaji Venkataraman and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Tadinada</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V. Prabhakar</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a:t>
            </a:r>
            <a:r>
              <a:rPr lang="en-US" sz="1600" b="1" dirty="0" err="1">
                <a:latin typeface="Tahoma" panose="020B0604030504040204" pitchFamily="34" charset="0"/>
                <a:ea typeface="Tahoma" panose="020B0604030504040204" pitchFamily="34" charset="0"/>
                <a:cs typeface="Tahoma" panose="020B0604030504040204" pitchFamily="34" charset="0"/>
              </a:rPr>
              <a:t>agMOOCs</a:t>
            </a:r>
            <a:r>
              <a:rPr lang="en-US" sz="1600" b="1" dirty="0">
                <a:latin typeface="Tahoma" panose="020B0604030504040204" pitchFamily="34" charset="0"/>
                <a:ea typeface="Tahoma" panose="020B0604030504040204" pitchFamily="34" charset="0"/>
                <a:cs typeface="Tahoma" panose="020B0604030504040204" pitchFamily="34" charset="0"/>
              </a:rPr>
              <a:t> in India</a:t>
            </a:r>
            <a:r>
              <a:rPr lang="en-US" sz="2000" b="1" dirty="0">
                <a:latin typeface="Tahoma" panose="020B0604030504040204" pitchFamily="34" charset="0"/>
                <a:ea typeface="Tahoma" panose="020B0604030504040204" pitchFamily="34" charset="0"/>
                <a:cs typeface="Tahoma" panose="020B0604030504040204" pitchFamily="34" charset="0"/>
              </a:rPr>
              <a:t>)</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94" t="9787" r="760" b="2140"/>
          <a:stretch/>
        </p:blipFill>
        <p:spPr>
          <a:xfrm>
            <a:off x="535426" y="3221342"/>
            <a:ext cx="4531874" cy="2966317"/>
          </a:xfrm>
          <a:prstGeom prst="rect">
            <a:avLst/>
          </a:prstGeom>
        </p:spPr>
      </p:pic>
      <p:pic>
        <p:nvPicPr>
          <p:cNvPr id="5" name="Picture 4"/>
          <p:cNvPicPr>
            <a:picLocks noChangeAspect="1"/>
          </p:cNvPicPr>
          <p:nvPr/>
        </p:nvPicPr>
        <p:blipFill rotWithShape="1">
          <a:blip r:embed="rId4"/>
          <a:srcRect l="-272" t="29583" r="1544" b="6528"/>
          <a:stretch/>
        </p:blipFill>
        <p:spPr>
          <a:xfrm>
            <a:off x="4866009" y="5050407"/>
            <a:ext cx="3236573" cy="1530784"/>
          </a:xfrm>
          <a:prstGeom prst="rect">
            <a:avLst/>
          </a:prstGeom>
        </p:spPr>
      </p:pic>
      <p:pic>
        <p:nvPicPr>
          <p:cNvPr id="6" name="Picture 5">
            <a:extLst>
              <a:ext uri="{FF2B5EF4-FFF2-40B4-BE49-F238E27FC236}">
                <a16:creationId xmlns:a16="http://schemas.microsoft.com/office/drawing/2014/main" id="{B41F886C-059D-4E78-9CB0-D87CB0250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7808" y="2399433"/>
            <a:ext cx="1225685" cy="1838528"/>
          </a:xfrm>
          <a:prstGeom prst="rect">
            <a:avLst/>
          </a:prstGeom>
        </p:spPr>
      </p:pic>
      <p:pic>
        <p:nvPicPr>
          <p:cNvPr id="9" name="Picture 8">
            <a:extLst>
              <a:ext uri="{FF2B5EF4-FFF2-40B4-BE49-F238E27FC236}">
                <a16:creationId xmlns:a16="http://schemas.microsoft.com/office/drawing/2014/main" id="{73DFC2B8-FAE9-44FA-B80A-07856DE25FB3}"/>
              </a:ext>
            </a:extLst>
          </p:cNvPr>
          <p:cNvPicPr>
            <a:picLocks noChangeAspect="1"/>
          </p:cNvPicPr>
          <p:nvPr/>
        </p:nvPicPr>
        <p:blipFill rotWithShape="1">
          <a:blip r:embed="rId6"/>
          <a:srcRect l="956" t="12486" r="21625" b="3675"/>
          <a:stretch/>
        </p:blipFill>
        <p:spPr>
          <a:xfrm>
            <a:off x="409691" y="3003478"/>
            <a:ext cx="4255028" cy="2468966"/>
          </a:xfrm>
          <a:prstGeom prst="rect">
            <a:avLst/>
          </a:prstGeom>
        </p:spPr>
      </p:pic>
      <p:pic>
        <p:nvPicPr>
          <p:cNvPr id="10" name="Picture 9">
            <a:extLst>
              <a:ext uri="{FF2B5EF4-FFF2-40B4-BE49-F238E27FC236}">
                <a16:creationId xmlns:a16="http://schemas.microsoft.com/office/drawing/2014/main" id="{25653856-F40E-4D72-97FE-62B3F6348D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7300" y="4335192"/>
            <a:ext cx="2833992" cy="1594121"/>
          </a:xfrm>
          <a:prstGeom prst="rect">
            <a:avLst/>
          </a:prstGeom>
        </p:spPr>
      </p:pic>
      <p:pic>
        <p:nvPicPr>
          <p:cNvPr id="11" name="Picture 10">
            <a:extLst>
              <a:ext uri="{FF2B5EF4-FFF2-40B4-BE49-F238E27FC236}">
                <a16:creationId xmlns:a16="http://schemas.microsoft.com/office/drawing/2014/main" id="{BBB76970-79EE-42EB-BF66-CCC797635E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6381" y="2884906"/>
            <a:ext cx="2578287" cy="1450286"/>
          </a:xfrm>
          <a:prstGeom prst="rect">
            <a:avLst/>
          </a:prstGeom>
        </p:spPr>
      </p:pic>
      <p:pic>
        <p:nvPicPr>
          <p:cNvPr id="7" name="Picture 6">
            <a:extLst>
              <a:ext uri="{FF2B5EF4-FFF2-40B4-BE49-F238E27FC236}">
                <a16:creationId xmlns:a16="http://schemas.microsoft.com/office/drawing/2014/main" id="{B44E7315-E125-4073-BF03-A164649A57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7808" y="857250"/>
            <a:ext cx="1156192" cy="1734288"/>
          </a:xfrm>
          <a:prstGeom prst="rect">
            <a:avLst/>
          </a:prstGeom>
        </p:spPr>
      </p:pic>
      <p:pic>
        <p:nvPicPr>
          <p:cNvPr id="8" name="Picture 7">
            <a:extLst>
              <a:ext uri="{FF2B5EF4-FFF2-40B4-BE49-F238E27FC236}">
                <a16:creationId xmlns:a16="http://schemas.microsoft.com/office/drawing/2014/main" id="{122AD91D-D3A4-430A-94B9-797C98E176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7968" y="4326919"/>
            <a:ext cx="1145525" cy="1145525"/>
          </a:xfrm>
          <a:prstGeom prst="rect">
            <a:avLst/>
          </a:prstGeom>
        </p:spPr>
      </p:pic>
    </p:spTree>
    <p:extLst>
      <p:ext uri="{BB962C8B-B14F-4D97-AF65-F5344CB8AC3E}">
        <p14:creationId xmlns:p14="http://schemas.microsoft.com/office/powerpoint/2010/main" val="104419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10" y="1133136"/>
            <a:ext cx="9224009" cy="3324564"/>
          </a:xfrm>
        </p:spPr>
        <p:txBody>
          <a:bodyPr/>
          <a:lstStyle/>
          <a:p>
            <a:pPr algn="ctr"/>
            <a:r>
              <a:rPr lang="en-US" sz="6000" dirty="0">
                <a:solidFill>
                  <a:srgbClr val="FFFF00"/>
                </a:solidFill>
              </a:rPr>
              <a:t>Study #1</a:t>
            </a:r>
            <a:br>
              <a:rPr lang="en-US" sz="6000" dirty="0">
                <a:solidFill>
                  <a:srgbClr val="FFFF00"/>
                </a:solidFill>
              </a:rPr>
            </a:br>
            <a:r>
              <a:rPr lang="en-US" sz="6000" dirty="0">
                <a:solidFill>
                  <a:srgbClr val="FFFF00"/>
                </a:solidFill>
              </a:rPr>
              <a:t>MOOCs Design </a:t>
            </a:r>
            <a:br>
              <a:rPr lang="en-US" sz="6000" dirty="0">
                <a:solidFill>
                  <a:srgbClr val="FFFF00"/>
                </a:solidFill>
              </a:rPr>
            </a:br>
            <a:r>
              <a:rPr lang="en-US" sz="6000" dirty="0">
                <a:solidFill>
                  <a:srgbClr val="FFFF00"/>
                </a:solidFill>
              </a:rPr>
              <a:t>Considerations and Challenges</a:t>
            </a:r>
          </a:p>
        </p:txBody>
      </p:sp>
      <p:sp>
        <p:nvSpPr>
          <p:cNvPr id="3" name="TextBox 2"/>
          <p:cNvSpPr txBox="1"/>
          <p:nvPr/>
        </p:nvSpPr>
        <p:spPr>
          <a:xfrm>
            <a:off x="858422" y="4789170"/>
            <a:ext cx="8056978" cy="1323439"/>
          </a:xfrm>
          <a:prstGeom prst="rect">
            <a:avLst/>
          </a:prstGeom>
          <a:noFill/>
        </p:spPr>
        <p:txBody>
          <a:bodyPr wrap="square" rtlCol="0">
            <a:spAutoFit/>
          </a:bodyPr>
          <a:lstStyle/>
          <a:p>
            <a:r>
              <a:rPr lang="en-US" sz="2000" dirty="0"/>
              <a:t>Zhu, M., Bonk, C. J., &amp; Sari, A. (2018). Instructor experiences designing MOOCs in higher education: Pedagogical, resource, and logistical considerations and challenges. </a:t>
            </a:r>
            <a:r>
              <a:rPr lang="en-US" sz="2000" i="1" dirty="0"/>
              <a:t>Online Learning</a:t>
            </a:r>
            <a:r>
              <a:rPr lang="en-US" sz="2000" dirty="0"/>
              <a:t>, </a:t>
            </a:r>
            <a:r>
              <a:rPr lang="en-US" sz="2000" i="1" dirty="0"/>
              <a:t>22</a:t>
            </a:r>
            <a:r>
              <a:rPr lang="en-US" sz="2000" dirty="0"/>
              <a:t>(4), 203-241.</a:t>
            </a:r>
          </a:p>
        </p:txBody>
      </p:sp>
    </p:spTree>
    <p:extLst>
      <p:ext uri="{BB962C8B-B14F-4D97-AF65-F5344CB8AC3E}">
        <p14:creationId xmlns:p14="http://schemas.microsoft.com/office/powerpoint/2010/main" val="1167980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17220" y="1478281"/>
            <a:ext cx="7315201" cy="4145280"/>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MOOCs can be beneficial to both learners and instructors </a:t>
            </a:r>
            <a:r>
              <a:rPr lang="en-US" sz="1800" dirty="0">
                <a:latin typeface="Tahoma" panose="020B0604030504040204" pitchFamily="34" charset="0"/>
                <a:ea typeface="Tahoma" panose="020B0604030504040204" pitchFamily="34" charset="0"/>
                <a:cs typeface="Tahoma" panose="020B0604030504040204" pitchFamily="34" charset="0"/>
              </a:rPr>
              <a:t>(Hew &amp; Cheung, 2014).</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Instructional design is critical for online learning </a:t>
            </a:r>
            <a:r>
              <a:rPr lang="en-US" sz="1800" dirty="0">
                <a:latin typeface="Tahoma" panose="020B0604030504040204" pitchFamily="34" charset="0"/>
                <a:ea typeface="Tahoma" panose="020B0604030504040204" pitchFamily="34" charset="0"/>
                <a:cs typeface="Tahoma" panose="020B0604030504040204" pitchFamily="34" charset="0"/>
              </a:rPr>
              <a:t>(Johnson &amp; Aragon, 2003; Phipps &amp; </a:t>
            </a:r>
            <a:r>
              <a:rPr lang="en-US" sz="1800" dirty="0" err="1">
                <a:latin typeface="Tahoma" panose="020B0604030504040204" pitchFamily="34" charset="0"/>
                <a:ea typeface="Tahoma" panose="020B0604030504040204" pitchFamily="34" charset="0"/>
                <a:cs typeface="Tahoma" panose="020B0604030504040204" pitchFamily="34" charset="0"/>
              </a:rPr>
              <a:t>Merisotis</a:t>
            </a:r>
            <a:r>
              <a:rPr lang="en-US" sz="1800" dirty="0">
                <a:latin typeface="Tahoma" panose="020B0604030504040204" pitchFamily="34" charset="0"/>
                <a:ea typeface="Tahoma" panose="020B0604030504040204" pitchFamily="34" charset="0"/>
                <a:cs typeface="Tahoma" panose="020B0604030504040204" pitchFamily="34" charset="0"/>
              </a:rPr>
              <a:t>, 1999).</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Instructors are one of the five main components of MOOCs </a:t>
            </a:r>
            <a:r>
              <a:rPr lang="en-US" sz="1800" dirty="0">
                <a:latin typeface="Tahoma" panose="020B0604030504040204" pitchFamily="34" charset="0"/>
                <a:ea typeface="Tahoma" panose="020B0604030504040204" pitchFamily="34" charset="0"/>
                <a:cs typeface="Tahoma" panose="020B0604030504040204" pitchFamily="34" charset="0"/>
              </a:rPr>
              <a:t>(Kop, 2011).</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Few studies have examined instructional design from MOOC instructors’ perspectives </a:t>
            </a:r>
            <a:r>
              <a:rPr lang="en-US" sz="1800" dirty="0">
                <a:latin typeface="Tahoma" panose="020B0604030504040204" pitchFamily="34" charset="0"/>
                <a:ea typeface="Tahoma" panose="020B0604030504040204" pitchFamily="34" charset="0"/>
                <a:cs typeface="Tahoma" panose="020B0604030504040204" pitchFamily="34" charset="0"/>
              </a:rPr>
              <a:t>(</a:t>
            </a:r>
            <a:r>
              <a:rPr lang="en-US" sz="1800" dirty="0" err="1">
                <a:latin typeface="Tahoma" panose="020B0604030504040204" pitchFamily="34" charset="0"/>
                <a:ea typeface="Tahoma" panose="020B0604030504040204" pitchFamily="34" charset="0"/>
                <a:cs typeface="Tahoma" panose="020B0604030504040204" pitchFamily="34" charset="0"/>
              </a:rPr>
              <a:t>Margaryan</a:t>
            </a:r>
            <a:r>
              <a:rPr lang="en-US" sz="1800" dirty="0">
                <a:latin typeface="Tahoma" panose="020B0604030504040204" pitchFamily="34" charset="0"/>
                <a:ea typeface="Tahoma" panose="020B0604030504040204" pitchFamily="34" charset="0"/>
                <a:cs typeface="Tahoma" panose="020B0604030504040204" pitchFamily="34" charset="0"/>
              </a:rPr>
              <a:t> et al., 2015; Watson et al., 2016).</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33</a:t>
            </a:fld>
            <a:endParaRPr lang="en-US" dirty="0"/>
          </a:p>
        </p:txBody>
      </p:sp>
    </p:spTree>
    <p:extLst>
      <p:ext uri="{BB962C8B-B14F-4D97-AF65-F5344CB8AC3E}">
        <p14:creationId xmlns:p14="http://schemas.microsoft.com/office/powerpoint/2010/main" val="2546628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0208" y="1661914"/>
            <a:ext cx="7651530" cy="4229397"/>
          </a:xfrm>
        </p:spPr>
        <p:txBody>
          <a:bodyPr>
            <a:noAutofit/>
          </a:bodyPr>
          <a:lstStyle/>
          <a:p>
            <a:pPr marL="457200" lvl="1" indent="0">
              <a:lnSpc>
                <a:spcPct val="15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The purpose of this study is to provide suggestions for future MOOC instructors and instructional designers in higher education through exploring MOOC design considerations and challenges from the instructor’s perspective.</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34</a:t>
            </a:fld>
            <a:endParaRPr lang="en-US" dirty="0"/>
          </a:p>
        </p:txBody>
      </p:sp>
    </p:spTree>
    <p:extLst>
      <p:ext uri="{BB962C8B-B14F-4D97-AF65-F5344CB8AC3E}">
        <p14:creationId xmlns:p14="http://schemas.microsoft.com/office/powerpoint/2010/main" val="2395784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15615" y="1601355"/>
            <a:ext cx="8390328" cy="3846225"/>
          </a:xfrm>
        </p:spPr>
        <p:txBody>
          <a:bodyPr>
            <a:noAutofit/>
          </a:bodyPr>
          <a:lstStyle/>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are the design considerations of instructors when designing MOOCs?</a:t>
            </a:r>
          </a:p>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challenges do instructors perceive when designing MOOCs?</a:t>
            </a:r>
          </a:p>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How do instructors address the challenges that they perceive related to MOOCs? </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35</a:t>
            </a:fld>
            <a:endParaRPr lang="en-US" dirty="0"/>
          </a:p>
        </p:txBody>
      </p:sp>
    </p:spTree>
    <p:extLst>
      <p:ext uri="{BB962C8B-B14F-4D97-AF65-F5344CB8AC3E}">
        <p14:creationId xmlns:p14="http://schemas.microsoft.com/office/powerpoint/2010/main" val="4046540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 y="1416047"/>
            <a:ext cx="8717034" cy="1643385"/>
          </a:xfrm>
        </p:spPr>
        <p:txBody>
          <a:bodyPr>
            <a:noAutofit/>
          </a:bodyPr>
          <a:lstStyle/>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Sequential mixed methods design (Creswell &amp; Clark, 2017)</a:t>
            </a:r>
          </a:p>
        </p:txBody>
      </p:sp>
      <p:sp>
        <p:nvSpPr>
          <p:cNvPr id="4" name="Rectangle: Single Corner Snipped 3">
            <a:extLst>
              <a:ext uri="{FF2B5EF4-FFF2-40B4-BE49-F238E27FC236}">
                <a16:creationId xmlns:a16="http://schemas.microsoft.com/office/drawing/2014/main" id="{6F5E561A-5013-43BC-AF29-C83F7AC66D45}"/>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Design</a:t>
            </a:r>
          </a:p>
        </p:txBody>
      </p:sp>
      <p:graphicFrame>
        <p:nvGraphicFramePr>
          <p:cNvPr id="2" name="Diagram 1"/>
          <p:cNvGraphicFramePr/>
          <p:nvPr>
            <p:extLst>
              <p:ext uri="{D42A27DB-BD31-4B8C-83A1-F6EECF244321}">
                <p14:modId xmlns:p14="http://schemas.microsoft.com/office/powerpoint/2010/main" val="484761904"/>
              </p:ext>
            </p:extLst>
          </p:nvPr>
        </p:nvGraphicFramePr>
        <p:xfrm>
          <a:off x="426965" y="2026194"/>
          <a:ext cx="8488741" cy="3757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36</a:t>
            </a:fld>
            <a:endParaRPr lang="en-US" dirty="0"/>
          </a:p>
        </p:txBody>
      </p:sp>
      <p:pic>
        <p:nvPicPr>
          <p:cNvPr id="7" name="Picture 6">
            <a:extLst>
              <a:ext uri="{FF2B5EF4-FFF2-40B4-BE49-F238E27FC236}">
                <a16:creationId xmlns:a16="http://schemas.microsoft.com/office/drawing/2014/main" id="{4AAFC788-D663-4F3F-9150-0DB96CDC14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7789" y="4733929"/>
            <a:ext cx="2515347" cy="1416047"/>
          </a:xfrm>
          <a:prstGeom prst="rect">
            <a:avLst/>
          </a:prstGeom>
        </p:spPr>
      </p:pic>
    </p:spTree>
    <p:extLst>
      <p:ext uri="{BB962C8B-B14F-4D97-AF65-F5344CB8AC3E}">
        <p14:creationId xmlns:p14="http://schemas.microsoft.com/office/powerpoint/2010/main" val="3792018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a:t>
            </a:r>
          </a:p>
        </p:txBody>
      </p:sp>
      <p:sp>
        <p:nvSpPr>
          <p:cNvPr id="9" name="Content Placeholder 2">
            <a:extLst>
              <a:ext uri="{FF2B5EF4-FFF2-40B4-BE49-F238E27FC236}">
                <a16:creationId xmlns:a16="http://schemas.microsoft.com/office/drawing/2014/main" id="{7FF370F3-624A-4BB6-9BE0-BBB5B052CDA5}"/>
              </a:ext>
            </a:extLst>
          </p:cNvPr>
          <p:cNvSpPr txBox="1">
            <a:spLocks/>
          </p:cNvSpPr>
          <p:nvPr/>
        </p:nvSpPr>
        <p:spPr>
          <a:xfrm>
            <a:off x="302171" y="1490902"/>
            <a:ext cx="8487499" cy="4338398"/>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Data Collection: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Survey, interview, and course review  </a:t>
            </a:r>
          </a:p>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Participants: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143 survey participants (10% response rate)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12 interviewees </a:t>
            </a:r>
          </a:p>
          <a:p>
            <a:pPr lvl="1">
              <a:lnSpc>
                <a:spcPct val="200000"/>
              </a:lnSpc>
              <a:spcAft>
                <a:spcPts val="0"/>
              </a:spcAft>
              <a:buFont typeface="Arial" panose="020B0604020202020204" pitchFamily="34" charset="0"/>
              <a:buChar char="•"/>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37</a:t>
            </a:fld>
            <a:endParaRPr lang="en-US" dirty="0"/>
          </a:p>
        </p:txBody>
      </p:sp>
      <p:pic>
        <p:nvPicPr>
          <p:cNvPr id="6" name="Picture 5">
            <a:extLst>
              <a:ext uri="{FF2B5EF4-FFF2-40B4-BE49-F238E27FC236}">
                <a16:creationId xmlns:a16="http://schemas.microsoft.com/office/drawing/2014/main" id="{FCAC8CA3-4B8B-47DF-8F38-5581F01B2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789" y="4747086"/>
            <a:ext cx="2626109" cy="1636695"/>
          </a:xfrm>
          <a:prstGeom prst="rect">
            <a:avLst/>
          </a:prstGeom>
        </p:spPr>
      </p:pic>
    </p:spTree>
    <p:extLst>
      <p:ext uri="{BB962C8B-B14F-4D97-AF65-F5344CB8AC3E}">
        <p14:creationId xmlns:p14="http://schemas.microsoft.com/office/powerpoint/2010/main" val="3056759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12 Interviewees</a:t>
            </a:r>
          </a:p>
        </p:txBody>
      </p:sp>
      <p:graphicFrame>
        <p:nvGraphicFramePr>
          <p:cNvPr id="6" name="Table 5"/>
          <p:cNvGraphicFramePr>
            <a:graphicFrameLocks noGrp="1"/>
          </p:cNvGraphicFramePr>
          <p:nvPr>
            <p:extLst>
              <p:ext uri="{D42A27DB-BD31-4B8C-83A1-F6EECF244321}">
                <p14:modId xmlns:p14="http://schemas.microsoft.com/office/powerpoint/2010/main" val="2955960698"/>
              </p:ext>
            </p:extLst>
          </p:nvPr>
        </p:nvGraphicFramePr>
        <p:xfrm>
          <a:off x="347385" y="1406901"/>
          <a:ext cx="8213684" cy="4090593"/>
        </p:xfrm>
        <a:graphic>
          <a:graphicData uri="http://schemas.openxmlformats.org/drawingml/2006/table">
            <a:tbl>
              <a:tblPr>
                <a:tableStyleId>{793D81CF-94F2-401A-BA57-92F5A7B2D0C5}</a:tableStyleId>
              </a:tblPr>
              <a:tblGrid>
                <a:gridCol w="776096">
                  <a:extLst>
                    <a:ext uri="{9D8B030D-6E8A-4147-A177-3AD203B41FA5}">
                      <a16:colId xmlns:a16="http://schemas.microsoft.com/office/drawing/2014/main" val="20000"/>
                    </a:ext>
                  </a:extLst>
                </a:gridCol>
                <a:gridCol w="1757354">
                  <a:extLst>
                    <a:ext uri="{9D8B030D-6E8A-4147-A177-3AD203B41FA5}">
                      <a16:colId xmlns:a16="http://schemas.microsoft.com/office/drawing/2014/main" val="20001"/>
                    </a:ext>
                  </a:extLst>
                </a:gridCol>
                <a:gridCol w="3415165">
                  <a:extLst>
                    <a:ext uri="{9D8B030D-6E8A-4147-A177-3AD203B41FA5}">
                      <a16:colId xmlns:a16="http://schemas.microsoft.com/office/drawing/2014/main" val="20002"/>
                    </a:ext>
                  </a:extLst>
                </a:gridCol>
                <a:gridCol w="2265069">
                  <a:extLst>
                    <a:ext uri="{9D8B030D-6E8A-4147-A177-3AD203B41FA5}">
                      <a16:colId xmlns:a16="http://schemas.microsoft.com/office/drawing/2014/main" val="20003"/>
                    </a:ext>
                  </a:extLst>
                </a:gridCol>
              </a:tblGrid>
              <a:tr h="311170">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No.</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Countries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Subject areas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Platforms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0"/>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1"/>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2.</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Education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2"/>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3. 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Education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Canvas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3"/>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4. 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Chemistry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4"/>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5. 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UK</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Medicine</a:t>
                      </a:r>
                      <a:r>
                        <a:rPr lang="en-US" sz="1200" baseline="0" dirty="0">
                          <a:effectLst/>
                          <a:latin typeface="Tahoma" panose="020B0604030504040204" pitchFamily="34" charset="0"/>
                          <a:ea typeface="Tahoma" panose="020B0604030504040204" pitchFamily="34" charset="0"/>
                          <a:cs typeface="Tahoma" panose="020B0604030504040204" pitchFamily="34" charset="0"/>
                        </a:rPr>
                        <a:t> and</a:t>
                      </a:r>
                      <a:r>
                        <a:rPr lang="en-US" sz="1200" dirty="0">
                          <a:effectLst/>
                          <a:latin typeface="Tahoma" panose="020B0604030504040204" pitchFamily="34" charset="0"/>
                          <a:ea typeface="Tahoma" panose="020B0604030504040204" pitchFamily="34" charset="0"/>
                          <a:cs typeface="Tahoma" panose="020B0604030504040204" pitchFamily="34" charset="0"/>
                        </a:rPr>
                        <a:t>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FutureLearn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5"/>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6. 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UK</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FutureLearn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6"/>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7. 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Hong Kong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7"/>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8. 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Mainland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8"/>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9. 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Canada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Psychology</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9"/>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10. 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Australia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Medicine</a:t>
                      </a:r>
                      <a:r>
                        <a:rPr lang="en-US" sz="1200" baseline="0" dirty="0">
                          <a:effectLst/>
                          <a:latin typeface="Tahoma" panose="020B0604030504040204" pitchFamily="34" charset="0"/>
                          <a:ea typeface="Tahoma" panose="020B0604030504040204" pitchFamily="34" charset="0"/>
                          <a:cs typeface="Tahoma" panose="020B0604030504040204" pitchFamily="34" charset="0"/>
                        </a:rPr>
                        <a:t> and</a:t>
                      </a:r>
                      <a:r>
                        <a:rPr lang="en-US" sz="1200" dirty="0">
                          <a:effectLst/>
                          <a:latin typeface="Tahoma" panose="020B0604030504040204" pitchFamily="34" charset="0"/>
                          <a:ea typeface="Tahoma" panose="020B0604030504040204" pitchFamily="34" charset="0"/>
                          <a:cs typeface="Tahoma" panose="020B0604030504040204" pitchFamily="34" charset="0"/>
                        </a:rPr>
                        <a:t>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Open2Study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0"/>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Sweden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Computer Science</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edX</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1"/>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12. 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India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Management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err="1">
                          <a:effectLst/>
                          <a:latin typeface="Tahoma" panose="020B0604030504040204" pitchFamily="34" charset="0"/>
                          <a:ea typeface="Tahoma" panose="020B0604030504040204" pitchFamily="34" charset="0"/>
                          <a:cs typeface="Tahoma" panose="020B0604030504040204" pitchFamily="34" charset="0"/>
                        </a:rPr>
                        <a:t>edX</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38</a:t>
            </a:fld>
            <a:endParaRPr lang="en-US" dirty="0"/>
          </a:p>
        </p:txBody>
      </p:sp>
    </p:spTree>
    <p:extLst>
      <p:ext uri="{BB962C8B-B14F-4D97-AF65-F5344CB8AC3E}">
        <p14:creationId xmlns:p14="http://schemas.microsoft.com/office/powerpoint/2010/main" val="2805477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Data Analysis</a:t>
            </a:r>
          </a:p>
        </p:txBody>
      </p:sp>
      <p:graphicFrame>
        <p:nvGraphicFramePr>
          <p:cNvPr id="6" name="Table 5"/>
          <p:cNvGraphicFramePr>
            <a:graphicFrameLocks noGrp="1"/>
          </p:cNvGraphicFramePr>
          <p:nvPr>
            <p:extLst>
              <p:ext uri="{D42A27DB-BD31-4B8C-83A1-F6EECF244321}">
                <p14:modId xmlns:p14="http://schemas.microsoft.com/office/powerpoint/2010/main" val="2760938072"/>
              </p:ext>
            </p:extLst>
          </p:nvPr>
        </p:nvGraphicFramePr>
        <p:xfrm>
          <a:off x="285750" y="1508760"/>
          <a:ext cx="8241029" cy="4620418"/>
        </p:xfrm>
        <a:graphic>
          <a:graphicData uri="http://schemas.openxmlformats.org/drawingml/2006/table">
            <a:tbl>
              <a:tblPr firstRow="1" bandRow="1">
                <a:tableStyleId>{7E9639D4-E3E2-4D34-9284-5A2195B3D0D7}</a:tableStyleId>
              </a:tblPr>
              <a:tblGrid>
                <a:gridCol w="654821">
                  <a:extLst>
                    <a:ext uri="{9D8B030D-6E8A-4147-A177-3AD203B41FA5}">
                      <a16:colId xmlns:a16="http://schemas.microsoft.com/office/drawing/2014/main" val="20000"/>
                    </a:ext>
                  </a:extLst>
                </a:gridCol>
                <a:gridCol w="3990836">
                  <a:extLst>
                    <a:ext uri="{9D8B030D-6E8A-4147-A177-3AD203B41FA5}">
                      <a16:colId xmlns:a16="http://schemas.microsoft.com/office/drawing/2014/main" val="20001"/>
                    </a:ext>
                  </a:extLst>
                </a:gridCol>
                <a:gridCol w="3595372">
                  <a:extLst>
                    <a:ext uri="{9D8B030D-6E8A-4147-A177-3AD203B41FA5}">
                      <a16:colId xmlns:a16="http://schemas.microsoft.com/office/drawing/2014/main" val="20002"/>
                    </a:ext>
                  </a:extLst>
                </a:gridCol>
              </a:tblGrid>
              <a:tr h="478631">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RQs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ctr">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Data analysis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r h="2010251">
                <a:tc>
                  <a:txBody>
                    <a:bodyPr/>
                    <a:lstStyle/>
                    <a:p>
                      <a:pPr algn="l"/>
                      <a:r>
                        <a:rPr lang="en-US" sz="1800" dirty="0">
                          <a:latin typeface="Tahoma" panose="020B0604030504040204" pitchFamily="34" charset="0"/>
                          <a:ea typeface="Tahoma" panose="020B0604030504040204" pitchFamily="34" charset="0"/>
                          <a:cs typeface="Tahoma" panose="020B0604030504040204" pitchFamily="34" charset="0"/>
                        </a:rPr>
                        <a:t>RQ1</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Survey-open-ended questions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review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r>
                        <a:rPr lang="en-US" sz="1200" dirty="0">
                          <a:effectLst/>
                          <a:latin typeface="Tahoma" panose="020B0604030504040204" pitchFamily="34" charset="0"/>
                          <a:ea typeface="Tahoma" panose="020B0604030504040204" pitchFamily="34" charset="0"/>
                          <a:cs typeface="Tahoma" panose="020B0604030504040204" pitchFamily="34" charset="0"/>
                        </a:rPr>
                        <a:t>(</a:t>
                      </a:r>
                      <a:r>
                        <a:rPr lang="en-US" sz="1200" dirty="0" err="1">
                          <a:effectLst/>
                          <a:latin typeface="Tahoma" panose="020B0604030504040204" pitchFamily="34" charset="0"/>
                          <a:ea typeface="Tahoma" panose="020B0604030504040204" pitchFamily="34" charset="0"/>
                          <a:cs typeface="Tahoma" panose="020B0604030504040204" pitchFamily="34" charset="0"/>
                        </a:rPr>
                        <a:t>Elo</a:t>
                      </a:r>
                      <a:r>
                        <a:rPr lang="en-US" sz="1200" dirty="0">
                          <a:effectLst/>
                          <a:latin typeface="Tahoma" panose="020B0604030504040204" pitchFamily="34" charset="0"/>
                          <a:ea typeface="Tahoma" panose="020B0604030504040204" pitchFamily="34" charset="0"/>
                          <a:cs typeface="Tahoma" panose="020B0604030504040204" pitchFamily="34" charset="0"/>
                        </a:rPr>
                        <a:t> &amp; </a:t>
                      </a:r>
                      <a:r>
                        <a:rPr lang="en-US" sz="1200" dirty="0" err="1">
                          <a:effectLst/>
                          <a:latin typeface="Tahoma" panose="020B0604030504040204" pitchFamily="34" charset="0"/>
                          <a:ea typeface="Tahoma" panose="020B0604030504040204" pitchFamily="34" charset="0"/>
                          <a:cs typeface="Tahoma" panose="020B0604030504040204" pitchFamily="34" charset="0"/>
                        </a:rPr>
                        <a:t>Kyngäs</a:t>
                      </a:r>
                      <a:r>
                        <a:rPr lang="en-US" sz="1200" dirty="0">
                          <a:effectLst/>
                          <a:latin typeface="Tahoma" panose="020B0604030504040204" pitchFamily="34" charset="0"/>
                          <a:ea typeface="Tahoma" panose="020B0604030504040204" pitchFamily="34" charset="0"/>
                          <a:cs typeface="Tahoma" panose="020B0604030504040204" pitchFamily="34" charset="0"/>
                        </a:rPr>
                        <a:t>, 2008)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1"/>
                  </a:ext>
                </a:extLst>
              </a:tr>
              <a:tr h="1244441">
                <a:tc>
                  <a:txBody>
                    <a:bodyPr/>
                    <a:lstStyle/>
                    <a:p>
                      <a:pPr marL="0" algn="l" defTabSz="914400" rtl="0" eaLnBrk="1" latinLnBrk="0" hangingPunct="1"/>
                      <a:r>
                        <a:rPr lang="en-US" sz="1800" kern="1200" dirty="0">
                          <a:latin typeface="Tahoma" panose="020B0604030504040204" pitchFamily="34" charset="0"/>
                          <a:ea typeface="Tahoma" panose="020B0604030504040204" pitchFamily="34" charset="0"/>
                          <a:cs typeface="Tahoma" panose="020B0604030504040204" pitchFamily="34" charset="0"/>
                        </a:rPr>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Survey-open-ended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2"/>
                  </a:ext>
                </a:extLst>
              </a:tr>
              <a:tr h="861536">
                <a:tc>
                  <a:txBody>
                    <a:bodyPr/>
                    <a:lstStyle/>
                    <a:p>
                      <a:pPr algn="l"/>
                      <a:r>
                        <a:rPr lang="en-US" sz="1800" kern="1200" dirty="0">
                          <a:latin typeface="Tahoma" panose="020B0604030504040204" pitchFamily="34" charset="0"/>
                          <a:ea typeface="Tahoma" panose="020B0604030504040204" pitchFamily="34" charset="0"/>
                          <a:cs typeface="Tahoma" panose="020B0604030504040204" pitchFamily="34" charset="0"/>
                        </a:rPr>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39</a:t>
            </a:fld>
            <a:endParaRPr lang="en-US" dirty="0"/>
          </a:p>
        </p:txBody>
      </p:sp>
    </p:spTree>
    <p:extLst>
      <p:ext uri="{BB962C8B-B14F-4D97-AF65-F5344CB8AC3E}">
        <p14:creationId xmlns:p14="http://schemas.microsoft.com/office/powerpoint/2010/main" val="1105622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381000" y="421444"/>
            <a:ext cx="8382000" cy="2245556"/>
          </a:xfrm>
        </p:spPr>
        <p:txBody>
          <a:bodyPr vert="horz" lIns="91440" tIns="45720" rIns="91440" bIns="45720" rtlCol="0" anchor="ct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April 29, 2020</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Zoom Boom</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Synchronous instruction is trending, but experts say a more intentional mix of live and asynchronous classwork is necessary for future remote terms.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Colleen Flaherty, Inside Higher Ed</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https://www.insidehighered.com/news/2020/04/29/synchronous-instruction-hot-right-now-it-sustainable</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CB5036B2-A379-4797-9CED-DAB7309747D0}"/>
              </a:ext>
            </a:extLst>
          </p:cNvPr>
          <p:cNvPicPr>
            <a:picLocks noChangeAspect="1"/>
          </p:cNvPicPr>
          <p:nvPr/>
        </p:nvPicPr>
        <p:blipFill rotWithShape="1">
          <a:blip r:embed="rId3"/>
          <a:srcRect l="11666" t="26145" r="35833" b="7312"/>
          <a:stretch/>
        </p:blipFill>
        <p:spPr>
          <a:xfrm>
            <a:off x="2606217" y="2750820"/>
            <a:ext cx="4800600" cy="4038600"/>
          </a:xfrm>
          <a:prstGeom prst="rect">
            <a:avLst/>
          </a:prstGeom>
        </p:spPr>
      </p:pic>
    </p:spTree>
    <p:extLst>
      <p:ext uri="{BB962C8B-B14F-4D97-AF65-F5344CB8AC3E}">
        <p14:creationId xmlns:p14="http://schemas.microsoft.com/office/powerpoint/2010/main" val="2134358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graphicFrame>
        <p:nvGraphicFramePr>
          <p:cNvPr id="6" name="Chart 5"/>
          <p:cNvGraphicFramePr>
            <a:graphicFrameLocks/>
          </p:cNvGraphicFramePr>
          <p:nvPr>
            <p:extLst>
              <p:ext uri="{D42A27DB-BD31-4B8C-83A1-F6EECF244321}">
                <p14:modId xmlns:p14="http://schemas.microsoft.com/office/powerpoint/2010/main" val="3649674100"/>
              </p:ext>
            </p:extLst>
          </p:nvPr>
        </p:nvGraphicFramePr>
        <p:xfrm>
          <a:off x="351274" y="1567134"/>
          <a:ext cx="8442961" cy="4664075"/>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40</a:t>
            </a:fld>
            <a:endParaRPr lang="en-US" dirty="0"/>
          </a:p>
        </p:txBody>
      </p:sp>
    </p:spTree>
    <p:extLst>
      <p:ext uri="{BB962C8B-B14F-4D97-AF65-F5344CB8AC3E}">
        <p14:creationId xmlns:p14="http://schemas.microsoft.com/office/powerpoint/2010/main" val="288565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pic>
        <p:nvPicPr>
          <p:cNvPr id="7" name="Picture 6"/>
          <p:cNvPicPr>
            <a:picLocks noChangeAspect="1"/>
          </p:cNvPicPr>
          <p:nvPr/>
        </p:nvPicPr>
        <p:blipFill>
          <a:blip r:embed="rId3"/>
          <a:stretch>
            <a:fillRect/>
          </a:stretch>
        </p:blipFill>
        <p:spPr>
          <a:xfrm>
            <a:off x="627129" y="1421119"/>
            <a:ext cx="7718247" cy="4723454"/>
          </a:xfrm>
          <a:prstGeom prst="rect">
            <a:avLst/>
          </a:prstGeom>
        </p:spPr>
      </p:pic>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41</a:t>
            </a:fld>
            <a:endParaRPr lang="en-US" dirty="0"/>
          </a:p>
        </p:txBody>
      </p:sp>
    </p:spTree>
    <p:extLst>
      <p:ext uri="{BB962C8B-B14F-4D97-AF65-F5344CB8AC3E}">
        <p14:creationId xmlns:p14="http://schemas.microsoft.com/office/powerpoint/2010/main" val="64445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RQ1</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337775"/>
            <a:ext cx="7183374"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#1. What are the design considerations of instructors when designing MOOCs?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Learning objectives </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Assessment </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Time for designing MOOC</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Engaging learners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42</a:t>
            </a:fld>
            <a:endParaRPr lang="en-US" dirty="0"/>
          </a:p>
        </p:txBody>
      </p:sp>
      <p:pic>
        <p:nvPicPr>
          <p:cNvPr id="3" name="Picture 2"/>
          <p:cNvPicPr>
            <a:picLocks noChangeAspect="1"/>
          </p:cNvPicPr>
          <p:nvPr/>
        </p:nvPicPr>
        <p:blipFill rotWithShape="1">
          <a:blip r:embed="rId3"/>
          <a:srcRect r="45033"/>
          <a:stretch/>
        </p:blipFill>
        <p:spPr>
          <a:xfrm>
            <a:off x="4735186" y="3827282"/>
            <a:ext cx="3881763" cy="2511738"/>
          </a:xfrm>
          <a:prstGeom prst="rect">
            <a:avLst/>
          </a:prstGeom>
          <a:ln>
            <a:noFill/>
          </a:ln>
          <a:effectLst>
            <a:outerShdw blurRad="190500" algn="tl" rotWithShape="0">
              <a:srgbClr val="000000">
                <a:alpha val="70000"/>
              </a:srgbClr>
            </a:outerShdw>
          </a:effectLst>
        </p:spPr>
      </p:pic>
      <p:sp>
        <p:nvSpPr>
          <p:cNvPr id="4" name="TextBox 3"/>
          <p:cNvSpPr txBox="1"/>
          <p:nvPr/>
        </p:nvSpPr>
        <p:spPr>
          <a:xfrm>
            <a:off x="4694546" y="3337089"/>
            <a:ext cx="3615973"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An example of learning objectives:</a:t>
            </a:r>
          </a:p>
        </p:txBody>
      </p:sp>
    </p:spTree>
    <p:extLst>
      <p:ext uri="{BB962C8B-B14F-4D97-AF65-F5344CB8AC3E}">
        <p14:creationId xmlns:p14="http://schemas.microsoft.com/office/powerpoint/2010/main" val="2864569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1306" y="474219"/>
            <a:ext cx="60464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RQ1 Survey Results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43</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089834873"/>
              </p:ext>
            </p:extLst>
          </p:nvPr>
        </p:nvGraphicFramePr>
        <p:xfrm>
          <a:off x="271306" y="1200150"/>
          <a:ext cx="8494741" cy="54483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658368" y="1584959"/>
            <a:ext cx="8107680" cy="1482091"/>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47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21064" y="474219"/>
            <a:ext cx="6096726"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783889" cy="5086647"/>
          </a:xfrm>
        </p:spPr>
        <p:txBody>
          <a:bodyPr>
            <a:noAutofit/>
          </a:bodyPr>
          <a:lstStyle/>
          <a:p>
            <a:pPr marL="457200" lvl="1" indent="0">
              <a:lnSpc>
                <a:spcPct val="15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Engage learners </a:t>
            </a:r>
          </a:p>
          <a:p>
            <a:pPr marL="457200" lvl="1"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One instructor from US mentioned: </a:t>
            </a:r>
          </a:p>
          <a:p>
            <a:pPr marL="857250" lvl="2" indent="0">
              <a:lnSpc>
                <a:spcPct val="15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“I engaged people in the forum. So </a:t>
            </a:r>
            <a:r>
              <a:rPr lang="en-US" sz="1800" b="1" dirty="0">
                <a:latin typeface="Tahoma" panose="020B0604030504040204" pitchFamily="34" charset="0"/>
                <a:ea typeface="Tahoma" panose="020B0604030504040204" pitchFamily="34" charset="0"/>
                <a:cs typeface="Tahoma" panose="020B0604030504040204" pitchFamily="34" charset="0"/>
              </a:rPr>
              <a:t>each week I would write a message that would be the new welcome page for the week </a:t>
            </a:r>
            <a:r>
              <a:rPr lang="en-US" sz="1800" dirty="0">
                <a:latin typeface="Tahoma" panose="020B0604030504040204" pitchFamily="34" charset="0"/>
                <a:ea typeface="Tahoma" panose="020B0604030504040204" pitchFamily="34" charset="0"/>
                <a:cs typeface="Tahoma" panose="020B0604030504040204" pitchFamily="34" charset="0"/>
              </a:rPr>
              <a:t>that would say, ‘hey come to the forum and ask questions about this or come to the forum introduce yourself’... Of course, I tried to get students to feel like </a:t>
            </a:r>
            <a:r>
              <a:rPr lang="en-US" sz="1800" b="1" dirty="0">
                <a:latin typeface="Tahoma" panose="020B0604030504040204" pitchFamily="34" charset="0"/>
                <a:ea typeface="Tahoma" panose="020B0604030504040204" pitchFamily="34" charset="0"/>
                <a:cs typeface="Tahoma" panose="020B0604030504040204" pitchFamily="34" charset="0"/>
              </a:rPr>
              <a:t>I was engaged with them during the videos by asking them questions</a:t>
            </a:r>
            <a:r>
              <a:rPr lang="en-US" sz="1800" dirty="0">
                <a:latin typeface="Tahoma" panose="020B0604030504040204" pitchFamily="34" charset="0"/>
                <a:ea typeface="Tahoma" panose="020B0604030504040204" pitchFamily="34" charset="0"/>
                <a:cs typeface="Tahoma" panose="020B0604030504040204" pitchFamily="34" charset="0"/>
              </a:rPr>
              <a:t> and telling them to do things during the video.”</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44</a:t>
            </a:fld>
            <a:endParaRPr lang="en-US" dirty="0"/>
          </a:p>
        </p:txBody>
      </p:sp>
      <p:pic>
        <p:nvPicPr>
          <p:cNvPr id="3" name="Picture 2"/>
          <p:cNvPicPr>
            <a:picLocks noChangeAspect="1"/>
          </p:cNvPicPr>
          <p:nvPr/>
        </p:nvPicPr>
        <p:blipFill rotWithShape="1">
          <a:blip r:embed="rId3"/>
          <a:srcRect l="437" t="1019" r="34751" b="32179"/>
          <a:stretch/>
        </p:blipFill>
        <p:spPr>
          <a:xfrm>
            <a:off x="2764541" y="4895681"/>
            <a:ext cx="6053638" cy="14314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3305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RQ2</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6858879"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#2. What challenges do instructors perceive when designing MOOCs?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Assessment methods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Engaging students’ learning</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Time limitation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45</a:t>
            </a:fld>
            <a:endParaRPr lang="en-US" dirty="0"/>
          </a:p>
        </p:txBody>
      </p:sp>
      <p:pic>
        <p:nvPicPr>
          <p:cNvPr id="3" name="Picture 2"/>
          <p:cNvPicPr>
            <a:picLocks noChangeAspect="1"/>
          </p:cNvPicPr>
          <p:nvPr/>
        </p:nvPicPr>
        <p:blipFill>
          <a:blip r:embed="rId3"/>
          <a:stretch>
            <a:fillRect/>
          </a:stretch>
        </p:blipFill>
        <p:spPr>
          <a:xfrm>
            <a:off x="4411744" y="2284082"/>
            <a:ext cx="4366298" cy="3497881"/>
          </a:xfrm>
          <a:prstGeom prst="rect">
            <a:avLst/>
          </a:prstGeom>
          <a:ln>
            <a:noFill/>
          </a:ln>
          <a:effectLst>
            <a:outerShdw blurRad="190500" algn="tl" rotWithShape="0">
              <a:srgbClr val="000000">
                <a:alpha val="70000"/>
              </a:srgbClr>
            </a:outerShdw>
          </a:effectLst>
        </p:spPr>
      </p:pic>
      <p:sp>
        <p:nvSpPr>
          <p:cNvPr id="7" name="TextBox 6"/>
          <p:cNvSpPr txBox="1"/>
          <p:nvPr/>
        </p:nvSpPr>
        <p:spPr>
          <a:xfrm>
            <a:off x="4338916" y="5967664"/>
            <a:ext cx="4627060"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(Note: Above is an example of peer-assessment.)</a:t>
            </a:r>
          </a:p>
        </p:txBody>
      </p:sp>
    </p:spTree>
    <p:extLst>
      <p:ext uri="{BB962C8B-B14F-4D97-AF65-F5344CB8AC3E}">
        <p14:creationId xmlns:p14="http://schemas.microsoft.com/office/powerpoint/2010/main" val="3812078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4320" y="474219"/>
            <a:ext cx="604346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RQ2 Survey Results </a:t>
            </a:r>
          </a:p>
        </p:txBody>
      </p:sp>
      <p:graphicFrame>
        <p:nvGraphicFramePr>
          <p:cNvPr id="6" name="Chart 5"/>
          <p:cNvGraphicFramePr/>
          <p:nvPr>
            <p:extLst>
              <p:ext uri="{D42A27DB-BD31-4B8C-83A1-F6EECF244321}">
                <p14:modId xmlns:p14="http://schemas.microsoft.com/office/powerpoint/2010/main" val="1443630848"/>
              </p:ext>
            </p:extLst>
          </p:nvPr>
        </p:nvGraphicFramePr>
        <p:xfrm>
          <a:off x="274320" y="1306819"/>
          <a:ext cx="8686800" cy="5065776"/>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46</a:t>
            </a:fld>
            <a:endParaRPr lang="en-US" dirty="0"/>
          </a:p>
        </p:txBody>
      </p:sp>
      <p:sp>
        <p:nvSpPr>
          <p:cNvPr id="7" name="Rectangle 6"/>
          <p:cNvSpPr/>
          <p:nvPr/>
        </p:nvSpPr>
        <p:spPr>
          <a:xfrm>
            <a:off x="658368" y="1946699"/>
            <a:ext cx="8107680" cy="157276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557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160774" y="474219"/>
            <a:ext cx="6157016"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647255" cy="50866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Time limitation</a:t>
            </a:r>
          </a:p>
          <a:p>
            <a:pPr marL="457200" lvl="1"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One instructor from education subject mentioned:</a:t>
            </a:r>
          </a:p>
          <a:p>
            <a:pPr marL="857250" lvl="2"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“I think one of the challenges is time. It does take a lot of time to get the videos done. </a:t>
            </a:r>
            <a:r>
              <a:rPr lang="en-US" sz="1800" b="1" dirty="0">
                <a:latin typeface="Tahoma" panose="020B0604030504040204" pitchFamily="34" charset="0"/>
                <a:ea typeface="Tahoma" panose="020B0604030504040204" pitchFamily="34" charset="0"/>
                <a:cs typeface="Tahoma" panose="020B0604030504040204" pitchFamily="34" charset="0"/>
              </a:rPr>
              <a:t>I did not get a course release when I was doing, and it was a side project at the same time as my regular load.</a:t>
            </a:r>
            <a:r>
              <a:rPr lang="en-US" sz="1800" dirty="0">
                <a:latin typeface="Tahoma" panose="020B0604030504040204" pitchFamily="34" charset="0"/>
                <a:ea typeface="Tahoma" panose="020B0604030504040204" pitchFamily="34" charset="0"/>
                <a:cs typeface="Tahoma" panose="020B0604030504040204" pitchFamily="34" charset="0"/>
              </a:rPr>
              <a: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47</a:t>
            </a:fld>
            <a:endParaRPr lang="en-US" dirty="0"/>
          </a:p>
        </p:txBody>
      </p:sp>
      <p:pic>
        <p:nvPicPr>
          <p:cNvPr id="4" name="Picture 3">
            <a:extLst>
              <a:ext uri="{FF2B5EF4-FFF2-40B4-BE49-F238E27FC236}">
                <a16:creationId xmlns:a16="http://schemas.microsoft.com/office/drawing/2014/main" id="{DBAD66AA-CEFC-4C01-8389-9D54AE3F3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478" y="4511039"/>
            <a:ext cx="2682067" cy="18017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91093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RQ3</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#3. How do instructors address the challenges that they perceive related to MOOCs? </a:t>
            </a: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Explore other MOOC examples  </a:t>
            </a: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Seek help from the platform/colleagues/institutions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48</a:t>
            </a:fld>
            <a:endParaRPr lang="en-US" dirty="0"/>
          </a:p>
        </p:txBody>
      </p:sp>
      <p:pic>
        <p:nvPicPr>
          <p:cNvPr id="3" name="Picture 2"/>
          <p:cNvPicPr>
            <a:picLocks noChangeAspect="1"/>
          </p:cNvPicPr>
          <p:nvPr/>
        </p:nvPicPr>
        <p:blipFill>
          <a:blip r:embed="rId3"/>
          <a:stretch>
            <a:fillRect/>
          </a:stretch>
        </p:blipFill>
        <p:spPr>
          <a:xfrm>
            <a:off x="723901" y="3633148"/>
            <a:ext cx="7374986" cy="29052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6950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1306" y="474219"/>
            <a:ext cx="60464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RQ3 Survey Results</a:t>
            </a:r>
          </a:p>
        </p:txBody>
      </p:sp>
      <p:graphicFrame>
        <p:nvGraphicFramePr>
          <p:cNvPr id="6" name="Chart 5"/>
          <p:cNvGraphicFramePr/>
          <p:nvPr>
            <p:extLst>
              <p:ext uri="{D42A27DB-BD31-4B8C-83A1-F6EECF244321}">
                <p14:modId xmlns:p14="http://schemas.microsoft.com/office/powerpoint/2010/main" val="3082994873"/>
              </p:ext>
            </p:extLst>
          </p:nvPr>
        </p:nvGraphicFramePr>
        <p:xfrm>
          <a:off x="0" y="1209972"/>
          <a:ext cx="9144000" cy="517939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49</a:t>
            </a:fld>
            <a:endParaRPr lang="en-US" dirty="0"/>
          </a:p>
        </p:txBody>
      </p:sp>
      <p:sp>
        <p:nvSpPr>
          <p:cNvPr id="8" name="Rectangle 7"/>
          <p:cNvSpPr/>
          <p:nvPr/>
        </p:nvSpPr>
        <p:spPr>
          <a:xfrm>
            <a:off x="819141" y="1665346"/>
            <a:ext cx="8107680" cy="1751093"/>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747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457200" y="274638"/>
            <a:ext cx="8153400" cy="277336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26, 2020</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Zoom, Microsoft and Apple take on remote learning challenges as kids head back to school</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Dalvin Brown, USA Today</a:t>
            </a:r>
            <a:br>
              <a:rPr lang="en-US" sz="28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https://www.usatoday.com/story/tech/2020/08/26/zoom-google-apple-tech-firms-meet-remote-learning-needs-school-starts/5598975002/</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3BAEDA7A-B1E4-4F52-94E2-8F257697AACA}"/>
              </a:ext>
            </a:extLst>
          </p:cNvPr>
          <p:cNvPicPr>
            <a:picLocks noChangeAspect="1"/>
          </p:cNvPicPr>
          <p:nvPr/>
        </p:nvPicPr>
        <p:blipFill>
          <a:blip r:embed="rId3"/>
          <a:stretch>
            <a:fillRect/>
          </a:stretch>
        </p:blipFill>
        <p:spPr>
          <a:xfrm>
            <a:off x="13607" y="3200400"/>
            <a:ext cx="6286500" cy="3533775"/>
          </a:xfrm>
          <a:prstGeom prst="rect">
            <a:avLst/>
          </a:prstGeom>
        </p:spPr>
      </p:pic>
      <p:pic>
        <p:nvPicPr>
          <p:cNvPr id="6" name="Picture 5">
            <a:extLst>
              <a:ext uri="{FF2B5EF4-FFF2-40B4-BE49-F238E27FC236}">
                <a16:creationId xmlns:a16="http://schemas.microsoft.com/office/drawing/2014/main" id="{D54DBFD2-9A5C-4269-86B0-2CAC5405C8CC}"/>
              </a:ext>
            </a:extLst>
          </p:cNvPr>
          <p:cNvPicPr>
            <a:picLocks noChangeAspect="1"/>
          </p:cNvPicPr>
          <p:nvPr/>
        </p:nvPicPr>
        <p:blipFill>
          <a:blip r:embed="rId4"/>
          <a:stretch>
            <a:fillRect/>
          </a:stretch>
        </p:blipFill>
        <p:spPr>
          <a:xfrm>
            <a:off x="6300107" y="2924175"/>
            <a:ext cx="2857500" cy="3810000"/>
          </a:xfrm>
          <a:prstGeom prst="rect">
            <a:avLst/>
          </a:prstGeom>
        </p:spPr>
      </p:pic>
    </p:spTree>
    <p:extLst>
      <p:ext uri="{BB962C8B-B14F-4D97-AF65-F5344CB8AC3E}">
        <p14:creationId xmlns:p14="http://schemas.microsoft.com/office/powerpoint/2010/main" val="646847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110532" y="474219"/>
            <a:ext cx="6207257"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RQ3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200000"/>
              </a:lnSpc>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Explore other MOOC examples </a:t>
            </a:r>
          </a:p>
          <a:p>
            <a:pPr marL="457200" lvl="1"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One MOOC instructor from the US mentioned:</a:t>
            </a:r>
          </a:p>
          <a:p>
            <a:pPr marL="857250" lvl="2" indent="0">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a:t>
            </a:r>
            <a:r>
              <a:rPr lang="en-US" sz="1800" b="1" dirty="0">
                <a:latin typeface="Tahoma" panose="020B0604030504040204" pitchFamily="34" charset="0"/>
                <a:ea typeface="Tahoma" panose="020B0604030504040204" pitchFamily="34" charset="0"/>
                <a:cs typeface="Tahoma" panose="020B0604030504040204" pitchFamily="34" charset="0"/>
              </a:rPr>
              <a:t>When I started making the MOOC, I could see MOOCs that other people had made. </a:t>
            </a:r>
            <a:r>
              <a:rPr lang="en-US" sz="1800" dirty="0">
                <a:latin typeface="Tahoma" panose="020B0604030504040204" pitchFamily="34" charset="0"/>
                <a:ea typeface="Tahoma" panose="020B0604030504040204" pitchFamily="34" charset="0"/>
                <a:cs typeface="Tahoma" panose="020B0604030504040204" pitchFamily="34" charset="0"/>
              </a:rPr>
              <a:t>So I could see what other people did in terms of having videos with questions embedded in the videos, which I really liked.”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50</a:t>
            </a:fld>
            <a:endParaRPr lang="en-US" dirty="0"/>
          </a:p>
        </p:txBody>
      </p:sp>
      <p:pic>
        <p:nvPicPr>
          <p:cNvPr id="4" name="Picture 3">
            <a:extLst>
              <a:ext uri="{FF2B5EF4-FFF2-40B4-BE49-F238E27FC236}">
                <a16:creationId xmlns:a16="http://schemas.microsoft.com/office/drawing/2014/main" id="{FDFBCF0B-F80C-4483-825B-C4D256759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520" y="3614685"/>
            <a:ext cx="4742960" cy="29347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1460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4724" y="1505887"/>
            <a:ext cx="8200626" cy="3846225"/>
          </a:xfrm>
        </p:spPr>
        <p:txBody>
          <a:bodyPr>
            <a:noAutofit/>
          </a:bodyPr>
          <a:lstStyle/>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time limitation </a:t>
            </a:r>
            <a:r>
              <a:rPr lang="en-US" sz="2400" dirty="0">
                <a:latin typeface="Tahoma" panose="020B0604030504040204" pitchFamily="34" charset="0"/>
                <a:ea typeface="Tahoma" panose="020B0604030504040204" pitchFamily="34" charset="0"/>
                <a:cs typeface="Tahoma" panose="020B0604030504040204" pitchFamily="34" charset="0"/>
              </a:rPr>
              <a:t>of creating MOOCs was the primary logistical consideration </a:t>
            </a:r>
            <a:r>
              <a:rPr lang="en-US" dirty="0">
                <a:latin typeface="Tahoma" panose="020B0604030504040204" pitchFamily="34" charset="0"/>
                <a:ea typeface="Tahoma" panose="020B0604030504040204" pitchFamily="34" charset="0"/>
                <a:cs typeface="Tahoma" panose="020B0604030504040204" pitchFamily="34" charset="0"/>
              </a:rPr>
              <a:t>(Hew &amp; Chung, 2014; Watson et al., 2016) </a:t>
            </a:r>
            <a:r>
              <a:rPr lang="en-US" sz="2400" dirty="0">
                <a:latin typeface="Tahoma" panose="020B0604030504040204" pitchFamily="34" charset="0"/>
                <a:ea typeface="Tahoma" panose="020B0604030504040204" pitchFamily="34" charset="0"/>
                <a:cs typeface="Tahoma" panose="020B0604030504040204" pitchFamily="34" charset="0"/>
              </a:rPr>
              <a:t>and challenges</a:t>
            </a:r>
            <a:r>
              <a:rPr lang="en-US" dirty="0">
                <a:latin typeface="Tahoma" panose="020B0604030504040204" pitchFamily="34" charset="0"/>
                <a:ea typeface="Tahoma" panose="020B0604030504040204" pitchFamily="34" charset="0"/>
                <a:cs typeface="Tahoma" panose="020B0604030504040204" pitchFamily="34" charset="0"/>
              </a:rPr>
              <a:t>.</a:t>
            </a:r>
          </a:p>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pedagogical factors </a:t>
            </a:r>
            <a:r>
              <a:rPr lang="en-US" sz="2400" dirty="0">
                <a:latin typeface="Tahoma" panose="020B0604030504040204" pitchFamily="34" charset="0"/>
                <a:ea typeface="Tahoma" panose="020B0604030504040204" pitchFamily="34" charset="0"/>
                <a:cs typeface="Tahoma" panose="020B0604030504040204" pitchFamily="34" charset="0"/>
              </a:rPr>
              <a:t>were the primary design considerations </a:t>
            </a:r>
            <a:r>
              <a:rPr lang="en-US" dirty="0">
                <a:latin typeface="Tahoma" panose="020B0604030504040204" pitchFamily="34" charset="0"/>
                <a:ea typeface="Tahoma" panose="020B0604030504040204" pitchFamily="34" charset="0"/>
                <a:cs typeface="Tahoma" panose="020B0604030504040204" pitchFamily="34" charset="0"/>
              </a:rPr>
              <a:t>(Watson et al., 2016) </a:t>
            </a:r>
            <a:r>
              <a:rPr lang="en-US" sz="2400" dirty="0">
                <a:latin typeface="Tahoma" panose="020B0604030504040204" pitchFamily="34" charset="0"/>
                <a:ea typeface="Tahoma" panose="020B0604030504040204" pitchFamily="34" charset="0"/>
                <a:cs typeface="Tahoma" panose="020B0604030504040204" pitchFamily="34" charset="0"/>
              </a:rPr>
              <a:t>and challenges in MOOC design. </a:t>
            </a:r>
          </a:p>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assessment and engagement strategies </a:t>
            </a:r>
            <a:r>
              <a:rPr lang="en-US" sz="2400" dirty="0">
                <a:latin typeface="Tahoma" panose="020B0604030504040204" pitchFamily="34" charset="0"/>
                <a:ea typeface="Tahoma" panose="020B0604030504040204" pitchFamily="34" charset="0"/>
                <a:cs typeface="Tahoma" panose="020B0604030504040204" pitchFamily="34" charset="0"/>
              </a:rPr>
              <a:t>are the main considerations as well as challenges.</a:t>
            </a:r>
          </a:p>
          <a:p>
            <a:pPr marL="457200" lvl="1" indent="0">
              <a:lnSpc>
                <a:spcPct val="150000"/>
              </a:lnSpc>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150000"/>
              </a:lnSpc>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50A2EF9C-6521-47CF-B603-3516A638A186}"/>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51</a:t>
            </a:fld>
            <a:endParaRPr lang="en-US" dirty="0"/>
          </a:p>
        </p:txBody>
      </p:sp>
    </p:spTree>
    <p:extLst>
      <p:ext uri="{BB962C8B-B14F-4D97-AF65-F5344CB8AC3E}">
        <p14:creationId xmlns:p14="http://schemas.microsoft.com/office/powerpoint/2010/main" val="1099660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491068" y="745067"/>
            <a:ext cx="8178800" cy="5418665"/>
          </a:xfrm>
        </p:spPr>
        <p:txBody>
          <a:bodyPr/>
          <a:lstStyle/>
          <a:p>
            <a:pPr algn="ctr"/>
            <a:r>
              <a:rPr lang="en-US" dirty="0">
                <a:solidFill>
                  <a:srgbClr val="FFFF00"/>
                </a:solidFill>
              </a:rPr>
              <a:t>Study #2</a:t>
            </a:r>
            <a:br>
              <a:rPr lang="en-US" dirty="0">
                <a:solidFill>
                  <a:srgbClr val="FFFF00"/>
                </a:solidFill>
              </a:rPr>
            </a:br>
            <a:r>
              <a:rPr lang="en-US" dirty="0">
                <a:solidFill>
                  <a:srgbClr val="FFFF00"/>
                </a:solidFill>
              </a:rPr>
              <a:t>MOOCs Instructional Design to Facilitate Participants’ Self-directed Learning</a:t>
            </a:r>
            <a:br>
              <a:rPr lang="en-US" dirty="0"/>
            </a:br>
            <a:br>
              <a:rPr lang="en-US" sz="2400" dirty="0"/>
            </a:br>
            <a:r>
              <a:rPr lang="en-US" sz="2000" dirty="0"/>
              <a:t>Zhu, M., &amp; Bonk, C. J. (2019). Designing MOOCs to facilitate participant self-monitoring for self-directed learning. </a:t>
            </a:r>
            <a:r>
              <a:rPr lang="en-US" sz="2000" i="1" dirty="0"/>
              <a:t>Online Learning, 23</a:t>
            </a:r>
            <a:r>
              <a:rPr lang="en-US" sz="2000" dirty="0"/>
              <a:t>(4), 106-134</a:t>
            </a:r>
            <a:br>
              <a:rPr lang="en-US" sz="2000" dirty="0"/>
            </a:br>
            <a:r>
              <a:rPr lang="en-US" sz="2000" dirty="0"/>
              <a:t>Zhu, M., &amp; Bonk, C. J. (2019). Designing MOOCs to facilitate participant self-directed learning: An analysis of instructor perspectives and practices. </a:t>
            </a:r>
            <a:r>
              <a:rPr lang="en-US" sz="2000" i="1" dirty="0"/>
              <a:t>International Journal of Self-Directed Learning</a:t>
            </a:r>
            <a:r>
              <a:rPr lang="en-US" sz="2000" dirty="0"/>
              <a:t>, </a:t>
            </a:r>
            <a:r>
              <a:rPr lang="en-US" sz="2000" i="1" dirty="0"/>
              <a:t>16</a:t>
            </a:r>
            <a:r>
              <a:rPr lang="en-US" sz="2000" dirty="0"/>
              <a:t>(2), 39-60. </a:t>
            </a:r>
            <a:br>
              <a:rPr lang="en-US" sz="2000" dirty="0"/>
            </a:br>
            <a:endParaRPr lang="en-US" sz="2000" dirty="0"/>
          </a:p>
        </p:txBody>
      </p:sp>
    </p:spTree>
    <p:extLst>
      <p:ext uri="{BB962C8B-B14F-4D97-AF65-F5344CB8AC3E}">
        <p14:creationId xmlns:p14="http://schemas.microsoft.com/office/powerpoint/2010/main" val="156826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61714" y="1723233"/>
            <a:ext cx="8172686" cy="4094637"/>
          </a:xfrm>
        </p:spPr>
        <p:txBody>
          <a:bodyPr>
            <a:noAutofit/>
          </a:bodyPr>
          <a:lstStyle/>
          <a:p>
            <a:pPr marL="457200" lvl="1" indent="0">
              <a:lnSpc>
                <a:spcPct val="150000"/>
              </a:lnSpc>
              <a:spcAft>
                <a:spcPts val="0"/>
              </a:spcAft>
              <a:buNone/>
            </a:pPr>
            <a:r>
              <a:rPr lang="en-US" sz="2600" b="1" dirty="0">
                <a:latin typeface="Tahoma" panose="020B0604030504040204" pitchFamily="34" charset="0"/>
                <a:ea typeface="Tahoma" panose="020B0604030504040204" pitchFamily="34" charset="0"/>
                <a:cs typeface="Tahoma" panose="020B0604030504040204" pitchFamily="34" charset="0"/>
              </a:rPr>
              <a:t>Self-directed learning (SDL) (Garrison, 1997)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(1) self-management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(2) self-monitoring</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(3) motivation </a:t>
            </a:r>
          </a:p>
          <a:p>
            <a:pPr marL="457200" lvl="1" indent="0">
              <a:lnSpc>
                <a:spcPct val="150000"/>
              </a:lnSpc>
              <a:spcAft>
                <a:spcPts val="0"/>
              </a:spcAft>
              <a:buNone/>
            </a:pP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Key Terms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53</a:t>
            </a:fld>
            <a:endParaRPr lang="en-US" dirty="0"/>
          </a:p>
        </p:txBody>
      </p:sp>
      <p:pic>
        <p:nvPicPr>
          <p:cNvPr id="5" name="Picture 4">
            <a:extLst>
              <a:ext uri="{FF2B5EF4-FFF2-40B4-BE49-F238E27FC236}">
                <a16:creationId xmlns:a16="http://schemas.microsoft.com/office/drawing/2014/main" id="{C31E0250-72B7-4E14-80E7-659617988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927" y="3446272"/>
            <a:ext cx="4618475" cy="26887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8867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9541" y="1524000"/>
            <a:ext cx="8092439" cy="3970020"/>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Learners need self-directed learning skills and strategies to be successful in MOOCs </a:t>
            </a:r>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Halawa</a:t>
            </a:r>
            <a:r>
              <a:rPr lang="en-US" dirty="0">
                <a:latin typeface="Tahoma" panose="020B0604030504040204" pitchFamily="34" charset="0"/>
                <a:ea typeface="Tahoma" panose="020B0604030504040204" pitchFamily="34" charset="0"/>
                <a:cs typeface="Tahoma" panose="020B0604030504040204" pitchFamily="34" charset="0"/>
              </a:rPr>
              <a:t>, Greene, &amp; Mitchell, 2014; Littlejohn &amp; Milligan, 2016), </a:t>
            </a:r>
            <a:r>
              <a:rPr lang="en-US" sz="2400" dirty="0">
                <a:latin typeface="Tahoma" panose="020B0604030504040204" pitchFamily="34" charset="0"/>
                <a:ea typeface="Tahoma" panose="020B0604030504040204" pitchFamily="34" charset="0"/>
                <a:cs typeface="Tahoma" panose="020B0604030504040204" pitchFamily="34" charset="0"/>
              </a:rPr>
              <a:t>as there is a lack of personalized interaction with teachers.</a:t>
            </a:r>
          </a:p>
          <a:p>
            <a:pPr marL="457200" lvl="1" indent="0">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Self-directness of a learner might vary in different learning environments which means that the learners could be more self-directed in one learning environment than another </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Hiemstra</a:t>
            </a:r>
            <a:r>
              <a:rPr lang="en-US" sz="2400" dirty="0">
                <a:latin typeface="Tahoma" panose="020B0604030504040204" pitchFamily="34" charset="0"/>
                <a:ea typeface="Tahoma" panose="020B0604030504040204" pitchFamily="34" charset="0"/>
                <a:cs typeface="Tahoma" panose="020B0604030504040204" pitchFamily="34" charset="0"/>
              </a:rPr>
              <a:t>, 1994).</a:t>
            </a: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54</a:t>
            </a:fld>
            <a:endParaRPr lang="en-US" dirty="0"/>
          </a:p>
        </p:txBody>
      </p:sp>
    </p:spTree>
    <p:extLst>
      <p:ext uri="{BB962C8B-B14F-4D97-AF65-F5344CB8AC3E}">
        <p14:creationId xmlns:p14="http://schemas.microsoft.com/office/powerpoint/2010/main" val="4182690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77190" y="1548061"/>
            <a:ext cx="7745730" cy="3770699"/>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Instructional design can greatly influence students’ interaction and engagement </a:t>
            </a:r>
            <a:r>
              <a:rPr lang="en-US" dirty="0">
                <a:latin typeface="Tahoma" panose="020B0604030504040204" pitchFamily="34" charset="0"/>
                <a:ea typeface="Tahoma" panose="020B0604030504040204" pitchFamily="34" charset="0"/>
                <a:cs typeface="Tahoma" panose="020B0604030504040204" pitchFamily="34" charset="0"/>
              </a:rPr>
              <a:t>(Garrison &amp; Cleveland-Innes, 2005) </a:t>
            </a:r>
            <a:r>
              <a:rPr lang="en-US" sz="2000" b="1" dirty="0">
                <a:latin typeface="Tahoma" panose="020B0604030504040204" pitchFamily="34" charset="0"/>
                <a:ea typeface="Tahoma" panose="020B0604030504040204" pitchFamily="34" charset="0"/>
                <a:cs typeface="Tahoma" panose="020B0604030504040204" pitchFamily="34" charset="0"/>
              </a:rPr>
              <a:t>and success in online learning </a:t>
            </a:r>
            <a:r>
              <a:rPr lang="en-US" sz="1400" dirty="0">
                <a:latin typeface="Tahoma" panose="020B0604030504040204" pitchFamily="34" charset="0"/>
                <a:ea typeface="Tahoma" panose="020B0604030504040204" pitchFamily="34" charset="0"/>
                <a:cs typeface="Tahoma" panose="020B0604030504040204" pitchFamily="34" charset="0"/>
              </a:rPr>
              <a:t>(Song, Singleton, Hill, &amp; Koh, 2004; Swan, 2001).</a:t>
            </a:r>
          </a:p>
          <a:p>
            <a:pPr lvl="1">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However, few studies have examined instructional design and the delivery of instruction using MOOCs from instructor perspectives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dirty="0" err="1">
                <a:latin typeface="Tahoma" panose="020B0604030504040204" pitchFamily="34" charset="0"/>
                <a:ea typeface="Tahoma" panose="020B0604030504040204" pitchFamily="34" charset="0"/>
                <a:cs typeface="Tahoma" panose="020B0604030504040204" pitchFamily="34" charset="0"/>
              </a:rPr>
              <a:t>Margaryan</a:t>
            </a:r>
            <a:r>
              <a:rPr lang="en-US" sz="1400" dirty="0">
                <a:latin typeface="Tahoma" panose="020B0604030504040204" pitchFamily="34" charset="0"/>
                <a:ea typeface="Tahoma" panose="020B0604030504040204" pitchFamily="34" charset="0"/>
                <a:cs typeface="Tahoma" panose="020B0604030504040204" pitchFamily="34" charset="0"/>
              </a:rPr>
              <a:t> et al., 2015; Watson et al., 2016); </a:t>
            </a:r>
            <a:r>
              <a:rPr lang="en-US" sz="2000" b="1" dirty="0">
                <a:latin typeface="Tahoma" panose="020B0604030504040204" pitchFamily="34" charset="0"/>
                <a:ea typeface="Tahoma" panose="020B0604030504040204" pitchFamily="34" charset="0"/>
                <a:cs typeface="Tahoma" panose="020B0604030504040204" pitchFamily="34" charset="0"/>
              </a:rPr>
              <a:t>especially lacking is research on instructors’ perception of SDL and how they design MOOCs to facilitate students’ SDL. </a:t>
            </a:r>
            <a:r>
              <a:rPr lang="en-US" dirty="0">
                <a:latin typeface="Tahoma" panose="020B0604030504040204" pitchFamily="34" charset="0"/>
                <a:ea typeface="Tahoma" panose="020B0604030504040204" pitchFamily="34" charset="0"/>
                <a:cs typeface="Tahoma" panose="020B0604030504040204" pitchFamily="34" charset="0"/>
              </a:rPr>
              <a:t> </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55</a:t>
            </a:fld>
            <a:endParaRPr lang="en-US" dirty="0"/>
          </a:p>
        </p:txBody>
      </p:sp>
    </p:spTree>
    <p:extLst>
      <p:ext uri="{BB962C8B-B14F-4D97-AF65-F5344CB8AC3E}">
        <p14:creationId xmlns:p14="http://schemas.microsoft.com/office/powerpoint/2010/main" val="141663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4111" y="1325583"/>
            <a:ext cx="8208611" cy="5086647"/>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purpose is to inform instructors or instructional designers and MOOC providers of the current practices of designing MOOCs to facilitate learners’ SDL.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56</a:t>
            </a:fld>
            <a:endParaRPr lang="en-US" dirty="0"/>
          </a:p>
        </p:txBody>
      </p:sp>
      <p:pic>
        <p:nvPicPr>
          <p:cNvPr id="6" name="Picture 5">
            <a:extLst>
              <a:ext uri="{FF2B5EF4-FFF2-40B4-BE49-F238E27FC236}">
                <a16:creationId xmlns:a16="http://schemas.microsoft.com/office/drawing/2014/main" id="{69BC63C1-3ABB-42A3-8229-81275BCC0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182" y="3976009"/>
            <a:ext cx="4810226" cy="2185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913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402080"/>
            <a:ext cx="8568689" cy="5010150"/>
          </a:xfrm>
        </p:spPr>
        <p:txBody>
          <a:bodyPr>
            <a:noAutofit/>
          </a:bodyPr>
          <a:lstStyle/>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participant SDL skills?</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their facilitation of participant SDL skills? </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instructors design and deliver MOOCs to facilitate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a.	How is technology being used by MOOC instructors to support the development of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b.	What technology features or functions do MOOC instructors want to have to improve their facilitation of MOOC participant SDL skills?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57</a:t>
            </a:fld>
            <a:endParaRPr lang="en-US" dirty="0"/>
          </a:p>
        </p:txBody>
      </p:sp>
    </p:spTree>
    <p:extLst>
      <p:ext uri="{BB962C8B-B14F-4D97-AF65-F5344CB8AC3E}">
        <p14:creationId xmlns:p14="http://schemas.microsoft.com/office/powerpoint/2010/main" val="620004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Design</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07263" y="1450848"/>
            <a:ext cx="8435293" cy="3848783"/>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Explanatory sequential mixed methods design </a:t>
            </a:r>
            <a:r>
              <a:rPr lang="en-US" sz="1800" dirty="0">
                <a:latin typeface="Tahoma" panose="020B0604030504040204" pitchFamily="34" charset="0"/>
                <a:ea typeface="Tahoma" panose="020B0604030504040204" pitchFamily="34" charset="0"/>
                <a:cs typeface="Tahoma" panose="020B0604030504040204" pitchFamily="34" charset="0"/>
              </a:rPr>
              <a:t>(Creswell &amp; Clark, 2017)</a:t>
            </a:r>
          </a:p>
        </p:txBody>
      </p:sp>
      <p:graphicFrame>
        <p:nvGraphicFramePr>
          <p:cNvPr id="11" name="Diagram 10">
            <a:extLst>
              <a:ext uri="{FF2B5EF4-FFF2-40B4-BE49-F238E27FC236}">
                <a16:creationId xmlns:a16="http://schemas.microsoft.com/office/drawing/2014/main" id="{1A7E8FE3-F3D4-425E-B39B-87F0EB6CEA85}"/>
              </a:ext>
            </a:extLst>
          </p:cNvPr>
          <p:cNvGraphicFramePr/>
          <p:nvPr>
            <p:extLst>
              <p:ext uri="{D42A27DB-BD31-4B8C-83A1-F6EECF244321}">
                <p14:modId xmlns:p14="http://schemas.microsoft.com/office/powerpoint/2010/main" val="1219287149"/>
              </p:ext>
            </p:extLst>
          </p:nvPr>
        </p:nvGraphicFramePr>
        <p:xfrm>
          <a:off x="207263" y="2357548"/>
          <a:ext cx="8936737" cy="251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58</a:t>
            </a:fld>
            <a:endParaRPr lang="en-US" dirty="0"/>
          </a:p>
        </p:txBody>
      </p:sp>
      <p:pic>
        <p:nvPicPr>
          <p:cNvPr id="7" name="Picture 6">
            <a:extLst>
              <a:ext uri="{FF2B5EF4-FFF2-40B4-BE49-F238E27FC236}">
                <a16:creationId xmlns:a16="http://schemas.microsoft.com/office/drawing/2014/main" id="{6B9032E3-D7AD-4077-B7BC-2BCB412E1B6D}"/>
              </a:ext>
            </a:extLst>
          </p:cNvPr>
          <p:cNvPicPr>
            <a:picLocks noChangeAspect="1"/>
          </p:cNvPicPr>
          <p:nvPr/>
        </p:nvPicPr>
        <p:blipFill rotWithShape="1">
          <a:blip r:embed="rId8">
            <a:extLst>
              <a:ext uri="{28A0092B-C50C-407E-A947-70E740481C1C}">
                <a14:useLocalDpi xmlns:a14="http://schemas.microsoft.com/office/drawing/2010/main" val="0"/>
              </a:ext>
            </a:extLst>
          </a:blip>
          <a:srcRect l="25962" t="52860"/>
          <a:stretch/>
        </p:blipFill>
        <p:spPr>
          <a:xfrm>
            <a:off x="2575560" y="4514281"/>
            <a:ext cx="6568440" cy="1869500"/>
          </a:xfrm>
          <a:prstGeom prst="rect">
            <a:avLst/>
          </a:prstGeom>
        </p:spPr>
      </p:pic>
    </p:spTree>
    <p:extLst>
      <p:ext uri="{BB962C8B-B14F-4D97-AF65-F5344CB8AC3E}">
        <p14:creationId xmlns:p14="http://schemas.microsoft.com/office/powerpoint/2010/main" val="13157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Survey:</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Volunteer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198 instructors responded to the survey (10% response rate)</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Homogeneous purposeful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 Patton, 2002)</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Maximal variation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22 interviewees </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MOOC review: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Reviewed 22 interviewees’ MOOCs </a:t>
            </a:r>
          </a:p>
          <a:p>
            <a:pPr lvl="1">
              <a:lnSpc>
                <a:spcPct val="150000"/>
              </a:lnSpc>
              <a:spcAft>
                <a:spcPts val="0"/>
              </a:spcAft>
              <a:buFont typeface="Arial" panose="020B0604020202020204" pitchFamily="34" charset="0"/>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59</a:t>
            </a:fld>
            <a:endParaRPr lang="en-US" dirty="0"/>
          </a:p>
        </p:txBody>
      </p:sp>
      <p:pic>
        <p:nvPicPr>
          <p:cNvPr id="6" name="Picture 5">
            <a:extLst>
              <a:ext uri="{FF2B5EF4-FFF2-40B4-BE49-F238E27FC236}">
                <a16:creationId xmlns:a16="http://schemas.microsoft.com/office/drawing/2014/main" id="{402948D3-194C-4C1D-8384-BF44B70A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978" y="4241800"/>
            <a:ext cx="3048819" cy="2032546"/>
          </a:xfrm>
          <a:prstGeom prst="rect">
            <a:avLst/>
          </a:prstGeom>
        </p:spPr>
      </p:pic>
    </p:spTree>
    <p:extLst>
      <p:ext uri="{BB962C8B-B14F-4D97-AF65-F5344CB8AC3E}">
        <p14:creationId xmlns:p14="http://schemas.microsoft.com/office/powerpoint/2010/main" val="368959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MOOC Trends and Recent Data</a:t>
            </a:r>
          </a:p>
        </p:txBody>
      </p:sp>
      <p:pic>
        <p:nvPicPr>
          <p:cNvPr id="6" name="Picture 5">
            <a:extLst>
              <a:ext uri="{FF2B5EF4-FFF2-40B4-BE49-F238E27FC236}">
                <a16:creationId xmlns:a16="http://schemas.microsoft.com/office/drawing/2014/main" id="{B0EB9072-C8D9-4971-A15D-B55DCD44E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912"/>
            <a:ext cx="9144000" cy="4133088"/>
          </a:xfrm>
          <a:prstGeom prst="rect">
            <a:avLst/>
          </a:prstGeom>
        </p:spPr>
      </p:pic>
    </p:spTree>
    <p:extLst>
      <p:ext uri="{BB962C8B-B14F-4D97-AF65-F5344CB8AC3E}">
        <p14:creationId xmlns:p14="http://schemas.microsoft.com/office/powerpoint/2010/main" val="188073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45988259"/>
              </p:ext>
            </p:extLst>
          </p:nvPr>
        </p:nvGraphicFramePr>
        <p:xfrm>
          <a:off x="62864" y="47636"/>
          <a:ext cx="8938259" cy="6703557"/>
        </p:xfrm>
        <a:graphic>
          <a:graphicData uri="http://schemas.openxmlformats.org/drawingml/2006/table">
            <a:tbl>
              <a:tblPr>
                <a:tableStyleId>{5C22544A-7EE6-4342-B048-85BDC9FD1C3A}</a:tableStyleId>
              </a:tblPr>
              <a:tblGrid>
                <a:gridCol w="1093167">
                  <a:extLst>
                    <a:ext uri="{9D8B030D-6E8A-4147-A177-3AD203B41FA5}">
                      <a16:colId xmlns:a16="http://schemas.microsoft.com/office/drawing/2014/main" val="932521007"/>
                    </a:ext>
                  </a:extLst>
                </a:gridCol>
                <a:gridCol w="1157473">
                  <a:extLst>
                    <a:ext uri="{9D8B030D-6E8A-4147-A177-3AD203B41FA5}">
                      <a16:colId xmlns:a16="http://schemas.microsoft.com/office/drawing/2014/main" val="2967012757"/>
                    </a:ext>
                  </a:extLst>
                </a:gridCol>
                <a:gridCol w="1414690">
                  <a:extLst>
                    <a:ext uri="{9D8B030D-6E8A-4147-A177-3AD203B41FA5}">
                      <a16:colId xmlns:a16="http://schemas.microsoft.com/office/drawing/2014/main" val="1584354629"/>
                    </a:ext>
                  </a:extLst>
                </a:gridCol>
                <a:gridCol w="964561">
                  <a:extLst>
                    <a:ext uri="{9D8B030D-6E8A-4147-A177-3AD203B41FA5}">
                      <a16:colId xmlns:a16="http://schemas.microsoft.com/office/drawing/2014/main" val="3247053123"/>
                    </a:ext>
                  </a:extLst>
                </a:gridCol>
                <a:gridCol w="900257">
                  <a:extLst>
                    <a:ext uri="{9D8B030D-6E8A-4147-A177-3AD203B41FA5}">
                      <a16:colId xmlns:a16="http://schemas.microsoft.com/office/drawing/2014/main" val="4188251888"/>
                    </a:ext>
                  </a:extLst>
                </a:gridCol>
                <a:gridCol w="1093167">
                  <a:extLst>
                    <a:ext uri="{9D8B030D-6E8A-4147-A177-3AD203B41FA5}">
                      <a16:colId xmlns:a16="http://schemas.microsoft.com/office/drawing/2014/main" val="1202228989"/>
                    </a:ext>
                  </a:extLst>
                </a:gridCol>
                <a:gridCol w="964561">
                  <a:extLst>
                    <a:ext uri="{9D8B030D-6E8A-4147-A177-3AD203B41FA5}">
                      <a16:colId xmlns:a16="http://schemas.microsoft.com/office/drawing/2014/main" val="4084844666"/>
                    </a:ext>
                  </a:extLst>
                </a:gridCol>
                <a:gridCol w="1350383">
                  <a:extLst>
                    <a:ext uri="{9D8B030D-6E8A-4147-A177-3AD203B41FA5}">
                      <a16:colId xmlns:a16="http://schemas.microsoft.com/office/drawing/2014/main" val="625979330"/>
                    </a:ext>
                  </a:extLst>
                </a:gridCol>
              </a:tblGrid>
              <a:tr h="291459">
                <a:tc>
                  <a:txBody>
                    <a:bodyPr/>
                    <a:lstStyle/>
                    <a:p>
                      <a:pPr>
                        <a:lnSpc>
                          <a:spcPct val="200000"/>
                        </a:lnSpc>
                        <a:spcAft>
                          <a:spcPts val="0"/>
                        </a:spcAft>
                      </a:pPr>
                      <a:r>
                        <a:rPr lang="en-US" sz="1000" dirty="0">
                          <a:effectLst/>
                        </a:rPr>
                        <a:t>Pseudonym</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Country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Subject area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Platform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Gender</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Mode of the M</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125211775"/>
                  </a:ext>
                </a:extLst>
              </a:tr>
              <a:tr h="291459">
                <a:tc>
                  <a:txBody>
                    <a:bodyPr/>
                    <a:lstStyle/>
                    <a:p>
                      <a:pPr>
                        <a:lnSpc>
                          <a:spcPct val="200000"/>
                        </a:lnSpc>
                        <a:spcAft>
                          <a:spcPts val="0"/>
                        </a:spcAft>
                      </a:pPr>
                      <a:r>
                        <a:rPr lang="en-US" sz="1000">
                          <a:effectLst/>
                        </a:rPr>
                        <a:t>Lucas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24155218"/>
                  </a:ext>
                </a:extLst>
              </a:tr>
              <a:tr h="291459">
                <a:tc>
                  <a:txBody>
                    <a:bodyPr/>
                    <a:lstStyle/>
                    <a:p>
                      <a:pPr>
                        <a:lnSpc>
                          <a:spcPct val="200000"/>
                        </a:lnSpc>
                        <a:spcAft>
                          <a:spcPts val="0"/>
                        </a:spcAft>
                      </a:pPr>
                      <a:r>
                        <a:rPr lang="en-US" sz="1000">
                          <a:effectLst/>
                        </a:rPr>
                        <a:t>Branden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Udacity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89680309"/>
                  </a:ext>
                </a:extLst>
              </a:tr>
              <a:tr h="291459">
                <a:tc>
                  <a:txBody>
                    <a:bodyPr/>
                    <a:lstStyle/>
                    <a:p>
                      <a:pPr>
                        <a:lnSpc>
                          <a:spcPct val="200000"/>
                        </a:lnSpc>
                        <a:spcAft>
                          <a:spcPts val="0"/>
                        </a:spcAft>
                      </a:pPr>
                      <a:r>
                        <a:rPr lang="en-US" sz="1000">
                          <a:effectLst/>
                        </a:rPr>
                        <a:t>Logan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70089059"/>
                  </a:ext>
                </a:extLst>
              </a:tr>
              <a:tr h="291459">
                <a:tc>
                  <a:txBody>
                    <a:bodyPr/>
                    <a:lstStyle/>
                    <a:p>
                      <a:pPr>
                        <a:lnSpc>
                          <a:spcPct val="200000"/>
                        </a:lnSpc>
                        <a:spcAft>
                          <a:spcPts val="0"/>
                        </a:spcAft>
                      </a:pPr>
                      <a:r>
                        <a:rPr lang="en-US" sz="1000">
                          <a:effectLst/>
                        </a:rPr>
                        <a:t>Emma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704511123"/>
                  </a:ext>
                </a:extLst>
              </a:tr>
              <a:tr h="291459">
                <a:tc>
                  <a:txBody>
                    <a:bodyPr/>
                    <a:lstStyle/>
                    <a:p>
                      <a:pPr>
                        <a:lnSpc>
                          <a:spcPct val="200000"/>
                        </a:lnSpc>
                        <a:spcAft>
                          <a:spcPts val="0"/>
                        </a:spcAft>
                      </a:pPr>
                      <a:r>
                        <a:rPr lang="en-US" sz="1000">
                          <a:effectLst/>
                        </a:rPr>
                        <a:t>Jason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93329964"/>
                  </a:ext>
                </a:extLst>
              </a:tr>
              <a:tr h="291459">
                <a:tc>
                  <a:txBody>
                    <a:bodyPr/>
                    <a:lstStyle/>
                    <a:p>
                      <a:pPr>
                        <a:lnSpc>
                          <a:spcPct val="200000"/>
                        </a:lnSpc>
                        <a:spcAft>
                          <a:spcPts val="0"/>
                        </a:spcAft>
                      </a:pPr>
                      <a:r>
                        <a:rPr lang="en-US" sz="1000">
                          <a:effectLst/>
                        </a:rPr>
                        <a:t>Jackson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872497671"/>
                  </a:ext>
                </a:extLst>
              </a:tr>
              <a:tr h="291459">
                <a:tc>
                  <a:txBody>
                    <a:bodyPr/>
                    <a:lstStyle/>
                    <a:p>
                      <a:pPr>
                        <a:lnSpc>
                          <a:spcPct val="200000"/>
                        </a:lnSpc>
                        <a:spcAft>
                          <a:spcPts val="0"/>
                        </a:spcAft>
                      </a:pPr>
                      <a:r>
                        <a:rPr lang="en-US" sz="1000" dirty="0">
                          <a:effectLst/>
                        </a:rPr>
                        <a:t>Samuel</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4</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560915896"/>
                  </a:ext>
                </a:extLst>
              </a:tr>
              <a:tr h="291459">
                <a:tc>
                  <a:txBody>
                    <a:bodyPr/>
                    <a:lstStyle/>
                    <a:p>
                      <a:pPr>
                        <a:lnSpc>
                          <a:spcPct val="200000"/>
                        </a:lnSpc>
                        <a:spcAft>
                          <a:spcPts val="0"/>
                        </a:spcAft>
                      </a:pPr>
                      <a:r>
                        <a:rPr lang="en-US" sz="1000">
                          <a:effectLst/>
                        </a:rPr>
                        <a:t>Hannah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980947886"/>
                  </a:ext>
                </a:extLst>
              </a:tr>
              <a:tr h="291459">
                <a:tc>
                  <a:txBody>
                    <a:bodyPr/>
                    <a:lstStyle/>
                    <a:p>
                      <a:pPr>
                        <a:lnSpc>
                          <a:spcPct val="200000"/>
                        </a:lnSpc>
                        <a:spcAft>
                          <a:spcPts val="0"/>
                        </a:spcAft>
                      </a:pPr>
                      <a:r>
                        <a:rPr lang="en-US" sz="1000">
                          <a:effectLst/>
                        </a:rPr>
                        <a:t>Ashley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198779683"/>
                  </a:ext>
                </a:extLst>
              </a:tr>
              <a:tr h="291459">
                <a:tc>
                  <a:txBody>
                    <a:bodyPr/>
                    <a:lstStyle/>
                    <a:p>
                      <a:pPr>
                        <a:lnSpc>
                          <a:spcPct val="200000"/>
                        </a:lnSpc>
                        <a:spcAft>
                          <a:spcPts val="0"/>
                        </a:spcAft>
                      </a:pPr>
                      <a:r>
                        <a:rPr lang="en-US" sz="1000">
                          <a:effectLst/>
                        </a:rPr>
                        <a:t>Andrew</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UK</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Art</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9202830"/>
                  </a:ext>
                </a:extLst>
              </a:tr>
              <a:tr h="291459">
                <a:tc>
                  <a:txBody>
                    <a:bodyPr/>
                    <a:lstStyle/>
                    <a:p>
                      <a:pPr>
                        <a:lnSpc>
                          <a:spcPct val="200000"/>
                        </a:lnSpc>
                        <a:spcAft>
                          <a:spcPts val="0"/>
                        </a:spcAft>
                      </a:pPr>
                      <a:r>
                        <a:rPr lang="en-US" sz="1000">
                          <a:effectLst/>
                        </a:rPr>
                        <a:t>Emily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31500456"/>
                  </a:ext>
                </a:extLst>
              </a:tr>
              <a:tr h="291459">
                <a:tc>
                  <a:txBody>
                    <a:bodyPr/>
                    <a:lstStyle/>
                    <a:p>
                      <a:pPr>
                        <a:lnSpc>
                          <a:spcPct val="200000"/>
                        </a:lnSpc>
                        <a:spcAft>
                          <a:spcPts val="0"/>
                        </a:spcAft>
                      </a:pPr>
                      <a:r>
                        <a:rPr lang="en-US" sz="1000">
                          <a:effectLst/>
                        </a:rPr>
                        <a:t>Aiden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35498455"/>
                  </a:ext>
                </a:extLst>
              </a:tr>
              <a:tr h="291459">
                <a:tc>
                  <a:txBody>
                    <a:bodyPr/>
                    <a:lstStyle/>
                    <a:p>
                      <a:pPr>
                        <a:lnSpc>
                          <a:spcPct val="200000"/>
                        </a:lnSpc>
                        <a:spcAft>
                          <a:spcPts val="0"/>
                        </a:spcAft>
                      </a:pPr>
                      <a:r>
                        <a:rPr lang="en-US" sz="1000">
                          <a:effectLst/>
                        </a:rPr>
                        <a:t>Henry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1285091"/>
                  </a:ext>
                </a:extLst>
              </a:tr>
              <a:tr h="291459">
                <a:tc>
                  <a:txBody>
                    <a:bodyPr/>
                    <a:lstStyle/>
                    <a:p>
                      <a:pPr>
                        <a:lnSpc>
                          <a:spcPct val="200000"/>
                        </a:lnSpc>
                        <a:spcAft>
                          <a:spcPts val="0"/>
                        </a:spcAft>
                      </a:pPr>
                      <a:r>
                        <a:rPr lang="en-US" sz="1000">
                          <a:effectLst/>
                        </a:rPr>
                        <a:t>Joseph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Medicine and health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998606272"/>
                  </a:ext>
                </a:extLst>
              </a:tr>
              <a:tr h="291459">
                <a:tc>
                  <a:txBody>
                    <a:bodyPr/>
                    <a:lstStyle/>
                    <a:p>
                      <a:pPr>
                        <a:lnSpc>
                          <a:spcPct val="200000"/>
                        </a:lnSpc>
                        <a:spcAft>
                          <a:spcPts val="0"/>
                        </a:spcAft>
                      </a:pPr>
                      <a:r>
                        <a:rPr lang="en-US" sz="1000">
                          <a:effectLst/>
                        </a:rPr>
                        <a:t>Joshua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58792718"/>
                  </a:ext>
                </a:extLst>
              </a:tr>
              <a:tr h="291459">
                <a:tc>
                  <a:txBody>
                    <a:bodyPr/>
                    <a:lstStyle/>
                    <a:p>
                      <a:pPr>
                        <a:lnSpc>
                          <a:spcPct val="200000"/>
                        </a:lnSpc>
                        <a:spcAft>
                          <a:spcPts val="0"/>
                        </a:spcAft>
                      </a:pPr>
                      <a:r>
                        <a:rPr lang="en-US" sz="1000">
                          <a:effectLst/>
                        </a:rPr>
                        <a:t>Mason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604983841"/>
                  </a:ext>
                </a:extLst>
              </a:tr>
              <a:tr h="291459">
                <a:tc>
                  <a:txBody>
                    <a:bodyPr/>
                    <a:lstStyle/>
                    <a:p>
                      <a:pPr>
                        <a:lnSpc>
                          <a:spcPct val="200000"/>
                        </a:lnSpc>
                        <a:spcAft>
                          <a:spcPts val="0"/>
                        </a:spcAft>
                      </a:pPr>
                      <a:r>
                        <a:rPr lang="en-US" sz="1000">
                          <a:effectLst/>
                        </a:rPr>
                        <a:t>Ethan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Business </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046286174"/>
                  </a:ext>
                </a:extLst>
              </a:tr>
              <a:tr h="291459">
                <a:tc>
                  <a:txBody>
                    <a:bodyPr/>
                    <a:lstStyle/>
                    <a:p>
                      <a:pPr>
                        <a:lnSpc>
                          <a:spcPct val="200000"/>
                        </a:lnSpc>
                        <a:spcAft>
                          <a:spcPts val="0"/>
                        </a:spcAft>
                      </a:pPr>
                      <a:r>
                        <a:rPr lang="en-US" sz="1000">
                          <a:effectLst/>
                        </a:rPr>
                        <a:t>Ben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299455981"/>
                  </a:ext>
                </a:extLst>
              </a:tr>
              <a:tr h="291459">
                <a:tc>
                  <a:txBody>
                    <a:bodyPr/>
                    <a:lstStyle/>
                    <a:p>
                      <a:pPr>
                        <a:lnSpc>
                          <a:spcPct val="200000"/>
                        </a:lnSpc>
                        <a:spcAft>
                          <a:spcPts val="0"/>
                        </a:spcAft>
                      </a:pPr>
                      <a:r>
                        <a:rPr lang="en-US" sz="1000">
                          <a:effectLst/>
                        </a:rPr>
                        <a:t>Paul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France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Computer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94269424"/>
                  </a:ext>
                </a:extLst>
              </a:tr>
              <a:tr h="291459">
                <a:tc>
                  <a:txBody>
                    <a:bodyPr/>
                    <a:lstStyle/>
                    <a:p>
                      <a:pPr>
                        <a:lnSpc>
                          <a:spcPct val="200000"/>
                        </a:lnSpc>
                        <a:spcAft>
                          <a:spcPts val="0"/>
                        </a:spcAft>
                      </a:pPr>
                      <a:r>
                        <a:rPr lang="en-US" sz="1000">
                          <a:effectLst/>
                        </a:rPr>
                        <a:t>Fernando</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Belgium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Research methods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398875664"/>
                  </a:ext>
                </a:extLst>
              </a:tr>
              <a:tr h="291459">
                <a:tc>
                  <a:txBody>
                    <a:bodyPr/>
                    <a:lstStyle/>
                    <a:p>
                      <a:pPr>
                        <a:lnSpc>
                          <a:spcPct val="200000"/>
                        </a:lnSpc>
                        <a:spcAft>
                          <a:spcPts val="0"/>
                        </a:spcAft>
                      </a:pPr>
                      <a:r>
                        <a:rPr lang="en-US" sz="1000">
                          <a:effectLst/>
                        </a:rPr>
                        <a:t>Jacob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Netherland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313894095"/>
                  </a:ext>
                </a:extLst>
              </a:tr>
              <a:tr h="291459">
                <a:tc>
                  <a:txBody>
                    <a:bodyPr/>
                    <a:lstStyle/>
                    <a:p>
                      <a:pPr>
                        <a:lnSpc>
                          <a:spcPct val="200000"/>
                        </a:lnSpc>
                        <a:spcAft>
                          <a:spcPts val="0"/>
                        </a:spcAft>
                      </a:pPr>
                      <a:r>
                        <a:rPr lang="en-US" sz="1000">
                          <a:effectLst/>
                        </a:rPr>
                        <a:t>Dylan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Israel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I without T</a:t>
                      </a:r>
                      <a:endParaRPr lang="en-US" sz="1000" dirty="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08771985"/>
                  </a:ext>
                </a:extLst>
              </a:tr>
            </a:tbl>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60</a:t>
            </a:fld>
            <a:endParaRPr lang="en-US" dirty="0"/>
          </a:p>
        </p:txBody>
      </p:sp>
    </p:spTree>
    <p:extLst>
      <p:ext uri="{BB962C8B-B14F-4D97-AF65-F5344CB8AC3E}">
        <p14:creationId xmlns:p14="http://schemas.microsoft.com/office/powerpoint/2010/main" val="33598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Analysis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3831691522"/>
              </p:ext>
            </p:extLst>
          </p:nvPr>
        </p:nvGraphicFramePr>
        <p:xfrm>
          <a:off x="377190" y="2094538"/>
          <a:ext cx="8345433" cy="3394295"/>
        </p:xfrm>
        <a:graphic>
          <a:graphicData uri="http://schemas.openxmlformats.org/drawingml/2006/table">
            <a:tbl>
              <a:tblPr firstRow="1" bandRow="1">
                <a:tableStyleId>{7E9639D4-E3E2-4D34-9284-5A2195B3D0D7}</a:tableStyleId>
              </a:tblPr>
              <a:tblGrid>
                <a:gridCol w="929040">
                  <a:extLst>
                    <a:ext uri="{9D8B030D-6E8A-4147-A177-3AD203B41FA5}">
                      <a16:colId xmlns:a16="http://schemas.microsoft.com/office/drawing/2014/main" val="20000"/>
                    </a:ext>
                  </a:extLst>
                </a:gridCol>
                <a:gridCol w="1709975">
                  <a:extLst>
                    <a:ext uri="{9D8B030D-6E8A-4147-A177-3AD203B41FA5}">
                      <a16:colId xmlns:a16="http://schemas.microsoft.com/office/drawing/2014/main" val="20001"/>
                    </a:ext>
                  </a:extLst>
                </a:gridCol>
                <a:gridCol w="3877736">
                  <a:extLst>
                    <a:ext uri="{9D8B030D-6E8A-4147-A177-3AD203B41FA5}">
                      <a16:colId xmlns:a16="http://schemas.microsoft.com/office/drawing/2014/main" val="20002"/>
                    </a:ext>
                  </a:extLst>
                </a:gridCol>
                <a:gridCol w="1828682">
                  <a:extLst>
                    <a:ext uri="{9D8B030D-6E8A-4147-A177-3AD203B41FA5}">
                      <a16:colId xmlns:a16="http://schemas.microsoft.com/office/drawing/2014/main" val="1749075409"/>
                    </a:ext>
                  </a:extLst>
                </a:gridCol>
              </a:tblGrid>
              <a:tr h="499852">
                <a:tc>
                  <a:txBody>
                    <a:bodyPr/>
                    <a:lstStyle/>
                    <a:p>
                      <a:pPr algn="ctr"/>
                      <a:r>
                        <a:rPr lang="en-US" sz="1800" dirty="0"/>
                        <a:t>RQs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ctr">
                        <a:lnSpc>
                          <a:spcPct val="150000"/>
                        </a:lnSpc>
                        <a:spcBef>
                          <a:spcPts val="0"/>
                        </a:spcBef>
                        <a:spcAft>
                          <a:spcPts val="0"/>
                        </a:spcAft>
                      </a:pPr>
                      <a:r>
                        <a:rPr lang="en-US" sz="1800" dirty="0">
                          <a:effectLst/>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Data analysis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Tools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r h="1226909">
                <a:tc>
                  <a:txBody>
                    <a:bodyPr/>
                    <a:lstStyle/>
                    <a:p>
                      <a:pPr algn="l"/>
                      <a:r>
                        <a:rPr lang="en-US" sz="1800" dirty="0"/>
                        <a:t>RQ1</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r>
                        <a:rPr lang="fr-FR" sz="1600" dirty="0">
                          <a:effectLst/>
                        </a:rPr>
                        <a:t>(</a:t>
                      </a:r>
                      <a:r>
                        <a:rPr lang="fr-FR" sz="1600" dirty="0" err="1">
                          <a:effectLst/>
                        </a:rPr>
                        <a:t>Elo</a:t>
                      </a:r>
                      <a:r>
                        <a:rPr lang="fr-FR" sz="1600" dirty="0">
                          <a:effectLst/>
                        </a:rPr>
                        <a:t> &amp; </a:t>
                      </a:r>
                      <a:r>
                        <a:rPr lang="fr-FR" sz="1600" dirty="0" err="1">
                          <a:effectLst/>
                        </a:rPr>
                        <a:t>Kyngäs</a:t>
                      </a:r>
                      <a:r>
                        <a:rPr lang="fr-FR" sz="1600" dirty="0">
                          <a:effectLst/>
                        </a:rPr>
                        <a:t>, 2008) </a:t>
                      </a:r>
                    </a:p>
                  </a:txBody>
                  <a:tcPr marL="68580" marR="68580" marT="0" marB="0"/>
                </a:tc>
                <a:tc>
                  <a:txBody>
                    <a:bodyPr/>
                    <a:lstStyle/>
                    <a:p>
                      <a:pPr marL="0" marR="0" algn="just">
                        <a:lnSpc>
                          <a:spcPct val="150000"/>
                        </a:lnSpc>
                        <a:spcBef>
                          <a:spcPts val="0"/>
                        </a:spcBef>
                        <a:spcAft>
                          <a:spcPts val="0"/>
                        </a:spcAft>
                      </a:pPr>
                      <a:r>
                        <a:rPr lang="en-US" sz="1800" dirty="0">
                          <a:effectLst/>
                        </a:rPr>
                        <a:t>SPSS</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817939">
                <a:tc>
                  <a:txBody>
                    <a:bodyPr/>
                    <a:lstStyle/>
                    <a:p>
                      <a:pPr marL="0" algn="l" defTabSz="914400" rtl="0" eaLnBrk="1" latinLnBrk="0" hangingPunct="1"/>
                      <a:r>
                        <a:rPr lang="en-US" sz="1800" kern="1200" dirty="0"/>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a:effectLst/>
                        </a:rPr>
                        <a:t>SPSS </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849595">
                <a:tc>
                  <a:txBody>
                    <a:bodyPr/>
                    <a:lstStyle/>
                    <a:p>
                      <a:pPr algn="l"/>
                      <a:r>
                        <a:rPr lang="en-US" sz="1800" kern="1200" dirty="0"/>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a:effectLst/>
                        </a:rPr>
                        <a:t>Interview</a:t>
                      </a:r>
                    </a:p>
                    <a:p>
                      <a:pPr marL="0" marR="0" algn="just">
                        <a:lnSpc>
                          <a:spcPct val="150000"/>
                        </a:lnSpc>
                        <a:spcBef>
                          <a:spcPts val="0"/>
                        </a:spcBef>
                        <a:spcAft>
                          <a:spcPts val="0"/>
                        </a:spcAft>
                      </a:pPr>
                      <a:r>
                        <a:rPr lang="en-US" sz="1800">
                          <a:effectLst/>
                        </a:rPr>
                        <a:t>Course review</a:t>
                      </a:r>
                      <a:endParaRPr lang="en-US" sz="1800" b="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fr-FR" sz="1800" dirty="0">
                          <a:effectLst/>
                        </a:rPr>
                        <a:t>Content </a:t>
                      </a:r>
                      <a:r>
                        <a:rPr lang="fr-FR" sz="1800" dirty="0" err="1">
                          <a:effectLst/>
                        </a:rPr>
                        <a:t>analysis</a:t>
                      </a:r>
                      <a:endParaRPr lang="fr-FR" sz="1800" dirty="0">
                        <a:effectLst/>
                      </a:endParaRPr>
                    </a:p>
                    <a:p>
                      <a:pPr marL="0" marR="0" algn="just">
                        <a:lnSpc>
                          <a:spcPct val="150000"/>
                        </a:lnSpc>
                        <a:spcBef>
                          <a:spcPts val="0"/>
                        </a:spcBef>
                        <a:spcAft>
                          <a:spcPts val="0"/>
                        </a:spcAft>
                      </a:pPr>
                      <a:r>
                        <a:rPr lang="fr-FR" sz="1800" dirty="0">
                          <a:effectLst/>
                        </a:rPr>
                        <a:t>Content </a:t>
                      </a:r>
                      <a:r>
                        <a:rPr lang="fr-FR" sz="1800" dirty="0" err="1">
                          <a:effectLst/>
                        </a:rPr>
                        <a:t>analysis</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dirty="0">
                        <a:effectLst/>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61</a:t>
            </a:fld>
            <a:endParaRPr lang="en-US" dirty="0"/>
          </a:p>
        </p:txBody>
      </p:sp>
    </p:spTree>
    <p:extLst>
      <p:ext uri="{BB962C8B-B14F-4D97-AF65-F5344CB8AC3E}">
        <p14:creationId xmlns:p14="http://schemas.microsoft.com/office/powerpoint/2010/main" val="199016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62</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599689232"/>
              </p:ext>
            </p:extLst>
          </p:nvPr>
        </p:nvGraphicFramePr>
        <p:xfrm>
          <a:off x="751840" y="1335832"/>
          <a:ext cx="7340600" cy="5047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4923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3350" y="1505887"/>
            <a:ext cx="8753475" cy="913463"/>
          </a:xfrm>
        </p:spPr>
        <p:txBody>
          <a:bodyPr>
            <a:noAutofit/>
          </a:bodyPr>
          <a:lstStyle/>
          <a:p>
            <a:pPr lvl="1">
              <a:lnSpc>
                <a:spcPct val="15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 majority of the MOOC instructors thought that these skills or attributes are not static, and that SDL as a set of skills can be educated or students’ personal attributes that can be changed.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63236" y="474219"/>
            <a:ext cx="6340764" cy="57872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Perceptions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63</a:t>
            </a:fld>
            <a:endParaRPr lang="en-US" dirty="0"/>
          </a:p>
        </p:txBody>
      </p:sp>
      <p:graphicFrame>
        <p:nvGraphicFramePr>
          <p:cNvPr id="6" name="Chart 5"/>
          <p:cNvGraphicFramePr/>
          <p:nvPr>
            <p:extLst>
              <p:ext uri="{D42A27DB-BD31-4B8C-83A1-F6EECF244321}">
                <p14:modId xmlns:p14="http://schemas.microsoft.com/office/powerpoint/2010/main" val="3256814609"/>
              </p:ext>
            </p:extLst>
          </p:nvPr>
        </p:nvGraphicFramePr>
        <p:xfrm>
          <a:off x="657225" y="3028951"/>
          <a:ext cx="7858125" cy="34231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7641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39140" y="1505887"/>
            <a:ext cx="6850380" cy="3980513"/>
          </a:xfrm>
        </p:spPr>
        <p:txBody>
          <a:bodyPr>
            <a:noAutofit/>
          </a:bodyPr>
          <a:lstStyle/>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Emma’s understanding of SDL is more related to self-management and motivation. She said:</a:t>
            </a:r>
          </a:p>
          <a:p>
            <a:pPr marL="91440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“When I think about self-directed learning, I think about students </a:t>
            </a:r>
            <a:r>
              <a:rPr lang="en-US" sz="2000" b="1" dirty="0">
                <a:latin typeface="Tahoma" panose="020B0604030504040204" pitchFamily="34" charset="0"/>
                <a:ea typeface="Tahoma" panose="020B0604030504040204" pitchFamily="34" charset="0"/>
                <a:cs typeface="Tahoma" panose="020B0604030504040204" pitchFamily="34" charset="0"/>
              </a:rPr>
              <a:t>managing their time and managing the coursework on their own, and how it fits into their schedules and their lives, how they interact with materials</a:t>
            </a:r>
            <a:r>
              <a:rPr lang="en-US" sz="2000" dirty="0">
                <a:latin typeface="Tahoma" panose="020B0604030504040204" pitchFamily="34" charset="0"/>
                <a:ea typeface="Tahoma" panose="020B0604030504040204" pitchFamily="34" charset="0"/>
                <a:cs typeface="Tahoma" panose="020B0604030504040204" pitchFamily="34" charset="0"/>
              </a:rPr>
              <a:t>, what's going to keep them engaged.”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64</a:t>
            </a:fld>
            <a:endParaRPr lang="en-US" dirty="0"/>
          </a:p>
        </p:txBody>
      </p:sp>
      <p:pic>
        <p:nvPicPr>
          <p:cNvPr id="6" name="Picture 5" descr="A hand holding a cellphone&#10;&#10;Description automatically generated">
            <a:extLst>
              <a:ext uri="{FF2B5EF4-FFF2-40B4-BE49-F238E27FC236}">
                <a16:creationId xmlns:a16="http://schemas.microsoft.com/office/drawing/2014/main" id="{A4C204B1-C241-4877-8F3A-9DC2D3742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440" y="4824260"/>
            <a:ext cx="2806700" cy="1627886"/>
          </a:xfrm>
          <a:prstGeom prst="rect">
            <a:avLst/>
          </a:prstGeom>
        </p:spPr>
      </p:pic>
    </p:spTree>
    <p:extLst>
      <p:ext uri="{BB962C8B-B14F-4D97-AF65-F5344CB8AC3E}">
        <p14:creationId xmlns:p14="http://schemas.microsoft.com/office/powerpoint/2010/main" val="467397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626" y="1322677"/>
            <a:ext cx="8404102" cy="1315749"/>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Most of MOOC instructors thought that they can intentionally or unintentionally facilitate students’ SDL. </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Perceptions of Facilitation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65</a:t>
            </a:fld>
            <a:endParaRPr lang="en-US" dirty="0"/>
          </a:p>
        </p:txBody>
      </p:sp>
      <p:graphicFrame>
        <p:nvGraphicFramePr>
          <p:cNvPr id="6" name="Chart 5"/>
          <p:cNvGraphicFramePr/>
          <p:nvPr>
            <p:extLst>
              <p:ext uri="{D42A27DB-BD31-4B8C-83A1-F6EECF244321}">
                <p14:modId xmlns:p14="http://schemas.microsoft.com/office/powerpoint/2010/main" val="2897519917"/>
              </p:ext>
            </p:extLst>
          </p:nvPr>
        </p:nvGraphicFramePr>
        <p:xfrm>
          <a:off x="771524" y="2514600"/>
          <a:ext cx="7389496" cy="39375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2342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8135" y="1437307"/>
            <a:ext cx="7888605" cy="3846225"/>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Ashely emphasized the importance of both instructors’ facilitation and students’ SDL skills. She said: </a:t>
            </a:r>
          </a:p>
          <a:p>
            <a:pPr marL="914400" lvl="2"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“The participant has a lot of flexibility on how they approach the content. I mean, obviously, we have things like assignments. We have things like online forums. And there're ways that we scaffold the learning experience. But there still is a lot of choice for the learner.”</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66</a:t>
            </a:fld>
            <a:endParaRPr lang="en-US" dirty="0"/>
          </a:p>
        </p:txBody>
      </p:sp>
      <p:pic>
        <p:nvPicPr>
          <p:cNvPr id="6" name="Picture 5" descr="A picture containing laptop, computer, man, woman&#10;&#10;Description automatically generated">
            <a:extLst>
              <a:ext uri="{FF2B5EF4-FFF2-40B4-BE49-F238E27FC236}">
                <a16:creationId xmlns:a16="http://schemas.microsoft.com/office/drawing/2014/main" id="{07E886C1-E331-4F61-B0E7-59E650EAB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688" y="4724082"/>
            <a:ext cx="2920524" cy="1767264"/>
          </a:xfrm>
          <a:prstGeom prst="rect">
            <a:avLst/>
          </a:prstGeom>
        </p:spPr>
      </p:pic>
    </p:spTree>
    <p:extLst>
      <p:ext uri="{BB962C8B-B14F-4D97-AF65-F5344CB8AC3E}">
        <p14:creationId xmlns:p14="http://schemas.microsoft.com/office/powerpoint/2010/main" val="172980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67</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3826" y="1240325"/>
            <a:ext cx="8394989" cy="2375712"/>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Students’ intrinsic motivation plays an important role. However, extrinsic motivation provided by the MOOCs might help transfer extrinsic motivation to intrinsic motivation. </a:t>
            </a: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050230663"/>
              </p:ext>
            </p:extLst>
          </p:nvPr>
        </p:nvGraphicFramePr>
        <p:xfrm>
          <a:off x="692727" y="3117273"/>
          <a:ext cx="7356764" cy="3343280"/>
        </p:xfrm>
        <a:graphic>
          <a:graphicData uri="http://schemas.openxmlformats.org/drawingml/2006/table">
            <a:tbl>
              <a:tblPr firstRow="1" bandRow="1">
                <a:tableStyleId>{7E9639D4-E3E2-4D34-9284-5A2195B3D0D7}</a:tableStyleId>
              </a:tblPr>
              <a:tblGrid>
                <a:gridCol w="1927071">
                  <a:extLst>
                    <a:ext uri="{9D8B030D-6E8A-4147-A177-3AD203B41FA5}">
                      <a16:colId xmlns:a16="http://schemas.microsoft.com/office/drawing/2014/main" val="20001"/>
                    </a:ext>
                  </a:extLst>
                </a:gridCol>
                <a:gridCol w="5429693">
                  <a:extLst>
                    <a:ext uri="{9D8B030D-6E8A-4147-A177-3AD203B41FA5}">
                      <a16:colId xmlns:a16="http://schemas.microsoft.com/office/drawing/2014/main" val="20002"/>
                    </a:ext>
                  </a:extLst>
                </a:gridCol>
              </a:tblGrid>
              <a:tr h="506637">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Motivations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117015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Entering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MOOC instructors helped students </a:t>
                      </a:r>
                      <a:r>
                        <a:rPr lang="en-US" sz="18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identify the needs and goals of learning </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and sense of achievement.</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65808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Task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instructors motivated students through instruction, learning materials, feedback, and learning community.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28900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Learning Community</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68</a:t>
            </a:fld>
            <a:endParaRPr lang="en-US" dirty="0"/>
          </a:p>
        </p:txBody>
      </p:sp>
      <p:pic>
        <p:nvPicPr>
          <p:cNvPr id="6" name="Picture 5"/>
          <p:cNvPicPr>
            <a:picLocks noChangeAspect="1"/>
          </p:cNvPicPr>
          <p:nvPr/>
        </p:nvPicPr>
        <p:blipFill>
          <a:blip r:embed="rId3"/>
          <a:stretch>
            <a:fillRect/>
          </a:stretch>
        </p:blipFill>
        <p:spPr>
          <a:xfrm>
            <a:off x="62997" y="1306819"/>
            <a:ext cx="7605166" cy="3925608"/>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5577840" y="3312468"/>
            <a:ext cx="3275094" cy="31396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8889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726830354"/>
              </p:ext>
            </p:extLst>
          </p:nvPr>
        </p:nvGraphicFramePr>
        <p:xfrm>
          <a:off x="361342" y="2465443"/>
          <a:ext cx="8366760" cy="3652401"/>
        </p:xfrm>
        <a:graphic>
          <a:graphicData uri="http://schemas.openxmlformats.org/drawingml/2006/table">
            <a:tbl>
              <a:tblPr firstRow="1" bandRow="1">
                <a:tableStyleId>{7E9639D4-E3E2-4D34-9284-5A2195B3D0D7}</a:tableStyleId>
              </a:tblPr>
              <a:tblGrid>
                <a:gridCol w="1283363">
                  <a:extLst>
                    <a:ext uri="{9D8B030D-6E8A-4147-A177-3AD203B41FA5}">
                      <a16:colId xmlns:a16="http://schemas.microsoft.com/office/drawing/2014/main" val="20001"/>
                    </a:ext>
                  </a:extLst>
                </a:gridCol>
                <a:gridCol w="1245370">
                  <a:extLst>
                    <a:ext uri="{9D8B030D-6E8A-4147-A177-3AD203B41FA5}">
                      <a16:colId xmlns:a16="http://schemas.microsoft.com/office/drawing/2014/main" val="2951403547"/>
                    </a:ext>
                  </a:extLst>
                </a:gridCol>
                <a:gridCol w="5838027">
                  <a:extLst>
                    <a:ext uri="{9D8B030D-6E8A-4147-A177-3AD203B41FA5}">
                      <a16:colId xmlns:a16="http://schemas.microsoft.com/office/drawing/2014/main" val="20002"/>
                    </a:ext>
                  </a:extLst>
                </a:gridCol>
              </a:tblGrid>
              <a:tr h="0">
                <a:tc gridSpan="2">
                  <a:txBody>
                    <a:bodyPr/>
                    <a:lstStyle/>
                    <a:p>
                      <a:pPr marL="0" marR="0" algn="l">
                        <a:lnSpc>
                          <a:spcPct val="150000"/>
                        </a:lnSpc>
                        <a:spcBef>
                          <a:spcPts val="0"/>
                        </a:spcBef>
                        <a:spcAft>
                          <a:spcPts val="0"/>
                        </a:spcAft>
                      </a:pPr>
                      <a:r>
                        <a:rPr lang="en-US" sz="1800" dirty="0">
                          <a:effectLst/>
                        </a:rPr>
                        <a:t>Self-monitor</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9585">
                <a:tc rowSpan="2">
                  <a:txBody>
                    <a:bodyPr/>
                    <a:lstStyle/>
                    <a:p>
                      <a:pPr marL="0" marR="0" algn="l">
                        <a:lnSpc>
                          <a:spcPct val="150000"/>
                        </a:lnSpc>
                        <a:spcBef>
                          <a:spcPts val="0"/>
                        </a:spcBef>
                        <a:spcAft>
                          <a:spcPts val="0"/>
                        </a:spcAft>
                      </a:pPr>
                      <a:r>
                        <a:rPr lang="en-US" sz="1800" dirty="0">
                          <a:effectLst/>
                        </a:rPr>
                        <a:t>Internal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Cognition</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provided quizzes for self-assessment, tutorial on technology use, learning advice, navigation of the course, progress indicators, resources, and instructional modeling, etc.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829585">
                <a:tc vMerge="1">
                  <a:txBody>
                    <a:bodyPr/>
                    <a:lstStyle/>
                    <a:p>
                      <a:endParaRPr lang="en-US"/>
                    </a:p>
                  </a:txBody>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Meta-cog</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encouraged students to reflect and think critically by providing reflection questions</a:t>
                      </a:r>
                      <a:r>
                        <a:rPr lang="en-US" sz="1600" baseline="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and building learning community.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78147957"/>
                  </a:ext>
                </a:extLst>
              </a:tr>
              <a:tr h="1106113">
                <a:tc>
                  <a:txBody>
                    <a:bodyPr/>
                    <a:lstStyle/>
                    <a:p>
                      <a:pPr marL="0" marR="0" algn="l">
                        <a:lnSpc>
                          <a:spcPct val="150000"/>
                        </a:lnSpc>
                        <a:spcBef>
                          <a:spcPts val="0"/>
                        </a:spcBef>
                        <a:spcAft>
                          <a:spcPts val="0"/>
                        </a:spcAft>
                      </a:pPr>
                      <a:r>
                        <a:rPr lang="en-US" sz="1800" dirty="0">
                          <a:effectLst/>
                        </a:rPr>
                        <a:t>External</a:t>
                      </a:r>
                      <a:r>
                        <a:rPr lang="en-US" sz="1800" baseline="0" dirty="0">
                          <a:effectLst/>
                        </a:rPr>
                        <a:t>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1600" dirty="0">
                        <a:effectLst/>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MOOC instructors, teaching assistants, and peers were involved</a:t>
                      </a:r>
                      <a:r>
                        <a:rPr lang="en-US" sz="1600" baseline="0" dirty="0">
                          <a:effectLst/>
                          <a:latin typeface="Tahoma" panose="020B0604030504040204" pitchFamily="34" charset="0"/>
                          <a:ea typeface="Tahoma" panose="020B0604030504040204" pitchFamily="34" charset="0"/>
                          <a:cs typeface="Tahoma" panose="020B0604030504040204" pitchFamily="34" charset="0"/>
                        </a:rPr>
                        <a:t> in providing external feedback.</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69</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65389" y="1290744"/>
            <a:ext cx="8394989" cy="939838"/>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Both internal feedback and external feedback were  provided to help students’ self-monitoring.</a:t>
            </a:r>
          </a:p>
        </p:txBody>
      </p:sp>
    </p:spTree>
    <p:extLst>
      <p:ext uri="{BB962C8B-B14F-4D97-AF65-F5344CB8AC3E}">
        <p14:creationId xmlns:p14="http://schemas.microsoft.com/office/powerpoint/2010/main" val="4017456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990600" y="457200"/>
            <a:ext cx="7086600" cy="2022475"/>
          </a:xfrm>
        </p:spPr>
        <p:txBody>
          <a:bodyPr/>
          <a:lstStyle/>
          <a:p>
            <a:pPr fontAlgn="auto">
              <a:spcAft>
                <a:spcPts val="0"/>
              </a:spcAft>
              <a:defRPr/>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July 24, 2018</a:t>
            </a:r>
            <a:br>
              <a:rPr lang="en-US" sz="45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The 100-Year Life: Living and Working in an Age of Longevity </a:t>
            </a:r>
            <a:br>
              <a:rPr lang="en-US" sz="2025" b="1" dirty="0">
                <a:latin typeface="Tahoma" panose="020B0604030504040204" pitchFamily="34" charset="0"/>
                <a:ea typeface="Tahoma" panose="020B0604030504040204" pitchFamily="34" charset="0"/>
                <a:cs typeface="Tahoma" panose="020B0604030504040204" pitchFamily="34" charset="0"/>
              </a:rPr>
            </a:br>
            <a:r>
              <a:rPr lang="en-US" sz="2025" b="1" dirty="0">
                <a:latin typeface="Tahoma" panose="020B0604030504040204" pitchFamily="34" charset="0"/>
                <a:ea typeface="Tahoma" panose="020B0604030504040204" pitchFamily="34" charset="0"/>
                <a:cs typeface="Tahoma" panose="020B0604030504040204" pitchFamily="34" charset="0"/>
              </a:rPr>
              <a:t>Lynda Gratton and </a:t>
            </a:r>
            <a:r>
              <a:rPr lang="en-US" sz="2100" b="1" dirty="0">
                <a:latin typeface="Tahoma" panose="020B0604030504040204" pitchFamily="34" charset="0"/>
                <a:ea typeface="Tahoma" panose="020B0604030504040204" pitchFamily="34" charset="0"/>
                <a:cs typeface="Tahoma" panose="020B0604030504040204" pitchFamily="34" charset="0"/>
              </a:rPr>
              <a:t>Andrew Scott</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http://www.100yearlife.com/</a:t>
            </a:r>
            <a:r>
              <a:rPr lang="en-US" sz="900" b="1" dirty="0">
                <a:latin typeface="Tahoma" panose="020B0604030504040204" pitchFamily="34" charset="0"/>
                <a:ea typeface="Tahoma" panose="020B0604030504040204" pitchFamily="34" charset="0"/>
                <a:cs typeface="Tahoma" panose="020B0604030504040204" pitchFamily="34" charset="0"/>
              </a:rPr>
              <a:t> </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3"/>
              </a:rPr>
              <a:t>https://www.amazon.com/100-Year-Life-Living-Working-Longevity/dp/1543624634</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pic>
        <p:nvPicPr>
          <p:cNvPr id="369667" name="Picture 4">
            <a:extLst>
              <a:ext uri="{FF2B5EF4-FFF2-40B4-BE49-F238E27FC236}">
                <a16:creationId xmlns:a16="http://schemas.microsoft.com/office/drawing/2014/main" id="{81697F7F-2A9F-45F6-8E9C-EA1E3DDD8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743200"/>
            <a:ext cx="2792413"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8" name="Picture 7">
            <a:extLst>
              <a:ext uri="{FF2B5EF4-FFF2-40B4-BE49-F238E27FC236}">
                <a16:creationId xmlns:a16="http://schemas.microsoft.com/office/drawing/2014/main" id="{41CE8652-9BDE-428B-BB70-1140C98D58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999" t="17773" r="12500" b="1662"/>
          <a:stretch>
            <a:fillRect/>
          </a:stretch>
        </p:blipFill>
        <p:spPr bwMode="auto">
          <a:xfrm>
            <a:off x="152400" y="2819400"/>
            <a:ext cx="5227638"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Self-assessment (i.e., embedded quizzes)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70</a:t>
            </a:fld>
            <a:endParaRPr lang="en-US" dirty="0"/>
          </a:p>
        </p:txBody>
      </p:sp>
      <p:pic>
        <p:nvPicPr>
          <p:cNvPr id="3" name="Picture 2"/>
          <p:cNvPicPr>
            <a:picLocks noChangeAspect="1"/>
          </p:cNvPicPr>
          <p:nvPr/>
        </p:nvPicPr>
        <p:blipFill>
          <a:blip r:embed="rId3"/>
          <a:stretch>
            <a:fillRect/>
          </a:stretch>
        </p:blipFill>
        <p:spPr>
          <a:xfrm>
            <a:off x="148590" y="2389860"/>
            <a:ext cx="6145625" cy="406228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srcRect r="22093"/>
          <a:stretch/>
        </p:blipFill>
        <p:spPr>
          <a:xfrm>
            <a:off x="3920836" y="1301990"/>
            <a:ext cx="5065752" cy="32007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268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Progress Indicators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71</a:t>
            </a:fld>
            <a:endParaRPr lang="en-US" dirty="0"/>
          </a:p>
        </p:txBody>
      </p:sp>
      <p:pic>
        <p:nvPicPr>
          <p:cNvPr id="1026" name="Picture 2" descr="Image result for mooc progress indicato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96292" y="1798847"/>
            <a:ext cx="7437988" cy="426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06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 y="474219"/>
            <a:ext cx="6718853"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RQ3 External Feedback: Peer-assessment </a:t>
            </a:r>
          </a:p>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(e.g., 3 peers assigned to review each assignment)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72</a:t>
            </a:fld>
            <a:endParaRPr lang="en-US" dirty="0"/>
          </a:p>
        </p:txBody>
      </p:sp>
      <p:pic>
        <p:nvPicPr>
          <p:cNvPr id="7" name="Picture 6"/>
          <p:cNvPicPr>
            <a:picLocks noChangeAspect="1"/>
          </p:cNvPicPr>
          <p:nvPr/>
        </p:nvPicPr>
        <p:blipFill>
          <a:blip r:embed="rId3"/>
          <a:stretch>
            <a:fillRect/>
          </a:stretch>
        </p:blipFill>
        <p:spPr>
          <a:xfrm>
            <a:off x="1197812" y="2026572"/>
            <a:ext cx="6870280" cy="33905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6270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2383379029"/>
              </p:ext>
            </p:extLst>
          </p:nvPr>
        </p:nvGraphicFramePr>
        <p:xfrm>
          <a:off x="287135" y="3068866"/>
          <a:ext cx="8621337" cy="3184400"/>
        </p:xfrm>
        <a:graphic>
          <a:graphicData uri="http://schemas.openxmlformats.org/drawingml/2006/table">
            <a:tbl>
              <a:tblPr firstRow="1" bandRow="1">
                <a:tableStyleId>{7E9639D4-E3E2-4D34-9284-5A2195B3D0D7}</a:tableStyleId>
              </a:tblPr>
              <a:tblGrid>
                <a:gridCol w="2986070">
                  <a:extLst>
                    <a:ext uri="{9D8B030D-6E8A-4147-A177-3AD203B41FA5}">
                      <a16:colId xmlns:a16="http://schemas.microsoft.com/office/drawing/2014/main" val="20001"/>
                    </a:ext>
                  </a:extLst>
                </a:gridCol>
                <a:gridCol w="5635267">
                  <a:extLst>
                    <a:ext uri="{9D8B030D-6E8A-4147-A177-3AD203B41FA5}">
                      <a16:colId xmlns:a16="http://schemas.microsoft.com/office/drawing/2014/main" val="20002"/>
                    </a:ext>
                  </a:extLst>
                </a:gridCol>
              </a:tblGrid>
              <a:tr h="320885">
                <a:tc>
                  <a:txBody>
                    <a:bodyPr/>
                    <a:lstStyle/>
                    <a:p>
                      <a:pPr marL="0" marR="0" algn="ctr">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Self-management</a:t>
                      </a:r>
                      <a:endParaRPr lang="en-US"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Tahoma" panose="020B0604030504040204" pitchFamily="34" charset="0"/>
                          <a:ea typeface="Tahoma" panose="020B0604030504040204" pitchFamily="34" charset="0"/>
                          <a:cs typeface="Tahoma" panose="020B0604030504040204" pitchFamily="34" charset="0"/>
                        </a:rPr>
                        <a:t>Strategies</a:t>
                      </a:r>
                      <a:endPar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493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Enactment of learning goals </a:t>
                      </a: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Providing discussion questions, reflections, survey, and appreciation students’ learning goals. </a:t>
                      </a:r>
                    </a:p>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3690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Time management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a:t>
                      </a:r>
                      <a:r>
                        <a:rPr lang="en-US" sz="1600" baseline="0" dirty="0">
                          <a:effectLst/>
                          <a:latin typeface="Tahoma" panose="020B0604030504040204" pitchFamily="34" charset="0"/>
                          <a:ea typeface="Tahoma" panose="020B0604030504040204" pitchFamily="34" charset="0"/>
                          <a:cs typeface="Tahoma" panose="020B0604030504040204" pitchFamily="34" charset="0"/>
                        </a:rPr>
                        <a:t> </a:t>
                      </a:r>
                      <a:r>
                        <a:rPr lang="en-US" sz="1600" dirty="0">
                          <a:effectLst/>
                          <a:latin typeface="Tahoma" panose="020B0604030504040204" pitchFamily="34" charset="0"/>
                          <a:ea typeface="Tahoma" panose="020B0604030504040204" pitchFamily="34" charset="0"/>
                          <a:cs typeface="Tahoma" panose="020B0604030504040204" pitchFamily="34" charset="0"/>
                        </a:rPr>
                        <a:t>time frame, progress indicator, short learning units, and flexible timeline.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824939">
                <a:tc>
                  <a:txBody>
                    <a:bodyPr/>
                    <a:lstStyle/>
                    <a:p>
                      <a:pPr marL="0" marR="0" algn="l">
                        <a:lnSpc>
                          <a:spcPct val="150000"/>
                        </a:lnSpc>
                        <a:spcBef>
                          <a:spcPts val="0"/>
                        </a:spcBef>
                        <a:spcAft>
                          <a:spcPts val="0"/>
                        </a:spcAft>
                      </a:pPr>
                      <a:r>
                        <a:rPr lang="en-US" sz="1600" b="0" dirty="0">
                          <a:effectLst/>
                          <a:latin typeface="Tahoma" panose="020B0604030504040204" pitchFamily="34" charset="0"/>
                          <a:ea typeface="Tahoma" panose="020B0604030504040204" pitchFamily="34" charset="0"/>
                          <a:cs typeface="Tahoma" panose="020B0604030504040204" pitchFamily="34" charset="0"/>
                        </a:rPr>
                        <a:t>Management of resources and support </a:t>
                      </a:r>
                    </a:p>
                    <a:p>
                      <a:pPr marL="0" marR="0" algn="l">
                        <a:lnSpc>
                          <a:spcPct val="150000"/>
                        </a:lnSpc>
                        <a:spcBef>
                          <a:spcPts val="0"/>
                        </a:spcBef>
                        <a:spcAft>
                          <a:spcPts val="0"/>
                        </a:spcAft>
                      </a:pP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 flexible learning resources, peer-assessment, accessibilities, clear expectations, and short learning units.</a:t>
                      </a:r>
                    </a:p>
                    <a:p>
                      <a:pPr marL="0" marR="0" algn="l">
                        <a:lnSpc>
                          <a:spcPct val="150000"/>
                        </a:lnSpc>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22699616"/>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73</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87135" y="1312005"/>
            <a:ext cx="8117725" cy="1718474"/>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They helped students’ self-management concerning setting learning goals, time management, resources and support management although among the three elements of SDL, MOOC instructors had less control over students’ management. </a:t>
            </a:r>
          </a:p>
        </p:txBody>
      </p:sp>
    </p:spTree>
    <p:extLst>
      <p:ext uri="{BB962C8B-B14F-4D97-AF65-F5344CB8AC3E}">
        <p14:creationId xmlns:p14="http://schemas.microsoft.com/office/powerpoint/2010/main" val="424226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Time Management </a:t>
            </a: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(e.g., time advisories and estimates)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74</a:t>
            </a:fld>
            <a:endParaRPr lang="en-US" dirty="0"/>
          </a:p>
        </p:txBody>
      </p:sp>
      <p:pic>
        <p:nvPicPr>
          <p:cNvPr id="3" name="Picture 2"/>
          <p:cNvPicPr>
            <a:picLocks noChangeAspect="1"/>
          </p:cNvPicPr>
          <p:nvPr/>
        </p:nvPicPr>
        <p:blipFill>
          <a:blip r:embed="rId3"/>
          <a:stretch>
            <a:fillRect/>
          </a:stretch>
        </p:blipFill>
        <p:spPr>
          <a:xfrm>
            <a:off x="635022" y="1478456"/>
            <a:ext cx="7305562" cy="48020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3961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2950" y="1401172"/>
            <a:ext cx="7911429" cy="4982609"/>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Google Hangouts        YouTube Live</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Asynchronous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Discussion forum   Blog            </a:t>
            </a:r>
            <a:r>
              <a:rPr lang="en-US" dirty="0" err="1">
                <a:latin typeface="Tahoma" panose="020B0604030504040204" pitchFamily="34" charset="0"/>
                <a:ea typeface="Tahoma" panose="020B0604030504040204" pitchFamily="34" charset="0"/>
                <a:cs typeface="Tahoma" panose="020B0604030504040204" pitchFamily="34" charset="0"/>
              </a:rPr>
              <a:t>Slackbot</a:t>
            </a:r>
            <a:r>
              <a:rPr lang="en-US" dirty="0">
                <a:latin typeface="Tahoma" panose="020B0604030504040204" pitchFamily="34" charset="0"/>
                <a:ea typeface="Tahoma" panose="020B0604030504040204" pitchFamily="34" charset="0"/>
                <a:cs typeface="Tahoma" panose="020B0604030504040204" pitchFamily="34" charset="0"/>
              </a:rPr>
              <a:t>          Flickr</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Multimedia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(e.g., video and graphics)</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Feedback technologies</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RQ3-a. Tech Used for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75</a:t>
            </a:fld>
            <a:endParaRPr lang="en-US" dirty="0"/>
          </a:p>
        </p:txBody>
      </p:sp>
      <p:pic>
        <p:nvPicPr>
          <p:cNvPr id="1030" name="Picture 6" descr="Image result for blo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76295" y="4384400"/>
            <a:ext cx="739140"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flick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76730" y="4370127"/>
            <a:ext cx="876382" cy="734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Image result for slackbot"/>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2371" r="24772"/>
          <a:stretch/>
        </p:blipFill>
        <p:spPr bwMode="auto">
          <a:xfrm>
            <a:off x="4560172" y="4370127"/>
            <a:ext cx="835296"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4" descr="Image result for youtube liv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54564" y="2468515"/>
            <a:ext cx="1211792" cy="76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2" descr="Image result for google hangout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886272" y="2468515"/>
            <a:ext cx="1224967" cy="763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8"/>
          <a:srcRect l="4510" t="2693" r="41896" b="33489"/>
          <a:stretch/>
        </p:blipFill>
        <p:spPr>
          <a:xfrm>
            <a:off x="1722250" y="4408199"/>
            <a:ext cx="1388989" cy="7457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32176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96239" y="1316736"/>
            <a:ext cx="8023861" cy="4710683"/>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SDL can be Changed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MOOC Instructors can Facilitate SDL</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Strategies to Facilitate SDL</a:t>
            </a:r>
            <a:r>
              <a:rPr lang="en-US" sz="2000" dirty="0">
                <a:latin typeface="Tahoma" panose="020B0604030504040204" pitchFamily="34" charset="0"/>
                <a:ea typeface="Tahoma" panose="020B0604030504040204" pitchFamily="34" charset="0"/>
                <a:cs typeface="Tahoma" panose="020B0604030504040204" pitchFamily="34" charset="0"/>
              </a:rPr>
              <a:t>: A variety of strategies can be used to facilitate student SDL skills in terms of motivation, self-monitor, and self-management.</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for SDL: </a:t>
            </a:r>
            <a:r>
              <a:rPr lang="en-US" sz="2000" dirty="0">
                <a:latin typeface="Tahoma" panose="020B0604030504040204" pitchFamily="34" charset="0"/>
                <a:ea typeface="Tahoma" panose="020B0604030504040204" pitchFamily="34" charset="0"/>
                <a:cs typeface="Tahoma" panose="020B0604030504040204" pitchFamily="34" charset="0"/>
              </a:rPr>
              <a:t>Tech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plays a vital role in facilitating SDL skills.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expectations: </a:t>
            </a:r>
            <a:r>
              <a:rPr lang="en-US" sz="2000" dirty="0">
                <a:latin typeface="Tahoma" panose="020B0604030504040204" pitchFamily="34" charset="0"/>
                <a:ea typeface="Tahoma" panose="020B0604030504040204" pitchFamily="34" charset="0"/>
                <a:cs typeface="Tahoma" panose="020B0604030504040204" pitchFamily="34" charset="0"/>
              </a:rPr>
              <a:t>Adaptive learning systems, artificial intelligent systems, and learning analytics were expected to have to support SDL. </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76</a:t>
            </a:fld>
            <a:endParaRPr lang="en-US" dirty="0"/>
          </a:p>
        </p:txBody>
      </p:sp>
    </p:spTree>
    <p:extLst>
      <p:ext uri="{BB962C8B-B14F-4D97-AF65-F5344CB8AC3E}">
        <p14:creationId xmlns:p14="http://schemas.microsoft.com/office/powerpoint/2010/main" val="4153151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9456" y="1424941"/>
            <a:ext cx="7918704" cy="4012632"/>
          </a:xfrm>
        </p:spPr>
        <p:txBody>
          <a:bodyPr>
            <a:noAutofit/>
          </a:bodyPr>
          <a:lstStyle/>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instructors and Instructional Designers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Build learning community</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Inspire intrinsic motivation</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Personalize learning</a:t>
            </a:r>
          </a:p>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providers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Create a personalized learning environment</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Provide learning analytics to support learning and teaching</a:t>
            </a:r>
          </a:p>
          <a:p>
            <a:pPr lvl="1">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Implications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77</a:t>
            </a:fld>
            <a:endParaRPr lang="en-US" dirty="0"/>
          </a:p>
        </p:txBody>
      </p:sp>
      <p:pic>
        <p:nvPicPr>
          <p:cNvPr id="6" name="Picture 5">
            <a:extLst>
              <a:ext uri="{FF2B5EF4-FFF2-40B4-BE49-F238E27FC236}">
                <a16:creationId xmlns:a16="http://schemas.microsoft.com/office/drawing/2014/main" id="{8540F3A6-37A5-4CB6-8978-E3B3B5117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846" y="2236534"/>
            <a:ext cx="3397154" cy="2263011"/>
          </a:xfrm>
          <a:prstGeom prst="rect">
            <a:avLst/>
          </a:prstGeom>
        </p:spPr>
      </p:pic>
    </p:spTree>
    <p:extLst>
      <p:ext uri="{BB962C8B-B14F-4D97-AF65-F5344CB8AC3E}">
        <p14:creationId xmlns:p14="http://schemas.microsoft.com/office/powerpoint/2010/main" val="1706555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6190869" cy="5049609"/>
          </a:xfrm>
        </p:spPr>
        <p:txBody>
          <a:bodyPr>
            <a:noAutofit/>
          </a:bodyPr>
          <a:lstStyle/>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Building learning community.</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Offering immediate feedback.</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Embedding quizzes for self-assessment.</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progress indicators.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reflection questions.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Designing short learning units.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flexible timelines.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Highlighting estimated time frames.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Making available optional learning materials.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FA1DB30-D5FC-4C1E-BA5D-13AC9F989E3D}"/>
              </a:ext>
            </a:extLst>
          </p:cNvPr>
          <p:cNvPicPr>
            <a:picLocks noChangeAspect="1"/>
          </p:cNvPicPr>
          <p:nvPr/>
        </p:nvPicPr>
        <p:blipFill>
          <a:blip r:embed="rId3"/>
          <a:stretch>
            <a:fillRect/>
          </a:stretch>
        </p:blipFill>
        <p:spPr>
          <a:xfrm>
            <a:off x="6115050" y="1494251"/>
            <a:ext cx="3028950" cy="1700463"/>
          </a:xfrm>
          <a:prstGeom prst="rect">
            <a:avLst/>
          </a:prstGeom>
        </p:spPr>
      </p:pic>
      <p:pic>
        <p:nvPicPr>
          <p:cNvPr id="6" name="Picture 5">
            <a:extLst>
              <a:ext uri="{FF2B5EF4-FFF2-40B4-BE49-F238E27FC236}">
                <a16:creationId xmlns:a16="http://schemas.microsoft.com/office/drawing/2014/main" id="{DAB30D6A-09DF-4143-9EAB-6405F97FAE88}"/>
              </a:ext>
            </a:extLst>
          </p:cNvPr>
          <p:cNvPicPr>
            <a:picLocks noChangeAspect="1"/>
          </p:cNvPicPr>
          <p:nvPr/>
        </p:nvPicPr>
        <p:blipFill>
          <a:blip r:embed="rId4"/>
          <a:stretch>
            <a:fillRect/>
          </a:stretch>
        </p:blipFill>
        <p:spPr>
          <a:xfrm>
            <a:off x="6099848" y="3194714"/>
            <a:ext cx="3054108" cy="1570963"/>
          </a:xfrm>
          <a:prstGeom prst="rect">
            <a:avLst/>
          </a:prstGeom>
        </p:spPr>
      </p:pic>
      <p:pic>
        <p:nvPicPr>
          <p:cNvPr id="7" name="Picture 6">
            <a:extLst>
              <a:ext uri="{FF2B5EF4-FFF2-40B4-BE49-F238E27FC236}">
                <a16:creationId xmlns:a16="http://schemas.microsoft.com/office/drawing/2014/main" id="{EDD3D113-8DE6-476F-8B6D-F510580FE17B}"/>
              </a:ext>
            </a:extLst>
          </p:cNvPr>
          <p:cNvPicPr>
            <a:picLocks noChangeAspect="1"/>
          </p:cNvPicPr>
          <p:nvPr/>
        </p:nvPicPr>
        <p:blipFill>
          <a:blip r:embed="rId5"/>
          <a:stretch>
            <a:fillRect/>
          </a:stretch>
        </p:blipFill>
        <p:spPr>
          <a:xfrm>
            <a:off x="6104640" y="4765678"/>
            <a:ext cx="3049316" cy="1524658"/>
          </a:xfrm>
          <a:prstGeom prst="rect">
            <a:avLst/>
          </a:prstGeom>
        </p:spPr>
      </p:pic>
    </p:spTree>
    <p:extLst>
      <p:ext uri="{BB962C8B-B14F-4D97-AF65-F5344CB8AC3E}">
        <p14:creationId xmlns:p14="http://schemas.microsoft.com/office/powerpoint/2010/main" val="4017281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11480" y="1280832"/>
            <a:ext cx="7833360" cy="3808741"/>
          </a:xfrm>
        </p:spPr>
        <p:txBody>
          <a:bodyPr>
            <a:noAutofit/>
          </a:bodyPr>
          <a:lstStyle/>
          <a:p>
            <a:pPr marL="914400" lvl="1" indent="-457200">
              <a:lnSpc>
                <a:spcPct val="200000"/>
              </a:lnSpc>
              <a:spcAft>
                <a:spcPts val="0"/>
              </a:spcAf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457200" lvl="1" indent="0">
              <a:lnSpc>
                <a:spcPct val="200000"/>
              </a:lnSpc>
              <a:spcAft>
                <a:spcPts val="0"/>
              </a:spcAft>
              <a:buNone/>
            </a:pPr>
            <a:r>
              <a:rPr lang="en-US" sz="2200" b="1" dirty="0">
                <a:latin typeface="Tahoma" panose="020B0604030504040204" pitchFamily="34" charset="0"/>
                <a:ea typeface="Tahoma" panose="020B0604030504040204" pitchFamily="34" charset="0"/>
                <a:cs typeface="Tahoma" panose="020B0604030504040204" pitchFamily="34" charset="0"/>
              </a:rPr>
              <a:t>Example:</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“I have asked, at the first page of course, why they're taking the course. So that is the goal.  A lot of people say, ‘I'm a teacher. And I want to do the stuff with my kids. Or I want to update my knowledge. Or I'm retired and I want to learn this.’”</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close up of a sign&#10;&#10;Description automatically generated">
            <a:extLst>
              <a:ext uri="{FF2B5EF4-FFF2-40B4-BE49-F238E27FC236}">
                <a16:creationId xmlns:a16="http://schemas.microsoft.com/office/drawing/2014/main" id="{25AFBFE1-E9CD-497F-A904-62208403D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280" y="5089573"/>
            <a:ext cx="3775710" cy="1294208"/>
          </a:xfrm>
          <a:prstGeom prst="rect">
            <a:avLst/>
          </a:prstGeom>
        </p:spPr>
      </p:pic>
    </p:spTree>
    <p:extLst>
      <p:ext uri="{BB962C8B-B14F-4D97-AF65-F5344CB8AC3E}">
        <p14:creationId xmlns:p14="http://schemas.microsoft.com/office/powerpoint/2010/main" val="2681626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0BD3-D31E-4394-9E2C-CADB529704BF}"/>
              </a:ext>
            </a:extLst>
          </p:cNvPr>
          <p:cNvSpPr>
            <a:spLocks noGrp="1"/>
          </p:cNvSpPr>
          <p:nvPr>
            <p:ph type="title"/>
          </p:nvPr>
        </p:nvSpPr>
        <p:spPr>
          <a:xfrm>
            <a:off x="1387475" y="609600"/>
            <a:ext cx="6438900" cy="1295400"/>
          </a:xfrm>
        </p:spPr>
        <p:txBody>
          <a:bodyPr lIns="68580" tIns="34290" rIns="68580" bIns="34290" rtlCol="0">
            <a:normAutofit/>
          </a:bodyPr>
          <a:lstStyle/>
          <a:p>
            <a:pPr defTabSz="685800" eaLnBrk="1" fontAlgn="auto" hangingPunct="1">
              <a:lnSpc>
                <a:spcPct val="90000"/>
              </a:lnSpc>
              <a:spcAft>
                <a:spcPts val="0"/>
              </a:spcAft>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13, 2019</a:t>
            </a:r>
            <a:br>
              <a:rPr lang="en-US"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Career Curriculum Continuum</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Andrew </a:t>
            </a:r>
            <a:r>
              <a:rPr lang="en-US" sz="1600" b="1" dirty="0" err="1">
                <a:latin typeface="Tahoma" panose="020B0604030504040204" pitchFamily="34" charset="0"/>
                <a:ea typeface="Tahoma" panose="020B0604030504040204" pitchFamily="34" charset="0"/>
                <a:cs typeface="Tahoma" panose="020B0604030504040204" pitchFamily="34" charset="0"/>
              </a:rPr>
              <a:t>Hermalyn</a:t>
            </a:r>
            <a:r>
              <a:rPr lang="en-US" sz="1600" b="1" dirty="0">
                <a:latin typeface="Tahoma" panose="020B0604030504040204" pitchFamily="34" charset="0"/>
                <a:ea typeface="Tahoma" panose="020B0604030504040204" pitchFamily="34" charset="0"/>
                <a:cs typeface="Tahoma" panose="020B0604030504040204" pitchFamily="34" charset="0"/>
              </a:rPr>
              <a:t>, Inside Higher Ed</a:t>
            </a:r>
            <a:br>
              <a:rPr lang="en-US" sz="2475"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https://www.insidehighered.com/digital-learning/views/2019/03/13/how-universities-can-stay-center-learners-lives-opinion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2325"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49923" name="Picture 5">
            <a:extLst>
              <a:ext uri="{FF2B5EF4-FFF2-40B4-BE49-F238E27FC236}">
                <a16:creationId xmlns:a16="http://schemas.microsoft.com/office/drawing/2014/main" id="{93BF333D-D4A4-4CB2-85BA-A6872C6D0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038350"/>
            <a:ext cx="8763000"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7817739" cy="35502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2. Building learning community.</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Joshua from the UK mentioned: We use a lot of resources that already exist. And then we use the MOOC discussion board as a place to where they, kind of, point out and say, “I've seen this. And this is useful. Well, I use this, and this is good. I created this.”</a:t>
            </a: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5A4393E3-5BBA-4A42-A366-148D50FCC11F}"/>
              </a:ext>
            </a:extLst>
          </p:cNvPr>
          <p:cNvPicPr>
            <a:picLocks noChangeAspect="1"/>
          </p:cNvPicPr>
          <p:nvPr/>
        </p:nvPicPr>
        <p:blipFill>
          <a:blip r:embed="rId3"/>
          <a:stretch>
            <a:fillRect/>
          </a:stretch>
        </p:blipFill>
        <p:spPr>
          <a:xfrm>
            <a:off x="5669279" y="4512506"/>
            <a:ext cx="2345055" cy="1939639"/>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BCAC863B-805B-440B-9119-05BEF894D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60" y="4481659"/>
            <a:ext cx="3421380" cy="1940818"/>
          </a:xfrm>
          <a:prstGeom prst="rect">
            <a:avLst/>
          </a:prstGeom>
        </p:spPr>
      </p:pic>
    </p:spTree>
    <p:extLst>
      <p:ext uri="{BB962C8B-B14F-4D97-AF65-F5344CB8AC3E}">
        <p14:creationId xmlns:p14="http://schemas.microsoft.com/office/powerpoint/2010/main" val="2571462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3. Offering immediate feedback.</a:t>
            </a:r>
          </a:p>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4. Embedding quizzes for self-assessment.</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ABC7741-71A6-4C43-A181-1ACA0BEE6961}"/>
              </a:ext>
            </a:extLst>
          </p:cNvPr>
          <p:cNvPicPr>
            <a:picLocks noChangeAspect="1"/>
          </p:cNvPicPr>
          <p:nvPr/>
        </p:nvPicPr>
        <p:blipFill>
          <a:blip r:embed="rId3"/>
          <a:stretch>
            <a:fillRect/>
          </a:stretch>
        </p:blipFill>
        <p:spPr>
          <a:xfrm>
            <a:off x="267081" y="3324561"/>
            <a:ext cx="4259792" cy="281574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DD59DBBF-0393-CF44-A002-D2D7619E4EB3}"/>
              </a:ext>
            </a:extLst>
          </p:cNvPr>
          <p:cNvPicPr>
            <a:picLocks noChangeAspect="1"/>
          </p:cNvPicPr>
          <p:nvPr/>
        </p:nvPicPr>
        <p:blipFill>
          <a:blip r:embed="rId4"/>
          <a:stretch>
            <a:fillRect/>
          </a:stretch>
        </p:blipFill>
        <p:spPr>
          <a:xfrm>
            <a:off x="5179898" y="3324560"/>
            <a:ext cx="3939062" cy="28157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3580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5. Providing progress indicators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Image result for mooc progress indicator">
            <a:extLst>
              <a:ext uri="{FF2B5EF4-FFF2-40B4-BE49-F238E27FC236}">
                <a16:creationId xmlns:a16="http://schemas.microsoft.com/office/drawing/2014/main" id="{804E1D4C-2677-BC42-884D-0193FF597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38577" y="2367772"/>
            <a:ext cx="6892575" cy="3954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3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3"/>
            <a:ext cx="7886319" cy="2938653"/>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6. Providing reflection questions.</a:t>
            </a:r>
          </a:p>
          <a:p>
            <a:pPr marL="857250" lvl="2"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We introduced kind of moments that video was stopped and there was a question. The student had to think of it a bit. Sometimes it was kind of a rhetorical question. There wasn't even no answer required. But it was just a pause for a while to let the student reflect. (Jacob)</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CD32E2C-1BB6-4945-A613-47C969247838}"/>
              </a:ext>
            </a:extLst>
          </p:cNvPr>
          <p:cNvPicPr>
            <a:picLocks noChangeAspect="1"/>
          </p:cNvPicPr>
          <p:nvPr/>
        </p:nvPicPr>
        <p:blipFill rotWithShape="1">
          <a:blip r:embed="rId3"/>
          <a:srcRect t="5966" r="462" b="5966"/>
          <a:stretch/>
        </p:blipFill>
        <p:spPr>
          <a:xfrm>
            <a:off x="4518660" y="4272826"/>
            <a:ext cx="3284220" cy="2179320"/>
          </a:xfrm>
          <a:prstGeom prst="rect">
            <a:avLst/>
          </a:prstGeom>
        </p:spPr>
      </p:pic>
    </p:spTree>
    <p:extLst>
      <p:ext uri="{BB962C8B-B14F-4D97-AF65-F5344CB8AC3E}">
        <p14:creationId xmlns:p14="http://schemas.microsoft.com/office/powerpoint/2010/main" val="3921088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7. Designing short learning units.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2AD9EE8-2F56-7743-AB32-4C0BFB54A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04" y="2383713"/>
            <a:ext cx="7862146" cy="1983569"/>
          </a:xfrm>
          <a:prstGeom prst="rect">
            <a:avLst/>
          </a:prstGeom>
        </p:spPr>
      </p:pic>
      <p:sp>
        <p:nvSpPr>
          <p:cNvPr id="7" name="Rounded Rectangle 6">
            <a:extLst>
              <a:ext uri="{FF2B5EF4-FFF2-40B4-BE49-F238E27FC236}">
                <a16:creationId xmlns:a16="http://schemas.microsoft.com/office/drawing/2014/main" id="{69CD6878-475B-9D44-A91B-D3C37020DBEF}"/>
              </a:ext>
            </a:extLst>
          </p:cNvPr>
          <p:cNvSpPr/>
          <p:nvPr/>
        </p:nvSpPr>
        <p:spPr>
          <a:xfrm>
            <a:off x="6067552" y="2606218"/>
            <a:ext cx="894080" cy="51493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ounded Rectangle 7">
            <a:extLst>
              <a:ext uri="{FF2B5EF4-FFF2-40B4-BE49-F238E27FC236}">
                <a16:creationId xmlns:a16="http://schemas.microsoft.com/office/drawing/2014/main" id="{7B1F89CB-01E6-A048-9668-9151C6A7F4B9}"/>
              </a:ext>
            </a:extLst>
          </p:cNvPr>
          <p:cNvSpPr/>
          <p:nvPr/>
        </p:nvSpPr>
        <p:spPr>
          <a:xfrm>
            <a:off x="6973824" y="3547710"/>
            <a:ext cx="894080" cy="51493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69061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8. Providing flexible timelines.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5E4AA822-17E6-1942-B3F8-26C2B00212AF}"/>
              </a:ext>
            </a:extLst>
          </p:cNvPr>
          <p:cNvPicPr>
            <a:picLocks noChangeAspect="1"/>
          </p:cNvPicPr>
          <p:nvPr/>
        </p:nvPicPr>
        <p:blipFill rotWithShape="1">
          <a:blip r:embed="rId3">
            <a:extLst>
              <a:ext uri="{28A0092B-C50C-407E-A947-70E740481C1C}">
                <a14:useLocalDpi xmlns:a14="http://schemas.microsoft.com/office/drawing/2010/main" val="0"/>
              </a:ext>
            </a:extLst>
          </a:blip>
          <a:srcRect l="10808" t="-7857" b="19080"/>
          <a:stretch/>
        </p:blipFill>
        <p:spPr>
          <a:xfrm>
            <a:off x="382136" y="2761696"/>
            <a:ext cx="8372981" cy="981248"/>
          </a:xfrm>
          <a:prstGeom prst="rect">
            <a:avLst/>
          </a:prstGeom>
        </p:spPr>
      </p:pic>
    </p:spTree>
    <p:extLst>
      <p:ext uri="{BB962C8B-B14F-4D97-AF65-F5344CB8AC3E}">
        <p14:creationId xmlns:p14="http://schemas.microsoft.com/office/powerpoint/2010/main" val="1083111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9. Highlighting estimated time frames.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669BF68-C829-7A40-A4E4-9D7B86B33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1" y="2345400"/>
            <a:ext cx="7349988" cy="2540497"/>
          </a:xfrm>
          <a:prstGeom prst="rect">
            <a:avLst/>
          </a:prstGeom>
        </p:spPr>
      </p:pic>
      <p:sp>
        <p:nvSpPr>
          <p:cNvPr id="4" name="Rounded Rectangle 3">
            <a:extLst>
              <a:ext uri="{FF2B5EF4-FFF2-40B4-BE49-F238E27FC236}">
                <a16:creationId xmlns:a16="http://schemas.microsoft.com/office/drawing/2014/main" id="{CB056C06-7D85-9143-9C08-8FE29CAC9D53}"/>
              </a:ext>
            </a:extLst>
          </p:cNvPr>
          <p:cNvSpPr/>
          <p:nvPr/>
        </p:nvSpPr>
        <p:spPr>
          <a:xfrm>
            <a:off x="5291328" y="2345400"/>
            <a:ext cx="536448" cy="34903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ounded Rectangle 6">
            <a:extLst>
              <a:ext uri="{FF2B5EF4-FFF2-40B4-BE49-F238E27FC236}">
                <a16:creationId xmlns:a16="http://schemas.microsoft.com/office/drawing/2014/main" id="{59BD633A-1A2E-2544-9A19-FD63E4440EFF}"/>
              </a:ext>
            </a:extLst>
          </p:cNvPr>
          <p:cNvSpPr/>
          <p:nvPr/>
        </p:nvSpPr>
        <p:spPr>
          <a:xfrm>
            <a:off x="5291328" y="2277034"/>
            <a:ext cx="536448" cy="51493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41230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10. Making available optional learning materials.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836E9B57-044B-DA47-A530-ACEDAAAA40A4}"/>
              </a:ext>
            </a:extLst>
          </p:cNvPr>
          <p:cNvPicPr/>
          <p:nvPr/>
        </p:nvPicPr>
        <p:blipFill rotWithShape="1">
          <a:blip r:embed="rId3"/>
          <a:srcRect l="1" t="56106" r="278" b="15670"/>
          <a:stretch/>
        </p:blipFill>
        <p:spPr bwMode="auto">
          <a:xfrm>
            <a:off x="485576" y="2686900"/>
            <a:ext cx="8051046" cy="1760079"/>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le 5">
            <a:extLst>
              <a:ext uri="{FF2B5EF4-FFF2-40B4-BE49-F238E27FC236}">
                <a16:creationId xmlns:a16="http://schemas.microsoft.com/office/drawing/2014/main" id="{516ED650-14C2-FB41-9FFE-5C11E0615672}"/>
              </a:ext>
            </a:extLst>
          </p:cNvPr>
          <p:cNvSpPr/>
          <p:nvPr/>
        </p:nvSpPr>
        <p:spPr>
          <a:xfrm>
            <a:off x="1530096" y="2904922"/>
            <a:ext cx="554736" cy="51493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ounded Rectangle 7">
            <a:extLst>
              <a:ext uri="{FF2B5EF4-FFF2-40B4-BE49-F238E27FC236}">
                <a16:creationId xmlns:a16="http://schemas.microsoft.com/office/drawing/2014/main" id="{9F7D1581-911D-E849-BAAB-92891A6C65B2}"/>
              </a:ext>
            </a:extLst>
          </p:cNvPr>
          <p:cNvSpPr/>
          <p:nvPr/>
        </p:nvSpPr>
        <p:spPr>
          <a:xfrm>
            <a:off x="1530096" y="3725615"/>
            <a:ext cx="890016" cy="578161"/>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4841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MOOC: Infection Prevention and Control (IPC) for Novel Corona virus (COVID-19) from </a:t>
            </a:r>
            <a:r>
              <a:rPr lang="en-US" sz="1800" b="1" dirty="0" err="1">
                <a:latin typeface="Tahoma" panose="020B0604030504040204" pitchFamily="34" charset="0"/>
                <a:ea typeface="Tahoma" panose="020B0604030504040204" pitchFamily="34" charset="0"/>
                <a:cs typeface="Tahoma" panose="020B0604030504040204" pitchFamily="34" charset="0"/>
              </a:rPr>
              <a:t>OpenWHO</a:t>
            </a:r>
            <a:r>
              <a:rPr lang="en-US" sz="1800" b="1" dirty="0">
                <a:latin typeface="Tahoma" panose="020B0604030504040204" pitchFamily="34" charset="0"/>
                <a:ea typeface="Tahoma" panose="020B0604030504040204" pitchFamily="34" charset="0"/>
                <a:cs typeface="Tahoma" panose="020B0604030504040204" pitchFamily="34" charset="0"/>
              </a:rPr>
              <a:t> (English Version)</a:t>
            </a:r>
          </a:p>
          <a:p>
            <a:pPr marL="457200" lvl="1" indent="0">
              <a:spcAft>
                <a:spcPts val="0"/>
              </a:spcAft>
              <a:buNone/>
            </a:pPr>
            <a:r>
              <a:rPr lang="en-TT" sz="2400" b="1" dirty="0">
                <a:latin typeface="Tahoma" panose="020B0604030504040204" pitchFamily="34" charset="0"/>
                <a:ea typeface="Tahoma" panose="020B0604030504040204" pitchFamily="34" charset="0"/>
                <a:cs typeface="Tahoma" panose="020B0604030504040204" pitchFamily="34" charset="0"/>
              </a:rPr>
              <a:t>11. Structured learning environment:</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Clearly stated the learning objectives. </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Course details stated the expected time to complete the course. </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The syllabus, number of course modules, and title of each module.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screenshot of a social media post&#10;&#10;Description automatically generated">
            <a:extLst>
              <a:ext uri="{FF2B5EF4-FFF2-40B4-BE49-F238E27FC236}">
                <a16:creationId xmlns:a16="http://schemas.microsoft.com/office/drawing/2014/main" id="{A402DDA4-CBBC-4B39-96BB-34C9FA2E99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30910" y="3238499"/>
            <a:ext cx="5919470" cy="3048953"/>
          </a:xfrm>
          <a:prstGeom prst="rect">
            <a:avLst/>
          </a:prstGeom>
        </p:spPr>
      </p:pic>
    </p:spTree>
    <p:extLst>
      <p:ext uri="{BB962C8B-B14F-4D97-AF65-F5344CB8AC3E}">
        <p14:creationId xmlns:p14="http://schemas.microsoft.com/office/powerpoint/2010/main" val="210973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3892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11. Structure continued…</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Graphic or visual organizations for essential material. </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The text on screen matched the narration enforcing the redundancy principle.</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screenshot of a social media post&#10;&#10;Description automatically generated">
            <a:extLst>
              <a:ext uri="{FF2B5EF4-FFF2-40B4-BE49-F238E27FC236}">
                <a16:creationId xmlns:a16="http://schemas.microsoft.com/office/drawing/2014/main" id="{3A306D7F-FC3E-4CED-B560-3D33AB59726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8990" y="2829877"/>
            <a:ext cx="7047230" cy="3426143"/>
          </a:xfrm>
          <a:prstGeom prst="rect">
            <a:avLst/>
          </a:prstGeom>
        </p:spPr>
      </p:pic>
    </p:spTree>
    <p:extLst>
      <p:ext uri="{BB962C8B-B14F-4D97-AF65-F5344CB8AC3E}">
        <p14:creationId xmlns:p14="http://schemas.microsoft.com/office/powerpoint/2010/main" val="2916987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457200" y="274638"/>
            <a:ext cx="8077200" cy="216376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8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Paul Fain, Inside Higher Ed</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1C2939D-FA80-4C12-892F-048A53509853}"/>
              </a:ext>
            </a:extLst>
          </p:cNvPr>
          <p:cNvPicPr>
            <a:picLocks noChangeAspect="1"/>
          </p:cNvPicPr>
          <p:nvPr/>
        </p:nvPicPr>
        <p:blipFill>
          <a:blip r:embed="rId3"/>
          <a:stretch>
            <a:fillRect/>
          </a:stretch>
        </p:blipFill>
        <p:spPr>
          <a:xfrm>
            <a:off x="0" y="2590800"/>
            <a:ext cx="9144000" cy="3223677"/>
          </a:xfrm>
          <a:prstGeom prst="rect">
            <a:avLst/>
          </a:prstGeom>
        </p:spPr>
      </p:pic>
      <p:sp>
        <p:nvSpPr>
          <p:cNvPr id="7" name="TextBox 6">
            <a:extLst>
              <a:ext uri="{FF2B5EF4-FFF2-40B4-BE49-F238E27FC236}">
                <a16:creationId xmlns:a16="http://schemas.microsoft.com/office/drawing/2014/main" id="{6561A72F-A7AD-4D81-B079-76223185C580}"/>
              </a:ext>
            </a:extLst>
          </p:cNvPr>
          <p:cNvSpPr txBox="1"/>
          <p:nvPr/>
        </p:nvSpPr>
        <p:spPr>
          <a:xfrm>
            <a:off x="1981200" y="6172200"/>
            <a:ext cx="47378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Sources: Moody's, U.S. Department of Education</a:t>
            </a:r>
          </a:p>
        </p:txBody>
      </p:sp>
    </p:spTree>
    <p:extLst>
      <p:ext uri="{BB962C8B-B14F-4D97-AF65-F5344CB8AC3E}">
        <p14:creationId xmlns:p14="http://schemas.microsoft.com/office/powerpoint/2010/main" val="7468753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12</a:t>
            </a:r>
            <a:r>
              <a:rPr lang="en-TT" sz="2000" b="1" dirty="0">
                <a:latin typeface="Tahoma" panose="020B0604030504040204" pitchFamily="34" charset="0"/>
                <a:ea typeface="Tahoma" panose="020B0604030504040204" pitchFamily="34" charset="0"/>
                <a:cs typeface="Tahoma" panose="020B0604030504040204" pitchFamily="34" charset="0"/>
              </a:rPr>
              <a:t>. On completion of modules participants get a certificate.</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Providing External Rewards and Goals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2C78684-BBB2-43C9-8828-CC1E09E7F44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5" y="1932940"/>
            <a:ext cx="5795010" cy="4018280"/>
          </a:xfrm>
          <a:prstGeom prst="rect">
            <a:avLst/>
          </a:prstGeom>
          <a:noFill/>
          <a:ln>
            <a:noFill/>
          </a:ln>
        </p:spPr>
      </p:pic>
      <p:pic>
        <p:nvPicPr>
          <p:cNvPr id="8" name="Picture 7">
            <a:extLst>
              <a:ext uri="{FF2B5EF4-FFF2-40B4-BE49-F238E27FC236}">
                <a16:creationId xmlns:a16="http://schemas.microsoft.com/office/drawing/2014/main" id="{358C2ACF-6131-4E5C-ADF6-252A66EFADD4}"/>
              </a:ext>
            </a:extLst>
          </p:cNvPr>
          <p:cNvPicPr/>
          <p:nvPr/>
        </p:nvPicPr>
        <p:blipFill>
          <a:blip r:embed="rId4"/>
          <a:stretch>
            <a:fillRect/>
          </a:stretch>
        </p:blipFill>
        <p:spPr>
          <a:xfrm>
            <a:off x="4531995" y="3560386"/>
            <a:ext cx="3983355" cy="2611881"/>
          </a:xfrm>
          <a:prstGeom prst="rect">
            <a:avLst/>
          </a:prstGeom>
        </p:spPr>
      </p:pic>
    </p:spTree>
    <p:extLst>
      <p:ext uri="{BB962C8B-B14F-4D97-AF65-F5344CB8AC3E}">
        <p14:creationId xmlns:p14="http://schemas.microsoft.com/office/powerpoint/2010/main" val="3023896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127000" y="470829"/>
            <a:ext cx="590973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900" b="1" i="0" u="none" strike="noStrike" kern="100" cap="none" spc="0" normalizeH="0" baseline="0" noProof="0" dirty="0">
                <a:ln>
                  <a:noFill/>
                </a:ln>
                <a:solidFill>
                  <a:srgbClr val="FFFF00"/>
                </a:solidFill>
                <a:effectLst/>
                <a:uLnTx/>
                <a:uFillTx/>
                <a:latin typeface="BentonSans Black" panose="02000503000000020004" pitchFamily="50" charset="0"/>
                <a:ea typeface="+mj-ea"/>
                <a:cs typeface="Arial"/>
              </a:rPr>
              <a:t>One Example: Laurie Santos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900" b="1" i="0" u="none" strike="noStrike" kern="100" cap="none" spc="0" normalizeH="0" baseline="0" noProof="0" dirty="0">
                <a:ln>
                  <a:noFill/>
                </a:ln>
                <a:solidFill>
                  <a:srgbClr val="FFFFFF"/>
                </a:solidFill>
                <a:effectLst/>
                <a:uLnTx/>
                <a:uFillTx/>
                <a:latin typeface="BentonSans Black" panose="02000503000000020004" pitchFamily="50" charset="0"/>
                <a:ea typeface="+mj-ea"/>
                <a:cs typeface="Arial"/>
              </a:rPr>
              <a:t>The Science of Well-Being, Yale Univ.</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FA094C37-1BC0-4905-8C24-2275639D11E5}"/>
              </a:ext>
            </a:extLst>
          </p:cNvPr>
          <p:cNvPicPr>
            <a:picLocks noChangeAspect="1"/>
          </p:cNvPicPr>
          <p:nvPr/>
        </p:nvPicPr>
        <p:blipFill rotWithShape="1">
          <a:blip r:embed="rId3"/>
          <a:srcRect l="1417" t="11759" b="3162"/>
          <a:stretch/>
        </p:blipFill>
        <p:spPr>
          <a:xfrm>
            <a:off x="64770" y="1562100"/>
            <a:ext cx="9014460" cy="4373880"/>
          </a:xfrm>
          <a:prstGeom prst="rect">
            <a:avLst/>
          </a:prstGeom>
        </p:spPr>
      </p:pic>
    </p:spTree>
    <p:extLst>
      <p:ext uri="{BB962C8B-B14F-4D97-AF65-F5344CB8AC3E}">
        <p14:creationId xmlns:p14="http://schemas.microsoft.com/office/powerpoint/2010/main" val="135653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13. Week overview. </a:t>
            </a:r>
            <a:r>
              <a:rPr lang="en-US" b="1" dirty="0">
                <a:latin typeface="Tahoma" panose="020B0604030504040204" pitchFamily="34" charset="0"/>
                <a:ea typeface="Tahoma" panose="020B0604030504040204" pitchFamily="34" charset="0"/>
                <a:cs typeface="Tahoma" panose="020B0604030504040204" pitchFamily="34" charset="0"/>
              </a:rPr>
              <a:t>The course is divided into week-long segments, and each week is chunked into manageable parts. Very importantly for the participant to be able to anticipate what can get done in one sitting, the length of each video is included.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9DE6CB6-1BED-4F87-A699-C6FBAD4D28E0}"/>
              </a:ext>
            </a:extLst>
          </p:cNvPr>
          <p:cNvPicPr/>
          <p:nvPr/>
        </p:nvPicPr>
        <p:blipFill rotWithShape="1">
          <a:blip r:embed="rId3">
            <a:extLst>
              <a:ext uri="{28A0092B-C50C-407E-A947-70E740481C1C}">
                <a14:useLocalDpi xmlns:a14="http://schemas.microsoft.com/office/drawing/2010/main" val="0"/>
              </a:ext>
            </a:extLst>
          </a:blip>
          <a:srcRect l="17393" t="5883" r="54313" b="48921"/>
          <a:stretch/>
        </p:blipFill>
        <p:spPr>
          <a:xfrm>
            <a:off x="1397000" y="2731640"/>
            <a:ext cx="1905000" cy="3680460"/>
          </a:xfrm>
          <a:prstGeom prst="rect">
            <a:avLst/>
          </a:prstGeom>
        </p:spPr>
      </p:pic>
      <p:pic>
        <p:nvPicPr>
          <p:cNvPr id="8" name="Picture 7">
            <a:extLst>
              <a:ext uri="{FF2B5EF4-FFF2-40B4-BE49-F238E27FC236}">
                <a16:creationId xmlns:a16="http://schemas.microsoft.com/office/drawing/2014/main" id="{71B0297D-AE3B-48A3-947E-30A01253B912}"/>
              </a:ext>
            </a:extLst>
          </p:cNvPr>
          <p:cNvPicPr/>
          <p:nvPr/>
        </p:nvPicPr>
        <p:blipFill rotWithShape="1">
          <a:blip r:embed="rId4">
            <a:extLst>
              <a:ext uri="{28A0092B-C50C-407E-A947-70E740481C1C}">
                <a14:useLocalDpi xmlns:a14="http://schemas.microsoft.com/office/drawing/2010/main" val="0"/>
              </a:ext>
            </a:extLst>
          </a:blip>
          <a:srcRect l="18534" t="51945" r="60785" b="11037"/>
          <a:stretch/>
        </p:blipFill>
        <p:spPr>
          <a:xfrm>
            <a:off x="4293870" y="2703321"/>
            <a:ext cx="2164080" cy="3737099"/>
          </a:xfrm>
          <a:prstGeom prst="rect">
            <a:avLst/>
          </a:prstGeom>
        </p:spPr>
      </p:pic>
    </p:spTree>
    <p:extLst>
      <p:ext uri="{BB962C8B-B14F-4D97-AF65-F5344CB8AC3E}">
        <p14:creationId xmlns:p14="http://schemas.microsoft.com/office/powerpoint/2010/main" val="394895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Lecture recorded and captions added.</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512F815-4D91-46E4-A164-07D1680CFA20}"/>
              </a:ext>
            </a:extLst>
          </p:cNvPr>
          <p:cNvPicPr>
            <a:picLocks noChangeAspect="1"/>
          </p:cNvPicPr>
          <p:nvPr/>
        </p:nvPicPr>
        <p:blipFill rotWithShape="1">
          <a:blip r:embed="rId3"/>
          <a:srcRect l="12250" t="22810" r="23416" b="13992"/>
          <a:stretch/>
        </p:blipFill>
        <p:spPr>
          <a:xfrm>
            <a:off x="121920" y="2194559"/>
            <a:ext cx="5882640" cy="3931921"/>
          </a:xfrm>
          <a:prstGeom prst="rect">
            <a:avLst/>
          </a:prstGeom>
        </p:spPr>
      </p:pic>
      <p:pic>
        <p:nvPicPr>
          <p:cNvPr id="9" name="Picture 8">
            <a:extLst>
              <a:ext uri="{FF2B5EF4-FFF2-40B4-BE49-F238E27FC236}">
                <a16:creationId xmlns:a16="http://schemas.microsoft.com/office/drawing/2014/main" id="{3B4E9C50-0A60-48D8-A021-F22F74EDE891}"/>
              </a:ext>
            </a:extLst>
          </p:cNvPr>
          <p:cNvPicPr/>
          <p:nvPr/>
        </p:nvPicPr>
        <p:blipFill>
          <a:blip r:embed="rId4">
            <a:extLst>
              <a:ext uri="{28A0092B-C50C-407E-A947-70E740481C1C}">
                <a14:useLocalDpi xmlns:a14="http://schemas.microsoft.com/office/drawing/2010/main" val="0"/>
              </a:ext>
            </a:extLst>
          </a:blip>
          <a:stretch>
            <a:fillRect/>
          </a:stretch>
        </p:blipFill>
        <p:spPr>
          <a:xfrm>
            <a:off x="6728460" y="2349500"/>
            <a:ext cx="1786890" cy="1153160"/>
          </a:xfrm>
          <a:prstGeom prst="rect">
            <a:avLst/>
          </a:prstGeom>
        </p:spPr>
      </p:pic>
      <p:pic>
        <p:nvPicPr>
          <p:cNvPr id="10" name="Picture 9">
            <a:extLst>
              <a:ext uri="{FF2B5EF4-FFF2-40B4-BE49-F238E27FC236}">
                <a16:creationId xmlns:a16="http://schemas.microsoft.com/office/drawing/2014/main" id="{A02BFEB4-607F-40DD-92CF-B713818AA8A8}"/>
              </a:ext>
            </a:extLst>
          </p:cNvPr>
          <p:cNvPicPr/>
          <p:nvPr/>
        </p:nvPicPr>
        <p:blipFill>
          <a:blip r:embed="rId5">
            <a:extLst>
              <a:ext uri="{28A0092B-C50C-407E-A947-70E740481C1C}">
                <a14:useLocalDpi xmlns:a14="http://schemas.microsoft.com/office/drawing/2010/main" val="0"/>
              </a:ext>
            </a:extLst>
          </a:blip>
          <a:stretch>
            <a:fillRect/>
          </a:stretch>
        </p:blipFill>
        <p:spPr>
          <a:xfrm>
            <a:off x="6957060" y="4393247"/>
            <a:ext cx="1329690" cy="692785"/>
          </a:xfrm>
          <a:prstGeom prst="rect">
            <a:avLst/>
          </a:prstGeom>
        </p:spPr>
      </p:pic>
      <p:sp>
        <p:nvSpPr>
          <p:cNvPr id="11" name="TextBox 10">
            <a:extLst>
              <a:ext uri="{FF2B5EF4-FFF2-40B4-BE49-F238E27FC236}">
                <a16:creationId xmlns:a16="http://schemas.microsoft.com/office/drawing/2014/main" id="{81913CBF-6C16-4BF5-A18E-60F01833F73B}"/>
              </a:ext>
            </a:extLst>
          </p:cNvPr>
          <p:cNvSpPr txBox="1"/>
          <p:nvPr/>
        </p:nvSpPr>
        <p:spPr>
          <a:xfrm>
            <a:off x="6235529" y="3674310"/>
            <a:ext cx="26212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a:ea typeface="+mn-ea"/>
                <a:cs typeface="+mn-cs"/>
              </a:rPr>
              <a:t> Caption added to video</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TextBox 11">
            <a:extLst>
              <a:ext uri="{FF2B5EF4-FFF2-40B4-BE49-F238E27FC236}">
                <a16:creationId xmlns:a16="http://schemas.microsoft.com/office/drawing/2014/main" id="{D1E52F84-15B2-471D-9830-255DDBD111C1}"/>
              </a:ext>
            </a:extLst>
          </p:cNvPr>
          <p:cNvSpPr txBox="1"/>
          <p:nvPr/>
        </p:nvSpPr>
        <p:spPr>
          <a:xfrm>
            <a:off x="6062702" y="5411741"/>
            <a:ext cx="284789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a:ea typeface="+mn-ea"/>
                <a:cs typeface="+mn-cs"/>
              </a:rPr>
              <a:t>Video of student audience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81339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Continued…Lecture video transcripts.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62BF93D-C5DC-43B2-A2C8-CC0154A6217A}"/>
              </a:ext>
            </a:extLst>
          </p:cNvPr>
          <p:cNvPicPr>
            <a:picLocks noChangeAspect="1"/>
          </p:cNvPicPr>
          <p:nvPr/>
        </p:nvPicPr>
        <p:blipFill rotWithShape="1">
          <a:blip r:embed="rId3"/>
          <a:srcRect l="12333" t="24403" r="26416" b="22687"/>
          <a:stretch/>
        </p:blipFill>
        <p:spPr>
          <a:xfrm>
            <a:off x="632459" y="2019299"/>
            <a:ext cx="7425679" cy="4364482"/>
          </a:xfrm>
          <a:prstGeom prst="rect">
            <a:avLst/>
          </a:prstGeom>
        </p:spPr>
      </p:pic>
    </p:spTree>
    <p:extLst>
      <p:ext uri="{BB962C8B-B14F-4D97-AF65-F5344CB8AC3E}">
        <p14:creationId xmlns:p14="http://schemas.microsoft.com/office/powerpoint/2010/main" val="1324667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15. Quick check tasks.</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C89D555-A48F-455E-BEB9-147C25E5388D}"/>
              </a:ext>
            </a:extLst>
          </p:cNvPr>
          <p:cNvPicPr>
            <a:picLocks noChangeAspect="1"/>
          </p:cNvPicPr>
          <p:nvPr/>
        </p:nvPicPr>
        <p:blipFill rotWithShape="1">
          <a:blip r:embed="rId3"/>
          <a:srcRect l="11916" t="13876" r="22664" b="10440"/>
          <a:stretch/>
        </p:blipFill>
        <p:spPr>
          <a:xfrm>
            <a:off x="647700" y="1878151"/>
            <a:ext cx="5623560" cy="4426650"/>
          </a:xfrm>
          <a:prstGeom prst="rect">
            <a:avLst/>
          </a:prstGeom>
        </p:spPr>
      </p:pic>
    </p:spTree>
    <p:extLst>
      <p:ext uri="{BB962C8B-B14F-4D97-AF65-F5344CB8AC3E}">
        <p14:creationId xmlns:p14="http://schemas.microsoft.com/office/powerpoint/2010/main" val="4235523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24826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16. Providing students with self-selection options.</a:t>
            </a:r>
          </a:p>
          <a:p>
            <a:pPr marL="457200" lvl="1" indent="0">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There is the choice to watch all of the videos, read all of the materials, and submit all of the assignments, or there are choices all along the way to “cut corners” and take in only what the participant wants to.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067948C2-175A-43EA-A33E-210EE24AA26C}"/>
              </a:ext>
            </a:extLst>
          </p:cNvPr>
          <p:cNvPicPr/>
          <p:nvPr/>
        </p:nvPicPr>
        <p:blipFill>
          <a:blip r:embed="rId3">
            <a:extLst>
              <a:ext uri="{28A0092B-C50C-407E-A947-70E740481C1C}">
                <a14:useLocalDpi xmlns:a14="http://schemas.microsoft.com/office/drawing/2010/main" val="0"/>
              </a:ext>
            </a:extLst>
          </a:blip>
          <a:stretch>
            <a:fillRect/>
          </a:stretch>
        </p:blipFill>
        <p:spPr>
          <a:xfrm>
            <a:off x="1607820" y="3110884"/>
            <a:ext cx="5295900" cy="3307079"/>
          </a:xfrm>
          <a:prstGeom prst="rect">
            <a:avLst/>
          </a:prstGeom>
        </p:spPr>
      </p:pic>
    </p:spTree>
    <p:extLst>
      <p:ext uri="{BB962C8B-B14F-4D97-AF65-F5344CB8AC3E}">
        <p14:creationId xmlns:p14="http://schemas.microsoft.com/office/powerpoint/2010/main" val="777817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17. Visuals showing tasks completed.</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E80B0D6-0AAF-4A88-A73C-F90F3095FD80}"/>
              </a:ext>
            </a:extLst>
          </p:cNvPr>
          <p:cNvPicPr/>
          <p:nvPr/>
        </p:nvPicPr>
        <p:blipFill>
          <a:blip r:embed="rId3">
            <a:extLst>
              <a:ext uri="{28A0092B-C50C-407E-A947-70E740481C1C}">
                <a14:useLocalDpi xmlns:a14="http://schemas.microsoft.com/office/drawing/2010/main" val="0"/>
              </a:ext>
            </a:extLst>
          </a:blip>
          <a:stretch>
            <a:fillRect/>
          </a:stretch>
        </p:blipFill>
        <p:spPr>
          <a:xfrm>
            <a:off x="1573066" y="1927981"/>
            <a:ext cx="6316980" cy="4288281"/>
          </a:xfrm>
          <a:prstGeom prst="rect">
            <a:avLst/>
          </a:prstGeom>
        </p:spPr>
      </p:pic>
      <p:pic>
        <p:nvPicPr>
          <p:cNvPr id="4" name="Picture 3">
            <a:extLst>
              <a:ext uri="{FF2B5EF4-FFF2-40B4-BE49-F238E27FC236}">
                <a16:creationId xmlns:a16="http://schemas.microsoft.com/office/drawing/2014/main" id="{EAB3D4BB-B478-4ECD-8351-86CFBAAC215E}"/>
              </a:ext>
            </a:extLst>
          </p:cNvPr>
          <p:cNvPicPr>
            <a:picLocks noChangeAspect="1"/>
          </p:cNvPicPr>
          <p:nvPr/>
        </p:nvPicPr>
        <p:blipFill rotWithShape="1">
          <a:blip r:embed="rId4"/>
          <a:srcRect l="13281" t="30241" r="73059" b="12510"/>
          <a:stretch/>
        </p:blipFill>
        <p:spPr>
          <a:xfrm>
            <a:off x="7810" y="1988820"/>
            <a:ext cx="1565256" cy="4463326"/>
          </a:xfrm>
          <a:prstGeom prst="rect">
            <a:avLst/>
          </a:prstGeom>
        </p:spPr>
      </p:pic>
    </p:spTree>
    <p:extLst>
      <p:ext uri="{BB962C8B-B14F-4D97-AF65-F5344CB8AC3E}">
        <p14:creationId xmlns:p14="http://schemas.microsoft.com/office/powerpoint/2010/main" val="3040621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18. Visuals showing work progress.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278FC62-3E17-4E69-8C09-F67CAFC824D0}"/>
              </a:ext>
            </a:extLst>
          </p:cNvPr>
          <p:cNvPicPr/>
          <p:nvPr/>
        </p:nvPicPr>
        <p:blipFill>
          <a:blip r:embed="rId3">
            <a:extLst>
              <a:ext uri="{28A0092B-C50C-407E-A947-70E740481C1C}">
                <a14:useLocalDpi xmlns:a14="http://schemas.microsoft.com/office/drawing/2010/main" val="0"/>
              </a:ext>
            </a:extLst>
          </a:blip>
          <a:stretch>
            <a:fillRect/>
          </a:stretch>
        </p:blipFill>
        <p:spPr>
          <a:xfrm>
            <a:off x="1485900" y="2003425"/>
            <a:ext cx="5943600" cy="4192270"/>
          </a:xfrm>
          <a:prstGeom prst="rect">
            <a:avLst/>
          </a:prstGeom>
        </p:spPr>
      </p:pic>
    </p:spTree>
    <p:extLst>
      <p:ext uri="{BB962C8B-B14F-4D97-AF65-F5344CB8AC3E}">
        <p14:creationId xmlns:p14="http://schemas.microsoft.com/office/powerpoint/2010/main" val="3919624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16280" y="1334172"/>
            <a:ext cx="7799070"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19. </a:t>
            </a:r>
            <a:r>
              <a:rPr lang="en-US" sz="2400" b="1" dirty="0" err="1">
                <a:latin typeface="Tahoma" panose="020B0604030504040204" pitchFamily="34" charset="0"/>
                <a:ea typeface="Tahoma" panose="020B0604030504040204" pitchFamily="34" charset="0"/>
                <a:cs typeface="Tahoma" panose="020B0604030504040204" pitchFamily="34" charset="0"/>
              </a:rPr>
              <a:t>Rewirements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(assignments) for putting the material to practice (</a:t>
            </a:r>
            <a:r>
              <a:rPr lang="en-US" b="1" dirty="0" err="1">
                <a:latin typeface="Tahoma" panose="020B0604030504040204" pitchFamily="34" charset="0"/>
                <a:ea typeface="Tahoma" panose="020B0604030504040204" pitchFamily="34" charset="0"/>
                <a:cs typeface="Tahoma" panose="020B0604030504040204" pitchFamily="34" charset="0"/>
              </a:rPr>
              <a:t>e.g</a:t>
            </a:r>
            <a:r>
              <a:rPr lang="en-US" b="1" dirty="0">
                <a:latin typeface="Tahoma" panose="020B0604030504040204" pitchFamily="34" charset="0"/>
                <a:ea typeface="Tahoma" panose="020B0604030504040204" pitchFamily="34" charset="0"/>
                <a:cs typeface="Tahoma" panose="020B0604030504040204" pitchFamily="34" charset="0"/>
              </a:rPr>
              <a:t>, Random Acts of Kindness, Make A Social Connection, Let’s Get Physical, Meditate!, Sleep!, Gratitude Letter/Visit, Savoring, etc.)</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Daily Gratitude Journal</a:t>
            </a:r>
            <a:endParaRPr lang="en-US" sz="40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Gratitude is a positive emotional state in which one recognizes and appreciates what one has received in life. Research shows that taking time to experience gratitude can make you happier and even healthier. </a:t>
            </a:r>
            <a:r>
              <a:rPr lang="en-US" sz="1600" b="1" dirty="0">
                <a:latin typeface="Tahoma" panose="020B0604030504040204" pitchFamily="34" charset="0"/>
                <a:ea typeface="Tahoma" panose="020B0604030504040204" pitchFamily="34" charset="0"/>
                <a:cs typeface="Tahoma" panose="020B0604030504040204" pitchFamily="34" charset="0"/>
              </a:rPr>
              <a:t>For the next seven days, you will take 5-10 minutes each night to write down five things for which you are grateful.</a:t>
            </a:r>
            <a:r>
              <a:rPr lang="en-US" sz="1600" dirty="0">
                <a:latin typeface="Tahoma" panose="020B0604030504040204" pitchFamily="34" charset="0"/>
                <a:ea typeface="Tahoma" panose="020B0604030504040204" pitchFamily="34" charset="0"/>
                <a:cs typeface="Tahoma" panose="020B0604030504040204" pitchFamily="34" charset="0"/>
              </a:rPr>
              <a:t> They can be little things or big things. But you really have to focus on them and actually write them down (Again, try to develop a tracking method works for you and utilize a note on your phone, a daily calendar, a special notebook, </a:t>
            </a:r>
            <a:r>
              <a:rPr lang="en-US" sz="1600" dirty="0" err="1">
                <a:latin typeface="Tahoma" panose="020B0604030504040204" pitchFamily="34" charset="0"/>
                <a:ea typeface="Tahoma" panose="020B0604030504040204" pitchFamily="34" charset="0"/>
                <a:cs typeface="Tahoma" panose="020B0604030504040204" pitchFamily="34" charset="0"/>
              </a:rPr>
              <a:t>etc</a:t>
            </a:r>
            <a:r>
              <a:rPr lang="en-US" sz="1600" dirty="0">
                <a:latin typeface="Tahoma" panose="020B0604030504040204" pitchFamily="34" charset="0"/>
                <a:ea typeface="Tahoma" panose="020B0604030504040204" pitchFamily="34" charset="0"/>
                <a:cs typeface="Tahoma" panose="020B0604030504040204" pitchFamily="34" charset="0"/>
              </a:rPr>
              <a:t>). You can just write a word or short phrase, but as you write these things down, take a moment to be mindful of the things you’re writing about (e.g., imagine the person or thing you’re writing about, etc.). This exercise should take at least five minutes. Do this each night for the whole week</a:t>
            </a:r>
            <a:r>
              <a:rPr lang="en-US" dirty="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5200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27852</TotalTime>
  <Words>5144</Words>
  <Application>Microsoft Office PowerPoint</Application>
  <PresentationFormat>On-screen Show (4:3)</PresentationFormat>
  <Paragraphs>754</Paragraphs>
  <Slides>105</Slides>
  <Notes>85</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105</vt:i4>
      </vt:variant>
    </vt:vector>
  </HeadingPairs>
  <TitlesOfParts>
    <vt:vector size="124" baseType="lpstr">
      <vt:lpstr>Arial</vt:lpstr>
      <vt:lpstr>BentonSans Black</vt:lpstr>
      <vt:lpstr>BentonSansCond Light</vt:lpstr>
      <vt:lpstr>Berlin Sans FB Demi</vt:lpstr>
      <vt:lpstr>Calibri</vt:lpstr>
      <vt:lpstr>Courier New</vt:lpstr>
      <vt:lpstr>Georgia Pro Cond</vt:lpstr>
      <vt:lpstr>Lucida Bright</vt:lpstr>
      <vt:lpstr>Tahoma</vt:lpstr>
      <vt:lpstr>Wingdings</vt:lpstr>
      <vt:lpstr>IU theme</vt:lpstr>
      <vt:lpstr>70_Office Theme</vt:lpstr>
      <vt:lpstr>8_Office Theme</vt:lpstr>
      <vt:lpstr>13_Office Theme</vt:lpstr>
      <vt:lpstr>1_Office Theme</vt:lpstr>
      <vt:lpstr>14_Office Theme</vt:lpstr>
      <vt:lpstr>16_Office Theme</vt:lpstr>
      <vt:lpstr>22_Office Theme</vt:lpstr>
      <vt:lpstr>Office Theme</vt:lpstr>
      <vt:lpstr>On the Road Toward Fostering Greater Self-Directed Learning in MOOCs: Research Toward Better Design Practices</vt:lpstr>
      <vt:lpstr>PowerPoint Presentation</vt:lpstr>
      <vt:lpstr>Polls</vt:lpstr>
      <vt:lpstr>April 29, 2020 Zoom Boom Synchronous instruction is trending, but experts say a more intentional mix of live and asynchronous classwork is necessary for future remote terms. Colleen Flaherty, Inside Higher Ed https://www.insidehighered.com/news/2020/04/29/synchronous-instruction-hot-right-now-it-sustainable </vt:lpstr>
      <vt:lpstr>August 26, 2020 Zoom, Microsoft and Apple take on remote learning challenges as kids head back to school Dalvin Brown, USA Today https://www.usatoday.com/story/tech/2020/08/26/zoom-google-apple-tech-firms-meet-remote-learning-needs-school-starts/5598975002/ </vt:lpstr>
      <vt:lpstr>MOOC Trends and Recent Data</vt:lpstr>
      <vt:lpstr>July 24, 2018 The 100-Year Life: Living and Working in an Age of Longevity  Lynda Gratton and Andrew Scott http://www.100yearlife.com/  https://www.amazon.com/100-Year-Life-Living-Working-Longevity/dp/1543624634 </vt:lpstr>
      <vt:lpstr>March 13, 2019 The Career Curriculum Continuum Andrew Hermalyn, Inside Higher Ed https://www.insidehighered.com/digital-learning/views/2019/03/13/how-universities-can-stay-center-learners-lives-opinion </vt:lpstr>
      <vt:lpstr>August 27, 2020 Alternative Credentials on the Rise Paul Fain, Inside Higher Ed https://www.insidehighered.com/news/2020/08/27/interest-spikes-short-term-online-credentials-will-it-be-sustained </vt:lpstr>
      <vt:lpstr>August 27, 2020 Alternative Credentials on the Rise Paul Fain, Inside Higher Ed https://www.insidehighered.com/news/2020/08/27/interest-spikes-short-term-online-credentials-will-it-be-sustained </vt:lpstr>
      <vt:lpstr>Professional Certificates October 3, 2019 Google IT Professional Certificates Coursera Blog https://grow.google/programs/it-support/?cid=wc&amp;source=ams&amp;sourceId=61203  Video: Melinda Williams: Aspiring IT Support Specialist (2:57) https://www.youtube.com/watch?time_continue=107&amp;v=fvhPKZWbfms&amp;feature=emb_logo </vt:lpstr>
      <vt:lpstr>Hundred+ MOOC Clubs September 11, 2019 250 MOOCs and Counting: One Man’s Educational Journey, Chronicle of Higher Education http://chronicle.com/article/250-MOOCsCounting-One/229397/?cid=at  If the MOOC movement has faded, nobody told Jima Ngei. Mr. Ngei, who lives in Port Harcourt, Nigeria, has completed and passed 250.</vt:lpstr>
      <vt:lpstr>June 8, 2019 The second half of humanity is joining the internet: They will change it, and it will change them  The Economist https://www.economist.com/leaders/2019/06/08/the-second-half-of-humanity-is-joining-the-internet </vt:lpstr>
      <vt:lpstr>December 16, 2019 2020 Impact Report, edX https://www.edx.org/sites/default/files/2020-impact-report.pdf </vt:lpstr>
      <vt:lpstr>PowerPoint Presentation</vt:lpstr>
      <vt:lpstr>PowerPoint Presentation</vt:lpstr>
      <vt:lpstr>PowerPoint Presentation</vt:lpstr>
      <vt:lpstr>PowerPoint Presentation</vt:lpstr>
      <vt:lpstr>PowerPoint Presentation</vt:lpstr>
      <vt:lpstr>PowerPoint Presentation</vt:lpstr>
      <vt:lpstr>May 26, 2020 Remember the MOOCs?  After Near-Death, They’re Booming Steven Lohr, The New York Times https://www.nytimes.com/2020/05/26/technology/moocs-online-learning.html </vt:lpstr>
      <vt:lpstr>PowerPoint Presentation</vt:lpstr>
      <vt:lpstr>August 9, 2020 250 Universities Just Launched 900 Free Online Courses. Here’s the Full List. Dhawal Shah, Class Central https://www.classcentral.com/report/most-cited-mooc-research/  In the past nine years or so, over 900 universities have created around 15,000 MOOCs. I’ve been keeping track of these online courses the entire time here at Class Central, a search engine and reviews site for online education which has been used by 40 million learners around the world.</vt:lpstr>
      <vt:lpstr>PowerPoint Presentation</vt:lpstr>
      <vt:lpstr>PowerPoint Presentation</vt:lpstr>
      <vt:lpstr>PowerPoint Presentation</vt:lpstr>
      <vt:lpstr>PowerPoint Presentation</vt:lpstr>
      <vt:lpstr>November 9, 2019 Chapter 9: Nepali High School Students in MOOCs Baman Kumar Ghimire Teacher, Motherland Secondary School, Pokhara </vt:lpstr>
      <vt:lpstr>November 26, 2019 Chapter 14. Capacity Building of Teachers: A Case Study of the Technology-Enabled Learning (TEL) Massive Open Online Courses  Sanjaya Mishra, Martha Cleveland-Innes, and Nathaniel Ostashewski</vt:lpstr>
      <vt:lpstr>November 26, 2019 Chapter 16: Courses for a Cause:  MOOC Contributions to a “Better Place for All” (Marianne Krasny et al., 2020) </vt:lpstr>
      <vt:lpstr>November 26, 2019 Chapter 25. Responsive Innovations in MOOCs for Development: A Case Study of AgMOOCs in India 300 Balaji Venkataraman and Tadinada V. Prabhakar (agMOOCs in India) http://www.agmoocs.in/ </vt:lpstr>
      <vt:lpstr>Study #1 MOOCs Design  Considerations 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#2 MOOCs Instructional Design to Facilitate Participants’ Self-directed Learning  Zhu, M., &amp; Bonk, C. J. (2019). Designing MOOCs to facilitate participant self-monitoring for self-directed learning. Online Learning, 23(4), 106-134 Zhu, M., &amp; Bonk, C. J. (2019). Designing MOOCs to facilitate participant self-directed learning: An analysis of instructor perspectives and practices. International Journal of Self-Directed Learning, 16(2), 39-60.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we have time for another study? No!</vt:lpstr>
      <vt:lpstr>PowerPoint Presentation</vt:lpstr>
      <vt:lpstr>Additional Research</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Curtis Bonk</cp:lastModifiedBy>
  <cp:revision>833</cp:revision>
  <cp:lastPrinted>2019-01-27T20:34:35Z</cp:lastPrinted>
  <dcterms:created xsi:type="dcterms:W3CDTF">2017-10-19T12:45:28Z</dcterms:created>
  <dcterms:modified xsi:type="dcterms:W3CDTF">2020-09-17T03:09:02Z</dcterms:modified>
</cp:coreProperties>
</file>