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32" r:id="rId2"/>
    <p:sldMasterId id="2147483744" r:id="rId3"/>
    <p:sldMasterId id="2147483756" r:id="rId4"/>
    <p:sldMasterId id="2147483768" r:id="rId5"/>
    <p:sldMasterId id="2147483782" r:id="rId6"/>
    <p:sldMasterId id="2147483794" r:id="rId7"/>
    <p:sldMasterId id="2147483806" r:id="rId8"/>
    <p:sldMasterId id="2147483818" r:id="rId9"/>
    <p:sldMasterId id="2147483830" r:id="rId10"/>
    <p:sldMasterId id="2147483842" r:id="rId11"/>
    <p:sldMasterId id="2147483854" r:id="rId12"/>
    <p:sldMasterId id="2147483866" r:id="rId13"/>
    <p:sldMasterId id="2147483883" r:id="rId14"/>
    <p:sldMasterId id="2147483895" r:id="rId15"/>
    <p:sldMasterId id="2147483907" r:id="rId16"/>
    <p:sldMasterId id="2147483919" r:id="rId17"/>
    <p:sldMasterId id="2147483932" r:id="rId18"/>
  </p:sldMasterIdLst>
  <p:notesMasterIdLst>
    <p:notesMasterId r:id="rId145"/>
  </p:notesMasterIdLst>
  <p:handoutMasterIdLst>
    <p:handoutMasterId r:id="rId146"/>
  </p:handoutMasterIdLst>
  <p:sldIdLst>
    <p:sldId id="256" r:id="rId19"/>
    <p:sldId id="17722" r:id="rId20"/>
    <p:sldId id="17477" r:id="rId21"/>
    <p:sldId id="17772" r:id="rId22"/>
    <p:sldId id="331" r:id="rId23"/>
    <p:sldId id="1088" r:id="rId24"/>
    <p:sldId id="17998" r:id="rId25"/>
    <p:sldId id="19538" r:id="rId26"/>
    <p:sldId id="19539" r:id="rId27"/>
    <p:sldId id="19540" r:id="rId28"/>
    <p:sldId id="18904" r:id="rId29"/>
    <p:sldId id="18700" r:id="rId30"/>
    <p:sldId id="17570" r:id="rId31"/>
    <p:sldId id="1104" r:id="rId32"/>
    <p:sldId id="19153" r:id="rId33"/>
    <p:sldId id="19648" r:id="rId34"/>
    <p:sldId id="19541" r:id="rId35"/>
    <p:sldId id="1085" r:id="rId36"/>
    <p:sldId id="18468" r:id="rId37"/>
    <p:sldId id="19424" r:id="rId38"/>
    <p:sldId id="19469" r:id="rId39"/>
    <p:sldId id="17632" r:id="rId40"/>
    <p:sldId id="1137" r:id="rId41"/>
    <p:sldId id="19395" r:id="rId42"/>
    <p:sldId id="19683" r:id="rId43"/>
    <p:sldId id="19684" r:id="rId44"/>
    <p:sldId id="18743" r:id="rId45"/>
    <p:sldId id="17485" r:id="rId46"/>
    <p:sldId id="17815" r:id="rId47"/>
    <p:sldId id="19154" r:id="rId48"/>
    <p:sldId id="17816" r:id="rId49"/>
    <p:sldId id="17811" r:id="rId50"/>
    <p:sldId id="17809" r:id="rId51"/>
    <p:sldId id="19210" r:id="rId52"/>
    <p:sldId id="19400" r:id="rId53"/>
    <p:sldId id="19294" r:id="rId54"/>
    <p:sldId id="19323" r:id="rId55"/>
    <p:sldId id="19507" r:id="rId56"/>
    <p:sldId id="19321" r:id="rId57"/>
    <p:sldId id="19322" r:id="rId58"/>
    <p:sldId id="19324" r:id="rId59"/>
    <p:sldId id="618" r:id="rId60"/>
    <p:sldId id="18607" r:id="rId61"/>
    <p:sldId id="18692" r:id="rId62"/>
    <p:sldId id="19485" r:id="rId63"/>
    <p:sldId id="19685" r:id="rId64"/>
    <p:sldId id="18684" r:id="rId65"/>
    <p:sldId id="19511" r:id="rId66"/>
    <p:sldId id="5397" r:id="rId67"/>
    <p:sldId id="18227" r:id="rId68"/>
    <p:sldId id="19446" r:id="rId69"/>
    <p:sldId id="19680" r:id="rId70"/>
    <p:sldId id="17499" r:id="rId71"/>
    <p:sldId id="17451" r:id="rId72"/>
    <p:sldId id="17501" r:id="rId73"/>
    <p:sldId id="17500" r:id="rId74"/>
    <p:sldId id="17502" r:id="rId75"/>
    <p:sldId id="17503" r:id="rId76"/>
    <p:sldId id="17504" r:id="rId77"/>
    <p:sldId id="17506" r:id="rId78"/>
    <p:sldId id="17453" r:id="rId79"/>
    <p:sldId id="17507" r:id="rId80"/>
    <p:sldId id="17511" r:id="rId81"/>
    <p:sldId id="17512" r:id="rId82"/>
    <p:sldId id="17513" r:id="rId83"/>
    <p:sldId id="17514" r:id="rId84"/>
    <p:sldId id="17515" r:id="rId85"/>
    <p:sldId id="17516" r:id="rId86"/>
    <p:sldId id="17517" r:id="rId87"/>
    <p:sldId id="17518" r:id="rId88"/>
    <p:sldId id="17519" r:id="rId89"/>
    <p:sldId id="17452" r:id="rId90"/>
    <p:sldId id="17524" r:id="rId91"/>
    <p:sldId id="17525" r:id="rId92"/>
    <p:sldId id="17526" r:id="rId93"/>
    <p:sldId id="17527" r:id="rId94"/>
    <p:sldId id="17529" r:id="rId95"/>
    <p:sldId id="17530" r:id="rId96"/>
    <p:sldId id="17533" r:id="rId97"/>
    <p:sldId id="17532" r:id="rId98"/>
    <p:sldId id="17536" r:id="rId99"/>
    <p:sldId id="17534" r:id="rId100"/>
    <p:sldId id="17558" r:id="rId101"/>
    <p:sldId id="17455" r:id="rId102"/>
    <p:sldId id="17542" r:id="rId103"/>
    <p:sldId id="17539" r:id="rId104"/>
    <p:sldId id="17541" r:id="rId105"/>
    <p:sldId id="17543" r:id="rId106"/>
    <p:sldId id="17566" r:id="rId107"/>
    <p:sldId id="17562" r:id="rId108"/>
    <p:sldId id="17565" r:id="rId109"/>
    <p:sldId id="17587" r:id="rId110"/>
    <p:sldId id="17590" r:id="rId111"/>
    <p:sldId id="17563" r:id="rId112"/>
    <p:sldId id="17564" r:id="rId113"/>
    <p:sldId id="17548" r:id="rId114"/>
    <p:sldId id="17567" r:id="rId115"/>
    <p:sldId id="17550" r:id="rId116"/>
    <p:sldId id="19296" r:id="rId117"/>
    <p:sldId id="19297" r:id="rId118"/>
    <p:sldId id="19298" r:id="rId119"/>
    <p:sldId id="19299" r:id="rId120"/>
    <p:sldId id="19300" r:id="rId121"/>
    <p:sldId id="19301" r:id="rId122"/>
    <p:sldId id="19302" r:id="rId123"/>
    <p:sldId id="19303" r:id="rId124"/>
    <p:sldId id="19304" r:id="rId125"/>
    <p:sldId id="19305" r:id="rId126"/>
    <p:sldId id="19306" r:id="rId127"/>
    <p:sldId id="19307" r:id="rId128"/>
    <p:sldId id="19308" r:id="rId129"/>
    <p:sldId id="19309" r:id="rId130"/>
    <p:sldId id="19310" r:id="rId131"/>
    <p:sldId id="19311" r:id="rId132"/>
    <p:sldId id="19312" r:id="rId133"/>
    <p:sldId id="19313" r:id="rId134"/>
    <p:sldId id="19314" r:id="rId135"/>
    <p:sldId id="19315" r:id="rId136"/>
    <p:sldId id="19316" r:id="rId137"/>
    <p:sldId id="19317" r:id="rId138"/>
    <p:sldId id="19318" r:id="rId139"/>
    <p:sldId id="19319" r:id="rId140"/>
    <p:sldId id="17418" r:id="rId141"/>
    <p:sldId id="17598" r:id="rId142"/>
    <p:sldId id="19320" r:id="rId143"/>
    <p:sldId id="17446" r:id="rId14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386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ISA" initials="Ni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90304"/>
    <a:srgbClr val="37A6F5"/>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840" autoAdjust="0"/>
    <p:restoredTop sz="96807" autoAdjust="0"/>
  </p:normalViewPr>
  <p:slideViewPr>
    <p:cSldViewPr snapToGrid="0">
      <p:cViewPr varScale="1">
        <p:scale>
          <a:sx n="128" d="100"/>
          <a:sy n="128" d="100"/>
        </p:scale>
        <p:origin x="666" y="126"/>
      </p:cViewPr>
      <p:guideLst>
        <p:guide orient="horz" pos="1392"/>
        <p:guide pos="3864"/>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66" d="100"/>
          <a:sy n="66" d="100"/>
        </p:scale>
        <p:origin x="2280"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117" Type="http://schemas.openxmlformats.org/officeDocument/2006/relationships/slide" Target="slides/slide99.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12" Type="http://schemas.openxmlformats.org/officeDocument/2006/relationships/slide" Target="slides/slide94.xml"/><Relationship Id="rId133" Type="http://schemas.openxmlformats.org/officeDocument/2006/relationships/slide" Target="slides/slide115.xml"/><Relationship Id="rId138" Type="http://schemas.openxmlformats.org/officeDocument/2006/relationships/slide" Target="slides/slide120.xml"/><Relationship Id="rId16" Type="http://schemas.openxmlformats.org/officeDocument/2006/relationships/slideMaster" Target="slideMasters/slideMaster16.xml"/><Relationship Id="rId107" Type="http://schemas.openxmlformats.org/officeDocument/2006/relationships/slide" Target="slides/slide89.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slide" Target="slides/slide105.xml"/><Relationship Id="rId128" Type="http://schemas.openxmlformats.org/officeDocument/2006/relationships/slide" Target="slides/slide110.xml"/><Relationship Id="rId144" Type="http://schemas.openxmlformats.org/officeDocument/2006/relationships/slide" Target="slides/slide126.xml"/><Relationship Id="rId149"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72.xml"/><Relationship Id="rId95" Type="http://schemas.openxmlformats.org/officeDocument/2006/relationships/slide" Target="slides/slide77.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113" Type="http://schemas.openxmlformats.org/officeDocument/2006/relationships/slide" Target="slides/slide95.xml"/><Relationship Id="rId118" Type="http://schemas.openxmlformats.org/officeDocument/2006/relationships/slide" Target="slides/slide100.xml"/><Relationship Id="rId134" Type="http://schemas.openxmlformats.org/officeDocument/2006/relationships/slide" Target="slides/slide116.xml"/><Relationship Id="rId139" Type="http://schemas.openxmlformats.org/officeDocument/2006/relationships/slide" Target="slides/slide121.xml"/><Relationship Id="rId80" Type="http://schemas.openxmlformats.org/officeDocument/2006/relationships/slide" Target="slides/slide62.xml"/><Relationship Id="rId85" Type="http://schemas.openxmlformats.org/officeDocument/2006/relationships/slide" Target="slides/slide67.xml"/><Relationship Id="rId150"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103" Type="http://schemas.openxmlformats.org/officeDocument/2006/relationships/slide" Target="slides/slide85.xml"/><Relationship Id="rId108" Type="http://schemas.openxmlformats.org/officeDocument/2006/relationships/slide" Target="slides/slide90.xml"/><Relationship Id="rId116" Type="http://schemas.openxmlformats.org/officeDocument/2006/relationships/slide" Target="slides/slide98.xml"/><Relationship Id="rId124" Type="http://schemas.openxmlformats.org/officeDocument/2006/relationships/slide" Target="slides/slide106.xml"/><Relationship Id="rId129" Type="http://schemas.openxmlformats.org/officeDocument/2006/relationships/slide" Target="slides/slide111.xml"/><Relationship Id="rId137" Type="http://schemas.openxmlformats.org/officeDocument/2006/relationships/slide" Target="slides/slide11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slide" Target="slides/slide73.xml"/><Relationship Id="rId96" Type="http://schemas.openxmlformats.org/officeDocument/2006/relationships/slide" Target="slides/slide78.xml"/><Relationship Id="rId111" Type="http://schemas.openxmlformats.org/officeDocument/2006/relationships/slide" Target="slides/slide93.xml"/><Relationship Id="rId132" Type="http://schemas.openxmlformats.org/officeDocument/2006/relationships/slide" Target="slides/slide114.xml"/><Relationship Id="rId140" Type="http://schemas.openxmlformats.org/officeDocument/2006/relationships/slide" Target="slides/slide122.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6" Type="http://schemas.openxmlformats.org/officeDocument/2006/relationships/slide" Target="slides/slide88.xml"/><Relationship Id="rId114" Type="http://schemas.openxmlformats.org/officeDocument/2006/relationships/slide" Target="slides/slide96.xml"/><Relationship Id="rId119" Type="http://schemas.openxmlformats.org/officeDocument/2006/relationships/slide" Target="slides/slide101.xml"/><Relationship Id="rId127" Type="http://schemas.openxmlformats.org/officeDocument/2006/relationships/slide" Target="slides/slide10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slide" Target="slides/slide104.xml"/><Relationship Id="rId130" Type="http://schemas.openxmlformats.org/officeDocument/2006/relationships/slide" Target="slides/slide112.xml"/><Relationship Id="rId135" Type="http://schemas.openxmlformats.org/officeDocument/2006/relationships/slide" Target="slides/slide117.xml"/><Relationship Id="rId143" Type="http://schemas.openxmlformats.org/officeDocument/2006/relationships/slide" Target="slides/slide125.xml"/><Relationship Id="rId148" Type="http://schemas.openxmlformats.org/officeDocument/2006/relationships/presProps" Target="presProps.xml"/><Relationship Id="rId15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slide" Target="slides/slide102.xml"/><Relationship Id="rId125" Type="http://schemas.openxmlformats.org/officeDocument/2006/relationships/slide" Target="slides/slide107.xml"/><Relationship Id="rId141" Type="http://schemas.openxmlformats.org/officeDocument/2006/relationships/slide" Target="slides/slide123.xml"/><Relationship Id="rId146"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 Id="rId131" Type="http://schemas.openxmlformats.org/officeDocument/2006/relationships/slide" Target="slides/slide113.xml"/><Relationship Id="rId136" Type="http://schemas.openxmlformats.org/officeDocument/2006/relationships/slide" Target="slides/slide118.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26" Type="http://schemas.openxmlformats.org/officeDocument/2006/relationships/slide" Target="slides/slide108.xml"/><Relationship Id="rId147"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slide" Target="slides/slide103.xml"/><Relationship Id="rId142" Type="http://schemas.openxmlformats.org/officeDocument/2006/relationships/slide" Target="slides/slide124.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file:///F:\IU\IST%20program\R\Research%20group-Bonk\SDL\First%20author\New\Writing\E-learn\Data%20analysis-first%20author%201-elear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einzhu\Box%20Sync\Fall%202018%20IU\IU%2009072018\IST%20program\R\Research%20group-Bonk\SDL\First%20author\New\Writing\Data%20analysis-first%20author%20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F:\IU\IST%20program\R\Research%20group-Bonk\SDL\First%20author\New\Writing\Data%20analysis-first%20author%20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F:\IU\IST%20program\R\Research%20group-Bonk\SDL\First%20author\New\Writing\Data%20analysis-first%20author%20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meinzhu\Box%20Sync\Fall%202018%20IU\IU%2009072018\IST%20program\R\Dis\Meina%20dis\Instrument\Survey\Instructor%20Survey\Survey%20result\new\MOOCs%20Instructional%20Design%20for%20Self-directed%20Learning%20SDL-summary.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meinzhu\Box%20Sync\Fall%202018%20IU\IU%2009072018\IST%20program\R\Dis\Meina%20dis\Instrument\Survey\Instructor%20Survey\Survey%20result\new\MOOCs%20Instructional%20Design%20for%20Self-directed%20Learning%20SDL-summary.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meinzhu\Box%20Sync\Fall%202018%20IU\IU%2009072018\IST%20program\R\Dis\Meina%20dis\Instrument\Survey\Instructor%20Survey\Survey%20result\new\MOOCs%20Instructional%20Design%20for%20Self-directed%20Learning%20SDL-summary.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b="1"/>
              <a:t>The Number of MOOCs the Instructor has Designed</a:t>
            </a:r>
          </a:p>
        </c:rich>
      </c:tx>
      <c:overlay val="0"/>
      <c:spPr>
        <a:noFill/>
        <a:ln>
          <a:noFill/>
        </a:ln>
        <a:effectLst/>
      </c:spPr>
      <c:txPr>
        <a:bodyPr rot="0" spcFirstLastPara="1" vertOverflow="ellipsis" vert="horz" wrap="square" anchor="ctr" anchorCtr="1"/>
        <a:lstStyle/>
        <a:p>
          <a:pPr>
            <a:defRPr sz="216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col"/>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'Q3'!$B$17:$B$20</c:f>
              <c:strCache>
                <c:ptCount val="4"/>
                <c:pt idx="0">
                  <c:v>1</c:v>
                </c:pt>
                <c:pt idx="1">
                  <c:v>2</c:v>
                </c:pt>
                <c:pt idx="2">
                  <c:v>3</c:v>
                </c:pt>
                <c:pt idx="3">
                  <c:v>4 or more</c:v>
                </c:pt>
              </c:strCache>
            </c:strRef>
          </c:cat>
          <c:val>
            <c:numRef>
              <c:f>'Q3'!$C$17:$C$20</c:f>
              <c:numCache>
                <c:formatCode>0</c:formatCode>
                <c:ptCount val="4"/>
                <c:pt idx="0">
                  <c:v>83</c:v>
                </c:pt>
                <c:pt idx="1">
                  <c:v>25</c:v>
                </c:pt>
                <c:pt idx="2">
                  <c:v>20</c:v>
                </c:pt>
                <c:pt idx="3">
                  <c:v>15</c:v>
                </c:pt>
              </c:numCache>
            </c:numRef>
          </c:val>
          <c:extLst>
            <c:ext xmlns:c16="http://schemas.microsoft.com/office/drawing/2014/chart" uri="{C3380CC4-5D6E-409C-BE32-E72D297353CC}">
              <c16:uniqueId val="{00000000-1F84-4FA9-88C3-673574E5BE0E}"/>
            </c:ext>
          </c:extLst>
        </c:ser>
        <c:dLbls>
          <c:showLegendKey val="0"/>
          <c:showVal val="0"/>
          <c:showCatName val="0"/>
          <c:showSerName val="0"/>
          <c:showPercent val="0"/>
          <c:showBubbleSize val="0"/>
        </c:dLbls>
        <c:gapWidth val="219"/>
        <c:overlap val="-27"/>
        <c:axId val="-1315642288"/>
        <c:axId val="-1315639024"/>
      </c:barChart>
      <c:catAx>
        <c:axId val="-131564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315639024"/>
        <c:crosses val="autoZero"/>
        <c:auto val="1"/>
        <c:lblAlgn val="ctr"/>
        <c:lblOffset val="100"/>
        <c:noMultiLvlLbl val="0"/>
      </c:catAx>
      <c:valAx>
        <c:axId val="-13156390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315642288"/>
        <c:crosses val="autoZero"/>
        <c:crossBetween val="between"/>
      </c:valAx>
      <c:spPr>
        <a:noFill/>
        <a:ln>
          <a:noFill/>
        </a:ln>
        <a:effectLst/>
      </c:spPr>
    </c:plotArea>
    <c:plotVisOnly val="1"/>
    <c:dispBlanksAs val="gap"/>
    <c:showDLblsOverMax val="0"/>
  </c:chart>
  <c:spPr>
    <a:noFill/>
    <a:ln>
      <a:noFill/>
    </a:ln>
    <a:effectLst/>
  </c:spPr>
  <c:txPr>
    <a:bodyPr/>
    <a:lstStyle/>
    <a:p>
      <a:pPr>
        <a:defRPr sz="18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b="1"/>
              <a:t>MOOC Design Considerations</a:t>
            </a:r>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'Q9'!$G$24:$G$43</c:f>
              <c:strCache>
                <c:ptCount val="20"/>
                <c:pt idx="0">
                  <c:v>Tools for communication (e.g., Facebook, Twitter, blog, QQ)</c:v>
                </c:pt>
                <c:pt idx="1">
                  <c:v>Source of motivation</c:v>
                </c:pt>
                <c:pt idx="2">
                  <c:v>Software resources (e.g., video editing software)</c:v>
                </c:pt>
                <c:pt idx="3">
                  <c:v>Learning theory</c:v>
                </c:pt>
                <c:pt idx="4">
                  <c:v>Cultural sensitivity</c:v>
                </c:pt>
                <c:pt idx="5">
                  <c:v>Target learners’ self-directed learning ability</c:v>
                </c:pt>
                <c:pt idx="6">
                  <c:v>Hardware resources (e.g., recording studios, cameras)</c:v>
                </c:pt>
                <c:pt idx="7">
                  <c:v>Available existing intellectual resources (e.g., OERs, videos)</c:v>
                </c:pt>
                <c:pt idx="8">
                  <c:v>Collaborative learning support</c:v>
                </c:pt>
                <c:pt idx="9">
                  <c:v>Support from the platform</c:v>
                </c:pt>
                <c:pt idx="10">
                  <c:v>Flexibility</c:v>
                </c:pt>
                <c:pt idx="11">
                  <c:v>Support from institution</c:v>
                </c:pt>
                <c:pt idx="12">
                  <c:v>Instructors’ role</c:v>
                </c:pt>
                <c:pt idx="13">
                  <c:v>Learning contents that will be delivered</c:v>
                </c:pt>
                <c:pt idx="14">
                  <c:v>Pedagogical approaches</c:v>
                </c:pt>
                <c:pt idx="15">
                  <c:v>Platform of offering this MOOC</c:v>
                </c:pt>
                <c:pt idx="16">
                  <c:v>Time for designing this MOOC</c:v>
                </c:pt>
                <c:pt idx="17">
                  <c:v>Duration of the course</c:v>
                </c:pt>
                <c:pt idx="18">
                  <c:v>Assessment activities (e.g., peer review, quiz)</c:v>
                </c:pt>
                <c:pt idx="19">
                  <c:v>Objectives of the course</c:v>
                </c:pt>
              </c:strCache>
            </c:strRef>
          </c:cat>
          <c:val>
            <c:numRef>
              <c:f>'Q9'!$H$24:$H$43</c:f>
              <c:numCache>
                <c:formatCode>0</c:formatCode>
                <c:ptCount val="20"/>
                <c:pt idx="0">
                  <c:v>27</c:v>
                </c:pt>
                <c:pt idx="1">
                  <c:v>31</c:v>
                </c:pt>
                <c:pt idx="2">
                  <c:v>34</c:v>
                </c:pt>
                <c:pt idx="3">
                  <c:v>41</c:v>
                </c:pt>
                <c:pt idx="4">
                  <c:v>41</c:v>
                </c:pt>
                <c:pt idx="5">
                  <c:v>44</c:v>
                </c:pt>
                <c:pt idx="6">
                  <c:v>44</c:v>
                </c:pt>
                <c:pt idx="7">
                  <c:v>46</c:v>
                </c:pt>
                <c:pt idx="8">
                  <c:v>53</c:v>
                </c:pt>
                <c:pt idx="9">
                  <c:v>54</c:v>
                </c:pt>
                <c:pt idx="10">
                  <c:v>60</c:v>
                </c:pt>
                <c:pt idx="11">
                  <c:v>65</c:v>
                </c:pt>
                <c:pt idx="12">
                  <c:v>66</c:v>
                </c:pt>
                <c:pt idx="13">
                  <c:v>66</c:v>
                </c:pt>
                <c:pt idx="14">
                  <c:v>67</c:v>
                </c:pt>
                <c:pt idx="15">
                  <c:v>69</c:v>
                </c:pt>
                <c:pt idx="16">
                  <c:v>71</c:v>
                </c:pt>
                <c:pt idx="17">
                  <c:v>84</c:v>
                </c:pt>
                <c:pt idx="18">
                  <c:v>92</c:v>
                </c:pt>
                <c:pt idx="19">
                  <c:v>104</c:v>
                </c:pt>
              </c:numCache>
            </c:numRef>
          </c:val>
          <c:extLst>
            <c:ext xmlns:c16="http://schemas.microsoft.com/office/drawing/2014/chart" uri="{C3380CC4-5D6E-409C-BE32-E72D297353CC}">
              <c16:uniqueId val="{00000000-D8FE-4D17-924A-C058BBCD6794}"/>
            </c:ext>
          </c:extLst>
        </c:ser>
        <c:dLbls>
          <c:showLegendKey val="0"/>
          <c:showVal val="0"/>
          <c:showCatName val="0"/>
          <c:showSerName val="0"/>
          <c:showPercent val="0"/>
          <c:showBubbleSize val="0"/>
        </c:dLbls>
        <c:gapWidth val="182"/>
        <c:axId val="1144597056"/>
        <c:axId val="1144604672"/>
      </c:barChart>
      <c:catAx>
        <c:axId val="1144597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144604672"/>
        <c:crosses val="autoZero"/>
        <c:auto val="1"/>
        <c:lblAlgn val="ctr"/>
        <c:lblOffset val="100"/>
        <c:noMultiLvlLbl val="0"/>
      </c:catAx>
      <c:valAx>
        <c:axId val="114460467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144597056"/>
        <c:crosses val="autoZero"/>
        <c:crossBetween val="between"/>
      </c:valAx>
      <c:spPr>
        <a:noFill/>
        <a:ln>
          <a:noFill/>
        </a:ln>
        <a:effectLst/>
      </c:spPr>
    </c:plotArea>
    <c:plotVisOnly val="1"/>
    <c:dispBlanksAs val="gap"/>
    <c:showDLblsOverMax val="0"/>
  </c:chart>
  <c:spPr>
    <a:noFill/>
    <a:ln>
      <a:noFill/>
    </a:ln>
    <a:effectLst/>
  </c:spPr>
  <c:txPr>
    <a:bodyPr/>
    <a:lstStyle/>
    <a:p>
      <a:pPr>
        <a:defRPr sz="12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lgn="ctr" rtl="0">
              <a:defRPr sz="168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US" dirty="0"/>
              <a:t>Design challenges faced by the MOOC instructors</a:t>
            </a:r>
          </a:p>
        </c:rich>
      </c:tx>
      <c:layout>
        <c:manualLayout>
          <c:xMode val="edge"/>
          <c:yMode val="edge"/>
          <c:x val="0.19254017589906527"/>
          <c:y val="2.5070196550340956E-2"/>
        </c:manualLayout>
      </c:layout>
      <c:overlay val="0"/>
      <c:spPr>
        <a:noFill/>
        <a:ln>
          <a:noFill/>
        </a:ln>
        <a:effectLst/>
      </c:spPr>
      <c:txPr>
        <a:bodyPr rot="0" spcFirstLastPara="1" vertOverflow="ellipsis" vert="horz" wrap="square" anchor="ctr" anchorCtr="1"/>
        <a:lstStyle/>
        <a:p>
          <a:pPr algn="ctr" rtl="0">
            <a:defRPr sz="168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manualLayout>
          <c:layoutTarget val="inner"/>
          <c:xMode val="edge"/>
          <c:yMode val="edge"/>
          <c:x val="0.56356010309919036"/>
          <c:y val="0.13740422000499036"/>
          <c:w val="0.31194793381014169"/>
          <c:h val="0.7930717820922204"/>
        </c:manualLayout>
      </c:layout>
      <c:barChart>
        <c:barDir val="bar"/>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'Q18'!$I$16:$I$26</c:f>
              <c:strCache>
                <c:ptCount val="11"/>
                <c:pt idx="0">
                  <c:v>Strategies to encourage students’ team collaboration</c:v>
                </c:pt>
                <c:pt idx="1">
                  <c:v>Technology support</c:v>
                </c:pt>
                <c:pt idx="2">
                  <c:v>Tracking students’ learning progress</c:v>
                </c:pt>
                <c:pt idx="3">
                  <c:v>Recording videos</c:v>
                </c:pt>
                <c:pt idx="4">
                  <c:v>Personalizing students’ learning</c:v>
                </c:pt>
                <c:pt idx="5">
                  <c:v>Compressing the content into short videos</c:v>
                </c:pt>
                <c:pt idx="6">
                  <c:v>Strategies to engage students’ interaction</c:v>
                </c:pt>
                <c:pt idx="7">
                  <c:v>Time limitation of designing MOOCs</c:v>
                </c:pt>
                <c:pt idx="8">
                  <c:v>Strategies to engage students’ active participation</c:v>
                </c:pt>
                <c:pt idx="9">
                  <c:v>Engaging students’ learning</c:v>
                </c:pt>
                <c:pt idx="10">
                  <c:v>Assessment methods</c:v>
                </c:pt>
              </c:strCache>
            </c:strRef>
          </c:cat>
          <c:val>
            <c:numRef>
              <c:f>'Q18'!$J$16:$J$26</c:f>
              <c:numCache>
                <c:formatCode>0</c:formatCode>
                <c:ptCount val="11"/>
                <c:pt idx="0">
                  <c:v>23</c:v>
                </c:pt>
                <c:pt idx="1">
                  <c:v>33</c:v>
                </c:pt>
                <c:pt idx="2">
                  <c:v>33</c:v>
                </c:pt>
                <c:pt idx="3">
                  <c:v>34</c:v>
                </c:pt>
                <c:pt idx="4">
                  <c:v>46</c:v>
                </c:pt>
                <c:pt idx="5">
                  <c:v>58</c:v>
                </c:pt>
                <c:pt idx="6">
                  <c:v>62</c:v>
                </c:pt>
                <c:pt idx="7">
                  <c:v>65</c:v>
                </c:pt>
                <c:pt idx="8">
                  <c:v>66</c:v>
                </c:pt>
                <c:pt idx="9">
                  <c:v>70</c:v>
                </c:pt>
                <c:pt idx="10">
                  <c:v>91</c:v>
                </c:pt>
              </c:numCache>
            </c:numRef>
          </c:val>
          <c:extLst>
            <c:ext xmlns:c16="http://schemas.microsoft.com/office/drawing/2014/chart" uri="{C3380CC4-5D6E-409C-BE32-E72D297353CC}">
              <c16:uniqueId val="{00000000-8698-4D6C-BB4D-9455289EE844}"/>
            </c:ext>
          </c:extLst>
        </c:ser>
        <c:dLbls>
          <c:showLegendKey val="0"/>
          <c:showVal val="0"/>
          <c:showCatName val="0"/>
          <c:showSerName val="0"/>
          <c:showPercent val="0"/>
          <c:showBubbleSize val="0"/>
        </c:dLbls>
        <c:gapWidth val="182"/>
        <c:axId val="-975418480"/>
        <c:axId val="-1043118320"/>
      </c:barChart>
      <c:catAx>
        <c:axId val="-9754184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1043118320"/>
        <c:crosses val="autoZero"/>
        <c:auto val="1"/>
        <c:lblAlgn val="ctr"/>
        <c:lblOffset val="100"/>
        <c:noMultiLvlLbl val="0"/>
      </c:catAx>
      <c:valAx>
        <c:axId val="-1043118320"/>
        <c:scaling>
          <c:orientation val="minMax"/>
        </c:scaling>
        <c:delete val="0"/>
        <c:axPos val="b"/>
        <c:majorGridlines>
          <c:spPr>
            <a:ln w="9525" cap="flat" cmpd="sng" algn="ctr">
              <a:solidFill>
                <a:schemeClr val="tx1">
                  <a:lumMod val="15000"/>
                  <a:lumOff val="85000"/>
                </a:schemeClr>
              </a:solidFill>
              <a:prstDash val="solid"/>
              <a:round/>
            </a:ln>
            <a:effectLst/>
          </c:spPr>
        </c:majorGridlines>
        <c:numFmt formatCode="0"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7541848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prstDash val="solid"/>
      <a:round/>
    </a:ln>
    <a:effectLst/>
  </c:spPr>
  <c:txPr>
    <a:bodyPr/>
    <a:lstStyle/>
    <a:p>
      <a:pPr>
        <a:defRPr sz="14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sz="1800" b="1" i="0" baseline="0" dirty="0">
                <a:effectLst/>
                <a:latin typeface="Tahoma" panose="020B0604030504040204" pitchFamily="34" charset="0"/>
                <a:ea typeface="Tahoma" panose="020B0604030504040204" pitchFamily="34" charset="0"/>
                <a:cs typeface="Tahoma" panose="020B0604030504040204" pitchFamily="34" charset="0"/>
              </a:rPr>
              <a:t>Ways to Address Challenges</a:t>
            </a:r>
            <a:endParaRPr lang="en-US" b="1" dirty="0">
              <a:effectLst/>
              <a:latin typeface="Tahoma" panose="020B0604030504040204" pitchFamily="34" charset="0"/>
              <a:ea typeface="Tahoma" panose="020B0604030504040204" pitchFamily="34" charset="0"/>
              <a:cs typeface="Tahoma" panose="020B0604030504040204" pitchFamily="34"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manualLayout>
          <c:layoutTarget val="inner"/>
          <c:xMode val="edge"/>
          <c:yMode val="edge"/>
          <c:x val="0.57589221257803402"/>
          <c:y val="0.10666508069151737"/>
          <c:w val="0.39823507441728961"/>
          <c:h val="0.83403836771759654"/>
        </c:manualLayout>
      </c:layout>
      <c:barChart>
        <c:barDir val="bar"/>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'Q19'!$I$16:$I$25</c:f>
              <c:strCache>
                <c:ptCount val="10"/>
                <c:pt idx="0">
                  <c:v>Attending conferences or other professional events on MOOCs</c:v>
                </c:pt>
                <c:pt idx="1">
                  <c:v>Reading news related to MOOCs</c:v>
                </c:pt>
                <c:pt idx="2">
                  <c:v>Attending training sessions or workshops</c:v>
                </c:pt>
                <c:pt idx="3">
                  <c:v>Seeking help through online searching</c:v>
                </c:pt>
                <c:pt idx="4">
                  <c:v>Reading books or articles related to MOOCs</c:v>
                </c:pt>
                <c:pt idx="5">
                  <c:v>Seeking help from other MOOCs instructors</c:v>
                </c:pt>
                <c:pt idx="6">
                  <c:v>Seeking help from institution (e.g., administrator)</c:v>
                </c:pt>
                <c:pt idx="7">
                  <c:v>Seeking help from colleagues</c:v>
                </c:pt>
                <c:pt idx="8">
                  <c:v>Seeking help from the platform</c:v>
                </c:pt>
                <c:pt idx="9">
                  <c:v>Browsing other MOOCs for ideas, examples, and benchmarks</c:v>
                </c:pt>
              </c:strCache>
            </c:strRef>
          </c:cat>
          <c:val>
            <c:numRef>
              <c:f>'Q19'!$J$16:$J$25</c:f>
              <c:numCache>
                <c:formatCode>0</c:formatCode>
                <c:ptCount val="10"/>
                <c:pt idx="0">
                  <c:v>28</c:v>
                </c:pt>
                <c:pt idx="1">
                  <c:v>34</c:v>
                </c:pt>
                <c:pt idx="2">
                  <c:v>41</c:v>
                </c:pt>
                <c:pt idx="3">
                  <c:v>43</c:v>
                </c:pt>
                <c:pt idx="4">
                  <c:v>49</c:v>
                </c:pt>
                <c:pt idx="5">
                  <c:v>51</c:v>
                </c:pt>
                <c:pt idx="6">
                  <c:v>67</c:v>
                </c:pt>
                <c:pt idx="7">
                  <c:v>71</c:v>
                </c:pt>
                <c:pt idx="8">
                  <c:v>81</c:v>
                </c:pt>
                <c:pt idx="9">
                  <c:v>89</c:v>
                </c:pt>
              </c:numCache>
            </c:numRef>
          </c:val>
          <c:extLst>
            <c:ext xmlns:c16="http://schemas.microsoft.com/office/drawing/2014/chart" uri="{C3380CC4-5D6E-409C-BE32-E72D297353CC}">
              <c16:uniqueId val="{00000000-9E5E-4CCE-A4D3-A497FBEAD63C}"/>
            </c:ext>
          </c:extLst>
        </c:ser>
        <c:dLbls>
          <c:showLegendKey val="0"/>
          <c:showVal val="0"/>
          <c:showCatName val="0"/>
          <c:showSerName val="0"/>
          <c:showPercent val="0"/>
          <c:showBubbleSize val="0"/>
        </c:dLbls>
        <c:gapWidth val="182"/>
        <c:axId val="-1043109072"/>
        <c:axId val="-1043105264"/>
      </c:barChart>
      <c:catAx>
        <c:axId val="-1043109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043105264"/>
        <c:crosses val="autoZero"/>
        <c:auto val="1"/>
        <c:lblAlgn val="ctr"/>
        <c:lblOffset val="100"/>
        <c:noMultiLvlLbl val="0"/>
      </c:catAx>
      <c:valAx>
        <c:axId val="-1043105264"/>
        <c:scaling>
          <c:orientation val="minMax"/>
        </c:scaling>
        <c:delete val="0"/>
        <c:axPos val="b"/>
        <c:majorGridlines>
          <c:spPr>
            <a:ln w="9525" cap="flat" cmpd="sng" algn="ctr">
              <a:solidFill>
                <a:schemeClr val="tx1">
                  <a:lumMod val="15000"/>
                  <a:lumOff val="85000"/>
                </a:schemeClr>
              </a:solidFill>
              <a:prstDash val="solid"/>
              <a:round/>
            </a:ln>
            <a:effectLst/>
          </c:spPr>
        </c:majorGridlines>
        <c:numFmt formatCode="0"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310907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prstDash val="solid"/>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a:t>MOOC Subject Areas</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'Q5'!$I$25:$I$36</c:f>
              <c:strCache>
                <c:ptCount val="12"/>
                <c:pt idx="0">
                  <c:v>N/A</c:v>
                </c:pt>
                <c:pt idx="1">
                  <c:v>Engineering</c:v>
                </c:pt>
                <c:pt idx="2">
                  <c:v>Math</c:v>
                </c:pt>
                <c:pt idx="3">
                  <c:v>Biology</c:v>
                </c:pt>
                <c:pt idx="4">
                  <c:v>Computer Science</c:v>
                </c:pt>
                <c:pt idx="5">
                  <c:v>Data Science</c:v>
                </c:pt>
                <c:pt idx="6">
                  <c:v>Physical Science</c:v>
                </c:pt>
                <c:pt idx="7">
                  <c:v>Art and Humanity</c:v>
                </c:pt>
                <c:pt idx="8">
                  <c:v>Business and Management</c:v>
                </c:pt>
                <c:pt idx="9">
                  <c:v>Language and Literacy</c:v>
                </c:pt>
                <c:pt idx="10">
                  <c:v>Medicine and Health</c:v>
                </c:pt>
                <c:pt idx="11">
                  <c:v>Social Science</c:v>
                </c:pt>
              </c:strCache>
            </c:strRef>
          </c:cat>
          <c:val>
            <c:numRef>
              <c:f>'Q5'!$J$25:$J$36</c:f>
              <c:numCache>
                <c:formatCode>General</c:formatCode>
                <c:ptCount val="12"/>
                <c:pt idx="0">
                  <c:v>5</c:v>
                </c:pt>
                <c:pt idx="1">
                  <c:v>5</c:v>
                </c:pt>
                <c:pt idx="2">
                  <c:v>9</c:v>
                </c:pt>
                <c:pt idx="3">
                  <c:v>10</c:v>
                </c:pt>
                <c:pt idx="4">
                  <c:v>12</c:v>
                </c:pt>
                <c:pt idx="5">
                  <c:v>12</c:v>
                </c:pt>
                <c:pt idx="6">
                  <c:v>13</c:v>
                </c:pt>
                <c:pt idx="7">
                  <c:v>14</c:v>
                </c:pt>
                <c:pt idx="8">
                  <c:v>22</c:v>
                </c:pt>
                <c:pt idx="9">
                  <c:v>24</c:v>
                </c:pt>
                <c:pt idx="10">
                  <c:v>27</c:v>
                </c:pt>
                <c:pt idx="11">
                  <c:v>45</c:v>
                </c:pt>
              </c:numCache>
            </c:numRef>
          </c:val>
          <c:extLst>
            <c:ext xmlns:c16="http://schemas.microsoft.com/office/drawing/2014/chart" uri="{C3380CC4-5D6E-409C-BE32-E72D297353CC}">
              <c16:uniqueId val="{00000000-9100-42C6-939E-FA28741DE732}"/>
            </c:ext>
          </c:extLst>
        </c:ser>
        <c:dLbls>
          <c:showLegendKey val="0"/>
          <c:showVal val="0"/>
          <c:showCatName val="0"/>
          <c:showSerName val="0"/>
          <c:showPercent val="0"/>
          <c:showBubbleSize val="0"/>
        </c:dLbls>
        <c:gapWidth val="182"/>
        <c:axId val="1592584544"/>
        <c:axId val="1592569568"/>
      </c:barChart>
      <c:catAx>
        <c:axId val="1592584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592569568"/>
        <c:crosses val="autoZero"/>
        <c:auto val="1"/>
        <c:lblAlgn val="ctr"/>
        <c:lblOffset val="100"/>
        <c:noMultiLvlLbl val="0"/>
      </c:catAx>
      <c:valAx>
        <c:axId val="15925695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592584544"/>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b="1"/>
              <a:t>MOOC Instructors' Perceptions of SDL</a:t>
            </a:r>
          </a:p>
        </c:rich>
      </c:tx>
      <c:overlay val="0"/>
      <c:spPr>
        <a:noFill/>
        <a:ln>
          <a:noFill/>
        </a:ln>
        <a:effectLst/>
      </c:spPr>
      <c:txPr>
        <a:bodyPr rot="0" spcFirstLastPara="1" vertOverflow="ellipsis" vert="horz" wrap="square" anchor="ctr" anchorCtr="1"/>
        <a:lstStyle/>
        <a:p>
          <a:pPr>
            <a:defRPr sz="192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bar"/>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9'!$F$3:$F$6</c:f>
              <c:strCache>
                <c:ptCount val="4"/>
                <c:pt idx="0">
                  <c:v>SDL is related to students’ learning personal attributes that can never be changed</c:v>
                </c:pt>
                <c:pt idx="1">
                  <c:v>Other (please describe)</c:v>
                </c:pt>
                <c:pt idx="2">
                  <c:v>SDL is related to students’ personal attributes that can be changed</c:v>
                </c:pt>
                <c:pt idx="3">
                  <c:v>SDL is a set of skills that can be educated</c:v>
                </c:pt>
              </c:strCache>
            </c:strRef>
          </c:cat>
          <c:val>
            <c:numRef>
              <c:f>'Question 9'!$G$3:$G$6</c:f>
              <c:numCache>
                <c:formatCode>General</c:formatCode>
                <c:ptCount val="4"/>
                <c:pt idx="0">
                  <c:v>2</c:v>
                </c:pt>
                <c:pt idx="1">
                  <c:v>20</c:v>
                </c:pt>
                <c:pt idx="2">
                  <c:v>64</c:v>
                </c:pt>
                <c:pt idx="3">
                  <c:v>112</c:v>
                </c:pt>
              </c:numCache>
            </c:numRef>
          </c:val>
          <c:extLst>
            <c:ext xmlns:c16="http://schemas.microsoft.com/office/drawing/2014/chart" uri="{C3380CC4-5D6E-409C-BE32-E72D297353CC}">
              <c16:uniqueId val="{00000000-74A2-4773-89C6-A235215FCC46}"/>
            </c:ext>
          </c:extLst>
        </c:ser>
        <c:dLbls>
          <c:showLegendKey val="0"/>
          <c:showVal val="0"/>
          <c:showCatName val="0"/>
          <c:showSerName val="0"/>
          <c:showPercent val="0"/>
          <c:showBubbleSize val="0"/>
        </c:dLbls>
        <c:gapWidth val="182"/>
        <c:axId val="351783824"/>
        <c:axId val="351775504"/>
      </c:barChart>
      <c:catAx>
        <c:axId val="351783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351775504"/>
        <c:crosses val="autoZero"/>
        <c:auto val="1"/>
        <c:lblAlgn val="ctr"/>
        <c:lblOffset val="100"/>
        <c:noMultiLvlLbl val="0"/>
      </c:catAx>
      <c:valAx>
        <c:axId val="3517755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351783824"/>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b="1"/>
              <a:t>Participants' Perceptions of Their Role in Facilitating Students' SDL</a:t>
            </a:r>
          </a:p>
        </c:rich>
      </c:tx>
      <c:overlay val="0"/>
      <c:spPr>
        <a:noFill/>
        <a:ln>
          <a:noFill/>
        </a:ln>
        <a:effectLst/>
      </c:spPr>
      <c:txPr>
        <a:bodyPr rot="0" spcFirstLastPara="1" vertOverflow="ellipsis" vert="horz" wrap="square" anchor="ctr" anchorCtr="1"/>
        <a:lstStyle/>
        <a:p>
          <a:pPr>
            <a:defRPr sz="192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bar"/>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10'!$G$5:$G$8</c:f>
              <c:strCache>
                <c:ptCount val="4"/>
                <c:pt idx="0">
                  <c:v>Instructors can do nothing for students’ SDL skills.</c:v>
                </c:pt>
                <c:pt idx="1">
                  <c:v>Instructors can unintentionally create a learning environment that encourages self-directed learning skills.</c:v>
                </c:pt>
                <c:pt idx="2">
                  <c:v>Other (please describe)</c:v>
                </c:pt>
                <c:pt idx="3">
                  <c:v>Instructors can intentionally create a learning environment to help develop SDL skills.</c:v>
                </c:pt>
              </c:strCache>
            </c:strRef>
          </c:cat>
          <c:val>
            <c:numRef>
              <c:f>'Question 10'!$H$5:$H$8</c:f>
              <c:numCache>
                <c:formatCode>General</c:formatCode>
                <c:ptCount val="4"/>
                <c:pt idx="0">
                  <c:v>0</c:v>
                </c:pt>
                <c:pt idx="1">
                  <c:v>13</c:v>
                </c:pt>
                <c:pt idx="2">
                  <c:v>14</c:v>
                </c:pt>
                <c:pt idx="3">
                  <c:v>171</c:v>
                </c:pt>
              </c:numCache>
            </c:numRef>
          </c:val>
          <c:extLst>
            <c:ext xmlns:c16="http://schemas.microsoft.com/office/drawing/2014/chart" uri="{C3380CC4-5D6E-409C-BE32-E72D297353CC}">
              <c16:uniqueId val="{00000000-4366-4B05-B0DF-65767CFD1EE1}"/>
            </c:ext>
          </c:extLst>
        </c:ser>
        <c:dLbls>
          <c:showLegendKey val="0"/>
          <c:showVal val="0"/>
          <c:showCatName val="0"/>
          <c:showSerName val="0"/>
          <c:showPercent val="0"/>
          <c:showBubbleSize val="0"/>
        </c:dLbls>
        <c:gapWidth val="182"/>
        <c:axId val="351775920"/>
        <c:axId val="351771344"/>
      </c:barChart>
      <c:catAx>
        <c:axId val="3517759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351771344"/>
        <c:crosses val="autoZero"/>
        <c:auto val="1"/>
        <c:lblAlgn val="ctr"/>
        <c:lblOffset val="100"/>
        <c:noMultiLvlLbl val="0"/>
      </c:catAx>
      <c:valAx>
        <c:axId val="3517713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351775920"/>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6B50A3-315A-41D2-82E2-2B5D8CDDA27B}" type="doc">
      <dgm:prSet loTypeId="urn:microsoft.com/office/officeart/2005/8/layout/process1" loCatId="process" qsTypeId="urn:microsoft.com/office/officeart/2005/8/quickstyle/simple1" qsCatId="simple" csTypeId="urn:microsoft.com/office/officeart/2005/8/colors/accent0_1" csCatId="mainScheme" phldr="1"/>
      <dgm:spPr/>
    </dgm:pt>
    <dgm:pt modelId="{01AA00BE-9886-4FA8-81D8-501730679843}">
      <dgm:prSet phldrT="[Text]" custT="1"/>
      <dgm:spPr/>
      <dgm:t>
        <a:bodyPr/>
        <a:lstStyle/>
        <a:p>
          <a:r>
            <a:rPr lang="en-US" sz="1800" dirty="0" err="1">
              <a:latin typeface="Tahoma" panose="020B0604030504040204" pitchFamily="34" charset="0"/>
              <a:ea typeface="Tahoma" panose="020B0604030504040204" pitchFamily="34" charset="0"/>
              <a:cs typeface="Tahoma" panose="020B0604030504040204" pitchFamily="34" charset="0"/>
            </a:rPr>
            <a:t>Quan</a:t>
          </a:r>
          <a:endParaRPr lang="en-US" sz="1800" dirty="0">
            <a:latin typeface="Tahoma" panose="020B0604030504040204" pitchFamily="34" charset="0"/>
            <a:ea typeface="Tahoma" panose="020B0604030504040204" pitchFamily="34" charset="0"/>
            <a:cs typeface="Tahoma" panose="020B0604030504040204" pitchFamily="34" charset="0"/>
          </a:endParaRPr>
        </a:p>
        <a:p>
          <a:r>
            <a:rPr lang="en-US" sz="1800" dirty="0">
              <a:latin typeface="Tahoma" panose="020B0604030504040204" pitchFamily="34" charset="0"/>
              <a:ea typeface="Tahoma" panose="020B0604030504040204" pitchFamily="34" charset="0"/>
              <a:cs typeface="Tahoma" panose="020B0604030504040204" pitchFamily="34" charset="0"/>
            </a:rPr>
            <a:t>Data Collection</a:t>
          </a:r>
        </a:p>
      </dgm:t>
    </dgm:pt>
    <dgm:pt modelId="{9C83F983-BB28-4320-AA49-A8F635DA7AD2}" type="parTrans" cxnId="{B4E6CF18-55A1-46FA-BC00-63C994BDFD94}">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3AD6FB9D-F342-4204-AD8A-E9B2EF69BD0E}" type="sibTrans" cxnId="{B4E6CF18-55A1-46FA-BC00-63C994BDFD94}">
      <dgm:prSet custT="1"/>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F916272F-307E-4E92-B1B4-F1B20085E770}">
      <dgm:prSet phldrT="[Text]" custT="1"/>
      <dgm:spPr/>
      <dgm:t>
        <a:bodyPr/>
        <a:lstStyle/>
        <a:p>
          <a:r>
            <a:rPr lang="en-US" sz="1800" dirty="0" err="1">
              <a:latin typeface="Tahoma" panose="020B0604030504040204" pitchFamily="34" charset="0"/>
              <a:ea typeface="Tahoma" panose="020B0604030504040204" pitchFamily="34" charset="0"/>
              <a:cs typeface="Tahoma" panose="020B0604030504040204" pitchFamily="34" charset="0"/>
            </a:rPr>
            <a:t>Quan</a:t>
          </a:r>
          <a:r>
            <a:rPr lang="en-US" sz="1800" dirty="0">
              <a:latin typeface="Tahoma" panose="020B0604030504040204" pitchFamily="34" charset="0"/>
              <a:ea typeface="Tahoma" panose="020B0604030504040204" pitchFamily="34" charset="0"/>
              <a:cs typeface="Tahoma" panose="020B0604030504040204" pitchFamily="34" charset="0"/>
            </a:rPr>
            <a:t> </a:t>
          </a:r>
        </a:p>
        <a:p>
          <a:r>
            <a:rPr lang="en-US" sz="1800" dirty="0">
              <a:latin typeface="Tahoma" panose="020B0604030504040204" pitchFamily="34" charset="0"/>
              <a:ea typeface="Tahoma" panose="020B0604030504040204" pitchFamily="34" charset="0"/>
              <a:cs typeface="Tahoma" panose="020B0604030504040204" pitchFamily="34" charset="0"/>
            </a:rPr>
            <a:t>Data Analysis</a:t>
          </a:r>
        </a:p>
      </dgm:t>
    </dgm:pt>
    <dgm:pt modelId="{FEB4157C-4704-4CC1-8A5C-05687DF65A59}" type="parTrans" cxnId="{AF4A86FD-2EDB-4BB1-9932-D6281B6EC0F7}">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01FCCA4F-E8B6-45E0-AC6B-BCB4B8314A4C}" type="sibTrans" cxnId="{AF4A86FD-2EDB-4BB1-9932-D6281B6EC0F7}">
      <dgm:prSet custT="1"/>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B09BEC28-C4E7-4EF2-99A7-516707BEAE3C}">
      <dgm:prSet phldrT="[Text]" custT="1"/>
      <dgm:spPr/>
      <dgm:t>
        <a:bodyPr/>
        <a:lstStyle/>
        <a:p>
          <a:r>
            <a:rPr lang="en-US" sz="1800" dirty="0" err="1">
              <a:latin typeface="Tahoma" panose="020B0604030504040204" pitchFamily="34" charset="0"/>
              <a:ea typeface="Tahoma" panose="020B0604030504040204" pitchFamily="34" charset="0"/>
              <a:cs typeface="Tahoma" panose="020B0604030504040204" pitchFamily="34" charset="0"/>
            </a:rPr>
            <a:t>Qual</a:t>
          </a:r>
          <a:endParaRPr lang="en-US" sz="1800" dirty="0">
            <a:latin typeface="Tahoma" panose="020B0604030504040204" pitchFamily="34" charset="0"/>
            <a:ea typeface="Tahoma" panose="020B0604030504040204" pitchFamily="34" charset="0"/>
            <a:cs typeface="Tahoma" panose="020B0604030504040204" pitchFamily="34" charset="0"/>
          </a:endParaRPr>
        </a:p>
        <a:p>
          <a:r>
            <a:rPr lang="en-US" sz="1800" dirty="0">
              <a:latin typeface="Tahoma" panose="020B0604030504040204" pitchFamily="34" charset="0"/>
              <a:ea typeface="Tahoma" panose="020B0604030504040204" pitchFamily="34" charset="0"/>
              <a:cs typeface="Tahoma" panose="020B0604030504040204" pitchFamily="34" charset="0"/>
            </a:rPr>
            <a:t>Data Collection</a:t>
          </a:r>
        </a:p>
      </dgm:t>
    </dgm:pt>
    <dgm:pt modelId="{7BE20BC5-70C0-4372-BABF-10AC48F81252}" type="parTrans" cxnId="{F6366B84-5A50-4D0D-9442-2A2CE89995BE}">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BEA4307A-20C5-45D7-A2AE-9C124B5BEF69}" type="sibTrans" cxnId="{F6366B84-5A50-4D0D-9442-2A2CE89995BE}">
      <dgm:prSet custT="1"/>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A0D9624B-5398-4C07-B9AD-A870F5D9393E}">
      <dgm:prSet phldrT="[Text]" custT="1"/>
      <dgm:spPr/>
      <dgm:t>
        <a:bodyPr/>
        <a:lstStyle/>
        <a:p>
          <a:r>
            <a:rPr lang="en-US" sz="1800" dirty="0">
              <a:latin typeface="Tahoma" panose="020B0604030504040204" pitchFamily="34" charset="0"/>
              <a:ea typeface="Tahoma" panose="020B0604030504040204" pitchFamily="34" charset="0"/>
              <a:cs typeface="Tahoma" panose="020B0604030504040204" pitchFamily="34" charset="0"/>
            </a:rPr>
            <a:t>Interpretation of Entire Analysis</a:t>
          </a:r>
        </a:p>
      </dgm:t>
    </dgm:pt>
    <dgm:pt modelId="{50FB6AF7-D191-4449-BC72-F0545A7B29B1}" type="parTrans" cxnId="{EBD065DA-349A-423E-A3B1-4F7B86A9CB9C}">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126A6BB7-A629-4150-92D4-63325480FD96}" type="sibTrans" cxnId="{EBD065DA-349A-423E-A3B1-4F7B86A9CB9C}">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0B93EC4A-E8DF-479D-8616-6D2583656146}">
      <dgm:prSet phldrT="[Text]" custT="1"/>
      <dgm:spPr/>
      <dgm:t>
        <a:bodyPr/>
        <a:lstStyle/>
        <a:p>
          <a:r>
            <a:rPr lang="en-US" sz="1800" dirty="0" err="1">
              <a:latin typeface="Tahoma" panose="020B0604030504040204" pitchFamily="34" charset="0"/>
              <a:ea typeface="Tahoma" panose="020B0604030504040204" pitchFamily="34" charset="0"/>
              <a:cs typeface="Tahoma" panose="020B0604030504040204" pitchFamily="34" charset="0"/>
            </a:rPr>
            <a:t>Qual</a:t>
          </a:r>
          <a:endParaRPr lang="en-US" sz="1800" dirty="0">
            <a:latin typeface="Tahoma" panose="020B0604030504040204" pitchFamily="34" charset="0"/>
            <a:ea typeface="Tahoma" panose="020B0604030504040204" pitchFamily="34" charset="0"/>
            <a:cs typeface="Tahoma" panose="020B0604030504040204" pitchFamily="34" charset="0"/>
          </a:endParaRPr>
        </a:p>
        <a:p>
          <a:r>
            <a:rPr lang="en-US" sz="1800" dirty="0">
              <a:latin typeface="Tahoma" panose="020B0604030504040204" pitchFamily="34" charset="0"/>
              <a:ea typeface="Tahoma" panose="020B0604030504040204" pitchFamily="34" charset="0"/>
              <a:cs typeface="Tahoma" panose="020B0604030504040204" pitchFamily="34" charset="0"/>
            </a:rPr>
            <a:t>Data Analysis</a:t>
          </a:r>
        </a:p>
      </dgm:t>
    </dgm:pt>
    <dgm:pt modelId="{2B19E8C0-6533-4F30-9BDD-35810F178B0B}" type="parTrans" cxnId="{1CEF9DA1-E500-4876-8192-1CA1B3DED2A4}">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4ACAF13B-02CC-4420-9D02-0095054B3F15}" type="sibTrans" cxnId="{1CEF9DA1-E500-4876-8192-1CA1B3DED2A4}">
      <dgm:prSet custT="1"/>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349B5252-49FE-4FED-A6D1-AF3426DE174B}" type="pres">
      <dgm:prSet presAssocID="{6F6B50A3-315A-41D2-82E2-2B5D8CDDA27B}" presName="Name0" presStyleCnt="0">
        <dgm:presLayoutVars>
          <dgm:dir/>
          <dgm:resizeHandles val="exact"/>
        </dgm:presLayoutVars>
      </dgm:prSet>
      <dgm:spPr/>
    </dgm:pt>
    <dgm:pt modelId="{768B5492-C652-4BD6-B177-10B07BADBCDA}" type="pres">
      <dgm:prSet presAssocID="{01AA00BE-9886-4FA8-81D8-501730679843}" presName="node" presStyleLbl="node1" presStyleIdx="0" presStyleCnt="5">
        <dgm:presLayoutVars>
          <dgm:bulletEnabled val="1"/>
        </dgm:presLayoutVars>
      </dgm:prSet>
      <dgm:spPr/>
    </dgm:pt>
    <dgm:pt modelId="{ACD5AED6-1B81-469E-9D31-201EBA5A2500}" type="pres">
      <dgm:prSet presAssocID="{3AD6FB9D-F342-4204-AD8A-E9B2EF69BD0E}" presName="sibTrans" presStyleLbl="sibTrans2D1" presStyleIdx="0" presStyleCnt="4"/>
      <dgm:spPr/>
    </dgm:pt>
    <dgm:pt modelId="{A781BDAF-CA8A-4DFB-90C4-0B1702D2E730}" type="pres">
      <dgm:prSet presAssocID="{3AD6FB9D-F342-4204-AD8A-E9B2EF69BD0E}" presName="connectorText" presStyleLbl="sibTrans2D1" presStyleIdx="0" presStyleCnt="4"/>
      <dgm:spPr/>
    </dgm:pt>
    <dgm:pt modelId="{648358ED-4584-447B-AFC5-ECE4B0E81B3F}" type="pres">
      <dgm:prSet presAssocID="{F916272F-307E-4E92-B1B4-F1B20085E770}" presName="node" presStyleLbl="node1" presStyleIdx="1" presStyleCnt="5">
        <dgm:presLayoutVars>
          <dgm:bulletEnabled val="1"/>
        </dgm:presLayoutVars>
      </dgm:prSet>
      <dgm:spPr/>
    </dgm:pt>
    <dgm:pt modelId="{860FD82E-C716-4200-B3FA-09A11F45ECB6}" type="pres">
      <dgm:prSet presAssocID="{01FCCA4F-E8B6-45E0-AC6B-BCB4B8314A4C}" presName="sibTrans" presStyleLbl="sibTrans2D1" presStyleIdx="1" presStyleCnt="4"/>
      <dgm:spPr/>
    </dgm:pt>
    <dgm:pt modelId="{686635D2-040F-4A94-9265-4EDA73EEBC6B}" type="pres">
      <dgm:prSet presAssocID="{01FCCA4F-E8B6-45E0-AC6B-BCB4B8314A4C}" presName="connectorText" presStyleLbl="sibTrans2D1" presStyleIdx="1" presStyleCnt="4"/>
      <dgm:spPr/>
    </dgm:pt>
    <dgm:pt modelId="{9527C2DA-7ED2-482A-A8CE-C2F4BEF9619C}" type="pres">
      <dgm:prSet presAssocID="{B09BEC28-C4E7-4EF2-99A7-516707BEAE3C}" presName="node" presStyleLbl="node1" presStyleIdx="2" presStyleCnt="5">
        <dgm:presLayoutVars>
          <dgm:bulletEnabled val="1"/>
        </dgm:presLayoutVars>
      </dgm:prSet>
      <dgm:spPr/>
    </dgm:pt>
    <dgm:pt modelId="{28772E4C-4517-4A3B-8914-3FDC2D1E54D9}" type="pres">
      <dgm:prSet presAssocID="{BEA4307A-20C5-45D7-A2AE-9C124B5BEF69}" presName="sibTrans" presStyleLbl="sibTrans2D1" presStyleIdx="2" presStyleCnt="4"/>
      <dgm:spPr/>
    </dgm:pt>
    <dgm:pt modelId="{BFC0315C-0E46-42CA-A006-8A37995F46E3}" type="pres">
      <dgm:prSet presAssocID="{BEA4307A-20C5-45D7-A2AE-9C124B5BEF69}" presName="connectorText" presStyleLbl="sibTrans2D1" presStyleIdx="2" presStyleCnt="4"/>
      <dgm:spPr/>
    </dgm:pt>
    <dgm:pt modelId="{81A7966E-9984-4413-BC46-14B9F795466E}" type="pres">
      <dgm:prSet presAssocID="{0B93EC4A-E8DF-479D-8616-6D2583656146}" presName="node" presStyleLbl="node1" presStyleIdx="3" presStyleCnt="5">
        <dgm:presLayoutVars>
          <dgm:bulletEnabled val="1"/>
        </dgm:presLayoutVars>
      </dgm:prSet>
      <dgm:spPr/>
    </dgm:pt>
    <dgm:pt modelId="{A4BB98C5-981F-4241-AB5E-D117C7038151}" type="pres">
      <dgm:prSet presAssocID="{4ACAF13B-02CC-4420-9D02-0095054B3F15}" presName="sibTrans" presStyleLbl="sibTrans2D1" presStyleIdx="3" presStyleCnt="4"/>
      <dgm:spPr/>
    </dgm:pt>
    <dgm:pt modelId="{5E309EA5-384E-47A1-AD52-E78F841E34A4}" type="pres">
      <dgm:prSet presAssocID="{4ACAF13B-02CC-4420-9D02-0095054B3F15}" presName="connectorText" presStyleLbl="sibTrans2D1" presStyleIdx="3" presStyleCnt="4"/>
      <dgm:spPr/>
    </dgm:pt>
    <dgm:pt modelId="{FC16161A-93C5-4636-BF50-37F52A965320}" type="pres">
      <dgm:prSet presAssocID="{A0D9624B-5398-4C07-B9AD-A870F5D9393E}" presName="node" presStyleLbl="node1" presStyleIdx="4" presStyleCnt="5">
        <dgm:presLayoutVars>
          <dgm:bulletEnabled val="1"/>
        </dgm:presLayoutVars>
      </dgm:prSet>
      <dgm:spPr/>
    </dgm:pt>
  </dgm:ptLst>
  <dgm:cxnLst>
    <dgm:cxn modelId="{782D680B-AB30-4F6C-BDB7-8A88C9AA5788}" type="presOf" srcId="{01FCCA4F-E8B6-45E0-AC6B-BCB4B8314A4C}" destId="{860FD82E-C716-4200-B3FA-09A11F45ECB6}" srcOrd="0" destOrd="0" presId="urn:microsoft.com/office/officeart/2005/8/layout/process1"/>
    <dgm:cxn modelId="{B4E6CF18-55A1-46FA-BC00-63C994BDFD94}" srcId="{6F6B50A3-315A-41D2-82E2-2B5D8CDDA27B}" destId="{01AA00BE-9886-4FA8-81D8-501730679843}" srcOrd="0" destOrd="0" parTransId="{9C83F983-BB28-4320-AA49-A8F635DA7AD2}" sibTransId="{3AD6FB9D-F342-4204-AD8A-E9B2EF69BD0E}"/>
    <dgm:cxn modelId="{110CA82A-031A-4D78-AD1D-BC13FA7A0533}" type="presOf" srcId="{B09BEC28-C4E7-4EF2-99A7-516707BEAE3C}" destId="{9527C2DA-7ED2-482A-A8CE-C2F4BEF9619C}" srcOrd="0" destOrd="0" presId="urn:microsoft.com/office/officeart/2005/8/layout/process1"/>
    <dgm:cxn modelId="{14ADC22D-B9D2-4F47-B24E-18027B7F3F41}" type="presOf" srcId="{BEA4307A-20C5-45D7-A2AE-9C124B5BEF69}" destId="{BFC0315C-0E46-42CA-A006-8A37995F46E3}" srcOrd="1" destOrd="0" presId="urn:microsoft.com/office/officeart/2005/8/layout/process1"/>
    <dgm:cxn modelId="{1AA3BD36-C4B7-4267-BC35-D18761C6D6C7}" type="presOf" srcId="{6F6B50A3-315A-41D2-82E2-2B5D8CDDA27B}" destId="{349B5252-49FE-4FED-A6D1-AF3426DE174B}" srcOrd="0" destOrd="0" presId="urn:microsoft.com/office/officeart/2005/8/layout/process1"/>
    <dgm:cxn modelId="{3736AA77-2BA3-48EE-B04A-72F57F9C72C6}" type="presOf" srcId="{3AD6FB9D-F342-4204-AD8A-E9B2EF69BD0E}" destId="{ACD5AED6-1B81-469E-9D31-201EBA5A2500}" srcOrd="0" destOrd="0" presId="urn:microsoft.com/office/officeart/2005/8/layout/process1"/>
    <dgm:cxn modelId="{F6366B84-5A50-4D0D-9442-2A2CE89995BE}" srcId="{6F6B50A3-315A-41D2-82E2-2B5D8CDDA27B}" destId="{B09BEC28-C4E7-4EF2-99A7-516707BEAE3C}" srcOrd="2" destOrd="0" parTransId="{7BE20BC5-70C0-4372-BABF-10AC48F81252}" sibTransId="{BEA4307A-20C5-45D7-A2AE-9C124B5BEF69}"/>
    <dgm:cxn modelId="{5ED3B188-8245-4F1D-95AF-4F1EBE19054D}" type="presOf" srcId="{A0D9624B-5398-4C07-B9AD-A870F5D9393E}" destId="{FC16161A-93C5-4636-BF50-37F52A965320}" srcOrd="0" destOrd="0" presId="urn:microsoft.com/office/officeart/2005/8/layout/process1"/>
    <dgm:cxn modelId="{20FEFF8E-5593-4BBF-968E-5B9BE82C1F66}" type="presOf" srcId="{F916272F-307E-4E92-B1B4-F1B20085E770}" destId="{648358ED-4584-447B-AFC5-ECE4B0E81B3F}" srcOrd="0" destOrd="0" presId="urn:microsoft.com/office/officeart/2005/8/layout/process1"/>
    <dgm:cxn modelId="{88877E92-AE89-4BF6-BB42-8A5085BF382D}" type="presOf" srcId="{4ACAF13B-02CC-4420-9D02-0095054B3F15}" destId="{A4BB98C5-981F-4241-AB5E-D117C7038151}" srcOrd="0" destOrd="0" presId="urn:microsoft.com/office/officeart/2005/8/layout/process1"/>
    <dgm:cxn modelId="{1CEF9DA1-E500-4876-8192-1CA1B3DED2A4}" srcId="{6F6B50A3-315A-41D2-82E2-2B5D8CDDA27B}" destId="{0B93EC4A-E8DF-479D-8616-6D2583656146}" srcOrd="3" destOrd="0" parTransId="{2B19E8C0-6533-4F30-9BDD-35810F178B0B}" sibTransId="{4ACAF13B-02CC-4420-9D02-0095054B3F15}"/>
    <dgm:cxn modelId="{D2BF3CAC-031B-4BF8-A904-5A590D2F4FA1}" type="presOf" srcId="{3AD6FB9D-F342-4204-AD8A-E9B2EF69BD0E}" destId="{A781BDAF-CA8A-4DFB-90C4-0B1702D2E730}" srcOrd="1" destOrd="0" presId="urn:microsoft.com/office/officeart/2005/8/layout/process1"/>
    <dgm:cxn modelId="{33A206CB-CE38-44CF-92B6-178F56425001}" type="presOf" srcId="{01AA00BE-9886-4FA8-81D8-501730679843}" destId="{768B5492-C652-4BD6-B177-10B07BADBCDA}" srcOrd="0" destOrd="0" presId="urn:microsoft.com/office/officeart/2005/8/layout/process1"/>
    <dgm:cxn modelId="{EBD065DA-349A-423E-A3B1-4F7B86A9CB9C}" srcId="{6F6B50A3-315A-41D2-82E2-2B5D8CDDA27B}" destId="{A0D9624B-5398-4C07-B9AD-A870F5D9393E}" srcOrd="4" destOrd="0" parTransId="{50FB6AF7-D191-4449-BC72-F0545A7B29B1}" sibTransId="{126A6BB7-A629-4150-92D4-63325480FD96}"/>
    <dgm:cxn modelId="{2FC55EE1-BBA6-46CC-A977-724AEC17A7F8}" type="presOf" srcId="{BEA4307A-20C5-45D7-A2AE-9C124B5BEF69}" destId="{28772E4C-4517-4A3B-8914-3FDC2D1E54D9}" srcOrd="0" destOrd="0" presId="urn:microsoft.com/office/officeart/2005/8/layout/process1"/>
    <dgm:cxn modelId="{BE15AEE8-8199-464A-B651-E909560C20B1}" type="presOf" srcId="{0B93EC4A-E8DF-479D-8616-6D2583656146}" destId="{81A7966E-9984-4413-BC46-14B9F795466E}" srcOrd="0" destOrd="0" presId="urn:microsoft.com/office/officeart/2005/8/layout/process1"/>
    <dgm:cxn modelId="{75ACB5F0-9500-4950-BBF2-02133D9A7EFC}" type="presOf" srcId="{01FCCA4F-E8B6-45E0-AC6B-BCB4B8314A4C}" destId="{686635D2-040F-4A94-9265-4EDA73EEBC6B}" srcOrd="1" destOrd="0" presId="urn:microsoft.com/office/officeart/2005/8/layout/process1"/>
    <dgm:cxn modelId="{AF4A86FD-2EDB-4BB1-9932-D6281B6EC0F7}" srcId="{6F6B50A3-315A-41D2-82E2-2B5D8CDDA27B}" destId="{F916272F-307E-4E92-B1B4-F1B20085E770}" srcOrd="1" destOrd="0" parTransId="{FEB4157C-4704-4CC1-8A5C-05687DF65A59}" sibTransId="{01FCCA4F-E8B6-45E0-AC6B-BCB4B8314A4C}"/>
    <dgm:cxn modelId="{E91BC5FD-4AA8-4409-AE86-8A7B38865D83}" type="presOf" srcId="{4ACAF13B-02CC-4420-9D02-0095054B3F15}" destId="{5E309EA5-384E-47A1-AD52-E78F841E34A4}" srcOrd="1" destOrd="0" presId="urn:microsoft.com/office/officeart/2005/8/layout/process1"/>
    <dgm:cxn modelId="{1638C20F-24B6-47FA-AB85-44ACAB94CFD8}" type="presParOf" srcId="{349B5252-49FE-4FED-A6D1-AF3426DE174B}" destId="{768B5492-C652-4BD6-B177-10B07BADBCDA}" srcOrd="0" destOrd="0" presId="urn:microsoft.com/office/officeart/2005/8/layout/process1"/>
    <dgm:cxn modelId="{87DA649A-36F3-492D-84D7-B2F86418A236}" type="presParOf" srcId="{349B5252-49FE-4FED-A6D1-AF3426DE174B}" destId="{ACD5AED6-1B81-469E-9D31-201EBA5A2500}" srcOrd="1" destOrd="0" presId="urn:microsoft.com/office/officeart/2005/8/layout/process1"/>
    <dgm:cxn modelId="{DB443FAE-692F-4D06-85E4-2768E927B6DE}" type="presParOf" srcId="{ACD5AED6-1B81-469E-9D31-201EBA5A2500}" destId="{A781BDAF-CA8A-4DFB-90C4-0B1702D2E730}" srcOrd="0" destOrd="0" presId="urn:microsoft.com/office/officeart/2005/8/layout/process1"/>
    <dgm:cxn modelId="{57A2AA8D-E00B-41D6-8192-89F9E95A0AA6}" type="presParOf" srcId="{349B5252-49FE-4FED-A6D1-AF3426DE174B}" destId="{648358ED-4584-447B-AFC5-ECE4B0E81B3F}" srcOrd="2" destOrd="0" presId="urn:microsoft.com/office/officeart/2005/8/layout/process1"/>
    <dgm:cxn modelId="{7B1F2553-329A-4685-9CE1-91D7E912814B}" type="presParOf" srcId="{349B5252-49FE-4FED-A6D1-AF3426DE174B}" destId="{860FD82E-C716-4200-B3FA-09A11F45ECB6}" srcOrd="3" destOrd="0" presId="urn:microsoft.com/office/officeart/2005/8/layout/process1"/>
    <dgm:cxn modelId="{5FBF0955-1C42-479D-833C-6603E317F64A}" type="presParOf" srcId="{860FD82E-C716-4200-B3FA-09A11F45ECB6}" destId="{686635D2-040F-4A94-9265-4EDA73EEBC6B}" srcOrd="0" destOrd="0" presId="urn:microsoft.com/office/officeart/2005/8/layout/process1"/>
    <dgm:cxn modelId="{DC1785E3-BC7A-4360-B6DA-4A8FCCC93774}" type="presParOf" srcId="{349B5252-49FE-4FED-A6D1-AF3426DE174B}" destId="{9527C2DA-7ED2-482A-A8CE-C2F4BEF9619C}" srcOrd="4" destOrd="0" presId="urn:microsoft.com/office/officeart/2005/8/layout/process1"/>
    <dgm:cxn modelId="{EFEC298F-5516-4C56-8FC5-6B581744AE6A}" type="presParOf" srcId="{349B5252-49FE-4FED-A6D1-AF3426DE174B}" destId="{28772E4C-4517-4A3B-8914-3FDC2D1E54D9}" srcOrd="5" destOrd="0" presId="urn:microsoft.com/office/officeart/2005/8/layout/process1"/>
    <dgm:cxn modelId="{63782A83-1077-454F-B041-601197059FCE}" type="presParOf" srcId="{28772E4C-4517-4A3B-8914-3FDC2D1E54D9}" destId="{BFC0315C-0E46-42CA-A006-8A37995F46E3}" srcOrd="0" destOrd="0" presId="urn:microsoft.com/office/officeart/2005/8/layout/process1"/>
    <dgm:cxn modelId="{A2178C6B-071D-4CEF-8342-9247AB6A38CB}" type="presParOf" srcId="{349B5252-49FE-4FED-A6D1-AF3426DE174B}" destId="{81A7966E-9984-4413-BC46-14B9F795466E}" srcOrd="6" destOrd="0" presId="urn:microsoft.com/office/officeart/2005/8/layout/process1"/>
    <dgm:cxn modelId="{8E03784F-0AAD-4956-9BFC-AD5FC1A7B1E8}" type="presParOf" srcId="{349B5252-49FE-4FED-A6D1-AF3426DE174B}" destId="{A4BB98C5-981F-4241-AB5E-D117C7038151}" srcOrd="7" destOrd="0" presId="urn:microsoft.com/office/officeart/2005/8/layout/process1"/>
    <dgm:cxn modelId="{52A147E8-FA6C-49EB-BD51-DEC14F922B55}" type="presParOf" srcId="{A4BB98C5-981F-4241-AB5E-D117C7038151}" destId="{5E309EA5-384E-47A1-AD52-E78F841E34A4}" srcOrd="0" destOrd="0" presId="urn:microsoft.com/office/officeart/2005/8/layout/process1"/>
    <dgm:cxn modelId="{A90F9375-7B5F-4D5A-B7E9-B8DDD3362692}" type="presParOf" srcId="{349B5252-49FE-4FED-A6D1-AF3426DE174B}" destId="{FC16161A-93C5-4636-BF50-37F52A965320}"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7FC181-FA24-4870-8279-AEDA1E752D90}" type="doc">
      <dgm:prSet loTypeId="urn:microsoft.com/office/officeart/2005/8/layout/process1" loCatId="process" qsTypeId="urn:microsoft.com/office/officeart/2005/8/quickstyle/simple1" qsCatId="simple" csTypeId="urn:microsoft.com/office/officeart/2005/8/colors/accent0_1" csCatId="mainScheme" phldr="1"/>
      <dgm:spPr/>
    </dgm:pt>
    <dgm:pt modelId="{4BEC69C5-AF10-402C-BE0D-FAE97B2DDA08}">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Pilot survey with 48 instructors</a:t>
          </a:r>
        </a:p>
      </dgm:t>
    </dgm:pt>
    <dgm:pt modelId="{594EEA92-8D6A-4B28-B169-7B7AC510D5AC}" type="parTrans" cxnId="{84981165-5FEE-4C9F-AE25-6FE1DEB81A5C}">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E600F5DE-5501-4EDD-B1FD-DF650F807A66}" type="sibTrans" cxnId="{84981165-5FEE-4C9F-AE25-6FE1DEB81A5C}">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3AFEED49-F956-492E-9B9F-F906FC959F6B}">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Survey</a:t>
          </a:r>
        </a:p>
        <a:p>
          <a:r>
            <a:rPr lang="en-US" sz="1400" dirty="0">
              <a:latin typeface="Tahoma" panose="020B0604030504040204" pitchFamily="34" charset="0"/>
              <a:ea typeface="Tahoma" panose="020B0604030504040204" pitchFamily="34" charset="0"/>
              <a:cs typeface="Tahoma" panose="020B0604030504040204" pitchFamily="34" charset="0"/>
            </a:rPr>
            <a:t>198 instructors</a:t>
          </a:r>
        </a:p>
      </dgm:t>
    </dgm:pt>
    <dgm:pt modelId="{BBBCE808-EE68-420D-992D-FDB629A126E5}" type="parTrans" cxnId="{FEE67A29-DBE8-4926-BA5D-85026E2309D9}">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AA7D8BCD-D157-4837-8F28-3C785C4577C7}" type="sibTrans" cxnId="{FEE67A29-DBE8-4926-BA5D-85026E2309D9}">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49292421-84CF-444B-9A10-EFA9FB7E3218}">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Review 22 MOOCs of interviewees</a:t>
          </a:r>
        </a:p>
      </dgm:t>
    </dgm:pt>
    <dgm:pt modelId="{D8D556F2-ECC7-4546-822E-DDA2740866EE}" type="parTrans" cxnId="{08BDBC83-7900-40C0-927A-7E870DC587FA}">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7DD965BE-4BFD-4CD5-86EB-5ABA471321D2}" type="sibTrans" cxnId="{08BDBC83-7900-40C0-927A-7E870DC587FA}">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6381E446-B16D-472F-AE7F-D0629A93B047}">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Interview  22 instructors </a:t>
          </a:r>
        </a:p>
      </dgm:t>
    </dgm:pt>
    <dgm:pt modelId="{E97C1FCE-2B85-454E-973A-02639EB6BEC4}" type="parTrans" cxnId="{91F78BFB-7ABF-4BB4-B5CB-C0B95A020952}">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9BBD6BAD-5CD9-4EA7-B241-A64110C9C8C0}" type="sibTrans" cxnId="{91F78BFB-7ABF-4BB4-B5CB-C0B95A020952}">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66D4AF8B-C332-47F4-9927-11395FAF8348}">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Review 22 MOOCs of interviewees</a:t>
          </a:r>
        </a:p>
      </dgm:t>
    </dgm:pt>
    <dgm:pt modelId="{45FB3927-DB8C-4832-9884-E7640EBD0B6C}" type="parTrans" cxnId="{3C943AEA-356C-4014-8DAC-8844B52C21E4}">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626B4D38-33C7-4579-8966-758152CFE6D1}" type="sibTrans" cxnId="{3C943AEA-356C-4014-8DAC-8844B52C21E4}">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783C9068-9A29-4485-9079-8992F655085E}">
      <dgm:prSe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Pilot interview with 4 instructors</a:t>
          </a:r>
        </a:p>
      </dgm:t>
    </dgm:pt>
    <dgm:pt modelId="{390E99BE-5828-4677-B39A-8137E56417CC}" type="parTrans" cxnId="{50F70E40-690A-4ACC-8CA8-4554CCB85C0B}">
      <dgm:prSet/>
      <dgm:spPr/>
      <dgm:t>
        <a:bodyPr/>
        <a:lstStyle/>
        <a:p>
          <a:endParaRPr lang="en-US" sz="1400"/>
        </a:p>
      </dgm:t>
    </dgm:pt>
    <dgm:pt modelId="{62E92B8F-3777-4B34-8F50-C95EE1168A8F}" type="sibTrans" cxnId="{50F70E40-690A-4ACC-8CA8-4554CCB85C0B}">
      <dgm:prSet custT="1"/>
      <dgm:spPr/>
      <dgm:t>
        <a:bodyPr/>
        <a:lstStyle/>
        <a:p>
          <a:endParaRPr lang="en-US" sz="1400"/>
        </a:p>
      </dgm:t>
    </dgm:pt>
    <dgm:pt modelId="{5398E1CD-2C9D-411E-A70B-B1295454F45F}" type="pres">
      <dgm:prSet presAssocID="{ED7FC181-FA24-4870-8279-AEDA1E752D90}" presName="Name0" presStyleCnt="0">
        <dgm:presLayoutVars>
          <dgm:dir/>
          <dgm:resizeHandles val="exact"/>
        </dgm:presLayoutVars>
      </dgm:prSet>
      <dgm:spPr/>
    </dgm:pt>
    <dgm:pt modelId="{246248CA-E01E-4AAE-B7EC-0BC37E67E06F}" type="pres">
      <dgm:prSet presAssocID="{783C9068-9A29-4485-9079-8992F655085E}" presName="node" presStyleLbl="node1" presStyleIdx="0" presStyleCnt="6">
        <dgm:presLayoutVars>
          <dgm:bulletEnabled val="1"/>
        </dgm:presLayoutVars>
      </dgm:prSet>
      <dgm:spPr/>
    </dgm:pt>
    <dgm:pt modelId="{F4AB3E48-E530-42C8-BD0D-5BF5A61A1B34}" type="pres">
      <dgm:prSet presAssocID="{62E92B8F-3777-4B34-8F50-C95EE1168A8F}" presName="sibTrans" presStyleLbl="sibTrans2D1" presStyleIdx="0" presStyleCnt="5"/>
      <dgm:spPr/>
    </dgm:pt>
    <dgm:pt modelId="{3D2D766F-B26B-4870-826B-72341AD206E9}" type="pres">
      <dgm:prSet presAssocID="{62E92B8F-3777-4B34-8F50-C95EE1168A8F}" presName="connectorText" presStyleLbl="sibTrans2D1" presStyleIdx="0" presStyleCnt="5"/>
      <dgm:spPr/>
    </dgm:pt>
    <dgm:pt modelId="{E2208BDB-2519-46DC-962E-DD82B7A4100D}" type="pres">
      <dgm:prSet presAssocID="{4BEC69C5-AF10-402C-BE0D-FAE97B2DDA08}" presName="node" presStyleLbl="node1" presStyleIdx="1" presStyleCnt="6" custScaleY="100289">
        <dgm:presLayoutVars>
          <dgm:bulletEnabled val="1"/>
        </dgm:presLayoutVars>
      </dgm:prSet>
      <dgm:spPr/>
    </dgm:pt>
    <dgm:pt modelId="{E21A6F49-B7EF-473C-A31A-5DEDB746B718}" type="pres">
      <dgm:prSet presAssocID="{E600F5DE-5501-4EDD-B1FD-DF650F807A66}" presName="sibTrans" presStyleLbl="sibTrans2D1" presStyleIdx="1" presStyleCnt="5"/>
      <dgm:spPr/>
    </dgm:pt>
    <dgm:pt modelId="{979B4346-AA40-4E1D-BB90-FB631ACA9749}" type="pres">
      <dgm:prSet presAssocID="{E600F5DE-5501-4EDD-B1FD-DF650F807A66}" presName="connectorText" presStyleLbl="sibTrans2D1" presStyleIdx="1" presStyleCnt="5"/>
      <dgm:spPr/>
    </dgm:pt>
    <dgm:pt modelId="{FAB113D9-CE53-4343-887C-529B1BB657E1}" type="pres">
      <dgm:prSet presAssocID="{3AFEED49-F956-492E-9B9F-F906FC959F6B}" presName="node" presStyleLbl="node1" presStyleIdx="2" presStyleCnt="6">
        <dgm:presLayoutVars>
          <dgm:bulletEnabled val="1"/>
        </dgm:presLayoutVars>
      </dgm:prSet>
      <dgm:spPr/>
    </dgm:pt>
    <dgm:pt modelId="{91E26134-A688-42F1-9738-3116469725D0}" type="pres">
      <dgm:prSet presAssocID="{AA7D8BCD-D157-4837-8F28-3C785C4577C7}" presName="sibTrans" presStyleLbl="sibTrans2D1" presStyleIdx="2" presStyleCnt="5"/>
      <dgm:spPr/>
    </dgm:pt>
    <dgm:pt modelId="{8ABF856B-C8F7-4291-A379-698D007A6F35}" type="pres">
      <dgm:prSet presAssocID="{AA7D8BCD-D157-4837-8F28-3C785C4577C7}" presName="connectorText" presStyleLbl="sibTrans2D1" presStyleIdx="2" presStyleCnt="5"/>
      <dgm:spPr/>
    </dgm:pt>
    <dgm:pt modelId="{98CC9F4D-CDFA-4429-829D-192578A8E83B}" type="pres">
      <dgm:prSet presAssocID="{49292421-84CF-444B-9A10-EFA9FB7E3218}" presName="node" presStyleLbl="node1" presStyleIdx="3" presStyleCnt="6" custScaleX="108121">
        <dgm:presLayoutVars>
          <dgm:bulletEnabled val="1"/>
        </dgm:presLayoutVars>
      </dgm:prSet>
      <dgm:spPr/>
    </dgm:pt>
    <dgm:pt modelId="{CB7BD743-155F-455E-98DD-7AFAA5B91811}" type="pres">
      <dgm:prSet presAssocID="{7DD965BE-4BFD-4CD5-86EB-5ABA471321D2}" presName="sibTrans" presStyleLbl="sibTrans2D1" presStyleIdx="3" presStyleCnt="5"/>
      <dgm:spPr/>
    </dgm:pt>
    <dgm:pt modelId="{ACEFCC7F-FEC2-4ABC-9472-1627F54A0A8C}" type="pres">
      <dgm:prSet presAssocID="{7DD965BE-4BFD-4CD5-86EB-5ABA471321D2}" presName="connectorText" presStyleLbl="sibTrans2D1" presStyleIdx="3" presStyleCnt="5"/>
      <dgm:spPr/>
    </dgm:pt>
    <dgm:pt modelId="{97A49E55-A22F-4049-9124-7E1525B61239}" type="pres">
      <dgm:prSet presAssocID="{6381E446-B16D-472F-AE7F-D0629A93B047}" presName="node" presStyleLbl="node1" presStyleIdx="4" presStyleCnt="6">
        <dgm:presLayoutVars>
          <dgm:bulletEnabled val="1"/>
        </dgm:presLayoutVars>
      </dgm:prSet>
      <dgm:spPr/>
    </dgm:pt>
    <dgm:pt modelId="{75A8704A-EAE1-4F4E-9EAB-4599D9FA9E78}" type="pres">
      <dgm:prSet presAssocID="{9BBD6BAD-5CD9-4EA7-B241-A64110C9C8C0}" presName="sibTrans" presStyleLbl="sibTrans2D1" presStyleIdx="4" presStyleCnt="5"/>
      <dgm:spPr/>
    </dgm:pt>
    <dgm:pt modelId="{74B19734-1815-41D0-B56B-8D82A13FAE73}" type="pres">
      <dgm:prSet presAssocID="{9BBD6BAD-5CD9-4EA7-B241-A64110C9C8C0}" presName="connectorText" presStyleLbl="sibTrans2D1" presStyleIdx="4" presStyleCnt="5"/>
      <dgm:spPr/>
    </dgm:pt>
    <dgm:pt modelId="{A9152AE6-FE06-46F5-A5CE-36466820A83C}" type="pres">
      <dgm:prSet presAssocID="{66D4AF8B-C332-47F4-9927-11395FAF8348}" presName="node" presStyleLbl="node1" presStyleIdx="5" presStyleCnt="6" custScaleX="111853">
        <dgm:presLayoutVars>
          <dgm:bulletEnabled val="1"/>
        </dgm:presLayoutVars>
      </dgm:prSet>
      <dgm:spPr/>
    </dgm:pt>
  </dgm:ptLst>
  <dgm:cxnLst>
    <dgm:cxn modelId="{DAF7FC26-96F5-4699-B0FF-21DF63EB205D}" type="presOf" srcId="{AA7D8BCD-D157-4837-8F28-3C785C4577C7}" destId="{91E26134-A688-42F1-9738-3116469725D0}" srcOrd="0" destOrd="0" presId="urn:microsoft.com/office/officeart/2005/8/layout/process1"/>
    <dgm:cxn modelId="{FEE67A29-DBE8-4926-BA5D-85026E2309D9}" srcId="{ED7FC181-FA24-4870-8279-AEDA1E752D90}" destId="{3AFEED49-F956-492E-9B9F-F906FC959F6B}" srcOrd="2" destOrd="0" parTransId="{BBBCE808-EE68-420D-992D-FDB629A126E5}" sibTransId="{AA7D8BCD-D157-4837-8F28-3C785C4577C7}"/>
    <dgm:cxn modelId="{5DA1FB36-3E1B-477D-A647-2B888BF98535}" type="presOf" srcId="{7DD965BE-4BFD-4CD5-86EB-5ABA471321D2}" destId="{ACEFCC7F-FEC2-4ABC-9472-1627F54A0A8C}" srcOrd="1" destOrd="0" presId="urn:microsoft.com/office/officeart/2005/8/layout/process1"/>
    <dgm:cxn modelId="{8FAD7B39-CFB6-4F12-9129-39E6E40D88F8}" type="presOf" srcId="{3AFEED49-F956-492E-9B9F-F906FC959F6B}" destId="{FAB113D9-CE53-4343-887C-529B1BB657E1}" srcOrd="0" destOrd="0" presId="urn:microsoft.com/office/officeart/2005/8/layout/process1"/>
    <dgm:cxn modelId="{50F70E40-690A-4ACC-8CA8-4554CCB85C0B}" srcId="{ED7FC181-FA24-4870-8279-AEDA1E752D90}" destId="{783C9068-9A29-4485-9079-8992F655085E}" srcOrd="0" destOrd="0" parTransId="{390E99BE-5828-4677-B39A-8137E56417CC}" sibTransId="{62E92B8F-3777-4B34-8F50-C95EE1168A8F}"/>
    <dgm:cxn modelId="{E60D3860-425A-4493-9E5A-98E57DCA0480}" type="presOf" srcId="{E600F5DE-5501-4EDD-B1FD-DF650F807A66}" destId="{E21A6F49-B7EF-473C-A31A-5DEDB746B718}" srcOrd="0" destOrd="0" presId="urn:microsoft.com/office/officeart/2005/8/layout/process1"/>
    <dgm:cxn modelId="{84981165-5FEE-4C9F-AE25-6FE1DEB81A5C}" srcId="{ED7FC181-FA24-4870-8279-AEDA1E752D90}" destId="{4BEC69C5-AF10-402C-BE0D-FAE97B2DDA08}" srcOrd="1" destOrd="0" parTransId="{594EEA92-8D6A-4B28-B169-7B7AC510D5AC}" sibTransId="{E600F5DE-5501-4EDD-B1FD-DF650F807A66}"/>
    <dgm:cxn modelId="{B227BD46-B9CD-4F17-869B-7AD0C8815623}" type="presOf" srcId="{E600F5DE-5501-4EDD-B1FD-DF650F807A66}" destId="{979B4346-AA40-4E1D-BB90-FB631ACA9749}" srcOrd="1" destOrd="0" presId="urn:microsoft.com/office/officeart/2005/8/layout/process1"/>
    <dgm:cxn modelId="{F4B04851-38B0-42BD-BC44-346C31D2710D}" type="presOf" srcId="{66D4AF8B-C332-47F4-9927-11395FAF8348}" destId="{A9152AE6-FE06-46F5-A5CE-36466820A83C}" srcOrd="0" destOrd="0" presId="urn:microsoft.com/office/officeart/2005/8/layout/process1"/>
    <dgm:cxn modelId="{454B8274-DC34-42E1-8194-C384FBE88A0B}" type="presOf" srcId="{62E92B8F-3777-4B34-8F50-C95EE1168A8F}" destId="{F4AB3E48-E530-42C8-BD0D-5BF5A61A1B34}" srcOrd="0" destOrd="0" presId="urn:microsoft.com/office/officeart/2005/8/layout/process1"/>
    <dgm:cxn modelId="{08BDBC83-7900-40C0-927A-7E870DC587FA}" srcId="{ED7FC181-FA24-4870-8279-AEDA1E752D90}" destId="{49292421-84CF-444B-9A10-EFA9FB7E3218}" srcOrd="3" destOrd="0" parTransId="{D8D556F2-ECC7-4546-822E-DDA2740866EE}" sibTransId="{7DD965BE-4BFD-4CD5-86EB-5ABA471321D2}"/>
    <dgm:cxn modelId="{9E42178F-5496-484D-B730-16FC52285887}" type="presOf" srcId="{ED7FC181-FA24-4870-8279-AEDA1E752D90}" destId="{5398E1CD-2C9D-411E-A70B-B1295454F45F}" srcOrd="0" destOrd="0" presId="urn:microsoft.com/office/officeart/2005/8/layout/process1"/>
    <dgm:cxn modelId="{736E5A99-1BCF-45F5-ADB5-369600665202}" type="presOf" srcId="{9BBD6BAD-5CD9-4EA7-B241-A64110C9C8C0}" destId="{75A8704A-EAE1-4F4E-9EAB-4599D9FA9E78}" srcOrd="0" destOrd="0" presId="urn:microsoft.com/office/officeart/2005/8/layout/process1"/>
    <dgm:cxn modelId="{2646BCA7-2629-4793-8EBC-2A7AB0280139}" type="presOf" srcId="{4BEC69C5-AF10-402C-BE0D-FAE97B2DDA08}" destId="{E2208BDB-2519-46DC-962E-DD82B7A4100D}" srcOrd="0" destOrd="0" presId="urn:microsoft.com/office/officeart/2005/8/layout/process1"/>
    <dgm:cxn modelId="{00E119AE-A21C-44BE-8EB3-9FDA62900EC9}" type="presOf" srcId="{AA7D8BCD-D157-4837-8F28-3C785C4577C7}" destId="{8ABF856B-C8F7-4291-A379-698D007A6F35}" srcOrd="1" destOrd="0" presId="urn:microsoft.com/office/officeart/2005/8/layout/process1"/>
    <dgm:cxn modelId="{D9F340B4-0821-4037-AFF7-483D3638E3A5}" type="presOf" srcId="{9BBD6BAD-5CD9-4EA7-B241-A64110C9C8C0}" destId="{74B19734-1815-41D0-B56B-8D82A13FAE73}" srcOrd="1" destOrd="0" presId="urn:microsoft.com/office/officeart/2005/8/layout/process1"/>
    <dgm:cxn modelId="{66746BC9-4C40-4FB3-A5CE-E0FA39FDE6C9}" type="presOf" srcId="{7DD965BE-4BFD-4CD5-86EB-5ABA471321D2}" destId="{CB7BD743-155F-455E-98DD-7AFAA5B91811}" srcOrd="0" destOrd="0" presId="urn:microsoft.com/office/officeart/2005/8/layout/process1"/>
    <dgm:cxn modelId="{EF60A6C9-5E78-4C2B-8DEF-74FFB886CFA5}" type="presOf" srcId="{62E92B8F-3777-4B34-8F50-C95EE1168A8F}" destId="{3D2D766F-B26B-4870-826B-72341AD206E9}" srcOrd="1" destOrd="0" presId="urn:microsoft.com/office/officeart/2005/8/layout/process1"/>
    <dgm:cxn modelId="{41A4ABCB-6023-4872-B2AA-8CA46D3B29AD}" type="presOf" srcId="{783C9068-9A29-4485-9079-8992F655085E}" destId="{246248CA-E01E-4AAE-B7EC-0BC37E67E06F}" srcOrd="0" destOrd="0" presId="urn:microsoft.com/office/officeart/2005/8/layout/process1"/>
    <dgm:cxn modelId="{3C943AEA-356C-4014-8DAC-8844B52C21E4}" srcId="{ED7FC181-FA24-4870-8279-AEDA1E752D90}" destId="{66D4AF8B-C332-47F4-9927-11395FAF8348}" srcOrd="5" destOrd="0" parTransId="{45FB3927-DB8C-4832-9884-E7640EBD0B6C}" sibTransId="{626B4D38-33C7-4579-8966-758152CFE6D1}"/>
    <dgm:cxn modelId="{1A397AF7-D09B-4644-8468-44EA39D9A51E}" type="presOf" srcId="{6381E446-B16D-472F-AE7F-D0629A93B047}" destId="{97A49E55-A22F-4049-9124-7E1525B61239}" srcOrd="0" destOrd="0" presId="urn:microsoft.com/office/officeart/2005/8/layout/process1"/>
    <dgm:cxn modelId="{91F78BFB-7ABF-4BB4-B5CB-C0B95A020952}" srcId="{ED7FC181-FA24-4870-8279-AEDA1E752D90}" destId="{6381E446-B16D-472F-AE7F-D0629A93B047}" srcOrd="4" destOrd="0" parTransId="{E97C1FCE-2B85-454E-973A-02639EB6BEC4}" sibTransId="{9BBD6BAD-5CD9-4EA7-B241-A64110C9C8C0}"/>
    <dgm:cxn modelId="{211C78FE-F03C-483F-B280-01343D7696BE}" type="presOf" srcId="{49292421-84CF-444B-9A10-EFA9FB7E3218}" destId="{98CC9F4D-CDFA-4429-829D-192578A8E83B}" srcOrd="0" destOrd="0" presId="urn:microsoft.com/office/officeart/2005/8/layout/process1"/>
    <dgm:cxn modelId="{4389D90E-D3EF-4007-B854-D51854C4D3D3}" type="presParOf" srcId="{5398E1CD-2C9D-411E-A70B-B1295454F45F}" destId="{246248CA-E01E-4AAE-B7EC-0BC37E67E06F}" srcOrd="0" destOrd="0" presId="urn:microsoft.com/office/officeart/2005/8/layout/process1"/>
    <dgm:cxn modelId="{3AB576F8-4D6B-4B11-8307-9069734C5A7F}" type="presParOf" srcId="{5398E1CD-2C9D-411E-A70B-B1295454F45F}" destId="{F4AB3E48-E530-42C8-BD0D-5BF5A61A1B34}" srcOrd="1" destOrd="0" presId="urn:microsoft.com/office/officeart/2005/8/layout/process1"/>
    <dgm:cxn modelId="{ECDFDF2C-7993-4301-A241-20EF2333138F}" type="presParOf" srcId="{F4AB3E48-E530-42C8-BD0D-5BF5A61A1B34}" destId="{3D2D766F-B26B-4870-826B-72341AD206E9}" srcOrd="0" destOrd="0" presId="urn:microsoft.com/office/officeart/2005/8/layout/process1"/>
    <dgm:cxn modelId="{F9920BD2-74D0-4B11-911B-401D0AC4BB85}" type="presParOf" srcId="{5398E1CD-2C9D-411E-A70B-B1295454F45F}" destId="{E2208BDB-2519-46DC-962E-DD82B7A4100D}" srcOrd="2" destOrd="0" presId="urn:microsoft.com/office/officeart/2005/8/layout/process1"/>
    <dgm:cxn modelId="{92177594-672A-404B-AE2E-3C189B13A597}" type="presParOf" srcId="{5398E1CD-2C9D-411E-A70B-B1295454F45F}" destId="{E21A6F49-B7EF-473C-A31A-5DEDB746B718}" srcOrd="3" destOrd="0" presId="urn:microsoft.com/office/officeart/2005/8/layout/process1"/>
    <dgm:cxn modelId="{3D48238E-D7F8-463E-BAE8-75BA4688AF71}" type="presParOf" srcId="{E21A6F49-B7EF-473C-A31A-5DEDB746B718}" destId="{979B4346-AA40-4E1D-BB90-FB631ACA9749}" srcOrd="0" destOrd="0" presId="urn:microsoft.com/office/officeart/2005/8/layout/process1"/>
    <dgm:cxn modelId="{A4F5177C-6577-4878-9629-574BD4D3A4CF}" type="presParOf" srcId="{5398E1CD-2C9D-411E-A70B-B1295454F45F}" destId="{FAB113D9-CE53-4343-887C-529B1BB657E1}" srcOrd="4" destOrd="0" presId="urn:microsoft.com/office/officeart/2005/8/layout/process1"/>
    <dgm:cxn modelId="{E1420FE8-D7DF-4550-AD5F-CB6FBFFB9817}" type="presParOf" srcId="{5398E1CD-2C9D-411E-A70B-B1295454F45F}" destId="{91E26134-A688-42F1-9738-3116469725D0}" srcOrd="5" destOrd="0" presId="urn:microsoft.com/office/officeart/2005/8/layout/process1"/>
    <dgm:cxn modelId="{96BBAC06-35F5-4538-BFB8-4A72634BFDC4}" type="presParOf" srcId="{91E26134-A688-42F1-9738-3116469725D0}" destId="{8ABF856B-C8F7-4291-A379-698D007A6F35}" srcOrd="0" destOrd="0" presId="urn:microsoft.com/office/officeart/2005/8/layout/process1"/>
    <dgm:cxn modelId="{CC436D58-55E9-408A-86F7-DCF79730F3C2}" type="presParOf" srcId="{5398E1CD-2C9D-411E-A70B-B1295454F45F}" destId="{98CC9F4D-CDFA-4429-829D-192578A8E83B}" srcOrd="6" destOrd="0" presId="urn:microsoft.com/office/officeart/2005/8/layout/process1"/>
    <dgm:cxn modelId="{23E47F88-CBCC-4A66-A47F-DAD766C6CE1C}" type="presParOf" srcId="{5398E1CD-2C9D-411E-A70B-B1295454F45F}" destId="{CB7BD743-155F-455E-98DD-7AFAA5B91811}" srcOrd="7" destOrd="0" presId="urn:microsoft.com/office/officeart/2005/8/layout/process1"/>
    <dgm:cxn modelId="{FDC590A3-6AF5-40E7-98C3-9AC9D74610CC}" type="presParOf" srcId="{CB7BD743-155F-455E-98DD-7AFAA5B91811}" destId="{ACEFCC7F-FEC2-4ABC-9472-1627F54A0A8C}" srcOrd="0" destOrd="0" presId="urn:microsoft.com/office/officeart/2005/8/layout/process1"/>
    <dgm:cxn modelId="{DCB1F0E7-8138-4E4A-B1B1-756B086D53DE}" type="presParOf" srcId="{5398E1CD-2C9D-411E-A70B-B1295454F45F}" destId="{97A49E55-A22F-4049-9124-7E1525B61239}" srcOrd="8" destOrd="0" presId="urn:microsoft.com/office/officeart/2005/8/layout/process1"/>
    <dgm:cxn modelId="{B9FAEE81-DC69-4758-B8B8-F1DCF920BAAD}" type="presParOf" srcId="{5398E1CD-2C9D-411E-A70B-B1295454F45F}" destId="{75A8704A-EAE1-4F4E-9EAB-4599D9FA9E78}" srcOrd="9" destOrd="0" presId="urn:microsoft.com/office/officeart/2005/8/layout/process1"/>
    <dgm:cxn modelId="{46FDBCEB-BB21-492E-B185-1823B595FA68}" type="presParOf" srcId="{75A8704A-EAE1-4F4E-9EAB-4599D9FA9E78}" destId="{74B19734-1815-41D0-B56B-8D82A13FAE73}" srcOrd="0" destOrd="0" presId="urn:microsoft.com/office/officeart/2005/8/layout/process1"/>
    <dgm:cxn modelId="{2E221FD5-2643-41A2-B462-5F6414ACF3D7}" type="presParOf" srcId="{5398E1CD-2C9D-411E-A70B-B1295454F45F}" destId="{A9152AE6-FE06-46F5-A5CE-36466820A83C}"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8B5492-C652-4BD6-B177-10B07BADBCDA}">
      <dsp:nvSpPr>
        <dsp:cNvPr id="0" name=""/>
        <dsp:cNvSpPr/>
      </dsp:nvSpPr>
      <dsp:spPr>
        <a:xfrm>
          <a:off x="8285" y="1268081"/>
          <a:ext cx="1283662" cy="122148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Tahoma" panose="020B0604030504040204" pitchFamily="34" charset="0"/>
              <a:ea typeface="Tahoma" panose="020B0604030504040204" pitchFamily="34" charset="0"/>
              <a:cs typeface="Tahoma" panose="020B0604030504040204" pitchFamily="34" charset="0"/>
            </a:rPr>
            <a:t>Quan</a:t>
          </a:r>
          <a:endParaRPr lang="en-US" sz="1800" kern="1200" dirty="0">
            <a:latin typeface="Tahoma" panose="020B0604030504040204" pitchFamily="34" charset="0"/>
            <a:ea typeface="Tahoma" panose="020B0604030504040204" pitchFamily="34" charset="0"/>
            <a:cs typeface="Tahoma" panose="020B0604030504040204" pitchFamily="34" charset="0"/>
          </a:endParaRPr>
        </a:p>
        <a:p>
          <a:pPr marL="0" lvl="0" indent="0" algn="ctr"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Data Collection</a:t>
          </a:r>
        </a:p>
      </dsp:txBody>
      <dsp:txXfrm>
        <a:off x="44061" y="1303857"/>
        <a:ext cx="1212110" cy="1149932"/>
      </dsp:txXfrm>
    </dsp:sp>
    <dsp:sp modelId="{ACD5AED6-1B81-469E-9D31-201EBA5A2500}">
      <dsp:nvSpPr>
        <dsp:cNvPr id="0" name=""/>
        <dsp:cNvSpPr/>
      </dsp:nvSpPr>
      <dsp:spPr>
        <a:xfrm>
          <a:off x="1420313" y="1719649"/>
          <a:ext cx="272136" cy="31834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Tahoma" panose="020B0604030504040204" pitchFamily="34" charset="0"/>
            <a:ea typeface="Tahoma" panose="020B0604030504040204" pitchFamily="34" charset="0"/>
            <a:cs typeface="Tahoma" panose="020B0604030504040204" pitchFamily="34" charset="0"/>
          </a:endParaRPr>
        </a:p>
      </dsp:txBody>
      <dsp:txXfrm>
        <a:off x="1420313" y="1783319"/>
        <a:ext cx="190495" cy="191008"/>
      </dsp:txXfrm>
    </dsp:sp>
    <dsp:sp modelId="{648358ED-4584-447B-AFC5-ECE4B0E81B3F}">
      <dsp:nvSpPr>
        <dsp:cNvPr id="0" name=""/>
        <dsp:cNvSpPr/>
      </dsp:nvSpPr>
      <dsp:spPr>
        <a:xfrm>
          <a:off x="1805412" y="1268081"/>
          <a:ext cx="1283662" cy="122148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Tahoma" panose="020B0604030504040204" pitchFamily="34" charset="0"/>
              <a:ea typeface="Tahoma" panose="020B0604030504040204" pitchFamily="34" charset="0"/>
              <a:cs typeface="Tahoma" panose="020B0604030504040204" pitchFamily="34" charset="0"/>
            </a:rPr>
            <a:t>Quan</a:t>
          </a:r>
          <a:r>
            <a:rPr lang="en-US" sz="1800" kern="1200" dirty="0">
              <a:latin typeface="Tahoma" panose="020B0604030504040204" pitchFamily="34" charset="0"/>
              <a:ea typeface="Tahoma" panose="020B0604030504040204" pitchFamily="34" charset="0"/>
              <a:cs typeface="Tahoma" panose="020B0604030504040204" pitchFamily="34" charset="0"/>
            </a:rPr>
            <a:t> </a:t>
          </a:r>
        </a:p>
        <a:p>
          <a:pPr marL="0" lvl="0" indent="0" algn="ctr"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Data Analysis</a:t>
          </a:r>
        </a:p>
      </dsp:txBody>
      <dsp:txXfrm>
        <a:off x="1841188" y="1303857"/>
        <a:ext cx="1212110" cy="1149932"/>
      </dsp:txXfrm>
    </dsp:sp>
    <dsp:sp modelId="{860FD82E-C716-4200-B3FA-09A11F45ECB6}">
      <dsp:nvSpPr>
        <dsp:cNvPr id="0" name=""/>
        <dsp:cNvSpPr/>
      </dsp:nvSpPr>
      <dsp:spPr>
        <a:xfrm>
          <a:off x="3217440" y="1719649"/>
          <a:ext cx="272136" cy="31834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Tahoma" panose="020B0604030504040204" pitchFamily="34" charset="0"/>
            <a:ea typeface="Tahoma" panose="020B0604030504040204" pitchFamily="34" charset="0"/>
            <a:cs typeface="Tahoma" panose="020B0604030504040204" pitchFamily="34" charset="0"/>
          </a:endParaRPr>
        </a:p>
      </dsp:txBody>
      <dsp:txXfrm>
        <a:off x="3217440" y="1783319"/>
        <a:ext cx="190495" cy="191008"/>
      </dsp:txXfrm>
    </dsp:sp>
    <dsp:sp modelId="{9527C2DA-7ED2-482A-A8CE-C2F4BEF9619C}">
      <dsp:nvSpPr>
        <dsp:cNvPr id="0" name=""/>
        <dsp:cNvSpPr/>
      </dsp:nvSpPr>
      <dsp:spPr>
        <a:xfrm>
          <a:off x="3602539" y="1268081"/>
          <a:ext cx="1283662" cy="122148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Tahoma" panose="020B0604030504040204" pitchFamily="34" charset="0"/>
              <a:ea typeface="Tahoma" panose="020B0604030504040204" pitchFamily="34" charset="0"/>
              <a:cs typeface="Tahoma" panose="020B0604030504040204" pitchFamily="34" charset="0"/>
            </a:rPr>
            <a:t>Qual</a:t>
          </a:r>
          <a:endParaRPr lang="en-US" sz="1800" kern="1200" dirty="0">
            <a:latin typeface="Tahoma" panose="020B0604030504040204" pitchFamily="34" charset="0"/>
            <a:ea typeface="Tahoma" panose="020B0604030504040204" pitchFamily="34" charset="0"/>
            <a:cs typeface="Tahoma" panose="020B0604030504040204" pitchFamily="34" charset="0"/>
          </a:endParaRPr>
        </a:p>
        <a:p>
          <a:pPr marL="0" lvl="0" indent="0" algn="ctr"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Data Collection</a:t>
          </a:r>
        </a:p>
      </dsp:txBody>
      <dsp:txXfrm>
        <a:off x="3638315" y="1303857"/>
        <a:ext cx="1212110" cy="1149932"/>
      </dsp:txXfrm>
    </dsp:sp>
    <dsp:sp modelId="{28772E4C-4517-4A3B-8914-3FDC2D1E54D9}">
      <dsp:nvSpPr>
        <dsp:cNvPr id="0" name=""/>
        <dsp:cNvSpPr/>
      </dsp:nvSpPr>
      <dsp:spPr>
        <a:xfrm>
          <a:off x="5014567" y="1719649"/>
          <a:ext cx="272136" cy="31834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Tahoma" panose="020B0604030504040204" pitchFamily="34" charset="0"/>
            <a:ea typeface="Tahoma" panose="020B0604030504040204" pitchFamily="34" charset="0"/>
            <a:cs typeface="Tahoma" panose="020B0604030504040204" pitchFamily="34" charset="0"/>
          </a:endParaRPr>
        </a:p>
      </dsp:txBody>
      <dsp:txXfrm>
        <a:off x="5014567" y="1783319"/>
        <a:ext cx="190495" cy="191008"/>
      </dsp:txXfrm>
    </dsp:sp>
    <dsp:sp modelId="{81A7966E-9984-4413-BC46-14B9F795466E}">
      <dsp:nvSpPr>
        <dsp:cNvPr id="0" name=""/>
        <dsp:cNvSpPr/>
      </dsp:nvSpPr>
      <dsp:spPr>
        <a:xfrm>
          <a:off x="5399666" y="1268081"/>
          <a:ext cx="1283662" cy="122148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Tahoma" panose="020B0604030504040204" pitchFamily="34" charset="0"/>
              <a:ea typeface="Tahoma" panose="020B0604030504040204" pitchFamily="34" charset="0"/>
              <a:cs typeface="Tahoma" panose="020B0604030504040204" pitchFamily="34" charset="0"/>
            </a:rPr>
            <a:t>Qual</a:t>
          </a:r>
          <a:endParaRPr lang="en-US" sz="1800" kern="1200" dirty="0">
            <a:latin typeface="Tahoma" panose="020B0604030504040204" pitchFamily="34" charset="0"/>
            <a:ea typeface="Tahoma" panose="020B0604030504040204" pitchFamily="34" charset="0"/>
            <a:cs typeface="Tahoma" panose="020B0604030504040204" pitchFamily="34" charset="0"/>
          </a:endParaRPr>
        </a:p>
        <a:p>
          <a:pPr marL="0" lvl="0" indent="0" algn="ctr"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Data Analysis</a:t>
          </a:r>
        </a:p>
      </dsp:txBody>
      <dsp:txXfrm>
        <a:off x="5435442" y="1303857"/>
        <a:ext cx="1212110" cy="1149932"/>
      </dsp:txXfrm>
    </dsp:sp>
    <dsp:sp modelId="{A4BB98C5-981F-4241-AB5E-D117C7038151}">
      <dsp:nvSpPr>
        <dsp:cNvPr id="0" name=""/>
        <dsp:cNvSpPr/>
      </dsp:nvSpPr>
      <dsp:spPr>
        <a:xfrm>
          <a:off x="6811694" y="1719649"/>
          <a:ext cx="272136" cy="31834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Tahoma" panose="020B0604030504040204" pitchFamily="34" charset="0"/>
            <a:ea typeface="Tahoma" panose="020B0604030504040204" pitchFamily="34" charset="0"/>
            <a:cs typeface="Tahoma" panose="020B0604030504040204" pitchFamily="34" charset="0"/>
          </a:endParaRPr>
        </a:p>
      </dsp:txBody>
      <dsp:txXfrm>
        <a:off x="6811694" y="1783319"/>
        <a:ext cx="190495" cy="191008"/>
      </dsp:txXfrm>
    </dsp:sp>
    <dsp:sp modelId="{FC16161A-93C5-4636-BF50-37F52A965320}">
      <dsp:nvSpPr>
        <dsp:cNvPr id="0" name=""/>
        <dsp:cNvSpPr/>
      </dsp:nvSpPr>
      <dsp:spPr>
        <a:xfrm>
          <a:off x="7196793" y="1268081"/>
          <a:ext cx="1283662" cy="122148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Interpretation of Entire Analysis</a:t>
          </a:r>
        </a:p>
      </dsp:txBody>
      <dsp:txXfrm>
        <a:off x="7232569" y="1303857"/>
        <a:ext cx="1212110" cy="11499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6248CA-E01E-4AAE-B7EC-0BC37E67E06F}">
      <dsp:nvSpPr>
        <dsp:cNvPr id="0" name=""/>
        <dsp:cNvSpPr/>
      </dsp:nvSpPr>
      <dsp:spPr>
        <a:xfrm>
          <a:off x="4614" y="777948"/>
          <a:ext cx="1088755" cy="959465"/>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Pilot interview with 4 instructors</a:t>
          </a:r>
        </a:p>
      </dsp:txBody>
      <dsp:txXfrm>
        <a:off x="32716" y="806050"/>
        <a:ext cx="1032551" cy="903261"/>
      </dsp:txXfrm>
    </dsp:sp>
    <dsp:sp modelId="{F4AB3E48-E530-42C8-BD0D-5BF5A61A1B34}">
      <dsp:nvSpPr>
        <dsp:cNvPr id="0" name=""/>
        <dsp:cNvSpPr/>
      </dsp:nvSpPr>
      <dsp:spPr>
        <a:xfrm>
          <a:off x="1202244" y="1122675"/>
          <a:ext cx="230816" cy="270011"/>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202244" y="1176677"/>
        <a:ext cx="161571" cy="162007"/>
      </dsp:txXfrm>
    </dsp:sp>
    <dsp:sp modelId="{E2208BDB-2519-46DC-962E-DD82B7A4100D}">
      <dsp:nvSpPr>
        <dsp:cNvPr id="0" name=""/>
        <dsp:cNvSpPr/>
      </dsp:nvSpPr>
      <dsp:spPr>
        <a:xfrm>
          <a:off x="1528871" y="776562"/>
          <a:ext cx="1088755" cy="96223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Pilot survey with 48 instructors</a:t>
          </a:r>
        </a:p>
      </dsp:txBody>
      <dsp:txXfrm>
        <a:off x="1557054" y="804745"/>
        <a:ext cx="1032389" cy="905872"/>
      </dsp:txXfrm>
    </dsp:sp>
    <dsp:sp modelId="{E21A6F49-B7EF-473C-A31A-5DEDB746B718}">
      <dsp:nvSpPr>
        <dsp:cNvPr id="0" name=""/>
        <dsp:cNvSpPr/>
      </dsp:nvSpPr>
      <dsp:spPr>
        <a:xfrm>
          <a:off x="2726501" y="1122675"/>
          <a:ext cx="230816" cy="270011"/>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a:off x="2726501" y="1176677"/>
        <a:ext cx="161571" cy="162007"/>
      </dsp:txXfrm>
    </dsp:sp>
    <dsp:sp modelId="{FAB113D9-CE53-4343-887C-529B1BB657E1}">
      <dsp:nvSpPr>
        <dsp:cNvPr id="0" name=""/>
        <dsp:cNvSpPr/>
      </dsp:nvSpPr>
      <dsp:spPr>
        <a:xfrm>
          <a:off x="3053128" y="777948"/>
          <a:ext cx="1088755" cy="959465"/>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Survey</a:t>
          </a:r>
        </a:p>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198 instructors</a:t>
          </a:r>
        </a:p>
      </dsp:txBody>
      <dsp:txXfrm>
        <a:off x="3081230" y="806050"/>
        <a:ext cx="1032551" cy="903261"/>
      </dsp:txXfrm>
    </dsp:sp>
    <dsp:sp modelId="{91E26134-A688-42F1-9738-3116469725D0}">
      <dsp:nvSpPr>
        <dsp:cNvPr id="0" name=""/>
        <dsp:cNvSpPr/>
      </dsp:nvSpPr>
      <dsp:spPr>
        <a:xfrm>
          <a:off x="4250759" y="1122675"/>
          <a:ext cx="230816" cy="270011"/>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a:off x="4250759" y="1176677"/>
        <a:ext cx="161571" cy="162007"/>
      </dsp:txXfrm>
    </dsp:sp>
    <dsp:sp modelId="{98CC9F4D-CDFA-4429-829D-192578A8E83B}">
      <dsp:nvSpPr>
        <dsp:cNvPr id="0" name=""/>
        <dsp:cNvSpPr/>
      </dsp:nvSpPr>
      <dsp:spPr>
        <a:xfrm>
          <a:off x="4577385" y="777948"/>
          <a:ext cx="1177172" cy="959465"/>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Review 22 MOOCs of interviewees</a:t>
          </a:r>
        </a:p>
      </dsp:txBody>
      <dsp:txXfrm>
        <a:off x="4605487" y="806050"/>
        <a:ext cx="1120968" cy="903261"/>
      </dsp:txXfrm>
    </dsp:sp>
    <dsp:sp modelId="{CB7BD743-155F-455E-98DD-7AFAA5B91811}">
      <dsp:nvSpPr>
        <dsp:cNvPr id="0" name=""/>
        <dsp:cNvSpPr/>
      </dsp:nvSpPr>
      <dsp:spPr>
        <a:xfrm>
          <a:off x="5863433" y="1122675"/>
          <a:ext cx="230816" cy="270011"/>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a:off x="5863433" y="1176677"/>
        <a:ext cx="161571" cy="162007"/>
      </dsp:txXfrm>
    </dsp:sp>
    <dsp:sp modelId="{97A49E55-A22F-4049-9124-7E1525B61239}">
      <dsp:nvSpPr>
        <dsp:cNvPr id="0" name=""/>
        <dsp:cNvSpPr/>
      </dsp:nvSpPr>
      <dsp:spPr>
        <a:xfrm>
          <a:off x="6190060" y="777948"/>
          <a:ext cx="1088755" cy="959465"/>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Interview  22 instructors </a:t>
          </a:r>
        </a:p>
      </dsp:txBody>
      <dsp:txXfrm>
        <a:off x="6218162" y="806050"/>
        <a:ext cx="1032551" cy="903261"/>
      </dsp:txXfrm>
    </dsp:sp>
    <dsp:sp modelId="{75A8704A-EAE1-4F4E-9EAB-4599D9FA9E78}">
      <dsp:nvSpPr>
        <dsp:cNvPr id="0" name=""/>
        <dsp:cNvSpPr/>
      </dsp:nvSpPr>
      <dsp:spPr>
        <a:xfrm>
          <a:off x="7387691" y="1122675"/>
          <a:ext cx="230816" cy="270011"/>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a:off x="7387691" y="1176677"/>
        <a:ext cx="161571" cy="162007"/>
      </dsp:txXfrm>
    </dsp:sp>
    <dsp:sp modelId="{A9152AE6-FE06-46F5-A5CE-36466820A83C}">
      <dsp:nvSpPr>
        <dsp:cNvPr id="0" name=""/>
        <dsp:cNvSpPr/>
      </dsp:nvSpPr>
      <dsp:spPr>
        <a:xfrm>
          <a:off x="7714317" y="777948"/>
          <a:ext cx="1217805" cy="959465"/>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Review 22 MOOCs of interviewees</a:t>
          </a:r>
        </a:p>
      </dsp:txBody>
      <dsp:txXfrm>
        <a:off x="7742419" y="806050"/>
        <a:ext cx="1161601" cy="90326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057504D-2AA6-4E59-B444-EFDD20AD7ABE}" type="datetimeFigureOut">
              <a:rPr lang="en-US" smtClean="0"/>
              <a:t>12/1/2020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3B63646-9F42-40B4-BE21-19B74B7F4C4C}" type="slidenum">
              <a:rPr lang="en-US" smtClean="0"/>
              <a:t>‹#›</a:t>
            </a:fld>
            <a:endParaRPr lang="en-US"/>
          </a:p>
        </p:txBody>
      </p:sp>
    </p:spTree>
    <p:extLst>
      <p:ext uri="{BB962C8B-B14F-4D97-AF65-F5344CB8AC3E}">
        <p14:creationId xmlns:p14="http://schemas.microsoft.com/office/powerpoint/2010/main" val="402243425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6B4C5C0-72B6-436C-AD58-C3C11231B49B}" type="datetimeFigureOut">
              <a:rPr lang="en-US" smtClean="0"/>
              <a:t>12/1/2020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F7B76BB-CCFA-43FC-B0EE-8F34649DA905}" type="slidenum">
              <a:rPr lang="en-US" smtClean="0"/>
              <a:t>‹#›</a:t>
            </a:fld>
            <a:endParaRPr lang="en-US"/>
          </a:p>
        </p:txBody>
      </p:sp>
    </p:spTree>
    <p:extLst>
      <p:ext uri="{BB962C8B-B14F-4D97-AF65-F5344CB8AC3E}">
        <p14:creationId xmlns:p14="http://schemas.microsoft.com/office/powerpoint/2010/main" val="364984005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2387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2303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6044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Last year, I co-edited a book titled </a:t>
            </a:r>
            <a:r>
              <a:rPr lang="en-US" sz="1600" i="1" dirty="0"/>
              <a:t>MOOCs and Open Education around the World</a:t>
            </a:r>
            <a:r>
              <a:rPr lang="en-US" sz="1600" dirty="0"/>
              <a:t>. MOOCs stands for Massive Open Online Courses. An individual MOOC can enroll tens of thousands of students, and several MOOCs have now surpassed 1 million students in total enrollment. MOOCs are primarily offered by elite universities such as Stanford, MIT, and Harvard through enterprises such as Coursera, edX, and FutureLearn. More people enrolled in MOOCs developed at Harvard in a single year than attended Harvard in its entire 377-year history.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0B7DCB-E1BD-B348-9380-A9B168EE8B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7162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7086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Tree>
    <p:extLst>
      <p:ext uri="{BB962C8B-B14F-4D97-AF65-F5344CB8AC3E}">
        <p14:creationId xmlns:p14="http://schemas.microsoft.com/office/powerpoint/2010/main" val="1377087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67692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3858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8989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7788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9029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37116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1311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386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1197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45210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867700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3513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29876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0155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6503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1497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06803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96228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04616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lvl="1">
              <a:lnSpc>
                <a:spcPct val="200000"/>
              </a:lnSpc>
            </a:pPr>
            <a:endParaRPr lang="en-US" sz="1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898055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84445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79298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Garrison’s model:</a:t>
            </a:r>
            <a:r>
              <a:rPr lang="en-US" baseline="0" dirty="0"/>
              <a:t> 3 inter-related part.</a:t>
            </a:r>
            <a:endParaRPr lang="en-US" dirty="0"/>
          </a:p>
        </p:txBody>
      </p:sp>
    </p:spTree>
    <p:extLst>
      <p:ext uri="{BB962C8B-B14F-4D97-AF65-F5344CB8AC3E}">
        <p14:creationId xmlns:p14="http://schemas.microsoft.com/office/powerpoint/2010/main" val="23236140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18444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34067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4501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8089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103465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66107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52861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55800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40923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8738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81042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67212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77689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5268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6899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679954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17318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788973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30146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Tree>
    <p:extLst>
      <p:ext uri="{BB962C8B-B14F-4D97-AF65-F5344CB8AC3E}">
        <p14:creationId xmlns:p14="http://schemas.microsoft.com/office/powerpoint/2010/main" val="40157705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63271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30009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51683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911047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601562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74376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2155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548015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493650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67037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433531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676465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575538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758663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080591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335475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59810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05253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534228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737298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015602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387293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103556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518657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319066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224939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0698525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24850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56642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2579463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478470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0526477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5250979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7592523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2893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59323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04" y="3688697"/>
            <a:ext cx="7942596" cy="1485992"/>
          </a:xfrm>
        </p:spPr>
        <p:txBody>
          <a:bodyPr anchor="ctr">
            <a:normAutofit/>
          </a:bodyPr>
          <a:lstStyle>
            <a:lvl1pPr>
              <a:lnSpc>
                <a:spcPct val="90000"/>
              </a:lnSpc>
              <a:defRPr sz="4400" b="1" i="0" spc="0" baseline="0">
                <a:solidFill>
                  <a:schemeClr val="bg1"/>
                </a:solidFill>
                <a:latin typeface="Berlin Sans FB Demi" panose="020E0802020502020306" pitchFamily="34" charset="0"/>
                <a:cs typeface="Arial"/>
              </a:defRPr>
            </a:lvl1pPr>
          </a:lstStyle>
          <a:p>
            <a:r>
              <a:rPr lang="en-US" dirty="0"/>
              <a:t>Unnecessarily extra long title of presentation</a:t>
            </a:r>
          </a:p>
        </p:txBody>
      </p:sp>
      <p:sp>
        <p:nvSpPr>
          <p:cNvPr id="6" name="Rectangle 5"/>
          <p:cNvSpPr/>
          <p:nvPr/>
        </p:nvSpPr>
        <p:spPr>
          <a:xfrm>
            <a:off x="300415" y="1"/>
            <a:ext cx="326602" cy="105373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6292279"/>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12/1/2020</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0249845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12/1/2020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44490463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12/1/2020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2555143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6235815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5322819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5536182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7764046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192881" indent="0" algn="ctr">
              <a:buNone/>
              <a:defRPr>
                <a:solidFill>
                  <a:schemeClr val="tx1">
                    <a:tint val="75000"/>
                  </a:schemeClr>
                </a:solidFill>
              </a:defRPr>
            </a:lvl2pPr>
            <a:lvl3pPr marL="385763" indent="0" algn="ctr">
              <a:buNone/>
              <a:defRPr>
                <a:solidFill>
                  <a:schemeClr val="tx1">
                    <a:tint val="75000"/>
                  </a:schemeClr>
                </a:solidFill>
              </a:defRPr>
            </a:lvl3pPr>
            <a:lvl4pPr marL="578644" indent="0" algn="ctr">
              <a:buNone/>
              <a:defRPr>
                <a:solidFill>
                  <a:schemeClr val="tx1">
                    <a:tint val="75000"/>
                  </a:schemeClr>
                </a:solidFill>
              </a:defRPr>
            </a:lvl4pPr>
            <a:lvl5pPr marL="771525" indent="0" algn="ctr">
              <a:buNone/>
              <a:defRPr>
                <a:solidFill>
                  <a:schemeClr val="tx1">
                    <a:tint val="75000"/>
                  </a:schemeClr>
                </a:solidFill>
              </a:defRPr>
            </a:lvl5pPr>
            <a:lvl6pPr marL="964406" indent="0" algn="ctr">
              <a:buNone/>
              <a:defRPr>
                <a:solidFill>
                  <a:schemeClr val="tx1">
                    <a:tint val="75000"/>
                  </a:schemeClr>
                </a:solidFill>
              </a:defRPr>
            </a:lvl6pPr>
            <a:lvl7pPr marL="1157288" indent="0" algn="ctr">
              <a:buNone/>
              <a:defRPr>
                <a:solidFill>
                  <a:schemeClr val="tx1">
                    <a:tint val="75000"/>
                  </a:schemeClr>
                </a:solidFill>
              </a:defRPr>
            </a:lvl7pPr>
            <a:lvl8pPr marL="1350169" indent="0" algn="ctr">
              <a:buNone/>
              <a:defRPr>
                <a:solidFill>
                  <a:schemeClr val="tx1">
                    <a:tint val="75000"/>
                  </a:schemeClr>
                </a:solidFill>
              </a:defRPr>
            </a:lvl8pPr>
            <a:lvl9pPr marL="154305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3740375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5343472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1688"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844">
                <a:solidFill>
                  <a:schemeClr val="tx1">
                    <a:tint val="75000"/>
                  </a:schemeClr>
                </a:solidFill>
              </a:defRPr>
            </a:lvl1pPr>
            <a:lvl2pPr marL="192881" indent="0">
              <a:buNone/>
              <a:defRPr sz="760">
                <a:solidFill>
                  <a:schemeClr val="tx1">
                    <a:tint val="75000"/>
                  </a:schemeClr>
                </a:solidFill>
              </a:defRPr>
            </a:lvl2pPr>
            <a:lvl3pPr marL="385763" indent="0">
              <a:buNone/>
              <a:defRPr sz="675">
                <a:solidFill>
                  <a:schemeClr val="tx1">
                    <a:tint val="75000"/>
                  </a:schemeClr>
                </a:solidFill>
              </a:defRPr>
            </a:lvl3pPr>
            <a:lvl4pPr marL="578644" indent="0">
              <a:buNone/>
              <a:defRPr sz="591">
                <a:solidFill>
                  <a:schemeClr val="tx1">
                    <a:tint val="75000"/>
                  </a:schemeClr>
                </a:solidFill>
              </a:defRPr>
            </a:lvl4pPr>
            <a:lvl5pPr marL="771525" indent="0">
              <a:buNone/>
              <a:defRPr sz="591">
                <a:solidFill>
                  <a:schemeClr val="tx1">
                    <a:tint val="75000"/>
                  </a:schemeClr>
                </a:solidFill>
              </a:defRPr>
            </a:lvl5pPr>
            <a:lvl6pPr marL="964406" indent="0">
              <a:buNone/>
              <a:defRPr sz="591">
                <a:solidFill>
                  <a:schemeClr val="tx1">
                    <a:tint val="75000"/>
                  </a:schemeClr>
                </a:solidFill>
              </a:defRPr>
            </a:lvl6pPr>
            <a:lvl7pPr marL="1157288" indent="0">
              <a:buNone/>
              <a:defRPr sz="591">
                <a:solidFill>
                  <a:schemeClr val="tx1">
                    <a:tint val="75000"/>
                  </a:schemeClr>
                </a:solidFill>
              </a:defRPr>
            </a:lvl7pPr>
            <a:lvl8pPr marL="1350169" indent="0">
              <a:buNone/>
              <a:defRPr sz="591">
                <a:solidFill>
                  <a:schemeClr val="tx1">
                    <a:tint val="75000"/>
                  </a:schemeClr>
                </a:solidFill>
              </a:defRPr>
            </a:lvl8pPr>
            <a:lvl9pPr marL="1543050" indent="0">
              <a:buNone/>
              <a:defRPr sz="5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432893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1181"/>
            </a:lvl1pPr>
            <a:lvl2pPr>
              <a:defRPr sz="1013"/>
            </a:lvl2pPr>
            <a:lvl3pPr>
              <a:defRPr sz="844"/>
            </a:lvl3pPr>
            <a:lvl4pPr>
              <a:defRPr sz="760"/>
            </a:lvl4pPr>
            <a:lvl5pPr>
              <a:defRPr sz="760"/>
            </a:lvl5pPr>
            <a:lvl6pPr>
              <a:defRPr sz="760"/>
            </a:lvl6pPr>
            <a:lvl7pPr>
              <a:defRPr sz="760"/>
            </a:lvl7pPr>
            <a:lvl8pPr>
              <a:defRPr sz="760"/>
            </a:lvl8pPr>
            <a:lvl9pPr>
              <a:defRPr sz="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1181"/>
            </a:lvl1pPr>
            <a:lvl2pPr>
              <a:defRPr sz="1013"/>
            </a:lvl2pPr>
            <a:lvl3pPr>
              <a:defRPr sz="844"/>
            </a:lvl3pPr>
            <a:lvl4pPr>
              <a:defRPr sz="760"/>
            </a:lvl4pPr>
            <a:lvl5pPr>
              <a:defRPr sz="760"/>
            </a:lvl5pPr>
            <a:lvl6pPr>
              <a:defRPr sz="760"/>
            </a:lvl6pPr>
            <a:lvl7pPr>
              <a:defRPr sz="760"/>
            </a:lvl7pPr>
            <a:lvl8pPr>
              <a:defRPr sz="760"/>
            </a:lvl8pPr>
            <a:lvl9pPr>
              <a:defRPr sz="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220497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12/1/2020</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27574271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013"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013"/>
            </a:lvl1pPr>
            <a:lvl2pPr>
              <a:defRPr sz="844"/>
            </a:lvl2pPr>
            <a:lvl3pPr>
              <a:defRPr sz="760"/>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013"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013"/>
            </a:lvl1pPr>
            <a:lvl2pPr>
              <a:defRPr sz="844"/>
            </a:lvl2pPr>
            <a:lvl3pPr>
              <a:defRPr sz="760"/>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12/1/2020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9106051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12/1/2020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3175052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12/1/2020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7821649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844"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591"/>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5001451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844"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591"/>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105845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4561662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0092917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C4C2746-64E0-492B-B02D-E29670BE2F17}"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31646848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4C2746-64E0-492B-B02D-E29670BE2F17}"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10221117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C4C2746-64E0-492B-B02D-E29670BE2F17}"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1389985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12/1/2020</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96054624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C4C2746-64E0-492B-B02D-E29670BE2F17}" type="datetimeFigureOut">
              <a:rPr lang="en-US" smtClean="0"/>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14211343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4C2746-64E0-492B-B02D-E29670BE2F17}" type="datetimeFigureOut">
              <a:rPr lang="en-US" smtClean="0"/>
              <a:t>12/1/2020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34910096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4C2746-64E0-492B-B02D-E29670BE2F17}" type="datetimeFigureOut">
              <a:rPr lang="en-US" smtClean="0"/>
              <a:t>12/1/2020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40438960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4C2746-64E0-492B-B02D-E29670BE2F17}" type="datetimeFigureOut">
              <a:rPr lang="en-US" smtClean="0"/>
              <a:t>12/1/2020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28920702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C4C2746-64E0-492B-B02D-E29670BE2F17}" type="datetimeFigureOut">
              <a:rPr lang="en-US" smtClean="0"/>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12049810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C4C2746-64E0-492B-B02D-E29670BE2F17}" type="datetimeFigureOut">
              <a:rPr lang="en-US" smtClean="0"/>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14244169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4C2746-64E0-492B-B02D-E29670BE2F17}"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32050912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4C2746-64E0-492B-B02D-E29670BE2F17}"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10432675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DE26AD-07A2-4E28-A269-39B71FAD8866}" type="slidenum">
              <a:rPr lang="en-US"/>
              <a:pPr>
                <a:defRPr/>
              </a:pPr>
              <a:t>‹#›</a:t>
            </a:fld>
            <a:endParaRPr lang="en-US"/>
          </a:p>
        </p:txBody>
      </p:sp>
    </p:spTree>
    <p:extLst>
      <p:ext uri="{BB962C8B-B14F-4D97-AF65-F5344CB8AC3E}">
        <p14:creationId xmlns:p14="http://schemas.microsoft.com/office/powerpoint/2010/main" val="282602383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4AFA18-86E3-4B61-8BFE-FFC73AF7BCFC}" type="slidenum">
              <a:rPr lang="en-US"/>
              <a:pPr>
                <a:defRPr/>
              </a:pPr>
              <a:t>‹#›</a:t>
            </a:fld>
            <a:endParaRPr lang="en-US"/>
          </a:p>
        </p:txBody>
      </p:sp>
    </p:spTree>
    <p:extLst>
      <p:ext uri="{BB962C8B-B14F-4D97-AF65-F5344CB8AC3E}">
        <p14:creationId xmlns:p14="http://schemas.microsoft.com/office/powerpoint/2010/main" val="356254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12/1/2020</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287788804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1186E6-64E8-41D2-98A6-0DE7060A442D}" type="slidenum">
              <a:rPr lang="en-US"/>
              <a:pPr>
                <a:defRPr/>
              </a:pPr>
              <a:t>‹#›</a:t>
            </a:fld>
            <a:endParaRPr lang="en-US"/>
          </a:p>
        </p:txBody>
      </p:sp>
    </p:spTree>
    <p:extLst>
      <p:ext uri="{BB962C8B-B14F-4D97-AF65-F5344CB8AC3E}">
        <p14:creationId xmlns:p14="http://schemas.microsoft.com/office/powerpoint/2010/main" val="159445043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4EA4DF-CFB2-4E66-845F-BC19C70CB986}" type="slidenum">
              <a:rPr lang="en-US"/>
              <a:pPr>
                <a:defRPr/>
              </a:pPr>
              <a:t>‹#›</a:t>
            </a:fld>
            <a:endParaRPr lang="en-US"/>
          </a:p>
        </p:txBody>
      </p:sp>
    </p:spTree>
    <p:extLst>
      <p:ext uri="{BB962C8B-B14F-4D97-AF65-F5344CB8AC3E}">
        <p14:creationId xmlns:p14="http://schemas.microsoft.com/office/powerpoint/2010/main" val="37079712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B9AC44C-C099-4170-B34C-B67FD73C4E8C}" type="slidenum">
              <a:rPr lang="en-US"/>
              <a:pPr>
                <a:defRPr/>
              </a:pPr>
              <a:t>‹#›</a:t>
            </a:fld>
            <a:endParaRPr lang="en-US"/>
          </a:p>
        </p:txBody>
      </p:sp>
    </p:spTree>
    <p:extLst>
      <p:ext uri="{BB962C8B-B14F-4D97-AF65-F5344CB8AC3E}">
        <p14:creationId xmlns:p14="http://schemas.microsoft.com/office/powerpoint/2010/main" val="38312468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78B27C7-A8BC-4364-880F-2232B6F982A7}" type="slidenum">
              <a:rPr lang="en-US"/>
              <a:pPr>
                <a:defRPr/>
              </a:pPr>
              <a:t>‹#›</a:t>
            </a:fld>
            <a:endParaRPr lang="en-US"/>
          </a:p>
        </p:txBody>
      </p:sp>
    </p:spTree>
    <p:extLst>
      <p:ext uri="{BB962C8B-B14F-4D97-AF65-F5344CB8AC3E}">
        <p14:creationId xmlns:p14="http://schemas.microsoft.com/office/powerpoint/2010/main" val="13540082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2BA5F63-F2DF-4EDF-83AD-D1EBA6DFC705}" type="slidenum">
              <a:rPr lang="en-US"/>
              <a:pPr>
                <a:defRPr/>
              </a:pPr>
              <a:t>‹#›</a:t>
            </a:fld>
            <a:endParaRPr lang="en-US"/>
          </a:p>
        </p:txBody>
      </p:sp>
    </p:spTree>
    <p:extLst>
      <p:ext uri="{BB962C8B-B14F-4D97-AF65-F5344CB8AC3E}">
        <p14:creationId xmlns:p14="http://schemas.microsoft.com/office/powerpoint/2010/main" val="22420577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84E6F2-8E4A-4128-B63A-1118FF38B207}" type="slidenum">
              <a:rPr lang="en-US"/>
              <a:pPr>
                <a:defRPr/>
              </a:pPr>
              <a:t>‹#›</a:t>
            </a:fld>
            <a:endParaRPr lang="en-US"/>
          </a:p>
        </p:txBody>
      </p:sp>
    </p:spTree>
    <p:extLst>
      <p:ext uri="{BB962C8B-B14F-4D97-AF65-F5344CB8AC3E}">
        <p14:creationId xmlns:p14="http://schemas.microsoft.com/office/powerpoint/2010/main" val="3946379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EA9BE5-2778-4B80-B964-A42ADFAC849A}" type="slidenum">
              <a:rPr lang="en-US"/>
              <a:pPr>
                <a:defRPr/>
              </a:pPr>
              <a:t>‹#›</a:t>
            </a:fld>
            <a:endParaRPr lang="en-US"/>
          </a:p>
        </p:txBody>
      </p:sp>
    </p:spTree>
    <p:extLst>
      <p:ext uri="{BB962C8B-B14F-4D97-AF65-F5344CB8AC3E}">
        <p14:creationId xmlns:p14="http://schemas.microsoft.com/office/powerpoint/2010/main" val="240464555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DFC1C5-83F9-44FF-BF52-EA1542AFFB0B}" type="slidenum">
              <a:rPr lang="en-US"/>
              <a:pPr>
                <a:defRPr/>
              </a:pPr>
              <a:t>‹#›</a:t>
            </a:fld>
            <a:endParaRPr lang="en-US"/>
          </a:p>
        </p:txBody>
      </p:sp>
    </p:spTree>
    <p:extLst>
      <p:ext uri="{BB962C8B-B14F-4D97-AF65-F5344CB8AC3E}">
        <p14:creationId xmlns:p14="http://schemas.microsoft.com/office/powerpoint/2010/main" val="372156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7A2A9E-673C-417E-ACAA-1F219BC6B2B9}" type="slidenum">
              <a:rPr lang="en-US"/>
              <a:pPr>
                <a:defRPr/>
              </a:pPr>
              <a:t>‹#›</a:t>
            </a:fld>
            <a:endParaRPr lang="en-US"/>
          </a:p>
        </p:txBody>
      </p:sp>
    </p:spTree>
    <p:extLst>
      <p:ext uri="{BB962C8B-B14F-4D97-AF65-F5344CB8AC3E}">
        <p14:creationId xmlns:p14="http://schemas.microsoft.com/office/powerpoint/2010/main" val="17241375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2"/>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EEA63F-98E3-4BB8-92D7-6746A33CADB9}" type="slidenum">
              <a:rPr lang="en-US"/>
              <a:pPr>
                <a:defRPr/>
              </a:pPr>
              <a:t>‹#›</a:t>
            </a:fld>
            <a:endParaRPr lang="en-US"/>
          </a:p>
        </p:txBody>
      </p:sp>
    </p:spTree>
    <p:extLst>
      <p:ext uri="{BB962C8B-B14F-4D97-AF65-F5344CB8AC3E}">
        <p14:creationId xmlns:p14="http://schemas.microsoft.com/office/powerpoint/2010/main" val="1121524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12/1/2020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97728513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AA6B72-87AB-4DF2-A715-BD4259B5180B}" type="slidenum">
              <a:rPr lang="en-US"/>
              <a:pPr>
                <a:defRPr/>
              </a:pPr>
              <a:t>‹#›</a:t>
            </a:fld>
            <a:endParaRPr lang="en-US"/>
          </a:p>
        </p:txBody>
      </p:sp>
    </p:spTree>
    <p:extLst>
      <p:ext uri="{BB962C8B-B14F-4D97-AF65-F5344CB8AC3E}">
        <p14:creationId xmlns:p14="http://schemas.microsoft.com/office/powerpoint/2010/main" val="19557115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276948BE-0D78-4B3F-BC6E-C882A6FEBC05}" type="slidenum">
              <a:rPr lang="en-US"/>
              <a:pPr>
                <a:defRPr/>
              </a:pPr>
              <a:t>‹#›</a:t>
            </a:fld>
            <a:endParaRPr lang="en-US"/>
          </a:p>
        </p:txBody>
      </p:sp>
    </p:spTree>
    <p:extLst>
      <p:ext uri="{BB962C8B-B14F-4D97-AF65-F5344CB8AC3E}">
        <p14:creationId xmlns:p14="http://schemas.microsoft.com/office/powerpoint/2010/main" val="89264788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90"/>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629A29-BABE-488A-8694-8A76868029CF}" type="slidenum">
              <a:rPr lang="en-US"/>
              <a:pPr>
                <a:defRPr/>
              </a:pPr>
              <a:t>‹#›</a:t>
            </a:fld>
            <a:endParaRPr lang="en-US"/>
          </a:p>
        </p:txBody>
      </p:sp>
    </p:spTree>
    <p:extLst>
      <p:ext uri="{BB962C8B-B14F-4D97-AF65-F5344CB8AC3E}">
        <p14:creationId xmlns:p14="http://schemas.microsoft.com/office/powerpoint/2010/main" val="140679078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D624935-1388-4D75-8DE3-FDE1FE60CB71}" type="slidenum">
              <a:rPr lang="en-US"/>
              <a:pPr>
                <a:defRPr/>
              </a:pPr>
              <a:t>‹#›</a:t>
            </a:fld>
            <a:endParaRPr lang="en-US"/>
          </a:p>
        </p:txBody>
      </p:sp>
    </p:spTree>
    <p:extLst>
      <p:ext uri="{BB962C8B-B14F-4D97-AF65-F5344CB8AC3E}">
        <p14:creationId xmlns:p14="http://schemas.microsoft.com/office/powerpoint/2010/main" val="19307245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192881" indent="0" algn="ctr">
              <a:buNone/>
              <a:defRPr>
                <a:solidFill>
                  <a:schemeClr val="tx1">
                    <a:tint val="75000"/>
                  </a:schemeClr>
                </a:solidFill>
              </a:defRPr>
            </a:lvl2pPr>
            <a:lvl3pPr marL="385763" indent="0" algn="ctr">
              <a:buNone/>
              <a:defRPr>
                <a:solidFill>
                  <a:schemeClr val="tx1">
                    <a:tint val="75000"/>
                  </a:schemeClr>
                </a:solidFill>
              </a:defRPr>
            </a:lvl3pPr>
            <a:lvl4pPr marL="578644" indent="0" algn="ctr">
              <a:buNone/>
              <a:defRPr>
                <a:solidFill>
                  <a:schemeClr val="tx1">
                    <a:tint val="75000"/>
                  </a:schemeClr>
                </a:solidFill>
              </a:defRPr>
            </a:lvl4pPr>
            <a:lvl5pPr marL="771525" indent="0" algn="ctr">
              <a:buNone/>
              <a:defRPr>
                <a:solidFill>
                  <a:schemeClr val="tx1">
                    <a:tint val="75000"/>
                  </a:schemeClr>
                </a:solidFill>
              </a:defRPr>
            </a:lvl5pPr>
            <a:lvl6pPr marL="964406" indent="0" algn="ctr">
              <a:buNone/>
              <a:defRPr>
                <a:solidFill>
                  <a:schemeClr val="tx1">
                    <a:tint val="75000"/>
                  </a:schemeClr>
                </a:solidFill>
              </a:defRPr>
            </a:lvl6pPr>
            <a:lvl7pPr marL="1157288" indent="0" algn="ctr">
              <a:buNone/>
              <a:defRPr>
                <a:solidFill>
                  <a:schemeClr val="tx1">
                    <a:tint val="75000"/>
                  </a:schemeClr>
                </a:solidFill>
              </a:defRPr>
            </a:lvl7pPr>
            <a:lvl8pPr marL="1350169" indent="0" algn="ctr">
              <a:buNone/>
              <a:defRPr>
                <a:solidFill>
                  <a:schemeClr val="tx1">
                    <a:tint val="75000"/>
                  </a:schemeClr>
                </a:solidFill>
              </a:defRPr>
            </a:lvl8pPr>
            <a:lvl9pPr marL="154305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D8320F5-286B-4F01-9E5C-399F5CB9916B}"/>
              </a:ext>
            </a:extLst>
          </p:cNvPr>
          <p:cNvSpPr>
            <a:spLocks noGrp="1"/>
          </p:cNvSpPr>
          <p:nvPr>
            <p:ph type="dt" sz="half" idx="10"/>
          </p:nvPr>
        </p:nvSpPr>
        <p:spPr/>
        <p:txBody>
          <a:bodyPr/>
          <a:lstStyle>
            <a:lvl1pPr>
              <a:defRPr/>
            </a:lvl1pPr>
          </a:lstStyle>
          <a:p>
            <a:pPr>
              <a:defRPr/>
            </a:pPr>
            <a:fld id="{5231D7D5-1CBA-4F36-AA4A-AB64192DF57F}" type="datetimeFigureOut">
              <a:rPr lang="en-US"/>
              <a:pPr>
                <a:defRPr/>
              </a:pPr>
              <a:t>12/1/2020</a:t>
            </a:fld>
            <a:endParaRPr lang="en-US"/>
          </a:p>
        </p:txBody>
      </p:sp>
      <p:sp>
        <p:nvSpPr>
          <p:cNvPr id="5" name="Footer Placeholder 4">
            <a:extLst>
              <a:ext uri="{FF2B5EF4-FFF2-40B4-BE49-F238E27FC236}">
                <a16:creationId xmlns:a16="http://schemas.microsoft.com/office/drawing/2014/main" id="{72B1794D-999E-4CB3-9771-7A8F5206354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2977BC3-B2A6-407D-9BDE-7B72D9A7E81D}"/>
              </a:ext>
            </a:extLst>
          </p:cNvPr>
          <p:cNvSpPr>
            <a:spLocks noGrp="1"/>
          </p:cNvSpPr>
          <p:nvPr>
            <p:ph type="sldNum" sz="quarter" idx="12"/>
          </p:nvPr>
        </p:nvSpPr>
        <p:spPr/>
        <p:txBody>
          <a:bodyPr/>
          <a:lstStyle>
            <a:lvl1pPr>
              <a:defRPr/>
            </a:lvl1pPr>
          </a:lstStyle>
          <a:p>
            <a:pPr>
              <a:defRPr/>
            </a:pPr>
            <a:fld id="{B7C3E11C-ECDD-4BA0-AB90-32FB8CD77E18}" type="slidenum">
              <a:rPr lang="en-US"/>
              <a:pPr>
                <a:defRPr/>
              </a:pPr>
              <a:t>‹#›</a:t>
            </a:fld>
            <a:endParaRPr lang="en-US"/>
          </a:p>
        </p:txBody>
      </p:sp>
    </p:spTree>
    <p:extLst>
      <p:ext uri="{BB962C8B-B14F-4D97-AF65-F5344CB8AC3E}">
        <p14:creationId xmlns:p14="http://schemas.microsoft.com/office/powerpoint/2010/main" val="346487117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46293F-7675-48CB-953A-1098DBADDA0A}"/>
              </a:ext>
            </a:extLst>
          </p:cNvPr>
          <p:cNvSpPr>
            <a:spLocks noGrp="1"/>
          </p:cNvSpPr>
          <p:nvPr>
            <p:ph type="dt" sz="half" idx="10"/>
          </p:nvPr>
        </p:nvSpPr>
        <p:spPr/>
        <p:txBody>
          <a:bodyPr/>
          <a:lstStyle>
            <a:lvl1pPr>
              <a:defRPr/>
            </a:lvl1pPr>
          </a:lstStyle>
          <a:p>
            <a:pPr>
              <a:defRPr/>
            </a:pPr>
            <a:fld id="{E6C5D11A-716C-4EE0-BE88-11FA1213BC1A}" type="datetimeFigureOut">
              <a:rPr lang="en-US"/>
              <a:pPr>
                <a:defRPr/>
              </a:pPr>
              <a:t>12/1/2020</a:t>
            </a:fld>
            <a:endParaRPr lang="en-US"/>
          </a:p>
        </p:txBody>
      </p:sp>
      <p:sp>
        <p:nvSpPr>
          <p:cNvPr id="5" name="Footer Placeholder 4">
            <a:extLst>
              <a:ext uri="{FF2B5EF4-FFF2-40B4-BE49-F238E27FC236}">
                <a16:creationId xmlns:a16="http://schemas.microsoft.com/office/drawing/2014/main" id="{6EAE3FF2-4686-4ADF-87ED-D377C330A89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910F74B-E9CF-450C-B082-363072C30B1E}"/>
              </a:ext>
            </a:extLst>
          </p:cNvPr>
          <p:cNvSpPr>
            <a:spLocks noGrp="1"/>
          </p:cNvSpPr>
          <p:nvPr>
            <p:ph type="sldNum" sz="quarter" idx="12"/>
          </p:nvPr>
        </p:nvSpPr>
        <p:spPr/>
        <p:txBody>
          <a:bodyPr/>
          <a:lstStyle>
            <a:lvl1pPr>
              <a:defRPr/>
            </a:lvl1pPr>
          </a:lstStyle>
          <a:p>
            <a:pPr>
              <a:defRPr/>
            </a:pPr>
            <a:fld id="{5C16C2BC-DFA8-464B-A3D3-CA607248CA6C}" type="slidenum">
              <a:rPr lang="en-US"/>
              <a:pPr>
                <a:defRPr/>
              </a:pPr>
              <a:t>‹#›</a:t>
            </a:fld>
            <a:endParaRPr lang="en-US"/>
          </a:p>
        </p:txBody>
      </p:sp>
    </p:spTree>
    <p:extLst>
      <p:ext uri="{BB962C8B-B14F-4D97-AF65-F5344CB8AC3E}">
        <p14:creationId xmlns:p14="http://schemas.microsoft.com/office/powerpoint/2010/main" val="206265290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1688"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844">
                <a:solidFill>
                  <a:schemeClr val="tx1">
                    <a:tint val="75000"/>
                  </a:schemeClr>
                </a:solidFill>
              </a:defRPr>
            </a:lvl1pPr>
            <a:lvl2pPr marL="192881" indent="0">
              <a:buNone/>
              <a:defRPr sz="760">
                <a:solidFill>
                  <a:schemeClr val="tx1">
                    <a:tint val="75000"/>
                  </a:schemeClr>
                </a:solidFill>
              </a:defRPr>
            </a:lvl2pPr>
            <a:lvl3pPr marL="385763" indent="0">
              <a:buNone/>
              <a:defRPr sz="675">
                <a:solidFill>
                  <a:schemeClr val="tx1">
                    <a:tint val="75000"/>
                  </a:schemeClr>
                </a:solidFill>
              </a:defRPr>
            </a:lvl3pPr>
            <a:lvl4pPr marL="578644" indent="0">
              <a:buNone/>
              <a:defRPr sz="591">
                <a:solidFill>
                  <a:schemeClr val="tx1">
                    <a:tint val="75000"/>
                  </a:schemeClr>
                </a:solidFill>
              </a:defRPr>
            </a:lvl4pPr>
            <a:lvl5pPr marL="771525" indent="0">
              <a:buNone/>
              <a:defRPr sz="591">
                <a:solidFill>
                  <a:schemeClr val="tx1">
                    <a:tint val="75000"/>
                  </a:schemeClr>
                </a:solidFill>
              </a:defRPr>
            </a:lvl5pPr>
            <a:lvl6pPr marL="964406" indent="0">
              <a:buNone/>
              <a:defRPr sz="591">
                <a:solidFill>
                  <a:schemeClr val="tx1">
                    <a:tint val="75000"/>
                  </a:schemeClr>
                </a:solidFill>
              </a:defRPr>
            </a:lvl6pPr>
            <a:lvl7pPr marL="1157288" indent="0">
              <a:buNone/>
              <a:defRPr sz="591">
                <a:solidFill>
                  <a:schemeClr val="tx1">
                    <a:tint val="75000"/>
                  </a:schemeClr>
                </a:solidFill>
              </a:defRPr>
            </a:lvl7pPr>
            <a:lvl8pPr marL="1350169" indent="0">
              <a:buNone/>
              <a:defRPr sz="591">
                <a:solidFill>
                  <a:schemeClr val="tx1">
                    <a:tint val="75000"/>
                  </a:schemeClr>
                </a:solidFill>
              </a:defRPr>
            </a:lvl8pPr>
            <a:lvl9pPr marL="1543050" indent="0">
              <a:buNone/>
              <a:defRPr sz="591">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516E29-BD0A-4742-A62C-2617CB5C9C9B}"/>
              </a:ext>
            </a:extLst>
          </p:cNvPr>
          <p:cNvSpPr>
            <a:spLocks noGrp="1"/>
          </p:cNvSpPr>
          <p:nvPr>
            <p:ph type="dt" sz="half" idx="10"/>
          </p:nvPr>
        </p:nvSpPr>
        <p:spPr/>
        <p:txBody>
          <a:bodyPr/>
          <a:lstStyle>
            <a:lvl1pPr>
              <a:defRPr/>
            </a:lvl1pPr>
          </a:lstStyle>
          <a:p>
            <a:pPr>
              <a:defRPr/>
            </a:pPr>
            <a:fld id="{B678459A-911F-4B62-B11B-E76C17F16E6D}" type="datetimeFigureOut">
              <a:rPr lang="en-US"/>
              <a:pPr>
                <a:defRPr/>
              </a:pPr>
              <a:t>12/1/2020</a:t>
            </a:fld>
            <a:endParaRPr lang="en-US"/>
          </a:p>
        </p:txBody>
      </p:sp>
      <p:sp>
        <p:nvSpPr>
          <p:cNvPr id="5" name="Footer Placeholder 4">
            <a:extLst>
              <a:ext uri="{FF2B5EF4-FFF2-40B4-BE49-F238E27FC236}">
                <a16:creationId xmlns:a16="http://schemas.microsoft.com/office/drawing/2014/main" id="{45B19CE0-9997-4C3D-9FC5-821EEF4472F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7348B3-3EC3-4E92-B856-9FC7BF4237DE}"/>
              </a:ext>
            </a:extLst>
          </p:cNvPr>
          <p:cNvSpPr>
            <a:spLocks noGrp="1"/>
          </p:cNvSpPr>
          <p:nvPr>
            <p:ph type="sldNum" sz="quarter" idx="12"/>
          </p:nvPr>
        </p:nvSpPr>
        <p:spPr/>
        <p:txBody>
          <a:bodyPr/>
          <a:lstStyle>
            <a:lvl1pPr>
              <a:defRPr/>
            </a:lvl1pPr>
          </a:lstStyle>
          <a:p>
            <a:pPr>
              <a:defRPr/>
            </a:pPr>
            <a:fld id="{F0A53EC4-6013-4B71-A7EF-F6EF3BBA37B8}" type="slidenum">
              <a:rPr lang="en-US"/>
              <a:pPr>
                <a:defRPr/>
              </a:pPr>
              <a:t>‹#›</a:t>
            </a:fld>
            <a:endParaRPr lang="en-US"/>
          </a:p>
        </p:txBody>
      </p:sp>
    </p:spTree>
    <p:extLst>
      <p:ext uri="{BB962C8B-B14F-4D97-AF65-F5344CB8AC3E}">
        <p14:creationId xmlns:p14="http://schemas.microsoft.com/office/powerpoint/2010/main" val="144940044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1181"/>
            </a:lvl1pPr>
            <a:lvl2pPr>
              <a:defRPr sz="1013"/>
            </a:lvl2pPr>
            <a:lvl3pPr>
              <a:defRPr sz="844"/>
            </a:lvl3pPr>
            <a:lvl4pPr>
              <a:defRPr sz="760"/>
            </a:lvl4pPr>
            <a:lvl5pPr>
              <a:defRPr sz="760"/>
            </a:lvl5pPr>
            <a:lvl6pPr>
              <a:defRPr sz="760"/>
            </a:lvl6pPr>
            <a:lvl7pPr>
              <a:defRPr sz="760"/>
            </a:lvl7pPr>
            <a:lvl8pPr>
              <a:defRPr sz="760"/>
            </a:lvl8pPr>
            <a:lvl9pPr>
              <a:defRPr sz="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1181"/>
            </a:lvl1pPr>
            <a:lvl2pPr>
              <a:defRPr sz="1013"/>
            </a:lvl2pPr>
            <a:lvl3pPr>
              <a:defRPr sz="844"/>
            </a:lvl3pPr>
            <a:lvl4pPr>
              <a:defRPr sz="760"/>
            </a:lvl4pPr>
            <a:lvl5pPr>
              <a:defRPr sz="760"/>
            </a:lvl5pPr>
            <a:lvl6pPr>
              <a:defRPr sz="760"/>
            </a:lvl6pPr>
            <a:lvl7pPr>
              <a:defRPr sz="760"/>
            </a:lvl7pPr>
            <a:lvl8pPr>
              <a:defRPr sz="760"/>
            </a:lvl8pPr>
            <a:lvl9pPr>
              <a:defRPr sz="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9FB8869-DD11-4260-A824-0863FF3FA674}"/>
              </a:ext>
            </a:extLst>
          </p:cNvPr>
          <p:cNvSpPr>
            <a:spLocks noGrp="1"/>
          </p:cNvSpPr>
          <p:nvPr>
            <p:ph type="dt" sz="half" idx="10"/>
          </p:nvPr>
        </p:nvSpPr>
        <p:spPr/>
        <p:txBody>
          <a:bodyPr/>
          <a:lstStyle>
            <a:lvl1pPr>
              <a:defRPr/>
            </a:lvl1pPr>
          </a:lstStyle>
          <a:p>
            <a:pPr>
              <a:defRPr/>
            </a:pPr>
            <a:fld id="{7E96635D-DFA4-4EBB-A5F8-3214BF545E96}" type="datetimeFigureOut">
              <a:rPr lang="en-US"/>
              <a:pPr>
                <a:defRPr/>
              </a:pPr>
              <a:t>12/1/2020</a:t>
            </a:fld>
            <a:endParaRPr lang="en-US"/>
          </a:p>
        </p:txBody>
      </p:sp>
      <p:sp>
        <p:nvSpPr>
          <p:cNvPr id="6" name="Footer Placeholder 4">
            <a:extLst>
              <a:ext uri="{FF2B5EF4-FFF2-40B4-BE49-F238E27FC236}">
                <a16:creationId xmlns:a16="http://schemas.microsoft.com/office/drawing/2014/main" id="{BD22F6A9-479D-4CC3-9EC3-51F580C7E46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57DAFA6-973A-482D-ACF0-7959756BDA4F}"/>
              </a:ext>
            </a:extLst>
          </p:cNvPr>
          <p:cNvSpPr>
            <a:spLocks noGrp="1"/>
          </p:cNvSpPr>
          <p:nvPr>
            <p:ph type="sldNum" sz="quarter" idx="12"/>
          </p:nvPr>
        </p:nvSpPr>
        <p:spPr/>
        <p:txBody>
          <a:bodyPr/>
          <a:lstStyle>
            <a:lvl1pPr>
              <a:defRPr/>
            </a:lvl1pPr>
          </a:lstStyle>
          <a:p>
            <a:pPr>
              <a:defRPr/>
            </a:pPr>
            <a:fld id="{7CAF3F65-01F9-4459-84B6-671889BA1A1F}" type="slidenum">
              <a:rPr lang="en-US"/>
              <a:pPr>
                <a:defRPr/>
              </a:pPr>
              <a:t>‹#›</a:t>
            </a:fld>
            <a:endParaRPr lang="en-US"/>
          </a:p>
        </p:txBody>
      </p:sp>
    </p:spTree>
    <p:extLst>
      <p:ext uri="{BB962C8B-B14F-4D97-AF65-F5344CB8AC3E}">
        <p14:creationId xmlns:p14="http://schemas.microsoft.com/office/powerpoint/2010/main" val="190034765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013"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013"/>
            </a:lvl1pPr>
            <a:lvl2pPr>
              <a:defRPr sz="844"/>
            </a:lvl2pPr>
            <a:lvl3pPr>
              <a:defRPr sz="760"/>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013"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013"/>
            </a:lvl1pPr>
            <a:lvl2pPr>
              <a:defRPr sz="844"/>
            </a:lvl2pPr>
            <a:lvl3pPr>
              <a:defRPr sz="760"/>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686D229-8CEB-4B6F-82BE-088123D58FD6}"/>
              </a:ext>
            </a:extLst>
          </p:cNvPr>
          <p:cNvSpPr>
            <a:spLocks noGrp="1"/>
          </p:cNvSpPr>
          <p:nvPr>
            <p:ph type="dt" sz="half" idx="10"/>
          </p:nvPr>
        </p:nvSpPr>
        <p:spPr/>
        <p:txBody>
          <a:bodyPr/>
          <a:lstStyle>
            <a:lvl1pPr>
              <a:defRPr/>
            </a:lvl1pPr>
          </a:lstStyle>
          <a:p>
            <a:pPr>
              <a:defRPr/>
            </a:pPr>
            <a:fld id="{E9216541-8549-4CA9-8C3B-AB6514ED70D2}" type="datetimeFigureOut">
              <a:rPr lang="en-US"/>
              <a:pPr>
                <a:defRPr/>
              </a:pPr>
              <a:t>12/1/2020</a:t>
            </a:fld>
            <a:endParaRPr lang="en-US"/>
          </a:p>
        </p:txBody>
      </p:sp>
      <p:sp>
        <p:nvSpPr>
          <p:cNvPr id="8" name="Footer Placeholder 4">
            <a:extLst>
              <a:ext uri="{FF2B5EF4-FFF2-40B4-BE49-F238E27FC236}">
                <a16:creationId xmlns:a16="http://schemas.microsoft.com/office/drawing/2014/main" id="{97E06550-3A07-4738-BF67-15CFDBF861F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FAD7D92-38CD-4303-A9A8-703BE9997C62}"/>
              </a:ext>
            </a:extLst>
          </p:cNvPr>
          <p:cNvSpPr>
            <a:spLocks noGrp="1"/>
          </p:cNvSpPr>
          <p:nvPr>
            <p:ph type="sldNum" sz="quarter" idx="12"/>
          </p:nvPr>
        </p:nvSpPr>
        <p:spPr/>
        <p:txBody>
          <a:bodyPr/>
          <a:lstStyle>
            <a:lvl1pPr>
              <a:defRPr/>
            </a:lvl1pPr>
          </a:lstStyle>
          <a:p>
            <a:pPr>
              <a:defRPr/>
            </a:pPr>
            <a:fld id="{3C06AC04-6510-4794-BD69-94929D5D361B}" type="slidenum">
              <a:rPr lang="en-US"/>
              <a:pPr>
                <a:defRPr/>
              </a:pPr>
              <a:t>‹#›</a:t>
            </a:fld>
            <a:endParaRPr lang="en-US"/>
          </a:p>
        </p:txBody>
      </p:sp>
    </p:spTree>
    <p:extLst>
      <p:ext uri="{BB962C8B-B14F-4D97-AF65-F5344CB8AC3E}">
        <p14:creationId xmlns:p14="http://schemas.microsoft.com/office/powerpoint/2010/main" val="41277319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F33A679-0C45-46CD-896B-EC98F47A8FB8}"/>
              </a:ext>
            </a:extLst>
          </p:cNvPr>
          <p:cNvSpPr>
            <a:spLocks noGrp="1"/>
          </p:cNvSpPr>
          <p:nvPr>
            <p:ph type="dt" sz="half" idx="10"/>
          </p:nvPr>
        </p:nvSpPr>
        <p:spPr/>
        <p:txBody>
          <a:bodyPr/>
          <a:lstStyle>
            <a:lvl1pPr>
              <a:defRPr/>
            </a:lvl1pPr>
          </a:lstStyle>
          <a:p>
            <a:pPr>
              <a:defRPr/>
            </a:pPr>
            <a:fld id="{5093262C-9397-42F7-8298-278E43E5F8F7}" type="datetimeFigureOut">
              <a:rPr lang="en-US"/>
              <a:pPr>
                <a:defRPr/>
              </a:pPr>
              <a:t>12/1/2020</a:t>
            </a:fld>
            <a:endParaRPr lang="en-US"/>
          </a:p>
        </p:txBody>
      </p:sp>
      <p:sp>
        <p:nvSpPr>
          <p:cNvPr id="4" name="Footer Placeholder 4">
            <a:extLst>
              <a:ext uri="{FF2B5EF4-FFF2-40B4-BE49-F238E27FC236}">
                <a16:creationId xmlns:a16="http://schemas.microsoft.com/office/drawing/2014/main" id="{730AE1AC-64D0-408D-AFD0-C5410BCEE8E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A6E538E-952D-4CBC-81D6-9E51F6177180}"/>
              </a:ext>
            </a:extLst>
          </p:cNvPr>
          <p:cNvSpPr>
            <a:spLocks noGrp="1"/>
          </p:cNvSpPr>
          <p:nvPr>
            <p:ph type="sldNum" sz="quarter" idx="12"/>
          </p:nvPr>
        </p:nvSpPr>
        <p:spPr/>
        <p:txBody>
          <a:bodyPr/>
          <a:lstStyle>
            <a:lvl1pPr>
              <a:defRPr/>
            </a:lvl1pPr>
          </a:lstStyle>
          <a:p>
            <a:pPr>
              <a:defRPr/>
            </a:pPr>
            <a:fld id="{788DFBFA-9CD0-448C-B62D-431ABCEF1FF1}" type="slidenum">
              <a:rPr lang="en-US"/>
              <a:pPr>
                <a:defRPr/>
              </a:pPr>
              <a:t>‹#›</a:t>
            </a:fld>
            <a:endParaRPr lang="en-US"/>
          </a:p>
        </p:txBody>
      </p:sp>
    </p:spTree>
    <p:extLst>
      <p:ext uri="{BB962C8B-B14F-4D97-AF65-F5344CB8AC3E}">
        <p14:creationId xmlns:p14="http://schemas.microsoft.com/office/powerpoint/2010/main" val="1537284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12/1/2020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7171281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678B097-9BDB-469B-81EE-6C7F3A38325E}"/>
              </a:ext>
            </a:extLst>
          </p:cNvPr>
          <p:cNvSpPr>
            <a:spLocks noGrp="1"/>
          </p:cNvSpPr>
          <p:nvPr>
            <p:ph type="dt" sz="half" idx="10"/>
          </p:nvPr>
        </p:nvSpPr>
        <p:spPr/>
        <p:txBody>
          <a:bodyPr/>
          <a:lstStyle>
            <a:lvl1pPr>
              <a:defRPr/>
            </a:lvl1pPr>
          </a:lstStyle>
          <a:p>
            <a:pPr>
              <a:defRPr/>
            </a:pPr>
            <a:fld id="{4B059B30-6FF2-4BC6-9F69-092F3B6B8DD0}" type="datetimeFigureOut">
              <a:rPr lang="en-US"/>
              <a:pPr>
                <a:defRPr/>
              </a:pPr>
              <a:t>12/1/2020</a:t>
            </a:fld>
            <a:endParaRPr lang="en-US"/>
          </a:p>
        </p:txBody>
      </p:sp>
      <p:sp>
        <p:nvSpPr>
          <p:cNvPr id="3" name="Footer Placeholder 4">
            <a:extLst>
              <a:ext uri="{FF2B5EF4-FFF2-40B4-BE49-F238E27FC236}">
                <a16:creationId xmlns:a16="http://schemas.microsoft.com/office/drawing/2014/main" id="{D25D6AC8-3F22-471E-BED5-A18217BB8FA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BDF3667-84F6-4834-91EA-80B032605F31}"/>
              </a:ext>
            </a:extLst>
          </p:cNvPr>
          <p:cNvSpPr>
            <a:spLocks noGrp="1"/>
          </p:cNvSpPr>
          <p:nvPr>
            <p:ph type="sldNum" sz="quarter" idx="12"/>
          </p:nvPr>
        </p:nvSpPr>
        <p:spPr/>
        <p:txBody>
          <a:bodyPr/>
          <a:lstStyle>
            <a:lvl1pPr>
              <a:defRPr/>
            </a:lvl1pPr>
          </a:lstStyle>
          <a:p>
            <a:pPr>
              <a:defRPr/>
            </a:pPr>
            <a:fld id="{1B9BE6D1-1D36-41DA-8BC2-DDF5A77597CE}" type="slidenum">
              <a:rPr lang="en-US"/>
              <a:pPr>
                <a:defRPr/>
              </a:pPr>
              <a:t>‹#›</a:t>
            </a:fld>
            <a:endParaRPr lang="en-US"/>
          </a:p>
        </p:txBody>
      </p:sp>
    </p:spTree>
    <p:extLst>
      <p:ext uri="{BB962C8B-B14F-4D97-AF65-F5344CB8AC3E}">
        <p14:creationId xmlns:p14="http://schemas.microsoft.com/office/powerpoint/2010/main" val="122260591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844"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591"/>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Click to edit Master text styles</a:t>
            </a:r>
          </a:p>
        </p:txBody>
      </p:sp>
      <p:sp>
        <p:nvSpPr>
          <p:cNvPr id="5" name="Date Placeholder 3">
            <a:extLst>
              <a:ext uri="{FF2B5EF4-FFF2-40B4-BE49-F238E27FC236}">
                <a16:creationId xmlns:a16="http://schemas.microsoft.com/office/drawing/2014/main" id="{AF42ECCB-34AA-4142-B082-CCFF6F89A4D6}"/>
              </a:ext>
            </a:extLst>
          </p:cNvPr>
          <p:cNvSpPr>
            <a:spLocks noGrp="1"/>
          </p:cNvSpPr>
          <p:nvPr>
            <p:ph type="dt" sz="half" idx="10"/>
          </p:nvPr>
        </p:nvSpPr>
        <p:spPr/>
        <p:txBody>
          <a:bodyPr/>
          <a:lstStyle>
            <a:lvl1pPr>
              <a:defRPr/>
            </a:lvl1pPr>
          </a:lstStyle>
          <a:p>
            <a:pPr>
              <a:defRPr/>
            </a:pPr>
            <a:fld id="{9297268D-B0E8-4C58-8E86-F744D310A039}" type="datetimeFigureOut">
              <a:rPr lang="en-US"/>
              <a:pPr>
                <a:defRPr/>
              </a:pPr>
              <a:t>12/1/2020</a:t>
            </a:fld>
            <a:endParaRPr lang="en-US"/>
          </a:p>
        </p:txBody>
      </p:sp>
      <p:sp>
        <p:nvSpPr>
          <p:cNvPr id="6" name="Footer Placeholder 4">
            <a:extLst>
              <a:ext uri="{FF2B5EF4-FFF2-40B4-BE49-F238E27FC236}">
                <a16:creationId xmlns:a16="http://schemas.microsoft.com/office/drawing/2014/main" id="{E950D2A3-30F9-4268-B40A-F1BC91EA94D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7506D93-3050-4052-979E-72FEA8B3C0C2}"/>
              </a:ext>
            </a:extLst>
          </p:cNvPr>
          <p:cNvSpPr>
            <a:spLocks noGrp="1"/>
          </p:cNvSpPr>
          <p:nvPr>
            <p:ph type="sldNum" sz="quarter" idx="12"/>
          </p:nvPr>
        </p:nvSpPr>
        <p:spPr/>
        <p:txBody>
          <a:bodyPr/>
          <a:lstStyle>
            <a:lvl1pPr>
              <a:defRPr/>
            </a:lvl1pPr>
          </a:lstStyle>
          <a:p>
            <a:pPr>
              <a:defRPr/>
            </a:pPr>
            <a:fld id="{B3901505-601E-4360-AF4A-9191FF625648}" type="slidenum">
              <a:rPr lang="en-US"/>
              <a:pPr>
                <a:defRPr/>
              </a:pPr>
              <a:t>‹#›</a:t>
            </a:fld>
            <a:endParaRPr lang="en-US"/>
          </a:p>
        </p:txBody>
      </p:sp>
    </p:spTree>
    <p:extLst>
      <p:ext uri="{BB962C8B-B14F-4D97-AF65-F5344CB8AC3E}">
        <p14:creationId xmlns:p14="http://schemas.microsoft.com/office/powerpoint/2010/main" val="24050905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844"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591"/>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Click to edit Master text styles</a:t>
            </a:r>
          </a:p>
        </p:txBody>
      </p:sp>
      <p:sp>
        <p:nvSpPr>
          <p:cNvPr id="5" name="Date Placeholder 3">
            <a:extLst>
              <a:ext uri="{FF2B5EF4-FFF2-40B4-BE49-F238E27FC236}">
                <a16:creationId xmlns:a16="http://schemas.microsoft.com/office/drawing/2014/main" id="{C3A43992-1145-48DA-AF49-2A7D2A600DF2}"/>
              </a:ext>
            </a:extLst>
          </p:cNvPr>
          <p:cNvSpPr>
            <a:spLocks noGrp="1"/>
          </p:cNvSpPr>
          <p:nvPr>
            <p:ph type="dt" sz="half" idx="10"/>
          </p:nvPr>
        </p:nvSpPr>
        <p:spPr/>
        <p:txBody>
          <a:bodyPr/>
          <a:lstStyle>
            <a:lvl1pPr>
              <a:defRPr/>
            </a:lvl1pPr>
          </a:lstStyle>
          <a:p>
            <a:pPr>
              <a:defRPr/>
            </a:pPr>
            <a:fld id="{4A943846-E94A-462C-BAE7-90FC0E84CCA0}" type="datetimeFigureOut">
              <a:rPr lang="en-US"/>
              <a:pPr>
                <a:defRPr/>
              </a:pPr>
              <a:t>12/1/2020</a:t>
            </a:fld>
            <a:endParaRPr lang="en-US"/>
          </a:p>
        </p:txBody>
      </p:sp>
      <p:sp>
        <p:nvSpPr>
          <p:cNvPr id="6" name="Footer Placeholder 4">
            <a:extLst>
              <a:ext uri="{FF2B5EF4-FFF2-40B4-BE49-F238E27FC236}">
                <a16:creationId xmlns:a16="http://schemas.microsoft.com/office/drawing/2014/main" id="{9E38F391-B59C-480C-A8DF-81A77BA2B8F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497F261-0E9F-4572-BD0E-AA3ED2E133F2}"/>
              </a:ext>
            </a:extLst>
          </p:cNvPr>
          <p:cNvSpPr>
            <a:spLocks noGrp="1"/>
          </p:cNvSpPr>
          <p:nvPr>
            <p:ph type="sldNum" sz="quarter" idx="12"/>
          </p:nvPr>
        </p:nvSpPr>
        <p:spPr/>
        <p:txBody>
          <a:bodyPr/>
          <a:lstStyle>
            <a:lvl1pPr>
              <a:defRPr/>
            </a:lvl1pPr>
          </a:lstStyle>
          <a:p>
            <a:pPr>
              <a:defRPr/>
            </a:pPr>
            <a:fld id="{33B6E180-3E8F-423B-BFF3-AE3D8D07783E}" type="slidenum">
              <a:rPr lang="en-US"/>
              <a:pPr>
                <a:defRPr/>
              </a:pPr>
              <a:t>‹#›</a:t>
            </a:fld>
            <a:endParaRPr lang="en-US"/>
          </a:p>
        </p:txBody>
      </p:sp>
    </p:spTree>
    <p:extLst>
      <p:ext uri="{BB962C8B-B14F-4D97-AF65-F5344CB8AC3E}">
        <p14:creationId xmlns:p14="http://schemas.microsoft.com/office/powerpoint/2010/main" val="6496648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C0E05F-1469-4AA9-84B0-514CC1A98BA2}"/>
              </a:ext>
            </a:extLst>
          </p:cNvPr>
          <p:cNvSpPr>
            <a:spLocks noGrp="1"/>
          </p:cNvSpPr>
          <p:nvPr>
            <p:ph type="dt" sz="half" idx="10"/>
          </p:nvPr>
        </p:nvSpPr>
        <p:spPr/>
        <p:txBody>
          <a:bodyPr/>
          <a:lstStyle>
            <a:lvl1pPr>
              <a:defRPr/>
            </a:lvl1pPr>
          </a:lstStyle>
          <a:p>
            <a:pPr>
              <a:defRPr/>
            </a:pPr>
            <a:fld id="{FE2BE614-1C9C-480F-B5E5-0047F17B4CD5}" type="datetimeFigureOut">
              <a:rPr lang="en-US"/>
              <a:pPr>
                <a:defRPr/>
              </a:pPr>
              <a:t>12/1/2020</a:t>
            </a:fld>
            <a:endParaRPr lang="en-US"/>
          </a:p>
        </p:txBody>
      </p:sp>
      <p:sp>
        <p:nvSpPr>
          <p:cNvPr id="5" name="Footer Placeholder 4">
            <a:extLst>
              <a:ext uri="{FF2B5EF4-FFF2-40B4-BE49-F238E27FC236}">
                <a16:creationId xmlns:a16="http://schemas.microsoft.com/office/drawing/2014/main" id="{3F67D7A0-1F63-42D6-A11A-2A0D040DA2E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548F6E0-085C-4F09-ACD3-1A53AADE3D4B}"/>
              </a:ext>
            </a:extLst>
          </p:cNvPr>
          <p:cNvSpPr>
            <a:spLocks noGrp="1"/>
          </p:cNvSpPr>
          <p:nvPr>
            <p:ph type="sldNum" sz="quarter" idx="12"/>
          </p:nvPr>
        </p:nvSpPr>
        <p:spPr/>
        <p:txBody>
          <a:bodyPr/>
          <a:lstStyle>
            <a:lvl1pPr>
              <a:defRPr/>
            </a:lvl1pPr>
          </a:lstStyle>
          <a:p>
            <a:pPr>
              <a:defRPr/>
            </a:pPr>
            <a:fld id="{F51091DE-509C-4619-A710-56901381E428}" type="slidenum">
              <a:rPr lang="en-US"/>
              <a:pPr>
                <a:defRPr/>
              </a:pPr>
              <a:t>‹#›</a:t>
            </a:fld>
            <a:endParaRPr lang="en-US"/>
          </a:p>
        </p:txBody>
      </p:sp>
    </p:spTree>
    <p:extLst>
      <p:ext uri="{BB962C8B-B14F-4D97-AF65-F5344CB8AC3E}">
        <p14:creationId xmlns:p14="http://schemas.microsoft.com/office/powerpoint/2010/main" val="388742809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78DD04-2B9A-45F2-A883-5E1F5FDB622E}"/>
              </a:ext>
            </a:extLst>
          </p:cNvPr>
          <p:cNvSpPr>
            <a:spLocks noGrp="1"/>
          </p:cNvSpPr>
          <p:nvPr>
            <p:ph type="dt" sz="half" idx="10"/>
          </p:nvPr>
        </p:nvSpPr>
        <p:spPr/>
        <p:txBody>
          <a:bodyPr/>
          <a:lstStyle>
            <a:lvl1pPr>
              <a:defRPr/>
            </a:lvl1pPr>
          </a:lstStyle>
          <a:p>
            <a:pPr>
              <a:defRPr/>
            </a:pPr>
            <a:fld id="{583001E4-DC01-4FC4-82EC-C492061224D3}" type="datetimeFigureOut">
              <a:rPr lang="en-US"/>
              <a:pPr>
                <a:defRPr/>
              </a:pPr>
              <a:t>12/1/2020</a:t>
            </a:fld>
            <a:endParaRPr lang="en-US"/>
          </a:p>
        </p:txBody>
      </p:sp>
      <p:sp>
        <p:nvSpPr>
          <p:cNvPr id="5" name="Footer Placeholder 4">
            <a:extLst>
              <a:ext uri="{FF2B5EF4-FFF2-40B4-BE49-F238E27FC236}">
                <a16:creationId xmlns:a16="http://schemas.microsoft.com/office/drawing/2014/main" id="{AF794158-4B5F-4379-A161-999B7BF5A59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2EAB877-BC24-421B-8858-8A2446B741B6}"/>
              </a:ext>
            </a:extLst>
          </p:cNvPr>
          <p:cNvSpPr>
            <a:spLocks noGrp="1"/>
          </p:cNvSpPr>
          <p:nvPr>
            <p:ph type="sldNum" sz="quarter" idx="12"/>
          </p:nvPr>
        </p:nvSpPr>
        <p:spPr/>
        <p:txBody>
          <a:bodyPr/>
          <a:lstStyle>
            <a:lvl1pPr>
              <a:defRPr/>
            </a:lvl1pPr>
          </a:lstStyle>
          <a:p>
            <a:pPr>
              <a:defRPr/>
            </a:pPr>
            <a:fld id="{7756719A-15DB-4551-9C03-A09B65A4D849}" type="slidenum">
              <a:rPr lang="en-US"/>
              <a:pPr>
                <a:defRPr/>
              </a:pPr>
              <a:t>‹#›</a:t>
            </a:fld>
            <a:endParaRPr lang="en-US"/>
          </a:p>
        </p:txBody>
      </p:sp>
    </p:spTree>
    <p:extLst>
      <p:ext uri="{BB962C8B-B14F-4D97-AF65-F5344CB8AC3E}">
        <p14:creationId xmlns:p14="http://schemas.microsoft.com/office/powerpoint/2010/main" val="6792538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6F124-4B1B-4939-8CC9-EFF3B64AF50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B3D3D2A-1EE2-4DA2-916E-BD5C4C64C61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77E8EDC-AF45-430B-9F5C-84B979AD881B}"/>
              </a:ext>
            </a:extLst>
          </p:cNvPr>
          <p:cNvSpPr>
            <a:spLocks noGrp="1"/>
          </p:cNvSpPr>
          <p:nvPr>
            <p:ph type="dt" sz="half" idx="10"/>
          </p:nvPr>
        </p:nvSpPr>
        <p:spPr/>
        <p:txBody>
          <a:bodyPr/>
          <a:lstStyle/>
          <a:p>
            <a:fld id="{41EE0B5C-ED78-4772-999F-BB0810B4BAED}" type="datetimeFigureOut">
              <a:rPr lang="en-US" smtClean="0"/>
              <a:t>12/1/2020</a:t>
            </a:fld>
            <a:endParaRPr lang="en-US"/>
          </a:p>
        </p:txBody>
      </p:sp>
      <p:sp>
        <p:nvSpPr>
          <p:cNvPr id="5" name="Footer Placeholder 4">
            <a:extLst>
              <a:ext uri="{FF2B5EF4-FFF2-40B4-BE49-F238E27FC236}">
                <a16:creationId xmlns:a16="http://schemas.microsoft.com/office/drawing/2014/main" id="{D11C216A-CECE-4462-A555-F43A791D6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703D63-3B8D-4D2D-BBA8-6C77933D2F2C}"/>
              </a:ext>
            </a:extLst>
          </p:cNvPr>
          <p:cNvSpPr>
            <a:spLocks noGrp="1"/>
          </p:cNvSpPr>
          <p:nvPr>
            <p:ph type="sldNum" sz="quarter" idx="12"/>
          </p:nvPr>
        </p:nvSpPr>
        <p:spPr/>
        <p:txBody>
          <a:bodyPr/>
          <a:lstStyle/>
          <a:p>
            <a:fld id="{72A17945-807F-4F4F-8085-CD80C1FFF135}" type="slidenum">
              <a:rPr lang="en-US" smtClean="0"/>
              <a:t>‹#›</a:t>
            </a:fld>
            <a:endParaRPr lang="en-US"/>
          </a:p>
        </p:txBody>
      </p:sp>
    </p:spTree>
    <p:extLst>
      <p:ext uri="{BB962C8B-B14F-4D97-AF65-F5344CB8AC3E}">
        <p14:creationId xmlns:p14="http://schemas.microsoft.com/office/powerpoint/2010/main" val="13714612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AE8C2-346D-4262-A753-A67D33DB12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9B27B3-0F02-46D4-9B26-8A61B7C143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4BE11C-D9B8-417F-9F70-78281509F85B}"/>
              </a:ext>
            </a:extLst>
          </p:cNvPr>
          <p:cNvSpPr>
            <a:spLocks noGrp="1"/>
          </p:cNvSpPr>
          <p:nvPr>
            <p:ph type="dt" sz="half" idx="10"/>
          </p:nvPr>
        </p:nvSpPr>
        <p:spPr/>
        <p:txBody>
          <a:bodyPr/>
          <a:lstStyle/>
          <a:p>
            <a:fld id="{41EE0B5C-ED78-4772-999F-BB0810B4BAED}" type="datetimeFigureOut">
              <a:rPr lang="en-US" smtClean="0"/>
              <a:t>12/1/2020</a:t>
            </a:fld>
            <a:endParaRPr lang="en-US"/>
          </a:p>
        </p:txBody>
      </p:sp>
      <p:sp>
        <p:nvSpPr>
          <p:cNvPr id="5" name="Footer Placeholder 4">
            <a:extLst>
              <a:ext uri="{FF2B5EF4-FFF2-40B4-BE49-F238E27FC236}">
                <a16:creationId xmlns:a16="http://schemas.microsoft.com/office/drawing/2014/main" id="{F3DF5AD2-E315-4EFC-AF60-4591278C17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A33FFB-F9C9-4B3D-926B-89519F301139}"/>
              </a:ext>
            </a:extLst>
          </p:cNvPr>
          <p:cNvSpPr>
            <a:spLocks noGrp="1"/>
          </p:cNvSpPr>
          <p:nvPr>
            <p:ph type="sldNum" sz="quarter" idx="12"/>
          </p:nvPr>
        </p:nvSpPr>
        <p:spPr/>
        <p:txBody>
          <a:bodyPr/>
          <a:lstStyle/>
          <a:p>
            <a:fld id="{72A17945-807F-4F4F-8085-CD80C1FFF135}" type="slidenum">
              <a:rPr lang="en-US" smtClean="0"/>
              <a:t>‹#›</a:t>
            </a:fld>
            <a:endParaRPr lang="en-US"/>
          </a:p>
        </p:txBody>
      </p:sp>
    </p:spTree>
    <p:extLst>
      <p:ext uri="{BB962C8B-B14F-4D97-AF65-F5344CB8AC3E}">
        <p14:creationId xmlns:p14="http://schemas.microsoft.com/office/powerpoint/2010/main" val="189353830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B427C-C951-41CB-B9CE-FA908904F18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9AE5070-F3F4-4581-A5C2-4EF754C1317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A95841-BCC3-471C-8B86-EB99B8D98ACF}"/>
              </a:ext>
            </a:extLst>
          </p:cNvPr>
          <p:cNvSpPr>
            <a:spLocks noGrp="1"/>
          </p:cNvSpPr>
          <p:nvPr>
            <p:ph type="dt" sz="half" idx="10"/>
          </p:nvPr>
        </p:nvSpPr>
        <p:spPr/>
        <p:txBody>
          <a:bodyPr/>
          <a:lstStyle/>
          <a:p>
            <a:fld id="{41EE0B5C-ED78-4772-999F-BB0810B4BAED}" type="datetimeFigureOut">
              <a:rPr lang="en-US" smtClean="0"/>
              <a:t>12/1/2020</a:t>
            </a:fld>
            <a:endParaRPr lang="en-US"/>
          </a:p>
        </p:txBody>
      </p:sp>
      <p:sp>
        <p:nvSpPr>
          <p:cNvPr id="5" name="Footer Placeholder 4">
            <a:extLst>
              <a:ext uri="{FF2B5EF4-FFF2-40B4-BE49-F238E27FC236}">
                <a16:creationId xmlns:a16="http://schemas.microsoft.com/office/drawing/2014/main" id="{EA7971B8-57BF-4133-A49E-345615FFEA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041F53-ACF8-4FB1-855A-7D4A5BB113E0}"/>
              </a:ext>
            </a:extLst>
          </p:cNvPr>
          <p:cNvSpPr>
            <a:spLocks noGrp="1"/>
          </p:cNvSpPr>
          <p:nvPr>
            <p:ph type="sldNum" sz="quarter" idx="12"/>
          </p:nvPr>
        </p:nvSpPr>
        <p:spPr/>
        <p:txBody>
          <a:bodyPr/>
          <a:lstStyle/>
          <a:p>
            <a:fld id="{72A17945-807F-4F4F-8085-CD80C1FFF135}" type="slidenum">
              <a:rPr lang="en-US" smtClean="0"/>
              <a:t>‹#›</a:t>
            </a:fld>
            <a:endParaRPr lang="en-US"/>
          </a:p>
        </p:txBody>
      </p:sp>
    </p:spTree>
    <p:extLst>
      <p:ext uri="{BB962C8B-B14F-4D97-AF65-F5344CB8AC3E}">
        <p14:creationId xmlns:p14="http://schemas.microsoft.com/office/powerpoint/2010/main" val="185577639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898F9-7B92-4B4F-9376-2FDF9AE1D8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387BB5-D686-466A-9CBD-78FFB805894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ADB10E-6C85-4B0A-85D9-D35A22CD576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10D0A5-D428-4696-8ADD-3C62D28E29A0}"/>
              </a:ext>
            </a:extLst>
          </p:cNvPr>
          <p:cNvSpPr>
            <a:spLocks noGrp="1"/>
          </p:cNvSpPr>
          <p:nvPr>
            <p:ph type="dt" sz="half" idx="10"/>
          </p:nvPr>
        </p:nvSpPr>
        <p:spPr/>
        <p:txBody>
          <a:bodyPr/>
          <a:lstStyle/>
          <a:p>
            <a:fld id="{41EE0B5C-ED78-4772-999F-BB0810B4BAED}" type="datetimeFigureOut">
              <a:rPr lang="en-US" smtClean="0"/>
              <a:t>12/1/2020</a:t>
            </a:fld>
            <a:endParaRPr lang="en-US"/>
          </a:p>
        </p:txBody>
      </p:sp>
      <p:sp>
        <p:nvSpPr>
          <p:cNvPr id="6" name="Footer Placeholder 5">
            <a:extLst>
              <a:ext uri="{FF2B5EF4-FFF2-40B4-BE49-F238E27FC236}">
                <a16:creationId xmlns:a16="http://schemas.microsoft.com/office/drawing/2014/main" id="{6EEB053D-B21F-4C18-A61E-4FFEF7CC83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762D57-104C-436C-B8A1-BE4B2F3B3C84}"/>
              </a:ext>
            </a:extLst>
          </p:cNvPr>
          <p:cNvSpPr>
            <a:spLocks noGrp="1"/>
          </p:cNvSpPr>
          <p:nvPr>
            <p:ph type="sldNum" sz="quarter" idx="12"/>
          </p:nvPr>
        </p:nvSpPr>
        <p:spPr/>
        <p:txBody>
          <a:bodyPr/>
          <a:lstStyle/>
          <a:p>
            <a:fld id="{72A17945-807F-4F4F-8085-CD80C1FFF135}" type="slidenum">
              <a:rPr lang="en-US" smtClean="0"/>
              <a:t>‹#›</a:t>
            </a:fld>
            <a:endParaRPr lang="en-US"/>
          </a:p>
        </p:txBody>
      </p:sp>
    </p:spTree>
    <p:extLst>
      <p:ext uri="{BB962C8B-B14F-4D97-AF65-F5344CB8AC3E}">
        <p14:creationId xmlns:p14="http://schemas.microsoft.com/office/powerpoint/2010/main" val="232257604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E319C-DF5C-4C98-9854-37D56A6A7032}"/>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025F85-7B35-4400-87F1-E9868A49BBE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77FB9A-6CF8-423E-BC52-FBCC1D96AE98}"/>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5D283D-84BF-4517-AD43-8F1DB517D52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94B42FE-5103-4E4E-8FCE-5D08ABC31A5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17CD51-E61D-494A-A2FB-61CCF54A1E9D}"/>
              </a:ext>
            </a:extLst>
          </p:cNvPr>
          <p:cNvSpPr>
            <a:spLocks noGrp="1"/>
          </p:cNvSpPr>
          <p:nvPr>
            <p:ph type="dt" sz="half" idx="10"/>
          </p:nvPr>
        </p:nvSpPr>
        <p:spPr/>
        <p:txBody>
          <a:bodyPr/>
          <a:lstStyle/>
          <a:p>
            <a:fld id="{41EE0B5C-ED78-4772-999F-BB0810B4BAED}" type="datetimeFigureOut">
              <a:rPr lang="en-US" smtClean="0"/>
              <a:t>12/1/2020</a:t>
            </a:fld>
            <a:endParaRPr lang="en-US"/>
          </a:p>
        </p:txBody>
      </p:sp>
      <p:sp>
        <p:nvSpPr>
          <p:cNvPr id="8" name="Footer Placeholder 7">
            <a:extLst>
              <a:ext uri="{FF2B5EF4-FFF2-40B4-BE49-F238E27FC236}">
                <a16:creationId xmlns:a16="http://schemas.microsoft.com/office/drawing/2014/main" id="{5BE425CB-4A78-4603-8AF7-7E6ABA9D14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8E8CD3-DBA3-4182-9908-0F96A504BF65}"/>
              </a:ext>
            </a:extLst>
          </p:cNvPr>
          <p:cNvSpPr>
            <a:spLocks noGrp="1"/>
          </p:cNvSpPr>
          <p:nvPr>
            <p:ph type="sldNum" sz="quarter" idx="12"/>
          </p:nvPr>
        </p:nvSpPr>
        <p:spPr/>
        <p:txBody>
          <a:bodyPr/>
          <a:lstStyle/>
          <a:p>
            <a:fld id="{72A17945-807F-4F4F-8085-CD80C1FFF135}" type="slidenum">
              <a:rPr lang="en-US" smtClean="0"/>
              <a:t>‹#›</a:t>
            </a:fld>
            <a:endParaRPr lang="en-US"/>
          </a:p>
        </p:txBody>
      </p:sp>
    </p:spTree>
    <p:extLst>
      <p:ext uri="{BB962C8B-B14F-4D97-AF65-F5344CB8AC3E}">
        <p14:creationId xmlns:p14="http://schemas.microsoft.com/office/powerpoint/2010/main" val="2195364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12/1/2020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397017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B7AFF-657E-4DA3-B511-D0E4048783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CB58CF-AE45-49A4-BE97-C233222FAEB9}"/>
              </a:ext>
            </a:extLst>
          </p:cNvPr>
          <p:cNvSpPr>
            <a:spLocks noGrp="1"/>
          </p:cNvSpPr>
          <p:nvPr>
            <p:ph type="dt" sz="half" idx="10"/>
          </p:nvPr>
        </p:nvSpPr>
        <p:spPr/>
        <p:txBody>
          <a:bodyPr/>
          <a:lstStyle/>
          <a:p>
            <a:fld id="{41EE0B5C-ED78-4772-999F-BB0810B4BAED}" type="datetimeFigureOut">
              <a:rPr lang="en-US" smtClean="0"/>
              <a:t>12/1/2020</a:t>
            </a:fld>
            <a:endParaRPr lang="en-US"/>
          </a:p>
        </p:txBody>
      </p:sp>
      <p:sp>
        <p:nvSpPr>
          <p:cNvPr id="4" name="Footer Placeholder 3">
            <a:extLst>
              <a:ext uri="{FF2B5EF4-FFF2-40B4-BE49-F238E27FC236}">
                <a16:creationId xmlns:a16="http://schemas.microsoft.com/office/drawing/2014/main" id="{8C504C93-87B3-413D-A5F8-867F347BC1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FF60BA-5D54-4195-B64D-C46AAD13304B}"/>
              </a:ext>
            </a:extLst>
          </p:cNvPr>
          <p:cNvSpPr>
            <a:spLocks noGrp="1"/>
          </p:cNvSpPr>
          <p:nvPr>
            <p:ph type="sldNum" sz="quarter" idx="12"/>
          </p:nvPr>
        </p:nvSpPr>
        <p:spPr/>
        <p:txBody>
          <a:bodyPr/>
          <a:lstStyle/>
          <a:p>
            <a:fld id="{72A17945-807F-4F4F-8085-CD80C1FFF135}" type="slidenum">
              <a:rPr lang="en-US" smtClean="0"/>
              <a:t>‹#›</a:t>
            </a:fld>
            <a:endParaRPr lang="en-US"/>
          </a:p>
        </p:txBody>
      </p:sp>
    </p:spTree>
    <p:extLst>
      <p:ext uri="{BB962C8B-B14F-4D97-AF65-F5344CB8AC3E}">
        <p14:creationId xmlns:p14="http://schemas.microsoft.com/office/powerpoint/2010/main" val="34251697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A5C71E-2F02-4CFE-BC60-AD74C2DE11EE}"/>
              </a:ext>
            </a:extLst>
          </p:cNvPr>
          <p:cNvSpPr>
            <a:spLocks noGrp="1"/>
          </p:cNvSpPr>
          <p:nvPr>
            <p:ph type="dt" sz="half" idx="10"/>
          </p:nvPr>
        </p:nvSpPr>
        <p:spPr/>
        <p:txBody>
          <a:bodyPr/>
          <a:lstStyle/>
          <a:p>
            <a:fld id="{41EE0B5C-ED78-4772-999F-BB0810B4BAED}" type="datetimeFigureOut">
              <a:rPr lang="en-US" smtClean="0"/>
              <a:t>12/1/2020</a:t>
            </a:fld>
            <a:endParaRPr lang="en-US"/>
          </a:p>
        </p:txBody>
      </p:sp>
      <p:sp>
        <p:nvSpPr>
          <p:cNvPr id="3" name="Footer Placeholder 2">
            <a:extLst>
              <a:ext uri="{FF2B5EF4-FFF2-40B4-BE49-F238E27FC236}">
                <a16:creationId xmlns:a16="http://schemas.microsoft.com/office/drawing/2014/main" id="{C1B6CC8A-1AD4-4A0E-8426-50D8FB4D3C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C90FC5-88F4-4AB8-BBB6-04840DE8DB2D}"/>
              </a:ext>
            </a:extLst>
          </p:cNvPr>
          <p:cNvSpPr>
            <a:spLocks noGrp="1"/>
          </p:cNvSpPr>
          <p:nvPr>
            <p:ph type="sldNum" sz="quarter" idx="12"/>
          </p:nvPr>
        </p:nvSpPr>
        <p:spPr/>
        <p:txBody>
          <a:bodyPr/>
          <a:lstStyle/>
          <a:p>
            <a:fld id="{72A17945-807F-4F4F-8085-CD80C1FFF135}" type="slidenum">
              <a:rPr lang="en-US" smtClean="0"/>
              <a:t>‹#›</a:t>
            </a:fld>
            <a:endParaRPr lang="en-US"/>
          </a:p>
        </p:txBody>
      </p:sp>
    </p:spTree>
    <p:extLst>
      <p:ext uri="{BB962C8B-B14F-4D97-AF65-F5344CB8AC3E}">
        <p14:creationId xmlns:p14="http://schemas.microsoft.com/office/powerpoint/2010/main" val="416966406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5CF6-5DAB-458E-BFF9-DCA2F565159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38991C2-C795-4F50-9D32-69FC064DE4A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E9AF49-5894-45C5-923B-92777ADC211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ACFEA32-F05A-4833-9CE0-6315747B1CA2}"/>
              </a:ext>
            </a:extLst>
          </p:cNvPr>
          <p:cNvSpPr>
            <a:spLocks noGrp="1"/>
          </p:cNvSpPr>
          <p:nvPr>
            <p:ph type="dt" sz="half" idx="10"/>
          </p:nvPr>
        </p:nvSpPr>
        <p:spPr/>
        <p:txBody>
          <a:bodyPr/>
          <a:lstStyle/>
          <a:p>
            <a:fld id="{41EE0B5C-ED78-4772-999F-BB0810B4BAED}" type="datetimeFigureOut">
              <a:rPr lang="en-US" smtClean="0"/>
              <a:t>12/1/2020</a:t>
            </a:fld>
            <a:endParaRPr lang="en-US"/>
          </a:p>
        </p:txBody>
      </p:sp>
      <p:sp>
        <p:nvSpPr>
          <p:cNvPr id="6" name="Footer Placeholder 5">
            <a:extLst>
              <a:ext uri="{FF2B5EF4-FFF2-40B4-BE49-F238E27FC236}">
                <a16:creationId xmlns:a16="http://schemas.microsoft.com/office/drawing/2014/main" id="{61EA50E7-D3DA-49A0-9471-D5328F27CD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CDC038-B373-40B2-AEF7-C1BE888B9354}"/>
              </a:ext>
            </a:extLst>
          </p:cNvPr>
          <p:cNvSpPr>
            <a:spLocks noGrp="1"/>
          </p:cNvSpPr>
          <p:nvPr>
            <p:ph type="sldNum" sz="quarter" idx="12"/>
          </p:nvPr>
        </p:nvSpPr>
        <p:spPr/>
        <p:txBody>
          <a:bodyPr/>
          <a:lstStyle/>
          <a:p>
            <a:fld id="{72A17945-807F-4F4F-8085-CD80C1FFF135}" type="slidenum">
              <a:rPr lang="en-US" smtClean="0"/>
              <a:t>‹#›</a:t>
            </a:fld>
            <a:endParaRPr lang="en-US"/>
          </a:p>
        </p:txBody>
      </p:sp>
    </p:spTree>
    <p:extLst>
      <p:ext uri="{BB962C8B-B14F-4D97-AF65-F5344CB8AC3E}">
        <p14:creationId xmlns:p14="http://schemas.microsoft.com/office/powerpoint/2010/main" val="45668141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F4F11-B6DD-4910-8D12-37119B4143A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B672AC4-814C-4909-8295-BE18FBD7337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3BDB1C4-899D-4996-BA08-F0105B63A3C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4A9DAED-875A-4543-BA43-8C220E669E68}"/>
              </a:ext>
            </a:extLst>
          </p:cNvPr>
          <p:cNvSpPr>
            <a:spLocks noGrp="1"/>
          </p:cNvSpPr>
          <p:nvPr>
            <p:ph type="dt" sz="half" idx="10"/>
          </p:nvPr>
        </p:nvSpPr>
        <p:spPr/>
        <p:txBody>
          <a:bodyPr/>
          <a:lstStyle/>
          <a:p>
            <a:fld id="{41EE0B5C-ED78-4772-999F-BB0810B4BAED}" type="datetimeFigureOut">
              <a:rPr lang="en-US" smtClean="0"/>
              <a:t>12/1/2020</a:t>
            </a:fld>
            <a:endParaRPr lang="en-US"/>
          </a:p>
        </p:txBody>
      </p:sp>
      <p:sp>
        <p:nvSpPr>
          <p:cNvPr id="6" name="Footer Placeholder 5">
            <a:extLst>
              <a:ext uri="{FF2B5EF4-FFF2-40B4-BE49-F238E27FC236}">
                <a16:creationId xmlns:a16="http://schemas.microsoft.com/office/drawing/2014/main" id="{06F30830-9854-4A70-942D-CF0610135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D04A23-9D55-40A7-928A-25921A27C818}"/>
              </a:ext>
            </a:extLst>
          </p:cNvPr>
          <p:cNvSpPr>
            <a:spLocks noGrp="1"/>
          </p:cNvSpPr>
          <p:nvPr>
            <p:ph type="sldNum" sz="quarter" idx="12"/>
          </p:nvPr>
        </p:nvSpPr>
        <p:spPr/>
        <p:txBody>
          <a:bodyPr/>
          <a:lstStyle/>
          <a:p>
            <a:fld id="{72A17945-807F-4F4F-8085-CD80C1FFF135}" type="slidenum">
              <a:rPr lang="en-US" smtClean="0"/>
              <a:t>‹#›</a:t>
            </a:fld>
            <a:endParaRPr lang="en-US"/>
          </a:p>
        </p:txBody>
      </p:sp>
    </p:spTree>
    <p:extLst>
      <p:ext uri="{BB962C8B-B14F-4D97-AF65-F5344CB8AC3E}">
        <p14:creationId xmlns:p14="http://schemas.microsoft.com/office/powerpoint/2010/main" val="387477214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7E76-0772-47E7-9959-D9CBE74CDF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7C83AE-0A53-4A03-8582-F52A4B7D10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E439AF-AA23-4D19-BFC8-6F1F007012A3}"/>
              </a:ext>
            </a:extLst>
          </p:cNvPr>
          <p:cNvSpPr>
            <a:spLocks noGrp="1"/>
          </p:cNvSpPr>
          <p:nvPr>
            <p:ph type="dt" sz="half" idx="10"/>
          </p:nvPr>
        </p:nvSpPr>
        <p:spPr/>
        <p:txBody>
          <a:bodyPr/>
          <a:lstStyle/>
          <a:p>
            <a:fld id="{41EE0B5C-ED78-4772-999F-BB0810B4BAED}" type="datetimeFigureOut">
              <a:rPr lang="en-US" smtClean="0"/>
              <a:t>12/1/2020</a:t>
            </a:fld>
            <a:endParaRPr lang="en-US"/>
          </a:p>
        </p:txBody>
      </p:sp>
      <p:sp>
        <p:nvSpPr>
          <p:cNvPr id="5" name="Footer Placeholder 4">
            <a:extLst>
              <a:ext uri="{FF2B5EF4-FFF2-40B4-BE49-F238E27FC236}">
                <a16:creationId xmlns:a16="http://schemas.microsoft.com/office/drawing/2014/main" id="{71DA5990-A931-49DD-85D2-0484709273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DBFC05-17CA-4BE9-90E7-97A92EF5659D}"/>
              </a:ext>
            </a:extLst>
          </p:cNvPr>
          <p:cNvSpPr>
            <a:spLocks noGrp="1"/>
          </p:cNvSpPr>
          <p:nvPr>
            <p:ph type="sldNum" sz="quarter" idx="12"/>
          </p:nvPr>
        </p:nvSpPr>
        <p:spPr/>
        <p:txBody>
          <a:bodyPr/>
          <a:lstStyle/>
          <a:p>
            <a:fld id="{72A17945-807F-4F4F-8085-CD80C1FFF135}" type="slidenum">
              <a:rPr lang="en-US" smtClean="0"/>
              <a:t>‹#›</a:t>
            </a:fld>
            <a:endParaRPr lang="en-US"/>
          </a:p>
        </p:txBody>
      </p:sp>
    </p:spTree>
    <p:extLst>
      <p:ext uri="{BB962C8B-B14F-4D97-AF65-F5344CB8AC3E}">
        <p14:creationId xmlns:p14="http://schemas.microsoft.com/office/powerpoint/2010/main" val="250257260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8BBD9B-3E80-4A44-834F-534F01D50EF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BDD820-20EA-418F-9CB5-E39E05B066D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48CB-E64B-456D-B61A-EDE660E94322}"/>
              </a:ext>
            </a:extLst>
          </p:cNvPr>
          <p:cNvSpPr>
            <a:spLocks noGrp="1"/>
          </p:cNvSpPr>
          <p:nvPr>
            <p:ph type="dt" sz="half" idx="10"/>
          </p:nvPr>
        </p:nvSpPr>
        <p:spPr/>
        <p:txBody>
          <a:bodyPr/>
          <a:lstStyle/>
          <a:p>
            <a:fld id="{41EE0B5C-ED78-4772-999F-BB0810B4BAED}" type="datetimeFigureOut">
              <a:rPr lang="en-US" smtClean="0"/>
              <a:t>12/1/2020</a:t>
            </a:fld>
            <a:endParaRPr lang="en-US"/>
          </a:p>
        </p:txBody>
      </p:sp>
      <p:sp>
        <p:nvSpPr>
          <p:cNvPr id="5" name="Footer Placeholder 4">
            <a:extLst>
              <a:ext uri="{FF2B5EF4-FFF2-40B4-BE49-F238E27FC236}">
                <a16:creationId xmlns:a16="http://schemas.microsoft.com/office/drawing/2014/main" id="{62057544-36B8-47D2-8358-B257DEFFBF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9E7DCD-D856-4BB9-944D-B31968FA0CC4}"/>
              </a:ext>
            </a:extLst>
          </p:cNvPr>
          <p:cNvSpPr>
            <a:spLocks noGrp="1"/>
          </p:cNvSpPr>
          <p:nvPr>
            <p:ph type="sldNum" sz="quarter" idx="12"/>
          </p:nvPr>
        </p:nvSpPr>
        <p:spPr/>
        <p:txBody>
          <a:bodyPr/>
          <a:lstStyle/>
          <a:p>
            <a:fld id="{72A17945-807F-4F4F-8085-CD80C1FFF135}" type="slidenum">
              <a:rPr lang="en-US" smtClean="0"/>
              <a:t>‹#›</a:t>
            </a:fld>
            <a:endParaRPr lang="en-US"/>
          </a:p>
        </p:txBody>
      </p:sp>
    </p:spTree>
    <p:extLst>
      <p:ext uri="{BB962C8B-B14F-4D97-AF65-F5344CB8AC3E}">
        <p14:creationId xmlns:p14="http://schemas.microsoft.com/office/powerpoint/2010/main" val="230488224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5C40143-F235-442F-95E9-9FBF18426B6B}"/>
              </a:ext>
            </a:extLst>
          </p:cNvPr>
          <p:cNvSpPr>
            <a:spLocks noGrp="1"/>
          </p:cNvSpPr>
          <p:nvPr>
            <p:ph type="dt" sz="half" idx="10"/>
          </p:nvPr>
        </p:nvSpPr>
        <p:spPr/>
        <p:txBody>
          <a:bodyPr/>
          <a:lstStyle>
            <a:lvl1pPr>
              <a:defRPr/>
            </a:lvl1pPr>
          </a:lstStyle>
          <a:p>
            <a:pPr>
              <a:defRPr/>
            </a:pPr>
            <a:fld id="{CF80DFB0-E1FD-42A9-B68A-CBD576323080}" type="datetimeFigureOut">
              <a:rPr lang="en-US"/>
              <a:pPr>
                <a:defRPr/>
              </a:pPr>
              <a:t>12/1/2020</a:t>
            </a:fld>
            <a:endParaRPr lang="en-US"/>
          </a:p>
        </p:txBody>
      </p:sp>
      <p:sp>
        <p:nvSpPr>
          <p:cNvPr id="5" name="Footer Placeholder 4">
            <a:extLst>
              <a:ext uri="{FF2B5EF4-FFF2-40B4-BE49-F238E27FC236}">
                <a16:creationId xmlns:a16="http://schemas.microsoft.com/office/drawing/2014/main" id="{1AA7196A-826D-4A36-8ACA-D93A901C7D2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55352E9-2FEC-4A7E-8A2B-E4271A9EC7A0}"/>
              </a:ext>
            </a:extLst>
          </p:cNvPr>
          <p:cNvSpPr>
            <a:spLocks noGrp="1"/>
          </p:cNvSpPr>
          <p:nvPr>
            <p:ph type="sldNum" sz="quarter" idx="12"/>
          </p:nvPr>
        </p:nvSpPr>
        <p:spPr/>
        <p:txBody>
          <a:bodyPr/>
          <a:lstStyle>
            <a:lvl1pPr>
              <a:defRPr/>
            </a:lvl1pPr>
          </a:lstStyle>
          <a:p>
            <a:pPr>
              <a:defRPr/>
            </a:pPr>
            <a:fld id="{7DDC2021-C15B-4491-87A5-AA2583C19E65}" type="slidenum">
              <a:rPr lang="en-US" altLang="en-US"/>
              <a:pPr>
                <a:defRPr/>
              </a:pPr>
              <a:t>‹#›</a:t>
            </a:fld>
            <a:endParaRPr lang="en-US" altLang="en-US"/>
          </a:p>
        </p:txBody>
      </p:sp>
    </p:spTree>
    <p:extLst>
      <p:ext uri="{BB962C8B-B14F-4D97-AF65-F5344CB8AC3E}">
        <p14:creationId xmlns:p14="http://schemas.microsoft.com/office/powerpoint/2010/main" val="153245997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054114-6F6F-4AE3-85DC-01DACA34336E}"/>
              </a:ext>
            </a:extLst>
          </p:cNvPr>
          <p:cNvSpPr>
            <a:spLocks noGrp="1"/>
          </p:cNvSpPr>
          <p:nvPr>
            <p:ph type="dt" sz="half" idx="10"/>
          </p:nvPr>
        </p:nvSpPr>
        <p:spPr/>
        <p:txBody>
          <a:bodyPr/>
          <a:lstStyle>
            <a:lvl1pPr>
              <a:defRPr/>
            </a:lvl1pPr>
          </a:lstStyle>
          <a:p>
            <a:pPr>
              <a:defRPr/>
            </a:pPr>
            <a:fld id="{7425ECE7-5992-4455-9138-8BA13F167986}" type="datetimeFigureOut">
              <a:rPr lang="en-US"/>
              <a:pPr>
                <a:defRPr/>
              </a:pPr>
              <a:t>12/1/2020</a:t>
            </a:fld>
            <a:endParaRPr lang="en-US"/>
          </a:p>
        </p:txBody>
      </p:sp>
      <p:sp>
        <p:nvSpPr>
          <p:cNvPr id="5" name="Footer Placeholder 4">
            <a:extLst>
              <a:ext uri="{FF2B5EF4-FFF2-40B4-BE49-F238E27FC236}">
                <a16:creationId xmlns:a16="http://schemas.microsoft.com/office/drawing/2014/main" id="{984FFC0F-D632-42E0-AE79-2A8E8384255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7834395-B4A4-474B-B4A2-202F7C507126}"/>
              </a:ext>
            </a:extLst>
          </p:cNvPr>
          <p:cNvSpPr>
            <a:spLocks noGrp="1"/>
          </p:cNvSpPr>
          <p:nvPr>
            <p:ph type="sldNum" sz="quarter" idx="12"/>
          </p:nvPr>
        </p:nvSpPr>
        <p:spPr/>
        <p:txBody>
          <a:bodyPr/>
          <a:lstStyle>
            <a:lvl1pPr>
              <a:defRPr/>
            </a:lvl1pPr>
          </a:lstStyle>
          <a:p>
            <a:pPr>
              <a:defRPr/>
            </a:pPr>
            <a:fld id="{EC9EC185-B3EE-4CE2-BF8E-EF0B08656F8C}" type="slidenum">
              <a:rPr lang="en-US" altLang="en-US"/>
              <a:pPr>
                <a:defRPr/>
              </a:pPr>
              <a:t>‹#›</a:t>
            </a:fld>
            <a:endParaRPr lang="en-US" altLang="en-US"/>
          </a:p>
        </p:txBody>
      </p:sp>
    </p:spTree>
    <p:extLst>
      <p:ext uri="{BB962C8B-B14F-4D97-AF65-F5344CB8AC3E}">
        <p14:creationId xmlns:p14="http://schemas.microsoft.com/office/powerpoint/2010/main" val="24339006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7FDDEE-0143-4215-A9BB-25C71A556435}"/>
              </a:ext>
            </a:extLst>
          </p:cNvPr>
          <p:cNvSpPr>
            <a:spLocks noGrp="1"/>
          </p:cNvSpPr>
          <p:nvPr>
            <p:ph type="dt" sz="half" idx="10"/>
          </p:nvPr>
        </p:nvSpPr>
        <p:spPr/>
        <p:txBody>
          <a:bodyPr/>
          <a:lstStyle>
            <a:lvl1pPr>
              <a:defRPr/>
            </a:lvl1pPr>
          </a:lstStyle>
          <a:p>
            <a:pPr>
              <a:defRPr/>
            </a:pPr>
            <a:fld id="{9712CC1E-B9FC-461F-BC20-A25B42D0E7CE}" type="datetimeFigureOut">
              <a:rPr lang="en-US"/>
              <a:pPr>
                <a:defRPr/>
              </a:pPr>
              <a:t>12/1/2020</a:t>
            </a:fld>
            <a:endParaRPr lang="en-US"/>
          </a:p>
        </p:txBody>
      </p:sp>
      <p:sp>
        <p:nvSpPr>
          <p:cNvPr id="5" name="Footer Placeholder 4">
            <a:extLst>
              <a:ext uri="{FF2B5EF4-FFF2-40B4-BE49-F238E27FC236}">
                <a16:creationId xmlns:a16="http://schemas.microsoft.com/office/drawing/2014/main" id="{67974A70-F6F8-4C74-87EC-665FB67AC9B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B85B209-A0AD-4201-A84B-2A13C1316C9A}"/>
              </a:ext>
            </a:extLst>
          </p:cNvPr>
          <p:cNvSpPr>
            <a:spLocks noGrp="1"/>
          </p:cNvSpPr>
          <p:nvPr>
            <p:ph type="sldNum" sz="quarter" idx="12"/>
          </p:nvPr>
        </p:nvSpPr>
        <p:spPr/>
        <p:txBody>
          <a:bodyPr/>
          <a:lstStyle>
            <a:lvl1pPr>
              <a:defRPr/>
            </a:lvl1pPr>
          </a:lstStyle>
          <a:p>
            <a:pPr>
              <a:defRPr/>
            </a:pPr>
            <a:fld id="{C40E0EBD-D847-4AF3-ADDF-95E74B90EACB}" type="slidenum">
              <a:rPr lang="en-US" altLang="en-US"/>
              <a:pPr>
                <a:defRPr/>
              </a:pPr>
              <a:t>‹#›</a:t>
            </a:fld>
            <a:endParaRPr lang="en-US" altLang="en-US"/>
          </a:p>
        </p:txBody>
      </p:sp>
    </p:spTree>
    <p:extLst>
      <p:ext uri="{BB962C8B-B14F-4D97-AF65-F5344CB8AC3E}">
        <p14:creationId xmlns:p14="http://schemas.microsoft.com/office/powerpoint/2010/main" val="280405874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8460F87-4144-4082-BA32-56868BD679C1}"/>
              </a:ext>
            </a:extLst>
          </p:cNvPr>
          <p:cNvSpPr>
            <a:spLocks noGrp="1"/>
          </p:cNvSpPr>
          <p:nvPr>
            <p:ph type="dt" sz="half" idx="10"/>
          </p:nvPr>
        </p:nvSpPr>
        <p:spPr/>
        <p:txBody>
          <a:bodyPr/>
          <a:lstStyle>
            <a:lvl1pPr>
              <a:defRPr/>
            </a:lvl1pPr>
          </a:lstStyle>
          <a:p>
            <a:pPr>
              <a:defRPr/>
            </a:pPr>
            <a:fld id="{364CBDD0-4D6D-46BA-8C85-DCD71C775335}" type="datetimeFigureOut">
              <a:rPr lang="en-US"/>
              <a:pPr>
                <a:defRPr/>
              </a:pPr>
              <a:t>12/1/2020</a:t>
            </a:fld>
            <a:endParaRPr lang="en-US"/>
          </a:p>
        </p:txBody>
      </p:sp>
      <p:sp>
        <p:nvSpPr>
          <p:cNvPr id="6" name="Footer Placeholder 4">
            <a:extLst>
              <a:ext uri="{FF2B5EF4-FFF2-40B4-BE49-F238E27FC236}">
                <a16:creationId xmlns:a16="http://schemas.microsoft.com/office/drawing/2014/main" id="{8AF83BDC-F82F-45F4-AFA0-DDC373B5F19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47999C0-0DD8-4A07-BB62-2EB14E4C249B}"/>
              </a:ext>
            </a:extLst>
          </p:cNvPr>
          <p:cNvSpPr>
            <a:spLocks noGrp="1"/>
          </p:cNvSpPr>
          <p:nvPr>
            <p:ph type="sldNum" sz="quarter" idx="12"/>
          </p:nvPr>
        </p:nvSpPr>
        <p:spPr/>
        <p:txBody>
          <a:bodyPr/>
          <a:lstStyle>
            <a:lvl1pPr>
              <a:defRPr/>
            </a:lvl1pPr>
          </a:lstStyle>
          <a:p>
            <a:pPr>
              <a:defRPr/>
            </a:pPr>
            <a:fld id="{28583E89-243A-4051-A3B4-285306CBE4EE}" type="slidenum">
              <a:rPr lang="en-US" altLang="en-US"/>
              <a:pPr>
                <a:defRPr/>
              </a:pPr>
              <a:t>‹#›</a:t>
            </a:fld>
            <a:endParaRPr lang="en-US" altLang="en-US"/>
          </a:p>
        </p:txBody>
      </p:sp>
    </p:spTree>
    <p:extLst>
      <p:ext uri="{BB962C8B-B14F-4D97-AF65-F5344CB8AC3E}">
        <p14:creationId xmlns:p14="http://schemas.microsoft.com/office/powerpoint/2010/main" val="3756768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12/1/2020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12498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DE8EB07-A074-4053-8160-D1115EDCB52A}"/>
              </a:ext>
            </a:extLst>
          </p:cNvPr>
          <p:cNvSpPr>
            <a:spLocks noGrp="1"/>
          </p:cNvSpPr>
          <p:nvPr>
            <p:ph type="dt" sz="half" idx="10"/>
          </p:nvPr>
        </p:nvSpPr>
        <p:spPr/>
        <p:txBody>
          <a:bodyPr/>
          <a:lstStyle>
            <a:lvl1pPr>
              <a:defRPr/>
            </a:lvl1pPr>
          </a:lstStyle>
          <a:p>
            <a:pPr>
              <a:defRPr/>
            </a:pPr>
            <a:fld id="{5C5BF115-B1DF-45C8-9C83-3DA1831F2F18}" type="datetimeFigureOut">
              <a:rPr lang="en-US"/>
              <a:pPr>
                <a:defRPr/>
              </a:pPr>
              <a:t>12/1/2020</a:t>
            </a:fld>
            <a:endParaRPr lang="en-US"/>
          </a:p>
        </p:txBody>
      </p:sp>
      <p:sp>
        <p:nvSpPr>
          <p:cNvPr id="8" name="Footer Placeholder 4">
            <a:extLst>
              <a:ext uri="{FF2B5EF4-FFF2-40B4-BE49-F238E27FC236}">
                <a16:creationId xmlns:a16="http://schemas.microsoft.com/office/drawing/2014/main" id="{984ABD40-E2C9-4228-AF0C-4975A070FD1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78EB580-52DB-4269-8E1A-E7FEC650E3CB}"/>
              </a:ext>
            </a:extLst>
          </p:cNvPr>
          <p:cNvSpPr>
            <a:spLocks noGrp="1"/>
          </p:cNvSpPr>
          <p:nvPr>
            <p:ph type="sldNum" sz="quarter" idx="12"/>
          </p:nvPr>
        </p:nvSpPr>
        <p:spPr/>
        <p:txBody>
          <a:bodyPr/>
          <a:lstStyle>
            <a:lvl1pPr>
              <a:defRPr/>
            </a:lvl1pPr>
          </a:lstStyle>
          <a:p>
            <a:pPr>
              <a:defRPr/>
            </a:pPr>
            <a:fld id="{B53E0657-A123-4A32-BB9F-72BCE42BCB8C}" type="slidenum">
              <a:rPr lang="en-US" altLang="en-US"/>
              <a:pPr>
                <a:defRPr/>
              </a:pPr>
              <a:t>‹#›</a:t>
            </a:fld>
            <a:endParaRPr lang="en-US" altLang="en-US"/>
          </a:p>
        </p:txBody>
      </p:sp>
    </p:spTree>
    <p:extLst>
      <p:ext uri="{BB962C8B-B14F-4D97-AF65-F5344CB8AC3E}">
        <p14:creationId xmlns:p14="http://schemas.microsoft.com/office/powerpoint/2010/main" val="421058137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C4ED005-D802-4C21-ACA9-5D9471B3B32C}"/>
              </a:ext>
            </a:extLst>
          </p:cNvPr>
          <p:cNvSpPr>
            <a:spLocks noGrp="1"/>
          </p:cNvSpPr>
          <p:nvPr>
            <p:ph type="dt" sz="half" idx="10"/>
          </p:nvPr>
        </p:nvSpPr>
        <p:spPr/>
        <p:txBody>
          <a:bodyPr/>
          <a:lstStyle>
            <a:lvl1pPr>
              <a:defRPr/>
            </a:lvl1pPr>
          </a:lstStyle>
          <a:p>
            <a:pPr>
              <a:defRPr/>
            </a:pPr>
            <a:fld id="{A2CA9C26-D8D0-42E0-ADD0-2532492EC938}" type="datetimeFigureOut">
              <a:rPr lang="en-US"/>
              <a:pPr>
                <a:defRPr/>
              </a:pPr>
              <a:t>12/1/2020</a:t>
            </a:fld>
            <a:endParaRPr lang="en-US"/>
          </a:p>
        </p:txBody>
      </p:sp>
      <p:sp>
        <p:nvSpPr>
          <p:cNvPr id="4" name="Footer Placeholder 4">
            <a:extLst>
              <a:ext uri="{FF2B5EF4-FFF2-40B4-BE49-F238E27FC236}">
                <a16:creationId xmlns:a16="http://schemas.microsoft.com/office/drawing/2014/main" id="{4681D1A9-1BBA-4506-B56A-C036C3372F2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7138261-6B3A-43CB-B932-7295CDA8D0EE}"/>
              </a:ext>
            </a:extLst>
          </p:cNvPr>
          <p:cNvSpPr>
            <a:spLocks noGrp="1"/>
          </p:cNvSpPr>
          <p:nvPr>
            <p:ph type="sldNum" sz="quarter" idx="12"/>
          </p:nvPr>
        </p:nvSpPr>
        <p:spPr/>
        <p:txBody>
          <a:bodyPr/>
          <a:lstStyle>
            <a:lvl1pPr>
              <a:defRPr/>
            </a:lvl1pPr>
          </a:lstStyle>
          <a:p>
            <a:pPr>
              <a:defRPr/>
            </a:pPr>
            <a:fld id="{29C30655-1902-464D-8AEC-EF6C89A702BD}" type="slidenum">
              <a:rPr lang="en-US" altLang="en-US"/>
              <a:pPr>
                <a:defRPr/>
              </a:pPr>
              <a:t>‹#›</a:t>
            </a:fld>
            <a:endParaRPr lang="en-US" altLang="en-US"/>
          </a:p>
        </p:txBody>
      </p:sp>
    </p:spTree>
    <p:extLst>
      <p:ext uri="{BB962C8B-B14F-4D97-AF65-F5344CB8AC3E}">
        <p14:creationId xmlns:p14="http://schemas.microsoft.com/office/powerpoint/2010/main" val="7962184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9B33EBC-8764-4196-A076-D3CD425F143C}"/>
              </a:ext>
            </a:extLst>
          </p:cNvPr>
          <p:cNvSpPr>
            <a:spLocks noGrp="1"/>
          </p:cNvSpPr>
          <p:nvPr>
            <p:ph type="dt" sz="half" idx="10"/>
          </p:nvPr>
        </p:nvSpPr>
        <p:spPr/>
        <p:txBody>
          <a:bodyPr/>
          <a:lstStyle>
            <a:lvl1pPr>
              <a:defRPr/>
            </a:lvl1pPr>
          </a:lstStyle>
          <a:p>
            <a:pPr>
              <a:defRPr/>
            </a:pPr>
            <a:fld id="{F93FD8FD-7A9B-4553-B2F1-6AA462611B5D}" type="datetimeFigureOut">
              <a:rPr lang="en-US"/>
              <a:pPr>
                <a:defRPr/>
              </a:pPr>
              <a:t>12/1/2020</a:t>
            </a:fld>
            <a:endParaRPr lang="en-US"/>
          </a:p>
        </p:txBody>
      </p:sp>
      <p:sp>
        <p:nvSpPr>
          <p:cNvPr id="3" name="Footer Placeholder 4">
            <a:extLst>
              <a:ext uri="{FF2B5EF4-FFF2-40B4-BE49-F238E27FC236}">
                <a16:creationId xmlns:a16="http://schemas.microsoft.com/office/drawing/2014/main" id="{C8B858F4-9556-48F8-A14C-F817504F5B4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803C6F7-48EA-443E-BABB-7B32AA981E08}"/>
              </a:ext>
            </a:extLst>
          </p:cNvPr>
          <p:cNvSpPr>
            <a:spLocks noGrp="1"/>
          </p:cNvSpPr>
          <p:nvPr>
            <p:ph type="sldNum" sz="quarter" idx="12"/>
          </p:nvPr>
        </p:nvSpPr>
        <p:spPr/>
        <p:txBody>
          <a:bodyPr/>
          <a:lstStyle>
            <a:lvl1pPr>
              <a:defRPr/>
            </a:lvl1pPr>
          </a:lstStyle>
          <a:p>
            <a:pPr>
              <a:defRPr/>
            </a:pPr>
            <a:fld id="{D3499963-10B7-4A42-975A-BB58CE47EC62}" type="slidenum">
              <a:rPr lang="en-US" altLang="en-US"/>
              <a:pPr>
                <a:defRPr/>
              </a:pPr>
              <a:t>‹#›</a:t>
            </a:fld>
            <a:endParaRPr lang="en-US" altLang="en-US"/>
          </a:p>
        </p:txBody>
      </p:sp>
    </p:spTree>
    <p:extLst>
      <p:ext uri="{BB962C8B-B14F-4D97-AF65-F5344CB8AC3E}">
        <p14:creationId xmlns:p14="http://schemas.microsoft.com/office/powerpoint/2010/main" val="33241825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5CE6A6A-4684-45FB-9224-93916F070B31}"/>
              </a:ext>
            </a:extLst>
          </p:cNvPr>
          <p:cNvSpPr>
            <a:spLocks noGrp="1"/>
          </p:cNvSpPr>
          <p:nvPr>
            <p:ph type="dt" sz="half" idx="10"/>
          </p:nvPr>
        </p:nvSpPr>
        <p:spPr/>
        <p:txBody>
          <a:bodyPr/>
          <a:lstStyle>
            <a:lvl1pPr>
              <a:defRPr/>
            </a:lvl1pPr>
          </a:lstStyle>
          <a:p>
            <a:pPr>
              <a:defRPr/>
            </a:pPr>
            <a:fld id="{305ABBD3-FD40-4167-9E3B-9F7ABF728517}" type="datetimeFigureOut">
              <a:rPr lang="en-US"/>
              <a:pPr>
                <a:defRPr/>
              </a:pPr>
              <a:t>12/1/2020</a:t>
            </a:fld>
            <a:endParaRPr lang="en-US"/>
          </a:p>
        </p:txBody>
      </p:sp>
      <p:sp>
        <p:nvSpPr>
          <p:cNvPr id="6" name="Footer Placeholder 4">
            <a:extLst>
              <a:ext uri="{FF2B5EF4-FFF2-40B4-BE49-F238E27FC236}">
                <a16:creationId xmlns:a16="http://schemas.microsoft.com/office/drawing/2014/main" id="{C571E724-F10C-4932-AD74-BCCDE5218BC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843522A-9354-48F6-9791-46745D23769A}"/>
              </a:ext>
            </a:extLst>
          </p:cNvPr>
          <p:cNvSpPr>
            <a:spLocks noGrp="1"/>
          </p:cNvSpPr>
          <p:nvPr>
            <p:ph type="sldNum" sz="quarter" idx="12"/>
          </p:nvPr>
        </p:nvSpPr>
        <p:spPr/>
        <p:txBody>
          <a:bodyPr/>
          <a:lstStyle>
            <a:lvl1pPr>
              <a:defRPr/>
            </a:lvl1pPr>
          </a:lstStyle>
          <a:p>
            <a:pPr>
              <a:defRPr/>
            </a:pPr>
            <a:fld id="{4C513E6E-1822-4C3C-B584-6024BD3BFD2D}" type="slidenum">
              <a:rPr lang="en-US" altLang="en-US"/>
              <a:pPr>
                <a:defRPr/>
              </a:pPr>
              <a:t>‹#›</a:t>
            </a:fld>
            <a:endParaRPr lang="en-US" altLang="en-US"/>
          </a:p>
        </p:txBody>
      </p:sp>
    </p:spTree>
    <p:extLst>
      <p:ext uri="{BB962C8B-B14F-4D97-AF65-F5344CB8AC3E}">
        <p14:creationId xmlns:p14="http://schemas.microsoft.com/office/powerpoint/2010/main" val="417418614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90466EC-0119-44FC-A687-F454A9FB6682}"/>
              </a:ext>
            </a:extLst>
          </p:cNvPr>
          <p:cNvSpPr>
            <a:spLocks noGrp="1"/>
          </p:cNvSpPr>
          <p:nvPr>
            <p:ph type="dt" sz="half" idx="10"/>
          </p:nvPr>
        </p:nvSpPr>
        <p:spPr/>
        <p:txBody>
          <a:bodyPr/>
          <a:lstStyle>
            <a:lvl1pPr>
              <a:defRPr/>
            </a:lvl1pPr>
          </a:lstStyle>
          <a:p>
            <a:pPr>
              <a:defRPr/>
            </a:pPr>
            <a:fld id="{64F940FC-2C24-40C8-9E11-5692B306BD65}" type="datetimeFigureOut">
              <a:rPr lang="en-US"/>
              <a:pPr>
                <a:defRPr/>
              </a:pPr>
              <a:t>12/1/2020</a:t>
            </a:fld>
            <a:endParaRPr lang="en-US"/>
          </a:p>
        </p:txBody>
      </p:sp>
      <p:sp>
        <p:nvSpPr>
          <p:cNvPr id="6" name="Footer Placeholder 4">
            <a:extLst>
              <a:ext uri="{FF2B5EF4-FFF2-40B4-BE49-F238E27FC236}">
                <a16:creationId xmlns:a16="http://schemas.microsoft.com/office/drawing/2014/main" id="{901A1BB3-6718-4E3F-8DCF-15432306B3C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EEBF9A3-4A06-4B9E-B3D2-4EBA82B3AAAC}"/>
              </a:ext>
            </a:extLst>
          </p:cNvPr>
          <p:cNvSpPr>
            <a:spLocks noGrp="1"/>
          </p:cNvSpPr>
          <p:nvPr>
            <p:ph type="sldNum" sz="quarter" idx="12"/>
          </p:nvPr>
        </p:nvSpPr>
        <p:spPr/>
        <p:txBody>
          <a:bodyPr/>
          <a:lstStyle>
            <a:lvl1pPr>
              <a:defRPr/>
            </a:lvl1pPr>
          </a:lstStyle>
          <a:p>
            <a:pPr>
              <a:defRPr/>
            </a:pPr>
            <a:fld id="{0A058C3F-01F9-4C3B-98B5-0D25E1764704}" type="slidenum">
              <a:rPr lang="en-US" altLang="en-US"/>
              <a:pPr>
                <a:defRPr/>
              </a:pPr>
              <a:t>‹#›</a:t>
            </a:fld>
            <a:endParaRPr lang="en-US" altLang="en-US"/>
          </a:p>
        </p:txBody>
      </p:sp>
    </p:spTree>
    <p:extLst>
      <p:ext uri="{BB962C8B-B14F-4D97-AF65-F5344CB8AC3E}">
        <p14:creationId xmlns:p14="http://schemas.microsoft.com/office/powerpoint/2010/main" val="32335754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8AB91-83BC-4BAA-92D7-99036803449B}"/>
              </a:ext>
            </a:extLst>
          </p:cNvPr>
          <p:cNvSpPr>
            <a:spLocks noGrp="1"/>
          </p:cNvSpPr>
          <p:nvPr>
            <p:ph type="dt" sz="half" idx="10"/>
          </p:nvPr>
        </p:nvSpPr>
        <p:spPr/>
        <p:txBody>
          <a:bodyPr/>
          <a:lstStyle>
            <a:lvl1pPr>
              <a:defRPr/>
            </a:lvl1pPr>
          </a:lstStyle>
          <a:p>
            <a:pPr>
              <a:defRPr/>
            </a:pPr>
            <a:fld id="{B24B3AD6-C19A-4461-B393-589ACA69586F}" type="datetimeFigureOut">
              <a:rPr lang="en-US"/>
              <a:pPr>
                <a:defRPr/>
              </a:pPr>
              <a:t>12/1/2020</a:t>
            </a:fld>
            <a:endParaRPr lang="en-US"/>
          </a:p>
        </p:txBody>
      </p:sp>
      <p:sp>
        <p:nvSpPr>
          <p:cNvPr id="5" name="Footer Placeholder 4">
            <a:extLst>
              <a:ext uri="{FF2B5EF4-FFF2-40B4-BE49-F238E27FC236}">
                <a16:creationId xmlns:a16="http://schemas.microsoft.com/office/drawing/2014/main" id="{64D07720-9632-4A37-9258-4243B10E732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2F3FA2-C4A4-435F-AE05-C15E434DC724}"/>
              </a:ext>
            </a:extLst>
          </p:cNvPr>
          <p:cNvSpPr>
            <a:spLocks noGrp="1"/>
          </p:cNvSpPr>
          <p:nvPr>
            <p:ph type="sldNum" sz="quarter" idx="12"/>
          </p:nvPr>
        </p:nvSpPr>
        <p:spPr/>
        <p:txBody>
          <a:bodyPr/>
          <a:lstStyle>
            <a:lvl1pPr>
              <a:defRPr/>
            </a:lvl1pPr>
          </a:lstStyle>
          <a:p>
            <a:pPr>
              <a:defRPr/>
            </a:pPr>
            <a:fld id="{1250ACCF-A36D-4259-AB66-E66C9B7AA4BA}" type="slidenum">
              <a:rPr lang="en-US" altLang="en-US"/>
              <a:pPr>
                <a:defRPr/>
              </a:pPr>
              <a:t>‹#›</a:t>
            </a:fld>
            <a:endParaRPr lang="en-US" altLang="en-US"/>
          </a:p>
        </p:txBody>
      </p:sp>
    </p:spTree>
    <p:extLst>
      <p:ext uri="{BB962C8B-B14F-4D97-AF65-F5344CB8AC3E}">
        <p14:creationId xmlns:p14="http://schemas.microsoft.com/office/powerpoint/2010/main" val="70434428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D6EBBF-8CCA-4AB9-8836-A5225933F512}"/>
              </a:ext>
            </a:extLst>
          </p:cNvPr>
          <p:cNvSpPr>
            <a:spLocks noGrp="1"/>
          </p:cNvSpPr>
          <p:nvPr>
            <p:ph type="dt" sz="half" idx="10"/>
          </p:nvPr>
        </p:nvSpPr>
        <p:spPr/>
        <p:txBody>
          <a:bodyPr/>
          <a:lstStyle>
            <a:lvl1pPr>
              <a:defRPr/>
            </a:lvl1pPr>
          </a:lstStyle>
          <a:p>
            <a:pPr>
              <a:defRPr/>
            </a:pPr>
            <a:fld id="{CE54F110-0B37-47A8-B852-A049248B6E8F}" type="datetimeFigureOut">
              <a:rPr lang="en-US"/>
              <a:pPr>
                <a:defRPr/>
              </a:pPr>
              <a:t>12/1/2020</a:t>
            </a:fld>
            <a:endParaRPr lang="en-US"/>
          </a:p>
        </p:txBody>
      </p:sp>
      <p:sp>
        <p:nvSpPr>
          <p:cNvPr id="5" name="Footer Placeholder 4">
            <a:extLst>
              <a:ext uri="{FF2B5EF4-FFF2-40B4-BE49-F238E27FC236}">
                <a16:creationId xmlns:a16="http://schemas.microsoft.com/office/drawing/2014/main" id="{D938FD7C-437A-44C1-AA86-9E774C43E9E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D6C09C-9E75-411D-85DB-0B5A73679150}"/>
              </a:ext>
            </a:extLst>
          </p:cNvPr>
          <p:cNvSpPr>
            <a:spLocks noGrp="1"/>
          </p:cNvSpPr>
          <p:nvPr>
            <p:ph type="sldNum" sz="quarter" idx="12"/>
          </p:nvPr>
        </p:nvSpPr>
        <p:spPr/>
        <p:txBody>
          <a:bodyPr/>
          <a:lstStyle>
            <a:lvl1pPr>
              <a:defRPr/>
            </a:lvl1pPr>
          </a:lstStyle>
          <a:p>
            <a:pPr>
              <a:defRPr/>
            </a:pPr>
            <a:fld id="{6C77A9D3-1B0B-421C-9306-766308CBCA42}" type="slidenum">
              <a:rPr lang="en-US" altLang="en-US"/>
              <a:pPr>
                <a:defRPr/>
              </a:pPr>
              <a:t>‹#›</a:t>
            </a:fld>
            <a:endParaRPr lang="en-US" altLang="en-US"/>
          </a:p>
        </p:txBody>
      </p:sp>
    </p:spTree>
    <p:extLst>
      <p:ext uri="{BB962C8B-B14F-4D97-AF65-F5344CB8AC3E}">
        <p14:creationId xmlns:p14="http://schemas.microsoft.com/office/powerpoint/2010/main" val="133231650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7418D9B-9F3D-4B4E-BB09-A7A661A2F528}"/>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4DC37F1-28A8-4FD4-B0D3-680C15E48D79}" type="datetimeFigureOut">
              <a:rPr lang="en-US"/>
              <a:pPr>
                <a:defRPr/>
              </a:pPr>
              <a:t>12/1/2020</a:t>
            </a:fld>
            <a:endParaRPr lang="en-US"/>
          </a:p>
        </p:txBody>
      </p:sp>
      <p:sp>
        <p:nvSpPr>
          <p:cNvPr id="5" name="Footer Placeholder 4">
            <a:extLst>
              <a:ext uri="{FF2B5EF4-FFF2-40B4-BE49-F238E27FC236}">
                <a16:creationId xmlns:a16="http://schemas.microsoft.com/office/drawing/2014/main" id="{BAB452C2-B6AA-4B0E-A32A-7D51D39B4CC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B290CEA-1EE3-422F-B3F3-EFBF5969249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156029A2-0C97-40B1-942D-660E2196B6F0}" type="slidenum">
              <a:rPr lang="en-US" altLang="en-US"/>
              <a:pPr>
                <a:defRPr/>
              </a:pPr>
              <a:t>‹#›</a:t>
            </a:fld>
            <a:endParaRPr lang="en-US" altLang="en-US"/>
          </a:p>
        </p:txBody>
      </p:sp>
    </p:spTree>
    <p:extLst>
      <p:ext uri="{BB962C8B-B14F-4D97-AF65-F5344CB8AC3E}">
        <p14:creationId xmlns:p14="http://schemas.microsoft.com/office/powerpoint/2010/main" val="293297446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C68CA2-5477-45E5-AF87-E5953CCCAFF2}"/>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9F9BE49-694A-4AD0-9767-B6A95F68F475}" type="datetimeFigureOut">
              <a:rPr lang="en-US"/>
              <a:pPr>
                <a:defRPr/>
              </a:pPr>
              <a:t>12/1/2020</a:t>
            </a:fld>
            <a:endParaRPr lang="en-US"/>
          </a:p>
        </p:txBody>
      </p:sp>
      <p:sp>
        <p:nvSpPr>
          <p:cNvPr id="5" name="Footer Placeholder 4">
            <a:extLst>
              <a:ext uri="{FF2B5EF4-FFF2-40B4-BE49-F238E27FC236}">
                <a16:creationId xmlns:a16="http://schemas.microsoft.com/office/drawing/2014/main" id="{FF70F205-44C5-4B2C-A789-9DB411B4562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9695E2A4-7171-4BC7-90C5-FED6DD979A2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D607589-23C3-4D4F-B62F-37CBB30A09D4}" type="slidenum">
              <a:rPr lang="en-US" altLang="en-US"/>
              <a:pPr>
                <a:defRPr/>
              </a:pPr>
              <a:t>‹#›</a:t>
            </a:fld>
            <a:endParaRPr lang="en-US" altLang="en-US"/>
          </a:p>
        </p:txBody>
      </p:sp>
    </p:spTree>
    <p:extLst>
      <p:ext uri="{BB962C8B-B14F-4D97-AF65-F5344CB8AC3E}">
        <p14:creationId xmlns:p14="http://schemas.microsoft.com/office/powerpoint/2010/main" val="10778569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5736C2-C79B-44DA-AAC8-C245857C0EAB}"/>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18B556B-3BBC-4EAF-BBD0-BF00775318D2}" type="datetimeFigureOut">
              <a:rPr lang="en-US"/>
              <a:pPr>
                <a:defRPr/>
              </a:pPr>
              <a:t>12/1/2020</a:t>
            </a:fld>
            <a:endParaRPr lang="en-US"/>
          </a:p>
        </p:txBody>
      </p:sp>
      <p:sp>
        <p:nvSpPr>
          <p:cNvPr id="5" name="Footer Placeholder 4">
            <a:extLst>
              <a:ext uri="{FF2B5EF4-FFF2-40B4-BE49-F238E27FC236}">
                <a16:creationId xmlns:a16="http://schemas.microsoft.com/office/drawing/2014/main" id="{BEAB2CD4-9F42-4839-9AB0-CC0DAEE86456}"/>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418A224F-5B8B-4B87-978B-A04D0AA7150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18FCF472-158F-4A3F-AB4F-1DA3EA9899B5}" type="slidenum">
              <a:rPr lang="en-US" altLang="en-US"/>
              <a:pPr>
                <a:defRPr/>
              </a:pPr>
              <a:t>‹#›</a:t>
            </a:fld>
            <a:endParaRPr lang="en-US" altLang="en-US"/>
          </a:p>
        </p:txBody>
      </p:sp>
    </p:spTree>
    <p:extLst>
      <p:ext uri="{BB962C8B-B14F-4D97-AF65-F5344CB8AC3E}">
        <p14:creationId xmlns:p14="http://schemas.microsoft.com/office/powerpoint/2010/main" val="9733850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12/1/2020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214015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B22288-DBCC-4826-BA6C-903C4F44328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C950504-5E05-4A1B-8797-692707150AAC}" type="datetimeFigureOut">
              <a:rPr lang="en-US"/>
              <a:pPr>
                <a:defRPr/>
              </a:pPr>
              <a:t>12/1/2020</a:t>
            </a:fld>
            <a:endParaRPr lang="en-US"/>
          </a:p>
        </p:txBody>
      </p:sp>
      <p:sp>
        <p:nvSpPr>
          <p:cNvPr id="6" name="Footer Placeholder 5">
            <a:extLst>
              <a:ext uri="{FF2B5EF4-FFF2-40B4-BE49-F238E27FC236}">
                <a16:creationId xmlns:a16="http://schemas.microsoft.com/office/drawing/2014/main" id="{6FDD2B9B-24FD-48A5-BAA7-F048CA193D28}"/>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2F5F888D-EC19-4E50-82FD-535BDC7C1EE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FCEA718-D97D-42FD-A383-D06F775C0BBF}" type="slidenum">
              <a:rPr lang="en-US" altLang="en-US"/>
              <a:pPr>
                <a:defRPr/>
              </a:pPr>
              <a:t>‹#›</a:t>
            </a:fld>
            <a:endParaRPr lang="en-US" altLang="en-US"/>
          </a:p>
        </p:txBody>
      </p:sp>
    </p:spTree>
    <p:extLst>
      <p:ext uri="{BB962C8B-B14F-4D97-AF65-F5344CB8AC3E}">
        <p14:creationId xmlns:p14="http://schemas.microsoft.com/office/powerpoint/2010/main" val="332366379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195D5D-532D-4020-8F6A-909F9D29EFF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0250BE0-705E-4929-86E4-7EBCEBDEE1B6}" type="datetimeFigureOut">
              <a:rPr lang="en-US"/>
              <a:pPr>
                <a:defRPr/>
              </a:pPr>
              <a:t>12/1/2020</a:t>
            </a:fld>
            <a:endParaRPr lang="en-US"/>
          </a:p>
        </p:txBody>
      </p:sp>
      <p:sp>
        <p:nvSpPr>
          <p:cNvPr id="8" name="Footer Placeholder 7">
            <a:extLst>
              <a:ext uri="{FF2B5EF4-FFF2-40B4-BE49-F238E27FC236}">
                <a16:creationId xmlns:a16="http://schemas.microsoft.com/office/drawing/2014/main" id="{603CB8EF-0775-464C-B2B4-3FE2B25DD86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38935E9B-919B-49CB-ABB0-1AEEA8B10AE8}"/>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9968C330-DD29-4CEF-B4B9-0D635F338B5F}" type="slidenum">
              <a:rPr lang="en-US" altLang="en-US"/>
              <a:pPr>
                <a:defRPr/>
              </a:pPr>
              <a:t>‹#›</a:t>
            </a:fld>
            <a:endParaRPr lang="en-US" altLang="en-US"/>
          </a:p>
        </p:txBody>
      </p:sp>
    </p:spTree>
    <p:extLst>
      <p:ext uri="{BB962C8B-B14F-4D97-AF65-F5344CB8AC3E}">
        <p14:creationId xmlns:p14="http://schemas.microsoft.com/office/powerpoint/2010/main" val="288859865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029D2F-18E7-4652-8860-5132B75893D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C2F4D7A-84AE-4197-8FD0-BB2541584DDE}" type="datetimeFigureOut">
              <a:rPr lang="en-US"/>
              <a:pPr>
                <a:defRPr/>
              </a:pPr>
              <a:t>12/1/2020</a:t>
            </a:fld>
            <a:endParaRPr lang="en-US"/>
          </a:p>
        </p:txBody>
      </p:sp>
      <p:sp>
        <p:nvSpPr>
          <p:cNvPr id="4" name="Footer Placeholder 3">
            <a:extLst>
              <a:ext uri="{FF2B5EF4-FFF2-40B4-BE49-F238E27FC236}">
                <a16:creationId xmlns:a16="http://schemas.microsoft.com/office/drawing/2014/main" id="{BF71861B-A886-4558-9D0E-24A427BEB7F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52DE88FB-8B97-4760-B2AC-3A983CFB94A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D3B511F-2AD5-4F39-B06B-38B6854250A5}" type="slidenum">
              <a:rPr lang="en-US" altLang="en-US"/>
              <a:pPr>
                <a:defRPr/>
              </a:pPr>
              <a:t>‹#›</a:t>
            </a:fld>
            <a:endParaRPr lang="en-US" altLang="en-US"/>
          </a:p>
        </p:txBody>
      </p:sp>
    </p:spTree>
    <p:extLst>
      <p:ext uri="{BB962C8B-B14F-4D97-AF65-F5344CB8AC3E}">
        <p14:creationId xmlns:p14="http://schemas.microsoft.com/office/powerpoint/2010/main" val="72801851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D8D80C-FCC1-4E2E-B45E-13483921B149}"/>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A15488F-3485-4178-94A0-0E1F17A124B2}" type="datetimeFigureOut">
              <a:rPr lang="en-US"/>
              <a:pPr>
                <a:defRPr/>
              </a:pPr>
              <a:t>12/1/2020</a:t>
            </a:fld>
            <a:endParaRPr lang="en-US"/>
          </a:p>
        </p:txBody>
      </p:sp>
      <p:sp>
        <p:nvSpPr>
          <p:cNvPr id="3" name="Footer Placeholder 2">
            <a:extLst>
              <a:ext uri="{FF2B5EF4-FFF2-40B4-BE49-F238E27FC236}">
                <a16:creationId xmlns:a16="http://schemas.microsoft.com/office/drawing/2014/main" id="{756544D8-5CBE-4DEA-863C-356BAB949244}"/>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C5605602-5C45-4EA4-9AD0-9EC50B37580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0C4EAF0-F34A-44B6-B859-7B19A0D2F287}" type="slidenum">
              <a:rPr lang="en-US" altLang="en-US"/>
              <a:pPr>
                <a:defRPr/>
              </a:pPr>
              <a:t>‹#›</a:t>
            </a:fld>
            <a:endParaRPr lang="en-US" altLang="en-US"/>
          </a:p>
        </p:txBody>
      </p:sp>
    </p:spTree>
    <p:extLst>
      <p:ext uri="{BB962C8B-B14F-4D97-AF65-F5344CB8AC3E}">
        <p14:creationId xmlns:p14="http://schemas.microsoft.com/office/powerpoint/2010/main" val="115504740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a:extLst>
              <a:ext uri="{FF2B5EF4-FFF2-40B4-BE49-F238E27FC236}">
                <a16:creationId xmlns:a16="http://schemas.microsoft.com/office/drawing/2014/main" id="{D9DA5FFD-9B26-41B5-93ED-D9770B5AE5C2}"/>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10C2F93-F79B-41A2-8B49-F949C14FAEAE}" type="datetimeFigureOut">
              <a:rPr lang="en-US"/>
              <a:pPr>
                <a:defRPr/>
              </a:pPr>
              <a:t>12/1/2020</a:t>
            </a:fld>
            <a:endParaRPr lang="en-US"/>
          </a:p>
        </p:txBody>
      </p:sp>
      <p:sp>
        <p:nvSpPr>
          <p:cNvPr id="6" name="Footer Placeholder 5">
            <a:extLst>
              <a:ext uri="{FF2B5EF4-FFF2-40B4-BE49-F238E27FC236}">
                <a16:creationId xmlns:a16="http://schemas.microsoft.com/office/drawing/2014/main" id="{979CD17F-3622-4EED-80CB-5D81031DA69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2B552F1E-EBF6-481E-A8D1-9F44AA29317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5C1A171C-BA36-47A8-BEBB-E9C92403BFD6}" type="slidenum">
              <a:rPr lang="en-US" altLang="en-US"/>
              <a:pPr>
                <a:defRPr/>
              </a:pPr>
              <a:t>‹#›</a:t>
            </a:fld>
            <a:endParaRPr lang="en-US" altLang="en-US"/>
          </a:p>
        </p:txBody>
      </p:sp>
    </p:spTree>
    <p:extLst>
      <p:ext uri="{BB962C8B-B14F-4D97-AF65-F5344CB8AC3E}">
        <p14:creationId xmlns:p14="http://schemas.microsoft.com/office/powerpoint/2010/main" val="385410607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a:extLst>
              <a:ext uri="{FF2B5EF4-FFF2-40B4-BE49-F238E27FC236}">
                <a16:creationId xmlns:a16="http://schemas.microsoft.com/office/drawing/2014/main" id="{256A8604-9122-4A7C-848D-B9D5248711EC}"/>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71E5A03-939B-4D4E-AA82-610B6A5D488D}" type="datetimeFigureOut">
              <a:rPr lang="en-US"/>
              <a:pPr>
                <a:defRPr/>
              </a:pPr>
              <a:t>12/1/2020</a:t>
            </a:fld>
            <a:endParaRPr lang="en-US"/>
          </a:p>
        </p:txBody>
      </p:sp>
      <p:sp>
        <p:nvSpPr>
          <p:cNvPr id="6" name="Footer Placeholder 5">
            <a:extLst>
              <a:ext uri="{FF2B5EF4-FFF2-40B4-BE49-F238E27FC236}">
                <a16:creationId xmlns:a16="http://schemas.microsoft.com/office/drawing/2014/main" id="{E250E79C-FD42-461E-865C-86E3D848B7DF}"/>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47D208B-1C66-4F5E-A096-9BB0B01D418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2433BA3B-9E66-4D1F-8A91-425EBF57FE5B}" type="slidenum">
              <a:rPr lang="en-US" altLang="en-US"/>
              <a:pPr>
                <a:defRPr/>
              </a:pPr>
              <a:t>‹#›</a:t>
            </a:fld>
            <a:endParaRPr lang="en-US" altLang="en-US"/>
          </a:p>
        </p:txBody>
      </p:sp>
    </p:spTree>
    <p:extLst>
      <p:ext uri="{BB962C8B-B14F-4D97-AF65-F5344CB8AC3E}">
        <p14:creationId xmlns:p14="http://schemas.microsoft.com/office/powerpoint/2010/main" val="20879390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4A061-B28E-4164-ADC5-B1C99EE9D7C5}"/>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08DA6E8-7C16-4870-8B11-E2CA8FE4CD13}" type="datetimeFigureOut">
              <a:rPr lang="en-US"/>
              <a:pPr>
                <a:defRPr/>
              </a:pPr>
              <a:t>12/1/2020</a:t>
            </a:fld>
            <a:endParaRPr lang="en-US"/>
          </a:p>
        </p:txBody>
      </p:sp>
      <p:sp>
        <p:nvSpPr>
          <p:cNvPr id="5" name="Footer Placeholder 4">
            <a:extLst>
              <a:ext uri="{FF2B5EF4-FFF2-40B4-BE49-F238E27FC236}">
                <a16:creationId xmlns:a16="http://schemas.microsoft.com/office/drawing/2014/main" id="{19610185-8A37-4A31-AF69-E895F610810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8A0B0D77-457B-476B-A651-A5448A83DD7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A5EB373-3FFE-44ED-9432-568E8D361EB0}" type="slidenum">
              <a:rPr lang="en-US" altLang="en-US"/>
              <a:pPr>
                <a:defRPr/>
              </a:pPr>
              <a:t>‹#›</a:t>
            </a:fld>
            <a:endParaRPr lang="en-US" altLang="en-US"/>
          </a:p>
        </p:txBody>
      </p:sp>
    </p:spTree>
    <p:extLst>
      <p:ext uri="{BB962C8B-B14F-4D97-AF65-F5344CB8AC3E}">
        <p14:creationId xmlns:p14="http://schemas.microsoft.com/office/powerpoint/2010/main" val="127482739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D000B7-66DA-4D92-9B45-C0A4D1AC17DA}"/>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BFE8DD2-1E56-4BEC-867F-BFAF4D203607}" type="datetimeFigureOut">
              <a:rPr lang="en-US"/>
              <a:pPr>
                <a:defRPr/>
              </a:pPr>
              <a:t>12/1/2020</a:t>
            </a:fld>
            <a:endParaRPr lang="en-US"/>
          </a:p>
        </p:txBody>
      </p:sp>
      <p:sp>
        <p:nvSpPr>
          <p:cNvPr id="5" name="Footer Placeholder 4">
            <a:extLst>
              <a:ext uri="{FF2B5EF4-FFF2-40B4-BE49-F238E27FC236}">
                <a16:creationId xmlns:a16="http://schemas.microsoft.com/office/drawing/2014/main" id="{50BBDF7D-1B5C-4C78-9E68-B2C0646D436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35F73A73-F997-450E-B46D-EF01F0E2D39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53C2576-83E1-4CB2-9BDE-C587A2F46F48}" type="slidenum">
              <a:rPr lang="en-US" altLang="en-US"/>
              <a:pPr>
                <a:defRPr/>
              </a:pPr>
              <a:t>‹#›</a:t>
            </a:fld>
            <a:endParaRPr lang="en-US" altLang="en-US"/>
          </a:p>
        </p:txBody>
      </p:sp>
    </p:spTree>
    <p:extLst>
      <p:ext uri="{BB962C8B-B14F-4D97-AF65-F5344CB8AC3E}">
        <p14:creationId xmlns:p14="http://schemas.microsoft.com/office/powerpoint/2010/main" val="162292281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0E6A0DE-72BE-44C4-ABE6-E1402BA5F2EF}"/>
              </a:ext>
            </a:extLst>
          </p:cNvPr>
          <p:cNvSpPr txBox="1">
            <a:spLocks/>
          </p:cNvSpPr>
          <p:nvPr userDrawn="1"/>
        </p:nvSpPr>
        <p:spPr>
          <a:xfrm>
            <a:off x="1062038" y="1370013"/>
            <a:ext cx="7624762" cy="1143000"/>
          </a:xfrm>
          <a:prstGeom prst="rect">
            <a:avLst/>
          </a:prstGeom>
        </p:spPr>
        <p:txBody>
          <a:bodyPr anchor="ctr">
            <a:normAutofit/>
          </a:bodyPr>
          <a:lstStyle>
            <a:lvl1pPr algn="l" defTabSz="457200" rtl="0" eaLnBrk="1" latinLnBrk="0" hangingPunct="1">
              <a:spcBef>
                <a:spcPct val="0"/>
              </a:spcBef>
              <a:buNone/>
              <a:defRPr sz="4400" b="1" kern="1200">
                <a:solidFill>
                  <a:srgbClr val="009944"/>
                </a:solidFill>
                <a:latin typeface="Franklin Gothic Medium"/>
                <a:ea typeface="+mj-ea"/>
                <a:cs typeface="Franklin Gothic Medium"/>
              </a:defRPr>
            </a:lvl1pPr>
          </a:lstStyle>
          <a:p>
            <a:pPr>
              <a:defRPr/>
            </a:pPr>
            <a:r>
              <a:rPr lang="en-CA" dirty="0"/>
              <a:t>Click to edit Master title style</a:t>
            </a:r>
            <a:endParaRPr lang="en-US" dirty="0"/>
          </a:p>
        </p:txBody>
      </p:sp>
      <p:sp>
        <p:nvSpPr>
          <p:cNvPr id="3" name="Text Placeholder 2"/>
          <p:cNvSpPr>
            <a:spLocks noGrp="1"/>
          </p:cNvSpPr>
          <p:nvPr>
            <p:ph type="body" idx="1"/>
          </p:nvPr>
        </p:nvSpPr>
        <p:spPr>
          <a:xfrm>
            <a:off x="1062679" y="2513014"/>
            <a:ext cx="7624120" cy="3690078"/>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dirty="0"/>
              <a:t>Click to edit Master text styles</a:t>
            </a:r>
          </a:p>
        </p:txBody>
      </p:sp>
      <p:sp>
        <p:nvSpPr>
          <p:cNvPr id="5" name="Date Placeholder 3">
            <a:extLst>
              <a:ext uri="{FF2B5EF4-FFF2-40B4-BE49-F238E27FC236}">
                <a16:creationId xmlns:a16="http://schemas.microsoft.com/office/drawing/2014/main" id="{48B8A3A9-570E-4FA9-A903-C7E8BC088452}"/>
              </a:ext>
            </a:extLst>
          </p:cNvPr>
          <p:cNvSpPr>
            <a:spLocks noGrp="1"/>
          </p:cNvSpPr>
          <p:nvPr>
            <p:ph type="dt" sz="half" idx="10"/>
          </p:nvPr>
        </p:nvSpPr>
        <p:spPr/>
        <p:txBody>
          <a:bodyPr/>
          <a:lstStyle>
            <a:lvl1pPr>
              <a:defRPr/>
            </a:lvl1pPr>
          </a:lstStyle>
          <a:p>
            <a:pPr>
              <a:defRPr/>
            </a:pPr>
            <a:fld id="{458EEF5A-F231-C441-95DC-3802D2B84F09}" type="datetime1">
              <a:rPr lang="en-CA"/>
              <a:pPr>
                <a:defRPr/>
              </a:pPr>
              <a:t>2020-12-01</a:t>
            </a:fld>
            <a:endParaRPr lang="en-US"/>
          </a:p>
        </p:txBody>
      </p:sp>
      <p:sp>
        <p:nvSpPr>
          <p:cNvPr id="6" name="Footer Placeholder 4">
            <a:extLst>
              <a:ext uri="{FF2B5EF4-FFF2-40B4-BE49-F238E27FC236}">
                <a16:creationId xmlns:a16="http://schemas.microsoft.com/office/drawing/2014/main" id="{6DB317DA-C685-4714-BAFE-4C17D8C1B09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A07D3BC-DD44-4357-A452-20990D1B59A3}"/>
              </a:ext>
            </a:extLst>
          </p:cNvPr>
          <p:cNvSpPr>
            <a:spLocks noGrp="1"/>
          </p:cNvSpPr>
          <p:nvPr>
            <p:ph type="sldNum" sz="quarter" idx="12"/>
          </p:nvPr>
        </p:nvSpPr>
        <p:spPr/>
        <p:txBody>
          <a:bodyPr/>
          <a:lstStyle>
            <a:lvl1pPr>
              <a:defRPr/>
            </a:lvl1pPr>
          </a:lstStyle>
          <a:p>
            <a:pPr>
              <a:defRPr/>
            </a:pPr>
            <a:fld id="{D0979747-F1D7-4C5E-B35F-A4895A3BF392}" type="slidenum">
              <a:rPr lang="en-US" altLang="en-US"/>
              <a:pPr>
                <a:defRPr/>
              </a:pPr>
              <a:t>‹#›</a:t>
            </a:fld>
            <a:endParaRPr lang="en-US" altLang="en-US"/>
          </a:p>
        </p:txBody>
      </p:sp>
    </p:spTree>
    <p:extLst>
      <p:ext uri="{BB962C8B-B14F-4D97-AF65-F5344CB8AC3E}">
        <p14:creationId xmlns:p14="http://schemas.microsoft.com/office/powerpoint/2010/main" val="380211994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420AFC9-DA49-4AF2-BBFD-B421B3783729}"/>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1568092-24D4-4A8D-91DD-7C07FD087249}" type="datetimeFigureOut">
              <a:rPr lang="en-US"/>
              <a:pPr>
                <a:defRPr/>
              </a:pPr>
              <a:t>12/1/2020</a:t>
            </a:fld>
            <a:endParaRPr lang="en-US"/>
          </a:p>
        </p:txBody>
      </p:sp>
      <p:sp>
        <p:nvSpPr>
          <p:cNvPr id="5" name="Footer Placeholder 4">
            <a:extLst>
              <a:ext uri="{FF2B5EF4-FFF2-40B4-BE49-F238E27FC236}">
                <a16:creationId xmlns:a16="http://schemas.microsoft.com/office/drawing/2014/main" id="{C41B93E9-4F07-4D85-A26D-801D83D647A8}"/>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343930B8-1980-4BDE-B438-7AC44BA148E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5666A614-7BD8-4E06-80BA-A0A1DF1F581A}" type="slidenum">
              <a:rPr lang="en-US" altLang="en-US"/>
              <a:pPr>
                <a:defRPr/>
              </a:pPr>
              <a:t>‹#›</a:t>
            </a:fld>
            <a:endParaRPr lang="en-US" altLang="en-US"/>
          </a:p>
        </p:txBody>
      </p:sp>
    </p:spTree>
    <p:extLst>
      <p:ext uri="{BB962C8B-B14F-4D97-AF65-F5344CB8AC3E}">
        <p14:creationId xmlns:p14="http://schemas.microsoft.com/office/powerpoint/2010/main" val="10744728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FE1C3B-C749-4400-8E72-6A652E6D6C22}" type="datetimeFigureOut">
              <a:rPr lang="en-US" smtClean="0">
                <a:solidFill>
                  <a:prstClr val="black">
                    <a:tint val="75000"/>
                  </a:prstClr>
                </a:solidFill>
              </a:rPr>
              <a:pPr/>
              <a:t>12/1/2020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5907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10FC58-E6CC-4293-83C2-12FC2885F73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779D86C-D1FE-400E-8A86-BE61E3BDF863}" type="datetimeFigureOut">
              <a:rPr lang="en-US"/>
              <a:pPr>
                <a:defRPr/>
              </a:pPr>
              <a:t>12/1/2020</a:t>
            </a:fld>
            <a:endParaRPr lang="en-US"/>
          </a:p>
        </p:txBody>
      </p:sp>
      <p:sp>
        <p:nvSpPr>
          <p:cNvPr id="5" name="Footer Placeholder 4">
            <a:extLst>
              <a:ext uri="{FF2B5EF4-FFF2-40B4-BE49-F238E27FC236}">
                <a16:creationId xmlns:a16="http://schemas.microsoft.com/office/drawing/2014/main" id="{730E24D0-DA60-4B9C-B832-70CBF2FDF463}"/>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DD909E50-E5C7-4CBE-A9FA-F243B72B240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3D54A71-3AD7-4398-881D-BFE281607078}" type="slidenum">
              <a:rPr lang="en-US" altLang="en-US"/>
              <a:pPr>
                <a:defRPr/>
              </a:pPr>
              <a:t>‹#›</a:t>
            </a:fld>
            <a:endParaRPr lang="en-US" altLang="en-US"/>
          </a:p>
        </p:txBody>
      </p:sp>
    </p:spTree>
    <p:extLst>
      <p:ext uri="{BB962C8B-B14F-4D97-AF65-F5344CB8AC3E}">
        <p14:creationId xmlns:p14="http://schemas.microsoft.com/office/powerpoint/2010/main" val="369991741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780B67-CB44-4C0D-9430-736D82D4DEB3}"/>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45A9C6-E26E-4F41-832D-D412F1E398C2}" type="datetimeFigureOut">
              <a:rPr lang="en-US"/>
              <a:pPr>
                <a:defRPr/>
              </a:pPr>
              <a:t>12/1/2020</a:t>
            </a:fld>
            <a:endParaRPr lang="en-US"/>
          </a:p>
        </p:txBody>
      </p:sp>
      <p:sp>
        <p:nvSpPr>
          <p:cNvPr id="5" name="Footer Placeholder 4">
            <a:extLst>
              <a:ext uri="{FF2B5EF4-FFF2-40B4-BE49-F238E27FC236}">
                <a16:creationId xmlns:a16="http://schemas.microsoft.com/office/drawing/2014/main" id="{581EBFF8-33D3-43DC-B4F6-5A9F7E48ABDF}"/>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08B025A6-74AC-4FBE-A479-7C129FB6DDC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0F25DF1-D5BB-4DC4-AC44-147F95E815E2}" type="slidenum">
              <a:rPr lang="en-US" altLang="en-US"/>
              <a:pPr>
                <a:defRPr/>
              </a:pPr>
              <a:t>‹#›</a:t>
            </a:fld>
            <a:endParaRPr lang="en-US" altLang="en-US"/>
          </a:p>
        </p:txBody>
      </p:sp>
    </p:spTree>
    <p:extLst>
      <p:ext uri="{BB962C8B-B14F-4D97-AF65-F5344CB8AC3E}">
        <p14:creationId xmlns:p14="http://schemas.microsoft.com/office/powerpoint/2010/main" val="49482035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3445C4-EA62-4877-8725-E9EFDF73519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FE11D49-299D-4307-B2B5-CF017BB32315}" type="datetimeFigureOut">
              <a:rPr lang="en-US"/>
              <a:pPr>
                <a:defRPr/>
              </a:pPr>
              <a:t>12/1/2020</a:t>
            </a:fld>
            <a:endParaRPr lang="en-US"/>
          </a:p>
        </p:txBody>
      </p:sp>
      <p:sp>
        <p:nvSpPr>
          <p:cNvPr id="6" name="Footer Placeholder 5">
            <a:extLst>
              <a:ext uri="{FF2B5EF4-FFF2-40B4-BE49-F238E27FC236}">
                <a16:creationId xmlns:a16="http://schemas.microsoft.com/office/drawing/2014/main" id="{F63D3DAD-FC90-4D12-A4DD-F1AFD3968CC3}"/>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A0ADCA3A-E719-45BA-8D83-8023933E0DF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AED0539-716A-4A6D-80E5-5B027E8F6802}" type="slidenum">
              <a:rPr lang="en-US" altLang="en-US"/>
              <a:pPr>
                <a:defRPr/>
              </a:pPr>
              <a:t>‹#›</a:t>
            </a:fld>
            <a:endParaRPr lang="en-US" altLang="en-US"/>
          </a:p>
        </p:txBody>
      </p:sp>
    </p:spTree>
    <p:extLst>
      <p:ext uri="{BB962C8B-B14F-4D97-AF65-F5344CB8AC3E}">
        <p14:creationId xmlns:p14="http://schemas.microsoft.com/office/powerpoint/2010/main" val="202940416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435A2D-CB95-404E-85B5-1A7F05B59185}"/>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C36DB5B-6CB7-47F4-B3A9-A7CF850F0FEC}" type="datetimeFigureOut">
              <a:rPr lang="en-US"/>
              <a:pPr>
                <a:defRPr/>
              </a:pPr>
              <a:t>12/1/2020</a:t>
            </a:fld>
            <a:endParaRPr lang="en-US"/>
          </a:p>
        </p:txBody>
      </p:sp>
      <p:sp>
        <p:nvSpPr>
          <p:cNvPr id="8" name="Footer Placeholder 7">
            <a:extLst>
              <a:ext uri="{FF2B5EF4-FFF2-40B4-BE49-F238E27FC236}">
                <a16:creationId xmlns:a16="http://schemas.microsoft.com/office/drawing/2014/main" id="{3C9547C9-19FC-417D-9343-44EAEAD185F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C2B40EE4-E354-4A1C-ADE9-65F491D9EBE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DD75DFA-8AD0-42DB-A3D3-CB02782880D9}" type="slidenum">
              <a:rPr lang="en-US" altLang="en-US"/>
              <a:pPr>
                <a:defRPr/>
              </a:pPr>
              <a:t>‹#›</a:t>
            </a:fld>
            <a:endParaRPr lang="en-US" altLang="en-US"/>
          </a:p>
        </p:txBody>
      </p:sp>
    </p:spTree>
    <p:extLst>
      <p:ext uri="{BB962C8B-B14F-4D97-AF65-F5344CB8AC3E}">
        <p14:creationId xmlns:p14="http://schemas.microsoft.com/office/powerpoint/2010/main" val="205601630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732354-5D81-463E-B422-28CB978206D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4CBC820-C489-4FA4-852C-2F8DD9CF9EFF}" type="datetimeFigureOut">
              <a:rPr lang="en-US"/>
              <a:pPr>
                <a:defRPr/>
              </a:pPr>
              <a:t>12/1/2020</a:t>
            </a:fld>
            <a:endParaRPr lang="en-US"/>
          </a:p>
        </p:txBody>
      </p:sp>
      <p:sp>
        <p:nvSpPr>
          <p:cNvPr id="4" name="Footer Placeholder 3">
            <a:extLst>
              <a:ext uri="{FF2B5EF4-FFF2-40B4-BE49-F238E27FC236}">
                <a16:creationId xmlns:a16="http://schemas.microsoft.com/office/drawing/2014/main" id="{F95DB6AF-5EE5-4CBE-8DF6-179F56465C34}"/>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482CB9A9-200F-47A6-A301-151ECDB1E60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95AA6676-BBC3-4358-BBDC-4CFB9BB6ED3D}" type="slidenum">
              <a:rPr lang="en-US" altLang="en-US"/>
              <a:pPr>
                <a:defRPr/>
              </a:pPr>
              <a:t>‹#›</a:t>
            </a:fld>
            <a:endParaRPr lang="en-US" altLang="en-US"/>
          </a:p>
        </p:txBody>
      </p:sp>
    </p:spTree>
    <p:extLst>
      <p:ext uri="{BB962C8B-B14F-4D97-AF65-F5344CB8AC3E}">
        <p14:creationId xmlns:p14="http://schemas.microsoft.com/office/powerpoint/2010/main" val="242746568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61726C-2B00-4599-B9DC-EB18F81FB16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B843497-D4B0-47C4-AF9C-BB332EDF3B78}" type="datetimeFigureOut">
              <a:rPr lang="en-US"/>
              <a:pPr>
                <a:defRPr/>
              </a:pPr>
              <a:t>12/1/2020</a:t>
            </a:fld>
            <a:endParaRPr lang="en-US"/>
          </a:p>
        </p:txBody>
      </p:sp>
      <p:sp>
        <p:nvSpPr>
          <p:cNvPr id="3" name="Footer Placeholder 2">
            <a:extLst>
              <a:ext uri="{FF2B5EF4-FFF2-40B4-BE49-F238E27FC236}">
                <a16:creationId xmlns:a16="http://schemas.microsoft.com/office/drawing/2014/main" id="{00CB43AA-0B0D-47B7-9E50-F0BB484F76F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CDB8FE08-E5DF-49C0-AA0B-F87E0C7C3ED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5FCE9723-32FE-49D1-A0A6-123CB81976F2}" type="slidenum">
              <a:rPr lang="en-US" altLang="en-US"/>
              <a:pPr>
                <a:defRPr/>
              </a:pPr>
              <a:t>‹#›</a:t>
            </a:fld>
            <a:endParaRPr lang="en-US" altLang="en-US"/>
          </a:p>
        </p:txBody>
      </p:sp>
    </p:spTree>
    <p:extLst>
      <p:ext uri="{BB962C8B-B14F-4D97-AF65-F5344CB8AC3E}">
        <p14:creationId xmlns:p14="http://schemas.microsoft.com/office/powerpoint/2010/main" val="134930578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a:extLst>
              <a:ext uri="{FF2B5EF4-FFF2-40B4-BE49-F238E27FC236}">
                <a16:creationId xmlns:a16="http://schemas.microsoft.com/office/drawing/2014/main" id="{140C21B9-4157-4D97-BCC5-02C45885F23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FFB5C0B-8D90-4D27-8EB8-965B114E9C6D}" type="datetimeFigureOut">
              <a:rPr lang="en-US"/>
              <a:pPr>
                <a:defRPr/>
              </a:pPr>
              <a:t>12/1/2020</a:t>
            </a:fld>
            <a:endParaRPr lang="en-US"/>
          </a:p>
        </p:txBody>
      </p:sp>
      <p:sp>
        <p:nvSpPr>
          <p:cNvPr id="6" name="Footer Placeholder 5">
            <a:extLst>
              <a:ext uri="{FF2B5EF4-FFF2-40B4-BE49-F238E27FC236}">
                <a16:creationId xmlns:a16="http://schemas.microsoft.com/office/drawing/2014/main" id="{2B5ABA3A-9F85-40EA-82F7-0E6B44EC13D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DDCB5F95-E5F6-4C2A-A24C-3328F290656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B2ACBAC-0CDB-447B-A289-A7DDACD0511F}" type="slidenum">
              <a:rPr lang="en-US" altLang="en-US"/>
              <a:pPr>
                <a:defRPr/>
              </a:pPr>
              <a:t>‹#›</a:t>
            </a:fld>
            <a:endParaRPr lang="en-US" altLang="en-US"/>
          </a:p>
        </p:txBody>
      </p:sp>
    </p:spTree>
    <p:extLst>
      <p:ext uri="{BB962C8B-B14F-4D97-AF65-F5344CB8AC3E}">
        <p14:creationId xmlns:p14="http://schemas.microsoft.com/office/powerpoint/2010/main" val="379023795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a:extLst>
              <a:ext uri="{FF2B5EF4-FFF2-40B4-BE49-F238E27FC236}">
                <a16:creationId xmlns:a16="http://schemas.microsoft.com/office/drawing/2014/main" id="{9D1E71FF-BBA8-4327-9823-BD3C8A67C87D}"/>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7D0D69E-EEC9-463F-9C7A-C6254EC2A1EB}" type="datetimeFigureOut">
              <a:rPr lang="en-US"/>
              <a:pPr>
                <a:defRPr/>
              </a:pPr>
              <a:t>12/1/2020</a:t>
            </a:fld>
            <a:endParaRPr lang="en-US"/>
          </a:p>
        </p:txBody>
      </p:sp>
      <p:sp>
        <p:nvSpPr>
          <p:cNvPr id="6" name="Footer Placeholder 5">
            <a:extLst>
              <a:ext uri="{FF2B5EF4-FFF2-40B4-BE49-F238E27FC236}">
                <a16:creationId xmlns:a16="http://schemas.microsoft.com/office/drawing/2014/main" id="{55246A46-C147-4971-B3FD-C81D67BF6526}"/>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0886882-A5A7-40A7-833B-8906915A799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574FC3BB-B1CD-42A1-BA9B-E4B068E0973C}" type="slidenum">
              <a:rPr lang="en-US" altLang="en-US"/>
              <a:pPr>
                <a:defRPr/>
              </a:pPr>
              <a:t>‹#›</a:t>
            </a:fld>
            <a:endParaRPr lang="en-US" altLang="en-US"/>
          </a:p>
        </p:txBody>
      </p:sp>
    </p:spTree>
    <p:extLst>
      <p:ext uri="{BB962C8B-B14F-4D97-AF65-F5344CB8AC3E}">
        <p14:creationId xmlns:p14="http://schemas.microsoft.com/office/powerpoint/2010/main" val="301929624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28C21C-45F4-49E0-BB0F-1945EDEC186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666B9D7-01AC-40CF-BE8E-29440BEAE229}" type="datetimeFigureOut">
              <a:rPr lang="en-US"/>
              <a:pPr>
                <a:defRPr/>
              </a:pPr>
              <a:t>12/1/2020</a:t>
            </a:fld>
            <a:endParaRPr lang="en-US"/>
          </a:p>
        </p:txBody>
      </p:sp>
      <p:sp>
        <p:nvSpPr>
          <p:cNvPr id="5" name="Footer Placeholder 4">
            <a:extLst>
              <a:ext uri="{FF2B5EF4-FFF2-40B4-BE49-F238E27FC236}">
                <a16:creationId xmlns:a16="http://schemas.microsoft.com/office/drawing/2014/main" id="{CA44BB44-7E2C-470A-8670-A7A24C8175E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85022E67-6A2B-4418-9895-971D046C30B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0D02C46B-17D9-43BB-BE1A-A0094F5B0326}" type="slidenum">
              <a:rPr lang="en-US" altLang="en-US"/>
              <a:pPr>
                <a:defRPr/>
              </a:pPr>
              <a:t>‹#›</a:t>
            </a:fld>
            <a:endParaRPr lang="en-US" altLang="en-US"/>
          </a:p>
        </p:txBody>
      </p:sp>
    </p:spTree>
    <p:extLst>
      <p:ext uri="{BB962C8B-B14F-4D97-AF65-F5344CB8AC3E}">
        <p14:creationId xmlns:p14="http://schemas.microsoft.com/office/powerpoint/2010/main" val="372311651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CC54A9-A206-4877-BD5A-A8DB0D0AF04D}"/>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81633C4-675F-4784-B258-AF64BB1C6A9C}" type="datetimeFigureOut">
              <a:rPr lang="en-US"/>
              <a:pPr>
                <a:defRPr/>
              </a:pPr>
              <a:t>12/1/2020</a:t>
            </a:fld>
            <a:endParaRPr lang="en-US"/>
          </a:p>
        </p:txBody>
      </p:sp>
      <p:sp>
        <p:nvSpPr>
          <p:cNvPr id="5" name="Footer Placeholder 4">
            <a:extLst>
              <a:ext uri="{FF2B5EF4-FFF2-40B4-BE49-F238E27FC236}">
                <a16:creationId xmlns:a16="http://schemas.microsoft.com/office/drawing/2014/main" id="{2AB56825-92BC-439E-8E4B-4F2BCA78440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35758130-F130-448A-9C46-386957C279E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954FA62-55F9-4AD0-8295-EBBFE6BC36D1}" type="slidenum">
              <a:rPr lang="en-US" altLang="en-US"/>
              <a:pPr>
                <a:defRPr/>
              </a:pPr>
              <a:t>‹#›</a:t>
            </a:fld>
            <a:endParaRPr lang="en-US" altLang="en-US"/>
          </a:p>
        </p:txBody>
      </p:sp>
    </p:spTree>
    <p:extLst>
      <p:ext uri="{BB962C8B-B14F-4D97-AF65-F5344CB8AC3E}">
        <p14:creationId xmlns:p14="http://schemas.microsoft.com/office/powerpoint/2010/main" val="2725157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bg>
      <p:bgRef idx="1003">
        <a:schemeClr val="bg2"/>
      </p:bgRef>
    </p:bg>
    <p:spTree>
      <p:nvGrpSpPr>
        <p:cNvPr id="1" name=""/>
        <p:cNvGrpSpPr/>
        <p:nvPr/>
      </p:nvGrpSpPr>
      <p:grpSpPr>
        <a:xfrm>
          <a:off x="0" y="0"/>
          <a:ext cx="0" cy="0"/>
          <a:chOff x="0" y="0"/>
          <a:chExt cx="0" cy="0"/>
        </a:xfrm>
      </p:grpSpPr>
      <p:sp>
        <p:nvSpPr>
          <p:cNvPr id="2" name="TextBox 1"/>
          <p:cNvSpPr txBox="1"/>
          <p:nvPr/>
        </p:nvSpPr>
        <p:spPr>
          <a:xfrm>
            <a:off x="1378689" y="3187345"/>
            <a:ext cx="184666" cy="369332"/>
          </a:xfrm>
          <a:prstGeom prst="rect">
            <a:avLst/>
          </a:prstGeom>
          <a:noFill/>
        </p:spPr>
        <p:txBody>
          <a:bodyPr wrap="none" rtlCol="0">
            <a:spAutoFit/>
          </a:bodyPr>
          <a:lstStyle/>
          <a:p>
            <a:endParaRPr lang="en-US" dirty="0"/>
          </a:p>
        </p:txBody>
      </p:sp>
      <p:sp>
        <p:nvSpPr>
          <p:cNvPr id="10" name="TextBox 9"/>
          <p:cNvSpPr txBox="1"/>
          <p:nvPr/>
        </p:nvSpPr>
        <p:spPr>
          <a:xfrm>
            <a:off x="1378689" y="3187345"/>
            <a:ext cx="184666" cy="369332"/>
          </a:xfrm>
          <a:prstGeom prst="rect">
            <a:avLst/>
          </a:prstGeom>
          <a:noFill/>
        </p:spPr>
        <p:txBody>
          <a:bodyPr wrap="none" rtlCol="0">
            <a:spAutoFit/>
          </a:bodyPr>
          <a:lstStyle/>
          <a:p>
            <a:endParaRPr lang="en-US" dirty="0"/>
          </a:p>
        </p:txBody>
      </p:sp>
      <p:sp>
        <p:nvSpPr>
          <p:cNvPr id="11" name="TextBox 10"/>
          <p:cNvSpPr txBox="1"/>
          <p:nvPr/>
        </p:nvSpPr>
        <p:spPr>
          <a:xfrm>
            <a:off x="1378689" y="3187345"/>
            <a:ext cx="184666" cy="369332"/>
          </a:xfrm>
          <a:prstGeom prst="rect">
            <a:avLst/>
          </a:prstGeom>
          <a:noFill/>
        </p:spPr>
        <p:txBody>
          <a:bodyPr wrap="none" rtlCol="0">
            <a:spAutoFit/>
          </a:bodyPr>
          <a:lstStyle/>
          <a:p>
            <a:endParaRPr lang="en-US" dirty="0"/>
          </a:p>
        </p:txBody>
      </p:sp>
      <p:sp>
        <p:nvSpPr>
          <p:cNvPr id="14" name="Title 13"/>
          <p:cNvSpPr>
            <a:spLocks noGrp="1"/>
          </p:cNvSpPr>
          <p:nvPr>
            <p:ph type="title" hasCustomPrompt="1"/>
          </p:nvPr>
        </p:nvSpPr>
        <p:spPr>
          <a:xfrm>
            <a:off x="506694" y="3416048"/>
            <a:ext cx="6802482" cy="494412"/>
          </a:xfrm>
        </p:spPr>
        <p:txBody>
          <a:bodyPr anchor="ctr">
            <a:noAutofit/>
          </a:bodyPr>
          <a:lstStyle>
            <a:lvl1pPr>
              <a:defRPr sz="4400" b="1" i="0" spc="0" baseline="0">
                <a:solidFill>
                  <a:srgbClr val="FFFFFF"/>
                </a:solidFill>
                <a:latin typeface="Georgia Pro Cond" panose="02040506050405020303" pitchFamily="18" charset="0"/>
                <a:cs typeface="Arial"/>
              </a:defRPr>
            </a:lvl1pPr>
          </a:lstStyle>
          <a:p>
            <a:r>
              <a:rPr lang="en-US" dirty="0"/>
              <a:t>Section Heading</a:t>
            </a:r>
          </a:p>
        </p:txBody>
      </p:sp>
      <p:sp>
        <p:nvSpPr>
          <p:cNvPr id="20" name="Text Placeholder 19"/>
          <p:cNvSpPr>
            <a:spLocks noGrp="1"/>
          </p:cNvSpPr>
          <p:nvPr>
            <p:ph type="body" sz="quarter" idx="10" hasCustomPrompt="1"/>
          </p:nvPr>
        </p:nvSpPr>
        <p:spPr>
          <a:xfrm>
            <a:off x="526131" y="2945804"/>
            <a:ext cx="3700462" cy="336549"/>
          </a:xfrm>
        </p:spPr>
        <p:txBody>
          <a:bodyPr anchor="ctr">
            <a:noAutofit/>
          </a:bodyPr>
          <a:lstStyle>
            <a:lvl1pPr marL="0" indent="0">
              <a:buNone/>
              <a:defRPr sz="1600" b="1" i="0" spc="50" baseline="0">
                <a:solidFill>
                  <a:srgbClr val="A6A6A6"/>
                </a:solidFill>
                <a:latin typeface="Arial"/>
                <a:cs typeface="Arial"/>
              </a:defRPr>
            </a:lvl1pPr>
          </a:lstStyle>
          <a:p>
            <a:pPr lvl="0"/>
            <a:r>
              <a:rPr lang="en-US" dirty="0"/>
              <a:t>SECTION NUMBER OR SUBTITLE</a:t>
            </a:r>
          </a:p>
        </p:txBody>
      </p:sp>
      <p:sp>
        <p:nvSpPr>
          <p:cNvPr id="7" name="Rectangle 6"/>
          <p:cNvSpPr/>
          <p:nvPr userDrawn="1"/>
        </p:nvSpPr>
        <p:spPr>
          <a:xfrm>
            <a:off x="452845" y="572590"/>
            <a:ext cx="8334103" cy="4571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444137" y="6354415"/>
            <a:ext cx="8342812" cy="5225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9666262"/>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FE1C3B-C749-4400-8E72-6A652E6D6C22}" type="datetimeFigureOut">
              <a:rPr lang="en-US" smtClean="0">
                <a:solidFill>
                  <a:prstClr val="black">
                    <a:tint val="75000"/>
                  </a:prstClr>
                </a:solidFill>
              </a:rPr>
              <a:pPr/>
              <a:t>12/1/2020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634542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30D6B28-A71A-4014-8838-D47DF39B2BC1}"/>
              </a:ext>
            </a:extLst>
          </p:cNvPr>
          <p:cNvSpPr txBox="1">
            <a:spLocks/>
          </p:cNvSpPr>
          <p:nvPr userDrawn="1"/>
        </p:nvSpPr>
        <p:spPr>
          <a:xfrm>
            <a:off x="1062038" y="1370013"/>
            <a:ext cx="7624762" cy="1143000"/>
          </a:xfrm>
          <a:prstGeom prst="rect">
            <a:avLst/>
          </a:prstGeom>
        </p:spPr>
        <p:txBody>
          <a:bodyPr anchor="ctr">
            <a:normAutofit/>
          </a:bodyPr>
          <a:lstStyle>
            <a:lvl1pPr algn="l" defTabSz="457200" rtl="0" eaLnBrk="1" latinLnBrk="0" hangingPunct="1">
              <a:spcBef>
                <a:spcPct val="0"/>
              </a:spcBef>
              <a:buNone/>
              <a:defRPr sz="4400" b="1" kern="1200">
                <a:solidFill>
                  <a:srgbClr val="009944"/>
                </a:solidFill>
                <a:latin typeface="Franklin Gothic Medium"/>
                <a:ea typeface="+mj-ea"/>
                <a:cs typeface="Franklin Gothic Medium"/>
              </a:defRPr>
            </a:lvl1pPr>
          </a:lstStyle>
          <a:p>
            <a:pPr>
              <a:defRPr/>
            </a:pPr>
            <a:r>
              <a:rPr lang="en-CA" dirty="0"/>
              <a:t>Click to edit Master title style</a:t>
            </a:r>
            <a:endParaRPr lang="en-US" dirty="0"/>
          </a:p>
        </p:txBody>
      </p:sp>
      <p:sp>
        <p:nvSpPr>
          <p:cNvPr id="3" name="Text Placeholder 2"/>
          <p:cNvSpPr>
            <a:spLocks noGrp="1"/>
          </p:cNvSpPr>
          <p:nvPr>
            <p:ph type="body" idx="1"/>
          </p:nvPr>
        </p:nvSpPr>
        <p:spPr>
          <a:xfrm>
            <a:off x="1062679" y="2513014"/>
            <a:ext cx="7624120" cy="3690078"/>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dirty="0"/>
              <a:t>Click to edit Master text styles</a:t>
            </a:r>
          </a:p>
        </p:txBody>
      </p:sp>
      <p:sp>
        <p:nvSpPr>
          <p:cNvPr id="5" name="Date Placeholder 3">
            <a:extLst>
              <a:ext uri="{FF2B5EF4-FFF2-40B4-BE49-F238E27FC236}">
                <a16:creationId xmlns:a16="http://schemas.microsoft.com/office/drawing/2014/main" id="{5FC82BA1-81FB-496A-BFB8-FA6F48C0EA70}"/>
              </a:ext>
            </a:extLst>
          </p:cNvPr>
          <p:cNvSpPr>
            <a:spLocks noGrp="1"/>
          </p:cNvSpPr>
          <p:nvPr>
            <p:ph type="dt" sz="half" idx="10"/>
          </p:nvPr>
        </p:nvSpPr>
        <p:spPr/>
        <p:txBody>
          <a:bodyPr/>
          <a:lstStyle>
            <a:lvl1pPr>
              <a:defRPr/>
            </a:lvl1pPr>
          </a:lstStyle>
          <a:p>
            <a:pPr>
              <a:defRPr/>
            </a:pPr>
            <a:fld id="{458EEF5A-F231-C441-95DC-3802D2B84F09}" type="datetime1">
              <a:rPr lang="en-CA"/>
              <a:pPr>
                <a:defRPr/>
              </a:pPr>
              <a:t>2020-12-01</a:t>
            </a:fld>
            <a:endParaRPr lang="en-US"/>
          </a:p>
        </p:txBody>
      </p:sp>
      <p:sp>
        <p:nvSpPr>
          <p:cNvPr id="6" name="Footer Placeholder 4">
            <a:extLst>
              <a:ext uri="{FF2B5EF4-FFF2-40B4-BE49-F238E27FC236}">
                <a16:creationId xmlns:a16="http://schemas.microsoft.com/office/drawing/2014/main" id="{C37B5485-EF63-4469-AC53-496706641A2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E51FDEF-0532-487F-8EB6-2C37EB82CB4C}"/>
              </a:ext>
            </a:extLst>
          </p:cNvPr>
          <p:cNvSpPr>
            <a:spLocks noGrp="1"/>
          </p:cNvSpPr>
          <p:nvPr>
            <p:ph type="sldNum" sz="quarter" idx="12"/>
          </p:nvPr>
        </p:nvSpPr>
        <p:spPr/>
        <p:txBody>
          <a:bodyPr/>
          <a:lstStyle>
            <a:lvl1pPr>
              <a:defRPr/>
            </a:lvl1pPr>
          </a:lstStyle>
          <a:p>
            <a:pPr>
              <a:defRPr/>
            </a:pPr>
            <a:fld id="{DB14930B-EE48-4BF1-AC6A-E7EB0202BD8E}" type="slidenum">
              <a:rPr lang="en-US" altLang="en-US"/>
              <a:pPr>
                <a:defRPr/>
              </a:pPr>
              <a:t>‹#›</a:t>
            </a:fld>
            <a:endParaRPr lang="en-US" altLang="en-US"/>
          </a:p>
        </p:txBody>
      </p:sp>
    </p:spTree>
    <p:extLst>
      <p:ext uri="{BB962C8B-B14F-4D97-AF65-F5344CB8AC3E}">
        <p14:creationId xmlns:p14="http://schemas.microsoft.com/office/powerpoint/2010/main" val="3567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FE1C3B-C749-4400-8E72-6A652E6D6C22}" type="datetimeFigureOut">
              <a:rPr lang="en-US" smtClean="0">
                <a:solidFill>
                  <a:prstClr val="black">
                    <a:tint val="75000"/>
                  </a:prstClr>
                </a:solidFill>
              </a:rPr>
              <a:pPr/>
              <a:t>12/1/2020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4862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FE1C3B-C749-4400-8E72-6A652E6D6C22}" type="datetimeFigureOut">
              <a:rPr lang="en-US" smtClean="0">
                <a:solidFill>
                  <a:prstClr val="black">
                    <a:tint val="75000"/>
                  </a:prstClr>
                </a:solidFill>
              </a:rPr>
              <a:pPr/>
              <a:t>12/1/2020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92034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FE1C3B-C749-4400-8E72-6A652E6D6C22}" type="datetimeFigureOut">
              <a:rPr lang="en-US" smtClean="0">
                <a:solidFill>
                  <a:prstClr val="black">
                    <a:tint val="75000"/>
                  </a:prstClr>
                </a:solidFill>
              </a:rPr>
              <a:pPr/>
              <a:t>12/1/2020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9313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FE1C3B-C749-4400-8E72-6A652E6D6C22}" type="datetimeFigureOut">
              <a:rPr lang="en-US" smtClean="0">
                <a:solidFill>
                  <a:prstClr val="black">
                    <a:tint val="75000"/>
                  </a:prstClr>
                </a:solidFill>
              </a:rPr>
              <a:pPr/>
              <a:t>12/1/2020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197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12/1/2020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1255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12/1/2020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4284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5032109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126370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213170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only: white">
    <p:spTree>
      <p:nvGrpSpPr>
        <p:cNvPr id="1" name=""/>
        <p:cNvGrpSpPr/>
        <p:nvPr/>
      </p:nvGrpSpPr>
      <p:grpSpPr>
        <a:xfrm>
          <a:off x="0" y="0"/>
          <a:ext cx="0" cy="0"/>
          <a:chOff x="0" y="0"/>
          <a:chExt cx="0" cy="0"/>
        </a:xfrm>
      </p:grpSpPr>
      <p:sp>
        <p:nvSpPr>
          <p:cNvPr id="8" name="Rectangle 7"/>
          <p:cNvSpPr/>
          <p:nvPr userDrawn="1"/>
        </p:nvSpPr>
        <p:spPr>
          <a:xfrm>
            <a:off x="1" y="6548845"/>
            <a:ext cx="9144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3556000" y="4721412"/>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518824" y="1073417"/>
            <a:ext cx="8015594"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8090253" y="6392092"/>
            <a:ext cx="440992"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4"/>
          </p:nvPr>
        </p:nvSpPr>
        <p:spPr>
          <a:xfrm>
            <a:off x="6475363" y="6443437"/>
            <a:ext cx="2057400" cy="365125"/>
          </a:xfrm>
          <a:prstGeom prst="rect">
            <a:avLst/>
          </a:prstGeom>
        </p:spPr>
        <p:txBody>
          <a:bodyPr vert="horz" lIns="91440" tIns="45720" rIns="91440" bIns="45720" rtlCol="0" anchor="ctr"/>
          <a:lstStyle>
            <a:lvl1pPr algn="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1" name="Rectangle: Single Corner Snipped 3">
            <a:extLst>
              <a:ext uri="{FF2B5EF4-FFF2-40B4-BE49-F238E27FC236}">
                <a16:creationId xmlns:a16="http://schemas.microsoft.com/office/drawing/2014/main" id="{6F5E561A-5013-43BC-AF29-C83F7AC66D45}"/>
              </a:ext>
            </a:extLst>
          </p:cNvPr>
          <p:cNvSpPr/>
          <p:nvPr userDrawn="1"/>
        </p:nvSpPr>
        <p:spPr>
          <a:xfrm>
            <a:off x="0"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Title 1"/>
          <p:cNvSpPr>
            <a:spLocks noGrp="1"/>
          </p:cNvSpPr>
          <p:nvPr>
            <p:ph type="ctrTitle"/>
          </p:nvPr>
        </p:nvSpPr>
        <p:spPr>
          <a:xfrm>
            <a:off x="165464" y="435426"/>
            <a:ext cx="5791199" cy="731000"/>
          </a:xfrm>
        </p:spPr>
        <p:txBody>
          <a:bodyPr>
            <a:noAutofit/>
          </a:bodyPr>
          <a:lstStyle>
            <a:lvl1pPr>
              <a:defRPr sz="4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1172103219"/>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733070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12/1/2020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7296374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12/1/2020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4497563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12/1/2020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5301145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2149542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0319750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9648178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1582737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8E1E282-C40F-584F-83F9-1FD599E83A34}" type="datetimeFigureOut">
              <a:rPr lang="en-US" smtClean="0"/>
              <a:t>12/1/2020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41492556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E1E282-C40F-584F-83F9-1FD599E83A34}" type="datetimeFigureOut">
              <a:rPr lang="en-US" smtClean="0"/>
              <a:t>12/1/2020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3559513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only: white">
    <p:spTree>
      <p:nvGrpSpPr>
        <p:cNvPr id="1" name=""/>
        <p:cNvGrpSpPr/>
        <p:nvPr/>
      </p:nvGrpSpPr>
      <p:grpSpPr>
        <a:xfrm>
          <a:off x="0" y="0"/>
          <a:ext cx="0" cy="0"/>
          <a:chOff x="0" y="0"/>
          <a:chExt cx="0" cy="0"/>
        </a:xfrm>
      </p:grpSpPr>
      <p:sp>
        <p:nvSpPr>
          <p:cNvPr id="8" name="Rectangle 7"/>
          <p:cNvSpPr/>
          <p:nvPr userDrawn="1"/>
        </p:nvSpPr>
        <p:spPr>
          <a:xfrm>
            <a:off x="1" y="6548845"/>
            <a:ext cx="9144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3556000" y="4721412"/>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518824" y="1073417"/>
            <a:ext cx="8015594"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8090253" y="6392092"/>
            <a:ext cx="440992"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4"/>
          </p:nvPr>
        </p:nvSpPr>
        <p:spPr>
          <a:xfrm>
            <a:off x="6475363" y="6443437"/>
            <a:ext cx="2057400" cy="365125"/>
          </a:xfrm>
          <a:prstGeom prst="rect">
            <a:avLst/>
          </a:prstGeom>
        </p:spPr>
        <p:txBody>
          <a:bodyPr vert="horz" lIns="91440" tIns="45720" rIns="91440" bIns="45720" rtlCol="0" anchor="ctr"/>
          <a:lstStyle>
            <a:lvl1pPr algn="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2" name="Title 1"/>
          <p:cNvSpPr>
            <a:spLocks noGrp="1"/>
          </p:cNvSpPr>
          <p:nvPr>
            <p:ph type="ctrTitle"/>
          </p:nvPr>
        </p:nvSpPr>
        <p:spPr>
          <a:xfrm>
            <a:off x="165464" y="435426"/>
            <a:ext cx="5791199" cy="731000"/>
          </a:xfrm>
        </p:spPr>
        <p:txBody>
          <a:bodyPr>
            <a:noAutofit/>
          </a:bodyPr>
          <a:lstStyle>
            <a:lvl1pPr>
              <a:defRPr sz="4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425408216"/>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E1E282-C40F-584F-83F9-1FD599E83A34}" type="datetimeFigureOut">
              <a:rPr lang="en-US" smtClean="0"/>
              <a:t>12/1/2020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18721361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E1E282-C40F-584F-83F9-1FD599E83A34}" type="datetimeFigureOut">
              <a:rPr lang="en-US" smtClean="0"/>
              <a:t>12/1/2020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7966144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E1E282-C40F-584F-83F9-1FD599E83A34}" type="datetimeFigureOut">
              <a:rPr lang="en-US" smtClean="0"/>
              <a:t>12/1/2020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40363255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E1E282-C40F-584F-83F9-1FD599E83A34}" type="datetimeFigureOut">
              <a:rPr lang="en-US" smtClean="0"/>
              <a:t>12/1/2020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434647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E1E282-C40F-584F-83F9-1FD599E83A34}" type="datetimeFigureOut">
              <a:rPr lang="en-US" smtClean="0"/>
              <a:t>12/1/2020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33052673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8E1E282-C40F-584F-83F9-1FD599E83A34}" type="datetimeFigureOut">
              <a:rPr lang="en-US" smtClean="0"/>
              <a:t>12/1/2020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8172592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8E1E282-C40F-584F-83F9-1FD599E83A34}" type="datetimeFigureOut">
              <a:rPr lang="en-US" smtClean="0"/>
              <a:t>12/1/2020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20823193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E1E282-C40F-584F-83F9-1FD599E83A34}" type="datetimeFigureOut">
              <a:rPr lang="en-US" smtClean="0"/>
              <a:t>12/1/2020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32137748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E1E282-C40F-584F-83F9-1FD599E83A34}" type="datetimeFigureOut">
              <a:rPr lang="en-US" smtClean="0"/>
              <a:t>12/1/2020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18809671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a:prstGeom prst="rect">
            <a:avLst/>
          </a:prstGeom>
        </p:spPr>
        <p:txBody>
          <a:bodyPr lIns="91435" tIns="45718" rIns="91435"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a:prstGeom prst="rect">
            <a:avLst/>
          </a:prstGeom>
        </p:spPr>
        <p:txBody>
          <a:bodyPr lIns="91435" tIns="45718" rIns="91435"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a:prstGeom prst="rect">
            <a:avLst/>
          </a:prstGeom>
        </p:spPr>
        <p:txBody>
          <a:bodyPr lIns="91435" tIns="45718" rIns="91435" bIns="45718"/>
          <a:lstStyle>
            <a:lvl1pPr>
              <a:defRPr/>
            </a:lvl1pPr>
          </a:lstStyle>
          <a:p>
            <a:endParaRPr lang="en-US" dirty="0"/>
          </a:p>
        </p:txBody>
      </p:sp>
      <p:sp>
        <p:nvSpPr>
          <p:cNvPr id="6" name="Footer Placeholder 5"/>
          <p:cNvSpPr>
            <a:spLocks noGrp="1"/>
          </p:cNvSpPr>
          <p:nvPr>
            <p:ph type="ftr" sz="quarter" idx="11"/>
          </p:nvPr>
        </p:nvSpPr>
        <p:spPr>
          <a:xfrm>
            <a:off x="3124201" y="6245225"/>
            <a:ext cx="2895600" cy="476250"/>
          </a:xfrm>
          <a:prstGeom prst="rect">
            <a:avLst/>
          </a:prstGeom>
        </p:spPr>
        <p:txBody>
          <a:bodyPr lIns="91435" tIns="45718" rIns="91435" bIns="45718"/>
          <a:lstStyle>
            <a:lvl1pPr>
              <a:defRPr/>
            </a:lvl1pPr>
          </a:lstStyle>
          <a:p>
            <a:endParaRPr lang="en-US"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lIns="91435" tIns="45718" rIns="91435" bIns="45718"/>
          <a:lstStyle>
            <a:lvl1pPr>
              <a:defRPr smtClean="0"/>
            </a:lvl1pPr>
          </a:lstStyle>
          <a:p>
            <a:fld id="{16AA8F13-58A3-1A4D-8487-68CDCB761FE7}" type="slidenum">
              <a:rPr lang="en-US"/>
              <a:pPr/>
              <a:t>‹#›</a:t>
            </a:fld>
            <a:endParaRPr lang="en-US" dirty="0"/>
          </a:p>
        </p:txBody>
      </p:sp>
    </p:spTree>
    <p:extLst>
      <p:ext uri="{BB962C8B-B14F-4D97-AF65-F5344CB8AC3E}">
        <p14:creationId xmlns:p14="http://schemas.microsoft.com/office/powerpoint/2010/main" val="2130894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12/1/2020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31537345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382000" cy="1143000"/>
          </a:xfrm>
        </p:spPr>
        <p:txBody>
          <a:bodyPr/>
          <a:lstStyle/>
          <a:p>
            <a:r>
              <a:rPr lang="en-AU"/>
              <a:t>Click to edit Master title style</a:t>
            </a:r>
            <a:endParaRPr lang="en-US"/>
          </a:p>
        </p:txBody>
      </p:sp>
      <p:sp>
        <p:nvSpPr>
          <p:cNvPr id="3" name="Content Placeholder 2"/>
          <p:cNvSpPr>
            <a:spLocks noGrp="1"/>
          </p:cNvSpPr>
          <p:nvPr>
            <p:ph sz="half" idx="1"/>
          </p:nvPr>
        </p:nvSpPr>
        <p:spPr>
          <a:xfrm>
            <a:off x="533400" y="1676400"/>
            <a:ext cx="3886200" cy="5029200"/>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00" y="1676400"/>
            <a:ext cx="3886200" cy="5029200"/>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435" tIns="45718" rIns="91435" bIns="45718" rtlCol="0"/>
          <a:lstStyle>
            <a:lvl1pPr fontAlgn="auto">
              <a:spcBef>
                <a:spcPts val="0"/>
              </a:spcBef>
              <a:spcAft>
                <a:spcPts val="0"/>
              </a:spcAft>
              <a:defRPr dirty="0">
                <a:solidFill>
                  <a:schemeClr val="tx1">
                    <a:tint val="75000"/>
                  </a:schemeClr>
                </a:solidFill>
                <a:latin typeface="+mn-lt"/>
                <a:ea typeface="+mn-ea"/>
                <a:cs typeface="+mn-cs"/>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435" tIns="45718" rIns="91435" bIns="45718"/>
          <a:lstStyle>
            <a:lvl1pPr>
              <a:defRPr dirty="0">
                <a:ea typeface="ＭＳ Ｐゴシック" charset="0"/>
                <a:cs typeface="ＭＳ Ｐゴシック"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2BE482B-B906-C84C-B483-FDB2343994EE}" type="slidenum">
              <a:rPr lang="en-US" altLang="en-US"/>
              <a:pPr/>
              <a:t>‹#›</a:t>
            </a:fld>
            <a:endParaRPr lang="en-US" altLang="en-US" dirty="0"/>
          </a:p>
        </p:txBody>
      </p:sp>
    </p:spTree>
    <p:extLst>
      <p:ext uri="{BB962C8B-B14F-4D97-AF65-F5344CB8AC3E}">
        <p14:creationId xmlns:p14="http://schemas.microsoft.com/office/powerpoint/2010/main" val="3844857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4988B91-719F-4D8D-BAB8-EB54B7845B41}"/>
              </a:ext>
            </a:extLst>
          </p:cNvPr>
          <p:cNvSpPr>
            <a:spLocks noGrp="1"/>
          </p:cNvSpPr>
          <p:nvPr>
            <p:ph type="dt" sz="half" idx="10"/>
          </p:nvPr>
        </p:nvSpPr>
        <p:spPr/>
        <p:txBody>
          <a:bodyPr/>
          <a:lstStyle>
            <a:lvl1pPr>
              <a:defRPr/>
            </a:lvl1pPr>
          </a:lstStyle>
          <a:p>
            <a:pPr>
              <a:defRPr/>
            </a:pPr>
            <a:fld id="{0E13E656-1AC7-41C7-A9DB-D1145BB91D78}" type="datetimeFigureOut">
              <a:rPr lang="en-US"/>
              <a:pPr>
                <a:defRPr/>
              </a:pPr>
              <a:t>12/1/2020</a:t>
            </a:fld>
            <a:endParaRPr lang="en-US"/>
          </a:p>
        </p:txBody>
      </p:sp>
      <p:sp>
        <p:nvSpPr>
          <p:cNvPr id="5" name="Footer Placeholder 4">
            <a:extLst>
              <a:ext uri="{FF2B5EF4-FFF2-40B4-BE49-F238E27FC236}">
                <a16:creationId xmlns:a16="http://schemas.microsoft.com/office/drawing/2014/main" id="{8AE16E84-F478-4CCF-A4FD-7535F79407D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8DC8AD8-8F62-4FBD-B596-106BC85E1BC7}"/>
              </a:ext>
            </a:extLst>
          </p:cNvPr>
          <p:cNvSpPr>
            <a:spLocks noGrp="1"/>
          </p:cNvSpPr>
          <p:nvPr>
            <p:ph type="sldNum" sz="quarter" idx="12"/>
          </p:nvPr>
        </p:nvSpPr>
        <p:spPr/>
        <p:txBody>
          <a:bodyPr/>
          <a:lstStyle>
            <a:lvl1pPr>
              <a:defRPr/>
            </a:lvl1pPr>
          </a:lstStyle>
          <a:p>
            <a:pPr>
              <a:defRPr/>
            </a:pPr>
            <a:fld id="{0A60C36B-C797-45BB-8A5E-4D36F680C7F4}" type="slidenum">
              <a:rPr lang="en-US"/>
              <a:pPr>
                <a:defRPr/>
              </a:pPr>
              <a:t>‹#›</a:t>
            </a:fld>
            <a:endParaRPr lang="en-US"/>
          </a:p>
        </p:txBody>
      </p:sp>
    </p:spTree>
    <p:extLst>
      <p:ext uri="{BB962C8B-B14F-4D97-AF65-F5344CB8AC3E}">
        <p14:creationId xmlns:p14="http://schemas.microsoft.com/office/powerpoint/2010/main" val="16092200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A7DC41-49A5-4232-96EB-AF0700DD54E1}"/>
              </a:ext>
            </a:extLst>
          </p:cNvPr>
          <p:cNvSpPr>
            <a:spLocks noGrp="1"/>
          </p:cNvSpPr>
          <p:nvPr>
            <p:ph type="dt" sz="half" idx="10"/>
          </p:nvPr>
        </p:nvSpPr>
        <p:spPr/>
        <p:txBody>
          <a:bodyPr/>
          <a:lstStyle>
            <a:lvl1pPr>
              <a:defRPr/>
            </a:lvl1pPr>
          </a:lstStyle>
          <a:p>
            <a:pPr>
              <a:defRPr/>
            </a:pPr>
            <a:fld id="{5C601AB2-6742-4B40-919D-32D6145E17EE}" type="datetimeFigureOut">
              <a:rPr lang="en-US"/>
              <a:pPr>
                <a:defRPr/>
              </a:pPr>
              <a:t>12/1/2020</a:t>
            </a:fld>
            <a:endParaRPr lang="en-US"/>
          </a:p>
        </p:txBody>
      </p:sp>
      <p:sp>
        <p:nvSpPr>
          <p:cNvPr id="5" name="Footer Placeholder 4">
            <a:extLst>
              <a:ext uri="{FF2B5EF4-FFF2-40B4-BE49-F238E27FC236}">
                <a16:creationId xmlns:a16="http://schemas.microsoft.com/office/drawing/2014/main" id="{889446FB-1FF4-42CA-B30F-6F0F530DF33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74F6F4-687A-437F-AD40-1ADA5674A0B1}"/>
              </a:ext>
            </a:extLst>
          </p:cNvPr>
          <p:cNvSpPr>
            <a:spLocks noGrp="1"/>
          </p:cNvSpPr>
          <p:nvPr>
            <p:ph type="sldNum" sz="quarter" idx="12"/>
          </p:nvPr>
        </p:nvSpPr>
        <p:spPr/>
        <p:txBody>
          <a:bodyPr/>
          <a:lstStyle>
            <a:lvl1pPr>
              <a:defRPr/>
            </a:lvl1pPr>
          </a:lstStyle>
          <a:p>
            <a:pPr>
              <a:defRPr/>
            </a:pPr>
            <a:fld id="{2384C173-2548-49B5-A94C-8C00BFCCAC7E}" type="slidenum">
              <a:rPr lang="en-US"/>
              <a:pPr>
                <a:defRPr/>
              </a:pPr>
              <a:t>‹#›</a:t>
            </a:fld>
            <a:endParaRPr lang="en-US"/>
          </a:p>
        </p:txBody>
      </p:sp>
    </p:spTree>
    <p:extLst>
      <p:ext uri="{BB962C8B-B14F-4D97-AF65-F5344CB8AC3E}">
        <p14:creationId xmlns:p14="http://schemas.microsoft.com/office/powerpoint/2010/main" val="36569678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D4989D-E052-41ED-9ED6-43CD02A9AE6E}"/>
              </a:ext>
            </a:extLst>
          </p:cNvPr>
          <p:cNvSpPr>
            <a:spLocks noGrp="1"/>
          </p:cNvSpPr>
          <p:nvPr>
            <p:ph type="dt" sz="half" idx="10"/>
          </p:nvPr>
        </p:nvSpPr>
        <p:spPr/>
        <p:txBody>
          <a:bodyPr/>
          <a:lstStyle>
            <a:lvl1pPr>
              <a:defRPr/>
            </a:lvl1pPr>
          </a:lstStyle>
          <a:p>
            <a:pPr>
              <a:defRPr/>
            </a:pPr>
            <a:fld id="{4349AD67-812D-40ED-99AA-38FCA0DD55CE}" type="datetimeFigureOut">
              <a:rPr lang="en-US"/>
              <a:pPr>
                <a:defRPr/>
              </a:pPr>
              <a:t>12/1/2020</a:t>
            </a:fld>
            <a:endParaRPr lang="en-US"/>
          </a:p>
        </p:txBody>
      </p:sp>
      <p:sp>
        <p:nvSpPr>
          <p:cNvPr id="5" name="Footer Placeholder 4">
            <a:extLst>
              <a:ext uri="{FF2B5EF4-FFF2-40B4-BE49-F238E27FC236}">
                <a16:creationId xmlns:a16="http://schemas.microsoft.com/office/drawing/2014/main" id="{D2B56E2B-9111-46F5-AA2F-378CE5AC7F5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CCED3EC-EDD9-4295-BA89-31B9295E76DE}"/>
              </a:ext>
            </a:extLst>
          </p:cNvPr>
          <p:cNvSpPr>
            <a:spLocks noGrp="1"/>
          </p:cNvSpPr>
          <p:nvPr>
            <p:ph type="sldNum" sz="quarter" idx="12"/>
          </p:nvPr>
        </p:nvSpPr>
        <p:spPr/>
        <p:txBody>
          <a:bodyPr/>
          <a:lstStyle>
            <a:lvl1pPr>
              <a:defRPr/>
            </a:lvl1pPr>
          </a:lstStyle>
          <a:p>
            <a:pPr>
              <a:defRPr/>
            </a:pPr>
            <a:fld id="{AEBB98B5-FE52-477C-8FBC-B880EA234638}" type="slidenum">
              <a:rPr lang="en-US"/>
              <a:pPr>
                <a:defRPr/>
              </a:pPr>
              <a:t>‹#›</a:t>
            </a:fld>
            <a:endParaRPr lang="en-US"/>
          </a:p>
        </p:txBody>
      </p:sp>
    </p:spTree>
    <p:extLst>
      <p:ext uri="{BB962C8B-B14F-4D97-AF65-F5344CB8AC3E}">
        <p14:creationId xmlns:p14="http://schemas.microsoft.com/office/powerpoint/2010/main" val="6213962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8BC9DA1-3637-4CA3-87D5-C16D0A6F48E0}"/>
              </a:ext>
            </a:extLst>
          </p:cNvPr>
          <p:cNvSpPr>
            <a:spLocks noGrp="1"/>
          </p:cNvSpPr>
          <p:nvPr>
            <p:ph type="dt" sz="half" idx="10"/>
          </p:nvPr>
        </p:nvSpPr>
        <p:spPr/>
        <p:txBody>
          <a:bodyPr/>
          <a:lstStyle>
            <a:lvl1pPr>
              <a:defRPr/>
            </a:lvl1pPr>
          </a:lstStyle>
          <a:p>
            <a:pPr>
              <a:defRPr/>
            </a:pPr>
            <a:fld id="{1882960C-A420-4E2A-A9CE-1CBBD0F7AC17}" type="datetimeFigureOut">
              <a:rPr lang="en-US"/>
              <a:pPr>
                <a:defRPr/>
              </a:pPr>
              <a:t>12/1/2020</a:t>
            </a:fld>
            <a:endParaRPr lang="en-US"/>
          </a:p>
        </p:txBody>
      </p:sp>
      <p:sp>
        <p:nvSpPr>
          <p:cNvPr id="6" name="Footer Placeholder 4">
            <a:extLst>
              <a:ext uri="{FF2B5EF4-FFF2-40B4-BE49-F238E27FC236}">
                <a16:creationId xmlns:a16="http://schemas.microsoft.com/office/drawing/2014/main" id="{4C7DF01A-7EB5-4853-9787-42845F7FA31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6BD2F85-8D19-4112-9EF1-85E0262A5BBE}"/>
              </a:ext>
            </a:extLst>
          </p:cNvPr>
          <p:cNvSpPr>
            <a:spLocks noGrp="1"/>
          </p:cNvSpPr>
          <p:nvPr>
            <p:ph type="sldNum" sz="quarter" idx="12"/>
          </p:nvPr>
        </p:nvSpPr>
        <p:spPr/>
        <p:txBody>
          <a:bodyPr/>
          <a:lstStyle>
            <a:lvl1pPr>
              <a:defRPr/>
            </a:lvl1pPr>
          </a:lstStyle>
          <a:p>
            <a:pPr>
              <a:defRPr/>
            </a:pPr>
            <a:fld id="{3B636BB8-0504-42B7-82A7-D4815173041B}" type="slidenum">
              <a:rPr lang="en-US"/>
              <a:pPr>
                <a:defRPr/>
              </a:pPr>
              <a:t>‹#›</a:t>
            </a:fld>
            <a:endParaRPr lang="en-US"/>
          </a:p>
        </p:txBody>
      </p:sp>
    </p:spTree>
    <p:extLst>
      <p:ext uri="{BB962C8B-B14F-4D97-AF65-F5344CB8AC3E}">
        <p14:creationId xmlns:p14="http://schemas.microsoft.com/office/powerpoint/2010/main" val="21080559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5EB4048-74C7-4993-9E12-9467751CEDEE}"/>
              </a:ext>
            </a:extLst>
          </p:cNvPr>
          <p:cNvSpPr>
            <a:spLocks noGrp="1"/>
          </p:cNvSpPr>
          <p:nvPr>
            <p:ph type="dt" sz="half" idx="10"/>
          </p:nvPr>
        </p:nvSpPr>
        <p:spPr/>
        <p:txBody>
          <a:bodyPr/>
          <a:lstStyle>
            <a:lvl1pPr>
              <a:defRPr/>
            </a:lvl1pPr>
          </a:lstStyle>
          <a:p>
            <a:pPr>
              <a:defRPr/>
            </a:pPr>
            <a:fld id="{1A2A7240-535E-4A0F-BDFB-55C51BF630B1}" type="datetimeFigureOut">
              <a:rPr lang="en-US"/>
              <a:pPr>
                <a:defRPr/>
              </a:pPr>
              <a:t>12/1/2020</a:t>
            </a:fld>
            <a:endParaRPr lang="en-US"/>
          </a:p>
        </p:txBody>
      </p:sp>
      <p:sp>
        <p:nvSpPr>
          <p:cNvPr id="8" name="Footer Placeholder 4">
            <a:extLst>
              <a:ext uri="{FF2B5EF4-FFF2-40B4-BE49-F238E27FC236}">
                <a16:creationId xmlns:a16="http://schemas.microsoft.com/office/drawing/2014/main" id="{70F607DD-6FAA-4F04-BD66-BE91B7A6DEB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273157D-478F-41E2-9D8C-B555A053FCC1}"/>
              </a:ext>
            </a:extLst>
          </p:cNvPr>
          <p:cNvSpPr>
            <a:spLocks noGrp="1"/>
          </p:cNvSpPr>
          <p:nvPr>
            <p:ph type="sldNum" sz="quarter" idx="12"/>
          </p:nvPr>
        </p:nvSpPr>
        <p:spPr/>
        <p:txBody>
          <a:bodyPr/>
          <a:lstStyle>
            <a:lvl1pPr>
              <a:defRPr/>
            </a:lvl1pPr>
          </a:lstStyle>
          <a:p>
            <a:pPr>
              <a:defRPr/>
            </a:pPr>
            <a:fld id="{B1D83A86-ADB1-468B-9C9C-6F1A3D291367}" type="slidenum">
              <a:rPr lang="en-US"/>
              <a:pPr>
                <a:defRPr/>
              </a:pPr>
              <a:t>‹#›</a:t>
            </a:fld>
            <a:endParaRPr lang="en-US"/>
          </a:p>
        </p:txBody>
      </p:sp>
    </p:spTree>
    <p:extLst>
      <p:ext uri="{BB962C8B-B14F-4D97-AF65-F5344CB8AC3E}">
        <p14:creationId xmlns:p14="http://schemas.microsoft.com/office/powerpoint/2010/main" val="5371782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44E5B48-F858-4C8D-B854-0E49FBA86B00}"/>
              </a:ext>
            </a:extLst>
          </p:cNvPr>
          <p:cNvSpPr>
            <a:spLocks noGrp="1"/>
          </p:cNvSpPr>
          <p:nvPr>
            <p:ph type="dt" sz="half" idx="10"/>
          </p:nvPr>
        </p:nvSpPr>
        <p:spPr/>
        <p:txBody>
          <a:bodyPr/>
          <a:lstStyle>
            <a:lvl1pPr>
              <a:defRPr/>
            </a:lvl1pPr>
          </a:lstStyle>
          <a:p>
            <a:pPr>
              <a:defRPr/>
            </a:pPr>
            <a:fld id="{46DE510E-2158-48E4-8AF3-CF37E0ADE2BF}" type="datetimeFigureOut">
              <a:rPr lang="en-US"/>
              <a:pPr>
                <a:defRPr/>
              </a:pPr>
              <a:t>12/1/2020</a:t>
            </a:fld>
            <a:endParaRPr lang="en-US"/>
          </a:p>
        </p:txBody>
      </p:sp>
      <p:sp>
        <p:nvSpPr>
          <p:cNvPr id="4" name="Footer Placeholder 4">
            <a:extLst>
              <a:ext uri="{FF2B5EF4-FFF2-40B4-BE49-F238E27FC236}">
                <a16:creationId xmlns:a16="http://schemas.microsoft.com/office/drawing/2014/main" id="{EC37DF6C-74C0-40C7-8D65-C15F260448F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8107A22-FBB7-4995-B725-37B8F816062F}"/>
              </a:ext>
            </a:extLst>
          </p:cNvPr>
          <p:cNvSpPr>
            <a:spLocks noGrp="1"/>
          </p:cNvSpPr>
          <p:nvPr>
            <p:ph type="sldNum" sz="quarter" idx="12"/>
          </p:nvPr>
        </p:nvSpPr>
        <p:spPr/>
        <p:txBody>
          <a:bodyPr/>
          <a:lstStyle>
            <a:lvl1pPr>
              <a:defRPr/>
            </a:lvl1pPr>
          </a:lstStyle>
          <a:p>
            <a:pPr>
              <a:defRPr/>
            </a:pPr>
            <a:fld id="{5417BE52-551D-476B-ACE9-CC8AB0242FD2}" type="slidenum">
              <a:rPr lang="en-US"/>
              <a:pPr>
                <a:defRPr/>
              </a:pPr>
              <a:t>‹#›</a:t>
            </a:fld>
            <a:endParaRPr lang="en-US"/>
          </a:p>
        </p:txBody>
      </p:sp>
    </p:spTree>
    <p:extLst>
      <p:ext uri="{BB962C8B-B14F-4D97-AF65-F5344CB8AC3E}">
        <p14:creationId xmlns:p14="http://schemas.microsoft.com/office/powerpoint/2010/main" val="22205489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A24AF02-1C2B-4654-B8D4-4FE58E038381}"/>
              </a:ext>
            </a:extLst>
          </p:cNvPr>
          <p:cNvSpPr>
            <a:spLocks noGrp="1"/>
          </p:cNvSpPr>
          <p:nvPr>
            <p:ph type="dt" sz="half" idx="10"/>
          </p:nvPr>
        </p:nvSpPr>
        <p:spPr/>
        <p:txBody>
          <a:bodyPr/>
          <a:lstStyle>
            <a:lvl1pPr>
              <a:defRPr/>
            </a:lvl1pPr>
          </a:lstStyle>
          <a:p>
            <a:pPr>
              <a:defRPr/>
            </a:pPr>
            <a:fld id="{362494D1-78FB-4A5B-96EF-C10C3143BDF1}" type="datetimeFigureOut">
              <a:rPr lang="en-US"/>
              <a:pPr>
                <a:defRPr/>
              </a:pPr>
              <a:t>12/1/2020</a:t>
            </a:fld>
            <a:endParaRPr lang="en-US"/>
          </a:p>
        </p:txBody>
      </p:sp>
      <p:sp>
        <p:nvSpPr>
          <p:cNvPr id="3" name="Footer Placeholder 4">
            <a:extLst>
              <a:ext uri="{FF2B5EF4-FFF2-40B4-BE49-F238E27FC236}">
                <a16:creationId xmlns:a16="http://schemas.microsoft.com/office/drawing/2014/main" id="{5DAF68E9-F871-4A7D-9DD1-D4676ECF57D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4F0FBD2-6D97-4880-BB10-9FDDE7718826}"/>
              </a:ext>
            </a:extLst>
          </p:cNvPr>
          <p:cNvSpPr>
            <a:spLocks noGrp="1"/>
          </p:cNvSpPr>
          <p:nvPr>
            <p:ph type="sldNum" sz="quarter" idx="12"/>
          </p:nvPr>
        </p:nvSpPr>
        <p:spPr/>
        <p:txBody>
          <a:bodyPr/>
          <a:lstStyle>
            <a:lvl1pPr>
              <a:defRPr/>
            </a:lvl1pPr>
          </a:lstStyle>
          <a:p>
            <a:pPr>
              <a:defRPr/>
            </a:pPr>
            <a:fld id="{8D0E72FF-C85C-4F86-88EA-E301B8B3ABD1}" type="slidenum">
              <a:rPr lang="en-US"/>
              <a:pPr>
                <a:defRPr/>
              </a:pPr>
              <a:t>‹#›</a:t>
            </a:fld>
            <a:endParaRPr lang="en-US"/>
          </a:p>
        </p:txBody>
      </p:sp>
    </p:spTree>
    <p:extLst>
      <p:ext uri="{BB962C8B-B14F-4D97-AF65-F5344CB8AC3E}">
        <p14:creationId xmlns:p14="http://schemas.microsoft.com/office/powerpoint/2010/main" val="25316008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3">
            <a:extLst>
              <a:ext uri="{FF2B5EF4-FFF2-40B4-BE49-F238E27FC236}">
                <a16:creationId xmlns:a16="http://schemas.microsoft.com/office/drawing/2014/main" id="{24548A46-0C40-4CD8-9D25-857579FB95EC}"/>
              </a:ext>
            </a:extLst>
          </p:cNvPr>
          <p:cNvSpPr>
            <a:spLocks noGrp="1"/>
          </p:cNvSpPr>
          <p:nvPr>
            <p:ph type="dt" sz="half" idx="10"/>
          </p:nvPr>
        </p:nvSpPr>
        <p:spPr/>
        <p:txBody>
          <a:bodyPr/>
          <a:lstStyle>
            <a:lvl1pPr>
              <a:defRPr/>
            </a:lvl1pPr>
          </a:lstStyle>
          <a:p>
            <a:pPr>
              <a:defRPr/>
            </a:pPr>
            <a:fld id="{D870CDBC-DA10-40B5-B9F8-C385CAA040B2}" type="datetimeFigureOut">
              <a:rPr lang="en-US"/>
              <a:pPr>
                <a:defRPr/>
              </a:pPr>
              <a:t>12/1/2020</a:t>
            </a:fld>
            <a:endParaRPr lang="en-US"/>
          </a:p>
        </p:txBody>
      </p:sp>
      <p:sp>
        <p:nvSpPr>
          <p:cNvPr id="6" name="Footer Placeholder 4">
            <a:extLst>
              <a:ext uri="{FF2B5EF4-FFF2-40B4-BE49-F238E27FC236}">
                <a16:creationId xmlns:a16="http://schemas.microsoft.com/office/drawing/2014/main" id="{701D68D1-3417-49A6-8BE0-259166C8648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145A60D-DD18-4C3B-9FB6-7367BC408323}"/>
              </a:ext>
            </a:extLst>
          </p:cNvPr>
          <p:cNvSpPr>
            <a:spLocks noGrp="1"/>
          </p:cNvSpPr>
          <p:nvPr>
            <p:ph type="sldNum" sz="quarter" idx="12"/>
          </p:nvPr>
        </p:nvSpPr>
        <p:spPr/>
        <p:txBody>
          <a:bodyPr/>
          <a:lstStyle>
            <a:lvl1pPr>
              <a:defRPr/>
            </a:lvl1pPr>
          </a:lstStyle>
          <a:p>
            <a:pPr>
              <a:defRPr/>
            </a:pPr>
            <a:fld id="{FD913D11-31B3-4830-AB6C-DD30C28C199D}" type="slidenum">
              <a:rPr lang="en-US"/>
              <a:pPr>
                <a:defRPr/>
              </a:pPr>
              <a:t>‹#›</a:t>
            </a:fld>
            <a:endParaRPr lang="en-US"/>
          </a:p>
        </p:txBody>
      </p:sp>
    </p:spTree>
    <p:extLst>
      <p:ext uri="{BB962C8B-B14F-4D97-AF65-F5344CB8AC3E}">
        <p14:creationId xmlns:p14="http://schemas.microsoft.com/office/powerpoint/2010/main" val="22609527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3">
            <a:extLst>
              <a:ext uri="{FF2B5EF4-FFF2-40B4-BE49-F238E27FC236}">
                <a16:creationId xmlns:a16="http://schemas.microsoft.com/office/drawing/2014/main" id="{63BD2CDF-9935-43F5-960A-AEB26A5FBB6A}"/>
              </a:ext>
            </a:extLst>
          </p:cNvPr>
          <p:cNvSpPr>
            <a:spLocks noGrp="1"/>
          </p:cNvSpPr>
          <p:nvPr>
            <p:ph type="dt" sz="half" idx="10"/>
          </p:nvPr>
        </p:nvSpPr>
        <p:spPr/>
        <p:txBody>
          <a:bodyPr/>
          <a:lstStyle>
            <a:lvl1pPr>
              <a:defRPr/>
            </a:lvl1pPr>
          </a:lstStyle>
          <a:p>
            <a:pPr>
              <a:defRPr/>
            </a:pPr>
            <a:fld id="{FB867134-A326-4431-9FF7-4A5D0074CB03}" type="datetimeFigureOut">
              <a:rPr lang="en-US"/>
              <a:pPr>
                <a:defRPr/>
              </a:pPr>
              <a:t>12/1/2020</a:t>
            </a:fld>
            <a:endParaRPr lang="en-US"/>
          </a:p>
        </p:txBody>
      </p:sp>
      <p:sp>
        <p:nvSpPr>
          <p:cNvPr id="6" name="Footer Placeholder 4">
            <a:extLst>
              <a:ext uri="{FF2B5EF4-FFF2-40B4-BE49-F238E27FC236}">
                <a16:creationId xmlns:a16="http://schemas.microsoft.com/office/drawing/2014/main" id="{14DA2223-B424-4EA3-8D49-3B7F3EF5FC7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98D493F-022D-4D7D-8B4E-9C8569B16DB1}"/>
              </a:ext>
            </a:extLst>
          </p:cNvPr>
          <p:cNvSpPr>
            <a:spLocks noGrp="1"/>
          </p:cNvSpPr>
          <p:nvPr>
            <p:ph type="sldNum" sz="quarter" idx="12"/>
          </p:nvPr>
        </p:nvSpPr>
        <p:spPr/>
        <p:txBody>
          <a:bodyPr/>
          <a:lstStyle>
            <a:lvl1pPr>
              <a:defRPr/>
            </a:lvl1pPr>
          </a:lstStyle>
          <a:p>
            <a:pPr>
              <a:defRPr/>
            </a:pPr>
            <a:fld id="{7478820B-301D-45D0-BDEC-651548DFE36F}" type="slidenum">
              <a:rPr lang="en-US"/>
              <a:pPr>
                <a:defRPr/>
              </a:pPr>
              <a:t>‹#›</a:t>
            </a:fld>
            <a:endParaRPr lang="en-US"/>
          </a:p>
        </p:txBody>
      </p:sp>
    </p:spTree>
    <p:extLst>
      <p:ext uri="{BB962C8B-B14F-4D97-AF65-F5344CB8AC3E}">
        <p14:creationId xmlns:p14="http://schemas.microsoft.com/office/powerpoint/2010/main" val="2152066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12/1/2020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079617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FF360D-7B19-4159-A96A-F3ECA1FFA4BD}"/>
              </a:ext>
            </a:extLst>
          </p:cNvPr>
          <p:cNvSpPr>
            <a:spLocks noGrp="1"/>
          </p:cNvSpPr>
          <p:nvPr>
            <p:ph type="dt" sz="half" idx="10"/>
          </p:nvPr>
        </p:nvSpPr>
        <p:spPr/>
        <p:txBody>
          <a:bodyPr/>
          <a:lstStyle>
            <a:lvl1pPr>
              <a:defRPr/>
            </a:lvl1pPr>
          </a:lstStyle>
          <a:p>
            <a:pPr>
              <a:defRPr/>
            </a:pPr>
            <a:fld id="{5B8298F1-EE8A-49EE-9752-32DFA9AAA18A}" type="datetimeFigureOut">
              <a:rPr lang="en-US"/>
              <a:pPr>
                <a:defRPr/>
              </a:pPr>
              <a:t>12/1/2020</a:t>
            </a:fld>
            <a:endParaRPr lang="en-US"/>
          </a:p>
        </p:txBody>
      </p:sp>
      <p:sp>
        <p:nvSpPr>
          <p:cNvPr id="5" name="Footer Placeholder 4">
            <a:extLst>
              <a:ext uri="{FF2B5EF4-FFF2-40B4-BE49-F238E27FC236}">
                <a16:creationId xmlns:a16="http://schemas.microsoft.com/office/drawing/2014/main" id="{2E5C92C5-3FBA-4185-875F-FC040562826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E8A43C3-F4CB-413B-90D2-930C833047A4}"/>
              </a:ext>
            </a:extLst>
          </p:cNvPr>
          <p:cNvSpPr>
            <a:spLocks noGrp="1"/>
          </p:cNvSpPr>
          <p:nvPr>
            <p:ph type="sldNum" sz="quarter" idx="12"/>
          </p:nvPr>
        </p:nvSpPr>
        <p:spPr/>
        <p:txBody>
          <a:bodyPr/>
          <a:lstStyle>
            <a:lvl1pPr>
              <a:defRPr/>
            </a:lvl1pPr>
          </a:lstStyle>
          <a:p>
            <a:pPr>
              <a:defRPr/>
            </a:pPr>
            <a:fld id="{BD613812-D0EE-4FA8-B7A0-FD4781694686}" type="slidenum">
              <a:rPr lang="en-US"/>
              <a:pPr>
                <a:defRPr/>
              </a:pPr>
              <a:t>‹#›</a:t>
            </a:fld>
            <a:endParaRPr lang="en-US"/>
          </a:p>
        </p:txBody>
      </p:sp>
    </p:spTree>
    <p:extLst>
      <p:ext uri="{BB962C8B-B14F-4D97-AF65-F5344CB8AC3E}">
        <p14:creationId xmlns:p14="http://schemas.microsoft.com/office/powerpoint/2010/main" val="38378595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7A4A5-7F18-4C13-A9E0-3E04FAE9C82B}"/>
              </a:ext>
            </a:extLst>
          </p:cNvPr>
          <p:cNvSpPr>
            <a:spLocks noGrp="1"/>
          </p:cNvSpPr>
          <p:nvPr>
            <p:ph type="dt" sz="half" idx="10"/>
          </p:nvPr>
        </p:nvSpPr>
        <p:spPr/>
        <p:txBody>
          <a:bodyPr/>
          <a:lstStyle>
            <a:lvl1pPr>
              <a:defRPr/>
            </a:lvl1pPr>
          </a:lstStyle>
          <a:p>
            <a:pPr>
              <a:defRPr/>
            </a:pPr>
            <a:fld id="{0AE04475-96EE-4FC3-A77D-978A6418D87C}" type="datetimeFigureOut">
              <a:rPr lang="en-US"/>
              <a:pPr>
                <a:defRPr/>
              </a:pPr>
              <a:t>12/1/2020</a:t>
            </a:fld>
            <a:endParaRPr lang="en-US"/>
          </a:p>
        </p:txBody>
      </p:sp>
      <p:sp>
        <p:nvSpPr>
          <p:cNvPr id="5" name="Footer Placeholder 4">
            <a:extLst>
              <a:ext uri="{FF2B5EF4-FFF2-40B4-BE49-F238E27FC236}">
                <a16:creationId xmlns:a16="http://schemas.microsoft.com/office/drawing/2014/main" id="{F700C6D0-86D6-4B0B-B2FF-EE12B71DB8C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8058F85-07F7-4C2A-9F04-100B81BD6DB9}"/>
              </a:ext>
            </a:extLst>
          </p:cNvPr>
          <p:cNvSpPr>
            <a:spLocks noGrp="1"/>
          </p:cNvSpPr>
          <p:nvPr>
            <p:ph type="sldNum" sz="quarter" idx="12"/>
          </p:nvPr>
        </p:nvSpPr>
        <p:spPr/>
        <p:txBody>
          <a:bodyPr/>
          <a:lstStyle>
            <a:lvl1pPr>
              <a:defRPr/>
            </a:lvl1pPr>
          </a:lstStyle>
          <a:p>
            <a:pPr>
              <a:defRPr/>
            </a:pPr>
            <a:fld id="{6686401B-0341-48C7-9915-8205CB065A08}" type="slidenum">
              <a:rPr lang="en-US"/>
              <a:pPr>
                <a:defRPr/>
              </a:pPr>
              <a:t>‹#›</a:t>
            </a:fld>
            <a:endParaRPr lang="en-US"/>
          </a:p>
        </p:txBody>
      </p:sp>
    </p:spTree>
    <p:extLst>
      <p:ext uri="{BB962C8B-B14F-4D97-AF65-F5344CB8AC3E}">
        <p14:creationId xmlns:p14="http://schemas.microsoft.com/office/powerpoint/2010/main" val="33359847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C3D149B-06E2-435D-ADEA-1BF40F008DD3}"/>
              </a:ext>
            </a:extLst>
          </p:cNvPr>
          <p:cNvSpPr>
            <a:spLocks noGrp="1"/>
          </p:cNvSpPr>
          <p:nvPr>
            <p:ph type="dt" sz="half" idx="10"/>
          </p:nvPr>
        </p:nvSpPr>
        <p:spPr/>
        <p:txBody>
          <a:bodyPr/>
          <a:lstStyle>
            <a:lvl1pPr>
              <a:defRPr/>
            </a:lvl1pPr>
          </a:lstStyle>
          <a:p>
            <a:pPr>
              <a:defRPr/>
            </a:pPr>
            <a:fld id="{D2F6A412-D5E6-4137-B087-FD81B18845F8}" type="datetimeFigureOut">
              <a:rPr lang="en-US"/>
              <a:pPr>
                <a:defRPr/>
              </a:pPr>
              <a:t>12/1/2020</a:t>
            </a:fld>
            <a:endParaRPr lang="en-US"/>
          </a:p>
        </p:txBody>
      </p:sp>
      <p:sp>
        <p:nvSpPr>
          <p:cNvPr id="5" name="Footer Placeholder 4">
            <a:extLst>
              <a:ext uri="{FF2B5EF4-FFF2-40B4-BE49-F238E27FC236}">
                <a16:creationId xmlns:a16="http://schemas.microsoft.com/office/drawing/2014/main" id="{EB94CF28-7503-4774-9C47-B31027C1C3E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00E98A9-9D11-46E6-84B6-268C8EAC06D3}"/>
              </a:ext>
            </a:extLst>
          </p:cNvPr>
          <p:cNvSpPr>
            <a:spLocks noGrp="1"/>
          </p:cNvSpPr>
          <p:nvPr>
            <p:ph type="sldNum" sz="quarter" idx="12"/>
          </p:nvPr>
        </p:nvSpPr>
        <p:spPr/>
        <p:txBody>
          <a:bodyPr/>
          <a:lstStyle>
            <a:lvl1pPr>
              <a:defRPr/>
            </a:lvl1pPr>
          </a:lstStyle>
          <a:p>
            <a:fld id="{393E882E-723A-4EE5-894E-0C353784976D}" type="slidenum">
              <a:rPr lang="en-US" altLang="en-US"/>
              <a:pPr/>
              <a:t>‹#›</a:t>
            </a:fld>
            <a:endParaRPr lang="en-US" altLang="en-US"/>
          </a:p>
        </p:txBody>
      </p:sp>
    </p:spTree>
    <p:extLst>
      <p:ext uri="{BB962C8B-B14F-4D97-AF65-F5344CB8AC3E}">
        <p14:creationId xmlns:p14="http://schemas.microsoft.com/office/powerpoint/2010/main" val="7851796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6CF60B-12DD-4AA8-B422-6C05D85AFFA3}"/>
              </a:ext>
            </a:extLst>
          </p:cNvPr>
          <p:cNvSpPr>
            <a:spLocks noGrp="1"/>
          </p:cNvSpPr>
          <p:nvPr>
            <p:ph type="dt" sz="half" idx="10"/>
          </p:nvPr>
        </p:nvSpPr>
        <p:spPr/>
        <p:txBody>
          <a:bodyPr/>
          <a:lstStyle>
            <a:lvl1pPr>
              <a:defRPr/>
            </a:lvl1pPr>
          </a:lstStyle>
          <a:p>
            <a:pPr>
              <a:defRPr/>
            </a:pPr>
            <a:fld id="{D19C3188-9FCD-4D3B-999A-3F16861D00B8}" type="datetimeFigureOut">
              <a:rPr lang="en-US"/>
              <a:pPr>
                <a:defRPr/>
              </a:pPr>
              <a:t>12/1/2020</a:t>
            </a:fld>
            <a:endParaRPr lang="en-US"/>
          </a:p>
        </p:txBody>
      </p:sp>
      <p:sp>
        <p:nvSpPr>
          <p:cNvPr id="5" name="Footer Placeholder 4">
            <a:extLst>
              <a:ext uri="{FF2B5EF4-FFF2-40B4-BE49-F238E27FC236}">
                <a16:creationId xmlns:a16="http://schemas.microsoft.com/office/drawing/2014/main" id="{E3203992-5DC5-496D-81FD-96059B2EF16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A6D319C-6A02-4558-8FC2-1E128DB5867B}"/>
              </a:ext>
            </a:extLst>
          </p:cNvPr>
          <p:cNvSpPr>
            <a:spLocks noGrp="1"/>
          </p:cNvSpPr>
          <p:nvPr>
            <p:ph type="sldNum" sz="quarter" idx="12"/>
          </p:nvPr>
        </p:nvSpPr>
        <p:spPr/>
        <p:txBody>
          <a:bodyPr/>
          <a:lstStyle>
            <a:lvl1pPr>
              <a:defRPr/>
            </a:lvl1pPr>
          </a:lstStyle>
          <a:p>
            <a:fld id="{9C524733-DCD6-4865-81DE-CF16C940C97E}" type="slidenum">
              <a:rPr lang="en-US" altLang="en-US"/>
              <a:pPr/>
              <a:t>‹#›</a:t>
            </a:fld>
            <a:endParaRPr lang="en-US" altLang="en-US"/>
          </a:p>
        </p:txBody>
      </p:sp>
    </p:spTree>
    <p:extLst>
      <p:ext uri="{BB962C8B-B14F-4D97-AF65-F5344CB8AC3E}">
        <p14:creationId xmlns:p14="http://schemas.microsoft.com/office/powerpoint/2010/main" val="22340108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77CEB5-2CF8-4C83-AEF2-CD1D6D1AC710}"/>
              </a:ext>
            </a:extLst>
          </p:cNvPr>
          <p:cNvSpPr>
            <a:spLocks noGrp="1"/>
          </p:cNvSpPr>
          <p:nvPr>
            <p:ph type="dt" sz="half" idx="10"/>
          </p:nvPr>
        </p:nvSpPr>
        <p:spPr/>
        <p:txBody>
          <a:bodyPr/>
          <a:lstStyle>
            <a:lvl1pPr>
              <a:defRPr/>
            </a:lvl1pPr>
          </a:lstStyle>
          <a:p>
            <a:pPr>
              <a:defRPr/>
            </a:pPr>
            <a:fld id="{FF19F479-148E-450B-8C63-EA19E5B60E6C}" type="datetimeFigureOut">
              <a:rPr lang="en-US"/>
              <a:pPr>
                <a:defRPr/>
              </a:pPr>
              <a:t>12/1/2020</a:t>
            </a:fld>
            <a:endParaRPr lang="en-US"/>
          </a:p>
        </p:txBody>
      </p:sp>
      <p:sp>
        <p:nvSpPr>
          <p:cNvPr id="5" name="Footer Placeholder 4">
            <a:extLst>
              <a:ext uri="{FF2B5EF4-FFF2-40B4-BE49-F238E27FC236}">
                <a16:creationId xmlns:a16="http://schemas.microsoft.com/office/drawing/2014/main" id="{8790C571-DE40-4D59-867F-59410485442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DA35A4-C8C3-472B-B06A-47C2B2A5C899}"/>
              </a:ext>
            </a:extLst>
          </p:cNvPr>
          <p:cNvSpPr>
            <a:spLocks noGrp="1"/>
          </p:cNvSpPr>
          <p:nvPr>
            <p:ph type="sldNum" sz="quarter" idx="12"/>
          </p:nvPr>
        </p:nvSpPr>
        <p:spPr/>
        <p:txBody>
          <a:bodyPr/>
          <a:lstStyle>
            <a:lvl1pPr>
              <a:defRPr/>
            </a:lvl1pPr>
          </a:lstStyle>
          <a:p>
            <a:fld id="{096A5744-73DF-4691-90BF-891CF4AEAE31}" type="slidenum">
              <a:rPr lang="en-US" altLang="en-US"/>
              <a:pPr/>
              <a:t>‹#›</a:t>
            </a:fld>
            <a:endParaRPr lang="en-US" altLang="en-US"/>
          </a:p>
        </p:txBody>
      </p:sp>
    </p:spTree>
    <p:extLst>
      <p:ext uri="{BB962C8B-B14F-4D97-AF65-F5344CB8AC3E}">
        <p14:creationId xmlns:p14="http://schemas.microsoft.com/office/powerpoint/2010/main" val="9034737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8FE8826-D918-4EBA-9798-763953BAE9DE}"/>
              </a:ext>
            </a:extLst>
          </p:cNvPr>
          <p:cNvSpPr>
            <a:spLocks noGrp="1"/>
          </p:cNvSpPr>
          <p:nvPr>
            <p:ph type="dt" sz="half" idx="10"/>
          </p:nvPr>
        </p:nvSpPr>
        <p:spPr/>
        <p:txBody>
          <a:bodyPr/>
          <a:lstStyle>
            <a:lvl1pPr>
              <a:defRPr/>
            </a:lvl1pPr>
          </a:lstStyle>
          <a:p>
            <a:pPr>
              <a:defRPr/>
            </a:pPr>
            <a:fld id="{4A91926F-E14F-4EDE-B7B0-1D8501EFCD6D}" type="datetimeFigureOut">
              <a:rPr lang="en-US"/>
              <a:pPr>
                <a:defRPr/>
              </a:pPr>
              <a:t>12/1/2020</a:t>
            </a:fld>
            <a:endParaRPr lang="en-US"/>
          </a:p>
        </p:txBody>
      </p:sp>
      <p:sp>
        <p:nvSpPr>
          <p:cNvPr id="6" name="Footer Placeholder 4">
            <a:extLst>
              <a:ext uri="{FF2B5EF4-FFF2-40B4-BE49-F238E27FC236}">
                <a16:creationId xmlns:a16="http://schemas.microsoft.com/office/drawing/2014/main" id="{1D2FAA48-80F4-472B-BC97-A4E22D20091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0D035F0-8536-4E35-B200-8B5B165CBDCC}"/>
              </a:ext>
            </a:extLst>
          </p:cNvPr>
          <p:cNvSpPr>
            <a:spLocks noGrp="1"/>
          </p:cNvSpPr>
          <p:nvPr>
            <p:ph type="sldNum" sz="quarter" idx="12"/>
          </p:nvPr>
        </p:nvSpPr>
        <p:spPr/>
        <p:txBody>
          <a:bodyPr/>
          <a:lstStyle>
            <a:lvl1pPr>
              <a:defRPr/>
            </a:lvl1pPr>
          </a:lstStyle>
          <a:p>
            <a:fld id="{E91D51DD-5971-4110-9802-B559D2057F61}" type="slidenum">
              <a:rPr lang="en-US" altLang="en-US"/>
              <a:pPr/>
              <a:t>‹#›</a:t>
            </a:fld>
            <a:endParaRPr lang="en-US" altLang="en-US"/>
          </a:p>
        </p:txBody>
      </p:sp>
    </p:spTree>
    <p:extLst>
      <p:ext uri="{BB962C8B-B14F-4D97-AF65-F5344CB8AC3E}">
        <p14:creationId xmlns:p14="http://schemas.microsoft.com/office/powerpoint/2010/main" val="13148650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D672F1E-F53E-44B0-A578-82515AC40C02}"/>
              </a:ext>
            </a:extLst>
          </p:cNvPr>
          <p:cNvSpPr>
            <a:spLocks noGrp="1"/>
          </p:cNvSpPr>
          <p:nvPr>
            <p:ph type="dt" sz="half" idx="10"/>
          </p:nvPr>
        </p:nvSpPr>
        <p:spPr/>
        <p:txBody>
          <a:bodyPr/>
          <a:lstStyle>
            <a:lvl1pPr>
              <a:defRPr/>
            </a:lvl1pPr>
          </a:lstStyle>
          <a:p>
            <a:pPr>
              <a:defRPr/>
            </a:pPr>
            <a:fld id="{F90BA0ED-5A13-4081-ABDA-0380156D0D0C}" type="datetimeFigureOut">
              <a:rPr lang="en-US"/>
              <a:pPr>
                <a:defRPr/>
              </a:pPr>
              <a:t>12/1/2020</a:t>
            </a:fld>
            <a:endParaRPr lang="en-US"/>
          </a:p>
        </p:txBody>
      </p:sp>
      <p:sp>
        <p:nvSpPr>
          <p:cNvPr id="8" name="Footer Placeholder 4">
            <a:extLst>
              <a:ext uri="{FF2B5EF4-FFF2-40B4-BE49-F238E27FC236}">
                <a16:creationId xmlns:a16="http://schemas.microsoft.com/office/drawing/2014/main" id="{7B5BEF14-6C65-4681-8866-E3AF9B31972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6EAD765-4D59-44F7-BCE0-F59857CF5826}"/>
              </a:ext>
            </a:extLst>
          </p:cNvPr>
          <p:cNvSpPr>
            <a:spLocks noGrp="1"/>
          </p:cNvSpPr>
          <p:nvPr>
            <p:ph type="sldNum" sz="quarter" idx="12"/>
          </p:nvPr>
        </p:nvSpPr>
        <p:spPr/>
        <p:txBody>
          <a:bodyPr/>
          <a:lstStyle>
            <a:lvl1pPr>
              <a:defRPr/>
            </a:lvl1pPr>
          </a:lstStyle>
          <a:p>
            <a:fld id="{3F679D55-1B57-47EC-8359-46B247A38CE2}" type="slidenum">
              <a:rPr lang="en-US" altLang="en-US"/>
              <a:pPr/>
              <a:t>‹#›</a:t>
            </a:fld>
            <a:endParaRPr lang="en-US" altLang="en-US"/>
          </a:p>
        </p:txBody>
      </p:sp>
    </p:spTree>
    <p:extLst>
      <p:ext uri="{BB962C8B-B14F-4D97-AF65-F5344CB8AC3E}">
        <p14:creationId xmlns:p14="http://schemas.microsoft.com/office/powerpoint/2010/main" val="20162954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BE31D6D-ECCD-4940-9E65-4271383F5EDA}"/>
              </a:ext>
            </a:extLst>
          </p:cNvPr>
          <p:cNvSpPr>
            <a:spLocks noGrp="1"/>
          </p:cNvSpPr>
          <p:nvPr>
            <p:ph type="dt" sz="half" idx="10"/>
          </p:nvPr>
        </p:nvSpPr>
        <p:spPr/>
        <p:txBody>
          <a:bodyPr/>
          <a:lstStyle>
            <a:lvl1pPr>
              <a:defRPr/>
            </a:lvl1pPr>
          </a:lstStyle>
          <a:p>
            <a:pPr>
              <a:defRPr/>
            </a:pPr>
            <a:fld id="{11D77866-DEAF-47B1-9D9C-8633F03AC7ED}" type="datetimeFigureOut">
              <a:rPr lang="en-US"/>
              <a:pPr>
                <a:defRPr/>
              </a:pPr>
              <a:t>12/1/2020</a:t>
            </a:fld>
            <a:endParaRPr lang="en-US"/>
          </a:p>
        </p:txBody>
      </p:sp>
      <p:sp>
        <p:nvSpPr>
          <p:cNvPr id="4" name="Footer Placeholder 4">
            <a:extLst>
              <a:ext uri="{FF2B5EF4-FFF2-40B4-BE49-F238E27FC236}">
                <a16:creationId xmlns:a16="http://schemas.microsoft.com/office/drawing/2014/main" id="{7C088676-D9AE-497B-821C-AE85A50DDD5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36133EE-32B5-41B0-8382-FBA1D5848D22}"/>
              </a:ext>
            </a:extLst>
          </p:cNvPr>
          <p:cNvSpPr>
            <a:spLocks noGrp="1"/>
          </p:cNvSpPr>
          <p:nvPr>
            <p:ph type="sldNum" sz="quarter" idx="12"/>
          </p:nvPr>
        </p:nvSpPr>
        <p:spPr/>
        <p:txBody>
          <a:bodyPr/>
          <a:lstStyle>
            <a:lvl1pPr>
              <a:defRPr/>
            </a:lvl1pPr>
          </a:lstStyle>
          <a:p>
            <a:fld id="{EFBBDC25-E227-48E7-B2D0-290270EAF10B}" type="slidenum">
              <a:rPr lang="en-US" altLang="en-US"/>
              <a:pPr/>
              <a:t>‹#›</a:t>
            </a:fld>
            <a:endParaRPr lang="en-US" altLang="en-US"/>
          </a:p>
        </p:txBody>
      </p:sp>
    </p:spTree>
    <p:extLst>
      <p:ext uri="{BB962C8B-B14F-4D97-AF65-F5344CB8AC3E}">
        <p14:creationId xmlns:p14="http://schemas.microsoft.com/office/powerpoint/2010/main" val="26943134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234A2FA-EF91-4ADF-B190-47628879B20D}"/>
              </a:ext>
            </a:extLst>
          </p:cNvPr>
          <p:cNvSpPr>
            <a:spLocks noGrp="1"/>
          </p:cNvSpPr>
          <p:nvPr>
            <p:ph type="dt" sz="half" idx="10"/>
          </p:nvPr>
        </p:nvSpPr>
        <p:spPr/>
        <p:txBody>
          <a:bodyPr/>
          <a:lstStyle>
            <a:lvl1pPr>
              <a:defRPr/>
            </a:lvl1pPr>
          </a:lstStyle>
          <a:p>
            <a:pPr>
              <a:defRPr/>
            </a:pPr>
            <a:fld id="{B9EEDE40-3F3B-4684-B325-955A9C5FCF0A}" type="datetimeFigureOut">
              <a:rPr lang="en-US"/>
              <a:pPr>
                <a:defRPr/>
              </a:pPr>
              <a:t>12/1/2020</a:t>
            </a:fld>
            <a:endParaRPr lang="en-US"/>
          </a:p>
        </p:txBody>
      </p:sp>
      <p:sp>
        <p:nvSpPr>
          <p:cNvPr id="3" name="Footer Placeholder 4">
            <a:extLst>
              <a:ext uri="{FF2B5EF4-FFF2-40B4-BE49-F238E27FC236}">
                <a16:creationId xmlns:a16="http://schemas.microsoft.com/office/drawing/2014/main" id="{51BDDB78-D7C4-4598-8C9D-679B32413CD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CE55EC2-760A-457F-A5AC-A19F5CADB2DD}"/>
              </a:ext>
            </a:extLst>
          </p:cNvPr>
          <p:cNvSpPr>
            <a:spLocks noGrp="1"/>
          </p:cNvSpPr>
          <p:nvPr>
            <p:ph type="sldNum" sz="quarter" idx="12"/>
          </p:nvPr>
        </p:nvSpPr>
        <p:spPr/>
        <p:txBody>
          <a:bodyPr/>
          <a:lstStyle>
            <a:lvl1pPr>
              <a:defRPr/>
            </a:lvl1pPr>
          </a:lstStyle>
          <a:p>
            <a:fld id="{7611585C-C622-4795-AC9D-5D9DF689C32F}" type="slidenum">
              <a:rPr lang="en-US" altLang="en-US"/>
              <a:pPr/>
              <a:t>‹#›</a:t>
            </a:fld>
            <a:endParaRPr lang="en-US" altLang="en-US"/>
          </a:p>
        </p:txBody>
      </p:sp>
    </p:spTree>
    <p:extLst>
      <p:ext uri="{BB962C8B-B14F-4D97-AF65-F5344CB8AC3E}">
        <p14:creationId xmlns:p14="http://schemas.microsoft.com/office/powerpoint/2010/main" val="15556440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3">
            <a:extLst>
              <a:ext uri="{FF2B5EF4-FFF2-40B4-BE49-F238E27FC236}">
                <a16:creationId xmlns:a16="http://schemas.microsoft.com/office/drawing/2014/main" id="{7DDA8646-32F9-48A0-B568-106A82C06577}"/>
              </a:ext>
            </a:extLst>
          </p:cNvPr>
          <p:cNvSpPr>
            <a:spLocks noGrp="1"/>
          </p:cNvSpPr>
          <p:nvPr>
            <p:ph type="dt" sz="half" idx="10"/>
          </p:nvPr>
        </p:nvSpPr>
        <p:spPr/>
        <p:txBody>
          <a:bodyPr/>
          <a:lstStyle>
            <a:lvl1pPr>
              <a:defRPr/>
            </a:lvl1pPr>
          </a:lstStyle>
          <a:p>
            <a:pPr>
              <a:defRPr/>
            </a:pPr>
            <a:fld id="{5C5D8BCE-8A9B-4827-8D44-E97438161FA0}" type="datetimeFigureOut">
              <a:rPr lang="en-US"/>
              <a:pPr>
                <a:defRPr/>
              </a:pPr>
              <a:t>12/1/2020</a:t>
            </a:fld>
            <a:endParaRPr lang="en-US"/>
          </a:p>
        </p:txBody>
      </p:sp>
      <p:sp>
        <p:nvSpPr>
          <p:cNvPr id="6" name="Footer Placeholder 4">
            <a:extLst>
              <a:ext uri="{FF2B5EF4-FFF2-40B4-BE49-F238E27FC236}">
                <a16:creationId xmlns:a16="http://schemas.microsoft.com/office/drawing/2014/main" id="{15DE4001-0F33-48EF-AD51-0EA5D2C218B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1F70533-E118-42E0-8D6D-4320E112BFEA}"/>
              </a:ext>
            </a:extLst>
          </p:cNvPr>
          <p:cNvSpPr>
            <a:spLocks noGrp="1"/>
          </p:cNvSpPr>
          <p:nvPr>
            <p:ph type="sldNum" sz="quarter" idx="12"/>
          </p:nvPr>
        </p:nvSpPr>
        <p:spPr/>
        <p:txBody>
          <a:bodyPr/>
          <a:lstStyle>
            <a:lvl1pPr>
              <a:defRPr/>
            </a:lvl1pPr>
          </a:lstStyle>
          <a:p>
            <a:fld id="{8C085D1E-C28D-4598-861D-CF38304943E0}" type="slidenum">
              <a:rPr lang="en-US" altLang="en-US"/>
              <a:pPr/>
              <a:t>‹#›</a:t>
            </a:fld>
            <a:endParaRPr lang="en-US" altLang="en-US"/>
          </a:p>
        </p:txBody>
      </p:sp>
    </p:spTree>
    <p:extLst>
      <p:ext uri="{BB962C8B-B14F-4D97-AF65-F5344CB8AC3E}">
        <p14:creationId xmlns:p14="http://schemas.microsoft.com/office/powerpoint/2010/main" val="3710285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12/1/2020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27473441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3">
            <a:extLst>
              <a:ext uri="{FF2B5EF4-FFF2-40B4-BE49-F238E27FC236}">
                <a16:creationId xmlns:a16="http://schemas.microsoft.com/office/drawing/2014/main" id="{484CD3F7-56A3-4857-BEE7-08BAF482A151}"/>
              </a:ext>
            </a:extLst>
          </p:cNvPr>
          <p:cNvSpPr>
            <a:spLocks noGrp="1"/>
          </p:cNvSpPr>
          <p:nvPr>
            <p:ph type="dt" sz="half" idx="10"/>
          </p:nvPr>
        </p:nvSpPr>
        <p:spPr/>
        <p:txBody>
          <a:bodyPr/>
          <a:lstStyle>
            <a:lvl1pPr>
              <a:defRPr/>
            </a:lvl1pPr>
          </a:lstStyle>
          <a:p>
            <a:pPr>
              <a:defRPr/>
            </a:pPr>
            <a:fld id="{EE181359-F8DF-4B5B-996C-F476EC144AF4}" type="datetimeFigureOut">
              <a:rPr lang="en-US"/>
              <a:pPr>
                <a:defRPr/>
              </a:pPr>
              <a:t>12/1/2020</a:t>
            </a:fld>
            <a:endParaRPr lang="en-US"/>
          </a:p>
        </p:txBody>
      </p:sp>
      <p:sp>
        <p:nvSpPr>
          <p:cNvPr id="6" name="Footer Placeholder 4">
            <a:extLst>
              <a:ext uri="{FF2B5EF4-FFF2-40B4-BE49-F238E27FC236}">
                <a16:creationId xmlns:a16="http://schemas.microsoft.com/office/drawing/2014/main" id="{AF920EDF-C0C1-4C07-BD89-EC94AE4EBBA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F996681-F2ED-4823-8908-C8C48213605C}"/>
              </a:ext>
            </a:extLst>
          </p:cNvPr>
          <p:cNvSpPr>
            <a:spLocks noGrp="1"/>
          </p:cNvSpPr>
          <p:nvPr>
            <p:ph type="sldNum" sz="quarter" idx="12"/>
          </p:nvPr>
        </p:nvSpPr>
        <p:spPr/>
        <p:txBody>
          <a:bodyPr/>
          <a:lstStyle>
            <a:lvl1pPr>
              <a:defRPr/>
            </a:lvl1pPr>
          </a:lstStyle>
          <a:p>
            <a:fld id="{638594B2-6DCB-4B0B-9B30-B99473952988}" type="slidenum">
              <a:rPr lang="en-US" altLang="en-US"/>
              <a:pPr/>
              <a:t>‹#›</a:t>
            </a:fld>
            <a:endParaRPr lang="en-US" altLang="en-US"/>
          </a:p>
        </p:txBody>
      </p:sp>
    </p:spTree>
    <p:extLst>
      <p:ext uri="{BB962C8B-B14F-4D97-AF65-F5344CB8AC3E}">
        <p14:creationId xmlns:p14="http://schemas.microsoft.com/office/powerpoint/2010/main" val="28097248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9C632-5D03-45ED-8156-18A80B5B2B8F}"/>
              </a:ext>
            </a:extLst>
          </p:cNvPr>
          <p:cNvSpPr>
            <a:spLocks noGrp="1"/>
          </p:cNvSpPr>
          <p:nvPr>
            <p:ph type="dt" sz="half" idx="10"/>
          </p:nvPr>
        </p:nvSpPr>
        <p:spPr/>
        <p:txBody>
          <a:bodyPr/>
          <a:lstStyle>
            <a:lvl1pPr>
              <a:defRPr/>
            </a:lvl1pPr>
          </a:lstStyle>
          <a:p>
            <a:pPr>
              <a:defRPr/>
            </a:pPr>
            <a:fld id="{AAA059F9-F735-4B63-8DCB-CB34120CEA33}" type="datetimeFigureOut">
              <a:rPr lang="en-US"/>
              <a:pPr>
                <a:defRPr/>
              </a:pPr>
              <a:t>12/1/2020</a:t>
            </a:fld>
            <a:endParaRPr lang="en-US"/>
          </a:p>
        </p:txBody>
      </p:sp>
      <p:sp>
        <p:nvSpPr>
          <p:cNvPr id="5" name="Footer Placeholder 4">
            <a:extLst>
              <a:ext uri="{FF2B5EF4-FFF2-40B4-BE49-F238E27FC236}">
                <a16:creationId xmlns:a16="http://schemas.microsoft.com/office/drawing/2014/main" id="{C9D761E2-BE72-4F5B-879C-4780FA4880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E27C1CF-4E26-42D0-B2E9-4FAF6E09D682}"/>
              </a:ext>
            </a:extLst>
          </p:cNvPr>
          <p:cNvSpPr>
            <a:spLocks noGrp="1"/>
          </p:cNvSpPr>
          <p:nvPr>
            <p:ph type="sldNum" sz="quarter" idx="12"/>
          </p:nvPr>
        </p:nvSpPr>
        <p:spPr/>
        <p:txBody>
          <a:bodyPr/>
          <a:lstStyle>
            <a:lvl1pPr>
              <a:defRPr/>
            </a:lvl1pPr>
          </a:lstStyle>
          <a:p>
            <a:fld id="{EFF0E0F7-D5B2-4BDD-B286-DE024346E110}" type="slidenum">
              <a:rPr lang="en-US" altLang="en-US"/>
              <a:pPr/>
              <a:t>‹#›</a:t>
            </a:fld>
            <a:endParaRPr lang="en-US" altLang="en-US"/>
          </a:p>
        </p:txBody>
      </p:sp>
    </p:spTree>
    <p:extLst>
      <p:ext uri="{BB962C8B-B14F-4D97-AF65-F5344CB8AC3E}">
        <p14:creationId xmlns:p14="http://schemas.microsoft.com/office/powerpoint/2010/main" val="1183447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2ED3DF-9F46-4C77-9098-C6A0D7C91035}"/>
              </a:ext>
            </a:extLst>
          </p:cNvPr>
          <p:cNvSpPr>
            <a:spLocks noGrp="1"/>
          </p:cNvSpPr>
          <p:nvPr>
            <p:ph type="dt" sz="half" idx="10"/>
          </p:nvPr>
        </p:nvSpPr>
        <p:spPr/>
        <p:txBody>
          <a:bodyPr/>
          <a:lstStyle>
            <a:lvl1pPr>
              <a:defRPr/>
            </a:lvl1pPr>
          </a:lstStyle>
          <a:p>
            <a:pPr>
              <a:defRPr/>
            </a:pPr>
            <a:fld id="{2CE96DF3-3FA6-4846-A4F6-DD7BDB9A4EF2}" type="datetimeFigureOut">
              <a:rPr lang="en-US"/>
              <a:pPr>
                <a:defRPr/>
              </a:pPr>
              <a:t>12/1/2020</a:t>
            </a:fld>
            <a:endParaRPr lang="en-US"/>
          </a:p>
        </p:txBody>
      </p:sp>
      <p:sp>
        <p:nvSpPr>
          <p:cNvPr id="5" name="Footer Placeholder 4">
            <a:extLst>
              <a:ext uri="{FF2B5EF4-FFF2-40B4-BE49-F238E27FC236}">
                <a16:creationId xmlns:a16="http://schemas.microsoft.com/office/drawing/2014/main" id="{DB3089AA-E10E-445F-BED2-B9FE7B1B86F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E521C9A-2ED5-4BF4-8650-F980E492ECAE}"/>
              </a:ext>
            </a:extLst>
          </p:cNvPr>
          <p:cNvSpPr>
            <a:spLocks noGrp="1"/>
          </p:cNvSpPr>
          <p:nvPr>
            <p:ph type="sldNum" sz="quarter" idx="12"/>
          </p:nvPr>
        </p:nvSpPr>
        <p:spPr/>
        <p:txBody>
          <a:bodyPr/>
          <a:lstStyle>
            <a:lvl1pPr>
              <a:defRPr/>
            </a:lvl1pPr>
          </a:lstStyle>
          <a:p>
            <a:fld id="{98B9E388-0B9C-4820-8270-6A74BBD42626}" type="slidenum">
              <a:rPr lang="en-US" altLang="en-US"/>
              <a:pPr/>
              <a:t>‹#›</a:t>
            </a:fld>
            <a:endParaRPr lang="en-US" altLang="en-US"/>
          </a:p>
        </p:txBody>
      </p:sp>
    </p:spTree>
    <p:extLst>
      <p:ext uri="{BB962C8B-B14F-4D97-AF65-F5344CB8AC3E}">
        <p14:creationId xmlns:p14="http://schemas.microsoft.com/office/powerpoint/2010/main" val="7496589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3B106F7-B74A-4535-A650-F134ECAC9413}"/>
              </a:ext>
            </a:extLst>
          </p:cNvPr>
          <p:cNvSpPr>
            <a:spLocks noGrp="1"/>
          </p:cNvSpPr>
          <p:nvPr>
            <p:ph type="dt" sz="half" idx="10"/>
          </p:nvPr>
        </p:nvSpPr>
        <p:spPr/>
        <p:txBody>
          <a:bodyPr/>
          <a:lstStyle>
            <a:lvl1pPr>
              <a:defRPr/>
            </a:lvl1pPr>
          </a:lstStyle>
          <a:p>
            <a:pPr>
              <a:defRPr/>
            </a:pPr>
            <a:fld id="{CB6F5853-AF7A-4348-B8B0-7061E0512D01}" type="datetimeFigureOut">
              <a:rPr lang="en-US"/>
              <a:pPr>
                <a:defRPr/>
              </a:pPr>
              <a:t>12/1/2020</a:t>
            </a:fld>
            <a:endParaRPr lang="en-US"/>
          </a:p>
        </p:txBody>
      </p:sp>
      <p:sp>
        <p:nvSpPr>
          <p:cNvPr id="5" name="Footer Placeholder 4">
            <a:extLst>
              <a:ext uri="{FF2B5EF4-FFF2-40B4-BE49-F238E27FC236}">
                <a16:creationId xmlns:a16="http://schemas.microsoft.com/office/drawing/2014/main" id="{388DD1EC-3C95-4202-8C32-23988D85F3E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2A38F40-F7C6-45DE-85CE-8957358FDD94}"/>
              </a:ext>
            </a:extLst>
          </p:cNvPr>
          <p:cNvSpPr>
            <a:spLocks noGrp="1"/>
          </p:cNvSpPr>
          <p:nvPr>
            <p:ph type="sldNum" sz="quarter" idx="12"/>
          </p:nvPr>
        </p:nvSpPr>
        <p:spPr/>
        <p:txBody>
          <a:bodyPr/>
          <a:lstStyle>
            <a:lvl1pPr>
              <a:defRPr/>
            </a:lvl1pPr>
          </a:lstStyle>
          <a:p>
            <a:fld id="{61EFFC32-8E8E-4427-8D38-3A7B5654DAFD}" type="slidenum">
              <a:rPr lang="en-US" altLang="en-US"/>
              <a:pPr/>
              <a:t>‹#›</a:t>
            </a:fld>
            <a:endParaRPr lang="en-US" altLang="en-US"/>
          </a:p>
        </p:txBody>
      </p:sp>
    </p:spTree>
    <p:extLst>
      <p:ext uri="{BB962C8B-B14F-4D97-AF65-F5344CB8AC3E}">
        <p14:creationId xmlns:p14="http://schemas.microsoft.com/office/powerpoint/2010/main" val="2780216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79417E-F290-460C-824C-5A7DA19194B2}"/>
              </a:ext>
            </a:extLst>
          </p:cNvPr>
          <p:cNvSpPr>
            <a:spLocks noGrp="1"/>
          </p:cNvSpPr>
          <p:nvPr>
            <p:ph type="dt" sz="half" idx="10"/>
          </p:nvPr>
        </p:nvSpPr>
        <p:spPr/>
        <p:txBody>
          <a:bodyPr/>
          <a:lstStyle>
            <a:lvl1pPr>
              <a:defRPr/>
            </a:lvl1pPr>
          </a:lstStyle>
          <a:p>
            <a:pPr>
              <a:defRPr/>
            </a:pPr>
            <a:fld id="{FF4A9057-1884-4ACA-BD8E-6A4AA5767466}" type="datetimeFigureOut">
              <a:rPr lang="en-US"/>
              <a:pPr>
                <a:defRPr/>
              </a:pPr>
              <a:t>12/1/2020</a:t>
            </a:fld>
            <a:endParaRPr lang="en-US"/>
          </a:p>
        </p:txBody>
      </p:sp>
      <p:sp>
        <p:nvSpPr>
          <p:cNvPr id="5" name="Footer Placeholder 4">
            <a:extLst>
              <a:ext uri="{FF2B5EF4-FFF2-40B4-BE49-F238E27FC236}">
                <a16:creationId xmlns:a16="http://schemas.microsoft.com/office/drawing/2014/main" id="{D1DD7D2C-E5CD-4B5B-B040-521A75C599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6504288-8C55-481D-82CC-ED132FE23068}"/>
              </a:ext>
            </a:extLst>
          </p:cNvPr>
          <p:cNvSpPr>
            <a:spLocks noGrp="1"/>
          </p:cNvSpPr>
          <p:nvPr>
            <p:ph type="sldNum" sz="quarter" idx="12"/>
          </p:nvPr>
        </p:nvSpPr>
        <p:spPr/>
        <p:txBody>
          <a:bodyPr/>
          <a:lstStyle>
            <a:lvl1pPr>
              <a:defRPr/>
            </a:lvl1pPr>
          </a:lstStyle>
          <a:p>
            <a:fld id="{BE69597A-ED45-4E0F-A80D-356FF3F68735}" type="slidenum">
              <a:rPr lang="en-US" altLang="en-US"/>
              <a:pPr/>
              <a:t>‹#›</a:t>
            </a:fld>
            <a:endParaRPr lang="en-US" altLang="en-US"/>
          </a:p>
        </p:txBody>
      </p:sp>
    </p:spTree>
    <p:extLst>
      <p:ext uri="{BB962C8B-B14F-4D97-AF65-F5344CB8AC3E}">
        <p14:creationId xmlns:p14="http://schemas.microsoft.com/office/powerpoint/2010/main" val="12662542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04490D-FD67-4107-91DC-80BAE8742F0D}"/>
              </a:ext>
            </a:extLst>
          </p:cNvPr>
          <p:cNvSpPr>
            <a:spLocks noGrp="1"/>
          </p:cNvSpPr>
          <p:nvPr>
            <p:ph type="dt" sz="half" idx="10"/>
          </p:nvPr>
        </p:nvSpPr>
        <p:spPr/>
        <p:txBody>
          <a:bodyPr/>
          <a:lstStyle>
            <a:lvl1pPr>
              <a:defRPr/>
            </a:lvl1pPr>
          </a:lstStyle>
          <a:p>
            <a:pPr>
              <a:defRPr/>
            </a:pPr>
            <a:fld id="{E6FA91E4-EC72-4E9B-AC7E-384A33BB955E}" type="datetimeFigureOut">
              <a:rPr lang="en-US"/>
              <a:pPr>
                <a:defRPr/>
              </a:pPr>
              <a:t>12/1/2020</a:t>
            </a:fld>
            <a:endParaRPr lang="en-US"/>
          </a:p>
        </p:txBody>
      </p:sp>
      <p:sp>
        <p:nvSpPr>
          <p:cNvPr id="5" name="Footer Placeholder 4">
            <a:extLst>
              <a:ext uri="{FF2B5EF4-FFF2-40B4-BE49-F238E27FC236}">
                <a16:creationId xmlns:a16="http://schemas.microsoft.com/office/drawing/2014/main" id="{28DA0E30-44FC-459B-A2BD-CB77FBBBE5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DE0B266-F349-4C77-90A0-FB429DA7574A}"/>
              </a:ext>
            </a:extLst>
          </p:cNvPr>
          <p:cNvSpPr>
            <a:spLocks noGrp="1"/>
          </p:cNvSpPr>
          <p:nvPr>
            <p:ph type="sldNum" sz="quarter" idx="12"/>
          </p:nvPr>
        </p:nvSpPr>
        <p:spPr/>
        <p:txBody>
          <a:bodyPr/>
          <a:lstStyle>
            <a:lvl1pPr>
              <a:defRPr/>
            </a:lvl1pPr>
          </a:lstStyle>
          <a:p>
            <a:fld id="{EDD55CF2-9392-41D0-81F2-5AE6512D9E45}" type="slidenum">
              <a:rPr lang="en-US" altLang="en-US"/>
              <a:pPr/>
              <a:t>‹#›</a:t>
            </a:fld>
            <a:endParaRPr lang="en-US" altLang="en-US"/>
          </a:p>
        </p:txBody>
      </p:sp>
    </p:spTree>
    <p:extLst>
      <p:ext uri="{BB962C8B-B14F-4D97-AF65-F5344CB8AC3E}">
        <p14:creationId xmlns:p14="http://schemas.microsoft.com/office/powerpoint/2010/main" val="30991240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8551DCD-310A-425C-BBCE-CCFB639EE982}"/>
              </a:ext>
            </a:extLst>
          </p:cNvPr>
          <p:cNvSpPr>
            <a:spLocks noGrp="1"/>
          </p:cNvSpPr>
          <p:nvPr>
            <p:ph type="dt" sz="half" idx="10"/>
          </p:nvPr>
        </p:nvSpPr>
        <p:spPr/>
        <p:txBody>
          <a:bodyPr/>
          <a:lstStyle>
            <a:lvl1pPr>
              <a:defRPr/>
            </a:lvl1pPr>
          </a:lstStyle>
          <a:p>
            <a:pPr>
              <a:defRPr/>
            </a:pPr>
            <a:fld id="{DAE9C6D6-F134-452E-9FA3-D9A458003F15}" type="datetimeFigureOut">
              <a:rPr lang="en-US"/>
              <a:pPr>
                <a:defRPr/>
              </a:pPr>
              <a:t>12/1/2020</a:t>
            </a:fld>
            <a:endParaRPr lang="en-US"/>
          </a:p>
        </p:txBody>
      </p:sp>
      <p:sp>
        <p:nvSpPr>
          <p:cNvPr id="6" name="Footer Placeholder 4">
            <a:extLst>
              <a:ext uri="{FF2B5EF4-FFF2-40B4-BE49-F238E27FC236}">
                <a16:creationId xmlns:a16="http://schemas.microsoft.com/office/drawing/2014/main" id="{94A8310B-69F3-46EC-92A3-4995EFE217D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DD7764B-4BDD-444D-81F6-62DE42A1653B}"/>
              </a:ext>
            </a:extLst>
          </p:cNvPr>
          <p:cNvSpPr>
            <a:spLocks noGrp="1"/>
          </p:cNvSpPr>
          <p:nvPr>
            <p:ph type="sldNum" sz="quarter" idx="12"/>
          </p:nvPr>
        </p:nvSpPr>
        <p:spPr/>
        <p:txBody>
          <a:bodyPr/>
          <a:lstStyle>
            <a:lvl1pPr>
              <a:defRPr/>
            </a:lvl1pPr>
          </a:lstStyle>
          <a:p>
            <a:fld id="{B7C31F59-6B57-450A-B179-AAFB95BA90FF}" type="slidenum">
              <a:rPr lang="en-US" altLang="en-US"/>
              <a:pPr/>
              <a:t>‹#›</a:t>
            </a:fld>
            <a:endParaRPr lang="en-US" altLang="en-US"/>
          </a:p>
        </p:txBody>
      </p:sp>
    </p:spTree>
    <p:extLst>
      <p:ext uri="{BB962C8B-B14F-4D97-AF65-F5344CB8AC3E}">
        <p14:creationId xmlns:p14="http://schemas.microsoft.com/office/powerpoint/2010/main" val="20751390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7341F8A-CB4D-4071-A2CB-CF0B77EA3180}"/>
              </a:ext>
            </a:extLst>
          </p:cNvPr>
          <p:cNvSpPr>
            <a:spLocks noGrp="1"/>
          </p:cNvSpPr>
          <p:nvPr>
            <p:ph type="dt" sz="half" idx="10"/>
          </p:nvPr>
        </p:nvSpPr>
        <p:spPr/>
        <p:txBody>
          <a:bodyPr/>
          <a:lstStyle>
            <a:lvl1pPr>
              <a:defRPr/>
            </a:lvl1pPr>
          </a:lstStyle>
          <a:p>
            <a:pPr>
              <a:defRPr/>
            </a:pPr>
            <a:fld id="{988CB33C-D184-44E4-A782-37EFB543EA7C}" type="datetimeFigureOut">
              <a:rPr lang="en-US"/>
              <a:pPr>
                <a:defRPr/>
              </a:pPr>
              <a:t>12/1/2020</a:t>
            </a:fld>
            <a:endParaRPr lang="en-US"/>
          </a:p>
        </p:txBody>
      </p:sp>
      <p:sp>
        <p:nvSpPr>
          <p:cNvPr id="8" name="Footer Placeholder 4">
            <a:extLst>
              <a:ext uri="{FF2B5EF4-FFF2-40B4-BE49-F238E27FC236}">
                <a16:creationId xmlns:a16="http://schemas.microsoft.com/office/drawing/2014/main" id="{98141BA3-7DF3-487B-BD80-E4CC78BA9B2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74FA5A5-F12F-4D66-8E82-E65F4032E081}"/>
              </a:ext>
            </a:extLst>
          </p:cNvPr>
          <p:cNvSpPr>
            <a:spLocks noGrp="1"/>
          </p:cNvSpPr>
          <p:nvPr>
            <p:ph type="sldNum" sz="quarter" idx="12"/>
          </p:nvPr>
        </p:nvSpPr>
        <p:spPr/>
        <p:txBody>
          <a:bodyPr/>
          <a:lstStyle>
            <a:lvl1pPr>
              <a:defRPr/>
            </a:lvl1pPr>
          </a:lstStyle>
          <a:p>
            <a:fld id="{44331438-CA55-4D86-A300-385247616749}" type="slidenum">
              <a:rPr lang="en-US" altLang="en-US"/>
              <a:pPr/>
              <a:t>‹#›</a:t>
            </a:fld>
            <a:endParaRPr lang="en-US" altLang="en-US"/>
          </a:p>
        </p:txBody>
      </p:sp>
    </p:spTree>
    <p:extLst>
      <p:ext uri="{BB962C8B-B14F-4D97-AF65-F5344CB8AC3E}">
        <p14:creationId xmlns:p14="http://schemas.microsoft.com/office/powerpoint/2010/main" val="31260490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7F984C1-0497-43E8-92D5-B7031C45AF09}"/>
              </a:ext>
            </a:extLst>
          </p:cNvPr>
          <p:cNvSpPr>
            <a:spLocks noGrp="1"/>
          </p:cNvSpPr>
          <p:nvPr>
            <p:ph type="dt" sz="half" idx="10"/>
          </p:nvPr>
        </p:nvSpPr>
        <p:spPr/>
        <p:txBody>
          <a:bodyPr/>
          <a:lstStyle>
            <a:lvl1pPr>
              <a:defRPr/>
            </a:lvl1pPr>
          </a:lstStyle>
          <a:p>
            <a:pPr>
              <a:defRPr/>
            </a:pPr>
            <a:fld id="{DFA8A956-A22E-45E6-AEC9-BA8B0AA10862}" type="datetimeFigureOut">
              <a:rPr lang="en-US"/>
              <a:pPr>
                <a:defRPr/>
              </a:pPr>
              <a:t>12/1/2020</a:t>
            </a:fld>
            <a:endParaRPr lang="en-US"/>
          </a:p>
        </p:txBody>
      </p:sp>
      <p:sp>
        <p:nvSpPr>
          <p:cNvPr id="4" name="Footer Placeholder 4">
            <a:extLst>
              <a:ext uri="{FF2B5EF4-FFF2-40B4-BE49-F238E27FC236}">
                <a16:creationId xmlns:a16="http://schemas.microsoft.com/office/drawing/2014/main" id="{C306AD05-2D83-4E72-8CAF-6F50DFF9735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7581F98-1532-48B8-B231-B62A1304C237}"/>
              </a:ext>
            </a:extLst>
          </p:cNvPr>
          <p:cNvSpPr>
            <a:spLocks noGrp="1"/>
          </p:cNvSpPr>
          <p:nvPr>
            <p:ph type="sldNum" sz="quarter" idx="12"/>
          </p:nvPr>
        </p:nvSpPr>
        <p:spPr/>
        <p:txBody>
          <a:bodyPr/>
          <a:lstStyle>
            <a:lvl1pPr>
              <a:defRPr/>
            </a:lvl1pPr>
          </a:lstStyle>
          <a:p>
            <a:fld id="{15480671-AE39-40FE-BE2B-5A382C46351B}" type="slidenum">
              <a:rPr lang="en-US" altLang="en-US"/>
              <a:pPr/>
              <a:t>‹#›</a:t>
            </a:fld>
            <a:endParaRPr lang="en-US" altLang="en-US"/>
          </a:p>
        </p:txBody>
      </p:sp>
    </p:spTree>
    <p:extLst>
      <p:ext uri="{BB962C8B-B14F-4D97-AF65-F5344CB8AC3E}">
        <p14:creationId xmlns:p14="http://schemas.microsoft.com/office/powerpoint/2010/main" val="38273396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E907E5F-E46F-4E44-B80B-EDEFB284AD9C}"/>
              </a:ext>
            </a:extLst>
          </p:cNvPr>
          <p:cNvSpPr>
            <a:spLocks noGrp="1"/>
          </p:cNvSpPr>
          <p:nvPr>
            <p:ph type="dt" sz="half" idx="10"/>
          </p:nvPr>
        </p:nvSpPr>
        <p:spPr/>
        <p:txBody>
          <a:bodyPr/>
          <a:lstStyle>
            <a:lvl1pPr>
              <a:defRPr/>
            </a:lvl1pPr>
          </a:lstStyle>
          <a:p>
            <a:pPr>
              <a:defRPr/>
            </a:pPr>
            <a:fld id="{95E6B684-E9DF-4E9D-9FF2-64BE8E170E6A}" type="datetimeFigureOut">
              <a:rPr lang="en-US"/>
              <a:pPr>
                <a:defRPr/>
              </a:pPr>
              <a:t>12/1/2020</a:t>
            </a:fld>
            <a:endParaRPr lang="en-US"/>
          </a:p>
        </p:txBody>
      </p:sp>
      <p:sp>
        <p:nvSpPr>
          <p:cNvPr id="3" name="Footer Placeholder 4">
            <a:extLst>
              <a:ext uri="{FF2B5EF4-FFF2-40B4-BE49-F238E27FC236}">
                <a16:creationId xmlns:a16="http://schemas.microsoft.com/office/drawing/2014/main" id="{82365F5B-5109-4ECB-9B66-ACEE359BE4C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6968996-2052-4F88-9F89-D301BA50EB33}"/>
              </a:ext>
            </a:extLst>
          </p:cNvPr>
          <p:cNvSpPr>
            <a:spLocks noGrp="1"/>
          </p:cNvSpPr>
          <p:nvPr>
            <p:ph type="sldNum" sz="quarter" idx="12"/>
          </p:nvPr>
        </p:nvSpPr>
        <p:spPr/>
        <p:txBody>
          <a:bodyPr/>
          <a:lstStyle>
            <a:lvl1pPr>
              <a:defRPr/>
            </a:lvl1pPr>
          </a:lstStyle>
          <a:p>
            <a:fld id="{9066C6C8-07E8-46AB-8D2D-CE028CF79C4F}" type="slidenum">
              <a:rPr lang="en-US" altLang="en-US"/>
              <a:pPr/>
              <a:t>‹#›</a:t>
            </a:fld>
            <a:endParaRPr lang="en-US" altLang="en-US"/>
          </a:p>
        </p:txBody>
      </p:sp>
    </p:spTree>
    <p:extLst>
      <p:ext uri="{BB962C8B-B14F-4D97-AF65-F5344CB8AC3E}">
        <p14:creationId xmlns:p14="http://schemas.microsoft.com/office/powerpoint/2010/main" val="2571544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12/1/2020</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9384605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587288C-426D-42E8-A8A1-B3F2613E61B5}"/>
              </a:ext>
            </a:extLst>
          </p:cNvPr>
          <p:cNvSpPr>
            <a:spLocks noGrp="1"/>
          </p:cNvSpPr>
          <p:nvPr>
            <p:ph type="dt" sz="half" idx="10"/>
          </p:nvPr>
        </p:nvSpPr>
        <p:spPr/>
        <p:txBody>
          <a:bodyPr/>
          <a:lstStyle>
            <a:lvl1pPr>
              <a:defRPr/>
            </a:lvl1pPr>
          </a:lstStyle>
          <a:p>
            <a:pPr>
              <a:defRPr/>
            </a:pPr>
            <a:fld id="{D9C0DE1E-B964-4C17-9871-FD0BC98A969A}" type="datetimeFigureOut">
              <a:rPr lang="en-US"/>
              <a:pPr>
                <a:defRPr/>
              </a:pPr>
              <a:t>12/1/2020</a:t>
            </a:fld>
            <a:endParaRPr lang="en-US"/>
          </a:p>
        </p:txBody>
      </p:sp>
      <p:sp>
        <p:nvSpPr>
          <p:cNvPr id="6" name="Footer Placeholder 4">
            <a:extLst>
              <a:ext uri="{FF2B5EF4-FFF2-40B4-BE49-F238E27FC236}">
                <a16:creationId xmlns:a16="http://schemas.microsoft.com/office/drawing/2014/main" id="{03E7439B-88B5-41B5-839A-AC2E244A51A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2704312-960E-47F6-966E-CE3CE6D70A59}"/>
              </a:ext>
            </a:extLst>
          </p:cNvPr>
          <p:cNvSpPr>
            <a:spLocks noGrp="1"/>
          </p:cNvSpPr>
          <p:nvPr>
            <p:ph type="sldNum" sz="quarter" idx="12"/>
          </p:nvPr>
        </p:nvSpPr>
        <p:spPr/>
        <p:txBody>
          <a:bodyPr/>
          <a:lstStyle>
            <a:lvl1pPr>
              <a:defRPr/>
            </a:lvl1pPr>
          </a:lstStyle>
          <a:p>
            <a:fld id="{D1FD94E3-73BD-444A-B92D-A8E34F03E2CE}" type="slidenum">
              <a:rPr lang="en-US" altLang="en-US"/>
              <a:pPr/>
              <a:t>‹#›</a:t>
            </a:fld>
            <a:endParaRPr lang="en-US" altLang="en-US"/>
          </a:p>
        </p:txBody>
      </p:sp>
    </p:spTree>
    <p:extLst>
      <p:ext uri="{BB962C8B-B14F-4D97-AF65-F5344CB8AC3E}">
        <p14:creationId xmlns:p14="http://schemas.microsoft.com/office/powerpoint/2010/main" val="30846509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F02549D-A57E-4EBD-B530-FDA0CCBCE5E4}"/>
              </a:ext>
            </a:extLst>
          </p:cNvPr>
          <p:cNvSpPr>
            <a:spLocks noGrp="1"/>
          </p:cNvSpPr>
          <p:nvPr>
            <p:ph type="dt" sz="half" idx="10"/>
          </p:nvPr>
        </p:nvSpPr>
        <p:spPr/>
        <p:txBody>
          <a:bodyPr/>
          <a:lstStyle>
            <a:lvl1pPr>
              <a:defRPr/>
            </a:lvl1pPr>
          </a:lstStyle>
          <a:p>
            <a:pPr>
              <a:defRPr/>
            </a:pPr>
            <a:fld id="{BC0AEFC2-89A4-4D43-8A78-BB23E75E1A3F}" type="datetimeFigureOut">
              <a:rPr lang="en-US"/>
              <a:pPr>
                <a:defRPr/>
              </a:pPr>
              <a:t>12/1/2020</a:t>
            </a:fld>
            <a:endParaRPr lang="en-US"/>
          </a:p>
        </p:txBody>
      </p:sp>
      <p:sp>
        <p:nvSpPr>
          <p:cNvPr id="6" name="Footer Placeholder 4">
            <a:extLst>
              <a:ext uri="{FF2B5EF4-FFF2-40B4-BE49-F238E27FC236}">
                <a16:creationId xmlns:a16="http://schemas.microsoft.com/office/drawing/2014/main" id="{784461A7-5316-4385-AD5D-AB533C2C6A9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059A8F7-6636-455A-8E80-5A029CFA7CEC}"/>
              </a:ext>
            </a:extLst>
          </p:cNvPr>
          <p:cNvSpPr>
            <a:spLocks noGrp="1"/>
          </p:cNvSpPr>
          <p:nvPr>
            <p:ph type="sldNum" sz="quarter" idx="12"/>
          </p:nvPr>
        </p:nvSpPr>
        <p:spPr/>
        <p:txBody>
          <a:bodyPr/>
          <a:lstStyle>
            <a:lvl1pPr>
              <a:defRPr/>
            </a:lvl1pPr>
          </a:lstStyle>
          <a:p>
            <a:fld id="{894787DF-BE7E-4388-BFED-377DBE63BA12}" type="slidenum">
              <a:rPr lang="en-US" altLang="en-US"/>
              <a:pPr/>
              <a:t>‹#›</a:t>
            </a:fld>
            <a:endParaRPr lang="en-US" altLang="en-US"/>
          </a:p>
        </p:txBody>
      </p:sp>
    </p:spTree>
    <p:extLst>
      <p:ext uri="{BB962C8B-B14F-4D97-AF65-F5344CB8AC3E}">
        <p14:creationId xmlns:p14="http://schemas.microsoft.com/office/powerpoint/2010/main" val="1894763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DFA94D-FFF1-498A-B128-8F2D23342C58}"/>
              </a:ext>
            </a:extLst>
          </p:cNvPr>
          <p:cNvSpPr>
            <a:spLocks noGrp="1"/>
          </p:cNvSpPr>
          <p:nvPr>
            <p:ph type="dt" sz="half" idx="10"/>
          </p:nvPr>
        </p:nvSpPr>
        <p:spPr/>
        <p:txBody>
          <a:bodyPr/>
          <a:lstStyle>
            <a:lvl1pPr>
              <a:defRPr/>
            </a:lvl1pPr>
          </a:lstStyle>
          <a:p>
            <a:pPr>
              <a:defRPr/>
            </a:pPr>
            <a:fld id="{5F9481BE-AAC6-49EF-852C-9739E31723D9}" type="datetimeFigureOut">
              <a:rPr lang="en-US"/>
              <a:pPr>
                <a:defRPr/>
              </a:pPr>
              <a:t>12/1/2020</a:t>
            </a:fld>
            <a:endParaRPr lang="en-US"/>
          </a:p>
        </p:txBody>
      </p:sp>
      <p:sp>
        <p:nvSpPr>
          <p:cNvPr id="5" name="Footer Placeholder 4">
            <a:extLst>
              <a:ext uri="{FF2B5EF4-FFF2-40B4-BE49-F238E27FC236}">
                <a16:creationId xmlns:a16="http://schemas.microsoft.com/office/drawing/2014/main" id="{07BD8254-1A6C-467B-B802-1AE9A381AE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AB9BEB7-27D2-43FD-BEFA-FA5E6A3505DE}"/>
              </a:ext>
            </a:extLst>
          </p:cNvPr>
          <p:cNvSpPr>
            <a:spLocks noGrp="1"/>
          </p:cNvSpPr>
          <p:nvPr>
            <p:ph type="sldNum" sz="quarter" idx="12"/>
          </p:nvPr>
        </p:nvSpPr>
        <p:spPr/>
        <p:txBody>
          <a:bodyPr/>
          <a:lstStyle>
            <a:lvl1pPr>
              <a:defRPr/>
            </a:lvl1pPr>
          </a:lstStyle>
          <a:p>
            <a:fld id="{88EC4F0C-64C7-4EE2-84AE-80FB204343EC}" type="slidenum">
              <a:rPr lang="en-US" altLang="en-US"/>
              <a:pPr/>
              <a:t>‹#›</a:t>
            </a:fld>
            <a:endParaRPr lang="en-US" altLang="en-US"/>
          </a:p>
        </p:txBody>
      </p:sp>
    </p:spTree>
    <p:extLst>
      <p:ext uri="{BB962C8B-B14F-4D97-AF65-F5344CB8AC3E}">
        <p14:creationId xmlns:p14="http://schemas.microsoft.com/office/powerpoint/2010/main" val="21101825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77B0B9-3BC6-4BA2-B6BE-04C8DB15A5F8}"/>
              </a:ext>
            </a:extLst>
          </p:cNvPr>
          <p:cNvSpPr>
            <a:spLocks noGrp="1"/>
          </p:cNvSpPr>
          <p:nvPr>
            <p:ph type="dt" sz="half" idx="10"/>
          </p:nvPr>
        </p:nvSpPr>
        <p:spPr/>
        <p:txBody>
          <a:bodyPr/>
          <a:lstStyle>
            <a:lvl1pPr>
              <a:defRPr/>
            </a:lvl1pPr>
          </a:lstStyle>
          <a:p>
            <a:pPr>
              <a:defRPr/>
            </a:pPr>
            <a:fld id="{59C8757F-F99D-4C79-90A4-3937FD94C035}" type="datetimeFigureOut">
              <a:rPr lang="en-US"/>
              <a:pPr>
                <a:defRPr/>
              </a:pPr>
              <a:t>12/1/2020</a:t>
            </a:fld>
            <a:endParaRPr lang="en-US"/>
          </a:p>
        </p:txBody>
      </p:sp>
      <p:sp>
        <p:nvSpPr>
          <p:cNvPr id="5" name="Footer Placeholder 4">
            <a:extLst>
              <a:ext uri="{FF2B5EF4-FFF2-40B4-BE49-F238E27FC236}">
                <a16:creationId xmlns:a16="http://schemas.microsoft.com/office/drawing/2014/main" id="{F70E9806-B2AC-4D67-9992-580FDFD699A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B22620-DE14-4483-A1D1-23ADE24D691D}"/>
              </a:ext>
            </a:extLst>
          </p:cNvPr>
          <p:cNvSpPr>
            <a:spLocks noGrp="1"/>
          </p:cNvSpPr>
          <p:nvPr>
            <p:ph type="sldNum" sz="quarter" idx="12"/>
          </p:nvPr>
        </p:nvSpPr>
        <p:spPr/>
        <p:txBody>
          <a:bodyPr/>
          <a:lstStyle>
            <a:lvl1pPr>
              <a:defRPr/>
            </a:lvl1pPr>
          </a:lstStyle>
          <a:p>
            <a:fld id="{B1B0B195-E4A1-4A18-8D31-FFAF619912CF}" type="slidenum">
              <a:rPr lang="en-US" altLang="en-US"/>
              <a:pPr/>
              <a:t>‹#›</a:t>
            </a:fld>
            <a:endParaRPr lang="en-US" altLang="en-US"/>
          </a:p>
        </p:txBody>
      </p:sp>
    </p:spTree>
    <p:extLst>
      <p:ext uri="{BB962C8B-B14F-4D97-AF65-F5344CB8AC3E}">
        <p14:creationId xmlns:p14="http://schemas.microsoft.com/office/powerpoint/2010/main" val="7531085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3460293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8041984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678808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8038935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12/1/2020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9804664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12/1/2020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880486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12/1/2020</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3864511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12/1/2020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0144582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6930173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3638966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8657860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6389604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1229573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1026760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1770992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8516573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12/1/2020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6148035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2.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theme" Target="../theme/theme13.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theme" Target="../theme/theme17.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theme" Target="../theme/theme18.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61891" y="846139"/>
            <a:ext cx="7354311"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61892" y="2119918"/>
            <a:ext cx="6802482" cy="42870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4"/>
          </p:nvPr>
        </p:nvSpPr>
        <p:spPr>
          <a:xfrm>
            <a:off x="6867249"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A33C89-E9E9-4A8B-A18D-F369F1F8C9E0}" type="slidenum">
              <a:rPr lang="en-US" smtClean="0"/>
              <a:t>‹#›</a:t>
            </a:fld>
            <a:endParaRPr lang="en-US" dirty="0"/>
          </a:p>
        </p:txBody>
      </p:sp>
    </p:spTree>
    <p:extLst>
      <p:ext uri="{BB962C8B-B14F-4D97-AF65-F5344CB8AC3E}">
        <p14:creationId xmlns:p14="http://schemas.microsoft.com/office/powerpoint/2010/main" val="4368720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731" r:id="rId4"/>
  </p:sldLayoutIdLst>
  <p:transition spd="slow">
    <p:push dir="u"/>
  </p:transition>
  <p:hf hdr="0" ftr="0" dt="0"/>
  <p:txStyles>
    <p:titleStyle>
      <a:lvl1pPr algn="l" defTabSz="457200" rtl="0" eaLnBrk="1" latinLnBrk="0" hangingPunct="1">
        <a:spcBef>
          <a:spcPct val="0"/>
        </a:spcBef>
        <a:buNone/>
        <a:defRPr sz="4000" b="1" i="0" u="none" kern="100" spc="0">
          <a:solidFill>
            <a:srgbClr val="C00000"/>
          </a:solidFill>
          <a:latin typeface="Lucida Bright" panose="02040602050505020304" pitchFamily="18" charset="0"/>
          <a:ea typeface="+mj-ea"/>
          <a:cs typeface="Arial"/>
        </a:defRPr>
      </a:lvl1pPr>
    </p:titleStyle>
    <p:body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b="0" i="0" u="none"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0A3099-4052-44CA-AB77-D93AC19E6FEF}" type="datetimeFigureOut">
              <a:rPr lang="en-US" smtClean="0"/>
              <a:pPr/>
              <a:t>12/1/2020</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2149157362"/>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506">
                <a:solidFill>
                  <a:schemeClr val="tx1">
                    <a:tint val="75000"/>
                  </a:schemeClr>
                </a:solidFill>
              </a:defRPr>
            </a:lvl1pPr>
          </a:lstStyle>
          <a:p>
            <a:fld id="{FE0A3099-4052-44CA-AB77-D93AC19E6FEF}" type="datetimeFigureOut">
              <a:rPr lang="en-US" smtClean="0"/>
              <a:pPr/>
              <a:t>12/1/2020</a:t>
            </a:fld>
            <a:endParaRPr lang="en-US"/>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506">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506">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1331116244"/>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defTabSz="385763" rtl="0" eaLnBrk="1" latinLnBrk="0" hangingPunct="1">
        <a:spcBef>
          <a:spcPct val="0"/>
        </a:spcBef>
        <a:buNone/>
        <a:defRPr sz="1856" kern="1200">
          <a:solidFill>
            <a:schemeClr val="tx1"/>
          </a:solidFill>
          <a:latin typeface="+mj-lt"/>
          <a:ea typeface="+mj-ea"/>
          <a:cs typeface="+mj-cs"/>
        </a:defRPr>
      </a:lvl1pPr>
    </p:titleStyle>
    <p:bodyStyle>
      <a:lvl1pPr marL="144661" indent="-144661" algn="l" defTabSz="385763" rtl="0" eaLnBrk="1" latinLnBrk="0" hangingPunct="1">
        <a:spcBef>
          <a:spcPct val="20000"/>
        </a:spcBef>
        <a:buFont typeface="Arial" pitchFamily="34" charset="0"/>
        <a:buChar char="•"/>
        <a:defRPr sz="1350" kern="1200">
          <a:solidFill>
            <a:schemeClr val="tx1"/>
          </a:solidFill>
          <a:latin typeface="+mn-lt"/>
          <a:ea typeface="+mn-ea"/>
          <a:cs typeface="+mn-cs"/>
        </a:defRPr>
      </a:lvl1pPr>
      <a:lvl2pPr marL="313433" indent="-120551" algn="l" defTabSz="385763" rtl="0" eaLnBrk="1" latinLnBrk="0" hangingPunct="1">
        <a:spcBef>
          <a:spcPct val="20000"/>
        </a:spcBef>
        <a:buFont typeface="Arial" pitchFamily="34" charset="0"/>
        <a:buChar char="–"/>
        <a:defRPr sz="1181" kern="1200">
          <a:solidFill>
            <a:schemeClr val="tx1"/>
          </a:solidFill>
          <a:latin typeface="+mn-lt"/>
          <a:ea typeface="+mn-ea"/>
          <a:cs typeface="+mn-cs"/>
        </a:defRPr>
      </a:lvl2pPr>
      <a:lvl3pPr marL="482204" indent="-96441" algn="l" defTabSz="385763" rtl="0" eaLnBrk="1" latinLnBrk="0" hangingPunct="1">
        <a:spcBef>
          <a:spcPct val="20000"/>
        </a:spcBef>
        <a:buFont typeface="Arial" pitchFamily="34" charset="0"/>
        <a:buChar char="•"/>
        <a:defRPr sz="1013" kern="1200">
          <a:solidFill>
            <a:schemeClr val="tx1"/>
          </a:solidFill>
          <a:latin typeface="+mn-lt"/>
          <a:ea typeface="+mn-ea"/>
          <a:cs typeface="+mn-cs"/>
        </a:defRPr>
      </a:lvl3pPr>
      <a:lvl4pPr marL="675085"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4pPr>
      <a:lvl5pPr marL="867966"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5pPr>
      <a:lvl6pPr marL="1060847"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C4C2746-64E0-492B-B02D-E29670BE2F17}" type="datetimeFigureOut">
              <a:rPr lang="en-US" smtClean="0"/>
              <a:t>12/1/2020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CCEFBB8-3372-464D-B445-8C157B8C4958}" type="slidenum">
              <a:rPr lang="en-US" smtClean="0"/>
              <a:t>‹#›</a:t>
            </a:fld>
            <a:endParaRPr lang="en-US"/>
          </a:p>
        </p:txBody>
      </p:sp>
    </p:spTree>
    <p:extLst>
      <p:ext uri="{BB962C8B-B14F-4D97-AF65-F5344CB8AC3E}">
        <p14:creationId xmlns:p14="http://schemas.microsoft.com/office/powerpoint/2010/main" val="470761261"/>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Rectangle 3"/>
          <p:cNvSpPr>
            <a:spLocks noGrp="1" noChangeArrowheads="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b="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b="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solidFill>
                  <a:srgbClr val="000000"/>
                </a:solidFill>
                <a:cs typeface="Arial" panose="020B0604020202020204" pitchFamily="34" charset="0"/>
              </a:defRPr>
            </a:lvl1pPr>
          </a:lstStyle>
          <a:p>
            <a:pPr>
              <a:defRPr/>
            </a:pPr>
            <a:fld id="{8E7EBF1E-7747-4CED-B828-BEDF6493EEF9}" type="slidenum">
              <a:rPr lang="en-US"/>
              <a:pPr>
                <a:defRPr/>
              </a:pPr>
              <a:t>‹#›</a:t>
            </a:fld>
            <a:endParaRPr lang="en-US"/>
          </a:p>
        </p:txBody>
      </p:sp>
    </p:spTree>
    <p:extLst>
      <p:ext uri="{BB962C8B-B14F-4D97-AF65-F5344CB8AC3E}">
        <p14:creationId xmlns:p14="http://schemas.microsoft.com/office/powerpoint/2010/main" val="204671610"/>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Title Placeholder 1">
            <a:extLst>
              <a:ext uri="{FF2B5EF4-FFF2-40B4-BE49-F238E27FC236}">
                <a16:creationId xmlns:a16="http://schemas.microsoft.com/office/drawing/2014/main" id="{4EFCFEEC-2733-4531-B691-A1BFAC88F24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4579" name="Text Placeholder 2">
            <a:extLst>
              <a:ext uri="{FF2B5EF4-FFF2-40B4-BE49-F238E27FC236}">
                <a16:creationId xmlns:a16="http://schemas.microsoft.com/office/drawing/2014/main" id="{E7AC16F4-20A6-4BCE-B027-53E89CF23F86}"/>
              </a:ext>
            </a:extLst>
          </p:cNvPr>
          <p:cNvSpPr>
            <a:spLocks noGrp="1" noChangeArrowheads="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CBA36A6-0A33-4EC9-B331-2879A39196B7}"/>
              </a:ext>
            </a:extLst>
          </p:cNvPr>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506">
                <a:solidFill>
                  <a:schemeClr val="tx1">
                    <a:tint val="75000"/>
                  </a:schemeClr>
                </a:solidFill>
              </a:defRPr>
            </a:lvl1pPr>
          </a:lstStyle>
          <a:p>
            <a:pPr>
              <a:defRPr/>
            </a:pPr>
            <a:fld id="{BE66E3ED-A4B4-4B16-8F1D-893A3F66F6D1}" type="datetimeFigureOut">
              <a:rPr lang="en-US"/>
              <a:pPr>
                <a:defRPr/>
              </a:pPr>
              <a:t>12/1/2020</a:t>
            </a:fld>
            <a:endParaRPr lang="en-US"/>
          </a:p>
        </p:txBody>
      </p:sp>
      <p:sp>
        <p:nvSpPr>
          <p:cNvPr id="5" name="Footer Placeholder 4">
            <a:extLst>
              <a:ext uri="{FF2B5EF4-FFF2-40B4-BE49-F238E27FC236}">
                <a16:creationId xmlns:a16="http://schemas.microsoft.com/office/drawing/2014/main" id="{102020AD-6A6C-42CF-B424-58061393FAC1}"/>
              </a:ext>
            </a:extLst>
          </p:cNvPr>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506">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173F2B38-AF7A-4E14-B2E0-9695DDBCB0F0}"/>
              </a:ext>
            </a:extLst>
          </p:cNvPr>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506">
                <a:solidFill>
                  <a:schemeClr val="tx1">
                    <a:tint val="75000"/>
                  </a:schemeClr>
                </a:solidFill>
              </a:defRPr>
            </a:lvl1pPr>
          </a:lstStyle>
          <a:p>
            <a:pPr>
              <a:defRPr/>
            </a:pPr>
            <a:fld id="{837B47E5-FCB5-4B67-A22C-A37892261936}" type="slidenum">
              <a:rPr lang="en-US"/>
              <a:pPr>
                <a:defRPr/>
              </a:pPr>
              <a:t>‹#›</a:t>
            </a:fld>
            <a:endParaRPr lang="en-US"/>
          </a:p>
        </p:txBody>
      </p:sp>
    </p:spTree>
    <p:extLst>
      <p:ext uri="{BB962C8B-B14F-4D97-AF65-F5344CB8AC3E}">
        <p14:creationId xmlns:p14="http://schemas.microsoft.com/office/powerpoint/2010/main" val="998267093"/>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xStyles>
    <p:titleStyle>
      <a:lvl1pPr algn="ctr" defTabSz="385763" rtl="0" eaLnBrk="0" fontAlgn="base" hangingPunct="0">
        <a:spcBef>
          <a:spcPct val="0"/>
        </a:spcBef>
        <a:spcAft>
          <a:spcPct val="0"/>
        </a:spcAft>
        <a:defRPr sz="1800" kern="1200">
          <a:solidFill>
            <a:schemeClr val="tx1"/>
          </a:solidFill>
          <a:latin typeface="+mj-lt"/>
          <a:ea typeface="+mj-ea"/>
          <a:cs typeface="+mj-cs"/>
        </a:defRPr>
      </a:lvl1pPr>
      <a:lvl2pPr algn="ctr" defTabSz="385763" rtl="0" eaLnBrk="0" fontAlgn="base" hangingPunct="0">
        <a:spcBef>
          <a:spcPct val="0"/>
        </a:spcBef>
        <a:spcAft>
          <a:spcPct val="0"/>
        </a:spcAft>
        <a:defRPr sz="1800">
          <a:solidFill>
            <a:schemeClr val="tx1"/>
          </a:solidFill>
          <a:latin typeface="Calibri" panose="020F0502020204030204" pitchFamily="34" charset="0"/>
        </a:defRPr>
      </a:lvl2pPr>
      <a:lvl3pPr algn="ctr" defTabSz="385763" rtl="0" eaLnBrk="0" fontAlgn="base" hangingPunct="0">
        <a:spcBef>
          <a:spcPct val="0"/>
        </a:spcBef>
        <a:spcAft>
          <a:spcPct val="0"/>
        </a:spcAft>
        <a:defRPr sz="1800">
          <a:solidFill>
            <a:schemeClr val="tx1"/>
          </a:solidFill>
          <a:latin typeface="Calibri" panose="020F0502020204030204" pitchFamily="34" charset="0"/>
        </a:defRPr>
      </a:lvl3pPr>
      <a:lvl4pPr algn="ctr" defTabSz="385763" rtl="0" eaLnBrk="0" fontAlgn="base" hangingPunct="0">
        <a:spcBef>
          <a:spcPct val="0"/>
        </a:spcBef>
        <a:spcAft>
          <a:spcPct val="0"/>
        </a:spcAft>
        <a:defRPr sz="1800">
          <a:solidFill>
            <a:schemeClr val="tx1"/>
          </a:solidFill>
          <a:latin typeface="Calibri" panose="020F0502020204030204" pitchFamily="34" charset="0"/>
        </a:defRPr>
      </a:lvl4pPr>
      <a:lvl5pPr algn="ctr" defTabSz="385763" rtl="0" eaLnBrk="0" fontAlgn="base" hangingPunct="0">
        <a:spcBef>
          <a:spcPct val="0"/>
        </a:spcBef>
        <a:spcAft>
          <a:spcPct val="0"/>
        </a:spcAft>
        <a:defRPr sz="1800">
          <a:solidFill>
            <a:schemeClr val="tx1"/>
          </a:solidFill>
          <a:latin typeface="Calibri" panose="020F0502020204030204" pitchFamily="34" charset="0"/>
        </a:defRPr>
      </a:lvl5pPr>
      <a:lvl6pPr marL="342900" algn="ctr" defTabSz="385763" rtl="0" fontAlgn="base">
        <a:spcBef>
          <a:spcPct val="0"/>
        </a:spcBef>
        <a:spcAft>
          <a:spcPct val="0"/>
        </a:spcAft>
        <a:defRPr sz="1800">
          <a:solidFill>
            <a:schemeClr val="tx1"/>
          </a:solidFill>
          <a:latin typeface="Calibri" panose="020F0502020204030204" pitchFamily="34" charset="0"/>
        </a:defRPr>
      </a:lvl6pPr>
      <a:lvl7pPr marL="685800" algn="ctr" defTabSz="385763" rtl="0" fontAlgn="base">
        <a:spcBef>
          <a:spcPct val="0"/>
        </a:spcBef>
        <a:spcAft>
          <a:spcPct val="0"/>
        </a:spcAft>
        <a:defRPr sz="1800">
          <a:solidFill>
            <a:schemeClr val="tx1"/>
          </a:solidFill>
          <a:latin typeface="Calibri" panose="020F0502020204030204" pitchFamily="34" charset="0"/>
        </a:defRPr>
      </a:lvl7pPr>
      <a:lvl8pPr marL="1028700" algn="ctr" defTabSz="385763" rtl="0" fontAlgn="base">
        <a:spcBef>
          <a:spcPct val="0"/>
        </a:spcBef>
        <a:spcAft>
          <a:spcPct val="0"/>
        </a:spcAft>
        <a:defRPr sz="1800">
          <a:solidFill>
            <a:schemeClr val="tx1"/>
          </a:solidFill>
          <a:latin typeface="Calibri" panose="020F0502020204030204" pitchFamily="34" charset="0"/>
        </a:defRPr>
      </a:lvl8pPr>
      <a:lvl9pPr marL="1371600" algn="ctr" defTabSz="385763" rtl="0" fontAlgn="base">
        <a:spcBef>
          <a:spcPct val="0"/>
        </a:spcBef>
        <a:spcAft>
          <a:spcPct val="0"/>
        </a:spcAft>
        <a:defRPr sz="1800">
          <a:solidFill>
            <a:schemeClr val="tx1"/>
          </a:solidFill>
          <a:latin typeface="Calibri" panose="020F0502020204030204" pitchFamily="34" charset="0"/>
        </a:defRPr>
      </a:lvl9pPr>
    </p:titleStyle>
    <p:bodyStyle>
      <a:lvl1pPr marL="144066" indent="-144066" algn="l" defTabSz="385763"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1pPr>
      <a:lvl2pPr marL="313135" indent="-120254" algn="l" defTabSz="385763"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2pPr>
      <a:lvl3pPr marL="482204" indent="-96441" algn="l" defTabSz="385763" rtl="0" eaLnBrk="0" fontAlgn="base" hangingPunct="0">
        <a:spcBef>
          <a:spcPct val="20000"/>
        </a:spcBef>
        <a:spcAft>
          <a:spcPct val="0"/>
        </a:spcAft>
        <a:buFont typeface="Arial" panose="020B0604020202020204" pitchFamily="34" charset="0"/>
        <a:buChar char="•"/>
        <a:defRPr sz="975" kern="1200">
          <a:solidFill>
            <a:schemeClr val="tx1"/>
          </a:solidFill>
          <a:latin typeface="+mn-lt"/>
          <a:ea typeface="+mn-ea"/>
          <a:cs typeface="+mn-cs"/>
        </a:defRPr>
      </a:lvl3pPr>
      <a:lvl4pPr marL="675085" indent="-96441" algn="l" defTabSz="385763" rtl="0" eaLnBrk="0" fontAlgn="base" hangingPunct="0">
        <a:spcBef>
          <a:spcPct val="20000"/>
        </a:spcBef>
        <a:spcAft>
          <a:spcPct val="0"/>
        </a:spcAft>
        <a:buFont typeface="Arial" panose="020B0604020202020204" pitchFamily="34" charset="0"/>
        <a:buChar char="–"/>
        <a:defRPr sz="825" kern="1200">
          <a:solidFill>
            <a:schemeClr val="tx1"/>
          </a:solidFill>
          <a:latin typeface="+mn-lt"/>
          <a:ea typeface="+mn-ea"/>
          <a:cs typeface="+mn-cs"/>
        </a:defRPr>
      </a:lvl4pPr>
      <a:lvl5pPr marL="867966" indent="-96441" algn="l" defTabSz="385763" rtl="0" eaLnBrk="0" fontAlgn="base" hangingPunct="0">
        <a:spcBef>
          <a:spcPct val="20000"/>
        </a:spcBef>
        <a:spcAft>
          <a:spcPct val="0"/>
        </a:spcAft>
        <a:buFont typeface="Arial" panose="020B0604020202020204" pitchFamily="34" charset="0"/>
        <a:buChar char="»"/>
        <a:defRPr sz="825" kern="1200">
          <a:solidFill>
            <a:schemeClr val="tx1"/>
          </a:solidFill>
          <a:latin typeface="+mn-lt"/>
          <a:ea typeface="+mn-ea"/>
          <a:cs typeface="+mn-cs"/>
        </a:defRPr>
      </a:lvl5pPr>
      <a:lvl6pPr marL="1060847"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3FDD4D-B056-4392-80D4-14E512658A4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37A84D-3EB0-4A75-BB65-4F674D6BBA1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673BB1-B29F-4100-9B7F-DF085C9689D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1EE0B5C-ED78-4772-999F-BB0810B4BAED}" type="datetimeFigureOut">
              <a:rPr lang="en-US" smtClean="0"/>
              <a:t>12/1/2020</a:t>
            </a:fld>
            <a:endParaRPr lang="en-US"/>
          </a:p>
        </p:txBody>
      </p:sp>
      <p:sp>
        <p:nvSpPr>
          <p:cNvPr id="5" name="Footer Placeholder 4">
            <a:extLst>
              <a:ext uri="{FF2B5EF4-FFF2-40B4-BE49-F238E27FC236}">
                <a16:creationId xmlns:a16="http://schemas.microsoft.com/office/drawing/2014/main" id="{623E58CC-BE8F-4324-8A9E-6C66C0890B6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10B9F0-E77D-45F6-98D0-5D97FE79DC9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2A17945-807F-4F4F-8085-CD80C1FFF135}" type="slidenum">
              <a:rPr lang="en-US" smtClean="0"/>
              <a:t>‹#›</a:t>
            </a:fld>
            <a:endParaRPr lang="en-US"/>
          </a:p>
        </p:txBody>
      </p:sp>
    </p:spTree>
    <p:extLst>
      <p:ext uri="{BB962C8B-B14F-4D97-AF65-F5344CB8AC3E}">
        <p14:creationId xmlns:p14="http://schemas.microsoft.com/office/powerpoint/2010/main" val="2284952090"/>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Title Placeholder 1">
            <a:extLst>
              <a:ext uri="{FF2B5EF4-FFF2-40B4-BE49-F238E27FC236}">
                <a16:creationId xmlns:a16="http://schemas.microsoft.com/office/drawing/2014/main" id="{6C1D3B1C-1F00-41DD-A793-86B2A045F0E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5059" name="Text Placeholder 2">
            <a:extLst>
              <a:ext uri="{FF2B5EF4-FFF2-40B4-BE49-F238E27FC236}">
                <a16:creationId xmlns:a16="http://schemas.microsoft.com/office/drawing/2014/main" id="{9B274934-C3A7-4AB3-A0B3-4ACD1661BE5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1B4C073-0A88-4780-8228-61FB6451FB51}"/>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defRPr>
            </a:lvl1pPr>
          </a:lstStyle>
          <a:p>
            <a:pPr>
              <a:defRPr/>
            </a:pPr>
            <a:fld id="{05B47A7A-E532-4372-8284-F1FB2717741A}" type="datetimeFigureOut">
              <a:rPr lang="en-US"/>
              <a:pPr>
                <a:defRPr/>
              </a:pPr>
              <a:t>12/1/2020</a:t>
            </a:fld>
            <a:endParaRPr lang="en-US"/>
          </a:p>
        </p:txBody>
      </p:sp>
      <p:sp>
        <p:nvSpPr>
          <p:cNvPr id="5" name="Footer Placeholder 4">
            <a:extLst>
              <a:ext uri="{FF2B5EF4-FFF2-40B4-BE49-F238E27FC236}">
                <a16:creationId xmlns:a16="http://schemas.microsoft.com/office/drawing/2014/main" id="{1723D1F5-F1AE-4D98-85B0-BBFEB92A737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defRPr>
            </a:lvl1pPr>
          </a:lstStyle>
          <a:p>
            <a:pPr>
              <a:defRPr/>
            </a:pPr>
            <a:endParaRPr lang="en-US"/>
          </a:p>
        </p:txBody>
      </p:sp>
      <p:sp>
        <p:nvSpPr>
          <p:cNvPr id="6" name="Slide Number Placeholder 5">
            <a:extLst>
              <a:ext uri="{FF2B5EF4-FFF2-40B4-BE49-F238E27FC236}">
                <a16:creationId xmlns:a16="http://schemas.microsoft.com/office/drawing/2014/main" id="{FB599F6C-C3F4-497A-BC35-3D2F19D8E4F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628D05A9-8C41-4E28-8FBB-ADC9E0D96BF1}" type="slidenum">
              <a:rPr lang="en-US" altLang="en-US"/>
              <a:pPr>
                <a:defRPr/>
              </a:pPr>
              <a:t>‹#›</a:t>
            </a:fld>
            <a:endParaRPr lang="en-US" altLang="en-US"/>
          </a:p>
        </p:txBody>
      </p:sp>
    </p:spTree>
    <p:extLst>
      <p:ext uri="{BB962C8B-B14F-4D97-AF65-F5344CB8AC3E}">
        <p14:creationId xmlns:p14="http://schemas.microsoft.com/office/powerpoint/2010/main" val="1786639223"/>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Title Placeholder 1">
            <a:extLst>
              <a:ext uri="{FF2B5EF4-FFF2-40B4-BE49-F238E27FC236}">
                <a16:creationId xmlns:a16="http://schemas.microsoft.com/office/drawing/2014/main" id="{AF1F1E89-AD0C-4880-9DB2-9A62D6586BB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4275" name="Text Placeholder 2">
            <a:extLst>
              <a:ext uri="{FF2B5EF4-FFF2-40B4-BE49-F238E27FC236}">
                <a16:creationId xmlns:a16="http://schemas.microsoft.com/office/drawing/2014/main" id="{DA05A730-F412-4921-A491-D0458BB44BF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F7804E7-0292-4CA6-8FFE-8669246178D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675">
                <a:solidFill>
                  <a:prstClr val="black">
                    <a:tint val="75000"/>
                  </a:prstClr>
                </a:solidFill>
                <a:latin typeface="Calibri"/>
              </a:defRPr>
            </a:lvl1pPr>
          </a:lstStyle>
          <a:p>
            <a:pPr>
              <a:defRPr/>
            </a:pPr>
            <a:fld id="{3797F176-24A4-48D7-98CF-EDB2539E5810}" type="datetimeFigureOut">
              <a:rPr lang="en-US"/>
              <a:pPr>
                <a:defRPr/>
              </a:pPr>
              <a:t>12/1/2020</a:t>
            </a:fld>
            <a:endParaRPr lang="en-US"/>
          </a:p>
        </p:txBody>
      </p:sp>
      <p:sp>
        <p:nvSpPr>
          <p:cNvPr id="5" name="Footer Placeholder 4">
            <a:extLst>
              <a:ext uri="{FF2B5EF4-FFF2-40B4-BE49-F238E27FC236}">
                <a16:creationId xmlns:a16="http://schemas.microsoft.com/office/drawing/2014/main" id="{C4912E2D-3A3E-4FC8-8210-1138C6E6590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675">
                <a:solidFill>
                  <a:prstClr val="black">
                    <a:tint val="75000"/>
                  </a:prstClr>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E9F3EF19-7BDC-4495-911B-B86DD71C209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600">
                <a:solidFill>
                  <a:srgbClr val="898989"/>
                </a:solidFill>
                <a:latin typeface="Calibri" panose="020F0502020204030204" pitchFamily="34" charset="0"/>
              </a:defRPr>
            </a:lvl1pPr>
          </a:lstStyle>
          <a:p>
            <a:pPr>
              <a:defRPr/>
            </a:pPr>
            <a:fld id="{9977644A-7A2F-409C-BADF-C9FEF60BC41C}" type="slidenum">
              <a:rPr lang="en-US" altLang="en-US"/>
              <a:pPr>
                <a:defRPr/>
              </a:pPr>
              <a:t>‹#›</a:t>
            </a:fld>
            <a:endParaRPr lang="en-US" altLang="en-US"/>
          </a:p>
        </p:txBody>
      </p:sp>
    </p:spTree>
    <p:extLst>
      <p:ext uri="{BB962C8B-B14F-4D97-AF65-F5344CB8AC3E}">
        <p14:creationId xmlns:p14="http://schemas.microsoft.com/office/powerpoint/2010/main" val="1028061628"/>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Lst>
  <p:txStyles>
    <p:titleStyle>
      <a:lvl1pPr algn="ctr" rtl="0" eaLnBrk="0" fontAlgn="base" hangingPunct="0">
        <a:spcBef>
          <a:spcPct val="0"/>
        </a:spcBef>
        <a:spcAft>
          <a:spcPct val="0"/>
        </a:spcAft>
        <a:defRPr sz="2400" kern="1200">
          <a:solidFill>
            <a:schemeClr val="tx1"/>
          </a:solidFill>
          <a:latin typeface="+mj-lt"/>
          <a:ea typeface="+mj-ea"/>
          <a:cs typeface="+mj-cs"/>
        </a:defRPr>
      </a:lvl1pPr>
      <a:lvl2pPr algn="ctr" rtl="0" eaLnBrk="0" fontAlgn="base" hangingPunct="0">
        <a:spcBef>
          <a:spcPct val="0"/>
        </a:spcBef>
        <a:spcAft>
          <a:spcPct val="0"/>
        </a:spcAft>
        <a:defRPr sz="2400">
          <a:solidFill>
            <a:schemeClr val="tx1"/>
          </a:solidFill>
          <a:latin typeface="Calibri" panose="020F0502020204030204" pitchFamily="34" charset="0"/>
        </a:defRPr>
      </a:lvl2pPr>
      <a:lvl3pPr algn="ctr" rtl="0" eaLnBrk="0" fontAlgn="base" hangingPunct="0">
        <a:spcBef>
          <a:spcPct val="0"/>
        </a:spcBef>
        <a:spcAft>
          <a:spcPct val="0"/>
        </a:spcAft>
        <a:defRPr sz="2400">
          <a:solidFill>
            <a:schemeClr val="tx1"/>
          </a:solidFill>
          <a:latin typeface="Calibri" panose="020F0502020204030204" pitchFamily="34" charset="0"/>
        </a:defRPr>
      </a:lvl3pPr>
      <a:lvl4pPr algn="ctr" rtl="0" eaLnBrk="0" fontAlgn="base" hangingPunct="0">
        <a:spcBef>
          <a:spcPct val="0"/>
        </a:spcBef>
        <a:spcAft>
          <a:spcPct val="0"/>
        </a:spcAft>
        <a:defRPr sz="2400">
          <a:solidFill>
            <a:schemeClr val="tx1"/>
          </a:solidFill>
          <a:latin typeface="Calibri" panose="020F0502020204030204" pitchFamily="34" charset="0"/>
        </a:defRPr>
      </a:lvl4pPr>
      <a:lvl5pPr algn="ctr" rtl="0" eaLnBrk="0" fontAlgn="base" hangingPunct="0">
        <a:spcBef>
          <a:spcPct val="0"/>
        </a:spcBef>
        <a:spcAft>
          <a:spcPct val="0"/>
        </a:spcAft>
        <a:defRPr sz="2400">
          <a:solidFill>
            <a:schemeClr val="tx1"/>
          </a:solidFill>
          <a:latin typeface="Calibri" panose="020F0502020204030204" pitchFamily="34" charset="0"/>
        </a:defRPr>
      </a:lvl5pPr>
      <a:lvl6pPr marL="257175" algn="ctr" rtl="0" fontAlgn="base">
        <a:spcBef>
          <a:spcPct val="0"/>
        </a:spcBef>
        <a:spcAft>
          <a:spcPct val="0"/>
        </a:spcAft>
        <a:defRPr sz="2475">
          <a:solidFill>
            <a:schemeClr val="tx1"/>
          </a:solidFill>
          <a:latin typeface="Calibri" panose="020F0502020204030204" pitchFamily="34" charset="0"/>
        </a:defRPr>
      </a:lvl6pPr>
      <a:lvl7pPr marL="514350" algn="ctr" rtl="0" fontAlgn="base">
        <a:spcBef>
          <a:spcPct val="0"/>
        </a:spcBef>
        <a:spcAft>
          <a:spcPct val="0"/>
        </a:spcAft>
        <a:defRPr sz="2475">
          <a:solidFill>
            <a:schemeClr val="tx1"/>
          </a:solidFill>
          <a:latin typeface="Calibri" panose="020F0502020204030204" pitchFamily="34" charset="0"/>
        </a:defRPr>
      </a:lvl7pPr>
      <a:lvl8pPr marL="771525" algn="ctr" rtl="0" fontAlgn="base">
        <a:spcBef>
          <a:spcPct val="0"/>
        </a:spcBef>
        <a:spcAft>
          <a:spcPct val="0"/>
        </a:spcAft>
        <a:defRPr sz="2475">
          <a:solidFill>
            <a:schemeClr val="tx1"/>
          </a:solidFill>
          <a:latin typeface="Calibri" panose="020F0502020204030204" pitchFamily="34" charset="0"/>
        </a:defRPr>
      </a:lvl8pPr>
      <a:lvl9pPr marL="1028700" algn="ctr" rtl="0" fontAlgn="base">
        <a:spcBef>
          <a:spcPct val="0"/>
        </a:spcBef>
        <a:spcAft>
          <a:spcPct val="0"/>
        </a:spcAft>
        <a:defRPr sz="2475">
          <a:solidFill>
            <a:schemeClr val="tx1"/>
          </a:solidFill>
          <a:latin typeface="Calibri" panose="020F0502020204030204" pitchFamily="34" charset="0"/>
        </a:defRPr>
      </a:lvl9pPr>
    </p:titleStyle>
    <p:bodyStyle>
      <a:lvl1pPr marL="192088" indent="-192088"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1pPr>
      <a:lvl2pPr marL="417513" indent="-160338"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2pPr>
      <a:lvl3pPr marL="642938" indent="-128588" algn="l"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3pPr>
      <a:lvl4pPr marL="900113" indent="-128588" algn="l" rtl="0" eaLnBrk="0" fontAlgn="base" hangingPunct="0">
        <a:spcBef>
          <a:spcPct val="20000"/>
        </a:spcBef>
        <a:spcAft>
          <a:spcPct val="0"/>
        </a:spcAft>
        <a:buFont typeface="Arial" panose="020B0604020202020204" pitchFamily="34" charset="0"/>
        <a:buChar char="–"/>
        <a:defRPr sz="1100" kern="1200">
          <a:solidFill>
            <a:schemeClr val="tx1"/>
          </a:solidFill>
          <a:latin typeface="+mn-lt"/>
          <a:ea typeface="+mn-ea"/>
          <a:cs typeface="+mn-cs"/>
        </a:defRPr>
      </a:lvl4pPr>
      <a:lvl5pPr marL="1157288" indent="-128588" algn="l" rtl="0" eaLnBrk="0" fontAlgn="base" hangingPunct="0">
        <a:spcBef>
          <a:spcPct val="20000"/>
        </a:spcBef>
        <a:spcAft>
          <a:spcPct val="0"/>
        </a:spcAft>
        <a:buFont typeface="Arial" panose="020B0604020202020204" pitchFamily="34" charset="0"/>
        <a:buChar char="»"/>
        <a:defRPr sz="1100"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Title Placeholder 1">
            <a:extLst>
              <a:ext uri="{FF2B5EF4-FFF2-40B4-BE49-F238E27FC236}">
                <a16:creationId xmlns:a16="http://schemas.microsoft.com/office/drawing/2014/main" id="{6C3736D9-C852-46C0-B740-D199EFFA944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6083" name="Text Placeholder 2">
            <a:extLst>
              <a:ext uri="{FF2B5EF4-FFF2-40B4-BE49-F238E27FC236}">
                <a16:creationId xmlns:a16="http://schemas.microsoft.com/office/drawing/2014/main" id="{17FD1D65-67C8-45BA-9FB7-14AB9ADDF8D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AA91860-778A-45A3-9A9A-11C9014A24C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675">
                <a:solidFill>
                  <a:prstClr val="black">
                    <a:tint val="75000"/>
                  </a:prstClr>
                </a:solidFill>
                <a:latin typeface="Calibri"/>
              </a:defRPr>
            </a:lvl1pPr>
          </a:lstStyle>
          <a:p>
            <a:pPr>
              <a:defRPr/>
            </a:pPr>
            <a:fld id="{83A0EC5C-BD13-4EF5-B0F6-27ED2C143D16}" type="datetimeFigureOut">
              <a:rPr lang="en-US"/>
              <a:pPr>
                <a:defRPr/>
              </a:pPr>
              <a:t>12/1/2020</a:t>
            </a:fld>
            <a:endParaRPr lang="en-US"/>
          </a:p>
        </p:txBody>
      </p:sp>
      <p:sp>
        <p:nvSpPr>
          <p:cNvPr id="5" name="Footer Placeholder 4">
            <a:extLst>
              <a:ext uri="{FF2B5EF4-FFF2-40B4-BE49-F238E27FC236}">
                <a16:creationId xmlns:a16="http://schemas.microsoft.com/office/drawing/2014/main" id="{8B7C05E1-AA00-4D35-B54F-C453089E1D0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675">
                <a:solidFill>
                  <a:prstClr val="black">
                    <a:tint val="75000"/>
                  </a:prstClr>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1491105A-B12F-4569-97D0-0BF4E25FBEE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600">
                <a:solidFill>
                  <a:srgbClr val="898989"/>
                </a:solidFill>
                <a:latin typeface="Calibri" panose="020F0502020204030204" pitchFamily="34" charset="0"/>
              </a:defRPr>
            </a:lvl1pPr>
          </a:lstStyle>
          <a:p>
            <a:pPr>
              <a:defRPr/>
            </a:pPr>
            <a:fld id="{F958A993-0E2E-47AC-99E5-86CBDD2DB4EA}" type="slidenum">
              <a:rPr lang="en-US" altLang="en-US"/>
              <a:pPr>
                <a:defRPr/>
              </a:pPr>
              <a:t>‹#›</a:t>
            </a:fld>
            <a:endParaRPr lang="en-US" altLang="en-US"/>
          </a:p>
        </p:txBody>
      </p:sp>
    </p:spTree>
    <p:extLst>
      <p:ext uri="{BB962C8B-B14F-4D97-AF65-F5344CB8AC3E}">
        <p14:creationId xmlns:p14="http://schemas.microsoft.com/office/powerpoint/2010/main" val="3107661000"/>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Lst>
  <p:txStyles>
    <p:titleStyle>
      <a:lvl1pPr algn="ctr" rtl="0" eaLnBrk="0" fontAlgn="base" hangingPunct="0">
        <a:spcBef>
          <a:spcPct val="0"/>
        </a:spcBef>
        <a:spcAft>
          <a:spcPct val="0"/>
        </a:spcAft>
        <a:defRPr sz="2400" kern="1200">
          <a:solidFill>
            <a:schemeClr val="tx1"/>
          </a:solidFill>
          <a:latin typeface="+mj-lt"/>
          <a:ea typeface="+mj-ea"/>
          <a:cs typeface="+mj-cs"/>
        </a:defRPr>
      </a:lvl1pPr>
      <a:lvl2pPr algn="ctr" rtl="0" eaLnBrk="0" fontAlgn="base" hangingPunct="0">
        <a:spcBef>
          <a:spcPct val="0"/>
        </a:spcBef>
        <a:spcAft>
          <a:spcPct val="0"/>
        </a:spcAft>
        <a:defRPr sz="2400">
          <a:solidFill>
            <a:schemeClr val="tx1"/>
          </a:solidFill>
          <a:latin typeface="Calibri" panose="020F0502020204030204" pitchFamily="34" charset="0"/>
        </a:defRPr>
      </a:lvl2pPr>
      <a:lvl3pPr algn="ctr" rtl="0" eaLnBrk="0" fontAlgn="base" hangingPunct="0">
        <a:spcBef>
          <a:spcPct val="0"/>
        </a:spcBef>
        <a:spcAft>
          <a:spcPct val="0"/>
        </a:spcAft>
        <a:defRPr sz="2400">
          <a:solidFill>
            <a:schemeClr val="tx1"/>
          </a:solidFill>
          <a:latin typeface="Calibri" panose="020F0502020204030204" pitchFamily="34" charset="0"/>
        </a:defRPr>
      </a:lvl3pPr>
      <a:lvl4pPr algn="ctr" rtl="0" eaLnBrk="0" fontAlgn="base" hangingPunct="0">
        <a:spcBef>
          <a:spcPct val="0"/>
        </a:spcBef>
        <a:spcAft>
          <a:spcPct val="0"/>
        </a:spcAft>
        <a:defRPr sz="2400">
          <a:solidFill>
            <a:schemeClr val="tx1"/>
          </a:solidFill>
          <a:latin typeface="Calibri" panose="020F0502020204030204" pitchFamily="34" charset="0"/>
        </a:defRPr>
      </a:lvl4pPr>
      <a:lvl5pPr algn="ctr" rtl="0" eaLnBrk="0" fontAlgn="base" hangingPunct="0">
        <a:spcBef>
          <a:spcPct val="0"/>
        </a:spcBef>
        <a:spcAft>
          <a:spcPct val="0"/>
        </a:spcAft>
        <a:defRPr sz="2400">
          <a:solidFill>
            <a:schemeClr val="tx1"/>
          </a:solidFill>
          <a:latin typeface="Calibri" panose="020F0502020204030204" pitchFamily="34" charset="0"/>
        </a:defRPr>
      </a:lvl5pPr>
      <a:lvl6pPr marL="257175" algn="ctr" rtl="0" fontAlgn="base">
        <a:spcBef>
          <a:spcPct val="0"/>
        </a:spcBef>
        <a:spcAft>
          <a:spcPct val="0"/>
        </a:spcAft>
        <a:defRPr sz="2475">
          <a:solidFill>
            <a:schemeClr val="tx1"/>
          </a:solidFill>
          <a:latin typeface="Calibri" panose="020F0502020204030204" pitchFamily="34" charset="0"/>
        </a:defRPr>
      </a:lvl6pPr>
      <a:lvl7pPr marL="514350" algn="ctr" rtl="0" fontAlgn="base">
        <a:spcBef>
          <a:spcPct val="0"/>
        </a:spcBef>
        <a:spcAft>
          <a:spcPct val="0"/>
        </a:spcAft>
        <a:defRPr sz="2475">
          <a:solidFill>
            <a:schemeClr val="tx1"/>
          </a:solidFill>
          <a:latin typeface="Calibri" panose="020F0502020204030204" pitchFamily="34" charset="0"/>
        </a:defRPr>
      </a:lvl7pPr>
      <a:lvl8pPr marL="771525" algn="ctr" rtl="0" fontAlgn="base">
        <a:spcBef>
          <a:spcPct val="0"/>
        </a:spcBef>
        <a:spcAft>
          <a:spcPct val="0"/>
        </a:spcAft>
        <a:defRPr sz="2475">
          <a:solidFill>
            <a:schemeClr val="tx1"/>
          </a:solidFill>
          <a:latin typeface="Calibri" panose="020F0502020204030204" pitchFamily="34" charset="0"/>
        </a:defRPr>
      </a:lvl8pPr>
      <a:lvl9pPr marL="1028700" algn="ctr" rtl="0" fontAlgn="base">
        <a:spcBef>
          <a:spcPct val="0"/>
        </a:spcBef>
        <a:spcAft>
          <a:spcPct val="0"/>
        </a:spcAft>
        <a:defRPr sz="2475">
          <a:solidFill>
            <a:schemeClr val="tx1"/>
          </a:solidFill>
          <a:latin typeface="Calibri" panose="020F0502020204030204" pitchFamily="34" charset="0"/>
        </a:defRPr>
      </a:lvl9pPr>
    </p:titleStyle>
    <p:bodyStyle>
      <a:lvl1pPr marL="192088" indent="-192088"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1pPr>
      <a:lvl2pPr marL="417513" indent="-160338"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2pPr>
      <a:lvl3pPr marL="642938" indent="-128588" algn="l"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3pPr>
      <a:lvl4pPr marL="900113" indent="-128588" algn="l" rtl="0" eaLnBrk="0" fontAlgn="base" hangingPunct="0">
        <a:spcBef>
          <a:spcPct val="20000"/>
        </a:spcBef>
        <a:spcAft>
          <a:spcPct val="0"/>
        </a:spcAft>
        <a:buFont typeface="Arial" panose="020B0604020202020204" pitchFamily="34" charset="0"/>
        <a:buChar char="–"/>
        <a:defRPr sz="1100" kern="1200">
          <a:solidFill>
            <a:schemeClr val="tx1"/>
          </a:solidFill>
          <a:latin typeface="+mn-lt"/>
          <a:ea typeface="+mn-ea"/>
          <a:cs typeface="+mn-cs"/>
        </a:defRPr>
      </a:lvl4pPr>
      <a:lvl5pPr marL="1157288" indent="-128588" algn="l" rtl="0" eaLnBrk="0" fontAlgn="base" hangingPunct="0">
        <a:spcBef>
          <a:spcPct val="20000"/>
        </a:spcBef>
        <a:spcAft>
          <a:spcPct val="0"/>
        </a:spcAft>
        <a:buFont typeface="Arial" panose="020B0604020202020204" pitchFamily="34" charset="0"/>
        <a:buChar char="»"/>
        <a:defRPr sz="1100"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12/1/2020</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34395396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FE1C3B-C749-4400-8E72-6A652E6D6C22}" type="datetimeFigureOut">
              <a:rPr lang="en-US" smtClean="0">
                <a:solidFill>
                  <a:prstClr val="black">
                    <a:tint val="75000"/>
                  </a:prstClr>
                </a:solidFill>
              </a:rPr>
              <a:pPr/>
              <a:t>12/1/2020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444473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FE0A3099-4052-44CA-AB77-D93AC19E6FEF}" type="datetimeFigureOut">
              <a:rPr lang="en-US" smtClean="0"/>
              <a:pPr/>
              <a:t>12/1/2020</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394781800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514350"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8E1E282-C40F-584F-83F9-1FD599E83A34}" type="datetimeFigureOut">
              <a:rPr lang="en-US" smtClean="0"/>
              <a:t>12/1/2020</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F59A693-221D-AA41-8461-07B3D845A8FF}" type="slidenum">
              <a:rPr lang="en-US" smtClean="0"/>
              <a:t>‹#›</a:t>
            </a:fld>
            <a:endParaRPr lang="en-US" dirty="0"/>
          </a:p>
        </p:txBody>
      </p:sp>
    </p:spTree>
    <p:extLst>
      <p:ext uri="{BB962C8B-B14F-4D97-AF65-F5344CB8AC3E}">
        <p14:creationId xmlns:p14="http://schemas.microsoft.com/office/powerpoint/2010/main" val="58849686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BDF2B1-E3F0-47D1-83BD-58BA396D05F7}"/>
              </a:ext>
            </a:extLst>
          </p:cNvPr>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10719E-3296-4EEB-8857-68FDF5D2B1C6}"/>
              </a:ext>
            </a:extLst>
          </p:cNvPr>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92C3D-898C-4E10-9BF5-D613854F48EF}"/>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675" smtClean="0">
                <a:solidFill>
                  <a:schemeClr val="tx1">
                    <a:tint val="75000"/>
                  </a:schemeClr>
                </a:solidFill>
              </a:defRPr>
            </a:lvl1pPr>
          </a:lstStyle>
          <a:p>
            <a:pPr>
              <a:defRPr/>
            </a:pPr>
            <a:fld id="{AD91BBBF-1BDC-4CBA-B1BD-8C49A0AAAA4F}" type="datetimeFigureOut">
              <a:rPr lang="en-US"/>
              <a:pPr>
                <a:defRPr/>
              </a:pPr>
              <a:t>12/1/2020</a:t>
            </a:fld>
            <a:endParaRPr lang="en-US"/>
          </a:p>
        </p:txBody>
      </p:sp>
      <p:sp>
        <p:nvSpPr>
          <p:cNvPr id="5" name="Footer Placeholder 4">
            <a:extLst>
              <a:ext uri="{FF2B5EF4-FFF2-40B4-BE49-F238E27FC236}">
                <a16:creationId xmlns:a16="http://schemas.microsoft.com/office/drawing/2014/main" id="{FA7A0252-2954-40C2-8620-8F9DB211699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14A544C1-01C7-46D9-8904-0A105B968654}"/>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675" smtClean="0">
                <a:solidFill>
                  <a:schemeClr val="tx1">
                    <a:tint val="75000"/>
                  </a:schemeClr>
                </a:solidFill>
              </a:defRPr>
            </a:lvl1pPr>
          </a:lstStyle>
          <a:p>
            <a:pPr>
              <a:defRPr/>
            </a:pPr>
            <a:fld id="{EA718E26-C1E0-4688-BD37-53E3C6E5D0FB}" type="slidenum">
              <a:rPr lang="en-US"/>
              <a:pPr>
                <a:defRPr/>
              </a:pPr>
              <a:t>‹#›</a:t>
            </a:fld>
            <a:endParaRPr lang="en-US"/>
          </a:p>
        </p:txBody>
      </p:sp>
    </p:spTree>
    <p:extLst>
      <p:ext uri="{BB962C8B-B14F-4D97-AF65-F5344CB8AC3E}">
        <p14:creationId xmlns:p14="http://schemas.microsoft.com/office/powerpoint/2010/main" val="402938178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defTabSz="514350" rtl="0" fontAlgn="base">
        <a:spcBef>
          <a:spcPct val="0"/>
        </a:spcBef>
        <a:spcAft>
          <a:spcPct val="0"/>
        </a:spcAft>
        <a:defRPr sz="2400" kern="1200">
          <a:solidFill>
            <a:schemeClr val="tx1"/>
          </a:solidFill>
          <a:latin typeface="+mj-lt"/>
          <a:ea typeface="+mj-ea"/>
          <a:cs typeface="+mj-cs"/>
        </a:defRPr>
      </a:lvl1pPr>
      <a:lvl2pPr algn="ctr" defTabSz="514350" rtl="0" fontAlgn="base">
        <a:spcBef>
          <a:spcPct val="0"/>
        </a:spcBef>
        <a:spcAft>
          <a:spcPct val="0"/>
        </a:spcAft>
        <a:defRPr sz="2400">
          <a:solidFill>
            <a:schemeClr val="tx1"/>
          </a:solidFill>
          <a:latin typeface="Calibri" panose="020F0502020204030204" pitchFamily="34" charset="0"/>
        </a:defRPr>
      </a:lvl2pPr>
      <a:lvl3pPr algn="ctr" defTabSz="514350" rtl="0" fontAlgn="base">
        <a:spcBef>
          <a:spcPct val="0"/>
        </a:spcBef>
        <a:spcAft>
          <a:spcPct val="0"/>
        </a:spcAft>
        <a:defRPr sz="2400">
          <a:solidFill>
            <a:schemeClr val="tx1"/>
          </a:solidFill>
          <a:latin typeface="Calibri" panose="020F0502020204030204" pitchFamily="34" charset="0"/>
        </a:defRPr>
      </a:lvl3pPr>
      <a:lvl4pPr algn="ctr" defTabSz="514350" rtl="0" fontAlgn="base">
        <a:spcBef>
          <a:spcPct val="0"/>
        </a:spcBef>
        <a:spcAft>
          <a:spcPct val="0"/>
        </a:spcAft>
        <a:defRPr sz="2400">
          <a:solidFill>
            <a:schemeClr val="tx1"/>
          </a:solidFill>
          <a:latin typeface="Calibri" panose="020F0502020204030204" pitchFamily="34" charset="0"/>
        </a:defRPr>
      </a:lvl4pPr>
      <a:lvl5pPr algn="ctr" defTabSz="514350" rtl="0" fontAlgn="base">
        <a:spcBef>
          <a:spcPct val="0"/>
        </a:spcBef>
        <a:spcAft>
          <a:spcPct val="0"/>
        </a:spcAft>
        <a:defRPr sz="2400">
          <a:solidFill>
            <a:schemeClr val="tx1"/>
          </a:solidFill>
          <a:latin typeface="Calibri" panose="020F0502020204030204" pitchFamily="34" charset="0"/>
        </a:defRPr>
      </a:lvl5pPr>
      <a:lvl6pPr marL="457200" algn="ctr" defTabSz="514350" rtl="0" fontAlgn="base">
        <a:spcBef>
          <a:spcPct val="0"/>
        </a:spcBef>
        <a:spcAft>
          <a:spcPct val="0"/>
        </a:spcAft>
        <a:defRPr sz="2400">
          <a:solidFill>
            <a:schemeClr val="tx1"/>
          </a:solidFill>
          <a:latin typeface="Calibri" panose="020F0502020204030204" pitchFamily="34" charset="0"/>
        </a:defRPr>
      </a:lvl6pPr>
      <a:lvl7pPr marL="914400" algn="ctr" defTabSz="514350" rtl="0" fontAlgn="base">
        <a:spcBef>
          <a:spcPct val="0"/>
        </a:spcBef>
        <a:spcAft>
          <a:spcPct val="0"/>
        </a:spcAft>
        <a:defRPr sz="2400">
          <a:solidFill>
            <a:schemeClr val="tx1"/>
          </a:solidFill>
          <a:latin typeface="Calibri" panose="020F0502020204030204" pitchFamily="34" charset="0"/>
        </a:defRPr>
      </a:lvl7pPr>
      <a:lvl8pPr marL="1371600" algn="ctr" defTabSz="514350" rtl="0" fontAlgn="base">
        <a:spcBef>
          <a:spcPct val="0"/>
        </a:spcBef>
        <a:spcAft>
          <a:spcPct val="0"/>
        </a:spcAft>
        <a:defRPr sz="2400">
          <a:solidFill>
            <a:schemeClr val="tx1"/>
          </a:solidFill>
          <a:latin typeface="Calibri" panose="020F0502020204030204" pitchFamily="34" charset="0"/>
        </a:defRPr>
      </a:lvl8pPr>
      <a:lvl9pPr marL="1828800" algn="ctr" defTabSz="514350" rtl="0" fontAlgn="base">
        <a:spcBef>
          <a:spcPct val="0"/>
        </a:spcBef>
        <a:spcAft>
          <a:spcPct val="0"/>
        </a:spcAft>
        <a:defRPr sz="2400">
          <a:solidFill>
            <a:schemeClr val="tx1"/>
          </a:solidFill>
          <a:latin typeface="Calibri" panose="020F0502020204030204" pitchFamily="34" charset="0"/>
        </a:defRPr>
      </a:lvl9pPr>
    </p:titleStyle>
    <p:bodyStyle>
      <a:lvl1pPr marL="192088" indent="-192088" algn="l" defTabSz="514350" rtl="0" fontAlgn="base">
        <a:spcBef>
          <a:spcPct val="20000"/>
        </a:spcBef>
        <a:spcAft>
          <a:spcPct val="0"/>
        </a:spcAft>
        <a:buFont typeface="Arial" panose="020B0604020202020204" pitchFamily="34" charset="0"/>
        <a:buChar char="•"/>
        <a:defRPr kern="1200">
          <a:solidFill>
            <a:schemeClr val="tx1"/>
          </a:solidFill>
          <a:latin typeface="+mn-lt"/>
          <a:ea typeface="+mn-ea"/>
          <a:cs typeface="+mn-cs"/>
        </a:defRPr>
      </a:lvl1pPr>
      <a:lvl2pPr marL="417513" indent="-160338" algn="l" defTabSz="514350" rtl="0" fontAlgn="base">
        <a:spcBef>
          <a:spcPct val="20000"/>
        </a:spcBef>
        <a:spcAft>
          <a:spcPct val="0"/>
        </a:spcAft>
        <a:buFont typeface="Arial" panose="020B0604020202020204" pitchFamily="34" charset="0"/>
        <a:buChar char="–"/>
        <a:defRPr sz="1500" kern="1200">
          <a:solidFill>
            <a:schemeClr val="tx1"/>
          </a:solidFill>
          <a:latin typeface="+mn-lt"/>
          <a:ea typeface="+mn-ea"/>
          <a:cs typeface="+mn-cs"/>
        </a:defRPr>
      </a:lvl2pPr>
      <a:lvl3pPr marL="642938" indent="-128588" algn="l" defTabSz="514350" rtl="0" fontAlgn="base">
        <a:spcBef>
          <a:spcPct val="20000"/>
        </a:spcBef>
        <a:spcAft>
          <a:spcPct val="0"/>
        </a:spcAft>
        <a:buFont typeface="Arial" panose="020B0604020202020204" pitchFamily="34" charset="0"/>
        <a:buChar char="•"/>
        <a:defRPr sz="1300" kern="1200">
          <a:solidFill>
            <a:schemeClr val="tx1"/>
          </a:solidFill>
          <a:latin typeface="+mn-lt"/>
          <a:ea typeface="+mn-ea"/>
          <a:cs typeface="+mn-cs"/>
        </a:defRPr>
      </a:lvl3pPr>
      <a:lvl4pPr marL="900113" indent="-128588" algn="l" defTabSz="514350" rtl="0" fontAlgn="base">
        <a:spcBef>
          <a:spcPct val="20000"/>
        </a:spcBef>
        <a:spcAft>
          <a:spcPct val="0"/>
        </a:spcAft>
        <a:buFont typeface="Arial" panose="020B0604020202020204" pitchFamily="34" charset="0"/>
        <a:buChar char="–"/>
        <a:defRPr sz="1100" kern="1200">
          <a:solidFill>
            <a:schemeClr val="tx1"/>
          </a:solidFill>
          <a:latin typeface="+mn-lt"/>
          <a:ea typeface="+mn-ea"/>
          <a:cs typeface="+mn-cs"/>
        </a:defRPr>
      </a:lvl4pPr>
      <a:lvl5pPr marL="1157288" indent="-128588" algn="l" defTabSz="514350" rtl="0" fontAlgn="base">
        <a:spcBef>
          <a:spcPct val="20000"/>
        </a:spcBef>
        <a:spcAft>
          <a:spcPct val="0"/>
        </a:spcAft>
        <a:buFont typeface="Arial" panose="020B0604020202020204" pitchFamily="34" charset="0"/>
        <a:buChar char="»"/>
        <a:defRPr sz="1100"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Title Placeholder 1">
            <a:extLst>
              <a:ext uri="{FF2B5EF4-FFF2-40B4-BE49-F238E27FC236}">
                <a16:creationId xmlns:a16="http://schemas.microsoft.com/office/drawing/2014/main" id="{47DD6404-3483-4380-925A-6AADE47F8A0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6563" name="Text Placeholder 2">
            <a:extLst>
              <a:ext uri="{FF2B5EF4-FFF2-40B4-BE49-F238E27FC236}">
                <a16:creationId xmlns:a16="http://schemas.microsoft.com/office/drawing/2014/main" id="{AE7F7B70-8D4E-4B2E-AB4E-47AA79D2850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421EF52-7BCC-41D7-BCFF-BBDEFD2DED5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a:defRPr/>
            </a:pPr>
            <a:fld id="{CF30A27D-79D4-49E1-B6BC-16960D057D79}" type="datetimeFigureOut">
              <a:rPr lang="en-US"/>
              <a:pPr>
                <a:defRPr/>
              </a:pPr>
              <a:t>12/1/2020</a:t>
            </a:fld>
            <a:endParaRPr lang="en-US"/>
          </a:p>
        </p:txBody>
      </p:sp>
      <p:sp>
        <p:nvSpPr>
          <p:cNvPr id="5" name="Footer Placeholder 4">
            <a:extLst>
              <a:ext uri="{FF2B5EF4-FFF2-40B4-BE49-F238E27FC236}">
                <a16:creationId xmlns:a16="http://schemas.microsoft.com/office/drawing/2014/main" id="{41BFE75E-E341-4FC0-93DD-4CBA1CDD2E8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F212268A-A318-4328-AFF4-3F6D71479A1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600">
                <a:solidFill>
                  <a:srgbClr val="898989"/>
                </a:solidFill>
              </a:defRPr>
            </a:lvl1pPr>
          </a:lstStyle>
          <a:p>
            <a:fld id="{C17FF0E0-C545-49D5-A0A9-62E10A959B35}" type="slidenum">
              <a:rPr lang="en-US" altLang="en-US"/>
              <a:pPr/>
              <a:t>‹#›</a:t>
            </a:fld>
            <a:endParaRPr lang="en-US" altLang="en-US"/>
          </a:p>
        </p:txBody>
      </p:sp>
    </p:spTree>
    <p:extLst>
      <p:ext uri="{BB962C8B-B14F-4D97-AF65-F5344CB8AC3E}">
        <p14:creationId xmlns:p14="http://schemas.microsoft.com/office/powerpoint/2010/main" val="1091384416"/>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anose="020F0502020204030204" pitchFamily="34" charset="0"/>
        </a:defRPr>
      </a:lvl2pPr>
      <a:lvl3pPr algn="ctr" defTabSz="514350" rtl="0" eaLnBrk="0" fontAlgn="base" hangingPunct="0">
        <a:spcBef>
          <a:spcPct val="0"/>
        </a:spcBef>
        <a:spcAft>
          <a:spcPct val="0"/>
        </a:spcAft>
        <a:defRPr sz="2400">
          <a:solidFill>
            <a:schemeClr val="tx1"/>
          </a:solidFill>
          <a:latin typeface="Calibri" panose="020F0502020204030204" pitchFamily="34" charset="0"/>
        </a:defRPr>
      </a:lvl3pPr>
      <a:lvl4pPr algn="ctr" defTabSz="514350" rtl="0" eaLnBrk="0" fontAlgn="base" hangingPunct="0">
        <a:spcBef>
          <a:spcPct val="0"/>
        </a:spcBef>
        <a:spcAft>
          <a:spcPct val="0"/>
        </a:spcAft>
        <a:defRPr sz="2400">
          <a:solidFill>
            <a:schemeClr val="tx1"/>
          </a:solidFill>
          <a:latin typeface="Calibri" panose="020F0502020204030204" pitchFamily="34" charset="0"/>
        </a:defRPr>
      </a:lvl4pPr>
      <a:lvl5pPr algn="ctr" defTabSz="514350" rtl="0" eaLnBrk="0" fontAlgn="base" hangingPunct="0">
        <a:spcBef>
          <a:spcPct val="0"/>
        </a:spcBef>
        <a:spcAft>
          <a:spcPct val="0"/>
        </a:spcAft>
        <a:defRPr sz="2400">
          <a:solidFill>
            <a:schemeClr val="tx1"/>
          </a:solidFill>
          <a:latin typeface="Calibri" panose="020F0502020204030204" pitchFamily="34" charset="0"/>
        </a:defRPr>
      </a:lvl5pPr>
      <a:lvl6pPr marL="457200" algn="ctr" defTabSz="514350" rtl="0" fontAlgn="base">
        <a:spcBef>
          <a:spcPct val="0"/>
        </a:spcBef>
        <a:spcAft>
          <a:spcPct val="0"/>
        </a:spcAft>
        <a:defRPr sz="2400">
          <a:solidFill>
            <a:schemeClr val="tx1"/>
          </a:solidFill>
          <a:latin typeface="Calibri" panose="020F0502020204030204" pitchFamily="34" charset="0"/>
        </a:defRPr>
      </a:lvl6pPr>
      <a:lvl7pPr marL="914400" algn="ctr" defTabSz="514350" rtl="0" fontAlgn="base">
        <a:spcBef>
          <a:spcPct val="0"/>
        </a:spcBef>
        <a:spcAft>
          <a:spcPct val="0"/>
        </a:spcAft>
        <a:defRPr sz="2400">
          <a:solidFill>
            <a:schemeClr val="tx1"/>
          </a:solidFill>
          <a:latin typeface="Calibri" panose="020F0502020204030204" pitchFamily="34" charset="0"/>
        </a:defRPr>
      </a:lvl7pPr>
      <a:lvl8pPr marL="1371600" algn="ctr" defTabSz="514350" rtl="0" fontAlgn="base">
        <a:spcBef>
          <a:spcPct val="0"/>
        </a:spcBef>
        <a:spcAft>
          <a:spcPct val="0"/>
        </a:spcAft>
        <a:defRPr sz="2400">
          <a:solidFill>
            <a:schemeClr val="tx1"/>
          </a:solidFill>
          <a:latin typeface="Calibri" panose="020F0502020204030204" pitchFamily="34" charset="0"/>
        </a:defRPr>
      </a:lvl8pPr>
      <a:lvl9pPr marL="1828800" algn="ctr" defTabSz="514350" rtl="0" fontAlgn="base">
        <a:spcBef>
          <a:spcPct val="0"/>
        </a:spcBef>
        <a:spcAft>
          <a:spcPct val="0"/>
        </a:spcAft>
        <a:defRPr sz="2400">
          <a:solidFill>
            <a:schemeClr val="tx1"/>
          </a:solidFill>
          <a:latin typeface="Calibri" panose="020F0502020204030204" pitchFamily="34" charset="0"/>
        </a:defRPr>
      </a:lvl9pPr>
    </p:titleStyle>
    <p:bodyStyle>
      <a:lvl1pPr marL="192088" indent="-192088" algn="l" defTabSz="51435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1pPr>
      <a:lvl2pPr marL="417513" indent="-160338" algn="l" defTabSz="51435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2pPr>
      <a:lvl3pPr marL="642938" indent="-128588" algn="l" defTabSz="514350"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3pPr>
      <a:lvl4pPr marL="900113" indent="-128588" algn="l" defTabSz="514350" rtl="0" eaLnBrk="0" fontAlgn="base" hangingPunct="0">
        <a:spcBef>
          <a:spcPct val="20000"/>
        </a:spcBef>
        <a:spcAft>
          <a:spcPct val="0"/>
        </a:spcAft>
        <a:buFont typeface="Arial" panose="020B0604020202020204" pitchFamily="34" charset="0"/>
        <a:buChar char="–"/>
        <a:defRPr sz="1100" kern="1200">
          <a:solidFill>
            <a:schemeClr val="tx1"/>
          </a:solidFill>
          <a:latin typeface="+mn-lt"/>
          <a:ea typeface="+mn-ea"/>
          <a:cs typeface="+mn-cs"/>
        </a:defRPr>
      </a:lvl4pPr>
      <a:lvl5pPr marL="1157288" indent="-128588" algn="l" defTabSz="514350" rtl="0" eaLnBrk="0" fontAlgn="base" hangingPunct="0">
        <a:spcBef>
          <a:spcPct val="20000"/>
        </a:spcBef>
        <a:spcAft>
          <a:spcPct val="0"/>
        </a:spcAft>
        <a:buFont typeface="Arial" panose="020B0604020202020204" pitchFamily="34" charset="0"/>
        <a:buChar char="»"/>
        <a:defRPr sz="1100"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Title Placeholder 1">
            <a:extLst>
              <a:ext uri="{FF2B5EF4-FFF2-40B4-BE49-F238E27FC236}">
                <a16:creationId xmlns:a16="http://schemas.microsoft.com/office/drawing/2014/main" id="{3DD560B7-38BA-4003-985C-3CF31EF0434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2707" name="Text Placeholder 2">
            <a:extLst>
              <a:ext uri="{FF2B5EF4-FFF2-40B4-BE49-F238E27FC236}">
                <a16:creationId xmlns:a16="http://schemas.microsoft.com/office/drawing/2014/main" id="{5EB6D71F-992F-404A-A572-E18D5F062D35}"/>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392DA63-3F84-4CEC-A73C-C64365CF67B4}"/>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defRPr>
            </a:lvl1pPr>
          </a:lstStyle>
          <a:p>
            <a:pPr>
              <a:defRPr/>
            </a:pPr>
            <a:fld id="{503463BD-A85A-4D26-8274-377AFE96002C}" type="datetimeFigureOut">
              <a:rPr lang="en-US"/>
              <a:pPr>
                <a:defRPr/>
              </a:pPr>
              <a:t>12/1/2020</a:t>
            </a:fld>
            <a:endParaRPr lang="en-US"/>
          </a:p>
        </p:txBody>
      </p:sp>
      <p:sp>
        <p:nvSpPr>
          <p:cNvPr id="5" name="Footer Placeholder 4">
            <a:extLst>
              <a:ext uri="{FF2B5EF4-FFF2-40B4-BE49-F238E27FC236}">
                <a16:creationId xmlns:a16="http://schemas.microsoft.com/office/drawing/2014/main" id="{EAF35F17-98AA-4501-8BA3-5DD24820B6C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defRPr>
            </a:lvl1pPr>
          </a:lstStyle>
          <a:p>
            <a:pPr>
              <a:defRPr/>
            </a:pPr>
            <a:endParaRPr lang="en-US"/>
          </a:p>
        </p:txBody>
      </p:sp>
      <p:sp>
        <p:nvSpPr>
          <p:cNvPr id="6" name="Slide Number Placeholder 5">
            <a:extLst>
              <a:ext uri="{FF2B5EF4-FFF2-40B4-BE49-F238E27FC236}">
                <a16:creationId xmlns:a16="http://schemas.microsoft.com/office/drawing/2014/main" id="{6F80DBDA-49A8-463B-9A7F-0CF1F386298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C87F2A57-B782-4871-B164-9710A4467224}" type="slidenum">
              <a:rPr lang="en-US" altLang="en-US"/>
              <a:pPr/>
              <a:t>‹#›</a:t>
            </a:fld>
            <a:endParaRPr lang="en-US" altLang="en-US"/>
          </a:p>
        </p:txBody>
      </p:sp>
    </p:spTree>
    <p:extLst>
      <p:ext uri="{BB962C8B-B14F-4D97-AF65-F5344CB8AC3E}">
        <p14:creationId xmlns:p14="http://schemas.microsoft.com/office/powerpoint/2010/main" val="2882869964"/>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pPr/>
              <a:t>12/1/2020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4173144635"/>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insidehighered.com/news/2020/08/27/interest-spikes-short-term-online-credentials-will-it-be-sustained" TargetMode="External"/><Relationship Id="rId1" Type="http://schemas.openxmlformats.org/officeDocument/2006/relationships/slideLayout" Target="../slideLayouts/slideLayout89.xml"/></Relationships>
</file>

<file path=ppt/slides/_rels/slide100.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155.jpg"/></Relationships>
</file>

<file path=ppt/slides/_rels/slide10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156.png"/></Relationships>
</file>

<file path=ppt/slides/_rels/slide10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time_continue=107&amp;v=fvhPKZWbfms&amp;feature=emb_logo" TargetMode="External"/><Relationship Id="rId2" Type="http://schemas.openxmlformats.org/officeDocument/2006/relationships/hyperlink" Target="https://grow.google/programs/it-support/?cid=wc&amp;source=ams&amp;sourceId=61203" TargetMode="External"/><Relationship Id="rId1" Type="http://schemas.openxmlformats.org/officeDocument/2006/relationships/slideLayout" Target="../slideLayouts/slideLayout74.xml"/><Relationship Id="rId4" Type="http://schemas.openxmlformats.org/officeDocument/2006/relationships/image" Target="../media/image16.png"/></Relationships>
</file>

<file path=ppt/slides/_rels/slide110.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165.png"/></Relationships>
</file>

<file path=ppt/slides/_rels/slide11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168.jpeg"/></Relationships>
</file>

<file path=ppt/slides/_rels/slide11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75.xml"/><Relationship Id="rId1" Type="http://schemas.openxmlformats.org/officeDocument/2006/relationships/slideLayout" Target="../slideLayouts/slideLayout3.xml"/><Relationship Id="rId5" Type="http://schemas.openxmlformats.org/officeDocument/2006/relationships/image" Target="../media/image171.jpeg"/><Relationship Id="rId4" Type="http://schemas.openxmlformats.org/officeDocument/2006/relationships/image" Target="../media/image170.jpeg"/></Relationships>
</file>

<file path=ppt/slides/_rels/slide11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image" Target="../media/image176.png"/></Relationships>
</file>

<file path=ppt/slides/_rels/slide119.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chronicle.com/article/250-MOOCsCounting-One/229397/?cid=at" TargetMode="Externa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18.jpe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image" Target="../media/image180.gi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hyperlink" Target="https://doi.org/10.1007/s12528-020-09256-w" TargetMode="External"/><Relationship Id="rId2" Type="http://schemas.openxmlformats.org/officeDocument/2006/relationships/hyperlink" Target="https://nam04.safelinks.protection.outlook.com/?url=https%3A%2F%2Frdcu.be%2Fb4G6r&amp;data=02%7C01%7Cyunjo.an%40unt.edu%7C087cf4ed2486495032e908d80a89f1fc%7C70de199207c6480fa318a1afcba03983%7C0%7C1%7C637270934880218951&amp;sdata=sfYFKq6ko7Q3gmnPzqmXsmTez8AJqX0fmOsGNfinkO0%3D&amp;reserved=0" TargetMode="External"/><Relationship Id="rId1" Type="http://schemas.openxmlformats.org/officeDocument/2006/relationships/slideLayout" Target="../slideLayouts/slideLayout3.xml"/><Relationship Id="rId6" Type="http://schemas.openxmlformats.org/officeDocument/2006/relationships/hyperlink" Target="https://www.cjlt.ca/index.php/cjlt/article/view/27795" TargetMode="External"/><Relationship Id="rId5" Type="http://schemas.openxmlformats.org/officeDocument/2006/relationships/hyperlink" Target="https://doi.org/10.1080/01587919.2020.1724770" TargetMode="External"/><Relationship Id="rId4" Type="http://schemas.openxmlformats.org/officeDocument/2006/relationships/hyperlink" Target="https://jl4d.org/index.php/ejl4d/article/view/380/447"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184.jpg"/><Relationship Id="rId4" Type="http://schemas.openxmlformats.org/officeDocument/2006/relationships/image" Target="../media/image183.jpg"/></Relationships>
</file>

<file path=ppt/slides/_rels/slide13.xml.rels><?xml version="1.0" encoding="UTF-8" standalone="yes"?>
<Relationships xmlns="http://schemas.openxmlformats.org/package/2006/relationships"><Relationship Id="rId3" Type="http://schemas.openxmlformats.org/officeDocument/2006/relationships/hyperlink" Target="https://www.ecampusnews.com/campus-administration/education-gen-z-phigital-student/" TargetMode="External"/><Relationship Id="rId2" Type="http://schemas.openxmlformats.org/officeDocument/2006/relationships/hyperlink" Target="http://trustedk12.com/phigital-digital-learning/" TargetMode="External"/><Relationship Id="rId1" Type="http://schemas.openxmlformats.org/officeDocument/2006/relationships/slideLayout" Target="../slideLayouts/slideLayout96.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hyperlink" Target="http://trainingshare.com/fourth-industrial-evolution-video-clip.php" TargetMode="External"/><Relationship Id="rId2" Type="http://schemas.openxmlformats.org/officeDocument/2006/relationships/hyperlink" Target="https://www.weforum.org/agenda/2016/01/the-fourth-industrial-revolution-what-it-means-and-how-to-respond/" TargetMode="Externa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www.tubechop.com/watch/8280981"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insidehighered.com/news/2020/04/29/synchronous-instruction-hot-right-now-it-sustainable" TargetMode="Externa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insidehighered.com/digital-learning/article/2020/10/06/covid-era-experience-strengthens-faculty-belief-value-online" TargetMode="External"/><Relationship Id="rId1" Type="http://schemas.openxmlformats.org/officeDocument/2006/relationships/slideLayout" Target="../slideLayouts/slideLayout89.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usatoday.com/story/tech/2020/08/26/zoom-google-apple-tech-firms-meet-remote-learning-needs-school-starts/5598975002/" TargetMode="External"/><Relationship Id="rId1" Type="http://schemas.openxmlformats.org/officeDocument/2006/relationships/slideLayout" Target="../slideLayouts/slideLayout21.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chronicle.com/article/Hey-Alexa-Should-We-Bring/244129" TargetMode="External"/><Relationship Id="rId1" Type="http://schemas.openxmlformats.org/officeDocument/2006/relationships/slideLayout" Target="../slideLayouts/slideLayout28.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hyperlink" Target="https://www.usatoday.com/story/tech/2019/11/08/alexa-google-assistant-ai-robots-become-substitute-friends/4057885002/" TargetMode="External"/><Relationship Id="rId7" Type="http://schemas.openxmlformats.org/officeDocument/2006/relationships/image" Target="../media/image37.jpg"/><Relationship Id="rId2" Type="http://schemas.openxmlformats.org/officeDocument/2006/relationships/hyperlink" Target="https://www.insidehighered.com/news/2019/09/06/expansion-chatbots-higher-ed" TargetMode="External"/><Relationship Id="rId1" Type="http://schemas.openxmlformats.org/officeDocument/2006/relationships/slideLayout" Target="../slideLayouts/slideLayout111.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news.elearninginside.com/how-plato-changed-the-world-in-1960/" TargetMode="External"/><Relationship Id="rId1" Type="http://schemas.openxmlformats.org/officeDocument/2006/relationships/slideLayout" Target="../slideLayouts/slideLayout129.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thehindu.com/news/national/kerala/augmented-reality-takes-online-classes-to-exciting-highs/article32014276.ece" TargetMode="External"/><Relationship Id="rId1" Type="http://schemas.openxmlformats.org/officeDocument/2006/relationships/slideLayout" Target="../slideLayouts/slideLayout85.xml"/><Relationship Id="rId4" Type="http://schemas.openxmlformats.org/officeDocument/2006/relationships/image" Target="../media/image39.jp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usatoday.com/story/tech/2020/07/30/khan-academy-ceo-sal-khan-prepping-fall-virtual-learning/5525480002/" TargetMode="External"/><Relationship Id="rId1" Type="http://schemas.openxmlformats.org/officeDocument/2006/relationships/slideLayout" Target="../slideLayouts/slideLayout96.xml"/><Relationship Id="rId5" Type="http://schemas.openxmlformats.org/officeDocument/2006/relationships/image" Target="../media/image42.jp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hyperlink" Target="https://www.coursera.org/learn/machine-learning" TargetMode="External"/><Relationship Id="rId2" Type="http://schemas.openxmlformats.org/officeDocument/2006/relationships/hyperlink" Target="https://www.udemy.com/artificial-intelligence-az/" TargetMode="External"/><Relationship Id="rId1" Type="http://schemas.openxmlformats.org/officeDocument/2006/relationships/slideLayout" Target="../slideLayouts/slideLayout118.xml"/><Relationship Id="rId5" Type="http://schemas.openxmlformats.org/officeDocument/2006/relationships/image" Target="../media/image44.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hyperlink" Target="https://www.insidehighered.com/news/2018/10/12/edx-launches-nine-low-cost-online-degrees" TargetMode="External"/><Relationship Id="rId7" Type="http://schemas.openxmlformats.org/officeDocument/2006/relationships/image" Target="../media/image48.png"/><Relationship Id="rId2" Type="http://schemas.openxmlformats.org/officeDocument/2006/relationships/hyperlink" Target="https://campustechnology.com/articles/2017/03/01/edx-expands-micromasters-programs-with-data-science-digital-leadership-and-more.aspx" TargetMode="Externa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hyperlink" Target="mailto:cjbonk@indiana.edu" TargetMode="External"/><Relationship Id="rId2" Type="http://schemas.openxmlformats.org/officeDocument/2006/relationships/hyperlink" Target="mailto:news@edx.org" TargetMode="External"/><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5.xml"/></Relationships>
</file>

<file path=ppt/slides/_rels/slide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5.xml"/></Relationships>
</file>

<file path=ppt/slides/_rels/slide27.xml.rels><?xml version="1.0" encoding="UTF-8" standalone="yes"?>
<Relationships xmlns="http://schemas.openxmlformats.org/package/2006/relationships"><Relationship Id="rId3" Type="http://schemas.openxmlformats.org/officeDocument/2006/relationships/hyperlink" Target="https://www.edx.org/sites/default/files/2020-impact-report.pdf" TargetMode="External"/><Relationship Id="rId2" Type="http://schemas.openxmlformats.org/officeDocument/2006/relationships/notesSlide" Target="../notesSlides/notesSlide3.xml"/><Relationship Id="rId1" Type="http://schemas.openxmlformats.org/officeDocument/2006/relationships/slideLayout" Target="../slideLayouts/slideLayout32.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hyperlink" Target="https://www.classcentral.com/report/moocs-stats-and-trends-2019/"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hyperlink" Target="https://www.classcentral.com/report/moocs-stats-and-trends-2019/"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hyperlink" Target="https://www.classcentral.com/report/moocs-stats-and-trends-2019/"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hyperlink" Target="https://www.classcentral.com/report/moocs-stats-and-trends-2019/"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businesswire.com/news/home/20200430005243/en/" TargetMode="Externa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www.businesswire.com/news/home/20200430005243/en/" TargetMode="Externa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www.businesswire.com/news/home/20200430005243/en/" TargetMode="Externa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holoniq.com/notes/global-mooc-web-traffic-benchmarks/" TargetMode="Externa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nytimes.com/2020/05/26/technology/moocs-online-learning.html" TargetMode="External"/><Relationship Id="rId1" Type="http://schemas.openxmlformats.org/officeDocument/2006/relationships/slideLayout" Target="../slideLayouts/slideLayout17.xml"/><Relationship Id="rId5" Type="http://schemas.openxmlformats.org/officeDocument/2006/relationships/image" Target="../media/image67.jpg"/><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hyperlink" Target="https://www.classcentral.com/report/mooc-stats-pandemic/"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s://www.classcentral.com/" TargetMode="External"/><Relationship Id="rId7" Type="http://schemas.openxmlformats.org/officeDocument/2006/relationships/image" Target="../media/image71.png"/><Relationship Id="rId2" Type="http://schemas.openxmlformats.org/officeDocument/2006/relationships/hyperlink" Target="https://www.classcentral.com/report/most-cited-mooc-research/" TargetMode="External"/><Relationship Id="rId1" Type="http://schemas.openxmlformats.org/officeDocument/2006/relationships/slideLayout" Target="../slideLayouts/slideLayout8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hyperlink" Target="https://www.classcentral.com/about"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classcentral.com/report/mooc-stats-pandemic/"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www.classcentral.com/report/mooc-stats-pandemic/"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hyperlink" Target="https://www.classcentral.com/report/mooc-stats-pandemic/"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g"/><Relationship Id="rId7"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44.xml"/><Relationship Id="rId6" Type="http://schemas.openxmlformats.org/officeDocument/2006/relationships/image" Target="../media/image80.jpeg"/><Relationship Id="rId5" Type="http://schemas.openxmlformats.org/officeDocument/2006/relationships/image" Target="../media/image79.jpg"/><Relationship Id="rId10" Type="http://schemas.openxmlformats.org/officeDocument/2006/relationships/image" Target="../media/image84.tiff"/><Relationship Id="rId4" Type="http://schemas.openxmlformats.org/officeDocument/2006/relationships/image" Target="../media/image78.jpeg"/><Relationship Id="rId9" Type="http://schemas.openxmlformats.org/officeDocument/2006/relationships/image" Target="../media/image83.tiff"/></Relationships>
</file>

<file path=ppt/slides/_rels/slide4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32.xml"/><Relationship Id="rId5" Type="http://schemas.openxmlformats.org/officeDocument/2006/relationships/image" Target="../media/image88.jpeg"/><Relationship Id="rId4" Type="http://schemas.openxmlformats.org/officeDocument/2006/relationships/image" Target="../media/image87.jpeg"/></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g"/></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contactnorth.ltlo.ca/" TargetMode="External"/><Relationship Id="rId1" Type="http://schemas.openxmlformats.org/officeDocument/2006/relationships/slideLayout" Target="../slideLayouts/slideLayout85.xml"/><Relationship Id="rId5" Type="http://schemas.openxmlformats.org/officeDocument/2006/relationships/image" Target="../media/image96.png"/><Relationship Id="rId4" Type="http://schemas.openxmlformats.org/officeDocument/2006/relationships/image" Target="../media/image95.png"/></Relationships>
</file>

<file path=ppt/slides/_rels/slide4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teachonline.ca/webinars" TargetMode="External"/><Relationship Id="rId1" Type="http://schemas.openxmlformats.org/officeDocument/2006/relationships/slideLayout" Target="../slideLayouts/slideLayout167.xml"/></Relationships>
</file>

<file path=ppt/slides/_rels/slide47.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image" Target="../media/image98.jpeg"/><Relationship Id="rId1" Type="http://schemas.openxmlformats.org/officeDocument/2006/relationships/slideLayout" Target="../slideLayouts/slideLayout32.xml"/><Relationship Id="rId6" Type="http://schemas.openxmlformats.org/officeDocument/2006/relationships/image" Target="../media/image102.jpg"/><Relationship Id="rId5" Type="http://schemas.openxmlformats.org/officeDocument/2006/relationships/image" Target="../media/image101.jpeg"/><Relationship Id="rId4" Type="http://schemas.openxmlformats.org/officeDocument/2006/relationships/image" Target="../media/image100.jpg"/></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channel/UC9XEsh89qrIlpmVVpQt-_aA/live" TargetMode="External"/><Relationship Id="rId7" Type="http://schemas.openxmlformats.org/officeDocument/2006/relationships/image" Target="../media/image107.png"/><Relationship Id="rId2" Type="http://schemas.openxmlformats.org/officeDocument/2006/relationships/hyperlink" Target="https://silverliningforlearning.org/" TargetMode="External"/><Relationship Id="rId1" Type="http://schemas.openxmlformats.org/officeDocument/2006/relationships/slideLayout" Target="../slideLayouts/slideLayout18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png"/></Relationships>
</file>

<file path=ppt/slides/_rels/slide49.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png"/><Relationship Id="rId7" Type="http://schemas.openxmlformats.org/officeDocument/2006/relationships/image" Target="../media/image112.jpeg"/><Relationship Id="rId2" Type="http://schemas.openxmlformats.org/officeDocument/2006/relationships/hyperlink" Target="http://www.agmoocs.in/" TargetMode="External"/><Relationship Id="rId1" Type="http://schemas.openxmlformats.org/officeDocument/2006/relationships/slideLayout" Target="../slideLayouts/slideLayout6.xml"/><Relationship Id="rId6" Type="http://schemas.openxmlformats.org/officeDocument/2006/relationships/image" Target="../media/image111.png"/><Relationship Id="rId5" Type="http://schemas.openxmlformats.org/officeDocument/2006/relationships/image" Target="../media/image110.jpeg"/><Relationship Id="rId10" Type="http://schemas.openxmlformats.org/officeDocument/2006/relationships/image" Target="../media/image115.jpg"/><Relationship Id="rId4" Type="http://schemas.openxmlformats.org/officeDocument/2006/relationships/image" Target="../media/image109.png"/><Relationship Id="rId9" Type="http://schemas.openxmlformats.org/officeDocument/2006/relationships/image" Target="../media/image114.jpg"/></Relationships>
</file>

<file path=ppt/slides/_rels/slide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hyperlink" Target="https://www.economist.com/leaders/2019/06/08/the-second-half-of-humanity-is-joining-the-internet" TargetMode="External"/><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149.xml"/></Relationships>
</file>

<file path=ppt/slides/_rels/slide5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s://www.texastribune.org/2020/11/20/texas-schools-remote-learning/" TargetMode="External"/><Relationship Id="rId1" Type="http://schemas.openxmlformats.org/officeDocument/2006/relationships/slideLayout" Target="../slideLayouts/slideLayout190.xml"/><Relationship Id="rId4" Type="http://schemas.openxmlformats.org/officeDocument/2006/relationships/image" Target="../media/image12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8" Type="http://schemas.openxmlformats.org/officeDocument/2006/relationships/image" Target="../media/image121.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amazon.com/100-Year-Life-Living-Working-Longevity/dp/1543624634" TargetMode="External"/><Relationship Id="rId2" Type="http://schemas.openxmlformats.org/officeDocument/2006/relationships/hyperlink" Target="http://www.100yearlife.com/" TargetMode="External"/><Relationship Id="rId1" Type="http://schemas.openxmlformats.org/officeDocument/2006/relationships/slideLayout" Target="../slideLayouts/slideLayout52.xml"/><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insidehighered.com/digital-learning/views/2019/03/13/how-universities-can-stay-center-learners-lives-opinion" TargetMode="External"/><Relationship Id="rId1" Type="http://schemas.openxmlformats.org/officeDocument/2006/relationships/slideLayout" Target="../slideLayouts/slideLayout63.xml"/></Relationships>
</file>

<file path=ppt/slides/_rels/slide7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insidehighered.com/news/2020/08/27/interest-spikes-short-term-online-credentials-will-it-be-sustained" TargetMode="External"/><Relationship Id="rId1" Type="http://schemas.openxmlformats.org/officeDocument/2006/relationships/slideLayout" Target="../slideLayouts/slideLayout89.xml"/></Relationships>
</file>

<file path=ppt/slides/_rels/slide80.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137.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insidehighered.com/news/2020/08/27/interest-spikes-short-term-online-credentials-will-it-be-sustained" TargetMode="External"/><Relationship Id="rId1" Type="http://schemas.openxmlformats.org/officeDocument/2006/relationships/slideLayout" Target="../slideLayouts/slideLayout8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139.png"/></Relationships>
</file>

<file path=ppt/slides/_rels/slide9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jpeg"/><Relationship Id="rId7" Type="http://schemas.openxmlformats.org/officeDocument/2006/relationships/image" Target="../media/image147.jpe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image" Target="../media/image152.png"/><Relationship Id="rId4" Type="http://schemas.openxmlformats.org/officeDocument/2006/relationships/image" Target="../media/image1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A6C0CB-304F-4416-9F85-A8DC7643C8CE}"/>
              </a:ext>
            </a:extLst>
          </p:cNvPr>
          <p:cNvSpPr>
            <a:spLocks noGrp="1"/>
          </p:cNvSpPr>
          <p:nvPr>
            <p:ph type="title"/>
          </p:nvPr>
        </p:nvSpPr>
        <p:spPr>
          <a:xfrm>
            <a:off x="397933" y="768119"/>
            <a:ext cx="8254999" cy="2340296"/>
          </a:xfrm>
        </p:spPr>
        <p:txBody>
          <a:bodyPr>
            <a:noAutofit/>
          </a:bodyPr>
          <a:lstStyle/>
          <a:p>
            <a:pPr algn="ctr"/>
            <a:r>
              <a:rPr lang="en-US" sz="3600" dirty="0">
                <a:solidFill>
                  <a:srgbClr val="FFFF00"/>
                </a:solidFill>
                <a:latin typeface="Tahoma" panose="020B0604030504040204" pitchFamily="34" charset="0"/>
                <a:ea typeface="Tahoma" panose="020B0604030504040204" pitchFamily="34" charset="0"/>
                <a:cs typeface="Tahoma" panose="020B0604030504040204" pitchFamily="34" charset="0"/>
              </a:rPr>
              <a:t>On the Road Toward Fostering Greater Self-Directed Learning in MOOCs: Research Toward Better Design Practices</a:t>
            </a:r>
            <a:endParaRPr lang="en-US" sz="28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7" name="Title 4">
            <a:extLst>
              <a:ext uri="{FF2B5EF4-FFF2-40B4-BE49-F238E27FC236}">
                <a16:creationId xmlns:a16="http://schemas.microsoft.com/office/drawing/2014/main" id="{5A7D227A-CE6D-4F78-A327-614EDBC157B7}"/>
              </a:ext>
            </a:extLst>
          </p:cNvPr>
          <p:cNvSpPr txBox="1">
            <a:spLocks/>
          </p:cNvSpPr>
          <p:nvPr/>
        </p:nvSpPr>
        <p:spPr>
          <a:xfrm>
            <a:off x="1436968" y="3713278"/>
            <a:ext cx="6756055" cy="2151074"/>
          </a:xfrm>
          <a:prstGeom prst="rect">
            <a:avLst/>
          </a:prstGeom>
        </p:spPr>
        <p:txBody>
          <a:bodyPr vert="horz" lIns="91440" tIns="45720" rIns="91440" bIns="45720" rtlCol="0" anchor="ctr">
            <a:normAutofit fontScale="97500"/>
          </a:bodyPr>
          <a:lstStyle>
            <a:lvl1pPr algn="l" defTabSz="457200" rtl="0" eaLnBrk="1" latinLnBrk="0" hangingPunct="1">
              <a:lnSpc>
                <a:spcPct val="90000"/>
              </a:lnSpc>
              <a:spcBef>
                <a:spcPct val="0"/>
              </a:spcBef>
              <a:buNone/>
              <a:defRPr sz="4400" b="1" i="0" u="none" kern="100" spc="0" baseline="0">
                <a:solidFill>
                  <a:schemeClr val="bg1"/>
                </a:solidFill>
                <a:latin typeface="Berlin Sans FB Demi" panose="020E0802020502020306" pitchFamily="34" charset="0"/>
                <a:ea typeface="+mj-ea"/>
                <a:cs typeface="Arial"/>
              </a:defRPr>
            </a:lvl1pPr>
          </a:lstStyle>
          <a:p>
            <a:pPr algn="ctr"/>
            <a:endParaRPr lang="en-US" dirty="0">
              <a:latin typeface="BentonSansCond Light" panose="02000606030000020004" pitchFamily="50" charset="0"/>
            </a:endParaRPr>
          </a:p>
        </p:txBody>
      </p:sp>
      <p:sp>
        <p:nvSpPr>
          <p:cNvPr id="8" name="Title 4">
            <a:extLst>
              <a:ext uri="{FF2B5EF4-FFF2-40B4-BE49-F238E27FC236}">
                <a16:creationId xmlns:a16="http://schemas.microsoft.com/office/drawing/2014/main" id="{8CF0132D-E6DA-4F87-801A-0CDE320AC11C}"/>
              </a:ext>
            </a:extLst>
          </p:cNvPr>
          <p:cNvSpPr txBox="1">
            <a:spLocks/>
          </p:cNvSpPr>
          <p:nvPr/>
        </p:nvSpPr>
        <p:spPr>
          <a:xfrm>
            <a:off x="571875" y="3265170"/>
            <a:ext cx="8157258" cy="3047289"/>
          </a:xfrm>
          <a:prstGeom prst="rect">
            <a:avLst/>
          </a:prstGeom>
        </p:spPr>
        <p:txBody>
          <a:bodyPr vert="horz" lIns="91440" tIns="45720" rIns="91440" bIns="45720" rtlCol="0" anchor="ctr">
            <a:noAutofit/>
          </a:bodyPr>
          <a:lstStyle>
            <a:lvl1pPr algn="l" defTabSz="457200" rtl="0" eaLnBrk="1" latinLnBrk="0" hangingPunct="1">
              <a:lnSpc>
                <a:spcPct val="90000"/>
              </a:lnSpc>
              <a:spcBef>
                <a:spcPct val="0"/>
              </a:spcBef>
              <a:buNone/>
              <a:defRPr sz="4400" b="1" i="0" u="none" kern="100" spc="0" baseline="0">
                <a:solidFill>
                  <a:schemeClr val="bg1"/>
                </a:solidFill>
                <a:latin typeface="Berlin Sans FB Demi" panose="020E0802020502020306" pitchFamily="34" charset="0"/>
                <a:ea typeface="+mj-ea"/>
                <a:cs typeface="Arial"/>
              </a:defRPr>
            </a:lvl1pPr>
          </a:lstStyle>
          <a:p>
            <a:pPr algn="ctr">
              <a:lnSpc>
                <a:spcPct val="150000"/>
              </a:lnSpc>
            </a:pPr>
            <a:endParaRPr lang="en-US" sz="18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Curtis J. Bonk| cjbonk@Indiana.edu</a:t>
            </a:r>
          </a:p>
          <a:p>
            <a:pPr algn="ctr">
              <a:lnSpc>
                <a:spcPct val="150000"/>
              </a:lnSpc>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Indiana University Bloomington</a:t>
            </a:r>
          </a:p>
          <a:p>
            <a:pPr algn="ctr">
              <a:lnSpc>
                <a:spcPct val="150000"/>
              </a:lnSpc>
            </a:pP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en-US" sz="2000" dirty="0" err="1">
                <a:solidFill>
                  <a:schemeClr val="tx1"/>
                </a:solidFill>
                <a:latin typeface="Tahoma" panose="020B0604030504040204" pitchFamily="34" charset="0"/>
                <a:ea typeface="Tahoma" panose="020B0604030504040204" pitchFamily="34" charset="0"/>
                <a:cs typeface="Tahoma" panose="020B0604030504040204" pitchFamily="34" charset="0"/>
              </a:rPr>
              <a:t>Meina</a:t>
            </a: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 Zhu| </a:t>
            </a:r>
            <a:r>
              <a:rPr lang="en-US" sz="2000" dirty="0" err="1">
                <a:solidFill>
                  <a:schemeClr val="tx1"/>
                </a:solidFill>
                <a:latin typeface="Tahoma" panose="020B0604030504040204" pitchFamily="34" charset="0"/>
                <a:ea typeface="Tahoma" panose="020B0604030504040204" pitchFamily="34" charset="0"/>
                <a:cs typeface="Tahoma" panose="020B0604030504040204" pitchFamily="34" charset="0"/>
              </a:rPr>
              <a:t>meinazhu@wayne.edu</a:t>
            </a:r>
            <a:endParaRPr lang="en-US" sz="18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Wayne State University</a:t>
            </a:r>
          </a:p>
          <a:p>
            <a:pPr algn="ctr">
              <a:lnSpc>
                <a:spcPct val="150000"/>
              </a:lnSpc>
            </a:pP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September 18, 2020</a:t>
            </a:r>
          </a:p>
          <a:p>
            <a:pPr algn="ctr">
              <a:lnSpc>
                <a:spcPct val="150000"/>
              </a:lnSpc>
            </a:pPr>
            <a:endParaRPr lang="en-US" sz="18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43251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0121-D125-4794-BD9C-AE644C4F8011}"/>
              </a:ext>
            </a:extLst>
          </p:cNvPr>
          <p:cNvSpPr>
            <a:spLocks noGrp="1"/>
          </p:cNvSpPr>
          <p:nvPr>
            <p:ph type="title"/>
          </p:nvPr>
        </p:nvSpPr>
        <p:spPr>
          <a:xfrm>
            <a:off x="457200" y="274638"/>
            <a:ext cx="8077200" cy="2163762"/>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August 27, 2020</a:t>
            </a:r>
            <a:br>
              <a:rPr lang="en-US" sz="28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Alternative Credentials on the Rise</a:t>
            </a:r>
            <a:br>
              <a:rPr lang="en-US" sz="32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Paul Fain, Inside Higher Ed</a:t>
            </a:r>
            <a:br>
              <a:rPr lang="en-US" sz="28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https://www.insidehighered.com/news/2020/08/27/interest-spikes-short-term-online-credentials-will-it-be-sustained</a:t>
            </a:r>
            <a:r>
              <a:rPr lang="en-US" sz="900" b="1" dirty="0">
                <a:latin typeface="Tahoma" panose="020B0604030504040204" pitchFamily="34" charset="0"/>
                <a:ea typeface="Tahoma" panose="020B0604030504040204" pitchFamily="34" charset="0"/>
                <a:cs typeface="Tahoma" panose="020B0604030504040204" pitchFamily="34" charset="0"/>
              </a:rPr>
              <a:t>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90CCCE88-BB55-4964-85B9-7D2C34BAC615}"/>
              </a:ext>
            </a:extLst>
          </p:cNvPr>
          <p:cNvPicPr>
            <a:picLocks noChangeAspect="1"/>
          </p:cNvPicPr>
          <p:nvPr/>
        </p:nvPicPr>
        <p:blipFill>
          <a:blip r:embed="rId3"/>
          <a:stretch>
            <a:fillRect/>
          </a:stretch>
        </p:blipFill>
        <p:spPr>
          <a:xfrm>
            <a:off x="1761444" y="2547019"/>
            <a:ext cx="5621111" cy="4221245"/>
          </a:xfrm>
          <a:prstGeom prst="rect">
            <a:avLst/>
          </a:prstGeom>
        </p:spPr>
      </p:pic>
    </p:spTree>
    <p:extLst>
      <p:ext uri="{BB962C8B-B14F-4D97-AF65-F5344CB8AC3E}">
        <p14:creationId xmlns:p14="http://schemas.microsoft.com/office/powerpoint/2010/main" val="41740599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11480" y="1280832"/>
            <a:ext cx="7833360" cy="3808741"/>
          </a:xfrm>
        </p:spPr>
        <p:txBody>
          <a:bodyPr>
            <a:noAutofit/>
          </a:bodyPr>
          <a:lstStyle/>
          <a:p>
            <a:pPr marL="914400" lvl="1" indent="-457200">
              <a:lnSpc>
                <a:spcPct val="200000"/>
              </a:lnSpc>
              <a:spcAft>
                <a:spcPts val="0"/>
              </a:spcAft>
              <a:buAutoNum type="arabicPeriod"/>
            </a:pPr>
            <a:r>
              <a:rPr lang="en-US" sz="2200" b="1" dirty="0">
                <a:latin typeface="Tahoma" panose="020B0604030504040204" pitchFamily="34" charset="0"/>
                <a:ea typeface="Tahoma" panose="020B0604030504040204" pitchFamily="34" charset="0"/>
                <a:cs typeface="Tahoma" panose="020B0604030504040204" pitchFamily="34" charset="0"/>
              </a:rPr>
              <a:t>Helping students set their own learning goals.</a:t>
            </a:r>
          </a:p>
          <a:p>
            <a:pPr marL="457200" lvl="1" indent="0">
              <a:lnSpc>
                <a:spcPct val="200000"/>
              </a:lnSpc>
              <a:spcAft>
                <a:spcPts val="0"/>
              </a:spcAft>
              <a:buNone/>
            </a:pPr>
            <a:r>
              <a:rPr lang="en-US" sz="2200" b="1" dirty="0">
                <a:latin typeface="Tahoma" panose="020B0604030504040204" pitchFamily="34" charset="0"/>
                <a:ea typeface="Tahoma" panose="020B0604030504040204" pitchFamily="34" charset="0"/>
                <a:cs typeface="Tahoma" panose="020B0604030504040204" pitchFamily="34" charset="0"/>
              </a:rPr>
              <a:t>Example:</a:t>
            </a:r>
          </a:p>
          <a:p>
            <a:pPr marL="857250" lvl="2"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“I have asked, at the first page of course, why they're taking the course. So that is the goal.  A lot of people say, ‘I'm a teacher. And I want to do the stuff with my kids. Or I want to update my knowledge. Or I'm retired and I want to learn this.’”</a:t>
            </a: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A close up of a sign&#10;&#10;Description automatically generated">
            <a:extLst>
              <a:ext uri="{FF2B5EF4-FFF2-40B4-BE49-F238E27FC236}">
                <a16:creationId xmlns:a16="http://schemas.microsoft.com/office/drawing/2014/main" id="{25AFBFE1-E9CD-497F-A904-62208403D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4280" y="5089573"/>
            <a:ext cx="3775710" cy="1294208"/>
          </a:xfrm>
          <a:prstGeom prst="rect">
            <a:avLst/>
          </a:prstGeom>
        </p:spPr>
      </p:pic>
    </p:spTree>
    <p:extLst>
      <p:ext uri="{BB962C8B-B14F-4D97-AF65-F5344CB8AC3E}">
        <p14:creationId xmlns:p14="http://schemas.microsoft.com/office/powerpoint/2010/main" val="2681626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7817739" cy="3550247"/>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2. Building learning community.</a:t>
            </a:r>
          </a:p>
          <a:p>
            <a:pPr marL="857250" lvl="2"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Joshua from the UK mentioned: We use a lot of resources that already exist. And then we use the MOOC discussion board as a place to where they, kind of, point out and say, “I've seen this. And this is useful. Well, I use this, and this is good. I created this.”</a:t>
            </a:r>
          </a:p>
          <a:p>
            <a:pPr marL="800100" lvl="1" indent="-342900">
              <a:lnSpc>
                <a:spcPct val="200000"/>
              </a:lnSpc>
              <a:spcAft>
                <a:spcPts val="0"/>
              </a:spcAft>
              <a:buFont typeface="+mj-lt"/>
              <a:buAutoNum type="arabicPeriod"/>
            </a:pPr>
            <a:endParaRPr lang="en-US" b="1" dirty="0">
              <a:latin typeface="Tahoma" panose="020B0604030504040204" pitchFamily="34" charset="0"/>
              <a:ea typeface="Tahoma" panose="020B0604030504040204" pitchFamily="34" charset="0"/>
              <a:cs typeface="Tahoma" panose="020B0604030504040204" pitchFamily="34" charset="0"/>
            </a:endParaRPr>
          </a:p>
          <a:p>
            <a:pPr marL="800100" lvl="1" indent="-342900">
              <a:lnSpc>
                <a:spcPct val="200000"/>
              </a:lnSpc>
              <a:spcAft>
                <a:spcPts val="0"/>
              </a:spcAft>
              <a:buFont typeface="+mj-lt"/>
              <a:buAutoNum type="arabicPeriod"/>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5A4393E3-5BBA-4A42-A366-148D50FCC11F}"/>
              </a:ext>
            </a:extLst>
          </p:cNvPr>
          <p:cNvPicPr>
            <a:picLocks noChangeAspect="1"/>
          </p:cNvPicPr>
          <p:nvPr/>
        </p:nvPicPr>
        <p:blipFill>
          <a:blip r:embed="rId3"/>
          <a:stretch>
            <a:fillRect/>
          </a:stretch>
        </p:blipFill>
        <p:spPr>
          <a:xfrm>
            <a:off x="5669279" y="4512506"/>
            <a:ext cx="2345055" cy="1939639"/>
          </a:xfrm>
          <a:prstGeom prst="rect">
            <a:avLst/>
          </a:prstGeom>
        </p:spPr>
      </p:pic>
      <p:pic>
        <p:nvPicPr>
          <p:cNvPr id="9" name="Picture 8" descr="A screenshot of a social media post&#10;&#10;Description automatically generated">
            <a:extLst>
              <a:ext uri="{FF2B5EF4-FFF2-40B4-BE49-F238E27FC236}">
                <a16:creationId xmlns:a16="http://schemas.microsoft.com/office/drawing/2014/main" id="{BCAC863B-805B-440B-9119-05BEF894D3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4060" y="4481659"/>
            <a:ext cx="3421380" cy="1940818"/>
          </a:xfrm>
          <a:prstGeom prst="rect">
            <a:avLst/>
          </a:prstGeom>
        </p:spPr>
      </p:pic>
    </p:spTree>
    <p:extLst>
      <p:ext uri="{BB962C8B-B14F-4D97-AF65-F5344CB8AC3E}">
        <p14:creationId xmlns:p14="http://schemas.microsoft.com/office/powerpoint/2010/main" val="2571462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3. Offering immediate feedback.</a:t>
            </a:r>
          </a:p>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4. Embedding quizzes for self-assessment.</a:t>
            </a: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8ABC7741-71A6-4C43-A181-1ACA0BEE6961}"/>
              </a:ext>
            </a:extLst>
          </p:cNvPr>
          <p:cNvPicPr>
            <a:picLocks noChangeAspect="1"/>
          </p:cNvPicPr>
          <p:nvPr/>
        </p:nvPicPr>
        <p:blipFill>
          <a:blip r:embed="rId3"/>
          <a:stretch>
            <a:fillRect/>
          </a:stretch>
        </p:blipFill>
        <p:spPr>
          <a:xfrm>
            <a:off x="267081" y="3324561"/>
            <a:ext cx="4259792" cy="2815742"/>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DD59DBBF-0393-CF44-A002-D2D7619E4EB3}"/>
              </a:ext>
            </a:extLst>
          </p:cNvPr>
          <p:cNvPicPr>
            <a:picLocks noChangeAspect="1"/>
          </p:cNvPicPr>
          <p:nvPr/>
        </p:nvPicPr>
        <p:blipFill>
          <a:blip r:embed="rId4"/>
          <a:stretch>
            <a:fillRect/>
          </a:stretch>
        </p:blipFill>
        <p:spPr>
          <a:xfrm>
            <a:off x="5179898" y="3324560"/>
            <a:ext cx="3939062" cy="281574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03580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5. Providing progress indicators</a:t>
            </a: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2" descr="Image result for mooc progress indicator">
            <a:extLst>
              <a:ext uri="{FF2B5EF4-FFF2-40B4-BE49-F238E27FC236}">
                <a16:creationId xmlns:a16="http://schemas.microsoft.com/office/drawing/2014/main" id="{804E1D4C-2677-BC42-884D-0193FF5977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9603"/>
          <a:stretch/>
        </p:blipFill>
        <p:spPr bwMode="auto">
          <a:xfrm>
            <a:off x="838577" y="2367772"/>
            <a:ext cx="6892575" cy="39544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431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3"/>
            <a:ext cx="7886319" cy="2938653"/>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6. Providing reflection questions.</a:t>
            </a:r>
          </a:p>
          <a:p>
            <a:pPr marL="857250" lvl="2" indent="0">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We introduced kind of moments that video was stopped and there was a question. The student had to think of it a bit. Sometimes it was kind of a rhetorical question. There wasn't even no answer required. But it was just a pause for a while to let the student reflect. (Jacob)</a:t>
            </a: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ECD32E2C-1BB6-4945-A613-47C969247838}"/>
              </a:ext>
            </a:extLst>
          </p:cNvPr>
          <p:cNvPicPr>
            <a:picLocks noChangeAspect="1"/>
          </p:cNvPicPr>
          <p:nvPr/>
        </p:nvPicPr>
        <p:blipFill rotWithShape="1">
          <a:blip r:embed="rId3"/>
          <a:srcRect t="5966" r="462" b="5966"/>
          <a:stretch/>
        </p:blipFill>
        <p:spPr>
          <a:xfrm>
            <a:off x="4518660" y="4272826"/>
            <a:ext cx="3284220" cy="2179320"/>
          </a:xfrm>
          <a:prstGeom prst="rect">
            <a:avLst/>
          </a:prstGeom>
        </p:spPr>
      </p:pic>
    </p:spTree>
    <p:extLst>
      <p:ext uri="{BB962C8B-B14F-4D97-AF65-F5344CB8AC3E}">
        <p14:creationId xmlns:p14="http://schemas.microsoft.com/office/powerpoint/2010/main" val="3921088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7. Designing short learning units.</a:t>
            </a: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02AD9EE8-2F56-7743-AB32-4C0BFB54A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204" y="2383713"/>
            <a:ext cx="7862146" cy="1983569"/>
          </a:xfrm>
          <a:prstGeom prst="rect">
            <a:avLst/>
          </a:prstGeom>
        </p:spPr>
      </p:pic>
      <p:sp>
        <p:nvSpPr>
          <p:cNvPr id="7" name="Rounded Rectangle 6">
            <a:extLst>
              <a:ext uri="{FF2B5EF4-FFF2-40B4-BE49-F238E27FC236}">
                <a16:creationId xmlns:a16="http://schemas.microsoft.com/office/drawing/2014/main" id="{69CD6878-475B-9D44-A91B-D3C37020DBEF}"/>
              </a:ext>
            </a:extLst>
          </p:cNvPr>
          <p:cNvSpPr/>
          <p:nvPr/>
        </p:nvSpPr>
        <p:spPr>
          <a:xfrm>
            <a:off x="6067552" y="2606218"/>
            <a:ext cx="894080" cy="514933"/>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ounded Rectangle 7">
            <a:extLst>
              <a:ext uri="{FF2B5EF4-FFF2-40B4-BE49-F238E27FC236}">
                <a16:creationId xmlns:a16="http://schemas.microsoft.com/office/drawing/2014/main" id="{7B1F89CB-01E6-A048-9668-9151C6A7F4B9}"/>
              </a:ext>
            </a:extLst>
          </p:cNvPr>
          <p:cNvSpPr/>
          <p:nvPr/>
        </p:nvSpPr>
        <p:spPr>
          <a:xfrm>
            <a:off x="6973824" y="3547710"/>
            <a:ext cx="894080" cy="514933"/>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69061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8. Providing flexible timelines.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5E4AA822-17E6-1942-B3F8-26C2B00212AF}"/>
              </a:ext>
            </a:extLst>
          </p:cNvPr>
          <p:cNvPicPr>
            <a:picLocks noChangeAspect="1"/>
          </p:cNvPicPr>
          <p:nvPr/>
        </p:nvPicPr>
        <p:blipFill rotWithShape="1">
          <a:blip r:embed="rId3">
            <a:extLst>
              <a:ext uri="{28A0092B-C50C-407E-A947-70E740481C1C}">
                <a14:useLocalDpi xmlns:a14="http://schemas.microsoft.com/office/drawing/2010/main" val="0"/>
              </a:ext>
            </a:extLst>
          </a:blip>
          <a:srcRect l="10808" t="-7857" b="19080"/>
          <a:stretch/>
        </p:blipFill>
        <p:spPr>
          <a:xfrm>
            <a:off x="382136" y="2761696"/>
            <a:ext cx="8372981" cy="981248"/>
          </a:xfrm>
          <a:prstGeom prst="rect">
            <a:avLst/>
          </a:prstGeom>
        </p:spPr>
      </p:pic>
    </p:spTree>
    <p:extLst>
      <p:ext uri="{BB962C8B-B14F-4D97-AF65-F5344CB8AC3E}">
        <p14:creationId xmlns:p14="http://schemas.microsoft.com/office/powerpoint/2010/main" val="1083111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9. Highlighting estimated time frames.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4669BF68-C829-7A40-A4E4-9D7B86B33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1" y="2345400"/>
            <a:ext cx="7349988" cy="2540497"/>
          </a:xfrm>
          <a:prstGeom prst="rect">
            <a:avLst/>
          </a:prstGeom>
        </p:spPr>
      </p:pic>
      <p:sp>
        <p:nvSpPr>
          <p:cNvPr id="4" name="Rounded Rectangle 3">
            <a:extLst>
              <a:ext uri="{FF2B5EF4-FFF2-40B4-BE49-F238E27FC236}">
                <a16:creationId xmlns:a16="http://schemas.microsoft.com/office/drawing/2014/main" id="{CB056C06-7D85-9143-9C08-8FE29CAC9D53}"/>
              </a:ext>
            </a:extLst>
          </p:cNvPr>
          <p:cNvSpPr/>
          <p:nvPr/>
        </p:nvSpPr>
        <p:spPr>
          <a:xfrm>
            <a:off x="5291328" y="2345400"/>
            <a:ext cx="536448" cy="349032"/>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Rounded Rectangle 6">
            <a:extLst>
              <a:ext uri="{FF2B5EF4-FFF2-40B4-BE49-F238E27FC236}">
                <a16:creationId xmlns:a16="http://schemas.microsoft.com/office/drawing/2014/main" id="{59BD633A-1A2E-2544-9A19-FD63E4440EFF}"/>
              </a:ext>
            </a:extLst>
          </p:cNvPr>
          <p:cNvSpPr/>
          <p:nvPr/>
        </p:nvSpPr>
        <p:spPr>
          <a:xfrm>
            <a:off x="5291328" y="2277034"/>
            <a:ext cx="536448" cy="514933"/>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41230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10. Making available optional learning materials.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836E9B57-044B-DA47-A530-ACEDAAAA40A4}"/>
              </a:ext>
            </a:extLst>
          </p:cNvPr>
          <p:cNvPicPr/>
          <p:nvPr/>
        </p:nvPicPr>
        <p:blipFill rotWithShape="1">
          <a:blip r:embed="rId3"/>
          <a:srcRect l="1" t="56106" r="278" b="15670"/>
          <a:stretch/>
        </p:blipFill>
        <p:spPr bwMode="auto">
          <a:xfrm>
            <a:off x="485576" y="2686900"/>
            <a:ext cx="8051046" cy="1760079"/>
          </a:xfrm>
          <a:prstGeom prst="rect">
            <a:avLst/>
          </a:prstGeom>
          <a:solidFill>
            <a:srgbClr val="FFFFFF">
              <a:shade val="85000"/>
            </a:srgbClr>
          </a:solidFill>
          <a:ln w="88900" cap="sq" cmpd="sng" algn="ctr">
            <a:solidFill>
              <a:srgbClr val="FFFFFF"/>
            </a:solidFill>
            <a:prstDash val="solid"/>
            <a:miter lim="800000"/>
            <a:headEnd type="none" w="med" len="med"/>
            <a:tailEnd type="none" w="med" len="me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6" name="Rounded Rectangle 5">
            <a:extLst>
              <a:ext uri="{FF2B5EF4-FFF2-40B4-BE49-F238E27FC236}">
                <a16:creationId xmlns:a16="http://schemas.microsoft.com/office/drawing/2014/main" id="{516ED650-14C2-FB41-9FFE-5C11E0615672}"/>
              </a:ext>
            </a:extLst>
          </p:cNvPr>
          <p:cNvSpPr/>
          <p:nvPr/>
        </p:nvSpPr>
        <p:spPr>
          <a:xfrm>
            <a:off x="1530096" y="2904922"/>
            <a:ext cx="554736" cy="514933"/>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ounded Rectangle 7">
            <a:extLst>
              <a:ext uri="{FF2B5EF4-FFF2-40B4-BE49-F238E27FC236}">
                <a16:creationId xmlns:a16="http://schemas.microsoft.com/office/drawing/2014/main" id="{9F7D1581-911D-E849-BAAB-92891A6C65B2}"/>
              </a:ext>
            </a:extLst>
          </p:cNvPr>
          <p:cNvSpPr/>
          <p:nvPr/>
        </p:nvSpPr>
        <p:spPr>
          <a:xfrm>
            <a:off x="1530096" y="3725615"/>
            <a:ext cx="890016" cy="578161"/>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94841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spcAft>
                <a:spcPts val="0"/>
              </a:spcAft>
              <a:buNone/>
            </a:pPr>
            <a:r>
              <a:rPr lang="en-US" sz="1800" b="1" dirty="0">
                <a:latin typeface="Tahoma" panose="020B0604030504040204" pitchFamily="34" charset="0"/>
                <a:ea typeface="Tahoma" panose="020B0604030504040204" pitchFamily="34" charset="0"/>
                <a:cs typeface="Tahoma" panose="020B0604030504040204" pitchFamily="34" charset="0"/>
              </a:rPr>
              <a:t>MOOC: Infection Prevention and Control (IPC) for Novel Corona virus (COVID-19) from </a:t>
            </a:r>
            <a:r>
              <a:rPr lang="en-US" sz="1800" b="1" dirty="0" err="1">
                <a:latin typeface="Tahoma" panose="020B0604030504040204" pitchFamily="34" charset="0"/>
                <a:ea typeface="Tahoma" panose="020B0604030504040204" pitchFamily="34" charset="0"/>
                <a:cs typeface="Tahoma" panose="020B0604030504040204" pitchFamily="34" charset="0"/>
              </a:rPr>
              <a:t>OpenWHO</a:t>
            </a:r>
            <a:r>
              <a:rPr lang="en-US" sz="1800" b="1" dirty="0">
                <a:latin typeface="Tahoma" panose="020B0604030504040204" pitchFamily="34" charset="0"/>
                <a:ea typeface="Tahoma" panose="020B0604030504040204" pitchFamily="34" charset="0"/>
                <a:cs typeface="Tahoma" panose="020B0604030504040204" pitchFamily="34" charset="0"/>
              </a:rPr>
              <a:t> (English Version)</a:t>
            </a:r>
          </a:p>
          <a:p>
            <a:pPr marL="457200" lvl="1" indent="0">
              <a:spcAft>
                <a:spcPts val="0"/>
              </a:spcAft>
              <a:buNone/>
            </a:pPr>
            <a:r>
              <a:rPr lang="en-TT" sz="2400" b="1" dirty="0">
                <a:latin typeface="Tahoma" panose="020B0604030504040204" pitchFamily="34" charset="0"/>
                <a:ea typeface="Tahoma" panose="020B0604030504040204" pitchFamily="34" charset="0"/>
                <a:cs typeface="Tahoma" panose="020B0604030504040204" pitchFamily="34" charset="0"/>
              </a:rPr>
              <a:t>11. Structured learning environment:</a:t>
            </a:r>
          </a:p>
          <a:p>
            <a:pPr lvl="1">
              <a:spcAft>
                <a:spcPts val="0"/>
              </a:spcAft>
              <a:buFont typeface="Arial" panose="020B0604020202020204" pitchFamily="34" charset="0"/>
              <a:buChar char="•"/>
            </a:pPr>
            <a:r>
              <a:rPr lang="en-TT" b="1" dirty="0">
                <a:latin typeface="Tahoma" panose="020B0604030504040204" pitchFamily="34" charset="0"/>
                <a:ea typeface="Tahoma" panose="020B0604030504040204" pitchFamily="34" charset="0"/>
                <a:cs typeface="Tahoma" panose="020B0604030504040204" pitchFamily="34" charset="0"/>
              </a:rPr>
              <a:t>Clearly stated the learning objectives. </a:t>
            </a:r>
          </a:p>
          <a:p>
            <a:pPr lvl="1">
              <a:spcAft>
                <a:spcPts val="0"/>
              </a:spcAft>
              <a:buFont typeface="Arial" panose="020B0604020202020204" pitchFamily="34" charset="0"/>
              <a:buChar char="•"/>
            </a:pPr>
            <a:r>
              <a:rPr lang="en-TT" b="1" dirty="0">
                <a:latin typeface="Tahoma" panose="020B0604030504040204" pitchFamily="34" charset="0"/>
                <a:ea typeface="Tahoma" panose="020B0604030504040204" pitchFamily="34" charset="0"/>
                <a:cs typeface="Tahoma" panose="020B0604030504040204" pitchFamily="34" charset="0"/>
              </a:rPr>
              <a:t>Course details stated the expected time to complete the course. </a:t>
            </a:r>
          </a:p>
          <a:p>
            <a:pPr lvl="1">
              <a:spcAft>
                <a:spcPts val="0"/>
              </a:spcAft>
              <a:buFont typeface="Arial" panose="020B0604020202020204" pitchFamily="34" charset="0"/>
              <a:buChar char="•"/>
            </a:pPr>
            <a:r>
              <a:rPr lang="en-TT" b="1" dirty="0">
                <a:latin typeface="Tahoma" panose="020B0604030504040204" pitchFamily="34" charset="0"/>
                <a:ea typeface="Tahoma" panose="020B0604030504040204" pitchFamily="34" charset="0"/>
                <a:cs typeface="Tahoma" panose="020B0604030504040204" pitchFamily="34" charset="0"/>
              </a:rPr>
              <a:t>The syllabus, number of course modules, and title of each module. </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A screenshot of a social media post&#10;&#10;Description automatically generated">
            <a:extLst>
              <a:ext uri="{FF2B5EF4-FFF2-40B4-BE49-F238E27FC236}">
                <a16:creationId xmlns:a16="http://schemas.microsoft.com/office/drawing/2014/main" id="{A402DDA4-CBBC-4B39-96BB-34C9FA2E992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30910" y="3238499"/>
            <a:ext cx="5919470" cy="3048953"/>
          </a:xfrm>
          <a:prstGeom prst="rect">
            <a:avLst/>
          </a:prstGeom>
        </p:spPr>
      </p:pic>
    </p:spTree>
    <p:extLst>
      <p:ext uri="{BB962C8B-B14F-4D97-AF65-F5344CB8AC3E}">
        <p14:creationId xmlns:p14="http://schemas.microsoft.com/office/powerpoint/2010/main" val="2109730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6610E-8C33-4648-82F2-F52C57F7EC19}"/>
              </a:ext>
            </a:extLst>
          </p:cNvPr>
          <p:cNvSpPr>
            <a:spLocks noGrp="1"/>
          </p:cNvSpPr>
          <p:nvPr>
            <p:ph type="title"/>
          </p:nvPr>
        </p:nvSpPr>
        <p:spPr>
          <a:xfrm>
            <a:off x="381000" y="420688"/>
            <a:ext cx="8382000" cy="2246312"/>
          </a:xfrm>
        </p:spPr>
        <p:txBody>
          <a:bodyPr rtlCol="0">
            <a:normAutofit/>
          </a:bodyPr>
          <a:lstStyle/>
          <a:p>
            <a:pPr eaLnBrk="1" fontAlgn="auto" hangingPunct="1">
              <a:lnSpc>
                <a:spcPct val="90000"/>
              </a:lnSpc>
              <a:spcAft>
                <a:spcPts val="0"/>
              </a:spcAft>
              <a:defRPr/>
            </a:pPr>
            <a:r>
              <a:rPr lang="en-US" sz="3200" b="1" kern="100" dirty="0">
                <a:solidFill>
                  <a:srgbClr val="0070C0"/>
                </a:solidFill>
                <a:latin typeface="Tahoma" panose="020B0604030504040204" pitchFamily="34" charset="0"/>
                <a:ea typeface="Tahoma" panose="020B0604030504040204" pitchFamily="34" charset="0"/>
                <a:cs typeface="Tahoma" panose="020B0604030504040204" pitchFamily="34" charset="0"/>
              </a:rPr>
              <a:t>Professional Certificates</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October 3, 2019</a:t>
            </a:r>
            <a:br>
              <a:rPr lang="en-US" sz="14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Google IT Professional Certificates</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Coursera Blog</a:t>
            </a:r>
            <a:br>
              <a:rPr lang="en-US"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https://grow.google/programs/it-support/?cid=wc&amp;source=ams&amp;sourceId=61203</a:t>
            </a:r>
            <a:r>
              <a:rPr lang="en-US" sz="1200" b="1" dirty="0">
                <a:latin typeface="Tahoma" panose="020B0604030504040204" pitchFamily="34" charset="0"/>
                <a:ea typeface="Tahoma" panose="020B0604030504040204" pitchFamily="34" charset="0"/>
                <a:cs typeface="Tahoma" panose="020B0604030504040204" pitchFamily="34" charset="0"/>
              </a:rPr>
              <a:t>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rPr>
              <a:t>Video: Melinda Williams: Aspiring IT Support Specialist (2:57)</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3"/>
              </a:rPr>
              <a:t>https://www.youtube.com/watch?time_continue=107&amp;v=fvhPKZWbfms&amp;feature=emb_logo</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13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51971" name="Picture 3">
            <a:extLst>
              <a:ext uri="{FF2B5EF4-FFF2-40B4-BE49-F238E27FC236}">
                <a16:creationId xmlns:a16="http://schemas.microsoft.com/office/drawing/2014/main" id="{9098D802-B77E-4A52-BF93-A310AC6E9A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842" t="20000" r="9778" b="2222"/>
          <a:stretch>
            <a:fillRect/>
          </a:stretch>
        </p:blipFill>
        <p:spPr bwMode="auto">
          <a:xfrm>
            <a:off x="1959353" y="2653272"/>
            <a:ext cx="5225293" cy="420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389239"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11. Structure continued…</a:t>
            </a:r>
          </a:p>
          <a:p>
            <a:pPr marL="457200" lvl="1" indent="0">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Graphic or visual organizations for essential material. </a:t>
            </a:r>
          </a:p>
          <a:p>
            <a:pPr marL="457200" lvl="1" indent="0">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The text on screen matched the narration enforcing the redundancy principle.</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screenshot of a social media post&#10;&#10;Description automatically generated">
            <a:extLst>
              <a:ext uri="{FF2B5EF4-FFF2-40B4-BE49-F238E27FC236}">
                <a16:creationId xmlns:a16="http://schemas.microsoft.com/office/drawing/2014/main" id="{3A306D7F-FC3E-4CED-B560-3D33AB59726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8990" y="2829877"/>
            <a:ext cx="7047230" cy="3426143"/>
          </a:xfrm>
          <a:prstGeom prst="rect">
            <a:avLst/>
          </a:prstGeom>
        </p:spPr>
      </p:pic>
    </p:spTree>
    <p:extLst>
      <p:ext uri="{BB962C8B-B14F-4D97-AF65-F5344CB8AC3E}">
        <p14:creationId xmlns:p14="http://schemas.microsoft.com/office/powerpoint/2010/main" val="2916987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12</a:t>
            </a:r>
            <a:r>
              <a:rPr lang="en-TT" sz="2000" b="1" dirty="0">
                <a:latin typeface="Tahoma" panose="020B0604030504040204" pitchFamily="34" charset="0"/>
                <a:ea typeface="Tahoma" panose="020B0604030504040204" pitchFamily="34" charset="0"/>
                <a:cs typeface="Tahoma" panose="020B0604030504040204" pitchFamily="34" charset="0"/>
              </a:rPr>
              <a:t>. On completion of modules participants get a certificate.</a:t>
            </a:r>
            <a:endParaRPr lang="en-US" sz="2000"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r>
              <a:rPr lang="en-US" b="1" dirty="0">
                <a:latin typeface="Tahoma" panose="020B0604030504040204" pitchFamily="34" charset="0"/>
                <a:ea typeface="Tahoma" panose="020B0604030504040204" pitchFamily="34" charset="0"/>
                <a:cs typeface="Tahoma" panose="020B0604030504040204" pitchFamily="34" charset="0"/>
              </a:rPr>
              <a:t>Providing External Rewards and Goals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02C78684-BBB2-43C9-8828-CC1E09E7F44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45" y="1932940"/>
            <a:ext cx="5795010" cy="4018280"/>
          </a:xfrm>
          <a:prstGeom prst="rect">
            <a:avLst/>
          </a:prstGeom>
          <a:noFill/>
          <a:ln>
            <a:noFill/>
          </a:ln>
        </p:spPr>
      </p:pic>
      <p:pic>
        <p:nvPicPr>
          <p:cNvPr id="8" name="Picture 7">
            <a:extLst>
              <a:ext uri="{FF2B5EF4-FFF2-40B4-BE49-F238E27FC236}">
                <a16:creationId xmlns:a16="http://schemas.microsoft.com/office/drawing/2014/main" id="{358C2ACF-6131-4E5C-ADF6-252A66EFADD4}"/>
              </a:ext>
            </a:extLst>
          </p:cNvPr>
          <p:cNvPicPr/>
          <p:nvPr/>
        </p:nvPicPr>
        <p:blipFill>
          <a:blip r:embed="rId4"/>
          <a:stretch>
            <a:fillRect/>
          </a:stretch>
        </p:blipFill>
        <p:spPr>
          <a:xfrm>
            <a:off x="4531995" y="3560386"/>
            <a:ext cx="3983355" cy="2611881"/>
          </a:xfrm>
          <a:prstGeom prst="rect">
            <a:avLst/>
          </a:prstGeom>
        </p:spPr>
      </p:pic>
    </p:spTree>
    <p:extLst>
      <p:ext uri="{BB962C8B-B14F-4D97-AF65-F5344CB8AC3E}">
        <p14:creationId xmlns:p14="http://schemas.microsoft.com/office/powerpoint/2010/main" val="3023896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127000" y="470829"/>
            <a:ext cx="5909734"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900" b="1" i="0" u="none" strike="noStrike" kern="100" cap="none" spc="0" normalizeH="0" baseline="0" noProof="0" dirty="0">
                <a:ln>
                  <a:noFill/>
                </a:ln>
                <a:solidFill>
                  <a:srgbClr val="FFFF00"/>
                </a:solidFill>
                <a:effectLst/>
                <a:uLnTx/>
                <a:uFillTx/>
                <a:latin typeface="BentonSans Black" panose="02000503000000020004" pitchFamily="50" charset="0"/>
                <a:ea typeface="+mj-ea"/>
                <a:cs typeface="Arial"/>
              </a:rPr>
              <a:t>One Example: Laurie Santos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900" b="1" i="0" u="none" strike="noStrike" kern="100" cap="none" spc="0" normalizeH="0" baseline="0" noProof="0" dirty="0">
                <a:ln>
                  <a:noFill/>
                </a:ln>
                <a:solidFill>
                  <a:srgbClr val="FFFFFF"/>
                </a:solidFill>
                <a:effectLst/>
                <a:uLnTx/>
                <a:uFillTx/>
                <a:latin typeface="BentonSans Black" panose="02000503000000020004" pitchFamily="50" charset="0"/>
                <a:ea typeface="+mj-ea"/>
                <a:cs typeface="Arial"/>
              </a:rPr>
              <a:t>The Science of Well-Being, Yale Univ.</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8">
            <a:extLst>
              <a:ext uri="{FF2B5EF4-FFF2-40B4-BE49-F238E27FC236}">
                <a16:creationId xmlns:a16="http://schemas.microsoft.com/office/drawing/2014/main" id="{FA094C37-1BC0-4905-8C24-2275639D11E5}"/>
              </a:ext>
            </a:extLst>
          </p:cNvPr>
          <p:cNvPicPr>
            <a:picLocks noChangeAspect="1"/>
          </p:cNvPicPr>
          <p:nvPr/>
        </p:nvPicPr>
        <p:blipFill rotWithShape="1">
          <a:blip r:embed="rId3"/>
          <a:srcRect l="1417" t="11759" b="3162"/>
          <a:stretch/>
        </p:blipFill>
        <p:spPr>
          <a:xfrm>
            <a:off x="64770" y="1562100"/>
            <a:ext cx="9014460" cy="4373880"/>
          </a:xfrm>
          <a:prstGeom prst="rect">
            <a:avLst/>
          </a:prstGeom>
        </p:spPr>
      </p:pic>
    </p:spTree>
    <p:extLst>
      <p:ext uri="{BB962C8B-B14F-4D97-AF65-F5344CB8AC3E}">
        <p14:creationId xmlns:p14="http://schemas.microsoft.com/office/powerpoint/2010/main" val="135653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122539"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13. Week overview. </a:t>
            </a:r>
            <a:r>
              <a:rPr lang="en-US" b="1" dirty="0">
                <a:latin typeface="Tahoma" panose="020B0604030504040204" pitchFamily="34" charset="0"/>
                <a:ea typeface="Tahoma" panose="020B0604030504040204" pitchFamily="34" charset="0"/>
                <a:cs typeface="Tahoma" panose="020B0604030504040204" pitchFamily="34" charset="0"/>
              </a:rPr>
              <a:t>The course is divided into week-long segments, and each week is chunked into manageable parts. Very importantly for the participant to be able to anticipate what can get done in one sitting, the length of each video is included. </a:t>
            </a:r>
          </a:p>
          <a:p>
            <a:pPr marL="457200" lvl="1" indent="0">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99DE6CB6-1BED-4F87-A699-C6FBAD4D28E0}"/>
              </a:ext>
            </a:extLst>
          </p:cNvPr>
          <p:cNvPicPr/>
          <p:nvPr/>
        </p:nvPicPr>
        <p:blipFill rotWithShape="1">
          <a:blip r:embed="rId3">
            <a:extLst>
              <a:ext uri="{28A0092B-C50C-407E-A947-70E740481C1C}">
                <a14:useLocalDpi xmlns:a14="http://schemas.microsoft.com/office/drawing/2010/main" val="0"/>
              </a:ext>
            </a:extLst>
          </a:blip>
          <a:srcRect l="17393" t="5883" r="54313" b="48921"/>
          <a:stretch/>
        </p:blipFill>
        <p:spPr>
          <a:xfrm>
            <a:off x="1397000" y="2731640"/>
            <a:ext cx="1905000" cy="3680460"/>
          </a:xfrm>
          <a:prstGeom prst="rect">
            <a:avLst/>
          </a:prstGeom>
        </p:spPr>
      </p:pic>
      <p:pic>
        <p:nvPicPr>
          <p:cNvPr id="8" name="Picture 7">
            <a:extLst>
              <a:ext uri="{FF2B5EF4-FFF2-40B4-BE49-F238E27FC236}">
                <a16:creationId xmlns:a16="http://schemas.microsoft.com/office/drawing/2014/main" id="{71B0297D-AE3B-48A3-947E-30A01253B912}"/>
              </a:ext>
            </a:extLst>
          </p:cNvPr>
          <p:cNvPicPr/>
          <p:nvPr/>
        </p:nvPicPr>
        <p:blipFill rotWithShape="1">
          <a:blip r:embed="rId4">
            <a:extLst>
              <a:ext uri="{28A0092B-C50C-407E-A947-70E740481C1C}">
                <a14:useLocalDpi xmlns:a14="http://schemas.microsoft.com/office/drawing/2010/main" val="0"/>
              </a:ext>
            </a:extLst>
          </a:blip>
          <a:srcRect l="18534" t="51945" r="60785" b="11037"/>
          <a:stretch/>
        </p:blipFill>
        <p:spPr>
          <a:xfrm>
            <a:off x="4293870" y="2703321"/>
            <a:ext cx="2164080" cy="3737099"/>
          </a:xfrm>
          <a:prstGeom prst="rect">
            <a:avLst/>
          </a:prstGeom>
        </p:spPr>
      </p:pic>
    </p:spTree>
    <p:extLst>
      <p:ext uri="{BB962C8B-B14F-4D97-AF65-F5344CB8AC3E}">
        <p14:creationId xmlns:p14="http://schemas.microsoft.com/office/powerpoint/2010/main" val="3948956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122539"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14. Lecture recorded and captions added.</a:t>
            </a:r>
          </a:p>
          <a:p>
            <a:pPr marL="457200" lvl="1" indent="0">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6512F815-4D91-46E4-A164-07D1680CFA20}"/>
              </a:ext>
            </a:extLst>
          </p:cNvPr>
          <p:cNvPicPr>
            <a:picLocks noChangeAspect="1"/>
          </p:cNvPicPr>
          <p:nvPr/>
        </p:nvPicPr>
        <p:blipFill rotWithShape="1">
          <a:blip r:embed="rId3"/>
          <a:srcRect l="12250" t="22810" r="23416" b="13992"/>
          <a:stretch/>
        </p:blipFill>
        <p:spPr>
          <a:xfrm>
            <a:off x="121920" y="2194559"/>
            <a:ext cx="5882640" cy="3931921"/>
          </a:xfrm>
          <a:prstGeom prst="rect">
            <a:avLst/>
          </a:prstGeom>
        </p:spPr>
      </p:pic>
      <p:pic>
        <p:nvPicPr>
          <p:cNvPr id="9" name="Picture 8">
            <a:extLst>
              <a:ext uri="{FF2B5EF4-FFF2-40B4-BE49-F238E27FC236}">
                <a16:creationId xmlns:a16="http://schemas.microsoft.com/office/drawing/2014/main" id="{3B4E9C50-0A60-48D8-A021-F22F74EDE891}"/>
              </a:ext>
            </a:extLst>
          </p:cNvPr>
          <p:cNvPicPr/>
          <p:nvPr/>
        </p:nvPicPr>
        <p:blipFill>
          <a:blip r:embed="rId4">
            <a:extLst>
              <a:ext uri="{28A0092B-C50C-407E-A947-70E740481C1C}">
                <a14:useLocalDpi xmlns:a14="http://schemas.microsoft.com/office/drawing/2010/main" val="0"/>
              </a:ext>
            </a:extLst>
          </a:blip>
          <a:stretch>
            <a:fillRect/>
          </a:stretch>
        </p:blipFill>
        <p:spPr>
          <a:xfrm>
            <a:off x="6728460" y="2349500"/>
            <a:ext cx="1786890" cy="1153160"/>
          </a:xfrm>
          <a:prstGeom prst="rect">
            <a:avLst/>
          </a:prstGeom>
        </p:spPr>
      </p:pic>
      <p:pic>
        <p:nvPicPr>
          <p:cNvPr id="10" name="Picture 9">
            <a:extLst>
              <a:ext uri="{FF2B5EF4-FFF2-40B4-BE49-F238E27FC236}">
                <a16:creationId xmlns:a16="http://schemas.microsoft.com/office/drawing/2014/main" id="{A02BFEB4-607F-40DD-92CF-B713818AA8A8}"/>
              </a:ext>
            </a:extLst>
          </p:cNvPr>
          <p:cNvPicPr/>
          <p:nvPr/>
        </p:nvPicPr>
        <p:blipFill>
          <a:blip r:embed="rId5">
            <a:extLst>
              <a:ext uri="{28A0092B-C50C-407E-A947-70E740481C1C}">
                <a14:useLocalDpi xmlns:a14="http://schemas.microsoft.com/office/drawing/2010/main" val="0"/>
              </a:ext>
            </a:extLst>
          </a:blip>
          <a:stretch>
            <a:fillRect/>
          </a:stretch>
        </p:blipFill>
        <p:spPr>
          <a:xfrm>
            <a:off x="6957060" y="4393247"/>
            <a:ext cx="1329690" cy="692785"/>
          </a:xfrm>
          <a:prstGeom prst="rect">
            <a:avLst/>
          </a:prstGeom>
        </p:spPr>
      </p:pic>
      <p:sp>
        <p:nvSpPr>
          <p:cNvPr id="11" name="TextBox 10">
            <a:extLst>
              <a:ext uri="{FF2B5EF4-FFF2-40B4-BE49-F238E27FC236}">
                <a16:creationId xmlns:a16="http://schemas.microsoft.com/office/drawing/2014/main" id="{81913CBF-6C16-4BF5-A18E-60F01833F73B}"/>
              </a:ext>
            </a:extLst>
          </p:cNvPr>
          <p:cNvSpPr txBox="1"/>
          <p:nvPr/>
        </p:nvSpPr>
        <p:spPr>
          <a:xfrm>
            <a:off x="6235529" y="3674310"/>
            <a:ext cx="262123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a:ea typeface="+mn-ea"/>
                <a:cs typeface="+mn-cs"/>
              </a:rPr>
              <a:t> Caption added to video</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TextBox 11">
            <a:extLst>
              <a:ext uri="{FF2B5EF4-FFF2-40B4-BE49-F238E27FC236}">
                <a16:creationId xmlns:a16="http://schemas.microsoft.com/office/drawing/2014/main" id="{D1E52F84-15B2-471D-9830-255DDBD111C1}"/>
              </a:ext>
            </a:extLst>
          </p:cNvPr>
          <p:cNvSpPr txBox="1"/>
          <p:nvPr/>
        </p:nvSpPr>
        <p:spPr>
          <a:xfrm>
            <a:off x="6062702" y="5411741"/>
            <a:ext cx="2847896"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a:ea typeface="+mn-ea"/>
                <a:cs typeface="+mn-cs"/>
              </a:rPr>
              <a:t>Video of student audience</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81339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14. Continued…Lecture video transcripts.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862BF93D-C5DC-43B2-A2C8-CC0154A6217A}"/>
              </a:ext>
            </a:extLst>
          </p:cNvPr>
          <p:cNvPicPr>
            <a:picLocks noChangeAspect="1"/>
          </p:cNvPicPr>
          <p:nvPr/>
        </p:nvPicPr>
        <p:blipFill rotWithShape="1">
          <a:blip r:embed="rId3"/>
          <a:srcRect l="12333" t="24403" r="26416" b="22687"/>
          <a:stretch/>
        </p:blipFill>
        <p:spPr>
          <a:xfrm>
            <a:off x="632459" y="2019299"/>
            <a:ext cx="7425679" cy="4364482"/>
          </a:xfrm>
          <a:prstGeom prst="rect">
            <a:avLst/>
          </a:prstGeom>
        </p:spPr>
      </p:pic>
    </p:spTree>
    <p:extLst>
      <p:ext uri="{BB962C8B-B14F-4D97-AF65-F5344CB8AC3E}">
        <p14:creationId xmlns:p14="http://schemas.microsoft.com/office/powerpoint/2010/main" val="1324667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15. Quick check tasks.</a:t>
            </a:r>
          </a:p>
          <a:p>
            <a:pPr marL="457200" lvl="1" indent="0">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4C89D555-A48F-455E-BEB9-147C25E5388D}"/>
              </a:ext>
            </a:extLst>
          </p:cNvPr>
          <p:cNvPicPr>
            <a:picLocks noChangeAspect="1"/>
          </p:cNvPicPr>
          <p:nvPr/>
        </p:nvPicPr>
        <p:blipFill rotWithShape="1">
          <a:blip r:embed="rId3"/>
          <a:srcRect l="11916" t="13876" r="22664" b="10440"/>
          <a:stretch/>
        </p:blipFill>
        <p:spPr>
          <a:xfrm>
            <a:off x="647700" y="1878151"/>
            <a:ext cx="5623560" cy="4426650"/>
          </a:xfrm>
          <a:prstGeom prst="rect">
            <a:avLst/>
          </a:prstGeom>
        </p:spPr>
      </p:pic>
    </p:spTree>
    <p:extLst>
      <p:ext uri="{BB962C8B-B14F-4D97-AF65-F5344CB8AC3E}">
        <p14:creationId xmlns:p14="http://schemas.microsoft.com/office/powerpoint/2010/main" val="4235523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248269"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16. Providing students with self-selection options.</a:t>
            </a:r>
          </a:p>
          <a:p>
            <a:pPr marL="457200" lvl="1" indent="0">
              <a:spcAft>
                <a:spcPts val="0"/>
              </a:spcAft>
              <a:buNone/>
            </a:pPr>
            <a:r>
              <a:rPr lang="en-US" b="1" dirty="0">
                <a:latin typeface="Tahoma" panose="020B0604030504040204" pitchFamily="34" charset="0"/>
                <a:ea typeface="Tahoma" panose="020B0604030504040204" pitchFamily="34" charset="0"/>
                <a:cs typeface="Tahoma" panose="020B0604030504040204" pitchFamily="34" charset="0"/>
              </a:rPr>
              <a:t>There is the choice to watch all of the videos, read all of the materials, and submit all of the assignments, or there are choices all along the way to “cut corners” and take in only what the participant wants to. </a:t>
            </a:r>
          </a:p>
          <a:p>
            <a:pPr marL="457200" lvl="1" indent="0">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067948C2-175A-43EA-A33E-210EE24AA26C}"/>
              </a:ext>
            </a:extLst>
          </p:cNvPr>
          <p:cNvPicPr/>
          <p:nvPr/>
        </p:nvPicPr>
        <p:blipFill>
          <a:blip r:embed="rId3">
            <a:extLst>
              <a:ext uri="{28A0092B-C50C-407E-A947-70E740481C1C}">
                <a14:useLocalDpi xmlns:a14="http://schemas.microsoft.com/office/drawing/2010/main" val="0"/>
              </a:ext>
            </a:extLst>
          </a:blip>
          <a:stretch>
            <a:fillRect/>
          </a:stretch>
        </p:blipFill>
        <p:spPr>
          <a:xfrm>
            <a:off x="1607820" y="3110884"/>
            <a:ext cx="5295900" cy="3307079"/>
          </a:xfrm>
          <a:prstGeom prst="rect">
            <a:avLst/>
          </a:prstGeom>
        </p:spPr>
      </p:pic>
    </p:spTree>
    <p:extLst>
      <p:ext uri="{BB962C8B-B14F-4D97-AF65-F5344CB8AC3E}">
        <p14:creationId xmlns:p14="http://schemas.microsoft.com/office/powerpoint/2010/main" val="777817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17. Visuals showing tasks completed.</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1E80B0D6-0AAF-4A88-A73C-F90F3095FD80}"/>
              </a:ext>
            </a:extLst>
          </p:cNvPr>
          <p:cNvPicPr/>
          <p:nvPr/>
        </p:nvPicPr>
        <p:blipFill>
          <a:blip r:embed="rId3">
            <a:extLst>
              <a:ext uri="{28A0092B-C50C-407E-A947-70E740481C1C}">
                <a14:useLocalDpi xmlns:a14="http://schemas.microsoft.com/office/drawing/2010/main" val="0"/>
              </a:ext>
            </a:extLst>
          </a:blip>
          <a:stretch>
            <a:fillRect/>
          </a:stretch>
        </p:blipFill>
        <p:spPr>
          <a:xfrm>
            <a:off x="1573066" y="1927981"/>
            <a:ext cx="6316980" cy="4288281"/>
          </a:xfrm>
          <a:prstGeom prst="rect">
            <a:avLst/>
          </a:prstGeom>
        </p:spPr>
      </p:pic>
      <p:pic>
        <p:nvPicPr>
          <p:cNvPr id="4" name="Picture 3">
            <a:extLst>
              <a:ext uri="{FF2B5EF4-FFF2-40B4-BE49-F238E27FC236}">
                <a16:creationId xmlns:a16="http://schemas.microsoft.com/office/drawing/2014/main" id="{EAB3D4BB-B478-4ECD-8351-86CFBAAC215E}"/>
              </a:ext>
            </a:extLst>
          </p:cNvPr>
          <p:cNvPicPr>
            <a:picLocks noChangeAspect="1"/>
          </p:cNvPicPr>
          <p:nvPr/>
        </p:nvPicPr>
        <p:blipFill rotWithShape="1">
          <a:blip r:embed="rId4"/>
          <a:srcRect l="13281" t="30241" r="73059" b="12510"/>
          <a:stretch/>
        </p:blipFill>
        <p:spPr>
          <a:xfrm>
            <a:off x="7810" y="1988820"/>
            <a:ext cx="1565256" cy="4463326"/>
          </a:xfrm>
          <a:prstGeom prst="rect">
            <a:avLst/>
          </a:prstGeom>
        </p:spPr>
      </p:pic>
    </p:spTree>
    <p:extLst>
      <p:ext uri="{BB962C8B-B14F-4D97-AF65-F5344CB8AC3E}">
        <p14:creationId xmlns:p14="http://schemas.microsoft.com/office/powerpoint/2010/main" val="3040621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18. Visuals showing work progress.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9278FC62-3E17-4E69-8C09-F67CAFC824D0}"/>
              </a:ext>
            </a:extLst>
          </p:cNvPr>
          <p:cNvPicPr/>
          <p:nvPr/>
        </p:nvPicPr>
        <p:blipFill>
          <a:blip r:embed="rId3">
            <a:extLst>
              <a:ext uri="{28A0092B-C50C-407E-A947-70E740481C1C}">
                <a14:useLocalDpi xmlns:a14="http://schemas.microsoft.com/office/drawing/2010/main" val="0"/>
              </a:ext>
            </a:extLst>
          </a:blip>
          <a:stretch>
            <a:fillRect/>
          </a:stretch>
        </p:blipFill>
        <p:spPr>
          <a:xfrm>
            <a:off x="1485900" y="2003425"/>
            <a:ext cx="5943600" cy="4192270"/>
          </a:xfrm>
          <a:prstGeom prst="rect">
            <a:avLst/>
          </a:prstGeom>
        </p:spPr>
      </p:pic>
    </p:spTree>
    <p:extLst>
      <p:ext uri="{BB962C8B-B14F-4D97-AF65-F5344CB8AC3E}">
        <p14:creationId xmlns:p14="http://schemas.microsoft.com/office/powerpoint/2010/main" val="3919624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351" y="551147"/>
            <a:ext cx="7519972" cy="2456460"/>
          </a:xfrm>
        </p:spPr>
        <p:txBody>
          <a:bodyPr/>
          <a:lstStyle/>
          <a:p>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Hundred+ MOOC Clubs</a:t>
            </a:r>
            <a:b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11, 2019</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250 MOOCs and Counting: One Man’s Educational Journey, </a:t>
            </a:r>
            <a:r>
              <a:rPr lang="en-US" sz="1500" b="1" dirty="0">
                <a:latin typeface="Tahoma" panose="020B0604030504040204" pitchFamily="34" charset="0"/>
                <a:ea typeface="Tahoma" panose="020B0604030504040204" pitchFamily="34" charset="0"/>
                <a:cs typeface="Tahoma" panose="020B0604030504040204" pitchFamily="34" charset="0"/>
              </a:rPr>
              <a:t>Chronicle of Higher Education</a:t>
            </a:r>
            <a:br>
              <a:rPr lang="en-US" sz="15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http://chronicle.com/article/250-MOOCsCounting-One/229397/?cid=at</a:t>
            </a:r>
            <a:r>
              <a:rPr lang="en-US" sz="1200" b="1" dirty="0">
                <a:latin typeface="Tahoma" panose="020B0604030504040204" pitchFamily="34" charset="0"/>
                <a:ea typeface="Tahoma" panose="020B0604030504040204" pitchFamily="34" charset="0"/>
                <a:cs typeface="Tahoma" panose="020B0604030504040204" pitchFamily="34" charset="0"/>
              </a:rPr>
              <a:t>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rPr>
              <a:t>If the MOOC movement has faded, nobody told Jima Ngei. Mr. </a:t>
            </a:r>
            <a:r>
              <a:rPr lang="en-US" sz="1200" b="1" dirty="0" err="1">
                <a:latin typeface="Tahoma" panose="020B0604030504040204" pitchFamily="34" charset="0"/>
                <a:ea typeface="Tahoma" panose="020B0604030504040204" pitchFamily="34" charset="0"/>
                <a:cs typeface="Tahoma" panose="020B0604030504040204" pitchFamily="34" charset="0"/>
              </a:rPr>
              <a:t>Ngei</a:t>
            </a:r>
            <a:r>
              <a:rPr lang="en-US" sz="1200" b="1" dirty="0">
                <a:latin typeface="Tahoma" panose="020B0604030504040204" pitchFamily="34" charset="0"/>
                <a:ea typeface="Tahoma" panose="020B0604030504040204" pitchFamily="34" charset="0"/>
                <a:cs typeface="Tahoma" panose="020B0604030504040204" pitchFamily="34" charset="0"/>
              </a:rPr>
              <a:t>, who lives in Port Harcourt, Nigeria, has completed and passed 250.</a:t>
            </a:r>
          </a:p>
        </p:txBody>
      </p:sp>
      <p:pic>
        <p:nvPicPr>
          <p:cNvPr id="6" name="Picture 5">
            <a:extLst>
              <a:ext uri="{FF2B5EF4-FFF2-40B4-BE49-F238E27FC236}">
                <a16:creationId xmlns:a16="http://schemas.microsoft.com/office/drawing/2014/main" id="{A3B58B1B-3346-4853-BB91-CE129A930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429000"/>
            <a:ext cx="4572000" cy="3429000"/>
          </a:xfrm>
          <a:prstGeom prst="rect">
            <a:avLst/>
          </a:prstGeom>
        </p:spPr>
      </p:pic>
      <p:pic>
        <p:nvPicPr>
          <p:cNvPr id="7" name="Picture 6">
            <a:extLst>
              <a:ext uri="{FF2B5EF4-FFF2-40B4-BE49-F238E27FC236}">
                <a16:creationId xmlns:a16="http://schemas.microsoft.com/office/drawing/2014/main" id="{0CC93D29-D5C1-4D0E-9597-93BFC5F83C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4572001" cy="3429000"/>
          </a:xfrm>
          <a:prstGeom prst="rect">
            <a:avLst/>
          </a:prstGeom>
        </p:spPr>
      </p:pic>
      <p:pic>
        <p:nvPicPr>
          <p:cNvPr id="5" name="Picture 4">
            <a:extLst>
              <a:ext uri="{FF2B5EF4-FFF2-40B4-BE49-F238E27FC236}">
                <a16:creationId xmlns:a16="http://schemas.microsoft.com/office/drawing/2014/main" id="{39E18DF8-F69F-4A52-9BAC-436274F52B63}"/>
              </a:ext>
            </a:extLst>
          </p:cNvPr>
          <p:cNvPicPr>
            <a:picLocks noChangeAspect="1"/>
          </p:cNvPicPr>
          <p:nvPr/>
        </p:nvPicPr>
        <p:blipFill rotWithShape="1">
          <a:blip r:embed="rId5"/>
          <a:srcRect l="4167" t="14075" r="33333" b="5908"/>
          <a:stretch/>
        </p:blipFill>
        <p:spPr>
          <a:xfrm>
            <a:off x="3895532" y="3218304"/>
            <a:ext cx="5248469" cy="3428999"/>
          </a:xfrm>
          <a:prstGeom prst="rect">
            <a:avLst/>
          </a:prstGeom>
        </p:spPr>
      </p:pic>
    </p:spTree>
    <p:extLst>
      <p:ext uri="{BB962C8B-B14F-4D97-AF65-F5344CB8AC3E}">
        <p14:creationId xmlns:p14="http://schemas.microsoft.com/office/powerpoint/2010/main" val="253002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716280" y="1334172"/>
            <a:ext cx="7799070"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19. </a:t>
            </a:r>
            <a:r>
              <a:rPr lang="en-US" sz="2400" b="1" dirty="0" err="1">
                <a:latin typeface="Tahoma" panose="020B0604030504040204" pitchFamily="34" charset="0"/>
                <a:ea typeface="Tahoma" panose="020B0604030504040204" pitchFamily="34" charset="0"/>
                <a:cs typeface="Tahoma" panose="020B0604030504040204" pitchFamily="34" charset="0"/>
              </a:rPr>
              <a:t>Rewirements</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b="1" dirty="0">
                <a:latin typeface="Tahoma" panose="020B0604030504040204" pitchFamily="34" charset="0"/>
                <a:ea typeface="Tahoma" panose="020B0604030504040204" pitchFamily="34" charset="0"/>
                <a:cs typeface="Tahoma" panose="020B0604030504040204" pitchFamily="34" charset="0"/>
              </a:rPr>
              <a:t>(assignments) for putting the material to practice (</a:t>
            </a:r>
            <a:r>
              <a:rPr lang="en-US" b="1" dirty="0" err="1">
                <a:latin typeface="Tahoma" panose="020B0604030504040204" pitchFamily="34" charset="0"/>
                <a:ea typeface="Tahoma" panose="020B0604030504040204" pitchFamily="34" charset="0"/>
                <a:cs typeface="Tahoma" panose="020B0604030504040204" pitchFamily="34" charset="0"/>
              </a:rPr>
              <a:t>e.g</a:t>
            </a:r>
            <a:r>
              <a:rPr lang="en-US" b="1" dirty="0">
                <a:latin typeface="Tahoma" panose="020B0604030504040204" pitchFamily="34" charset="0"/>
                <a:ea typeface="Tahoma" panose="020B0604030504040204" pitchFamily="34" charset="0"/>
                <a:cs typeface="Tahoma" panose="020B0604030504040204" pitchFamily="34" charset="0"/>
              </a:rPr>
              <a:t>, Random Acts of Kindness, Make A Social Connection, Let’s Get Physical, Meditate!, Sleep!, Gratitude Letter/Visit, Savoring, etc.)</a:t>
            </a:r>
          </a:p>
          <a:p>
            <a:pPr marL="457200" lvl="1" indent="0">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b="1" dirty="0">
                <a:latin typeface="Tahoma" panose="020B0604030504040204" pitchFamily="34" charset="0"/>
                <a:ea typeface="Tahoma" panose="020B0604030504040204" pitchFamily="34" charset="0"/>
                <a:cs typeface="Tahoma" panose="020B0604030504040204" pitchFamily="34" charset="0"/>
              </a:rPr>
              <a:t>Daily Gratitude Journal</a:t>
            </a:r>
            <a:endParaRPr lang="en-US" sz="4000" b="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1600" dirty="0">
                <a:latin typeface="Tahoma" panose="020B0604030504040204" pitchFamily="34" charset="0"/>
                <a:ea typeface="Tahoma" panose="020B0604030504040204" pitchFamily="34" charset="0"/>
                <a:cs typeface="Tahoma" panose="020B0604030504040204" pitchFamily="34" charset="0"/>
              </a:rPr>
              <a:t>Gratitude is a positive emotional state in which one recognizes and appreciates what one has received in life. Research shows that taking time to experience gratitude can make you happier and even healthier. </a:t>
            </a:r>
            <a:r>
              <a:rPr lang="en-US" sz="1600" b="1" dirty="0">
                <a:latin typeface="Tahoma" panose="020B0604030504040204" pitchFamily="34" charset="0"/>
                <a:ea typeface="Tahoma" panose="020B0604030504040204" pitchFamily="34" charset="0"/>
                <a:cs typeface="Tahoma" panose="020B0604030504040204" pitchFamily="34" charset="0"/>
              </a:rPr>
              <a:t>For the next seven days, you will take 5-10 minutes each night to write down five things for which you are grateful.</a:t>
            </a:r>
            <a:r>
              <a:rPr lang="en-US" sz="1600" dirty="0">
                <a:latin typeface="Tahoma" panose="020B0604030504040204" pitchFamily="34" charset="0"/>
                <a:ea typeface="Tahoma" panose="020B0604030504040204" pitchFamily="34" charset="0"/>
                <a:cs typeface="Tahoma" panose="020B0604030504040204" pitchFamily="34" charset="0"/>
              </a:rPr>
              <a:t> They can be little things or big things. But you really have to focus on them and actually write them down (Again, try to develop a tracking method works for you and utilize a note on your phone, a daily calendar, a special notebook, </a:t>
            </a:r>
            <a:r>
              <a:rPr lang="en-US" sz="1600" dirty="0" err="1">
                <a:latin typeface="Tahoma" panose="020B0604030504040204" pitchFamily="34" charset="0"/>
                <a:ea typeface="Tahoma" panose="020B0604030504040204" pitchFamily="34" charset="0"/>
                <a:cs typeface="Tahoma" panose="020B0604030504040204" pitchFamily="34" charset="0"/>
              </a:rPr>
              <a:t>etc</a:t>
            </a:r>
            <a:r>
              <a:rPr lang="en-US" sz="1600" dirty="0">
                <a:latin typeface="Tahoma" panose="020B0604030504040204" pitchFamily="34" charset="0"/>
                <a:ea typeface="Tahoma" panose="020B0604030504040204" pitchFamily="34" charset="0"/>
                <a:cs typeface="Tahoma" panose="020B0604030504040204" pitchFamily="34" charset="0"/>
              </a:rPr>
              <a:t>). You can just write a word or short phrase, but as you write these things down, take a moment to be mindful of the things you’re writing about (e.g., imagine the person or thing you’re writing about, etc.). This exercise should take at least five minutes. Do this each night for the whole week</a:t>
            </a:r>
            <a:r>
              <a:rPr lang="en-US" dirty="0">
                <a:latin typeface="Tahoma" panose="020B0604030504040204" pitchFamily="34" charset="0"/>
                <a:ea typeface="Tahoma" panose="020B0604030504040204" pitchFamily="34" charset="0"/>
                <a:cs typeface="Tahoma" panose="020B0604030504040204" pitchFamily="34" charset="0"/>
              </a:rPr>
              <a:t>.</a:t>
            </a:r>
            <a:endParaRPr lang="en-US" sz="2800"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05200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CEE71643-FD27-48A7-8FDF-F1EB1243B854}"/>
              </a:ext>
            </a:extLst>
          </p:cNvPr>
          <p:cNvPicPr/>
          <p:nvPr/>
        </p:nvPicPr>
        <p:blipFill rotWithShape="1">
          <a:blip r:embed="rId3">
            <a:extLst>
              <a:ext uri="{28A0092B-C50C-407E-A947-70E740481C1C}">
                <a14:useLocalDpi xmlns:a14="http://schemas.microsoft.com/office/drawing/2010/main" val="0"/>
              </a:ext>
            </a:extLst>
          </a:blip>
          <a:srcRect l="5385" t="9680" r="39827" b="59246"/>
          <a:stretch/>
        </p:blipFill>
        <p:spPr>
          <a:xfrm>
            <a:off x="288041" y="2354580"/>
            <a:ext cx="4146799" cy="3413760"/>
          </a:xfrm>
          <a:prstGeom prst="rect">
            <a:avLst/>
          </a:prstGeom>
        </p:spPr>
      </p:pic>
      <p:sp>
        <p:nvSpPr>
          <p:cNvPr id="10" name="TextBox 9">
            <a:extLst>
              <a:ext uri="{FF2B5EF4-FFF2-40B4-BE49-F238E27FC236}">
                <a16:creationId xmlns:a16="http://schemas.microsoft.com/office/drawing/2014/main" id="{179C28BC-28E4-4B3F-A5C8-524D0A232B32}"/>
              </a:ext>
            </a:extLst>
          </p:cNvPr>
          <p:cNvSpPr txBox="1"/>
          <p:nvPr/>
        </p:nvSpPr>
        <p:spPr>
          <a:xfrm>
            <a:off x="914400" y="1470660"/>
            <a:ext cx="7175362" cy="8002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20. Offer community support and help.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3702CE96-B01C-44E0-812D-235F5B7D1ED0}"/>
              </a:ext>
            </a:extLst>
          </p:cNvPr>
          <p:cNvPicPr/>
          <p:nvPr/>
        </p:nvPicPr>
        <p:blipFill rotWithShape="1">
          <a:blip r:embed="rId3">
            <a:extLst>
              <a:ext uri="{28A0092B-C50C-407E-A947-70E740481C1C}">
                <a14:useLocalDpi xmlns:a14="http://schemas.microsoft.com/office/drawing/2010/main" val="0"/>
              </a:ext>
            </a:extLst>
          </a:blip>
          <a:srcRect l="19523" t="40946" r="39115" b="32022"/>
          <a:stretch/>
        </p:blipFill>
        <p:spPr>
          <a:xfrm>
            <a:off x="5045960" y="2354580"/>
            <a:ext cx="3939539" cy="3649980"/>
          </a:xfrm>
          <a:prstGeom prst="rect">
            <a:avLst/>
          </a:prstGeom>
        </p:spPr>
      </p:pic>
    </p:spTree>
    <p:extLst>
      <p:ext uri="{BB962C8B-B14F-4D97-AF65-F5344CB8AC3E}">
        <p14:creationId xmlns:p14="http://schemas.microsoft.com/office/powerpoint/2010/main" val="3963572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179C28BC-28E4-4B3F-A5C8-524D0A232B32}"/>
              </a:ext>
            </a:extLst>
          </p:cNvPr>
          <p:cNvSpPr txBox="1"/>
          <p:nvPr/>
        </p:nvSpPr>
        <p:spPr>
          <a:xfrm>
            <a:off x="914400" y="1470660"/>
            <a:ext cx="6232796"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Bonus Item: Peer-graded assignments.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FB7D7EE2-DF6F-4E84-9F75-388DBE270812}"/>
              </a:ext>
            </a:extLst>
          </p:cNvPr>
          <p:cNvPicPr>
            <a:picLocks noChangeAspect="1"/>
          </p:cNvPicPr>
          <p:nvPr/>
        </p:nvPicPr>
        <p:blipFill rotWithShape="1">
          <a:blip r:embed="rId3"/>
          <a:srcRect l="11334" t="18524" r="25084" b="6152"/>
          <a:stretch/>
        </p:blipFill>
        <p:spPr>
          <a:xfrm>
            <a:off x="789940" y="2209324"/>
            <a:ext cx="5179041" cy="4174457"/>
          </a:xfrm>
          <a:prstGeom prst="rect">
            <a:avLst/>
          </a:prstGeom>
        </p:spPr>
      </p:pic>
    </p:spTree>
    <p:extLst>
      <p:ext uri="{BB962C8B-B14F-4D97-AF65-F5344CB8AC3E}">
        <p14:creationId xmlns:p14="http://schemas.microsoft.com/office/powerpoint/2010/main" val="614929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673970" y="658966"/>
            <a:ext cx="7693416" cy="1459917"/>
          </a:xfrm>
        </p:spPr>
        <p:txBody>
          <a:bodyPr/>
          <a:lstStyle/>
          <a:p>
            <a:pPr algn="ctr"/>
            <a:r>
              <a:rPr lang="en-US" sz="4800" dirty="0">
                <a:solidFill>
                  <a:srgbClr val="FFFF00"/>
                </a:solidFill>
              </a:rPr>
              <a:t>Do we have time for another study? No!</a:t>
            </a:r>
          </a:p>
        </p:txBody>
      </p:sp>
      <p:pic>
        <p:nvPicPr>
          <p:cNvPr id="4" name="Picture 3">
            <a:extLst>
              <a:ext uri="{FF2B5EF4-FFF2-40B4-BE49-F238E27FC236}">
                <a16:creationId xmlns:a16="http://schemas.microsoft.com/office/drawing/2014/main" id="{C7F5D4E7-DBC1-4D95-924E-4437214EFB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970" y="2379515"/>
            <a:ext cx="8179496" cy="4447601"/>
          </a:xfrm>
          <a:prstGeom prst="rect">
            <a:avLst/>
          </a:prstGeom>
        </p:spPr>
      </p:pic>
    </p:spTree>
    <p:extLst>
      <p:ext uri="{BB962C8B-B14F-4D97-AF65-F5344CB8AC3E}">
        <p14:creationId xmlns:p14="http://schemas.microsoft.com/office/powerpoint/2010/main" val="1716674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MOOC Study #3</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124</a:t>
            </a:fld>
            <a:endParaRPr lang="en-US" dirty="0"/>
          </a:p>
        </p:txBody>
      </p:sp>
      <p:pic>
        <p:nvPicPr>
          <p:cNvPr id="6" name="Picture 5"/>
          <p:cNvPicPr>
            <a:picLocks noChangeAspect="1"/>
          </p:cNvPicPr>
          <p:nvPr/>
        </p:nvPicPr>
        <p:blipFill rotWithShape="1">
          <a:blip r:embed="rId3"/>
          <a:srcRect b="11029"/>
          <a:stretch/>
        </p:blipFill>
        <p:spPr>
          <a:xfrm>
            <a:off x="1019908" y="1415696"/>
            <a:ext cx="7151077" cy="50364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49018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B55EFD-C402-45C3-96A1-50AC1DFBB398}"/>
              </a:ext>
            </a:extLst>
          </p:cNvPr>
          <p:cNvSpPr>
            <a:spLocks noGrp="1"/>
          </p:cNvSpPr>
          <p:nvPr>
            <p:ph idx="1"/>
          </p:nvPr>
        </p:nvSpPr>
        <p:spPr>
          <a:xfrm>
            <a:off x="804332" y="1397000"/>
            <a:ext cx="7730085" cy="4699000"/>
          </a:xfrm>
        </p:spPr>
        <p:txBody>
          <a:bodyPr>
            <a:normAutofit/>
          </a:bodyPr>
          <a:lstStyle/>
          <a:p>
            <a:pPr>
              <a:spcAft>
                <a:spcPts val="0"/>
              </a:spcAft>
            </a:pPr>
            <a:r>
              <a:rPr lang="en-US" sz="1200" b="1" dirty="0">
                <a:latin typeface="Tahoma" panose="020B0604030504040204" pitchFamily="34" charset="0"/>
                <a:ea typeface="Tahoma" panose="020B0604030504040204" pitchFamily="34" charset="0"/>
                <a:cs typeface="Tahoma" panose="020B0604030504040204" pitchFamily="34" charset="0"/>
              </a:rPr>
              <a:t>An, Y.-J., Zhu, M., Bonk, C. J., &amp; Lin, L. (2020, June 6-published online first). Exploring instructors’ perspectives, practices, and perceived support needs and barriers related to the gamification of MOOCs. </a:t>
            </a:r>
            <a:r>
              <a:rPr lang="en-US" sz="1200" b="1" i="1" dirty="0">
                <a:latin typeface="Tahoma" panose="020B0604030504040204" pitchFamily="34" charset="0"/>
                <a:ea typeface="Tahoma" panose="020B0604030504040204" pitchFamily="34" charset="0"/>
                <a:cs typeface="Tahoma" panose="020B0604030504040204" pitchFamily="34" charset="0"/>
              </a:rPr>
              <a:t>Journal of Computing in Higher Education</a:t>
            </a:r>
            <a:r>
              <a:rPr lang="en-US" sz="1200" b="1" dirty="0">
                <a:latin typeface="Tahoma" panose="020B0604030504040204" pitchFamily="34" charset="0"/>
                <a:ea typeface="Tahoma" panose="020B0604030504040204" pitchFamily="34" charset="0"/>
                <a:cs typeface="Tahoma" panose="020B0604030504040204" pitchFamily="34" charset="0"/>
              </a:rPr>
              <a:t>. Available (view only: </a:t>
            </a:r>
            <a:r>
              <a:rPr lang="en-US" sz="1200" b="1" u="sng" dirty="0">
                <a:latin typeface="Tahoma" panose="020B0604030504040204" pitchFamily="34" charset="0"/>
                <a:ea typeface="Tahoma" panose="020B0604030504040204" pitchFamily="34" charset="0"/>
                <a:cs typeface="Tahoma" panose="020B0604030504040204" pitchFamily="34" charset="0"/>
                <a:hlinkClick r:id="rId2"/>
              </a:rPr>
              <a:t>https://rdcu.be/b4G6r</a:t>
            </a:r>
            <a:r>
              <a:rPr lang="en-US" sz="1200" b="1" dirty="0">
                <a:latin typeface="Tahoma" panose="020B0604030504040204" pitchFamily="34" charset="0"/>
                <a:ea typeface="Tahoma" panose="020B0604030504040204" pitchFamily="34" charset="0"/>
                <a:cs typeface="Tahoma" panose="020B0604030504040204" pitchFamily="34" charset="0"/>
              </a:rPr>
              <a:t>); </a:t>
            </a:r>
            <a:r>
              <a:rPr lang="en-US" sz="1200" b="1" u="sng" dirty="0">
                <a:latin typeface="Tahoma" panose="020B0604030504040204" pitchFamily="34" charset="0"/>
                <a:ea typeface="Tahoma" panose="020B0604030504040204" pitchFamily="34" charset="0"/>
                <a:cs typeface="Tahoma" panose="020B0604030504040204" pitchFamily="34" charset="0"/>
                <a:hlinkClick r:id="rId3"/>
              </a:rPr>
              <a:t>https://doi.org/10.1007/s12528-020-09256-w</a:t>
            </a:r>
            <a:r>
              <a:rPr lang="en-US" sz="1200" b="1" dirty="0">
                <a:latin typeface="Tahoma" panose="020B0604030504040204" pitchFamily="34" charset="0"/>
                <a:ea typeface="Tahoma" panose="020B0604030504040204" pitchFamily="34" charset="0"/>
                <a:cs typeface="Tahoma" panose="020B0604030504040204" pitchFamily="34" charset="0"/>
              </a:rPr>
              <a:t> </a:t>
            </a:r>
          </a:p>
          <a:p>
            <a:pPr>
              <a:spcAft>
                <a:spcPts val="0"/>
              </a:spcAft>
            </a:pPr>
            <a:endParaRPr lang="en-US" sz="1200" b="1" dirty="0">
              <a:latin typeface="Tahoma" panose="020B0604030504040204" pitchFamily="34" charset="0"/>
              <a:ea typeface="Tahoma" panose="020B0604030504040204" pitchFamily="34" charset="0"/>
              <a:cs typeface="Tahoma" panose="020B0604030504040204" pitchFamily="34" charset="0"/>
            </a:endParaRPr>
          </a:p>
          <a:p>
            <a:pPr>
              <a:spcAft>
                <a:spcPts val="0"/>
              </a:spcAft>
            </a:pPr>
            <a:r>
              <a:rPr lang="en-US" sz="1200" b="1" dirty="0">
                <a:latin typeface="Tahoma" panose="020B0604030504040204" pitchFamily="34" charset="0"/>
                <a:ea typeface="Tahoma" panose="020B0604030504040204" pitchFamily="34" charset="0"/>
                <a:cs typeface="Tahoma" panose="020B0604030504040204" pitchFamily="34" charset="0"/>
              </a:rPr>
              <a:t>Zhu, M., Bonk, C. J., &amp; Doo, M.-Y. (2020). </a:t>
            </a:r>
            <a:r>
              <a:rPr lang="en-GB" sz="1200" b="1" dirty="0">
                <a:latin typeface="Tahoma" panose="020B0604030504040204" pitchFamily="34" charset="0"/>
                <a:ea typeface="Tahoma" panose="020B0604030504040204" pitchFamily="34" charset="0"/>
                <a:cs typeface="Tahoma" panose="020B0604030504040204" pitchFamily="34" charset="0"/>
              </a:rPr>
              <a:t>Self-directed learning in MOOCs: Exploring the </a:t>
            </a:r>
            <a:r>
              <a:rPr lang="en-US" sz="1200" b="1" dirty="0">
                <a:latin typeface="Tahoma" panose="020B0604030504040204" pitchFamily="34" charset="0"/>
                <a:ea typeface="Tahoma" panose="020B0604030504040204" pitchFamily="34" charset="0"/>
                <a:cs typeface="Tahoma" panose="020B0604030504040204" pitchFamily="34" charset="0"/>
              </a:rPr>
              <a:t>relationships among motivation, self-monitoring, and self-management. </a:t>
            </a:r>
            <a:r>
              <a:rPr lang="en-US" sz="1200" b="1" i="1" dirty="0">
                <a:latin typeface="Tahoma" panose="020B0604030504040204" pitchFamily="34" charset="0"/>
                <a:ea typeface="Tahoma" panose="020B0604030504040204" pitchFamily="34" charset="0"/>
                <a:cs typeface="Tahoma" panose="020B0604030504040204" pitchFamily="34" charset="0"/>
              </a:rPr>
              <a:t>Educational Technology Research and Development</a:t>
            </a:r>
            <a:r>
              <a:rPr lang="en-US" sz="1200" b="1" dirty="0">
                <a:latin typeface="Tahoma" panose="020B0604030504040204" pitchFamily="34" charset="0"/>
                <a:ea typeface="Tahoma" panose="020B0604030504040204" pitchFamily="34" charset="0"/>
                <a:cs typeface="Tahoma" panose="020B0604030504040204" pitchFamily="34" charset="0"/>
              </a:rPr>
              <a:t> (ETR&amp;D),</a:t>
            </a:r>
            <a:r>
              <a:rPr lang="en-US" sz="1200" b="1" i="1" dirty="0">
                <a:latin typeface="Tahoma" panose="020B0604030504040204" pitchFamily="34" charset="0"/>
                <a:ea typeface="Tahoma" panose="020B0604030504040204" pitchFamily="34" charset="0"/>
                <a:cs typeface="Tahoma" panose="020B0604030504040204" pitchFamily="34" charset="0"/>
              </a:rPr>
              <a:t> 68</a:t>
            </a:r>
            <a:r>
              <a:rPr lang="en-US" sz="1200" b="1" dirty="0">
                <a:latin typeface="Tahoma" panose="020B0604030504040204" pitchFamily="34" charset="0"/>
                <a:ea typeface="Tahoma" panose="020B0604030504040204" pitchFamily="34" charset="0"/>
                <a:cs typeface="Tahoma" panose="020B0604030504040204" pitchFamily="34" charset="0"/>
              </a:rPr>
              <a:t>(5), </a:t>
            </a:r>
            <a:r>
              <a:rPr lang="en-US" sz="1200" b="1" i="1" dirty="0">
                <a:latin typeface="Tahoma" panose="020B0604030504040204" pitchFamily="34" charset="0"/>
                <a:ea typeface="Tahoma" panose="020B0604030504040204" pitchFamily="34" charset="0"/>
                <a:cs typeface="Tahoma" panose="020B0604030504040204" pitchFamily="34" charset="0"/>
              </a:rPr>
              <a:t>1-21</a:t>
            </a:r>
            <a:r>
              <a:rPr lang="en-US" sz="1200" b="1" dirty="0">
                <a:latin typeface="Tahoma" panose="020B0604030504040204" pitchFamily="34" charset="0"/>
                <a:ea typeface="Tahoma" panose="020B0604030504040204" pitchFamily="34" charset="0"/>
                <a:cs typeface="Tahoma" panose="020B0604030504040204" pitchFamily="34" charset="0"/>
              </a:rPr>
              <a:t>. DOI 10.1007/s11423-020-09747-8</a:t>
            </a:r>
          </a:p>
          <a:p>
            <a:pPr>
              <a:spcAft>
                <a:spcPts val="0"/>
              </a:spcAft>
            </a:pPr>
            <a:endParaRPr lang="en-US" sz="1200" b="1" dirty="0">
              <a:latin typeface="Tahoma" panose="020B0604030504040204" pitchFamily="34" charset="0"/>
              <a:ea typeface="Tahoma" panose="020B0604030504040204" pitchFamily="34" charset="0"/>
              <a:cs typeface="Tahoma" panose="020B0604030504040204" pitchFamily="34" charset="0"/>
            </a:endParaRPr>
          </a:p>
          <a:p>
            <a:pPr>
              <a:spcAft>
                <a:spcPts val="0"/>
              </a:spcAft>
            </a:pPr>
            <a:r>
              <a:rPr lang="en-US" sz="1200" b="1" dirty="0">
                <a:latin typeface="Tahoma" panose="020B0604030504040204" pitchFamily="34" charset="0"/>
                <a:ea typeface="Tahoma" panose="020B0604030504040204" pitchFamily="34" charset="0"/>
                <a:cs typeface="Tahoma" panose="020B0604030504040204" pitchFamily="34" charset="0"/>
              </a:rPr>
              <a:t>Zhu, M., &amp; Bonk, C. J. (2020). Technology tools and instructional strategies for designing and delivering MOOCs to facilitate self-monitoring of learners.</a:t>
            </a:r>
            <a:r>
              <a:rPr lang="en-US" sz="1200" b="1" i="1" dirty="0">
                <a:latin typeface="Tahoma" panose="020B0604030504040204" pitchFamily="34" charset="0"/>
                <a:ea typeface="Tahoma" panose="020B0604030504040204" pitchFamily="34" charset="0"/>
                <a:cs typeface="Tahoma" panose="020B0604030504040204" pitchFamily="34" charset="0"/>
              </a:rPr>
              <a:t> Journal of Learning for Development</a:t>
            </a:r>
            <a:r>
              <a:rPr lang="en-US" sz="1200" b="1" dirty="0">
                <a:latin typeface="Tahoma" panose="020B0604030504040204" pitchFamily="34" charset="0"/>
                <a:ea typeface="Tahoma" panose="020B0604030504040204" pitchFamily="34" charset="0"/>
                <a:cs typeface="Tahoma" panose="020B0604030504040204" pitchFamily="34" charset="0"/>
              </a:rPr>
              <a:t>, </a:t>
            </a:r>
            <a:r>
              <a:rPr lang="en-US" sz="1200" b="1" i="1" dirty="0">
                <a:latin typeface="Tahoma" panose="020B0604030504040204" pitchFamily="34" charset="0"/>
                <a:ea typeface="Tahoma" panose="020B0604030504040204" pitchFamily="34" charset="0"/>
                <a:cs typeface="Tahoma" panose="020B0604030504040204" pitchFamily="34" charset="0"/>
              </a:rPr>
              <a:t>7</a:t>
            </a:r>
            <a:r>
              <a:rPr lang="en-US" sz="1200" b="1" dirty="0">
                <a:latin typeface="Tahoma" panose="020B0604030504040204" pitchFamily="34" charset="0"/>
                <a:ea typeface="Tahoma" panose="020B0604030504040204" pitchFamily="34" charset="0"/>
                <a:cs typeface="Tahoma" panose="020B0604030504040204" pitchFamily="34" charset="0"/>
              </a:rPr>
              <a:t>(1), 31-45. Available: </a:t>
            </a:r>
            <a:r>
              <a:rPr lang="en-US" sz="1200" b="1" u="sng" dirty="0">
                <a:latin typeface="Tahoma" panose="020B0604030504040204" pitchFamily="34" charset="0"/>
                <a:ea typeface="Tahoma" panose="020B0604030504040204" pitchFamily="34" charset="0"/>
                <a:cs typeface="Tahoma" panose="020B0604030504040204" pitchFamily="34" charset="0"/>
                <a:hlinkClick r:id="rId4"/>
              </a:rPr>
              <a:t>https://jl4d.org/index.php/ejl4d/article/view/380/447</a:t>
            </a:r>
            <a:r>
              <a:rPr lang="en-US" sz="1200" b="1" dirty="0">
                <a:latin typeface="Tahoma" panose="020B0604030504040204" pitchFamily="34" charset="0"/>
                <a:ea typeface="Tahoma" panose="020B0604030504040204" pitchFamily="34" charset="0"/>
                <a:cs typeface="Tahoma" panose="020B0604030504040204" pitchFamily="34" charset="0"/>
              </a:rPr>
              <a:t> </a:t>
            </a:r>
          </a:p>
          <a:p>
            <a:pPr>
              <a:spcAft>
                <a:spcPts val="0"/>
              </a:spcAft>
            </a:pPr>
            <a:endParaRPr lang="en-US" sz="1200" b="1" dirty="0">
              <a:latin typeface="Tahoma" panose="020B0604030504040204" pitchFamily="34" charset="0"/>
              <a:ea typeface="Tahoma" panose="020B0604030504040204" pitchFamily="34" charset="0"/>
              <a:cs typeface="Tahoma" panose="020B0604030504040204" pitchFamily="34" charset="0"/>
            </a:endParaRPr>
          </a:p>
          <a:p>
            <a:pPr>
              <a:spcAft>
                <a:spcPts val="0"/>
              </a:spcAft>
            </a:pPr>
            <a:r>
              <a:rPr lang="en-US" sz="1200" b="1" dirty="0">
                <a:latin typeface="Tahoma" panose="020B0604030504040204" pitchFamily="34" charset="0"/>
                <a:ea typeface="Tahoma" panose="020B0604030504040204" pitchFamily="34" charset="0"/>
                <a:cs typeface="Tahoma" panose="020B0604030504040204" pitchFamily="34" charset="0"/>
              </a:rPr>
              <a:t>Sari, A. R., Bonk, C. J., &amp; Zhu, M. (2020). MOOC </a:t>
            </a:r>
            <a:r>
              <a:rPr lang="en-US" sz="1200" b="1" dirty="0" err="1">
                <a:latin typeface="Tahoma" panose="020B0604030504040204" pitchFamily="34" charset="0"/>
                <a:ea typeface="Tahoma" panose="020B0604030504040204" pitchFamily="34" charset="0"/>
                <a:cs typeface="Tahoma" panose="020B0604030504040204" pitchFamily="34" charset="0"/>
              </a:rPr>
              <a:t>i</a:t>
            </a:r>
            <a:r>
              <a:rPr lang="id-ID" sz="1200" b="1" dirty="0">
                <a:latin typeface="Tahoma" panose="020B0604030504040204" pitchFamily="34" charset="0"/>
                <a:ea typeface="Tahoma" panose="020B0604030504040204" pitchFamily="34" charset="0"/>
                <a:cs typeface="Tahoma" panose="020B0604030504040204" pitchFamily="34" charset="0"/>
              </a:rPr>
              <a:t>nstructor </a:t>
            </a:r>
            <a:r>
              <a:rPr lang="en-US" sz="1200" b="1" dirty="0">
                <a:latin typeface="Tahoma" panose="020B0604030504040204" pitchFamily="34" charset="0"/>
                <a:ea typeface="Tahoma" panose="020B0604030504040204" pitchFamily="34" charset="0"/>
                <a:cs typeface="Tahoma" panose="020B0604030504040204" pitchFamily="34" charset="0"/>
              </a:rPr>
              <a:t>design</a:t>
            </a:r>
            <a:r>
              <a:rPr lang="id-ID" sz="1200" b="1" dirty="0">
                <a:latin typeface="Tahoma" panose="020B0604030504040204" pitchFamily="34" charset="0"/>
                <a:ea typeface="Tahoma" panose="020B0604030504040204" pitchFamily="34" charset="0"/>
                <a:cs typeface="Tahoma" panose="020B0604030504040204" pitchFamily="34" charset="0"/>
              </a:rPr>
              <a:t>s </a:t>
            </a:r>
            <a:r>
              <a:rPr lang="en-US" sz="1200" b="1" dirty="0">
                <a:latin typeface="Tahoma" panose="020B0604030504040204" pitchFamily="34" charset="0"/>
                <a:ea typeface="Tahoma" panose="020B0604030504040204" pitchFamily="34" charset="0"/>
                <a:cs typeface="Tahoma" panose="020B0604030504040204" pitchFamily="34" charset="0"/>
              </a:rPr>
              <a:t>and challenges: What can be learned from existing MOOCs in Indonesia and Malaysia? </a:t>
            </a:r>
            <a:r>
              <a:rPr lang="en-US" sz="1200" b="1" i="1" dirty="0">
                <a:latin typeface="Tahoma" panose="020B0604030504040204" pitchFamily="34" charset="0"/>
                <a:ea typeface="Tahoma" panose="020B0604030504040204" pitchFamily="34" charset="0"/>
                <a:cs typeface="Tahoma" panose="020B0604030504040204" pitchFamily="34" charset="0"/>
              </a:rPr>
              <a:t>Asia Pacific Education Review</a:t>
            </a:r>
            <a:r>
              <a:rPr lang="en-US" sz="1200" b="1" dirty="0">
                <a:latin typeface="Tahoma" panose="020B0604030504040204" pitchFamily="34" charset="0"/>
                <a:ea typeface="Tahoma" panose="020B0604030504040204" pitchFamily="34" charset="0"/>
                <a:cs typeface="Tahoma" panose="020B0604030504040204" pitchFamily="34" charset="0"/>
              </a:rPr>
              <a:t>, </a:t>
            </a:r>
            <a:r>
              <a:rPr lang="en-US" sz="1200" b="1" i="1" dirty="0">
                <a:latin typeface="Tahoma" panose="020B0604030504040204" pitchFamily="34" charset="0"/>
                <a:ea typeface="Tahoma" panose="020B0604030504040204" pitchFamily="34" charset="0"/>
                <a:cs typeface="Tahoma" panose="020B0604030504040204" pitchFamily="34" charset="0"/>
              </a:rPr>
              <a:t>21</a:t>
            </a:r>
            <a:r>
              <a:rPr lang="en-US" sz="1200" b="1" dirty="0">
                <a:latin typeface="Tahoma" panose="020B0604030504040204" pitchFamily="34" charset="0"/>
                <a:ea typeface="Tahoma" panose="020B0604030504040204" pitchFamily="34" charset="0"/>
                <a:cs typeface="Tahoma" panose="020B0604030504040204" pitchFamily="34" charset="0"/>
              </a:rPr>
              <a:t>(1), 143-166. DOI 10.1007/s12564-019-09618-9</a:t>
            </a:r>
          </a:p>
          <a:p>
            <a:pPr>
              <a:spcAft>
                <a:spcPts val="0"/>
              </a:spcAft>
            </a:pPr>
            <a:endParaRPr lang="en-US" sz="1200" b="1" dirty="0">
              <a:latin typeface="Tahoma" panose="020B0604030504040204" pitchFamily="34" charset="0"/>
              <a:ea typeface="Tahoma" panose="020B0604030504040204" pitchFamily="34" charset="0"/>
              <a:cs typeface="Tahoma" panose="020B0604030504040204" pitchFamily="34" charset="0"/>
            </a:endParaRPr>
          </a:p>
          <a:p>
            <a:pPr>
              <a:spcAft>
                <a:spcPts val="0"/>
              </a:spcAft>
            </a:pPr>
            <a:r>
              <a:rPr lang="en-US" sz="1200" b="1" dirty="0">
                <a:latin typeface="Tahoma" panose="020B0604030504040204" pitchFamily="34" charset="0"/>
                <a:ea typeface="Tahoma" panose="020B0604030504040204" pitchFamily="34" charset="0"/>
                <a:cs typeface="Tahoma" panose="020B0604030504040204" pitchFamily="34" charset="0"/>
              </a:rPr>
              <a:t>Doo, M. Y., Tang, Y., Bonk, C. J., &amp; Zhu, M. (2020). MOOC instructor motivation and career and professional development. </a:t>
            </a:r>
            <a:r>
              <a:rPr lang="en-US" sz="1200" b="1" i="1" dirty="0">
                <a:latin typeface="Tahoma" panose="020B0604030504040204" pitchFamily="34" charset="0"/>
                <a:ea typeface="Tahoma" panose="020B0604030504040204" pitchFamily="34" charset="0"/>
                <a:cs typeface="Tahoma" panose="020B0604030504040204" pitchFamily="34" charset="0"/>
              </a:rPr>
              <a:t>Distance Education</a:t>
            </a:r>
            <a:r>
              <a:rPr lang="en-US" sz="1200" b="1" dirty="0">
                <a:latin typeface="Tahoma" panose="020B0604030504040204" pitchFamily="34" charset="0"/>
                <a:ea typeface="Tahoma" panose="020B0604030504040204" pitchFamily="34" charset="0"/>
                <a:cs typeface="Tahoma" panose="020B0604030504040204" pitchFamily="34" charset="0"/>
              </a:rPr>
              <a:t>, </a:t>
            </a:r>
            <a:r>
              <a:rPr lang="en-US" sz="1200" b="1" i="1" dirty="0">
                <a:latin typeface="Tahoma" panose="020B0604030504040204" pitchFamily="34" charset="0"/>
                <a:ea typeface="Tahoma" panose="020B0604030504040204" pitchFamily="34" charset="0"/>
                <a:cs typeface="Tahoma" panose="020B0604030504040204" pitchFamily="34" charset="0"/>
              </a:rPr>
              <a:t>41</a:t>
            </a:r>
            <a:r>
              <a:rPr lang="en-US" sz="1200" b="1" dirty="0">
                <a:latin typeface="Tahoma" panose="020B0604030504040204" pitchFamily="34" charset="0"/>
                <a:ea typeface="Tahoma" panose="020B0604030504040204" pitchFamily="34" charset="0"/>
                <a:cs typeface="Tahoma" panose="020B0604030504040204" pitchFamily="34" charset="0"/>
              </a:rPr>
              <a:t>(1), 26-47. </a:t>
            </a:r>
            <a:r>
              <a:rPr lang="en-US" sz="1200" b="1" dirty="0">
                <a:latin typeface="Tahoma" panose="020B0604030504040204" pitchFamily="34" charset="0"/>
                <a:ea typeface="Tahoma" panose="020B0604030504040204" pitchFamily="34" charset="0"/>
                <a:cs typeface="Tahoma" panose="020B0604030504040204" pitchFamily="34" charset="0"/>
                <a:hlinkClick r:id="rId5"/>
              </a:rPr>
              <a:t>https://doi.org/10.1080/01587919.2020.1724770</a:t>
            </a:r>
            <a:endParaRPr lang="en-US" sz="1200" b="1" dirty="0">
              <a:latin typeface="Tahoma" panose="020B0604030504040204" pitchFamily="34" charset="0"/>
              <a:ea typeface="Tahoma" panose="020B0604030504040204" pitchFamily="34" charset="0"/>
              <a:cs typeface="Tahoma" panose="020B0604030504040204" pitchFamily="34" charset="0"/>
            </a:endParaRPr>
          </a:p>
          <a:p>
            <a:pPr>
              <a:spcAft>
                <a:spcPts val="0"/>
              </a:spcAft>
            </a:pPr>
            <a:endParaRPr lang="en-US" sz="1200" b="1" dirty="0">
              <a:latin typeface="Tahoma" panose="020B0604030504040204" pitchFamily="34" charset="0"/>
              <a:ea typeface="Tahoma" panose="020B0604030504040204" pitchFamily="34" charset="0"/>
              <a:cs typeface="Tahoma" panose="020B0604030504040204" pitchFamily="34" charset="0"/>
            </a:endParaRPr>
          </a:p>
          <a:p>
            <a:pPr>
              <a:spcAft>
                <a:spcPts val="0"/>
              </a:spcAft>
            </a:pPr>
            <a:r>
              <a:rPr lang="en-US" sz="1200" b="1" dirty="0">
                <a:latin typeface="Tahoma" panose="020B0604030504040204" pitchFamily="34" charset="0"/>
                <a:ea typeface="Tahoma" panose="020B0604030504040204" pitchFamily="34" charset="0"/>
                <a:cs typeface="Tahoma" panose="020B0604030504040204" pitchFamily="34" charset="0"/>
              </a:rPr>
              <a:t>Zhu, M., Bonk, C. J., &amp; Sari, A. (2019). MOOC instructor motivations, innovations, and designs: Surveys, interviews, and course reviews. </a:t>
            </a:r>
            <a:r>
              <a:rPr lang="en-US" sz="1200" b="1" i="1" dirty="0">
                <a:latin typeface="Tahoma" panose="020B0604030504040204" pitchFamily="34" charset="0"/>
                <a:ea typeface="Tahoma" panose="020B0604030504040204" pitchFamily="34" charset="0"/>
                <a:cs typeface="Tahoma" panose="020B0604030504040204" pitchFamily="34" charset="0"/>
              </a:rPr>
              <a:t>Canadian Journal of Learning and Technology</a:t>
            </a:r>
            <a:r>
              <a:rPr lang="en-US" sz="1200" b="1" dirty="0">
                <a:latin typeface="Tahoma" panose="020B0604030504040204" pitchFamily="34" charset="0"/>
                <a:ea typeface="Tahoma" panose="020B0604030504040204" pitchFamily="34" charset="0"/>
                <a:cs typeface="Tahoma" panose="020B0604030504040204" pitchFamily="34" charset="0"/>
              </a:rPr>
              <a:t>, </a:t>
            </a:r>
            <a:r>
              <a:rPr lang="en-US" sz="1200" b="1" i="1" dirty="0">
                <a:latin typeface="Tahoma" panose="020B0604030504040204" pitchFamily="34" charset="0"/>
                <a:ea typeface="Tahoma" panose="020B0604030504040204" pitchFamily="34" charset="0"/>
                <a:cs typeface="Tahoma" panose="020B0604030504040204" pitchFamily="34" charset="0"/>
              </a:rPr>
              <a:t>45</a:t>
            </a:r>
            <a:r>
              <a:rPr lang="en-US" sz="1200" b="1" dirty="0">
                <a:latin typeface="Tahoma" panose="020B0604030504040204" pitchFamily="34" charset="0"/>
                <a:ea typeface="Tahoma" panose="020B0604030504040204" pitchFamily="34" charset="0"/>
                <a:cs typeface="Tahoma" panose="020B0604030504040204" pitchFamily="34" charset="0"/>
              </a:rPr>
              <a:t>(1), 1-22. Available: </a:t>
            </a:r>
            <a:r>
              <a:rPr lang="en-US" sz="1200" b="1" u="sng" dirty="0">
                <a:latin typeface="Tahoma" panose="020B0604030504040204" pitchFamily="34" charset="0"/>
                <a:ea typeface="Tahoma" panose="020B0604030504040204" pitchFamily="34" charset="0"/>
                <a:cs typeface="Tahoma" panose="020B0604030504040204" pitchFamily="34" charset="0"/>
                <a:hlinkClick r:id="rId6"/>
              </a:rPr>
              <a:t>https://www.cjlt.ca/index.php/cjlt/article/view/27795</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6E2CE332-7BE4-4D80-87B1-46D75B6D66FF}"/>
              </a:ext>
            </a:extLst>
          </p:cNvPr>
          <p:cNvSpPr>
            <a:spLocks noGrp="1"/>
          </p:cNvSpPr>
          <p:nvPr>
            <p:ph type="sldNum" sz="quarter" idx="4"/>
          </p:nvPr>
        </p:nvSpPr>
        <p:spPr/>
        <p:txBody>
          <a:bodyPr/>
          <a:lstStyle/>
          <a:p>
            <a:fld id="{136F273C-9302-4EE3-8F13-E17C1857F5E7}" type="slidenum">
              <a:rPr lang="en-US" smtClean="0"/>
              <a:pPr/>
              <a:t>125</a:t>
            </a:fld>
            <a:endParaRPr lang="en-US" dirty="0"/>
          </a:p>
        </p:txBody>
      </p:sp>
      <p:sp>
        <p:nvSpPr>
          <p:cNvPr id="4" name="Title 3">
            <a:extLst>
              <a:ext uri="{FF2B5EF4-FFF2-40B4-BE49-F238E27FC236}">
                <a16:creationId xmlns:a16="http://schemas.microsoft.com/office/drawing/2014/main" id="{13938531-8312-4251-8ED8-9A02391BB2B5}"/>
              </a:ext>
            </a:extLst>
          </p:cNvPr>
          <p:cNvSpPr>
            <a:spLocks noGrp="1"/>
          </p:cNvSpPr>
          <p:nvPr>
            <p:ph type="ctrTitle"/>
          </p:nvPr>
        </p:nvSpPr>
        <p:spPr/>
        <p:txBody>
          <a:bodyPr/>
          <a:lstStyle/>
          <a:p>
            <a:r>
              <a:rPr lang="en-US" dirty="0"/>
              <a:t>Additional Research</a:t>
            </a:r>
          </a:p>
        </p:txBody>
      </p:sp>
    </p:spTree>
    <p:extLst>
      <p:ext uri="{BB962C8B-B14F-4D97-AF65-F5344CB8AC3E}">
        <p14:creationId xmlns:p14="http://schemas.microsoft.com/office/powerpoint/2010/main" val="3535246458"/>
      </p:ext>
    </p:extLst>
  </p:cSld>
  <p:clrMapOvr>
    <a:masterClrMapping/>
  </p:clrMapOvr>
  <p:transition spd="slow">
    <p:push dir="u"/>
  </p:transition>
</p:sld>
</file>

<file path=ppt/slides/slide1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0000"/>
                <a:satMod val="30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895100" y="1415142"/>
            <a:ext cx="7601200" cy="2299581"/>
          </a:xfrm>
        </p:spPr>
        <p:txBody>
          <a:bodyPr/>
          <a:lstStyle/>
          <a:p>
            <a:pPr algn="ctr"/>
            <a:r>
              <a:rPr lang="en-US" sz="6000" dirty="0"/>
              <a:t>Thank you!</a:t>
            </a:r>
            <a:br>
              <a:rPr lang="en-US" sz="6000" dirty="0"/>
            </a:br>
            <a:br>
              <a:rPr lang="en-US" sz="6000" dirty="0"/>
            </a:br>
            <a:r>
              <a:rPr lang="en-US" sz="6000" dirty="0">
                <a:solidFill>
                  <a:srgbClr val="FFFF00"/>
                </a:solidFill>
              </a:rPr>
              <a:t>Any Questions?</a:t>
            </a:r>
          </a:p>
        </p:txBody>
      </p:sp>
      <p:sp>
        <p:nvSpPr>
          <p:cNvPr id="3" name="Title 1">
            <a:extLst>
              <a:ext uri="{FF2B5EF4-FFF2-40B4-BE49-F238E27FC236}">
                <a16:creationId xmlns:a16="http://schemas.microsoft.com/office/drawing/2014/main" id="{BF7E52BE-193A-46DA-8839-95769CD1362D}"/>
              </a:ext>
            </a:extLst>
          </p:cNvPr>
          <p:cNvSpPr txBox="1">
            <a:spLocks/>
          </p:cNvSpPr>
          <p:nvPr/>
        </p:nvSpPr>
        <p:spPr>
          <a:xfrm>
            <a:off x="777341" y="4785151"/>
            <a:ext cx="7824836" cy="136987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1" i="0" u="none" kern="100" spc="0" baseline="0">
                <a:solidFill>
                  <a:srgbClr val="FFFFFF"/>
                </a:solidFill>
                <a:latin typeface="Georgia Pro Cond" panose="02040506050405020303" pitchFamily="18" charset="0"/>
                <a:ea typeface="+mj-ea"/>
                <a:cs typeface="Arial"/>
              </a:defRPr>
            </a:lvl1pPr>
          </a:lstStyle>
          <a:p>
            <a:pPr algn="ctr">
              <a:lnSpc>
                <a:spcPct val="150000"/>
              </a:lnSpc>
            </a:pPr>
            <a:r>
              <a:rPr lang="en-US" sz="3200" dirty="0"/>
              <a:t>Curtis Bonk: cjbonk@Indiana.edu</a:t>
            </a:r>
          </a:p>
          <a:p>
            <a:pPr algn="ctr">
              <a:lnSpc>
                <a:spcPct val="150000"/>
              </a:lnSpc>
            </a:pPr>
            <a:r>
              <a:rPr lang="en-US" sz="3200" dirty="0"/>
              <a:t>Meina Zhu: </a:t>
            </a:r>
            <a:r>
              <a:rPr lang="en-US" sz="3200" dirty="0" err="1">
                <a:solidFill>
                  <a:schemeClr val="tx1"/>
                </a:solidFill>
              </a:rPr>
              <a:t>meinazhu@wayne.edu</a:t>
            </a:r>
            <a:endParaRPr lang="en-US" sz="3200" dirty="0">
              <a:solidFill>
                <a:schemeClr val="tx1"/>
              </a:solidFill>
            </a:endParaRPr>
          </a:p>
          <a:p>
            <a:pPr algn="ctr">
              <a:lnSpc>
                <a:spcPct val="150000"/>
              </a:lnSpc>
            </a:pPr>
            <a:r>
              <a:rPr lang="en-US" sz="1800" kern="1200" dirty="0">
                <a:solidFill>
                  <a:prstClr val="white"/>
                </a:solidFill>
                <a:latin typeface="Tahoma" panose="020B0604030504040204" pitchFamily="34" charset="0"/>
                <a:ea typeface="Tahoma" panose="020B0604030504040204" pitchFamily="34" charset="0"/>
                <a:cs typeface="Tahoma" panose="020B0604030504040204" pitchFamily="34" charset="0"/>
              </a:rPr>
              <a:t>Slides and Proceedings Paper at TrainingShare.com: http://www.trainingshare.com (go to “Archived Talks”) </a:t>
            </a:r>
          </a:p>
          <a:p>
            <a:pPr algn="ctr">
              <a:lnSpc>
                <a:spcPct val="150000"/>
              </a:lnSpc>
            </a:pPr>
            <a:endParaRPr lang="en-US" sz="3200" dirty="0">
              <a:solidFill>
                <a:schemeClr val="tx1"/>
              </a:solidFill>
            </a:endParaRPr>
          </a:p>
        </p:txBody>
      </p:sp>
      <p:pic>
        <p:nvPicPr>
          <p:cNvPr id="4" name="Picture 3">
            <a:extLst>
              <a:ext uri="{FF2B5EF4-FFF2-40B4-BE49-F238E27FC236}">
                <a16:creationId xmlns:a16="http://schemas.microsoft.com/office/drawing/2014/main" id="{A131C4AA-1D3E-4C12-9DCC-8DF824AA3995}"/>
              </a:ext>
            </a:extLst>
          </p:cNvPr>
          <p:cNvPicPr>
            <a:picLocks noChangeAspect="1"/>
          </p:cNvPicPr>
          <p:nvPr/>
        </p:nvPicPr>
        <p:blipFill rotWithShape="1">
          <a:blip r:embed="rId3">
            <a:extLst>
              <a:ext uri="{28A0092B-C50C-407E-A947-70E740481C1C}">
                <a14:useLocalDpi xmlns:a14="http://schemas.microsoft.com/office/drawing/2010/main" val="0"/>
              </a:ext>
            </a:extLst>
          </a:blip>
          <a:srcRect l="13507" t="51627" r="12915"/>
          <a:stretch/>
        </p:blipFill>
        <p:spPr>
          <a:xfrm>
            <a:off x="2317094" y="682046"/>
            <a:ext cx="3497822" cy="2299580"/>
          </a:xfrm>
          <a:prstGeom prst="rect">
            <a:avLst/>
          </a:prstGeom>
        </p:spPr>
      </p:pic>
      <p:pic>
        <p:nvPicPr>
          <p:cNvPr id="5" name="Picture 4">
            <a:extLst>
              <a:ext uri="{FF2B5EF4-FFF2-40B4-BE49-F238E27FC236}">
                <a16:creationId xmlns:a16="http://schemas.microsoft.com/office/drawing/2014/main" id="{145B5408-400D-427E-9471-FDE918E23C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2429" y="702973"/>
            <a:ext cx="3286518" cy="2278653"/>
          </a:xfrm>
          <a:prstGeom prst="rect">
            <a:avLst/>
          </a:prstGeom>
        </p:spPr>
      </p:pic>
      <p:pic>
        <p:nvPicPr>
          <p:cNvPr id="6" name="Picture 5">
            <a:extLst>
              <a:ext uri="{FF2B5EF4-FFF2-40B4-BE49-F238E27FC236}">
                <a16:creationId xmlns:a16="http://schemas.microsoft.com/office/drawing/2014/main" id="{13CFA270-A6A0-492B-B825-B46E5A8B05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56" y="702973"/>
            <a:ext cx="2299580" cy="2299580"/>
          </a:xfrm>
          <a:prstGeom prst="rect">
            <a:avLst/>
          </a:prstGeom>
        </p:spPr>
      </p:pic>
    </p:spTree>
    <p:extLst>
      <p:ext uri="{BB962C8B-B14F-4D97-AF65-F5344CB8AC3E}">
        <p14:creationId xmlns:p14="http://schemas.microsoft.com/office/powerpoint/2010/main" val="3797314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66696" y="388807"/>
            <a:ext cx="6410831" cy="2698697"/>
          </a:xfrm>
        </p:spPr>
        <p:txBody>
          <a:bodyPr>
            <a:normAutofit fontScale="90000"/>
          </a:bodyPr>
          <a:lstStyle/>
          <a:p>
            <a:r>
              <a:rPr lang="en-US" sz="3975" b="1" dirty="0">
                <a:solidFill>
                  <a:srgbClr val="FF0000"/>
                </a:solidFill>
                <a:latin typeface="Tahoma" panose="020B0604030504040204" pitchFamily="34" charset="0"/>
                <a:ea typeface="Tahoma" panose="020B0604030504040204" pitchFamily="34" charset="0"/>
                <a:cs typeface="Tahoma" panose="020B0604030504040204" pitchFamily="34" charset="0"/>
              </a:rPr>
              <a:t>July 11, 2017</a:t>
            </a:r>
            <a:br>
              <a:rPr lang="en-US" sz="3975"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700" b="1" dirty="0">
                <a:solidFill>
                  <a:srgbClr val="0070C0"/>
                </a:solidFill>
                <a:latin typeface="Tahoma" panose="020B0604030504040204" pitchFamily="34" charset="0"/>
                <a:ea typeface="Tahoma" panose="020B0604030504040204" pitchFamily="34" charset="0"/>
                <a:cs typeface="Tahoma" panose="020B0604030504040204" pitchFamily="34" charset="0"/>
              </a:rPr>
              <a:t>The Rise of the </a:t>
            </a:r>
            <a:r>
              <a:rPr lang="en-US" sz="2700" b="1" dirty="0" err="1">
                <a:solidFill>
                  <a:srgbClr val="0070C0"/>
                </a:solidFill>
                <a:latin typeface="Tahoma" panose="020B0604030504040204" pitchFamily="34" charset="0"/>
                <a:ea typeface="Tahoma" panose="020B0604030504040204" pitchFamily="34" charset="0"/>
                <a:cs typeface="Tahoma" panose="020B0604030504040204" pitchFamily="34" charset="0"/>
              </a:rPr>
              <a:t>Phigital</a:t>
            </a:r>
            <a:r>
              <a:rPr lang="en-US" sz="2700" b="1" dirty="0">
                <a:solidFill>
                  <a:srgbClr val="0070C0"/>
                </a:solidFill>
                <a:latin typeface="Tahoma" panose="020B0604030504040204" pitchFamily="34" charset="0"/>
                <a:ea typeface="Tahoma" panose="020B0604030504040204" pitchFamily="34" charset="0"/>
                <a:cs typeface="Tahoma" panose="020B0604030504040204" pitchFamily="34" charset="0"/>
              </a:rPr>
              <a:t> Learner</a:t>
            </a:r>
            <a:br>
              <a:rPr lang="en-US" sz="788" b="1" dirty="0">
                <a:latin typeface="Tahoma" panose="020B0604030504040204" pitchFamily="34" charset="0"/>
                <a:ea typeface="Tahoma" panose="020B0604030504040204" pitchFamily="34" charset="0"/>
                <a:cs typeface="Tahoma" panose="020B0604030504040204" pitchFamily="34" charset="0"/>
              </a:rPr>
            </a:br>
            <a:r>
              <a:rPr lang="en-US" sz="2025" b="1" dirty="0">
                <a:latin typeface="Tahoma" panose="020B0604030504040204" pitchFamily="34" charset="0"/>
                <a:ea typeface="Tahoma" panose="020B0604030504040204" pitchFamily="34" charset="0"/>
                <a:cs typeface="Tahoma" panose="020B0604030504040204" pitchFamily="34" charset="0"/>
              </a:rPr>
              <a:t>Going ‘</a:t>
            </a:r>
            <a:r>
              <a:rPr lang="en-US" sz="2025" b="1" dirty="0" err="1">
                <a:latin typeface="Tahoma" panose="020B0604030504040204" pitchFamily="34" charset="0"/>
                <a:ea typeface="Tahoma" panose="020B0604030504040204" pitchFamily="34" charset="0"/>
                <a:cs typeface="Tahoma" panose="020B0604030504040204" pitchFamily="34" charset="0"/>
              </a:rPr>
              <a:t>phigital</a:t>
            </a:r>
            <a:r>
              <a:rPr lang="en-US" sz="2025" b="1" dirty="0">
                <a:latin typeface="Tahoma" panose="020B0604030504040204" pitchFamily="34" charset="0"/>
                <a:ea typeface="Tahoma" panose="020B0604030504040204" pitchFamily="34" charset="0"/>
                <a:cs typeface="Tahoma" panose="020B0604030504040204" pitchFamily="34" charset="0"/>
              </a:rPr>
              <a:t>?’ 4 things schools need to know about Generation Z, </a:t>
            </a:r>
            <a:r>
              <a:rPr lang="en-US" sz="1350" b="1" dirty="0">
                <a:latin typeface="Tahoma" panose="020B0604030504040204" pitchFamily="34" charset="0"/>
                <a:ea typeface="Tahoma" panose="020B0604030504040204" pitchFamily="34" charset="0"/>
                <a:cs typeface="Tahoma" panose="020B0604030504040204" pitchFamily="34" charset="0"/>
              </a:rPr>
              <a:t>Todd </a:t>
            </a:r>
            <a:r>
              <a:rPr lang="en-US" sz="1350" b="1" dirty="0" err="1">
                <a:latin typeface="Tahoma" panose="020B0604030504040204" pitchFamily="34" charset="0"/>
                <a:ea typeface="Tahoma" panose="020B0604030504040204" pitchFamily="34" charset="0"/>
                <a:cs typeface="Tahoma" panose="020B0604030504040204" pitchFamily="34" charset="0"/>
              </a:rPr>
              <a:t>Kominiak</a:t>
            </a:r>
            <a:r>
              <a:rPr lang="en-US" sz="1350" b="1" dirty="0">
                <a:latin typeface="Tahoma" panose="020B0604030504040204" pitchFamily="34" charset="0"/>
                <a:ea typeface="Tahoma" panose="020B0604030504040204" pitchFamily="34" charset="0"/>
                <a:cs typeface="Tahoma" panose="020B0604030504040204" pitchFamily="34" charset="0"/>
              </a:rPr>
              <a:t>, </a:t>
            </a:r>
            <a:r>
              <a:rPr lang="en-US" sz="1350" b="1" dirty="0" err="1">
                <a:latin typeface="Tahoma" panose="020B0604030504040204" pitchFamily="34" charset="0"/>
                <a:ea typeface="Tahoma" panose="020B0604030504040204" pitchFamily="34" charset="0"/>
                <a:cs typeface="Tahoma" panose="020B0604030504040204" pitchFamily="34" charset="0"/>
              </a:rPr>
              <a:t>TrustEd</a:t>
            </a:r>
            <a:br>
              <a:rPr lang="en-US" sz="135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http://trustedk12.com/phigital-digital-learning/</a:t>
            </a:r>
            <a:r>
              <a:rPr lang="en-US" sz="1200" b="1" dirty="0">
                <a:latin typeface="Tahoma" panose="020B0604030504040204" pitchFamily="34" charset="0"/>
                <a:ea typeface="Tahoma" panose="020B0604030504040204" pitchFamily="34" charset="0"/>
                <a:cs typeface="Tahoma" panose="020B0604030504040204" pitchFamily="34" charset="0"/>
              </a:rPr>
              <a:t>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650" b="1" dirty="0">
                <a:solidFill>
                  <a:srgbClr val="FF0000"/>
                </a:solidFill>
                <a:latin typeface="Tahoma" panose="020B0604030504040204" pitchFamily="34" charset="0"/>
                <a:ea typeface="Tahoma" panose="020B0604030504040204" pitchFamily="34" charset="0"/>
                <a:cs typeface="Tahoma" panose="020B0604030504040204" pitchFamily="34" charset="0"/>
              </a:rPr>
              <a:t>May 15, 2017</a:t>
            </a:r>
            <a:br>
              <a:rPr lang="en-US" sz="525" b="1" dirty="0">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3 must </a:t>
            </a:r>
            <a:r>
              <a:rPr lang="en-US" sz="1500" b="1" dirty="0" err="1">
                <a:latin typeface="Tahoma" panose="020B0604030504040204" pitchFamily="34" charset="0"/>
                <a:ea typeface="Tahoma" panose="020B0604030504040204" pitchFamily="34" charset="0"/>
                <a:cs typeface="Tahoma" panose="020B0604030504040204" pitchFamily="34" charset="0"/>
              </a:rPr>
              <a:t>know’s</a:t>
            </a:r>
            <a:r>
              <a:rPr lang="en-US" sz="1500" b="1" dirty="0">
                <a:latin typeface="Tahoma" panose="020B0604030504040204" pitchFamily="34" charset="0"/>
                <a:ea typeface="Tahoma" panose="020B0604030504040204" pitchFamily="34" charset="0"/>
                <a:cs typeface="Tahoma" panose="020B0604030504040204" pitchFamily="34" charset="0"/>
              </a:rPr>
              <a:t> about the rising “</a:t>
            </a:r>
            <a:r>
              <a:rPr lang="en-US" sz="1500" b="1" dirty="0" err="1">
                <a:latin typeface="Tahoma" panose="020B0604030504040204" pitchFamily="34" charset="0"/>
                <a:ea typeface="Tahoma" panose="020B0604030504040204" pitchFamily="34" charset="0"/>
                <a:cs typeface="Tahoma" panose="020B0604030504040204" pitchFamily="34" charset="0"/>
              </a:rPr>
              <a:t>phigital</a:t>
            </a:r>
            <a:r>
              <a:rPr lang="en-US" sz="1500" b="1" dirty="0">
                <a:latin typeface="Tahoma" panose="020B0604030504040204" pitchFamily="34" charset="0"/>
                <a:ea typeface="Tahoma" panose="020B0604030504040204" pitchFamily="34" charset="0"/>
                <a:cs typeface="Tahoma" panose="020B0604030504040204" pitchFamily="34" charset="0"/>
              </a:rPr>
              <a:t>” student-and why their impact is enormous, </a:t>
            </a:r>
            <a:r>
              <a:rPr lang="en-US" sz="900" b="1" dirty="0" err="1">
                <a:latin typeface="Tahoma" panose="020B0604030504040204" pitchFamily="34" charset="0"/>
                <a:ea typeface="Tahoma" panose="020B0604030504040204" pitchFamily="34" charset="0"/>
                <a:cs typeface="Tahoma" panose="020B0604030504040204" pitchFamily="34" charset="0"/>
              </a:rPr>
              <a:t>Meris</a:t>
            </a:r>
            <a:r>
              <a:rPr lang="en-US" sz="900" b="1" dirty="0">
                <a:latin typeface="Tahoma" panose="020B0604030504040204" pitchFamily="34" charset="0"/>
                <a:ea typeface="Tahoma" panose="020B0604030504040204" pitchFamily="34" charset="0"/>
                <a:cs typeface="Tahoma" panose="020B0604030504040204" pitchFamily="34" charset="0"/>
              </a:rPr>
              <a:t> Stansbury, </a:t>
            </a:r>
            <a:r>
              <a:rPr lang="en-US" sz="900" b="1" dirty="0" err="1">
                <a:latin typeface="Tahoma" panose="020B0604030504040204" pitchFamily="34" charset="0"/>
                <a:ea typeface="Tahoma" panose="020B0604030504040204" pitchFamily="34" charset="0"/>
                <a:cs typeface="Tahoma" panose="020B0604030504040204" pitchFamily="34" charset="0"/>
              </a:rPr>
              <a:t>eCamous</a:t>
            </a:r>
            <a:r>
              <a:rPr lang="en-US" sz="900" b="1" dirty="0">
                <a:latin typeface="Tahoma" panose="020B0604030504040204" pitchFamily="34" charset="0"/>
                <a:ea typeface="Tahoma" panose="020B0604030504040204" pitchFamily="34" charset="0"/>
                <a:cs typeface="Tahoma" panose="020B0604030504040204" pitchFamily="34" charset="0"/>
              </a:rPr>
              <a:t> News</a:t>
            </a:r>
            <a:br>
              <a:rPr lang="en-US" sz="900" b="1" dirty="0">
                <a:latin typeface="Tahoma" panose="020B0604030504040204" pitchFamily="34" charset="0"/>
                <a:ea typeface="Tahoma" panose="020B0604030504040204" pitchFamily="34" charset="0"/>
                <a:cs typeface="Tahoma" panose="020B0604030504040204" pitchFamily="34" charset="0"/>
              </a:rPr>
            </a:br>
            <a:r>
              <a:rPr lang="en-US" sz="825" b="1" dirty="0">
                <a:latin typeface="Tahoma" panose="020B0604030504040204" pitchFamily="34" charset="0"/>
                <a:ea typeface="Tahoma" panose="020B0604030504040204" pitchFamily="34" charset="0"/>
                <a:cs typeface="Tahoma" panose="020B0604030504040204" pitchFamily="34" charset="0"/>
                <a:hlinkClick r:id="rId3"/>
              </a:rPr>
              <a:t>https://www.ecampusnews.com/campus-administration/education-gen-z-phigital-student</a:t>
            </a:r>
            <a:r>
              <a:rPr lang="en-US" sz="1200" b="1" dirty="0">
                <a:latin typeface="Tahoma" panose="020B0604030504040204" pitchFamily="34" charset="0"/>
                <a:ea typeface="Tahoma" panose="020B0604030504040204" pitchFamily="34" charset="0"/>
                <a:cs typeface="Tahoma" panose="020B0604030504040204" pitchFamily="34" charset="0"/>
                <a:hlinkClick r:id="rId3"/>
              </a:rPr>
              <a:t>/</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75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4"/>
          <a:srcRect l="21667" t="25834" r="32500" b="10731"/>
          <a:stretch/>
        </p:blipFill>
        <p:spPr>
          <a:xfrm>
            <a:off x="5609994" y="3339301"/>
            <a:ext cx="3534006" cy="2698697"/>
          </a:xfrm>
          <a:prstGeom prst="rect">
            <a:avLst/>
          </a:prstGeom>
        </p:spPr>
      </p:pic>
      <p:pic>
        <p:nvPicPr>
          <p:cNvPr id="5" name="Picture 4"/>
          <p:cNvPicPr>
            <a:picLocks noChangeAspect="1"/>
          </p:cNvPicPr>
          <p:nvPr/>
        </p:nvPicPr>
        <p:blipFill rotWithShape="1">
          <a:blip r:embed="rId5"/>
          <a:srcRect l="25000" t="15986" r="12500" b="24490"/>
          <a:stretch/>
        </p:blipFill>
        <p:spPr>
          <a:xfrm>
            <a:off x="0" y="3499593"/>
            <a:ext cx="5439441" cy="2538405"/>
          </a:xfrm>
          <a:prstGeom prst="rect">
            <a:avLst/>
          </a:prstGeom>
        </p:spPr>
      </p:pic>
    </p:spTree>
    <p:extLst>
      <p:ext uri="{BB962C8B-B14F-4D97-AF65-F5344CB8AC3E}">
        <p14:creationId xmlns:p14="http://schemas.microsoft.com/office/powerpoint/2010/main" val="2969013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8641" y="528971"/>
            <a:ext cx="6212012" cy="1656594"/>
          </a:xfrm>
        </p:spPr>
        <p:txBody>
          <a:bodyPr/>
          <a:lstStyle/>
          <a:p>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April 13, 2016</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The Fourth Industrial Revolution: </a:t>
            </a:r>
            <a:br>
              <a:rPr lang="en-US" sz="2100" b="1" dirty="0">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What it means, how to respond</a:t>
            </a:r>
            <a:br>
              <a:rPr lang="en-US" sz="15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rPr>
              <a:t>Klaus Schwab, Founder and Executive Chairman, World Economic Forum</a:t>
            </a:r>
            <a:br>
              <a:rPr lang="en-US" sz="750" b="1" dirty="0">
                <a:latin typeface="Tahoma" panose="020B0604030504040204" pitchFamily="34" charset="0"/>
                <a:ea typeface="Tahoma" panose="020B0604030504040204" pitchFamily="34" charset="0"/>
                <a:cs typeface="Tahoma" panose="020B0604030504040204" pitchFamily="34" charset="0"/>
              </a:rPr>
            </a:br>
            <a:r>
              <a:rPr lang="en-US" sz="750" b="1" dirty="0">
                <a:latin typeface="Tahoma" panose="020B0604030504040204" pitchFamily="34" charset="0"/>
                <a:ea typeface="Tahoma" panose="020B0604030504040204" pitchFamily="34" charset="0"/>
                <a:cs typeface="Tahoma" panose="020B0604030504040204" pitchFamily="34" charset="0"/>
                <a:hlinkClick r:id="rId2"/>
              </a:rPr>
              <a:t>https://www.weforum.org/agenda/2016/01/the-fourth-industrial-revolution-what-it-means-and-how-to-respond/</a:t>
            </a:r>
            <a:r>
              <a:rPr lang="en-US" sz="750" b="1" dirty="0">
                <a:latin typeface="Tahoma" panose="020B0604030504040204" pitchFamily="34" charset="0"/>
                <a:ea typeface="Tahoma" panose="020B0604030504040204" pitchFamily="34" charset="0"/>
                <a:cs typeface="Tahoma" panose="020B0604030504040204" pitchFamily="34" charset="0"/>
              </a:rPr>
              <a:t> </a:t>
            </a:r>
            <a:br>
              <a:rPr lang="en-US" sz="750" b="1" dirty="0">
                <a:latin typeface="Tahoma" panose="020B0604030504040204" pitchFamily="34" charset="0"/>
                <a:ea typeface="Tahoma" panose="020B0604030504040204" pitchFamily="34" charset="0"/>
                <a:cs typeface="Tahoma" panose="020B0604030504040204" pitchFamily="34" charset="0"/>
              </a:rPr>
            </a:br>
            <a:r>
              <a:rPr lang="en-US" sz="1350" b="1" dirty="0">
                <a:latin typeface="Tahoma" panose="020B0604030504040204" pitchFamily="34" charset="0"/>
                <a:ea typeface="Tahoma" panose="020B0604030504040204" pitchFamily="34" charset="0"/>
                <a:cs typeface="Tahoma" panose="020B0604030504040204" pitchFamily="34" charset="0"/>
                <a:hlinkClick r:id="rId3"/>
              </a:rPr>
              <a:t>http://trainingshare.com/fourth-industrial-evolution-video-clip.php</a:t>
            </a:r>
            <a:r>
              <a:rPr lang="en-US" sz="1350" b="1" dirty="0">
                <a:latin typeface="Tahoma" panose="020B0604030504040204" pitchFamily="34" charset="0"/>
                <a:ea typeface="Tahoma" panose="020B0604030504040204" pitchFamily="34" charset="0"/>
                <a:cs typeface="Tahoma" panose="020B0604030504040204" pitchFamily="34" charset="0"/>
              </a:rPr>
              <a:t> </a:t>
            </a:r>
            <a:br>
              <a:rPr lang="en-US" sz="45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4"/>
              </a:rPr>
              <a:t>http://www.tubechop.com/watch/8280981</a:t>
            </a:r>
            <a:br>
              <a:rPr lang="en-US" sz="2100" dirty="0"/>
            </a:br>
            <a:endParaRPr lang="en-US" sz="75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1828801" y="5200650"/>
            <a:ext cx="34289" cy="300082"/>
          </a:xfrm>
          <a:prstGeom prst="rect">
            <a:avLst/>
          </a:prstGeom>
          <a:noFill/>
        </p:spPr>
        <p:txBody>
          <a:bodyPr wrap="square" rtlCol="0">
            <a:spAutoFit/>
          </a:bodyPr>
          <a:lstStyle/>
          <a:p>
            <a:pPr defTabSz="685800">
              <a:defRPr/>
            </a:pPr>
            <a:endParaRPr lang="en-US" sz="1350" kern="0" dirty="0">
              <a:solidFill>
                <a:sysClr val="windowText" lastClr="000000"/>
              </a:solidFill>
              <a:latin typeface="Calibri"/>
            </a:endParaRPr>
          </a:p>
        </p:txBody>
      </p:sp>
      <p:pic>
        <p:nvPicPr>
          <p:cNvPr id="5" name="Picture 4"/>
          <p:cNvPicPr>
            <a:picLocks noChangeAspect="1"/>
          </p:cNvPicPr>
          <p:nvPr/>
        </p:nvPicPr>
        <p:blipFill rotWithShape="1">
          <a:blip r:embed="rId5"/>
          <a:srcRect l="35294" t="35574" r="10294" b="26700"/>
          <a:stretch/>
        </p:blipFill>
        <p:spPr>
          <a:xfrm>
            <a:off x="1863091" y="2856744"/>
            <a:ext cx="5539436" cy="3144006"/>
          </a:xfrm>
          <a:prstGeom prst="rect">
            <a:avLst/>
          </a:prstGeom>
        </p:spPr>
      </p:pic>
      <p:sp>
        <p:nvSpPr>
          <p:cNvPr id="6" name="Action Button: Movie 5">
            <a:hlinkClick r:id="rId3" highlightClick="1"/>
          </p:cNvPr>
          <p:cNvSpPr/>
          <p:nvPr/>
        </p:nvSpPr>
        <p:spPr>
          <a:xfrm>
            <a:off x="8207653" y="1090656"/>
            <a:ext cx="781812" cy="781812"/>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a:endParaRPr>
          </a:p>
        </p:txBody>
      </p:sp>
      <p:pic>
        <p:nvPicPr>
          <p:cNvPr id="7" name="Picture 6"/>
          <p:cNvPicPr>
            <a:picLocks noChangeAspect="1"/>
          </p:cNvPicPr>
          <p:nvPr/>
        </p:nvPicPr>
        <p:blipFill rotWithShape="1">
          <a:blip r:embed="rId6"/>
          <a:srcRect l="16891" t="18266" r="5619" b="3417"/>
          <a:stretch/>
        </p:blipFill>
        <p:spPr>
          <a:xfrm>
            <a:off x="8205240" y="1256815"/>
            <a:ext cx="784225" cy="449495"/>
          </a:xfrm>
          <a:prstGeom prst="rect">
            <a:avLst/>
          </a:prstGeom>
        </p:spPr>
      </p:pic>
    </p:spTree>
    <p:extLst>
      <p:ext uri="{BB962C8B-B14F-4D97-AF65-F5344CB8AC3E}">
        <p14:creationId xmlns:p14="http://schemas.microsoft.com/office/powerpoint/2010/main" val="2747497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381000" y="421444"/>
            <a:ext cx="8382000" cy="2245556"/>
          </a:xfrm>
        </p:spPr>
        <p:txBody>
          <a:bodyPr vert="horz" lIns="91440" tIns="45720" rIns="91440" bIns="45720" rtlCol="0" anchor="ct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April 29, 2020</a:t>
            </a:r>
            <a:b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Zoom Boom</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rPr>
              <a:t>Synchronous instruction is trending, but experts say a more intentional mix of live and asynchronous classwork is necessary for future remote terms.</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Colleen Flaherty, Inside Higher Ed</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100" b="1" u="sng" dirty="0">
                <a:latin typeface="Tahoma" panose="020B0604030504040204" pitchFamily="34" charset="0"/>
                <a:ea typeface="Tahoma" panose="020B0604030504040204" pitchFamily="34" charset="0"/>
                <a:cs typeface="Tahoma" panose="020B0604030504040204" pitchFamily="34" charset="0"/>
                <a:hlinkClick r:id="rId2"/>
              </a:rPr>
              <a:t>https://www.insidehighered.com/news/2020/04/29/synchronous-instruction-hot-right-now-it-sustainable</a:t>
            </a:r>
            <a:r>
              <a:rPr lang="en-US" sz="1100" b="1" u="sng" dirty="0">
                <a:latin typeface="Tahoma" panose="020B0604030504040204" pitchFamily="34" charset="0"/>
                <a:ea typeface="Tahoma" panose="020B0604030504040204" pitchFamily="34" charset="0"/>
                <a:cs typeface="Tahoma" panose="020B0604030504040204" pitchFamily="34" charset="0"/>
              </a:rPr>
              <a:t> </a:t>
            </a:r>
            <a:endParaRPr lang="en-US" sz="18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CB5036B2-A379-4797-9CED-DAB7309747D0}"/>
              </a:ext>
            </a:extLst>
          </p:cNvPr>
          <p:cNvPicPr>
            <a:picLocks noChangeAspect="1"/>
          </p:cNvPicPr>
          <p:nvPr/>
        </p:nvPicPr>
        <p:blipFill rotWithShape="1">
          <a:blip r:embed="rId3"/>
          <a:srcRect l="11666" t="26145" r="35833" b="7312"/>
          <a:stretch/>
        </p:blipFill>
        <p:spPr>
          <a:xfrm>
            <a:off x="2606217" y="2750820"/>
            <a:ext cx="4800600" cy="4038600"/>
          </a:xfrm>
          <a:prstGeom prst="rect">
            <a:avLst/>
          </a:prstGeom>
        </p:spPr>
      </p:pic>
    </p:spTree>
    <p:extLst>
      <p:ext uri="{BB962C8B-B14F-4D97-AF65-F5344CB8AC3E}">
        <p14:creationId xmlns:p14="http://schemas.microsoft.com/office/powerpoint/2010/main" val="2134358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5DAE0-22A9-42C0-96CF-7BF6F1314F28}"/>
              </a:ext>
            </a:extLst>
          </p:cNvPr>
          <p:cNvSpPr>
            <a:spLocks noGrp="1"/>
          </p:cNvSpPr>
          <p:nvPr>
            <p:ph type="title"/>
          </p:nvPr>
        </p:nvSpPr>
        <p:spPr>
          <a:xfrm>
            <a:off x="356461" y="457200"/>
            <a:ext cx="8254139" cy="2133600"/>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October 6, 2020</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Faculty Confidence in Online Learning Grows</a:t>
            </a:r>
            <a:br>
              <a:rPr lang="en-US" sz="32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Doug Lederman, Inside Higher Ed</a:t>
            </a:r>
            <a:br>
              <a:rPr lang="en-US" b="1" dirty="0">
                <a:latin typeface="Tahoma" panose="020B0604030504040204" pitchFamily="34" charset="0"/>
                <a:ea typeface="Tahoma" panose="020B0604030504040204" pitchFamily="34" charset="0"/>
                <a:cs typeface="Tahoma" panose="020B0604030504040204" pitchFamily="34" charset="0"/>
              </a:rPr>
            </a:br>
            <a:r>
              <a:rPr lang="en-US" sz="1400" b="1" u="sng" dirty="0">
                <a:latin typeface="Tahoma" panose="020B0604030504040204" pitchFamily="34" charset="0"/>
                <a:ea typeface="Tahoma" panose="020B0604030504040204" pitchFamily="34" charset="0"/>
                <a:cs typeface="Tahoma" panose="020B0604030504040204" pitchFamily="34" charset="0"/>
                <a:hlinkClick r:id="rId2"/>
              </a:rPr>
              <a:t>https://www.insidehighered.com/digital-learning/article/2020/10/06/covid-era-experience-strengthens-faculty-belief-value-online</a:t>
            </a:r>
            <a:r>
              <a:rPr lang="en-US" sz="1400" b="1" u="sng" dirty="0">
                <a:latin typeface="Tahoma" panose="020B0604030504040204" pitchFamily="34" charset="0"/>
                <a:ea typeface="Tahoma" panose="020B0604030504040204" pitchFamily="34" charset="0"/>
                <a:cs typeface="Tahoma" panose="020B0604030504040204" pitchFamily="34" charset="0"/>
              </a:rPr>
              <a:t> </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DF791779-C890-416F-A431-64249D359731}"/>
              </a:ext>
            </a:extLst>
          </p:cNvPr>
          <p:cNvPicPr>
            <a:picLocks noChangeAspect="1"/>
          </p:cNvPicPr>
          <p:nvPr/>
        </p:nvPicPr>
        <p:blipFill rotWithShape="1">
          <a:blip r:embed="rId3"/>
          <a:srcRect l="17500" t="18308" r="36666" b="12797"/>
          <a:stretch/>
        </p:blipFill>
        <p:spPr>
          <a:xfrm>
            <a:off x="76200" y="2819400"/>
            <a:ext cx="4343400" cy="3948546"/>
          </a:xfrm>
          <a:prstGeom prst="rect">
            <a:avLst/>
          </a:prstGeom>
        </p:spPr>
      </p:pic>
      <p:pic>
        <p:nvPicPr>
          <p:cNvPr id="6" name="Picture 5">
            <a:extLst>
              <a:ext uri="{FF2B5EF4-FFF2-40B4-BE49-F238E27FC236}">
                <a16:creationId xmlns:a16="http://schemas.microsoft.com/office/drawing/2014/main" id="{77A426A4-6C7E-4351-8F70-31768D27F58A}"/>
              </a:ext>
            </a:extLst>
          </p:cNvPr>
          <p:cNvPicPr>
            <a:picLocks noChangeAspect="1"/>
          </p:cNvPicPr>
          <p:nvPr/>
        </p:nvPicPr>
        <p:blipFill>
          <a:blip r:embed="rId4"/>
          <a:stretch>
            <a:fillRect/>
          </a:stretch>
        </p:blipFill>
        <p:spPr>
          <a:xfrm>
            <a:off x="4300780" y="3602449"/>
            <a:ext cx="4767020" cy="1599358"/>
          </a:xfrm>
          <a:prstGeom prst="rect">
            <a:avLst/>
          </a:prstGeom>
        </p:spPr>
      </p:pic>
      <p:pic>
        <p:nvPicPr>
          <p:cNvPr id="7" name="Picture 6">
            <a:extLst>
              <a:ext uri="{FF2B5EF4-FFF2-40B4-BE49-F238E27FC236}">
                <a16:creationId xmlns:a16="http://schemas.microsoft.com/office/drawing/2014/main" id="{F838F7D9-8967-426A-B12F-DB8FE0F95E97}"/>
              </a:ext>
            </a:extLst>
          </p:cNvPr>
          <p:cNvPicPr>
            <a:picLocks noChangeAspect="1"/>
          </p:cNvPicPr>
          <p:nvPr/>
        </p:nvPicPr>
        <p:blipFill>
          <a:blip r:embed="rId5"/>
          <a:stretch>
            <a:fillRect/>
          </a:stretch>
        </p:blipFill>
        <p:spPr>
          <a:xfrm>
            <a:off x="4633993" y="5201807"/>
            <a:ext cx="4545386" cy="1424872"/>
          </a:xfrm>
          <a:prstGeom prst="rect">
            <a:avLst/>
          </a:prstGeom>
        </p:spPr>
      </p:pic>
    </p:spTree>
    <p:extLst>
      <p:ext uri="{BB962C8B-B14F-4D97-AF65-F5344CB8AC3E}">
        <p14:creationId xmlns:p14="http://schemas.microsoft.com/office/powerpoint/2010/main" val="3342363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0121-D125-4794-BD9C-AE644C4F8011}"/>
              </a:ext>
            </a:extLst>
          </p:cNvPr>
          <p:cNvSpPr>
            <a:spLocks noGrp="1"/>
          </p:cNvSpPr>
          <p:nvPr>
            <p:ph type="title"/>
          </p:nvPr>
        </p:nvSpPr>
        <p:spPr>
          <a:xfrm>
            <a:off x="457200" y="274638"/>
            <a:ext cx="8153400" cy="2773362"/>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August 26, 2020</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Zoom, Microsoft and Apple take on remote learning challenges as kids head back to school</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Dalvin Brown, USA Today</a:t>
            </a:r>
            <a:br>
              <a:rPr lang="en-US" sz="2800" b="1" dirty="0">
                <a:latin typeface="Tahoma" panose="020B0604030504040204" pitchFamily="34" charset="0"/>
                <a:ea typeface="Tahoma" panose="020B0604030504040204" pitchFamily="34" charset="0"/>
                <a:cs typeface="Tahoma" panose="020B0604030504040204" pitchFamily="34" charset="0"/>
              </a:rPr>
            </a:br>
            <a:r>
              <a:rPr lang="en-US" sz="800" b="1" dirty="0">
                <a:latin typeface="Tahoma" panose="020B0604030504040204" pitchFamily="34" charset="0"/>
                <a:ea typeface="Tahoma" panose="020B0604030504040204" pitchFamily="34" charset="0"/>
                <a:cs typeface="Tahoma" panose="020B0604030504040204" pitchFamily="34" charset="0"/>
                <a:hlinkClick r:id="rId2"/>
              </a:rPr>
              <a:t>https://www.usatoday.com/story/tech/2020/08/26/zoom-google-apple-tech-firms-meet-remote-learning-needs-school-starts/5598975002/</a:t>
            </a:r>
            <a:r>
              <a:rPr lang="en-US" sz="800" b="1" dirty="0">
                <a:latin typeface="Tahoma" panose="020B0604030504040204" pitchFamily="34" charset="0"/>
                <a:ea typeface="Tahoma" panose="020B0604030504040204" pitchFamily="34" charset="0"/>
                <a:cs typeface="Tahoma" panose="020B0604030504040204" pitchFamily="34" charset="0"/>
              </a:rPr>
              <a:t>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3BAEDA7A-B1E4-4F52-94E2-8F257697AACA}"/>
              </a:ext>
            </a:extLst>
          </p:cNvPr>
          <p:cNvPicPr>
            <a:picLocks noChangeAspect="1"/>
          </p:cNvPicPr>
          <p:nvPr/>
        </p:nvPicPr>
        <p:blipFill>
          <a:blip r:embed="rId3"/>
          <a:stretch>
            <a:fillRect/>
          </a:stretch>
        </p:blipFill>
        <p:spPr>
          <a:xfrm>
            <a:off x="13607" y="3200400"/>
            <a:ext cx="6286500" cy="3533775"/>
          </a:xfrm>
          <a:prstGeom prst="rect">
            <a:avLst/>
          </a:prstGeom>
        </p:spPr>
      </p:pic>
      <p:pic>
        <p:nvPicPr>
          <p:cNvPr id="6" name="Picture 5">
            <a:extLst>
              <a:ext uri="{FF2B5EF4-FFF2-40B4-BE49-F238E27FC236}">
                <a16:creationId xmlns:a16="http://schemas.microsoft.com/office/drawing/2014/main" id="{D54DBFD2-9A5C-4269-86B0-2CAC5405C8CC}"/>
              </a:ext>
            </a:extLst>
          </p:cNvPr>
          <p:cNvPicPr>
            <a:picLocks noChangeAspect="1"/>
          </p:cNvPicPr>
          <p:nvPr/>
        </p:nvPicPr>
        <p:blipFill>
          <a:blip r:embed="rId4"/>
          <a:stretch>
            <a:fillRect/>
          </a:stretch>
        </p:blipFill>
        <p:spPr>
          <a:xfrm>
            <a:off x="6300107" y="2924175"/>
            <a:ext cx="2857500" cy="3810000"/>
          </a:xfrm>
          <a:prstGeom prst="rect">
            <a:avLst/>
          </a:prstGeom>
        </p:spPr>
      </p:pic>
    </p:spTree>
    <p:extLst>
      <p:ext uri="{BB962C8B-B14F-4D97-AF65-F5344CB8AC3E}">
        <p14:creationId xmlns:p14="http://schemas.microsoft.com/office/powerpoint/2010/main" val="646847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1268543" y="679367"/>
            <a:ext cx="6229350" cy="2022872"/>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August 2, 2018</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7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On Demand</a:t>
            </a:r>
            <a:br>
              <a:rPr lang="en-US" sz="450" b="1" dirty="0">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Hey, Alexa, Should We Bring Virtual Assistants to Campus? These Colleges Gave Them a Shot</a:t>
            </a:r>
            <a:br>
              <a:rPr lang="en-US" b="1" dirty="0">
                <a:latin typeface="Tahoma" panose="020B0604030504040204" pitchFamily="34" charset="0"/>
                <a:ea typeface="Tahoma" panose="020B0604030504040204" pitchFamily="34" charset="0"/>
                <a:cs typeface="Tahoma" panose="020B0604030504040204" pitchFamily="34" charset="0"/>
              </a:rPr>
            </a:br>
            <a:r>
              <a:rPr lang="en-US" sz="1350" b="1" dirty="0">
                <a:latin typeface="Tahoma" panose="020B0604030504040204" pitchFamily="34" charset="0"/>
                <a:ea typeface="Tahoma" panose="020B0604030504040204" pitchFamily="34" charset="0"/>
                <a:cs typeface="Tahoma" panose="020B0604030504040204" pitchFamily="34" charset="0"/>
              </a:rPr>
              <a:t>Lindsey Ellis, The Chronicle of Higher Education</a:t>
            </a:r>
            <a:br>
              <a:rPr lang="en-US" sz="9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https://www.chronicle.com/article/Hey-Alexa-Should-We-Bring/244129</a:t>
            </a:r>
            <a:r>
              <a:rPr lang="en-US" sz="900" b="1" dirty="0">
                <a:latin typeface="Tahoma" panose="020B0604030504040204" pitchFamily="34" charset="0"/>
                <a:ea typeface="Tahoma" panose="020B0604030504040204" pitchFamily="34" charset="0"/>
                <a:cs typeface="Tahoma" panose="020B0604030504040204" pitchFamily="34" charset="0"/>
              </a:rPr>
              <a:t> </a:t>
            </a:r>
            <a:endParaRPr lang="en-US" sz="105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0A7E8AFF-ACAF-4EDC-B95A-C7152E579B59}"/>
              </a:ext>
            </a:extLst>
          </p:cNvPr>
          <p:cNvPicPr>
            <a:picLocks noChangeAspect="1"/>
          </p:cNvPicPr>
          <p:nvPr/>
        </p:nvPicPr>
        <p:blipFill rotWithShape="1">
          <a:blip r:embed="rId3"/>
          <a:srcRect l="22500" t="27928" r="31667" b="1715"/>
          <a:stretch/>
        </p:blipFill>
        <p:spPr>
          <a:xfrm>
            <a:off x="5678396" y="3232397"/>
            <a:ext cx="3534286" cy="3277247"/>
          </a:xfrm>
          <a:prstGeom prst="rect">
            <a:avLst/>
          </a:prstGeom>
        </p:spPr>
      </p:pic>
      <p:pic>
        <p:nvPicPr>
          <p:cNvPr id="6" name="Picture 5">
            <a:extLst>
              <a:ext uri="{FF2B5EF4-FFF2-40B4-BE49-F238E27FC236}">
                <a16:creationId xmlns:a16="http://schemas.microsoft.com/office/drawing/2014/main" id="{5546AAD9-E1DF-4259-9B4A-2966BE70D91A}"/>
              </a:ext>
            </a:extLst>
          </p:cNvPr>
          <p:cNvPicPr>
            <a:picLocks noChangeAspect="1"/>
          </p:cNvPicPr>
          <p:nvPr/>
        </p:nvPicPr>
        <p:blipFill rotWithShape="1">
          <a:blip r:embed="rId4"/>
          <a:srcRect l="19167" t="20449" r="20000" b="24144"/>
          <a:stretch/>
        </p:blipFill>
        <p:spPr>
          <a:xfrm>
            <a:off x="0" y="3335871"/>
            <a:ext cx="4611590" cy="2842762"/>
          </a:xfrm>
          <a:prstGeom prst="rect">
            <a:avLst/>
          </a:prstGeom>
        </p:spPr>
      </p:pic>
      <p:pic>
        <p:nvPicPr>
          <p:cNvPr id="7" name="Picture 2" descr="Image result for google home">
            <a:extLst>
              <a:ext uri="{FF2B5EF4-FFF2-40B4-BE49-F238E27FC236}">
                <a16:creationId xmlns:a16="http://schemas.microsoft.com/office/drawing/2014/main" id="{61E71567-3A97-42F8-BF96-3C488FC781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7060" y="4278738"/>
            <a:ext cx="2197933" cy="11845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8C27DFC-8C14-4E79-8EC6-2886601762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7648" y="4086723"/>
            <a:ext cx="942915" cy="1070049"/>
          </a:xfrm>
          <a:prstGeom prst="rect">
            <a:avLst/>
          </a:prstGeom>
        </p:spPr>
      </p:pic>
    </p:spTree>
    <p:extLst>
      <p:ext uri="{BB962C8B-B14F-4D97-AF65-F5344CB8AC3E}">
        <p14:creationId xmlns:p14="http://schemas.microsoft.com/office/powerpoint/2010/main" val="2833691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829143" y="732477"/>
            <a:ext cx="7078168" cy="2158972"/>
          </a:xfrm>
        </p:spPr>
        <p:txBody>
          <a:bodyPr>
            <a:normAutofit/>
          </a:bodyPr>
          <a:lstStyle/>
          <a:p>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May/June 2020</a:t>
            </a:r>
            <a:b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On Demand</a:t>
            </a:r>
            <a:b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325" b="1" dirty="0">
                <a:latin typeface="Tahoma" panose="020B0604030504040204" pitchFamily="34" charset="0"/>
                <a:ea typeface="Tahoma" panose="020B0604030504040204" pitchFamily="34" charset="0"/>
                <a:cs typeface="Tahoma" panose="020B0604030504040204" pitchFamily="34" charset="0"/>
              </a:rPr>
              <a:t>Chatting with Chatbots and Text Buddies</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Lindsey McKenzie, Inside Higher Ed</a:t>
            </a:r>
            <a:br>
              <a:rPr lang="en-US" sz="12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https://www.insidehighered.com/news/2019/09/06/expansion-chatbots-higher-ed</a:t>
            </a:r>
            <a:r>
              <a:rPr lang="en-US" sz="900" b="1" dirty="0">
                <a:latin typeface="Tahoma" panose="020B0604030504040204" pitchFamily="34" charset="0"/>
                <a:ea typeface="Tahoma" panose="020B0604030504040204" pitchFamily="34" charset="0"/>
                <a:cs typeface="Tahoma" panose="020B0604030504040204" pitchFamily="34" charset="0"/>
              </a:rPr>
              <a:t> </a:t>
            </a:r>
            <a:br>
              <a:rPr lang="en-US" sz="900" b="1" dirty="0">
                <a:latin typeface="Tahoma" panose="020B0604030504040204" pitchFamily="34" charset="0"/>
                <a:ea typeface="Tahoma" panose="020B0604030504040204" pitchFamily="34" charset="0"/>
                <a:cs typeface="Tahoma" panose="020B0604030504040204" pitchFamily="34" charset="0"/>
              </a:rPr>
            </a:br>
            <a:r>
              <a:rPr lang="en-US" sz="1350" b="1" u="sng" dirty="0">
                <a:latin typeface="Tahoma" panose="020B0604030504040204" pitchFamily="34" charset="0"/>
                <a:ea typeface="Tahoma" panose="020B0604030504040204" pitchFamily="34" charset="0"/>
                <a:cs typeface="Tahoma" panose="020B0604030504040204" pitchFamily="34" charset="0"/>
                <a:hlinkClick r:id="rId3"/>
              </a:rPr>
              <a:t>https://www.usatoday.com/story/tech/2019/11/08/alexa-google-assistant-ai-robots-become-substitute-friends/4057885002/</a:t>
            </a:r>
            <a:endParaRPr lang="en-US" sz="135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BFA1E7EF-9B65-4CF9-9BDF-674BE91E3C8B}"/>
              </a:ext>
            </a:extLst>
          </p:cNvPr>
          <p:cNvPicPr>
            <a:picLocks noChangeAspect="1"/>
          </p:cNvPicPr>
          <p:nvPr/>
        </p:nvPicPr>
        <p:blipFill rotWithShape="1">
          <a:blip r:embed="rId4"/>
          <a:srcRect l="10208" t="14114" r="33027" b="23074"/>
          <a:stretch/>
        </p:blipFill>
        <p:spPr>
          <a:xfrm>
            <a:off x="-86498" y="3008870"/>
            <a:ext cx="3143250" cy="2800350"/>
          </a:xfrm>
          <a:prstGeom prst="rect">
            <a:avLst/>
          </a:prstGeom>
        </p:spPr>
      </p:pic>
      <p:pic>
        <p:nvPicPr>
          <p:cNvPr id="5" name="Picture 4">
            <a:extLst>
              <a:ext uri="{FF2B5EF4-FFF2-40B4-BE49-F238E27FC236}">
                <a16:creationId xmlns:a16="http://schemas.microsoft.com/office/drawing/2014/main" id="{3028397C-C0A6-4225-B4F4-0E4DC8D06B38}"/>
              </a:ext>
            </a:extLst>
          </p:cNvPr>
          <p:cNvPicPr>
            <a:picLocks noChangeAspect="1"/>
          </p:cNvPicPr>
          <p:nvPr/>
        </p:nvPicPr>
        <p:blipFill rotWithShape="1">
          <a:blip r:embed="rId5"/>
          <a:srcRect l="19167" t="28920" r="40000" b="3624"/>
          <a:stretch/>
        </p:blipFill>
        <p:spPr>
          <a:xfrm>
            <a:off x="6469985" y="3166451"/>
            <a:ext cx="2147630" cy="2103800"/>
          </a:xfrm>
          <a:prstGeom prst="rect">
            <a:avLst/>
          </a:prstGeom>
        </p:spPr>
      </p:pic>
      <p:pic>
        <p:nvPicPr>
          <p:cNvPr id="6" name="Picture 4" descr="A close up of a device&#10;&#10;Description automatically generated">
            <a:extLst>
              <a:ext uri="{FF2B5EF4-FFF2-40B4-BE49-F238E27FC236}">
                <a16:creationId xmlns:a16="http://schemas.microsoft.com/office/drawing/2014/main" id="{84CDE957-0F3F-476E-A02F-49D7DFAA14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1978" y="3200400"/>
            <a:ext cx="2581394" cy="153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297BC6AC-A19C-492F-B1B3-222AB2DAE9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73366" y="4795213"/>
            <a:ext cx="2000387" cy="1125218"/>
          </a:xfrm>
          <a:prstGeom prst="rect">
            <a:avLst/>
          </a:prstGeom>
        </p:spPr>
      </p:pic>
    </p:spTree>
    <p:extLst>
      <p:ext uri="{BB962C8B-B14F-4D97-AF65-F5344CB8AC3E}">
        <p14:creationId xmlns:p14="http://schemas.microsoft.com/office/powerpoint/2010/main" val="3859495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B0888-338F-4DF4-A587-738166B5288E}"/>
              </a:ext>
            </a:extLst>
          </p:cNvPr>
          <p:cNvSpPr>
            <a:spLocks noGrp="1"/>
          </p:cNvSpPr>
          <p:nvPr>
            <p:ph type="title"/>
          </p:nvPr>
        </p:nvSpPr>
        <p:spPr>
          <a:xfrm>
            <a:off x="1125666" y="500686"/>
            <a:ext cx="6391660" cy="2093118"/>
          </a:xfrm>
        </p:spPr>
        <p:txBody>
          <a:bodyPr>
            <a:normAutofit/>
          </a:bodyPr>
          <a:lstStyle/>
          <a:p>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June 3, 2017</a:t>
            </a:r>
            <a:br>
              <a:rPr lang="en-US" sz="2325" b="1" dirty="0">
                <a:latin typeface="Tahoma" panose="020B0604030504040204" pitchFamily="34" charset="0"/>
                <a:ea typeface="Tahoma" panose="020B0604030504040204" pitchFamily="34" charset="0"/>
                <a:cs typeface="Tahoma" panose="020B0604030504040204" pitchFamily="34" charset="0"/>
              </a:rPr>
            </a:br>
            <a:r>
              <a:rPr lang="en-US" sz="2325" b="1" dirty="0">
                <a:latin typeface="Tahoma" panose="020B0604030504040204" pitchFamily="34" charset="0"/>
                <a:ea typeface="Tahoma" panose="020B0604030504040204" pitchFamily="34" charset="0"/>
                <a:cs typeface="Tahoma" panose="020B0604030504040204" pitchFamily="34" charset="0"/>
              </a:rPr>
              <a:t>How PLATO changed the World…in 1960</a:t>
            </a:r>
            <a:br>
              <a:rPr lang="en-US" sz="2325" b="1" dirty="0">
                <a:latin typeface="Tahoma" panose="020B0604030504040204" pitchFamily="34" charset="0"/>
                <a:ea typeface="Tahoma" panose="020B0604030504040204" pitchFamily="34" charset="0"/>
                <a:cs typeface="Tahoma" panose="020B0604030504040204" pitchFamily="34" charset="0"/>
              </a:rPr>
            </a:br>
            <a:r>
              <a:rPr lang="en-US" sz="2325" b="1" dirty="0" err="1">
                <a:latin typeface="Tahoma" panose="020B0604030504040204" pitchFamily="34" charset="0"/>
                <a:ea typeface="Tahoma" panose="020B0604030504040204" pitchFamily="34" charset="0"/>
                <a:cs typeface="Tahoma" panose="020B0604030504040204" pitchFamily="34" charset="0"/>
              </a:rPr>
              <a:t>Cait</a:t>
            </a:r>
            <a:r>
              <a:rPr lang="en-US" sz="2325" b="1" dirty="0">
                <a:latin typeface="Tahoma" panose="020B0604030504040204" pitchFamily="34" charset="0"/>
                <a:ea typeface="Tahoma" panose="020B0604030504040204" pitchFamily="34" charset="0"/>
                <a:cs typeface="Tahoma" panose="020B0604030504040204" pitchFamily="34" charset="0"/>
              </a:rPr>
              <a:t> Etherington, </a:t>
            </a:r>
            <a:r>
              <a:rPr lang="en-US" sz="2325" b="1" dirty="0" err="1">
                <a:latin typeface="Tahoma" panose="020B0604030504040204" pitchFamily="34" charset="0"/>
                <a:ea typeface="Tahoma" panose="020B0604030504040204" pitchFamily="34" charset="0"/>
                <a:cs typeface="Tahoma" panose="020B0604030504040204" pitchFamily="34" charset="0"/>
              </a:rPr>
              <a:t>ElearningInside</a:t>
            </a:r>
            <a:r>
              <a:rPr lang="en-US" sz="2325" b="1" dirty="0">
                <a:latin typeface="Tahoma" panose="020B0604030504040204" pitchFamily="34" charset="0"/>
                <a:ea typeface="Tahoma" panose="020B0604030504040204" pitchFamily="34" charset="0"/>
                <a:cs typeface="Tahoma" panose="020B0604030504040204" pitchFamily="34" charset="0"/>
              </a:rPr>
              <a:t> News</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https://news.elearninginside.com/how-plato-changed-the-world-in-1960/</a:t>
            </a:r>
            <a:r>
              <a:rPr lang="en-US" sz="1200" b="1" dirty="0">
                <a:latin typeface="Tahoma" panose="020B0604030504040204" pitchFamily="34" charset="0"/>
                <a:ea typeface="Tahoma" panose="020B0604030504040204" pitchFamily="34" charset="0"/>
                <a:cs typeface="Tahoma" panose="020B0604030504040204" pitchFamily="34" charset="0"/>
              </a:rPr>
              <a:t> </a:t>
            </a:r>
            <a:br>
              <a:rPr lang="en-US" sz="750" b="1" dirty="0">
                <a:latin typeface="Tahoma" panose="020B0604030504040204" pitchFamily="34" charset="0"/>
                <a:ea typeface="Tahoma" panose="020B0604030504040204" pitchFamily="34" charset="0"/>
                <a:cs typeface="Tahoma" panose="020B0604030504040204" pitchFamily="34" charset="0"/>
              </a:rPr>
            </a:br>
            <a:r>
              <a:rPr lang="en-US" sz="825" dirty="0">
                <a:latin typeface="Tahoma" panose="020B0604030504040204" pitchFamily="34" charset="0"/>
                <a:ea typeface="Tahoma" panose="020B0604030504040204" pitchFamily="34" charset="0"/>
                <a:cs typeface="Tahoma" panose="020B0604030504040204" pitchFamily="34" charset="0"/>
              </a:rPr>
              <a:t>PLATO was the first generalized computer-assisted instruction system. Starting in 1960, it ran on the University of Illinois' ILLIAC I computer. By the late 1970s, it supported several thousand graphics terminals distributed worldwide, running on nearly a dozen different networked mainframe computers. Many modern concepts in multi-user computing were originally developed on PLATO, including forums, message boards, online testing, e-mail, chat rooms, picture languages, instant messaging, remote screen sharing, and multiplayer games.</a:t>
            </a:r>
            <a:endParaRPr lang="en-US" sz="75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C672F354-EE25-49E0-885A-77AB980C1B63}"/>
              </a:ext>
            </a:extLst>
          </p:cNvPr>
          <p:cNvPicPr>
            <a:picLocks noChangeAspect="1"/>
          </p:cNvPicPr>
          <p:nvPr/>
        </p:nvPicPr>
        <p:blipFill rotWithShape="1">
          <a:blip r:embed="rId3"/>
          <a:srcRect l="17500" t="11946" r="39167" b="11259"/>
          <a:stretch/>
        </p:blipFill>
        <p:spPr>
          <a:xfrm>
            <a:off x="2743200" y="3186113"/>
            <a:ext cx="2971800" cy="2571750"/>
          </a:xfrm>
          <a:prstGeom prst="rect">
            <a:avLst/>
          </a:prstGeom>
        </p:spPr>
      </p:pic>
      <p:pic>
        <p:nvPicPr>
          <p:cNvPr id="6" name="Picture 5">
            <a:extLst>
              <a:ext uri="{FF2B5EF4-FFF2-40B4-BE49-F238E27FC236}">
                <a16:creationId xmlns:a16="http://schemas.microsoft.com/office/drawing/2014/main" id="{23EF4369-D94F-4A67-A377-F60D32D8FF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3200808"/>
            <a:ext cx="3429000" cy="2557055"/>
          </a:xfrm>
          <a:prstGeom prst="rect">
            <a:avLst/>
          </a:prstGeom>
        </p:spPr>
      </p:pic>
      <p:pic>
        <p:nvPicPr>
          <p:cNvPr id="9" name="Picture 8">
            <a:extLst>
              <a:ext uri="{FF2B5EF4-FFF2-40B4-BE49-F238E27FC236}">
                <a16:creationId xmlns:a16="http://schemas.microsoft.com/office/drawing/2014/main" id="{5B4DD9E8-A3CD-4524-892D-BDF361656973}"/>
              </a:ext>
            </a:extLst>
          </p:cNvPr>
          <p:cNvPicPr>
            <a:picLocks noChangeAspect="1"/>
          </p:cNvPicPr>
          <p:nvPr/>
        </p:nvPicPr>
        <p:blipFill rotWithShape="1">
          <a:blip r:embed="rId5"/>
          <a:srcRect l="22500" t="19922" r="28333" b="8642"/>
          <a:stretch/>
        </p:blipFill>
        <p:spPr>
          <a:xfrm>
            <a:off x="187276" y="3045007"/>
            <a:ext cx="1208213" cy="1167257"/>
          </a:xfrm>
          <a:prstGeom prst="rect">
            <a:avLst/>
          </a:prstGeom>
        </p:spPr>
      </p:pic>
      <p:pic>
        <p:nvPicPr>
          <p:cNvPr id="11" name="Picture 10">
            <a:extLst>
              <a:ext uri="{FF2B5EF4-FFF2-40B4-BE49-F238E27FC236}">
                <a16:creationId xmlns:a16="http://schemas.microsoft.com/office/drawing/2014/main" id="{002A8F2D-DA45-4956-B8CF-14F583D35197}"/>
              </a:ext>
            </a:extLst>
          </p:cNvPr>
          <p:cNvPicPr>
            <a:picLocks noChangeAspect="1"/>
          </p:cNvPicPr>
          <p:nvPr/>
        </p:nvPicPr>
        <p:blipFill rotWithShape="1">
          <a:blip r:embed="rId3"/>
          <a:srcRect l="17500" t="11946" r="39167" b="11259"/>
          <a:stretch/>
        </p:blipFill>
        <p:spPr>
          <a:xfrm>
            <a:off x="49087" y="4229624"/>
            <a:ext cx="1942101" cy="1680665"/>
          </a:xfrm>
          <a:prstGeom prst="rect">
            <a:avLst/>
          </a:prstGeom>
        </p:spPr>
      </p:pic>
      <p:pic>
        <p:nvPicPr>
          <p:cNvPr id="12" name="Picture 11">
            <a:extLst>
              <a:ext uri="{FF2B5EF4-FFF2-40B4-BE49-F238E27FC236}">
                <a16:creationId xmlns:a16="http://schemas.microsoft.com/office/drawing/2014/main" id="{59F59037-F6D2-4CD1-A506-6166779FC2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9363" y="3045006"/>
            <a:ext cx="1053838" cy="1565074"/>
          </a:xfrm>
          <a:prstGeom prst="rect">
            <a:avLst/>
          </a:prstGeom>
        </p:spPr>
      </p:pic>
    </p:spTree>
    <p:extLst>
      <p:ext uri="{BB962C8B-B14F-4D97-AF65-F5344CB8AC3E}">
        <p14:creationId xmlns:p14="http://schemas.microsoft.com/office/powerpoint/2010/main" val="1523774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457200" y="228600"/>
            <a:ext cx="8153400" cy="2286000"/>
          </a:xfrm>
        </p:spPr>
        <p:txBody>
          <a:bodyPr vert="horz" lIns="91440" tIns="45720" rIns="91440" bIns="45720" rtlCol="0" anchor="ctr">
            <a:no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July 7, 2020</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Elephant in the room: How augmented reality takes online classes to exciting highs,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Abdul </a:t>
            </a:r>
            <a:r>
              <a:rPr lang="en-US" sz="2000" b="1" dirty="0" err="1">
                <a:latin typeface="Tahoma" panose="020B0604030504040204" pitchFamily="34" charset="0"/>
                <a:ea typeface="Tahoma" panose="020B0604030504040204" pitchFamily="34" charset="0"/>
                <a:cs typeface="Tahoma" panose="020B0604030504040204" pitchFamily="34" charset="0"/>
              </a:rPr>
              <a:t>Latheef</a:t>
            </a:r>
            <a:r>
              <a:rPr lang="en-US" sz="2000" b="1" dirty="0">
                <a:latin typeface="Tahoma" panose="020B0604030504040204" pitchFamily="34" charset="0"/>
                <a:ea typeface="Tahoma" panose="020B0604030504040204" pitchFamily="34" charset="0"/>
                <a:cs typeface="Tahoma" panose="020B0604030504040204" pitchFamily="34" charset="0"/>
              </a:rPr>
              <a:t> Naha, The Hindu</a:t>
            </a:r>
            <a:br>
              <a:rPr lang="en-US" sz="24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https://www.thehindu.com/news/national/kerala/augmented-reality-takes-online-classes-to-exciting-highs/article32014276.ece</a:t>
            </a:r>
            <a:r>
              <a:rPr lang="en-US" sz="900" b="1" dirty="0">
                <a:latin typeface="Tahoma" panose="020B0604030504040204" pitchFamily="34" charset="0"/>
                <a:ea typeface="Tahoma" panose="020B0604030504040204" pitchFamily="34" charset="0"/>
                <a:cs typeface="Tahoma" panose="020B0604030504040204" pitchFamily="34" charset="0"/>
              </a:rPr>
              <a:t> </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200" dirty="0">
                <a:latin typeface="Tahoma" panose="020B0604030504040204" pitchFamily="34" charset="0"/>
                <a:ea typeface="Tahoma" panose="020B0604030504040204" pitchFamily="34" charset="0"/>
                <a:cs typeface="Tahoma" panose="020B0604030504040204" pitchFamily="34" charset="0"/>
              </a:rPr>
              <a:t>When the whole world was in a lockdown in April, Mr. </a:t>
            </a:r>
            <a:r>
              <a:rPr lang="en-US" sz="1200" dirty="0" err="1">
                <a:latin typeface="Tahoma" panose="020B0604030504040204" pitchFamily="34" charset="0"/>
                <a:ea typeface="Tahoma" panose="020B0604030504040204" pitchFamily="34" charset="0"/>
                <a:cs typeface="Tahoma" panose="020B0604030504040204" pitchFamily="34" charset="0"/>
              </a:rPr>
              <a:t>Shyam</a:t>
            </a:r>
            <a:r>
              <a:rPr lang="en-US" sz="1200" dirty="0">
                <a:latin typeface="Tahoma" panose="020B0604030504040204" pitchFamily="34" charset="0"/>
                <a:ea typeface="Tahoma" panose="020B0604030504040204" pitchFamily="34" charset="0"/>
                <a:cs typeface="Tahoma" panose="020B0604030504040204" pitchFamily="34" charset="0"/>
              </a:rPr>
              <a:t> </a:t>
            </a:r>
            <a:r>
              <a:rPr lang="en-US" sz="1200" dirty="0" err="1">
                <a:latin typeface="Tahoma" panose="020B0604030504040204" pitchFamily="34" charset="0"/>
                <a:ea typeface="Tahoma" panose="020B0604030504040204" pitchFamily="34" charset="0"/>
                <a:cs typeface="Tahoma" panose="020B0604030504040204" pitchFamily="34" charset="0"/>
              </a:rPr>
              <a:t>Vengalloor</a:t>
            </a:r>
            <a:r>
              <a:rPr lang="en-US" sz="1200" dirty="0">
                <a:latin typeface="Tahoma" panose="020B0604030504040204" pitchFamily="34" charset="0"/>
                <a:ea typeface="Tahoma" panose="020B0604030504040204" pitchFamily="34" charset="0"/>
                <a:cs typeface="Tahoma" panose="020B0604030504040204" pitchFamily="34" charset="0"/>
              </a:rPr>
              <a:t> was racking his brains on finding a way to make virtual classrooms more exciting for children. Using green screen, Gif (graphics interchange format) images and several apps, Mr. </a:t>
            </a:r>
            <a:r>
              <a:rPr lang="en-US" sz="1200" dirty="0" err="1">
                <a:latin typeface="Tahoma" panose="020B0604030504040204" pitchFamily="34" charset="0"/>
                <a:ea typeface="Tahoma" panose="020B0604030504040204" pitchFamily="34" charset="0"/>
                <a:cs typeface="Tahoma" panose="020B0604030504040204" pitchFamily="34" charset="0"/>
              </a:rPr>
              <a:t>Shyam</a:t>
            </a:r>
            <a:r>
              <a:rPr lang="en-US" sz="1200" dirty="0">
                <a:latin typeface="Tahoma" panose="020B0604030504040204" pitchFamily="34" charset="0"/>
                <a:ea typeface="Tahoma" panose="020B0604030504040204" pitchFamily="34" charset="0"/>
                <a:cs typeface="Tahoma" panose="020B0604030504040204" pitchFamily="34" charset="0"/>
              </a:rPr>
              <a:t> succeeded in creating an augmented reality for the virtual class by superimposing graphics, audio and sensory enhancements.</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7531C642-18CA-4D88-8439-2E2A6E9059CE}"/>
              </a:ext>
            </a:extLst>
          </p:cNvPr>
          <p:cNvPicPr>
            <a:picLocks noChangeAspect="1"/>
          </p:cNvPicPr>
          <p:nvPr/>
        </p:nvPicPr>
        <p:blipFill rotWithShape="1">
          <a:blip r:embed="rId3"/>
          <a:srcRect l="17522" t="21110" r="39174" b="18889"/>
          <a:stretch/>
        </p:blipFill>
        <p:spPr>
          <a:xfrm>
            <a:off x="28076" y="2743200"/>
            <a:ext cx="3522134" cy="3962400"/>
          </a:xfrm>
          <a:prstGeom prst="rect">
            <a:avLst/>
          </a:prstGeom>
        </p:spPr>
      </p:pic>
      <p:pic>
        <p:nvPicPr>
          <p:cNvPr id="7" name="Picture 6" descr="A picture containing young, boy, standing, child&#10;&#10;Description automatically generated">
            <a:extLst>
              <a:ext uri="{FF2B5EF4-FFF2-40B4-BE49-F238E27FC236}">
                <a16:creationId xmlns:a16="http://schemas.microsoft.com/office/drawing/2014/main" id="{42DDA591-03AB-4168-99BF-7958FFE364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2966607"/>
            <a:ext cx="4726816" cy="2667000"/>
          </a:xfrm>
          <a:prstGeom prst="rect">
            <a:avLst/>
          </a:prstGeom>
        </p:spPr>
      </p:pic>
      <p:sp>
        <p:nvSpPr>
          <p:cNvPr id="8" name="TextBox 7">
            <a:extLst>
              <a:ext uri="{FF2B5EF4-FFF2-40B4-BE49-F238E27FC236}">
                <a16:creationId xmlns:a16="http://schemas.microsoft.com/office/drawing/2014/main" id="{A6E324AA-E7C7-4378-9602-1DE025279A14}"/>
              </a:ext>
            </a:extLst>
          </p:cNvPr>
          <p:cNvSpPr txBox="1"/>
          <p:nvPr/>
        </p:nvSpPr>
        <p:spPr>
          <a:xfrm>
            <a:off x="4191000" y="5645639"/>
            <a:ext cx="472681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 social science teacher of AEM AUP School,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Moorkanad</a:t>
            </a:r>
            <a:r>
              <a:rPr kumimoji="0" lang="en-US" sz="1800" b="1" i="0" u="none" strike="noStrike" kern="1200" cap="none" spc="0" normalizeH="0" baseline="0" noProof="0" dirty="0">
                <a:ln>
                  <a:noFill/>
                </a:ln>
                <a:solidFill>
                  <a:prstClr val="black"/>
                </a:solidFill>
                <a:effectLst/>
                <a:uLnTx/>
                <a:uFillTx/>
                <a:latin typeface="Calibri"/>
                <a:ea typeface="+mn-ea"/>
                <a:cs typeface="+mn-cs"/>
              </a:rPr>
              <a:t>, introducing the globe through augmented reality technology during an online class.   </a:t>
            </a:r>
          </a:p>
        </p:txBody>
      </p:sp>
    </p:spTree>
    <p:extLst>
      <p:ext uri="{BB962C8B-B14F-4D97-AF65-F5344CB8AC3E}">
        <p14:creationId xmlns:p14="http://schemas.microsoft.com/office/powerpoint/2010/main" val="295754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1377668" y="443357"/>
            <a:ext cx="6057900" cy="2171700"/>
          </a:xfrm>
        </p:spPr>
        <p:txBody>
          <a:bodyPr vert="horz" lIns="68580" tIns="34290" rIns="68580" bIns="34290" rtlCol="0" anchor="ct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July 31, 2020</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7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Personal</a:t>
            </a:r>
            <a:b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Khan Academy aims to give ‘strategic supplement’</a:t>
            </a:r>
            <a:br>
              <a:rPr lang="en-US" sz="135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rPr>
              <a:t>Brett Molina, USA Today</a:t>
            </a:r>
            <a:br>
              <a:rPr lang="en-US" sz="675" b="1" dirty="0">
                <a:latin typeface="Tahoma" panose="020B0604030504040204" pitchFamily="34" charset="0"/>
                <a:ea typeface="Tahoma" panose="020B0604030504040204" pitchFamily="34" charset="0"/>
                <a:cs typeface="Tahoma" panose="020B0604030504040204" pitchFamily="34" charset="0"/>
              </a:rPr>
            </a:br>
            <a:r>
              <a:rPr lang="en-US" sz="1350" b="1" u="sng" dirty="0">
                <a:latin typeface="Tahoma" panose="020B0604030504040204" pitchFamily="34" charset="0"/>
                <a:ea typeface="Tahoma" panose="020B0604030504040204" pitchFamily="34" charset="0"/>
                <a:cs typeface="Tahoma" panose="020B0604030504040204" pitchFamily="34" charset="0"/>
                <a:hlinkClick r:id="rId2"/>
              </a:rPr>
              <a:t>https://www.usatoday.com/story/tech/2020/07/30/khan-academy-ceo-sal-khan-prepping-fall-virtual-learning/5525480002/</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9C7915A9-74BE-47B2-B7F8-EFC47383F0E1}"/>
              </a:ext>
            </a:extLst>
          </p:cNvPr>
          <p:cNvPicPr>
            <a:picLocks noChangeAspect="1"/>
          </p:cNvPicPr>
          <p:nvPr/>
        </p:nvPicPr>
        <p:blipFill rotWithShape="1">
          <a:blip r:embed="rId3"/>
          <a:srcRect l="19167" t="20271" r="833" b="-19275"/>
          <a:stretch/>
        </p:blipFill>
        <p:spPr>
          <a:xfrm>
            <a:off x="4346356" y="3087905"/>
            <a:ext cx="4737539" cy="3615491"/>
          </a:xfrm>
          <a:prstGeom prst="rect">
            <a:avLst/>
          </a:prstGeom>
        </p:spPr>
      </p:pic>
      <p:pic>
        <p:nvPicPr>
          <p:cNvPr id="4" name="Picture 3">
            <a:extLst>
              <a:ext uri="{FF2B5EF4-FFF2-40B4-BE49-F238E27FC236}">
                <a16:creationId xmlns:a16="http://schemas.microsoft.com/office/drawing/2014/main" id="{C7EE8FB5-A454-4D7D-BC87-E6F9590B3E1A}"/>
              </a:ext>
            </a:extLst>
          </p:cNvPr>
          <p:cNvPicPr>
            <a:picLocks noChangeAspect="1"/>
          </p:cNvPicPr>
          <p:nvPr/>
        </p:nvPicPr>
        <p:blipFill rotWithShape="1">
          <a:blip r:embed="rId4"/>
          <a:srcRect l="16667" t="34296" r="38333" b="1583"/>
          <a:stretch/>
        </p:blipFill>
        <p:spPr>
          <a:xfrm>
            <a:off x="0" y="3472289"/>
            <a:ext cx="2755337" cy="2500213"/>
          </a:xfrm>
          <a:prstGeom prst="rect">
            <a:avLst/>
          </a:prstGeom>
        </p:spPr>
      </p:pic>
      <p:pic>
        <p:nvPicPr>
          <p:cNvPr id="6" name="Picture 5" descr="A close up of a computer&#10;&#10;Description automatically generated">
            <a:extLst>
              <a:ext uri="{FF2B5EF4-FFF2-40B4-BE49-F238E27FC236}">
                <a16:creationId xmlns:a16="http://schemas.microsoft.com/office/drawing/2014/main" id="{3C39299B-8D0C-4287-A2E6-3182E1A98B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9877" y="3806292"/>
            <a:ext cx="3591140" cy="2023009"/>
          </a:xfrm>
          <a:prstGeom prst="rect">
            <a:avLst/>
          </a:prstGeom>
        </p:spPr>
      </p:pic>
    </p:spTree>
    <p:extLst>
      <p:ext uri="{BB962C8B-B14F-4D97-AF65-F5344CB8AC3E}">
        <p14:creationId xmlns:p14="http://schemas.microsoft.com/office/powerpoint/2010/main" val="746587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697043" y="857250"/>
            <a:ext cx="7712439" cy="2022872"/>
          </a:xfrm>
        </p:spPr>
        <p:txBody>
          <a:bodyPr>
            <a:normAutofit/>
          </a:bodyPr>
          <a:lstStyle/>
          <a:p>
            <a:pPr algn="ctr"/>
            <a:r>
              <a:rPr lang="en-US" sz="2700" b="1" dirty="0">
                <a:solidFill>
                  <a:srgbClr val="0070C0"/>
                </a:solidFill>
                <a:latin typeface="Tahoma" panose="020B0604030504040204" pitchFamily="34" charset="0"/>
                <a:ea typeface="Tahoma" panose="020B0604030504040204" pitchFamily="34" charset="0"/>
                <a:cs typeface="Tahoma" panose="020B0604030504040204" pitchFamily="34" charset="0"/>
              </a:rPr>
              <a:t>Student Independent Studies Via MOOCs</a:t>
            </a:r>
            <a:br>
              <a:rPr lang="en-US" b="1" dirty="0">
                <a:latin typeface="Tahoma" panose="020B0604030504040204" pitchFamily="34" charset="0"/>
                <a:ea typeface="Tahoma" panose="020B0604030504040204" pitchFamily="34" charset="0"/>
                <a:cs typeface="Tahoma" panose="020B0604030504040204" pitchFamily="34" charset="0"/>
              </a:rPr>
            </a:br>
            <a:r>
              <a:rPr lang="en-US" sz="2025" b="1" dirty="0">
                <a:latin typeface="Tahoma" panose="020B0604030504040204" pitchFamily="34" charset="0"/>
                <a:ea typeface="Tahoma" panose="020B0604030504040204" pitchFamily="34" charset="0"/>
                <a:cs typeface="Tahoma" panose="020B0604030504040204" pitchFamily="34" charset="0"/>
              </a:rPr>
              <a:t>MOOC: AI A-Z: Learning How to Build an AI Online Course and Machine Learning</a:t>
            </a:r>
            <a:br>
              <a:rPr lang="en-US" sz="1350" b="1" dirty="0">
                <a:latin typeface="Tahoma" panose="020B0604030504040204" pitchFamily="34" charset="0"/>
                <a:ea typeface="Tahoma" panose="020B0604030504040204" pitchFamily="34" charset="0"/>
                <a:cs typeface="Tahoma" panose="020B0604030504040204" pitchFamily="34" charset="0"/>
              </a:rPr>
            </a:br>
            <a:r>
              <a:rPr lang="en-US" sz="1350" b="1" dirty="0">
                <a:latin typeface="Tahoma" panose="020B0604030504040204" pitchFamily="34" charset="0"/>
                <a:ea typeface="Tahoma" panose="020B0604030504040204" pitchFamily="34" charset="0"/>
                <a:cs typeface="Tahoma" panose="020B0604030504040204" pitchFamily="34" charset="0"/>
              </a:rPr>
              <a:t>Mengyuan Zhao</a:t>
            </a:r>
            <a:br>
              <a:rPr lang="en-US" sz="900" b="1" dirty="0">
                <a:latin typeface="Tahoma" panose="020B0604030504040204" pitchFamily="34" charset="0"/>
                <a:ea typeface="Tahoma" panose="020B0604030504040204" pitchFamily="34" charset="0"/>
                <a:cs typeface="Tahoma" panose="020B0604030504040204" pitchFamily="34" charset="0"/>
              </a:rPr>
            </a:br>
            <a:r>
              <a:rPr lang="en-US" sz="1350" b="1" dirty="0">
                <a:latin typeface="Tahoma" panose="020B0604030504040204" pitchFamily="34" charset="0"/>
                <a:ea typeface="Tahoma" panose="020B0604030504040204" pitchFamily="34" charset="0"/>
                <a:cs typeface="Tahoma" panose="020B0604030504040204" pitchFamily="34" charset="0"/>
                <a:hlinkClick r:id="rId2"/>
              </a:rPr>
              <a:t>https://www.udemy.com/artificial-intelligence-az/</a:t>
            </a:r>
            <a:r>
              <a:rPr lang="en-US" sz="1350" b="1" dirty="0">
                <a:latin typeface="Tahoma" panose="020B0604030504040204" pitchFamily="34" charset="0"/>
                <a:ea typeface="Tahoma" panose="020B0604030504040204" pitchFamily="34" charset="0"/>
                <a:cs typeface="Tahoma" panose="020B0604030504040204" pitchFamily="34" charset="0"/>
              </a:rPr>
              <a:t> </a:t>
            </a:r>
            <a:br>
              <a:rPr lang="en-US" sz="1350" b="1" dirty="0">
                <a:latin typeface="Tahoma" panose="020B0604030504040204" pitchFamily="34" charset="0"/>
                <a:ea typeface="Tahoma" panose="020B0604030504040204" pitchFamily="34" charset="0"/>
                <a:cs typeface="Tahoma" panose="020B0604030504040204" pitchFamily="34" charset="0"/>
              </a:rPr>
            </a:br>
            <a:r>
              <a:rPr lang="en-US" sz="1350" b="1" dirty="0">
                <a:latin typeface="Tahoma" panose="020B0604030504040204" pitchFamily="34" charset="0"/>
                <a:ea typeface="Tahoma" panose="020B0604030504040204" pitchFamily="34" charset="0"/>
                <a:cs typeface="Tahoma" panose="020B0604030504040204" pitchFamily="34" charset="0"/>
                <a:hlinkClick r:id="rId3"/>
              </a:rPr>
              <a:t>https://www.coursera.org/learn/machine-learning</a:t>
            </a:r>
            <a:r>
              <a:rPr lang="en-US" sz="1350" b="1" dirty="0">
                <a:latin typeface="Tahoma" panose="020B0604030504040204" pitchFamily="34" charset="0"/>
                <a:ea typeface="Tahoma" panose="020B0604030504040204" pitchFamily="34" charset="0"/>
                <a:cs typeface="Tahoma" panose="020B0604030504040204" pitchFamily="34" charset="0"/>
              </a:rPr>
              <a:t> </a:t>
            </a:r>
            <a:endParaRPr lang="en-US" sz="105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22D4F22F-6AA8-435B-ABC5-8A54967330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31682" y="2666844"/>
            <a:ext cx="3302521" cy="4403361"/>
          </a:xfrm>
          <a:prstGeom prst="rect">
            <a:avLst/>
          </a:prstGeom>
        </p:spPr>
      </p:pic>
      <p:pic>
        <p:nvPicPr>
          <p:cNvPr id="8" name="Picture 7">
            <a:extLst>
              <a:ext uri="{FF2B5EF4-FFF2-40B4-BE49-F238E27FC236}">
                <a16:creationId xmlns:a16="http://schemas.microsoft.com/office/drawing/2014/main" id="{0FF60AF2-48B8-4F93-AEF2-15D1429A3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5241794" y="2588533"/>
            <a:ext cx="3344750" cy="4459666"/>
          </a:xfrm>
          <a:prstGeom prst="rect">
            <a:avLst/>
          </a:prstGeom>
        </p:spPr>
      </p:pic>
    </p:spTree>
    <p:extLst>
      <p:ext uri="{BB962C8B-B14F-4D97-AF65-F5344CB8AC3E}">
        <p14:creationId xmlns:p14="http://schemas.microsoft.com/office/powerpoint/2010/main" val="425354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988" y="577665"/>
            <a:ext cx="7572428" cy="1894117"/>
          </a:xfrm>
        </p:spPr>
        <p:txBody>
          <a:bodyPr/>
          <a:lstStyle/>
          <a:p>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October 12, 2018 (Customization)</a:t>
            </a:r>
            <a:br>
              <a:rPr lang="en-US" sz="21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1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on Modular</a:t>
            </a:r>
            <a:br>
              <a:rPr lang="en-US" sz="21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1350" b="1" dirty="0">
                <a:latin typeface="Tahoma" panose="020B0604030504040204" pitchFamily="34" charset="0"/>
                <a:ea typeface="Tahoma" panose="020B0604030504040204" pitchFamily="34" charset="0"/>
                <a:cs typeface="Tahoma" panose="020B0604030504040204" pitchFamily="34" charset="0"/>
              </a:rPr>
              <a:t>edX Expands </a:t>
            </a:r>
            <a:r>
              <a:rPr lang="en-US" sz="1350" b="1" dirty="0" err="1">
                <a:latin typeface="Tahoma" panose="020B0604030504040204" pitchFamily="34" charset="0"/>
                <a:ea typeface="Tahoma" panose="020B0604030504040204" pitchFamily="34" charset="0"/>
                <a:cs typeface="Tahoma" panose="020B0604030504040204" pitchFamily="34" charset="0"/>
              </a:rPr>
              <a:t>MicroMasters</a:t>
            </a:r>
            <a:r>
              <a:rPr lang="en-US" sz="1350" b="1" dirty="0">
                <a:latin typeface="Tahoma" panose="020B0604030504040204" pitchFamily="34" charset="0"/>
                <a:ea typeface="Tahoma" panose="020B0604030504040204" pitchFamily="34" charset="0"/>
                <a:cs typeface="Tahoma" panose="020B0604030504040204" pitchFamily="34" charset="0"/>
              </a:rPr>
              <a:t> Programs With Data Science (“nanodegrees”)</a:t>
            </a:r>
            <a:br>
              <a:rPr lang="en-US" sz="135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rPr>
              <a:t>Digital Leadership and More, Sri </a:t>
            </a:r>
            <a:r>
              <a:rPr lang="en-US" sz="1050" b="1" dirty="0" err="1">
                <a:latin typeface="Tahoma" panose="020B0604030504040204" pitchFamily="34" charset="0"/>
                <a:ea typeface="Tahoma" panose="020B0604030504040204" pitchFamily="34" charset="0"/>
                <a:cs typeface="Tahoma" panose="020B0604030504040204" pitchFamily="34" charset="0"/>
              </a:rPr>
              <a:t>Ravipati</a:t>
            </a:r>
            <a:r>
              <a:rPr lang="en-US" sz="1050" b="1" dirty="0">
                <a:latin typeface="Tahoma" panose="020B0604030504040204" pitchFamily="34" charset="0"/>
                <a:ea typeface="Tahoma" panose="020B0604030504040204" pitchFamily="34" charset="0"/>
                <a:cs typeface="Tahoma" panose="020B0604030504040204" pitchFamily="34" charset="0"/>
              </a:rPr>
              <a:t>, Campus Technology</a:t>
            </a:r>
            <a:br>
              <a:rPr lang="en-US" sz="600" b="1" dirty="0">
                <a:latin typeface="Tahoma" panose="020B0604030504040204" pitchFamily="34" charset="0"/>
                <a:ea typeface="Tahoma" panose="020B0604030504040204" pitchFamily="34" charset="0"/>
                <a:cs typeface="Tahoma" panose="020B0604030504040204" pitchFamily="34" charset="0"/>
              </a:rPr>
            </a:br>
            <a:r>
              <a:rPr lang="en-US" sz="600" b="1" dirty="0">
                <a:latin typeface="Tahoma" panose="020B0604030504040204" pitchFamily="34" charset="0"/>
                <a:ea typeface="Tahoma" panose="020B0604030504040204" pitchFamily="34" charset="0"/>
                <a:cs typeface="Tahoma" panose="020B0604030504040204" pitchFamily="34" charset="0"/>
                <a:hlinkClick r:id="rId2"/>
              </a:rPr>
              <a:t>https://campustechnology.com/articles/2017/03/01/edx-expands-micromasters-programs-with-data-science-digital-leadership-and-more.aspx</a:t>
            </a:r>
            <a:br>
              <a:rPr lang="en-US" sz="600" b="1" dirty="0">
                <a:latin typeface="Tahoma" panose="020B0604030504040204" pitchFamily="34" charset="0"/>
                <a:ea typeface="Tahoma" panose="020B0604030504040204" pitchFamily="34" charset="0"/>
                <a:cs typeface="Tahoma" panose="020B0604030504040204" pitchFamily="34" charset="0"/>
              </a:rPr>
            </a:br>
            <a:r>
              <a:rPr lang="en-US" sz="825" b="1" dirty="0">
                <a:latin typeface="Tahoma" panose="020B0604030504040204" pitchFamily="34" charset="0"/>
                <a:ea typeface="Tahoma" panose="020B0604030504040204" pitchFamily="34" charset="0"/>
                <a:cs typeface="Tahoma" panose="020B0604030504040204" pitchFamily="34" charset="0"/>
              </a:rPr>
              <a:t>Lindsey McKenzie, Inside Higher Ed</a:t>
            </a:r>
            <a:br>
              <a:rPr lang="en-US" sz="150" b="1" dirty="0">
                <a:latin typeface="Tahoma" panose="020B0604030504040204" pitchFamily="34" charset="0"/>
                <a:ea typeface="Tahoma" panose="020B0604030504040204" pitchFamily="34" charset="0"/>
                <a:cs typeface="Tahoma" panose="020B0604030504040204" pitchFamily="34" charset="0"/>
              </a:rPr>
            </a:br>
            <a:r>
              <a:rPr lang="en-US" sz="600" b="1" u="sng" dirty="0">
                <a:latin typeface="Tahoma" panose="020B0604030504040204" pitchFamily="34" charset="0"/>
                <a:ea typeface="Tahoma" panose="020B0604030504040204" pitchFamily="34" charset="0"/>
                <a:cs typeface="Tahoma" panose="020B0604030504040204" pitchFamily="34" charset="0"/>
                <a:hlinkClick r:id="rId3"/>
              </a:rPr>
              <a:t>https://www.insidehighered.com/news/2018/10/12/edx-launches-nine-low-cost-online-degrees</a:t>
            </a:r>
            <a:r>
              <a:rPr lang="en-US" sz="600" b="1" dirty="0">
                <a:latin typeface="Tahoma" panose="020B0604030504040204" pitchFamily="34" charset="0"/>
                <a:ea typeface="Tahoma" panose="020B0604030504040204" pitchFamily="34" charset="0"/>
                <a:cs typeface="Tahoma" panose="020B0604030504040204" pitchFamily="34" charset="0"/>
              </a:rPr>
              <a:t> </a:t>
            </a:r>
            <a:endParaRPr lang="en-US" sz="675"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1828801" y="5200650"/>
            <a:ext cx="34289" cy="300082"/>
          </a:xfrm>
          <a:prstGeom prst="rect">
            <a:avLst/>
          </a:prstGeom>
          <a:noFill/>
        </p:spPr>
        <p:txBody>
          <a:bodyPr wrap="square" rtlCol="0">
            <a:spAutoFit/>
          </a:bodyPr>
          <a:lstStyle/>
          <a:p>
            <a:pPr defTabSz="685800">
              <a:defRPr/>
            </a:pPr>
            <a:endParaRPr lang="en-US" sz="1350" kern="0" dirty="0">
              <a:solidFill>
                <a:sysClr val="windowText" lastClr="000000"/>
              </a:solidFill>
              <a:latin typeface="Calibri"/>
            </a:endParaRPr>
          </a:p>
        </p:txBody>
      </p:sp>
      <p:pic>
        <p:nvPicPr>
          <p:cNvPr id="3" name="Picture 2"/>
          <p:cNvPicPr>
            <a:picLocks noChangeAspect="1"/>
          </p:cNvPicPr>
          <p:nvPr/>
        </p:nvPicPr>
        <p:blipFill rotWithShape="1">
          <a:blip r:embed="rId4"/>
          <a:srcRect l="24551" t="17579" r="32393" b="6916"/>
          <a:stretch/>
        </p:blipFill>
        <p:spPr>
          <a:xfrm>
            <a:off x="504873" y="2933391"/>
            <a:ext cx="3028950" cy="3028950"/>
          </a:xfrm>
          <a:prstGeom prst="rect">
            <a:avLst/>
          </a:prstGeom>
        </p:spPr>
      </p:pic>
      <p:pic>
        <p:nvPicPr>
          <p:cNvPr id="5" name="Picture 4"/>
          <p:cNvPicPr>
            <a:picLocks noChangeAspect="1"/>
          </p:cNvPicPr>
          <p:nvPr/>
        </p:nvPicPr>
        <p:blipFill rotWithShape="1">
          <a:blip r:embed="rId5"/>
          <a:srcRect l="21321" t="25313" r="4769" b="181"/>
          <a:stretch/>
        </p:blipFill>
        <p:spPr>
          <a:xfrm>
            <a:off x="3612767" y="3040820"/>
            <a:ext cx="3074507" cy="2947203"/>
          </a:xfrm>
          <a:prstGeom prst="rect">
            <a:avLst/>
          </a:prstGeom>
        </p:spPr>
      </p:pic>
      <p:pic>
        <p:nvPicPr>
          <p:cNvPr id="6" name="Picture 5"/>
          <p:cNvPicPr>
            <a:picLocks noChangeAspect="1"/>
          </p:cNvPicPr>
          <p:nvPr/>
        </p:nvPicPr>
        <p:blipFill rotWithShape="1">
          <a:blip r:embed="rId6"/>
          <a:srcRect l="33790" t="20784" r="22332" b="933"/>
          <a:stretch/>
        </p:blipFill>
        <p:spPr>
          <a:xfrm>
            <a:off x="5810492" y="3040820"/>
            <a:ext cx="2630347" cy="2928438"/>
          </a:xfrm>
          <a:prstGeom prst="rect">
            <a:avLst/>
          </a:prstGeom>
        </p:spPr>
      </p:pic>
      <p:pic>
        <p:nvPicPr>
          <p:cNvPr id="7" name="Picture 6">
            <a:extLst>
              <a:ext uri="{FF2B5EF4-FFF2-40B4-BE49-F238E27FC236}">
                <a16:creationId xmlns:a16="http://schemas.microsoft.com/office/drawing/2014/main" id="{353D04C5-76E2-4971-9D9E-9AB4A81E9CBC}"/>
              </a:ext>
            </a:extLst>
          </p:cNvPr>
          <p:cNvPicPr>
            <a:picLocks noChangeAspect="1"/>
          </p:cNvPicPr>
          <p:nvPr/>
        </p:nvPicPr>
        <p:blipFill rotWithShape="1">
          <a:blip r:embed="rId7"/>
          <a:srcRect l="19167" t="52239" r="25833" b="17533"/>
          <a:stretch/>
        </p:blipFill>
        <p:spPr>
          <a:xfrm>
            <a:off x="6379828" y="4872210"/>
            <a:ext cx="2758654" cy="1128540"/>
          </a:xfrm>
          <a:prstGeom prst="rect">
            <a:avLst/>
          </a:prstGeom>
        </p:spPr>
      </p:pic>
    </p:spTree>
    <p:extLst>
      <p:ext uri="{BB962C8B-B14F-4D97-AF65-F5344CB8AC3E}">
        <p14:creationId xmlns:p14="http://schemas.microsoft.com/office/powerpoint/2010/main" val="3442006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457200" y="274638"/>
            <a:ext cx="7924800" cy="936258"/>
          </a:xfrm>
        </p:spPr>
        <p:txBody>
          <a:bodyPr vert="horz" lIns="91440" tIns="45720" rIns="91440" bIns="45720" rtlCol="0" anchor="ctr">
            <a:normAutofit fontScale="90000"/>
          </a:bodyPr>
          <a:lstStyle/>
          <a:p>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June 28, 2020</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From:</a:t>
            </a:r>
            <a:r>
              <a:rPr lang="en-US" sz="1600" dirty="0">
                <a:latin typeface="Tahoma" panose="020B0604030504040204" pitchFamily="34" charset="0"/>
                <a:ea typeface="Tahoma" panose="020B0604030504040204" pitchFamily="34" charset="0"/>
                <a:cs typeface="Tahoma" panose="020B0604030504040204" pitchFamily="34" charset="0"/>
              </a:rPr>
              <a:t> edX &lt;</a:t>
            </a:r>
            <a:r>
              <a:rPr lang="en-US" sz="1600" u="sng" dirty="0">
                <a:latin typeface="Tahoma" panose="020B0604030504040204" pitchFamily="34" charset="0"/>
                <a:ea typeface="Tahoma" panose="020B0604030504040204" pitchFamily="34" charset="0"/>
                <a:cs typeface="Tahoma" panose="020B0604030504040204" pitchFamily="34" charset="0"/>
                <a:hlinkClick r:id="rId2"/>
              </a:rPr>
              <a:t>news@edx.org</a:t>
            </a:r>
            <a:r>
              <a:rPr lang="en-US" sz="1600" dirty="0">
                <a:latin typeface="Tahoma" panose="020B0604030504040204" pitchFamily="34" charset="0"/>
                <a:ea typeface="Tahoma" panose="020B0604030504040204" pitchFamily="34" charset="0"/>
                <a:cs typeface="Tahoma" panose="020B0604030504040204" pitchFamily="34" charset="0"/>
              </a:rPr>
              <a:t>&gt; </a:t>
            </a:r>
            <a:br>
              <a:rPr lang="en-US" sz="1600"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Sent:</a:t>
            </a:r>
            <a:r>
              <a:rPr lang="en-US" sz="1600" dirty="0">
                <a:latin typeface="Tahoma" panose="020B0604030504040204" pitchFamily="34" charset="0"/>
                <a:ea typeface="Tahoma" panose="020B0604030504040204" pitchFamily="34" charset="0"/>
                <a:cs typeface="Tahoma" panose="020B0604030504040204" pitchFamily="34" charset="0"/>
              </a:rPr>
              <a:t> Sunday, June 28, 2020 10:04 AM</a:t>
            </a:r>
            <a:br>
              <a:rPr lang="en-US" sz="1600"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To:</a:t>
            </a:r>
            <a:r>
              <a:rPr lang="en-US" sz="1600" dirty="0">
                <a:latin typeface="Tahoma" panose="020B0604030504040204" pitchFamily="34" charset="0"/>
                <a:ea typeface="Tahoma" panose="020B0604030504040204" pitchFamily="34" charset="0"/>
                <a:cs typeface="Tahoma" panose="020B0604030504040204" pitchFamily="34" charset="0"/>
              </a:rPr>
              <a:t> Bonk, Curtis Jay &lt;</a:t>
            </a:r>
            <a:r>
              <a:rPr lang="en-US" sz="1600" u="sng" dirty="0">
                <a:latin typeface="Tahoma" panose="020B0604030504040204" pitchFamily="34" charset="0"/>
                <a:ea typeface="Tahoma" panose="020B0604030504040204" pitchFamily="34" charset="0"/>
                <a:cs typeface="Tahoma" panose="020B0604030504040204" pitchFamily="34" charset="0"/>
                <a:hlinkClick r:id="rId3"/>
              </a:rPr>
              <a:t>cjbonk@indiana.edu</a:t>
            </a:r>
            <a:r>
              <a:rPr lang="en-US" sz="1600" dirty="0">
                <a:latin typeface="Tahoma" panose="020B0604030504040204" pitchFamily="34" charset="0"/>
                <a:ea typeface="Tahoma" panose="020B0604030504040204" pitchFamily="34" charset="0"/>
                <a:cs typeface="Tahoma" panose="020B0604030504040204" pitchFamily="34" charset="0"/>
              </a:rPr>
              <a:t>&gt;</a:t>
            </a:r>
            <a:br>
              <a:rPr lang="en-US" sz="1600"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Subject:</a:t>
            </a:r>
            <a:r>
              <a:rPr lang="en-US" sz="1600" dirty="0">
                <a:latin typeface="Tahoma" panose="020B0604030504040204" pitchFamily="34" charset="0"/>
                <a:ea typeface="Tahoma" panose="020B0604030504040204" pitchFamily="34" charset="0"/>
                <a:cs typeface="Tahoma" panose="020B0604030504040204" pitchFamily="34" charset="0"/>
              </a:rPr>
              <a:t> There’s a summer learning adventure for everyone</a:t>
            </a:r>
            <a:endParaRPr lang="en-US" sz="14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9CD55A22-4918-4243-B762-9944E6F41694}"/>
              </a:ext>
            </a:extLst>
          </p:cNvPr>
          <p:cNvPicPr>
            <a:picLocks noChangeAspect="1"/>
          </p:cNvPicPr>
          <p:nvPr/>
        </p:nvPicPr>
        <p:blipFill rotWithShape="1">
          <a:blip r:embed="rId4"/>
          <a:srcRect l="17335" t="11111" r="29694" b="4004"/>
          <a:stretch/>
        </p:blipFill>
        <p:spPr>
          <a:xfrm>
            <a:off x="-1" y="1418866"/>
            <a:ext cx="4267201" cy="5433271"/>
          </a:xfrm>
          <a:prstGeom prst="rect">
            <a:avLst/>
          </a:prstGeom>
        </p:spPr>
      </p:pic>
      <p:pic>
        <p:nvPicPr>
          <p:cNvPr id="5" name="Picture 4">
            <a:extLst>
              <a:ext uri="{FF2B5EF4-FFF2-40B4-BE49-F238E27FC236}">
                <a16:creationId xmlns:a16="http://schemas.microsoft.com/office/drawing/2014/main" id="{A4EBF67C-7330-4046-9D49-B8D664D00AA0}"/>
              </a:ext>
            </a:extLst>
          </p:cNvPr>
          <p:cNvPicPr>
            <a:picLocks noChangeAspect="1"/>
          </p:cNvPicPr>
          <p:nvPr/>
        </p:nvPicPr>
        <p:blipFill rotWithShape="1">
          <a:blip r:embed="rId5"/>
          <a:srcRect l="19984" t="11111" r="32343" b="4004"/>
          <a:stretch/>
        </p:blipFill>
        <p:spPr>
          <a:xfrm>
            <a:off x="5029200" y="1467851"/>
            <a:ext cx="3810000" cy="5390149"/>
          </a:xfrm>
          <a:prstGeom prst="rect">
            <a:avLst/>
          </a:prstGeom>
        </p:spPr>
      </p:pic>
    </p:spTree>
    <p:extLst>
      <p:ext uri="{BB962C8B-B14F-4D97-AF65-F5344CB8AC3E}">
        <p14:creationId xmlns:p14="http://schemas.microsoft.com/office/powerpoint/2010/main" val="2878600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5DAE0-22A9-42C0-96CF-7BF6F1314F28}"/>
              </a:ext>
            </a:extLst>
          </p:cNvPr>
          <p:cNvSpPr>
            <a:spLocks noGrp="1"/>
          </p:cNvSpPr>
          <p:nvPr>
            <p:ph type="title"/>
          </p:nvPr>
        </p:nvSpPr>
        <p:spPr>
          <a:xfrm>
            <a:off x="457200" y="274638"/>
            <a:ext cx="8305800" cy="1325562"/>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30, 2020</a:t>
            </a:r>
            <a:br>
              <a:rPr lang="en-US" sz="24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Cyber Monday</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126978" name="Picture 1">
            <a:extLst>
              <a:ext uri="{FF2B5EF4-FFF2-40B4-BE49-F238E27FC236}">
                <a16:creationId xmlns:a16="http://schemas.microsoft.com/office/drawing/2014/main" id="{A5E789B2-A12F-4752-B3F9-A2B2B0EAA3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809" r="1949"/>
          <a:stretch/>
        </p:blipFill>
        <p:spPr bwMode="auto">
          <a:xfrm>
            <a:off x="533400" y="1756053"/>
            <a:ext cx="8386763" cy="480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9331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22C7B-9863-44ED-852F-0B66698044D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7C016A9-0914-48A0-A7FC-3E28F209028C}"/>
              </a:ext>
            </a:extLst>
          </p:cNvPr>
          <p:cNvSpPr>
            <a:spLocks noGrp="1"/>
          </p:cNvSpPr>
          <p:nvPr>
            <p:ph type="subTitle" idx="1"/>
          </p:nvPr>
        </p:nvSpPr>
        <p:spPr/>
        <p:txBody>
          <a:bodyPr/>
          <a:lstStyle/>
          <a:p>
            <a:endParaRPr lang="en-US"/>
          </a:p>
        </p:txBody>
      </p:sp>
      <p:pic>
        <p:nvPicPr>
          <p:cNvPr id="5" name="Picture 4" descr="A picture containing outdoor, fence, blue, sitting&#10;&#10;Description automatically generated">
            <a:extLst>
              <a:ext uri="{FF2B5EF4-FFF2-40B4-BE49-F238E27FC236}">
                <a16:creationId xmlns:a16="http://schemas.microsoft.com/office/drawing/2014/main" id="{F056253A-6036-4460-B183-85A486E3B0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149092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457200" y="533400"/>
            <a:ext cx="8280400" cy="1524000"/>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16, 2019</a:t>
            </a:r>
            <a:br>
              <a:rPr lang="en-US" sz="1400" b="1" dirty="0">
                <a:latin typeface="Tahoma" panose="020B0604030504040204" pitchFamily="34" charset="0"/>
                <a:ea typeface="Tahoma" panose="020B0604030504040204" pitchFamily="34" charset="0"/>
                <a:cs typeface="Tahoma" panose="020B0604030504040204" pitchFamily="34" charset="0"/>
              </a:rPr>
            </a:br>
            <a:r>
              <a:rPr lang="fr-FR" sz="3200" b="1" dirty="0">
                <a:latin typeface="Tahoma" panose="020B0604030504040204" pitchFamily="34" charset="0"/>
                <a:ea typeface="Tahoma" panose="020B0604030504040204" pitchFamily="34" charset="0"/>
                <a:cs typeface="Tahoma" panose="020B0604030504040204" pitchFamily="34" charset="0"/>
              </a:rPr>
              <a:t>2020 Impact Report, </a:t>
            </a:r>
            <a:r>
              <a:rPr lang="fr-FR" sz="3200" b="1" dirty="0" err="1">
                <a:latin typeface="Tahoma" panose="020B0604030504040204" pitchFamily="34" charset="0"/>
                <a:ea typeface="Tahoma" panose="020B0604030504040204" pitchFamily="34" charset="0"/>
                <a:cs typeface="Tahoma" panose="020B0604030504040204" pitchFamily="34" charset="0"/>
              </a:rPr>
              <a:t>edX</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3"/>
              </a:rPr>
              <a:t>https://www.edx.org/sites/default/files/2020-impact-report.pdf</a:t>
            </a:r>
            <a:r>
              <a:rPr lang="en-US" sz="1800" b="1"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4E9478D5-7D6F-418B-B911-359425487E68}"/>
              </a:ext>
            </a:extLst>
          </p:cNvPr>
          <p:cNvPicPr>
            <a:picLocks noChangeAspect="1"/>
          </p:cNvPicPr>
          <p:nvPr/>
        </p:nvPicPr>
        <p:blipFill rotWithShape="1">
          <a:blip r:embed="rId4"/>
          <a:srcRect l="5000" t="10029" r="5000" b="3784"/>
          <a:stretch/>
        </p:blipFill>
        <p:spPr>
          <a:xfrm>
            <a:off x="1322580" y="2527944"/>
            <a:ext cx="6777480" cy="4330056"/>
          </a:xfrm>
          <a:prstGeom prst="rect">
            <a:avLst/>
          </a:prstGeom>
        </p:spPr>
      </p:pic>
    </p:spTree>
    <p:extLst>
      <p:ext uri="{BB962C8B-B14F-4D97-AF65-F5344CB8AC3E}">
        <p14:creationId xmlns:p14="http://schemas.microsoft.com/office/powerpoint/2010/main" val="1228220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96167"/>
            <a:ext cx="8339744" cy="2123658"/>
          </a:xfrm>
          <a:prstGeom prst="rect">
            <a:avLst/>
          </a:prstGeom>
        </p:spPr>
        <p:txBody>
          <a:bodyPr wrap="square">
            <a:sp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17, 2019</a:t>
            </a:r>
          </a:p>
          <a:p>
            <a:r>
              <a:rPr lang="en-US" sz="2800" b="1" dirty="0">
                <a:latin typeface="Tahoma" panose="020B0604030504040204" pitchFamily="34" charset="0"/>
                <a:ea typeface="Tahoma" panose="020B0604030504040204" pitchFamily="34" charset="0"/>
                <a:cs typeface="Tahoma" panose="020B0604030504040204" pitchFamily="34" charset="0"/>
              </a:rPr>
              <a:t>Online Degrees Slowdown: A Review of MOOC Stats and Trends in 2019, Dhawal Shah, Class Central</a:t>
            </a:r>
            <a:endParaRPr lang="en-US" sz="1600" b="1" dirty="0">
              <a:latin typeface="Tahoma" panose="020B0604030504040204" pitchFamily="34" charset="0"/>
              <a:ea typeface="Tahoma" panose="020B0604030504040204" pitchFamily="34" charset="0"/>
              <a:cs typeface="Tahoma" panose="020B0604030504040204" pitchFamily="34" charset="0"/>
            </a:endParaRPr>
          </a:p>
          <a:p>
            <a:r>
              <a:rPr lang="en-US" sz="1600" b="1"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https://www.classcentral.com/report/moocs-stats-and-trends-2019/</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fld id="{136F273C-9302-4EE3-8F13-E17C1857F5E7}" type="slidenum">
              <a:rPr lang="en-US" smtClean="0"/>
              <a:t>28</a:t>
            </a:fld>
            <a:endParaRPr lang="en-US" dirty="0"/>
          </a:p>
        </p:txBody>
      </p:sp>
      <p:pic>
        <p:nvPicPr>
          <p:cNvPr id="9" name="Picture 8">
            <a:extLst>
              <a:ext uri="{FF2B5EF4-FFF2-40B4-BE49-F238E27FC236}">
                <a16:creationId xmlns:a16="http://schemas.microsoft.com/office/drawing/2014/main" id="{2D0ACE44-C6FC-46B1-BECB-0EBC23B0B63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9759" y="3657933"/>
            <a:ext cx="4714241" cy="2209799"/>
          </a:xfrm>
          <a:prstGeom prst="rect">
            <a:avLst/>
          </a:prstGeom>
        </p:spPr>
      </p:pic>
      <p:pic>
        <p:nvPicPr>
          <p:cNvPr id="10" name="Picture 9">
            <a:extLst>
              <a:ext uri="{FF2B5EF4-FFF2-40B4-BE49-F238E27FC236}">
                <a16:creationId xmlns:a16="http://schemas.microsoft.com/office/drawing/2014/main" id="{FC21D901-78D2-4C42-886B-C7C38DCE78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57934"/>
            <a:ext cx="4419600" cy="2209800"/>
          </a:xfrm>
          <a:prstGeom prst="rect">
            <a:avLst/>
          </a:prstGeom>
        </p:spPr>
      </p:pic>
    </p:spTree>
    <p:extLst>
      <p:ext uri="{BB962C8B-B14F-4D97-AF65-F5344CB8AC3E}">
        <p14:creationId xmlns:p14="http://schemas.microsoft.com/office/powerpoint/2010/main" val="2343449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96167"/>
            <a:ext cx="8192336" cy="1569660"/>
          </a:xfrm>
          <a:prstGeom prst="rect">
            <a:avLst/>
          </a:prstGeom>
        </p:spPr>
        <p:txBody>
          <a:bodyPr wrap="square">
            <a:sp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17, 2019</a:t>
            </a:r>
          </a:p>
          <a:p>
            <a:r>
              <a:rPr lang="en-US" sz="2400" b="1" dirty="0">
                <a:latin typeface="Tahoma" panose="020B0604030504040204" pitchFamily="34" charset="0"/>
                <a:ea typeface="Tahoma" panose="020B0604030504040204" pitchFamily="34" charset="0"/>
                <a:cs typeface="Tahoma" panose="020B0604030504040204" pitchFamily="34" charset="0"/>
              </a:rPr>
              <a:t>A Review of MOOC Stats and Trends in 2019</a:t>
            </a:r>
          </a:p>
          <a:p>
            <a:r>
              <a:rPr lang="en-US" sz="2400" b="1" dirty="0">
                <a:latin typeface="Tahoma" panose="020B0604030504040204" pitchFamily="34" charset="0"/>
                <a:ea typeface="Tahoma" panose="020B0604030504040204" pitchFamily="34" charset="0"/>
                <a:cs typeface="Tahoma" panose="020B0604030504040204" pitchFamily="34" charset="0"/>
              </a:rPr>
              <a:t>Dhawal Shah, Class Central</a:t>
            </a:r>
            <a:endParaRPr lang="en-US" sz="1400" b="1" dirty="0">
              <a:latin typeface="Tahoma" panose="020B0604030504040204" pitchFamily="34" charset="0"/>
              <a:ea typeface="Tahoma" panose="020B0604030504040204" pitchFamily="34" charset="0"/>
              <a:cs typeface="Tahoma" panose="020B0604030504040204" pitchFamily="34" charset="0"/>
            </a:endParaRPr>
          </a:p>
          <a:p>
            <a:pPr algn="ctr"/>
            <a:r>
              <a:rPr lang="en-US" sz="1600" b="1"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https://www.classcentral.com/report/moocs-stats-and-trends-2019/</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fld id="{136F273C-9302-4EE3-8F13-E17C1857F5E7}" type="slidenum">
              <a:rPr lang="en-US" smtClean="0"/>
              <a:t>29</a:t>
            </a:fld>
            <a:endParaRPr lang="en-US" dirty="0"/>
          </a:p>
        </p:txBody>
      </p:sp>
      <p:pic>
        <p:nvPicPr>
          <p:cNvPr id="9" name="Picture 8">
            <a:extLst>
              <a:ext uri="{FF2B5EF4-FFF2-40B4-BE49-F238E27FC236}">
                <a16:creationId xmlns:a16="http://schemas.microsoft.com/office/drawing/2014/main" id="{FFAB14E7-53B0-427C-A142-779D807D52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2925752"/>
            <a:ext cx="7181850" cy="3590925"/>
          </a:xfrm>
          <a:prstGeom prst="rect">
            <a:avLst/>
          </a:prstGeom>
        </p:spPr>
      </p:pic>
    </p:spTree>
    <p:extLst>
      <p:ext uri="{BB962C8B-B14F-4D97-AF65-F5344CB8AC3E}">
        <p14:creationId xmlns:p14="http://schemas.microsoft.com/office/powerpoint/2010/main" val="4028542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20435" y="1356080"/>
            <a:ext cx="8503129" cy="4950781"/>
          </a:xfrm>
        </p:spPr>
        <p:txBody>
          <a:bodyPr>
            <a:noAutofit/>
          </a:bodyPr>
          <a:lstStyle/>
          <a:p>
            <a:pPr marL="914400" lvl="1" indent="-457200">
              <a:lnSpc>
                <a:spcPct val="150000"/>
              </a:lnSpc>
              <a:spcAft>
                <a:spcPts val="0"/>
              </a:spcAft>
              <a:buFont typeface="+mj-lt"/>
              <a:buAutoNum type="arabicPeriod"/>
            </a:pP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MOOC News and Trends.</a:t>
            </a:r>
          </a:p>
          <a:p>
            <a:pPr marL="914400" lvl="1" indent="-457200">
              <a:lnSpc>
                <a:spcPct val="150000"/>
              </a:lnSpc>
              <a:spcAft>
                <a:spcPts val="0"/>
              </a:spcAft>
              <a:buFont typeface="+mj-lt"/>
              <a:buAutoNum type="arabicPeriod"/>
            </a:pP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Study #1: MOOC ID Considerations and Challenges.</a:t>
            </a:r>
          </a:p>
          <a:p>
            <a:pPr marL="914400" lvl="1" indent="-457200">
              <a:lnSpc>
                <a:spcPct val="150000"/>
              </a:lnSpc>
              <a:spcAft>
                <a:spcPts val="0"/>
              </a:spcAft>
              <a:buFont typeface="+mj-lt"/>
              <a:buAutoNum type="arabicPeriod"/>
            </a:pP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Study #2: MOOC ID for Self-Directed Learning.</a:t>
            </a:r>
          </a:p>
          <a:p>
            <a:pPr marL="914400" lvl="1" indent="-457200">
              <a:lnSpc>
                <a:spcPct val="150000"/>
              </a:lnSpc>
              <a:spcAft>
                <a:spcPts val="0"/>
              </a:spcAft>
              <a:buFont typeface="+mj-lt"/>
              <a:buAutoNum type="arabicPeriod"/>
            </a:pP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20 SDL guidelines for MOOCs.</a:t>
            </a:r>
          </a:p>
        </p:txBody>
      </p:sp>
      <p:sp>
        <p:nvSpPr>
          <p:cNvPr id="5" name="Rectangle: Single Corner Snipped 4">
            <a:extLst>
              <a:ext uri="{FF2B5EF4-FFF2-40B4-BE49-F238E27FC236}">
                <a16:creationId xmlns:a16="http://schemas.microsoft.com/office/drawing/2014/main" id="{4FF3E240-468F-41C4-894E-FDF34B4B90D7}"/>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C3F06A6E-9AEC-4E30-88B6-2C6F91DF9B6F}"/>
              </a:ext>
            </a:extLst>
          </p:cNvPr>
          <p:cNvSpPr txBox="1">
            <a:spLocks/>
          </p:cNvSpPr>
          <p:nvPr/>
        </p:nvSpPr>
        <p:spPr>
          <a:xfrm>
            <a:off x="641560" y="495990"/>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Talk Outline</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a:t>
            </a:fld>
            <a:endParaRPr lang="en-US" dirty="0"/>
          </a:p>
        </p:txBody>
      </p:sp>
      <p:pic>
        <p:nvPicPr>
          <p:cNvPr id="4" name="Picture 3">
            <a:extLst>
              <a:ext uri="{FF2B5EF4-FFF2-40B4-BE49-F238E27FC236}">
                <a16:creationId xmlns:a16="http://schemas.microsoft.com/office/drawing/2014/main" id="{B3B1ABFC-9446-4AAA-A8A7-28A879195B17}"/>
              </a:ext>
            </a:extLst>
          </p:cNvPr>
          <p:cNvPicPr>
            <a:picLocks noChangeAspect="1"/>
          </p:cNvPicPr>
          <p:nvPr/>
        </p:nvPicPr>
        <p:blipFill>
          <a:blip r:embed="rId3"/>
          <a:stretch>
            <a:fillRect/>
          </a:stretch>
        </p:blipFill>
        <p:spPr>
          <a:xfrm>
            <a:off x="137504" y="3801685"/>
            <a:ext cx="4504108" cy="2533561"/>
          </a:xfrm>
          <a:prstGeom prst="rect">
            <a:avLst/>
          </a:prstGeom>
        </p:spPr>
      </p:pic>
      <p:pic>
        <p:nvPicPr>
          <p:cNvPr id="9" name="Picture 8">
            <a:extLst>
              <a:ext uri="{FF2B5EF4-FFF2-40B4-BE49-F238E27FC236}">
                <a16:creationId xmlns:a16="http://schemas.microsoft.com/office/drawing/2014/main" id="{185AADE1-B4DC-49D2-937C-9916BAE09A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4543" y="3559331"/>
            <a:ext cx="4407234" cy="2520387"/>
          </a:xfrm>
          <a:prstGeom prst="rect">
            <a:avLst/>
          </a:prstGeom>
        </p:spPr>
      </p:pic>
    </p:spTree>
    <p:extLst>
      <p:ext uri="{BB962C8B-B14F-4D97-AF65-F5344CB8AC3E}">
        <p14:creationId xmlns:p14="http://schemas.microsoft.com/office/powerpoint/2010/main" val="3461938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96167"/>
            <a:ext cx="8024696" cy="1569660"/>
          </a:xfrm>
          <a:prstGeom prst="rect">
            <a:avLst/>
          </a:prstGeom>
        </p:spPr>
        <p:txBody>
          <a:bodyPr wrap="square">
            <a:spAutoFit/>
          </a:bodyPr>
          <a:lstStyle/>
          <a:p>
            <a:pPr algn="ct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17, 2019</a:t>
            </a:r>
          </a:p>
          <a:p>
            <a:pPr algn="ctr"/>
            <a:r>
              <a:rPr lang="en-US" sz="2400" b="1" dirty="0">
                <a:latin typeface="Tahoma" panose="020B0604030504040204" pitchFamily="34" charset="0"/>
                <a:ea typeface="Tahoma" panose="020B0604030504040204" pitchFamily="34" charset="0"/>
                <a:cs typeface="Tahoma" panose="020B0604030504040204" pitchFamily="34" charset="0"/>
              </a:rPr>
              <a:t>A Review of MOOC Stats and Trends in 2019</a:t>
            </a:r>
          </a:p>
          <a:p>
            <a:pPr algn="ctr"/>
            <a:r>
              <a:rPr lang="en-US" sz="2400" b="1" dirty="0">
                <a:latin typeface="Tahoma" panose="020B0604030504040204" pitchFamily="34" charset="0"/>
                <a:ea typeface="Tahoma" panose="020B0604030504040204" pitchFamily="34" charset="0"/>
                <a:cs typeface="Tahoma" panose="020B0604030504040204" pitchFamily="34" charset="0"/>
              </a:rPr>
              <a:t> Dhawal Shah, Class Central</a:t>
            </a:r>
          </a:p>
          <a:p>
            <a:pPr algn="ctr"/>
            <a:r>
              <a:rPr lang="en-US" sz="1600" b="1"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https://www.classcentral.com/report/moocs-stats-and-trends-2019/</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fld id="{136F273C-9302-4EE3-8F13-E17C1857F5E7}" type="slidenum">
              <a:rPr lang="en-US" smtClean="0"/>
              <a:t>30</a:t>
            </a:fld>
            <a:endParaRPr lang="en-US" dirty="0"/>
          </a:p>
        </p:txBody>
      </p:sp>
      <p:pic>
        <p:nvPicPr>
          <p:cNvPr id="8" name="Picture 7">
            <a:extLst>
              <a:ext uri="{FF2B5EF4-FFF2-40B4-BE49-F238E27FC236}">
                <a16:creationId xmlns:a16="http://schemas.microsoft.com/office/drawing/2014/main" id="{1CC36FB3-653A-4793-8D67-2CE3140856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2967900"/>
            <a:ext cx="6968490" cy="3484245"/>
          </a:xfrm>
          <a:prstGeom prst="rect">
            <a:avLst/>
          </a:prstGeom>
        </p:spPr>
      </p:pic>
    </p:spTree>
    <p:extLst>
      <p:ext uri="{BB962C8B-B14F-4D97-AF65-F5344CB8AC3E}">
        <p14:creationId xmlns:p14="http://schemas.microsoft.com/office/powerpoint/2010/main" val="4209525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96167"/>
            <a:ext cx="8207576" cy="1569660"/>
          </a:xfrm>
          <a:prstGeom prst="rect">
            <a:avLst/>
          </a:prstGeom>
        </p:spPr>
        <p:txBody>
          <a:bodyPr wrap="square">
            <a:spAutoFit/>
          </a:bodyPr>
          <a:lstStyle/>
          <a:p>
            <a:pPr algn="ct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17, 2019</a:t>
            </a:r>
          </a:p>
          <a:p>
            <a:pPr algn="ctr"/>
            <a:r>
              <a:rPr lang="en-US" sz="2400" b="1" dirty="0">
                <a:latin typeface="Tahoma" panose="020B0604030504040204" pitchFamily="34" charset="0"/>
                <a:ea typeface="Tahoma" panose="020B0604030504040204" pitchFamily="34" charset="0"/>
                <a:cs typeface="Tahoma" panose="020B0604030504040204" pitchFamily="34" charset="0"/>
              </a:rPr>
              <a:t>A Review of MOOC Stats and Trends in 2019</a:t>
            </a:r>
          </a:p>
          <a:p>
            <a:pPr algn="ctr"/>
            <a:r>
              <a:rPr lang="en-US" sz="2400" b="1" dirty="0">
                <a:latin typeface="Tahoma" panose="020B0604030504040204" pitchFamily="34" charset="0"/>
                <a:ea typeface="Tahoma" panose="020B0604030504040204" pitchFamily="34" charset="0"/>
                <a:cs typeface="Tahoma" panose="020B0604030504040204" pitchFamily="34" charset="0"/>
              </a:rPr>
              <a:t>Dhawal Shah, Class Central</a:t>
            </a:r>
            <a:endParaRPr lang="en-US" sz="1400" b="1" dirty="0">
              <a:latin typeface="Tahoma" panose="020B0604030504040204" pitchFamily="34" charset="0"/>
              <a:ea typeface="Tahoma" panose="020B0604030504040204" pitchFamily="34" charset="0"/>
              <a:cs typeface="Tahoma" panose="020B0604030504040204" pitchFamily="34" charset="0"/>
            </a:endParaRPr>
          </a:p>
          <a:p>
            <a:pPr algn="ctr"/>
            <a:r>
              <a:rPr lang="en-US" sz="1600" b="1"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https://www.classcentral.com/report/moocs-stats-and-trends-2019/</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fld id="{136F273C-9302-4EE3-8F13-E17C1857F5E7}" type="slidenum">
              <a:rPr lang="en-US" smtClean="0"/>
              <a:t>31</a:t>
            </a:fld>
            <a:endParaRPr lang="en-US" dirty="0"/>
          </a:p>
        </p:txBody>
      </p:sp>
      <p:pic>
        <p:nvPicPr>
          <p:cNvPr id="8" name="Picture 7">
            <a:extLst>
              <a:ext uri="{FF2B5EF4-FFF2-40B4-BE49-F238E27FC236}">
                <a16:creationId xmlns:a16="http://schemas.microsoft.com/office/drawing/2014/main" id="{D7745C20-D514-45E9-A4F6-B67F26AB85FC}"/>
              </a:ext>
            </a:extLst>
          </p:cNvPr>
          <p:cNvPicPr>
            <a:picLocks noChangeAspect="1"/>
          </p:cNvPicPr>
          <p:nvPr/>
        </p:nvPicPr>
        <p:blipFill rotWithShape="1">
          <a:blip r:embed="rId4"/>
          <a:srcRect l="28334" t="35425" r="28333" b="30566"/>
          <a:stretch/>
        </p:blipFill>
        <p:spPr>
          <a:xfrm>
            <a:off x="0" y="3046322"/>
            <a:ext cx="5610200" cy="3020877"/>
          </a:xfrm>
          <a:prstGeom prst="rect">
            <a:avLst/>
          </a:prstGeom>
        </p:spPr>
      </p:pic>
      <p:pic>
        <p:nvPicPr>
          <p:cNvPr id="3" name="Picture 2">
            <a:extLst>
              <a:ext uri="{FF2B5EF4-FFF2-40B4-BE49-F238E27FC236}">
                <a16:creationId xmlns:a16="http://schemas.microsoft.com/office/drawing/2014/main" id="{99655E0C-4E49-4848-B4F9-E5123B8946E0}"/>
              </a:ext>
            </a:extLst>
          </p:cNvPr>
          <p:cNvPicPr>
            <a:picLocks noChangeAspect="1"/>
          </p:cNvPicPr>
          <p:nvPr/>
        </p:nvPicPr>
        <p:blipFill>
          <a:blip r:embed="rId5"/>
          <a:stretch>
            <a:fillRect/>
          </a:stretch>
        </p:blipFill>
        <p:spPr>
          <a:xfrm>
            <a:off x="5530406" y="3145936"/>
            <a:ext cx="3613594" cy="2588114"/>
          </a:xfrm>
          <a:prstGeom prst="rect">
            <a:avLst/>
          </a:prstGeom>
        </p:spPr>
      </p:pic>
    </p:spTree>
    <p:extLst>
      <p:ext uri="{BB962C8B-B14F-4D97-AF65-F5344CB8AC3E}">
        <p14:creationId xmlns:p14="http://schemas.microsoft.com/office/powerpoint/2010/main" val="2280199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458A434-29B2-441B-B800-C4331F0C6395}"/>
              </a:ext>
            </a:extLst>
          </p:cNvPr>
          <p:cNvSpPr>
            <a:spLocks noGrp="1"/>
          </p:cNvSpPr>
          <p:nvPr>
            <p:ph idx="1"/>
          </p:nvPr>
        </p:nvSpPr>
        <p:spPr>
          <a:xfrm>
            <a:off x="638174" y="2387928"/>
            <a:ext cx="8048626" cy="1926559"/>
          </a:xfrm>
        </p:spPr>
        <p:txBody>
          <a:bodyPr/>
          <a:lstStyle/>
          <a:p>
            <a:pPr marL="0" indent="0">
              <a:buNone/>
            </a:pPr>
            <a:r>
              <a:rPr lang="en-US" b="1" dirty="0">
                <a:latin typeface="Tahoma" panose="020B0604030504040204" pitchFamily="34" charset="0"/>
                <a:ea typeface="Tahoma" panose="020B0604030504040204" pitchFamily="34" charset="0"/>
                <a:cs typeface="Tahoma" panose="020B0604030504040204" pitchFamily="34" charset="0"/>
              </a:rPr>
              <a:t>Categories with the highest surge in new courses include Office Productivity (159% increase), Health and Fitness (84%), IT &amp; Software (77%), and Personal Development (61%). </a:t>
            </a:r>
          </a:p>
          <a:p>
            <a:endParaRPr lang="en-US" dirty="0"/>
          </a:p>
        </p:txBody>
      </p:sp>
      <p:sp>
        <p:nvSpPr>
          <p:cNvPr id="3" name="Slide Number Placeholder 2"/>
          <p:cNvSpPr>
            <a:spLocks noGrp="1"/>
          </p:cNvSpPr>
          <p:nvPr>
            <p:ph type="sldNum" sz="quarter" idx="12"/>
          </p:nvPr>
        </p:nvSpPr>
        <p:spPr/>
        <p:txBody>
          <a:bodyPr/>
          <a:lstStyle/>
          <a:p>
            <a:fld id="{136F273C-9302-4EE3-8F13-E17C1857F5E7}" type="slidenum">
              <a:rPr lang="en-US" smtClean="0"/>
              <a:pPr/>
              <a:t>32</a:t>
            </a:fld>
            <a:endParaRPr lang="en-US" dirty="0"/>
          </a:p>
        </p:txBody>
      </p:sp>
      <p:sp>
        <p:nvSpPr>
          <p:cNvPr id="5" name="Title 1">
            <a:extLst>
              <a:ext uri="{FF2B5EF4-FFF2-40B4-BE49-F238E27FC236}">
                <a16:creationId xmlns:a16="http://schemas.microsoft.com/office/drawing/2014/main" id="{9CEF5C9E-C812-491D-B3A9-85BCCDCA322C}"/>
              </a:ext>
            </a:extLst>
          </p:cNvPr>
          <p:cNvSpPr txBox="1">
            <a:spLocks/>
          </p:cNvSpPr>
          <p:nvPr/>
        </p:nvSpPr>
        <p:spPr>
          <a:xfrm>
            <a:off x="476249" y="461369"/>
            <a:ext cx="8210551" cy="192655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sz="2800" dirty="0">
                <a:solidFill>
                  <a:srgbClr val="FF0000"/>
                </a:solidFill>
              </a:rPr>
              <a:t>April 30, 2020</a:t>
            </a:r>
            <a:br>
              <a:rPr lang="en-US" sz="2400" dirty="0"/>
            </a:br>
            <a:r>
              <a:rPr lang="en-US" sz="2400" dirty="0">
                <a:solidFill>
                  <a:schemeClr val="tx1"/>
                </a:solidFill>
              </a:rPr>
              <a:t>New Udemy</a:t>
            </a:r>
            <a:r>
              <a:rPr lang="en-US" sz="2400" i="1" dirty="0">
                <a:solidFill>
                  <a:schemeClr val="tx1"/>
                </a:solidFill>
              </a:rPr>
              <a:t> </a:t>
            </a:r>
            <a:r>
              <a:rPr lang="en-US" sz="2400" dirty="0">
                <a:solidFill>
                  <a:schemeClr val="tx1"/>
                </a:solidFill>
              </a:rPr>
              <a:t>Report Shows Surge in Global Online Education in Response to COVID-19 </a:t>
            </a:r>
            <a:br>
              <a:rPr lang="en-US" sz="3600" dirty="0">
                <a:solidFill>
                  <a:schemeClr val="tx1"/>
                </a:solidFill>
              </a:rPr>
            </a:br>
            <a:r>
              <a:rPr lang="en-US" sz="2400" dirty="0" err="1">
                <a:solidFill>
                  <a:schemeClr val="tx1"/>
                </a:solidFill>
              </a:rPr>
              <a:t>Businesswire</a:t>
            </a:r>
            <a:br>
              <a:rPr lang="en-US" sz="200" dirty="0">
                <a:solidFill>
                  <a:schemeClr val="tx1"/>
                </a:solidFill>
              </a:rPr>
            </a:br>
            <a:br>
              <a:rPr lang="en-US" sz="800" dirty="0"/>
            </a:br>
            <a:r>
              <a:rPr lang="en-US" sz="800" dirty="0">
                <a:hlinkClick r:id="rId2"/>
              </a:rPr>
              <a:t>https://www.businesswire.com/news/home/20200430005243/en/</a:t>
            </a:r>
            <a:endParaRPr lang="en-US" sz="1200" dirty="0">
              <a:solidFill>
                <a:schemeClr val="tx1"/>
              </a:solidFill>
            </a:endParaRPr>
          </a:p>
        </p:txBody>
      </p:sp>
      <p:pic>
        <p:nvPicPr>
          <p:cNvPr id="2" name="Picture 1">
            <a:extLst>
              <a:ext uri="{FF2B5EF4-FFF2-40B4-BE49-F238E27FC236}">
                <a16:creationId xmlns:a16="http://schemas.microsoft.com/office/drawing/2014/main" id="{7E9F8FA4-A1DC-4B55-BCC7-76444F583344}"/>
              </a:ext>
            </a:extLst>
          </p:cNvPr>
          <p:cNvPicPr>
            <a:picLocks noChangeAspect="1"/>
          </p:cNvPicPr>
          <p:nvPr/>
        </p:nvPicPr>
        <p:blipFill rotWithShape="1">
          <a:blip r:embed="rId3"/>
          <a:srcRect l="-834" t="12180" r="1146" b="16319"/>
          <a:stretch/>
        </p:blipFill>
        <p:spPr>
          <a:xfrm>
            <a:off x="2314575" y="4146212"/>
            <a:ext cx="6829425" cy="2711788"/>
          </a:xfrm>
          <a:prstGeom prst="rect">
            <a:avLst/>
          </a:prstGeom>
        </p:spPr>
      </p:pic>
      <p:pic>
        <p:nvPicPr>
          <p:cNvPr id="6" name="Picture 5">
            <a:extLst>
              <a:ext uri="{FF2B5EF4-FFF2-40B4-BE49-F238E27FC236}">
                <a16:creationId xmlns:a16="http://schemas.microsoft.com/office/drawing/2014/main" id="{11386A65-64AD-42B3-A761-7B7B95097402}"/>
              </a:ext>
            </a:extLst>
          </p:cNvPr>
          <p:cNvPicPr>
            <a:picLocks noChangeAspect="1"/>
          </p:cNvPicPr>
          <p:nvPr/>
        </p:nvPicPr>
        <p:blipFill>
          <a:blip r:embed="rId4"/>
          <a:stretch>
            <a:fillRect/>
          </a:stretch>
        </p:blipFill>
        <p:spPr>
          <a:xfrm>
            <a:off x="0" y="5295130"/>
            <a:ext cx="2116146" cy="1110977"/>
          </a:xfrm>
          <a:prstGeom prst="rect">
            <a:avLst/>
          </a:prstGeom>
        </p:spPr>
      </p:pic>
    </p:spTree>
    <p:extLst>
      <p:ext uri="{BB962C8B-B14F-4D97-AF65-F5344CB8AC3E}">
        <p14:creationId xmlns:p14="http://schemas.microsoft.com/office/powerpoint/2010/main" val="35370297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33</a:t>
            </a:fld>
            <a:endParaRPr lang="en-US" dirty="0"/>
          </a:p>
        </p:txBody>
      </p:sp>
      <p:sp>
        <p:nvSpPr>
          <p:cNvPr id="5" name="Title 1">
            <a:extLst>
              <a:ext uri="{FF2B5EF4-FFF2-40B4-BE49-F238E27FC236}">
                <a16:creationId xmlns:a16="http://schemas.microsoft.com/office/drawing/2014/main" id="{9CEF5C9E-C812-491D-B3A9-85BCCDCA322C}"/>
              </a:ext>
            </a:extLst>
          </p:cNvPr>
          <p:cNvSpPr txBox="1">
            <a:spLocks/>
          </p:cNvSpPr>
          <p:nvPr/>
        </p:nvSpPr>
        <p:spPr>
          <a:xfrm>
            <a:off x="561975" y="258368"/>
            <a:ext cx="8115300" cy="2075877"/>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sz="3200" dirty="0">
                <a:solidFill>
                  <a:srgbClr val="FF0000"/>
                </a:solidFill>
              </a:rPr>
              <a:t>April 30, 2020</a:t>
            </a:r>
            <a:br>
              <a:rPr lang="en-US" sz="2400" dirty="0"/>
            </a:br>
            <a:r>
              <a:rPr lang="en-US" sz="2000" dirty="0">
                <a:solidFill>
                  <a:schemeClr val="tx1"/>
                </a:solidFill>
              </a:rPr>
              <a:t>New Udemy</a:t>
            </a:r>
            <a:r>
              <a:rPr lang="en-US" sz="2000" i="1" dirty="0">
                <a:solidFill>
                  <a:schemeClr val="tx1"/>
                </a:solidFill>
              </a:rPr>
              <a:t> </a:t>
            </a:r>
            <a:r>
              <a:rPr lang="en-US" sz="2000" dirty="0">
                <a:solidFill>
                  <a:schemeClr val="tx1"/>
                </a:solidFill>
              </a:rPr>
              <a:t>Report Shows Surge in Global Online Education in Response to COVID-19 </a:t>
            </a:r>
            <a:br>
              <a:rPr lang="en-US" sz="1600" dirty="0">
                <a:solidFill>
                  <a:schemeClr val="tx1"/>
                </a:solidFill>
              </a:rPr>
            </a:br>
            <a:r>
              <a:rPr lang="en-US" sz="1400" dirty="0">
                <a:solidFill>
                  <a:schemeClr val="tx1"/>
                </a:solidFill>
              </a:rPr>
              <a:t>There has been an immense surge in enrollments in courses related to Telecommuting (21,598% increase) and Virtual Teams (1,523%), as well as Decision Making (277%), Self Discipline (237%), and Stress Management (235%). </a:t>
            </a:r>
          </a:p>
          <a:p>
            <a:pPr algn="ctr"/>
            <a:br>
              <a:rPr lang="en-US" sz="800" dirty="0"/>
            </a:br>
            <a:r>
              <a:rPr lang="en-US" sz="800" dirty="0">
                <a:hlinkClick r:id="rId2"/>
              </a:rPr>
              <a:t>https://www.businesswire.com/news/home/20200430005243/en/</a:t>
            </a:r>
            <a:endParaRPr lang="en-US" sz="1200" dirty="0">
              <a:solidFill>
                <a:schemeClr val="tx1"/>
              </a:solidFill>
            </a:endParaRPr>
          </a:p>
        </p:txBody>
      </p:sp>
      <p:pic>
        <p:nvPicPr>
          <p:cNvPr id="6" name="Picture 5" descr="A screenshot of text&#10;&#10;Description automatically generated">
            <a:extLst>
              <a:ext uri="{FF2B5EF4-FFF2-40B4-BE49-F238E27FC236}">
                <a16:creationId xmlns:a16="http://schemas.microsoft.com/office/drawing/2014/main" id="{9DD74632-8B4D-4CC5-9743-1DE2A8282F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00" t="1322" r="6605" b="3425"/>
          <a:stretch/>
        </p:blipFill>
        <p:spPr>
          <a:xfrm>
            <a:off x="2116146" y="2334245"/>
            <a:ext cx="6743700" cy="3908819"/>
          </a:xfrm>
          <a:prstGeom prst="rect">
            <a:avLst/>
          </a:prstGeom>
        </p:spPr>
      </p:pic>
      <p:pic>
        <p:nvPicPr>
          <p:cNvPr id="2" name="Picture 1">
            <a:extLst>
              <a:ext uri="{FF2B5EF4-FFF2-40B4-BE49-F238E27FC236}">
                <a16:creationId xmlns:a16="http://schemas.microsoft.com/office/drawing/2014/main" id="{C79077EA-072A-46F7-8083-698519BC01DB}"/>
              </a:ext>
            </a:extLst>
          </p:cNvPr>
          <p:cNvPicPr>
            <a:picLocks noChangeAspect="1"/>
          </p:cNvPicPr>
          <p:nvPr/>
        </p:nvPicPr>
        <p:blipFill>
          <a:blip r:embed="rId4"/>
          <a:stretch>
            <a:fillRect/>
          </a:stretch>
        </p:blipFill>
        <p:spPr>
          <a:xfrm>
            <a:off x="0" y="5295130"/>
            <a:ext cx="2116146" cy="1110977"/>
          </a:xfrm>
          <a:prstGeom prst="rect">
            <a:avLst/>
          </a:prstGeom>
        </p:spPr>
      </p:pic>
      <p:pic>
        <p:nvPicPr>
          <p:cNvPr id="7" name="Picture 6">
            <a:extLst>
              <a:ext uri="{FF2B5EF4-FFF2-40B4-BE49-F238E27FC236}">
                <a16:creationId xmlns:a16="http://schemas.microsoft.com/office/drawing/2014/main" id="{7E39E8D5-1C80-4DBE-9FBC-B6BBE8195F8C}"/>
              </a:ext>
            </a:extLst>
          </p:cNvPr>
          <p:cNvPicPr>
            <a:picLocks noChangeAspect="1"/>
          </p:cNvPicPr>
          <p:nvPr/>
        </p:nvPicPr>
        <p:blipFill rotWithShape="1">
          <a:blip r:embed="rId5"/>
          <a:srcRect l="4512" t="2704" r="4798" b="4995"/>
          <a:stretch/>
        </p:blipFill>
        <p:spPr>
          <a:xfrm>
            <a:off x="2196579" y="2195005"/>
            <a:ext cx="6663267" cy="4095924"/>
          </a:xfrm>
          <a:prstGeom prst="rect">
            <a:avLst/>
          </a:prstGeom>
        </p:spPr>
      </p:pic>
    </p:spTree>
    <p:extLst>
      <p:ext uri="{BB962C8B-B14F-4D97-AF65-F5344CB8AC3E}">
        <p14:creationId xmlns:p14="http://schemas.microsoft.com/office/powerpoint/2010/main" val="1670911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381000" y="421444"/>
            <a:ext cx="8458200" cy="1635956"/>
          </a:xfrm>
        </p:spPr>
        <p:txBody>
          <a:bodyPr vert="horz" lIns="91440" tIns="45720" rIns="91440" bIns="45720" rtlCol="0" anchor="ctr">
            <a:normAutofit fontScale="90000"/>
          </a:bodyPr>
          <a:lstStyle/>
          <a:p>
            <a: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t>April 30, 2020</a:t>
            </a:r>
            <a:br>
              <a:rPr lang="en-US" sz="18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New Udemy</a:t>
            </a:r>
            <a:r>
              <a:rPr lang="en-US" sz="2000" b="1" i="1" dirty="0">
                <a:latin typeface="Tahoma" panose="020B0604030504040204" pitchFamily="34" charset="0"/>
                <a:ea typeface="Tahoma" panose="020B0604030504040204" pitchFamily="34" charset="0"/>
                <a:cs typeface="Tahoma" panose="020B0604030504040204" pitchFamily="34" charset="0"/>
              </a:rPr>
              <a:t> </a:t>
            </a:r>
            <a:r>
              <a:rPr lang="en-US" sz="2000" b="1" dirty="0">
                <a:latin typeface="Tahoma" panose="020B0604030504040204" pitchFamily="34" charset="0"/>
                <a:ea typeface="Tahoma" panose="020B0604030504040204" pitchFamily="34" charset="0"/>
                <a:cs typeface="Tahoma" panose="020B0604030504040204" pitchFamily="34" charset="0"/>
              </a:rPr>
              <a:t>Report Shows Surge in Global Online Education in Response to COVID-19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i="1" dirty="0">
                <a:latin typeface="Tahoma" panose="020B0604030504040204" pitchFamily="34" charset="0"/>
                <a:ea typeface="Tahoma" panose="020B0604030504040204" pitchFamily="34" charset="0"/>
                <a:cs typeface="Tahoma" panose="020B0604030504040204" pitchFamily="34" charset="0"/>
              </a:rPr>
              <a:t>People around the world are learning how to work from home and stay productive as the Future of Work arrives</a:t>
            </a:r>
            <a:r>
              <a:rPr lang="en-US" sz="2000" b="1" dirty="0">
                <a:latin typeface="Tahoma" panose="020B0604030504040204" pitchFamily="34" charset="0"/>
                <a:ea typeface="Tahoma" panose="020B0604030504040204" pitchFamily="34" charset="0"/>
                <a:cs typeface="Tahoma" panose="020B0604030504040204" pitchFamily="34" charset="0"/>
              </a:rPr>
              <a:t>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err="1">
                <a:latin typeface="Tahoma" panose="020B0604030504040204" pitchFamily="34" charset="0"/>
                <a:ea typeface="Tahoma" panose="020B0604030504040204" pitchFamily="34" charset="0"/>
                <a:cs typeface="Tahoma" panose="020B0604030504040204" pitchFamily="34" charset="0"/>
              </a:rPr>
              <a:t>Businesswire</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2"/>
              </a:rPr>
              <a:t>https://www.businesswire.com/news/home/20200430005243/en/</a:t>
            </a:r>
            <a:r>
              <a:rPr lang="en-US" sz="1800" b="1" dirty="0">
                <a:latin typeface="Tahoma" panose="020B0604030504040204" pitchFamily="34" charset="0"/>
                <a:ea typeface="Tahoma" panose="020B0604030504040204" pitchFamily="34" charset="0"/>
                <a:cs typeface="Tahoma" panose="020B0604030504040204" pitchFamily="34" charset="0"/>
              </a:rPr>
              <a:t> </a:t>
            </a:r>
            <a:endParaRPr lang="en-US" sz="22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A screenshot of text&#10;&#10;Description automatically generated">
            <a:extLst>
              <a:ext uri="{FF2B5EF4-FFF2-40B4-BE49-F238E27FC236}">
                <a16:creationId xmlns:a16="http://schemas.microsoft.com/office/drawing/2014/main" id="{FAE77F3B-F6B3-47FD-8A4D-2C4B785C0A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2286000"/>
            <a:ext cx="7800821" cy="4267200"/>
          </a:xfrm>
          <a:prstGeom prst="rect">
            <a:avLst/>
          </a:prstGeom>
        </p:spPr>
      </p:pic>
    </p:spTree>
    <p:extLst>
      <p:ext uri="{BB962C8B-B14F-4D97-AF65-F5344CB8AC3E}">
        <p14:creationId xmlns:p14="http://schemas.microsoft.com/office/powerpoint/2010/main" val="17199342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457200" y="274638"/>
            <a:ext cx="8141966" cy="1630362"/>
          </a:xfrm>
        </p:spPr>
        <p:txBody>
          <a:bodyPr vert="horz" lIns="91440" tIns="45720" rIns="91440" bIns="45720" rtlCol="0" anchor="ct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June 26, 2020</a:t>
            </a:r>
            <a:br>
              <a:rPr lang="en-US" sz="1100" b="1" dirty="0">
                <a:latin typeface="Tahoma" panose="020B0604030504040204" pitchFamily="34" charset="0"/>
                <a:ea typeface="Tahoma" panose="020B0604030504040204" pitchFamily="34" charset="0"/>
                <a:cs typeface="Tahoma" panose="020B0604030504040204" pitchFamily="34" charset="0"/>
              </a:rPr>
            </a:br>
            <a:r>
              <a:rPr lang="en-US" sz="1600" b="1" dirty="0" err="1">
                <a:latin typeface="Tahoma" panose="020B0604030504040204" pitchFamily="34" charset="0"/>
                <a:ea typeface="Tahoma" panose="020B0604030504040204" pitchFamily="34" charset="0"/>
                <a:cs typeface="Tahoma" panose="020B0604030504040204" pitchFamily="34" charset="0"/>
              </a:rPr>
              <a:t>HolonIQ</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2.5x Global MOOC Web Traffic</a:t>
            </a:r>
            <a:br>
              <a:rPr lang="en-US" sz="1100" b="1" dirty="0">
                <a:latin typeface="Tahoma" panose="020B0604030504040204" pitchFamily="34" charset="0"/>
                <a:ea typeface="Tahoma" panose="020B0604030504040204" pitchFamily="34" charset="0"/>
                <a:cs typeface="Tahoma" panose="020B0604030504040204" pitchFamily="34" charset="0"/>
              </a:rPr>
            </a:br>
            <a:r>
              <a:rPr lang="en-US" sz="1100" dirty="0">
                <a:latin typeface="Tahoma" panose="020B0604030504040204" pitchFamily="34" charset="0"/>
                <a:ea typeface="Tahoma" panose="020B0604030504040204" pitchFamily="34" charset="0"/>
                <a:cs typeface="Tahoma" panose="020B0604030504040204" pitchFamily="34" charset="0"/>
              </a:rPr>
              <a:t>MOOC’s digital reach just grew 2.5x, up 300 million monthly visits globally, as isolated learners seek immediate solutions to their knowledge and skills needs amid a rapidly-evolving work landscape.</a:t>
            </a:r>
            <a:br>
              <a:rPr lang="en-US" sz="1100" b="1" dirty="0">
                <a:latin typeface="Tahoma" panose="020B0604030504040204" pitchFamily="34" charset="0"/>
                <a:ea typeface="Tahoma" panose="020B0604030504040204" pitchFamily="34" charset="0"/>
                <a:cs typeface="Tahoma" panose="020B0604030504040204" pitchFamily="34" charset="0"/>
              </a:rPr>
            </a:br>
            <a:r>
              <a:rPr lang="en-US" sz="1100" dirty="0">
                <a:latin typeface="Tahoma" panose="020B0604030504040204" pitchFamily="34" charset="0"/>
                <a:ea typeface="Tahoma" panose="020B0604030504040204" pitchFamily="34" charset="0"/>
                <a:cs typeface="Tahoma" panose="020B0604030504040204" pitchFamily="34" charset="0"/>
                <a:hlinkClick r:id="rId2"/>
              </a:rPr>
              <a:t>https://www.holoniq.com/notes/global-mooc-web-traffic-benchmarks/</a:t>
            </a:r>
            <a:r>
              <a:rPr lang="en-US" sz="1100" dirty="0">
                <a:latin typeface="Tahoma" panose="020B0604030504040204" pitchFamily="34" charset="0"/>
                <a:ea typeface="Tahoma" panose="020B0604030504040204" pitchFamily="34" charset="0"/>
                <a:cs typeface="Tahoma" panose="020B0604030504040204" pitchFamily="34" charset="0"/>
              </a:rPr>
              <a:t> </a:t>
            </a:r>
            <a:br>
              <a:rPr lang="en-US" sz="1100" dirty="0">
                <a:latin typeface="Tahoma" panose="020B0604030504040204" pitchFamily="34" charset="0"/>
                <a:ea typeface="Tahoma" panose="020B0604030504040204" pitchFamily="34" charset="0"/>
                <a:cs typeface="Tahoma" panose="020B0604030504040204" pitchFamily="34" charset="0"/>
              </a:rPr>
            </a:br>
            <a:r>
              <a:rPr lang="en-US" sz="1100" dirty="0">
                <a:latin typeface="Tahoma" panose="020B0604030504040204" pitchFamily="34" charset="0"/>
                <a:ea typeface="Tahoma" panose="020B0604030504040204" pitchFamily="34" charset="0"/>
                <a:cs typeface="Tahoma" panose="020B0604030504040204" pitchFamily="34" charset="0"/>
              </a:rPr>
              <a:t>Is there another form of learning where so many people have deliberately chosen to come to learn in one month in the history of the world? </a:t>
            </a:r>
            <a:endParaRPr lang="en-US" sz="11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A screenshot of a video game&#10;&#10;Description automatically generated">
            <a:extLst>
              <a:ext uri="{FF2B5EF4-FFF2-40B4-BE49-F238E27FC236}">
                <a16:creationId xmlns:a16="http://schemas.microsoft.com/office/drawing/2014/main" id="{504663B2-2786-43F4-99E3-49B966DAAD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2209800"/>
            <a:ext cx="7837166" cy="4525963"/>
          </a:xfrm>
          <a:prstGeom prst="rect">
            <a:avLst/>
          </a:prstGeom>
          <a:noFill/>
        </p:spPr>
      </p:pic>
    </p:spTree>
    <p:extLst>
      <p:ext uri="{BB962C8B-B14F-4D97-AF65-F5344CB8AC3E}">
        <p14:creationId xmlns:p14="http://schemas.microsoft.com/office/powerpoint/2010/main" val="16233908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457200" y="274638"/>
            <a:ext cx="8077199" cy="2239962"/>
          </a:xfrm>
        </p:spPr>
        <p:txBody>
          <a:bodyPr vert="horz" lIns="91440" tIns="45720" rIns="91440" bIns="45720" rtlCol="0" anchor="ctr">
            <a:normAutofit/>
          </a:bodyPr>
          <a:lstStyle/>
          <a:p>
            <a:pPr fontAlgn="base"/>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May 26, 2020</a:t>
            </a:r>
            <a:br>
              <a:rPr lang="en-US" sz="14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Remember the MOOCs?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After Near-Death, They’re Booming</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Steven </a:t>
            </a:r>
            <a:r>
              <a:rPr lang="en-US" sz="2200" b="1" dirty="0" err="1">
                <a:latin typeface="Tahoma" panose="020B0604030504040204" pitchFamily="34" charset="0"/>
                <a:ea typeface="Tahoma" panose="020B0604030504040204" pitchFamily="34" charset="0"/>
                <a:cs typeface="Tahoma" panose="020B0604030504040204" pitchFamily="34" charset="0"/>
              </a:rPr>
              <a:t>Lohr</a:t>
            </a:r>
            <a:r>
              <a:rPr lang="en-US" sz="2200" b="1" dirty="0">
                <a:latin typeface="Tahoma" panose="020B0604030504040204" pitchFamily="34" charset="0"/>
                <a:ea typeface="Tahoma" panose="020B0604030504040204" pitchFamily="34" charset="0"/>
                <a:cs typeface="Tahoma" panose="020B0604030504040204" pitchFamily="34" charset="0"/>
              </a:rPr>
              <a:t>, The New York Times</a:t>
            </a:r>
            <a:br>
              <a:rPr lang="es-E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https://www.nytimes.com/2020/05/26/technology/moocs-online-learning.html</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16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800451C2-D12B-419D-A266-74617329D0D7}"/>
              </a:ext>
            </a:extLst>
          </p:cNvPr>
          <p:cNvPicPr>
            <a:picLocks noChangeAspect="1"/>
          </p:cNvPicPr>
          <p:nvPr/>
        </p:nvPicPr>
        <p:blipFill rotWithShape="1">
          <a:blip r:embed="rId3"/>
          <a:srcRect l="6990" t="15557" r="8015" b="5555"/>
          <a:stretch/>
        </p:blipFill>
        <p:spPr>
          <a:xfrm>
            <a:off x="99060" y="2514600"/>
            <a:ext cx="4648200" cy="3976171"/>
          </a:xfrm>
          <a:prstGeom prst="rect">
            <a:avLst/>
          </a:prstGeom>
        </p:spPr>
      </p:pic>
      <p:pic>
        <p:nvPicPr>
          <p:cNvPr id="7" name="Picture 6">
            <a:extLst>
              <a:ext uri="{FF2B5EF4-FFF2-40B4-BE49-F238E27FC236}">
                <a16:creationId xmlns:a16="http://schemas.microsoft.com/office/drawing/2014/main" id="{C467A7E5-CD12-4B40-A767-61D145D4116D}"/>
              </a:ext>
            </a:extLst>
          </p:cNvPr>
          <p:cNvPicPr>
            <a:picLocks noChangeAspect="1"/>
          </p:cNvPicPr>
          <p:nvPr/>
        </p:nvPicPr>
        <p:blipFill>
          <a:blip r:embed="rId4"/>
          <a:stretch>
            <a:fillRect/>
          </a:stretch>
        </p:blipFill>
        <p:spPr>
          <a:xfrm>
            <a:off x="2514600" y="5484726"/>
            <a:ext cx="2057400" cy="1373274"/>
          </a:xfrm>
          <a:prstGeom prst="rect">
            <a:avLst/>
          </a:prstGeom>
        </p:spPr>
      </p:pic>
      <p:sp>
        <p:nvSpPr>
          <p:cNvPr id="8" name="TextBox 7">
            <a:extLst>
              <a:ext uri="{FF2B5EF4-FFF2-40B4-BE49-F238E27FC236}">
                <a16:creationId xmlns:a16="http://schemas.microsoft.com/office/drawing/2014/main" id="{D4162498-2540-44C1-9957-65D350235BAB}"/>
              </a:ext>
            </a:extLst>
          </p:cNvPr>
          <p:cNvSpPr txBox="1"/>
          <p:nvPr/>
        </p:nvSpPr>
        <p:spPr>
          <a:xfrm>
            <a:off x="5082540" y="5519042"/>
            <a:ext cx="335279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Coursera added 10 million new users from mid-March to mid-May. Credit...Jessica Chou for The New York Times</a:t>
            </a:r>
          </a:p>
        </p:txBody>
      </p:sp>
      <p:pic>
        <p:nvPicPr>
          <p:cNvPr id="9" name="Picture 8">
            <a:extLst>
              <a:ext uri="{FF2B5EF4-FFF2-40B4-BE49-F238E27FC236}">
                <a16:creationId xmlns:a16="http://schemas.microsoft.com/office/drawing/2014/main" id="{F287422C-ECC6-4FDD-ABA4-E17E1AD205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1842" y="3067050"/>
            <a:ext cx="3742158" cy="2106929"/>
          </a:xfrm>
          <a:prstGeom prst="rect">
            <a:avLst/>
          </a:prstGeom>
        </p:spPr>
      </p:pic>
    </p:spTree>
    <p:extLst>
      <p:ext uri="{BB962C8B-B14F-4D97-AF65-F5344CB8AC3E}">
        <p14:creationId xmlns:p14="http://schemas.microsoft.com/office/powerpoint/2010/main" val="40235506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71774"/>
            <a:ext cx="8024696" cy="1600438"/>
          </a:xfrm>
          <a:prstGeom prst="rect">
            <a:avLst/>
          </a:prstGeom>
        </p:spPr>
        <p:txBody>
          <a:bodyPr wrap="square">
            <a:sp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August 16, 2020</a:t>
            </a:r>
          </a:p>
          <a:p>
            <a:r>
              <a:rPr lang="en-US" sz="2400" b="1" dirty="0">
                <a:latin typeface="Tahoma" panose="020B0604030504040204" pitchFamily="34" charset="0"/>
                <a:ea typeface="Tahoma" panose="020B0604030504040204" pitchFamily="34" charset="0"/>
                <a:cs typeface="Tahoma" panose="020B0604030504040204" pitchFamily="34" charset="0"/>
              </a:rPr>
              <a:t>By the Numbers: MOOCs During the Pandemic</a:t>
            </a:r>
          </a:p>
          <a:p>
            <a:r>
              <a:rPr lang="en-US" sz="2400" b="1" dirty="0">
                <a:latin typeface="Tahoma" panose="020B0604030504040204" pitchFamily="34" charset="0"/>
                <a:ea typeface="Tahoma" panose="020B0604030504040204" pitchFamily="34" charset="0"/>
                <a:cs typeface="Tahoma" panose="020B0604030504040204" pitchFamily="34" charset="0"/>
              </a:rPr>
              <a:t>Dhawal Shah, Class Central</a:t>
            </a:r>
          </a:p>
          <a:p>
            <a:r>
              <a:rPr lang="en-US" b="1" dirty="0">
                <a:latin typeface="Tahoma" panose="020B0604030504040204" pitchFamily="34" charset="0"/>
                <a:ea typeface="Tahoma" panose="020B0604030504040204" pitchFamily="34" charset="0"/>
                <a:cs typeface="Tahoma" panose="020B0604030504040204" pitchFamily="34" charset="0"/>
                <a:hlinkClick r:id="rId3"/>
              </a:rPr>
              <a:t>https://www.classcentral.com/report/mooc-stats-pandemic/</a:t>
            </a:r>
            <a:r>
              <a:rPr lang="en-US" b="1" dirty="0">
                <a:latin typeface="Tahoma" panose="020B0604030504040204" pitchFamily="34" charset="0"/>
                <a:ea typeface="Tahoma" panose="020B0604030504040204" pitchFamily="34" charset="0"/>
                <a:cs typeface="Tahoma" panose="020B0604030504040204" pitchFamily="34" charset="0"/>
              </a:rPr>
              <a:t>  </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fld id="{136F273C-9302-4EE3-8F13-E17C1857F5E7}" type="slidenum">
              <a:rPr lang="en-US" smtClean="0"/>
              <a:t>37</a:t>
            </a:fld>
            <a:endParaRPr lang="en-US" dirty="0"/>
          </a:p>
        </p:txBody>
      </p:sp>
      <p:pic>
        <p:nvPicPr>
          <p:cNvPr id="5" name="Picture 4" descr="A screenshot of a cell phone&#10;&#10;Description automatically generated">
            <a:extLst>
              <a:ext uri="{FF2B5EF4-FFF2-40B4-BE49-F238E27FC236}">
                <a16:creationId xmlns:a16="http://schemas.microsoft.com/office/drawing/2014/main" id="{2EC7CD41-CD11-4AC8-92B9-171D265F57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567" y="1328590"/>
            <a:ext cx="8796866" cy="4942510"/>
          </a:xfrm>
          <a:prstGeom prst="rect">
            <a:avLst/>
          </a:prstGeom>
        </p:spPr>
      </p:pic>
    </p:spTree>
    <p:extLst>
      <p:ext uri="{BB962C8B-B14F-4D97-AF65-F5344CB8AC3E}">
        <p14:creationId xmlns:p14="http://schemas.microsoft.com/office/powerpoint/2010/main" val="2934989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457199" y="155153"/>
            <a:ext cx="8170333" cy="2368971"/>
          </a:xfrm>
        </p:spPr>
        <p:txBody>
          <a:bodyPr vert="horz" lIns="91440" tIns="45720" rIns="91440" bIns="45720" rtlCol="0" anchor="ct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August 9, 2020</a:t>
            </a:r>
            <a:br>
              <a:rPr lang="en-US" sz="32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250 Universities Just Launched 900 Free Online Courses. Here’s the Full List.</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Dhawal Shah, Class Central</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u="sng" dirty="0">
                <a:latin typeface="Tahoma" panose="020B0604030504040204" pitchFamily="34" charset="0"/>
                <a:ea typeface="Tahoma" panose="020B0604030504040204" pitchFamily="34" charset="0"/>
                <a:cs typeface="Tahoma" panose="020B0604030504040204" pitchFamily="34" charset="0"/>
                <a:hlinkClick r:id="rId2"/>
              </a:rPr>
              <a:t>https://www.classcentral.com/report/most-cited-mooc-research/</a:t>
            </a:r>
            <a:r>
              <a:rPr lang="en-US" sz="1600" b="1" u="sng" dirty="0">
                <a:latin typeface="Tahoma" panose="020B0604030504040204" pitchFamily="34" charset="0"/>
                <a:ea typeface="Tahoma" panose="020B0604030504040204" pitchFamily="34" charset="0"/>
                <a:cs typeface="Tahoma" panose="020B0604030504040204" pitchFamily="34" charset="0"/>
              </a:rPr>
              <a:t> </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200" dirty="0">
                <a:latin typeface="Tahoma" panose="020B0604030504040204" pitchFamily="34" charset="0"/>
                <a:ea typeface="Tahoma" panose="020B0604030504040204" pitchFamily="34" charset="0"/>
                <a:cs typeface="Tahoma" panose="020B0604030504040204" pitchFamily="34" charset="0"/>
              </a:rPr>
              <a:t>In the past nine years or so, over 900 universities have created around 15,000 MOOCs. I’ve been keeping track of these online courses the entire time here at </a:t>
            </a:r>
            <a:r>
              <a:rPr lang="en-US" sz="1200" dirty="0">
                <a:latin typeface="Tahoma" panose="020B0604030504040204" pitchFamily="34" charset="0"/>
                <a:ea typeface="Tahoma" panose="020B0604030504040204" pitchFamily="34" charset="0"/>
                <a:cs typeface="Tahoma" panose="020B0604030504040204" pitchFamily="34" charset="0"/>
                <a:hlinkClick r:id="rId3"/>
              </a:rPr>
              <a:t>Class Central</a:t>
            </a:r>
            <a:r>
              <a:rPr lang="en-US" sz="1200" dirty="0">
                <a:latin typeface="Tahoma" panose="020B0604030504040204" pitchFamily="34" charset="0"/>
                <a:ea typeface="Tahoma" panose="020B0604030504040204" pitchFamily="34" charset="0"/>
                <a:cs typeface="Tahoma" panose="020B0604030504040204" pitchFamily="34" charset="0"/>
              </a:rPr>
              <a:t>, a search engine and reviews site for online education which has been used by </a:t>
            </a:r>
            <a:r>
              <a:rPr lang="en-US" sz="1200" dirty="0">
                <a:latin typeface="Tahoma" panose="020B0604030504040204" pitchFamily="34" charset="0"/>
                <a:ea typeface="Tahoma" panose="020B0604030504040204" pitchFamily="34" charset="0"/>
                <a:cs typeface="Tahoma" panose="020B0604030504040204" pitchFamily="34" charset="0"/>
                <a:hlinkClick r:id="rId4"/>
              </a:rPr>
              <a:t>40 million learners</a:t>
            </a:r>
            <a:r>
              <a:rPr lang="en-US" sz="1200" dirty="0">
                <a:latin typeface="Tahoma" panose="020B0604030504040204" pitchFamily="34" charset="0"/>
                <a:ea typeface="Tahoma" panose="020B0604030504040204" pitchFamily="34" charset="0"/>
                <a:cs typeface="Tahoma" panose="020B0604030504040204" pitchFamily="34" charset="0"/>
              </a:rPr>
              <a:t> around the world.</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6E0886BE-6020-4C6E-824D-F092ACE3096C}"/>
              </a:ext>
            </a:extLst>
          </p:cNvPr>
          <p:cNvPicPr>
            <a:picLocks noChangeAspect="1"/>
          </p:cNvPicPr>
          <p:nvPr/>
        </p:nvPicPr>
        <p:blipFill rotWithShape="1">
          <a:blip r:embed="rId5"/>
          <a:srcRect l="419" t="10001" r="23373" b="23333"/>
          <a:stretch/>
        </p:blipFill>
        <p:spPr>
          <a:xfrm>
            <a:off x="228600" y="2819400"/>
            <a:ext cx="5372100" cy="3883446"/>
          </a:xfrm>
          <a:prstGeom prst="rect">
            <a:avLst/>
          </a:prstGeom>
        </p:spPr>
      </p:pic>
      <p:pic>
        <p:nvPicPr>
          <p:cNvPr id="5" name="Picture 4">
            <a:extLst>
              <a:ext uri="{FF2B5EF4-FFF2-40B4-BE49-F238E27FC236}">
                <a16:creationId xmlns:a16="http://schemas.microsoft.com/office/drawing/2014/main" id="{35E25C94-B870-4A0A-9549-1C5A78B62AC4}"/>
              </a:ext>
            </a:extLst>
          </p:cNvPr>
          <p:cNvPicPr>
            <a:picLocks noChangeAspect="1"/>
          </p:cNvPicPr>
          <p:nvPr/>
        </p:nvPicPr>
        <p:blipFill rotWithShape="1">
          <a:blip r:embed="rId6"/>
          <a:srcRect l="22455" t="56667" r="57345" b="6667"/>
          <a:stretch/>
        </p:blipFill>
        <p:spPr>
          <a:xfrm>
            <a:off x="6096000" y="2702345"/>
            <a:ext cx="2667000" cy="4000502"/>
          </a:xfrm>
          <a:prstGeom prst="rect">
            <a:avLst/>
          </a:prstGeom>
        </p:spPr>
      </p:pic>
      <p:pic>
        <p:nvPicPr>
          <p:cNvPr id="3" name="Picture 2">
            <a:extLst>
              <a:ext uri="{FF2B5EF4-FFF2-40B4-BE49-F238E27FC236}">
                <a16:creationId xmlns:a16="http://schemas.microsoft.com/office/drawing/2014/main" id="{BCD0764E-0CC6-4F28-AFFF-CCAC8DBF6D8E}"/>
              </a:ext>
            </a:extLst>
          </p:cNvPr>
          <p:cNvPicPr>
            <a:picLocks noChangeAspect="1"/>
          </p:cNvPicPr>
          <p:nvPr/>
        </p:nvPicPr>
        <p:blipFill>
          <a:blip r:embed="rId7"/>
          <a:stretch>
            <a:fillRect/>
          </a:stretch>
        </p:blipFill>
        <p:spPr>
          <a:xfrm>
            <a:off x="228600" y="4470173"/>
            <a:ext cx="2394931" cy="2232673"/>
          </a:xfrm>
          <a:prstGeom prst="rect">
            <a:avLst/>
          </a:prstGeom>
        </p:spPr>
      </p:pic>
      <p:pic>
        <p:nvPicPr>
          <p:cNvPr id="6" name="Picture 5">
            <a:extLst>
              <a:ext uri="{FF2B5EF4-FFF2-40B4-BE49-F238E27FC236}">
                <a16:creationId xmlns:a16="http://schemas.microsoft.com/office/drawing/2014/main" id="{F27F408B-F311-4271-94E0-F1D8372D704E}"/>
              </a:ext>
            </a:extLst>
          </p:cNvPr>
          <p:cNvPicPr>
            <a:picLocks noChangeAspect="1"/>
          </p:cNvPicPr>
          <p:nvPr/>
        </p:nvPicPr>
        <p:blipFill rotWithShape="1">
          <a:blip r:embed="rId8"/>
          <a:srcRect l="22455" t="12222" r="25209"/>
          <a:stretch/>
        </p:blipFill>
        <p:spPr>
          <a:xfrm>
            <a:off x="6019800" y="2491873"/>
            <a:ext cx="3124200" cy="4330032"/>
          </a:xfrm>
          <a:prstGeom prst="rect">
            <a:avLst/>
          </a:prstGeom>
        </p:spPr>
      </p:pic>
    </p:spTree>
    <p:extLst>
      <p:ext uri="{BB962C8B-B14F-4D97-AF65-F5344CB8AC3E}">
        <p14:creationId xmlns:p14="http://schemas.microsoft.com/office/powerpoint/2010/main" val="133913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96167"/>
            <a:ext cx="8024696" cy="1600438"/>
          </a:xfrm>
          <a:prstGeom prst="rect">
            <a:avLst/>
          </a:prstGeom>
        </p:spPr>
        <p:txBody>
          <a:bodyPr wrap="square">
            <a:sp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August 16, 2020</a:t>
            </a:r>
          </a:p>
          <a:p>
            <a:r>
              <a:rPr lang="en-US" sz="2400" b="1" dirty="0">
                <a:latin typeface="Tahoma" panose="020B0604030504040204" pitchFamily="34" charset="0"/>
                <a:ea typeface="Tahoma" panose="020B0604030504040204" pitchFamily="34" charset="0"/>
                <a:cs typeface="Tahoma" panose="020B0604030504040204" pitchFamily="34" charset="0"/>
              </a:rPr>
              <a:t>New Registered Learners</a:t>
            </a:r>
          </a:p>
          <a:p>
            <a:r>
              <a:rPr lang="en-US" sz="2400" b="1" dirty="0">
                <a:latin typeface="Tahoma" panose="020B0604030504040204" pitchFamily="34" charset="0"/>
                <a:ea typeface="Tahoma" panose="020B0604030504040204" pitchFamily="34" charset="0"/>
                <a:cs typeface="Tahoma" panose="020B0604030504040204" pitchFamily="34" charset="0"/>
              </a:rPr>
              <a:t>Dhawal Shah, Class Central</a:t>
            </a:r>
          </a:p>
          <a:p>
            <a:r>
              <a:rPr lang="en-US" b="1" dirty="0">
                <a:latin typeface="Tahoma" panose="020B0604030504040204" pitchFamily="34" charset="0"/>
                <a:ea typeface="Tahoma" panose="020B0604030504040204" pitchFamily="34" charset="0"/>
                <a:cs typeface="Tahoma" panose="020B0604030504040204" pitchFamily="34" charset="0"/>
                <a:hlinkClick r:id="rId3"/>
              </a:rPr>
              <a:t>https://www.classcentral.com/report/mooc-stats-pandemic/</a:t>
            </a:r>
            <a:r>
              <a:rPr lang="en-US" b="1" dirty="0">
                <a:latin typeface="Tahoma" panose="020B0604030504040204" pitchFamily="34" charset="0"/>
                <a:ea typeface="Tahoma" panose="020B0604030504040204" pitchFamily="34" charset="0"/>
                <a:cs typeface="Tahoma" panose="020B0604030504040204" pitchFamily="34" charset="0"/>
              </a:rPr>
              <a:t>  </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fld id="{136F273C-9302-4EE3-8F13-E17C1857F5E7}" type="slidenum">
              <a:rPr lang="en-US" smtClean="0"/>
              <a:t>39</a:t>
            </a:fld>
            <a:endParaRPr lang="en-US" dirty="0"/>
          </a:p>
        </p:txBody>
      </p:sp>
      <p:pic>
        <p:nvPicPr>
          <p:cNvPr id="5" name="Picture 4" descr="A screenshot of a cell phone&#10;&#10;Description automatically generated">
            <a:extLst>
              <a:ext uri="{FF2B5EF4-FFF2-40B4-BE49-F238E27FC236}">
                <a16:creationId xmlns:a16="http://schemas.microsoft.com/office/drawing/2014/main" id="{AC45A93E-6CBC-44FF-8E79-EAC6CD609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998" y="3237441"/>
            <a:ext cx="5875867" cy="3305175"/>
          </a:xfrm>
          <a:prstGeom prst="rect">
            <a:avLst/>
          </a:prstGeom>
        </p:spPr>
      </p:pic>
    </p:spTree>
    <p:extLst>
      <p:ext uri="{BB962C8B-B14F-4D97-AF65-F5344CB8AC3E}">
        <p14:creationId xmlns:p14="http://schemas.microsoft.com/office/powerpoint/2010/main" val="642552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4</a:t>
            </a:fld>
            <a:endParaRPr lang="en-US" dirty="0"/>
          </a:p>
        </p:txBody>
      </p:sp>
      <p:sp>
        <p:nvSpPr>
          <p:cNvPr id="4" name="Title 3"/>
          <p:cNvSpPr>
            <a:spLocks noGrp="1"/>
          </p:cNvSpPr>
          <p:nvPr>
            <p:ph type="ctrTitle"/>
          </p:nvPr>
        </p:nvSpPr>
        <p:spPr/>
        <p:txBody>
          <a:bodyPr/>
          <a:lstStyle/>
          <a:p>
            <a:r>
              <a:rPr lang="en-US" dirty="0"/>
              <a:t>Polls</a:t>
            </a:r>
          </a:p>
        </p:txBody>
      </p:sp>
      <p:sp>
        <p:nvSpPr>
          <p:cNvPr id="5" name="Title 1">
            <a:extLst>
              <a:ext uri="{FF2B5EF4-FFF2-40B4-BE49-F238E27FC236}">
                <a16:creationId xmlns:a16="http://schemas.microsoft.com/office/drawing/2014/main" id="{BF13DCF2-4CB0-445B-9B68-063F91439B0F}"/>
              </a:ext>
            </a:extLst>
          </p:cNvPr>
          <p:cNvSpPr txBox="1">
            <a:spLocks/>
          </p:cNvSpPr>
          <p:nvPr/>
        </p:nvSpPr>
        <p:spPr>
          <a:xfrm>
            <a:off x="331108" y="1500554"/>
            <a:ext cx="8201655" cy="134697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a:lnSpc>
                <a:spcPct val="150000"/>
              </a:lnSpc>
            </a:pPr>
            <a:r>
              <a:rPr lang="en-US" sz="3000" dirty="0">
                <a:solidFill>
                  <a:schemeClr val="tx1"/>
                </a:solidFill>
              </a:rPr>
              <a:t>Poll #1: Who in here has taken a MOOC?</a:t>
            </a:r>
            <a:br>
              <a:rPr lang="en-US" sz="3000" dirty="0">
                <a:solidFill>
                  <a:schemeClr val="tx1"/>
                </a:solidFill>
              </a:rPr>
            </a:br>
            <a:r>
              <a:rPr lang="en-US" sz="3000" dirty="0">
                <a:solidFill>
                  <a:schemeClr val="tx1"/>
                </a:solidFill>
              </a:rPr>
              <a:t>Poll #2: Are you happy when you take a MOOC?</a:t>
            </a:r>
          </a:p>
        </p:txBody>
      </p:sp>
      <p:pic>
        <p:nvPicPr>
          <p:cNvPr id="6" name="Picture 5">
            <a:extLst>
              <a:ext uri="{FF2B5EF4-FFF2-40B4-BE49-F238E27FC236}">
                <a16:creationId xmlns:a16="http://schemas.microsoft.com/office/drawing/2014/main" id="{0C70AADE-5C18-4FC4-B164-EBD56208ECF4}"/>
              </a:ext>
            </a:extLst>
          </p:cNvPr>
          <p:cNvPicPr>
            <a:picLocks noChangeAspect="1"/>
          </p:cNvPicPr>
          <p:nvPr/>
        </p:nvPicPr>
        <p:blipFill rotWithShape="1">
          <a:blip r:embed="rId2">
            <a:extLst>
              <a:ext uri="{28A0092B-C50C-407E-A947-70E740481C1C}">
                <a14:useLocalDpi xmlns:a14="http://schemas.microsoft.com/office/drawing/2010/main" val="0"/>
              </a:ext>
            </a:extLst>
          </a:blip>
          <a:srcRect t="142" r="27052"/>
          <a:stretch/>
        </p:blipFill>
        <p:spPr>
          <a:xfrm>
            <a:off x="5272391" y="3122989"/>
            <a:ext cx="3871609" cy="3044987"/>
          </a:xfrm>
          <a:prstGeom prst="rect">
            <a:avLst/>
          </a:prstGeom>
        </p:spPr>
      </p:pic>
      <p:pic>
        <p:nvPicPr>
          <p:cNvPr id="7" name="Picture 6">
            <a:extLst>
              <a:ext uri="{FF2B5EF4-FFF2-40B4-BE49-F238E27FC236}">
                <a16:creationId xmlns:a16="http://schemas.microsoft.com/office/drawing/2014/main" id="{F355B46D-0117-444F-893C-8ECF310397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108" y="3313732"/>
            <a:ext cx="5116834" cy="3073919"/>
          </a:xfrm>
          <a:prstGeom prst="rect">
            <a:avLst/>
          </a:prstGeom>
        </p:spPr>
      </p:pic>
    </p:spTree>
    <p:extLst>
      <p:ext uri="{BB962C8B-B14F-4D97-AF65-F5344CB8AC3E}">
        <p14:creationId xmlns:p14="http://schemas.microsoft.com/office/powerpoint/2010/main" val="1268411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71774"/>
            <a:ext cx="8024696" cy="1600438"/>
          </a:xfrm>
          <a:prstGeom prst="rect">
            <a:avLst/>
          </a:prstGeom>
        </p:spPr>
        <p:txBody>
          <a:bodyPr wrap="square">
            <a:sp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August 16, 2020</a:t>
            </a:r>
          </a:p>
          <a:p>
            <a:r>
              <a:rPr lang="en-US" sz="2400" b="1" dirty="0">
                <a:latin typeface="Tahoma" panose="020B0604030504040204" pitchFamily="34" charset="0"/>
                <a:ea typeface="Tahoma" panose="020B0604030504040204" pitchFamily="34" charset="0"/>
                <a:cs typeface="Tahoma" panose="020B0604030504040204" pitchFamily="34" charset="0"/>
              </a:rPr>
              <a:t>By the Numbers: MOOCs During the Pandemic</a:t>
            </a:r>
          </a:p>
          <a:p>
            <a:r>
              <a:rPr lang="en-US" sz="2400" b="1" dirty="0">
                <a:latin typeface="Tahoma" panose="020B0604030504040204" pitchFamily="34" charset="0"/>
                <a:ea typeface="Tahoma" panose="020B0604030504040204" pitchFamily="34" charset="0"/>
                <a:cs typeface="Tahoma" panose="020B0604030504040204" pitchFamily="34" charset="0"/>
              </a:rPr>
              <a:t>Dhawal Shah, Class Central</a:t>
            </a:r>
          </a:p>
          <a:p>
            <a:r>
              <a:rPr lang="en-US" b="1" dirty="0">
                <a:latin typeface="Tahoma" panose="020B0604030504040204" pitchFamily="34" charset="0"/>
                <a:ea typeface="Tahoma" panose="020B0604030504040204" pitchFamily="34" charset="0"/>
                <a:cs typeface="Tahoma" panose="020B0604030504040204" pitchFamily="34" charset="0"/>
                <a:hlinkClick r:id="rId3"/>
              </a:rPr>
              <a:t>https://www.classcentral.com/report/mooc-stats-pandemic/</a:t>
            </a:r>
            <a:r>
              <a:rPr lang="en-US" b="1" dirty="0">
                <a:latin typeface="Tahoma" panose="020B0604030504040204" pitchFamily="34" charset="0"/>
                <a:ea typeface="Tahoma" panose="020B0604030504040204" pitchFamily="34" charset="0"/>
                <a:cs typeface="Tahoma" panose="020B0604030504040204" pitchFamily="34" charset="0"/>
              </a:rPr>
              <a:t>  </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fld id="{136F273C-9302-4EE3-8F13-E17C1857F5E7}" type="slidenum">
              <a:rPr lang="en-US" smtClean="0"/>
              <a:t>40</a:t>
            </a:fld>
            <a:endParaRPr lang="en-US" dirty="0"/>
          </a:p>
        </p:txBody>
      </p:sp>
      <p:pic>
        <p:nvPicPr>
          <p:cNvPr id="8" name="Picture 7" descr="A close up of a map&#10;&#10;Description automatically generated">
            <a:extLst>
              <a:ext uri="{FF2B5EF4-FFF2-40B4-BE49-F238E27FC236}">
                <a16:creationId xmlns:a16="http://schemas.microsoft.com/office/drawing/2014/main" id="{F1B02142-8C64-45CA-82DB-BAA0C67491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884" y="2872212"/>
            <a:ext cx="7230533" cy="3636450"/>
          </a:xfrm>
          <a:prstGeom prst="rect">
            <a:avLst/>
          </a:prstGeom>
        </p:spPr>
      </p:pic>
    </p:spTree>
    <p:extLst>
      <p:ext uri="{BB962C8B-B14F-4D97-AF65-F5344CB8AC3E}">
        <p14:creationId xmlns:p14="http://schemas.microsoft.com/office/powerpoint/2010/main" val="2737461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71774"/>
            <a:ext cx="8024696" cy="1600438"/>
          </a:xfrm>
          <a:prstGeom prst="rect">
            <a:avLst/>
          </a:prstGeom>
        </p:spPr>
        <p:txBody>
          <a:bodyPr wrap="square">
            <a:sp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August 16, 2020</a:t>
            </a:r>
          </a:p>
          <a:p>
            <a:r>
              <a:rPr lang="en-US" sz="2400" b="1" dirty="0">
                <a:latin typeface="Tahoma" panose="020B0604030504040204" pitchFamily="34" charset="0"/>
                <a:ea typeface="Tahoma" panose="020B0604030504040204" pitchFamily="34" charset="0"/>
                <a:cs typeface="Tahoma" panose="020B0604030504040204" pitchFamily="34" charset="0"/>
              </a:rPr>
              <a:t>By the Numbers: MOOCs During the Pandemic</a:t>
            </a:r>
          </a:p>
          <a:p>
            <a:r>
              <a:rPr lang="en-US" sz="2400" b="1" dirty="0">
                <a:latin typeface="Tahoma" panose="020B0604030504040204" pitchFamily="34" charset="0"/>
                <a:ea typeface="Tahoma" panose="020B0604030504040204" pitchFamily="34" charset="0"/>
                <a:cs typeface="Tahoma" panose="020B0604030504040204" pitchFamily="34" charset="0"/>
              </a:rPr>
              <a:t>Dhawal Shah, Class Central</a:t>
            </a:r>
          </a:p>
          <a:p>
            <a:r>
              <a:rPr lang="en-US" b="1" dirty="0">
                <a:latin typeface="Tahoma" panose="020B0604030504040204" pitchFamily="34" charset="0"/>
                <a:ea typeface="Tahoma" panose="020B0604030504040204" pitchFamily="34" charset="0"/>
                <a:cs typeface="Tahoma" panose="020B0604030504040204" pitchFamily="34" charset="0"/>
                <a:hlinkClick r:id="rId3"/>
              </a:rPr>
              <a:t>https://www.classcentral.com/report/mooc-stats-pandemic/</a:t>
            </a:r>
            <a:r>
              <a:rPr lang="en-US" b="1" dirty="0">
                <a:latin typeface="Tahoma" panose="020B0604030504040204" pitchFamily="34" charset="0"/>
                <a:ea typeface="Tahoma" panose="020B0604030504040204" pitchFamily="34" charset="0"/>
                <a:cs typeface="Tahoma" panose="020B0604030504040204" pitchFamily="34" charset="0"/>
              </a:rPr>
              <a:t>  </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fld id="{136F273C-9302-4EE3-8F13-E17C1857F5E7}" type="slidenum">
              <a:rPr lang="en-US" smtClean="0"/>
              <a:t>41</a:t>
            </a:fld>
            <a:endParaRPr lang="en-US" dirty="0"/>
          </a:p>
        </p:txBody>
      </p:sp>
      <p:pic>
        <p:nvPicPr>
          <p:cNvPr id="3" name="Picture 2">
            <a:extLst>
              <a:ext uri="{FF2B5EF4-FFF2-40B4-BE49-F238E27FC236}">
                <a16:creationId xmlns:a16="http://schemas.microsoft.com/office/drawing/2014/main" id="{8ECB1EE6-10AE-4482-8B84-611F6A7EBF8B}"/>
              </a:ext>
            </a:extLst>
          </p:cNvPr>
          <p:cNvPicPr>
            <a:picLocks noChangeAspect="1"/>
          </p:cNvPicPr>
          <p:nvPr/>
        </p:nvPicPr>
        <p:blipFill rotWithShape="1">
          <a:blip r:embed="rId4"/>
          <a:srcRect l="24815" t="24635" r="41203" b="16709"/>
          <a:stretch/>
        </p:blipFill>
        <p:spPr>
          <a:xfrm>
            <a:off x="51628" y="2939212"/>
            <a:ext cx="3107266" cy="3445933"/>
          </a:xfrm>
          <a:prstGeom prst="rect">
            <a:avLst/>
          </a:prstGeom>
        </p:spPr>
      </p:pic>
      <p:pic>
        <p:nvPicPr>
          <p:cNvPr id="8" name="Picture 7">
            <a:extLst>
              <a:ext uri="{FF2B5EF4-FFF2-40B4-BE49-F238E27FC236}">
                <a16:creationId xmlns:a16="http://schemas.microsoft.com/office/drawing/2014/main" id="{6BF990E6-BC17-4B62-BBAB-1E3ECA8A969C}"/>
              </a:ext>
            </a:extLst>
          </p:cNvPr>
          <p:cNvPicPr>
            <a:picLocks noChangeAspect="1"/>
          </p:cNvPicPr>
          <p:nvPr/>
        </p:nvPicPr>
        <p:blipFill rotWithShape="1">
          <a:blip r:embed="rId5"/>
          <a:srcRect l="22592" t="16997" r="25648" b="11089"/>
          <a:stretch/>
        </p:blipFill>
        <p:spPr>
          <a:xfrm>
            <a:off x="3818465" y="2951981"/>
            <a:ext cx="3845969" cy="3433164"/>
          </a:xfrm>
          <a:prstGeom prst="rect">
            <a:avLst/>
          </a:prstGeom>
        </p:spPr>
      </p:pic>
    </p:spTree>
    <p:extLst>
      <p:ext uri="{BB962C8B-B14F-4D97-AF65-F5344CB8AC3E}">
        <p14:creationId xmlns:p14="http://schemas.microsoft.com/office/powerpoint/2010/main" val="3500293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72A546-8A20-4304-8577-DC0A32CEB4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6699" y="1324444"/>
            <a:ext cx="2480094" cy="3573016"/>
          </a:xfrm>
          <a:prstGeom prst="rect">
            <a:avLst/>
          </a:prstGeom>
        </p:spPr>
      </p:pic>
      <p:pic>
        <p:nvPicPr>
          <p:cNvPr id="8" name="Picture 7">
            <a:extLst>
              <a:ext uri="{FF2B5EF4-FFF2-40B4-BE49-F238E27FC236}">
                <a16:creationId xmlns:a16="http://schemas.microsoft.com/office/drawing/2014/main" id="{C60851E3-E610-477A-97E1-E7707A4064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73803" y="2299167"/>
            <a:ext cx="2554918" cy="1916189"/>
          </a:xfrm>
          <a:prstGeom prst="rect">
            <a:avLst/>
          </a:prstGeom>
        </p:spPr>
      </p:pic>
      <p:pic>
        <p:nvPicPr>
          <p:cNvPr id="10" name="Picture 9">
            <a:extLst>
              <a:ext uri="{FF2B5EF4-FFF2-40B4-BE49-F238E27FC236}">
                <a16:creationId xmlns:a16="http://schemas.microsoft.com/office/drawing/2014/main" id="{4D243A86-2BD0-4ED2-87CE-9041E5AAE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889" y="1"/>
            <a:ext cx="2024744" cy="1979801"/>
          </a:xfrm>
          <a:prstGeom prst="rect">
            <a:avLst/>
          </a:prstGeom>
        </p:spPr>
      </p:pic>
      <p:pic>
        <p:nvPicPr>
          <p:cNvPr id="12" name="Picture 11">
            <a:extLst>
              <a:ext uri="{FF2B5EF4-FFF2-40B4-BE49-F238E27FC236}">
                <a16:creationId xmlns:a16="http://schemas.microsoft.com/office/drawing/2014/main" id="{2F59CAE2-8B27-4E4E-AE5A-EE4B38FD0E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6558" y="0"/>
            <a:ext cx="2877086" cy="2157815"/>
          </a:xfrm>
          <a:prstGeom prst="rect">
            <a:avLst/>
          </a:prstGeom>
        </p:spPr>
      </p:pic>
      <p:sp>
        <p:nvSpPr>
          <p:cNvPr id="15" name="Title 6">
            <a:extLst>
              <a:ext uri="{FF2B5EF4-FFF2-40B4-BE49-F238E27FC236}">
                <a16:creationId xmlns:a16="http://schemas.microsoft.com/office/drawing/2014/main" id="{C32820F9-E595-40A8-B306-925C7DF0C9C9}"/>
              </a:ext>
            </a:extLst>
          </p:cNvPr>
          <p:cNvSpPr txBox="1">
            <a:spLocks/>
          </p:cNvSpPr>
          <p:nvPr/>
        </p:nvSpPr>
        <p:spPr>
          <a:xfrm>
            <a:off x="2888088" y="428625"/>
            <a:ext cx="3457575" cy="857250"/>
          </a:xfrm>
          <a:prstGeom prst="rect">
            <a:avLst/>
          </a:prstGeom>
        </p:spPr>
        <p:txBody>
          <a:bodyP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342900" rtl="0" eaLnBrk="1" fontAlgn="auto" latinLnBrk="0" hangingPunct="1">
              <a:lnSpc>
                <a:spcPct val="10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MOOCs book #3</a:t>
            </a:r>
            <a:br>
              <a:rPr kumimoji="0" lang="en-US" sz="33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33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(2020)</a:t>
            </a:r>
          </a:p>
        </p:txBody>
      </p:sp>
      <p:pic>
        <p:nvPicPr>
          <p:cNvPr id="9" name="Picture 8">
            <a:extLst>
              <a:ext uri="{FF2B5EF4-FFF2-40B4-BE49-F238E27FC236}">
                <a16:creationId xmlns:a16="http://schemas.microsoft.com/office/drawing/2014/main" id="{87A67737-911F-4E7E-91BE-32080DA3D42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296110" y="5038186"/>
            <a:ext cx="1275890" cy="1761674"/>
          </a:xfrm>
          <a:prstGeom prst="rect">
            <a:avLst/>
          </a:prstGeom>
          <a:ln>
            <a:solidFill>
              <a:schemeClr val="tx1"/>
            </a:solidFill>
          </a:ln>
        </p:spPr>
      </p:pic>
      <p:pic>
        <p:nvPicPr>
          <p:cNvPr id="11" name="Picture 10">
            <a:extLst>
              <a:ext uri="{FF2B5EF4-FFF2-40B4-BE49-F238E27FC236}">
                <a16:creationId xmlns:a16="http://schemas.microsoft.com/office/drawing/2014/main" id="{B58038EE-CA1E-44F2-9143-1EEF6D66F7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96191" y="5017984"/>
            <a:ext cx="1192790" cy="1779779"/>
          </a:xfrm>
          <a:prstGeom prst="rect">
            <a:avLst/>
          </a:prstGeom>
        </p:spPr>
      </p:pic>
      <p:pic>
        <p:nvPicPr>
          <p:cNvPr id="13" name="Picture 12">
            <a:extLst>
              <a:ext uri="{FF2B5EF4-FFF2-40B4-BE49-F238E27FC236}">
                <a16:creationId xmlns:a16="http://schemas.microsoft.com/office/drawing/2014/main" id="{3BE93ACE-6F10-4229-AD5C-727A9ADD6C64}"/>
              </a:ext>
            </a:extLst>
          </p:cNvPr>
          <p:cNvPicPr>
            <a:picLocks noChangeAspect="1"/>
          </p:cNvPicPr>
          <p:nvPr/>
        </p:nvPicPr>
        <p:blipFill>
          <a:blip r:embed="rId9"/>
          <a:stretch>
            <a:fillRect/>
          </a:stretch>
        </p:blipFill>
        <p:spPr>
          <a:xfrm>
            <a:off x="630937" y="4511912"/>
            <a:ext cx="1558590" cy="2346088"/>
          </a:xfrm>
          <a:prstGeom prst="rect">
            <a:avLst/>
          </a:prstGeom>
        </p:spPr>
      </p:pic>
      <p:pic>
        <p:nvPicPr>
          <p:cNvPr id="16" name="Picture 15">
            <a:extLst>
              <a:ext uri="{FF2B5EF4-FFF2-40B4-BE49-F238E27FC236}">
                <a16:creationId xmlns:a16="http://schemas.microsoft.com/office/drawing/2014/main" id="{F56386CD-BAD6-4940-B12C-B7E8F7FB7869}"/>
              </a:ext>
            </a:extLst>
          </p:cNvPr>
          <p:cNvPicPr>
            <a:picLocks noChangeAspect="1"/>
          </p:cNvPicPr>
          <p:nvPr/>
        </p:nvPicPr>
        <p:blipFill>
          <a:blip r:embed="rId10"/>
          <a:stretch>
            <a:fillRect/>
          </a:stretch>
        </p:blipFill>
        <p:spPr>
          <a:xfrm>
            <a:off x="6493860" y="2250253"/>
            <a:ext cx="2582482" cy="2922283"/>
          </a:xfrm>
          <a:prstGeom prst="rect">
            <a:avLst/>
          </a:prstGeom>
        </p:spPr>
      </p:pic>
    </p:spTree>
    <p:extLst>
      <p:ext uri="{BB962C8B-B14F-4D97-AF65-F5344CB8AC3E}">
        <p14:creationId xmlns:p14="http://schemas.microsoft.com/office/powerpoint/2010/main" val="912040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E96CF-A2EE-41D3-A774-E673B7DEDD93}"/>
              </a:ext>
            </a:extLst>
          </p:cNvPr>
          <p:cNvSpPr>
            <a:spLocks noGrp="1"/>
          </p:cNvSpPr>
          <p:nvPr>
            <p:ph type="title"/>
          </p:nvPr>
        </p:nvSpPr>
        <p:spPr>
          <a:xfrm>
            <a:off x="457200" y="422419"/>
            <a:ext cx="8275983" cy="1923216"/>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9, 2019</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Chapter 9: Nepali High School Students in MOOCs</a:t>
            </a:r>
            <a:br>
              <a:rPr lang="en-US" b="1" dirty="0">
                <a:latin typeface="Tahoma" panose="020B0604030504040204" pitchFamily="34" charset="0"/>
                <a:ea typeface="Tahoma" panose="020B0604030504040204" pitchFamily="34" charset="0"/>
                <a:cs typeface="Tahoma" panose="020B0604030504040204" pitchFamily="34" charset="0"/>
              </a:rPr>
            </a:br>
            <a:r>
              <a:rPr lang="en-US" sz="2200" b="1" dirty="0" err="1">
                <a:solidFill>
                  <a:srgbClr val="0070C0"/>
                </a:solidFill>
                <a:latin typeface="Tahoma" panose="020B0604030504040204" pitchFamily="34" charset="0"/>
                <a:ea typeface="Tahoma" panose="020B0604030504040204" pitchFamily="34" charset="0"/>
                <a:cs typeface="Tahoma" panose="020B0604030504040204" pitchFamily="34" charset="0"/>
              </a:rPr>
              <a:t>Baman</a:t>
            </a:r>
            <a:r>
              <a:rPr lang="en-US" sz="2200" b="1" dirty="0">
                <a:solidFill>
                  <a:srgbClr val="0070C0"/>
                </a:solidFill>
                <a:latin typeface="Tahoma" panose="020B0604030504040204" pitchFamily="34" charset="0"/>
                <a:ea typeface="Tahoma" panose="020B0604030504040204" pitchFamily="34" charset="0"/>
                <a:cs typeface="Tahoma" panose="020B0604030504040204" pitchFamily="34" charset="0"/>
              </a:rPr>
              <a:t> Kumar Ghimire</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Teacher, Motherland Secondary School, Pokhara</a:t>
            </a:r>
            <a:br>
              <a:rPr lang="en-US" sz="1600" b="1" dirty="0">
                <a:latin typeface="Tahoma" panose="020B0604030504040204" pitchFamily="34" charset="0"/>
                <a:ea typeface="Tahoma" panose="020B0604030504040204" pitchFamily="34" charset="0"/>
                <a:cs typeface="Tahoma" panose="020B0604030504040204" pitchFamily="34" charset="0"/>
              </a:rPr>
            </a:br>
            <a:endParaRPr lang="en-US" sz="1600" dirty="0"/>
          </a:p>
        </p:txBody>
      </p:sp>
      <p:pic>
        <p:nvPicPr>
          <p:cNvPr id="4" name="Picture 3">
            <a:extLst>
              <a:ext uri="{FF2B5EF4-FFF2-40B4-BE49-F238E27FC236}">
                <a16:creationId xmlns:a16="http://schemas.microsoft.com/office/drawing/2014/main" id="{2D8D4658-2254-4316-83D5-4FF12EDAB3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03794"/>
            <a:ext cx="4280452" cy="2854206"/>
          </a:xfrm>
          <a:prstGeom prst="rect">
            <a:avLst/>
          </a:prstGeom>
        </p:spPr>
      </p:pic>
      <p:pic>
        <p:nvPicPr>
          <p:cNvPr id="6" name="Picture 5">
            <a:extLst>
              <a:ext uri="{FF2B5EF4-FFF2-40B4-BE49-F238E27FC236}">
                <a16:creationId xmlns:a16="http://schemas.microsoft.com/office/drawing/2014/main" id="{7EE7977D-C761-46CE-B273-1BA1D2E430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7380" y="2387222"/>
            <a:ext cx="2309175" cy="1678308"/>
          </a:xfrm>
          <a:prstGeom prst="rect">
            <a:avLst/>
          </a:prstGeom>
        </p:spPr>
      </p:pic>
      <p:pic>
        <p:nvPicPr>
          <p:cNvPr id="7" name="Picture 6">
            <a:extLst>
              <a:ext uri="{FF2B5EF4-FFF2-40B4-BE49-F238E27FC236}">
                <a16:creationId xmlns:a16="http://schemas.microsoft.com/office/drawing/2014/main" id="{71B1EEEA-8ABC-4C20-A270-18DB57B0AC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67" y="2335561"/>
            <a:ext cx="2613246" cy="1729969"/>
          </a:xfrm>
          <a:prstGeom prst="rect">
            <a:avLst/>
          </a:prstGeom>
        </p:spPr>
      </p:pic>
      <p:pic>
        <p:nvPicPr>
          <p:cNvPr id="8" name="Picture 7" descr="A picture containing building, outdoor, snow, water&#10;&#10;Description automatically generated">
            <a:extLst>
              <a:ext uri="{FF2B5EF4-FFF2-40B4-BE49-F238E27FC236}">
                <a16:creationId xmlns:a16="http://schemas.microsoft.com/office/drawing/2014/main" id="{5DCC0287-92B7-4B55-A878-F024962F4F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390142" y="3104143"/>
            <a:ext cx="4290123" cy="3217592"/>
          </a:xfrm>
          <a:prstGeom prst="rect">
            <a:avLst/>
          </a:prstGeom>
        </p:spPr>
      </p:pic>
    </p:spTree>
    <p:extLst>
      <p:ext uri="{BB962C8B-B14F-4D97-AF65-F5344CB8AC3E}">
        <p14:creationId xmlns:p14="http://schemas.microsoft.com/office/powerpoint/2010/main" val="3772167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32E2D-685D-4CD2-A8D7-A4B7497F80A7}"/>
              </a:ext>
            </a:extLst>
          </p:cNvPr>
          <p:cNvSpPr>
            <a:spLocks noGrp="1"/>
          </p:cNvSpPr>
          <p:nvPr>
            <p:ph type="title"/>
          </p:nvPr>
        </p:nvSpPr>
        <p:spPr>
          <a:xfrm>
            <a:off x="436418" y="537929"/>
            <a:ext cx="8271164" cy="1494784"/>
          </a:xfrm>
        </p:spPr>
        <p:txBody>
          <a:bodyPr>
            <a:normAutofit fontScale="90000"/>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26, 2019</a:t>
            </a:r>
            <a:br>
              <a:rPr lang="en-US"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Chapter 14. Capacity Building of Teachers: A Case Study of the Technology-Enabled Learning (TEL) Massive Open Online Courses </a:t>
            </a:r>
            <a:br>
              <a:rPr lang="en-US" sz="2000" b="1" i="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b="1" i="1" dirty="0">
                <a:solidFill>
                  <a:srgbClr val="0070C0"/>
                </a:solidFill>
                <a:latin typeface="Tahoma" panose="020B0604030504040204" pitchFamily="34" charset="0"/>
                <a:ea typeface="Tahoma" panose="020B0604030504040204" pitchFamily="34" charset="0"/>
                <a:cs typeface="Tahoma" panose="020B0604030504040204" pitchFamily="34" charset="0"/>
              </a:rPr>
              <a:t>Sanjaya Mishra, Martha Cleveland-Innes, and Nathaniel Ostashewski</a:t>
            </a:r>
            <a:endParaRPr lang="en-US"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0B7323DF-037A-49BB-BEB6-6D38C077B92E}"/>
              </a:ext>
            </a:extLst>
          </p:cNvPr>
          <p:cNvPicPr>
            <a:picLocks noChangeAspect="1"/>
          </p:cNvPicPr>
          <p:nvPr/>
        </p:nvPicPr>
        <p:blipFill rotWithShape="1">
          <a:blip r:embed="rId3"/>
          <a:srcRect l="21558" t="24125" r="35195" b="41622"/>
          <a:stretch/>
        </p:blipFill>
        <p:spPr>
          <a:xfrm>
            <a:off x="193981" y="2459088"/>
            <a:ext cx="6949769" cy="3860983"/>
          </a:xfrm>
          <a:prstGeom prst="rect">
            <a:avLst/>
          </a:prstGeom>
        </p:spPr>
      </p:pic>
      <p:pic>
        <p:nvPicPr>
          <p:cNvPr id="5" name="Picture 4" descr="A person wearing glasses and smiling at the camera&#10;&#10;Description automatically generated">
            <a:extLst>
              <a:ext uri="{FF2B5EF4-FFF2-40B4-BE49-F238E27FC236}">
                <a16:creationId xmlns:a16="http://schemas.microsoft.com/office/drawing/2014/main" id="{12D2A3C9-1D01-488C-A27C-5916E55475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9881" y="2754770"/>
            <a:ext cx="1914940" cy="1914940"/>
          </a:xfrm>
          <a:prstGeom prst="rect">
            <a:avLst/>
          </a:prstGeom>
        </p:spPr>
      </p:pic>
      <p:pic>
        <p:nvPicPr>
          <p:cNvPr id="7" name="Picture 6">
            <a:extLst>
              <a:ext uri="{FF2B5EF4-FFF2-40B4-BE49-F238E27FC236}">
                <a16:creationId xmlns:a16="http://schemas.microsoft.com/office/drawing/2014/main" id="{4AEB097F-3C78-4A8F-9D4F-4D8C05436A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7372" y="4874938"/>
            <a:ext cx="1276627" cy="1914941"/>
          </a:xfrm>
          <a:prstGeom prst="rect">
            <a:avLst/>
          </a:prstGeom>
        </p:spPr>
      </p:pic>
      <p:pic>
        <p:nvPicPr>
          <p:cNvPr id="9" name="Picture 8">
            <a:extLst>
              <a:ext uri="{FF2B5EF4-FFF2-40B4-BE49-F238E27FC236}">
                <a16:creationId xmlns:a16="http://schemas.microsoft.com/office/drawing/2014/main" id="{30357574-D22F-4C01-B5D5-7EF17302DF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9273" y="4854792"/>
            <a:ext cx="1451315" cy="1935087"/>
          </a:xfrm>
          <a:prstGeom prst="rect">
            <a:avLst/>
          </a:prstGeom>
        </p:spPr>
      </p:pic>
      <p:pic>
        <p:nvPicPr>
          <p:cNvPr id="8" name="Picture 7">
            <a:extLst>
              <a:ext uri="{FF2B5EF4-FFF2-40B4-BE49-F238E27FC236}">
                <a16:creationId xmlns:a16="http://schemas.microsoft.com/office/drawing/2014/main" id="{78C49915-0F7D-468C-ACE9-06D149BD2296}"/>
              </a:ext>
            </a:extLst>
          </p:cNvPr>
          <p:cNvPicPr>
            <a:picLocks noChangeAspect="1"/>
          </p:cNvPicPr>
          <p:nvPr/>
        </p:nvPicPr>
        <p:blipFill rotWithShape="1">
          <a:blip r:embed="rId7"/>
          <a:srcRect l="22988" t="15608" r="32856" b="43104"/>
          <a:stretch/>
        </p:blipFill>
        <p:spPr>
          <a:xfrm>
            <a:off x="77850" y="2290387"/>
            <a:ext cx="6519553" cy="4276060"/>
          </a:xfrm>
          <a:prstGeom prst="rect">
            <a:avLst/>
          </a:prstGeom>
        </p:spPr>
      </p:pic>
    </p:spTree>
    <p:extLst>
      <p:ext uri="{BB962C8B-B14F-4D97-AF65-F5344CB8AC3E}">
        <p14:creationId xmlns:p14="http://schemas.microsoft.com/office/powerpoint/2010/main" val="302080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457200" y="457200"/>
            <a:ext cx="8077200" cy="1752600"/>
          </a:xfrm>
        </p:spPr>
        <p:txBody>
          <a:bodyPr vert="horz" lIns="91440" tIns="45720" rIns="91440" bIns="45720" rtlCol="0" anchor="ct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August 10 to September 13, 2020</a:t>
            </a:r>
            <a:b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Learning to Learn Online</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Contact North/Nord and Athabasca University</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Video Intro: 3:02</a:t>
            </a:r>
            <a:br>
              <a:rPr lang="en-US" sz="1400" b="1" dirty="0">
                <a:latin typeface="Tahoma" panose="020B0604030504040204" pitchFamily="34" charset="0"/>
                <a:ea typeface="Tahoma" panose="020B0604030504040204" pitchFamily="34" charset="0"/>
                <a:cs typeface="Tahoma" panose="020B0604030504040204" pitchFamily="34" charset="0"/>
              </a:rPr>
            </a:br>
            <a:r>
              <a:rPr lang="en-US" sz="2800" b="1" u="sng" dirty="0">
                <a:latin typeface="Tahoma" panose="020B0604030504040204" pitchFamily="34" charset="0"/>
                <a:ea typeface="Tahoma" panose="020B0604030504040204" pitchFamily="34" charset="0"/>
                <a:cs typeface="Tahoma" panose="020B0604030504040204" pitchFamily="34" charset="0"/>
                <a:hlinkClick r:id="rId2"/>
              </a:rPr>
              <a:t>http://contactnorth.ltlo.ca/</a:t>
            </a:r>
            <a:r>
              <a:rPr lang="en-US" sz="2800" b="1" u="sng" dirty="0">
                <a:latin typeface="Tahoma" panose="020B0604030504040204" pitchFamily="34" charset="0"/>
                <a:ea typeface="Tahoma" panose="020B0604030504040204" pitchFamily="34" charset="0"/>
                <a:cs typeface="Tahoma" panose="020B0604030504040204" pitchFamily="34" charset="0"/>
              </a:rPr>
              <a:t> </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291E4A2D-E62F-4AD5-AE43-6A9FDB760D4E}"/>
              </a:ext>
            </a:extLst>
          </p:cNvPr>
          <p:cNvPicPr>
            <a:picLocks noChangeAspect="1"/>
          </p:cNvPicPr>
          <p:nvPr/>
        </p:nvPicPr>
        <p:blipFill rotWithShape="1">
          <a:blip r:embed="rId3"/>
          <a:srcRect t="11309" r="3333" b="2845"/>
          <a:stretch/>
        </p:blipFill>
        <p:spPr>
          <a:xfrm>
            <a:off x="0" y="2514600"/>
            <a:ext cx="5468155" cy="3346888"/>
          </a:xfrm>
          <a:prstGeom prst="rect">
            <a:avLst/>
          </a:prstGeom>
        </p:spPr>
      </p:pic>
      <p:pic>
        <p:nvPicPr>
          <p:cNvPr id="5" name="Picture 4">
            <a:extLst>
              <a:ext uri="{FF2B5EF4-FFF2-40B4-BE49-F238E27FC236}">
                <a16:creationId xmlns:a16="http://schemas.microsoft.com/office/drawing/2014/main" id="{D86FCD2E-155F-43B5-9E90-50D44D960B19}"/>
              </a:ext>
            </a:extLst>
          </p:cNvPr>
          <p:cNvPicPr>
            <a:picLocks noChangeAspect="1"/>
          </p:cNvPicPr>
          <p:nvPr/>
        </p:nvPicPr>
        <p:blipFill rotWithShape="1">
          <a:blip r:embed="rId4"/>
          <a:srcRect l="22500" t="31863" r="21667" b="20982"/>
          <a:stretch/>
        </p:blipFill>
        <p:spPr>
          <a:xfrm>
            <a:off x="5562600" y="2574759"/>
            <a:ext cx="3534508" cy="2057400"/>
          </a:xfrm>
          <a:prstGeom prst="rect">
            <a:avLst/>
          </a:prstGeom>
        </p:spPr>
      </p:pic>
      <p:pic>
        <p:nvPicPr>
          <p:cNvPr id="7" name="Picture 6">
            <a:extLst>
              <a:ext uri="{FF2B5EF4-FFF2-40B4-BE49-F238E27FC236}">
                <a16:creationId xmlns:a16="http://schemas.microsoft.com/office/drawing/2014/main" id="{D7626F7C-2F7C-49D4-828D-E381EE93E802}"/>
              </a:ext>
            </a:extLst>
          </p:cNvPr>
          <p:cNvPicPr>
            <a:picLocks noChangeAspect="1"/>
          </p:cNvPicPr>
          <p:nvPr/>
        </p:nvPicPr>
        <p:blipFill>
          <a:blip r:embed="rId5"/>
          <a:stretch>
            <a:fillRect/>
          </a:stretch>
        </p:blipFill>
        <p:spPr>
          <a:xfrm>
            <a:off x="5562600" y="4850230"/>
            <a:ext cx="3505200" cy="1971675"/>
          </a:xfrm>
          <a:prstGeom prst="rect">
            <a:avLst/>
          </a:prstGeom>
        </p:spPr>
      </p:pic>
    </p:spTree>
    <p:extLst>
      <p:ext uri="{BB962C8B-B14F-4D97-AF65-F5344CB8AC3E}">
        <p14:creationId xmlns:p14="http://schemas.microsoft.com/office/powerpoint/2010/main" val="9322291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BC922-C248-4D7D-BA82-7EA225F67370}"/>
              </a:ext>
            </a:extLst>
          </p:cNvPr>
          <p:cNvSpPr>
            <a:spLocks noGrp="1"/>
          </p:cNvSpPr>
          <p:nvPr>
            <p:ph type="title"/>
          </p:nvPr>
        </p:nvSpPr>
        <p:spPr>
          <a:xfrm>
            <a:off x="381000" y="415925"/>
            <a:ext cx="8153400" cy="2011363"/>
          </a:xfrm>
        </p:spPr>
        <p:txBody>
          <a:bodyPr rtlCol="0">
            <a:normAutofit/>
          </a:bodyPr>
          <a:lstStyle/>
          <a:p>
            <a:pPr eaLnBrk="1" fontAlgn="auto" hangingPunct="1">
              <a:spcAft>
                <a:spcPts val="0"/>
              </a:spcAft>
              <a:defRPr/>
            </a:pP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June 3, 2020</a:t>
            </a:r>
            <a:br>
              <a:rPr lang="en-US" sz="1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Contact </a:t>
            </a:r>
            <a:r>
              <a:rPr lang="en-US" sz="2800" b="1" dirty="0" err="1">
                <a:latin typeface="Tahoma" panose="020B0604030504040204" pitchFamily="34" charset="0"/>
                <a:ea typeface="Tahoma" panose="020B0604030504040204" pitchFamily="34" charset="0"/>
                <a:cs typeface="Tahoma" panose="020B0604030504040204" pitchFamily="34" charset="0"/>
              </a:rPr>
              <a:t>North|Contact</a:t>
            </a:r>
            <a:r>
              <a:rPr lang="en-US" sz="2800" b="1" dirty="0">
                <a:latin typeface="Tahoma" panose="020B0604030504040204" pitchFamily="34" charset="0"/>
                <a:ea typeface="Tahoma" panose="020B0604030504040204" pitchFamily="34" charset="0"/>
                <a:cs typeface="Tahoma" panose="020B0604030504040204" pitchFamily="34" charset="0"/>
              </a:rPr>
              <a:t> Nord Webinars</a:t>
            </a:r>
            <a:br>
              <a:rPr lang="en-US" sz="32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hlinkClick r:id="rId2"/>
              </a:rPr>
              <a:t>https://teachonline.ca/webinars</a:t>
            </a:r>
            <a:r>
              <a:rPr lang="en-US" sz="2000" b="1" dirty="0">
                <a:latin typeface="Tahoma" panose="020B0604030504040204" pitchFamily="34" charset="0"/>
                <a:ea typeface="Tahoma" panose="020B0604030504040204" pitchFamily="34" charset="0"/>
                <a:cs typeface="Tahoma" panose="020B0604030504040204" pitchFamily="34" charset="0"/>
              </a:rPr>
              <a:t> </a:t>
            </a:r>
            <a:endParaRPr lang="en-US" sz="16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85059" name="Picture 3">
            <a:extLst>
              <a:ext uri="{FF2B5EF4-FFF2-40B4-BE49-F238E27FC236}">
                <a16:creationId xmlns:a16="http://schemas.microsoft.com/office/drawing/2014/main" id="{27D99E8B-C8F0-4356-B1F8-C12C29BC4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674"/>
          <a:stretch>
            <a:fillRect/>
          </a:stretch>
        </p:blipFill>
        <p:spPr bwMode="auto">
          <a:xfrm>
            <a:off x="1295400" y="2427288"/>
            <a:ext cx="6781800" cy="443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32E2D-685D-4CD2-A8D7-A4B7497F80A7}"/>
              </a:ext>
            </a:extLst>
          </p:cNvPr>
          <p:cNvSpPr>
            <a:spLocks noGrp="1"/>
          </p:cNvSpPr>
          <p:nvPr>
            <p:ph type="title"/>
          </p:nvPr>
        </p:nvSpPr>
        <p:spPr>
          <a:xfrm>
            <a:off x="468746" y="351767"/>
            <a:ext cx="8194964" cy="1358117"/>
          </a:xfrm>
        </p:spPr>
        <p:txBody>
          <a:bodyPr>
            <a:normAutofit fontScale="90000"/>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26, 2019</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Chapter 16: </a:t>
            </a:r>
            <a:r>
              <a:rPr lang="en-US" sz="2400" b="1" dirty="0">
                <a:latin typeface="Tahoma" panose="020B0604030504040204" pitchFamily="34" charset="0"/>
                <a:ea typeface="Tahoma" panose="020B0604030504040204" pitchFamily="34" charset="0"/>
                <a:cs typeface="Tahoma" panose="020B0604030504040204" pitchFamily="34" charset="0"/>
              </a:rPr>
              <a:t>Courses for a Cause: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MOOC Contributions to a “Better Place for All”</a:t>
            </a:r>
            <a:br>
              <a:rPr lang="en-US" b="1" dirty="0">
                <a:latin typeface="Tahoma" panose="020B0604030504040204" pitchFamily="34" charset="0"/>
                <a:ea typeface="Tahoma" panose="020B0604030504040204" pitchFamily="34" charset="0"/>
                <a:cs typeface="Tahoma" panose="020B0604030504040204" pitchFamily="34" charset="0"/>
              </a:rPr>
            </a:b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(Marianne Krasny et al., 2020)</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endParaRPr lang="en-US" dirty="0">
              <a:solidFill>
                <a:srgbClr val="0070C0"/>
              </a:solidFill>
            </a:endParaRPr>
          </a:p>
        </p:txBody>
      </p:sp>
      <p:pic>
        <p:nvPicPr>
          <p:cNvPr id="5" name="Picture 4">
            <a:extLst>
              <a:ext uri="{FF2B5EF4-FFF2-40B4-BE49-F238E27FC236}">
                <a16:creationId xmlns:a16="http://schemas.microsoft.com/office/drawing/2014/main" id="{DF7DD25A-80AF-4578-A8AC-BAA792D646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104237" y="2038616"/>
            <a:ext cx="2629853" cy="1972390"/>
          </a:xfrm>
          <a:prstGeom prst="rect">
            <a:avLst/>
          </a:prstGeom>
        </p:spPr>
      </p:pic>
      <p:pic>
        <p:nvPicPr>
          <p:cNvPr id="9" name="Picture 8">
            <a:extLst>
              <a:ext uri="{FF2B5EF4-FFF2-40B4-BE49-F238E27FC236}">
                <a16:creationId xmlns:a16="http://schemas.microsoft.com/office/drawing/2014/main" id="{F15EB20B-BD78-429E-AB0A-AAF736319A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2638" y="1684140"/>
            <a:ext cx="3792602" cy="2521677"/>
          </a:xfrm>
          <a:prstGeom prst="rect">
            <a:avLst/>
          </a:prstGeom>
        </p:spPr>
      </p:pic>
      <p:pic>
        <p:nvPicPr>
          <p:cNvPr id="13" name="Picture 12">
            <a:extLst>
              <a:ext uri="{FF2B5EF4-FFF2-40B4-BE49-F238E27FC236}">
                <a16:creationId xmlns:a16="http://schemas.microsoft.com/office/drawing/2014/main" id="{CF68532C-B2B3-47B4-B9E3-5F5B2CE13A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1458" y="4362065"/>
            <a:ext cx="3743901" cy="2495934"/>
          </a:xfrm>
          <a:prstGeom prst="rect">
            <a:avLst/>
          </a:prstGeom>
        </p:spPr>
      </p:pic>
      <p:pic>
        <p:nvPicPr>
          <p:cNvPr id="15" name="Picture 14">
            <a:extLst>
              <a:ext uri="{FF2B5EF4-FFF2-40B4-BE49-F238E27FC236}">
                <a16:creationId xmlns:a16="http://schemas.microsoft.com/office/drawing/2014/main" id="{8CE80952-2F36-4E8F-99B0-ADB79A06F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581402"/>
            <a:ext cx="1702129" cy="1276597"/>
          </a:xfrm>
          <a:prstGeom prst="rect">
            <a:avLst/>
          </a:prstGeom>
        </p:spPr>
      </p:pic>
      <p:pic>
        <p:nvPicPr>
          <p:cNvPr id="10" name="Picture 9">
            <a:extLst>
              <a:ext uri="{FF2B5EF4-FFF2-40B4-BE49-F238E27FC236}">
                <a16:creationId xmlns:a16="http://schemas.microsoft.com/office/drawing/2014/main" id="{09A44935-6B4C-498C-AA64-9FA428871D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8248" y="4159378"/>
            <a:ext cx="3743901" cy="2921023"/>
          </a:xfrm>
          <a:prstGeom prst="rect">
            <a:avLst/>
          </a:prstGeom>
        </p:spPr>
      </p:pic>
      <p:pic>
        <p:nvPicPr>
          <p:cNvPr id="12" name="Picture 11">
            <a:extLst>
              <a:ext uri="{FF2B5EF4-FFF2-40B4-BE49-F238E27FC236}">
                <a16:creationId xmlns:a16="http://schemas.microsoft.com/office/drawing/2014/main" id="{56106E64-161A-4F05-9A19-74DE81E693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66" y="1684140"/>
            <a:ext cx="2922947" cy="3897262"/>
          </a:xfrm>
          <a:prstGeom prst="rect">
            <a:avLst/>
          </a:prstGeom>
        </p:spPr>
      </p:pic>
    </p:spTree>
    <p:extLst>
      <p:ext uri="{BB962C8B-B14F-4D97-AF65-F5344CB8AC3E}">
        <p14:creationId xmlns:p14="http://schemas.microsoft.com/office/powerpoint/2010/main" val="29828478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003F28-6089-40FE-8C44-884C169319BC}"/>
              </a:ext>
            </a:extLst>
          </p:cNvPr>
          <p:cNvSpPr>
            <a:spLocks noGrp="1"/>
          </p:cNvSpPr>
          <p:nvPr>
            <p:ph type="title"/>
          </p:nvPr>
        </p:nvSpPr>
        <p:spPr>
          <a:xfrm>
            <a:off x="533400" y="366713"/>
            <a:ext cx="7696200" cy="1828800"/>
          </a:xfrm>
        </p:spPr>
        <p:txBody>
          <a:bodyPr lIns="51435" tIns="25718" rIns="51435" bIns="25718" rtlCol="0" anchor="b">
            <a:noAutofit/>
          </a:bodyPr>
          <a:lstStyle/>
          <a:p>
            <a:pPr>
              <a:defRPr/>
            </a:pPr>
            <a:br>
              <a:rPr lang="en-US" sz="2800" b="1" dirty="0">
                <a:solidFill>
                  <a:srgbClr val="FF0000"/>
                </a:solidFill>
              </a:rPr>
            </a:b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July 25, 2020</a:t>
            </a:r>
            <a:br>
              <a:rPr lang="en-US" sz="11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Silver Lining for Learning</a:t>
            </a:r>
            <a:br>
              <a:rPr lang="en-US" sz="3200" b="1" dirty="0">
                <a:latin typeface="Tahoma" panose="020B0604030504040204" pitchFamily="34" charset="0"/>
                <a:ea typeface="Tahoma" panose="020B0604030504040204" pitchFamily="34" charset="0"/>
                <a:cs typeface="Tahoma" panose="020B0604030504040204" pitchFamily="34" charset="0"/>
              </a:rPr>
            </a:br>
            <a:r>
              <a:rPr lang="en-US" sz="2475" b="1" u="sng" dirty="0">
                <a:latin typeface="Tahoma" panose="020B0604030504040204" pitchFamily="34" charset="0"/>
                <a:ea typeface="Tahoma" panose="020B0604030504040204" pitchFamily="34" charset="0"/>
                <a:cs typeface="Tahoma" panose="020B0604030504040204" pitchFamily="34" charset="0"/>
                <a:hlinkClick r:id="rId2"/>
              </a:rPr>
              <a:t>https://silverliningforlearning.org/</a:t>
            </a:r>
            <a:br>
              <a:rPr lang="en-US" sz="2475" b="1" dirty="0">
                <a:latin typeface="Tahoma" panose="020B0604030504040204" pitchFamily="34" charset="0"/>
                <a:ea typeface="Tahoma" panose="020B0604030504040204" pitchFamily="34" charset="0"/>
                <a:cs typeface="Tahoma" panose="020B0604030504040204" pitchFamily="34" charset="0"/>
              </a:rPr>
            </a:br>
            <a:r>
              <a:rPr lang="en-US" sz="1600" b="1" u="sng" dirty="0">
                <a:latin typeface="Tahoma" panose="020B0604030504040204" pitchFamily="34" charset="0"/>
                <a:ea typeface="Tahoma" panose="020B0604030504040204" pitchFamily="34" charset="0"/>
                <a:cs typeface="Tahoma" panose="020B0604030504040204" pitchFamily="34" charset="0"/>
                <a:hlinkClick r:id="rId3"/>
              </a:rPr>
              <a:t>https://www.youtube.com/channel/UC9XEsh89qrIlpmVVpQt-_aA/live</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686083" name="Picture 5">
            <a:extLst>
              <a:ext uri="{FF2B5EF4-FFF2-40B4-BE49-F238E27FC236}">
                <a16:creationId xmlns:a16="http://schemas.microsoft.com/office/drawing/2014/main" id="{5E91E5BD-3169-4533-B267-1C26BB0C4D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667" t="16266" r="18332" b="3615"/>
          <a:stretch>
            <a:fillRect/>
          </a:stretch>
        </p:blipFill>
        <p:spPr bwMode="auto">
          <a:xfrm>
            <a:off x="5562600" y="5162550"/>
            <a:ext cx="2325688"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084" name="Picture 11" descr="image027">
            <a:extLst>
              <a:ext uri="{FF2B5EF4-FFF2-40B4-BE49-F238E27FC236}">
                <a16:creationId xmlns:a16="http://schemas.microsoft.com/office/drawing/2014/main" id="{1090572E-B681-4F10-AB81-CE9C0C2214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756" t="12589" r="13100" b="9837"/>
          <a:stretch>
            <a:fillRect/>
          </a:stretch>
        </p:blipFill>
        <p:spPr bwMode="auto">
          <a:xfrm>
            <a:off x="4781550" y="2547938"/>
            <a:ext cx="432911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085" name="Picture 6" descr="A group of people posing for the camera&#10;&#10;Description automatically generated">
            <a:extLst>
              <a:ext uri="{FF2B5EF4-FFF2-40B4-BE49-F238E27FC236}">
                <a16:creationId xmlns:a16="http://schemas.microsoft.com/office/drawing/2014/main" id="{7336E634-D437-487C-BB72-BC8D091D3A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38" y="2487613"/>
            <a:ext cx="4538662"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086" name="Picture 1">
            <a:extLst>
              <a:ext uri="{FF2B5EF4-FFF2-40B4-BE49-F238E27FC236}">
                <a16:creationId xmlns:a16="http://schemas.microsoft.com/office/drawing/2014/main" id="{9C4F8DFB-7A7A-4E54-BEE7-0E519A44AA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8331" t="18848" r="33334" b="10126"/>
          <a:stretch>
            <a:fillRect/>
          </a:stretch>
        </p:blipFill>
        <p:spPr bwMode="auto">
          <a:xfrm>
            <a:off x="3152775" y="5181600"/>
            <a:ext cx="2028825"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9691" y="712265"/>
            <a:ext cx="7321145" cy="1734288"/>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26, 2019</a:t>
            </a:r>
            <a:b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Chapter 25. Responsive Innovations in MOOCs for Development: A Case Study of </a:t>
            </a:r>
            <a:r>
              <a:rPr lang="en-US" sz="2000" b="1" dirty="0" err="1">
                <a:latin typeface="Tahoma" panose="020B0604030504040204" pitchFamily="34" charset="0"/>
                <a:ea typeface="Tahoma" panose="020B0604030504040204" pitchFamily="34" charset="0"/>
                <a:cs typeface="Tahoma" panose="020B0604030504040204" pitchFamily="34" charset="0"/>
              </a:rPr>
              <a:t>AgMOOCs</a:t>
            </a:r>
            <a:r>
              <a:rPr lang="en-US" sz="2000" b="1" dirty="0">
                <a:latin typeface="Tahoma" panose="020B0604030504040204" pitchFamily="34" charset="0"/>
                <a:ea typeface="Tahoma" panose="020B0604030504040204" pitchFamily="34" charset="0"/>
                <a:cs typeface="Tahoma" panose="020B0604030504040204" pitchFamily="34" charset="0"/>
              </a:rPr>
              <a:t> in India 300</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rPr>
              <a:t>Balaji Venkataraman and </a:t>
            </a:r>
            <a:r>
              <a:rPr lang="en-US" sz="1800" b="1" dirty="0" err="1">
                <a:solidFill>
                  <a:srgbClr val="0070C0"/>
                </a:solidFill>
                <a:latin typeface="Tahoma" panose="020B0604030504040204" pitchFamily="34" charset="0"/>
                <a:ea typeface="Tahoma" panose="020B0604030504040204" pitchFamily="34" charset="0"/>
                <a:cs typeface="Tahoma" panose="020B0604030504040204" pitchFamily="34" charset="0"/>
              </a:rPr>
              <a:t>Tadinada</a:t>
            </a: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rPr>
              <a:t> V. Prabhakar</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a:t>
            </a:r>
            <a:r>
              <a:rPr lang="en-US" sz="1600" b="1" dirty="0" err="1">
                <a:latin typeface="Tahoma" panose="020B0604030504040204" pitchFamily="34" charset="0"/>
                <a:ea typeface="Tahoma" panose="020B0604030504040204" pitchFamily="34" charset="0"/>
                <a:cs typeface="Tahoma" panose="020B0604030504040204" pitchFamily="34" charset="0"/>
              </a:rPr>
              <a:t>agMOOCs</a:t>
            </a:r>
            <a:r>
              <a:rPr lang="en-US" sz="1600" b="1" dirty="0">
                <a:latin typeface="Tahoma" panose="020B0604030504040204" pitchFamily="34" charset="0"/>
                <a:ea typeface="Tahoma" panose="020B0604030504040204" pitchFamily="34" charset="0"/>
                <a:cs typeface="Tahoma" panose="020B0604030504040204" pitchFamily="34" charset="0"/>
              </a:rPr>
              <a:t> in India</a:t>
            </a:r>
            <a:r>
              <a:rPr lang="en-US" sz="2000" b="1" dirty="0">
                <a:latin typeface="Tahoma" panose="020B0604030504040204" pitchFamily="34" charset="0"/>
                <a:ea typeface="Tahoma" panose="020B0604030504040204" pitchFamily="34" charset="0"/>
                <a:cs typeface="Tahoma" panose="020B0604030504040204" pitchFamily="34" charset="0"/>
              </a:rPr>
              <a:t>)</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2"/>
              </a:rPr>
              <a:t>http://www.agmoocs.in/</a:t>
            </a:r>
            <a:r>
              <a:rPr lang="en-US" sz="1200" b="1" u="sng" dirty="0">
                <a:latin typeface="Tahoma" panose="020B0604030504040204" pitchFamily="34" charset="0"/>
                <a:ea typeface="Tahoma" panose="020B0604030504040204" pitchFamily="34" charset="0"/>
                <a:cs typeface="Tahoma" panose="020B0604030504040204" pitchFamily="34" charset="0"/>
              </a:rPr>
              <a:t> </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894" t="9787" r="760" b="2140"/>
          <a:stretch/>
        </p:blipFill>
        <p:spPr>
          <a:xfrm>
            <a:off x="535426" y="3221342"/>
            <a:ext cx="4531874" cy="2966317"/>
          </a:xfrm>
          <a:prstGeom prst="rect">
            <a:avLst/>
          </a:prstGeom>
        </p:spPr>
      </p:pic>
      <p:pic>
        <p:nvPicPr>
          <p:cNvPr id="5" name="Picture 4"/>
          <p:cNvPicPr>
            <a:picLocks noChangeAspect="1"/>
          </p:cNvPicPr>
          <p:nvPr/>
        </p:nvPicPr>
        <p:blipFill rotWithShape="1">
          <a:blip r:embed="rId4"/>
          <a:srcRect l="-272" t="29583" r="1544" b="6528"/>
          <a:stretch/>
        </p:blipFill>
        <p:spPr>
          <a:xfrm>
            <a:off x="4866009" y="5050407"/>
            <a:ext cx="3236573" cy="1530784"/>
          </a:xfrm>
          <a:prstGeom prst="rect">
            <a:avLst/>
          </a:prstGeom>
        </p:spPr>
      </p:pic>
      <p:pic>
        <p:nvPicPr>
          <p:cNvPr id="6" name="Picture 5">
            <a:extLst>
              <a:ext uri="{FF2B5EF4-FFF2-40B4-BE49-F238E27FC236}">
                <a16:creationId xmlns:a16="http://schemas.microsoft.com/office/drawing/2014/main" id="{B41F886C-059D-4E78-9CB0-D87CB02505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7808" y="2399433"/>
            <a:ext cx="1225685" cy="1838528"/>
          </a:xfrm>
          <a:prstGeom prst="rect">
            <a:avLst/>
          </a:prstGeom>
        </p:spPr>
      </p:pic>
      <p:pic>
        <p:nvPicPr>
          <p:cNvPr id="9" name="Picture 8">
            <a:extLst>
              <a:ext uri="{FF2B5EF4-FFF2-40B4-BE49-F238E27FC236}">
                <a16:creationId xmlns:a16="http://schemas.microsoft.com/office/drawing/2014/main" id="{73DFC2B8-FAE9-44FA-B80A-07856DE25FB3}"/>
              </a:ext>
            </a:extLst>
          </p:cNvPr>
          <p:cNvPicPr>
            <a:picLocks noChangeAspect="1"/>
          </p:cNvPicPr>
          <p:nvPr/>
        </p:nvPicPr>
        <p:blipFill rotWithShape="1">
          <a:blip r:embed="rId6"/>
          <a:srcRect l="956" t="12486" r="21625" b="3675"/>
          <a:stretch/>
        </p:blipFill>
        <p:spPr>
          <a:xfrm>
            <a:off x="409691" y="3003478"/>
            <a:ext cx="4255028" cy="2468966"/>
          </a:xfrm>
          <a:prstGeom prst="rect">
            <a:avLst/>
          </a:prstGeom>
        </p:spPr>
      </p:pic>
      <p:pic>
        <p:nvPicPr>
          <p:cNvPr id="10" name="Picture 9">
            <a:extLst>
              <a:ext uri="{FF2B5EF4-FFF2-40B4-BE49-F238E27FC236}">
                <a16:creationId xmlns:a16="http://schemas.microsoft.com/office/drawing/2014/main" id="{25653856-F40E-4D72-97FE-62B3F6348D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67300" y="4335192"/>
            <a:ext cx="2833992" cy="1594121"/>
          </a:xfrm>
          <a:prstGeom prst="rect">
            <a:avLst/>
          </a:prstGeom>
        </p:spPr>
      </p:pic>
      <p:pic>
        <p:nvPicPr>
          <p:cNvPr id="11" name="Picture 10">
            <a:extLst>
              <a:ext uri="{FF2B5EF4-FFF2-40B4-BE49-F238E27FC236}">
                <a16:creationId xmlns:a16="http://schemas.microsoft.com/office/drawing/2014/main" id="{BBB76970-79EE-42EB-BF66-CCC797635E2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36381" y="2884906"/>
            <a:ext cx="2578287" cy="1450286"/>
          </a:xfrm>
          <a:prstGeom prst="rect">
            <a:avLst/>
          </a:prstGeom>
        </p:spPr>
      </p:pic>
      <p:pic>
        <p:nvPicPr>
          <p:cNvPr id="7" name="Picture 6">
            <a:extLst>
              <a:ext uri="{FF2B5EF4-FFF2-40B4-BE49-F238E27FC236}">
                <a16:creationId xmlns:a16="http://schemas.microsoft.com/office/drawing/2014/main" id="{B44E7315-E125-4073-BF03-A164649A57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87808" y="857250"/>
            <a:ext cx="1156192" cy="1734288"/>
          </a:xfrm>
          <a:prstGeom prst="rect">
            <a:avLst/>
          </a:prstGeom>
        </p:spPr>
      </p:pic>
      <p:pic>
        <p:nvPicPr>
          <p:cNvPr id="8" name="Picture 7">
            <a:extLst>
              <a:ext uri="{FF2B5EF4-FFF2-40B4-BE49-F238E27FC236}">
                <a16:creationId xmlns:a16="http://schemas.microsoft.com/office/drawing/2014/main" id="{122AD91D-D3A4-430A-94B9-797C98E176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67968" y="4326919"/>
            <a:ext cx="1145525" cy="1145525"/>
          </a:xfrm>
          <a:prstGeom prst="rect">
            <a:avLst/>
          </a:prstGeom>
        </p:spPr>
      </p:pic>
    </p:spTree>
    <p:extLst>
      <p:ext uri="{BB962C8B-B14F-4D97-AF65-F5344CB8AC3E}">
        <p14:creationId xmlns:p14="http://schemas.microsoft.com/office/powerpoint/2010/main" val="104419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665190" y="636272"/>
            <a:ext cx="7613178" cy="1887472"/>
          </a:xfrm>
        </p:spPr>
        <p:txBody>
          <a:bodyPr/>
          <a:lstStyle/>
          <a:p>
            <a:pPr algn="ctr"/>
            <a:r>
              <a:rPr lang="en-US" sz="6000" dirty="0"/>
              <a:t>MOOC Trends and Recent Data</a:t>
            </a:r>
          </a:p>
        </p:txBody>
      </p:sp>
      <p:pic>
        <p:nvPicPr>
          <p:cNvPr id="6" name="Picture 5">
            <a:extLst>
              <a:ext uri="{FF2B5EF4-FFF2-40B4-BE49-F238E27FC236}">
                <a16:creationId xmlns:a16="http://schemas.microsoft.com/office/drawing/2014/main" id="{B0EB9072-C8D9-4971-A15D-B55DCD44E5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24912"/>
            <a:ext cx="9144000" cy="4133088"/>
          </a:xfrm>
          <a:prstGeom prst="rect">
            <a:avLst/>
          </a:prstGeom>
        </p:spPr>
      </p:pic>
    </p:spTree>
    <p:extLst>
      <p:ext uri="{BB962C8B-B14F-4D97-AF65-F5344CB8AC3E}">
        <p14:creationId xmlns:p14="http://schemas.microsoft.com/office/powerpoint/2010/main" val="1880734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591127" y="304800"/>
            <a:ext cx="8095673" cy="2398364"/>
          </a:xfrm>
        </p:spPr>
        <p:txBody>
          <a:bodyPr vert="horz" lIns="68580" tIns="34290" rIns="68580" bIns="34290" rtlCol="0" anchor="ctr">
            <a:norm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June 8, 2019</a:t>
            </a:r>
            <a:b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The second half of humanity is joining the internet: They will change it, and it will change them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The Economist</a:t>
            </a:r>
            <a:br>
              <a:rPr lang="en-US" sz="1800" b="1" dirty="0">
                <a:latin typeface="Tahoma" panose="020B0604030504040204" pitchFamily="34" charset="0"/>
                <a:ea typeface="Tahoma" panose="020B0604030504040204" pitchFamily="34" charset="0"/>
                <a:cs typeface="Tahoma" panose="020B0604030504040204" pitchFamily="34" charset="0"/>
              </a:rPr>
            </a:br>
            <a:r>
              <a:rPr lang="en-US" sz="975" b="1" dirty="0">
                <a:latin typeface="Tahoma" panose="020B0604030504040204" pitchFamily="34" charset="0"/>
                <a:ea typeface="Tahoma" panose="020B0604030504040204" pitchFamily="34" charset="0"/>
                <a:cs typeface="Tahoma" panose="020B0604030504040204" pitchFamily="34" charset="0"/>
                <a:hlinkClick r:id="rId2"/>
              </a:rPr>
              <a:t>https://www.economist.com/leaders/2019/06/08/the-second-half-of-humanity-is-joining-the-internet</a:t>
            </a:r>
            <a:r>
              <a:rPr lang="en-US" sz="975" b="1" dirty="0">
                <a:latin typeface="Tahoma" panose="020B0604030504040204" pitchFamily="34" charset="0"/>
                <a:ea typeface="Tahoma" panose="020B0604030504040204" pitchFamily="34" charset="0"/>
                <a:cs typeface="Tahoma" panose="020B0604030504040204" pitchFamily="34" charset="0"/>
              </a:rPr>
              <a:t> </a:t>
            </a:r>
            <a:endParaRPr lang="en-US" sz="135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E9E2B190-7197-4A78-8A74-CF1D7F122218}"/>
              </a:ext>
            </a:extLst>
          </p:cNvPr>
          <p:cNvPicPr>
            <a:picLocks noChangeAspect="1"/>
          </p:cNvPicPr>
          <p:nvPr/>
        </p:nvPicPr>
        <p:blipFill rotWithShape="1">
          <a:blip r:embed="rId3"/>
          <a:srcRect l="2500" t="15347" r="22500" b="6018"/>
          <a:stretch/>
        </p:blipFill>
        <p:spPr>
          <a:xfrm>
            <a:off x="1729154" y="2702705"/>
            <a:ext cx="6038628" cy="3958657"/>
          </a:xfrm>
          <a:prstGeom prst="rect">
            <a:avLst/>
          </a:prstGeom>
        </p:spPr>
      </p:pic>
    </p:spTree>
    <p:extLst>
      <p:ext uri="{BB962C8B-B14F-4D97-AF65-F5344CB8AC3E}">
        <p14:creationId xmlns:p14="http://schemas.microsoft.com/office/powerpoint/2010/main" val="28659287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Title 1">
            <a:extLst>
              <a:ext uri="{FF2B5EF4-FFF2-40B4-BE49-F238E27FC236}">
                <a16:creationId xmlns:a16="http://schemas.microsoft.com/office/drawing/2014/main" id="{281321AB-A5FD-4949-8A61-0C43E0250CCD}"/>
              </a:ext>
            </a:extLst>
          </p:cNvPr>
          <p:cNvSpPr>
            <a:spLocks noGrp="1" noChangeArrowheads="1"/>
          </p:cNvSpPr>
          <p:nvPr>
            <p:ph type="title"/>
          </p:nvPr>
        </p:nvSpPr>
        <p:spPr>
          <a:xfrm>
            <a:off x="1240183" y="645592"/>
            <a:ext cx="6288881" cy="1600200"/>
          </a:xfrm>
        </p:spPr>
        <p:txBody>
          <a:bodyPr/>
          <a:lstStyle/>
          <a:p>
            <a:pPr eaLnBrk="1" hangingPunct="1"/>
            <a:r>
              <a:rPr lang="en-US" altLang="en-US" sz="2700" b="1" dirty="0">
                <a:solidFill>
                  <a:srgbClr val="FF0000"/>
                </a:solidFill>
                <a:latin typeface="Tahoma" panose="020B0604030504040204" pitchFamily="34" charset="0"/>
                <a:cs typeface="Tahoma" panose="020B0604030504040204" pitchFamily="34" charset="0"/>
              </a:rPr>
              <a:t>July 30, 2020</a:t>
            </a:r>
            <a:br>
              <a:rPr lang="en-US" altLang="en-US" sz="2025" b="1" dirty="0">
                <a:solidFill>
                  <a:srgbClr val="FF0000"/>
                </a:solidFill>
                <a:latin typeface="Tahoma" panose="020B0604030504040204" pitchFamily="34" charset="0"/>
                <a:cs typeface="Tahoma" panose="020B0604030504040204" pitchFamily="34" charset="0"/>
              </a:rPr>
            </a:br>
            <a:r>
              <a:rPr lang="en-US" altLang="en-US" sz="2400" b="1" dirty="0">
                <a:latin typeface="Tahoma" panose="020B0604030504040204" pitchFamily="34" charset="0"/>
                <a:cs typeface="Tahoma" panose="020B0604030504040204" pitchFamily="34" charset="0"/>
              </a:rPr>
              <a:t>Disruptive Ecology:</a:t>
            </a:r>
            <a:br>
              <a:rPr lang="en-US" altLang="en-US" sz="2400" b="1" dirty="0">
                <a:solidFill>
                  <a:srgbClr val="FF0000"/>
                </a:solidFill>
                <a:latin typeface="Tahoma" panose="020B0604030504040204" pitchFamily="34" charset="0"/>
                <a:cs typeface="Tahoma" panose="020B0604030504040204" pitchFamily="34" charset="0"/>
              </a:rPr>
            </a:br>
            <a:r>
              <a:rPr lang="en-US" altLang="en-US" sz="2400" b="1" dirty="0">
                <a:latin typeface="Tahoma" panose="020B0604030504040204" pitchFamily="34" charset="0"/>
                <a:cs typeface="Tahoma" panose="020B0604030504040204" pitchFamily="34" charset="0"/>
              </a:rPr>
              <a:t>The New Normal of Education in Post COVID-19</a:t>
            </a:r>
            <a:endParaRPr lang="en-US" altLang="en-US" sz="1350" b="1" dirty="0">
              <a:latin typeface="Tahoma" panose="020B0604030504040204" pitchFamily="34" charset="0"/>
              <a:cs typeface="Tahoma" panose="020B0604030504040204" pitchFamily="34" charset="0"/>
            </a:endParaRPr>
          </a:p>
        </p:txBody>
      </p:sp>
      <p:pic>
        <p:nvPicPr>
          <p:cNvPr id="358404" name="Picture 5" descr="A group of people sitting at a table in a room&#10;&#10;Description automatically generated">
            <a:extLst>
              <a:ext uri="{FF2B5EF4-FFF2-40B4-BE49-F238E27FC236}">
                <a16:creationId xmlns:a16="http://schemas.microsoft.com/office/drawing/2014/main" id="{8D4C774E-C2CE-4D20-B37D-0549A41A53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20" y="2939655"/>
            <a:ext cx="4400088" cy="2928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05" name="Picture 8">
            <a:extLst>
              <a:ext uri="{FF2B5EF4-FFF2-40B4-BE49-F238E27FC236}">
                <a16:creationId xmlns:a16="http://schemas.microsoft.com/office/drawing/2014/main" id="{9116CB95-79C0-43B1-B876-24774B8F3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8195" y="2890839"/>
            <a:ext cx="4387353" cy="297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Title 1">
            <a:extLst>
              <a:ext uri="{FF2B5EF4-FFF2-40B4-BE49-F238E27FC236}">
                <a16:creationId xmlns:a16="http://schemas.microsoft.com/office/drawing/2014/main" id="{544F387A-05F7-4BE5-A1C0-65DC2B035FA9}"/>
              </a:ext>
            </a:extLst>
          </p:cNvPr>
          <p:cNvSpPr>
            <a:spLocks noGrp="1"/>
          </p:cNvSpPr>
          <p:nvPr>
            <p:ph type="title"/>
          </p:nvPr>
        </p:nvSpPr>
        <p:spPr>
          <a:xfrm>
            <a:off x="400050" y="457200"/>
            <a:ext cx="8343900" cy="2514600"/>
          </a:xfrm>
        </p:spPr>
        <p:txBody>
          <a:bodyPr/>
          <a:lstStyle/>
          <a:p>
            <a:r>
              <a:rPr lang="en-US" altLang="en-US" sz="3200" b="1">
                <a:solidFill>
                  <a:srgbClr val="FF0000"/>
                </a:solidFill>
                <a:latin typeface="Tahoma" panose="020B0604030504040204" pitchFamily="34" charset="0"/>
                <a:cs typeface="Tahoma" panose="020B0604030504040204" pitchFamily="34" charset="0"/>
              </a:rPr>
              <a:t>November 20, 2020</a:t>
            </a:r>
            <a:br>
              <a:rPr lang="en-US" altLang="en-US" b="1">
                <a:latin typeface="Tahoma" panose="020B0604030504040204" pitchFamily="34" charset="0"/>
                <a:cs typeface="Tahoma" panose="020B0604030504040204" pitchFamily="34" charset="0"/>
              </a:rPr>
            </a:br>
            <a:r>
              <a:rPr lang="en-US" altLang="en-US" b="1">
                <a:latin typeface="Tahoma" panose="020B0604030504040204" pitchFamily="34" charset="0"/>
                <a:cs typeface="Tahoma" panose="020B0604030504040204" pitchFamily="34" charset="0"/>
              </a:rPr>
              <a:t>Many Texas families say remote learning isn’t working and they want it fixed</a:t>
            </a:r>
            <a:br>
              <a:rPr lang="en-US" altLang="en-US" sz="1200" b="1">
                <a:latin typeface="Tahoma" panose="020B0604030504040204" pitchFamily="34" charset="0"/>
                <a:cs typeface="Tahoma" panose="020B0604030504040204" pitchFamily="34" charset="0"/>
              </a:rPr>
            </a:br>
            <a:r>
              <a:rPr lang="en-US" altLang="en-US" sz="1200" b="1">
                <a:latin typeface="Tahoma" panose="020B0604030504040204" pitchFamily="34" charset="0"/>
                <a:cs typeface="Tahoma" panose="020B0604030504040204" pitchFamily="34" charset="0"/>
                <a:hlinkClick r:id="rId2"/>
              </a:rPr>
              <a:t>https://www.texastribune.org/2020/11/20/texas-schools-remote-learning/</a:t>
            </a:r>
            <a:r>
              <a:rPr lang="en-US" altLang="en-US" sz="1200" b="1">
                <a:latin typeface="Tahoma" panose="020B0604030504040204" pitchFamily="34" charset="0"/>
                <a:cs typeface="Tahoma" panose="020B0604030504040204" pitchFamily="34" charset="0"/>
              </a:rPr>
              <a:t> </a:t>
            </a:r>
          </a:p>
        </p:txBody>
      </p:sp>
      <p:pic>
        <p:nvPicPr>
          <p:cNvPr id="647171" name="Picture 2">
            <a:extLst>
              <a:ext uri="{FF2B5EF4-FFF2-40B4-BE49-F238E27FC236}">
                <a16:creationId xmlns:a16="http://schemas.microsoft.com/office/drawing/2014/main" id="{F7790D8B-9AE8-41B1-9BE0-621A8DE375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334" t="15880" r="25000" b="6374"/>
          <a:stretch>
            <a:fillRect/>
          </a:stretch>
        </p:blipFill>
        <p:spPr bwMode="auto">
          <a:xfrm>
            <a:off x="152400" y="3054350"/>
            <a:ext cx="3886200"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7172" name="Picture 3">
            <a:extLst>
              <a:ext uri="{FF2B5EF4-FFF2-40B4-BE49-F238E27FC236}">
                <a16:creationId xmlns:a16="http://schemas.microsoft.com/office/drawing/2014/main" id="{002249A6-A966-4382-837A-AC78480D76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0688" y="3200400"/>
            <a:ext cx="4913312"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80010" y="1133136"/>
            <a:ext cx="9224009" cy="3324564"/>
          </a:xfrm>
        </p:spPr>
        <p:txBody>
          <a:bodyPr/>
          <a:lstStyle/>
          <a:p>
            <a:pPr algn="ctr"/>
            <a:r>
              <a:rPr lang="en-US" sz="6000" dirty="0">
                <a:solidFill>
                  <a:srgbClr val="FFFF00"/>
                </a:solidFill>
              </a:rPr>
              <a:t>Study #1</a:t>
            </a:r>
            <a:br>
              <a:rPr lang="en-US" sz="6000" dirty="0">
                <a:solidFill>
                  <a:srgbClr val="FFFF00"/>
                </a:solidFill>
              </a:rPr>
            </a:br>
            <a:r>
              <a:rPr lang="en-US" sz="6000" dirty="0">
                <a:solidFill>
                  <a:srgbClr val="FFFF00"/>
                </a:solidFill>
              </a:rPr>
              <a:t>MOOCs Design </a:t>
            </a:r>
            <a:br>
              <a:rPr lang="en-US" sz="6000" dirty="0">
                <a:solidFill>
                  <a:srgbClr val="FFFF00"/>
                </a:solidFill>
              </a:rPr>
            </a:br>
            <a:r>
              <a:rPr lang="en-US" sz="6000" dirty="0">
                <a:solidFill>
                  <a:srgbClr val="FFFF00"/>
                </a:solidFill>
              </a:rPr>
              <a:t>Considerations and Challenges</a:t>
            </a:r>
          </a:p>
        </p:txBody>
      </p:sp>
      <p:sp>
        <p:nvSpPr>
          <p:cNvPr id="3" name="TextBox 2"/>
          <p:cNvSpPr txBox="1"/>
          <p:nvPr/>
        </p:nvSpPr>
        <p:spPr>
          <a:xfrm>
            <a:off x="858422" y="4789170"/>
            <a:ext cx="8056978" cy="1323439"/>
          </a:xfrm>
          <a:prstGeom prst="rect">
            <a:avLst/>
          </a:prstGeom>
          <a:noFill/>
        </p:spPr>
        <p:txBody>
          <a:bodyPr wrap="square" rtlCol="0">
            <a:spAutoFit/>
          </a:bodyPr>
          <a:lstStyle/>
          <a:p>
            <a:r>
              <a:rPr lang="en-US" sz="2000" dirty="0"/>
              <a:t>Zhu, M., Bonk, C. J., &amp; Sari, A. (2018). Instructor experiences designing MOOCs in higher education: Pedagogical, resource, and logistical considerations and challenges. </a:t>
            </a:r>
            <a:r>
              <a:rPr lang="en-US" sz="2000" i="1" dirty="0"/>
              <a:t>Online Learning</a:t>
            </a:r>
            <a:r>
              <a:rPr lang="en-US" sz="2000" dirty="0"/>
              <a:t>, </a:t>
            </a:r>
            <a:r>
              <a:rPr lang="en-US" sz="2000" i="1" dirty="0"/>
              <a:t>22</a:t>
            </a:r>
            <a:r>
              <a:rPr lang="en-US" sz="2000" dirty="0"/>
              <a:t>(4), 203-241.</a:t>
            </a:r>
          </a:p>
        </p:txBody>
      </p:sp>
    </p:spTree>
    <p:extLst>
      <p:ext uri="{BB962C8B-B14F-4D97-AF65-F5344CB8AC3E}">
        <p14:creationId xmlns:p14="http://schemas.microsoft.com/office/powerpoint/2010/main" val="1167980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617220" y="1478281"/>
            <a:ext cx="7315201" cy="4145280"/>
          </a:xfrm>
        </p:spPr>
        <p:txBody>
          <a:bodyPr>
            <a:noAutofit/>
          </a:bodyPr>
          <a:lstStyle/>
          <a:p>
            <a:pPr lvl="1">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MOOCs can be beneficial to both learners and instructors </a:t>
            </a:r>
            <a:r>
              <a:rPr lang="en-US" sz="1800" dirty="0">
                <a:latin typeface="Tahoma" panose="020B0604030504040204" pitchFamily="34" charset="0"/>
                <a:ea typeface="Tahoma" panose="020B0604030504040204" pitchFamily="34" charset="0"/>
                <a:cs typeface="Tahoma" panose="020B0604030504040204" pitchFamily="34" charset="0"/>
              </a:rPr>
              <a:t>(Hew &amp; Cheung, 2014).</a:t>
            </a:r>
          </a:p>
          <a:p>
            <a:pPr lvl="1">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Instructional design is critical for online learning </a:t>
            </a:r>
            <a:r>
              <a:rPr lang="en-US" sz="1800" dirty="0">
                <a:latin typeface="Tahoma" panose="020B0604030504040204" pitchFamily="34" charset="0"/>
                <a:ea typeface="Tahoma" panose="020B0604030504040204" pitchFamily="34" charset="0"/>
                <a:cs typeface="Tahoma" panose="020B0604030504040204" pitchFamily="34" charset="0"/>
              </a:rPr>
              <a:t>(Johnson &amp; Aragon, 2003; Phipps &amp; </a:t>
            </a:r>
            <a:r>
              <a:rPr lang="en-US" sz="1800" dirty="0" err="1">
                <a:latin typeface="Tahoma" panose="020B0604030504040204" pitchFamily="34" charset="0"/>
                <a:ea typeface="Tahoma" panose="020B0604030504040204" pitchFamily="34" charset="0"/>
                <a:cs typeface="Tahoma" panose="020B0604030504040204" pitchFamily="34" charset="0"/>
              </a:rPr>
              <a:t>Merisotis</a:t>
            </a:r>
            <a:r>
              <a:rPr lang="en-US" sz="1800" dirty="0">
                <a:latin typeface="Tahoma" panose="020B0604030504040204" pitchFamily="34" charset="0"/>
                <a:ea typeface="Tahoma" panose="020B0604030504040204" pitchFamily="34" charset="0"/>
                <a:cs typeface="Tahoma" panose="020B0604030504040204" pitchFamily="34" charset="0"/>
              </a:rPr>
              <a:t>, 1999).</a:t>
            </a:r>
          </a:p>
          <a:p>
            <a:pPr lvl="1">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Instructors are one of the five main components of MOOCs </a:t>
            </a:r>
            <a:r>
              <a:rPr lang="en-US" sz="1800" dirty="0">
                <a:latin typeface="Tahoma" panose="020B0604030504040204" pitchFamily="34" charset="0"/>
                <a:ea typeface="Tahoma" panose="020B0604030504040204" pitchFamily="34" charset="0"/>
                <a:cs typeface="Tahoma" panose="020B0604030504040204" pitchFamily="34" charset="0"/>
              </a:rPr>
              <a:t>(Kop, 2011).</a:t>
            </a:r>
          </a:p>
          <a:p>
            <a:pPr lvl="1">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Few studies have examined instructional design from MOOC instructors’ perspectives </a:t>
            </a:r>
            <a:r>
              <a:rPr lang="en-US" sz="1800" dirty="0">
                <a:latin typeface="Tahoma" panose="020B0604030504040204" pitchFamily="34" charset="0"/>
                <a:ea typeface="Tahoma" panose="020B0604030504040204" pitchFamily="34" charset="0"/>
                <a:cs typeface="Tahoma" panose="020B0604030504040204" pitchFamily="34" charset="0"/>
              </a:rPr>
              <a:t>(</a:t>
            </a:r>
            <a:r>
              <a:rPr lang="en-US" sz="1800" dirty="0" err="1">
                <a:latin typeface="Tahoma" panose="020B0604030504040204" pitchFamily="34" charset="0"/>
                <a:ea typeface="Tahoma" panose="020B0604030504040204" pitchFamily="34" charset="0"/>
                <a:cs typeface="Tahoma" panose="020B0604030504040204" pitchFamily="34" charset="0"/>
              </a:rPr>
              <a:t>Margaryan</a:t>
            </a:r>
            <a:r>
              <a:rPr lang="en-US" sz="1800" dirty="0">
                <a:latin typeface="Tahoma" panose="020B0604030504040204" pitchFamily="34" charset="0"/>
                <a:ea typeface="Tahoma" panose="020B0604030504040204" pitchFamily="34" charset="0"/>
                <a:cs typeface="Tahoma" panose="020B0604030504040204" pitchFamily="34" charset="0"/>
              </a:rPr>
              <a:t> et al., 2015; Watson et al., 2016).</a:t>
            </a:r>
          </a:p>
        </p:txBody>
      </p:sp>
      <p:sp>
        <p:nvSpPr>
          <p:cNvPr id="4" name="Rectangle: Single Corner Snipped 3">
            <a:extLst>
              <a:ext uri="{FF2B5EF4-FFF2-40B4-BE49-F238E27FC236}">
                <a16:creationId xmlns:a16="http://schemas.microsoft.com/office/drawing/2014/main" id="{C3BFB2F4-247B-4363-9088-6F007AC9A3F3}"/>
              </a:ext>
            </a:extLst>
          </p:cNvPr>
          <p:cNvSpPr/>
          <p:nvPr/>
        </p:nvSpPr>
        <p:spPr>
          <a:xfrm>
            <a:off x="0"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Background</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54</a:t>
            </a:fld>
            <a:endParaRPr lang="en-US" dirty="0"/>
          </a:p>
        </p:txBody>
      </p:sp>
    </p:spTree>
    <p:extLst>
      <p:ext uri="{BB962C8B-B14F-4D97-AF65-F5344CB8AC3E}">
        <p14:creationId xmlns:p14="http://schemas.microsoft.com/office/powerpoint/2010/main" val="2546628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10208" y="1661914"/>
            <a:ext cx="7651530" cy="4229397"/>
          </a:xfrm>
        </p:spPr>
        <p:txBody>
          <a:bodyPr>
            <a:noAutofit/>
          </a:bodyPr>
          <a:lstStyle/>
          <a:p>
            <a:pPr marL="457200" lvl="1" indent="0">
              <a:lnSpc>
                <a:spcPct val="15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The purpose of this study is to provide suggestions for future MOOC instructors and instructional designers in higher education through exploring MOOC design considerations and challenges from the instructor’s perspective.</a:t>
            </a:r>
          </a:p>
        </p:txBody>
      </p:sp>
      <p:sp>
        <p:nvSpPr>
          <p:cNvPr id="4" name="Rectangle: Single Corner Snipped 3">
            <a:extLst>
              <a:ext uri="{FF2B5EF4-FFF2-40B4-BE49-F238E27FC236}">
                <a16:creationId xmlns:a16="http://schemas.microsoft.com/office/drawing/2014/main" id="{C3BFB2F4-247B-4363-9088-6F007AC9A3F3}"/>
              </a:ext>
            </a:extLst>
          </p:cNvPr>
          <p:cNvSpPr/>
          <p:nvPr/>
        </p:nvSpPr>
        <p:spPr>
          <a:xfrm>
            <a:off x="0"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Purpose</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55</a:t>
            </a:fld>
            <a:endParaRPr lang="en-US" dirty="0"/>
          </a:p>
        </p:txBody>
      </p:sp>
    </p:spTree>
    <p:extLst>
      <p:ext uri="{BB962C8B-B14F-4D97-AF65-F5344CB8AC3E}">
        <p14:creationId xmlns:p14="http://schemas.microsoft.com/office/powerpoint/2010/main" val="2395784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15615" y="1601355"/>
            <a:ext cx="8390328" cy="3846225"/>
          </a:xfrm>
        </p:spPr>
        <p:txBody>
          <a:bodyPr>
            <a:noAutofit/>
          </a:bodyPr>
          <a:lstStyle/>
          <a:p>
            <a:pPr marL="914400" lvl="1" indent="-457200">
              <a:lnSpc>
                <a:spcPct val="150000"/>
              </a:lnSpc>
              <a:spcAft>
                <a:spcPts val="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What are the design considerations of instructors when designing MOOCs?</a:t>
            </a:r>
          </a:p>
          <a:p>
            <a:pPr marL="914400" lvl="1" indent="-457200">
              <a:lnSpc>
                <a:spcPct val="150000"/>
              </a:lnSpc>
              <a:spcAft>
                <a:spcPts val="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What challenges do instructors perceive when designing MOOCs?</a:t>
            </a:r>
          </a:p>
          <a:p>
            <a:pPr marL="914400" lvl="1" indent="-457200">
              <a:lnSpc>
                <a:spcPct val="150000"/>
              </a:lnSpc>
              <a:spcAft>
                <a:spcPts val="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How do instructors address the challenges that they perceive related to MOOCs? </a:t>
            </a:r>
          </a:p>
        </p:txBody>
      </p:sp>
      <p:sp>
        <p:nvSpPr>
          <p:cNvPr id="4" name="Rectangle: Single Corner Snipped 3">
            <a:extLst>
              <a:ext uri="{FF2B5EF4-FFF2-40B4-BE49-F238E27FC236}">
                <a16:creationId xmlns:a16="http://schemas.microsoft.com/office/drawing/2014/main" id="{C3BFB2F4-247B-4363-9088-6F007AC9A3F3}"/>
              </a:ext>
            </a:extLst>
          </p:cNvPr>
          <p:cNvSpPr/>
          <p:nvPr/>
        </p:nvSpPr>
        <p:spPr>
          <a:xfrm>
            <a:off x="0"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Questions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56</a:t>
            </a:fld>
            <a:endParaRPr lang="en-US" dirty="0"/>
          </a:p>
        </p:txBody>
      </p:sp>
    </p:spTree>
    <p:extLst>
      <p:ext uri="{BB962C8B-B14F-4D97-AF65-F5344CB8AC3E}">
        <p14:creationId xmlns:p14="http://schemas.microsoft.com/office/powerpoint/2010/main" val="4046540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 y="1416047"/>
            <a:ext cx="8717034" cy="1643385"/>
          </a:xfrm>
        </p:spPr>
        <p:txBody>
          <a:bodyPr>
            <a:noAutofit/>
          </a:bodyPr>
          <a:lstStyle/>
          <a:p>
            <a:pPr lvl="1">
              <a:lnSpc>
                <a:spcPct val="20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Sequential mixed methods design (Creswell &amp; Clark, 2017)</a:t>
            </a:r>
          </a:p>
        </p:txBody>
      </p:sp>
      <p:sp>
        <p:nvSpPr>
          <p:cNvPr id="4" name="Rectangle: Single Corner Snipped 3">
            <a:extLst>
              <a:ext uri="{FF2B5EF4-FFF2-40B4-BE49-F238E27FC236}">
                <a16:creationId xmlns:a16="http://schemas.microsoft.com/office/drawing/2014/main" id="{6F5E561A-5013-43BC-AF29-C83F7AC66D45}"/>
              </a:ext>
            </a:extLst>
          </p:cNvPr>
          <p:cNvSpPr/>
          <p:nvPr/>
        </p:nvSpPr>
        <p:spPr>
          <a:xfrm>
            <a:off x="0"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C282F280-1953-4C80-AED4-2BC6AED71D6D}"/>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Research Design</a:t>
            </a:r>
          </a:p>
        </p:txBody>
      </p:sp>
      <p:graphicFrame>
        <p:nvGraphicFramePr>
          <p:cNvPr id="2" name="Diagram 1"/>
          <p:cNvGraphicFramePr/>
          <p:nvPr>
            <p:extLst>
              <p:ext uri="{D42A27DB-BD31-4B8C-83A1-F6EECF244321}">
                <p14:modId xmlns:p14="http://schemas.microsoft.com/office/powerpoint/2010/main" val="484761904"/>
              </p:ext>
            </p:extLst>
          </p:nvPr>
        </p:nvGraphicFramePr>
        <p:xfrm>
          <a:off x="426965" y="2026194"/>
          <a:ext cx="8488741" cy="37576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a:spLocks noGrp="1"/>
          </p:cNvSpPr>
          <p:nvPr>
            <p:ph type="sldNum" sz="quarter" idx="4"/>
          </p:nvPr>
        </p:nvSpPr>
        <p:spPr>
          <a:xfrm>
            <a:off x="6457950" y="6452146"/>
            <a:ext cx="2057400" cy="365125"/>
          </a:xfrm>
        </p:spPr>
        <p:txBody>
          <a:bodyPr/>
          <a:lstStyle/>
          <a:p>
            <a:fld id="{136F273C-9302-4EE3-8F13-E17C1857F5E7}" type="slidenum">
              <a:rPr lang="en-US" smtClean="0"/>
              <a:t>57</a:t>
            </a:fld>
            <a:endParaRPr lang="en-US" dirty="0"/>
          </a:p>
        </p:txBody>
      </p:sp>
      <p:pic>
        <p:nvPicPr>
          <p:cNvPr id="7" name="Picture 6">
            <a:extLst>
              <a:ext uri="{FF2B5EF4-FFF2-40B4-BE49-F238E27FC236}">
                <a16:creationId xmlns:a16="http://schemas.microsoft.com/office/drawing/2014/main" id="{4AAFC788-D663-4F3F-9150-0DB96CDC14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17789" y="4733929"/>
            <a:ext cx="2515347" cy="1416047"/>
          </a:xfrm>
          <a:prstGeom prst="rect">
            <a:avLst/>
          </a:prstGeom>
        </p:spPr>
      </p:pic>
    </p:spTree>
    <p:extLst>
      <p:ext uri="{BB962C8B-B14F-4D97-AF65-F5344CB8AC3E}">
        <p14:creationId xmlns:p14="http://schemas.microsoft.com/office/powerpoint/2010/main" val="3792018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82F280-1953-4C80-AED4-2BC6AED71D6D}"/>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Data Collection</a:t>
            </a:r>
          </a:p>
        </p:txBody>
      </p:sp>
      <p:sp>
        <p:nvSpPr>
          <p:cNvPr id="9" name="Content Placeholder 2">
            <a:extLst>
              <a:ext uri="{FF2B5EF4-FFF2-40B4-BE49-F238E27FC236}">
                <a16:creationId xmlns:a16="http://schemas.microsoft.com/office/drawing/2014/main" id="{7FF370F3-624A-4BB6-9BE0-BBB5B052CDA5}"/>
              </a:ext>
            </a:extLst>
          </p:cNvPr>
          <p:cNvSpPr txBox="1">
            <a:spLocks/>
          </p:cNvSpPr>
          <p:nvPr/>
        </p:nvSpPr>
        <p:spPr>
          <a:xfrm>
            <a:off x="302171" y="1490902"/>
            <a:ext cx="8487499" cy="4338398"/>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kern="1200">
                <a:solidFill>
                  <a:srgbClr val="40404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600" b="0" i="0" u="none" kern="1200">
                <a:solidFill>
                  <a:srgbClr val="40404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lnSpc>
                <a:spcPct val="20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Data Collection: </a:t>
            </a:r>
          </a:p>
          <a:p>
            <a:pPr lvl="2">
              <a:lnSpc>
                <a:spcPct val="200000"/>
              </a:lnSpc>
              <a:spcAft>
                <a:spcPts val="0"/>
              </a:spcAft>
              <a:buFont typeface="Courier New" panose="02070309020205020404" pitchFamily="49" charset="0"/>
              <a:buChar char="o"/>
            </a:pPr>
            <a:r>
              <a:rPr lang="en-US" sz="2400" b="1" dirty="0">
                <a:latin typeface="Tahoma" panose="020B0604030504040204" pitchFamily="34" charset="0"/>
                <a:ea typeface="Tahoma" panose="020B0604030504040204" pitchFamily="34" charset="0"/>
                <a:cs typeface="Tahoma" panose="020B0604030504040204" pitchFamily="34" charset="0"/>
              </a:rPr>
              <a:t>Survey, interview, and course review  </a:t>
            </a:r>
          </a:p>
          <a:p>
            <a:pPr lvl="1">
              <a:lnSpc>
                <a:spcPct val="20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Participants: </a:t>
            </a:r>
          </a:p>
          <a:p>
            <a:pPr lvl="2">
              <a:lnSpc>
                <a:spcPct val="200000"/>
              </a:lnSpc>
              <a:spcAft>
                <a:spcPts val="0"/>
              </a:spcAft>
              <a:buFont typeface="Courier New" panose="02070309020205020404" pitchFamily="49" charset="0"/>
              <a:buChar char="o"/>
            </a:pPr>
            <a:r>
              <a:rPr lang="en-US" sz="2400" b="1" dirty="0">
                <a:latin typeface="Tahoma" panose="020B0604030504040204" pitchFamily="34" charset="0"/>
                <a:ea typeface="Tahoma" panose="020B0604030504040204" pitchFamily="34" charset="0"/>
                <a:cs typeface="Tahoma" panose="020B0604030504040204" pitchFamily="34" charset="0"/>
              </a:rPr>
              <a:t>143 survey participants (10% response rate) </a:t>
            </a:r>
          </a:p>
          <a:p>
            <a:pPr lvl="2">
              <a:lnSpc>
                <a:spcPct val="200000"/>
              </a:lnSpc>
              <a:spcAft>
                <a:spcPts val="0"/>
              </a:spcAft>
              <a:buFont typeface="Courier New" panose="02070309020205020404" pitchFamily="49" charset="0"/>
              <a:buChar char="o"/>
            </a:pPr>
            <a:r>
              <a:rPr lang="en-US" sz="2400" b="1" dirty="0">
                <a:latin typeface="Tahoma" panose="020B0604030504040204" pitchFamily="34" charset="0"/>
                <a:ea typeface="Tahoma" panose="020B0604030504040204" pitchFamily="34" charset="0"/>
                <a:cs typeface="Tahoma" panose="020B0604030504040204" pitchFamily="34" charset="0"/>
              </a:rPr>
              <a:t>12 interviewees </a:t>
            </a:r>
          </a:p>
          <a:p>
            <a:pPr lvl="1">
              <a:lnSpc>
                <a:spcPct val="200000"/>
              </a:lnSpc>
              <a:spcAft>
                <a:spcPts val="0"/>
              </a:spcAft>
              <a:buFont typeface="Arial" panose="020B0604020202020204" pitchFamily="34" charset="0"/>
              <a:buChar char="•"/>
            </a:pP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58</a:t>
            </a:fld>
            <a:endParaRPr lang="en-US" dirty="0"/>
          </a:p>
        </p:txBody>
      </p:sp>
      <p:pic>
        <p:nvPicPr>
          <p:cNvPr id="6" name="Picture 5">
            <a:extLst>
              <a:ext uri="{FF2B5EF4-FFF2-40B4-BE49-F238E27FC236}">
                <a16:creationId xmlns:a16="http://schemas.microsoft.com/office/drawing/2014/main" id="{FCAC8CA3-4B8B-47DF-8F38-5581F01B2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7789" y="4747086"/>
            <a:ext cx="2626109" cy="1636695"/>
          </a:xfrm>
          <a:prstGeom prst="rect">
            <a:avLst/>
          </a:prstGeom>
        </p:spPr>
      </p:pic>
    </p:spTree>
    <p:extLst>
      <p:ext uri="{BB962C8B-B14F-4D97-AF65-F5344CB8AC3E}">
        <p14:creationId xmlns:p14="http://schemas.microsoft.com/office/powerpoint/2010/main" val="3056759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82F280-1953-4C80-AED4-2BC6AED71D6D}"/>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12 Interviewees</a:t>
            </a:r>
          </a:p>
        </p:txBody>
      </p:sp>
      <p:graphicFrame>
        <p:nvGraphicFramePr>
          <p:cNvPr id="6" name="Table 5"/>
          <p:cNvGraphicFramePr>
            <a:graphicFrameLocks noGrp="1"/>
          </p:cNvGraphicFramePr>
          <p:nvPr>
            <p:extLst>
              <p:ext uri="{D42A27DB-BD31-4B8C-83A1-F6EECF244321}">
                <p14:modId xmlns:p14="http://schemas.microsoft.com/office/powerpoint/2010/main" val="2955960698"/>
              </p:ext>
            </p:extLst>
          </p:nvPr>
        </p:nvGraphicFramePr>
        <p:xfrm>
          <a:off x="347385" y="1406901"/>
          <a:ext cx="8213684" cy="4090593"/>
        </p:xfrm>
        <a:graphic>
          <a:graphicData uri="http://schemas.openxmlformats.org/drawingml/2006/table">
            <a:tbl>
              <a:tblPr>
                <a:tableStyleId>{793D81CF-94F2-401A-BA57-92F5A7B2D0C5}</a:tableStyleId>
              </a:tblPr>
              <a:tblGrid>
                <a:gridCol w="776096">
                  <a:extLst>
                    <a:ext uri="{9D8B030D-6E8A-4147-A177-3AD203B41FA5}">
                      <a16:colId xmlns:a16="http://schemas.microsoft.com/office/drawing/2014/main" val="20000"/>
                    </a:ext>
                  </a:extLst>
                </a:gridCol>
                <a:gridCol w="1757354">
                  <a:extLst>
                    <a:ext uri="{9D8B030D-6E8A-4147-A177-3AD203B41FA5}">
                      <a16:colId xmlns:a16="http://schemas.microsoft.com/office/drawing/2014/main" val="20001"/>
                    </a:ext>
                  </a:extLst>
                </a:gridCol>
                <a:gridCol w="3415165">
                  <a:extLst>
                    <a:ext uri="{9D8B030D-6E8A-4147-A177-3AD203B41FA5}">
                      <a16:colId xmlns:a16="http://schemas.microsoft.com/office/drawing/2014/main" val="20002"/>
                    </a:ext>
                  </a:extLst>
                </a:gridCol>
                <a:gridCol w="2265069">
                  <a:extLst>
                    <a:ext uri="{9D8B030D-6E8A-4147-A177-3AD203B41FA5}">
                      <a16:colId xmlns:a16="http://schemas.microsoft.com/office/drawing/2014/main" val="20003"/>
                    </a:ext>
                  </a:extLst>
                </a:gridCol>
              </a:tblGrid>
              <a:tr h="311170">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No.</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Countries</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Subject areas</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Platforms</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0"/>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1. 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The U.S.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Language and Literacy</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Coursera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1"/>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2.</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The U.S.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Education</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Coursera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2"/>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3. 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The U.S.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Education</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Canvas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3"/>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4. 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The U.S.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Chemistry</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Coursera</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4"/>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5. 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UK</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Medicine</a:t>
                      </a:r>
                      <a:r>
                        <a:rPr lang="en-US" sz="1200" baseline="0" dirty="0">
                          <a:effectLst/>
                          <a:latin typeface="Tahoma" panose="020B0604030504040204" pitchFamily="34" charset="0"/>
                          <a:ea typeface="Tahoma" panose="020B0604030504040204" pitchFamily="34" charset="0"/>
                          <a:cs typeface="Tahoma" panose="020B0604030504040204" pitchFamily="34" charset="0"/>
                        </a:rPr>
                        <a:t> and</a:t>
                      </a:r>
                      <a:r>
                        <a:rPr lang="en-US" sz="1200" dirty="0">
                          <a:effectLst/>
                          <a:latin typeface="Tahoma" panose="020B0604030504040204" pitchFamily="34" charset="0"/>
                          <a:ea typeface="Tahoma" panose="020B0604030504040204" pitchFamily="34" charset="0"/>
                          <a:cs typeface="Tahoma" panose="020B0604030504040204" pitchFamily="34" charset="0"/>
                        </a:rPr>
                        <a:t> Health</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FutureLearn</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5"/>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6. 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UK</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Language and Literacy</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FutureLearn</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6"/>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7. 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Hong Kong (China)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Math</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Coursera</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7"/>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8. 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Mainland China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Math</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Coursera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8"/>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9. 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Canada</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Psychology</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Coursera</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9"/>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10. 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Australia</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Medicine</a:t>
                      </a:r>
                      <a:r>
                        <a:rPr lang="en-US" sz="1200" baseline="0" dirty="0">
                          <a:effectLst/>
                          <a:latin typeface="Tahoma" panose="020B0604030504040204" pitchFamily="34" charset="0"/>
                          <a:ea typeface="Tahoma" panose="020B0604030504040204" pitchFamily="34" charset="0"/>
                          <a:cs typeface="Tahoma" panose="020B0604030504040204" pitchFamily="34" charset="0"/>
                        </a:rPr>
                        <a:t> and</a:t>
                      </a:r>
                      <a:r>
                        <a:rPr lang="en-US" sz="1200" dirty="0">
                          <a:effectLst/>
                          <a:latin typeface="Tahoma" panose="020B0604030504040204" pitchFamily="34" charset="0"/>
                          <a:ea typeface="Tahoma" panose="020B0604030504040204" pitchFamily="34" charset="0"/>
                          <a:cs typeface="Tahoma" panose="020B0604030504040204" pitchFamily="34" charset="0"/>
                        </a:rPr>
                        <a:t> Health</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Open2Study</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10"/>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11. 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Sweden</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Computer Science</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edX</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11"/>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12. 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India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Management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err="1">
                          <a:effectLst/>
                          <a:latin typeface="Tahoma" panose="020B0604030504040204" pitchFamily="34" charset="0"/>
                          <a:ea typeface="Tahoma" panose="020B0604030504040204" pitchFamily="34" charset="0"/>
                          <a:cs typeface="Tahoma" panose="020B0604030504040204" pitchFamily="34" charset="0"/>
                        </a:rPr>
                        <a:t>edX</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12"/>
                  </a:ext>
                </a:extLst>
              </a:tr>
            </a:tbl>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59</a:t>
            </a:fld>
            <a:endParaRPr lang="en-US" dirty="0"/>
          </a:p>
        </p:txBody>
      </p:sp>
    </p:spTree>
    <p:extLst>
      <p:ext uri="{BB962C8B-B14F-4D97-AF65-F5344CB8AC3E}">
        <p14:creationId xmlns:p14="http://schemas.microsoft.com/office/powerpoint/2010/main" val="2805477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990600" y="457200"/>
            <a:ext cx="7086600" cy="2022475"/>
          </a:xfrm>
        </p:spPr>
        <p:txBody>
          <a:bodyPr/>
          <a:lstStyle/>
          <a:p>
            <a:pPr fontAlgn="auto">
              <a:spcAft>
                <a:spcPts val="0"/>
              </a:spcAft>
              <a:defRPr/>
            </a:pP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July 24, 2018</a:t>
            </a:r>
            <a:br>
              <a:rPr lang="en-US" sz="450"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The 100-Year Life: Living and Working in an Age of Longevity </a:t>
            </a:r>
            <a:br>
              <a:rPr lang="en-US" sz="2025" b="1" dirty="0">
                <a:latin typeface="Tahoma" panose="020B0604030504040204" pitchFamily="34" charset="0"/>
                <a:ea typeface="Tahoma" panose="020B0604030504040204" pitchFamily="34" charset="0"/>
                <a:cs typeface="Tahoma" panose="020B0604030504040204" pitchFamily="34" charset="0"/>
              </a:rPr>
            </a:br>
            <a:r>
              <a:rPr lang="en-US" sz="2025" b="1" dirty="0">
                <a:latin typeface="Tahoma" panose="020B0604030504040204" pitchFamily="34" charset="0"/>
                <a:ea typeface="Tahoma" panose="020B0604030504040204" pitchFamily="34" charset="0"/>
                <a:cs typeface="Tahoma" panose="020B0604030504040204" pitchFamily="34" charset="0"/>
              </a:rPr>
              <a:t>Lynda Gratton and </a:t>
            </a:r>
            <a:r>
              <a:rPr lang="en-US" sz="2100" b="1" dirty="0">
                <a:latin typeface="Tahoma" panose="020B0604030504040204" pitchFamily="34" charset="0"/>
                <a:ea typeface="Tahoma" panose="020B0604030504040204" pitchFamily="34" charset="0"/>
                <a:cs typeface="Tahoma" panose="020B0604030504040204" pitchFamily="34" charset="0"/>
              </a:rPr>
              <a:t>Andrew Scott</a:t>
            </a:r>
            <a:br>
              <a:rPr lang="en-US" sz="9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http://www.100yearlife.com/</a:t>
            </a:r>
            <a:r>
              <a:rPr lang="en-US" sz="900" b="1" dirty="0">
                <a:latin typeface="Tahoma" panose="020B0604030504040204" pitchFamily="34" charset="0"/>
                <a:ea typeface="Tahoma" panose="020B0604030504040204" pitchFamily="34" charset="0"/>
                <a:cs typeface="Tahoma" panose="020B0604030504040204" pitchFamily="34" charset="0"/>
              </a:rPr>
              <a:t> </a:t>
            </a:r>
            <a:br>
              <a:rPr lang="en-US" sz="9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3"/>
              </a:rPr>
              <a:t>https://www.amazon.com/100-Year-Life-Living-Working-Longevity/dp/1543624634</a:t>
            </a:r>
            <a:r>
              <a:rPr lang="en-US" sz="900" b="1" dirty="0">
                <a:latin typeface="Tahoma" panose="020B0604030504040204" pitchFamily="34" charset="0"/>
                <a:ea typeface="Tahoma" panose="020B0604030504040204" pitchFamily="34" charset="0"/>
                <a:cs typeface="Tahoma" panose="020B0604030504040204" pitchFamily="34" charset="0"/>
              </a:rPr>
              <a:t> </a:t>
            </a:r>
            <a:endParaRPr lang="en-US" sz="1050" b="1" dirty="0">
              <a:latin typeface="Tahoma" panose="020B0604030504040204" pitchFamily="34" charset="0"/>
              <a:ea typeface="Tahoma" panose="020B0604030504040204" pitchFamily="34" charset="0"/>
              <a:cs typeface="Tahoma" panose="020B0604030504040204" pitchFamily="34" charset="0"/>
            </a:endParaRPr>
          </a:p>
        </p:txBody>
      </p:sp>
      <p:pic>
        <p:nvPicPr>
          <p:cNvPr id="369667" name="Picture 4">
            <a:extLst>
              <a:ext uri="{FF2B5EF4-FFF2-40B4-BE49-F238E27FC236}">
                <a16:creationId xmlns:a16="http://schemas.microsoft.com/office/drawing/2014/main" id="{81697F7F-2A9F-45F6-8E9C-EA1E3DDD89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743200"/>
            <a:ext cx="2792413" cy="408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68" name="Picture 7">
            <a:extLst>
              <a:ext uri="{FF2B5EF4-FFF2-40B4-BE49-F238E27FC236}">
                <a16:creationId xmlns:a16="http://schemas.microsoft.com/office/drawing/2014/main" id="{41CE8652-9BDE-428B-BB70-1140C98D58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999" t="17773" r="12500" b="1662"/>
          <a:stretch>
            <a:fillRect/>
          </a:stretch>
        </p:blipFill>
        <p:spPr bwMode="auto">
          <a:xfrm>
            <a:off x="152400" y="2819400"/>
            <a:ext cx="5227638"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82F280-1953-4C80-AED4-2BC6AED71D6D}"/>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Data Analysis</a:t>
            </a:r>
          </a:p>
        </p:txBody>
      </p:sp>
      <p:graphicFrame>
        <p:nvGraphicFramePr>
          <p:cNvPr id="6" name="Table 5"/>
          <p:cNvGraphicFramePr>
            <a:graphicFrameLocks noGrp="1"/>
          </p:cNvGraphicFramePr>
          <p:nvPr>
            <p:extLst>
              <p:ext uri="{D42A27DB-BD31-4B8C-83A1-F6EECF244321}">
                <p14:modId xmlns:p14="http://schemas.microsoft.com/office/powerpoint/2010/main" val="2760938072"/>
              </p:ext>
            </p:extLst>
          </p:nvPr>
        </p:nvGraphicFramePr>
        <p:xfrm>
          <a:off x="285750" y="1508760"/>
          <a:ext cx="8241029" cy="4620418"/>
        </p:xfrm>
        <a:graphic>
          <a:graphicData uri="http://schemas.openxmlformats.org/drawingml/2006/table">
            <a:tbl>
              <a:tblPr firstRow="1" bandRow="1">
                <a:tableStyleId>{7E9639D4-E3E2-4D34-9284-5A2195B3D0D7}</a:tableStyleId>
              </a:tblPr>
              <a:tblGrid>
                <a:gridCol w="654821">
                  <a:extLst>
                    <a:ext uri="{9D8B030D-6E8A-4147-A177-3AD203B41FA5}">
                      <a16:colId xmlns:a16="http://schemas.microsoft.com/office/drawing/2014/main" val="20000"/>
                    </a:ext>
                  </a:extLst>
                </a:gridCol>
                <a:gridCol w="3990836">
                  <a:extLst>
                    <a:ext uri="{9D8B030D-6E8A-4147-A177-3AD203B41FA5}">
                      <a16:colId xmlns:a16="http://schemas.microsoft.com/office/drawing/2014/main" val="20001"/>
                    </a:ext>
                  </a:extLst>
                </a:gridCol>
                <a:gridCol w="3595372">
                  <a:extLst>
                    <a:ext uri="{9D8B030D-6E8A-4147-A177-3AD203B41FA5}">
                      <a16:colId xmlns:a16="http://schemas.microsoft.com/office/drawing/2014/main" val="20002"/>
                    </a:ext>
                  </a:extLst>
                </a:gridCol>
              </a:tblGrid>
              <a:tr h="478631">
                <a:tc>
                  <a:txBody>
                    <a:bodyPr/>
                    <a:lstStyle/>
                    <a:p>
                      <a:pPr algn="ctr"/>
                      <a:r>
                        <a:rPr lang="en-US" sz="1800" dirty="0">
                          <a:latin typeface="Tahoma" panose="020B0604030504040204" pitchFamily="34" charset="0"/>
                          <a:ea typeface="Tahoma" panose="020B0604030504040204" pitchFamily="34" charset="0"/>
                          <a:cs typeface="Tahoma" panose="020B0604030504040204" pitchFamily="34" charset="0"/>
                        </a:rPr>
                        <a:t>RQs</a:t>
                      </a:r>
                      <a:endParaRPr lang="en-US" sz="1800" b="1"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gn="ctr">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Data Sources</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Tahoma" panose="020B0604030504040204" pitchFamily="34" charset="0"/>
                          <a:ea typeface="Tahoma" panose="020B0604030504040204" pitchFamily="34" charset="0"/>
                          <a:cs typeface="Tahoma" panose="020B0604030504040204" pitchFamily="34" charset="0"/>
                        </a:rPr>
                        <a:t>Data analysis</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0"/>
                  </a:ext>
                </a:extLst>
              </a:tr>
              <a:tr h="2010251">
                <a:tc>
                  <a:txBody>
                    <a:bodyPr/>
                    <a:lstStyle/>
                    <a:p>
                      <a:pPr algn="l"/>
                      <a:r>
                        <a:rPr lang="en-US" sz="1800" dirty="0">
                          <a:latin typeface="Tahoma" panose="020B0604030504040204" pitchFamily="34" charset="0"/>
                          <a:ea typeface="Tahoma" panose="020B0604030504040204" pitchFamily="34" charset="0"/>
                          <a:cs typeface="Tahoma" panose="020B0604030504040204" pitchFamily="34" charset="0"/>
                        </a:rPr>
                        <a:t>RQ1</a:t>
                      </a:r>
                      <a:endPar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Survey-multiple</a:t>
                      </a:r>
                      <a:r>
                        <a:rPr lang="en-US" sz="1800" baseline="0" dirty="0">
                          <a:effectLst/>
                          <a:latin typeface="Tahoma" panose="020B0604030504040204" pitchFamily="34" charset="0"/>
                          <a:ea typeface="Tahoma" panose="020B0604030504040204" pitchFamily="34" charset="0"/>
                          <a:cs typeface="Tahoma" panose="020B0604030504040204" pitchFamily="34" charset="0"/>
                        </a:rPr>
                        <a:t>-choice</a:t>
                      </a:r>
                      <a:r>
                        <a:rPr lang="en-US" sz="1800" dirty="0">
                          <a:effectLst/>
                          <a:latin typeface="Tahoma" panose="020B0604030504040204" pitchFamily="34" charset="0"/>
                          <a:ea typeface="Tahoma" panose="020B0604030504040204" pitchFamily="34" charset="0"/>
                          <a:cs typeface="Tahoma" panose="020B0604030504040204" pitchFamily="34" charset="0"/>
                        </a:rPr>
                        <a:t> questions</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Survey-open-ended questions</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a:effectLst/>
                          <a:latin typeface="Tahoma" panose="020B0604030504040204" pitchFamily="34" charset="0"/>
                          <a:ea typeface="Tahoma" panose="020B0604030504040204" pitchFamily="34" charset="0"/>
                          <a:cs typeface="Tahoma" panose="020B0604030504040204" pitchFamily="34" charset="0"/>
                        </a:rPr>
                        <a:t>Interview</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MOOC review</a:t>
                      </a:r>
                      <a:endParaRPr lang="en-US" sz="1800" b="1" dirty="0">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Descriptive statistics</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a:effectLst/>
                          <a:latin typeface="Tahoma" panose="020B0604030504040204" pitchFamily="34" charset="0"/>
                          <a:ea typeface="Tahoma" panose="020B0604030504040204" pitchFamily="34" charset="0"/>
                          <a:cs typeface="Tahoma" panose="020B0604030504040204" pitchFamily="34" charset="0"/>
                        </a:rPr>
                        <a:t>Content analysis  </a:t>
                      </a:r>
                      <a:r>
                        <a:rPr lang="en-US" sz="1200" dirty="0">
                          <a:effectLst/>
                          <a:latin typeface="Tahoma" panose="020B0604030504040204" pitchFamily="34" charset="0"/>
                          <a:ea typeface="Tahoma" panose="020B0604030504040204" pitchFamily="34" charset="0"/>
                          <a:cs typeface="Tahoma" panose="020B0604030504040204" pitchFamily="34" charset="0"/>
                        </a:rPr>
                        <a:t>(</a:t>
                      </a:r>
                      <a:r>
                        <a:rPr lang="en-US" sz="1200" dirty="0" err="1">
                          <a:effectLst/>
                          <a:latin typeface="Tahoma" panose="020B0604030504040204" pitchFamily="34" charset="0"/>
                          <a:ea typeface="Tahoma" panose="020B0604030504040204" pitchFamily="34" charset="0"/>
                          <a:cs typeface="Tahoma" panose="020B0604030504040204" pitchFamily="34" charset="0"/>
                        </a:rPr>
                        <a:t>Elo</a:t>
                      </a:r>
                      <a:r>
                        <a:rPr lang="en-US" sz="1200" dirty="0">
                          <a:effectLst/>
                          <a:latin typeface="Tahoma" panose="020B0604030504040204" pitchFamily="34" charset="0"/>
                          <a:ea typeface="Tahoma" panose="020B0604030504040204" pitchFamily="34" charset="0"/>
                          <a:cs typeface="Tahoma" panose="020B0604030504040204" pitchFamily="34" charset="0"/>
                        </a:rPr>
                        <a:t> &amp; </a:t>
                      </a:r>
                      <a:r>
                        <a:rPr lang="en-US" sz="1200" dirty="0" err="1">
                          <a:effectLst/>
                          <a:latin typeface="Tahoma" panose="020B0604030504040204" pitchFamily="34" charset="0"/>
                          <a:ea typeface="Tahoma" panose="020B0604030504040204" pitchFamily="34" charset="0"/>
                          <a:cs typeface="Tahoma" panose="020B0604030504040204" pitchFamily="34" charset="0"/>
                        </a:rPr>
                        <a:t>Kyngäs</a:t>
                      </a:r>
                      <a:r>
                        <a:rPr lang="en-US" sz="1200" dirty="0">
                          <a:effectLst/>
                          <a:latin typeface="Tahoma" panose="020B0604030504040204" pitchFamily="34" charset="0"/>
                          <a:ea typeface="Tahoma" panose="020B0604030504040204" pitchFamily="34" charset="0"/>
                          <a:cs typeface="Tahoma" panose="020B0604030504040204" pitchFamily="34" charset="0"/>
                        </a:rPr>
                        <a:t>, 2008)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a:effectLst/>
                          <a:latin typeface="Tahoma" panose="020B0604030504040204" pitchFamily="34" charset="0"/>
                          <a:ea typeface="Tahoma" panose="020B0604030504040204" pitchFamily="34" charset="0"/>
                          <a:cs typeface="Tahoma" panose="020B0604030504040204" pitchFamily="34" charset="0"/>
                        </a:rPr>
                        <a:t>Content analysis   </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Content analysis</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1"/>
                  </a:ext>
                </a:extLst>
              </a:tr>
              <a:tr h="1244441">
                <a:tc>
                  <a:txBody>
                    <a:bodyPr/>
                    <a:lstStyle/>
                    <a:p>
                      <a:pPr marL="0" algn="l" defTabSz="914400" rtl="0" eaLnBrk="1" latinLnBrk="0" hangingPunct="1"/>
                      <a:r>
                        <a:rPr lang="en-US" sz="1800" kern="1200" dirty="0">
                          <a:latin typeface="Tahoma" panose="020B0604030504040204" pitchFamily="34" charset="0"/>
                          <a:ea typeface="Tahoma" panose="020B0604030504040204" pitchFamily="34" charset="0"/>
                          <a:cs typeface="Tahoma" panose="020B0604030504040204" pitchFamily="34" charset="0"/>
                        </a:rPr>
                        <a:t>RQ2</a:t>
                      </a:r>
                      <a:endParaRPr lang="en-US" sz="18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Survey-multiple</a:t>
                      </a:r>
                      <a:r>
                        <a:rPr lang="en-US" sz="1800" baseline="0" dirty="0">
                          <a:effectLst/>
                          <a:latin typeface="Tahoma" panose="020B0604030504040204" pitchFamily="34" charset="0"/>
                          <a:ea typeface="Tahoma" panose="020B0604030504040204" pitchFamily="34" charset="0"/>
                          <a:cs typeface="Tahoma" panose="020B0604030504040204" pitchFamily="34" charset="0"/>
                        </a:rPr>
                        <a:t>-choice</a:t>
                      </a:r>
                      <a:r>
                        <a:rPr lang="en-US" sz="1800" dirty="0">
                          <a:effectLst/>
                          <a:latin typeface="Tahoma" panose="020B0604030504040204" pitchFamily="34" charset="0"/>
                          <a:ea typeface="Tahoma" panose="020B0604030504040204" pitchFamily="34" charset="0"/>
                          <a:cs typeface="Tahoma" panose="020B0604030504040204" pitchFamily="34" charset="0"/>
                        </a:rPr>
                        <a:t> questions</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Survey-open-ended questions</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Interview</a:t>
                      </a:r>
                      <a:endParaRPr lang="en-US" sz="1800" b="1" dirty="0">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Descriptive statistics</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Content analysis</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Content analysis   </a:t>
                      </a:r>
                      <a:endParaRPr lang="en-US" sz="1800" b="1" dirty="0">
                        <a:effectLst/>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2"/>
                  </a:ext>
                </a:extLst>
              </a:tr>
              <a:tr h="861536">
                <a:tc>
                  <a:txBody>
                    <a:bodyPr/>
                    <a:lstStyle/>
                    <a:p>
                      <a:pPr algn="l"/>
                      <a:r>
                        <a:rPr lang="en-US" sz="1800" kern="1200" dirty="0">
                          <a:latin typeface="Tahoma" panose="020B0604030504040204" pitchFamily="34" charset="0"/>
                          <a:ea typeface="Tahoma" panose="020B0604030504040204" pitchFamily="34" charset="0"/>
                          <a:cs typeface="Tahoma" panose="020B0604030504040204" pitchFamily="34" charset="0"/>
                        </a:rPr>
                        <a:t>RQ3</a:t>
                      </a:r>
                      <a:endPar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a:effectLst/>
                          <a:latin typeface="Tahoma" panose="020B0604030504040204" pitchFamily="34" charset="0"/>
                          <a:ea typeface="Tahoma" panose="020B0604030504040204" pitchFamily="34" charset="0"/>
                          <a:cs typeface="Tahoma" panose="020B0604030504040204" pitchFamily="34" charset="0"/>
                        </a:rPr>
                        <a:t>Survey-multiple</a:t>
                      </a:r>
                      <a:r>
                        <a:rPr lang="en-US" sz="1800" baseline="0" dirty="0">
                          <a:effectLst/>
                          <a:latin typeface="Tahoma" panose="020B0604030504040204" pitchFamily="34" charset="0"/>
                          <a:ea typeface="Tahoma" panose="020B0604030504040204" pitchFamily="34" charset="0"/>
                          <a:cs typeface="Tahoma" panose="020B0604030504040204" pitchFamily="34" charset="0"/>
                        </a:rPr>
                        <a:t>-choice</a:t>
                      </a:r>
                      <a:r>
                        <a:rPr lang="en-US" sz="1800" dirty="0">
                          <a:effectLst/>
                          <a:latin typeface="Tahoma" panose="020B0604030504040204" pitchFamily="34" charset="0"/>
                          <a:ea typeface="Tahoma" panose="020B0604030504040204" pitchFamily="34" charset="0"/>
                          <a:cs typeface="Tahoma" panose="020B0604030504040204" pitchFamily="34" charset="0"/>
                        </a:rPr>
                        <a:t> questions</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Interview</a:t>
                      </a:r>
                      <a:endParaRPr lang="en-US" sz="1800" b="1" dirty="0">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a:effectLst/>
                          <a:latin typeface="Tahoma" panose="020B0604030504040204" pitchFamily="34" charset="0"/>
                          <a:ea typeface="Tahoma" panose="020B0604030504040204" pitchFamily="34" charset="0"/>
                          <a:cs typeface="Tahoma" panose="020B0604030504040204" pitchFamily="34" charset="0"/>
                        </a:rPr>
                        <a:t>Descriptive statistics</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Content analysis   </a:t>
                      </a:r>
                      <a:endParaRPr lang="en-US" sz="1800" b="1" dirty="0">
                        <a:effectLst/>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60</a:t>
            </a:fld>
            <a:endParaRPr lang="en-US" dirty="0"/>
          </a:p>
        </p:txBody>
      </p:sp>
    </p:spTree>
    <p:extLst>
      <p:ext uri="{BB962C8B-B14F-4D97-AF65-F5344CB8AC3E}">
        <p14:creationId xmlns:p14="http://schemas.microsoft.com/office/powerpoint/2010/main" val="1105622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82F280-1953-4C80-AED4-2BC6AED71D6D}"/>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Research Context</a:t>
            </a:r>
          </a:p>
        </p:txBody>
      </p:sp>
      <p:graphicFrame>
        <p:nvGraphicFramePr>
          <p:cNvPr id="6" name="Chart 5"/>
          <p:cNvGraphicFramePr>
            <a:graphicFrameLocks/>
          </p:cNvGraphicFramePr>
          <p:nvPr>
            <p:extLst>
              <p:ext uri="{D42A27DB-BD31-4B8C-83A1-F6EECF244321}">
                <p14:modId xmlns:p14="http://schemas.microsoft.com/office/powerpoint/2010/main" val="3649674100"/>
              </p:ext>
            </p:extLst>
          </p:nvPr>
        </p:nvGraphicFramePr>
        <p:xfrm>
          <a:off x="351274" y="1567134"/>
          <a:ext cx="8442961" cy="4664075"/>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61</a:t>
            </a:fld>
            <a:endParaRPr lang="en-US" dirty="0"/>
          </a:p>
        </p:txBody>
      </p:sp>
    </p:spTree>
    <p:extLst>
      <p:ext uri="{BB962C8B-B14F-4D97-AF65-F5344CB8AC3E}">
        <p14:creationId xmlns:p14="http://schemas.microsoft.com/office/powerpoint/2010/main" val="2885650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82F280-1953-4C80-AED4-2BC6AED71D6D}"/>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Research Context</a:t>
            </a:r>
          </a:p>
        </p:txBody>
      </p:sp>
      <p:pic>
        <p:nvPicPr>
          <p:cNvPr id="7" name="Picture 6"/>
          <p:cNvPicPr>
            <a:picLocks noChangeAspect="1"/>
          </p:cNvPicPr>
          <p:nvPr/>
        </p:nvPicPr>
        <p:blipFill>
          <a:blip r:embed="rId3"/>
          <a:stretch>
            <a:fillRect/>
          </a:stretch>
        </p:blipFill>
        <p:spPr>
          <a:xfrm>
            <a:off x="627129" y="1421119"/>
            <a:ext cx="7718247" cy="4723454"/>
          </a:xfrm>
          <a:prstGeom prst="rect">
            <a:avLst/>
          </a:prstGeom>
        </p:spPr>
      </p:pic>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62</a:t>
            </a:fld>
            <a:endParaRPr lang="en-US" dirty="0"/>
          </a:p>
        </p:txBody>
      </p:sp>
    </p:spTree>
    <p:extLst>
      <p:ext uri="{BB962C8B-B14F-4D97-AF65-F5344CB8AC3E}">
        <p14:creationId xmlns:p14="http://schemas.microsoft.com/office/powerpoint/2010/main" val="64445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Findings RQ1</a:t>
            </a:r>
          </a:p>
        </p:txBody>
      </p:sp>
      <p:sp>
        <p:nvSpPr>
          <p:cNvPr id="8"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1" y="1337775"/>
            <a:ext cx="7183374" cy="5086647"/>
          </a:xfrm>
        </p:spPr>
        <p:txBody>
          <a:bodyPr>
            <a:noAutofit/>
          </a:bodyPr>
          <a:lstStyle/>
          <a:p>
            <a:pPr marL="457200" lvl="1" indent="0">
              <a:lnSpc>
                <a:spcPct val="200000"/>
              </a:lnSpc>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RQ #1. What are the design considerations of instructors when designing MOOCs?</a:t>
            </a:r>
          </a:p>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Learning objectives </a:t>
            </a:r>
          </a:p>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Assessment </a:t>
            </a:r>
          </a:p>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Time for designing MOOC</a:t>
            </a:r>
          </a:p>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Engaging learners </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63</a:t>
            </a:fld>
            <a:endParaRPr lang="en-US" dirty="0"/>
          </a:p>
        </p:txBody>
      </p:sp>
      <p:pic>
        <p:nvPicPr>
          <p:cNvPr id="3" name="Picture 2"/>
          <p:cNvPicPr>
            <a:picLocks noChangeAspect="1"/>
          </p:cNvPicPr>
          <p:nvPr/>
        </p:nvPicPr>
        <p:blipFill rotWithShape="1">
          <a:blip r:embed="rId3"/>
          <a:srcRect r="45033"/>
          <a:stretch/>
        </p:blipFill>
        <p:spPr>
          <a:xfrm>
            <a:off x="4735186" y="3827282"/>
            <a:ext cx="3881763" cy="2511738"/>
          </a:xfrm>
          <a:prstGeom prst="rect">
            <a:avLst/>
          </a:prstGeom>
          <a:ln>
            <a:noFill/>
          </a:ln>
          <a:effectLst>
            <a:outerShdw blurRad="190500" algn="tl" rotWithShape="0">
              <a:srgbClr val="000000">
                <a:alpha val="70000"/>
              </a:srgbClr>
            </a:outerShdw>
          </a:effectLst>
        </p:spPr>
      </p:pic>
      <p:sp>
        <p:nvSpPr>
          <p:cNvPr id="4" name="TextBox 3"/>
          <p:cNvSpPr txBox="1"/>
          <p:nvPr/>
        </p:nvSpPr>
        <p:spPr>
          <a:xfrm>
            <a:off x="4694546" y="3337089"/>
            <a:ext cx="3615973" cy="307777"/>
          </a:xfrm>
          <a:prstGeom prst="rect">
            <a:avLst/>
          </a:prstGeom>
          <a:noFill/>
        </p:spPr>
        <p:txBody>
          <a:bodyPr wrap="square" rtlCol="0">
            <a:spAutoFit/>
          </a:bodyPr>
          <a:lstStyle/>
          <a:p>
            <a:r>
              <a:rPr lang="en-US" sz="1400" b="1" dirty="0">
                <a:latin typeface="Tahoma" panose="020B0604030504040204" pitchFamily="34" charset="0"/>
                <a:ea typeface="Tahoma" panose="020B0604030504040204" pitchFamily="34" charset="0"/>
                <a:cs typeface="Tahoma" panose="020B0604030504040204" pitchFamily="34" charset="0"/>
              </a:rPr>
              <a:t>An example of learning objectives:</a:t>
            </a:r>
          </a:p>
        </p:txBody>
      </p:sp>
    </p:spTree>
    <p:extLst>
      <p:ext uri="{BB962C8B-B14F-4D97-AF65-F5344CB8AC3E}">
        <p14:creationId xmlns:p14="http://schemas.microsoft.com/office/powerpoint/2010/main" val="2864569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271306" y="474219"/>
            <a:ext cx="6046484"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RQ1 Survey Results </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64</a:t>
            </a:fld>
            <a:endParaRPr lang="en-US" dirty="0"/>
          </a:p>
        </p:txBody>
      </p:sp>
      <p:graphicFrame>
        <p:nvGraphicFramePr>
          <p:cNvPr id="7" name="Chart 6"/>
          <p:cNvGraphicFramePr>
            <a:graphicFrameLocks/>
          </p:cNvGraphicFramePr>
          <p:nvPr>
            <p:extLst>
              <p:ext uri="{D42A27DB-BD31-4B8C-83A1-F6EECF244321}">
                <p14:modId xmlns:p14="http://schemas.microsoft.com/office/powerpoint/2010/main" val="2089834873"/>
              </p:ext>
            </p:extLst>
          </p:nvPr>
        </p:nvGraphicFramePr>
        <p:xfrm>
          <a:off x="271306" y="1200150"/>
          <a:ext cx="8494741" cy="544830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658368" y="1584959"/>
            <a:ext cx="8107680" cy="1482091"/>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0474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221064" y="474219"/>
            <a:ext cx="6096726"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RQ1 Interview Results</a:t>
            </a:r>
          </a:p>
        </p:txBody>
      </p:sp>
      <p:sp>
        <p:nvSpPr>
          <p:cNvPr id="8"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8783889" cy="5086647"/>
          </a:xfrm>
        </p:spPr>
        <p:txBody>
          <a:bodyPr>
            <a:noAutofit/>
          </a:bodyPr>
          <a:lstStyle/>
          <a:p>
            <a:pPr marL="457200" lvl="1" indent="0">
              <a:lnSpc>
                <a:spcPct val="150000"/>
              </a:lnSpc>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Engage learners </a:t>
            </a:r>
          </a:p>
          <a:p>
            <a:pPr marL="457200" lvl="1" indent="0">
              <a:lnSpc>
                <a:spcPct val="150000"/>
              </a:lnSpc>
              <a:spcAft>
                <a:spcPts val="0"/>
              </a:spcAft>
              <a:buNone/>
            </a:pPr>
            <a:r>
              <a:rPr lang="en-US" sz="2000" dirty="0">
                <a:latin typeface="Tahoma" panose="020B0604030504040204" pitchFamily="34" charset="0"/>
                <a:ea typeface="Tahoma" panose="020B0604030504040204" pitchFamily="34" charset="0"/>
                <a:cs typeface="Tahoma" panose="020B0604030504040204" pitchFamily="34" charset="0"/>
              </a:rPr>
              <a:t>One instructor from US mentioned: </a:t>
            </a:r>
          </a:p>
          <a:p>
            <a:pPr marL="857250" lvl="2" indent="0">
              <a:lnSpc>
                <a:spcPct val="150000"/>
              </a:lnSpc>
              <a:spcAft>
                <a:spcPts val="0"/>
              </a:spcAft>
              <a:buNone/>
            </a:pPr>
            <a:r>
              <a:rPr lang="en-US" sz="1800" dirty="0">
                <a:latin typeface="Tahoma" panose="020B0604030504040204" pitchFamily="34" charset="0"/>
                <a:ea typeface="Tahoma" panose="020B0604030504040204" pitchFamily="34" charset="0"/>
                <a:cs typeface="Tahoma" panose="020B0604030504040204" pitchFamily="34" charset="0"/>
              </a:rPr>
              <a:t>“I engaged people in the forum. So </a:t>
            </a:r>
            <a:r>
              <a:rPr lang="en-US" sz="1800" b="1" dirty="0">
                <a:latin typeface="Tahoma" panose="020B0604030504040204" pitchFamily="34" charset="0"/>
                <a:ea typeface="Tahoma" panose="020B0604030504040204" pitchFamily="34" charset="0"/>
                <a:cs typeface="Tahoma" panose="020B0604030504040204" pitchFamily="34" charset="0"/>
              </a:rPr>
              <a:t>each week I would write a message that would be the new welcome page for the week </a:t>
            </a:r>
            <a:r>
              <a:rPr lang="en-US" sz="1800" dirty="0">
                <a:latin typeface="Tahoma" panose="020B0604030504040204" pitchFamily="34" charset="0"/>
                <a:ea typeface="Tahoma" panose="020B0604030504040204" pitchFamily="34" charset="0"/>
                <a:cs typeface="Tahoma" panose="020B0604030504040204" pitchFamily="34" charset="0"/>
              </a:rPr>
              <a:t>that would say, ‘hey come to the forum and ask questions about this or come to the forum introduce yourself’... Of course, I tried to get students to feel like </a:t>
            </a:r>
            <a:r>
              <a:rPr lang="en-US" sz="1800" b="1" dirty="0">
                <a:latin typeface="Tahoma" panose="020B0604030504040204" pitchFamily="34" charset="0"/>
                <a:ea typeface="Tahoma" panose="020B0604030504040204" pitchFamily="34" charset="0"/>
                <a:cs typeface="Tahoma" panose="020B0604030504040204" pitchFamily="34" charset="0"/>
              </a:rPr>
              <a:t>I was engaged with them during the videos by asking them questions</a:t>
            </a:r>
            <a:r>
              <a:rPr lang="en-US" sz="1800" dirty="0">
                <a:latin typeface="Tahoma" panose="020B0604030504040204" pitchFamily="34" charset="0"/>
                <a:ea typeface="Tahoma" panose="020B0604030504040204" pitchFamily="34" charset="0"/>
                <a:cs typeface="Tahoma" panose="020B0604030504040204" pitchFamily="34" charset="0"/>
              </a:rPr>
              <a:t> and telling them to do things during the video.”</a:t>
            </a:r>
          </a:p>
          <a:p>
            <a:pPr marL="457200" lvl="1" indent="0">
              <a:lnSpc>
                <a:spcPct val="150000"/>
              </a:lnSpc>
              <a:spcAft>
                <a:spcPts val="0"/>
              </a:spcAft>
              <a:buNone/>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65</a:t>
            </a:fld>
            <a:endParaRPr lang="en-US" dirty="0"/>
          </a:p>
        </p:txBody>
      </p:sp>
      <p:pic>
        <p:nvPicPr>
          <p:cNvPr id="3" name="Picture 2"/>
          <p:cNvPicPr>
            <a:picLocks noChangeAspect="1"/>
          </p:cNvPicPr>
          <p:nvPr/>
        </p:nvPicPr>
        <p:blipFill rotWithShape="1">
          <a:blip r:embed="rId3"/>
          <a:srcRect l="437" t="1019" r="34751" b="32179"/>
          <a:stretch/>
        </p:blipFill>
        <p:spPr>
          <a:xfrm>
            <a:off x="2764541" y="4895681"/>
            <a:ext cx="6053638" cy="143145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63305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Findings RQ2</a:t>
            </a:r>
          </a:p>
        </p:txBody>
      </p:sp>
      <p:sp>
        <p:nvSpPr>
          <p:cNvPr id="8"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6858879" cy="5086647"/>
          </a:xfrm>
        </p:spPr>
        <p:txBody>
          <a:bodyPr>
            <a:noAutofit/>
          </a:bodyPr>
          <a:lstStyle/>
          <a:p>
            <a:pPr marL="457200" lvl="1" indent="0">
              <a:lnSpc>
                <a:spcPct val="200000"/>
              </a:lnSpc>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RQ #2. What challenges do instructors perceive when designing MOOCs?</a:t>
            </a:r>
          </a:p>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Assessment methods</a:t>
            </a:r>
          </a:p>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Engaging students’ learning</a:t>
            </a:r>
          </a:p>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Time limitation</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66</a:t>
            </a:fld>
            <a:endParaRPr lang="en-US" dirty="0"/>
          </a:p>
        </p:txBody>
      </p:sp>
      <p:pic>
        <p:nvPicPr>
          <p:cNvPr id="3" name="Picture 2"/>
          <p:cNvPicPr>
            <a:picLocks noChangeAspect="1"/>
          </p:cNvPicPr>
          <p:nvPr/>
        </p:nvPicPr>
        <p:blipFill>
          <a:blip r:embed="rId3"/>
          <a:stretch>
            <a:fillRect/>
          </a:stretch>
        </p:blipFill>
        <p:spPr>
          <a:xfrm>
            <a:off x="4411744" y="2284082"/>
            <a:ext cx="4366298" cy="3497881"/>
          </a:xfrm>
          <a:prstGeom prst="rect">
            <a:avLst/>
          </a:prstGeom>
          <a:ln>
            <a:noFill/>
          </a:ln>
          <a:effectLst>
            <a:outerShdw blurRad="190500" algn="tl" rotWithShape="0">
              <a:srgbClr val="000000">
                <a:alpha val="70000"/>
              </a:srgbClr>
            </a:outerShdw>
          </a:effectLst>
        </p:spPr>
      </p:pic>
      <p:sp>
        <p:nvSpPr>
          <p:cNvPr id="7" name="TextBox 6"/>
          <p:cNvSpPr txBox="1"/>
          <p:nvPr/>
        </p:nvSpPr>
        <p:spPr>
          <a:xfrm>
            <a:off x="4338916" y="5967664"/>
            <a:ext cx="4627060" cy="307777"/>
          </a:xfrm>
          <a:prstGeom prst="rect">
            <a:avLst/>
          </a:prstGeom>
          <a:noFill/>
        </p:spPr>
        <p:txBody>
          <a:bodyPr wrap="square" rtlCol="0">
            <a:spAutoFit/>
          </a:bodyPr>
          <a:lstStyle/>
          <a:p>
            <a:r>
              <a:rPr lang="en-US" sz="1400" b="1" dirty="0">
                <a:latin typeface="Tahoma" panose="020B0604030504040204" pitchFamily="34" charset="0"/>
                <a:ea typeface="Tahoma" panose="020B0604030504040204" pitchFamily="34" charset="0"/>
                <a:cs typeface="Tahoma" panose="020B0604030504040204" pitchFamily="34" charset="0"/>
              </a:rPr>
              <a:t>(Note: Above is an example of peer-assessment.)</a:t>
            </a:r>
          </a:p>
        </p:txBody>
      </p:sp>
    </p:spTree>
    <p:extLst>
      <p:ext uri="{BB962C8B-B14F-4D97-AF65-F5344CB8AC3E}">
        <p14:creationId xmlns:p14="http://schemas.microsoft.com/office/powerpoint/2010/main" val="3812078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274320" y="474219"/>
            <a:ext cx="604346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RQ2 Survey Results </a:t>
            </a:r>
          </a:p>
        </p:txBody>
      </p:sp>
      <p:graphicFrame>
        <p:nvGraphicFramePr>
          <p:cNvPr id="6" name="Chart 5"/>
          <p:cNvGraphicFramePr/>
          <p:nvPr>
            <p:extLst>
              <p:ext uri="{D42A27DB-BD31-4B8C-83A1-F6EECF244321}">
                <p14:modId xmlns:p14="http://schemas.microsoft.com/office/powerpoint/2010/main" val="1443630848"/>
              </p:ext>
            </p:extLst>
          </p:nvPr>
        </p:nvGraphicFramePr>
        <p:xfrm>
          <a:off x="274320" y="1306819"/>
          <a:ext cx="8686800" cy="5065776"/>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67</a:t>
            </a:fld>
            <a:endParaRPr lang="en-US" dirty="0"/>
          </a:p>
        </p:txBody>
      </p:sp>
      <p:sp>
        <p:nvSpPr>
          <p:cNvPr id="7" name="Rectangle 6"/>
          <p:cNvSpPr/>
          <p:nvPr/>
        </p:nvSpPr>
        <p:spPr>
          <a:xfrm>
            <a:off x="658368" y="1946699"/>
            <a:ext cx="8107680" cy="1572768"/>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0557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160774" y="474219"/>
            <a:ext cx="6157016"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RQ2 Interview Results</a:t>
            </a:r>
          </a:p>
        </p:txBody>
      </p:sp>
      <p:sp>
        <p:nvSpPr>
          <p:cNvPr id="8"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8647255" cy="5086647"/>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Time limitation</a:t>
            </a:r>
          </a:p>
          <a:p>
            <a:pPr marL="457200" lvl="1" indent="0">
              <a:lnSpc>
                <a:spcPct val="200000"/>
              </a:lnSpc>
              <a:spcAft>
                <a:spcPts val="0"/>
              </a:spcAft>
              <a:buNone/>
            </a:pPr>
            <a:r>
              <a:rPr lang="en-US" sz="1800" dirty="0">
                <a:latin typeface="Tahoma" panose="020B0604030504040204" pitchFamily="34" charset="0"/>
                <a:ea typeface="Tahoma" panose="020B0604030504040204" pitchFamily="34" charset="0"/>
                <a:cs typeface="Tahoma" panose="020B0604030504040204" pitchFamily="34" charset="0"/>
              </a:rPr>
              <a:t>One instructor from education subject mentioned:</a:t>
            </a:r>
          </a:p>
          <a:p>
            <a:pPr marL="857250" lvl="2" indent="0">
              <a:lnSpc>
                <a:spcPct val="200000"/>
              </a:lnSpc>
              <a:spcAft>
                <a:spcPts val="0"/>
              </a:spcAft>
              <a:buNone/>
            </a:pPr>
            <a:r>
              <a:rPr lang="en-US" sz="1800" dirty="0">
                <a:latin typeface="Tahoma" panose="020B0604030504040204" pitchFamily="34" charset="0"/>
                <a:ea typeface="Tahoma" panose="020B0604030504040204" pitchFamily="34" charset="0"/>
                <a:cs typeface="Tahoma" panose="020B0604030504040204" pitchFamily="34" charset="0"/>
              </a:rPr>
              <a:t>“I think one of the challenges is time. It does take a lot of time to get the videos done. </a:t>
            </a:r>
            <a:r>
              <a:rPr lang="en-US" sz="1800" b="1" dirty="0">
                <a:latin typeface="Tahoma" panose="020B0604030504040204" pitchFamily="34" charset="0"/>
                <a:ea typeface="Tahoma" panose="020B0604030504040204" pitchFamily="34" charset="0"/>
                <a:cs typeface="Tahoma" panose="020B0604030504040204" pitchFamily="34" charset="0"/>
              </a:rPr>
              <a:t>I did not get a course release when I was doing, and it was a side project at the same time as my regular load.</a:t>
            </a:r>
            <a:r>
              <a:rPr lang="en-US" sz="1800" dirty="0">
                <a:latin typeface="Tahoma" panose="020B0604030504040204" pitchFamily="34" charset="0"/>
                <a:ea typeface="Tahoma" panose="020B0604030504040204" pitchFamily="34" charset="0"/>
                <a:cs typeface="Tahoma" panose="020B0604030504040204" pitchFamily="34" charset="0"/>
              </a:rPr>
              <a:t>”</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68</a:t>
            </a:fld>
            <a:endParaRPr lang="en-US" dirty="0"/>
          </a:p>
        </p:txBody>
      </p:sp>
      <p:pic>
        <p:nvPicPr>
          <p:cNvPr id="4" name="Picture 3">
            <a:extLst>
              <a:ext uri="{FF2B5EF4-FFF2-40B4-BE49-F238E27FC236}">
                <a16:creationId xmlns:a16="http://schemas.microsoft.com/office/drawing/2014/main" id="{DBAD66AA-CEFC-4C01-8389-9D54AE3F3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9478" y="4511039"/>
            <a:ext cx="2682067" cy="180172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91093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Findings RQ3</a:t>
            </a:r>
          </a:p>
        </p:txBody>
      </p:sp>
      <p:sp>
        <p:nvSpPr>
          <p:cNvPr id="8"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8938259" cy="5086647"/>
          </a:xfrm>
        </p:spPr>
        <p:txBody>
          <a:bodyPr>
            <a:noAutofit/>
          </a:bodyPr>
          <a:lstStyle/>
          <a:p>
            <a:pPr marL="457200" lvl="1" indent="0">
              <a:lnSpc>
                <a:spcPct val="200000"/>
              </a:lnSpc>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RQ #3. How do instructors address the challenges that they perceive related to MOOCs? </a:t>
            </a:r>
          </a:p>
          <a:p>
            <a:pPr lvl="1">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Explore other MOOC examples  </a:t>
            </a:r>
          </a:p>
          <a:p>
            <a:pPr lvl="1">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Seek help from the platform/colleagues/institutions </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69</a:t>
            </a:fld>
            <a:endParaRPr lang="en-US" dirty="0"/>
          </a:p>
        </p:txBody>
      </p:sp>
      <p:pic>
        <p:nvPicPr>
          <p:cNvPr id="3" name="Picture 2"/>
          <p:cNvPicPr>
            <a:picLocks noChangeAspect="1"/>
          </p:cNvPicPr>
          <p:nvPr/>
        </p:nvPicPr>
        <p:blipFill>
          <a:blip r:embed="rId3"/>
          <a:stretch>
            <a:fillRect/>
          </a:stretch>
        </p:blipFill>
        <p:spPr>
          <a:xfrm>
            <a:off x="723901" y="3633148"/>
            <a:ext cx="7374986" cy="290529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26950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F0BD3-D31E-4394-9E2C-CADB529704BF}"/>
              </a:ext>
            </a:extLst>
          </p:cNvPr>
          <p:cNvSpPr>
            <a:spLocks noGrp="1"/>
          </p:cNvSpPr>
          <p:nvPr>
            <p:ph type="title"/>
          </p:nvPr>
        </p:nvSpPr>
        <p:spPr>
          <a:xfrm>
            <a:off x="1387475" y="609600"/>
            <a:ext cx="6438900" cy="1295400"/>
          </a:xfrm>
        </p:spPr>
        <p:txBody>
          <a:bodyPr lIns="68580" tIns="34290" rIns="68580" bIns="34290" rtlCol="0">
            <a:normAutofit/>
          </a:bodyPr>
          <a:lstStyle/>
          <a:p>
            <a:pPr defTabSz="685800" eaLnBrk="1" fontAlgn="auto" hangingPunct="1">
              <a:lnSpc>
                <a:spcPct val="90000"/>
              </a:lnSpc>
              <a:spcAft>
                <a:spcPts val="0"/>
              </a:spcAft>
              <a:defRPr/>
            </a:pP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March 13, 2019</a:t>
            </a:r>
            <a:br>
              <a:rPr lang="en-US"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The Career Curriculum Continuum</a:t>
            </a:r>
            <a:br>
              <a:rPr lang="en-US" sz="28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Andrew </a:t>
            </a:r>
            <a:r>
              <a:rPr lang="en-US" sz="1600" b="1" dirty="0" err="1">
                <a:latin typeface="Tahoma" panose="020B0604030504040204" pitchFamily="34" charset="0"/>
                <a:ea typeface="Tahoma" panose="020B0604030504040204" pitchFamily="34" charset="0"/>
                <a:cs typeface="Tahoma" panose="020B0604030504040204" pitchFamily="34" charset="0"/>
              </a:rPr>
              <a:t>Hermalyn</a:t>
            </a:r>
            <a:r>
              <a:rPr lang="en-US" sz="1600" b="1" dirty="0">
                <a:latin typeface="Tahoma" panose="020B0604030504040204" pitchFamily="34" charset="0"/>
                <a:ea typeface="Tahoma" panose="020B0604030504040204" pitchFamily="34" charset="0"/>
                <a:cs typeface="Tahoma" panose="020B0604030504040204" pitchFamily="34" charset="0"/>
              </a:rPr>
              <a:t>, Inside Higher Ed</a:t>
            </a:r>
            <a:br>
              <a:rPr lang="en-US" sz="2475" b="1" dirty="0">
                <a:latin typeface="Tahoma" panose="020B0604030504040204" pitchFamily="34" charset="0"/>
                <a:ea typeface="Tahoma" panose="020B0604030504040204" pitchFamily="34" charset="0"/>
                <a:cs typeface="Tahoma" panose="020B0604030504040204" pitchFamily="34" charset="0"/>
              </a:rPr>
            </a:br>
            <a:r>
              <a:rPr lang="en-US" sz="750" b="1" dirty="0">
                <a:latin typeface="Tahoma" panose="020B0604030504040204" pitchFamily="34" charset="0"/>
                <a:ea typeface="Tahoma" panose="020B0604030504040204" pitchFamily="34" charset="0"/>
                <a:cs typeface="Tahoma" panose="020B0604030504040204" pitchFamily="34" charset="0"/>
                <a:hlinkClick r:id="rId2"/>
              </a:rPr>
              <a:t>https://www.insidehighered.com/digital-learning/views/2019/03/13/how-universities-can-stay-center-learners-lives-opinion</a:t>
            </a:r>
            <a:r>
              <a:rPr lang="en-US" sz="750" b="1" dirty="0">
                <a:latin typeface="Tahoma" panose="020B0604030504040204" pitchFamily="34" charset="0"/>
                <a:ea typeface="Tahoma" panose="020B0604030504040204" pitchFamily="34" charset="0"/>
                <a:cs typeface="Tahoma" panose="020B0604030504040204" pitchFamily="34" charset="0"/>
              </a:rPr>
              <a:t> </a:t>
            </a:r>
            <a:endParaRPr lang="en-US" sz="2325"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49923" name="Picture 5">
            <a:extLst>
              <a:ext uri="{FF2B5EF4-FFF2-40B4-BE49-F238E27FC236}">
                <a16:creationId xmlns:a16="http://schemas.microsoft.com/office/drawing/2014/main" id="{93BF333D-D4A4-4CB2-85BA-A6872C6D08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2038350"/>
            <a:ext cx="8763000" cy="480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271306" y="474219"/>
            <a:ext cx="6046484"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RQ3 Survey Results</a:t>
            </a:r>
          </a:p>
        </p:txBody>
      </p:sp>
      <p:graphicFrame>
        <p:nvGraphicFramePr>
          <p:cNvPr id="6" name="Chart 5"/>
          <p:cNvGraphicFramePr/>
          <p:nvPr>
            <p:extLst>
              <p:ext uri="{D42A27DB-BD31-4B8C-83A1-F6EECF244321}">
                <p14:modId xmlns:p14="http://schemas.microsoft.com/office/powerpoint/2010/main" val="3082994873"/>
              </p:ext>
            </p:extLst>
          </p:nvPr>
        </p:nvGraphicFramePr>
        <p:xfrm>
          <a:off x="0" y="1209972"/>
          <a:ext cx="9144000" cy="5179398"/>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70</a:t>
            </a:fld>
            <a:endParaRPr lang="en-US" dirty="0"/>
          </a:p>
        </p:txBody>
      </p:sp>
      <p:sp>
        <p:nvSpPr>
          <p:cNvPr id="8" name="Rectangle 7"/>
          <p:cNvSpPr/>
          <p:nvPr/>
        </p:nvSpPr>
        <p:spPr>
          <a:xfrm>
            <a:off x="819141" y="1665346"/>
            <a:ext cx="8107680" cy="1751093"/>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8747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110532" y="474219"/>
            <a:ext cx="6207257"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RQ3 Interview Results</a:t>
            </a:r>
          </a:p>
        </p:txBody>
      </p:sp>
      <p:sp>
        <p:nvSpPr>
          <p:cNvPr id="8"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8938259" cy="5086647"/>
          </a:xfrm>
        </p:spPr>
        <p:txBody>
          <a:bodyPr>
            <a:noAutofit/>
          </a:bodyPr>
          <a:lstStyle/>
          <a:p>
            <a:pPr marL="457200" lvl="1" indent="0">
              <a:lnSpc>
                <a:spcPct val="200000"/>
              </a:lnSpc>
              <a:spcAft>
                <a:spcPts val="0"/>
              </a:spcAft>
              <a:buNone/>
            </a:pPr>
            <a:r>
              <a:rPr lang="en-US" sz="1800" b="1" dirty="0">
                <a:latin typeface="Tahoma" panose="020B0604030504040204" pitchFamily="34" charset="0"/>
                <a:ea typeface="Tahoma" panose="020B0604030504040204" pitchFamily="34" charset="0"/>
                <a:cs typeface="Tahoma" panose="020B0604030504040204" pitchFamily="34" charset="0"/>
              </a:rPr>
              <a:t>Explore other MOOC examples </a:t>
            </a:r>
          </a:p>
          <a:p>
            <a:pPr marL="457200" lvl="1" indent="0">
              <a:lnSpc>
                <a:spcPct val="200000"/>
              </a:lnSpc>
              <a:spcAft>
                <a:spcPts val="0"/>
              </a:spcAft>
              <a:buNone/>
            </a:pPr>
            <a:r>
              <a:rPr lang="en-US" sz="1800" dirty="0">
                <a:latin typeface="Tahoma" panose="020B0604030504040204" pitchFamily="34" charset="0"/>
                <a:ea typeface="Tahoma" panose="020B0604030504040204" pitchFamily="34" charset="0"/>
                <a:cs typeface="Tahoma" panose="020B0604030504040204" pitchFamily="34" charset="0"/>
              </a:rPr>
              <a:t>One MOOC instructor from the US mentioned:</a:t>
            </a:r>
          </a:p>
          <a:p>
            <a:pPr marL="857250" lvl="2" indent="0">
              <a:spcAft>
                <a:spcPts val="0"/>
              </a:spcAft>
              <a:buNone/>
            </a:pPr>
            <a:r>
              <a:rPr lang="en-US" sz="1800" dirty="0">
                <a:latin typeface="Tahoma" panose="020B0604030504040204" pitchFamily="34" charset="0"/>
                <a:ea typeface="Tahoma" panose="020B0604030504040204" pitchFamily="34" charset="0"/>
                <a:cs typeface="Tahoma" panose="020B0604030504040204" pitchFamily="34" charset="0"/>
              </a:rPr>
              <a:t>“</a:t>
            </a:r>
            <a:r>
              <a:rPr lang="en-US" sz="1800" b="1" dirty="0">
                <a:latin typeface="Tahoma" panose="020B0604030504040204" pitchFamily="34" charset="0"/>
                <a:ea typeface="Tahoma" panose="020B0604030504040204" pitchFamily="34" charset="0"/>
                <a:cs typeface="Tahoma" panose="020B0604030504040204" pitchFamily="34" charset="0"/>
              </a:rPr>
              <a:t>When I started making the MOOC, I could see MOOCs that other people had made. </a:t>
            </a:r>
            <a:r>
              <a:rPr lang="en-US" sz="1800" dirty="0">
                <a:latin typeface="Tahoma" panose="020B0604030504040204" pitchFamily="34" charset="0"/>
                <a:ea typeface="Tahoma" panose="020B0604030504040204" pitchFamily="34" charset="0"/>
                <a:cs typeface="Tahoma" panose="020B0604030504040204" pitchFamily="34" charset="0"/>
              </a:rPr>
              <a:t>So I could see what other people did in terms of having videos with questions embedded in the videos, which I really liked.” </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71</a:t>
            </a:fld>
            <a:endParaRPr lang="en-US" dirty="0"/>
          </a:p>
        </p:txBody>
      </p:sp>
      <p:pic>
        <p:nvPicPr>
          <p:cNvPr id="4" name="Picture 3">
            <a:extLst>
              <a:ext uri="{FF2B5EF4-FFF2-40B4-BE49-F238E27FC236}">
                <a16:creationId xmlns:a16="http://schemas.microsoft.com/office/drawing/2014/main" id="{FDFBCF0B-F80C-4483-825B-C4D256759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0520" y="3614685"/>
            <a:ext cx="4742960" cy="293470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91460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14724" y="1505887"/>
            <a:ext cx="8200626" cy="3846225"/>
          </a:xfrm>
        </p:spPr>
        <p:txBody>
          <a:bodyPr>
            <a:noAutofit/>
          </a:bodyPr>
          <a:lstStyle/>
          <a:p>
            <a:pPr lvl="1">
              <a:lnSpc>
                <a:spcPct val="150000"/>
              </a:lnSpc>
              <a:spcAft>
                <a:spcPts val="0"/>
              </a:spcAft>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The </a:t>
            </a:r>
            <a:r>
              <a:rPr lang="en-US" sz="2400" b="1" dirty="0">
                <a:latin typeface="Tahoma" panose="020B0604030504040204" pitchFamily="34" charset="0"/>
                <a:ea typeface="Tahoma" panose="020B0604030504040204" pitchFamily="34" charset="0"/>
                <a:cs typeface="Tahoma" panose="020B0604030504040204" pitchFamily="34" charset="0"/>
              </a:rPr>
              <a:t>time limitation </a:t>
            </a:r>
            <a:r>
              <a:rPr lang="en-US" sz="2400" dirty="0">
                <a:latin typeface="Tahoma" panose="020B0604030504040204" pitchFamily="34" charset="0"/>
                <a:ea typeface="Tahoma" panose="020B0604030504040204" pitchFamily="34" charset="0"/>
                <a:cs typeface="Tahoma" panose="020B0604030504040204" pitchFamily="34" charset="0"/>
              </a:rPr>
              <a:t>of creating MOOCs was the primary logistical consideration </a:t>
            </a:r>
            <a:r>
              <a:rPr lang="en-US" dirty="0">
                <a:latin typeface="Tahoma" panose="020B0604030504040204" pitchFamily="34" charset="0"/>
                <a:ea typeface="Tahoma" panose="020B0604030504040204" pitchFamily="34" charset="0"/>
                <a:cs typeface="Tahoma" panose="020B0604030504040204" pitchFamily="34" charset="0"/>
              </a:rPr>
              <a:t>(Hew &amp; Chung, 2014; Watson et al., 2016) </a:t>
            </a:r>
            <a:r>
              <a:rPr lang="en-US" sz="2400" dirty="0">
                <a:latin typeface="Tahoma" panose="020B0604030504040204" pitchFamily="34" charset="0"/>
                <a:ea typeface="Tahoma" panose="020B0604030504040204" pitchFamily="34" charset="0"/>
                <a:cs typeface="Tahoma" panose="020B0604030504040204" pitchFamily="34" charset="0"/>
              </a:rPr>
              <a:t>and challenges</a:t>
            </a:r>
            <a:r>
              <a:rPr lang="en-US" dirty="0">
                <a:latin typeface="Tahoma" panose="020B0604030504040204" pitchFamily="34" charset="0"/>
                <a:ea typeface="Tahoma" panose="020B0604030504040204" pitchFamily="34" charset="0"/>
                <a:cs typeface="Tahoma" panose="020B0604030504040204" pitchFamily="34" charset="0"/>
              </a:rPr>
              <a:t>.</a:t>
            </a:r>
          </a:p>
          <a:p>
            <a:pPr lvl="1">
              <a:lnSpc>
                <a:spcPct val="150000"/>
              </a:lnSpc>
              <a:spcAft>
                <a:spcPts val="0"/>
              </a:spcAft>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The </a:t>
            </a:r>
            <a:r>
              <a:rPr lang="en-US" sz="2400" b="1" dirty="0">
                <a:latin typeface="Tahoma" panose="020B0604030504040204" pitchFamily="34" charset="0"/>
                <a:ea typeface="Tahoma" panose="020B0604030504040204" pitchFamily="34" charset="0"/>
                <a:cs typeface="Tahoma" panose="020B0604030504040204" pitchFamily="34" charset="0"/>
              </a:rPr>
              <a:t>pedagogical factors </a:t>
            </a:r>
            <a:r>
              <a:rPr lang="en-US" sz="2400" dirty="0">
                <a:latin typeface="Tahoma" panose="020B0604030504040204" pitchFamily="34" charset="0"/>
                <a:ea typeface="Tahoma" panose="020B0604030504040204" pitchFamily="34" charset="0"/>
                <a:cs typeface="Tahoma" panose="020B0604030504040204" pitchFamily="34" charset="0"/>
              </a:rPr>
              <a:t>were the primary design considerations </a:t>
            </a:r>
            <a:r>
              <a:rPr lang="en-US" dirty="0">
                <a:latin typeface="Tahoma" panose="020B0604030504040204" pitchFamily="34" charset="0"/>
                <a:ea typeface="Tahoma" panose="020B0604030504040204" pitchFamily="34" charset="0"/>
                <a:cs typeface="Tahoma" panose="020B0604030504040204" pitchFamily="34" charset="0"/>
              </a:rPr>
              <a:t>(Watson et al., 2016) </a:t>
            </a:r>
            <a:r>
              <a:rPr lang="en-US" sz="2400" dirty="0">
                <a:latin typeface="Tahoma" panose="020B0604030504040204" pitchFamily="34" charset="0"/>
                <a:ea typeface="Tahoma" panose="020B0604030504040204" pitchFamily="34" charset="0"/>
                <a:cs typeface="Tahoma" panose="020B0604030504040204" pitchFamily="34" charset="0"/>
              </a:rPr>
              <a:t>and challenges in MOOC design. </a:t>
            </a:r>
          </a:p>
          <a:p>
            <a:pPr lvl="1">
              <a:lnSpc>
                <a:spcPct val="150000"/>
              </a:lnSpc>
              <a:spcAft>
                <a:spcPts val="0"/>
              </a:spcAft>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The </a:t>
            </a:r>
            <a:r>
              <a:rPr lang="en-US" sz="2400" b="1" dirty="0">
                <a:latin typeface="Tahoma" panose="020B0604030504040204" pitchFamily="34" charset="0"/>
                <a:ea typeface="Tahoma" panose="020B0604030504040204" pitchFamily="34" charset="0"/>
                <a:cs typeface="Tahoma" panose="020B0604030504040204" pitchFamily="34" charset="0"/>
              </a:rPr>
              <a:t>assessment and engagement strategies </a:t>
            </a:r>
            <a:r>
              <a:rPr lang="en-US" sz="2400" dirty="0">
                <a:latin typeface="Tahoma" panose="020B0604030504040204" pitchFamily="34" charset="0"/>
                <a:ea typeface="Tahoma" panose="020B0604030504040204" pitchFamily="34" charset="0"/>
                <a:cs typeface="Tahoma" panose="020B0604030504040204" pitchFamily="34" charset="0"/>
              </a:rPr>
              <a:t>are the main considerations as well as challenges.</a:t>
            </a:r>
          </a:p>
          <a:p>
            <a:pPr marL="457200" lvl="1" indent="0">
              <a:lnSpc>
                <a:spcPct val="150000"/>
              </a:lnSpc>
              <a:spcAft>
                <a:spcPts val="0"/>
              </a:spcAft>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150000"/>
              </a:lnSpc>
              <a:spcAft>
                <a:spcPts val="0"/>
              </a:spcAft>
              <a:buNone/>
            </a:pP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50A2EF9C-6521-47CF-B603-3516A638A186}"/>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Discussion</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72</a:t>
            </a:fld>
            <a:endParaRPr lang="en-US" dirty="0"/>
          </a:p>
        </p:txBody>
      </p:sp>
    </p:spTree>
    <p:extLst>
      <p:ext uri="{BB962C8B-B14F-4D97-AF65-F5344CB8AC3E}">
        <p14:creationId xmlns:p14="http://schemas.microsoft.com/office/powerpoint/2010/main" val="1099660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491068" y="745067"/>
            <a:ext cx="8178800" cy="5418665"/>
          </a:xfrm>
        </p:spPr>
        <p:txBody>
          <a:bodyPr/>
          <a:lstStyle/>
          <a:p>
            <a:pPr algn="ctr"/>
            <a:r>
              <a:rPr lang="en-US" dirty="0">
                <a:solidFill>
                  <a:srgbClr val="FFFF00"/>
                </a:solidFill>
              </a:rPr>
              <a:t>Study #2</a:t>
            </a:r>
            <a:br>
              <a:rPr lang="en-US" dirty="0">
                <a:solidFill>
                  <a:srgbClr val="FFFF00"/>
                </a:solidFill>
              </a:rPr>
            </a:br>
            <a:r>
              <a:rPr lang="en-US" dirty="0">
                <a:solidFill>
                  <a:srgbClr val="FFFF00"/>
                </a:solidFill>
              </a:rPr>
              <a:t>MOOCs Instructional Design to Facilitate Participants’ Self-directed Learning</a:t>
            </a:r>
            <a:br>
              <a:rPr lang="en-US" dirty="0"/>
            </a:br>
            <a:br>
              <a:rPr lang="en-US" sz="2400" dirty="0"/>
            </a:br>
            <a:r>
              <a:rPr lang="en-US" sz="2000" dirty="0"/>
              <a:t>Zhu, M., &amp; Bonk, C. J. (2019). Designing MOOCs to facilitate participant self-monitoring for self-directed learning. </a:t>
            </a:r>
            <a:r>
              <a:rPr lang="en-US" sz="2000" i="1" dirty="0"/>
              <a:t>Online Learning, 23</a:t>
            </a:r>
            <a:r>
              <a:rPr lang="en-US" sz="2000" dirty="0"/>
              <a:t>(4), 106-134</a:t>
            </a:r>
            <a:br>
              <a:rPr lang="en-US" sz="2000" dirty="0"/>
            </a:br>
            <a:r>
              <a:rPr lang="en-US" sz="2000" dirty="0"/>
              <a:t>Zhu, M., &amp; Bonk, C. J. (2019). Designing MOOCs to facilitate participant self-directed learning: An analysis of instructor perspectives and practices. </a:t>
            </a:r>
            <a:r>
              <a:rPr lang="en-US" sz="2000" i="1" dirty="0"/>
              <a:t>International Journal of Self-Directed Learning</a:t>
            </a:r>
            <a:r>
              <a:rPr lang="en-US" sz="2000" dirty="0"/>
              <a:t>, </a:t>
            </a:r>
            <a:r>
              <a:rPr lang="en-US" sz="2000" i="1" dirty="0"/>
              <a:t>16</a:t>
            </a:r>
            <a:r>
              <a:rPr lang="en-US" sz="2000" dirty="0"/>
              <a:t>(2), 39-60. </a:t>
            </a:r>
            <a:br>
              <a:rPr lang="en-US" sz="2000" dirty="0"/>
            </a:br>
            <a:endParaRPr lang="en-US" sz="2000" dirty="0"/>
          </a:p>
        </p:txBody>
      </p:sp>
    </p:spTree>
    <p:extLst>
      <p:ext uri="{BB962C8B-B14F-4D97-AF65-F5344CB8AC3E}">
        <p14:creationId xmlns:p14="http://schemas.microsoft.com/office/powerpoint/2010/main" val="1568263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61714" y="1723233"/>
            <a:ext cx="8172686" cy="4094637"/>
          </a:xfrm>
        </p:spPr>
        <p:txBody>
          <a:bodyPr>
            <a:noAutofit/>
          </a:bodyPr>
          <a:lstStyle/>
          <a:p>
            <a:pPr marL="457200" lvl="1" indent="0">
              <a:lnSpc>
                <a:spcPct val="150000"/>
              </a:lnSpc>
              <a:spcAft>
                <a:spcPts val="0"/>
              </a:spcAft>
              <a:buNone/>
            </a:pPr>
            <a:r>
              <a:rPr lang="en-US" sz="2600" b="1" dirty="0">
                <a:latin typeface="Tahoma" panose="020B0604030504040204" pitchFamily="34" charset="0"/>
                <a:ea typeface="Tahoma" panose="020B0604030504040204" pitchFamily="34" charset="0"/>
                <a:cs typeface="Tahoma" panose="020B0604030504040204" pitchFamily="34" charset="0"/>
              </a:rPr>
              <a:t>Self-directed learning (SDL) (Garrison, 1997) </a:t>
            </a:r>
          </a:p>
          <a:p>
            <a:pPr marL="457200" lvl="1" indent="0">
              <a:lnSpc>
                <a:spcPct val="150000"/>
              </a:lnSpc>
              <a:spcAft>
                <a:spcPts val="0"/>
              </a:spcAft>
              <a:buNone/>
            </a:pPr>
            <a:r>
              <a:rPr lang="en-US" sz="2800" dirty="0">
                <a:latin typeface="Tahoma" panose="020B0604030504040204" pitchFamily="34" charset="0"/>
                <a:ea typeface="Tahoma" panose="020B0604030504040204" pitchFamily="34" charset="0"/>
                <a:cs typeface="Tahoma" panose="020B0604030504040204" pitchFamily="34" charset="0"/>
              </a:rPr>
              <a:t>(1) self-management  </a:t>
            </a:r>
          </a:p>
          <a:p>
            <a:pPr marL="457200" lvl="1" indent="0">
              <a:lnSpc>
                <a:spcPct val="150000"/>
              </a:lnSpc>
              <a:spcAft>
                <a:spcPts val="0"/>
              </a:spcAft>
              <a:buNone/>
            </a:pPr>
            <a:r>
              <a:rPr lang="en-US" sz="2800" dirty="0">
                <a:latin typeface="Tahoma" panose="020B0604030504040204" pitchFamily="34" charset="0"/>
                <a:ea typeface="Tahoma" panose="020B0604030504040204" pitchFamily="34" charset="0"/>
                <a:cs typeface="Tahoma" panose="020B0604030504040204" pitchFamily="34" charset="0"/>
              </a:rPr>
              <a:t>(2) self-monitoring</a:t>
            </a:r>
          </a:p>
          <a:p>
            <a:pPr marL="457200" lvl="1" indent="0">
              <a:lnSpc>
                <a:spcPct val="150000"/>
              </a:lnSpc>
              <a:spcAft>
                <a:spcPts val="0"/>
              </a:spcAft>
              <a:buNone/>
            </a:pPr>
            <a:r>
              <a:rPr lang="en-US" sz="2800" dirty="0">
                <a:latin typeface="Tahoma" panose="020B0604030504040204" pitchFamily="34" charset="0"/>
                <a:ea typeface="Tahoma" panose="020B0604030504040204" pitchFamily="34" charset="0"/>
                <a:cs typeface="Tahoma" panose="020B0604030504040204" pitchFamily="34" charset="0"/>
              </a:rPr>
              <a:t>(3) motivation </a:t>
            </a:r>
          </a:p>
          <a:p>
            <a:pPr marL="457200" lvl="1" indent="0">
              <a:lnSpc>
                <a:spcPct val="150000"/>
              </a:lnSpc>
              <a:spcAft>
                <a:spcPts val="0"/>
              </a:spcAft>
              <a:buNone/>
            </a:pPr>
            <a:endParaRPr lang="en-US" sz="28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641560" y="495990"/>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Key Terms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74</a:t>
            </a:fld>
            <a:endParaRPr lang="en-US" dirty="0"/>
          </a:p>
        </p:txBody>
      </p:sp>
      <p:pic>
        <p:nvPicPr>
          <p:cNvPr id="5" name="Picture 4">
            <a:extLst>
              <a:ext uri="{FF2B5EF4-FFF2-40B4-BE49-F238E27FC236}">
                <a16:creationId xmlns:a16="http://schemas.microsoft.com/office/drawing/2014/main" id="{C31E0250-72B7-4E14-80E7-659617988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4927" y="3446272"/>
            <a:ext cx="4618475" cy="26887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08867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29541" y="1524000"/>
            <a:ext cx="8092439" cy="3970020"/>
          </a:xfrm>
        </p:spPr>
        <p:txBody>
          <a:bodyPr>
            <a:noAutofit/>
          </a:bodyPr>
          <a:lstStyle/>
          <a:p>
            <a:pPr lvl="1">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Learners need self-directed learning skills and strategies to be successful in MOOCs </a:t>
            </a:r>
            <a:r>
              <a:rPr lang="en-US" dirty="0">
                <a:latin typeface="Tahoma" panose="020B0604030504040204" pitchFamily="34" charset="0"/>
                <a:ea typeface="Tahoma" panose="020B0604030504040204" pitchFamily="34" charset="0"/>
                <a:cs typeface="Tahoma" panose="020B0604030504040204" pitchFamily="34" charset="0"/>
              </a:rPr>
              <a:t>(</a:t>
            </a:r>
            <a:r>
              <a:rPr lang="en-US" dirty="0" err="1">
                <a:latin typeface="Tahoma" panose="020B0604030504040204" pitchFamily="34" charset="0"/>
                <a:ea typeface="Tahoma" panose="020B0604030504040204" pitchFamily="34" charset="0"/>
                <a:cs typeface="Tahoma" panose="020B0604030504040204" pitchFamily="34" charset="0"/>
              </a:rPr>
              <a:t>Halawa</a:t>
            </a:r>
            <a:r>
              <a:rPr lang="en-US" dirty="0">
                <a:latin typeface="Tahoma" panose="020B0604030504040204" pitchFamily="34" charset="0"/>
                <a:ea typeface="Tahoma" panose="020B0604030504040204" pitchFamily="34" charset="0"/>
                <a:cs typeface="Tahoma" panose="020B0604030504040204" pitchFamily="34" charset="0"/>
              </a:rPr>
              <a:t>, Greene, &amp; Mitchell, 2014; Littlejohn &amp; Milligan, 2016), </a:t>
            </a:r>
            <a:r>
              <a:rPr lang="en-US" sz="2400" dirty="0">
                <a:latin typeface="Tahoma" panose="020B0604030504040204" pitchFamily="34" charset="0"/>
                <a:ea typeface="Tahoma" panose="020B0604030504040204" pitchFamily="34" charset="0"/>
                <a:cs typeface="Tahoma" panose="020B0604030504040204" pitchFamily="34" charset="0"/>
              </a:rPr>
              <a:t>as there is a lack of personalized interaction with teachers.</a:t>
            </a:r>
          </a:p>
          <a:p>
            <a:pPr marL="457200" lvl="1" indent="0">
              <a:spcAft>
                <a:spcPts val="0"/>
              </a:spcAft>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lvl="1">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Self-directness of a learner might vary in different learning environments which means that the learners could be more self-directed in one learning environment than another </a:t>
            </a:r>
            <a:r>
              <a:rPr lang="en-US" sz="2400" dirty="0">
                <a:latin typeface="Tahoma" panose="020B0604030504040204" pitchFamily="34" charset="0"/>
                <a:ea typeface="Tahoma" panose="020B0604030504040204" pitchFamily="34" charset="0"/>
                <a:cs typeface="Tahoma" panose="020B0604030504040204" pitchFamily="34" charset="0"/>
              </a:rPr>
              <a:t>(</a:t>
            </a:r>
            <a:r>
              <a:rPr lang="en-US" sz="2400" dirty="0" err="1">
                <a:latin typeface="Tahoma" panose="020B0604030504040204" pitchFamily="34" charset="0"/>
                <a:ea typeface="Tahoma" panose="020B0604030504040204" pitchFamily="34" charset="0"/>
                <a:cs typeface="Tahoma" panose="020B0604030504040204" pitchFamily="34" charset="0"/>
              </a:rPr>
              <a:t>Hiemstra</a:t>
            </a:r>
            <a:r>
              <a:rPr lang="en-US" sz="2400" dirty="0">
                <a:latin typeface="Tahoma" panose="020B0604030504040204" pitchFamily="34" charset="0"/>
                <a:ea typeface="Tahoma" panose="020B0604030504040204" pitchFamily="34" charset="0"/>
                <a:cs typeface="Tahoma" panose="020B0604030504040204" pitchFamily="34" charset="0"/>
              </a:rPr>
              <a:t>, 1994).</a:t>
            </a:r>
          </a:p>
          <a:p>
            <a:pPr lvl="1">
              <a:lnSpc>
                <a:spcPct val="150000"/>
              </a:lnSpc>
              <a:spcAft>
                <a:spcPts val="0"/>
              </a:spcAft>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Background</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75</a:t>
            </a:fld>
            <a:endParaRPr lang="en-US" dirty="0"/>
          </a:p>
        </p:txBody>
      </p:sp>
    </p:spTree>
    <p:extLst>
      <p:ext uri="{BB962C8B-B14F-4D97-AF65-F5344CB8AC3E}">
        <p14:creationId xmlns:p14="http://schemas.microsoft.com/office/powerpoint/2010/main" val="4182690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77190" y="1548061"/>
            <a:ext cx="7745730" cy="3770699"/>
          </a:xfrm>
        </p:spPr>
        <p:txBody>
          <a:bodyPr>
            <a:noAutofit/>
          </a:bodyPr>
          <a:lstStyle/>
          <a:p>
            <a:pPr lvl="1">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Instructional design can greatly influence students’ interaction and engagement </a:t>
            </a:r>
            <a:r>
              <a:rPr lang="en-US" dirty="0">
                <a:latin typeface="Tahoma" panose="020B0604030504040204" pitchFamily="34" charset="0"/>
                <a:ea typeface="Tahoma" panose="020B0604030504040204" pitchFamily="34" charset="0"/>
                <a:cs typeface="Tahoma" panose="020B0604030504040204" pitchFamily="34" charset="0"/>
              </a:rPr>
              <a:t>(Garrison &amp; Cleveland-Innes, 2005) </a:t>
            </a:r>
            <a:r>
              <a:rPr lang="en-US" sz="2000" b="1" dirty="0">
                <a:latin typeface="Tahoma" panose="020B0604030504040204" pitchFamily="34" charset="0"/>
                <a:ea typeface="Tahoma" panose="020B0604030504040204" pitchFamily="34" charset="0"/>
                <a:cs typeface="Tahoma" panose="020B0604030504040204" pitchFamily="34" charset="0"/>
              </a:rPr>
              <a:t>and success in online learning </a:t>
            </a:r>
            <a:r>
              <a:rPr lang="en-US" sz="1400" dirty="0">
                <a:latin typeface="Tahoma" panose="020B0604030504040204" pitchFamily="34" charset="0"/>
                <a:ea typeface="Tahoma" panose="020B0604030504040204" pitchFamily="34" charset="0"/>
                <a:cs typeface="Tahoma" panose="020B0604030504040204" pitchFamily="34" charset="0"/>
              </a:rPr>
              <a:t>(Song, Singleton, Hill, &amp; Koh, 2004; Swan, 2001).</a:t>
            </a:r>
          </a:p>
          <a:p>
            <a:pPr lvl="1">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lvl="1">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However, few studies have examined instructional design and the delivery of instruction using MOOCs from instructor perspectives </a:t>
            </a:r>
            <a:r>
              <a:rPr lang="en-US" sz="1400" dirty="0">
                <a:latin typeface="Tahoma" panose="020B0604030504040204" pitchFamily="34" charset="0"/>
                <a:ea typeface="Tahoma" panose="020B0604030504040204" pitchFamily="34" charset="0"/>
                <a:cs typeface="Tahoma" panose="020B0604030504040204" pitchFamily="34" charset="0"/>
              </a:rPr>
              <a:t>(</a:t>
            </a:r>
            <a:r>
              <a:rPr lang="en-US" sz="1400" dirty="0" err="1">
                <a:latin typeface="Tahoma" panose="020B0604030504040204" pitchFamily="34" charset="0"/>
                <a:ea typeface="Tahoma" panose="020B0604030504040204" pitchFamily="34" charset="0"/>
                <a:cs typeface="Tahoma" panose="020B0604030504040204" pitchFamily="34" charset="0"/>
              </a:rPr>
              <a:t>Margaryan</a:t>
            </a:r>
            <a:r>
              <a:rPr lang="en-US" sz="1400" dirty="0">
                <a:latin typeface="Tahoma" panose="020B0604030504040204" pitchFamily="34" charset="0"/>
                <a:ea typeface="Tahoma" panose="020B0604030504040204" pitchFamily="34" charset="0"/>
                <a:cs typeface="Tahoma" panose="020B0604030504040204" pitchFamily="34" charset="0"/>
              </a:rPr>
              <a:t> et al., 2015; Watson et al., 2016); </a:t>
            </a:r>
            <a:r>
              <a:rPr lang="en-US" sz="2000" b="1" dirty="0">
                <a:latin typeface="Tahoma" panose="020B0604030504040204" pitchFamily="34" charset="0"/>
                <a:ea typeface="Tahoma" panose="020B0604030504040204" pitchFamily="34" charset="0"/>
                <a:cs typeface="Tahoma" panose="020B0604030504040204" pitchFamily="34" charset="0"/>
              </a:rPr>
              <a:t>especially lacking is research on instructors’ perception of SDL and how they design MOOCs to facilitate students’ SDL. </a:t>
            </a:r>
            <a:r>
              <a:rPr lang="en-US" dirty="0">
                <a:latin typeface="Tahoma" panose="020B0604030504040204" pitchFamily="34" charset="0"/>
                <a:ea typeface="Tahoma" panose="020B0604030504040204" pitchFamily="34" charset="0"/>
                <a:cs typeface="Tahoma" panose="020B0604030504040204" pitchFamily="34" charset="0"/>
              </a:rPr>
              <a:t> </a:t>
            </a: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Background</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76</a:t>
            </a:fld>
            <a:endParaRPr lang="en-US" dirty="0"/>
          </a:p>
        </p:txBody>
      </p:sp>
    </p:spTree>
    <p:extLst>
      <p:ext uri="{BB962C8B-B14F-4D97-AF65-F5344CB8AC3E}">
        <p14:creationId xmlns:p14="http://schemas.microsoft.com/office/powerpoint/2010/main" val="1416633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34111" y="1325583"/>
            <a:ext cx="8208611" cy="5086647"/>
          </a:xfrm>
        </p:spPr>
        <p:txBody>
          <a:bodyPr>
            <a:noAutofit/>
          </a:bodyPr>
          <a:lstStyle/>
          <a:p>
            <a:pPr lvl="1">
              <a:lnSpc>
                <a:spcPct val="15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The purpose is to inform instructors or instructional designers and MOOC providers of the current practices of designing MOOCs to facilitate learners’ SDL. </a:t>
            </a: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Purpose</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77</a:t>
            </a:fld>
            <a:endParaRPr lang="en-US" dirty="0"/>
          </a:p>
        </p:txBody>
      </p:sp>
      <p:pic>
        <p:nvPicPr>
          <p:cNvPr id="6" name="Picture 5">
            <a:extLst>
              <a:ext uri="{FF2B5EF4-FFF2-40B4-BE49-F238E27FC236}">
                <a16:creationId xmlns:a16="http://schemas.microsoft.com/office/drawing/2014/main" id="{69BC63C1-3ABB-42A3-8229-81275BCC0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6182" y="3976009"/>
            <a:ext cx="4810226" cy="21850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49131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1" y="1402080"/>
            <a:ext cx="8568689" cy="5010150"/>
          </a:xfrm>
        </p:spPr>
        <p:txBody>
          <a:bodyPr>
            <a:noAutofit/>
          </a:bodyPr>
          <a:lstStyle/>
          <a:p>
            <a:pPr marL="914400" lvl="1" indent="-457200">
              <a:lnSpc>
                <a:spcPct val="150000"/>
              </a:lnSpc>
              <a:spcAft>
                <a:spcPts val="0"/>
              </a:spcAft>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How do MOOC instructors perceive participant SDL skills?</a:t>
            </a:r>
          </a:p>
          <a:p>
            <a:pPr marL="914400" lvl="1" indent="-457200">
              <a:lnSpc>
                <a:spcPct val="150000"/>
              </a:lnSpc>
              <a:spcAft>
                <a:spcPts val="0"/>
              </a:spcAft>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How do MOOC instructors perceive their facilitation of participant SDL skills? </a:t>
            </a:r>
          </a:p>
          <a:p>
            <a:pPr marL="914400" lvl="1" indent="-457200">
              <a:lnSpc>
                <a:spcPct val="150000"/>
              </a:lnSpc>
              <a:spcAft>
                <a:spcPts val="0"/>
              </a:spcAft>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How do instructors design and deliver MOOCs to facilitate participant SDL skills? </a:t>
            </a:r>
          </a:p>
          <a:p>
            <a:pPr marL="857250" lvl="2" indent="0">
              <a:spcAft>
                <a:spcPts val="0"/>
              </a:spcAft>
              <a:buNone/>
            </a:pPr>
            <a:r>
              <a:rPr lang="en-US" sz="2000" dirty="0">
                <a:latin typeface="Tahoma" panose="020B0604030504040204" pitchFamily="34" charset="0"/>
                <a:ea typeface="Tahoma" panose="020B0604030504040204" pitchFamily="34" charset="0"/>
                <a:cs typeface="Tahoma" panose="020B0604030504040204" pitchFamily="34" charset="0"/>
              </a:rPr>
              <a:t>a.	How is technology being used by MOOC instructors to support the development of participant SDL skills?  </a:t>
            </a:r>
          </a:p>
          <a:p>
            <a:pPr marL="857250" lvl="2" indent="0">
              <a:spcAft>
                <a:spcPts val="0"/>
              </a:spcAft>
              <a:buNone/>
            </a:pPr>
            <a:r>
              <a:rPr lang="en-US" sz="2000" dirty="0">
                <a:latin typeface="Tahoma" panose="020B0604030504040204" pitchFamily="34" charset="0"/>
                <a:ea typeface="Tahoma" panose="020B0604030504040204" pitchFamily="34" charset="0"/>
                <a:cs typeface="Tahoma" panose="020B0604030504040204" pitchFamily="34" charset="0"/>
              </a:rPr>
              <a:t>b.	What technology features or functions do MOOC instructors want to have to improve their facilitation of MOOC participant SDL skills? </a:t>
            </a: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Questions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78</a:t>
            </a:fld>
            <a:endParaRPr lang="en-US" dirty="0"/>
          </a:p>
        </p:txBody>
      </p:sp>
    </p:spTree>
    <p:extLst>
      <p:ext uri="{BB962C8B-B14F-4D97-AF65-F5344CB8AC3E}">
        <p14:creationId xmlns:p14="http://schemas.microsoft.com/office/powerpoint/2010/main" val="620004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Design</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07263" y="1450848"/>
            <a:ext cx="8435293" cy="3848783"/>
          </a:xfrm>
        </p:spPr>
        <p:txBody>
          <a:bodyPr>
            <a:noAutofit/>
          </a:bodyPr>
          <a:lstStyle/>
          <a:p>
            <a:pPr marL="457200" lvl="1" indent="0">
              <a:lnSpc>
                <a:spcPct val="170000"/>
              </a:lnSpc>
              <a:buNone/>
            </a:pPr>
            <a:r>
              <a:rPr lang="en-US" sz="2400" b="1" dirty="0">
                <a:latin typeface="Tahoma" panose="020B0604030504040204" pitchFamily="34" charset="0"/>
                <a:ea typeface="Tahoma" panose="020B0604030504040204" pitchFamily="34" charset="0"/>
                <a:cs typeface="Tahoma" panose="020B0604030504040204" pitchFamily="34" charset="0"/>
              </a:rPr>
              <a:t>Explanatory sequential mixed methods design </a:t>
            </a:r>
            <a:r>
              <a:rPr lang="en-US" sz="1800" dirty="0">
                <a:latin typeface="Tahoma" panose="020B0604030504040204" pitchFamily="34" charset="0"/>
                <a:ea typeface="Tahoma" panose="020B0604030504040204" pitchFamily="34" charset="0"/>
                <a:cs typeface="Tahoma" panose="020B0604030504040204" pitchFamily="34" charset="0"/>
              </a:rPr>
              <a:t>(Creswell &amp; Clark, 2017)</a:t>
            </a:r>
          </a:p>
        </p:txBody>
      </p:sp>
      <p:graphicFrame>
        <p:nvGraphicFramePr>
          <p:cNvPr id="11" name="Diagram 10">
            <a:extLst>
              <a:ext uri="{FF2B5EF4-FFF2-40B4-BE49-F238E27FC236}">
                <a16:creationId xmlns:a16="http://schemas.microsoft.com/office/drawing/2014/main" id="{1A7E8FE3-F3D4-425E-B39B-87F0EB6CEA85}"/>
              </a:ext>
            </a:extLst>
          </p:cNvPr>
          <p:cNvGraphicFramePr/>
          <p:nvPr>
            <p:extLst>
              <p:ext uri="{D42A27DB-BD31-4B8C-83A1-F6EECF244321}">
                <p14:modId xmlns:p14="http://schemas.microsoft.com/office/powerpoint/2010/main" val="1219287149"/>
              </p:ext>
            </p:extLst>
          </p:nvPr>
        </p:nvGraphicFramePr>
        <p:xfrm>
          <a:off x="207263" y="2357548"/>
          <a:ext cx="8936737" cy="251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79</a:t>
            </a:fld>
            <a:endParaRPr lang="en-US" dirty="0"/>
          </a:p>
        </p:txBody>
      </p:sp>
      <p:pic>
        <p:nvPicPr>
          <p:cNvPr id="7" name="Picture 6">
            <a:extLst>
              <a:ext uri="{FF2B5EF4-FFF2-40B4-BE49-F238E27FC236}">
                <a16:creationId xmlns:a16="http://schemas.microsoft.com/office/drawing/2014/main" id="{6B9032E3-D7AD-4077-B7BC-2BCB412E1B6D}"/>
              </a:ext>
            </a:extLst>
          </p:cNvPr>
          <p:cNvPicPr>
            <a:picLocks noChangeAspect="1"/>
          </p:cNvPicPr>
          <p:nvPr/>
        </p:nvPicPr>
        <p:blipFill rotWithShape="1">
          <a:blip r:embed="rId8">
            <a:extLst>
              <a:ext uri="{28A0092B-C50C-407E-A947-70E740481C1C}">
                <a14:useLocalDpi xmlns:a14="http://schemas.microsoft.com/office/drawing/2010/main" val="0"/>
              </a:ext>
            </a:extLst>
          </a:blip>
          <a:srcRect l="25962" t="52860"/>
          <a:stretch/>
        </p:blipFill>
        <p:spPr>
          <a:xfrm>
            <a:off x="2575560" y="4514281"/>
            <a:ext cx="6568440" cy="1869500"/>
          </a:xfrm>
          <a:prstGeom prst="rect">
            <a:avLst/>
          </a:prstGeom>
        </p:spPr>
      </p:pic>
    </p:spTree>
    <p:extLst>
      <p:ext uri="{BB962C8B-B14F-4D97-AF65-F5344CB8AC3E}">
        <p14:creationId xmlns:p14="http://schemas.microsoft.com/office/powerpoint/2010/main" val="131572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0121-D125-4794-BD9C-AE644C4F8011}"/>
              </a:ext>
            </a:extLst>
          </p:cNvPr>
          <p:cNvSpPr>
            <a:spLocks noGrp="1"/>
          </p:cNvSpPr>
          <p:nvPr>
            <p:ph type="title"/>
          </p:nvPr>
        </p:nvSpPr>
        <p:spPr>
          <a:xfrm>
            <a:off x="457200" y="274638"/>
            <a:ext cx="7989757" cy="2168759"/>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August 27, 2020</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Alternative Credentials on the Rise</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Paul Fain, Inside Higher Ed</a:t>
            </a:r>
            <a:br>
              <a:rPr lang="en-US" sz="28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https://www.insidehighered.com/news/2020/08/27/interest-spikes-short-term-online-credentials-will-it-be-sustained</a:t>
            </a:r>
            <a:r>
              <a:rPr lang="en-US" sz="1000" b="1" dirty="0">
                <a:latin typeface="Tahoma" panose="020B0604030504040204" pitchFamily="34" charset="0"/>
                <a:ea typeface="Tahoma" panose="020B0604030504040204" pitchFamily="34" charset="0"/>
                <a:cs typeface="Tahoma" panose="020B0604030504040204" pitchFamily="34" charset="0"/>
              </a:rPr>
              <a:t>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4B831A37-4F53-458C-870F-7B78CA8C6241}"/>
              </a:ext>
            </a:extLst>
          </p:cNvPr>
          <p:cNvPicPr>
            <a:picLocks noChangeAspect="1"/>
          </p:cNvPicPr>
          <p:nvPr/>
        </p:nvPicPr>
        <p:blipFill rotWithShape="1">
          <a:blip r:embed="rId3"/>
          <a:srcRect l="17500" t="21565" r="39167" b="20380"/>
          <a:stretch/>
        </p:blipFill>
        <p:spPr>
          <a:xfrm>
            <a:off x="2517098" y="2441892"/>
            <a:ext cx="4520783" cy="4259969"/>
          </a:xfrm>
          <a:prstGeom prst="rect">
            <a:avLst/>
          </a:prstGeom>
        </p:spPr>
      </p:pic>
    </p:spTree>
    <p:extLst>
      <p:ext uri="{BB962C8B-B14F-4D97-AF65-F5344CB8AC3E}">
        <p14:creationId xmlns:p14="http://schemas.microsoft.com/office/powerpoint/2010/main" val="11495717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8938259" cy="5086647"/>
          </a:xfrm>
        </p:spPr>
        <p:txBody>
          <a:bodyPr>
            <a:noAutofit/>
          </a:bodyPr>
          <a:lstStyle/>
          <a:p>
            <a:pPr marL="457200" lvl="1" indent="0">
              <a:lnSpc>
                <a:spcPct val="150000"/>
              </a:lnSpc>
              <a:spcAft>
                <a:spcPts val="0"/>
              </a:spcAft>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Survey:</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Volunteer sampling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(Creswell &amp; Clark, 2017)</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198 instructors responded to the survey (10% response rate)</a:t>
            </a:r>
          </a:p>
          <a:p>
            <a:pPr marL="457200" lvl="1" indent="0">
              <a:lnSpc>
                <a:spcPct val="150000"/>
              </a:lnSpc>
              <a:spcAft>
                <a:spcPts val="0"/>
              </a:spcAft>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Interview:</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Homogeneous purposeful sampling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(Creswell &amp; Clark, 2017; Patton, 2002)</a:t>
            </a: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Maximal variation sampling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(Creswell &amp; Clark, 2017)</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22 interviewees </a:t>
            </a:r>
          </a:p>
          <a:p>
            <a:pPr marL="457200" lvl="1" indent="0">
              <a:lnSpc>
                <a:spcPct val="150000"/>
              </a:lnSpc>
              <a:spcAft>
                <a:spcPts val="0"/>
              </a:spcAft>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MOOC review:</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Reviewed 22 interviewees’ MOOCs </a:t>
            </a:r>
          </a:p>
          <a:p>
            <a:pPr lvl="1">
              <a:lnSpc>
                <a:spcPct val="150000"/>
              </a:lnSpc>
              <a:spcAft>
                <a:spcPts val="0"/>
              </a:spcAft>
              <a:buFont typeface="Arial" panose="020B0604020202020204" pitchFamily="34" charset="0"/>
              <a:buChar char="•"/>
            </a:pP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Data Collections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80</a:t>
            </a:fld>
            <a:endParaRPr lang="en-US" dirty="0"/>
          </a:p>
        </p:txBody>
      </p:sp>
      <p:pic>
        <p:nvPicPr>
          <p:cNvPr id="6" name="Picture 5">
            <a:extLst>
              <a:ext uri="{FF2B5EF4-FFF2-40B4-BE49-F238E27FC236}">
                <a16:creationId xmlns:a16="http://schemas.microsoft.com/office/drawing/2014/main" id="{402948D3-194C-4C1D-8384-BF44B70AB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1978" y="4241800"/>
            <a:ext cx="3048819" cy="2032546"/>
          </a:xfrm>
          <a:prstGeom prst="rect">
            <a:avLst/>
          </a:prstGeom>
        </p:spPr>
      </p:pic>
    </p:spTree>
    <p:extLst>
      <p:ext uri="{BB962C8B-B14F-4D97-AF65-F5344CB8AC3E}">
        <p14:creationId xmlns:p14="http://schemas.microsoft.com/office/powerpoint/2010/main" val="3689599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8938259" cy="5086647"/>
          </a:xfrm>
        </p:spPr>
        <p:txBody>
          <a:bodyPr>
            <a:noAutofit/>
          </a:bodyPr>
          <a:lstStyle/>
          <a:p>
            <a:pPr marL="457200" lvl="1" indent="0">
              <a:lnSpc>
                <a:spcPct val="150000"/>
              </a:lnSpc>
              <a:spcAft>
                <a:spcPts val="0"/>
              </a:spcAft>
              <a:buNone/>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Interview:</a:t>
            </a: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Data Collections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145988259"/>
              </p:ext>
            </p:extLst>
          </p:nvPr>
        </p:nvGraphicFramePr>
        <p:xfrm>
          <a:off x="62864" y="47636"/>
          <a:ext cx="8938259" cy="6703557"/>
        </p:xfrm>
        <a:graphic>
          <a:graphicData uri="http://schemas.openxmlformats.org/drawingml/2006/table">
            <a:tbl>
              <a:tblPr>
                <a:tableStyleId>{5C22544A-7EE6-4342-B048-85BDC9FD1C3A}</a:tableStyleId>
              </a:tblPr>
              <a:tblGrid>
                <a:gridCol w="1093167">
                  <a:extLst>
                    <a:ext uri="{9D8B030D-6E8A-4147-A177-3AD203B41FA5}">
                      <a16:colId xmlns:a16="http://schemas.microsoft.com/office/drawing/2014/main" val="932521007"/>
                    </a:ext>
                  </a:extLst>
                </a:gridCol>
                <a:gridCol w="1157473">
                  <a:extLst>
                    <a:ext uri="{9D8B030D-6E8A-4147-A177-3AD203B41FA5}">
                      <a16:colId xmlns:a16="http://schemas.microsoft.com/office/drawing/2014/main" val="2967012757"/>
                    </a:ext>
                  </a:extLst>
                </a:gridCol>
                <a:gridCol w="1414690">
                  <a:extLst>
                    <a:ext uri="{9D8B030D-6E8A-4147-A177-3AD203B41FA5}">
                      <a16:colId xmlns:a16="http://schemas.microsoft.com/office/drawing/2014/main" val="1584354629"/>
                    </a:ext>
                  </a:extLst>
                </a:gridCol>
                <a:gridCol w="964561">
                  <a:extLst>
                    <a:ext uri="{9D8B030D-6E8A-4147-A177-3AD203B41FA5}">
                      <a16:colId xmlns:a16="http://schemas.microsoft.com/office/drawing/2014/main" val="3247053123"/>
                    </a:ext>
                  </a:extLst>
                </a:gridCol>
                <a:gridCol w="900257">
                  <a:extLst>
                    <a:ext uri="{9D8B030D-6E8A-4147-A177-3AD203B41FA5}">
                      <a16:colId xmlns:a16="http://schemas.microsoft.com/office/drawing/2014/main" val="4188251888"/>
                    </a:ext>
                  </a:extLst>
                </a:gridCol>
                <a:gridCol w="1093167">
                  <a:extLst>
                    <a:ext uri="{9D8B030D-6E8A-4147-A177-3AD203B41FA5}">
                      <a16:colId xmlns:a16="http://schemas.microsoft.com/office/drawing/2014/main" val="1202228989"/>
                    </a:ext>
                  </a:extLst>
                </a:gridCol>
                <a:gridCol w="964561">
                  <a:extLst>
                    <a:ext uri="{9D8B030D-6E8A-4147-A177-3AD203B41FA5}">
                      <a16:colId xmlns:a16="http://schemas.microsoft.com/office/drawing/2014/main" val="4084844666"/>
                    </a:ext>
                  </a:extLst>
                </a:gridCol>
                <a:gridCol w="1350383">
                  <a:extLst>
                    <a:ext uri="{9D8B030D-6E8A-4147-A177-3AD203B41FA5}">
                      <a16:colId xmlns:a16="http://schemas.microsoft.com/office/drawing/2014/main" val="625979330"/>
                    </a:ext>
                  </a:extLst>
                </a:gridCol>
              </a:tblGrid>
              <a:tr h="291459">
                <a:tc>
                  <a:txBody>
                    <a:bodyPr/>
                    <a:lstStyle/>
                    <a:p>
                      <a:pPr>
                        <a:lnSpc>
                          <a:spcPct val="200000"/>
                        </a:lnSpc>
                        <a:spcAft>
                          <a:spcPts val="0"/>
                        </a:spcAft>
                      </a:pPr>
                      <a:r>
                        <a:rPr lang="en-US" sz="1000" dirty="0">
                          <a:effectLst/>
                        </a:rPr>
                        <a:t>Pseudonym</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Country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Subject area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Platform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Gender</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No. of O/B</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No. of 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Mode of the M</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125211775"/>
                  </a:ext>
                </a:extLst>
              </a:tr>
              <a:tr h="291459">
                <a:tc>
                  <a:txBody>
                    <a:bodyPr/>
                    <a:lstStyle/>
                    <a:p>
                      <a:pPr>
                        <a:lnSpc>
                          <a:spcPct val="200000"/>
                        </a:lnSpc>
                        <a:spcAft>
                          <a:spcPts val="0"/>
                        </a:spcAft>
                      </a:pPr>
                      <a:r>
                        <a:rPr lang="en-US" sz="1000">
                          <a:effectLst/>
                        </a:rPr>
                        <a:t>Lucas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without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024155218"/>
                  </a:ext>
                </a:extLst>
              </a:tr>
              <a:tr h="291459">
                <a:tc>
                  <a:txBody>
                    <a:bodyPr/>
                    <a:lstStyle/>
                    <a:p>
                      <a:pPr>
                        <a:lnSpc>
                          <a:spcPct val="200000"/>
                        </a:lnSpc>
                        <a:spcAft>
                          <a:spcPts val="0"/>
                        </a:spcAft>
                      </a:pPr>
                      <a:r>
                        <a:rPr lang="en-US" sz="1000">
                          <a:effectLst/>
                        </a:rPr>
                        <a:t>Branden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Udacity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589680309"/>
                  </a:ext>
                </a:extLst>
              </a:tr>
              <a:tr h="291459">
                <a:tc>
                  <a:txBody>
                    <a:bodyPr/>
                    <a:lstStyle/>
                    <a:p>
                      <a:pPr>
                        <a:lnSpc>
                          <a:spcPct val="200000"/>
                        </a:lnSpc>
                        <a:spcAft>
                          <a:spcPts val="0"/>
                        </a:spcAft>
                      </a:pPr>
                      <a:r>
                        <a:rPr lang="en-US" sz="1000">
                          <a:effectLst/>
                        </a:rPr>
                        <a:t>Logan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Literacy and Language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070089059"/>
                  </a:ext>
                </a:extLst>
              </a:tr>
              <a:tr h="291459">
                <a:tc>
                  <a:txBody>
                    <a:bodyPr/>
                    <a:lstStyle/>
                    <a:p>
                      <a:pPr>
                        <a:lnSpc>
                          <a:spcPct val="200000"/>
                        </a:lnSpc>
                        <a:spcAft>
                          <a:spcPts val="0"/>
                        </a:spcAft>
                      </a:pPr>
                      <a:r>
                        <a:rPr lang="en-US" sz="1000">
                          <a:effectLst/>
                        </a:rPr>
                        <a:t>Emma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Literacy and Language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2704511123"/>
                  </a:ext>
                </a:extLst>
              </a:tr>
              <a:tr h="291459">
                <a:tc>
                  <a:txBody>
                    <a:bodyPr/>
                    <a:lstStyle/>
                    <a:p>
                      <a:pPr>
                        <a:lnSpc>
                          <a:spcPct val="200000"/>
                        </a:lnSpc>
                        <a:spcAft>
                          <a:spcPts val="0"/>
                        </a:spcAft>
                      </a:pPr>
                      <a:r>
                        <a:rPr lang="en-US" sz="1000">
                          <a:effectLst/>
                        </a:rPr>
                        <a:t>Jason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693329964"/>
                  </a:ext>
                </a:extLst>
              </a:tr>
              <a:tr h="291459">
                <a:tc>
                  <a:txBody>
                    <a:bodyPr/>
                    <a:lstStyle/>
                    <a:p>
                      <a:pPr>
                        <a:lnSpc>
                          <a:spcPct val="200000"/>
                        </a:lnSpc>
                        <a:spcAft>
                          <a:spcPts val="0"/>
                        </a:spcAft>
                      </a:pPr>
                      <a:r>
                        <a:rPr lang="en-US" sz="1000">
                          <a:effectLst/>
                        </a:rPr>
                        <a:t>Jackson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Medicine and health</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872497671"/>
                  </a:ext>
                </a:extLst>
              </a:tr>
              <a:tr h="291459">
                <a:tc>
                  <a:txBody>
                    <a:bodyPr/>
                    <a:lstStyle/>
                    <a:p>
                      <a:pPr>
                        <a:lnSpc>
                          <a:spcPct val="200000"/>
                        </a:lnSpc>
                        <a:spcAft>
                          <a:spcPts val="0"/>
                        </a:spcAft>
                      </a:pPr>
                      <a:r>
                        <a:rPr lang="en-US" sz="1000" dirty="0">
                          <a:effectLst/>
                        </a:rPr>
                        <a:t>Samuel</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4</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560915896"/>
                  </a:ext>
                </a:extLst>
              </a:tr>
              <a:tr h="291459">
                <a:tc>
                  <a:txBody>
                    <a:bodyPr/>
                    <a:lstStyle/>
                    <a:p>
                      <a:pPr>
                        <a:lnSpc>
                          <a:spcPct val="200000"/>
                        </a:lnSpc>
                        <a:spcAft>
                          <a:spcPts val="0"/>
                        </a:spcAft>
                      </a:pPr>
                      <a:r>
                        <a:rPr lang="en-US" sz="1000">
                          <a:effectLst/>
                        </a:rPr>
                        <a:t>Hannah</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Blackboard</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2980947886"/>
                  </a:ext>
                </a:extLst>
              </a:tr>
              <a:tr h="291459">
                <a:tc>
                  <a:txBody>
                    <a:bodyPr/>
                    <a:lstStyle/>
                    <a:p>
                      <a:pPr>
                        <a:lnSpc>
                          <a:spcPct val="200000"/>
                        </a:lnSpc>
                        <a:spcAft>
                          <a:spcPts val="0"/>
                        </a:spcAft>
                      </a:pPr>
                      <a:r>
                        <a:rPr lang="en-US" sz="1000">
                          <a:effectLst/>
                        </a:rPr>
                        <a:t>Ashley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4198779683"/>
                  </a:ext>
                </a:extLst>
              </a:tr>
              <a:tr h="291459">
                <a:tc>
                  <a:txBody>
                    <a:bodyPr/>
                    <a:lstStyle/>
                    <a:p>
                      <a:pPr>
                        <a:lnSpc>
                          <a:spcPct val="200000"/>
                        </a:lnSpc>
                        <a:spcAft>
                          <a:spcPts val="0"/>
                        </a:spcAft>
                      </a:pPr>
                      <a:r>
                        <a:rPr lang="en-US" sz="1000">
                          <a:effectLst/>
                        </a:rPr>
                        <a:t>Andrew</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UK</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Art</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749202830"/>
                  </a:ext>
                </a:extLst>
              </a:tr>
              <a:tr h="291459">
                <a:tc>
                  <a:txBody>
                    <a:bodyPr/>
                    <a:lstStyle/>
                    <a:p>
                      <a:pPr>
                        <a:lnSpc>
                          <a:spcPct val="200000"/>
                        </a:lnSpc>
                        <a:spcAft>
                          <a:spcPts val="0"/>
                        </a:spcAft>
                      </a:pPr>
                      <a:r>
                        <a:rPr lang="en-US" sz="1000">
                          <a:effectLst/>
                        </a:rPr>
                        <a:t>Emily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Medicine and health</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531500456"/>
                  </a:ext>
                </a:extLst>
              </a:tr>
              <a:tr h="291459">
                <a:tc>
                  <a:txBody>
                    <a:bodyPr/>
                    <a:lstStyle/>
                    <a:p>
                      <a:pPr>
                        <a:lnSpc>
                          <a:spcPct val="200000"/>
                        </a:lnSpc>
                        <a:spcAft>
                          <a:spcPts val="0"/>
                        </a:spcAft>
                      </a:pPr>
                      <a:r>
                        <a:rPr lang="en-US" sz="1000">
                          <a:effectLst/>
                        </a:rPr>
                        <a:t>Aiden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835498455"/>
                  </a:ext>
                </a:extLst>
              </a:tr>
              <a:tr h="291459">
                <a:tc>
                  <a:txBody>
                    <a:bodyPr/>
                    <a:lstStyle/>
                    <a:p>
                      <a:pPr>
                        <a:lnSpc>
                          <a:spcPct val="200000"/>
                        </a:lnSpc>
                        <a:spcAft>
                          <a:spcPts val="0"/>
                        </a:spcAft>
                      </a:pPr>
                      <a:r>
                        <a:rPr lang="en-US" sz="1000">
                          <a:effectLst/>
                        </a:rPr>
                        <a:t>Henry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741285091"/>
                  </a:ext>
                </a:extLst>
              </a:tr>
              <a:tr h="291459">
                <a:tc>
                  <a:txBody>
                    <a:bodyPr/>
                    <a:lstStyle/>
                    <a:p>
                      <a:pPr>
                        <a:lnSpc>
                          <a:spcPct val="200000"/>
                        </a:lnSpc>
                        <a:spcAft>
                          <a:spcPts val="0"/>
                        </a:spcAft>
                      </a:pPr>
                      <a:r>
                        <a:rPr lang="en-US" sz="1000">
                          <a:effectLst/>
                        </a:rPr>
                        <a:t>Joseph</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Medicine and health</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998606272"/>
                  </a:ext>
                </a:extLst>
              </a:tr>
              <a:tr h="291459">
                <a:tc>
                  <a:txBody>
                    <a:bodyPr/>
                    <a:lstStyle/>
                    <a:p>
                      <a:pPr>
                        <a:lnSpc>
                          <a:spcPct val="200000"/>
                        </a:lnSpc>
                        <a:spcAft>
                          <a:spcPts val="0"/>
                        </a:spcAft>
                      </a:pPr>
                      <a:r>
                        <a:rPr lang="en-US" sz="1000">
                          <a:effectLst/>
                        </a:rPr>
                        <a:t>Joshua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Literacy and language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658792718"/>
                  </a:ext>
                </a:extLst>
              </a:tr>
              <a:tr h="291459">
                <a:tc>
                  <a:txBody>
                    <a:bodyPr/>
                    <a:lstStyle/>
                    <a:p>
                      <a:pPr>
                        <a:lnSpc>
                          <a:spcPct val="200000"/>
                        </a:lnSpc>
                        <a:spcAft>
                          <a:spcPts val="0"/>
                        </a:spcAft>
                      </a:pPr>
                      <a:r>
                        <a:rPr lang="en-US" sz="1000">
                          <a:effectLst/>
                        </a:rPr>
                        <a:t>Mason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Australia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604983841"/>
                  </a:ext>
                </a:extLst>
              </a:tr>
              <a:tr h="291459">
                <a:tc>
                  <a:txBody>
                    <a:bodyPr/>
                    <a:lstStyle/>
                    <a:p>
                      <a:pPr>
                        <a:lnSpc>
                          <a:spcPct val="200000"/>
                        </a:lnSpc>
                        <a:spcAft>
                          <a:spcPts val="0"/>
                        </a:spcAft>
                      </a:pPr>
                      <a:r>
                        <a:rPr lang="en-US" sz="1000">
                          <a:effectLst/>
                        </a:rPr>
                        <a:t>Ethan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Australia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Business </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without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4046286174"/>
                  </a:ext>
                </a:extLst>
              </a:tr>
              <a:tr h="291459">
                <a:tc>
                  <a:txBody>
                    <a:bodyPr/>
                    <a:lstStyle/>
                    <a:p>
                      <a:pPr>
                        <a:lnSpc>
                          <a:spcPct val="200000"/>
                        </a:lnSpc>
                        <a:spcAft>
                          <a:spcPts val="0"/>
                        </a:spcAft>
                      </a:pPr>
                      <a:r>
                        <a:rPr lang="en-US" sz="1000">
                          <a:effectLst/>
                        </a:rPr>
                        <a:t>Ben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Australia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299455981"/>
                  </a:ext>
                </a:extLst>
              </a:tr>
              <a:tr h="291459">
                <a:tc>
                  <a:txBody>
                    <a:bodyPr/>
                    <a:lstStyle/>
                    <a:p>
                      <a:pPr>
                        <a:lnSpc>
                          <a:spcPct val="200000"/>
                        </a:lnSpc>
                        <a:spcAft>
                          <a:spcPts val="0"/>
                        </a:spcAft>
                      </a:pPr>
                      <a:r>
                        <a:rPr lang="en-US" sz="1000">
                          <a:effectLst/>
                        </a:rPr>
                        <a:t>Paul</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France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Computer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894269424"/>
                  </a:ext>
                </a:extLst>
              </a:tr>
              <a:tr h="291459">
                <a:tc>
                  <a:txBody>
                    <a:bodyPr/>
                    <a:lstStyle/>
                    <a:p>
                      <a:pPr>
                        <a:lnSpc>
                          <a:spcPct val="200000"/>
                        </a:lnSpc>
                        <a:spcAft>
                          <a:spcPts val="0"/>
                        </a:spcAft>
                      </a:pPr>
                      <a:r>
                        <a:rPr lang="en-US" sz="1000">
                          <a:effectLst/>
                        </a:rPr>
                        <a:t>Fernando</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Belgium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Research methods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Blackboard</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398875664"/>
                  </a:ext>
                </a:extLst>
              </a:tr>
              <a:tr h="291459">
                <a:tc>
                  <a:txBody>
                    <a:bodyPr/>
                    <a:lstStyle/>
                    <a:p>
                      <a:pPr>
                        <a:lnSpc>
                          <a:spcPct val="200000"/>
                        </a:lnSpc>
                        <a:spcAft>
                          <a:spcPts val="0"/>
                        </a:spcAft>
                      </a:pPr>
                      <a:r>
                        <a:rPr lang="en-US" sz="1000">
                          <a:effectLst/>
                        </a:rPr>
                        <a:t>Jacob</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Netherland</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313894095"/>
                  </a:ext>
                </a:extLst>
              </a:tr>
              <a:tr h="291459">
                <a:tc>
                  <a:txBody>
                    <a:bodyPr/>
                    <a:lstStyle/>
                    <a:p>
                      <a:pPr>
                        <a:lnSpc>
                          <a:spcPct val="200000"/>
                        </a:lnSpc>
                        <a:spcAft>
                          <a:spcPts val="0"/>
                        </a:spcAft>
                      </a:pPr>
                      <a:r>
                        <a:rPr lang="en-US" sz="1000">
                          <a:effectLst/>
                        </a:rPr>
                        <a:t>Dylan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Israel</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I without T</a:t>
                      </a:r>
                      <a:endParaRPr lang="en-US" sz="1000" dirty="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608771985"/>
                  </a:ext>
                </a:extLst>
              </a:tr>
            </a:tbl>
          </a:graphicData>
        </a:graphic>
      </p:graphicFrame>
      <p:sp>
        <p:nvSpPr>
          <p:cNvPr id="6" name="Slide Number Placeholder 5"/>
          <p:cNvSpPr>
            <a:spLocks noGrp="1"/>
          </p:cNvSpPr>
          <p:nvPr>
            <p:ph type="sldNum" sz="quarter" idx="4"/>
          </p:nvPr>
        </p:nvSpPr>
        <p:spPr>
          <a:xfrm>
            <a:off x="6457950" y="6452146"/>
            <a:ext cx="2057400" cy="365125"/>
          </a:xfrm>
        </p:spPr>
        <p:txBody>
          <a:bodyPr/>
          <a:lstStyle/>
          <a:p>
            <a:fld id="{136F273C-9302-4EE3-8F13-E17C1857F5E7}" type="slidenum">
              <a:rPr lang="en-US" smtClean="0"/>
              <a:t>81</a:t>
            </a:fld>
            <a:endParaRPr lang="en-US" dirty="0"/>
          </a:p>
        </p:txBody>
      </p:sp>
    </p:spTree>
    <p:extLst>
      <p:ext uri="{BB962C8B-B14F-4D97-AF65-F5344CB8AC3E}">
        <p14:creationId xmlns:p14="http://schemas.microsoft.com/office/powerpoint/2010/main" val="335989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Data Analysis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8" name="Table 7">
            <a:extLst>
              <a:ext uri="{FF2B5EF4-FFF2-40B4-BE49-F238E27FC236}">
                <a16:creationId xmlns:a16="http://schemas.microsoft.com/office/drawing/2014/main" id="{B1544EA5-27D4-4F66-B81E-806191987632}"/>
              </a:ext>
            </a:extLst>
          </p:cNvPr>
          <p:cNvGraphicFramePr>
            <a:graphicFrameLocks noGrp="1"/>
          </p:cNvGraphicFramePr>
          <p:nvPr>
            <p:extLst>
              <p:ext uri="{D42A27DB-BD31-4B8C-83A1-F6EECF244321}">
                <p14:modId xmlns:p14="http://schemas.microsoft.com/office/powerpoint/2010/main" val="3831691522"/>
              </p:ext>
            </p:extLst>
          </p:nvPr>
        </p:nvGraphicFramePr>
        <p:xfrm>
          <a:off x="377190" y="2094538"/>
          <a:ext cx="8345433" cy="3394295"/>
        </p:xfrm>
        <a:graphic>
          <a:graphicData uri="http://schemas.openxmlformats.org/drawingml/2006/table">
            <a:tbl>
              <a:tblPr firstRow="1" bandRow="1">
                <a:tableStyleId>{7E9639D4-E3E2-4D34-9284-5A2195B3D0D7}</a:tableStyleId>
              </a:tblPr>
              <a:tblGrid>
                <a:gridCol w="929040">
                  <a:extLst>
                    <a:ext uri="{9D8B030D-6E8A-4147-A177-3AD203B41FA5}">
                      <a16:colId xmlns:a16="http://schemas.microsoft.com/office/drawing/2014/main" val="20000"/>
                    </a:ext>
                  </a:extLst>
                </a:gridCol>
                <a:gridCol w="1709975">
                  <a:extLst>
                    <a:ext uri="{9D8B030D-6E8A-4147-A177-3AD203B41FA5}">
                      <a16:colId xmlns:a16="http://schemas.microsoft.com/office/drawing/2014/main" val="20001"/>
                    </a:ext>
                  </a:extLst>
                </a:gridCol>
                <a:gridCol w="3877736">
                  <a:extLst>
                    <a:ext uri="{9D8B030D-6E8A-4147-A177-3AD203B41FA5}">
                      <a16:colId xmlns:a16="http://schemas.microsoft.com/office/drawing/2014/main" val="20002"/>
                    </a:ext>
                  </a:extLst>
                </a:gridCol>
                <a:gridCol w="1828682">
                  <a:extLst>
                    <a:ext uri="{9D8B030D-6E8A-4147-A177-3AD203B41FA5}">
                      <a16:colId xmlns:a16="http://schemas.microsoft.com/office/drawing/2014/main" val="1749075409"/>
                    </a:ext>
                  </a:extLst>
                </a:gridCol>
              </a:tblGrid>
              <a:tr h="499852">
                <a:tc>
                  <a:txBody>
                    <a:bodyPr/>
                    <a:lstStyle/>
                    <a:p>
                      <a:pPr algn="ctr"/>
                      <a:r>
                        <a:rPr lang="en-US" sz="1800" dirty="0"/>
                        <a:t>RQs</a:t>
                      </a:r>
                      <a:endParaRPr lang="en-US" sz="1800" b="1"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gn="ctr">
                        <a:lnSpc>
                          <a:spcPct val="150000"/>
                        </a:lnSpc>
                        <a:spcBef>
                          <a:spcPts val="0"/>
                        </a:spcBef>
                        <a:spcAft>
                          <a:spcPts val="0"/>
                        </a:spcAft>
                      </a:pPr>
                      <a:r>
                        <a:rPr lang="en-US" sz="1800" dirty="0">
                          <a:effectLst/>
                        </a:rPr>
                        <a:t>Data Sources</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effectLst/>
                        </a:rPr>
                        <a:t>Data analysis</a:t>
                      </a:r>
                      <a:endParaRPr lang="en-US" sz="1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effectLst/>
                        </a:rPr>
                        <a:t>Tools</a:t>
                      </a:r>
                      <a:endParaRPr lang="en-US" sz="1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0"/>
                  </a:ext>
                </a:extLst>
              </a:tr>
              <a:tr h="1226909">
                <a:tc>
                  <a:txBody>
                    <a:bodyPr/>
                    <a:lstStyle/>
                    <a:p>
                      <a:pPr algn="l"/>
                      <a:r>
                        <a:rPr lang="en-US" sz="1800" dirty="0"/>
                        <a:t>RQ1</a:t>
                      </a:r>
                      <a:endPar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gn="just">
                        <a:lnSpc>
                          <a:spcPct val="150000"/>
                        </a:lnSpc>
                        <a:spcBef>
                          <a:spcPts val="0"/>
                        </a:spcBef>
                        <a:spcAft>
                          <a:spcPts val="0"/>
                        </a:spcAft>
                      </a:pPr>
                      <a:r>
                        <a:rPr lang="en-US" sz="1800" dirty="0">
                          <a:effectLst/>
                        </a:rPr>
                        <a:t>Survey</a:t>
                      </a:r>
                    </a:p>
                    <a:p>
                      <a:pPr marL="0" marR="0" algn="just">
                        <a:lnSpc>
                          <a:spcPct val="150000"/>
                        </a:lnSpc>
                        <a:spcBef>
                          <a:spcPts val="0"/>
                        </a:spcBef>
                        <a:spcAft>
                          <a:spcPts val="0"/>
                        </a:spcAft>
                      </a:pPr>
                      <a:r>
                        <a:rPr lang="en-US" sz="1800" dirty="0">
                          <a:effectLst/>
                        </a:rPr>
                        <a:t>Interview</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just">
                        <a:lnSpc>
                          <a:spcPct val="150000"/>
                        </a:lnSpc>
                        <a:spcBef>
                          <a:spcPts val="0"/>
                        </a:spcBef>
                        <a:spcAft>
                          <a:spcPts val="0"/>
                        </a:spcAft>
                      </a:pPr>
                      <a:r>
                        <a:rPr lang="en-US" sz="1800" dirty="0">
                          <a:effectLst/>
                        </a:rPr>
                        <a:t>Descriptive statistics</a:t>
                      </a:r>
                    </a:p>
                    <a:p>
                      <a:pPr marL="0" marR="0" algn="just">
                        <a:lnSpc>
                          <a:spcPct val="150000"/>
                        </a:lnSpc>
                        <a:spcBef>
                          <a:spcPts val="0"/>
                        </a:spcBef>
                        <a:spcAft>
                          <a:spcPts val="0"/>
                        </a:spcAft>
                      </a:pPr>
                      <a:r>
                        <a:rPr lang="fr-FR" sz="1800" dirty="0">
                          <a:effectLst/>
                        </a:rPr>
                        <a:t>Content </a:t>
                      </a:r>
                      <a:r>
                        <a:rPr lang="fr-FR" sz="1800" dirty="0" err="1">
                          <a:effectLst/>
                        </a:rPr>
                        <a:t>analysis</a:t>
                      </a:r>
                      <a:r>
                        <a:rPr lang="fr-FR" sz="1800" dirty="0">
                          <a:effectLst/>
                        </a:rPr>
                        <a:t> </a:t>
                      </a:r>
                      <a:r>
                        <a:rPr lang="fr-FR" sz="1600" dirty="0">
                          <a:effectLst/>
                        </a:rPr>
                        <a:t>(</a:t>
                      </a:r>
                      <a:r>
                        <a:rPr lang="fr-FR" sz="1600" dirty="0" err="1">
                          <a:effectLst/>
                        </a:rPr>
                        <a:t>Elo</a:t>
                      </a:r>
                      <a:r>
                        <a:rPr lang="fr-FR" sz="1600" dirty="0">
                          <a:effectLst/>
                        </a:rPr>
                        <a:t> &amp; </a:t>
                      </a:r>
                      <a:r>
                        <a:rPr lang="fr-FR" sz="1600" dirty="0" err="1">
                          <a:effectLst/>
                        </a:rPr>
                        <a:t>Kyngäs</a:t>
                      </a:r>
                      <a:r>
                        <a:rPr lang="fr-FR" sz="1600" dirty="0">
                          <a:effectLst/>
                        </a:rPr>
                        <a:t>, 2008) </a:t>
                      </a:r>
                    </a:p>
                  </a:txBody>
                  <a:tcPr marL="68580" marR="68580" marT="0" marB="0"/>
                </a:tc>
                <a:tc>
                  <a:txBody>
                    <a:bodyPr/>
                    <a:lstStyle/>
                    <a:p>
                      <a:pPr marL="0" marR="0" algn="just">
                        <a:lnSpc>
                          <a:spcPct val="150000"/>
                        </a:lnSpc>
                        <a:spcBef>
                          <a:spcPts val="0"/>
                        </a:spcBef>
                        <a:spcAft>
                          <a:spcPts val="0"/>
                        </a:spcAft>
                      </a:pPr>
                      <a:r>
                        <a:rPr lang="en-US" sz="1800" dirty="0">
                          <a:effectLst/>
                        </a:rPr>
                        <a:t>SPSS</a:t>
                      </a:r>
                    </a:p>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dirty="0" err="1">
                          <a:effectLst/>
                        </a:rPr>
                        <a:t>NVivo</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1"/>
                  </a:ext>
                </a:extLst>
              </a:tr>
              <a:tr h="817939">
                <a:tc>
                  <a:txBody>
                    <a:bodyPr/>
                    <a:lstStyle/>
                    <a:p>
                      <a:pPr marL="0" algn="l" defTabSz="914400" rtl="0" eaLnBrk="1" latinLnBrk="0" hangingPunct="1"/>
                      <a:r>
                        <a:rPr lang="en-US" sz="1800" kern="1200" dirty="0"/>
                        <a:t>RQ2</a:t>
                      </a:r>
                      <a:endParaRPr lang="en-US" sz="18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gn="just">
                        <a:lnSpc>
                          <a:spcPct val="150000"/>
                        </a:lnSpc>
                        <a:spcBef>
                          <a:spcPts val="0"/>
                        </a:spcBef>
                        <a:spcAft>
                          <a:spcPts val="0"/>
                        </a:spcAft>
                      </a:pPr>
                      <a:r>
                        <a:rPr lang="en-US" sz="1800" dirty="0">
                          <a:effectLst/>
                        </a:rPr>
                        <a:t>Survey</a:t>
                      </a:r>
                    </a:p>
                    <a:p>
                      <a:pPr marL="0" marR="0" algn="just">
                        <a:lnSpc>
                          <a:spcPct val="150000"/>
                        </a:lnSpc>
                        <a:spcBef>
                          <a:spcPts val="0"/>
                        </a:spcBef>
                        <a:spcAft>
                          <a:spcPts val="0"/>
                        </a:spcAft>
                      </a:pPr>
                      <a:r>
                        <a:rPr lang="en-US" sz="1800" dirty="0">
                          <a:effectLst/>
                        </a:rPr>
                        <a:t>Interview</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just">
                        <a:lnSpc>
                          <a:spcPct val="150000"/>
                        </a:lnSpc>
                        <a:spcBef>
                          <a:spcPts val="0"/>
                        </a:spcBef>
                        <a:spcAft>
                          <a:spcPts val="0"/>
                        </a:spcAft>
                      </a:pPr>
                      <a:r>
                        <a:rPr lang="en-US" sz="1800" dirty="0">
                          <a:effectLst/>
                        </a:rPr>
                        <a:t>Descriptive statistics</a:t>
                      </a:r>
                    </a:p>
                    <a:p>
                      <a:pPr marL="0" marR="0" algn="just">
                        <a:lnSpc>
                          <a:spcPct val="150000"/>
                        </a:lnSpc>
                        <a:spcBef>
                          <a:spcPts val="0"/>
                        </a:spcBef>
                        <a:spcAft>
                          <a:spcPts val="0"/>
                        </a:spcAft>
                      </a:pPr>
                      <a:r>
                        <a:rPr lang="fr-FR" sz="1800" dirty="0">
                          <a:effectLst/>
                        </a:rPr>
                        <a:t>Content </a:t>
                      </a:r>
                      <a:r>
                        <a:rPr lang="fr-FR" sz="1800" dirty="0" err="1">
                          <a:effectLst/>
                        </a:rPr>
                        <a:t>analysis</a:t>
                      </a:r>
                      <a:r>
                        <a:rPr lang="fr-FR" sz="1800" dirty="0">
                          <a:effectLst/>
                        </a:rPr>
                        <a:t> </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dirty="0">
                          <a:effectLst/>
                        </a:rPr>
                        <a:t>SPSS </a:t>
                      </a:r>
                    </a:p>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dirty="0" err="1">
                          <a:effectLst/>
                        </a:rPr>
                        <a:t>NVivo</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2"/>
                  </a:ext>
                </a:extLst>
              </a:tr>
              <a:tr h="849595">
                <a:tc>
                  <a:txBody>
                    <a:bodyPr/>
                    <a:lstStyle/>
                    <a:p>
                      <a:pPr algn="l"/>
                      <a:r>
                        <a:rPr lang="en-US" sz="1800" kern="1200" dirty="0"/>
                        <a:t>RQ3</a:t>
                      </a:r>
                      <a:endPar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gn="just">
                        <a:lnSpc>
                          <a:spcPct val="150000"/>
                        </a:lnSpc>
                        <a:spcBef>
                          <a:spcPts val="0"/>
                        </a:spcBef>
                        <a:spcAft>
                          <a:spcPts val="0"/>
                        </a:spcAft>
                      </a:pPr>
                      <a:r>
                        <a:rPr lang="en-US" sz="1800">
                          <a:effectLst/>
                        </a:rPr>
                        <a:t>Interview</a:t>
                      </a:r>
                    </a:p>
                    <a:p>
                      <a:pPr marL="0" marR="0" algn="just">
                        <a:lnSpc>
                          <a:spcPct val="150000"/>
                        </a:lnSpc>
                        <a:spcBef>
                          <a:spcPts val="0"/>
                        </a:spcBef>
                        <a:spcAft>
                          <a:spcPts val="0"/>
                        </a:spcAft>
                      </a:pPr>
                      <a:r>
                        <a:rPr lang="en-US" sz="1800">
                          <a:effectLst/>
                        </a:rPr>
                        <a:t>Course review</a:t>
                      </a:r>
                      <a:endParaRPr lang="en-US" sz="1800" b="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just">
                        <a:lnSpc>
                          <a:spcPct val="150000"/>
                        </a:lnSpc>
                        <a:spcBef>
                          <a:spcPts val="0"/>
                        </a:spcBef>
                        <a:spcAft>
                          <a:spcPts val="0"/>
                        </a:spcAft>
                      </a:pPr>
                      <a:r>
                        <a:rPr lang="fr-FR" sz="1800" dirty="0">
                          <a:effectLst/>
                        </a:rPr>
                        <a:t>Content </a:t>
                      </a:r>
                      <a:r>
                        <a:rPr lang="fr-FR" sz="1800" dirty="0" err="1">
                          <a:effectLst/>
                        </a:rPr>
                        <a:t>analysis</a:t>
                      </a:r>
                      <a:endParaRPr lang="fr-FR" sz="1800" dirty="0">
                        <a:effectLst/>
                      </a:endParaRPr>
                    </a:p>
                    <a:p>
                      <a:pPr marL="0" marR="0" algn="just">
                        <a:lnSpc>
                          <a:spcPct val="150000"/>
                        </a:lnSpc>
                        <a:spcBef>
                          <a:spcPts val="0"/>
                        </a:spcBef>
                        <a:spcAft>
                          <a:spcPts val="0"/>
                        </a:spcAft>
                      </a:pPr>
                      <a:r>
                        <a:rPr lang="fr-FR" sz="1800" dirty="0">
                          <a:effectLst/>
                        </a:rPr>
                        <a:t>Content </a:t>
                      </a:r>
                      <a:r>
                        <a:rPr lang="fr-FR" sz="1800" dirty="0" err="1">
                          <a:effectLst/>
                        </a:rPr>
                        <a:t>analysis</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dirty="0" err="1">
                          <a:effectLst/>
                        </a:rPr>
                        <a:t>NVivo</a:t>
                      </a:r>
                      <a:endParaRPr lang="en-US" sz="1800" dirty="0">
                        <a:effectLst/>
                      </a:endParaRPr>
                    </a:p>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dirty="0" err="1">
                          <a:effectLst/>
                        </a:rPr>
                        <a:t>NVivo</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82</a:t>
            </a:fld>
            <a:endParaRPr lang="en-US" dirty="0"/>
          </a:p>
        </p:txBody>
      </p:sp>
    </p:spTree>
    <p:extLst>
      <p:ext uri="{BB962C8B-B14F-4D97-AF65-F5344CB8AC3E}">
        <p14:creationId xmlns:p14="http://schemas.microsoft.com/office/powerpoint/2010/main" val="1990164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82F280-1953-4C80-AED4-2BC6AED71D6D}"/>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Research Context</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83</a:t>
            </a:fld>
            <a:endParaRPr lang="en-US" dirty="0"/>
          </a:p>
        </p:txBody>
      </p:sp>
      <p:graphicFrame>
        <p:nvGraphicFramePr>
          <p:cNvPr id="6" name="Chart 5"/>
          <p:cNvGraphicFramePr>
            <a:graphicFrameLocks/>
          </p:cNvGraphicFramePr>
          <p:nvPr>
            <p:extLst>
              <p:ext uri="{D42A27DB-BD31-4B8C-83A1-F6EECF244321}">
                <p14:modId xmlns:p14="http://schemas.microsoft.com/office/powerpoint/2010/main" val="599689232"/>
              </p:ext>
            </p:extLst>
          </p:nvPr>
        </p:nvGraphicFramePr>
        <p:xfrm>
          <a:off x="751840" y="1335832"/>
          <a:ext cx="7340600" cy="50479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34923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33350" y="1505887"/>
            <a:ext cx="8753475" cy="913463"/>
          </a:xfrm>
        </p:spPr>
        <p:txBody>
          <a:bodyPr>
            <a:noAutofit/>
          </a:bodyPr>
          <a:lstStyle/>
          <a:p>
            <a:pPr lvl="1">
              <a:lnSpc>
                <a:spcPct val="15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A majority of the MOOC instructors thought that these skills or attributes are not static, and that SDL as a set of skills can be educated or students’ personal attributes that can be changed.</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263236" y="474219"/>
            <a:ext cx="6340764" cy="57872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RQ1 Perceptions of SDL</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84</a:t>
            </a:fld>
            <a:endParaRPr lang="en-US" dirty="0"/>
          </a:p>
        </p:txBody>
      </p:sp>
      <p:graphicFrame>
        <p:nvGraphicFramePr>
          <p:cNvPr id="6" name="Chart 5"/>
          <p:cNvGraphicFramePr/>
          <p:nvPr>
            <p:extLst>
              <p:ext uri="{D42A27DB-BD31-4B8C-83A1-F6EECF244321}">
                <p14:modId xmlns:p14="http://schemas.microsoft.com/office/powerpoint/2010/main" val="3256814609"/>
              </p:ext>
            </p:extLst>
          </p:nvPr>
        </p:nvGraphicFramePr>
        <p:xfrm>
          <a:off x="657225" y="3028951"/>
          <a:ext cx="7858125" cy="34231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57641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739140" y="1505887"/>
            <a:ext cx="6850380" cy="3980513"/>
          </a:xfrm>
        </p:spPr>
        <p:txBody>
          <a:bodyPr>
            <a:noAutofit/>
          </a:bodyPr>
          <a:lstStyle/>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Emma’s understanding of SDL is more related to self-management and motivation. She said:</a:t>
            </a:r>
          </a:p>
          <a:p>
            <a:pPr marL="914400" lvl="2" indent="0">
              <a:spcAft>
                <a:spcPts val="0"/>
              </a:spcAft>
              <a:buNone/>
            </a:pPr>
            <a:r>
              <a:rPr lang="en-US" sz="2000" dirty="0">
                <a:latin typeface="Tahoma" panose="020B0604030504040204" pitchFamily="34" charset="0"/>
                <a:ea typeface="Tahoma" panose="020B0604030504040204" pitchFamily="34" charset="0"/>
                <a:cs typeface="Tahoma" panose="020B0604030504040204" pitchFamily="34" charset="0"/>
              </a:rPr>
              <a:t>“When I think about self-directed learning, I think about students </a:t>
            </a:r>
            <a:r>
              <a:rPr lang="en-US" sz="2000" b="1" dirty="0">
                <a:latin typeface="Tahoma" panose="020B0604030504040204" pitchFamily="34" charset="0"/>
                <a:ea typeface="Tahoma" panose="020B0604030504040204" pitchFamily="34" charset="0"/>
                <a:cs typeface="Tahoma" panose="020B0604030504040204" pitchFamily="34" charset="0"/>
              </a:rPr>
              <a:t>managing their time and managing the coursework on their own, and how it fits into their schedules and their lives, how they interact with materials</a:t>
            </a:r>
            <a:r>
              <a:rPr lang="en-US" sz="2000" dirty="0">
                <a:latin typeface="Tahoma" panose="020B0604030504040204" pitchFamily="34" charset="0"/>
                <a:ea typeface="Tahoma" panose="020B0604030504040204" pitchFamily="34" charset="0"/>
                <a:cs typeface="Tahoma" panose="020B0604030504040204" pitchFamily="34" charset="0"/>
              </a:rPr>
              <a:t>, what's going to keep them engaged.”</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RQ1 Interview Results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85</a:t>
            </a:fld>
            <a:endParaRPr lang="en-US" dirty="0"/>
          </a:p>
        </p:txBody>
      </p:sp>
      <p:pic>
        <p:nvPicPr>
          <p:cNvPr id="6" name="Picture 5" descr="A hand holding a cellphone&#10;&#10;Description automatically generated">
            <a:extLst>
              <a:ext uri="{FF2B5EF4-FFF2-40B4-BE49-F238E27FC236}">
                <a16:creationId xmlns:a16="http://schemas.microsoft.com/office/drawing/2014/main" id="{A4C204B1-C241-4877-8F3A-9DC2D3742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2440" y="4824260"/>
            <a:ext cx="2806700" cy="1627886"/>
          </a:xfrm>
          <a:prstGeom prst="rect">
            <a:avLst/>
          </a:prstGeom>
        </p:spPr>
      </p:pic>
    </p:spTree>
    <p:extLst>
      <p:ext uri="{BB962C8B-B14F-4D97-AF65-F5344CB8AC3E}">
        <p14:creationId xmlns:p14="http://schemas.microsoft.com/office/powerpoint/2010/main" val="467397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1626" y="1322677"/>
            <a:ext cx="8404102" cy="1315749"/>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Most of MOOC instructors thought that they can intentionally or unintentionally facilitate students’ SDL. </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RQ2 Perceptions of Facilitation of SDL</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86</a:t>
            </a:fld>
            <a:endParaRPr lang="en-US" dirty="0"/>
          </a:p>
        </p:txBody>
      </p:sp>
      <p:graphicFrame>
        <p:nvGraphicFramePr>
          <p:cNvPr id="6" name="Chart 5"/>
          <p:cNvGraphicFramePr/>
          <p:nvPr>
            <p:extLst>
              <p:ext uri="{D42A27DB-BD31-4B8C-83A1-F6EECF244321}">
                <p14:modId xmlns:p14="http://schemas.microsoft.com/office/powerpoint/2010/main" val="2897519917"/>
              </p:ext>
            </p:extLst>
          </p:nvPr>
        </p:nvGraphicFramePr>
        <p:xfrm>
          <a:off x="771524" y="2514600"/>
          <a:ext cx="7389496" cy="39375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42342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18135" y="1437307"/>
            <a:ext cx="7888605" cy="3846225"/>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Ashely emphasized the importance of both instructors’ facilitation and students’ SDL skills. She said: </a:t>
            </a:r>
          </a:p>
          <a:p>
            <a:pPr marL="914400" lvl="2" indent="0">
              <a:lnSpc>
                <a:spcPct val="150000"/>
              </a:lnSpc>
              <a:spcAft>
                <a:spcPts val="0"/>
              </a:spcAft>
              <a:buNone/>
            </a:pPr>
            <a:r>
              <a:rPr lang="en-US" sz="2000" dirty="0">
                <a:latin typeface="Tahoma" panose="020B0604030504040204" pitchFamily="34" charset="0"/>
                <a:ea typeface="Tahoma" panose="020B0604030504040204" pitchFamily="34" charset="0"/>
                <a:cs typeface="Tahoma" panose="020B0604030504040204" pitchFamily="34" charset="0"/>
              </a:rPr>
              <a:t>“The participant has a lot of flexibility on how they approach the content. I mean, obviously, we have things like assignments. We have things like online forums. And there're ways that we scaffold the learning experience. But there still is a lot of choice for the learner.”</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RQ2 Interview Results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87</a:t>
            </a:fld>
            <a:endParaRPr lang="en-US" dirty="0"/>
          </a:p>
        </p:txBody>
      </p:sp>
      <p:pic>
        <p:nvPicPr>
          <p:cNvPr id="6" name="Picture 5" descr="A picture containing laptop, computer, man, woman&#10;&#10;Description automatically generated">
            <a:extLst>
              <a:ext uri="{FF2B5EF4-FFF2-40B4-BE49-F238E27FC236}">
                <a16:creationId xmlns:a16="http://schemas.microsoft.com/office/drawing/2014/main" id="{07E886C1-E331-4F61-B0E7-59E650EAB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7688" y="4724082"/>
            <a:ext cx="2920524" cy="1767264"/>
          </a:xfrm>
          <a:prstGeom prst="rect">
            <a:avLst/>
          </a:prstGeom>
        </p:spPr>
      </p:pic>
    </p:spTree>
    <p:extLst>
      <p:ext uri="{BB962C8B-B14F-4D97-AF65-F5344CB8AC3E}">
        <p14:creationId xmlns:p14="http://schemas.microsoft.com/office/powerpoint/2010/main" val="1729802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Strategies to Facilitate SDL</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88</a:t>
            </a:fld>
            <a:endParaRPr lang="en-US" dirty="0"/>
          </a:p>
        </p:txBody>
      </p:sp>
      <p:sp>
        <p:nvSpPr>
          <p:cNvPr id="7"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23826" y="1240325"/>
            <a:ext cx="8394989" cy="2375712"/>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Students’ intrinsic motivation plays an important role. However, extrinsic motivation provided by the MOOCs might help transfer extrinsic motivation to intrinsic motivation. </a:t>
            </a:r>
          </a:p>
        </p:txBody>
      </p:sp>
      <p:graphicFrame>
        <p:nvGraphicFramePr>
          <p:cNvPr id="8" name="Table 7">
            <a:extLst>
              <a:ext uri="{FF2B5EF4-FFF2-40B4-BE49-F238E27FC236}">
                <a16:creationId xmlns:a16="http://schemas.microsoft.com/office/drawing/2014/main" id="{B1544EA5-27D4-4F66-B81E-806191987632}"/>
              </a:ext>
            </a:extLst>
          </p:cNvPr>
          <p:cNvGraphicFramePr>
            <a:graphicFrameLocks noGrp="1"/>
          </p:cNvGraphicFramePr>
          <p:nvPr>
            <p:extLst>
              <p:ext uri="{D42A27DB-BD31-4B8C-83A1-F6EECF244321}">
                <p14:modId xmlns:p14="http://schemas.microsoft.com/office/powerpoint/2010/main" val="1050230663"/>
              </p:ext>
            </p:extLst>
          </p:nvPr>
        </p:nvGraphicFramePr>
        <p:xfrm>
          <a:off x="692727" y="3117273"/>
          <a:ext cx="7356764" cy="3343280"/>
        </p:xfrm>
        <a:graphic>
          <a:graphicData uri="http://schemas.openxmlformats.org/drawingml/2006/table">
            <a:tbl>
              <a:tblPr firstRow="1" bandRow="1">
                <a:tableStyleId>{7E9639D4-E3E2-4D34-9284-5A2195B3D0D7}</a:tableStyleId>
              </a:tblPr>
              <a:tblGrid>
                <a:gridCol w="1927071">
                  <a:extLst>
                    <a:ext uri="{9D8B030D-6E8A-4147-A177-3AD203B41FA5}">
                      <a16:colId xmlns:a16="http://schemas.microsoft.com/office/drawing/2014/main" val="20001"/>
                    </a:ext>
                  </a:extLst>
                </a:gridCol>
                <a:gridCol w="5429693">
                  <a:extLst>
                    <a:ext uri="{9D8B030D-6E8A-4147-A177-3AD203B41FA5}">
                      <a16:colId xmlns:a16="http://schemas.microsoft.com/office/drawing/2014/main" val="20002"/>
                    </a:ext>
                  </a:extLst>
                </a:gridCol>
              </a:tblGrid>
              <a:tr h="506637">
                <a:tc>
                  <a:txBody>
                    <a:bodyPr/>
                    <a:lstStyle/>
                    <a:p>
                      <a:pPr marL="0" marR="0" algn="l">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Motivations</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ahoma" panose="020B0604030504040204" pitchFamily="34" charset="0"/>
                          <a:ea typeface="Tahoma" panose="020B0604030504040204" pitchFamily="34" charset="0"/>
                          <a:cs typeface="Tahoma" panose="020B0604030504040204" pitchFamily="34" charset="0"/>
                        </a:rPr>
                        <a:t>Strategies</a:t>
                      </a:r>
                      <a:endParaRPr lang="en-US" sz="1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1170153">
                <a:tc>
                  <a:txBody>
                    <a:bodyPr/>
                    <a:lstStyle/>
                    <a:p>
                      <a:pPr marL="0" marR="0" algn="l">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Entering motivation</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8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MOOC instructors helped students </a:t>
                      </a:r>
                      <a:r>
                        <a:rPr lang="en-US" sz="18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identify the needs and goals of learning </a:t>
                      </a:r>
                      <a:r>
                        <a:rPr lang="en-US" sz="18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and sense of achievement.</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1658083">
                <a:tc>
                  <a:txBody>
                    <a:bodyPr/>
                    <a:lstStyle/>
                    <a:p>
                      <a:pPr marL="0" marR="0" algn="l">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Task motivation</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l">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MOOC instructors motivated students through instruction, learning materials, feedback, and learning community.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28900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Learning Community</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89</a:t>
            </a:fld>
            <a:endParaRPr lang="en-US" dirty="0"/>
          </a:p>
        </p:txBody>
      </p:sp>
      <p:pic>
        <p:nvPicPr>
          <p:cNvPr id="6" name="Picture 5"/>
          <p:cNvPicPr>
            <a:picLocks noChangeAspect="1"/>
          </p:cNvPicPr>
          <p:nvPr/>
        </p:nvPicPr>
        <p:blipFill>
          <a:blip r:embed="rId3"/>
          <a:stretch>
            <a:fillRect/>
          </a:stretch>
        </p:blipFill>
        <p:spPr>
          <a:xfrm>
            <a:off x="62997" y="1306819"/>
            <a:ext cx="7605166" cy="3925608"/>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4"/>
          <a:stretch>
            <a:fillRect/>
          </a:stretch>
        </p:blipFill>
        <p:spPr>
          <a:xfrm>
            <a:off x="5577840" y="3312468"/>
            <a:ext cx="3275094" cy="313967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48889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0121-D125-4794-BD9C-AE644C4F8011}"/>
              </a:ext>
            </a:extLst>
          </p:cNvPr>
          <p:cNvSpPr>
            <a:spLocks noGrp="1"/>
          </p:cNvSpPr>
          <p:nvPr>
            <p:ph type="title"/>
          </p:nvPr>
        </p:nvSpPr>
        <p:spPr>
          <a:xfrm>
            <a:off x="457200" y="274638"/>
            <a:ext cx="8077200" cy="2163762"/>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August 27, 2020</a:t>
            </a:r>
            <a:br>
              <a:rPr lang="en-US" sz="28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Alternative Credentials on the Rise</a:t>
            </a:r>
            <a:br>
              <a:rPr lang="en-US" sz="32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Paul Fain, Inside Higher Ed</a:t>
            </a:r>
            <a:br>
              <a:rPr lang="en-US" sz="28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https://www.insidehighered.com/news/2020/08/27/interest-spikes-short-term-online-credentials-will-it-be-sustained</a:t>
            </a:r>
            <a:r>
              <a:rPr lang="en-US" sz="1000" b="1" dirty="0">
                <a:latin typeface="Tahoma" panose="020B0604030504040204" pitchFamily="34" charset="0"/>
                <a:ea typeface="Tahoma" panose="020B0604030504040204" pitchFamily="34" charset="0"/>
                <a:cs typeface="Tahoma" panose="020B0604030504040204" pitchFamily="34" charset="0"/>
              </a:rPr>
              <a:t>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C1C2939D-FA80-4C12-892F-048A53509853}"/>
              </a:ext>
            </a:extLst>
          </p:cNvPr>
          <p:cNvPicPr>
            <a:picLocks noChangeAspect="1"/>
          </p:cNvPicPr>
          <p:nvPr/>
        </p:nvPicPr>
        <p:blipFill>
          <a:blip r:embed="rId3"/>
          <a:stretch>
            <a:fillRect/>
          </a:stretch>
        </p:blipFill>
        <p:spPr>
          <a:xfrm>
            <a:off x="0" y="2590800"/>
            <a:ext cx="9144000" cy="3223677"/>
          </a:xfrm>
          <a:prstGeom prst="rect">
            <a:avLst/>
          </a:prstGeom>
        </p:spPr>
      </p:pic>
      <p:sp>
        <p:nvSpPr>
          <p:cNvPr id="7" name="TextBox 6">
            <a:extLst>
              <a:ext uri="{FF2B5EF4-FFF2-40B4-BE49-F238E27FC236}">
                <a16:creationId xmlns:a16="http://schemas.microsoft.com/office/drawing/2014/main" id="{6561A72F-A7AD-4D81-B079-76223185C580}"/>
              </a:ext>
            </a:extLst>
          </p:cNvPr>
          <p:cNvSpPr txBox="1"/>
          <p:nvPr/>
        </p:nvSpPr>
        <p:spPr>
          <a:xfrm>
            <a:off x="1981200" y="6172200"/>
            <a:ext cx="47378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Sources: Moody's, U.S. Department of Education</a:t>
            </a:r>
          </a:p>
        </p:txBody>
      </p:sp>
    </p:spTree>
    <p:extLst>
      <p:ext uri="{BB962C8B-B14F-4D97-AF65-F5344CB8AC3E}">
        <p14:creationId xmlns:p14="http://schemas.microsoft.com/office/powerpoint/2010/main" val="7468753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Strategies to Facilitate SDL</a:t>
            </a:r>
          </a:p>
        </p:txBody>
      </p:sp>
      <p:graphicFrame>
        <p:nvGraphicFramePr>
          <p:cNvPr id="6" name="Table 5">
            <a:extLst>
              <a:ext uri="{FF2B5EF4-FFF2-40B4-BE49-F238E27FC236}">
                <a16:creationId xmlns:a16="http://schemas.microsoft.com/office/drawing/2014/main" id="{B1544EA5-27D4-4F66-B81E-806191987632}"/>
              </a:ext>
            </a:extLst>
          </p:cNvPr>
          <p:cNvGraphicFramePr>
            <a:graphicFrameLocks noGrp="1"/>
          </p:cNvGraphicFramePr>
          <p:nvPr>
            <p:extLst>
              <p:ext uri="{D42A27DB-BD31-4B8C-83A1-F6EECF244321}">
                <p14:modId xmlns:p14="http://schemas.microsoft.com/office/powerpoint/2010/main" val="1726830354"/>
              </p:ext>
            </p:extLst>
          </p:nvPr>
        </p:nvGraphicFramePr>
        <p:xfrm>
          <a:off x="361342" y="2465443"/>
          <a:ext cx="8366760" cy="3652401"/>
        </p:xfrm>
        <a:graphic>
          <a:graphicData uri="http://schemas.openxmlformats.org/drawingml/2006/table">
            <a:tbl>
              <a:tblPr firstRow="1" bandRow="1">
                <a:tableStyleId>{7E9639D4-E3E2-4D34-9284-5A2195B3D0D7}</a:tableStyleId>
              </a:tblPr>
              <a:tblGrid>
                <a:gridCol w="1283363">
                  <a:extLst>
                    <a:ext uri="{9D8B030D-6E8A-4147-A177-3AD203B41FA5}">
                      <a16:colId xmlns:a16="http://schemas.microsoft.com/office/drawing/2014/main" val="20001"/>
                    </a:ext>
                  </a:extLst>
                </a:gridCol>
                <a:gridCol w="1245370">
                  <a:extLst>
                    <a:ext uri="{9D8B030D-6E8A-4147-A177-3AD203B41FA5}">
                      <a16:colId xmlns:a16="http://schemas.microsoft.com/office/drawing/2014/main" val="2951403547"/>
                    </a:ext>
                  </a:extLst>
                </a:gridCol>
                <a:gridCol w="5838027">
                  <a:extLst>
                    <a:ext uri="{9D8B030D-6E8A-4147-A177-3AD203B41FA5}">
                      <a16:colId xmlns:a16="http://schemas.microsoft.com/office/drawing/2014/main" val="20002"/>
                    </a:ext>
                  </a:extLst>
                </a:gridCol>
              </a:tblGrid>
              <a:tr h="0">
                <a:tc gridSpan="2">
                  <a:txBody>
                    <a:bodyPr/>
                    <a:lstStyle/>
                    <a:p>
                      <a:pPr marL="0" marR="0" algn="l">
                        <a:lnSpc>
                          <a:spcPct val="150000"/>
                        </a:lnSpc>
                        <a:spcBef>
                          <a:spcPts val="0"/>
                        </a:spcBef>
                        <a:spcAft>
                          <a:spcPts val="0"/>
                        </a:spcAft>
                      </a:pPr>
                      <a:r>
                        <a:rPr lang="en-US" sz="1800" dirty="0">
                          <a:effectLst/>
                        </a:rPr>
                        <a:t>Self-monitor</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rPr>
                        <a:t>Strategies</a:t>
                      </a:r>
                      <a:endParaRPr lang="en-US" sz="1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829585">
                <a:tc rowSpan="2">
                  <a:txBody>
                    <a:bodyPr/>
                    <a:lstStyle/>
                    <a:p>
                      <a:pPr marL="0" marR="0" algn="l">
                        <a:lnSpc>
                          <a:spcPct val="150000"/>
                        </a:lnSpc>
                        <a:spcBef>
                          <a:spcPts val="0"/>
                        </a:spcBef>
                        <a:spcAft>
                          <a:spcPts val="0"/>
                        </a:spcAft>
                      </a:pPr>
                      <a:r>
                        <a:rPr lang="en-US" sz="1800" dirty="0">
                          <a:effectLst/>
                        </a:rPr>
                        <a:t>Internal feedback</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t>Cognition</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latin typeface="Tahoma" panose="020B0604030504040204" pitchFamily="34" charset="0"/>
                          <a:ea typeface="Tahoma" panose="020B0604030504040204" pitchFamily="34" charset="0"/>
                          <a:cs typeface="Tahoma" panose="020B0604030504040204" pitchFamily="34" charset="0"/>
                        </a:rPr>
                        <a:t>MOOC instructors provided quizzes for self-assessment, tutorial on technology use, learning advice, navigation of the course, progress indicators, resources, and instructional modeling, etc. </a:t>
                      </a: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829585">
                <a:tc vMerge="1">
                  <a:txBody>
                    <a:bodyPr/>
                    <a:lstStyle/>
                    <a:p>
                      <a:endParaRPr lang="en-US"/>
                    </a:p>
                  </a:txBody>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t>Meta-cog</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latin typeface="Tahoma" panose="020B0604030504040204" pitchFamily="34" charset="0"/>
                          <a:ea typeface="Tahoma" panose="020B0604030504040204" pitchFamily="34" charset="0"/>
                          <a:cs typeface="Tahoma" panose="020B0604030504040204" pitchFamily="34" charset="0"/>
                        </a:rPr>
                        <a:t>MOOC instructors encouraged students to reflect and think critically by providing reflection questions</a:t>
                      </a:r>
                      <a:r>
                        <a:rPr lang="en-US" sz="1600" baseline="0" dirty="0">
                          <a:latin typeface="Tahoma" panose="020B0604030504040204" pitchFamily="34" charset="0"/>
                          <a:ea typeface="Tahoma" panose="020B0604030504040204" pitchFamily="34" charset="0"/>
                          <a:cs typeface="Tahoma" panose="020B0604030504040204" pitchFamily="34" charset="0"/>
                        </a:rPr>
                        <a:t> </a:t>
                      </a:r>
                      <a:r>
                        <a:rPr lang="en-US" sz="1600" dirty="0">
                          <a:latin typeface="Tahoma" panose="020B0604030504040204" pitchFamily="34" charset="0"/>
                          <a:ea typeface="Tahoma" panose="020B0604030504040204" pitchFamily="34" charset="0"/>
                          <a:cs typeface="Tahoma" panose="020B0604030504040204" pitchFamily="34" charset="0"/>
                        </a:rPr>
                        <a:t>and building learning community. </a:t>
                      </a: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78147957"/>
                  </a:ext>
                </a:extLst>
              </a:tr>
              <a:tr h="1106113">
                <a:tc>
                  <a:txBody>
                    <a:bodyPr/>
                    <a:lstStyle/>
                    <a:p>
                      <a:pPr marL="0" marR="0" algn="l">
                        <a:lnSpc>
                          <a:spcPct val="150000"/>
                        </a:lnSpc>
                        <a:spcBef>
                          <a:spcPts val="0"/>
                        </a:spcBef>
                        <a:spcAft>
                          <a:spcPts val="0"/>
                        </a:spcAft>
                      </a:pPr>
                      <a:r>
                        <a:rPr lang="en-US" sz="1800" dirty="0">
                          <a:effectLst/>
                        </a:rPr>
                        <a:t>External</a:t>
                      </a:r>
                      <a:r>
                        <a:rPr lang="en-US" sz="1800" baseline="0" dirty="0">
                          <a:effectLst/>
                        </a:rPr>
                        <a:t> feedback</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endParaRPr lang="en-US" sz="1600" dirty="0">
                        <a:effectLst/>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MOOC instructors, teaching assistants, and peers were involved</a:t>
                      </a:r>
                      <a:r>
                        <a:rPr lang="en-US" sz="1600" baseline="0" dirty="0">
                          <a:effectLst/>
                          <a:latin typeface="Tahoma" panose="020B0604030504040204" pitchFamily="34" charset="0"/>
                          <a:ea typeface="Tahoma" panose="020B0604030504040204" pitchFamily="34" charset="0"/>
                          <a:cs typeface="Tahoma" panose="020B0604030504040204" pitchFamily="34" charset="0"/>
                        </a:rPr>
                        <a:t> in providing external feedback.</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bl>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90</a:t>
            </a:fld>
            <a:endParaRPr lang="en-US" dirty="0"/>
          </a:p>
        </p:txBody>
      </p:sp>
      <p:sp>
        <p:nvSpPr>
          <p:cNvPr id="7"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65389" y="1290744"/>
            <a:ext cx="8394989" cy="939838"/>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Both internal feedback and external feedback were  provided to help students’ self-monitoring.</a:t>
            </a:r>
          </a:p>
        </p:txBody>
      </p:sp>
    </p:spTree>
    <p:extLst>
      <p:ext uri="{BB962C8B-B14F-4D97-AF65-F5344CB8AC3E}">
        <p14:creationId xmlns:p14="http://schemas.microsoft.com/office/powerpoint/2010/main" val="4017456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Self-assessment (i.e., embedded quizzes)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91</a:t>
            </a:fld>
            <a:endParaRPr lang="en-US" dirty="0"/>
          </a:p>
        </p:txBody>
      </p:sp>
      <p:pic>
        <p:nvPicPr>
          <p:cNvPr id="3" name="Picture 2"/>
          <p:cNvPicPr>
            <a:picLocks noChangeAspect="1"/>
          </p:cNvPicPr>
          <p:nvPr/>
        </p:nvPicPr>
        <p:blipFill>
          <a:blip r:embed="rId3"/>
          <a:stretch>
            <a:fillRect/>
          </a:stretch>
        </p:blipFill>
        <p:spPr>
          <a:xfrm>
            <a:off x="148590" y="2389860"/>
            <a:ext cx="6145625" cy="4062286"/>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rotWithShape="1">
          <a:blip r:embed="rId4"/>
          <a:srcRect r="22093"/>
          <a:stretch/>
        </p:blipFill>
        <p:spPr>
          <a:xfrm>
            <a:off x="3920836" y="1301990"/>
            <a:ext cx="5065752" cy="320073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2684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Progress Indicators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92</a:t>
            </a:fld>
            <a:endParaRPr lang="en-US" dirty="0"/>
          </a:p>
        </p:txBody>
      </p:sp>
      <p:pic>
        <p:nvPicPr>
          <p:cNvPr id="1026" name="Picture 2" descr="Image result for mooc progress indicator"/>
          <p:cNvPicPr>
            <a:picLocks noChangeAspect="1" noChangeArrowheads="1"/>
          </p:cNvPicPr>
          <p:nvPr/>
        </p:nvPicPr>
        <p:blipFill rotWithShape="1">
          <a:blip r:embed="rId3">
            <a:extLst>
              <a:ext uri="{28A0092B-C50C-407E-A947-70E740481C1C}">
                <a14:useLocalDpi xmlns:a14="http://schemas.microsoft.com/office/drawing/2010/main" val="0"/>
              </a:ext>
            </a:extLst>
          </a:blip>
          <a:srcRect r="59603"/>
          <a:stretch/>
        </p:blipFill>
        <p:spPr bwMode="auto">
          <a:xfrm>
            <a:off x="896292" y="1798847"/>
            <a:ext cx="7437988" cy="4267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606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 y="474219"/>
            <a:ext cx="6718853"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RQ3 External Feedback: Peer-assessment </a:t>
            </a:r>
          </a:p>
          <a:p>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(e.g., 3 peers assigned to review each assignment)</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93</a:t>
            </a:fld>
            <a:endParaRPr lang="en-US" dirty="0"/>
          </a:p>
        </p:txBody>
      </p:sp>
      <p:pic>
        <p:nvPicPr>
          <p:cNvPr id="7" name="Picture 6"/>
          <p:cNvPicPr>
            <a:picLocks noChangeAspect="1"/>
          </p:cNvPicPr>
          <p:nvPr/>
        </p:nvPicPr>
        <p:blipFill>
          <a:blip r:embed="rId3"/>
          <a:stretch>
            <a:fillRect/>
          </a:stretch>
        </p:blipFill>
        <p:spPr>
          <a:xfrm>
            <a:off x="1197812" y="2026572"/>
            <a:ext cx="6870280" cy="339055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862702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Strategies to Facilitate SDL</a:t>
            </a:r>
          </a:p>
        </p:txBody>
      </p:sp>
      <p:graphicFrame>
        <p:nvGraphicFramePr>
          <p:cNvPr id="6" name="Table 5">
            <a:extLst>
              <a:ext uri="{FF2B5EF4-FFF2-40B4-BE49-F238E27FC236}">
                <a16:creationId xmlns:a16="http://schemas.microsoft.com/office/drawing/2014/main" id="{B1544EA5-27D4-4F66-B81E-806191987632}"/>
              </a:ext>
            </a:extLst>
          </p:cNvPr>
          <p:cNvGraphicFramePr>
            <a:graphicFrameLocks noGrp="1"/>
          </p:cNvGraphicFramePr>
          <p:nvPr>
            <p:extLst>
              <p:ext uri="{D42A27DB-BD31-4B8C-83A1-F6EECF244321}">
                <p14:modId xmlns:p14="http://schemas.microsoft.com/office/powerpoint/2010/main" val="2383379029"/>
              </p:ext>
            </p:extLst>
          </p:nvPr>
        </p:nvGraphicFramePr>
        <p:xfrm>
          <a:off x="287135" y="3068866"/>
          <a:ext cx="8621337" cy="3184400"/>
        </p:xfrm>
        <a:graphic>
          <a:graphicData uri="http://schemas.openxmlformats.org/drawingml/2006/table">
            <a:tbl>
              <a:tblPr firstRow="1" bandRow="1">
                <a:tableStyleId>{7E9639D4-E3E2-4D34-9284-5A2195B3D0D7}</a:tableStyleId>
              </a:tblPr>
              <a:tblGrid>
                <a:gridCol w="2986070">
                  <a:extLst>
                    <a:ext uri="{9D8B030D-6E8A-4147-A177-3AD203B41FA5}">
                      <a16:colId xmlns:a16="http://schemas.microsoft.com/office/drawing/2014/main" val="20001"/>
                    </a:ext>
                  </a:extLst>
                </a:gridCol>
                <a:gridCol w="5635267">
                  <a:extLst>
                    <a:ext uri="{9D8B030D-6E8A-4147-A177-3AD203B41FA5}">
                      <a16:colId xmlns:a16="http://schemas.microsoft.com/office/drawing/2014/main" val="20002"/>
                    </a:ext>
                  </a:extLst>
                </a:gridCol>
              </a:tblGrid>
              <a:tr h="320885">
                <a:tc>
                  <a:txBody>
                    <a:bodyPr/>
                    <a:lstStyle/>
                    <a:p>
                      <a:pPr marL="0" marR="0" algn="ctr">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Self-management</a:t>
                      </a:r>
                      <a:endParaRPr lang="en-US" sz="16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Tahoma" panose="020B0604030504040204" pitchFamily="34" charset="0"/>
                          <a:ea typeface="Tahoma" panose="020B0604030504040204" pitchFamily="34" charset="0"/>
                          <a:cs typeface="Tahoma" panose="020B0604030504040204" pitchFamily="34" charset="0"/>
                        </a:rPr>
                        <a:t>Strategies</a:t>
                      </a:r>
                      <a:endParaRPr lang="en-US" sz="16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824939">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Enactment of learning goals </a:t>
                      </a:r>
                      <a:endParaRPr lang="en-US" sz="16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latin typeface="Tahoma" panose="020B0604030504040204" pitchFamily="34" charset="0"/>
                          <a:ea typeface="Tahoma" panose="020B0604030504040204" pitchFamily="34" charset="0"/>
                          <a:cs typeface="Tahoma" panose="020B0604030504040204" pitchFamily="34" charset="0"/>
                        </a:rPr>
                        <a:t>Providing discussion questions, reflections, survey, and appreciation students’ learning goals. </a:t>
                      </a:r>
                    </a:p>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536909">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Time management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Providing</a:t>
                      </a:r>
                      <a:r>
                        <a:rPr lang="en-US" sz="1600" baseline="0" dirty="0">
                          <a:effectLst/>
                          <a:latin typeface="Tahoma" panose="020B0604030504040204" pitchFamily="34" charset="0"/>
                          <a:ea typeface="Tahoma" panose="020B0604030504040204" pitchFamily="34" charset="0"/>
                          <a:cs typeface="Tahoma" panose="020B0604030504040204" pitchFamily="34" charset="0"/>
                        </a:rPr>
                        <a:t> </a:t>
                      </a:r>
                      <a:r>
                        <a:rPr lang="en-US" sz="1600" dirty="0">
                          <a:effectLst/>
                          <a:latin typeface="Tahoma" panose="020B0604030504040204" pitchFamily="34" charset="0"/>
                          <a:ea typeface="Tahoma" panose="020B0604030504040204" pitchFamily="34" charset="0"/>
                          <a:cs typeface="Tahoma" panose="020B0604030504040204" pitchFamily="34" charset="0"/>
                        </a:rPr>
                        <a:t>time frame, progress indicator, short learning units, and flexible timeline.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824939">
                <a:tc>
                  <a:txBody>
                    <a:bodyPr/>
                    <a:lstStyle/>
                    <a:p>
                      <a:pPr marL="0" marR="0" algn="l">
                        <a:lnSpc>
                          <a:spcPct val="150000"/>
                        </a:lnSpc>
                        <a:spcBef>
                          <a:spcPts val="0"/>
                        </a:spcBef>
                        <a:spcAft>
                          <a:spcPts val="0"/>
                        </a:spcAft>
                      </a:pPr>
                      <a:r>
                        <a:rPr lang="en-US" sz="1600" b="0" dirty="0">
                          <a:effectLst/>
                          <a:latin typeface="Tahoma" panose="020B0604030504040204" pitchFamily="34" charset="0"/>
                          <a:ea typeface="Tahoma" panose="020B0604030504040204" pitchFamily="34" charset="0"/>
                          <a:cs typeface="Tahoma" panose="020B0604030504040204" pitchFamily="34" charset="0"/>
                        </a:rPr>
                        <a:t>Management of resources and support </a:t>
                      </a:r>
                    </a:p>
                    <a:p>
                      <a:pPr marL="0" marR="0" algn="l">
                        <a:lnSpc>
                          <a:spcPct val="150000"/>
                        </a:lnSpc>
                        <a:spcBef>
                          <a:spcPts val="0"/>
                        </a:spcBef>
                        <a:spcAft>
                          <a:spcPts val="0"/>
                        </a:spcAft>
                      </a:pPr>
                      <a:endParaRPr lang="en-US" sz="16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Providing flexible learning resources, peer-assessment, accessibilities, clear expectations, and short learning units.</a:t>
                      </a:r>
                    </a:p>
                    <a:p>
                      <a:pPr marL="0" marR="0" algn="l">
                        <a:lnSpc>
                          <a:spcPct val="150000"/>
                        </a:lnSpc>
                        <a:spcBef>
                          <a:spcPts val="0"/>
                        </a:spcBef>
                        <a:spcAft>
                          <a:spcPts val="0"/>
                        </a:spcAft>
                      </a:pP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22699616"/>
                  </a:ext>
                </a:extLst>
              </a:tr>
            </a:tbl>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94</a:t>
            </a:fld>
            <a:endParaRPr lang="en-US" dirty="0"/>
          </a:p>
        </p:txBody>
      </p:sp>
      <p:sp>
        <p:nvSpPr>
          <p:cNvPr id="7"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87135" y="1312005"/>
            <a:ext cx="8117725" cy="1718474"/>
          </a:xfrm>
        </p:spPr>
        <p:txBody>
          <a:bodyPr>
            <a:noAutofit/>
          </a:bodyPr>
          <a:lstStyle/>
          <a:p>
            <a:pPr lvl="1">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They helped students’ self-management concerning setting learning goals, time management, resources and support management although among the three elements of SDL, MOOC instructors had less control over students’ management. </a:t>
            </a:r>
          </a:p>
        </p:txBody>
      </p:sp>
    </p:spTree>
    <p:extLst>
      <p:ext uri="{BB962C8B-B14F-4D97-AF65-F5344CB8AC3E}">
        <p14:creationId xmlns:p14="http://schemas.microsoft.com/office/powerpoint/2010/main" val="424226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Time Management </a:t>
            </a:r>
          </a:p>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(e.g., time advisories and estimates)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95</a:t>
            </a:fld>
            <a:endParaRPr lang="en-US" dirty="0"/>
          </a:p>
        </p:txBody>
      </p:sp>
      <p:pic>
        <p:nvPicPr>
          <p:cNvPr id="3" name="Picture 2"/>
          <p:cNvPicPr>
            <a:picLocks noChangeAspect="1"/>
          </p:cNvPicPr>
          <p:nvPr/>
        </p:nvPicPr>
        <p:blipFill>
          <a:blip r:embed="rId3"/>
          <a:stretch>
            <a:fillRect/>
          </a:stretch>
        </p:blipFill>
        <p:spPr>
          <a:xfrm>
            <a:off x="635022" y="1478456"/>
            <a:ext cx="7305562" cy="48020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83961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62950" y="1401172"/>
            <a:ext cx="7911429" cy="4982609"/>
          </a:xfrm>
        </p:spPr>
        <p:txBody>
          <a:bodyPr>
            <a:noAutofit/>
          </a:bodyPr>
          <a:lstStyle/>
          <a:p>
            <a:pPr lvl="1">
              <a:lnSpc>
                <a:spcPct val="15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Synchronous communication technologies</a:t>
            </a:r>
          </a:p>
          <a:p>
            <a:pPr lvl="2">
              <a:lnSpc>
                <a:spcPct val="150000"/>
              </a:lnSpc>
              <a:spcAft>
                <a:spcPts val="0"/>
              </a:spcAft>
              <a:buFont typeface="Courier New" panose="02070309020205020404" pitchFamily="49" charset="0"/>
              <a:buChar char="o"/>
            </a:pPr>
            <a:r>
              <a:rPr lang="en-US" dirty="0">
                <a:latin typeface="Tahoma" panose="020B0604030504040204" pitchFamily="34" charset="0"/>
                <a:ea typeface="Tahoma" panose="020B0604030504040204" pitchFamily="34" charset="0"/>
                <a:cs typeface="Tahoma" panose="020B0604030504040204" pitchFamily="34" charset="0"/>
              </a:rPr>
              <a:t>Google Hangouts        YouTube Live</a:t>
            </a:r>
          </a:p>
          <a:p>
            <a:pPr lvl="2">
              <a:lnSpc>
                <a:spcPct val="150000"/>
              </a:lnSpc>
              <a:spcAft>
                <a:spcPts val="0"/>
              </a:spcAft>
              <a:buFont typeface="Courier New" panose="02070309020205020404" pitchFamily="49" charset="0"/>
              <a:buChar char="o"/>
            </a:pPr>
            <a:endParaRPr lang="en-US"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Asynchronous communication technologies</a:t>
            </a:r>
          </a:p>
          <a:p>
            <a:pPr lvl="2">
              <a:lnSpc>
                <a:spcPct val="150000"/>
              </a:lnSpc>
              <a:spcAft>
                <a:spcPts val="0"/>
              </a:spcAft>
              <a:buFont typeface="Courier New" panose="02070309020205020404" pitchFamily="49" charset="0"/>
              <a:buChar char="o"/>
            </a:pPr>
            <a:r>
              <a:rPr lang="en-US" dirty="0">
                <a:latin typeface="Tahoma" panose="020B0604030504040204" pitchFamily="34" charset="0"/>
                <a:ea typeface="Tahoma" panose="020B0604030504040204" pitchFamily="34" charset="0"/>
                <a:cs typeface="Tahoma" panose="020B0604030504040204" pitchFamily="34" charset="0"/>
              </a:rPr>
              <a:t>Discussion forum   Blog            </a:t>
            </a:r>
            <a:r>
              <a:rPr lang="en-US" dirty="0" err="1">
                <a:latin typeface="Tahoma" panose="020B0604030504040204" pitchFamily="34" charset="0"/>
                <a:ea typeface="Tahoma" panose="020B0604030504040204" pitchFamily="34" charset="0"/>
                <a:cs typeface="Tahoma" panose="020B0604030504040204" pitchFamily="34" charset="0"/>
              </a:rPr>
              <a:t>Slackbot</a:t>
            </a:r>
            <a:r>
              <a:rPr lang="en-US" dirty="0">
                <a:latin typeface="Tahoma" panose="020B0604030504040204" pitchFamily="34" charset="0"/>
                <a:ea typeface="Tahoma" panose="020B0604030504040204" pitchFamily="34" charset="0"/>
                <a:cs typeface="Tahoma" panose="020B0604030504040204" pitchFamily="34" charset="0"/>
              </a:rPr>
              <a:t>          Flickr</a:t>
            </a:r>
          </a:p>
          <a:p>
            <a:pPr lvl="2">
              <a:lnSpc>
                <a:spcPct val="150000"/>
              </a:lnSpc>
              <a:spcAft>
                <a:spcPts val="0"/>
              </a:spcAft>
              <a:buFont typeface="Courier New" panose="02070309020205020404" pitchFamily="49" charset="0"/>
              <a:buChar char="o"/>
            </a:pPr>
            <a:endParaRPr lang="en-US" dirty="0">
              <a:latin typeface="Tahoma" panose="020B0604030504040204" pitchFamily="34" charset="0"/>
              <a:ea typeface="Tahoma" panose="020B0604030504040204" pitchFamily="34" charset="0"/>
              <a:cs typeface="Tahoma" panose="020B0604030504040204" pitchFamily="34" charset="0"/>
            </a:endParaRPr>
          </a:p>
          <a:p>
            <a:pPr lvl="2">
              <a:lnSpc>
                <a:spcPct val="150000"/>
              </a:lnSpc>
              <a:spcAft>
                <a:spcPts val="0"/>
              </a:spcAft>
              <a:buFont typeface="Courier New" panose="02070309020205020404" pitchFamily="49" charset="0"/>
              <a:buChar char="o"/>
            </a:pPr>
            <a:endParaRPr lang="en-US" dirty="0">
              <a:latin typeface="Tahoma" panose="020B0604030504040204" pitchFamily="34" charset="0"/>
              <a:ea typeface="Tahoma" panose="020B0604030504040204" pitchFamily="34" charset="0"/>
              <a:cs typeface="Tahoma" panose="020B0604030504040204" pitchFamily="34" charset="0"/>
            </a:endParaRPr>
          </a:p>
          <a:p>
            <a:pPr lvl="2">
              <a:lnSpc>
                <a:spcPct val="150000"/>
              </a:lnSpc>
              <a:spcAft>
                <a:spcPts val="0"/>
              </a:spcAft>
              <a:buFont typeface="Courier New" panose="02070309020205020404" pitchFamily="49" charset="0"/>
              <a:buChar char="o"/>
            </a:pPr>
            <a:endParaRPr lang="en-US"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Multimedia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0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(e.g., video and graphics)</a:t>
            </a:r>
            <a:endParaRPr lang="en-US" sz="2000"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Feedback technologies</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RQ3-a. Tech Used for SDL</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96</a:t>
            </a:fld>
            <a:endParaRPr lang="en-US" dirty="0"/>
          </a:p>
        </p:txBody>
      </p:sp>
      <p:pic>
        <p:nvPicPr>
          <p:cNvPr id="1030" name="Picture 6" descr="Image result for blo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376295" y="4384400"/>
            <a:ext cx="739140" cy="7391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2" name="Picture 8" descr="Image result for flick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976730" y="4370127"/>
            <a:ext cx="876382" cy="7344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4" name="Picture 10" descr="Image result for slackbot"/>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22371" r="24772"/>
          <a:stretch/>
        </p:blipFill>
        <p:spPr bwMode="auto">
          <a:xfrm>
            <a:off x="4560172" y="4370127"/>
            <a:ext cx="835296" cy="7391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 name="Picture 4" descr="Image result for youtube live"/>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754564" y="2468515"/>
            <a:ext cx="1211792" cy="76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4" name="Picture 2" descr="Image result for google hangouts"/>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886272" y="2468515"/>
            <a:ext cx="1224967" cy="7638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8"/>
          <a:srcRect l="4510" t="2693" r="41896" b="33489"/>
          <a:stretch/>
        </p:blipFill>
        <p:spPr>
          <a:xfrm>
            <a:off x="1722250" y="4408199"/>
            <a:ext cx="1388989" cy="74579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32176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96239" y="1316736"/>
            <a:ext cx="8023861" cy="4710683"/>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SDL can be Changed </a:t>
            </a:r>
          </a:p>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MOOC Instructors can Facilitate SDL</a:t>
            </a:r>
          </a:p>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Strategies to Facilitate SDL</a:t>
            </a:r>
            <a:r>
              <a:rPr lang="en-US" sz="2000" dirty="0">
                <a:latin typeface="Tahoma" panose="020B0604030504040204" pitchFamily="34" charset="0"/>
                <a:ea typeface="Tahoma" panose="020B0604030504040204" pitchFamily="34" charset="0"/>
                <a:cs typeface="Tahoma" panose="020B0604030504040204" pitchFamily="34" charset="0"/>
              </a:rPr>
              <a:t>: A variety of strategies can be used to facilitate student SDL skills in terms of motivation, self-monitor, and self-management.</a:t>
            </a:r>
          </a:p>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Tech for SDL: </a:t>
            </a:r>
            <a:r>
              <a:rPr lang="en-US" sz="2000" dirty="0">
                <a:latin typeface="Tahoma" panose="020B0604030504040204" pitchFamily="34" charset="0"/>
                <a:ea typeface="Tahoma" panose="020B0604030504040204" pitchFamily="34" charset="0"/>
                <a:cs typeface="Tahoma" panose="020B0604030504040204" pitchFamily="34" charset="0"/>
              </a:rPr>
              <a:t>Tech</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dirty="0">
                <a:latin typeface="Tahoma" panose="020B0604030504040204" pitchFamily="34" charset="0"/>
                <a:ea typeface="Tahoma" panose="020B0604030504040204" pitchFamily="34" charset="0"/>
                <a:cs typeface="Tahoma" panose="020B0604030504040204" pitchFamily="34" charset="0"/>
              </a:rPr>
              <a:t>plays a vital role in facilitating SDL skills. </a:t>
            </a:r>
          </a:p>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Tech expectations: </a:t>
            </a:r>
            <a:r>
              <a:rPr lang="en-US" sz="2000" dirty="0">
                <a:latin typeface="Tahoma" panose="020B0604030504040204" pitchFamily="34" charset="0"/>
                <a:ea typeface="Tahoma" panose="020B0604030504040204" pitchFamily="34" charset="0"/>
                <a:cs typeface="Tahoma" panose="020B0604030504040204" pitchFamily="34" charset="0"/>
              </a:rPr>
              <a:t>Adaptive learning systems, artificial intelligent systems, and learning analytics were expected to have to support SDL. </a:t>
            </a:r>
          </a:p>
          <a:p>
            <a:pPr marL="457200" lvl="1" indent="0">
              <a:lnSpc>
                <a:spcPct val="150000"/>
              </a:lnSpc>
              <a:spcAft>
                <a:spcPts val="0"/>
              </a:spcAft>
              <a:buNone/>
            </a:pPr>
            <a:endParaRPr lang="en-US" sz="2000"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Discussion</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97</a:t>
            </a:fld>
            <a:endParaRPr lang="en-US" dirty="0"/>
          </a:p>
        </p:txBody>
      </p:sp>
    </p:spTree>
    <p:extLst>
      <p:ext uri="{BB962C8B-B14F-4D97-AF65-F5344CB8AC3E}">
        <p14:creationId xmlns:p14="http://schemas.microsoft.com/office/powerpoint/2010/main" val="4153151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19456" y="1424941"/>
            <a:ext cx="7918704" cy="4012632"/>
          </a:xfrm>
        </p:spPr>
        <p:txBody>
          <a:bodyPr>
            <a:noAutofit/>
          </a:bodyPr>
          <a:lstStyle/>
          <a:p>
            <a:pPr lvl="1">
              <a:lnSpc>
                <a:spcPct val="20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For MOOC instructors and Instructional Designers</a:t>
            </a:r>
          </a:p>
          <a:p>
            <a:pPr lvl="2">
              <a:lnSpc>
                <a:spcPct val="200000"/>
              </a:lnSpc>
              <a:spcAft>
                <a:spcPts val="0"/>
              </a:spcAft>
              <a:buFont typeface="Courier New" panose="02070309020205020404" pitchFamily="49" charset="0"/>
              <a:buChar char="o"/>
            </a:pPr>
            <a:r>
              <a:rPr lang="en-US" sz="2000" dirty="0">
                <a:latin typeface="Tahoma" panose="020B0604030504040204" pitchFamily="34" charset="0"/>
                <a:ea typeface="Tahoma" panose="020B0604030504040204" pitchFamily="34" charset="0"/>
                <a:cs typeface="Tahoma" panose="020B0604030504040204" pitchFamily="34" charset="0"/>
              </a:rPr>
              <a:t>Build learning community</a:t>
            </a:r>
          </a:p>
          <a:p>
            <a:pPr lvl="2">
              <a:lnSpc>
                <a:spcPct val="200000"/>
              </a:lnSpc>
              <a:spcAft>
                <a:spcPts val="0"/>
              </a:spcAft>
              <a:buFont typeface="Courier New" panose="02070309020205020404" pitchFamily="49" charset="0"/>
              <a:buChar char="o"/>
            </a:pPr>
            <a:r>
              <a:rPr lang="en-US" sz="2000" dirty="0">
                <a:latin typeface="Tahoma" panose="020B0604030504040204" pitchFamily="34" charset="0"/>
                <a:ea typeface="Tahoma" panose="020B0604030504040204" pitchFamily="34" charset="0"/>
                <a:cs typeface="Tahoma" panose="020B0604030504040204" pitchFamily="34" charset="0"/>
              </a:rPr>
              <a:t>Inspire intrinsic motivation</a:t>
            </a:r>
          </a:p>
          <a:p>
            <a:pPr lvl="2">
              <a:lnSpc>
                <a:spcPct val="200000"/>
              </a:lnSpc>
              <a:spcAft>
                <a:spcPts val="0"/>
              </a:spcAft>
              <a:buFont typeface="Courier New" panose="02070309020205020404" pitchFamily="49" charset="0"/>
              <a:buChar char="o"/>
            </a:pPr>
            <a:r>
              <a:rPr lang="en-US" sz="2000" dirty="0">
                <a:latin typeface="Tahoma" panose="020B0604030504040204" pitchFamily="34" charset="0"/>
                <a:ea typeface="Tahoma" panose="020B0604030504040204" pitchFamily="34" charset="0"/>
                <a:cs typeface="Tahoma" panose="020B0604030504040204" pitchFamily="34" charset="0"/>
              </a:rPr>
              <a:t>Personalize learning</a:t>
            </a:r>
          </a:p>
          <a:p>
            <a:pPr lvl="1">
              <a:lnSpc>
                <a:spcPct val="20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For MOOC providers</a:t>
            </a:r>
          </a:p>
          <a:p>
            <a:pPr lvl="2">
              <a:lnSpc>
                <a:spcPct val="200000"/>
              </a:lnSpc>
              <a:spcAft>
                <a:spcPts val="0"/>
              </a:spcAft>
              <a:buFont typeface="Courier New" panose="02070309020205020404" pitchFamily="49" charset="0"/>
              <a:buChar char="o"/>
            </a:pPr>
            <a:r>
              <a:rPr lang="en-US" sz="2000" dirty="0">
                <a:latin typeface="Tahoma" panose="020B0604030504040204" pitchFamily="34" charset="0"/>
                <a:ea typeface="Tahoma" panose="020B0604030504040204" pitchFamily="34" charset="0"/>
                <a:cs typeface="Tahoma" panose="020B0604030504040204" pitchFamily="34" charset="0"/>
              </a:rPr>
              <a:t>Create a personalized learning environment</a:t>
            </a:r>
          </a:p>
          <a:p>
            <a:pPr lvl="2">
              <a:lnSpc>
                <a:spcPct val="200000"/>
              </a:lnSpc>
              <a:spcAft>
                <a:spcPts val="0"/>
              </a:spcAft>
              <a:buFont typeface="Courier New" panose="02070309020205020404" pitchFamily="49" charset="0"/>
              <a:buChar char="o"/>
            </a:pPr>
            <a:r>
              <a:rPr lang="en-US" sz="2000" dirty="0">
                <a:latin typeface="Tahoma" panose="020B0604030504040204" pitchFamily="34" charset="0"/>
                <a:ea typeface="Tahoma" panose="020B0604030504040204" pitchFamily="34" charset="0"/>
                <a:cs typeface="Tahoma" panose="020B0604030504040204" pitchFamily="34" charset="0"/>
              </a:rPr>
              <a:t>Provide learning analytics to support learning and teaching</a:t>
            </a:r>
          </a:p>
          <a:p>
            <a:pPr lvl="1">
              <a:spcAft>
                <a:spcPts val="0"/>
              </a:spcAft>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Implications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98</a:t>
            </a:fld>
            <a:endParaRPr lang="en-US" dirty="0"/>
          </a:p>
        </p:txBody>
      </p:sp>
      <p:pic>
        <p:nvPicPr>
          <p:cNvPr id="6" name="Picture 5">
            <a:extLst>
              <a:ext uri="{FF2B5EF4-FFF2-40B4-BE49-F238E27FC236}">
                <a16:creationId xmlns:a16="http://schemas.microsoft.com/office/drawing/2014/main" id="{8540F3A6-37A5-4CB6-8978-E3B3B51178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846" y="2236534"/>
            <a:ext cx="3397154" cy="2263011"/>
          </a:xfrm>
          <a:prstGeom prst="rect">
            <a:avLst/>
          </a:prstGeom>
        </p:spPr>
      </p:pic>
    </p:spTree>
    <p:extLst>
      <p:ext uri="{BB962C8B-B14F-4D97-AF65-F5344CB8AC3E}">
        <p14:creationId xmlns:p14="http://schemas.microsoft.com/office/powerpoint/2010/main" val="1706555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6190869" cy="5049609"/>
          </a:xfrm>
        </p:spPr>
        <p:txBody>
          <a:bodyPr>
            <a:noAutofit/>
          </a:bodyPr>
          <a:lstStyle/>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Helping students set their own learning goals.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Building learning community.</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Offering immediate feedback.</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Embedding quizzes for self-assessment.</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Providing progress indicators.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Providing reflection questions.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Designing short learning units.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Providing flexible timelines.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Highlighting estimated time frames.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Making available optional learning materials.</a:t>
            </a: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9FA1DB30-D5FC-4C1E-BA5D-13AC9F989E3D}"/>
              </a:ext>
            </a:extLst>
          </p:cNvPr>
          <p:cNvPicPr>
            <a:picLocks noChangeAspect="1"/>
          </p:cNvPicPr>
          <p:nvPr/>
        </p:nvPicPr>
        <p:blipFill>
          <a:blip r:embed="rId3"/>
          <a:stretch>
            <a:fillRect/>
          </a:stretch>
        </p:blipFill>
        <p:spPr>
          <a:xfrm>
            <a:off x="6115050" y="1494251"/>
            <a:ext cx="3028950" cy="1700463"/>
          </a:xfrm>
          <a:prstGeom prst="rect">
            <a:avLst/>
          </a:prstGeom>
        </p:spPr>
      </p:pic>
      <p:pic>
        <p:nvPicPr>
          <p:cNvPr id="6" name="Picture 5">
            <a:extLst>
              <a:ext uri="{FF2B5EF4-FFF2-40B4-BE49-F238E27FC236}">
                <a16:creationId xmlns:a16="http://schemas.microsoft.com/office/drawing/2014/main" id="{DAB30D6A-09DF-4143-9EAB-6405F97FAE88}"/>
              </a:ext>
            </a:extLst>
          </p:cNvPr>
          <p:cNvPicPr>
            <a:picLocks noChangeAspect="1"/>
          </p:cNvPicPr>
          <p:nvPr/>
        </p:nvPicPr>
        <p:blipFill>
          <a:blip r:embed="rId4"/>
          <a:stretch>
            <a:fillRect/>
          </a:stretch>
        </p:blipFill>
        <p:spPr>
          <a:xfrm>
            <a:off x="6099848" y="3194714"/>
            <a:ext cx="3054108" cy="1570963"/>
          </a:xfrm>
          <a:prstGeom prst="rect">
            <a:avLst/>
          </a:prstGeom>
        </p:spPr>
      </p:pic>
      <p:pic>
        <p:nvPicPr>
          <p:cNvPr id="7" name="Picture 6">
            <a:extLst>
              <a:ext uri="{FF2B5EF4-FFF2-40B4-BE49-F238E27FC236}">
                <a16:creationId xmlns:a16="http://schemas.microsoft.com/office/drawing/2014/main" id="{EDD3D113-8DE6-476F-8B6D-F510580FE17B}"/>
              </a:ext>
            </a:extLst>
          </p:cNvPr>
          <p:cNvPicPr>
            <a:picLocks noChangeAspect="1"/>
          </p:cNvPicPr>
          <p:nvPr/>
        </p:nvPicPr>
        <p:blipFill>
          <a:blip r:embed="rId5"/>
          <a:stretch>
            <a:fillRect/>
          </a:stretch>
        </p:blipFill>
        <p:spPr>
          <a:xfrm>
            <a:off x="6104640" y="4765678"/>
            <a:ext cx="3049316" cy="1524658"/>
          </a:xfrm>
          <a:prstGeom prst="rect">
            <a:avLst/>
          </a:prstGeom>
        </p:spPr>
      </p:pic>
    </p:spTree>
    <p:extLst>
      <p:ext uri="{BB962C8B-B14F-4D97-AF65-F5344CB8AC3E}">
        <p14:creationId xmlns:p14="http://schemas.microsoft.com/office/powerpoint/2010/main" val="4017281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IU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U theme" id="{6C16B53A-961D-4626-B714-AC600FF7E8DD}" vid="{25F0F2BC-9793-4DAC-8644-C9B6762B057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3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27971</TotalTime>
  <Words>6222</Words>
  <Application>Microsoft Office PowerPoint</Application>
  <PresentationFormat>On-screen Show (4:3)</PresentationFormat>
  <Paragraphs>775</Paragraphs>
  <Slides>126</Slides>
  <Notes>85</Notes>
  <HiddenSlides>0</HiddenSlides>
  <MMClips>0</MMClips>
  <ScaleCrop>false</ScaleCrop>
  <HeadingPairs>
    <vt:vector size="6" baseType="variant">
      <vt:variant>
        <vt:lpstr>Fonts Used</vt:lpstr>
      </vt:variant>
      <vt:variant>
        <vt:i4>12</vt:i4>
      </vt:variant>
      <vt:variant>
        <vt:lpstr>Theme</vt:lpstr>
      </vt:variant>
      <vt:variant>
        <vt:i4>18</vt:i4>
      </vt:variant>
      <vt:variant>
        <vt:lpstr>Slide Titles</vt:lpstr>
      </vt:variant>
      <vt:variant>
        <vt:i4>126</vt:i4>
      </vt:variant>
    </vt:vector>
  </HeadingPairs>
  <TitlesOfParts>
    <vt:vector size="156" baseType="lpstr">
      <vt:lpstr>Arial</vt:lpstr>
      <vt:lpstr>BentonSans Black</vt:lpstr>
      <vt:lpstr>BentonSansCond Light</vt:lpstr>
      <vt:lpstr>Berlin Sans FB Demi</vt:lpstr>
      <vt:lpstr>Calibri</vt:lpstr>
      <vt:lpstr>Calibri Light</vt:lpstr>
      <vt:lpstr>Courier New</vt:lpstr>
      <vt:lpstr>Franklin Gothic Medium</vt:lpstr>
      <vt:lpstr>Georgia Pro Cond</vt:lpstr>
      <vt:lpstr>Lucida Bright</vt:lpstr>
      <vt:lpstr>Tahoma</vt:lpstr>
      <vt:lpstr>Wingdings</vt:lpstr>
      <vt:lpstr>IU theme</vt:lpstr>
      <vt:lpstr>70_Office Theme</vt:lpstr>
      <vt:lpstr>8_Office Theme</vt:lpstr>
      <vt:lpstr>13_Office Theme</vt:lpstr>
      <vt:lpstr>1_Office Theme</vt:lpstr>
      <vt:lpstr>14_Office Theme</vt:lpstr>
      <vt:lpstr>16_Office Theme</vt:lpstr>
      <vt:lpstr>22_Office Theme</vt:lpstr>
      <vt:lpstr>Office Theme</vt:lpstr>
      <vt:lpstr>3_Office Theme</vt:lpstr>
      <vt:lpstr>15_Office Theme</vt:lpstr>
      <vt:lpstr>2_Office Theme</vt:lpstr>
      <vt:lpstr>3_Default Design</vt:lpstr>
      <vt:lpstr>17_Office Theme</vt:lpstr>
      <vt:lpstr>4_Office Theme</vt:lpstr>
      <vt:lpstr>18_Office Theme</vt:lpstr>
      <vt:lpstr>34_Office Theme</vt:lpstr>
      <vt:lpstr>19_Office Theme</vt:lpstr>
      <vt:lpstr>On the Road Toward Fostering Greater Self-Directed Learning in MOOCs: Research Toward Better Design Practices</vt:lpstr>
      <vt:lpstr>June 3, 2017 How PLATO changed the World…in 1960 Cait Etherington, ElearningInside News https://news.elearninginside.com/how-plato-changed-the-world-in-1960/  PLATO was the first generalized computer-assisted instruction system. Starting in 1960, it ran on the University of Illinois' ILLIAC I computer. By the late 1970s, it supported several thousand graphics terminals distributed worldwide, running on nearly a dozen different networked mainframe computers. Many modern concepts in multi-user computing were originally developed on PLATO, including forums, message boards, online testing, e-mail, chat rooms, picture languages, instant messaging, remote screen sharing, and multiplayer games.</vt:lpstr>
      <vt:lpstr>PowerPoint Presentation</vt:lpstr>
      <vt:lpstr>Polls</vt:lpstr>
      <vt:lpstr>MOOC Trends and Recent Data</vt:lpstr>
      <vt:lpstr>July 24, 2018 The 100-Year Life: Living and Working in an Age of Longevity  Lynda Gratton and Andrew Scott http://www.100yearlife.com/  https://www.amazon.com/100-Year-Life-Living-Working-Longevity/dp/1543624634 </vt:lpstr>
      <vt:lpstr>March 13, 2019 The Career Curriculum Continuum Andrew Hermalyn, Inside Higher Ed https://www.insidehighered.com/digital-learning/views/2019/03/13/how-universities-can-stay-center-learners-lives-opinion </vt:lpstr>
      <vt:lpstr>August 27, 2020 Alternative Credentials on the Rise Paul Fain, Inside Higher Ed https://www.insidehighered.com/news/2020/08/27/interest-spikes-short-term-online-credentials-will-it-be-sustained </vt:lpstr>
      <vt:lpstr>August 27, 2020 Alternative Credentials on the Rise Paul Fain, Inside Higher Ed https://www.insidehighered.com/news/2020/08/27/interest-spikes-short-term-online-credentials-will-it-be-sustained </vt:lpstr>
      <vt:lpstr>August 27, 2020 Alternative Credentials on the Rise Paul Fain, Inside Higher Ed https://www.insidehighered.com/news/2020/08/27/interest-spikes-short-term-online-credentials-will-it-be-sustained </vt:lpstr>
      <vt:lpstr>Professional Certificates October 3, 2019 Google IT Professional Certificates Coursera Blog https://grow.google/programs/it-support/?cid=wc&amp;source=ams&amp;sourceId=61203  Video: Melinda Williams: Aspiring IT Support Specialist (2:57) https://www.youtube.com/watch?time_continue=107&amp;v=fvhPKZWbfms&amp;feature=emb_logo </vt:lpstr>
      <vt:lpstr>Hundred+ MOOC Clubs September 11, 2019 250 MOOCs and Counting: One Man’s Educational Journey, Chronicle of Higher Education http://chronicle.com/article/250-MOOCsCounting-One/229397/?cid=at  If the MOOC movement has faded, nobody told Jima Ngei. Mr. Ngei, who lives in Port Harcourt, Nigeria, has completed and passed 250.</vt:lpstr>
      <vt:lpstr>July 11, 2017 The Rise of the Phigital Learner Going ‘phigital?’ 4 things schools need to know about Generation Z, Todd Kominiak, TrustEd http://trustedk12.com/phigital-digital-learning/  May 15, 2017 3 must know’s about the rising “phigital” student-and why their impact is enormous, Meris Stansbury, eCamous News https://www.ecampusnews.com/campus-administration/education-gen-z-phigital-student/  </vt:lpstr>
      <vt:lpstr>April 13, 2016 The Fourth Industrial Revolution:  What it means, how to respond Klaus Schwab, Founder and Executive Chairman, World Economic Forum https://www.weforum.org/agenda/2016/01/the-fourth-industrial-revolution-what-it-means-and-how-to-respond/  http://trainingshare.com/fourth-industrial-evolution-video-clip.php  http://www.tubechop.com/watch/8280981 </vt:lpstr>
      <vt:lpstr>April 29, 2020 Zoom Boom Synchronous instruction is trending, but experts say a more intentional mix of live and asynchronous classwork is necessary for future remote terms. Colleen Flaherty, Inside Higher Ed https://www.insidehighered.com/news/2020/04/29/synchronous-instruction-hot-right-now-it-sustainable </vt:lpstr>
      <vt:lpstr>October 6, 2020 Faculty Confidence in Online Learning Grows Doug Lederman, Inside Higher Ed https://www.insidehighered.com/digital-learning/article/2020/10/06/covid-era-experience-strengthens-faculty-belief-value-online </vt:lpstr>
      <vt:lpstr>August 26, 2020 Zoom, Microsoft and Apple take on remote learning challenges as kids head back to school Dalvin Brown, USA Today https://www.usatoday.com/story/tech/2020/08/26/zoom-google-apple-tech-firms-meet-remote-learning-needs-school-starts/5598975002/ </vt:lpstr>
      <vt:lpstr>August 2, 2018 Learning is More On Demand Hey, Alexa, Should We Bring Virtual Assistants to Campus? These Colleges Gave Them a Shot Lindsey Ellis, The Chronicle of Higher Education https://www.chronicle.com/article/Hey-Alexa-Should-We-Bring/244129 </vt:lpstr>
      <vt:lpstr>May/June 2020 Learning is More On Demand Chatting with Chatbots and Text Buddies Lindsey McKenzie, Inside Higher Ed https://www.insidehighered.com/news/2019/09/06/expansion-chatbots-higher-ed  https://www.usatoday.com/story/tech/2019/11/08/alexa-google-assistant-ai-robots-become-substitute-friends/4057885002/</vt:lpstr>
      <vt:lpstr>July 7, 2020 Elephant in the room: How augmented reality takes online classes to exciting highs,  Abdul Latheef Naha, The Hindu https://www.thehindu.com/news/national/kerala/augmented-reality-takes-online-classes-to-exciting-highs/article32014276.ece  When the whole world was in a lockdown in April, Mr. Shyam Vengalloor was racking his brains on finding a way to make virtual classrooms more exciting for children. Using green screen, Gif (graphics interchange format) images and several apps, Mr. Shyam succeeded in creating an augmented reality for the virtual class by superimposing graphics, audio and sensory enhancements.</vt:lpstr>
      <vt:lpstr>July 31, 2020 Learning is More Personal Khan Academy aims to give ‘strategic supplement’ Brett Molina, USA Today https://www.usatoday.com/story/tech/2020/07/30/khan-academy-ceo-sal-khan-prepping-fall-virtual-learning/5525480002/</vt:lpstr>
      <vt:lpstr>Student Independent Studies Via MOOCs MOOC: AI A-Z: Learning How to Build an AI Online Course and Machine Learning Mengyuan Zhao https://www.udemy.com/artificial-intelligence-az/  https://www.coursera.org/learn/machine-learning </vt:lpstr>
      <vt:lpstr>October 12, 2018 (Customization) Learning is More on Modular edX Expands MicroMasters Programs With Data Science (“nanodegrees”) Digital Leadership and More, Sri Ravipati, Campus Technology https://campustechnology.com/articles/2017/03/01/edx-expands-micromasters-programs-with-data-science-digital-leadership-and-more.aspx Lindsey McKenzie, Inside Higher Ed https://www.insidehighered.com/news/2018/10/12/edx-launches-nine-low-cost-online-degrees </vt:lpstr>
      <vt:lpstr>June 28, 2020 From: edX &lt;news@edx.org&gt;  Sent: Sunday, June 28, 2020 10:04 AM To: Bonk, Curtis Jay &lt;cjbonk@indiana.edu&gt; Subject: There’s a summer learning adventure for everyone</vt:lpstr>
      <vt:lpstr>November 30, 2020 Cyber Monday</vt:lpstr>
      <vt:lpstr>PowerPoint Presentation</vt:lpstr>
      <vt:lpstr>December 16, 2019 2020 Impact Report, edX https://www.edx.org/sites/default/files/2020-impact-report.pdf </vt:lpstr>
      <vt:lpstr>PowerPoint Presentation</vt:lpstr>
      <vt:lpstr>PowerPoint Presentation</vt:lpstr>
      <vt:lpstr>PowerPoint Presentation</vt:lpstr>
      <vt:lpstr>PowerPoint Presentation</vt:lpstr>
      <vt:lpstr>PowerPoint Presentation</vt:lpstr>
      <vt:lpstr>PowerPoint Presentation</vt:lpstr>
      <vt:lpstr>April 30, 2020 New Udemy Report Shows Surge in Global Online Education in Response to COVID-19  People around the world are learning how to work from home and stay productive as the Future of Work arrives  Businesswire https://www.businesswire.com/news/home/20200430005243/en/ </vt:lpstr>
      <vt:lpstr>June 26, 2020 HolonIQ 2.5x Global MOOC Web Traffic MOOC’s digital reach just grew 2.5x, up 300 million monthly visits globally, as isolated learners seek immediate solutions to their knowledge and skills needs amid a rapidly-evolving work landscape. https://www.holoniq.com/notes/global-mooc-web-traffic-benchmarks/  Is there another form of learning where so many people have deliberately chosen to come to learn in one month in the history of the world? </vt:lpstr>
      <vt:lpstr>May 26, 2020 Remember the MOOCs?  After Near-Death, They’re Booming Steven Lohr, The New York Times https://www.nytimes.com/2020/05/26/technology/moocs-online-learning.html </vt:lpstr>
      <vt:lpstr>PowerPoint Presentation</vt:lpstr>
      <vt:lpstr>August 9, 2020 250 Universities Just Launched 900 Free Online Courses. Here’s the Full List. Dhawal Shah, Class Central https://www.classcentral.com/report/most-cited-mooc-research/  In the past nine years or so, over 900 universities have created around 15,000 MOOCs. I’ve been keeping track of these online courses the entire time here at Class Central, a search engine and reviews site for online education which has been used by 40 million learners around the world.</vt:lpstr>
      <vt:lpstr>PowerPoint Presentation</vt:lpstr>
      <vt:lpstr>PowerPoint Presentation</vt:lpstr>
      <vt:lpstr>PowerPoint Presentation</vt:lpstr>
      <vt:lpstr>PowerPoint Presentation</vt:lpstr>
      <vt:lpstr>November 9, 2019 Chapter 9: Nepali High School Students in MOOCs Baman Kumar Ghimire Teacher, Motherland Secondary School, Pokhara </vt:lpstr>
      <vt:lpstr>November 26, 2019 Chapter 14. Capacity Building of Teachers: A Case Study of the Technology-Enabled Learning (TEL) Massive Open Online Courses  Sanjaya Mishra, Martha Cleveland-Innes, and Nathaniel Ostashewski</vt:lpstr>
      <vt:lpstr>August 10 to September 13, 2020 Learning to Learn Online Contact North/Nord and Athabasca University Video Intro: 3:02 http://contactnorth.ltlo.ca/ </vt:lpstr>
      <vt:lpstr>June 3, 2020 Contact North|Contact Nord Webinars https://teachonline.ca/webinars </vt:lpstr>
      <vt:lpstr>November 26, 2019 Chapter 16: Courses for a Cause:  MOOC Contributions to a “Better Place for All” (Marianne Krasny et al., 2020) </vt:lpstr>
      <vt:lpstr> July 25, 2020 Silver Lining for Learning https://silverliningforlearning.org/ https://www.youtube.com/channel/UC9XEsh89qrIlpmVVpQt-_aA/live</vt:lpstr>
      <vt:lpstr>November 26, 2019 Chapter 25. Responsive Innovations in MOOCs for Development: A Case Study of AgMOOCs in India 300 Balaji Venkataraman and Tadinada V. Prabhakar (agMOOCs in India) http://www.agmoocs.in/ </vt:lpstr>
      <vt:lpstr>June 8, 2019 The second half of humanity is joining the internet: They will change it, and it will change them  The Economist https://www.economist.com/leaders/2019/06/08/the-second-half-of-humanity-is-joining-the-internet </vt:lpstr>
      <vt:lpstr>July 30, 2020 Disruptive Ecology: The New Normal of Education in Post COVID-19</vt:lpstr>
      <vt:lpstr>November 20, 2020 Many Texas families say remote learning isn’t working and they want it fixed https://www.texastribune.org/2020/11/20/texas-schools-remote-learning/ </vt:lpstr>
      <vt:lpstr>Study #1 MOOCs Design  Considerations and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Study #2 MOOCs Instructional Design to Facilitate Participants’ Self-directed Learning  Zhu, M., &amp; Bonk, C. J. (2019). Designing MOOCs to facilitate participant self-monitoring for self-directed learning. Online Learning, 23(4), 106-134 Zhu, M., &amp; Bonk, C. J. (2019). Designing MOOCs to facilitate participant self-directed learning: An analysis of instructor perspectives and practices. International Journal of Self-Directed Learning, 16(2), 39-60.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 we have time for another study? No!</vt:lpstr>
      <vt:lpstr>PowerPoint Presentation</vt:lpstr>
      <vt:lpstr>Additional Research</vt:lpstr>
      <vt:lpstr>Thank you!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implementing methods in a study of ID practice</dc:title>
  <dc:creator>Ahmed Lachheb</dc:creator>
  <cp:lastModifiedBy>Curtis Bonk</cp:lastModifiedBy>
  <cp:revision>840</cp:revision>
  <cp:lastPrinted>2019-01-27T20:34:35Z</cp:lastPrinted>
  <dcterms:created xsi:type="dcterms:W3CDTF">2017-10-19T12:45:28Z</dcterms:created>
  <dcterms:modified xsi:type="dcterms:W3CDTF">2020-12-01T07:38:53Z</dcterms:modified>
</cp:coreProperties>
</file>