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theme/theme11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2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18.xml" ContentType="application/vnd.openxmlformats-officedocument.theme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theme/theme19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0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1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theme/theme22.xml" ContentType="application/vnd.openxmlformats-officedocument.theme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3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739" r:id="rId1"/>
    <p:sldMasterId id="2147485748" r:id="rId2"/>
    <p:sldMasterId id="2147499952" r:id="rId3"/>
    <p:sldMasterId id="2147500256" r:id="rId4"/>
    <p:sldMasterId id="2147500478" r:id="rId5"/>
    <p:sldMasterId id="2147500490" r:id="rId6"/>
    <p:sldMasterId id="2147500532" r:id="rId7"/>
    <p:sldMasterId id="2147500605" r:id="rId8"/>
    <p:sldMasterId id="2147500836" r:id="rId9"/>
    <p:sldMasterId id="2147500964" r:id="rId10"/>
    <p:sldMasterId id="2147501146" r:id="rId11"/>
    <p:sldMasterId id="2147501516" r:id="rId12"/>
    <p:sldMasterId id="2147501546" r:id="rId13"/>
    <p:sldMasterId id="2147501969" r:id="rId14"/>
    <p:sldMasterId id="2147502023" r:id="rId15"/>
    <p:sldMasterId id="2147502431" r:id="rId16"/>
    <p:sldMasterId id="2147502515" r:id="rId17"/>
    <p:sldMasterId id="2147502557" r:id="rId18"/>
    <p:sldMasterId id="2147502573" r:id="rId19"/>
    <p:sldMasterId id="2147502589" r:id="rId20"/>
    <p:sldMasterId id="2147502687" r:id="rId21"/>
    <p:sldMasterId id="2147502703" r:id="rId22"/>
    <p:sldMasterId id="2147502718" r:id="rId23"/>
    <p:sldMasterId id="2147502730" r:id="rId24"/>
  </p:sldMasterIdLst>
  <p:notesMasterIdLst>
    <p:notesMasterId r:id="rId65"/>
  </p:notesMasterIdLst>
  <p:handoutMasterIdLst>
    <p:handoutMasterId r:id="rId66"/>
  </p:handoutMasterIdLst>
  <p:sldIdLst>
    <p:sldId id="5306" r:id="rId25"/>
    <p:sldId id="5080" r:id="rId26"/>
    <p:sldId id="5079" r:id="rId27"/>
    <p:sldId id="5256" r:id="rId28"/>
    <p:sldId id="5257" r:id="rId29"/>
    <p:sldId id="5258" r:id="rId30"/>
    <p:sldId id="5259" r:id="rId31"/>
    <p:sldId id="5004" r:id="rId32"/>
    <p:sldId id="5302" r:id="rId33"/>
    <p:sldId id="5265" r:id="rId34"/>
    <p:sldId id="5251" r:id="rId35"/>
    <p:sldId id="4789" r:id="rId36"/>
    <p:sldId id="4796" r:id="rId37"/>
    <p:sldId id="4946" r:id="rId38"/>
    <p:sldId id="5275" r:id="rId39"/>
    <p:sldId id="5276" r:id="rId40"/>
    <p:sldId id="5277" r:id="rId41"/>
    <p:sldId id="5278" r:id="rId42"/>
    <p:sldId id="5279" r:id="rId43"/>
    <p:sldId id="4957" r:id="rId44"/>
    <p:sldId id="5280" r:id="rId45"/>
    <p:sldId id="5281" r:id="rId46"/>
    <p:sldId id="5282" r:id="rId47"/>
    <p:sldId id="5284" r:id="rId48"/>
    <p:sldId id="5285" r:id="rId49"/>
    <p:sldId id="5286" r:id="rId50"/>
    <p:sldId id="5287" r:id="rId51"/>
    <p:sldId id="5288" r:id="rId52"/>
    <p:sldId id="5133" r:id="rId53"/>
    <p:sldId id="5217" r:id="rId54"/>
    <p:sldId id="4859" r:id="rId55"/>
    <p:sldId id="5304" r:id="rId56"/>
    <p:sldId id="5305" r:id="rId57"/>
    <p:sldId id="5307" r:id="rId58"/>
    <p:sldId id="5298" r:id="rId59"/>
    <p:sldId id="5295" r:id="rId60"/>
    <p:sldId id="5300" r:id="rId61"/>
    <p:sldId id="5299" r:id="rId62"/>
    <p:sldId id="5293" r:id="rId63"/>
    <p:sldId id="5128" r:id="rId64"/>
  </p:sldIdLst>
  <p:sldSz cx="9144000" cy="6858000" type="screen4x3"/>
  <p:notesSz cx="7077075" cy="9363075"/>
  <p:custDataLst>
    <p:tags r:id="rId6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CC"/>
    <a:srgbClr val="FFFF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27" autoAdjust="0"/>
    <p:restoredTop sz="97176" autoAdjust="0"/>
  </p:normalViewPr>
  <p:slideViewPr>
    <p:cSldViewPr>
      <p:cViewPr varScale="1">
        <p:scale>
          <a:sx n="103" d="100"/>
          <a:sy n="103" d="100"/>
        </p:scale>
        <p:origin x="6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63" Type="http://schemas.openxmlformats.org/officeDocument/2006/relationships/slide" Target="slides/slide39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7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slide" Target="slides/slide40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tags" Target="tags/tag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5.xml"/><Relationship Id="rId34" Type="http://schemas.openxmlformats.org/officeDocument/2006/relationships/slide" Target="slides/slide10.xml"/><Relationship Id="rId50" Type="http://schemas.openxmlformats.org/officeDocument/2006/relationships/slide" Target="slides/slide26.xml"/><Relationship Id="rId55" Type="http://schemas.openxmlformats.org/officeDocument/2006/relationships/slide" Target="slides/slide3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438" y="0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21659B-CD2C-4063-85FF-78DF1BB23BC3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175"/>
            <a:ext cx="3067050" cy="468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438" y="8893175"/>
            <a:ext cx="3067050" cy="4683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E9E0A8F-1D4F-4F2C-ACBE-BDC4686995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477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8438" y="0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703263"/>
            <a:ext cx="4679950" cy="3509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8025" y="4446588"/>
            <a:ext cx="5661025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8438" y="8893175"/>
            <a:ext cx="3067050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531D097-DA93-407D-9EA6-D12AF9A463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475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F533CBB-AE06-4C00-97D9-4FBB8F9639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7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F20FA4D-4955-471E-8D41-9EDF4DA5ED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10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C6F8D35A-CACD-4618-AF0F-74B1077D779D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33BAADE-C4DD-4A61-A9A8-FABD56AE4E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90076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48B51055-9E3F-4A55-8D8A-7424DFF7A8B2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B3F2F23-DD3A-43CA-B137-9E097FA886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26056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58139808-03B9-4464-8A85-D4A7ECDA1C8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9CCC5C5-6256-4E3E-9E32-AFC301753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99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902C8E7-82FB-46D9-B4CC-92CADA226038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97B66A5-8364-4D9A-8655-F07F5359E9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61039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881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4003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45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4161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06173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133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B940C60-51E2-4A52-ADC9-E96A25CA2E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756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088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0572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1440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74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3242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5102" y="4595813"/>
            <a:ext cx="5615247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5102" y="3187700"/>
            <a:ext cx="8624454" cy="88836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68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EABA1-740D-4830-AC8F-AB487F7EEB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557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5E4A4E-4160-4CD7-9DC4-CAE415D864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10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DF69-0E98-4B15-82BE-9EDDB5545A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4945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3BDBC-1B53-4A25-80F4-9415D3A4A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20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01860E3-8A58-4564-A405-C354EF5AB2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1129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5C9FF-ABD0-43F3-BE23-8A30B7643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09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2260-DE1D-4278-BB2F-C4F82FEF5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724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0A335-E3A9-4DE0-A60B-EA9BBD1F5D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7425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BCEC3-9C9D-4F31-ACD7-298151C7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946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7AC61-178F-4036-BD83-4B46816E3A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131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3A94-1DE9-49F5-B601-C09C4CB40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6365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A627A5-8177-4BE2-ADAB-C4C2A9F64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0541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EE467-CAF9-4B4F-B240-3C87E249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59290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DA1A9-A442-4E1C-9A82-D7F920D6AD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014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BFC80-AB7E-462B-B47F-4E1AB7818B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66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3CC564F-A923-47CA-B085-B94E4899C8E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658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66C41-7F96-4481-ADFB-EC7627B1B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863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04E560-B088-4E9A-8CBA-0B5B460C6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753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A2550-9213-426D-8267-643C008C3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30480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CF3844-AE09-4049-B660-0AE6FCA10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93226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B899B-3708-46E7-AC95-9F7A14DC42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9819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13F75-0F4A-4B3A-BBDC-82346CB506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87026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C9331-06B8-4228-A73E-8B6288C0B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03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B9839-6AE6-4D83-B0BE-A53EB4A25F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484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AA633-1597-47BA-9183-980F5A372A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093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C8995-147A-47A9-94AC-ADD79C20B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74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358F62AF-93E5-4530-8132-2C384129EE8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1369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EFA7-0014-493A-9D26-B35FB813E5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774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A6170-8911-4F96-B0C4-07DCE1677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163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70D46-B0F2-4946-B5A1-E143FB3A2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37751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6BC439-6CF1-4211-8DAC-E46BAF5476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5783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D42E0-B572-465F-B018-382952F8C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091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2195F-3D5C-4158-A7F1-55F6161751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3049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CB8ED7-02E5-4814-9B8D-799CA83BD4D8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61AC1B-443E-4736-9E67-13004B7CA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302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97B169A-01F6-461E-9801-3D928EDA61E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74FE40F-4E4D-4C46-B78B-E43252A0FC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71540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43C2DC-A783-448B-B49B-509089161654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A4D029-3B65-49D7-A892-74244B63E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5443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90B6C9-B3F5-433C-BA18-8CF2F8C3804F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06B53B-31EA-4670-BDD9-A43DAA3A5F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1243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8175EB6-B169-4961-A43A-3EC81CA96A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415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BB07454-DD47-4A87-B60F-BAB837D5C74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233383F-C3B4-4A62-88E1-1ECF86218C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0001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E46406-EFC5-48F4-BEB5-FEDECDE5DEF1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18220C-DAD2-42D7-8618-92BF438EB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2142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4A2F74B-59EF-4916-A303-922CDC4645E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2EEE16-6322-435B-B584-D3DEE0738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42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5B08AA-BD30-48A1-958E-513D68713EEA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58BF04D-02FC-4611-AABB-D7115BC02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885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43219F3-3D9B-49AE-9E18-72F19E41F25A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6A5F56-4D8A-4F56-889E-2461ECCFA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591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A8B3018-3BAC-4B47-B418-C03F03D1D63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168F46-815C-4549-B464-7D3E93CC8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32367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A81512-34A2-4D94-BD1F-99932A385E4F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FFCDE1-6F0D-419D-A645-E579CBE01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7000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885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053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254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93B95F8-94A6-4857-8D86-2AE37F4F7FE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065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7217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330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5576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37226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5379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6732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184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2577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6FA343-1986-4300-8C71-C8F303D94BFE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58AC7D-C44F-4857-9860-4D233BEA97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61171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D301DA-D3FF-498C-B790-C84691138D8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12769F-C7E7-413F-93B1-67BC90680F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52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51069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1ADE8B-783F-4A3A-B17F-E4408E7E4EE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DFE2CC2-4C54-4737-8DDB-F56194FB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2094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E33FC9A-FAD2-401C-BFF9-EEA2D09B354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5D8A53D-3DE9-429D-A7AE-79ADA00C6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547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B1B7D02-C7E0-4C9B-B360-32C67E7E5085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B9D97B9-29CF-4614-B9B2-12D321101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4418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F55036B-D076-491E-BF7D-A91188D51259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8589976-2342-460E-9F7E-53831F03DC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7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A4C3C29-DED1-4FA5-8B21-E6BEBEB28451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4E62E4-B5BA-4072-A106-D126599C3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4378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E57AAB-2E55-451B-BC79-CBBBDAB469F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76D356-C579-48A0-B11E-8C6492A7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0584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9F32A25-49F2-483A-BBC9-0CA27DFE915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D5612-3709-48D1-9845-3D28B8C10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39578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CEBA1D-06F8-442A-BE2E-E5BAA0661260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5C3217-DDC0-48EC-9F45-57D887643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281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255F1CB-14D1-4226-9357-7272A68D9DE8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7038D2E-E668-4E52-99F1-788D36B755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3025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84749A-1C98-49D1-ACF0-19A5D4553F4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440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715011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AE29F0-360B-4EA3-A261-F786B3C6616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35319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DDBA0B-6EC7-4C1D-8EFA-27FF7C1B19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4587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8BDE41-74A2-4C43-AEC4-124931978E8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720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E85CDE-0EF8-463A-BCCA-2E734B5C7E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9895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1A70E9-ADF6-4DCC-BCB5-EB38CC9B1E3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520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2F3115-4514-446D-8A57-CA646C4771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8924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2EDEED-98ED-4259-A763-0F4DF6A4DD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49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489A34-EFC3-40ED-B1E6-0B45754C04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922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A97538-3805-443F-BD69-8D764648834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2458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4C3FC7-9850-40D7-A749-B053E45F33D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524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538346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466FF-0339-46C2-9CEF-F027ADAD37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867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19553-B816-4851-B48B-1AA3AF8A87E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502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0BACD-BD37-4BB4-9F19-D0AC9A5BAC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2795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155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1858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945625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90407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65358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415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4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5618055F-F271-4A0D-BBF6-0A3A6A2ECD0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7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447479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0156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4284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6140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14103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984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0388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8934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06278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399A7-BAE0-4BFE-B9CF-ADE6A570E0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5293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D163D-CBCC-4F14-9519-4D113A6BE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9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4884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CD99F-7F4E-4718-BD50-30740255A9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4715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70112-FA9E-445E-855E-169CC4447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29431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D1ECF-5B1F-4610-AF6E-BE050F45A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04305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9743ED-466C-48E6-95E8-8B229168E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06586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BC83E-299B-4784-B838-0B1FD2A93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220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7571C-A06D-4736-8843-0B02F542F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2464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8FC72-E1B6-49F9-927D-55193ECBE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84301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D62516-BB81-4625-B395-F690D2DFC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56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7873D-8319-482C-9A2B-7687909FA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5046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44D8C-E6A0-4BEA-9FDC-BB782F9A11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16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80238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630B6-1948-4F64-AA33-A342932CA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1007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39839-DE99-421B-B0F1-3568D18D12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5765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7798D-15FD-4B50-997C-A3CE6B45C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38791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C986C2F-BBD4-4F79-A656-E6CC36B45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88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D8AFBA7-FF20-44C3-9928-A2E4DB4CC5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7738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CFA83C7-0F3D-4354-A485-D2CBBFA067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5816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B7000A-B966-4844-A75C-D1E25785E9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45679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64A7706-D75F-4974-BE27-1D05CDEFF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69629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960D17D-1AA0-436D-A6CA-1416A5E74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8164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8B22828-97EE-42A4-B1CB-B8FE41FB2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263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556878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DD5C920-9676-45AC-AC23-58A64D0E65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2771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EF9B3-CDAF-4532-BF26-3B7FD4466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8223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F63F85D-D366-4DCB-ADD1-0B3D3ADA36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2984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6EBA38-1A99-48E3-9E44-4EAE4F9DB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0542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834A95-F89D-4936-A9BB-7EDFEAE77A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9052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46D82AA-B02A-44FD-94C9-311EFE8B8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3384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5CC9F98-110D-45A6-B747-F9E07EBE55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1396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2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317F9BD-8B55-40CF-A93B-968DE8ABC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1122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7BCBC-BFE8-49CE-8762-F6AA2A0B4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137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DD5C8-840D-45A4-A6A0-A2BF7BEA1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6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5445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5471-7D89-4859-8B0F-CB2E169275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74315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E38EB-4F81-4556-A2BA-3177BF929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87576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3F1938-3E2B-4D6A-85C8-46DE26992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18893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CCB2-3755-4E37-8B35-92C81BD22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34052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9380C8-BA81-412A-9DD9-356126413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8541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EAAF1-2CA4-4AE8-BE21-03649FF24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582320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7CA00-98A1-4943-AD48-C5551C067B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842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07513-203E-4FD1-92DC-BA62A05D9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8095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609600"/>
            <a:ext cx="17907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09600"/>
            <a:ext cx="52197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F9987-9A87-4677-8139-7BD4EFDD7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7147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9812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41148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02108-1FC9-4ACB-8350-0442D1063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91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38518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69E97-D48C-401C-BF2D-E3D753456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8253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075F8-208F-407D-ABCF-653430ACB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6215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9755D-1A31-4EF7-A6E1-81580A857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6714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738A-E6E0-4C16-8762-9CBFFA046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2298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7DB4D-1158-4F14-B388-CDCD037F06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94409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4664-1FEE-4617-8CD2-18058316D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28496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4F5F0-AD2E-4C94-A5C2-25D31BA563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7835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CCDB18-6146-4BFC-B228-6C08CAB79C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9778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5877E-B639-4FB9-A68C-544993FD3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4680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58347-6B0C-48BF-99AF-7F879F9002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742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90583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5EA04-62A0-4CB9-841D-F0C056C71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7359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5AB4D-CA8E-4A4D-836C-64EC9BF9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922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AAF55-B261-42F6-B2E5-53836C41C5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0782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09FA7-8BBE-48E2-A077-F4A0E773E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694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8AB03-060C-488F-BC5F-7A3F1FCC08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83454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B1697-6095-4CBA-B881-C32EB7602E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49873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C00DD8-BB76-4D60-8421-945F88478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34023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52C82ED1-818F-42AE-A6C2-E1D950F0F9A1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CCC3CDE0-62C3-45D8-A5E1-6F7AE1FB2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94917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9260303B-C9FF-4CBB-9752-8E71E9E85EA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B1257909-CBDB-4087-887F-6A8FA1D179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3423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064E8BDA-1324-4CD0-821E-377E81FBD85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D7B0357C-6FD6-450A-83B5-CDAB4DEA2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078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98148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8260EB7A-1AAF-4340-BD75-1F3C700E82C3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544BA4F9-6CD3-4AA6-B9BF-20EB72A6E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053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90755E1A-16B2-4D81-AB06-8BB83C4ED21E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6218458E-7E0E-4937-A525-1FE30DBD2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8611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70441C47-37FD-40EB-BE78-E76EE6FC593D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9BE24676-646F-4189-AD9F-8ED9CCB19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9001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4DE463C6-C28B-4DC8-86E7-0BB29590F93F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8B9FF241-A97A-491F-9B93-A2B7BA6E7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219382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5C19DB3D-FF68-4E70-8EFA-968AC61C9D63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7CF2CD31-FF97-4524-AEE4-C0356603EA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22494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F4E72393-564C-4347-9724-6C1AD552BF6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6FCCDFE2-CACB-4E75-A049-021D0D8104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8786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7DC9D658-B8B1-4F4A-8979-05704FD9B5C9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55A20CE7-B7A8-41D0-B4BF-3BFBE6EE0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3871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8CB25C47-D978-4287-A815-681EFA57EAA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ヒラギノ角ゴ ProN W3" charset="-128"/>
                <a:cs typeface="+mn-cs"/>
              </a:defRPr>
            </a:lvl1pPr>
          </a:lstStyle>
          <a:p>
            <a:pPr>
              <a:defRPr/>
            </a:pPr>
            <a:fld id="{6FE09012-AC22-46B8-8F1A-D7D11E051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40531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84D819-8C6D-4200-A585-6DC634856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2479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4A8524A-D686-4243-8C8A-9DD1D8E8D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8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14CE-C8EC-4AB3-BD67-8028EF0F3E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7985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D98A23F-DB87-4F36-8E92-C5D8919BE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91639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344F0F-3E0A-4577-9B75-034A4660B3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2866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D9EDCB-72BA-4A05-A407-72CAD1AB2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186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426D88-325C-4337-9170-1B9372F848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3312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9A38503-EFCC-442F-8EBC-E50F2DCE13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441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45F380-6FF2-4315-A6AA-2B066E772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904907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ABFB29-5996-4E04-97C3-EEEE01BF9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49767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526093-CA1C-4991-ADBC-A4587F192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0928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7E10FF-E109-4326-94C1-3BB9C2AD28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168181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4DAABA6-DBA1-4BC0-B606-F81EEBE2E1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0069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352C0-56E6-455E-84DF-C5354A466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1059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55B7CB-498C-4CBD-8A6B-13128DA46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1991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91FB8E6-8976-48E0-95E2-7A932D4D6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86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92B7E039-DB56-4E07-BE1D-8CF8D596D03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889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BC2BD-DD4A-434B-A2E5-52C56FA8E0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326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08FFDB-7056-463A-810C-2AFC61A47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96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F191B9-0F2B-4F22-A592-A9242EC77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1768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6BF39-6B98-4556-BBF7-95FF4716C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011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AD6C8-0421-4F22-A75D-D4B1915CD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4001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A948D-B251-4795-9F58-65F9433D3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745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C0B03-14F6-4430-AFAC-E9FFB48FC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753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BFFD6E-35F7-4E89-AF72-A4DF2B296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320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609600"/>
            <a:ext cx="17907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609600"/>
            <a:ext cx="52197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79161-F66E-4CF4-A3CB-2F704B034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79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90600" y="19812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90600" y="41148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2B50C3-8DDD-460C-BD59-93A8CC8643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BEE495FB-8EEE-41C6-A5A4-C698ABB094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00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F00F9-AC90-4F11-B4CA-E3CB4ACD6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692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5052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38D25-AE7F-43F5-B63E-4121FBB58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5726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609600"/>
            <a:ext cx="716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90600" y="1981200"/>
            <a:ext cx="35052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505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C0627-82B3-4A73-AA1E-E6423BB3B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4943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CD59C12-9B4C-478D-B555-B33B8B2B849E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57D06B0-A636-4036-A207-86AEBD9749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240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57F4B3B-A2B4-4590-8CB1-1F767C0FA8F0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26C2D63-AE57-41FC-A382-0FC146469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700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6ABC8BB-9228-46D4-9FB9-A73B72C7BBF3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D58CEA5-A1FE-4A13-9D74-EC9FFC852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58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7704FFC-6140-40CB-99C8-5C25EC2A0C0A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C08D780-A173-4975-B155-813ACFF2A5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9943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D417701-449F-4090-9E14-2BE8BE381E3D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88B07FC-E1CF-46D9-A825-DA1B42FC35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7827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C63CD32-863B-4234-B866-4F600B7A7B0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396468B-7B31-4217-AF00-72B8BC2D9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14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EABB19F-ECE1-435A-A73D-C32CE085567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4EA2916-96F7-47E7-A4D5-7269D578B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413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133CCD6F-2DE7-4510-82FB-5C6E7A724EB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5659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ED32336-D112-4AFB-942C-84C9BFDD88A0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CC47C11-540C-4012-A7DD-B209B0E29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533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1CA4495-5538-4075-A7F9-0F43B314986E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1ECA84E-0937-4A1C-B926-CDD7A108A9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93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B0FC83C-BABB-411E-A012-B9330488346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1C10EE4-FCA8-46F7-88F0-DF8BF0DDBD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88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647A422-E869-4EB4-BF58-DF2ABE427C70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692FA48-FB27-41C9-9D21-680745001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648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0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76AD390-2AFB-486B-8318-2D51B36A3F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9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B5283D2-B1D6-4AB3-A469-3B214ACD2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4569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0A5031D-71D3-45F6-9103-46B913FFFD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833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1FECF38-9690-4C28-BB0E-C250081D2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00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3D92645-D6E6-42BE-B02A-7A13C6AD3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96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0BF7D49-C9D6-41AB-A8CA-5766D477F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5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1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9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F089DEEF-CA15-4B6F-988D-3CB9A0210CD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259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A223040-9AB5-47EA-896A-04ED030709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849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241E2EE-0EFD-4CA5-93FB-8FD38449A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20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D0D6014-BA5D-4D47-AE8B-5C0B90F55E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8272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B34102A-0678-4544-BB21-574EC3664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128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DC3FC9D-A158-4CFE-8278-76C0F056D3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46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B27220E-088F-480B-A621-1E47AD686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329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6A76422-D156-47FA-8621-EEC9699CB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74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D6CE222-40C6-4622-89DB-112E0F9DB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3264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377825" y="1676400"/>
            <a:ext cx="8389938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 smtClean="0">
                  <a:solidFill>
                    <a:srgbClr val="000000"/>
                  </a:solidFill>
                  <a:latin typeface="Tahoma" panose="020B0604030504040204" pitchFamily="34" charset="0"/>
                  <a:ea typeface="MS PGothic" panose="020B0600070205080204" pitchFamily="34" charset="-128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mtClean="0">
                  <a:solidFill>
                    <a:srgbClr val="000000"/>
                  </a:solidFill>
                  <a:latin typeface="Arial" panose="020B0604020202020204" pitchFamily="34" charset="0"/>
                  <a:ea typeface="MS PGothic" panose="020B0600070205080204" pitchFamily="34" charset="-128"/>
                  <a:cs typeface="+mn-cs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836613" y="2133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038601"/>
            <a:ext cx="64008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381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24600"/>
            <a:ext cx="1905000" cy="457200"/>
          </a:xfrm>
        </p:spPr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62C9271-6EA8-4F03-8AD5-0355930B3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83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DA40114-AE12-44C1-B592-7E033694C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68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A2ED3CDC-F4FB-484E-8E55-9FA686F7A58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931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0A4B781-5CCA-48D3-9D00-03F59DCE5D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4606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C86E75A-B6F9-4F75-8323-CBE6A84A61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627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1E5C555-146F-48A6-AF39-E5A02D3E9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4757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B33A6189-BED1-41D3-A20A-CBACA702BB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5480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A9BF4F3-9D45-4E49-BF4A-42A47BD70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697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AA3774D-4684-4B92-A0BB-7A6EF78530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781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F9B4B35-5609-4925-A705-1F0140685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364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34F56E9-5A83-42B3-908E-4F98F476B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2070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7500" y="342900"/>
            <a:ext cx="1943100" cy="5524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42900"/>
            <a:ext cx="5676900" cy="5524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00031DB-6887-4FF5-8AFA-FF9A752D1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600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838200" y="17526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73CB40E-3122-4E6A-9C95-323941F1E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69208E4E-8563-4114-A313-998A464888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82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0AF2FF0-C383-428F-AA18-6ED1B6804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59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400ECB7A-C0EE-412D-A514-9C4719F62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188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7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6B91D3-EF51-4A94-8732-E59128020905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F01C52D-3EA2-45A1-8149-E1481DEF9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60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F753A6-9339-4AFD-8CF6-6AC5D3ECE49E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983AE7-7B0F-48E1-A4FC-08D84D3F4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49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976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26">
                <a:solidFill>
                  <a:schemeClr val="tx1">
                    <a:tint val="75000"/>
                  </a:schemeClr>
                </a:solidFill>
              </a:defRPr>
            </a:lvl1pPr>
            <a:lvl2pPr marL="4572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8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72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967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621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345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200693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935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8FA3013-45F8-4E9F-8BE5-43173109B034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EE4499-95C7-4330-86E6-D5F12DE686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6087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776"/>
            </a:lvl1pPr>
            <a:lvl2pPr>
              <a:defRPr sz="2401"/>
            </a:lvl2pPr>
            <a:lvl3pPr>
              <a:defRPr sz="2026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776"/>
            </a:lvl1pPr>
            <a:lvl2pPr>
              <a:defRPr sz="2401"/>
            </a:lvl2pPr>
            <a:lvl3pPr>
              <a:defRPr sz="2026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981981-6768-4099-9FDD-5B042A22FA42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A81943E-1638-4B96-A070-A23F8BA70C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0236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1"/>
            </a:lvl1pPr>
            <a:lvl2pPr>
              <a:defRPr sz="2026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1" b="1"/>
            </a:lvl1pPr>
            <a:lvl2pPr marL="457242" indent="0">
              <a:buNone/>
              <a:defRPr sz="2026" b="1"/>
            </a:lvl2pPr>
            <a:lvl3pPr marL="914484" indent="0">
              <a:buNone/>
              <a:defRPr sz="1800" b="1"/>
            </a:lvl3pPr>
            <a:lvl4pPr marL="1371726" indent="0">
              <a:buNone/>
              <a:defRPr sz="1575" b="1"/>
            </a:lvl4pPr>
            <a:lvl5pPr marL="1828967" indent="0">
              <a:buNone/>
              <a:defRPr sz="1575" b="1"/>
            </a:lvl5pPr>
            <a:lvl6pPr marL="2286210" indent="0">
              <a:buNone/>
              <a:defRPr sz="1575" b="1"/>
            </a:lvl6pPr>
            <a:lvl7pPr marL="2743451" indent="0">
              <a:buNone/>
              <a:defRPr sz="1575" b="1"/>
            </a:lvl7pPr>
            <a:lvl8pPr marL="3200693" indent="0">
              <a:buNone/>
              <a:defRPr sz="1575" b="1"/>
            </a:lvl8pPr>
            <a:lvl9pPr marL="3657935" indent="0">
              <a:buNone/>
              <a:defRPr sz="1575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1"/>
            </a:lvl1pPr>
            <a:lvl2pPr>
              <a:defRPr sz="2026"/>
            </a:lvl2pPr>
            <a:lvl3pPr>
              <a:defRPr sz="180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B67F189-9B66-4BD2-8CB7-CD21A4EA9F9E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5653DC-93A4-4D2D-BFC4-5B1A4B325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870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414018-0A7A-46FC-B07B-6B4DB891DD8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82065A-5BF9-4244-8E7A-194F580430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2139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BDFA5-70E1-46E2-86D1-8737AC9BB85D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F2B6DA9-62A2-44DE-A7D9-6DD13EF1C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1039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26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26"/>
            </a:lvl1pPr>
            <a:lvl2pPr>
              <a:defRPr sz="2776"/>
            </a:lvl2pPr>
            <a:lvl3pPr>
              <a:defRPr sz="2401"/>
            </a:lvl3pPr>
            <a:lvl4pPr>
              <a:defRPr sz="2026"/>
            </a:lvl4pPr>
            <a:lvl5pPr>
              <a:defRPr sz="2026"/>
            </a:lvl5pPr>
            <a:lvl6pPr>
              <a:defRPr sz="2026"/>
            </a:lvl6pPr>
            <a:lvl7pPr>
              <a:defRPr sz="2026"/>
            </a:lvl7pPr>
            <a:lvl8pPr>
              <a:defRPr sz="2026"/>
            </a:lvl8pPr>
            <a:lvl9pPr>
              <a:defRPr sz="2026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25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860B79-ADDB-4F17-A230-0213A096B0B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29A85A2-3BB7-4076-A933-2BD0BDC88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7" y="1"/>
            <a:ext cx="9145187" cy="1230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ahoma" pitchFamily="34" charset="0"/>
              </a:defRPr>
            </a:lvl1pPr>
          </a:lstStyle>
          <a:p>
            <a:fld id="{D0D41E3A-1D91-444F-A5CC-9D0A618B67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5443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26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26"/>
            </a:lvl1pPr>
            <a:lvl2pPr marL="457242" indent="0">
              <a:buNone/>
              <a:defRPr sz="2776"/>
            </a:lvl2pPr>
            <a:lvl3pPr marL="914484" indent="0">
              <a:buNone/>
              <a:defRPr sz="2401"/>
            </a:lvl3pPr>
            <a:lvl4pPr marL="1371726" indent="0">
              <a:buNone/>
              <a:defRPr sz="2026"/>
            </a:lvl4pPr>
            <a:lvl5pPr marL="1828967" indent="0">
              <a:buNone/>
              <a:defRPr sz="2026"/>
            </a:lvl5pPr>
            <a:lvl6pPr marL="2286210" indent="0">
              <a:buNone/>
              <a:defRPr sz="2026"/>
            </a:lvl6pPr>
            <a:lvl7pPr marL="2743451" indent="0">
              <a:buNone/>
              <a:defRPr sz="2026"/>
            </a:lvl7pPr>
            <a:lvl8pPr marL="3200693" indent="0">
              <a:buNone/>
              <a:defRPr sz="2026"/>
            </a:lvl8pPr>
            <a:lvl9pPr marL="3657935" indent="0">
              <a:buNone/>
              <a:defRPr sz="202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25"/>
            </a:lvl1pPr>
            <a:lvl2pPr marL="457242" indent="0">
              <a:buNone/>
              <a:defRPr sz="1200"/>
            </a:lvl2pPr>
            <a:lvl3pPr marL="914484" indent="0">
              <a:buNone/>
              <a:defRPr sz="975"/>
            </a:lvl3pPr>
            <a:lvl4pPr marL="1371726" indent="0">
              <a:buNone/>
              <a:defRPr sz="900"/>
            </a:lvl4pPr>
            <a:lvl5pPr marL="1828967" indent="0">
              <a:buNone/>
              <a:defRPr sz="900"/>
            </a:lvl5pPr>
            <a:lvl6pPr marL="2286210" indent="0">
              <a:buNone/>
              <a:defRPr sz="900"/>
            </a:lvl6pPr>
            <a:lvl7pPr marL="2743451" indent="0">
              <a:buNone/>
              <a:defRPr sz="900"/>
            </a:lvl7pPr>
            <a:lvl8pPr marL="3200693" indent="0">
              <a:buNone/>
              <a:defRPr sz="900"/>
            </a:lvl8pPr>
            <a:lvl9pPr marL="3657935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B4FDDE-1FA6-4A1A-93DC-8C85E1048932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127727-6E35-423F-95FC-80669893C3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3877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9B467B-52F0-4DCA-A38C-4B969286DCBC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4F3266-2FDE-4479-8393-1DDAB75EB5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989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6"/>
            <a:ext cx="2057400" cy="4387851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6"/>
            <a:ext cx="6019800" cy="4387851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389F6A-818B-482D-93AD-385FF709ABC9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39E5EB-996D-4671-8360-0E6716A6E5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575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D3D8839-3F68-4BB6-9F44-B547CE27E31A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B77B3BF-BD8D-48B7-A3CA-AB387A2F53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3580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EA0EB59B-5B65-42DB-8578-6BE053D10A6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F3C6B66-8495-4D41-B203-80FAC1D520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049692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7BAD0305-8744-4CF2-A0A2-13EAB1151A51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AD1BC22-5DCA-4E0F-891B-CF2BF53C15D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1756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7832F3B-7BCC-43D9-AAAE-449CA90CA418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C76B5EA-1650-4A7A-8EDB-CFD26C74ED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73209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856F7133-654B-4981-B15A-44D7F656A670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35F80AC-99DB-48A5-A356-4ABCC28D05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2077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274C497-2865-43B1-B0D9-62F49FB588C1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A5236D8A-400F-434B-8CA1-C0072EB348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9388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296BC5A-839D-4730-8B0F-DFAFD6643B36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MS PGothic" panose="020B0600070205080204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5FC11F8-3605-4D91-842F-1426DF8BE0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87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4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slideLayout" Target="../slideLayouts/slideLayout204.xml"/><Relationship Id="rId2" Type="http://schemas.openxmlformats.org/officeDocument/2006/relationships/slideLayout" Target="../slideLayouts/slideLayout194.xml"/><Relationship Id="rId16" Type="http://schemas.openxmlformats.org/officeDocument/2006/relationships/theme" Target="../theme/theme18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5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4" Type="http://schemas.openxmlformats.org/officeDocument/2006/relationships/slideLayout" Target="../slideLayouts/slideLayout20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0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209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0.xml"/><Relationship Id="rId13" Type="http://schemas.openxmlformats.org/officeDocument/2006/relationships/slideLayout" Target="../slideLayouts/slideLayout235.xml"/><Relationship Id="rId3" Type="http://schemas.openxmlformats.org/officeDocument/2006/relationships/slideLayout" Target="../slideLayouts/slideLayout225.xml"/><Relationship Id="rId7" Type="http://schemas.openxmlformats.org/officeDocument/2006/relationships/slideLayout" Target="../slideLayouts/slideLayout229.xml"/><Relationship Id="rId12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24.xml"/><Relationship Id="rId16" Type="http://schemas.openxmlformats.org/officeDocument/2006/relationships/theme" Target="../theme/theme20.xml"/><Relationship Id="rId1" Type="http://schemas.openxmlformats.org/officeDocument/2006/relationships/slideLayout" Target="../slideLayouts/slideLayout223.xml"/><Relationship Id="rId6" Type="http://schemas.openxmlformats.org/officeDocument/2006/relationships/slideLayout" Target="../slideLayouts/slideLayout228.xml"/><Relationship Id="rId11" Type="http://schemas.openxmlformats.org/officeDocument/2006/relationships/slideLayout" Target="../slideLayouts/slideLayout233.xml"/><Relationship Id="rId5" Type="http://schemas.openxmlformats.org/officeDocument/2006/relationships/slideLayout" Target="../slideLayouts/slideLayout227.xml"/><Relationship Id="rId1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226.xml"/><Relationship Id="rId9" Type="http://schemas.openxmlformats.org/officeDocument/2006/relationships/slideLayout" Target="../slideLayouts/slideLayout231.xml"/><Relationship Id="rId14" Type="http://schemas.openxmlformats.org/officeDocument/2006/relationships/slideLayout" Target="../slideLayouts/slideLayout23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39.xml"/><Relationship Id="rId16" Type="http://schemas.openxmlformats.org/officeDocument/2006/relationships/theme" Target="../theme/theme21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4.xml"/><Relationship Id="rId3" Type="http://schemas.openxmlformats.org/officeDocument/2006/relationships/slideLayout" Target="../slideLayouts/slideLayout269.xml"/><Relationship Id="rId7" Type="http://schemas.openxmlformats.org/officeDocument/2006/relationships/slideLayout" Target="../slideLayouts/slideLayout273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67.xml"/><Relationship Id="rId6" Type="http://schemas.openxmlformats.org/officeDocument/2006/relationships/slideLayout" Target="../slideLayouts/slideLayout272.xml"/><Relationship Id="rId11" Type="http://schemas.openxmlformats.org/officeDocument/2006/relationships/slideLayout" Target="../slideLayouts/slideLayout277.xml"/><Relationship Id="rId5" Type="http://schemas.openxmlformats.org/officeDocument/2006/relationships/slideLayout" Target="../slideLayouts/slideLayout271.xml"/><Relationship Id="rId10" Type="http://schemas.openxmlformats.org/officeDocument/2006/relationships/slideLayout" Target="../slideLayouts/slideLayout276.xml"/><Relationship Id="rId4" Type="http://schemas.openxmlformats.org/officeDocument/2006/relationships/slideLayout" Target="../slideLayouts/slideLayout270.xml"/><Relationship Id="rId9" Type="http://schemas.openxmlformats.org/officeDocument/2006/relationships/slideLayout" Target="../slideLayouts/slideLayout275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13" Type="http://schemas.openxmlformats.org/officeDocument/2006/relationships/slideLayout" Target="../slideLayouts/slideLayout290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slideLayout" Target="../slideLayouts/slideLayout289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Relationship Id="rId14" Type="http://schemas.openxmlformats.org/officeDocument/2006/relationships/slideLayout" Target="../slideLayouts/slideLayout29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A4A56F0E-9A2F-4282-B729-957CFD114FA5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4099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798" r:id="rId1"/>
    <p:sldLayoutId id="2147497799" r:id="rId2"/>
    <p:sldLayoutId id="2147497800" r:id="rId3"/>
    <p:sldLayoutId id="2147497801" r:id="rId4"/>
    <p:sldLayoutId id="2147497802" r:id="rId5"/>
    <p:sldLayoutId id="2147497803" r:id="rId6"/>
    <p:sldLayoutId id="2147497804" r:id="rId7"/>
    <p:sldLayoutId id="2147497805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3/28/2016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03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965" r:id="rId1"/>
    <p:sldLayoutId id="2147500966" r:id="rId2"/>
    <p:sldLayoutId id="2147500967" r:id="rId3"/>
    <p:sldLayoutId id="2147500968" r:id="rId4"/>
    <p:sldLayoutId id="2147500969" r:id="rId5"/>
    <p:sldLayoutId id="2147500970" r:id="rId6"/>
    <p:sldLayoutId id="2147500971" r:id="rId7"/>
    <p:sldLayoutId id="2147500972" r:id="rId8"/>
    <p:sldLayoutId id="2147500973" r:id="rId9"/>
    <p:sldLayoutId id="2147500974" r:id="rId10"/>
    <p:sldLayoutId id="21475009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9144000" cy="319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>
            <a:spLocks noChangeArrowheads="1"/>
          </p:cNvSpPr>
          <p:nvPr userDrawn="1"/>
        </p:nvSpPr>
        <p:spPr bwMode="gray">
          <a:xfrm>
            <a:off x="0" y="6629400"/>
            <a:ext cx="9144000" cy="2286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smtClean="0">
              <a:solidFill>
                <a:prstClr val="black"/>
              </a:solidFill>
              <a:cs typeface="+mn-cs"/>
            </a:endParaRPr>
          </a:p>
        </p:txBody>
      </p:sp>
      <p:pic>
        <p:nvPicPr>
          <p:cNvPr id="9" name="Picture 15" descr="CL_Logo_RGB_R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595813"/>
            <a:ext cx="32766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rrowheads="1"/>
          </p:cNvSpPr>
          <p:nvPr userDrawn="1"/>
        </p:nvSpPr>
        <p:spPr bwMode="gray">
          <a:xfrm>
            <a:off x="0" y="3174510"/>
            <a:ext cx="9144000" cy="914400"/>
          </a:xfrm>
          <a:prstGeom prst="rect">
            <a:avLst/>
          </a:prstGeom>
          <a:solidFill>
            <a:srgbClr val="156D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 smtClean="0">
              <a:solidFill>
                <a:prstClr val="black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61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147" r:id="rId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1A5CADD7-3335-4870-B3D1-0E44B36121F3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05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517" r:id="rId1"/>
    <p:sldLayoutId id="2147501518" r:id="rId2"/>
    <p:sldLayoutId id="2147501519" r:id="rId3"/>
    <p:sldLayoutId id="2147501520" r:id="rId4"/>
    <p:sldLayoutId id="2147501521" r:id="rId5"/>
    <p:sldLayoutId id="2147501522" r:id="rId6"/>
    <p:sldLayoutId id="2147501523" r:id="rId7"/>
    <p:sldLayoutId id="2147501524" r:id="rId8"/>
    <p:sldLayoutId id="2147501525" r:id="rId9"/>
    <p:sldLayoutId id="2147501526" r:id="rId10"/>
    <p:sldLayoutId id="2147501527" r:id="rId11"/>
    <p:sldLayoutId id="2147501528" r:id="rId12"/>
    <p:sldLayoutId id="2147501529" r:id="rId13"/>
    <p:sldLayoutId id="214750153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A0D7BC-485C-4221-B54E-56A7E63BE17B}" type="slidenum">
              <a:rPr lang="en-US">
                <a:latin typeface="Arial" panose="020B0604020202020204" pitchFamily="34" charset="0"/>
                <a:ea typeface="MS PGothic" panose="020B0600070205080204" pitchFamily="34" charset="-128"/>
              </a:rPr>
              <a:pPr>
                <a:defRPr/>
              </a:pPr>
              <a:t>‹#›</a:t>
            </a:fld>
            <a:endParaRPr 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405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547" r:id="rId1"/>
    <p:sldLayoutId id="2147501548" r:id="rId2"/>
    <p:sldLayoutId id="2147501549" r:id="rId3"/>
    <p:sldLayoutId id="2147501550" r:id="rId4"/>
    <p:sldLayoutId id="2147501551" r:id="rId5"/>
    <p:sldLayoutId id="2147501552" r:id="rId6"/>
    <p:sldLayoutId id="2147501553" r:id="rId7"/>
    <p:sldLayoutId id="2147501554" r:id="rId8"/>
    <p:sldLayoutId id="2147501555" r:id="rId9"/>
    <p:sldLayoutId id="2147501556" r:id="rId10"/>
    <p:sldLayoutId id="2147501557" r:id="rId11"/>
    <p:sldLayoutId id="2147501558" r:id="rId12"/>
    <p:sldLayoutId id="2147501559" r:id="rId13"/>
    <p:sldLayoutId id="2147501560" r:id="rId14"/>
    <p:sldLayoutId id="2147501561" r:id="rId15"/>
    <p:sldLayoutId id="2147501562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9FFDD31-B442-4918-B4BD-0F10E3A6A096}" type="datetimeFigureOut">
              <a:rPr lang="en-US">
                <a:cs typeface="Arial" panose="020B0604020202020204" pitchFamily="34" charset="0"/>
              </a:rPr>
              <a:pPr>
                <a:defRPr/>
              </a:pPr>
              <a:t>3/28/2016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7B8789B-3246-47D1-BF29-44AD244AA20F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4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1970" r:id="rId1"/>
    <p:sldLayoutId id="2147501971" r:id="rId2"/>
    <p:sldLayoutId id="2147501972" r:id="rId3"/>
    <p:sldLayoutId id="2147501973" r:id="rId4"/>
    <p:sldLayoutId id="2147501974" r:id="rId5"/>
    <p:sldLayoutId id="2147501975" r:id="rId6"/>
    <p:sldLayoutId id="2147501976" r:id="rId7"/>
    <p:sldLayoutId id="2147501977" r:id="rId8"/>
    <p:sldLayoutId id="2147501978" r:id="rId9"/>
    <p:sldLayoutId id="2147501979" r:id="rId10"/>
    <p:sldLayoutId id="21475019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3/28/2016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885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024" r:id="rId1"/>
    <p:sldLayoutId id="2147502025" r:id="rId2"/>
    <p:sldLayoutId id="2147502026" r:id="rId3"/>
    <p:sldLayoutId id="2147502027" r:id="rId4"/>
    <p:sldLayoutId id="2147502028" r:id="rId5"/>
    <p:sldLayoutId id="2147502029" r:id="rId6"/>
    <p:sldLayoutId id="2147502030" r:id="rId7"/>
    <p:sldLayoutId id="2147502031" r:id="rId8"/>
    <p:sldLayoutId id="2147502032" r:id="rId9"/>
    <p:sldLayoutId id="2147502033" r:id="rId10"/>
    <p:sldLayoutId id="214750203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0DD740D-DF63-482E-BF7A-1D8A9AE8BFCA}" type="datetimeFigureOut">
              <a:rPr lang="en-US">
                <a:cs typeface="Arial" panose="020B0604020202020204" pitchFamily="34" charset="0"/>
              </a:rPr>
              <a:pPr>
                <a:defRPr/>
              </a:pPr>
              <a:t>3/28/2016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61AFCA07-1595-416A-9AEE-BF5F6B3B52CA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66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432" r:id="rId1"/>
    <p:sldLayoutId id="2147502433" r:id="rId2"/>
    <p:sldLayoutId id="2147502434" r:id="rId3"/>
    <p:sldLayoutId id="2147502435" r:id="rId4"/>
    <p:sldLayoutId id="2147502436" r:id="rId5"/>
    <p:sldLayoutId id="2147502437" r:id="rId6"/>
    <p:sldLayoutId id="2147502438" r:id="rId7"/>
    <p:sldLayoutId id="2147502439" r:id="rId8"/>
    <p:sldLayoutId id="2147502440" r:id="rId9"/>
    <p:sldLayoutId id="2147502441" r:id="rId10"/>
    <p:sldLayoutId id="21475024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fld id="{FAA3DB0D-7EF0-4FC0-91D3-02EF277B7180}" type="slidenum">
              <a:rPr lang="en-US" smtClean="0">
                <a:latin typeface="Arial" panose="020B0604020202020204" pitchFamily="34" charset="0"/>
                <a:cs typeface="Arial" pitchFamily="34" charset="0"/>
              </a:rPr>
              <a:pPr/>
              <a:t>‹#›</a:t>
            </a:fld>
            <a:endParaRPr lang="en-US" smtClean="0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27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16" r:id="rId1"/>
    <p:sldLayoutId id="2147502517" r:id="rId2"/>
    <p:sldLayoutId id="2147502518" r:id="rId3"/>
    <p:sldLayoutId id="2147502519" r:id="rId4"/>
    <p:sldLayoutId id="2147502520" r:id="rId5"/>
    <p:sldLayoutId id="2147502521" r:id="rId6"/>
    <p:sldLayoutId id="2147502522" r:id="rId7"/>
    <p:sldLayoutId id="2147502523" r:id="rId8"/>
    <p:sldLayoutId id="2147502524" r:id="rId9"/>
    <p:sldLayoutId id="2147502525" r:id="rId10"/>
    <p:sldLayoutId id="2147502526" r:id="rId11"/>
    <p:sldLayoutId id="2147502527" r:id="rId12"/>
    <p:sldLayoutId id="2147502528" r:id="rId13"/>
    <p:sldLayoutId id="214750252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>
                <a:ea typeface="MS PGothic" panose="020B0600070205080204" pitchFamily="34" charset="-128"/>
              </a:rPr>
              <a:pPr eaLnBrk="1" hangingPunct="1"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71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58" r:id="rId1"/>
    <p:sldLayoutId id="2147502559" r:id="rId2"/>
    <p:sldLayoutId id="2147502560" r:id="rId3"/>
    <p:sldLayoutId id="2147502561" r:id="rId4"/>
    <p:sldLayoutId id="2147502562" r:id="rId5"/>
    <p:sldLayoutId id="2147502563" r:id="rId6"/>
    <p:sldLayoutId id="2147502564" r:id="rId7"/>
    <p:sldLayoutId id="2147502565" r:id="rId8"/>
    <p:sldLayoutId id="2147502566" r:id="rId9"/>
    <p:sldLayoutId id="2147502567" r:id="rId10"/>
    <p:sldLayoutId id="2147502568" r:id="rId11"/>
    <p:sldLayoutId id="2147502569" r:id="rId12"/>
    <p:sldLayoutId id="2147502570" r:id="rId13"/>
    <p:sldLayoutId id="2147502571" r:id="rId14"/>
    <p:sldLayoutId id="214750257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9D6C7E3B-540D-4F70-9533-B74C4D70CF39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8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74" r:id="rId1"/>
    <p:sldLayoutId id="2147502575" r:id="rId2"/>
    <p:sldLayoutId id="2147502576" r:id="rId3"/>
    <p:sldLayoutId id="2147502577" r:id="rId4"/>
    <p:sldLayoutId id="2147502578" r:id="rId5"/>
    <p:sldLayoutId id="2147502579" r:id="rId6"/>
    <p:sldLayoutId id="2147502580" r:id="rId7"/>
    <p:sldLayoutId id="2147502581" r:id="rId8"/>
    <p:sldLayoutId id="2147502582" r:id="rId9"/>
    <p:sldLayoutId id="2147502583" r:id="rId10"/>
    <p:sldLayoutId id="2147502584" r:id="rId11"/>
    <p:sldLayoutId id="2147502585" r:id="rId12"/>
    <p:sldLayoutId id="2147502586" r:id="rId13"/>
    <p:sldLayoutId id="2147502587" r:id="rId14"/>
    <p:sldLayoutId id="214750258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93163" y="6618288"/>
            <a:ext cx="3508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00000"/>
                </a:solidFill>
                <a:latin typeface="Arial Narrow" pitchFamily="34" charset="0"/>
              </a:defRPr>
            </a:lvl1pPr>
          </a:lstStyle>
          <a:p>
            <a:fld id="{D10CB480-DE4F-4566-8AB9-419DCA263DCC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123" name="Picture 5" descr="DAU-logo-onl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74638"/>
            <a:ext cx="1295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Line 6"/>
          <p:cNvSpPr>
            <a:spLocks noChangeShapeType="1"/>
          </p:cNvSpPr>
          <p:nvPr/>
        </p:nvSpPr>
        <p:spPr bwMode="auto">
          <a:xfrm>
            <a:off x="0" y="1057275"/>
            <a:ext cx="9144000" cy="0"/>
          </a:xfrm>
          <a:prstGeom prst="line">
            <a:avLst/>
          </a:prstGeom>
          <a:noFill/>
          <a:ln w="28575">
            <a:solidFill>
              <a:srgbClr val="D2103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-6350" y="984250"/>
            <a:ext cx="9144000" cy="0"/>
          </a:xfrm>
          <a:prstGeom prst="line">
            <a:avLst/>
          </a:prstGeom>
          <a:noFill/>
          <a:ln w="57150">
            <a:solidFill>
              <a:srgbClr val="E4C19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7806" r:id="rId1"/>
    <p:sldLayoutId id="2147497807" r:id="rId2"/>
    <p:sldLayoutId id="2147497808" r:id="rId3"/>
    <p:sldLayoutId id="2147497809" r:id="rId4"/>
    <p:sldLayoutId id="2147497810" r:id="rId5"/>
    <p:sldLayoutId id="2147497811" r:id="rId6"/>
    <p:sldLayoutId id="2147497812" r:id="rId7"/>
    <p:sldLayoutId id="2147497813" r:id="rId8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788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88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788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CA9536A-DF80-40A5-8599-5C4EEA516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60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590" r:id="rId1"/>
    <p:sldLayoutId id="2147502591" r:id="rId2"/>
    <p:sldLayoutId id="2147502592" r:id="rId3"/>
    <p:sldLayoutId id="2147502593" r:id="rId4"/>
    <p:sldLayoutId id="2147502594" r:id="rId5"/>
    <p:sldLayoutId id="2147502595" r:id="rId6"/>
    <p:sldLayoutId id="2147502596" r:id="rId7"/>
    <p:sldLayoutId id="2147502597" r:id="rId8"/>
    <p:sldLayoutId id="2147502598" r:id="rId9"/>
    <p:sldLayoutId id="2147502599" r:id="rId10"/>
    <p:sldLayoutId id="2147502600" r:id="rId11"/>
    <p:sldLayoutId id="2147502601" r:id="rId12"/>
    <p:sldLayoutId id="2147502602" r:id="rId13"/>
    <p:sldLayoutId id="2147502603" r:id="rId14"/>
    <p:sldLayoutId id="214750260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rgbClr val="FFFFFF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731535F-7FD2-4379-B7B9-5A4D4C85DB95}" type="slidenum">
              <a:rPr lang="en-US">
                <a:ea typeface="MS PGothic" panose="020B0600070205080204" pitchFamily="34" charset="-128"/>
              </a:rPr>
              <a:pPr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6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183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688" r:id="rId1"/>
    <p:sldLayoutId id="2147502689" r:id="rId2"/>
    <p:sldLayoutId id="2147502690" r:id="rId3"/>
    <p:sldLayoutId id="2147502691" r:id="rId4"/>
    <p:sldLayoutId id="2147502692" r:id="rId5"/>
    <p:sldLayoutId id="2147502693" r:id="rId6"/>
    <p:sldLayoutId id="2147502694" r:id="rId7"/>
    <p:sldLayoutId id="2147502695" r:id="rId8"/>
    <p:sldLayoutId id="2147502696" r:id="rId9"/>
    <p:sldLayoutId id="2147502697" r:id="rId10"/>
    <p:sldLayoutId id="2147502698" r:id="rId11"/>
    <p:sldLayoutId id="2147502699" r:id="rId12"/>
    <p:sldLayoutId id="2147502700" r:id="rId13"/>
    <p:sldLayoutId id="2147502701" r:id="rId14"/>
    <p:sldLayoutId id="2147502702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eaLnBrk="1" hangingPunct="1">
              <a:defRPr/>
            </a:pPr>
            <a:fld id="{8FD10D87-595C-447C-B945-A57F12CC0BC4}" type="slidenum">
              <a:rPr lang="en-US"/>
              <a:pPr eaLnBrk="1" hangingPunct="1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04" r:id="rId1"/>
    <p:sldLayoutId id="2147502705" r:id="rId2"/>
    <p:sldLayoutId id="2147502706" r:id="rId3"/>
    <p:sldLayoutId id="2147502707" r:id="rId4"/>
    <p:sldLayoutId id="2147502708" r:id="rId5"/>
    <p:sldLayoutId id="2147502709" r:id="rId6"/>
    <p:sldLayoutId id="2147502710" r:id="rId7"/>
    <p:sldLayoutId id="2147502711" r:id="rId8"/>
    <p:sldLayoutId id="2147502712" r:id="rId9"/>
    <p:sldLayoutId id="2147502713" r:id="rId10"/>
    <p:sldLayoutId id="2147502714" r:id="rId11"/>
    <p:sldLayoutId id="2147502715" r:id="rId12"/>
    <p:sldLayoutId id="2147502716" r:id="rId13"/>
    <p:sldLayoutId id="214750271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45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9D56DF-8EC7-41FA-AF72-BBC71CE55067}" type="datetimeFigureOut">
              <a:rPr lang="en-US">
                <a:sym typeface="Arial" panose="020B0604020202020204" pitchFamily="34" charset="0"/>
              </a:rPr>
              <a:pPr>
                <a:defRPr/>
              </a:pPr>
              <a:t>3/28/2016</a:t>
            </a:fld>
            <a:endParaRPr lang="en-US"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ACB701-3A5B-4660-97E4-F17260A1DB78}" type="slidenum">
              <a:rPr lang="en-US">
                <a:sym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1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19" r:id="rId1"/>
    <p:sldLayoutId id="2147502720" r:id="rId2"/>
    <p:sldLayoutId id="2147502721" r:id="rId3"/>
    <p:sldLayoutId id="2147502722" r:id="rId4"/>
    <p:sldLayoutId id="2147502723" r:id="rId5"/>
    <p:sldLayoutId id="2147502724" r:id="rId6"/>
    <p:sldLayoutId id="2147502725" r:id="rId7"/>
    <p:sldLayoutId id="2147502726" r:id="rId8"/>
    <p:sldLayoutId id="2147502727" r:id="rId9"/>
    <p:sldLayoutId id="2147502728" r:id="rId10"/>
    <p:sldLayoutId id="2147502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584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2250A043-F417-45E1-8CE5-421D481F4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5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2731" r:id="rId1"/>
    <p:sldLayoutId id="2147502732" r:id="rId2"/>
    <p:sldLayoutId id="2147502733" r:id="rId3"/>
    <p:sldLayoutId id="2147502734" r:id="rId4"/>
    <p:sldLayoutId id="2147502735" r:id="rId5"/>
    <p:sldLayoutId id="2147502736" r:id="rId6"/>
    <p:sldLayoutId id="2147502737" r:id="rId7"/>
    <p:sldLayoutId id="2147502738" r:id="rId8"/>
    <p:sldLayoutId id="2147502739" r:id="rId9"/>
    <p:sldLayoutId id="2147502740" r:id="rId10"/>
    <p:sldLayoutId id="2147502741" r:id="rId11"/>
    <p:sldLayoutId id="2147502742" r:id="rId12"/>
    <p:sldLayoutId id="2147502743" r:id="rId13"/>
    <p:sldLayoutId id="214750274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3/28/2016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/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629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9953" r:id="rId1"/>
    <p:sldLayoutId id="2147499954" r:id="rId2"/>
    <p:sldLayoutId id="2147499955" r:id="rId3"/>
    <p:sldLayoutId id="2147499956" r:id="rId4"/>
    <p:sldLayoutId id="2147499957" r:id="rId5"/>
    <p:sldLayoutId id="2147499958" r:id="rId6"/>
    <p:sldLayoutId id="2147499959" r:id="rId7"/>
    <p:sldLayoutId id="2147499960" r:id="rId8"/>
    <p:sldLayoutId id="2147499961" r:id="rId9"/>
    <p:sldLayoutId id="2147499962" r:id="rId10"/>
    <p:sldLayoutId id="21474999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100000"/>
                <a:invGamma/>
              </a:scheme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E5662D5-DFF7-4AAC-AC31-D9214D64E33E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609600"/>
            <a:ext cx="716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Slide Title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81200"/>
            <a:ext cx="7162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Body Text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784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257" r:id="rId1"/>
    <p:sldLayoutId id="2147500258" r:id="rId2"/>
    <p:sldLayoutId id="2147500259" r:id="rId3"/>
    <p:sldLayoutId id="2147500260" r:id="rId4"/>
    <p:sldLayoutId id="2147500261" r:id="rId5"/>
    <p:sldLayoutId id="2147500262" r:id="rId6"/>
    <p:sldLayoutId id="2147500263" r:id="rId7"/>
    <p:sldLayoutId id="2147500264" r:id="rId8"/>
    <p:sldLayoutId id="2147500265" r:id="rId9"/>
    <p:sldLayoutId id="2147500266" r:id="rId10"/>
    <p:sldLayoutId id="2147500267" r:id="rId11"/>
    <p:sldLayoutId id="2147500268" r:id="rId12"/>
    <p:sldLayoutId id="2147500269" r:id="rId13"/>
    <p:sldLayoutId id="2147500270" r:id="rId14"/>
    <p:sldLayoutId id="2147500271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71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878891-4EDF-4802-AD16-EC41D4BE2F44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1ECF4B8-BBB3-4C5D-8A4F-6C3B3E311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22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479" r:id="rId1"/>
    <p:sldLayoutId id="2147500480" r:id="rId2"/>
    <p:sldLayoutId id="2147500481" r:id="rId3"/>
    <p:sldLayoutId id="2147500482" r:id="rId4"/>
    <p:sldLayoutId id="2147500483" r:id="rId5"/>
    <p:sldLayoutId id="2147500484" r:id="rId6"/>
    <p:sldLayoutId id="2147500485" r:id="rId7"/>
    <p:sldLayoutId id="2147500486" r:id="rId8"/>
    <p:sldLayoutId id="2147500487" r:id="rId9"/>
    <p:sldLayoutId id="2147500488" r:id="rId10"/>
    <p:sldLayoutId id="21475004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43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6176AE-C577-48E0-91B9-020155F67D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9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491" r:id="rId1"/>
    <p:sldLayoutId id="2147500492" r:id="rId2"/>
    <p:sldLayoutId id="2147500493" r:id="rId3"/>
    <p:sldLayoutId id="2147500494" r:id="rId4"/>
    <p:sldLayoutId id="2147500495" r:id="rId5"/>
    <p:sldLayoutId id="2147500496" r:id="rId6"/>
    <p:sldLayoutId id="2147500497" r:id="rId7"/>
    <p:sldLayoutId id="2147500498" r:id="rId8"/>
    <p:sldLayoutId id="2147500499" r:id="rId9"/>
    <p:sldLayoutId id="2147500500" r:id="rId10"/>
    <p:sldLayoutId id="2147500501" r:id="rId11"/>
    <p:sldLayoutId id="2147500502" r:id="rId12"/>
    <p:sldLayoutId id="2147500503" r:id="rId13"/>
    <p:sldLayoutId id="2147500504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42900"/>
            <a:ext cx="77724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4579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752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0" tIns="46035" rIns="92070" bIns="460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0" tIns="46035" rIns="92070" bIns="46035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B60C5D-B207-48AC-95EE-348D89849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684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533" r:id="rId1"/>
    <p:sldLayoutId id="2147500534" r:id="rId2"/>
    <p:sldLayoutId id="2147500535" r:id="rId3"/>
    <p:sldLayoutId id="2147500536" r:id="rId4"/>
    <p:sldLayoutId id="2147500537" r:id="rId5"/>
    <p:sldLayoutId id="2147500538" r:id="rId6"/>
    <p:sldLayoutId id="2147500539" r:id="rId7"/>
    <p:sldLayoutId id="2147500540" r:id="rId8"/>
    <p:sldLayoutId id="2147500541" r:id="rId9"/>
    <p:sldLayoutId id="2147500542" r:id="rId10"/>
    <p:sldLayoutId id="2147500543" r:id="rId11"/>
    <p:sldLayoutId id="2147500544" r:id="rId12"/>
    <p:sldLayoutId id="2147500545" r:id="rId13"/>
    <p:sldLayoutId id="2147500546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177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353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53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706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471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648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8825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001" indent="-22858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  <a:endParaRPr lang="en-US" altLang="en-US" smtClean="0"/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99" tIns="60949" rIns="121899" bIns="6094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defTabSz="45724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46A61ADE-92C8-4C43-9646-3FCC31C7B37B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defTabSz="45724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defTabSz="457242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581D2049-A4BC-40EE-8273-3552AF738F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98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606" r:id="rId1"/>
    <p:sldLayoutId id="2147500607" r:id="rId2"/>
    <p:sldLayoutId id="2147500608" r:id="rId3"/>
    <p:sldLayoutId id="2147500609" r:id="rId4"/>
    <p:sldLayoutId id="2147500610" r:id="rId5"/>
    <p:sldLayoutId id="2147500611" r:id="rId6"/>
    <p:sldLayoutId id="2147500612" r:id="rId7"/>
    <p:sldLayoutId id="2147500613" r:id="rId8"/>
    <p:sldLayoutId id="2147500614" r:id="rId9"/>
    <p:sldLayoutId id="2147500615" r:id="rId10"/>
    <p:sldLayoutId id="21475006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30" indent="-228621" algn="l" defTabSz="457242" rtl="0" eaLnBrk="1" latinLnBrk="0" hangingPunct="1">
        <a:spcBef>
          <a:spcPct val="20000"/>
        </a:spcBef>
        <a:buFont typeface="Arial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6pPr>
      <a:lvl7pPr marL="2972073" indent="-228621" algn="l" defTabSz="457242" rtl="0" eaLnBrk="1" latinLnBrk="0" hangingPunct="1">
        <a:spcBef>
          <a:spcPct val="20000"/>
        </a:spcBef>
        <a:buFont typeface="Arial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7pPr>
      <a:lvl8pPr marL="3429314" indent="-228621" algn="l" defTabSz="457242" rtl="0" eaLnBrk="1" latinLnBrk="0" hangingPunct="1">
        <a:spcBef>
          <a:spcPct val="20000"/>
        </a:spcBef>
        <a:buFont typeface="Arial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8pPr>
      <a:lvl9pPr marL="3886556" indent="-228621" algn="l" defTabSz="457242" rtl="0" eaLnBrk="1" latinLnBrk="0" hangingPunct="1">
        <a:spcBef>
          <a:spcPct val="20000"/>
        </a:spcBef>
        <a:buFont typeface="Arial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2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84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26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67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10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51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693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35" algn="l" defTabSz="4572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40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8DB9798E-33F5-48CC-A22C-0B238184D0F7}" type="datetimeFigureOut">
              <a:rPr lang="en-US"/>
              <a:pPr>
                <a:defRPr/>
              </a:pPr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99DC4F7-FA4D-43F5-8513-8ACFB45D2D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51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0837" r:id="rId1"/>
    <p:sldLayoutId id="2147500838" r:id="rId2"/>
    <p:sldLayoutId id="2147500839" r:id="rId3"/>
    <p:sldLayoutId id="2147500840" r:id="rId4"/>
    <p:sldLayoutId id="2147500841" r:id="rId5"/>
    <p:sldLayoutId id="2147500842" r:id="rId6"/>
    <p:sldLayoutId id="2147500843" r:id="rId7"/>
    <p:sldLayoutId id="2147500844" r:id="rId8"/>
    <p:sldLayoutId id="2147500845" r:id="rId9"/>
    <p:sldLayoutId id="2147500846" r:id="rId10"/>
    <p:sldLayoutId id="2147500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mindsetonline.com/testyourmindset/step1.php" TargetMode="External"/><Relationship Id="rId2" Type="http://schemas.openxmlformats.org/officeDocument/2006/relationships/hyperlink" Target="http://mindsetonline.com/index.html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tificamerican.com/article/how-to-cultivate-your-creativity-book-excerpt/" TargetMode="External"/><Relationship Id="rId2" Type="http://schemas.openxmlformats.org/officeDocument/2006/relationships/hyperlink" Target="http://www.amazon.co.uk/Wired-Create-Unraveling-Mysteries-Creative/dp/0399174109" TargetMode="Externa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m.facebook.com/story.php?story_fbid=10153960012315798&amp;id=102527030797" TargetMode="External"/><Relationship Id="rId7" Type="http://schemas.openxmlformats.org/officeDocument/2006/relationships/image" Target="../media/image33.jpeg"/><Relationship Id="rId2" Type="http://schemas.openxmlformats.org/officeDocument/2006/relationships/hyperlink" Target="https://m.facebook.com/hashtag/launched?refid=52&amp;__tn__=*s" TargetMode="External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hyperlink" Target="http://gadgets.ndtv.com/videos/freedom-251-launched-as-world-s-cheapest-smartphone-at-rs-251-40408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scmp.com/lifestyle/technology/article/1725001/smartphone-zombies-are-putting-your-life-and-theirs-danger" TargetMode="Externa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tv.com/video/player/news/india-s-golf-prodigy-shubham-jaglan-returns-home-to-hero-s-welcome/377614" TargetMode="External"/><Relationship Id="rId2" Type="http://schemas.openxmlformats.org/officeDocument/2006/relationships/hyperlink" Target="http://sports.ndtv.com/golf/news/246551-shubham-jaglan-overwhelmed-by-dream-return-home-after-double-world-championship" TargetMode="Externa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usatoday.com/story/tech/columnist/baig/2014/10/21/ipad-air2-fabulous-tablet-is-not-must-upgrade/17658295/" TargetMode="Externa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flatconnections.com/" TargetMode="Externa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://www.usatoday.com/story/tech/columnist/baig/2014/10/23/amazon-kindle-voyage-is-voyage-into-ereader-luxury/17781255/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chasingseals" TargetMode="External"/><Relationship Id="rId2" Type="http://schemas.openxmlformats.org/officeDocument/2006/relationships/hyperlink" Target="http://chasingseals.com/" TargetMode="Externa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cnn.com/2015/03/19/africa/underwater-fossil-lemur-graveyard-madagascar/index.html" TargetMode="Externa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cnn.com/2015/05/28/africa/ethiopia-fossil-hominin-ancestor/index.html" TargetMode="Externa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0307041" TargetMode="External"/><Relationship Id="rId7" Type="http://schemas.openxmlformats.org/officeDocument/2006/relationships/image" Target="../media/image53.jpg"/><Relationship Id="rId2" Type="http://schemas.openxmlformats.org/officeDocument/2006/relationships/hyperlink" Target="http://makeymakey.com/" TargetMode="External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landosentinel.com/features/education/os-competency-based-education-florida-lake-schools-20160212-story.html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8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://www.ted.com/talks/sugata_mitra_build_a_school_in_the_cloud.html" TargetMode="Externa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60.jpeg"/><Relationship Id="rId5" Type="http://schemas.openxmlformats.org/officeDocument/2006/relationships/hyperlink" Target="http://www.google.com/url?sa=i&amp;rct=j&amp;q=&amp;esrc=s&amp;frm=1&amp;source=images&amp;cd=&amp;cad=rja&amp;docid=zQ0PJ18eylxWaM&amp;tbnid=YDmneLo13wijfM:&amp;ved=0CAUQjRw&amp;url=http://www.phy.bris.ac.uk/news.html&amp;ei=6o07UfKLIKT4yQGkrYHICQ&amp;bvm=bv.43287494,d.aWc&amp;psig=AFQjCNFWR9ygfiBUSAWjO3kuTUD55vtBvA&amp;ust=1362943817632527" TargetMode="Externa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://blog.education.nationalgeographic.com/2015/05/26/exploring-by-the-seat-of-our-pants/" TargetMode="External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84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hyperlink" Target="https://newseumed.org/" TargetMode="External"/><Relationship Id="rId1" Type="http://schemas.openxmlformats.org/officeDocument/2006/relationships/slideLayout" Target="../slideLayouts/slideLayout26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hyperlink" Target="http://news.nationalgeographic.com/2015/08/150803-arctic-ice-obama-climate-nation-science/?utm_content=buffer8a394&amp;utm_medium=social&amp;utm_source=twitter.com&amp;utm_campaign=buffer" TargetMode="External"/><Relationship Id="rId1" Type="http://schemas.openxmlformats.org/officeDocument/2006/relationships/slideLayout" Target="../slideLayouts/slideLayout28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hyperlink" Target="http://blog.globalforestwatch.org/2015/08/how-much-rainforest-is-in-that-chocolate-bar/" TargetMode="External"/><Relationship Id="rId1" Type="http://schemas.openxmlformats.org/officeDocument/2006/relationships/slideLayout" Target="../slideLayouts/slideLayout25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hyperlink" Target="http://education.ted.com/" TargetMode="External"/><Relationship Id="rId1" Type="http://schemas.openxmlformats.org/officeDocument/2006/relationships/slideLayout" Target="../slideLayouts/slideLayout24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mailto:curt@worldisopen.com" TargetMode="External"/><Relationship Id="rId1" Type="http://schemas.openxmlformats.org/officeDocument/2006/relationships/slideLayout" Target="../slideLayouts/slideLayout13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inventtolearn.com/" TargetMode="Externa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44" y="483978"/>
            <a:ext cx="8763000" cy="1905000"/>
          </a:xfrm>
        </p:spPr>
        <p:txBody>
          <a:bodyPr/>
          <a:lstStyle/>
          <a:p>
            <a:pPr eaLnBrk="1" hangingPunct="1"/>
            <a:r>
              <a:rPr lang="en-US" sz="4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Education </a:t>
            </a:r>
            <a:r>
              <a:rPr lang="en-US" sz="48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3.0:</a:t>
            </a: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My, Our Learning World is Changing!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3144" y="2514600"/>
            <a:ext cx="8458200" cy="1447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 smtClean="0">
                <a:latin typeface="Tahoma" pitchFamily="34" charset="0"/>
              </a:rPr>
              <a:t>Curtis J. Bonk, 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 smtClean="0">
                <a:latin typeface="Tahoma" pitchFamily="34" charset="0"/>
              </a:rPr>
              <a:t>http://mypage.iu.edu/~cjbonk/</a:t>
            </a:r>
          </a:p>
        </p:txBody>
      </p:sp>
      <p:sp>
        <p:nvSpPr>
          <p:cNvPr id="176132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" descr="C:\Users\Curtis\Desktop\Curt's Documents\Curt's Pics\Curt\Keynote, best of, and funny pics\Best Pics to pick from March 2012\Cropped\Facebook\BONK MOOC Cla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4108" y="4213644"/>
            <a:ext cx="3333092" cy="265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239065"/>
            <a:ext cx="35052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015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7772400" cy="1981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Mindset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New Psychology of Success </a:t>
            </a:r>
            <a:b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Carol </a:t>
            </a:r>
            <a:r>
              <a:rPr lang="en-US" sz="3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Dweck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(2006)</a:t>
            </a:r>
            <a: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mindsetonline.com/index.html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mindsetonline.com/testyourmindset/step1.php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579" t="13091" r="14753" b="4000"/>
          <a:stretch/>
        </p:blipFill>
        <p:spPr>
          <a:xfrm>
            <a:off x="3505200" y="3048000"/>
            <a:ext cx="5410200" cy="3903561"/>
          </a:xfrm>
          <a:prstGeom prst="rect">
            <a:avLst/>
          </a:prstGeom>
        </p:spPr>
      </p:pic>
      <p:pic>
        <p:nvPicPr>
          <p:cNvPr id="78850" name="Picture 2" descr="http://ww4.hdnux.com/photos/06/77/71/1834579/5/628x47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0"/>
            <a:ext cx="2505419" cy="376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8324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8153400" cy="16002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Wired to Create: Unraveling the Mysteries of the Creative Mind (2015)</a:t>
            </a: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Scott Barry Kaufman &amp; Carolyn Gregory</a:t>
            </a: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0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www.amazon.co.uk/Wired-Create-Unraveling-Mysteries-Creative/dp/0399174109</a:t>
            </a:r>
            <a:r>
              <a:rPr lang="en-US" sz="1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http://www.scientificamerican.com/article/how-to-cultivate-your-creativity-book-excerpt</a:t>
            </a:r>
            <a:r>
              <a:rPr lang="en-US" sz="10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/</a:t>
            </a:r>
            <a:r>
              <a:rPr lang="en-US" sz="1000" b="1" u="sng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92" y="2743200"/>
            <a:ext cx="2628366" cy="396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3716" y="3076293"/>
            <a:ext cx="5181600" cy="34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2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730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7696200" cy="2286000"/>
          </a:xfrm>
        </p:spPr>
        <p:txBody>
          <a:bodyPr/>
          <a:lstStyle/>
          <a:p>
            <a:r>
              <a:rPr lang="en-US" sz="4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Poll: </a:t>
            </a:r>
            <a:br>
              <a:rPr lang="en-US" sz="48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Remember what technology you used to own</a:t>
            </a:r>
            <a:r>
              <a:rPr lang="en-US" altLang="en-US" sz="40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969731" name="Picture 14" descr="http://keetsa.com/blog/wp-content/uploads/2007/05/apple-recyling-comput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303769" cy="221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9732" name="Picture 4" descr="trs80-ii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621" y="5264265"/>
            <a:ext cx="2438400" cy="13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791"/>
            <a:ext cx="3304347" cy="1724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459" y="2743200"/>
            <a:ext cx="3252724" cy="2439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9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6" name="Title 1"/>
          <p:cNvSpPr>
            <a:spLocks noGrp="1"/>
          </p:cNvSpPr>
          <p:nvPr>
            <p:ph type="title"/>
          </p:nvPr>
        </p:nvSpPr>
        <p:spPr>
          <a:xfrm>
            <a:off x="1143000" y="342900"/>
            <a:ext cx="7543800" cy="3009900"/>
          </a:xfrm>
        </p:spPr>
        <p:txBody>
          <a:bodyPr/>
          <a:lstStyle/>
          <a:p>
            <a:r>
              <a:rPr lang="en-US" altLang="en-US" sz="4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Fast Forward 30+ Years…</a:t>
            </a:r>
            <a:r>
              <a:rPr lang="en-US" altLang="en-US" sz="4000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4000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dirty="0" smtClean="0">
                <a:latin typeface="Tahoma" panose="020B0604030504040204" pitchFamily="34" charset="0"/>
                <a:cs typeface="Tahoma" panose="020B0604030504040204" pitchFamily="34" charset="0"/>
              </a:rPr>
              <a:t>“Anyone can now learn anything from anyone at any time.”</a:t>
            </a:r>
          </a:p>
        </p:txBody>
      </p:sp>
      <p:pic>
        <p:nvPicPr>
          <p:cNvPr id="978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7" t="19608" r="14761" b="4314"/>
          <a:stretch>
            <a:fillRect/>
          </a:stretch>
        </p:blipFill>
        <p:spPr bwMode="auto">
          <a:xfrm>
            <a:off x="2057400" y="3502025"/>
            <a:ext cx="5257800" cy="335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8948" name="Picture 4" descr="http://www.yourdictionary.com/images/main.fast-forwa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10668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86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866" name="Title 1"/>
          <p:cNvSpPr>
            <a:spLocks noGrp="1"/>
          </p:cNvSpPr>
          <p:nvPr>
            <p:ph type="title"/>
          </p:nvPr>
        </p:nvSpPr>
        <p:spPr>
          <a:xfrm>
            <a:off x="1066800" y="714374"/>
            <a:ext cx="7086600" cy="2333625"/>
          </a:xfrm>
        </p:spPr>
        <p:txBody>
          <a:bodyPr/>
          <a:lstStyle/>
          <a:p>
            <a:pPr eaLnBrk="1" hangingPunct="1"/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Thirty Ways</a:t>
            </a:r>
            <a:b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0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Changing…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(i.e., it’s more informal, video-based, ubiquitous, collaborative, self-directed, global, mobile, open, massive, etc.)</a:t>
            </a:r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8" t="29358" r="41801" b="8257"/>
          <a:stretch>
            <a:fillRect/>
          </a:stretch>
        </p:blipFill>
        <p:spPr bwMode="auto">
          <a:xfrm>
            <a:off x="762000" y="3244817"/>
            <a:ext cx="4038600" cy="361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33800"/>
            <a:ext cx="2878137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845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" y="609600"/>
            <a:ext cx="8229600" cy="1752600"/>
          </a:xfrm>
        </p:spPr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I. Learning is More Mobile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17, 2016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World’s Cheapest Smartphone at $3.67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https://m.facebook.com/hashtag/launched?refid=52&amp;__tn__=%2As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https://m.facebook.com/story.php?story_fbid=10153960012315798&amp;id=102527030797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http://gadgets.ndtv.com/videos/freedom-251-launched-as-world-s-cheapest-smartphone-at-rs-251-404</a:t>
            </a:r>
            <a:r>
              <a:rPr lang="en-US" sz="1200" b="1" dirty="0">
                <a:hlinkClick r:id="rId4"/>
              </a:rPr>
              <a:t>082</a:t>
            </a:r>
            <a:r>
              <a:rPr lang="en-US" sz="1200" b="1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867024"/>
            <a:ext cx="3962400" cy="341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" y="5205411"/>
            <a:ext cx="2114549" cy="15859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473" y="2940049"/>
            <a:ext cx="5051425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212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16376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2, 2015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Beware the smartphone zombies blindly wandering around Hong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Kong, Mark Sharp, South China Morning Post</a:t>
            </a:r>
            <a: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www.scmp.com/lifestyle/technology/article/1725001/smartphone-zombies-are-putting-your-life-and-theirs-danger</a:t>
            </a:r>
            <a:r>
              <a:rPr lang="en-US" sz="1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3612" t="23077" r="45551" b="9615"/>
          <a:stretch/>
        </p:blipFill>
        <p:spPr>
          <a:xfrm>
            <a:off x="876300" y="2817091"/>
            <a:ext cx="3810000" cy="4040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28" t="36208" r="51509" b="24137"/>
          <a:stretch/>
        </p:blipFill>
        <p:spPr>
          <a:xfrm>
            <a:off x="4188085" y="4191000"/>
            <a:ext cx="4955915" cy="278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2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Title 3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10600" cy="23622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II. 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Video-Based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August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5, 2015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Shubham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24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Jaglan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Overwhelmed by "Dream" Return Home After Double World Championship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Disha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Chopra, NDTV Sports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http://sports.ndtv.com/golf/news/246551-shubham-jaglan-overwhelmed-by-dream-return-home-after-double-world-championship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http://www.ndtv.com/video/player/news/india-s-golf-prodigy-shubham-jaglan-returns-home-to-hero-s-welcome/377614</a:t>
            </a:r>
            <a:r>
              <a:rPr lang="en-US" altLang="en-US" sz="9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866307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8813"/>
            <a:ext cx="4191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6308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t="37434" r="25459" b="2946"/>
          <a:stretch>
            <a:fillRect/>
          </a:stretch>
        </p:blipFill>
        <p:spPr bwMode="auto">
          <a:xfrm>
            <a:off x="4419600" y="3198813"/>
            <a:ext cx="45116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33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482" name="Title 1"/>
          <p:cNvSpPr>
            <a:spLocks noGrp="1"/>
          </p:cNvSpPr>
          <p:nvPr>
            <p:ph type="title"/>
          </p:nvPr>
        </p:nvSpPr>
        <p:spPr>
          <a:xfrm>
            <a:off x="381000" y="341313"/>
            <a:ext cx="8305800" cy="2401887"/>
          </a:xfrm>
        </p:spPr>
        <p:txBody>
          <a:bodyPr/>
          <a:lstStyle/>
          <a:p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Learning is More Game-Based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October 21, 2014</a:t>
            </a: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Sexy iPad Air 2 is fabulous but not a must upgrade, Edward </a:t>
            </a:r>
            <a:r>
              <a:rPr lang="en-US" altLang="en-US" sz="28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Baig</a:t>
            </a: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, USA Today</a:t>
            </a:r>
            <a:r>
              <a:rPr lang="en-US" altLang="en-US" sz="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http://www.usatoday.com/story/tech/columnist/baig/2014/10/21/ipad-air2-fabulous-tablet-is-not-must-upgrade/17658295/</a:t>
            </a:r>
            <a:r>
              <a:rPr lang="en-US" altLang="en-US" sz="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16483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4" t="37305" r="13481" b="14649"/>
          <a:stretch/>
        </p:blipFill>
        <p:spPr bwMode="auto">
          <a:xfrm>
            <a:off x="990600" y="2677886"/>
            <a:ext cx="7315200" cy="418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976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8319"/>
            <a:ext cx="8229600" cy="2239962"/>
          </a:xfrm>
        </p:spPr>
        <p:txBody>
          <a:bodyPr/>
          <a:lstStyle/>
          <a:p>
            <a:r>
              <a:rPr lang="en-US" altLang="en-US" sz="31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IV</a:t>
            </a:r>
            <a:r>
              <a:rPr lang="en-US" altLang="en-US" sz="31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1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also is More </a:t>
            </a:r>
            <a:r>
              <a:rPr lang="en-US" altLang="en-US" sz="31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Collaborative</a:t>
            </a:r>
            <a:r>
              <a:rPr lang="en-US" altLang="en-US" sz="28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26, 2014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Flat </a:t>
            </a:r>
            <a:r>
              <a:rPr lang="en-US" sz="2000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Connections: Welcome </a:t>
            </a:r>
            <a:r>
              <a:rPr lang="en-US" sz="2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Flat Connections - Learning about the world, with the world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http://www.flatconnections.com/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483" t="24398" r="40425" b="70864"/>
          <a:stretch/>
        </p:blipFill>
        <p:spPr>
          <a:xfrm>
            <a:off x="838200" y="2529681"/>
            <a:ext cx="7467600" cy="457200"/>
          </a:xfrm>
          <a:prstGeom prst="rect">
            <a:avLst/>
          </a:prstGeom>
        </p:spPr>
      </p:pic>
      <p:pic>
        <p:nvPicPr>
          <p:cNvPr id="6" name="Picture 8" descr="image0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17" r="11539"/>
          <a:stretch>
            <a:fillRect/>
          </a:stretch>
        </p:blipFill>
        <p:spPr bwMode="auto">
          <a:xfrm>
            <a:off x="1524000" y="2997397"/>
            <a:ext cx="6343003" cy="386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165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(Circa Confucius 551–479 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BCE)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1483"/>
            <a:ext cx="8229600" cy="52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050" name="Title 1"/>
          <p:cNvSpPr>
            <a:spLocks noGrp="1"/>
          </p:cNvSpPr>
          <p:nvPr>
            <p:ph type="title"/>
          </p:nvPr>
        </p:nvSpPr>
        <p:spPr>
          <a:xfrm>
            <a:off x="419100" y="762000"/>
            <a:ext cx="8305800" cy="2401887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Digital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October 23, 2014</a:t>
            </a: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New Amazon Kindle is a Voyage into </a:t>
            </a:r>
            <a:r>
              <a:rPr lang="en-US" altLang="en-US" sz="28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eReader</a:t>
            </a: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luxury, USA Today, Edward C. </a:t>
            </a:r>
            <a:r>
              <a:rPr lang="en-US" altLang="en-US" sz="28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Baig</a:t>
            </a:r>
            <a:r>
              <a:rPr lang="en-US" altLang="en-US" sz="800" dirty="0" smtClean="0"/>
              <a:t/>
            </a:r>
            <a:br>
              <a:rPr lang="en-US" altLang="en-US" sz="800" dirty="0" smtClean="0"/>
            </a:br>
            <a:r>
              <a:rPr lang="en-US" altLang="en-US" sz="800" dirty="0" smtClean="0">
                <a:hlinkClick r:id="rId2"/>
              </a:rPr>
              <a:t>http://www.usatoday.com/story/tech/columnist/baig/2014/10/23/amazon-kindle-voyage-is-voyage-into-ereader-luxury/17781255/</a:t>
            </a:r>
            <a:r>
              <a:rPr lang="en-US" altLang="en-US" sz="800" dirty="0" smtClean="0"/>
              <a:t> </a:t>
            </a:r>
          </a:p>
        </p:txBody>
      </p:sp>
      <p:pic>
        <p:nvPicPr>
          <p:cNvPr id="102605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5" t="29146" r="38596" b="30779"/>
          <a:stretch>
            <a:fillRect/>
          </a:stretch>
        </p:blipFill>
        <p:spPr bwMode="auto">
          <a:xfrm>
            <a:off x="5029200" y="3429000"/>
            <a:ext cx="4075289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36761" r="36371" b="14224"/>
          <a:stretch>
            <a:fillRect/>
          </a:stretch>
        </p:blipFill>
        <p:spPr bwMode="auto">
          <a:xfrm>
            <a:off x="76200" y="3429000"/>
            <a:ext cx="44196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54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2362200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Adventurous</a:t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7, 2015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Aaron Doering, Chasing Seals,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TEDx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http://chasingseals.com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twitter.com/chasingseals</a:t>
            </a:r>
            <a:r>
              <a:rPr lang="en-U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altLang="en-US" sz="11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07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4" t="18039" r="20476" b="9019"/>
          <a:stretch>
            <a:fillRect/>
          </a:stretch>
        </p:blipFill>
        <p:spPr bwMode="auto">
          <a:xfrm>
            <a:off x="-33338" y="2808514"/>
            <a:ext cx="5486400" cy="404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074" y="3124200"/>
            <a:ext cx="4017926" cy="276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Title 1"/>
          <p:cNvSpPr>
            <a:spLocks noGrp="1"/>
          </p:cNvSpPr>
          <p:nvPr>
            <p:ph type="title"/>
          </p:nvPr>
        </p:nvSpPr>
        <p:spPr>
          <a:xfrm>
            <a:off x="419100" y="533400"/>
            <a:ext cx="8496300" cy="3163888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VII.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mmediate and Resource Rich</a:t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March 22, 2015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Madagascar marvel: </a:t>
            </a: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Divers find fossils of extinct giant lemurs</a:t>
            </a: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Daisy Carrington, for CNN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, March 22, 2015 </a:t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http://www.cnn.com/2015/03/19/africa/underwater-fossil-lemur-graveyard-madagascar/index.html</a:t>
            </a: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4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633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49937" r="32410" b="2620"/>
          <a:stretch>
            <a:fillRect/>
          </a:stretch>
        </p:blipFill>
        <p:spPr bwMode="auto">
          <a:xfrm>
            <a:off x="4511675" y="4035425"/>
            <a:ext cx="46323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0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0" t="47737" r="32355" b="5360"/>
          <a:stretch>
            <a:fillRect/>
          </a:stretch>
        </p:blipFill>
        <p:spPr bwMode="auto">
          <a:xfrm>
            <a:off x="0" y="4079875"/>
            <a:ext cx="46482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9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Title 1"/>
          <p:cNvSpPr>
            <a:spLocks noGrp="1"/>
          </p:cNvSpPr>
          <p:nvPr>
            <p:ph type="title"/>
          </p:nvPr>
        </p:nvSpPr>
        <p:spPr>
          <a:xfrm>
            <a:off x="381000" y="293688"/>
            <a:ext cx="8534400" cy="2620962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May 28, 2015 </a:t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Immediate and Resource Rich</a:t>
            </a:r>
            <a:r>
              <a:rPr lang="en-US" altLang="zh-CN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zh-CN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Ancient jawbones put new species on the human family tree, researchers say, Laura Smith-Spark, CNN</a:t>
            </a:r>
            <a:r>
              <a:rPr lang="en-US" altLang="en-US" sz="11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1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1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http://www.cnn.com/2015/05/28/africa/ethiopia-fossil-hominin-ancestor/index.html</a:t>
            </a:r>
            <a:r>
              <a:rPr lang="en-US" altLang="en-US" sz="11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2736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" t="13635" r="3700" b="1515"/>
          <a:stretch>
            <a:fillRect/>
          </a:stretch>
        </p:blipFill>
        <p:spPr bwMode="auto">
          <a:xfrm>
            <a:off x="152400" y="2781300"/>
            <a:ext cx="46482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36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41257" r="31645" b="19582"/>
          <a:stretch>
            <a:fillRect/>
          </a:stretch>
        </p:blipFill>
        <p:spPr bwMode="auto">
          <a:xfrm>
            <a:off x="5432425" y="4895850"/>
            <a:ext cx="3124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736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" t="40332" r="31310" b="20325"/>
          <a:stretch>
            <a:fillRect/>
          </a:stretch>
        </p:blipFill>
        <p:spPr bwMode="auto">
          <a:xfrm>
            <a:off x="5334000" y="2781300"/>
            <a:ext cx="3348038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483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40806"/>
            <a:ext cx="8001000" cy="2326194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VIII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Hands-On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February 2, 2015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Makey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Makey</a:t>
            </a:r>
            <a:r>
              <a:rPr lang="en-U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the Kano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http://makeymakey.com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vimeo.com/60307041</a:t>
            </a:r>
            <a:r>
              <a:rPr lang="en-U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lang="en-U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2128" t="22562" r="15972" b="3304"/>
          <a:stretch/>
        </p:blipFill>
        <p:spPr>
          <a:xfrm>
            <a:off x="1066800" y="2514600"/>
            <a:ext cx="7467600" cy="4138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2514600"/>
            <a:ext cx="6781800" cy="42883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3622" t="27988" r="14618" b="8394"/>
          <a:stretch/>
        </p:blipFill>
        <p:spPr>
          <a:xfrm>
            <a:off x="1044934" y="2557486"/>
            <a:ext cx="7641866" cy="4245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6" y="2557349"/>
            <a:ext cx="7979134" cy="426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8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2440" y="381000"/>
            <a:ext cx="8214360" cy="19812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2, 2016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Learning is More Personal 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Florida 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lawmakers push personalized </a:t>
            </a: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Leslie Postal, Orlando Sentinel (</a:t>
            </a:r>
            <a:r>
              <a:rPr lang="en-US" sz="1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eSchool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News)</a:t>
            </a:r>
            <a: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</a:t>
            </a:r>
            <a: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www.orlandosentinel.com/features/education/os-competency-based-education-florida-lake-schools-20160212-story.html</a:t>
            </a:r>
            <a:r>
              <a:rPr lang="en-US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6575" r="33435" b="4972"/>
          <a:stretch/>
        </p:blipFill>
        <p:spPr>
          <a:xfrm>
            <a:off x="1295400" y="2743200"/>
            <a:ext cx="3651161" cy="4114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631622"/>
            <a:ext cx="2877911" cy="1918607"/>
          </a:xfrm>
          <a:prstGeom prst="rect">
            <a:avLst/>
          </a:prstGeom>
        </p:spPr>
      </p:pic>
      <p:pic>
        <p:nvPicPr>
          <p:cNvPr id="5" name="Picture 5" descr="http://dionwynhughes.files.wordpress.com/2012/05/100708-ent-yoda-hmed-grid-6x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09" y="4585996"/>
            <a:ext cx="2874802" cy="218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25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dahel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87680" y="0"/>
            <a:ext cx="8122920" cy="28956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X. </a:t>
            </a:r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Blended</a:t>
            </a: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7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57400"/>
            <a:ext cx="6347460" cy="47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05800" cy="2286000"/>
          </a:xfrm>
        </p:spPr>
        <p:txBody>
          <a:bodyPr rtlCol="0"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XI. 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Self-Directed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February </a:t>
            </a:r>
            <a:r>
              <a:rPr 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2013</a:t>
            </a:r>
            <a: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 smtClean="0">
                <a:latin typeface="Tahoma" pitchFamily="34" charset="0"/>
                <a:ea typeface="SimSun" pitchFamily="2" charset="-122"/>
                <a:cs typeface="Tahoma" pitchFamily="34" charset="0"/>
              </a:rPr>
              <a:t>TED </a:t>
            </a:r>
            <a:r>
              <a:rPr lang="en-US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Talks</a:t>
            </a:r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>(Build a School in the Cloud; Self-Organized Learning Environments (SOLEs), TED Talk from </a:t>
            </a:r>
            <a:r>
              <a:rPr lang="en-US" sz="2200" b="1" dirty="0" err="1">
                <a:latin typeface="Tahoma" panose="020B0604030504040204" pitchFamily="34" charset="0"/>
                <a:cs typeface="Tahoma" panose="020B0604030504040204" pitchFamily="34" charset="0"/>
              </a:rPr>
              <a:t>Sugata</a:t>
            </a:r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00" b="1" dirty="0" err="1">
                <a:latin typeface="Tahoma" panose="020B0604030504040204" pitchFamily="34" charset="0"/>
                <a:cs typeface="Tahoma" panose="020B0604030504040204" pitchFamily="34" charset="0"/>
              </a:rPr>
              <a:t>Mitra</a:t>
            </a:r>
            <a: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http://www.ted.com/talks/sugata_mitra_build_a_school_in_the_cloud.html</a:t>
            </a:r>
            <a:r>
              <a:rPr 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1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188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1178" r="41905" b="12941"/>
          <a:stretch>
            <a:fillRect/>
          </a:stretch>
        </p:blipFill>
        <p:spPr bwMode="auto">
          <a:xfrm>
            <a:off x="990600" y="3560763"/>
            <a:ext cx="31432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888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0392" r="41905" b="13136"/>
          <a:stretch>
            <a:fillRect/>
          </a:stretch>
        </p:blipFill>
        <p:spPr bwMode="auto">
          <a:xfrm>
            <a:off x="4697413" y="3490913"/>
            <a:ext cx="3262312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8885" name="Picture 2" descr="http://www.phy.bris.ac.uk/news/Larkman2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88" y="4800600"/>
            <a:ext cx="2417762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437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690" name="Title 1"/>
          <p:cNvSpPr>
            <a:spLocks noGrp="1"/>
          </p:cNvSpPr>
          <p:nvPr>
            <p:ph type="title"/>
          </p:nvPr>
        </p:nvSpPr>
        <p:spPr>
          <a:xfrm>
            <a:off x="381000" y="762000"/>
            <a:ext cx="8305800" cy="2286000"/>
          </a:xfrm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XII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is More Global</a:t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26, 2015</a:t>
            </a: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Exploring by the Seat of Our Pants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National Geographic, Jessica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Shea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http://blog.education.nationalgeographic.com/2015/05/26/exploring-by-the-seat-of-our-pants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altLang="en-US" sz="11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106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081635"/>
            <a:ext cx="3759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4244" name="TextBox 4"/>
          <p:cNvSpPr txBox="1">
            <a:spLocks noChangeArrowheads="1"/>
          </p:cNvSpPr>
          <p:nvPr/>
        </p:nvSpPr>
        <p:spPr bwMode="auto">
          <a:xfrm>
            <a:off x="990600" y="5934670"/>
            <a:ext cx="6705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Two men living in 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Dadaab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, a refugee camp in Kenya, would watch lecture videos and take online quizzes at a nearby United Nations compound. (</a:t>
            </a:r>
            <a:r>
              <a:rPr lang="en-US" altLang="en-US" b="1" dirty="0" err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InZone</a:t>
            </a:r>
            <a:r>
              <a:rPr lang="en-US" altLang="en-US" b="1" dirty="0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200400"/>
            <a:ext cx="3369879" cy="260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5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382000" cy="1981200"/>
          </a:xfrm>
        </p:spPr>
        <p:txBody>
          <a:bodyPr/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January 19, 2015</a:t>
            </a:r>
            <a: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XIII. </a:t>
            </a:r>
            <a:r>
              <a:rPr lang="en-US" altLang="en-US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More Synchronous</a:t>
            </a:r>
            <a:r>
              <a:rPr lang="en-US" altLang="en-US" sz="21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1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(International Open Badges Extravaganza)</a:t>
            </a:r>
            <a:b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European Meeting in Zoom, November 2015)</a:t>
            </a:r>
            <a:endParaRPr lang="en-US" altLang="en-US" sz="21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1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" b="20032"/>
          <a:stretch>
            <a:fillRect/>
          </a:stretch>
        </p:blipFill>
        <p:spPr bwMode="auto">
          <a:xfrm>
            <a:off x="0" y="2590800"/>
            <a:ext cx="916781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356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788"/>
            <a:ext cx="871056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8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28956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30,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  <a:b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XIV: Learning is More Online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Migrants get help through German online university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Mihret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Yohannes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Jabeen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Bhatti, Special for USA TODAY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USA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Today </a:t>
            </a:r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Kiron (University) 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relies on existing "mass open online courses," or MOOCs, and works with eight academics from Harvard and MIT to create a two-year course of study. This will provide many refugees with credits that can transfer to 35 traditional, brick-and-mortar universities across Europe that are partners with Kiron</a:t>
            </a:r>
            <a:r>
              <a:rPr lang="en-US" sz="1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  <a:endParaRPr lang="en-US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998" t="21428" r="15457" b="1786"/>
          <a:stretch/>
        </p:blipFill>
        <p:spPr>
          <a:xfrm>
            <a:off x="152400" y="3183467"/>
            <a:ext cx="6019800" cy="35951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307" y="4229100"/>
            <a:ext cx="3450093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00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Title 1"/>
          <p:cNvSpPr>
            <a:spLocks noGrp="1"/>
          </p:cNvSpPr>
          <p:nvPr>
            <p:ph type="title"/>
          </p:nvPr>
        </p:nvSpPr>
        <p:spPr>
          <a:xfrm>
            <a:off x="1066800" y="714375"/>
            <a:ext cx="6477000" cy="2057400"/>
          </a:xfrm>
        </p:spPr>
        <p:txBody>
          <a:bodyPr/>
          <a:lstStyle/>
          <a:p>
            <a:pPr eaLnBrk="1" hangingPunct="1"/>
            <a:r>
              <a:rPr lang="en-US" altLang="en-US" sz="40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Let’s Review:</a:t>
            </a:r>
            <a:br>
              <a:rPr lang="en-US" altLang="en-US" sz="40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000" b="1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Learning is Changing…</a:t>
            </a:r>
            <a:r>
              <a:rPr lang="en-US" altLang="en-US" sz="36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(i.e., it’s more informal, video-based, ubiquitous, collaborative, self-directed, global, mobile, open, massive, etc.)</a:t>
            </a:r>
          </a:p>
        </p:txBody>
      </p:sp>
      <p:pic>
        <p:nvPicPr>
          <p:cNvPr id="104448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170238"/>
            <a:ext cx="35052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2" name="TextBox 2"/>
          <p:cNvSpPr txBox="1">
            <a:spLocks noChangeArrowheads="1"/>
          </p:cNvSpPr>
          <p:nvPr/>
        </p:nvSpPr>
        <p:spPr bwMode="auto">
          <a:xfrm>
            <a:off x="22225" y="5840413"/>
            <a:ext cx="444817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1600" b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Frank Basile, an aircraft technician, took an MITx course on circuits and electronics to increase his knowledge.</a:t>
            </a:r>
          </a:p>
        </p:txBody>
      </p:sp>
      <p:pic>
        <p:nvPicPr>
          <p:cNvPr id="104448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3124200"/>
            <a:ext cx="379253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6774" name="TextBox 5"/>
          <p:cNvSpPr txBox="1">
            <a:spLocks noChangeArrowheads="1"/>
          </p:cNvSpPr>
          <p:nvPr/>
        </p:nvSpPr>
        <p:spPr bwMode="auto">
          <a:xfrm>
            <a:off x="4876800" y="5756275"/>
            <a:ext cx="411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b="1">
                <a:solidFill>
                  <a:srgbClr val="000000"/>
                </a:solidFill>
                <a:latin typeface="Tahoma" panose="020B0604030504040204" pitchFamily="34" charset="0"/>
                <a:ea typeface="MS PGothic" panose="020B0600070205080204" pitchFamily="34" charset="-128"/>
                <a:cs typeface="Tahoma" panose="020B0604030504040204" pitchFamily="34" charset="0"/>
              </a:rPr>
              <a:t>Joe Alfonso, a financial adviser from Oregon, is taking the online finance course as a "refresher."</a:t>
            </a:r>
          </a:p>
        </p:txBody>
      </p:sp>
    </p:spTree>
    <p:extLst>
      <p:ext uri="{BB962C8B-B14F-4D97-AF65-F5344CB8AC3E}">
        <p14:creationId xmlns:p14="http://schemas.microsoft.com/office/powerpoint/2010/main" val="414249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506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7772400" cy="1104900"/>
          </a:xfrm>
        </p:spPr>
        <p:txBody>
          <a:bodyPr/>
          <a:lstStyle/>
          <a:p>
            <a:r>
              <a:rPr lang="en-US" altLang="en-US" sz="480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Web of Learning</a:t>
            </a:r>
          </a:p>
        </p:txBody>
      </p:sp>
      <p:pic>
        <p:nvPicPr>
          <p:cNvPr id="1045507" name="Picture 2" descr="external image 344832591_01289b99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752600"/>
            <a:ext cx="5105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508" name="Picture 2" descr="http://www.thosefunnypictures.com/resize.php?file=pictures/7187/Funny_Pictures_71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34163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509" name="Picture 2" descr="http://topflex.files.wordpress.com/2009/02/learnengli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4632325"/>
            <a:ext cx="3367087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507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530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8153400" cy="2590800"/>
          </a:xfrm>
        </p:spPr>
        <p:txBody>
          <a:bodyPr/>
          <a:lstStyle/>
          <a:p>
            <a:r>
              <a:rPr lang="en-US" altLang="en-US" sz="4400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We are entering a jumping off point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…</a:t>
            </a: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(South University of Science and Technology of China, Wednesday June 10, 2015)</a:t>
            </a:r>
            <a:endParaRPr lang="en-US" altLang="en-US" sz="2400" dirty="0" smtClean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531358"/>
            <a:ext cx="6781800" cy="432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34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3909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Frameworks </a:t>
            </a:r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Models</a:t>
            </a:r>
            <a:endParaRPr lang="en-US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 descr="r2d2-PS-circle-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38400"/>
            <a:ext cx="4114801" cy="409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1752600" cy="2421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4800600"/>
            <a:ext cx="4038600" cy="18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650" name="Title 3"/>
          <p:cNvSpPr>
            <a:spLocks noGrp="1"/>
          </p:cNvSpPr>
          <p:nvPr>
            <p:ph type="title"/>
          </p:nvPr>
        </p:nvSpPr>
        <p:spPr>
          <a:xfrm>
            <a:off x="609600" y="304800"/>
            <a:ext cx="8534400" cy="3140075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uriosity, Fun:</a:t>
            </a:r>
            <a:b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altLang="zh-CN" sz="40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altLang="en-US" sz="4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Virtual Expeditions</a:t>
            </a: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July 23, 2015</a:t>
            </a:r>
            <a:r>
              <a:rPr lang="en-US" altLang="en-US" sz="12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2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200" b="1" dirty="0" smtClean="0"/>
              <a:t>What Google’s virtual field trips look like in the classroom, </a:t>
            </a:r>
            <a:r>
              <a:rPr lang="en-US" altLang="en-US" sz="1200" b="1" dirty="0" err="1" smtClean="0"/>
              <a:t>eSchool</a:t>
            </a:r>
            <a:r>
              <a:rPr lang="en-US" altLang="en-US" sz="1200" b="1" dirty="0" smtClean="0"/>
              <a:t> News, Stephen </a:t>
            </a:r>
            <a:r>
              <a:rPr lang="en-US" altLang="en-US" sz="1200" b="1" dirty="0" err="1" smtClean="0"/>
              <a:t>Noonoo</a:t>
            </a:r>
            <a:endParaRPr lang="en-US" altLang="en-US" sz="800" b="1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36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24200"/>
            <a:ext cx="681196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703" t="31717" r="4026" b="3065"/>
          <a:stretch/>
        </p:blipFill>
        <p:spPr>
          <a:xfrm>
            <a:off x="5405120" y="4419600"/>
            <a:ext cx="3738880" cy="2438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204" t="35799" r="31642" b="11221"/>
          <a:stretch/>
        </p:blipFill>
        <p:spPr>
          <a:xfrm>
            <a:off x="6400800" y="2872273"/>
            <a:ext cx="2769637" cy="167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51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458200" cy="28956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October 16, 2015</a:t>
            </a:r>
            <a:r>
              <a:rPr lang="en-US" altLang="en-US" sz="4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40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5. A</a:t>
            </a:r>
            <a:r>
              <a:rPr lang="en-US" altLang="zh-CN" sz="3600" b="1" dirty="0">
                <a:latin typeface="Tahoma" pitchFamily="34" charset="0"/>
                <a:cs typeface="Tahoma" pitchFamily="34" charset="0"/>
              </a:rPr>
              <a:t>utonomy, </a:t>
            </a:r>
            <a:r>
              <a:rPr lang="en-US" altLang="en-US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Choice: </a:t>
            </a:r>
            <a:r>
              <a:rPr lang="en-US" altLang="en-US" sz="1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/>
            </a:r>
            <a:br>
              <a:rPr lang="en-US" altLang="en-US" sz="16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C. </a:t>
            </a:r>
            <a:r>
              <a:rPr lang="en-US" altLang="en-US" sz="3600" b="1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Newseum</a:t>
            </a: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Ed</a:t>
            </a:r>
            <a: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 smtClean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https://newseumed.org/</a:t>
            </a:r>
            <a:r>
              <a:rPr lang="en-US" altLang="en-US" sz="10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96051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" t="17204" r="1559" b="1076"/>
          <a:stretch>
            <a:fillRect/>
          </a:stretch>
        </p:blipFill>
        <p:spPr bwMode="auto">
          <a:xfrm>
            <a:off x="990600" y="2514600"/>
            <a:ext cx="6705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5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Title 3"/>
          <p:cNvSpPr>
            <a:spLocks noGrp="1"/>
          </p:cNvSpPr>
          <p:nvPr>
            <p:ph type="title"/>
          </p:nvPr>
        </p:nvSpPr>
        <p:spPr>
          <a:xfrm>
            <a:off x="838200" y="342900"/>
            <a:ext cx="7620000" cy="2278063"/>
          </a:xfrm>
        </p:spPr>
        <p:txBody>
          <a:bodyPr/>
          <a:lstStyle/>
          <a:p>
            <a:r>
              <a:rPr lang="en-US" altLang="zh-CN" sz="3200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6. R</a:t>
            </a:r>
            <a:r>
              <a:rPr lang="en-US" altLang="zh-CN" sz="3200" dirty="0">
                <a:latin typeface="Tahoma" pitchFamily="34" charset="0"/>
                <a:ea typeface="SimSun" pitchFamily="2" charset="-122"/>
                <a:cs typeface="Tahoma" pitchFamily="34" charset="0"/>
              </a:rPr>
              <a:t>elevance, </a:t>
            </a:r>
            <a:r>
              <a:rPr lang="en-US" altLang="en-US" sz="3200" dirty="0">
                <a:latin typeface="Tahoma" pitchFamily="34" charset="0"/>
                <a:ea typeface="SimSun" pitchFamily="2" charset="-122"/>
                <a:cs typeface="Tahoma" pitchFamily="34" charset="0"/>
              </a:rPr>
              <a:t>Meaningfulness: </a:t>
            </a:r>
            <a:br>
              <a:rPr lang="en-US" altLang="en-US" sz="3200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3200" dirty="0">
                <a:latin typeface="Tahoma" pitchFamily="34" charset="0"/>
                <a:ea typeface="SimSun" pitchFamily="2" charset="-122"/>
                <a:cs typeface="Tahoma" pitchFamily="34" charset="0"/>
              </a:rPr>
              <a:t>A. </a:t>
            </a:r>
            <a:r>
              <a:rPr lang="en-US" altLang="en-US" sz="3200" dirty="0" smtClean="0">
                <a:latin typeface="Tahoma" panose="020B0604030504040204" pitchFamily="34" charset="0"/>
                <a:cs typeface="Tahoma" panose="020B0604030504040204" pitchFamily="34" charset="0"/>
              </a:rPr>
              <a:t>Map </a:t>
            </a:r>
            <a:r>
              <a:rPr lang="en-US" altLang="en-US" sz="3200" dirty="0" smtClean="0">
                <a:latin typeface="Tahoma" panose="020B0604030504040204" pitchFamily="34" charset="0"/>
                <a:cs typeface="Tahoma" panose="020B0604030504040204" pitchFamily="34" charset="0"/>
              </a:rPr>
              <a:t>Animations</a:t>
            </a:r>
            <a:br>
              <a:rPr lang="en-US" altLang="en-US" sz="3200" dirty="0" smtClean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 smtClean="0"/>
              <a:t>Yes, Mr. President, We Remade Our Atlas to Reflect Shrinking Ice</a:t>
            </a:r>
            <a:br>
              <a:rPr lang="en-US" altLang="en-US" sz="3200" dirty="0" smtClean="0"/>
            </a:br>
            <a:r>
              <a:rPr lang="en-US" altLang="en-US" sz="1400" dirty="0" smtClean="0"/>
              <a:t>Christine </a:t>
            </a:r>
            <a:r>
              <a:rPr lang="en-US" altLang="en-US" sz="1400" dirty="0" err="1" smtClean="0"/>
              <a:t>Dell'Amore</a:t>
            </a:r>
            <a:r>
              <a:rPr lang="en-US" altLang="en-US" sz="1400" dirty="0" smtClean="0"/>
              <a:t>, National Geographic, August 3, 3015 </a:t>
            </a:r>
            <a:br>
              <a:rPr lang="en-US" altLang="en-US" sz="1400" dirty="0" smtClean="0"/>
            </a:br>
            <a:r>
              <a:rPr lang="en-US" altLang="en-US" sz="800" dirty="0" smtClean="0">
                <a:hlinkClick r:id="rId2"/>
              </a:rPr>
              <a:t>http://news.nationalgeographic.com/2015/08/150803-arctic-ice-obama-climate-nation-science/?utm_content=buffer8a394&amp;utm_medium=social&amp;utm_source=twitter.com&amp;utm_campaign=buffer</a:t>
            </a:r>
            <a:r>
              <a:rPr lang="en-US" altLang="en-US" sz="800" dirty="0" smtClean="0"/>
              <a:t> </a:t>
            </a:r>
          </a:p>
        </p:txBody>
      </p:sp>
      <p:pic>
        <p:nvPicPr>
          <p:cNvPr id="54067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620963"/>
            <a:ext cx="55626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9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852488" y="558800"/>
            <a:ext cx="7543800" cy="2686050"/>
          </a:xfrm>
        </p:spPr>
        <p:txBody>
          <a:bodyPr/>
          <a:lstStyle/>
          <a:p>
            <a:pPr>
              <a:defRPr/>
            </a:pP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8. E</a:t>
            </a:r>
            <a:r>
              <a:rPr lang="en-US" altLang="zh-CN" sz="36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ngagement, Effort: </a:t>
            </a:r>
            <a:r>
              <a:rPr lang="en-US" altLang="zh-CN" sz="24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/>
            </a:r>
            <a:br>
              <a:rPr lang="en-US" altLang="zh-CN" sz="24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zh-CN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A.</a:t>
            </a:r>
            <a:r>
              <a:rPr lang="en-US" sz="3600" b="1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nterpreting 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Infographics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5, 2015</a:t>
            </a: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rainforest in that chocolate bar?</a:t>
            </a:r>
            <a:b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Forest Watch, </a:t>
            </a:r>
            <a:r>
              <a:rPr lang="en-US" sz="1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Nancy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Harris, Octavia Payne and Sarah Mann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http://blog.globalforestwatch.org/2015/08/how-much-rainforest-is-in-that-chocolate-bar</a:t>
            </a:r>
            <a:r>
              <a:rPr lang="en-US" alt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altLang="en-US" sz="105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3862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63119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18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106" name="Title 3"/>
          <p:cNvSpPr>
            <a:spLocks noGrp="1"/>
          </p:cNvSpPr>
          <p:nvPr>
            <p:ph type="title"/>
          </p:nvPr>
        </p:nvSpPr>
        <p:spPr>
          <a:xfrm>
            <a:off x="428625" y="509588"/>
            <a:ext cx="8458200" cy="1782762"/>
          </a:xfrm>
        </p:spPr>
        <p:txBody>
          <a:bodyPr/>
          <a:lstStyle/>
          <a:p>
            <a:pPr eaLnBrk="1" hangingPunct="1"/>
            <a:r>
              <a:rPr lang="en-US" altLang="zh-CN" dirty="0">
                <a:solidFill>
                  <a:srgbClr val="FF0000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</a:t>
            </a:r>
            <a:r>
              <a:rPr lang="en-US" altLang="zh-CN" sz="2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br>
              <a:rPr lang="en-US" altLang="zh-CN" sz="24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800" dirty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altLang="en-US" dirty="0" smtClean="0">
                <a:cs typeface="Tahoma" panose="020B0604030504040204" pitchFamily="34" charset="0"/>
              </a:rPr>
              <a:t>Shared </a:t>
            </a:r>
            <a:r>
              <a:rPr lang="en-US" altLang="en-US" dirty="0" smtClean="0">
                <a:cs typeface="Tahoma" panose="020B0604030504040204" pitchFamily="34" charset="0"/>
              </a:rPr>
              <a:t>Online Video Tests and Quizzes (e.g., </a:t>
            </a:r>
            <a:r>
              <a:rPr lang="en-US" altLang="en-US" dirty="0" smtClean="0">
                <a:solidFill>
                  <a:schemeClr val="tx1"/>
                </a:solidFill>
                <a:cs typeface="Tahoma" panose="020B0604030504040204" pitchFamily="34" charset="0"/>
              </a:rPr>
              <a:t>TED-Ed)</a:t>
            </a:r>
            <a:br>
              <a:rPr lang="en-US" altLang="en-US" dirty="0" smtClean="0">
                <a:solidFill>
                  <a:schemeClr val="tx1"/>
                </a:solidFill>
                <a:cs typeface="Tahoma" panose="020B0604030504040204" pitchFamily="34" charset="0"/>
              </a:rPr>
            </a:br>
            <a:r>
              <a:rPr lang="en-US" altLang="en-US" sz="3100" dirty="0" smtClean="0">
                <a:solidFill>
                  <a:schemeClr val="tx1"/>
                </a:solidFill>
                <a:cs typeface="Tahoma" panose="020B0604030504040204" pitchFamily="34" charset="0"/>
                <a:hlinkClick r:id="rId2"/>
              </a:rPr>
              <a:t>http://education.ted.com/</a:t>
            </a:r>
            <a:r>
              <a:rPr lang="en-US" altLang="en-US" sz="3100" dirty="0" smtClean="0">
                <a:solidFill>
                  <a:schemeClr val="tx1"/>
                </a:solidFill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81510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9444" r="15675" b="2779"/>
          <a:stretch>
            <a:fillRect/>
          </a:stretch>
        </p:blipFill>
        <p:spPr bwMode="auto">
          <a:xfrm>
            <a:off x="1" y="2479778"/>
            <a:ext cx="3200400" cy="216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510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25098" r="16190" b="2745"/>
          <a:stretch>
            <a:fillRect/>
          </a:stretch>
        </p:blipFill>
        <p:spPr bwMode="auto">
          <a:xfrm>
            <a:off x="0" y="4375150"/>
            <a:ext cx="38862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510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5" t="25098" r="16667" b="7451"/>
          <a:stretch>
            <a:fillRect/>
          </a:stretch>
        </p:blipFill>
        <p:spPr bwMode="auto">
          <a:xfrm>
            <a:off x="5608638" y="4724400"/>
            <a:ext cx="353536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51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" t="15190" r="2728" b="3798"/>
          <a:stretch>
            <a:fillRect/>
          </a:stretch>
        </p:blipFill>
        <p:spPr bwMode="auto">
          <a:xfrm>
            <a:off x="5715000" y="2390775"/>
            <a:ext cx="30670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251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Instructor as Credit Manager…to…</a:t>
            </a:r>
            <a:endParaRPr lang="en-US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54214"/>
            <a:ext cx="7891272" cy="526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72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40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153400" cy="3429000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Any Comments or Questions?</a:t>
            </a:r>
            <a: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</a:rPr>
              <a:t/>
            </a:r>
            <a:br>
              <a:rPr lang="en-US" altLang="en-US" sz="3200" b="1" dirty="0" smtClean="0">
                <a:solidFill>
                  <a:schemeClr val="tx1"/>
                </a:solidFill>
                <a:latin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alt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 smtClean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Book:  </a:t>
            </a:r>
            <a: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http://tec-variety.com/</a:t>
            </a:r>
            <a:br>
              <a:rPr lang="en-US" sz="28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 smtClean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Email: </a:t>
            </a:r>
            <a:r>
              <a:rPr lang="en-US" altLang="en-US" sz="2400" b="1" dirty="0" smtClean="0">
                <a:solidFill>
                  <a:srgbClr val="FF33CC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curt@worldisopen.com</a:t>
            </a:r>
            <a:endParaRPr lang="en-US" altLang="en-US" sz="2400" b="1" dirty="0" smtClean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118" y="3897906"/>
            <a:ext cx="3962400" cy="297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027" y="3897906"/>
            <a:ext cx="4057518" cy="2932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545" y="4053660"/>
            <a:ext cx="1851017" cy="27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35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 as Conductor</a:t>
            </a:r>
            <a:endParaRPr 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828800"/>
            <a:ext cx="8686800" cy="483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3"/>
          <p:cNvSpPr>
            <a:spLocks noGrp="1"/>
          </p:cNvSpPr>
          <p:nvPr>
            <p:ph type="title"/>
          </p:nvPr>
        </p:nvSpPr>
        <p:spPr>
          <a:xfrm>
            <a:off x="1485900" y="1314450"/>
            <a:ext cx="6172200" cy="85725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Instructor as Curator</a:t>
            </a:r>
          </a:p>
        </p:txBody>
      </p:sp>
      <p:pic>
        <p:nvPicPr>
          <p:cNvPr id="12902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2371725"/>
            <a:ext cx="5360988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963" y="2371725"/>
            <a:ext cx="2719387" cy="348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673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3"/>
          <p:cNvSpPr>
            <a:spLocks noGrp="1"/>
          </p:cNvSpPr>
          <p:nvPr>
            <p:ph type="title"/>
          </p:nvPr>
        </p:nvSpPr>
        <p:spPr>
          <a:xfrm>
            <a:off x="1485900" y="1460500"/>
            <a:ext cx="6172200" cy="857250"/>
          </a:xfrm>
        </p:spPr>
        <p:txBody>
          <a:bodyPr/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lang="en-US" altLang="en-US" sz="3600" b="1" dirty="0" smtClea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Instructor as Concierge </a:t>
            </a:r>
          </a:p>
        </p:txBody>
      </p:sp>
      <p:pic>
        <p:nvPicPr>
          <p:cNvPr id="13005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581275"/>
            <a:ext cx="2979737" cy="315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" r="1665"/>
          <a:stretch>
            <a:fillRect/>
          </a:stretch>
        </p:blipFill>
        <p:spPr bwMode="auto">
          <a:xfrm>
            <a:off x="3857625" y="2716213"/>
            <a:ext cx="5286375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625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AutoShape 2" descr="http://positivityworks.files.wordpress.com/2009/11/happy.jpg"/>
          <p:cNvSpPr>
            <a:spLocks noChangeAspect="1" noChangeArrowheads="1"/>
          </p:cNvSpPr>
          <p:nvPr/>
        </p:nvSpPr>
        <p:spPr bwMode="auto">
          <a:xfrm>
            <a:off x="63500" y="-13652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23" name="AutoShape 4" descr="http://positivityworks.files.wordpress.com/2009/11/happy.jpg"/>
          <p:cNvSpPr>
            <a:spLocks noChangeAspect="1" noChangeArrowheads="1"/>
          </p:cNvSpPr>
          <p:nvPr/>
        </p:nvSpPr>
        <p:spPr bwMode="auto">
          <a:xfrm>
            <a:off x="215900" y="15875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eaLnBrk="1" hangingPunct="1"/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4329" name="Title 1"/>
          <p:cNvSpPr>
            <a:spLocks noGrp="1"/>
          </p:cNvSpPr>
          <p:nvPr>
            <p:ph type="title"/>
          </p:nvPr>
        </p:nvSpPr>
        <p:spPr>
          <a:xfrm>
            <a:off x="838200" y="533400"/>
            <a:ext cx="7620000" cy="31242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Poll:</a:t>
            </a: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Read any books on creativity or innovation lately?</a:t>
            </a:r>
            <a:endParaRPr lang="en-US" b="1" dirty="0" smtClean="0">
              <a:solidFill>
                <a:schemeClr val="tx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137136"/>
            <a:ext cx="2754695" cy="2266884"/>
          </a:xfrm>
          <a:prstGeom prst="rect">
            <a:avLst/>
          </a:prstGeom>
        </p:spPr>
      </p:pic>
      <p:pic>
        <p:nvPicPr>
          <p:cNvPr id="16" name="Picture 2" descr="5802-davidso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135" y="3962400"/>
            <a:ext cx="3270445" cy="261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9866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7543800" cy="198120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Invent to Learn: </a:t>
            </a:r>
            <a:br>
              <a:rPr lang="en-US" sz="4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Making, Tinkering, and Engineering in the Classroom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Sylvia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Libow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Martinez &amp; Gary Stager 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(2013)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http://www.inventtolearn.com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/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501" y="2868246"/>
            <a:ext cx="2802053" cy="39897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137" t="15531" r="12500" b="3363"/>
          <a:stretch/>
        </p:blipFill>
        <p:spPr>
          <a:xfrm>
            <a:off x="152400" y="2868246"/>
            <a:ext cx="57912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94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Part 2 (Micro View). &amp;#x0D;&amp;#x0A;Creatively Engaging Online Students: Models and Activities&amp;quot;&quot;/&gt;&lt;property id=&quot;20307&quot; value=&quot;2133&quot;/&gt;&lt;/object&gt;&lt;object type=&quot;3&quot; unique_id=&quot;10005&quot;&gt;&lt;property id=&quot;20148&quot; value=&quot;5&quot;/&gt;&lt;property id=&quot;20300&quot; value=&quot;Slide 2 - &amp;quot;Part I: Some Online Motivational Ideas&amp;quot;&quot;/&gt;&lt;property id=&quot;20307&quot; value=&quot;1522&quot;/&gt;&lt;/object&gt;&lt;object type=&quot;3&quot; unique_id=&quot;10006&quot;&gt;&lt;property id=&quot;20148&quot; value=&quot;5&quot;/&gt;&lt;property id=&quot;20300&quot; value=&quot;Slide 3&quot;/&gt;&lt;property id=&quot;20307&quot; value=&quot;2107&quot;/&gt;&lt;/object&gt;&lt;object type=&quot;3&quot; unique_id=&quot;10007&quot;&gt;&lt;property id=&quot;20148&quot; value=&quot;5&quot;/&gt;&lt;property id=&quot;20300&quot; value=&quot;Slide 4 - &amp;quot;We are not motivating students with the technologies that they love&amp;quot;&quot;/&gt;&lt;property id=&quot;20307&quot; value=&quot;1911&quot;/&gt;&lt;/object&gt;&lt;object type=&quot;3&quot; unique_id=&quot;10008&quot;&gt;&lt;property id=&quot;20148&quot; value=&quot;5&quot;/&gt;&lt;property id=&quot;20300&quot; value=&quot;Slide 5 - &amp;quot;Intrinsic Motivation&amp;quot;&quot;/&gt;&lt;property id=&quot;20307&quot; value=&quot;2102&quot;/&gt;&lt;/object&gt;&lt;object type=&quot;3&quot; unique_id=&quot;10009&quot;&gt;&lt;property id=&quot;20148&quot; value=&quot;5&quot;/&gt;&lt;property id=&quot;20300&quot; value=&quot;Slide 6 - &amp;quot;TEC-VARIETY Model for&amp;#x0D;&amp;#x0A;Online Motivation and Retention&amp;quot;&quot;/&gt;&lt;property id=&quot;20307&quot; value=&quot;1523&quot;/&gt;&lt;/object&gt;&lt;object type=&quot;3&quot; unique_id=&quot;10010&quot;&gt;&lt;property id=&quot;20148&quot; value=&quot;5&quot;/&gt;&lt;property id=&quot;20300&quot; value=&quot;Slide 7 - &amp;quot;1. Tone/Climate: Social Ice Breakers&amp;quot;&quot;/&gt;&lt;property id=&quot;20307&quot; value=&quot;2016&quot;/&gt;&lt;/object&gt;&lt;object type=&quot;3&quot; unique_id=&quot;10011&quot;&gt;&lt;property id=&quot;20148&quot; value=&quot;5&quot;/&gt;&lt;property id=&quot;20300&quot; value=&quot;Slide 8 - &amp;quot;1. Tone/Climate: C. Video Course Intros (examples from Northern Virginia Community College and Indiana University K&quot;/&gt;&lt;property id=&quot;20307&quot; value=&quot;2017&quot;/&gt;&lt;/object&gt;&lt;object type=&quot;3&quot; unique_id=&quot;10012&quot;&gt;&lt;property id=&quot;20148&quot; value=&quot;5&quot;/&gt;&lt;property id=&quot;20300&quot; value=&quot;Slide 9 - &amp;quot;2. Encouragement, Feedback, etc.: &amp;#x0D;&amp;#x0A;A. Online Self-Testing (e.g., self study in vocabulary, anatomy, chemistry, diss&quot;/&gt;&lt;property id=&quot;20307&quot; value=&quot;2018&quot;/&gt;&lt;/object&gt;&lt;object type=&quot;3&quot; unique_id=&quot;10013&quot;&gt;&lt;property id=&quot;20148&quot; value=&quot;5&quot;/&gt;&lt;property id=&quot;20300&quot; value=&quot;Slide 10 - &amp;quot;2. Encouragement, Feedback, etc.: &amp;#x0D;&amp;#x0A;B. Tutorials with Screen Capture &amp;#x0D;&amp;#x0A;(e.g., Jing, Screenr)&amp;quot;&quot;/&gt;&lt;property id=&quot;20307&quot; value=&quot;2183&quot;/&gt;&lt;/object&gt;&lt;object type=&quot;3&quot; unique_id=&quot;10014&quot;&gt;&lt;property id=&quot;20148&quot; value=&quot;5&quot;/&gt;&lt;property id=&quot;20300&quot; value=&quot;Slide 11 - &amp;quot;3. Curiosity, Fun:&amp;#x0D;&amp;#x0A;A. Exploration and Demonstration:&amp;#x0D;&amp;#x0A;Virtual Tours and Timelines (HyperHistory)&amp;#x0D;&amp;#x0A; http://simile.mit&quot;/&gt;&lt;property id=&quot;20307&quot; value=&quot;1724&quot;/&gt;&lt;/object&gt;&lt;object type=&quot;3&quot; unique_id=&quot;10015&quot;&gt;&lt;property id=&quot;20148&quot; value=&quot;5&quot;/&gt;&lt;property id=&quot;20300&quot; value=&quot;Slide 12 - &amp;quot;3. Curiosity, Fun:&amp;#x0D;&amp;#x0A;B.  Online News &amp;#x0D;&amp;#x0A;(Giant jellyfish, Tiny T. rex, and Ardi)&amp;quot;&quot;/&gt;&lt;property id=&quot;20307&quot; value=&quot;2151&quot;/&gt;&lt;/object&gt;&lt;object type=&quot;3&quot; unique_id=&quot;10016&quot;&gt;&lt;property id=&quot;20148&quot; value=&quot;5&quot;/&gt;&lt;property id=&quot;20300&quot; value=&quot;Slide 13 - &amp;quot;4. Variety, Novelty:&amp;#x0D;&amp;#x0A;A. Cool Resource Provider&amp;quot;&quot;/&gt;&lt;property id=&quot;20307&quot; value=&quot;2188&quot;/&gt;&lt;/object&gt;&lt;object type=&quot;3&quot; unique_id=&quot;10017&quot;&gt;&lt;property id=&quot;20148&quot; value=&quot;5&quot;/&gt;&lt;property id=&quot;20300&quot; value=&quot;Slide 14 - &amp;quot;4. Variety, Novelty:&amp;#x0D;&amp;#x0A;B. Volunteer Technology Demos&amp;quot;&quot;/&gt;&lt;property id=&quot;20307&quot; value=&quot;2189&quot;/&gt;&lt;/object&gt;&lt;object type=&quot;3&quot; unique_id=&quot;10018&quot;&gt;&lt;property id=&quot;20148&quot; value=&quot;5&quot;/&gt;&lt;property id=&quot;20300&quot; value=&quot;Slide 15 - &amp;quot;4. Variety, Novelty:&amp;#x0D;&amp;#x0A;C. Adding voice to email, docs (Yack Pack, VoiceThread)&amp;quot;&quot;/&gt;&lt;property id=&quot;20307&quot; value=&quot;2182&quot;/&gt;&lt;/object&gt;&lt;object type=&quot;3&quot; unique_id=&quot;10019&quot;&gt;&lt;property id=&quot;20148&quot; value=&quot;5&quot;/&gt;&lt;property id=&quot;20300&quot; value=&quot;Slide 16 - &amp;quot;4. Variety, Novelty:&amp;#x0D;&amp;#x0A;D. Free Text Chats&amp;#x0D;&amp;#x0A;(Bonk, 2007; Mei-Ya Liang, 2007)&amp;quot;&quot;/&gt;&lt;property id=&quot;20307&quot; value=&quot;2186&quot;/&gt;&lt;/object&gt;&lt;object type=&quot;3&quot; unique_id=&quot;10020&quot;&gt;&lt;property id=&quot;20148&quot; value=&quot;5&quot;/&gt;&lt;property id=&quot;20300&quot; value=&quot;Slide 17 - &amp;quot;5. Autonomy, Choice: A. Online Literature Search (Class Google Jockeys) &amp;#x0D;&amp;#x0A;(links to text, soundtracks, video clips,&quot;/&gt;&lt;property id=&quot;20307&quot; value=&quot;1739&quot;/&gt;&lt;/object&gt;&lt;object type=&quot;3&quot; unique_id=&quot;10021&quot;&gt;&lt;property id=&quot;20148&quot; value=&quot;5&quot;/&gt;&lt;property id=&quot;20300&quot; value=&quot;Slide 18&quot;/&gt;&lt;property id=&quot;20307&quot; value=&quot;1706&quot;/&gt;&lt;/object&gt;&lt;object type=&quot;3&quot; unique_id=&quot;10022&quot;&gt;&lt;property id=&quot;20148&quot; value=&quot;5&quot;/&gt;&lt;property id=&quot;20300&quot; value=&quot;Slide 19 - &amp;quot;5. Autonomy, Choice: &amp;#x0D;&amp;#x0A;C. Famous Person Homepage Explorations&amp;#x0D;&amp;#x0A;(e.g., Thomas Friedman, NY Times reporter)&amp;quot;&quot;/&gt;&lt;property id=&quot;20307&quot; value=&quot;2117&quot;/&gt;&lt;/object&gt;&lt;object type=&quot;3&quot; unique_id=&quot;10023&quot;&gt;&lt;property id=&quot;20148&quot; value=&quot;5&quot;/&gt;&lt;property id=&quot;20300&quot; value=&quot;Slide 20 - &amp;quot;6. Relevance, Meaningfulness: &amp;#x0D;&amp;#x0A; A. Mobile News (New York Times): A new way to take your news with you on the iPhon&quot;/&gt;&lt;property id=&quot;20307&quot; value=&quot;1904&quot;/&gt;&lt;/object&gt;&lt;object type=&quot;3&quot; unique_id=&quot;10024&quot;&gt;&lt;property id=&quot;20148&quot; value=&quot;5&quot;/&gt;&lt;property id=&quot;20300&quot; value=&quot;Slide 21 - &amp;quot;6. Relevance, Meaningfulness: &amp;#x0D;&amp;#x0A;B. 60 Second Recap&amp;#x0D;&amp;#x0A; http://www.60secondrecap.com/ &amp;#x0D;&amp;#x0A; Actress to students: Lend me yo&quot;/&gt;&lt;property id=&quot;20307&quot; value=&quot;2152&quot;/&gt;&lt;/object&gt;&lt;object type=&quot;3&quot; unique_id=&quot;10025&quot;&gt;&lt;property id=&quot;20148&quot; value=&quot;5&quot;/&gt;&lt;property id=&quot;20300&quot; value=&quot;Slide 22 - &amp;quot;7. Interactive, Collaborative: &amp;#x0D;&amp;#x0A;A. Online Language Learning &amp;#x0D;&amp;#x0A;(ECpod, Mixxer, Livemocha, Babbel, KanTalk)&amp;quot;&quot;/&gt;&lt;property id=&quot;20307&quot; value=&quot;1748&quot;/&gt;&lt;/object&gt;&lt;object type=&quot;3&quot; unique_id=&quot;10026&quot;&gt;&lt;property id=&quot;20148&quot; value=&quot;5&quot;/&gt;&lt;property id=&quot;20300&quot; value=&quot;Slide 23 - &amp;quot;7. Interactive, Collaborative: &amp;#x0D;&amp;#x0A;B. Collaborative Groups (Ning, Google Groups, MSN Groups, Yahoo Groups, Diigo)&amp;quot;&quot;/&gt;&lt;property id=&quot;20307&quot; value=&quot;2162&quot;/&gt;&lt;/object&gt;&lt;object type=&quot;3&quot; unique_id=&quot;10027&quot;&gt;&lt;property id=&quot;20148&quot; value=&quot;5&quot;/&gt;&lt;property id=&quot;20300&quot; value=&quot;Slide 24 - &amp;quot;7. Interactive, Collaborative: &amp;#x0D;&amp;#x0A;C. Collaborative Documents (Google Docs)&amp;quot;&quot;/&gt;&lt;property id=&quot;20307&quot; value=&quot;2184&quot;/&gt;&lt;/object&gt;&lt;object type=&quot;3&quot; unique_id=&quot;10028&quot;&gt;&lt;property id=&quot;20148&quot; value=&quot;5&quot;/&gt;&lt;property id=&quot;20300&quot; value=&quot;Slide 25 - &amp;quot;7. Interactive, Collaborative: &amp;#x0D;&amp;#x0A;D. Collaborative Bookmarking (Diigo, Delicious)&amp;quot;&quot;/&gt;&lt;property id=&quot;20307&quot; value=&quot;2185&quot;/&gt;&lt;/object&gt;&lt;object type=&quot;3&quot; unique_id=&quot;10029&quot;&gt;&lt;property id=&quot;20148&quot; value=&quot;5&quot;/&gt;&lt;property id=&quot;20300&quot; value=&quot;Slide 26 - &amp;quot;8. Engagement, Effort:&amp;#x0D;&amp;#x0A;A. Synchronous and Asynchronous Events (e.g., Breeze + Video + Online Forum + Online Papers&quot;/&gt;&lt;property id=&quot;20307&quot; value=&quot;1774&quot;/&gt;&lt;/object&gt;&lt;object type=&quot;3&quot; unique_id=&quot;10030&quot;&gt;&lt;property id=&quot;20148&quot; value=&quot;5&quot;/&gt;&lt;property id=&quot;20300&quot; value=&quot;Slide 27 - &amp;quot;8. Engagement, Effort:&amp;#x0D;&amp;#x0A;B. Nominate Quotes (e.g., Shakespeare)&amp;quot;&quot;/&gt;&lt;property id=&quot;20307&quot; value=&quot;2193&quot;/&gt;&lt;/object&gt;&lt;object type=&quot;3&quot; unique_id=&quot;10031&quot;&gt;&lt;property id=&quot;20148&quot; value=&quot;5&quot;/&gt;&lt;property id=&quot;20300&quot; value=&quot;Slide 28 - &amp;quot;8. Engagement, Effort:&amp;#x0D;&amp;#x0A;C. Online Café Question Exchange&amp;quot;&quot;/&gt;&lt;property id=&quot;20307&quot; value=&quot;2195&quot;/&gt;&lt;/object&gt;&lt;object type=&quot;3&quot; unique_id=&quot;10032&quot;&gt;&lt;property id=&quot;20148&quot; value=&quot;5&quot;/&gt;&lt;property id=&quot;20300&quot; value=&quot;Slide 29 - &amp;quot;9. Tension, Challenge, etc.:&amp;#x0D;&amp;#x0A;A. Online Role Play of Famous People, Mock Trial, Debates, etc.&amp;quot;&quot;/&gt;&lt;property id=&quot;20307&quot; value=&quot;1534&quot;/&gt;&lt;/object&gt;&lt;object type=&quot;3&quot; unique_id=&quot;10033&quot;&gt;&lt;property id=&quot;20148&quot; value=&quot;5&quot;/&gt;&lt;property id=&quot;20300&quot; value=&quot;Slide 30 - &amp;quot;9. Tension, Challenge, etc.:&amp;#x0D;&amp;#x0A;B. Ethical Medical Debates&amp;quot;&quot;/&gt;&lt;property id=&quot;20307&quot; value=&quot;2025&quot;/&gt;&lt;/object&gt;&lt;object type=&quot;3&quot; unique_id=&quot;10034&quot;&gt;&lt;property id=&quot;20148&quot; value=&quot;5&quot;/&gt;&lt;property id=&quot;20300&quot; value=&quot;Slide 31 - &amp;quot;10. Yields Products, Goals: &amp;#x0D;&amp;#x0A;A. Movie Festivals, Concept Maps, Video Papers, Virtual Timelines, Digital Movies&amp;quot;&quot;/&gt;&lt;property id=&quot;20307&quot; value=&quot;1909&quot;/&gt;&lt;/object&gt;&lt;object type=&quot;3&quot; unique_id=&quot;10035&quot;&gt;&lt;property id=&quot;20148&quot; value=&quot;5&quot;/&gt;&lt;property id=&quot;20300&quot; value=&quot;Slide 32 - &amp;quot;10. Yields Products, Goals: &amp;#x0D;&amp;#x0A;B. Video Blogs&amp;quot;&quot;/&gt;&lt;property id=&quot;20307&quot; value=&quot;2199&quot;/&gt;&lt;/object&gt;&lt;object type=&quot;3&quot; unique_id=&quot;10036&quot;&gt;&lt;property id=&quot;20148&quot; value=&quot;5&quot;/&gt;&lt;property id=&quot;20300&quot; value=&quot;Slide 33 - &amp;quot;Part II: Addressing Learning Styles&amp;quot;&quot;/&gt;&lt;property id=&quot;20307&quot; value=&quot;1922&quot;/&gt;&lt;/object&gt;&lt;object type=&quot;3&quot; unique_id=&quot;10037&quot;&gt;&lt;property id=&quot;20148&quot; value=&quot;5&quot;/&gt;&lt;property id=&quot;20300&quot; value=&quot;Slide 34&quot;/&gt;&lt;property id=&quot;20307&quot; value=&quot;2122&quot;/&gt;&lt;/object&gt;&lt;object type=&quot;3&quot; unique_id=&quot;10038&quot;&gt;&lt;property id=&quot;20148&quot; value=&quot;5&quot;/&gt;&lt;property id=&quot;20300&quot; value=&quot;Slide 35 - &amp;quot;The R2D2 Method&amp;quot;&quot;/&gt;&lt;property id=&quot;20307&quot; value=&quot;1930&quot;/&gt;&lt;/object&gt;&lt;object type=&quot;3&quot; unique_id=&quot;10039&quot;&gt;&lt;property id=&quot;20148&quot; value=&quot;5&quot;/&gt;&lt;property id=&quot;20300&quot; value=&quot;Slide 36 - &amp;quot;1. Auditory or Verbal Learners&amp;quot;&quot;/&gt;&lt;property id=&quot;20307&quot; value=&quot;1932&quot;/&gt;&lt;/object&gt;&lt;object type=&quot;3&quot; unique_id=&quot;10040&quot;&gt;&lt;property id=&quot;20148&quot; value=&quot;5&quot;/&gt;&lt;property id=&quot;20300&quot; value=&quot;Slide 37 - &amp;quot;Read 1a. Publishing in Open Access Journals (e.g., PLOS)&amp;quot;&quot;/&gt;&lt;property id=&quot;20307&quot; value=&quot;2138&quot;/&gt;&lt;/object&gt;&lt;object type=&quot;3&quot; unique_id=&quot;10041&quot;&gt;&lt;property id=&quot;20148&quot; value=&quot;5&quot;/&gt;&lt;property id=&quot;20300&quot; value=&quot;Slide 38 - &amp;quot;Read 1b. Course Announcements (e.g., Teaching with Twitter)&amp;quot;&quot;/&gt;&lt;property id=&quot;20307&quot; value=&quot;2139&quot;/&gt;&lt;/object&gt;&lt;object type=&quot;3&quot; unique_id=&quot;10042&quot;&gt;&lt;property id=&quot;20148&quot; value=&quot;5&quot;/&gt;&lt;property id=&quot;20300&quot; value=&quot;Slide 39 - &amp;quot;Read 1c. Podcast Paper Reflections&amp;quot;&quot;/&gt;&lt;property id=&quot;20307&quot; value=&quot;2196&quot;/&gt;&lt;/object&gt;&lt;object type=&quot;3&quot; unique_id=&quot;10043&quot;&gt;&lt;property id=&quot;20148&quot; value=&quot;5&quot;/&gt;&lt;property id=&quot;20300&quot; value=&quot;Slide 40 - &amp;quot;Read 1d. Wiki Steps on How to do Something: Wikihow&amp;#x0D;&amp;#x0A;http://www.wikihow.com/&amp;quot;&quot;/&gt;&lt;property id=&quot;20307&quot; value=&quot;2129&quot;/&gt;&lt;/object&gt;&lt;object type=&quot;3&quot; unique_id=&quot;10044&quot;&gt;&lt;property id=&quot;20148&quot; value=&quot;5&quot;/&gt;&lt;property id=&quot;20300&quot; value=&quot;Slide 41 - &amp;quot;2. Reflective and Observational Learners&amp;quot;&quot;/&gt;&lt;property id=&quot;20307&quot; value=&quot;1944&quot;/&gt;&lt;/object&gt;&lt;object type=&quot;3&quot; unique_id=&quot;10045&quot;&gt;&lt;property id=&quot;20148&quot; value=&quot;5&quot;/&gt;&lt;property id=&quot;20300&quot; value=&quot;Slide 42 - &amp;quot;Reflect 2a. Blogs Uses&amp;quot;&quot;/&gt;&lt;property id=&quot;20307&quot; value=&quot;2153&quot;/&gt;&lt;/object&gt;&lt;object type=&quot;3&quot; unique_id=&quot;10046&quot;&gt;&lt;property id=&quot;20148&quot; value=&quot;5&quot;/&gt;&lt;property id=&quot;20300&quot; value=&quot;Slide 43 - &amp;quot;Reflect 2b. Reuse Blog Transcripts&amp;quot;&quot;/&gt;&lt;property id=&quot;20307&quot; value=&quot;2187&quot;/&gt;&lt;/object&gt;&lt;object type=&quot;3&quot; unique_id=&quot;10047&quot;&gt;&lt;property id=&quot;20148&quot; value=&quot;5&quot;/&gt;&lt;property id=&quot;20300&quot; value=&quot;Slide 44 - &amp;quot;Reflect 2c. Critical Friend Blog Postings&amp;quot;&quot;/&gt;&lt;property id=&quot;20307&quot; value=&quot;2154&quot;/&gt;&lt;/object&gt;&lt;object type=&quot;3&quot; unique_id=&quot;10048&quot;&gt;&lt;property id=&quot;20148&quot; value=&quot;5&quot;/&gt;&lt;property id=&quot;20300&quot; value=&quot;Slide 45 - &amp;quot;Reflect 2d. Expert and Domain Specific Blogs (English Teacher Blogs)&amp;quot;&quot;/&gt;&lt;property id=&quot;20307&quot; value=&quot;2155&quot;/&gt;&lt;/object&gt;&lt;object type=&quot;3&quot; unique_id=&quot;10049&quot;&gt;&lt;property id=&quot;20148&quot; value=&quot;5&quot;/&gt;&lt;property id=&quot;20300&quot; value=&quot;Slide 46 - &amp;quot;Reflect 2e. Watch or Listen to Online Conferences&amp;quot;&quot;/&gt;&lt;property id=&quot;20307&quot; value=&quot;2156&quot;/&gt;&lt;/object&gt;&lt;object type=&quot;3&quot; unique_id=&quot;10050&quot;&gt;&lt;property id=&quot;20148&quot; value=&quot;5&quot;/&gt;&lt;property id=&quot;20300&quot; value=&quot;Slide 47 - &amp;quot;Reflect 2f. Analyze Online Cases &amp;#x0D;&amp;#x0A;(problems, solutions, etc.)&amp;quot;&quot;/&gt;&lt;property id=&quot;20307&quot; value=&quot;2157&quot;/&gt;&lt;/object&gt;&lt;object type=&quot;3&quot; unique_id=&quot;10051&quot;&gt;&lt;property id=&quot;20148&quot; value=&quot;5&quot;/&gt;&lt;property id=&quot;20300&quot; value=&quot;Slide 48 - &amp;quot;Reflect 2g. Reuse Blog, Chat Transcripts, Interviews, Presentations&amp;quot;&quot;/&gt;&lt;property id=&quot;20307&quot; value=&quot;2200&quot;/&gt;&lt;/object&gt;&lt;object type=&quot;3&quot; unique_id=&quot;10052&quot;&gt;&lt;property id=&quot;20148&quot; value=&quot;5&quot;/&gt;&lt;property id=&quot;20300&quot; value=&quot;Slide 49 - &amp;quot;Reflect 2h. Wikibook Critique&amp;quot;&quot;/&gt;&lt;property id=&quot;20307&quot; value=&quot;2201&quot;/&gt;&lt;/object&gt;&lt;object type=&quot;3&quot; unique_id=&quot;10053&quot;&gt;&lt;property id=&quot;20148&quot; value=&quot;5&quot;/&gt;&lt;property id=&quot;20300&quot; value=&quot;Slide 50 - &amp;quot;3. Visual Learners&amp;quot;&quot;/&gt;&lt;property id=&quot;20307&quot; value=&quot;1956&quot;/&gt;&lt;/object&gt;&lt;object type=&quot;3&quot; unique_id=&quot;10054&quot;&gt;&lt;property id=&quot;20148&quot; value=&quot;5&quot;/&gt;&lt;property id=&quot;20300&quot; value=&quot;Slide 51 - &amp;quot;Display 3a. Pubcasts! (videos of scientific papers and science)&amp;#x0D;&amp;#x0A;NSF, the Public Library of Science, and the San Di&quot;/&gt;&lt;property id=&quot;20307&quot; value=&quot;2141&quot;/&gt;&lt;/object&gt;&lt;object type=&quot;3&quot; unique_id=&quot;10055&quot;&gt;&lt;property id=&quot;20148&quot; value=&quot;5&quot;/&gt;&lt;property id=&quot;20300&quot; value=&quot;Slide 52 - &amp;quot;Display 3b. Anchored Instruction &amp;#x0D;&amp;#x0A;Discussions (YouTube, CNN, BBC, TeacherTube, CurrentTV)&amp;quot;&quot;/&gt;&lt;property id=&quot;20307&quot; value=&quot;1965&quot;/&gt;&lt;/object&gt;&lt;object type=&quot;3&quot; unique_id=&quot;10056&quot;&gt;&lt;property id=&quot;20148&quot; value=&quot;5&quot;/&gt;&lt;property id=&quot;20300&quot; value=&quot;Slide 53 - &amp;quot; Display 3c. Follow Online Adventure&amp;#x0D;&amp;#x0A;Australian adventurer Don McIntyre and teenage circumnavigator Mike Perham to&quot;/&gt;&lt;property id=&quot;20307&quot; value=&quot;2172&quot;/&gt;&lt;/object&gt;&lt;object type=&quot;3&quot; unique_id=&quot;10057&quot;&gt;&lt;property id=&quot;20148&quot; value=&quot;5&quot;/&gt;&lt;property id=&quot;20300&quot; value=&quot;Slide 54 - &amp;quot;Display 3d. Concept Mapping and Timeline Tools (VUE, Bubbl.us, Cmap, Freemind, Gliffy, Mindmeister, or Mindomo)&amp;quot;&quot;/&gt;&lt;property id=&quot;20307&quot; value=&quot;1970&quot;/&gt;&lt;/object&gt;&lt;object type=&quot;3&quot; unique_id=&quot;10058&quot;&gt;&lt;property id=&quot;20148&quot; value=&quot;5&quot;/&gt;&lt;property id=&quot;20300&quot; value=&quot;Slide 55 - &amp;quot;Display 3e. World Trends and Indices (e.g. Worldmapper)&amp;quot;&quot;/&gt;&lt;property id=&quot;20307&quot; value=&quot;1975&quot;/&gt;&lt;/object&gt;&lt;object type=&quot;3&quot; unique_id=&quot;10059&quot;&gt;&lt;property id=&quot;20148&quot; value=&quot;5&quot;/&gt;&lt;property id=&quot;20300&quot; value=&quot;Slide 56&quot;/&gt;&lt;property id=&quot;20307&quot; value=&quot;2130&quot;/&gt;&lt;/object&gt;&lt;object type=&quot;3&quot; unique_id=&quot;10060&quot;&gt;&lt;property id=&quot;20148&quot; value=&quot;5&quot;/&gt;&lt;property id=&quot;20300&quot; value=&quot;Slide 57 - &amp;quot;Display 3g. Shared Online Video (e.g., Howcast, WonderHowTo, Clip Chef)&amp;quot;&quot;/&gt;&lt;property id=&quot;20307&quot; value=&quot;2174&quot;/&gt;&lt;/object&gt;&lt;object type=&quot;3&quot; unique_id=&quot;10061&quot;&gt;&lt;property id=&quot;20148&quot; value=&quot;5&quot;/&gt;&lt;property id=&quot;20300&quot; value=&quot;Slide 58 - &amp;quot;4. Tactile/Kinesthetic Learners&amp;quot;&quot;/&gt;&lt;property id=&quot;20307&quot; value=&quot;1984&quot;/&gt;&lt;/object&gt;&lt;object type=&quot;3&quot; unique_id=&quot;10062&quot;&gt;&lt;property id=&quot;20148&quot; value=&quot;5&quot;/&gt;&lt;property id=&quot;20300&quot; value=&quot;Slide 59 - &amp;quot;Do 4a. Wikibooks: International Collaboration (Web 2.0 and Emerging Learning Technologies (The WELT))&amp;quot;&quot;/&gt;&lt;property id=&quot;20307&quot; value=&quot;1986&quot;/&gt;&lt;/object&gt;&lt;object type=&quot;3&quot; unique_id=&quot;10063&quot;&gt;&lt;property id=&quot;20148&quot; value=&quot;5&quot;/&gt;&lt;property id=&quot;20300&quot; value=&quot;Slide 60 - &amp;quot;Do 4b. Survey Research and Market Analysis &amp;#x0D;&amp;#x0A;(e.g., Mister Poll, MicroPoll, Zoomerang, SurveyShare)&amp;quot;&quot;/&gt;&lt;property id=&quot;20307&quot; value=&quot;1990&quot;/&gt;&lt;/object&gt;&lt;object type=&quot;3&quot; unique_id=&quot;10064&quot;&gt;&lt;property id=&quot;20148&quot; value=&quot;5&quot;/&gt;&lt;property id=&quot;20300&quot; value=&quot;Slide 61 - &amp;quot;Do 4c. Online Warm-ups Activities&amp;#x0D;&amp;#x0A;Just-In-Time-Teaching (JiTT) http://webphysics.iupui.edu/jitt/jitt.html&amp;quot;&quot;/&gt;&lt;property id=&quot;20307&quot; value=&quot;1992&quot;/&gt;&lt;/object&gt;&lt;object type=&quot;3&quot; unique_id=&quot;10065&quot;&gt;&lt;property id=&quot;20148&quot; value=&quot;5&quot;/&gt;&lt;property id=&quot;20300&quot; value=&quot;Slide 62 - &amp;quot;Do 4d. Online Performances&amp;#x0D;&amp;#x0A;Virtual Worlds/Reality/MMOG &amp;#x0D;&amp;#x0A;(e.g.,Shakespeare plays reenacted)&amp;quot;&quot;/&gt;&lt;property id=&quot;20307&quot; value=&quot;2126&quot;/&gt;&lt;/object&gt;&lt;object type=&quot;3&quot; unique_id=&quot;10066&quot;&gt;&lt;property id=&quot;20148&quot; value=&quot;5&quot;/&gt;&lt;property id=&quot;20300&quot; value=&quot;Slide 63 - &amp;quot;Do 4e. Syllabus, Glossary, etc. in wiki: &amp;#x0D;&amp;#x0A;Students sign up for tasks &amp;#x0D;&amp;#x0A;(Ron Owston, York University)&amp;quot;&quot;/&gt;&lt;property id=&quot;20307&quot; value=&quot;2127&quot;/&gt;&lt;/object&gt;&lt;object type=&quot;3&quot; unique_id=&quot;10067&quot;&gt;&lt;property id=&quot;20148&quot; value=&quot;5&quot;/&gt;&lt;property id=&quot;20300&quot; value=&quot;Slide 64 - &amp;quot;&amp;#x0D;&amp;#x0A; Read 1f. Podcasts for students of pronunciation class &amp;#x0D;&amp;#x0A;(e.g., Tzu-Su Chen, Taiwan)&amp;quot;&quot;/&gt;&lt;property id=&quot;20307&quot; value=&quot;2173&quot;/&gt;&lt;/object&gt;&lt;object type=&quot;3&quot; unique_id=&quot;10068&quot;&gt;&lt;property id=&quot;20148&quot; value=&quot;5&quot;/&gt;&lt;property id=&quot;20300&quot; value=&quot;Slide 65 - &amp;quot;Do 4g. Wiki: Poetry Projects Online&amp;quot;&quot;/&gt;&lt;property id=&quot;20307&quot; value=&quot;2056&quot;/&gt;&lt;/object&gt;&lt;object type=&quot;3&quot; unique_id=&quot;10069&quot;&gt;&lt;property id=&quot;20148&quot; value=&quot;5&quot;/&gt;&lt;property id=&quot;20300&quot; value=&quot;Slide 66 - &amp;quot;Try the R2D2 Method!!!&amp;#x0D;&amp;#x0A; Try TEC-VARIETY!!!&amp;quot;&quot;/&gt;&lt;property id=&quot;20307&quot; value=&quot;1560&quot;/&gt;&lt;/object&gt;&lt;/object&gt;&lt;/object&gt;&lt;/database&gt;"/>
</p:tagLst>
</file>

<file path=ppt/theme/theme1.xml><?xml version="1.0" encoding="utf-8"?>
<a:theme xmlns:a="http://schemas.openxmlformats.org/drawingml/2006/main" name="2_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3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 white background logo top">
  <a:themeElements>
    <a:clrScheme name="5 white background logo top 1">
      <a:dk1>
        <a:srgbClr val="000000"/>
      </a:dk1>
      <a:lt1>
        <a:srgbClr val="FFFFFF"/>
      </a:lt1>
      <a:dk2>
        <a:srgbClr val="000000"/>
      </a:dk2>
      <a:lt2>
        <a:srgbClr val="247D9C"/>
      </a:lt2>
      <a:accent1>
        <a:srgbClr val="D21034"/>
      </a:accent1>
      <a:accent2>
        <a:srgbClr val="E4C191"/>
      </a:accent2>
      <a:accent3>
        <a:srgbClr val="FFFFFF"/>
      </a:accent3>
      <a:accent4>
        <a:srgbClr val="000000"/>
      </a:accent4>
      <a:accent5>
        <a:srgbClr val="E5AAAE"/>
      </a:accent5>
      <a:accent6>
        <a:srgbClr val="CFAF83"/>
      </a:accent6>
      <a:hlink>
        <a:srgbClr val="9F2D20"/>
      </a:hlink>
      <a:folHlink>
        <a:srgbClr val="FBE181"/>
      </a:folHlink>
    </a:clrScheme>
    <a:fontScheme name="5 white background logo top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333399"/>
        </a:solidFill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9999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5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5 white background logo top 1">
        <a:dk1>
          <a:srgbClr val="000000"/>
        </a:dk1>
        <a:lt1>
          <a:srgbClr val="FFFFFF"/>
        </a:lt1>
        <a:dk2>
          <a:srgbClr val="000000"/>
        </a:dk2>
        <a:lt2>
          <a:srgbClr val="247D9C"/>
        </a:lt2>
        <a:accent1>
          <a:srgbClr val="D21034"/>
        </a:accent1>
        <a:accent2>
          <a:srgbClr val="E4C191"/>
        </a:accent2>
        <a:accent3>
          <a:srgbClr val="FFFFFF"/>
        </a:accent3>
        <a:accent4>
          <a:srgbClr val="000000"/>
        </a:accent4>
        <a:accent5>
          <a:srgbClr val="E5AAAE"/>
        </a:accent5>
        <a:accent6>
          <a:srgbClr val="CFAF83"/>
        </a:accent6>
        <a:hlink>
          <a:srgbClr val="9F2D20"/>
        </a:hlink>
        <a:folHlink>
          <a:srgbClr val="FBE18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2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5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6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6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8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94760</TotalTime>
  <Words>296</Words>
  <Application>Microsoft Office PowerPoint</Application>
  <PresentationFormat>On-screen Show (4:3)</PresentationFormat>
  <Paragraphs>45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24</vt:i4>
      </vt:variant>
      <vt:variant>
        <vt:lpstr>Slide Titles</vt:lpstr>
      </vt:variant>
      <vt:variant>
        <vt:i4>40</vt:i4>
      </vt:variant>
    </vt:vector>
  </HeadingPairs>
  <TitlesOfParts>
    <vt:vector size="75" baseType="lpstr">
      <vt:lpstr>MS PGothic</vt:lpstr>
      <vt:lpstr>SimSun</vt:lpstr>
      <vt:lpstr>SimSun</vt:lpstr>
      <vt:lpstr>Arial</vt:lpstr>
      <vt:lpstr>Arial Narrow</vt:lpstr>
      <vt:lpstr>Calibri</vt:lpstr>
      <vt:lpstr>Calibri Light</vt:lpstr>
      <vt:lpstr>Tahoma</vt:lpstr>
      <vt:lpstr>Times New Roman</vt:lpstr>
      <vt:lpstr>Wingdings</vt:lpstr>
      <vt:lpstr>ヒラギノ角ゴ ProN W3</vt:lpstr>
      <vt:lpstr>2_5 white background logo top</vt:lpstr>
      <vt:lpstr>5 white background logo top</vt:lpstr>
      <vt:lpstr>19_Office Theme</vt:lpstr>
      <vt:lpstr>11_Default Design</vt:lpstr>
      <vt:lpstr>51_Office Theme</vt:lpstr>
      <vt:lpstr>16_Professional</vt:lpstr>
      <vt:lpstr>18_Professional</vt:lpstr>
      <vt:lpstr>7_Office Theme</vt:lpstr>
      <vt:lpstr>37_Office Theme</vt:lpstr>
      <vt:lpstr>15_Office Theme</vt:lpstr>
      <vt:lpstr>Custom Design</vt:lpstr>
      <vt:lpstr>19_Default Design</vt:lpstr>
      <vt:lpstr>3_Default Design</vt:lpstr>
      <vt:lpstr>21_Office Theme</vt:lpstr>
      <vt:lpstr>1_Office Theme</vt:lpstr>
      <vt:lpstr>71_Office Theme</vt:lpstr>
      <vt:lpstr>35_Default Design</vt:lpstr>
      <vt:lpstr>16_Default Design</vt:lpstr>
      <vt:lpstr>13_Default Design</vt:lpstr>
      <vt:lpstr>8_Default Design</vt:lpstr>
      <vt:lpstr>12_Default Design</vt:lpstr>
      <vt:lpstr>53_Default Design</vt:lpstr>
      <vt:lpstr>63_Office Theme</vt:lpstr>
      <vt:lpstr>4_Professional</vt:lpstr>
      <vt:lpstr>Education 3.0: My, Our Learning World is Changing!</vt:lpstr>
      <vt:lpstr>(Circa Confucius 551–479 BCE) </vt:lpstr>
      <vt:lpstr>PowerPoint Presentation</vt:lpstr>
      <vt:lpstr>From Instructor as Credit Manager…to…</vt:lpstr>
      <vt:lpstr>1. Instructor as Conductor</vt:lpstr>
      <vt:lpstr>2. Instructor as Curator</vt:lpstr>
      <vt:lpstr>3. Instructor as Concierge </vt:lpstr>
      <vt:lpstr>Poll: Read any books on creativity or innovation lately?</vt:lpstr>
      <vt:lpstr>1. Invent to Learn:  Making, Tinkering, and Engineering in the Classroom Sylvia Libow Martinez &amp; Gary Stager (2013) http://www.inventtolearn.com/ </vt:lpstr>
      <vt:lpstr>2. Mindset:  The New Psychology of Success  Carol Dweck (2006) http://mindsetonline.com/index.html  http://mindsetonline.com/testyourmindset/step1.php </vt:lpstr>
      <vt:lpstr>3. Wired to Create: Unraveling the Mysteries of the Creative Mind (2015) Scott Barry Kaufman &amp; Carolyn Gregory http://www.amazon.co.uk/Wired-Create-Unraveling-Mysteries-Creative/dp/0399174109  http://www.scientificamerican.com/article/how-to-cultivate-your-creativity-book-excerpt/ </vt:lpstr>
      <vt:lpstr>Poll:  Remember what technology you used to own?</vt:lpstr>
      <vt:lpstr>Fast Forward 30+ Years… “Anyone can now learn anything from anyone at any time.”</vt:lpstr>
      <vt:lpstr>Thirty Ways Learning is Changing… (i.e., it’s more informal, video-based, ubiquitous, collaborative, self-directed, global, mobile, open, massive, etc.)</vt:lpstr>
      <vt:lpstr>I. Learning is More Mobile February 17, 2016 World’s Cheapest Smartphone at $3.67 https://m.facebook.com/hashtag/launched?refid=52&amp;__tn__=%2As  https://m.facebook.com/story.php?story_fbid=10153960012315798&amp;id=102527030797  http://gadgets.ndtv.com/videos/freedom-251-launched-as-world-s-cheapest-smartphone-at-rs-251-404082 </vt:lpstr>
      <vt:lpstr>March 2, 2015 Beware the smartphone zombies blindly wandering around Hong Kong, Mark Sharp, South China Morning Post http://www.scmp.com/lifestyle/technology/article/1725001/smartphone-zombies-are-putting-your-life-and-theirs-danger </vt:lpstr>
      <vt:lpstr>II. Learning is More Video-Based August 5, 2015 Shubham Jaglan Overwhelmed by "Dream" Return Home After Double World Championship Disha Chopra, NDTV Sports http://sports.ndtv.com/golf/news/246551-shubham-jaglan-overwhelmed-by-dream-return-home-after-double-world-championship  http://www.ndtv.com/video/player/news/india-s-golf-prodigy-shubham-jaglan-returns-home-to-hero-s-welcome/377614  </vt:lpstr>
      <vt:lpstr>III. Learning is More Game-Based October 21, 2014 Sexy iPad Air 2 is fabulous but not a must upgrade, Edward Baig, USA Today http://www.usatoday.com/story/tech/columnist/baig/2014/10/21/ipad-air2-fabulous-tablet-is-not-must-upgrade/17658295/ </vt:lpstr>
      <vt:lpstr>IV. Learning also is More Collaborative March 26, 2014 Flat Connections: Welcome to Flat Connections - Learning about the world, with the world http://www.flatconnections.com/  </vt:lpstr>
      <vt:lpstr>V. Learning is More Digital October 23, 2014 New Amazon Kindle is a Voyage into eReader luxury, USA Today, Edward C. Baig http://www.usatoday.com/story/tech/columnist/baig/2014/10/23/amazon-kindle-voyage-is-voyage-into-ereader-luxury/17781255/ </vt:lpstr>
      <vt:lpstr>VI. Learning is More Adventurous May 7, 2015 Aaron Doering, Chasing Seals, TEDx  http://chasingseals.com/ https://twitter.com/chasingseals  </vt:lpstr>
      <vt:lpstr>VII. Learning is More Immediate and Resource Rich March 22, 2015 Madagascar marvel:  Divers find fossils of extinct giant lemurs Daisy Carrington, for CNN, March 22, 2015  http://www.cnn.com/2015/03/19/africa/underwater-fossil-lemur-graveyard-madagascar/index.html </vt:lpstr>
      <vt:lpstr>May 28, 2015  Immediate and Resource Rich Ancient jawbones put new species on the human family tree, researchers say, Laura Smith-Spark, CNN http://www.cnn.com/2015/05/28/africa/ethiopia-fossil-hominin-ancestor/index.html </vt:lpstr>
      <vt:lpstr>VIII. Learning is More Hands-On February 2, 2015 Makey Makey and the Kano http://makeymakey.com/ https://vimeo.com/60307041  </vt:lpstr>
      <vt:lpstr>March 2, 2016 IX. Learning is More Personal  Florida lawmakers push personalized learning Leslie Postal, Orlando Sentinel (eSchool News) http://www.orlandosentinel.com/features/education/os-competency-based-education-florida-lake-schools-20160212-story.html </vt:lpstr>
      <vt:lpstr>X. Learning is More Blended </vt:lpstr>
      <vt:lpstr>XI. Learning is More Self-Directed February 2013 TED Talks (Build a School in the Cloud; Self-Organized Learning Environments (SOLEs), TED Talk from Sugata Mitra  http://www.ted.com/talks/sugata_mitra_build_a_school_in_the_cloud.html </vt:lpstr>
      <vt:lpstr>XII. Learning is More Global May 26, 2015 Exploring by the Seat of Our Pants National Geographic, Jessica Shea  http://blog.education.nationalgeographic.com/2015/05/26/exploring-by-the-seat-of-our-pants/ </vt:lpstr>
      <vt:lpstr>January 19, 2015 XIII. Learning is More Synchronous (International Open Badges Extravaganza) European Meeting in Zoom, November 2015)</vt:lpstr>
      <vt:lpstr>October 30, 2015 XIV: Learning is More Online Migrants get help through German online university Mihret Yohannes and Jabeen Bhatti, Special for USA TODAY , USA Today “Kiron (University) relies on existing "mass open online courses," or MOOCs, and works with eight academics from Harvard and MIT to create a two-year course of study. This will provide many refugees with credits that can transfer to 35 traditional, brick-and-mortar universities across Europe that are partners with Kiron.”</vt:lpstr>
      <vt:lpstr>Let’s Review: Learning is Changing… (i.e., it’s more informal, video-based, ubiquitous, collaborative, self-directed, global, mobile, open, massive, etc.)</vt:lpstr>
      <vt:lpstr>The Web of Learning</vt:lpstr>
      <vt:lpstr>We are entering a jumping off point… (South University of Science and Technology of China, Wednesday June 10, 2015)</vt:lpstr>
      <vt:lpstr>Frameworks and Models</vt:lpstr>
      <vt:lpstr>3. Curiosity, Fun: A. Virtual Expeditions July 23, 2015 What Google’s virtual field trips look like in the classroom, eSchool News, Stephen Noonoo</vt:lpstr>
      <vt:lpstr>October 16, 2015 5. Autonomy, Choice:  C. Newseum Ed https://newseumed.org/ </vt:lpstr>
      <vt:lpstr>6. Relevance, Meaningfulness:  A. Map Animations Yes, Mr. President, We Remade Our Atlas to Reflect Shrinking Ice Christine Dell'Amore, National Geographic, August 3, 3015  http://news.nationalgeographic.com/2015/08/150803-arctic-ice-obama-climate-nation-science/?utm_content=buffer8a394&amp;utm_medium=social&amp;utm_source=twitter.com&amp;utm_campaign=buffer </vt:lpstr>
      <vt:lpstr>8. Engagement, Effort:  A. Interpreting Infographics August 5, 2015 How much rainforest in that chocolate bar? Global Forest Watch, Nancy Harris, Octavia Payne and Sarah Mann http://blog.globalforestwatch.org/2015/08/how-much-rainforest-is-in-that-chocolate-bar/ </vt:lpstr>
      <vt:lpstr>10. Yields Products, Goals:  A. Shared Online Video Tests and Quizzes (e.g., TED-Ed) http://education.ted.com/ </vt:lpstr>
      <vt:lpstr>Any Comments or Questions?  Slides at: TrainingShare.com Papers: PublicationShare.com Book:  http://tec-variety.com/ Email: curt@worldisopen.com</vt:lpstr>
    </vt:vector>
  </TitlesOfParts>
  <Company>CourseShare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Curt Bonk</dc:creator>
  <cp:lastModifiedBy>User</cp:lastModifiedBy>
  <cp:revision>2119</cp:revision>
  <cp:lastPrinted>2013-05-08T00:32:14Z</cp:lastPrinted>
  <dcterms:created xsi:type="dcterms:W3CDTF">2003-05-17T19:53:56Z</dcterms:created>
  <dcterms:modified xsi:type="dcterms:W3CDTF">2016-03-28T19:26:31Z</dcterms:modified>
</cp:coreProperties>
</file>