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.xml" ContentType="application/vnd.openxmlformats-officedocument.presentationml.tags+xml"/>
  <Override PartName="/ppt/notesSlides/notesSlide17.xml" ContentType="application/vnd.openxmlformats-officedocument.presentationml.notesSlide+xml"/>
  <Override PartName="/ppt/charts/chart2.xml" ContentType="application/vnd.openxmlformats-officedocument.drawingml.chart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8.xml" ContentType="application/vnd.openxmlformats-officedocument.presentationml.notesSlide+xml"/>
  <Override PartName="/ppt/charts/chart1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charts/chart1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33.xml" ContentType="application/vnd.openxmlformats-officedocument.presentationml.notesSlide+xml"/>
  <Override PartName="/ppt/charts/chart1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4.xml" ContentType="application/vnd.openxmlformats-officedocument.presentationml.notesSlide+xml"/>
  <Override PartName="/ppt/charts/chart14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4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rts/chart15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5.xml" ContentType="application/vnd.openxmlformats-officedocument.presentationml.notesSlide+xml"/>
  <Override PartName="/ppt/charts/chart16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6.xml" ContentType="application/vnd.openxmlformats-officedocument.presentationml.notesSlide+xml"/>
  <Override PartName="/ppt/charts/chart17.xml" ContentType="application/vnd.openxmlformats-officedocument.drawingml.chart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charts/chart1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0.xml" ContentType="application/vnd.openxmlformats-officedocument.presentationml.notesSlide+xml"/>
  <Override PartName="/ppt/charts/chart1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51.xml" ContentType="application/vnd.openxmlformats-officedocument.presentationml.notesSlide+xml"/>
  <Override PartName="/ppt/charts/chart20.xml" ContentType="application/vnd.openxmlformats-officedocument.drawingml.chart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rts/chart21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ags/tag5.xml" ContentType="application/vnd.openxmlformats-officedocument.presentationml.tags+xml"/>
  <Override PartName="/ppt/notesSlides/notesSlide58.xml" ContentType="application/vnd.openxmlformats-officedocument.presentationml.notesSlide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ags/tag6.xml" ContentType="application/vnd.openxmlformats-officedocument.presentationml.tags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tags/tag7.xml" ContentType="application/vnd.openxmlformats-officedocument.presentationml.tags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charts/chart23.xml" ContentType="application/vnd.openxmlformats-officedocument.drawingml.chart+xml"/>
  <Override PartName="/ppt/notesSlides/notesSlide69.xml" ContentType="application/vnd.openxmlformats-officedocument.presentationml.notesSlide+xml"/>
  <Override PartName="/ppt/charts/chart24.xml" ContentType="application/vnd.openxmlformats-officedocument.drawingml.chart+xml"/>
  <Override PartName="/ppt/notesSlides/notesSlide70.xml" ContentType="application/vnd.openxmlformats-officedocument.presentationml.notesSlide+xml"/>
  <Override PartName="/ppt/charts/chart25.xml" ContentType="application/vnd.openxmlformats-officedocument.drawingml.chart+xml"/>
  <Override PartName="/ppt/notesSlides/notesSlide71.xml" ContentType="application/vnd.openxmlformats-officedocument.presentationml.notesSlide+xml"/>
  <Override PartName="/ppt/charts/chart26.xml" ContentType="application/vnd.openxmlformats-officedocument.drawingml.chart+xml"/>
  <Override PartName="/ppt/notesSlides/notesSlide72.xml" ContentType="application/vnd.openxmlformats-officedocument.presentationml.notesSlide+xml"/>
  <Override PartName="/ppt/charts/chart27.xml" ContentType="application/vnd.openxmlformats-officedocument.drawingml.chart+xml"/>
  <Override PartName="/ppt/notesSlides/notesSlide73.xml" ContentType="application/vnd.openxmlformats-officedocument.presentationml.notesSlide+xml"/>
  <Override PartName="/ppt/charts/chart28.xml" ContentType="application/vnd.openxmlformats-officedocument.drawingml.chart+xml"/>
  <Override PartName="/ppt/notesSlides/notesSlide74.xml" ContentType="application/vnd.openxmlformats-officedocument.presentationml.notesSlide+xml"/>
  <Override PartName="/ppt/charts/chart29.xml" ContentType="application/vnd.openxmlformats-officedocument.drawingml.chart+xml"/>
  <Override PartName="/ppt/notesSlides/notesSlide75.xml" ContentType="application/vnd.openxmlformats-officedocument.presentationml.notesSlide+xml"/>
  <Override PartName="/ppt/charts/chart30.xml" ContentType="application/vnd.openxmlformats-officedocument.drawingml.chart+xml"/>
  <Override PartName="/ppt/notesSlides/notesSlide76.xml" ContentType="application/vnd.openxmlformats-officedocument.presentationml.notesSlide+xml"/>
  <Override PartName="/ppt/charts/chart31.xml" ContentType="application/vnd.openxmlformats-officedocument.drawingml.chart+xml"/>
  <Override PartName="/ppt/notesSlides/notesSlide77.xml" ContentType="application/vnd.openxmlformats-officedocument.presentationml.notesSlide+xml"/>
  <Override PartName="/ppt/charts/chart32.xml" ContentType="application/vnd.openxmlformats-officedocument.drawingml.chart+xml"/>
  <Override PartName="/ppt/notesSlides/notesSlide78.xml" ContentType="application/vnd.openxmlformats-officedocument.presentationml.notesSlide+xml"/>
  <Override PartName="/ppt/charts/chart33.xml" ContentType="application/vnd.openxmlformats-officedocument.drawingml.chart+xml"/>
  <Override PartName="/ppt/notesSlides/notesSlide79.xml" ContentType="application/vnd.openxmlformats-officedocument.presentationml.notesSlide+xml"/>
  <Override PartName="/ppt/charts/chart34.xml" ContentType="application/vnd.openxmlformats-officedocument.drawingml.chart+xml"/>
  <Override PartName="/ppt/notesSlides/notesSlide80.xml" ContentType="application/vnd.openxmlformats-officedocument.presentationml.notesSlide+xml"/>
  <Override PartName="/ppt/charts/chart35.xml" ContentType="application/vnd.openxmlformats-officedocument.drawingml.chart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7" r:id="rId2"/>
    <p:sldMasterId id="2147483719" r:id="rId3"/>
    <p:sldMasterId id="2147483731" r:id="rId4"/>
    <p:sldMasterId id="2147483744" r:id="rId5"/>
    <p:sldMasterId id="2147483756" r:id="rId6"/>
  </p:sldMasterIdLst>
  <p:notesMasterIdLst>
    <p:notesMasterId r:id="rId97"/>
  </p:notesMasterIdLst>
  <p:sldIdLst>
    <p:sldId id="256" r:id="rId7"/>
    <p:sldId id="340" r:id="rId8"/>
    <p:sldId id="303" r:id="rId9"/>
    <p:sldId id="304" r:id="rId10"/>
    <p:sldId id="302" r:id="rId11"/>
    <p:sldId id="447" r:id="rId12"/>
    <p:sldId id="372" r:id="rId13"/>
    <p:sldId id="344" r:id="rId14"/>
    <p:sldId id="444" r:id="rId15"/>
    <p:sldId id="347" r:id="rId16"/>
    <p:sldId id="373" r:id="rId17"/>
    <p:sldId id="341" r:id="rId18"/>
    <p:sldId id="360" r:id="rId19"/>
    <p:sldId id="361" r:id="rId20"/>
    <p:sldId id="362" r:id="rId21"/>
    <p:sldId id="364" r:id="rId22"/>
    <p:sldId id="365" r:id="rId23"/>
    <p:sldId id="366" r:id="rId24"/>
    <p:sldId id="260" r:id="rId25"/>
    <p:sldId id="351" r:id="rId26"/>
    <p:sldId id="367" r:id="rId27"/>
    <p:sldId id="368" r:id="rId28"/>
    <p:sldId id="369" r:id="rId29"/>
    <p:sldId id="370" r:id="rId30"/>
    <p:sldId id="371" r:id="rId31"/>
    <p:sldId id="345" r:id="rId32"/>
    <p:sldId id="333" r:id="rId33"/>
    <p:sldId id="425" r:id="rId34"/>
    <p:sldId id="426" r:id="rId35"/>
    <p:sldId id="437" r:id="rId36"/>
    <p:sldId id="436" r:id="rId37"/>
    <p:sldId id="428" r:id="rId38"/>
    <p:sldId id="429" r:id="rId39"/>
    <p:sldId id="430" r:id="rId40"/>
    <p:sldId id="431" r:id="rId41"/>
    <p:sldId id="432" r:id="rId42"/>
    <p:sldId id="433" r:id="rId43"/>
    <p:sldId id="434" r:id="rId44"/>
    <p:sldId id="435" r:id="rId45"/>
    <p:sldId id="438" r:id="rId46"/>
    <p:sldId id="439" r:id="rId47"/>
    <p:sldId id="440" r:id="rId48"/>
    <p:sldId id="441" r:id="rId49"/>
    <p:sldId id="442" r:id="rId50"/>
    <p:sldId id="374" r:id="rId51"/>
    <p:sldId id="306" r:id="rId52"/>
    <p:sldId id="309" r:id="rId53"/>
    <p:sldId id="310" r:id="rId54"/>
    <p:sldId id="315" r:id="rId55"/>
    <p:sldId id="311" r:id="rId56"/>
    <p:sldId id="320" r:id="rId57"/>
    <p:sldId id="313" r:id="rId58"/>
    <p:sldId id="314" r:id="rId59"/>
    <p:sldId id="316" r:id="rId60"/>
    <p:sldId id="317" r:id="rId61"/>
    <p:sldId id="318" r:id="rId62"/>
    <p:sldId id="350" r:id="rId63"/>
    <p:sldId id="321" r:id="rId64"/>
    <p:sldId id="377" r:id="rId65"/>
    <p:sldId id="376" r:id="rId66"/>
    <p:sldId id="323" r:id="rId67"/>
    <p:sldId id="384" r:id="rId68"/>
    <p:sldId id="385" r:id="rId69"/>
    <p:sldId id="328" r:id="rId70"/>
    <p:sldId id="326" r:id="rId71"/>
    <p:sldId id="349" r:id="rId72"/>
    <p:sldId id="262" r:id="rId73"/>
    <p:sldId id="290" r:id="rId74"/>
    <p:sldId id="348" r:id="rId75"/>
    <p:sldId id="445" r:id="rId76"/>
    <p:sldId id="378" r:id="rId77"/>
    <p:sldId id="380" r:id="rId78"/>
    <p:sldId id="381" r:id="rId79"/>
    <p:sldId id="409" r:id="rId80"/>
    <p:sldId id="410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1" r:id="rId91"/>
    <p:sldId id="423" r:id="rId92"/>
    <p:sldId id="443" r:id="rId93"/>
    <p:sldId id="446" r:id="rId94"/>
    <p:sldId id="346" r:id="rId95"/>
    <p:sldId id="291" r:id="rId9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ISA" initials="Ni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A6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26" autoAdjust="0"/>
    <p:restoredTop sz="95461" autoAdjust="0"/>
  </p:normalViewPr>
  <p:slideViewPr>
    <p:cSldViewPr snapToGrid="0">
      <p:cViewPr varScale="1">
        <p:scale>
          <a:sx n="82" d="100"/>
          <a:sy n="82" d="100"/>
        </p:scale>
        <p:origin x="1968" y="90"/>
      </p:cViewPr>
      <p:guideLst>
        <p:guide orient="horz" pos="1392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6" d="100"/>
        <a:sy n="116" d="100"/>
      </p:scale>
      <p:origin x="0" y="-24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microsoft.com/office/2015/10/relationships/revisionInfo" Target="revisionInfo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Later\New%20data%20analysis%200626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SDL\First%20author\New\Writing\Data%20analysis-first%20author%201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E-learn\Data%20analysis-first%20author%201-elearn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New%20data%20analysis%200711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SDL\First%20author\New\Writing\Data%20analysis-first%20author%201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Data%20analysis-first%20author%201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SDL\First%20author\New\Writing\Data%20analysis-first%20author%201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New%20data%20analysis%200711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3%20IUB\Dossier%201\1st%20author%20proposals\MOOC%20Design\Survey%20&amp;%20interview%20results\Summary%20Survey%20Indo%20Malay%20Sept%2024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Later\New%20data%20analysis%200626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New%20data%20analysis%20071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IU\IST%20program\R\Research%20group-Bonk\Lee\2018%20AERA\Combined%20data%20analysis%200714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F:\IU\IST%20program\R\Research%20group-Bonk\pl\AERA\paper\For%20publication\Data%20analysis%2006072017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MOOC Research Methods Employed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'Research methods'!$D$2:$D$4</c:f>
              <c:strCache>
                <c:ptCount val="3"/>
                <c:pt idx="0">
                  <c:v>Qualitative </c:v>
                </c:pt>
                <c:pt idx="1">
                  <c:v>Mixed methods</c:v>
                </c:pt>
                <c:pt idx="2">
                  <c:v>Quantiative</c:v>
                </c:pt>
              </c:strCache>
            </c:strRef>
          </c:cat>
          <c:val>
            <c:numRef>
              <c:f>'Research methods'!$E$2:$E$4</c:f>
              <c:numCache>
                <c:formatCode>General</c:formatCode>
                <c:ptCount val="3"/>
                <c:pt idx="0">
                  <c:v>27</c:v>
                </c:pt>
                <c:pt idx="1">
                  <c:v>52</c:v>
                </c:pt>
                <c:pt idx="2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6-4F13-AEBD-7E54609975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6297856"/>
        <c:axId val="66299392"/>
      </c:barChart>
      <c:catAx>
        <c:axId val="662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299392"/>
        <c:crosses val="autoZero"/>
        <c:auto val="1"/>
        <c:lblAlgn val="ctr"/>
        <c:lblOffset val="100"/>
        <c:noMultiLvlLbl val="0"/>
      </c:catAx>
      <c:valAx>
        <c:axId val="662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6297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Design!$E$10</c:f>
              <c:strCache>
                <c:ptCount val="1"/>
                <c:pt idx="0">
                  <c:v>Meeting unique learner needs during MOOC "design" phase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Design!$D$11:$D$13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Design!$E$11:$E$13</c:f>
              <c:numCache>
                <c:formatCode>General</c:formatCode>
                <c:ptCount val="3"/>
                <c:pt idx="0">
                  <c:v>48</c:v>
                </c:pt>
                <c:pt idx="1">
                  <c:v>46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7-47E9-B000-09C67B5AA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11264"/>
        <c:axId val="142412800"/>
      </c:barChart>
      <c:catAx>
        <c:axId val="14241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12800"/>
        <c:crosses val="autoZero"/>
        <c:auto val="1"/>
        <c:lblAlgn val="ctr"/>
        <c:lblOffset val="100"/>
        <c:noMultiLvlLbl val="0"/>
      </c:catAx>
      <c:valAx>
        <c:axId val="14241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1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Meeting unique learner needs during MOOC "delivery" phase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Design!$F$16</c:f>
              <c:strCache>
                <c:ptCount val="1"/>
                <c:pt idx="0">
                  <c:v>Meeting unique learner needs during MOOC "delievery" phase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Design!$E$17:$E$19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Design!$F$17:$F$19</c:f>
              <c:numCache>
                <c:formatCode>General</c:formatCode>
                <c:ptCount val="3"/>
                <c:pt idx="0">
                  <c:v>42</c:v>
                </c:pt>
                <c:pt idx="1">
                  <c:v>61</c:v>
                </c:pt>
                <c:pt idx="2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6B-49EA-8F53-856DACC97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288384"/>
        <c:axId val="142289920"/>
      </c:barChart>
      <c:catAx>
        <c:axId val="142288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89920"/>
        <c:crosses val="autoZero"/>
        <c:auto val="1"/>
        <c:lblAlgn val="ctr"/>
        <c:lblOffset val="100"/>
        <c:noMultiLvlLbl val="0"/>
      </c:catAx>
      <c:valAx>
        <c:axId val="142289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2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Level of interest in learning new ways to personalize your next MOOC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'Q24'!$E$8:$E$10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'Q24'!$F$8:$F$10</c:f>
              <c:numCache>
                <c:formatCode>General</c:formatCode>
                <c:ptCount val="3"/>
                <c:pt idx="0">
                  <c:v>30</c:v>
                </c:pt>
                <c:pt idx="1">
                  <c:v>48</c:v>
                </c:pt>
                <c:pt idx="2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39-443D-B655-34AB4D2865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070720"/>
        <c:axId val="143072256"/>
      </c:barChart>
      <c:catAx>
        <c:axId val="14307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72256"/>
        <c:crosses val="autoZero"/>
        <c:auto val="1"/>
        <c:lblAlgn val="ctr"/>
        <c:lblOffset val="100"/>
        <c:noMultiLvlLbl val="0"/>
      </c:catAx>
      <c:valAx>
        <c:axId val="143072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07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Effort of MOOC instructors to address cultural and linguistic diversity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'Q12'!$E$5:$E$7</c:f>
              <c:strCache>
                <c:ptCount val="3"/>
                <c:pt idx="0">
                  <c:v>Low (1-3)</c:v>
                </c:pt>
                <c:pt idx="1">
                  <c:v>Mid. (4-7)</c:v>
                </c:pt>
                <c:pt idx="2">
                  <c:v>High (8-10)</c:v>
                </c:pt>
              </c:strCache>
            </c:strRef>
          </c:cat>
          <c:val>
            <c:numRef>
              <c:f>'Q12'!$F$5:$F$7</c:f>
              <c:numCache>
                <c:formatCode>General</c:formatCode>
                <c:ptCount val="3"/>
                <c:pt idx="0">
                  <c:v>45</c:v>
                </c:pt>
                <c:pt idx="1">
                  <c:v>53</c:v>
                </c:pt>
                <c:pt idx="2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F-4691-B9CD-432719E9DF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484992"/>
        <c:axId val="142486528"/>
      </c:barChart>
      <c:catAx>
        <c:axId val="14248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86528"/>
        <c:crosses val="autoZero"/>
        <c:auto val="1"/>
        <c:lblAlgn val="ctr"/>
        <c:lblOffset val="100"/>
        <c:noMultiLvlLbl val="0"/>
      </c:catAx>
      <c:valAx>
        <c:axId val="142486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8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Strategies to address culture diversity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'Q17'!$H$15:$H$24</c:f>
              <c:strCache>
                <c:ptCount val="10"/>
                <c:pt idx="0">
                  <c:v>Translate the content to different languages</c:v>
                </c:pt>
                <c:pt idx="1">
                  <c:v>Other </c:v>
                </c:pt>
                <c:pt idx="2">
                  <c:v>Encourage participants to translate and localize the content for others</c:v>
                </c:pt>
                <c:pt idx="3">
                  <c:v>Limit text by relying more on pictures</c:v>
                </c:pt>
                <c:pt idx="4">
                  <c:v>Simplify the course content and navigation</c:v>
                </c:pt>
                <c:pt idx="5">
                  <c:v>Slow the pace of speech</c:v>
                </c:pt>
                <c:pt idx="6">
                  <c:v>Simplify the language used</c:v>
                </c:pt>
                <c:pt idx="7">
                  <c:v>Be careful with language use and hand gestures</c:v>
                </c:pt>
                <c:pt idx="8">
                  <c:v>Add subtitles to video content</c:v>
                </c:pt>
                <c:pt idx="9">
                  <c:v>Offer transcripts of video or audio content</c:v>
                </c:pt>
              </c:strCache>
            </c:strRef>
          </c:cat>
          <c:val>
            <c:numRef>
              <c:f>'Q17'!$I$15:$I$24</c:f>
              <c:numCache>
                <c:formatCode>0</c:formatCode>
                <c:ptCount val="10"/>
                <c:pt idx="0">
                  <c:v>15</c:v>
                </c:pt>
                <c:pt idx="1">
                  <c:v>21</c:v>
                </c:pt>
                <c:pt idx="2">
                  <c:v>24</c:v>
                </c:pt>
                <c:pt idx="3">
                  <c:v>26</c:v>
                </c:pt>
                <c:pt idx="4">
                  <c:v>36</c:v>
                </c:pt>
                <c:pt idx="5">
                  <c:v>49</c:v>
                </c:pt>
                <c:pt idx="6">
                  <c:v>56</c:v>
                </c:pt>
                <c:pt idx="7">
                  <c:v>69</c:v>
                </c:pt>
                <c:pt idx="8">
                  <c:v>85</c:v>
                </c:pt>
                <c:pt idx="9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33-489D-B35D-A2521CCEE8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517760"/>
        <c:axId val="142519296"/>
      </c:barChart>
      <c:catAx>
        <c:axId val="1425177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19296"/>
        <c:crosses val="autoZero"/>
        <c:auto val="1"/>
        <c:lblAlgn val="ctr"/>
        <c:lblOffset val="100"/>
        <c:noMultiLvlLbl val="0"/>
      </c:catAx>
      <c:valAx>
        <c:axId val="142519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517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I Have Many Prior Experiences Related to Designing Full Online or Blended Courses Prior to Designing the MOOC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'Q7-1'!$D$17:$D$21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'Q7-1'!$E$17:$E$21</c:f>
              <c:numCache>
                <c:formatCode>General</c:formatCode>
                <c:ptCount val="5"/>
                <c:pt idx="0">
                  <c:v>46</c:v>
                </c:pt>
                <c:pt idx="1">
                  <c:v>39</c:v>
                </c:pt>
                <c:pt idx="2">
                  <c:v>12</c:v>
                </c:pt>
                <c:pt idx="3">
                  <c:v>20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21-4FC3-BB11-DC10BC614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75808"/>
        <c:axId val="141181696"/>
      </c:barChart>
      <c:catAx>
        <c:axId val="14117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181696"/>
        <c:crosses val="autoZero"/>
        <c:auto val="1"/>
        <c:lblAlgn val="ctr"/>
        <c:lblOffset val="100"/>
        <c:noMultiLvlLbl val="0"/>
      </c:catAx>
      <c:valAx>
        <c:axId val="14118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175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The Number of MOOCs the Instructor has Designed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'Q3'!$B$17:$B$20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 or more</c:v>
                </c:pt>
              </c:strCache>
            </c:strRef>
          </c:cat>
          <c:val>
            <c:numRef>
              <c:f>'Q3'!$C$17:$C$20</c:f>
              <c:numCache>
                <c:formatCode>0</c:formatCode>
                <c:ptCount val="4"/>
                <c:pt idx="0">
                  <c:v>83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55-4A10-B187-44B470FDC1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200384"/>
        <c:axId val="141243136"/>
      </c:barChart>
      <c:catAx>
        <c:axId val="14120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243136"/>
        <c:crosses val="autoZero"/>
        <c:auto val="1"/>
        <c:lblAlgn val="ctr"/>
        <c:lblOffset val="100"/>
        <c:noMultiLvlLbl val="0"/>
      </c:catAx>
      <c:valAx>
        <c:axId val="141243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20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MOOC subject area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'Q4'!$M$159:$M$180</c:f>
              <c:strCache>
                <c:ptCount val="22"/>
                <c:pt idx="0">
                  <c:v>Agriculture</c:v>
                </c:pt>
                <c:pt idx="1">
                  <c:v>Visual arts</c:v>
                </c:pt>
                <c:pt idx="2">
                  <c:v>Geography</c:v>
                </c:pt>
                <c:pt idx="3">
                  <c:v>Economics</c:v>
                </c:pt>
                <c:pt idx="4">
                  <c:v>Chemistry</c:v>
                </c:pt>
                <c:pt idx="5">
                  <c:v>Performing arts</c:v>
                </c:pt>
                <c:pt idx="6">
                  <c:v>Political science</c:v>
                </c:pt>
                <c:pt idx="7">
                  <c:v>Biology</c:v>
                </c:pt>
                <c:pt idx="8">
                  <c:v>Philosophy</c:v>
                </c:pt>
                <c:pt idx="9">
                  <c:v>Law</c:v>
                </c:pt>
                <c:pt idx="10">
                  <c:v>Psychology</c:v>
                </c:pt>
                <c:pt idx="11">
                  <c:v>Sociology</c:v>
                </c:pt>
                <c:pt idx="12">
                  <c:v>Physics</c:v>
                </c:pt>
                <c:pt idx="13">
                  <c:v>History</c:v>
                </c:pt>
                <c:pt idx="14">
                  <c:v>Communiction</c:v>
                </c:pt>
                <c:pt idx="15">
                  <c:v>Math</c:v>
                </c:pt>
                <c:pt idx="16">
                  <c:v>Engineering and technology</c:v>
                </c:pt>
                <c:pt idx="17">
                  <c:v>Business</c:v>
                </c:pt>
                <c:pt idx="18">
                  <c:v>Languages and literacy</c:v>
                </c:pt>
                <c:pt idx="19">
                  <c:v>Education</c:v>
                </c:pt>
                <c:pt idx="20">
                  <c:v>Computer Science</c:v>
                </c:pt>
                <c:pt idx="21">
                  <c:v>Medicine and health</c:v>
                </c:pt>
              </c:strCache>
            </c:strRef>
          </c:cat>
          <c:val>
            <c:numRef>
              <c:f>'Q4'!$N$159:$N$180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3</c:v>
                </c:pt>
                <c:pt idx="6">
                  <c:v>3</c:v>
                </c:pt>
                <c:pt idx="7">
                  <c:v>3</c:v>
                </c:pt>
                <c:pt idx="8">
                  <c:v>4</c:v>
                </c:pt>
                <c:pt idx="9">
                  <c:v>4</c:v>
                </c:pt>
                <c:pt idx="10">
                  <c:v>4</c:v>
                </c:pt>
                <c:pt idx="11">
                  <c:v>4</c:v>
                </c:pt>
                <c:pt idx="12">
                  <c:v>4</c:v>
                </c:pt>
                <c:pt idx="13">
                  <c:v>6</c:v>
                </c:pt>
                <c:pt idx="14">
                  <c:v>6</c:v>
                </c:pt>
                <c:pt idx="15">
                  <c:v>7</c:v>
                </c:pt>
                <c:pt idx="16">
                  <c:v>8</c:v>
                </c:pt>
                <c:pt idx="17">
                  <c:v>9</c:v>
                </c:pt>
                <c:pt idx="18">
                  <c:v>11</c:v>
                </c:pt>
                <c:pt idx="19">
                  <c:v>15</c:v>
                </c:pt>
                <c:pt idx="20">
                  <c:v>20</c:v>
                </c:pt>
                <c:pt idx="2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69-450E-A5C9-7DB3B4840E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270400"/>
        <c:axId val="141284480"/>
      </c:barChart>
      <c:catAx>
        <c:axId val="14127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1284480"/>
        <c:crosses val="autoZero"/>
        <c:auto val="1"/>
        <c:lblAlgn val="ctr"/>
        <c:lblOffset val="100"/>
        <c:noMultiLvlLbl val="0"/>
      </c:catAx>
      <c:valAx>
        <c:axId val="14128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4127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2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I was Fully Involved in Designing the Course Content for the MOOC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'Q7-2'!$D$13:$D$17</c:f>
              <c:strCache>
                <c:ptCount val="5"/>
                <c:pt idx="0">
                  <c:v>Strongly disagree</c:v>
                </c:pt>
                <c:pt idx="1">
                  <c:v>Disagree</c:v>
                </c:pt>
                <c:pt idx="2">
                  <c:v>Neutral</c:v>
                </c:pt>
                <c:pt idx="3">
                  <c:v>Agree</c:v>
                </c:pt>
                <c:pt idx="4">
                  <c:v>Strongly agree</c:v>
                </c:pt>
              </c:strCache>
            </c:strRef>
          </c:cat>
          <c:val>
            <c:numRef>
              <c:f>'Q7-2'!$E$13:$E$17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26</c:v>
                </c:pt>
                <c:pt idx="4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C2-4A77-A7A5-3717C3F7B3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2555520"/>
        <c:axId val="72565504"/>
      </c:barChart>
      <c:catAx>
        <c:axId val="7255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2565504"/>
        <c:crosses val="autoZero"/>
        <c:auto val="1"/>
        <c:lblAlgn val="ctr"/>
        <c:lblOffset val="100"/>
        <c:noMultiLvlLbl val="0"/>
      </c:catAx>
      <c:valAx>
        <c:axId val="72565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72555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/>
              <a:t>I enjoyed very much designing the MOOC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'Q7-3'!$D$3:$D$7</c:f>
              <c:strCache>
                <c:ptCount val="5"/>
                <c:pt idx="0">
                  <c:v>Strongly agree</c:v>
                </c:pt>
                <c:pt idx="1">
                  <c:v>Agree</c:v>
                </c:pt>
                <c:pt idx="2">
                  <c:v>Neutral</c:v>
                </c:pt>
                <c:pt idx="3">
                  <c:v>Disagree</c:v>
                </c:pt>
                <c:pt idx="4">
                  <c:v>Strongly disagree</c:v>
                </c:pt>
              </c:strCache>
            </c:strRef>
          </c:cat>
          <c:val>
            <c:numRef>
              <c:f>'Q7-3'!$E$3:$E$7</c:f>
              <c:numCache>
                <c:formatCode>General</c:formatCode>
                <c:ptCount val="5"/>
                <c:pt idx="0">
                  <c:v>62</c:v>
                </c:pt>
                <c:pt idx="1">
                  <c:v>56</c:v>
                </c:pt>
                <c:pt idx="2">
                  <c:v>12</c:v>
                </c:pt>
                <c:pt idx="3">
                  <c:v>3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97-4B3E-ABBC-DBB577BDF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729920"/>
        <c:axId val="139735808"/>
      </c:barChart>
      <c:catAx>
        <c:axId val="139729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9735808"/>
        <c:crosses val="autoZero"/>
        <c:auto val="1"/>
        <c:lblAlgn val="ctr"/>
        <c:lblOffset val="100"/>
        <c:noMultiLvlLbl val="0"/>
      </c:catAx>
      <c:valAx>
        <c:axId val="13973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9729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Research</a:t>
            </a:r>
            <a:r>
              <a:rPr lang="en-US" baseline="0"/>
              <a:t> methods used in empirical MOOCs studies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3092719003898581E-2"/>
          <c:y val="0.22346241761052923"/>
          <c:w val="0.91192014346945416"/>
          <c:h val="0.6941615841633015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'Research methods'!$D$2:$D$4</c:f>
              <c:strCache>
                <c:ptCount val="3"/>
                <c:pt idx="0">
                  <c:v>Qualitative </c:v>
                </c:pt>
                <c:pt idx="1">
                  <c:v>Mixed methods</c:v>
                </c:pt>
                <c:pt idx="2">
                  <c:v>Quantiative</c:v>
                </c:pt>
              </c:strCache>
            </c:strRef>
          </c:cat>
          <c:val>
            <c:numRef>
              <c:f>'Research methods'!$E$2:$E$4</c:f>
              <c:numCache>
                <c:formatCode>General</c:formatCode>
                <c:ptCount val="3"/>
                <c:pt idx="0">
                  <c:v>20</c:v>
                </c:pt>
                <c:pt idx="1">
                  <c:v>9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BE-40E6-BA17-D253E8F59D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79072"/>
        <c:axId val="139380608"/>
      </c:barChart>
      <c:catAx>
        <c:axId val="13937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80608"/>
        <c:crosses val="autoZero"/>
        <c:auto val="1"/>
        <c:lblAlgn val="ctr"/>
        <c:lblOffset val="100"/>
        <c:noMultiLvlLbl val="0"/>
      </c:catAx>
      <c:valAx>
        <c:axId val="139380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7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en-US"/>
              <a:t>Motivation of offering MOOCs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'Q8'!$G$16:$G$26</c:f>
              <c:strCache>
                <c:ptCount val="11"/>
                <c:pt idx="0">
                  <c:v>Helping get tenure position</c:v>
                </c:pt>
                <c:pt idx="1">
                  <c:v>Building national identity</c:v>
                </c:pt>
                <c:pt idx="2">
                  <c:v>Other </c:v>
                </c:pt>
                <c:pt idx="3">
                  <c:v>Conducting research on teaching and learning</c:v>
                </c:pt>
                <c:pt idx="4">
                  <c:v>Encouragement of the university</c:v>
                </c:pt>
                <c:pt idx="5">
                  <c:v>Building personal reputation</c:v>
                </c:pt>
                <c:pt idx="6">
                  <c:v>Personal interest</c:v>
                </c:pt>
                <c:pt idx="7">
                  <c:v>Building institutional reputation</c:v>
                </c:pt>
                <c:pt idx="8">
                  <c:v>Increasing student access to higher education worldwide</c:v>
                </c:pt>
                <c:pt idx="9">
                  <c:v>Innovation in teaching and learning</c:v>
                </c:pt>
                <c:pt idx="10">
                  <c:v>Experiencing teaching and connecting to a large and diverse audience throughout the world</c:v>
                </c:pt>
              </c:strCache>
            </c:strRef>
          </c:cat>
          <c:val>
            <c:numRef>
              <c:f>'Q8'!$H$16:$H$26</c:f>
              <c:numCache>
                <c:formatCode>0</c:formatCode>
                <c:ptCount val="11"/>
                <c:pt idx="0">
                  <c:v>2</c:v>
                </c:pt>
                <c:pt idx="1">
                  <c:v>21</c:v>
                </c:pt>
                <c:pt idx="2">
                  <c:v>27</c:v>
                </c:pt>
                <c:pt idx="3">
                  <c:v>35</c:v>
                </c:pt>
                <c:pt idx="4">
                  <c:v>51</c:v>
                </c:pt>
                <c:pt idx="5">
                  <c:v>59</c:v>
                </c:pt>
                <c:pt idx="6">
                  <c:v>69</c:v>
                </c:pt>
                <c:pt idx="7">
                  <c:v>83</c:v>
                </c:pt>
                <c:pt idx="8">
                  <c:v>93</c:v>
                </c:pt>
                <c:pt idx="9">
                  <c:v>101</c:v>
                </c:pt>
                <c:pt idx="10">
                  <c:v>102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4E-492A-806E-F0607E411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758592"/>
        <c:axId val="139813632"/>
      </c:barChart>
      <c:catAx>
        <c:axId val="13975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9813632"/>
        <c:crosses val="autoZero"/>
        <c:auto val="1"/>
        <c:lblAlgn val="ctr"/>
        <c:lblOffset val="100"/>
        <c:noMultiLvlLbl val="0"/>
      </c:catAx>
      <c:valAx>
        <c:axId val="139813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13975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6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r>
              <a:rPr lang="en-US" sz="1800" b="0" i="0" baseline="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 to Face Challenges (out of 134)</a:t>
            </a:r>
            <a:endParaRPr lang="en-US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57589221257803402"/>
          <c:y val="0.12806436851322436"/>
          <c:w val="0.39823507441728961"/>
          <c:h val="0.80633919726686254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'Q19'!$I$16:$I$25</c:f>
              <c:strCache>
                <c:ptCount val="10"/>
                <c:pt idx="0">
                  <c:v>Attending conferences or other professional events on MOOCs</c:v>
                </c:pt>
                <c:pt idx="1">
                  <c:v>Reading news related to MOOCs</c:v>
                </c:pt>
                <c:pt idx="2">
                  <c:v>Attending training sessions or workshops</c:v>
                </c:pt>
                <c:pt idx="3">
                  <c:v>Seeking help through online searching</c:v>
                </c:pt>
                <c:pt idx="4">
                  <c:v>Reading books or articles related to MOOCs</c:v>
                </c:pt>
                <c:pt idx="5">
                  <c:v>Seeking help from other MOOCs instructors</c:v>
                </c:pt>
                <c:pt idx="6">
                  <c:v>Seeking help from institution (e.g., administrator)</c:v>
                </c:pt>
                <c:pt idx="7">
                  <c:v>Seeking help from colleagues</c:v>
                </c:pt>
                <c:pt idx="8">
                  <c:v>Seeking help from the platform</c:v>
                </c:pt>
                <c:pt idx="9">
                  <c:v>Browsing other MOOCs for ideas, examples, and benchmarks</c:v>
                </c:pt>
              </c:strCache>
            </c:strRef>
          </c:cat>
          <c:val>
            <c:numRef>
              <c:f>'Q19'!$J$16:$J$25</c:f>
              <c:numCache>
                <c:formatCode>0</c:formatCode>
                <c:ptCount val="10"/>
                <c:pt idx="0">
                  <c:v>28</c:v>
                </c:pt>
                <c:pt idx="1">
                  <c:v>34</c:v>
                </c:pt>
                <c:pt idx="2">
                  <c:v>41</c:v>
                </c:pt>
                <c:pt idx="3">
                  <c:v>43</c:v>
                </c:pt>
                <c:pt idx="4">
                  <c:v>49</c:v>
                </c:pt>
                <c:pt idx="5">
                  <c:v>51</c:v>
                </c:pt>
                <c:pt idx="6">
                  <c:v>67</c:v>
                </c:pt>
                <c:pt idx="7">
                  <c:v>71</c:v>
                </c:pt>
                <c:pt idx="8">
                  <c:v>81</c:v>
                </c:pt>
                <c:pt idx="9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C-4245-8A95-24D7C06A91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844992"/>
        <c:axId val="139924608"/>
      </c:barChart>
      <c:catAx>
        <c:axId val="139844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9924608"/>
        <c:crosses val="autoZero"/>
        <c:auto val="1"/>
        <c:lblAlgn val="ctr"/>
        <c:lblOffset val="100"/>
        <c:noMultiLvlLbl val="0"/>
      </c:catAx>
      <c:valAx>
        <c:axId val="1399246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8449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MOOC Design Considerations (out</a:t>
            </a:r>
            <a:r>
              <a:rPr lang="en-US" baseline="0" dirty="0"/>
              <a:t> of 139</a:t>
            </a:r>
            <a:r>
              <a:rPr lang="en-US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'Q9'!$G$24:$G$43</c:f>
              <c:strCache>
                <c:ptCount val="20"/>
                <c:pt idx="0">
                  <c:v>Tools for communication (e.g., Facebook, twitter, blog, QQ)</c:v>
                </c:pt>
                <c:pt idx="1">
                  <c:v>Source of motivation</c:v>
                </c:pt>
                <c:pt idx="2">
                  <c:v>Software resources (e.g., video editing software)</c:v>
                </c:pt>
                <c:pt idx="3">
                  <c:v>Learning thoery</c:v>
                </c:pt>
                <c:pt idx="4">
                  <c:v>Cultural sensitivity</c:v>
                </c:pt>
                <c:pt idx="5">
                  <c:v>Target learners’ self-directed learning ability</c:v>
                </c:pt>
                <c:pt idx="6">
                  <c:v>Hardware resources (e.g., recording studios, cameras)</c:v>
                </c:pt>
                <c:pt idx="7">
                  <c:v>Available existing intellectual resources (e.g., OERs, videos)</c:v>
                </c:pt>
                <c:pt idx="8">
                  <c:v>Collaborative learning support</c:v>
                </c:pt>
                <c:pt idx="9">
                  <c:v>Support from the platform</c:v>
                </c:pt>
                <c:pt idx="10">
                  <c:v>Flexibility</c:v>
                </c:pt>
                <c:pt idx="11">
                  <c:v>Support from institution</c:v>
                </c:pt>
                <c:pt idx="12">
                  <c:v>Instructors’ role</c:v>
                </c:pt>
                <c:pt idx="13">
                  <c:v>Learning contents that will be delivered</c:v>
                </c:pt>
                <c:pt idx="14">
                  <c:v>Pedagogical approaches</c:v>
                </c:pt>
                <c:pt idx="15">
                  <c:v>Platform of offering this MOOC</c:v>
                </c:pt>
                <c:pt idx="16">
                  <c:v>Time for designing this MOOC</c:v>
                </c:pt>
                <c:pt idx="17">
                  <c:v>Duration of the course</c:v>
                </c:pt>
                <c:pt idx="18">
                  <c:v>Assessment activities (e.g., peer review, quiz)</c:v>
                </c:pt>
                <c:pt idx="19">
                  <c:v>Objectives of the course</c:v>
                </c:pt>
              </c:strCache>
            </c:strRef>
          </c:cat>
          <c:val>
            <c:numRef>
              <c:f>'Q9'!$H$24:$H$43</c:f>
              <c:numCache>
                <c:formatCode>0</c:formatCode>
                <c:ptCount val="20"/>
                <c:pt idx="0">
                  <c:v>27</c:v>
                </c:pt>
                <c:pt idx="1">
                  <c:v>31</c:v>
                </c:pt>
                <c:pt idx="2">
                  <c:v>34</c:v>
                </c:pt>
                <c:pt idx="3">
                  <c:v>41</c:v>
                </c:pt>
                <c:pt idx="4">
                  <c:v>41</c:v>
                </c:pt>
                <c:pt idx="5">
                  <c:v>44</c:v>
                </c:pt>
                <c:pt idx="6">
                  <c:v>44</c:v>
                </c:pt>
                <c:pt idx="7">
                  <c:v>46</c:v>
                </c:pt>
                <c:pt idx="8">
                  <c:v>53</c:v>
                </c:pt>
                <c:pt idx="9">
                  <c:v>54</c:v>
                </c:pt>
                <c:pt idx="10">
                  <c:v>60</c:v>
                </c:pt>
                <c:pt idx="11">
                  <c:v>65</c:v>
                </c:pt>
                <c:pt idx="12">
                  <c:v>66</c:v>
                </c:pt>
                <c:pt idx="13">
                  <c:v>66</c:v>
                </c:pt>
                <c:pt idx="14">
                  <c:v>67</c:v>
                </c:pt>
                <c:pt idx="15">
                  <c:v>69</c:v>
                </c:pt>
                <c:pt idx="16">
                  <c:v>71</c:v>
                </c:pt>
                <c:pt idx="17">
                  <c:v>84</c:v>
                </c:pt>
                <c:pt idx="18">
                  <c:v>92</c:v>
                </c:pt>
                <c:pt idx="19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6-4273-8B7B-0856112C1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1640832"/>
        <c:axId val="141642368"/>
      </c:barChart>
      <c:catAx>
        <c:axId val="14164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642368"/>
        <c:crosses val="autoZero"/>
        <c:auto val="1"/>
        <c:lblAlgn val="ctr"/>
        <c:lblOffset val="100"/>
        <c:noMultiLvlLbl val="0"/>
      </c:catAx>
      <c:valAx>
        <c:axId val="14164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640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prstDash val="solid"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MOOCs have designed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(n=46)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7'!$C$3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7'!$A$5:$A$7</c:f>
              <c:strCache>
                <c:ptCount val="3"/>
                <c:pt idx="0">
                  <c:v>1</c:v>
                </c:pt>
                <c:pt idx="1">
                  <c:v>2</c:v>
                </c:pt>
                <c:pt idx="2">
                  <c:v>3 or more</c:v>
                </c:pt>
              </c:strCache>
            </c:strRef>
          </c:cat>
          <c:val>
            <c:numRef>
              <c:f>'Question 7'!$E$5:$E$7</c:f>
              <c:numCache>
                <c:formatCode>General</c:formatCode>
                <c:ptCount val="3"/>
                <c:pt idx="0">
                  <c:v>33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C-4CD0-A7F6-E0AC518EB7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485568"/>
        <c:axId val="141449856"/>
      </c:barChart>
      <c:valAx>
        <c:axId val="1414498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485568"/>
        <c:crosses val="autoZero"/>
        <c:crossBetween val="between"/>
      </c:valAx>
      <c:catAx>
        <c:axId val="1414855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Georgia" panose="02040502050405020303" pitchFamily="18" charset="0"/>
              </a:defRPr>
            </a:pPr>
            <a:endParaRPr lang="en-US"/>
          </a:p>
        </c:txPr>
        <c:crossAx val="141449856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P</a:t>
            </a:r>
            <a:r>
              <a:rPr lang="en-US"/>
              <a:t>rimary </a:t>
            </a:r>
            <a:r>
              <a:rPr lang="id-ID"/>
              <a:t>D</a:t>
            </a:r>
            <a:r>
              <a:rPr lang="en-US"/>
              <a:t>iscipline </a:t>
            </a:r>
            <a:r>
              <a:rPr lang="id-ID"/>
              <a:t>A</a:t>
            </a:r>
            <a:r>
              <a:rPr lang="en-US"/>
              <a:t>ffiliation</a:t>
            </a:r>
            <a:r>
              <a:rPr lang="id-ID"/>
              <a:t>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4'!$C$3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4'!$A$4:$A$14</c:f>
              <c:strCache>
                <c:ptCount val="11"/>
                <c:pt idx="0">
                  <c:v>Natural Sciences</c:v>
                </c:pt>
                <c:pt idx="1">
                  <c:v>Agriculture</c:v>
                </c:pt>
                <c:pt idx="2">
                  <c:v>Law</c:v>
                </c:pt>
                <c:pt idx="3">
                  <c:v>Humanities</c:v>
                </c:pt>
                <c:pt idx="4">
                  <c:v>Other</c:v>
                </c:pt>
                <c:pt idx="5">
                  <c:v>Health Sciences</c:v>
                </c:pt>
                <c:pt idx="6">
                  <c:v>Engineering and Architecture</c:v>
                </c:pt>
                <c:pt idx="7">
                  <c:v>Business and Management</c:v>
                </c:pt>
                <c:pt idx="8">
                  <c:v>Mathematics, Statistics, and Computer Sciences</c:v>
                </c:pt>
                <c:pt idx="9">
                  <c:v>Social Sciences</c:v>
                </c:pt>
                <c:pt idx="10">
                  <c:v>Education</c:v>
                </c:pt>
              </c:strCache>
            </c:strRef>
          </c:cat>
          <c:val>
            <c:numRef>
              <c:f>'Question 4'!$C$4:$C$14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</c:v>
                </c:pt>
                <c:pt idx="4">
                  <c:v>4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6</c:v>
                </c:pt>
                <c:pt idx="9">
                  <c:v>9</c:v>
                </c:pt>
                <c:pt idx="1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9D-4BB0-81CF-FE0E6AD3A8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537664"/>
        <c:axId val="141526528"/>
      </c:barChart>
      <c:valAx>
        <c:axId val="1415265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537664"/>
        <c:crosses val="autoZero"/>
        <c:crossBetween val="between"/>
      </c:valAx>
      <c:catAx>
        <c:axId val="14153766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152652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Number of Participants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Georgia" panose="02040502050405020303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5'!$A$4:$A$9</c:f>
              <c:strCache>
                <c:ptCount val="6"/>
                <c:pt idx="0">
                  <c:v>Less than 1,000</c:v>
                </c:pt>
                <c:pt idx="1">
                  <c:v>1,000-5,000</c:v>
                </c:pt>
                <c:pt idx="2">
                  <c:v>5,001-10,000</c:v>
                </c:pt>
                <c:pt idx="3">
                  <c:v>10,001-20,000</c:v>
                </c:pt>
                <c:pt idx="4">
                  <c:v>20,001-50,000</c:v>
                </c:pt>
                <c:pt idx="5">
                  <c:v>More than 50,000</c:v>
                </c:pt>
              </c:strCache>
            </c:strRef>
          </c:cat>
          <c:val>
            <c:numRef>
              <c:f>'Question 5'!$C$4:$C$9</c:f>
              <c:numCache>
                <c:formatCode>General</c:formatCode>
                <c:ptCount val="6"/>
                <c:pt idx="0">
                  <c:v>36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1F-467D-B42D-1B36532A672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595008"/>
        <c:axId val="141548160"/>
      </c:barChart>
      <c:valAx>
        <c:axId val="14154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1595008"/>
        <c:crosses val="autoZero"/>
        <c:crossBetween val="between"/>
      </c:valAx>
      <c:catAx>
        <c:axId val="1415950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5481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T</a:t>
            </a:r>
            <a:r>
              <a:rPr lang="en-US"/>
              <a:t>he </a:t>
            </a:r>
            <a:r>
              <a:rPr lang="id-ID"/>
              <a:t>D</a:t>
            </a:r>
            <a:r>
              <a:rPr lang="en-US"/>
              <a:t>elivery </a:t>
            </a:r>
            <a:r>
              <a:rPr lang="id-ID"/>
              <a:t>F</a:t>
            </a:r>
            <a:r>
              <a:rPr lang="en-US"/>
              <a:t>ormat of MOOC</a:t>
            </a:r>
            <a:r>
              <a:rPr lang="id-ID"/>
              <a:t>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8'!$A$4:$A$9</c:f>
              <c:strCache>
                <c:ptCount val="6"/>
                <c:pt idx="0">
                  <c:v>Primarily learner/participant driven</c:v>
                </c:pt>
                <c:pt idx="1">
                  <c:v>Other (Please describe):</c:v>
                </c:pt>
                <c:pt idx="2">
                  <c:v>Self-paced</c:v>
                </c:pt>
                <c:pt idx="3">
                  <c:v>Instructor led with no additional teaching support</c:v>
                </c:pt>
                <c:pt idx="4">
                  <c:v>Instructor led with instructor assistants, and/or tutor support</c:v>
                </c:pt>
                <c:pt idx="5">
                  <c:v>Hybrid or blended type of MOOC</c:v>
                </c:pt>
              </c:strCache>
            </c:strRef>
          </c:cat>
          <c:val>
            <c:numRef>
              <c:f>'Question 8'!$C$4:$C$9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  <c:pt idx="4">
                  <c:v>10</c:v>
                </c:pt>
                <c:pt idx="5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9-4572-B140-5B667CA713E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1984128"/>
        <c:axId val="141977088"/>
      </c:barChart>
      <c:valAx>
        <c:axId val="141977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84128"/>
        <c:crosses val="autoZero"/>
        <c:crossBetween val="between"/>
      </c:valAx>
      <c:catAx>
        <c:axId val="1419841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1977088"/>
        <c:crosses val="autoZero"/>
        <c:auto val="0"/>
        <c:lblAlgn val="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Reasons to O</a:t>
            </a:r>
            <a:r>
              <a:rPr lang="en-US"/>
              <a:t>ffer MOOCs</a:t>
            </a:r>
            <a:r>
              <a:rPr lang="id-ID"/>
              <a:t>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9'!$C$3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9'!$A$4:$A$10</c:f>
              <c:strCache>
                <c:ptCount val="7"/>
                <c:pt idx="0">
                  <c:v>Other (Please describe):</c:v>
                </c:pt>
                <c:pt idx="1">
                  <c:v>For research purposes</c:v>
                </c:pt>
                <c:pt idx="2">
                  <c:v>Personal interest</c:v>
                </c:pt>
                <c:pt idx="3">
                  <c:v>To experience teaching and connecting to a large online course</c:v>
                </c:pt>
                <c:pt idx="4">
                  <c:v>Institutional encouragement</c:v>
                </c:pt>
                <c:pt idx="5">
                  <c:v>Contributing to human development</c:v>
                </c:pt>
                <c:pt idx="6">
                  <c:v>Increase participant access to education</c:v>
                </c:pt>
              </c:strCache>
            </c:strRef>
          </c:cat>
          <c:val>
            <c:numRef>
              <c:f>'Question 9'!$C$4:$C$10</c:f>
              <c:numCache>
                <c:formatCode>General</c:formatCode>
                <c:ptCount val="7"/>
                <c:pt idx="0">
                  <c:v>1</c:v>
                </c:pt>
                <c:pt idx="1">
                  <c:v>7</c:v>
                </c:pt>
                <c:pt idx="2">
                  <c:v>15</c:v>
                </c:pt>
                <c:pt idx="3">
                  <c:v>24</c:v>
                </c:pt>
                <c:pt idx="4">
                  <c:v>26</c:v>
                </c:pt>
                <c:pt idx="5">
                  <c:v>26</c:v>
                </c:pt>
                <c:pt idx="6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6B-46BC-86AE-B22D76DF614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2041472"/>
        <c:axId val="142013952"/>
      </c:barChart>
      <c:valAx>
        <c:axId val="14201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041472"/>
        <c:crosses val="autoZero"/>
        <c:crossBetween val="between"/>
      </c:valAx>
      <c:catAx>
        <c:axId val="14204147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42013952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10'!$C$3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10'!$A$4:$A$13</c:f>
              <c:strCache>
                <c:ptCount val="10"/>
                <c:pt idx="0">
                  <c:v>Other (Please describe):</c:v>
                </c:pt>
                <c:pt idx="1">
                  <c:v>Learn from my previous MOOC</c:v>
                </c:pt>
                <c:pt idx="2">
                  <c:v>Understand different types of MOOCs (i.e., xMOOC, cMOOC, quasi MOOC)</c:v>
                </c:pt>
                <c:pt idx="3">
                  <c:v>Investigate legal, ethical, and institutional issues related to MOOC</c:v>
                </c:pt>
                <c:pt idx="4">
                  <c:v>Seek advice from any MOOC or regular online course instructor</c:v>
                </c:pt>
                <c:pt idx="5">
                  <c:v>Investigate new and emerging learning theories</c:v>
                </c:pt>
                <c:pt idx="6">
                  <c:v>Investigate MOOC environment</c:v>
                </c:pt>
                <c:pt idx="7">
                  <c:v>Join in other MOOC courses which already established</c:v>
                </c:pt>
                <c:pt idx="8">
                  <c:v>Familiarize myself with various design tools</c:v>
                </c:pt>
                <c:pt idx="9">
                  <c:v>Build a team</c:v>
                </c:pt>
              </c:strCache>
            </c:strRef>
          </c:cat>
          <c:val>
            <c:numRef>
              <c:f>'Question 10'!$C$4:$C$13</c:f>
              <c:numCache>
                <c:formatCode>General</c:formatCode>
                <c:ptCount val="10"/>
                <c:pt idx="0">
                  <c:v>2</c:v>
                </c:pt>
                <c:pt idx="1">
                  <c:v>9</c:v>
                </c:pt>
                <c:pt idx="2">
                  <c:v>11</c:v>
                </c:pt>
                <c:pt idx="3">
                  <c:v>17</c:v>
                </c:pt>
                <c:pt idx="4">
                  <c:v>20</c:v>
                </c:pt>
                <c:pt idx="5">
                  <c:v>20</c:v>
                </c:pt>
                <c:pt idx="6">
                  <c:v>22</c:v>
                </c:pt>
                <c:pt idx="7">
                  <c:v>24</c:v>
                </c:pt>
                <c:pt idx="8">
                  <c:v>27</c:v>
                </c:pt>
                <c:pt idx="9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46-42D7-9CA9-C6A5F53AAD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160256"/>
        <c:axId val="142149120"/>
      </c:barChart>
      <c:valAx>
        <c:axId val="142149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160256"/>
        <c:crosses val="autoZero"/>
        <c:crossBetween val="between"/>
      </c:valAx>
      <c:catAx>
        <c:axId val="1421602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14912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Strategy to I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articipants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’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Attraction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14'!$C$3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14'!$A$4:$A$15</c:f>
              <c:strCache>
                <c:ptCount val="12"/>
                <c:pt idx="0">
                  <c:v>Other (Please describe):</c:v>
                </c:pt>
                <c:pt idx="1">
                  <c:v>Post prior student testimonials</c:v>
                </c:pt>
                <c:pt idx="2">
                  <c:v>Provide video trailer</c:v>
                </c:pt>
                <c:pt idx="3">
                  <c:v>Provide personal email and/or social media information</c:v>
                </c:pt>
                <c:pt idx="4">
                  <c:v>Post examples of what learners are expected to complete (e.g., prior student work)</c:v>
                </c:pt>
                <c:pt idx="5">
                  <c:v>Explain the pre-requisite knowledge early on</c:v>
                </c:pt>
                <c:pt idx="6">
                  <c:v>Design a visual depicting the path to success in this course</c:v>
                </c:pt>
                <c:pt idx="7">
                  <c:v>Lay out instructor’s expectations</c:v>
                </c:pt>
                <c:pt idx="8">
                  <c:v>Provide welcoming lectures</c:v>
                </c:pt>
                <c:pt idx="9">
                  <c:v>Design a list of the steps to complete for success in this course</c:v>
                </c:pt>
                <c:pt idx="10">
                  <c:v>Offer recognition (e.g., certificate, badge, points, etc)</c:v>
                </c:pt>
                <c:pt idx="11">
                  <c:v>Provide course information</c:v>
                </c:pt>
              </c:strCache>
            </c:strRef>
          </c:cat>
          <c:val>
            <c:numRef>
              <c:f>'Question 14'!$C$4:$C$15</c:f>
              <c:numCache>
                <c:formatCode>General</c:formatCode>
                <c:ptCount val="12"/>
                <c:pt idx="0">
                  <c:v>4</c:v>
                </c:pt>
                <c:pt idx="1">
                  <c:v>11</c:v>
                </c:pt>
                <c:pt idx="2">
                  <c:v>13</c:v>
                </c:pt>
                <c:pt idx="3">
                  <c:v>13</c:v>
                </c:pt>
                <c:pt idx="4">
                  <c:v>14</c:v>
                </c:pt>
                <c:pt idx="5">
                  <c:v>16</c:v>
                </c:pt>
                <c:pt idx="6">
                  <c:v>16</c:v>
                </c:pt>
                <c:pt idx="7">
                  <c:v>17</c:v>
                </c:pt>
                <c:pt idx="8">
                  <c:v>20</c:v>
                </c:pt>
                <c:pt idx="9">
                  <c:v>24</c:v>
                </c:pt>
                <c:pt idx="10">
                  <c:v>26</c:v>
                </c:pt>
                <c:pt idx="11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50-4705-B474-04729CCC19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082816"/>
        <c:axId val="142208000"/>
      </c:barChart>
      <c:valAx>
        <c:axId val="142208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082816"/>
        <c:crosses val="autoZero"/>
        <c:crossBetween val="between"/>
      </c:valAx>
      <c:catAx>
        <c:axId val="142082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2080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collection</a:t>
            </a:r>
            <a:r>
              <a:rPr lang="en-US" baseline="0"/>
              <a:t> methods in empirical MOOCs studies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collection-Reorg'!$J$13:$J$20</c:f>
              <c:strCache>
                <c:ptCount val="8"/>
                <c:pt idx="0">
                  <c:v>discussion forum</c:v>
                </c:pt>
                <c:pt idx="1">
                  <c:v>quiz, test (grade)</c:v>
                </c:pt>
                <c:pt idx="2">
                  <c:v>Learning analytics</c:v>
                </c:pt>
                <c:pt idx="3">
                  <c:v>observation</c:v>
                </c:pt>
                <c:pt idx="4">
                  <c:v>focus group interview</c:v>
                </c:pt>
                <c:pt idx="5">
                  <c:v>Interview</c:v>
                </c:pt>
                <c:pt idx="6">
                  <c:v>Database</c:v>
                </c:pt>
                <c:pt idx="7">
                  <c:v>Survey</c:v>
                </c:pt>
              </c:strCache>
            </c:strRef>
          </c:cat>
          <c:val>
            <c:numRef>
              <c:f>'Data collection-Reorg'!$K$13:$K$20</c:f>
              <c:numCache>
                <c:formatCode>General</c:formatCode>
                <c:ptCount val="8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7</c:v>
                </c:pt>
                <c:pt idx="4">
                  <c:v>7</c:v>
                </c:pt>
                <c:pt idx="5">
                  <c:v>11</c:v>
                </c:pt>
                <c:pt idx="6">
                  <c:v>16</c:v>
                </c:pt>
                <c:pt idx="7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3-4B16-AA1E-1AF92B613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694848"/>
        <c:axId val="139696384"/>
      </c:barChart>
      <c:catAx>
        <c:axId val="139694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96384"/>
        <c:crosses val="autoZero"/>
        <c:auto val="1"/>
        <c:lblAlgn val="ctr"/>
        <c:lblOffset val="100"/>
        <c:noMultiLvlLbl val="0"/>
      </c:catAx>
      <c:valAx>
        <c:axId val="139696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9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trategy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ncrease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articipation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15'!$C$3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15'!$A$4:$A$16</c:f>
              <c:strCache>
                <c:ptCount val="13"/>
                <c:pt idx="0">
                  <c:v>Other (Please describe):</c:v>
                </c:pt>
                <c:pt idx="1">
                  <c:v>Conduct recorded live video broadcasts</c:v>
                </c:pt>
                <c:pt idx="2">
                  <c:v>Offer automated system feedback on their tasks or examinations</c:v>
                </c:pt>
                <c:pt idx="3">
                  <c:v>Organize peer groups or collaborative teams</c:v>
                </c:pt>
                <c:pt idx="4">
                  <c:v>Provide study guides</c:v>
                </c:pt>
                <c:pt idx="5">
                  <c:v>Encourage participants to do an authentic project</c:v>
                </c:pt>
                <c:pt idx="6">
                  <c:v>Provide assignments</c:v>
                </c:pt>
                <c:pt idx="7">
                  <c:v>Offer human feedback on their tasks and ideas</c:v>
                </c:pt>
                <c:pt idx="8">
                  <c:v>Provide quizzes</c:v>
                </c:pt>
                <c:pt idx="9">
                  <c:v>Attempt to create learning communities</c:v>
                </c:pt>
                <c:pt idx="10">
                  <c:v>Assign optional readings, videos, or other learning materials</c:v>
                </c:pt>
                <c:pt idx="11">
                  <c:v>Use multimedia (e.g., video lectures, audio files, info-graphics)</c:v>
                </c:pt>
                <c:pt idx="12">
                  <c:v>Give certificates/badges</c:v>
                </c:pt>
              </c:strCache>
            </c:strRef>
          </c:cat>
          <c:val>
            <c:numRef>
              <c:f>'Question 15'!$C$4:$C$16</c:f>
              <c:numCache>
                <c:formatCode>General</c:formatCode>
                <c:ptCount val="13"/>
                <c:pt idx="0">
                  <c:v>2</c:v>
                </c:pt>
                <c:pt idx="1">
                  <c:v>9</c:v>
                </c:pt>
                <c:pt idx="2">
                  <c:v>10</c:v>
                </c:pt>
                <c:pt idx="3">
                  <c:v>12</c:v>
                </c:pt>
                <c:pt idx="4">
                  <c:v>16</c:v>
                </c:pt>
                <c:pt idx="5">
                  <c:v>18</c:v>
                </c:pt>
                <c:pt idx="6">
                  <c:v>22</c:v>
                </c:pt>
                <c:pt idx="7">
                  <c:v>22</c:v>
                </c:pt>
                <c:pt idx="8">
                  <c:v>23</c:v>
                </c:pt>
                <c:pt idx="9">
                  <c:v>25</c:v>
                </c:pt>
                <c:pt idx="10">
                  <c:v>25</c:v>
                </c:pt>
                <c:pt idx="11">
                  <c:v>26</c:v>
                </c:pt>
                <c:pt idx="1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8C-433D-9A5A-499745DD78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693696"/>
        <c:axId val="142146560"/>
      </c:barChart>
      <c:valAx>
        <c:axId val="14214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1693696"/>
        <c:crosses val="autoZero"/>
        <c:crossBetween val="between"/>
      </c:valAx>
      <c:catAx>
        <c:axId val="14169369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21465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/>
              <a:t>P</a:t>
            </a:r>
            <a:r>
              <a:rPr lang="en-US"/>
              <a:t>articipation </a:t>
            </a:r>
            <a:r>
              <a:rPr lang="id-ID"/>
              <a:t>M</a:t>
            </a:r>
            <a:r>
              <a:rPr lang="en-US"/>
              <a:t>onitor</a:t>
            </a:r>
            <a:r>
              <a:rPr lang="id-ID"/>
              <a:t>ing</a:t>
            </a:r>
            <a:r>
              <a:rPr lang="en-US"/>
              <a:t> or </a:t>
            </a:r>
            <a:r>
              <a:rPr lang="id-ID"/>
              <a:t>T</a:t>
            </a:r>
            <a:r>
              <a:rPr lang="en-US"/>
              <a:t>rack</a:t>
            </a:r>
            <a:r>
              <a:rPr lang="id-ID"/>
              <a:t>ing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17'!$B$3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17'!$A$4:$A$13</c:f>
              <c:strCache>
                <c:ptCount val="10"/>
                <c:pt idx="0">
                  <c:v>Other (Please describe):</c:v>
                </c:pt>
                <c:pt idx="1">
                  <c:v>Not applicable (learner progress is not monitored or tracked in this MOOC)</c:v>
                </c:pt>
                <c:pt idx="2">
                  <c:v>Peer or group member reports</c:v>
                </c:pt>
                <c:pt idx="3">
                  <c:v>Hybrid system of two or more of the above</c:v>
                </c:pt>
                <c:pt idx="4">
                  <c:v>Personal tracking from teaching assistants</c:v>
                </c:pt>
                <c:pt idx="5">
                  <c:v>Teaching assistants feedback</c:v>
                </c:pt>
                <c:pt idx="6">
                  <c:v>Personal tracking from instructor</c:v>
                </c:pt>
                <c:pt idx="7">
                  <c:v>Modular or unit based progress</c:v>
                </c:pt>
                <c:pt idx="8">
                  <c:v>Weekly or daily reports offered by learning analytics</c:v>
                </c:pt>
                <c:pt idx="9">
                  <c:v>Self-monitoring and self-evaluation</c:v>
                </c:pt>
              </c:strCache>
            </c:strRef>
          </c:cat>
          <c:val>
            <c:numRef>
              <c:f>'Question 17'!$C$4:$C$13</c:f>
              <c:numCache>
                <c:formatCode>General</c:formatCode>
                <c:ptCount val="10"/>
                <c:pt idx="0">
                  <c:v>2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12</c:v>
                </c:pt>
                <c:pt idx="5">
                  <c:v>14</c:v>
                </c:pt>
                <c:pt idx="6">
                  <c:v>17</c:v>
                </c:pt>
                <c:pt idx="7">
                  <c:v>19</c:v>
                </c:pt>
                <c:pt idx="8">
                  <c:v>21</c:v>
                </c:pt>
                <c:pt idx="9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EC-47BD-99BF-BF5C93A2F99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767040"/>
        <c:axId val="141714944"/>
      </c:barChart>
      <c:valAx>
        <c:axId val="14171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767040"/>
        <c:crosses val="autoZero"/>
        <c:crossBetween val="between"/>
      </c:valAx>
      <c:catAx>
        <c:axId val="141767040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1714944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Georgia" panose="02040502050405020303" pitchFamily="18" charset="0"/>
              </a:rPr>
              <a:t>Ways to A</a:t>
            </a:r>
            <a:r>
              <a:rPr lang="en-US" b="1" dirty="0" err="1">
                <a:latin typeface="Georgia" panose="02040502050405020303" pitchFamily="18" charset="0"/>
              </a:rPr>
              <a:t>ssess</a:t>
            </a:r>
            <a:r>
              <a:rPr lang="en-US" b="1" dirty="0">
                <a:latin typeface="Georgia" panose="02040502050405020303" pitchFamily="18" charset="0"/>
              </a:rPr>
              <a:t> </a:t>
            </a:r>
            <a:r>
              <a:rPr lang="id-ID" b="1" dirty="0">
                <a:latin typeface="Georgia" panose="02040502050405020303" pitchFamily="18" charset="0"/>
              </a:rPr>
              <a:t>P</a:t>
            </a:r>
            <a:r>
              <a:rPr lang="en-US" b="1" dirty="0" err="1">
                <a:latin typeface="Georgia" panose="02040502050405020303" pitchFamily="18" charset="0"/>
              </a:rPr>
              <a:t>articipants</a:t>
            </a:r>
            <a:r>
              <a:rPr lang="en-US" b="1" dirty="0">
                <a:latin typeface="Georgia" panose="02040502050405020303" pitchFamily="18" charset="0"/>
              </a:rPr>
              <a:t>’ </a:t>
            </a:r>
            <a:r>
              <a:rPr lang="id-ID" b="1" dirty="0">
                <a:latin typeface="Georgia" panose="02040502050405020303" pitchFamily="18" charset="0"/>
              </a:rPr>
              <a:t>L</a:t>
            </a:r>
            <a:r>
              <a:rPr lang="en-US" b="1" dirty="0">
                <a:latin typeface="Georgia" panose="02040502050405020303" pitchFamily="18" charset="0"/>
              </a:rPr>
              <a:t>earning</a:t>
            </a:r>
            <a:r>
              <a:rPr lang="id-ID" b="1" dirty="0">
                <a:latin typeface="Georgia" panose="02040502050405020303" pitchFamily="18" charset="0"/>
              </a:rPr>
              <a:t> </a:t>
            </a:r>
            <a:r>
              <a:rPr lang="id-ID" b="1" dirty="0">
                <a:effectLst/>
                <a:latin typeface="Georgia" panose="02040502050405020303" pitchFamily="18" charset="0"/>
              </a:rPr>
              <a:t>(n=46)</a:t>
            </a:r>
            <a:r>
              <a:rPr lang="en-US" b="1" dirty="0">
                <a:effectLst/>
                <a:latin typeface="Georgia" panose="02040502050405020303" pitchFamily="18" charset="0"/>
              </a:rPr>
              <a:t> </a:t>
            </a:r>
            <a:endParaRPr lang="en-US" b="1" dirty="0">
              <a:latin typeface="Georgia" panose="02040502050405020303" pitchFamily="18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19'!$C$3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19'!$A$4:$A$12</c:f>
              <c:strCache>
                <c:ptCount val="9"/>
                <c:pt idx="0">
                  <c:v>Participant blog/website</c:v>
                </c:pt>
                <c:pt idx="1">
                  <c:v>Not applicable</c:v>
                </c:pt>
                <c:pt idx="2">
                  <c:v>Other (Please describe):</c:v>
                </c:pt>
                <c:pt idx="3">
                  <c:v>Participant artifacts</c:v>
                </c:pt>
                <c:pt idx="4">
                  <c:v>Papers</c:v>
                </c:pt>
                <c:pt idx="5">
                  <c:v>Participant log data</c:v>
                </c:pt>
                <c:pt idx="6">
                  <c:v>Presentations (e.g., at class, conference, other events)</c:v>
                </c:pt>
                <c:pt idx="7">
                  <c:v>Participant e-portfolio</c:v>
                </c:pt>
                <c:pt idx="8">
                  <c:v>Quizzes/Tests</c:v>
                </c:pt>
              </c:strCache>
            </c:strRef>
          </c:cat>
          <c:val>
            <c:numRef>
              <c:f>'Question 19'!$C$4:$C$12</c:f>
              <c:numCache>
                <c:formatCode>General</c:formatCode>
                <c:ptCount val="9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8</c:v>
                </c:pt>
                <c:pt idx="4">
                  <c:v>8</c:v>
                </c:pt>
                <c:pt idx="5">
                  <c:v>12</c:v>
                </c:pt>
                <c:pt idx="6">
                  <c:v>14</c:v>
                </c:pt>
                <c:pt idx="7">
                  <c:v>17</c:v>
                </c:pt>
                <c:pt idx="8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73-4226-A785-8FB0264EA5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16192"/>
        <c:axId val="141800960"/>
      </c:barChart>
      <c:valAx>
        <c:axId val="141800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816192"/>
        <c:crosses val="autoZero"/>
        <c:crossBetween val="between"/>
      </c:valAx>
      <c:catAx>
        <c:axId val="1418161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80096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Way</a:t>
            </a:r>
            <a:r>
              <a:rPr lang="id-ID" b="1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articipants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btain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eedback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ourse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18'!$B$3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18'!$A$4:$A$11</c:f>
              <c:strCache>
                <c:ptCount val="8"/>
                <c:pt idx="0">
                  <c:v>Other (Please describe):</c:v>
                </c:pt>
                <c:pt idx="1">
                  <c:v>Outside expert feedback</c:v>
                </c:pt>
                <c:pt idx="2">
                  <c:v>Self-feedback</c:v>
                </c:pt>
                <c:pt idx="3">
                  <c:v>System or computer feedback</c:v>
                </c:pt>
                <c:pt idx="4">
                  <c:v>Task or assignment rubrics</c:v>
                </c:pt>
                <c:pt idx="5">
                  <c:v>Moderator, tutor, or teaching assistant feedback</c:v>
                </c:pt>
                <c:pt idx="6">
                  <c:v>Peer feedback</c:v>
                </c:pt>
                <c:pt idx="7">
                  <c:v>Instructor feedback</c:v>
                </c:pt>
              </c:strCache>
            </c:strRef>
          </c:cat>
          <c:val>
            <c:numRef>
              <c:f>'Question 18'!$C$4:$C$11</c:f>
              <c:numCache>
                <c:formatCode>General</c:formatCode>
                <c:ptCount val="8"/>
                <c:pt idx="0">
                  <c:v>2</c:v>
                </c:pt>
                <c:pt idx="1">
                  <c:v>3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24</c:v>
                </c:pt>
                <c:pt idx="7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92-4DEA-B867-5097D14BA8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865344"/>
        <c:axId val="141826688"/>
      </c:barChart>
      <c:valAx>
        <c:axId val="1418266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865344"/>
        <c:crosses val="autoZero"/>
        <c:crossBetween val="between"/>
      </c:valAx>
      <c:catAx>
        <c:axId val="14186534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82668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hallenges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esigning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MOOCs</a:t>
            </a:r>
            <a:r>
              <a:rPr lang="id-ID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(n=46)</a:t>
            </a:r>
            <a:r>
              <a:rPr lang="en-US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20'!$C$3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20'!$A$4:$A$16</c:f>
              <c:strCache>
                <c:ptCount val="13"/>
                <c:pt idx="0">
                  <c:v>Other (Please describe):</c:v>
                </c:pt>
                <c:pt idx="1">
                  <c:v>Technology support</c:v>
                </c:pt>
                <c:pt idx="2">
                  <c:v>Manage tension, rudeness, alienation, and intense debates in discussion board</c:v>
                </c:pt>
                <c:pt idx="3">
                  <c:v>Technical support</c:v>
                </c:pt>
                <c:pt idx="4">
                  <c:v>Personalize participant learning</c:v>
                </c:pt>
                <c:pt idx="5">
                  <c:v>Track participant learning progress</c:v>
                </c:pt>
                <c:pt idx="6">
                  <c:v>Provide timely feedback</c:v>
                </c:pt>
                <c:pt idx="7">
                  <c:v>Maintain participant interactions</c:v>
                </c:pt>
                <c:pt idx="8">
                  <c:v>Assess participant learning</c:v>
                </c:pt>
                <c:pt idx="9">
                  <c:v>Time constraint</c:v>
                </c:pt>
                <c:pt idx="10">
                  <c:v>Develop video contents</c:v>
                </c:pt>
                <c:pt idx="11">
                  <c:v>Encourage participant collaboration</c:v>
                </c:pt>
                <c:pt idx="12">
                  <c:v>Engage participant learning</c:v>
                </c:pt>
              </c:strCache>
            </c:strRef>
          </c:cat>
          <c:val>
            <c:numRef>
              <c:f>'Question 20'!$C$4:$C$16</c:f>
              <c:numCache>
                <c:formatCode>General</c:formatCode>
                <c:ptCount val="13"/>
                <c:pt idx="0">
                  <c:v>0</c:v>
                </c:pt>
                <c:pt idx="1">
                  <c:v>7</c:v>
                </c:pt>
                <c:pt idx="2">
                  <c:v>7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  <c:pt idx="6">
                  <c:v>17</c:v>
                </c:pt>
                <c:pt idx="7">
                  <c:v>18</c:v>
                </c:pt>
                <c:pt idx="8">
                  <c:v>18</c:v>
                </c:pt>
                <c:pt idx="9">
                  <c:v>22</c:v>
                </c:pt>
                <c:pt idx="10">
                  <c:v>22</c:v>
                </c:pt>
                <c:pt idx="11">
                  <c:v>24</c:v>
                </c:pt>
                <c:pt idx="1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0D-4A44-8991-5306DB8BE1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1922688"/>
        <c:axId val="141915648"/>
      </c:barChart>
      <c:valAx>
        <c:axId val="1419156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1922688"/>
        <c:crosses val="autoZero"/>
        <c:crossBetween val="between"/>
      </c:valAx>
      <c:catAx>
        <c:axId val="14192268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1915648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/>
              <a:t>Where did you </a:t>
            </a:r>
            <a:r>
              <a:rPr lang="id-ID"/>
              <a:t>T</a:t>
            </a:r>
            <a:r>
              <a:rPr lang="en-US"/>
              <a:t>urn for </a:t>
            </a:r>
            <a:r>
              <a:rPr lang="id-ID"/>
              <a:t>H</a:t>
            </a:r>
            <a:r>
              <a:rPr lang="en-US"/>
              <a:t>elp or </a:t>
            </a:r>
            <a:r>
              <a:rPr lang="id-ID"/>
              <a:t>A</a:t>
            </a:r>
            <a:r>
              <a:rPr lang="en-US"/>
              <a:t>dvice when </a:t>
            </a:r>
            <a:r>
              <a:rPr lang="id-ID"/>
              <a:t>F</a:t>
            </a:r>
            <a:r>
              <a:rPr lang="en-US"/>
              <a:t>acing the </a:t>
            </a:r>
            <a:r>
              <a:rPr lang="id-ID"/>
              <a:t>C</a:t>
            </a:r>
            <a:r>
              <a:rPr lang="en-US"/>
              <a:t>hallenges of </a:t>
            </a:r>
            <a:r>
              <a:rPr lang="id-ID"/>
              <a:t>D</a:t>
            </a:r>
            <a:r>
              <a:rPr lang="en-US"/>
              <a:t>esigning MOOCs</a:t>
            </a:r>
            <a:r>
              <a:rPr lang="id-ID"/>
              <a:t>? (n=46)</a:t>
            </a:r>
            <a:r>
              <a:rPr lang="en-US"/>
              <a:t> 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21'!$C$3</c:f>
              <c:strCache>
                <c:ptCount val="1"/>
              </c:strCache>
            </c:strRef>
          </c:tx>
          <c:spPr>
            <a:solidFill>
              <a:srgbClr val="94B777"/>
            </a:solidFill>
            <a:ln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'Question 21'!$A$4:$A$14</c:f>
              <c:strCache>
                <c:ptCount val="11"/>
                <c:pt idx="0">
                  <c:v>Other (Please describe):</c:v>
                </c:pt>
                <c:pt idx="1">
                  <c:v>Scholarly journal articles</c:v>
                </c:pt>
                <c:pt idx="2">
                  <c:v>Conferences, summits, and institutes</c:v>
                </c:pt>
                <c:pt idx="3">
                  <c:v>Popular articles (e.g., newspapers, magazines, etc)</c:v>
                </c:pt>
                <c:pt idx="4">
                  <c:v>Others who have teaching background (e.g., regular class instructors, teaching assistant, teachers)</c:v>
                </c:pt>
                <c:pt idx="5">
                  <c:v>Books and technical reports</c:v>
                </c:pt>
                <c:pt idx="6">
                  <c:v>Open educational resources (OER)</c:v>
                </c:pt>
                <c:pt idx="7">
                  <c:v>Video tutorials</c:v>
                </c:pt>
                <c:pt idx="8">
                  <c:v>Institution (e.g., administrator, technician)</c:v>
                </c:pt>
                <c:pt idx="9">
                  <c:v>MOOC provider</c:v>
                </c:pt>
                <c:pt idx="10">
                  <c:v>MOOCs instructors</c:v>
                </c:pt>
              </c:strCache>
            </c:strRef>
          </c:cat>
          <c:val>
            <c:numRef>
              <c:f>'Question 21'!$C$4:$C$14</c:f>
              <c:numCache>
                <c:formatCode>General</c:formatCode>
                <c:ptCount val="11"/>
                <c:pt idx="0">
                  <c:v>2</c:v>
                </c:pt>
                <c:pt idx="1">
                  <c:v>7</c:v>
                </c:pt>
                <c:pt idx="2">
                  <c:v>7</c:v>
                </c:pt>
                <c:pt idx="3">
                  <c:v>8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16</c:v>
                </c:pt>
                <c:pt idx="8">
                  <c:v>18</c:v>
                </c:pt>
                <c:pt idx="9">
                  <c:v>23</c:v>
                </c:pt>
                <c:pt idx="1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8B-459F-B10A-B180CBA26B5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578048"/>
        <c:axId val="142558720"/>
      </c:barChart>
      <c:valAx>
        <c:axId val="142558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2578048"/>
        <c:crosses val="autoZero"/>
        <c:crossBetween val="between"/>
      </c:valAx>
      <c:catAx>
        <c:axId val="14257804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4255872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Data analysis methods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analysis'!$A$1:$A$10</c:f>
              <c:strCache>
                <c:ptCount val="10"/>
                <c:pt idx="0">
                  <c:v>Constant comparative method</c:v>
                </c:pt>
                <c:pt idx="1">
                  <c:v>Grounded approach analysis</c:v>
                </c:pt>
                <c:pt idx="2">
                  <c:v>Collaborative Autoethnography</c:v>
                </c:pt>
                <c:pt idx="3">
                  <c:v>Phenomenological analysis</c:v>
                </c:pt>
                <c:pt idx="4">
                  <c:v>SWOT analysis</c:v>
                </c:pt>
                <c:pt idx="5">
                  <c:v>Thematic analysis</c:v>
                </c:pt>
                <c:pt idx="6">
                  <c:v>Social network analysis</c:v>
                </c:pt>
                <c:pt idx="7">
                  <c:v>Content analysis</c:v>
                </c:pt>
                <c:pt idx="8">
                  <c:v>Inferential statistics</c:v>
                </c:pt>
                <c:pt idx="9">
                  <c:v>Descriptive statistics</c:v>
                </c:pt>
              </c:strCache>
            </c:strRef>
          </c:cat>
          <c:val>
            <c:numRef>
              <c:f>'Data analysis'!$B$1:$B$10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8</c:v>
                </c:pt>
                <c:pt idx="6">
                  <c:v>9</c:v>
                </c:pt>
                <c:pt idx="7">
                  <c:v>59</c:v>
                </c:pt>
                <c:pt idx="8">
                  <c:v>63</c:v>
                </c:pt>
                <c:pt idx="9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ED-4709-ADF7-A2F0E7F69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601408"/>
        <c:axId val="139602944"/>
      </c:barChart>
      <c:catAx>
        <c:axId val="1396014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02944"/>
        <c:crosses val="autoZero"/>
        <c:auto val="1"/>
        <c:lblAlgn val="ctr"/>
        <c:lblOffset val="100"/>
        <c:noMultiLvlLbl val="0"/>
      </c:catAx>
      <c:valAx>
        <c:axId val="1396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60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Research</a:t>
            </a:r>
            <a:r>
              <a:rPr lang="en-US" baseline="0"/>
              <a:t> focuses of empirical MOOCs studies</a:t>
            </a:r>
            <a:endParaRPr lang="en-US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Focus!$B$13:$B$17</c:f>
              <c:strCache>
                <c:ptCount val="5"/>
                <c:pt idx="0">
                  <c:v>Context and impact</c:v>
                </c:pt>
                <c:pt idx="1">
                  <c:v>Instructor-focused</c:v>
                </c:pt>
                <c:pt idx="2">
                  <c:v>Others</c:v>
                </c:pt>
                <c:pt idx="3">
                  <c:v>Design-focused</c:v>
                </c:pt>
                <c:pt idx="4">
                  <c:v>Student-focused</c:v>
                </c:pt>
              </c:strCache>
            </c:strRef>
          </c:cat>
          <c:val>
            <c:numRef>
              <c:f>Focus!$C$13:$C$17</c:f>
              <c:numCache>
                <c:formatCode>General</c:formatCode>
                <c:ptCount val="5"/>
                <c:pt idx="0">
                  <c:v>2</c:v>
                </c:pt>
                <c:pt idx="1">
                  <c:v>5</c:v>
                </c:pt>
                <c:pt idx="2">
                  <c:v>8</c:v>
                </c:pt>
                <c:pt idx="3">
                  <c:v>8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A-4430-90D7-791FAF58D2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9991296"/>
        <c:axId val="140001280"/>
      </c:barChart>
      <c:catAx>
        <c:axId val="13999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001280"/>
        <c:crosses val="autoZero"/>
        <c:auto val="1"/>
        <c:lblAlgn val="ctr"/>
        <c:lblOffset val="100"/>
        <c:noMultiLvlLbl val="0"/>
      </c:catAx>
      <c:valAx>
        <c:axId val="140001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99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Countries of MOOC delivery that been studied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'MOOC regions'!$G$2:$G$8</c:f>
              <c:strCache>
                <c:ptCount val="7"/>
                <c:pt idx="0">
                  <c:v>The U.S.</c:v>
                </c:pt>
                <c:pt idx="1">
                  <c:v>Global</c:v>
                </c:pt>
                <c:pt idx="2">
                  <c:v>The Uk</c:v>
                </c:pt>
                <c:pt idx="3">
                  <c:v>Spain</c:v>
                </c:pt>
                <c:pt idx="4">
                  <c:v>China </c:v>
                </c:pt>
                <c:pt idx="5">
                  <c:v>Australia</c:v>
                </c:pt>
                <c:pt idx="6">
                  <c:v>Canada</c:v>
                </c:pt>
              </c:strCache>
            </c:strRef>
          </c:cat>
          <c:val>
            <c:numRef>
              <c:f>'MOOC regions'!$H$2:$H$8</c:f>
              <c:numCache>
                <c:formatCode>General</c:formatCode>
                <c:ptCount val="7"/>
                <c:pt idx="0">
                  <c:v>66</c:v>
                </c:pt>
                <c:pt idx="1">
                  <c:v>44</c:v>
                </c:pt>
                <c:pt idx="2">
                  <c:v>24</c:v>
                </c:pt>
                <c:pt idx="3">
                  <c:v>14</c:v>
                </c:pt>
                <c:pt idx="4">
                  <c:v>11</c:v>
                </c:pt>
                <c:pt idx="5">
                  <c:v>6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C-41AE-9224-B163607C32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1122176"/>
        <c:axId val="141123968"/>
      </c:barChart>
      <c:catAx>
        <c:axId val="141122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23968"/>
        <c:crosses val="autoZero"/>
        <c:auto val="1"/>
        <c:lblAlgn val="ctr"/>
        <c:lblOffset val="100"/>
        <c:noMultiLvlLbl val="0"/>
      </c:catAx>
      <c:valAx>
        <c:axId val="1411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1122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MOOC subject area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Subject!$J$22:$J$36</c:f>
              <c:strCache>
                <c:ptCount val="15"/>
                <c:pt idx="0">
                  <c:v>Philosophy</c:v>
                </c:pt>
                <c:pt idx="1">
                  <c:v>Astronomy</c:v>
                </c:pt>
                <c:pt idx="2">
                  <c:v>History</c:v>
                </c:pt>
                <c:pt idx="3">
                  <c:v>Math</c:v>
                </c:pt>
                <c:pt idx="4">
                  <c:v>Engineering</c:v>
                </c:pt>
                <c:pt idx="5">
                  <c:v>Art</c:v>
                </c:pt>
                <c:pt idx="6">
                  <c:v>Data science</c:v>
                </c:pt>
                <c:pt idx="7">
                  <c:v>Language</c:v>
                </c:pt>
                <c:pt idx="8">
                  <c:v>Climate scicence</c:v>
                </c:pt>
                <c:pt idx="9">
                  <c:v>Natural science</c:v>
                </c:pt>
                <c:pt idx="10">
                  <c:v>Computer science</c:v>
                </c:pt>
                <c:pt idx="11">
                  <c:v>Business</c:v>
                </c:pt>
                <c:pt idx="12">
                  <c:v>Social science</c:v>
                </c:pt>
                <c:pt idx="13">
                  <c:v>Education</c:v>
                </c:pt>
                <c:pt idx="14">
                  <c:v>Medical and health</c:v>
                </c:pt>
              </c:strCache>
            </c:strRef>
          </c:cat>
          <c:val>
            <c:numRef>
              <c:f>Subject!$K$22:$K$36</c:f>
              <c:numCache>
                <c:formatCode>General</c:formatCode>
                <c:ptCount val="15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7</c:v>
                </c:pt>
                <c:pt idx="8">
                  <c:v>7</c:v>
                </c:pt>
                <c:pt idx="9">
                  <c:v>12</c:v>
                </c:pt>
                <c:pt idx="10">
                  <c:v>14</c:v>
                </c:pt>
                <c:pt idx="11">
                  <c:v>14</c:v>
                </c:pt>
                <c:pt idx="12">
                  <c:v>18</c:v>
                </c:pt>
                <c:pt idx="13">
                  <c:v>22</c:v>
                </c:pt>
                <c:pt idx="14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8-4236-A1A3-36846982A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2629504"/>
        <c:axId val="142635392"/>
      </c:barChart>
      <c:catAx>
        <c:axId val="142629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35392"/>
        <c:crosses val="autoZero"/>
        <c:auto val="1"/>
        <c:lblAlgn val="ctr"/>
        <c:lblOffset val="100"/>
        <c:noMultiLvlLbl val="0"/>
      </c:catAx>
      <c:valAx>
        <c:axId val="142635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629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67726964593002"/>
          <c:y val="0.16582527045742898"/>
          <c:w val="0.5078123098851054"/>
          <c:h val="0.56590154090517286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6BC-47BC-AAD7-9F79127F56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6BC-47BC-AAD7-9F79127F56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6BC-47BC-AAD7-9F79127F56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6BC-47BC-AAD7-9F79127F56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6BC-47BC-AAD7-9F79127F5663}"/>
              </c:ext>
            </c:extLst>
          </c:dPt>
          <c:dLbls>
            <c:dLbl>
              <c:idx val="0"/>
              <c:layout>
                <c:manualLayout>
                  <c:x val="0.15826684743877215"/>
                  <c:y val="-2.1487201092483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C-47BC-AAD7-9F79127F5663}"/>
                </c:ext>
              </c:extLst>
            </c:dLbl>
            <c:dLbl>
              <c:idx val="1"/>
              <c:layout>
                <c:manualLayout>
                  <c:x val="-0.1579626047711154"/>
                  <c:y val="2.7434842249656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BC-47BC-AAD7-9F79127F5663}"/>
                </c:ext>
              </c:extLst>
            </c:dLbl>
            <c:dLbl>
              <c:idx val="2"/>
              <c:layout>
                <c:manualLayout>
                  <c:x val="-0.13539651837524178"/>
                  <c:y val="-1.0288065843621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BC-47BC-AAD7-9F79127F5663}"/>
                </c:ext>
              </c:extLst>
            </c:dLbl>
            <c:dLbl>
              <c:idx val="3"/>
              <c:layout>
                <c:manualLayout>
                  <c:x val="-0.14506769825918761"/>
                  <c:y val="-8.9163237311385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BC-47BC-AAD7-9F79127F5663}"/>
                </c:ext>
              </c:extLst>
            </c:dLbl>
            <c:dLbl>
              <c:idx val="4"/>
              <c:layout>
                <c:manualLayout>
                  <c:x val="3.8593975421946376E-2"/>
                  <c:y val="-0.11991360858490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BC-47BC-AAD7-9F79127F5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'Q8'!$E$4:$E$8</c:f>
              <c:strCache>
                <c:ptCount val="5"/>
                <c:pt idx="0">
                  <c:v>Less than 10,000</c:v>
                </c:pt>
                <c:pt idx="1">
                  <c:v>10,000-25,000</c:v>
                </c:pt>
                <c:pt idx="2">
                  <c:v>25,001-50,000</c:v>
                </c:pt>
                <c:pt idx="3">
                  <c:v>50,001-100,000</c:v>
                </c:pt>
                <c:pt idx="4">
                  <c:v>More than 100,000</c:v>
                </c:pt>
              </c:strCache>
            </c:strRef>
          </c:cat>
          <c:val>
            <c:numRef>
              <c:f>'Q8'!$F$4:$F$8</c:f>
              <c:numCache>
                <c:formatCode>0.0%</c:formatCode>
                <c:ptCount val="5"/>
                <c:pt idx="0">
                  <c:v>0.47299999999999998</c:v>
                </c:pt>
                <c:pt idx="1">
                  <c:v>0.24</c:v>
                </c:pt>
                <c:pt idx="2">
                  <c:v>0.127</c:v>
                </c:pt>
                <c:pt idx="3">
                  <c:v>0.1</c:v>
                </c:pt>
                <c:pt idx="4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BC-47BC-AAD7-9F79127F56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MOOC instructors involvement in the course design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'Q5'!$D$7:$D$9</c:f>
              <c:strCache>
                <c:ptCount val="3"/>
                <c:pt idx="0">
                  <c:v>Low (1-3)</c:v>
                </c:pt>
                <c:pt idx="1">
                  <c:v>Medium (4-7)</c:v>
                </c:pt>
                <c:pt idx="2">
                  <c:v>High (8-10)</c:v>
                </c:pt>
              </c:strCache>
            </c:strRef>
          </c:cat>
          <c:val>
            <c:numRef>
              <c:f>'Q5'!$E$7:$E$9</c:f>
              <c:numCache>
                <c:formatCode>General</c:formatCode>
                <c:ptCount val="3"/>
                <c:pt idx="0">
                  <c:v>5</c:v>
                </c:pt>
                <c:pt idx="1">
                  <c:v>17</c:v>
                </c:pt>
                <c:pt idx="2">
                  <c:v>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29-4D61-A400-22646E6E8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2752384"/>
        <c:axId val="142766464"/>
      </c:barChart>
      <c:catAx>
        <c:axId val="14275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66464"/>
        <c:crosses val="autoZero"/>
        <c:auto val="1"/>
        <c:lblAlgn val="ctr"/>
        <c:lblOffset val="100"/>
        <c:noMultiLvlLbl val="0"/>
      </c:catAx>
      <c:valAx>
        <c:axId val="142766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75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4C5C0-72B6-436C-AD58-C3C11231B49B}" type="datetimeFigureOut">
              <a:rPr lang="en-US" smtClean="0"/>
              <a:t>5/16/2018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7B76BB-CCFA-43FC-B0EE-8F34649DA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4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5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7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00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274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237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9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9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7404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079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992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99390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8069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9009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581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1429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95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95761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828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647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9838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93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95848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04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5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78902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109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5775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333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16384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3909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58359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0875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2878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2932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659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0902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043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66631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238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01722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1614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7737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236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755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031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08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611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0793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063589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780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99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80964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512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FCB27-2737-4645-940B-5852C70827C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559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677027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16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1806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44693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774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560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15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9588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619966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7430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0500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69358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546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 defTabSz="914335"/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1FCB27-2737-4645-940B-5852C70827C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3087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5648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1277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069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18699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536193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3042292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28429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59613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88426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922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89254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24179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17031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7B76BB-CCFA-43FC-B0EE-8F34649DA9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18605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3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7B76BB-CCFA-43FC-B0EE-8F34649DA9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44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2904" y="3688697"/>
            <a:ext cx="7942596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 spc="0" baseline="0">
                <a:solidFill>
                  <a:schemeClr val="bg1"/>
                </a:solidFill>
                <a:latin typeface="Berlin Sans FB Demi" panose="020E0802020502020306" pitchFamily="34" charset="0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279762"/>
            <a:ext cx="9144000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School of Education, IST: Design Research Group                                             INDIANA UNIVERSITY BLOOMINGTON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00413" y="0"/>
            <a:ext cx="950609" cy="2766507"/>
            <a:chOff x="633305" y="-72571"/>
            <a:chExt cx="950609" cy="2766507"/>
          </a:xfrm>
        </p:grpSpPr>
        <p:sp>
          <p:nvSpPr>
            <p:cNvPr id="6" name="Rectangle 5"/>
            <p:cNvSpPr/>
            <p:nvPr/>
          </p:nvSpPr>
          <p:spPr>
            <a:xfrm>
              <a:off x="633305" y="-72571"/>
              <a:ext cx="950609" cy="2766507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trident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09" y="1730375"/>
              <a:ext cx="634481" cy="8007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629227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2FB81-0084-4199-812F-93D9A2CE6C5D}" type="datetimeFigureOut">
              <a:rPr lang="en-US" smtClean="0"/>
              <a:t>5/16/2018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7949A-D976-413A-B898-215FA607B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09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55339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09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CD59C12-9B4C-478D-B555-B33B8B2B849E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57D06B0-A636-4036-A207-86AEBD974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4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57F4B3B-A2B4-4590-8CB1-1F767C0FA8F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26C2D63-AE57-41FC-A382-0FC146469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5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46ABC8BB-9228-46D4-9FB9-A73B72C7BBF3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58CEA5-A1FE-4A13-9D74-EC9FFC8524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2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7704FFC-6140-40CB-99C8-5C25EC2A0C0A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C08D780-A173-4975-B155-813ACFF2A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AD417701-449F-4090-9E14-2BE8BE381E3D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88B07FC-E1CF-46D9-A825-DA1B42FC3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79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C63CD32-863B-4234-B866-4F600B7A7B0B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396468B-7B31-4217-AF00-72B8BC2D9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104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3EABB19F-ECE1-435A-A73D-C32CE0855676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4EA2916-96F7-47E7-A4D5-7269D578B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2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6ED32336-D112-4AFB-942C-84C9BFDD88A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DCC47C11-540C-4012-A7DD-B209B0E298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06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78689" y="318734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506694" y="3416048"/>
            <a:ext cx="6802482" cy="494412"/>
          </a:xfrm>
        </p:spPr>
        <p:txBody>
          <a:bodyPr anchor="ctr">
            <a:noAutofit/>
          </a:bodyPr>
          <a:lstStyle>
            <a:lvl1pPr>
              <a:defRPr sz="4400" b="1" i="0" spc="0" baseline="0">
                <a:solidFill>
                  <a:srgbClr val="FFFFFF"/>
                </a:solidFill>
                <a:latin typeface="Georgia Pro Cond" panose="02040506050405020303" pitchFamily="18" charset="0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526131" y="2945804"/>
            <a:ext cx="3700462" cy="336549"/>
          </a:xfrm>
        </p:spPr>
        <p:txBody>
          <a:bodyPr anchor="ctr">
            <a:noAutofit/>
          </a:bodyPr>
          <a:lstStyle>
            <a:lvl1pPr marL="0" indent="0">
              <a:buNone/>
              <a:defRPr sz="1600" b="1" i="0" spc="5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</p:spTree>
    <p:extLst>
      <p:ext uri="{BB962C8B-B14F-4D97-AF65-F5344CB8AC3E}">
        <p14:creationId xmlns:p14="http://schemas.microsoft.com/office/powerpoint/2010/main" val="2539666262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1CA4495-5538-4075-A7F9-0F43B314986E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01ECA84E-0937-4A1C-B926-CDD7A108A9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79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B0FC83C-BABB-411E-A012-B9330488346B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C1C10EE4-FCA8-46F7-88F0-DF8BF0DDBD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965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F647A422-E869-4EB4-BF58-DF2ABE427C70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fld id="{5692FA48-FB27-41C9-9D21-680745001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78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541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87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94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2936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0465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38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78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824" y="267533"/>
            <a:ext cx="8004391" cy="638906"/>
          </a:xfrm>
        </p:spPr>
        <p:txBody>
          <a:bodyPr>
            <a:noAutofit/>
          </a:bodyPr>
          <a:lstStyle>
            <a:lvl1pPr>
              <a:defRPr sz="4000" b="1" i="0" cap="none" spc="0">
                <a:solidFill>
                  <a:srgbClr val="C00000"/>
                </a:solidFill>
                <a:latin typeface="BentonSans Black" panose="02000503000000020004" pitchFamily="50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56000" y="472141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073417"/>
            <a:ext cx="8015594" cy="5022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2103219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414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5096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09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400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13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0443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5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7462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3887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84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5303" y="239413"/>
            <a:ext cx="4560579" cy="1271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C00000"/>
                </a:solidFill>
                <a:latin typeface="Lucida Bright" panose="02040602050505020304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25304" y="1733266"/>
            <a:ext cx="4560579" cy="435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73059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tab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280899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9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2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51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593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769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28302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53662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55339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398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374015" y="6356351"/>
            <a:ext cx="2057400" cy="365125"/>
          </a:xfrm>
        </p:spPr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5914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5206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542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24" name="Rectangle 23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Picture 25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  <p:sp>
        <p:nvSpPr>
          <p:cNvPr id="28" name="Title 1"/>
          <p:cNvSpPr>
            <a:spLocks noGrp="1"/>
          </p:cNvSpPr>
          <p:nvPr>
            <p:ph type="ctrTitle" hasCustomPrompt="1"/>
          </p:nvPr>
        </p:nvSpPr>
        <p:spPr>
          <a:xfrm>
            <a:off x="530027" y="343884"/>
            <a:ext cx="8004391" cy="638906"/>
          </a:xfrm>
        </p:spPr>
        <p:txBody>
          <a:bodyPr>
            <a:normAutofit/>
          </a:bodyPr>
          <a:lstStyle>
            <a:lvl1pPr>
              <a:defRPr sz="3200" b="1" i="0" cap="none" spc="0">
                <a:solidFill>
                  <a:schemeClr val="bg1"/>
                </a:solidFill>
                <a:latin typeface="Lucida Bright" panose="02040602050505020304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idx="1" hasCustomPrompt="1"/>
          </p:nvPr>
        </p:nvSpPr>
        <p:spPr>
          <a:xfrm>
            <a:off x="518824" y="1308100"/>
            <a:ext cx="8015594" cy="478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72474237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5257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229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4167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665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55087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5168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1783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664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7838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587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5564910" y="0"/>
            <a:ext cx="3570941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5303" y="6336171"/>
            <a:ext cx="387197" cy="5289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 descr="tab-rgb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798" y="6401517"/>
            <a:ext cx="258207" cy="327725"/>
          </a:xfrm>
          <a:prstGeom prst="rect">
            <a:avLst/>
          </a:prstGeom>
        </p:spPr>
      </p:pic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5844" y="290213"/>
            <a:ext cx="4560579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200" b="1" i="0" spc="0">
                <a:solidFill>
                  <a:srgbClr val="FFFFFF"/>
                </a:solidFill>
                <a:latin typeface="Lucida Bright" panose="02040602050505020304" pitchFamily="18" charset="0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525304" y="1676400"/>
            <a:ext cx="4560579" cy="4416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742950" indent="-28575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buFont typeface="Arial"/>
              <a:buChar char="•"/>
              <a:defRPr sz="1800">
                <a:solidFill>
                  <a:srgbClr val="FFFFFF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895956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1006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686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249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4505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236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3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100"/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370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8" name="Rectangle 17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16117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0788" y="6336171"/>
            <a:ext cx="9228667" cy="528963"/>
            <a:chOff x="-30788" y="4661517"/>
            <a:chExt cx="9228667" cy="528963"/>
          </a:xfrm>
        </p:grpSpPr>
        <p:sp>
          <p:nvSpPr>
            <p:cNvPr id="17" name="Rectangle 16"/>
            <p:cNvSpPr/>
            <p:nvPr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 descr="tab-rgb.eps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030972" y="4823737"/>
              <a:ext cx="3613600" cy="2308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900" dirty="0">
                  <a:solidFill>
                    <a:srgbClr val="FFFFFF"/>
                  </a:solidFill>
                </a:rPr>
                <a:t>INDIANA UNIVERSITY BLOOMINGTON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695281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536603" y="907197"/>
            <a:ext cx="7859185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2pPr>
            <a:lvl3pPr marL="9144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3pPr>
            <a:lvl4pPr marL="137160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16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631042" y="5943053"/>
            <a:ext cx="5157379" cy="922081"/>
            <a:chOff x="631042" y="4235585"/>
            <a:chExt cx="5157379" cy="922081"/>
          </a:xfrm>
        </p:grpSpPr>
        <p:pic>
          <p:nvPicPr>
            <p:cNvPr id="18" name="Picture 17" descr="IUB_ftp.H.201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0367" y="4326067"/>
              <a:ext cx="4418054" cy="463183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631042" y="4235585"/>
              <a:ext cx="536130" cy="922081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 descr="tab-rgb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345" y="4326066"/>
              <a:ext cx="357525" cy="4537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913104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1891" y="846139"/>
            <a:ext cx="7354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892" y="2119918"/>
            <a:ext cx="6802482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7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743" r:id="rId11"/>
  </p:sldLayoutIdLst>
  <p:transition spd="slow">
    <p:push dir="u"/>
  </p:transition>
  <p:txStyles>
    <p:titleStyle>
      <a:lvl1pPr algn="l" defTabSz="457200" rtl="0" eaLnBrk="1" latinLnBrk="0" hangingPunct="1">
        <a:spcBef>
          <a:spcPct val="0"/>
        </a:spcBef>
        <a:buNone/>
        <a:defRPr sz="4000" b="1" i="0" u="none" kern="100" spc="0">
          <a:solidFill>
            <a:srgbClr val="C00000"/>
          </a:solidFill>
          <a:latin typeface="Lucida Bright" panose="02040602050505020304" pitchFamily="18" charset="0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b="0" i="0" u="none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A878891-4EDF-4802-AD16-EC41D4BE2F44}" type="datetimeFigureOut">
              <a:rPr lang="en-US"/>
              <a:pPr>
                <a:defRPr/>
              </a:pPr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1ECF4B8-BBB3-4C5D-8A4F-6C3B3E311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5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14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3099-4052-44CA-AB77-D93AC19E6FEF}" type="datetimeFigureOut">
              <a:rPr lang="en-US" smtClean="0"/>
              <a:pPr/>
              <a:t>5/16/2018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409CB-FF4D-4310-AB5C-03A4A63479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138126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7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10/19/2017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0547C-D32D-4A6F-8C9C-67D434304B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rodl.org/index.php/irrodl/article/view/2448/365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jp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stats-and-trends-2017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stats-and-trends-201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15c91ef56bc82909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15c92e46354b1a42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cid:ii_15c92e49961fb568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s-stats-and-trends-2017/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ass-central.com/report/mooc-providers-list/" TargetMode="Externa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class-central.com/report/futurelearn-coventry-university-roll-50-online-degrees/" TargetMode="External"/><Relationship Id="rId1" Type="http://schemas.openxmlformats.org/officeDocument/2006/relationships/slideLayout" Target="../slideLayouts/slideLayout3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aer.sagepub.com/content/early/2015/05/08/0002831215584621" TargetMode="External"/><Relationship Id="rId1" Type="http://schemas.openxmlformats.org/officeDocument/2006/relationships/slideLayout" Target="../slideLayouts/slideLayout5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moocsbook.com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ursetalk.com/" TargetMode="External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036013151400178X" TargetMode="External"/><Relationship Id="rId1" Type="http://schemas.openxmlformats.org/officeDocument/2006/relationships/slideLayout" Target="../slideLayouts/slideLayout57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iningshare.com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A6C0CB-304F-4416-9F85-A8DC7643C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471" y="775508"/>
            <a:ext cx="6818082" cy="2778852"/>
          </a:xfrm>
        </p:spPr>
        <p:txBody>
          <a:bodyPr>
            <a:noAutofit/>
          </a:bodyPr>
          <a:lstStyle/>
          <a:p>
            <a:r>
              <a:rPr lang="en-US" sz="4000" dirty="0"/>
              <a:t>MOOC Instructor Research: Motivations, Considerations, and </a:t>
            </a:r>
            <a:r>
              <a:rPr lang="en-US" sz="4000" dirty="0" err="1"/>
              <a:t>Personalizations</a:t>
            </a:r>
            <a:r>
              <a:rPr lang="en-US" sz="4000" dirty="0"/>
              <a:t> in the Design of Instruction for the Masses</a:t>
            </a: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5A7D227A-CE6D-4F78-A327-614EDBC157B7}"/>
              </a:ext>
            </a:extLst>
          </p:cNvPr>
          <p:cNvSpPr txBox="1">
            <a:spLocks/>
          </p:cNvSpPr>
          <p:nvPr/>
        </p:nvSpPr>
        <p:spPr>
          <a:xfrm>
            <a:off x="1436968" y="3713278"/>
            <a:ext cx="6756055" cy="2151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00" spc="0" baseline="0">
                <a:solidFill>
                  <a:schemeClr val="bg1"/>
                </a:solidFill>
                <a:latin typeface="Berlin Sans FB Demi" panose="020E0802020502020306" pitchFamily="34" charset="0"/>
                <a:ea typeface="+mj-ea"/>
                <a:cs typeface="Arial"/>
              </a:defRPr>
            </a:lvl1pPr>
          </a:lstStyle>
          <a:p>
            <a:pPr algn="ctr"/>
            <a:endParaRPr lang="en-US" dirty="0">
              <a:latin typeface="BentonSansCond Light" panose="02000606030000020004" pitchFamily="50" charset="0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8CF0132D-E6DA-4F87-801A-0CDE320AC11C}"/>
              </a:ext>
            </a:extLst>
          </p:cNvPr>
          <p:cNvSpPr txBox="1">
            <a:spLocks/>
          </p:cNvSpPr>
          <p:nvPr/>
        </p:nvSpPr>
        <p:spPr>
          <a:xfrm>
            <a:off x="2481416" y="3699921"/>
            <a:ext cx="4409768" cy="17539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u="none" kern="100" spc="0" baseline="0">
                <a:solidFill>
                  <a:schemeClr val="bg1"/>
                </a:solidFill>
                <a:latin typeface="Berlin Sans FB Demi" panose="020E0802020502020306" pitchFamily="34" charset="0"/>
                <a:ea typeface="+mj-ea"/>
                <a:cs typeface="Arial"/>
              </a:defRPr>
            </a:lvl1pPr>
          </a:lstStyle>
          <a:p>
            <a:pPr algn="ctr"/>
            <a:r>
              <a:rPr lang="en-US" sz="3200" dirty="0">
                <a:latin typeface="BentonSansCond Book" panose="02000606040000020004" pitchFamily="50" charset="0"/>
              </a:rPr>
              <a:t>Curtis J. Bonk</a:t>
            </a:r>
          </a:p>
          <a:p>
            <a:pPr algn="ctr"/>
            <a:r>
              <a:rPr lang="en-US" sz="3200" dirty="0">
                <a:latin typeface="BentonSansCond Book" panose="02000606040000020004" pitchFamily="50" charset="0"/>
              </a:rPr>
              <a:t>Meina Zhu</a:t>
            </a:r>
          </a:p>
          <a:p>
            <a:pPr algn="ctr"/>
            <a:r>
              <a:rPr lang="en-US" sz="3200" dirty="0" err="1">
                <a:latin typeface="BentonSansCond Book" panose="02000606040000020004" pitchFamily="50" charset="0"/>
              </a:rPr>
              <a:t>Annisa</a:t>
            </a:r>
            <a:r>
              <a:rPr lang="en-US" sz="3200" dirty="0">
                <a:latin typeface="BentonSansCond Book" panose="02000606040000020004" pitchFamily="50" charset="0"/>
              </a:rPr>
              <a:t> Sari</a:t>
            </a:r>
          </a:p>
          <a:p>
            <a:pPr algn="ctr"/>
            <a:r>
              <a:rPr lang="en-US" sz="3200" dirty="0">
                <a:latin typeface="BentonSansCond Book" panose="02000606040000020004" pitchFamily="50" charset="0"/>
              </a:rPr>
              <a:t>Indiana University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628FCA4-0BD4-49E4-B890-F2D361ABF5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6279762"/>
            <a:ext cx="9144000" cy="370205"/>
          </a:xfrm>
        </p:spPr>
        <p:txBody>
          <a:bodyPr anchor="ctr">
            <a:noAutofit/>
          </a:bodyPr>
          <a:lstStyle>
            <a:lvl1pPr marL="0" indent="0">
              <a:buNone/>
              <a:defRPr sz="1100" b="1" spc="8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of Education, IST                                           INDIANA UNIVERSITY BLOOMINGTON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5D3FFAC-0846-4CC8-8C2F-B82A3BBDA8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27" y="3699921"/>
            <a:ext cx="2660073" cy="16583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F1399EE-2EA9-42B8-ADD5-7B19357A57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4966"/>
            <a:ext cx="2822540" cy="14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5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2BE-193A-46DA-8839-95769CD1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70" y="794768"/>
            <a:ext cx="7613178" cy="1887472"/>
          </a:xfrm>
        </p:spPr>
        <p:txBody>
          <a:bodyPr/>
          <a:lstStyle/>
          <a:p>
            <a:pPr algn="ctr"/>
            <a:r>
              <a:rPr lang="en-US" sz="6000" dirty="0"/>
              <a:t>MOOC Research </a:t>
            </a:r>
            <a:br>
              <a:rPr lang="en-US" sz="6000" dirty="0"/>
            </a:br>
            <a:r>
              <a:rPr lang="en-US" sz="6000" dirty="0"/>
              <a:t>(5 studies)</a:t>
            </a:r>
          </a:p>
        </p:txBody>
      </p:sp>
      <p:pic>
        <p:nvPicPr>
          <p:cNvPr id="8" name="Picture 8" descr="https://www.openeducationeuropa.eu/sites/default/files/legacy_files/news/MOOC_research_spotlight.gif">
            <a:extLst>
              <a:ext uri="{FF2B5EF4-FFF2-40B4-BE49-F238E27FC236}">
                <a16:creationId xmlns:a16="http://schemas.microsoft.com/office/drawing/2014/main" id="{3082CD53-A55F-4BBC-A5E3-5337A8BA1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76" y="3148584"/>
            <a:ext cx="4663440" cy="3611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2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#1: MOOC Research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F3A225-A388-4E23-9437-933AE975D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318" y="3876519"/>
            <a:ext cx="4624931" cy="298148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628650" y="1959769"/>
            <a:ext cx="8343900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ct val="160000"/>
              </a:lnSpc>
            </a:pPr>
            <a:r>
              <a:rPr lang="en-US" sz="2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Systematic Review of Research Methods and Topics of the Empirical MOOC Literature (2014-2016) </a:t>
            </a:r>
          </a:p>
          <a:p>
            <a:pPr algn="ctr" defTabSz="685800">
              <a:lnSpc>
                <a:spcPct val="160000"/>
              </a:lnSpc>
            </a:pPr>
            <a:r>
              <a:rPr lang="en-US" sz="135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 (2018). A Systematic Review of Research Methods and Topics of the Empirical MOOC Literature (2014-2016). </a:t>
            </a:r>
            <a:r>
              <a:rPr lang="en-US" sz="135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Internet and Higher Education. </a:t>
            </a:r>
            <a:r>
              <a:rPr lang="en-US" sz="135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37,31-39.</a:t>
            </a:r>
          </a:p>
        </p:txBody>
      </p:sp>
    </p:spTree>
    <p:extLst>
      <p:ext uri="{BB962C8B-B14F-4D97-AF65-F5344CB8AC3E}">
        <p14:creationId xmlns:p14="http://schemas.microsoft.com/office/powerpoint/2010/main" val="13520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FC5A53D-4BDB-4C4D-979E-4C90E3E48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40573"/>
              </p:ext>
            </p:extLst>
          </p:nvPr>
        </p:nvGraphicFramePr>
        <p:xfrm>
          <a:off x="156455" y="2231136"/>
          <a:ext cx="8935385" cy="3888411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2564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2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4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43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5111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Quantitative 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Qualitative 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Mixed methods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920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Student-focused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39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920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Design-focused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19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12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9592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Context and impact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9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5296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Instructor-focused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76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7">
            <a:extLst>
              <a:ext uri="{FF2B5EF4-FFF2-40B4-BE49-F238E27FC236}">
                <a16:creationId xmlns:a16="http://schemas.microsoft.com/office/drawing/2014/main" id="{6D406ABF-6192-41A2-AFB7-DA4AD052367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447368" y="2186053"/>
          <a:ext cx="6662489" cy="4278508"/>
        </p:xfrm>
        <a:graphic>
          <a:graphicData uri="http://schemas.openxmlformats.org/drawingml/2006/table">
            <a:tbl>
              <a:tblPr firstRow="1" firstCol="1" bandRow="1">
                <a:tableStyleId>{7E9639D4-E3E2-4D34-9284-5A2195B3D0D7}</a:tableStyleId>
              </a:tblPr>
              <a:tblGrid>
                <a:gridCol w="3810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0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1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30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International Review of Research in Open and Distance Learning (IRRODL)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Computers &amp; Education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British Journal of Educational Technology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Online Learning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Distance Education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Educational Media International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Internet and Higher Education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 of Computer Assisted Learning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Computers in Human Behavior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 Learning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 of Online Learning and Teaching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5504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Journal of Asynchronous Learning Network</a:t>
                      </a:r>
                    </a:p>
                  </a:txBody>
                  <a:tcPr marL="37737" marR="37737" marT="37737" marB="3773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a:txBody>
                  <a:tcPr marL="37737" marR="37737" marT="37737" marB="3773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9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415C10-2AE7-485F-9B4C-8BD19CFEFB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018" y="2586287"/>
            <a:ext cx="6600260" cy="3771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en-US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 of MOOC Research Team Members (2014-2016)</a:t>
            </a: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257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RQ1: What are the research methods researchers employed in empirical MOOC studies?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98F4C5F-C1CC-4E02-97A0-1CD6D0AC88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6691489"/>
              </p:ext>
            </p:extLst>
          </p:nvPr>
        </p:nvGraphicFramePr>
        <p:xfrm>
          <a:off x="1077276" y="3057398"/>
          <a:ext cx="7093743" cy="298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440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RQ1: What are the research methods researchers employed in empirical MOOC studies?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BDD75E-1E44-43F9-9FF3-0D93AEE2A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6080" y="3115499"/>
            <a:ext cx="5416135" cy="31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8000" y="2084832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RQ1: What are the research methods researchers employed in empirical MOOC studies?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682569-9CBF-4D02-AF27-47C402E6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095" y="2884631"/>
            <a:ext cx="5561030" cy="332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4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in MOOCs (2014-2016)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Lee, M. M.,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274098" y="2353228"/>
            <a:ext cx="6069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Focus of MOOC Research (2014-2016)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436DA-C2C4-4E10-A9D1-C083B49500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32" y="2722560"/>
            <a:ext cx="6177738" cy="353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86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18" y="491029"/>
            <a:ext cx="8432070" cy="638906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Quotes: </a:t>
            </a:r>
            <a:r>
              <a:rPr lang="en-US" sz="32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Veletsianos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 (2015-2016)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77" y="1255776"/>
            <a:ext cx="6827520" cy="4791456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gain a deeper and more diverse understanding of the MOOC phenomenon, researchers need to use multiple research approaches (e.g., ethnography, phenomenology, discourse analysis) add content to them.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 (p. 583.)</a:t>
            </a:r>
            <a:br>
              <a:rPr lang="en-US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Veletsianos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Collier, &amp; Schneider (2015, May), Digging deeper into learners’ experiences in MOOCs: Participation in social networks outside of MOOCs, notetaking and contexts surrounding content consumption. 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BJET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</a:t>
            </a:r>
            <a:r>
              <a:rPr lang="en-US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(3), 570-587.</a:t>
            </a:r>
          </a:p>
          <a:p>
            <a:pPr marL="0" indent="0">
              <a:spcAft>
                <a:spcPts val="0"/>
              </a:spcAft>
              <a:buNone/>
            </a:pP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400" b="1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Dependence on Particular Research Methods May Restrict our Understanding of MOOCs.</a:t>
            </a: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  <a:endParaRPr lang="en-US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George </a:t>
            </a:r>
            <a:r>
              <a:rPr lang="en-US" sz="14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Veletsianos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Peter Shepherdson’s Study (2016). Systematic Analysis and Synthesis of the Empirical MOOC Literature Published in 2013-2015. </a:t>
            </a:r>
            <a:r>
              <a:rPr lang="en-US" sz="14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IRRODL</a:t>
            </a:r>
            <a:r>
              <a:rPr lang="en-US" sz="1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http://www.irrodl.org/index.php/irrodl/article/view/2448/3655</a:t>
            </a:r>
            <a:r>
              <a:rPr lang="en-US" sz="7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lvl="1">
              <a:lnSpc>
                <a:spcPct val="170000"/>
              </a:lnSpc>
            </a:pPr>
            <a:endParaRPr lang="en-US" sz="1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FB205-37CD-4A33-AE6A-585D0A9E28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696" y="4292093"/>
            <a:ext cx="1670303" cy="20911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9D473D2-263F-4E08-84EE-C521818F8D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9" t="5636" r="31694"/>
          <a:stretch/>
        </p:blipFill>
        <p:spPr>
          <a:xfrm>
            <a:off x="7455407" y="1199785"/>
            <a:ext cx="1670303" cy="22288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3A97C1-07F9-46FE-A461-D29DCC2CAED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666" t="22906" r="15333" b="7610"/>
          <a:stretch/>
        </p:blipFill>
        <p:spPr>
          <a:xfrm>
            <a:off x="7455407" y="3281758"/>
            <a:ext cx="1706880" cy="101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49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341376"/>
            <a:ext cx="8247224" cy="187756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December 25, 2016 vs. January 22, 2018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Review of MOOCs Stats and Trends in 2017, </a:t>
            </a:r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https://www.class-central.com/report/moocs-stats-and-trends-2017/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43FAA2-859F-471B-B815-A0CDDD0290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4" t="9645" r="26227" b="20667"/>
          <a:stretch/>
        </p:blipFill>
        <p:spPr>
          <a:xfrm>
            <a:off x="2595878" y="2487168"/>
            <a:ext cx="4093115" cy="3657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A12914-50D9-4ECB-8869-5165DE7B69D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826" r="1666" b="2695"/>
          <a:stretch/>
        </p:blipFill>
        <p:spPr>
          <a:xfrm>
            <a:off x="870535" y="2398052"/>
            <a:ext cx="7543800" cy="383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#2: MOOC Research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endParaRPr lang="en-US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628650" y="1959769"/>
            <a:ext cx="8058150" cy="1071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A Systematic Review of MOOC Research Methods and Topics: 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/>
            <a:r>
              <a:rPr lang="en-US" sz="2100" b="1" dirty="0">
                <a:solidFill>
                  <a:prstClr val="black"/>
                </a:solidFill>
                <a:latin typeface="Calibri" panose="020F0502020204030204"/>
              </a:rPr>
              <a:t>Comparing 2014-2016 and 2016-2017</a:t>
            </a:r>
            <a:endParaRPr lang="en-US" sz="2100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685800">
              <a:lnSpc>
                <a:spcPct val="160000"/>
              </a:lnSpc>
            </a:pPr>
            <a:r>
              <a:rPr lang="en-US" sz="135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 (2018). To be presented at Ed Media Amsterdam.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9F6A61-3A38-4F7B-922B-887B9A0CAF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06" y="3343476"/>
            <a:ext cx="4719638" cy="26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1772998" y="2278519"/>
            <a:ext cx="5702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Figure 2</a:t>
            </a:r>
            <a:r>
              <a:rPr lang="en-US" b="1" dirty="0"/>
              <a:t>.</a:t>
            </a:r>
            <a:r>
              <a:rPr lang="en-US" b="1" i="1" dirty="0"/>
              <a:t> </a:t>
            </a:r>
            <a:r>
              <a:rPr lang="en-US" b="1" dirty="0"/>
              <a:t>Research methods used in empirical MOOCs studies (2016 – 2017) (n=51)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A309187-E4C6-4AB2-B900-4D659A1B4E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5271985"/>
              </p:ext>
            </p:extLst>
          </p:nvPr>
        </p:nvGraphicFramePr>
        <p:xfrm>
          <a:off x="2082840" y="3015659"/>
          <a:ext cx="5082615" cy="308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64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4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Data collection methods used in empirical MOOCs studies (2016 – 2017) (n=51) (Note: some studies contain more than one data collection method)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AAB1B8-3C0F-46EA-8453-5CD80A8F04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7093986"/>
              </p:ext>
            </p:extLst>
          </p:nvPr>
        </p:nvGraphicFramePr>
        <p:xfrm>
          <a:off x="1880948" y="3395536"/>
          <a:ext cx="5486400" cy="253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895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 </a:t>
            </a:r>
            <a:r>
              <a:rPr lang="en-US" i="1" dirty="0"/>
              <a:t>Figure 6</a:t>
            </a:r>
            <a:r>
              <a:rPr lang="en-US" dirty="0"/>
              <a:t>. Specific data analysis methods for MOOC research (2014-2016 and 2016 – 2017)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9C19ACE-59F1-4685-8E13-EA87BC37CF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534270"/>
              </p:ext>
            </p:extLst>
          </p:nvPr>
        </p:nvGraphicFramePr>
        <p:xfrm>
          <a:off x="2278458" y="3201849"/>
          <a:ext cx="5196840" cy="315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802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8</a:t>
            </a:r>
            <a:r>
              <a:rPr lang="en-US" dirty="0"/>
              <a:t>.</a:t>
            </a:r>
            <a:r>
              <a:rPr lang="en-US" i="1" dirty="0"/>
              <a:t> </a:t>
            </a:r>
            <a:r>
              <a:rPr lang="en-US" dirty="0"/>
              <a:t>Primary/general focus of MOOC delivery (2016 – 2017) (n=51) (Note: some studies contain more than one area of focus)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85C4625-E602-4252-850F-2E9440891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6113701"/>
              </p:ext>
            </p:extLst>
          </p:nvPr>
        </p:nvGraphicFramePr>
        <p:xfrm>
          <a:off x="2622331" y="325217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47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267532"/>
            <a:ext cx="8210648" cy="1817300"/>
          </a:xfrm>
        </p:spPr>
        <p:txBody>
          <a:bodyPr/>
          <a:lstStyle/>
          <a:p>
            <a:pPr algn="ctr"/>
            <a:r>
              <a:rPr lang="en-US" sz="3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Systematic Review of Research Methods and Topics in MOOCs:</a:t>
            </a:r>
            <a: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Comparing 2014-2016 and 2016-2017</a:t>
            </a:r>
            <a:br>
              <a:rPr lang="en-US" sz="36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zh-CN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8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Zhu, M., Sari, A., &amp; Bonk, C. J., 2018)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3EBB6-F0DB-48AC-8768-3434A0556028}"/>
              </a:ext>
            </a:extLst>
          </p:cNvPr>
          <p:cNvSpPr/>
          <p:nvPr/>
        </p:nvSpPr>
        <p:spPr>
          <a:xfrm>
            <a:off x="861848" y="2278519"/>
            <a:ext cx="66134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Figure 12</a:t>
            </a:r>
            <a:r>
              <a:rPr lang="en-US" dirty="0"/>
              <a:t>. Countries of MOOC delivery in which the research was conducted (2014 – 2017) (n=197) (Note: this figure only includes the main countries)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C765A1F-A5B2-46B3-8002-E41E700856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1218799"/>
              </p:ext>
            </p:extLst>
          </p:nvPr>
        </p:nvGraphicFramePr>
        <p:xfrm>
          <a:off x="2338148" y="339553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209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14" y="477982"/>
            <a:ext cx="8046841" cy="1485900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Steps Rationale…</a:t>
            </a:r>
            <a:b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Background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494" y="2091759"/>
            <a:ext cx="7778479" cy="3846225"/>
          </a:xfrm>
        </p:spPr>
        <p:txBody>
          <a:bodyPr>
            <a:noAutofit/>
          </a:bodyPr>
          <a:lstStyle/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can be beneficial to both learners and instructors </a:t>
            </a:r>
          </a:p>
          <a:p>
            <a:pPr marL="914400" lvl="2" indent="0">
              <a:spcAft>
                <a:spcPts val="0"/>
              </a:spcAft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(Hew &amp; Cheung, 2014)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Instructors are one of the five main components of MOOCs; the other four are learners, topic, material, and context </a:t>
            </a:r>
          </a:p>
          <a:p>
            <a:pPr marL="914400" lvl="2" indent="0">
              <a:spcAft>
                <a:spcPts val="0"/>
              </a:spcAft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(Kop, 2011 )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Few studies have examined instructional design from MOOC instructors’ perspectives </a:t>
            </a:r>
          </a:p>
          <a:p>
            <a:pPr marL="914400" lvl="2" indent="0">
              <a:spcAft>
                <a:spcPts val="0"/>
              </a:spcAft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Margaryan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2015; Ross, Sinclair, Knox, Bayne, &amp; Macleod, 2014; Watson et al., 2016)</a:t>
            </a:r>
          </a:p>
        </p:txBody>
      </p:sp>
    </p:spTree>
    <p:extLst>
      <p:ext uri="{BB962C8B-B14F-4D97-AF65-F5344CB8AC3E}">
        <p14:creationId xmlns:p14="http://schemas.microsoft.com/office/powerpoint/2010/main" val="391664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7E52BE-193A-46DA-8839-95769CD13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38" y="1136144"/>
            <a:ext cx="7857018" cy="1521712"/>
          </a:xfrm>
        </p:spPr>
        <p:txBody>
          <a:bodyPr/>
          <a:lstStyle/>
          <a:p>
            <a:pPr algn="ctr"/>
            <a:r>
              <a:rPr lang="en-US" sz="6000" dirty="0"/>
              <a:t>Research Design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5FB8F7-3ECB-4281-BABD-E96334E613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0613"/>
            <a:ext cx="9144000" cy="368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3" y="262759"/>
            <a:ext cx="8115957" cy="18881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#3: MOOC Instructor Personalization and Addressing Learner Diversity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986330" y="1959769"/>
            <a:ext cx="770047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Bonk, C. J., Zhu, M., Kim, M., Xu, S., Sabir, N., &amp; Sari, A. (in press). Pushing toward a more personalized MOOC: Exploring instructor selected activities, resources, and technologies for MOOC design and implementation.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International Review of Research on Open and Distributed Learning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(IRRODL).</a:t>
            </a:r>
          </a:p>
          <a:p>
            <a:pPr lvl="0"/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CBA742-08BD-4E40-A648-E37BE29F6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791" y="3603635"/>
            <a:ext cx="4885340" cy="3254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9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189186"/>
            <a:ext cx="8050924" cy="1818289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 instructor departmental or primary discipline affiliations (n=150)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CC4436D-1314-4997-A1D8-4B6E76387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2343420"/>
              </p:ext>
            </p:extLst>
          </p:nvPr>
        </p:nvGraphicFramePr>
        <p:xfrm>
          <a:off x="1709639" y="2007476"/>
          <a:ext cx="5489947" cy="4078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834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606744"/>
            <a:ext cx="8196350" cy="1368359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22, 2018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Review of MOOCs Stats and Trends in 2017, </a:t>
            </a:r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https://www.class-central.com/report/moocs-stats-and-trends-2017/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12E026D-876F-4F1E-811A-0DE703369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04" y="2328672"/>
            <a:ext cx="8054590" cy="402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30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704" y="578070"/>
            <a:ext cx="7998372" cy="1618592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Size of most recent MOOC enrollments for survey respondents (n= 150)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50DB9AE-98F7-4AE7-B15F-8D7BB59EEA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6824454"/>
              </p:ext>
            </p:extLst>
          </p:nvPr>
        </p:nvGraphicFramePr>
        <p:xfrm>
          <a:off x="1907759" y="2349719"/>
          <a:ext cx="4655820" cy="3924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917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1" y="346842"/>
            <a:ext cx="7998372" cy="1618592"/>
          </a:xfrm>
        </p:spPr>
        <p:txBody>
          <a:bodyPr/>
          <a:lstStyle/>
          <a:p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MOOC instructor prior experience teaching fully online and blended courses prior to teaching their most recent MOOC (Note: on a scale of 1 (low) to 10 (high) (n= 148))</a:t>
            </a:r>
          </a:p>
        </p:txBody>
      </p:sp>
      <p:pic>
        <p:nvPicPr>
          <p:cNvPr id="5" name="Picture 4" descr="Inline image 1">
            <a:extLst>
              <a:ext uri="{FF2B5EF4-FFF2-40B4-BE49-F238E27FC236}">
                <a16:creationId xmlns:a16="http://schemas.microsoft.com/office/drawing/2014/main" id="{65DE9D4F-8C4C-479D-B497-E7AC2F3BB9A4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20" y="2257095"/>
            <a:ext cx="6768169" cy="38389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43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111" y="346842"/>
            <a:ext cx="7998372" cy="1618592"/>
          </a:xfrm>
        </p:spPr>
        <p:txBody>
          <a:bodyPr/>
          <a:lstStyle/>
          <a:p>
            <a:r>
              <a:rPr lang="en-US" sz="29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2</a:t>
            </a:r>
            <a:r>
              <a:rPr lang="en-US" sz="29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MOOC instructor involvement in designing course content for the MOOC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on a scale of 1 (low) to 10 (high) (n=152)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A7E70C9-C008-4E2F-A39F-DF5CBBD5CA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061957"/>
              </p:ext>
            </p:extLst>
          </p:nvPr>
        </p:nvGraphicFramePr>
        <p:xfrm>
          <a:off x="1608083" y="2039007"/>
          <a:ext cx="6159062" cy="4078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262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234" y="378372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3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Effort placed on meeting unique learner needs when designing most recent MOOC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on a scale of 1 (low) to 10 (high) (n=144)</a:t>
            </a:r>
            <a:endParaRPr lang="en-US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B117168-E4F7-49D1-8C15-BF3CE4524F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019653"/>
              </p:ext>
            </p:extLst>
          </p:nvPr>
        </p:nvGraphicFramePr>
        <p:xfrm>
          <a:off x="1697420" y="2320158"/>
          <a:ext cx="5617779" cy="3933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7486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4.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Effort placed on meeting unique learner needs when delivering most recent MOOC 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(Note: on a scale of 1 (low) to 10 (high) (n=144)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78EFC8B-3B41-4EC2-AFED-1341A94B27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992001"/>
              </p:ext>
            </p:extLst>
          </p:nvPr>
        </p:nvGraphicFramePr>
        <p:xfrm>
          <a:off x="1978899" y="2471409"/>
          <a:ext cx="5126093" cy="3561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2057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5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Number of MOOCs that offer different types of learner feedback (n=135)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 descr="Inline image 1">
            <a:extLst>
              <a:ext uri="{FF2B5EF4-FFF2-40B4-BE49-F238E27FC236}">
                <a16:creationId xmlns:a16="http://schemas.microsoft.com/office/drawing/2014/main" id="{ED672DAB-690E-4012-8358-D155DBC95A92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623" y="2545375"/>
            <a:ext cx="6473935" cy="35190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82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6.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Number of MOOCs that offer different types of learning system automation and adaptation (n=127)</a:t>
            </a:r>
          </a:p>
        </p:txBody>
      </p:sp>
      <p:pic>
        <p:nvPicPr>
          <p:cNvPr id="4" name="Picture 3" descr="Inline image 2">
            <a:extLst>
              <a:ext uri="{FF2B5EF4-FFF2-40B4-BE49-F238E27FC236}">
                <a16:creationId xmlns:a16="http://schemas.microsoft.com/office/drawing/2014/main" id="{C2F64987-4E2F-4363-BF37-1FC6D9B4B5DE}"/>
              </a:ext>
            </a:extLst>
          </p:cNvPr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26" y="2593196"/>
            <a:ext cx="7137061" cy="345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7.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MOOC instructor interest in learning new ways to personalize their next MOOC offering (Note: on a scale of 1 (low) to 10 (high) (n=134)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3070561-196C-4A11-8FEC-74AFD137B5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154540"/>
              </p:ext>
            </p:extLst>
          </p:nvPr>
        </p:nvGraphicFramePr>
        <p:xfrm>
          <a:off x="1589688" y="2572407"/>
          <a:ext cx="6395545" cy="3670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4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24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8</a:t>
            </a: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The perceived effort of MOOC instructors in addressing the needs of individuals from different cultural backgrounds and languages in their most recent MOOC (Note: on a scale of 1 (low) to 10 (high) (n= 141)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0535D08-F1D7-448B-8C3D-35BECC5DB4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279755"/>
              </p:ext>
            </p:extLst>
          </p:nvPr>
        </p:nvGraphicFramePr>
        <p:xfrm>
          <a:off x="1527614" y="2877205"/>
          <a:ext cx="6302594" cy="3271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330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6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9: 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instructors (n=133) instructional practices to address cultural diversity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2C8D21F-607F-4E2E-8816-4661136C4A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1746633"/>
              </p:ext>
            </p:extLst>
          </p:nvPr>
        </p:nvGraphicFramePr>
        <p:xfrm>
          <a:off x="1655599" y="2879385"/>
          <a:ext cx="5118100" cy="311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40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784" y="512064"/>
            <a:ext cx="8341758" cy="186352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January 22, 2018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Review of MOOCs Stats and Trends in 2017, </a:t>
            </a:r>
            <a:r>
              <a:rPr lang="en-US" sz="3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Shah, Class Central</a:t>
            </a:r>
            <a:b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https://www.class-central.com/report/moocs-stats-and-trends-2017/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image013">
            <a:extLst>
              <a:ext uri="{FF2B5EF4-FFF2-40B4-BE49-F238E27FC236}">
                <a16:creationId xmlns:a16="http://schemas.microsoft.com/office/drawing/2014/main" id="{C6953A28-7ED0-49C3-8A41-E6B822C96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7" y="2212369"/>
            <a:ext cx="7442925" cy="3868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3EDB00-1613-4F8D-A913-5CC82E935A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833" t="20538" r="41667" b="37190"/>
          <a:stretch/>
        </p:blipFill>
        <p:spPr>
          <a:xfrm>
            <a:off x="5727232" y="2899889"/>
            <a:ext cx="3052675" cy="1886484"/>
          </a:xfrm>
          <a:prstGeom prst="rect">
            <a:avLst/>
          </a:prstGeom>
        </p:spPr>
      </p:pic>
      <p:pic>
        <p:nvPicPr>
          <p:cNvPr id="5" name="Picture 2" descr="https://pbs.twimg.com/profile_images/430758166981124096/jz9Gtlkh.png">
            <a:extLst>
              <a:ext uri="{FF2B5EF4-FFF2-40B4-BE49-F238E27FC236}">
                <a16:creationId xmlns:a16="http://schemas.microsoft.com/office/drawing/2014/main" id="{DA14657E-0C7D-4FDA-9646-AF313AA22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162" y="4786373"/>
            <a:ext cx="1458126" cy="1458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9A314B-AE86-4C51-9FFC-C9A663D00C9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788" y="4749163"/>
            <a:ext cx="2434993" cy="137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0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F77B47-DF8A-4698-82A9-EC4EBBD38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1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Instructional Practices of MOOC Instructors to Address the Variety of Student Competencies and Needs (n=142)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A9AF6E-ED68-4BA0-8DEB-0F7E256A5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4" t="31122" r="35876" b="10827"/>
          <a:stretch/>
        </p:blipFill>
        <p:spPr>
          <a:xfrm>
            <a:off x="1331493" y="2446020"/>
            <a:ext cx="6391819" cy="383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83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F77B47-DF8A-4698-82A9-EC4EBBD385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7255" y="546538"/>
            <a:ext cx="8040413" cy="1807780"/>
          </a:xfrm>
        </p:spPr>
        <p:txBody>
          <a:bodyPr/>
          <a:lstStyle/>
          <a:p>
            <a:r>
              <a:rPr lang="en-US" sz="32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 2</a:t>
            </a: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Instructional Practices of MOOC Instructors to Address the Variety of Student Competencies and Needs (n=142)</a:t>
            </a: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DFA093-88CE-460F-B253-016D66408B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93" t="46045" r="39035" b="10976"/>
          <a:stretch/>
        </p:blipFill>
        <p:spPr>
          <a:xfrm>
            <a:off x="767255" y="2679032"/>
            <a:ext cx="7483643" cy="351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5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1DDDD7-EAC6-4BE0-96AC-E0782E7A0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45" t="7816" r="34633" b="2682"/>
          <a:stretch/>
        </p:blipFill>
        <p:spPr>
          <a:xfrm>
            <a:off x="1839310" y="115615"/>
            <a:ext cx="5150069" cy="613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7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438221"/>
            <a:ext cx="8004391" cy="638906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#3: Findings Recap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9" y="1233996"/>
            <a:ext cx="7376792" cy="474955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is a lack of learner monitoring and feedback (i.e., mostly self and peer monitoring/feedback).</a:t>
            </a:r>
          </a:p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emphasis on personalization in the design of the course than in the delivery of it.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Subtitles and transcripts are the most common ways to address cultural and linguistic differences.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Automated grading and feedback more prevalent than automated alerts, advice/counseling, and plagiarism detection.</a:t>
            </a:r>
          </a:p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Instructors have high interest in learning techniques for personalization in their next MOOC.</a:t>
            </a:r>
          </a:p>
          <a:p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A62F0-C326-4CCC-A266-6AE7C609B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76" y="1"/>
            <a:ext cx="169062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7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4" y="598020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Research Might Explore…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07" y="1544715"/>
            <a:ext cx="7430059" cy="455424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 instructional design practices for personalization and cultural sensitivity (e.g., f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ocus groups, content analyses, active participation in MOOCs, reviews of historical records, additional surveys, or a combo).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emerging technologies (AR, VR, personal digital assistants, and AI) can be used to address learner needs.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 to develop guidelines, frameworks, and models for more engaging, culturally sensitive, and personalized learning environments.</a:t>
            </a:r>
          </a:p>
        </p:txBody>
      </p:sp>
    </p:spTree>
    <p:extLst>
      <p:ext uri="{BB962C8B-B14F-4D97-AF65-F5344CB8AC3E}">
        <p14:creationId xmlns:p14="http://schemas.microsoft.com/office/powerpoint/2010/main" val="377324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11" y="8391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#4: MOOC Instructor Design Challenges and Considerations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628650" y="1959769"/>
            <a:ext cx="8058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Bonk, C., J., Zhu, M., &amp; Sari, A. (2018, April 14). </a:t>
            </a:r>
            <a:r>
              <a:rPr lang="en-US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 Motivations, Innovations, and Designs: Surveys, Interviews, and Course Reviews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Paper presented at the 2018 American Educational Research Association (AERA) annual meeting, New York City, NY</a:t>
            </a: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70DC3B-2256-42FA-8093-8FF040A7B6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096" y="3374016"/>
            <a:ext cx="6584731" cy="348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64" y="608909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Questions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864" y="1572768"/>
            <a:ext cx="7503512" cy="4267200"/>
          </a:xfrm>
        </p:spPr>
        <p:txBody>
          <a:bodyPr>
            <a:noAutofit/>
          </a:bodyPr>
          <a:lstStyle/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motivates instructors to offer MOOCs?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instructional innovations do MOOC instructors perceive?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instructors perceive as the strengths of their MOOCs?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would they redesign the MOOC?</a:t>
            </a:r>
          </a:p>
        </p:txBody>
      </p:sp>
    </p:spTree>
    <p:extLst>
      <p:ext uri="{BB962C8B-B14F-4D97-AF65-F5344CB8AC3E}">
        <p14:creationId xmlns:p14="http://schemas.microsoft.com/office/powerpoint/2010/main" val="13945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90" y="384464"/>
            <a:ext cx="8396765" cy="1222610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Methods-Data collection</a:t>
            </a:r>
            <a:b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Sequential mixed methods design (Creswell &amp; Clark, 2007)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03" y="1607074"/>
            <a:ext cx="8517022" cy="4167257"/>
          </a:xfrm>
        </p:spPr>
        <p:txBody>
          <a:bodyPr>
            <a:noAutofit/>
          </a:bodyPr>
          <a:lstStyle/>
          <a:p>
            <a:pPr marL="457200" lvl="1" indent="0"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Collection: </a:t>
            </a:r>
          </a:p>
          <a:p>
            <a:pPr marL="457200" lvl="1" indent="0">
              <a:spcAft>
                <a:spcPts val="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 surveys, (2) interviews, and (3) course reviews.</a:t>
            </a:r>
          </a:p>
          <a:p>
            <a:pPr marL="457200" lvl="1" indent="0">
              <a:spcAft>
                <a:spcPts val="0"/>
              </a:spcAft>
              <a:buNone/>
            </a:pPr>
            <a:endParaRPr lang="en-US" sz="2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Participants: 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143 survey participants (10% response rate)</a:t>
            </a:r>
          </a:p>
          <a:p>
            <a:pPr lvl="1">
              <a:spcAft>
                <a:spcPts val="0"/>
              </a:spcAft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 interviewees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734CD4-0567-429C-93DA-6C15B8F60F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" r="5362"/>
          <a:stretch/>
        </p:blipFill>
        <p:spPr>
          <a:xfrm>
            <a:off x="967602" y="4137638"/>
            <a:ext cx="6981444" cy="20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248" y="412067"/>
            <a:ext cx="8315460" cy="638906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Methods-Data collection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31520"/>
            <a:ext cx="8583559" cy="80231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instructors interviewed</a:t>
            </a:r>
          </a:p>
          <a:p>
            <a:pPr marL="457200" lvl="1" indent="0">
              <a:lnSpc>
                <a:spcPct val="170000"/>
              </a:lnSpc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D5EFAA4-7428-4D45-9D16-4B3681ACC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82308"/>
              </p:ext>
            </p:extLst>
          </p:nvPr>
        </p:nvGraphicFramePr>
        <p:xfrm>
          <a:off x="630315" y="1370426"/>
          <a:ext cx="7953244" cy="5019989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751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1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68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3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6153"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Countries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Subject areas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Platforms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Language and Literacy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Canvas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 U.S.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Chemistry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 health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FutureLearn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UK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Language and Literacy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FutureLearn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Hong Kong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Mainland China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Math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Psychology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Coursera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Australia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Public Health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Open2Study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Sweden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 Science</a:t>
                      </a:r>
                      <a:endParaRPr lang="en-US" sz="1200" b="1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edX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86153">
                <a:tc>
                  <a:txBody>
                    <a:bodyPr/>
                    <a:lstStyle/>
                    <a:p>
                      <a:pPr marL="0" marR="0" lvl="0" indent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12. 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India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Management 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edX</a:t>
                      </a:r>
                      <a:endParaRPr lang="en-US" sz="1200" b="1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8277" marR="582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39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992" y="426029"/>
            <a:ext cx="842467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Online or Blended Experience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03845E6-FAD2-49C9-97FF-2EF0BA0338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4959426"/>
              </p:ext>
            </p:extLst>
          </p:nvPr>
        </p:nvGraphicFramePr>
        <p:xfrm>
          <a:off x="650601" y="1064935"/>
          <a:ext cx="8314944" cy="5231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739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259" y="467224"/>
            <a:ext cx="8004391" cy="6389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areas (January 22, 2018)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04F832-AE4C-46EC-920D-4D9FEC1951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0037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1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28" y="380525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Prior MOOC Experience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C44A67C-7155-43CF-89FE-90E693C1E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569964"/>
              </p:ext>
            </p:extLst>
          </p:nvPr>
        </p:nvGraphicFramePr>
        <p:xfrm>
          <a:off x="571528" y="1251079"/>
          <a:ext cx="8442961" cy="466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698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2" y="316087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Subject Area of MOOC Taught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0E5C5F4A-2C42-47A5-B86A-6DE190678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718444"/>
              </p:ext>
            </p:extLst>
          </p:nvPr>
        </p:nvGraphicFramePr>
        <p:xfrm>
          <a:off x="783581" y="1048512"/>
          <a:ext cx="7474875" cy="5248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80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377261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Enrollments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918770-91A8-4557-AFFB-F70907EC2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06" y="1269890"/>
            <a:ext cx="7767426" cy="503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65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7" y="645485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Delivery Format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4092EE-5643-4C10-B141-75A87721E9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479" r="-467"/>
          <a:stretch/>
        </p:blipFill>
        <p:spPr>
          <a:xfrm>
            <a:off x="427937" y="1658112"/>
            <a:ext cx="8446373" cy="427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2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526217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in Course Design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826E634-7D8E-48A3-ABC1-82B098D5A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693402"/>
              </p:ext>
            </p:extLst>
          </p:nvPr>
        </p:nvGraphicFramePr>
        <p:xfrm>
          <a:off x="693174" y="1165123"/>
          <a:ext cx="7580673" cy="4940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863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1223" y="703197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Enjoyment in Designing MOOCs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FC5F78B-4D22-41A9-9DFD-75267D47D1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464945"/>
              </p:ext>
            </p:extLst>
          </p:nvPr>
        </p:nvGraphicFramePr>
        <p:xfrm>
          <a:off x="847147" y="1573751"/>
          <a:ext cx="7818195" cy="452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197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72" y="385215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Motivational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40" y="936465"/>
            <a:ext cx="8517022" cy="78491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RQ1: What motivated instructors to offer MOOCs?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DD9D2E2-64DE-45C9-97FD-3F4662DFEF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0080146"/>
              </p:ext>
            </p:extLst>
          </p:nvPr>
        </p:nvGraphicFramePr>
        <p:xfrm>
          <a:off x="926591" y="1633727"/>
          <a:ext cx="7822471" cy="47055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87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85" y="365069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Motivational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1" y="1117627"/>
            <a:ext cx="8641106" cy="464899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RQ1: What motivated instructors to offer MOOCs? </a:t>
            </a:r>
          </a:p>
          <a:p>
            <a:pPr marL="857250" lvl="2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of them wanted to experience instructional innovation with MOOCs. 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decided to design MOOCs “just to experiment.”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U.S.: “expose your university to broader world.”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Sweden: “summarizes our way to teaching Computer Architecture and then I was very motivated to give a MOOC.”</a:t>
            </a:r>
          </a:p>
          <a:p>
            <a:pPr marL="857250" lvl="2" indent="0">
              <a:buNone/>
            </a:pPr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U.S. “The initial motivation was to make some video resources for my own students.”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24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056" y="738790"/>
            <a:ext cx="8004391" cy="638906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Innovation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056" y="1377696"/>
            <a:ext cx="8186264" cy="4152949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RQ2: What instructional innovations do MOOC instructors perceive?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Cutting videos into small chunks.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Integrating interactive media.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review.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Problem-based learning.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learning.</a:t>
            </a:r>
          </a:p>
        </p:txBody>
      </p:sp>
    </p:spTree>
    <p:extLst>
      <p:ext uri="{BB962C8B-B14F-4D97-AF65-F5344CB8AC3E}">
        <p14:creationId xmlns:p14="http://schemas.microsoft.com/office/powerpoint/2010/main" val="30576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72" y="385215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Engagement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56" y="1293091"/>
            <a:ext cx="8517022" cy="7849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5</a:t>
            </a: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Ways to engage students in learning</a:t>
            </a:r>
            <a:endParaRPr lang="en-US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Chart 15">
            <a:extLst>
              <a:ext uri="{FF2B5EF4-FFF2-40B4-BE49-F238E27FC236}">
                <a16:creationId xmlns:a16="http://schemas.microsoft.com/office/drawing/2014/main" id="{7EEC14DE-87B9-4860-9916-043F3A22FA30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72" y="1968608"/>
            <a:ext cx="7553763" cy="404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960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480" y="167615"/>
            <a:ext cx="8295992" cy="236692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15, 2017</a:t>
            </a:r>
            <a:b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Massive List of MOOC Providers Around The World, Class Central</a:t>
            </a:r>
            <a:b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JMOOC, K-MOOC, and T-MOOC?</a:t>
            </a:r>
            <a:b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https://www.class-central.com/report/mooc-providers-list/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5A623A-2366-44A6-AD17-1559BA0228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32" t="12148" r="1722" b="1085"/>
          <a:stretch/>
        </p:blipFill>
        <p:spPr>
          <a:xfrm>
            <a:off x="45257" y="2486249"/>
            <a:ext cx="3511296" cy="21410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67EA9-6F35-4CA9-B28E-0BF3A985A9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984" y="2534540"/>
            <a:ext cx="3441489" cy="1854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C58E23-0438-49BC-8158-97EFB90951C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433" t="18286" r="28823" b="19164"/>
          <a:stretch/>
        </p:blipFill>
        <p:spPr>
          <a:xfrm>
            <a:off x="24384" y="4105248"/>
            <a:ext cx="3621024" cy="2250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C383BE-3861-4F62-AE99-8535ABFDB74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592" y="4514757"/>
            <a:ext cx="3415882" cy="184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42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9172" y="385215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Address Diverse Learner Needs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856" y="1158606"/>
            <a:ext cx="8517022" cy="7849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7</a:t>
            </a: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Ways used by MOOC instructors to address learner diverse needs</a:t>
            </a:r>
          </a:p>
        </p:txBody>
      </p:sp>
      <p:pic>
        <p:nvPicPr>
          <p:cNvPr id="2050" name="Chart 26">
            <a:extLst>
              <a:ext uri="{FF2B5EF4-FFF2-40B4-BE49-F238E27FC236}">
                <a16:creationId xmlns:a16="http://schemas.microsoft.com/office/drawing/2014/main" id="{DDDAAEF2-4B23-46C3-979D-6B2C8A926584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08" y="2078010"/>
            <a:ext cx="7112329" cy="401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50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129" y="767405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MOOC Strengths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39" y="1524000"/>
            <a:ext cx="8324973" cy="4006645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RQ3: What do instructors perceive as the strengths of their MOOCs?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topic of the MOOC itself.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pedagogical methods employed.</a:t>
            </a:r>
          </a:p>
          <a:p>
            <a:pPr lvl="1">
              <a:spcAft>
                <a:spcPts val="0"/>
              </a:spcAft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impact on participants.</a:t>
            </a:r>
          </a:p>
        </p:txBody>
      </p:sp>
    </p:spTree>
    <p:extLst>
      <p:ext uri="{BB962C8B-B14F-4D97-AF65-F5344CB8AC3E}">
        <p14:creationId xmlns:p14="http://schemas.microsoft.com/office/powerpoint/2010/main" val="357817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322537" y="2150888"/>
            <a:ext cx="2680436" cy="4394201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RQ. How do instructors address the challenges that they perceive related to MOOCs?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Explore other MOOC examples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help from the platform/Colleagues/institutions 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70789012"/>
              </p:ext>
            </p:extLst>
          </p:nvPr>
        </p:nvGraphicFramePr>
        <p:xfrm>
          <a:off x="3075709" y="1959769"/>
          <a:ext cx="5745754" cy="4761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0547C-D32D-4A6F-8C9C-67D434304BD9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3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61"/>
    </mc:Choice>
    <mc:Fallback xmlns="">
      <p:transition spd="slow" advTm="25861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56717"/>
            <a:ext cx="7886700" cy="994172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Findings</a:t>
            </a:r>
            <a:endParaRPr lang="en-US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03800" y="2116934"/>
            <a:ext cx="2900509" cy="428386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RQ. What are the design considerations of instructors when designing MOOCs?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Learning objectives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Assessment 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for designing MOOC</a:t>
            </a:r>
          </a:p>
          <a:p>
            <a:pPr>
              <a:lnSpc>
                <a:spcPct val="150000"/>
              </a:lnSpc>
            </a:pP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Engaging learners</a:t>
            </a:r>
          </a:p>
          <a:p>
            <a:pPr>
              <a:lnSpc>
                <a:spcPct val="150000"/>
              </a:lnSpc>
            </a:pP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87156574"/>
              </p:ext>
            </p:extLst>
          </p:nvPr>
        </p:nvGraphicFramePr>
        <p:xfrm>
          <a:off x="3179619" y="1985438"/>
          <a:ext cx="5739158" cy="4023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78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9"/>
    </mc:Choice>
    <mc:Fallback xmlns="">
      <p:transition spd="slow" advTm="26659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423" y="519327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MOOC Design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243584"/>
            <a:ext cx="8385934" cy="4287061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70000"/>
              </a:lnSpc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RQ4: How would they redesign the MOOC?</a:t>
            </a:r>
          </a:p>
          <a:p>
            <a:pPr marL="857250" lvl="2" indent="0">
              <a:spcAft>
                <a:spcPts val="0"/>
              </a:spcAft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Overall, they were satisfied with the current course, especially with the structure.</a:t>
            </a:r>
          </a:p>
          <a:p>
            <a:pPr marL="857250" lvl="2" indent="0">
              <a:lnSpc>
                <a:spcPct val="150000"/>
              </a:lnSpc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literacy instructor from the UK emphatically stated: </a:t>
            </a:r>
          </a:p>
          <a:p>
            <a:pPr marL="1314450" lvl="3" indent="0"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“Actually no. I'm quite happy with it and we've had good feedback from learners.”</a:t>
            </a:r>
          </a:p>
        </p:txBody>
      </p:sp>
    </p:spTree>
    <p:extLst>
      <p:ext uri="{BB962C8B-B14F-4D97-AF65-F5344CB8AC3E}">
        <p14:creationId xmlns:p14="http://schemas.microsoft.com/office/powerpoint/2010/main" val="11867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88" y="621101"/>
            <a:ext cx="8004391" cy="638906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MOOC Design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992" y="1694688"/>
            <a:ext cx="8583168" cy="4681728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RQ4: How would they redesign the MOOC?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Adjusting the difficulty of quizzes.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lab experiences.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Adding international perspectives.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Cancelling peer-grading.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Increasing instructor-student and peer-to-peer interaction.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Inviting guest speakers.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Making the length of the MOOC shorter.</a:t>
            </a:r>
          </a:p>
          <a:p>
            <a:pPr lvl="1">
              <a:spcAft>
                <a:spcPts val="0"/>
              </a:spcAft>
            </a:pPr>
            <a:r>
              <a:rPr lang="en-US" sz="2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Using learning analytics before redesigning MOOC.</a:t>
            </a:r>
          </a:p>
        </p:txBody>
      </p:sp>
    </p:spTree>
    <p:extLst>
      <p:ext uri="{BB962C8B-B14F-4D97-AF65-F5344CB8AC3E}">
        <p14:creationId xmlns:p14="http://schemas.microsoft.com/office/powerpoint/2010/main" val="412492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440" y="503200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MOOC Design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8919A3-0B0E-4611-907D-6415BBF25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273757"/>
            <a:ext cx="8517022" cy="4825977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RQ4: How would they redesign the MOOC?</a:t>
            </a:r>
          </a:p>
          <a:p>
            <a:pPr marL="857250" lvl="2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from the platform</a:t>
            </a:r>
          </a:p>
          <a:p>
            <a:pPr marL="857250" lvl="2" indent="0"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further added:</a:t>
            </a:r>
          </a:p>
          <a:p>
            <a:pPr marL="857250" lvl="2" indent="0">
              <a:buNone/>
            </a:pPr>
            <a:r>
              <a:rPr lang="en-US" sz="24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 probably am a much better teacher than I was before…To think about that [i.e., less interaction with students when using prerecorded video] made me a different teacher. I’m sure I’m a different teacher after that. If you want to become a better teacher, you develop a MOOC.”</a:t>
            </a:r>
          </a:p>
          <a:p>
            <a:pPr marL="457200" lvl="1" indent="0">
              <a:buNone/>
            </a:pP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60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180" y="1349406"/>
            <a:ext cx="8004391" cy="4696287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and relatedness needs were the primary instructor motivations for offering MOOCs.</a:t>
            </a:r>
          </a:p>
          <a:p>
            <a:pPr marL="457200" lvl="1" indent="0">
              <a:buNone/>
            </a:pPr>
            <a:r>
              <a:rPr lang="en-US" sz="2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Growth needs included curiosity about MOOCs and the exploration of new ways of teaching; such findings align well with the research from Hew and Cheung (2014).</a:t>
            </a:r>
          </a:p>
          <a:p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Various pedagogical innovations were mentioned by the interviewees (e.g., guests, PBL, service learning, peer review, interactive media, etc.).</a:t>
            </a:r>
          </a:p>
          <a:p>
            <a:r>
              <a:rPr lang="en-US" sz="22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instructors interviewed were satisfied with the designs of their MOOCs, but did want to make major changes to their course. (Lacking time? And overly rely on positive student feedback.)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DE6B98-E056-4575-8532-3996755742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57233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#4: Findings Recap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21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24" y="438221"/>
            <a:ext cx="8004391" cy="638906"/>
          </a:xfrm>
        </p:spPr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Significance &amp; Conclusion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9" y="1233996"/>
            <a:ext cx="7376792" cy="4749554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provides a window into the decision making of more than 100 MOOC instructors. Few studies have tapped into such a database.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provides key insights into instructors’ motivations for offering MOOCs as well as instructional innovations in MOOC design. 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results may inform MOOC stakeholders (i.e., institutions) of how to foster instructor motivation and instructional innovation in MOOCs.</a:t>
            </a:r>
          </a:p>
          <a:p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study can be used to train instructional designers on the design of MOOCs as well as the expectations of MOOC instructors that they may be working with.</a:t>
            </a:r>
          </a:p>
          <a:p>
            <a:endParaRPr lang="en-US" sz="2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A62F0-C326-4CCC-A266-6AE7C609B2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3376" y="1"/>
            <a:ext cx="1690624" cy="95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8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804" y="598020"/>
            <a:ext cx="8004391" cy="638906"/>
          </a:xfrm>
        </p:spPr>
        <p:txBody>
          <a:bodyPr/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Research Might Explore…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07" y="1544715"/>
            <a:ext cx="7430059" cy="455424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relationship between instructor motivation and the types of instructional innovations in MOOC design.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in MOOC instructor motivation across several MOOCs.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 motivation by discipline, country, or region of the world.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1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instructional professional development and instructor teaching skill changes from designing MOOCs.</a:t>
            </a:r>
          </a:p>
        </p:txBody>
      </p:sp>
    </p:spTree>
    <p:extLst>
      <p:ext uri="{BB962C8B-B14F-4D97-AF65-F5344CB8AC3E}">
        <p14:creationId xmlns:p14="http://schemas.microsoft.com/office/powerpoint/2010/main" val="5559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4111" y="840805"/>
            <a:ext cx="8146192" cy="219432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August 7, 2017</a:t>
            </a:r>
            <a:b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FutureLearn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Coventry University to Roll Out 50 Online Degrees 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year Deakin University announced a similar partnership with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FutureLearn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Class Central, </a:t>
            </a:r>
            <a:r>
              <a:rPr lang="en-US" sz="21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Dhawal</a:t>
            </a:r>
            <a:r>
              <a:rPr lang="en-U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Shah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https://www.class-central.com/report/futurelearn-coventry-university-roll-50-online-degrees/</a:t>
            </a:r>
            <a:r>
              <a:rPr lang="en-US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EB5B70-FB0C-4345-B8DA-CE7FBBA46D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09" t="36623" r="43068" b="30040"/>
          <a:stretch/>
        </p:blipFill>
        <p:spPr>
          <a:xfrm>
            <a:off x="644108" y="3231573"/>
            <a:ext cx="7956195" cy="3460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54050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58319"/>
            <a:ext cx="8219209" cy="22156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2015</a:t>
            </a:r>
            <a:b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Predictors of Retention and Achievement in a Massive Open Online Course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Greene, Oswald, &amp; </a:t>
            </a: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Pomerantz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American Educational Research Journal, </a:t>
            </a: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52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(5), 925-955.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http://aer.sagepub.com/content/early/2015/05/08/0002831215584621</a:t>
            </a: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7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654" y="3044535"/>
            <a:ext cx="7471064" cy="3044537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“If MOOCs are to fulfill their promise as a way of providing all learners with opportunities to obtain education at a low cost, much more research is needed regarding how to engage these students and help them to be successful in these environments.” (p. 952)</a:t>
            </a:r>
          </a:p>
        </p:txBody>
      </p:sp>
    </p:spTree>
    <p:extLst>
      <p:ext uri="{BB962C8B-B14F-4D97-AF65-F5344CB8AC3E}">
        <p14:creationId xmlns:p14="http://schemas.microsoft.com/office/powerpoint/2010/main" val="408482568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93" y="262759"/>
            <a:ext cx="8115957" cy="188813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Study #5: Malaysian and Indonesian MOOC Instructors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628650" y="1959769"/>
            <a:ext cx="8058150" cy="2381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7923" y="3082751"/>
            <a:ext cx="6150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89498F-4244-4987-998C-FE3ED4D8D689}"/>
              </a:ext>
            </a:extLst>
          </p:cNvPr>
          <p:cNvSpPr/>
          <p:nvPr/>
        </p:nvSpPr>
        <p:spPr>
          <a:xfrm>
            <a:off x="986330" y="1959769"/>
            <a:ext cx="7700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Sari, A., Bonk, C., J., &amp; Zhu, M. (2018). </a:t>
            </a:r>
            <a:r>
              <a:rPr lang="en-U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MOOCs Design and Challenges: What can be Learned from Existing MOOCs in Indonesia and Malaysia?</a:t>
            </a:r>
            <a:endParaRPr kumimoji="0" lang="en-US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3F9433-253E-42DA-A4E9-F7AB809CC8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30" y="3082751"/>
            <a:ext cx="6801836" cy="381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0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939"/>
    </mc:Choice>
    <mc:Fallback xmlns="">
      <p:transition spd="slow" advTm="72939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64" y="608909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Questions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8" y="1572768"/>
            <a:ext cx="6794728" cy="4267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What are the instructors’ reasons to offer MOOC</a:t>
            </a:r>
            <a:r>
              <a:rPr lang="id-ID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 How do instructors design their MOOC</a:t>
            </a:r>
            <a:r>
              <a:rPr lang="id-ID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What challenges do instructors experience in designing their MOOC?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005F24-13F6-4316-8EF4-3C6000C1B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21" y="4944638"/>
            <a:ext cx="2242710" cy="144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6290" y="743021"/>
            <a:ext cx="8517022" cy="638906"/>
          </a:xfrm>
        </p:spPr>
        <p:txBody>
          <a:bodyPr/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n-US" altLang="zh-C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esearch Methods-Data collection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911" y="1607074"/>
            <a:ext cx="7719614" cy="416725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94B777"/>
              </a:buClr>
              <a:buFont typeface="Wingdings" panose="05000000000000000000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Research Design: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mixed method design (Creswell, 1999)</a:t>
            </a:r>
            <a:endParaRPr lang="id-ID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4B777"/>
              </a:buClr>
              <a:buFont typeface="Wingdings" panose="05000000000000000000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Collection: Survey, interview, course review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Web-based survey: 20 closed-ended questions + 2 open ended questions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9 interview questions.</a:t>
            </a:r>
            <a:endParaRPr lang="id-ID" sz="2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buClr>
                <a:srgbClr val="94B777"/>
              </a:buClr>
              <a:buFont typeface="Wingdings" panose="05000000000000000000" pitchFamily="2" charset="2"/>
              <a:buChar char="§"/>
            </a:pPr>
            <a:r>
              <a:rPr lang="id-ID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Participants: 46 survey participants (15.6%) and 9 interviewees </a:t>
            </a:r>
            <a:r>
              <a:rPr lang="en-US" sz="2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(3 Malaysian + 6 Indonesian)</a:t>
            </a:r>
          </a:p>
        </p:txBody>
      </p:sp>
    </p:spTree>
    <p:extLst>
      <p:ext uri="{BB962C8B-B14F-4D97-AF65-F5344CB8AC3E}">
        <p14:creationId xmlns:p14="http://schemas.microsoft.com/office/powerpoint/2010/main" val="428010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FF798B6-276A-4A51-84D4-9E8E7CDD92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6482498"/>
              </p:ext>
            </p:extLst>
          </p:nvPr>
        </p:nvGraphicFramePr>
        <p:xfrm>
          <a:off x="767255" y="1579418"/>
          <a:ext cx="7794854" cy="3854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4730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AAF6371-DF08-4C87-9963-B5D79D329D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560723"/>
              </p:ext>
            </p:extLst>
          </p:nvPr>
        </p:nvGraphicFramePr>
        <p:xfrm>
          <a:off x="746234" y="1839311"/>
          <a:ext cx="7620288" cy="3930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110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384464"/>
            <a:ext cx="8120678" cy="1381273"/>
          </a:xfrm>
        </p:spPr>
        <p:txBody>
          <a:bodyPr/>
          <a:lstStyle/>
          <a:p>
            <a:pPr algn="ctr"/>
            <a:r>
              <a:rPr lang="id-ID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Demographics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(24 used Open Learn (Malaysia); 9 used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IndonesiaX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used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iMOOC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5 used MOOCs </a:t>
            </a:r>
            <a:r>
              <a:rPr lang="en-US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Universitas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Terbuka, etc.)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F4C751-4E61-4E92-B991-18186700A5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665711"/>
              </p:ext>
            </p:extLst>
          </p:nvPr>
        </p:nvGraphicFramePr>
        <p:xfrm>
          <a:off x="788275" y="1765738"/>
          <a:ext cx="7777655" cy="4204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40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Delivery Format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B95B5C4E-25B8-4FBB-9761-82CB66D7ED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938595"/>
              </p:ext>
            </p:extLst>
          </p:nvPr>
        </p:nvGraphicFramePr>
        <p:xfrm>
          <a:off x="621898" y="1787237"/>
          <a:ext cx="8004391" cy="407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68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Reasons Offer MOOCs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EF28E29-3913-467B-A98C-02FA509030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5778855"/>
              </p:ext>
            </p:extLst>
          </p:nvPr>
        </p:nvGraphicFramePr>
        <p:xfrm>
          <a:off x="675547" y="1947657"/>
          <a:ext cx="7774096" cy="3864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062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Preparation for MOOC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67FB0AF8-39B3-453C-9CBA-BD9C2937E6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8806703"/>
              </p:ext>
            </p:extLst>
          </p:nvPr>
        </p:nvGraphicFramePr>
        <p:xfrm>
          <a:off x="822721" y="1849821"/>
          <a:ext cx="7626921" cy="4099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63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38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54" y="2666999"/>
            <a:ext cx="2772045" cy="4158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038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1905000"/>
          </a:xfrm>
        </p:spPr>
        <p:txBody>
          <a:bodyPr/>
          <a:lstStyle/>
          <a:p>
            <a:r>
              <a:rPr lang="en-US" altLang="en-US" sz="4000" b="1" dirty="0">
                <a:latin typeface="Tahoma" panose="020B0604030504040204" pitchFamily="34" charset="0"/>
                <a:cs typeface="Tahoma" panose="020B0604030504040204" pitchFamily="34" charset="0"/>
              </a:rPr>
              <a:t>MOOCs and Open Education Around the World (2015)</a:t>
            </a:r>
            <a:br>
              <a:rPr lang="en-US" altLang="en-US" b="1" dirty="0"/>
            </a:b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http://moocsbook.com/</a:t>
            </a:r>
            <a:r>
              <a:rPr lang="en-US" alt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alt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4038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19244" r="14714" b="2405"/>
          <a:stretch>
            <a:fillRect/>
          </a:stretch>
        </p:blipFill>
        <p:spPr bwMode="auto">
          <a:xfrm>
            <a:off x="0" y="2667000"/>
            <a:ext cx="59991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4886"/>
            <a:ext cx="1143000" cy="1714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5134887"/>
            <a:ext cx="1146610" cy="17231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134886"/>
            <a:ext cx="2584671" cy="17231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0" y="5129849"/>
            <a:ext cx="1530129" cy="173080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CA8A6D4-2787-4D1E-85FD-172F669787B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7538" r="27048" b="2003"/>
          <a:stretch>
            <a:fillRect/>
          </a:stretch>
        </p:blipFill>
        <p:spPr bwMode="auto">
          <a:xfrm>
            <a:off x="4016173" y="3054129"/>
            <a:ext cx="1264054" cy="1784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63715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Attraction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20A5159-3C4A-4ECD-AC87-89EE7371FD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65431"/>
              </p:ext>
            </p:extLst>
          </p:nvPr>
        </p:nvGraphicFramePr>
        <p:xfrm>
          <a:off x="822722" y="1828801"/>
          <a:ext cx="7511982" cy="416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9648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Increase Participation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FF537805-F06F-466C-9E19-2BE45657A5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9529436"/>
              </p:ext>
            </p:extLst>
          </p:nvPr>
        </p:nvGraphicFramePr>
        <p:xfrm>
          <a:off x="822721" y="1755228"/>
          <a:ext cx="7626921" cy="4214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Participation Monitoring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8DE729-6753-4E5A-A7C8-CF9BA3C5A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339570"/>
              </p:ext>
            </p:extLst>
          </p:nvPr>
        </p:nvGraphicFramePr>
        <p:xfrm>
          <a:off x="822721" y="1776248"/>
          <a:ext cx="7626921" cy="4183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08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Assess Learning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79E8DD41-BB78-4D41-A9FF-1EAF13AAEF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76922"/>
              </p:ext>
            </p:extLst>
          </p:nvPr>
        </p:nvGraphicFramePr>
        <p:xfrm>
          <a:off x="822721" y="1734207"/>
          <a:ext cx="7626921" cy="4246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747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Obtain Feedback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3423B23-0C8B-43AD-B8AC-4DF2C4709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7985312"/>
              </p:ext>
            </p:extLst>
          </p:nvPr>
        </p:nvGraphicFramePr>
        <p:xfrm>
          <a:off x="822721" y="1744717"/>
          <a:ext cx="7743209" cy="4309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4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MOOC Instructor Challenges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C18ACA2-7598-412B-8580-991306C844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6367332"/>
              </p:ext>
            </p:extLst>
          </p:nvPr>
        </p:nvGraphicFramePr>
        <p:xfrm>
          <a:off x="445251" y="1958168"/>
          <a:ext cx="8004391" cy="3843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7109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252" y="795573"/>
            <a:ext cx="8004391" cy="638906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of Advice from…?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AAF18AE1-811D-47C3-8E99-9928101154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4486241"/>
              </p:ext>
            </p:extLst>
          </p:nvPr>
        </p:nvGraphicFramePr>
        <p:xfrm>
          <a:off x="822722" y="1765739"/>
          <a:ext cx="7543512" cy="4235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441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639" y="218209"/>
            <a:ext cx="8089987" cy="1236518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#5: Findings Recap and Future Directions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807" y="1544715"/>
            <a:ext cx="7430059" cy="4554244"/>
          </a:xfrm>
        </p:spPr>
        <p:txBody>
          <a:bodyPr>
            <a:no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Primary motives, include: (1) personal interest, (2) research purposes, (3) experience teaching a large online course, (4) institutional encouragement, and (5) altruism.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Offering recognition such as certificate, badge, points, or transfer credit to increase student enrollment.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Top challenges include encouraging collaboration, fostering engagement, video development, and time.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Future research might add perspectives from students, affiliated institutions, and MOOC providers </a:t>
            </a:r>
          </a:p>
        </p:txBody>
      </p:sp>
    </p:spTree>
    <p:extLst>
      <p:ext uri="{BB962C8B-B14F-4D97-AF65-F5344CB8AC3E}">
        <p14:creationId xmlns:p14="http://schemas.microsoft.com/office/powerpoint/2010/main" val="13556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3017" y="366338"/>
            <a:ext cx="8589628" cy="1040430"/>
          </a:xfrm>
        </p:spPr>
        <p:txBody>
          <a:bodyPr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Khe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Foon</a:t>
            </a:r>
            <a: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(Timothy) Hew (2018)</a:t>
            </a:r>
            <a:br>
              <a:rPr lang="en-US" sz="28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Hew, K. F. (2018). Unpacking the Strategies of Ten Highly Rated MOOCs: Implications for Engaging Students in Large Online Courses. </a:t>
            </a:r>
            <a:r>
              <a:rPr lang="en-US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Teachers College Record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 </a:t>
            </a:r>
            <a:r>
              <a:rPr lang="en-US" sz="14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120</a:t>
            </a:r>
            <a: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(1).</a:t>
            </a:r>
            <a:b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https://www.coursetalk.com/</a:t>
            </a:r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en-US" sz="1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1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370F3-624A-4BB6-9BE0-BBB5B052C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303" y="1500554"/>
            <a:ext cx="8133342" cy="4421987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Hew’s</a:t>
            </a: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(2018, p. 1) analyzed 4,565 </a:t>
            </a:r>
            <a:r>
              <a:rPr lang="en-US" sz="2200" b="1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coursetalk</a:t>
            </a:r>
            <a:r>
              <a:rPr lang="en-US" sz="22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review comments of 10 highly rated MOOCs. He found “six key factors that can engage online [MOOC] participants and nine reasons for participant disaffection.”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Problem-centric learning supported by clear explanations.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learning supported by timely feedback (e.g., assignments, projects, discussion).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resources that cater to participants’ learning needs or preferences.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attributes (e.g., passion, enthusiasm, humor, variety of examples).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Peer interaction.</a:t>
            </a:r>
          </a:p>
          <a:p>
            <a:pPr>
              <a:spcAft>
                <a:spcPts val="0"/>
              </a:spcAft>
            </a:pPr>
            <a:r>
              <a:rPr lang="en-US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Instructor availability.</a:t>
            </a:r>
            <a:endParaRPr lang="en-US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6D0D6-057E-4B3F-B1B9-8A73173BE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67" t="10855" r="12304" b="3236"/>
          <a:stretch/>
        </p:blipFill>
        <p:spPr>
          <a:xfrm>
            <a:off x="6858001" y="4578710"/>
            <a:ext cx="2286000" cy="1738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5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DCF2-4CB0-445B-9B68-063F91439B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020" y="342825"/>
            <a:ext cx="8295992" cy="2366923"/>
          </a:xfrm>
        </p:spPr>
        <p:txBody>
          <a:bodyPr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Study #6: May 16, 2018</a:t>
            </a:r>
            <a:br>
              <a:rPr lang="en-US" sz="4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Instructional Explanations in MOOC Videos (studio and classroom)</a:t>
            </a:r>
            <a:b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4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Junghun</a:t>
            </a:r>
            <a:r>
              <a:rPr lang="en-US" sz="24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Lee, Indiana University</a:t>
            </a:r>
            <a:endParaRPr lang="en-US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Shape 145">
            <a:extLst>
              <a:ext uri="{FF2B5EF4-FFF2-40B4-BE49-F238E27FC236}">
                <a16:creationId xmlns:a16="http://schemas.microsoft.com/office/drawing/2014/main" id="{07B64F10-AB48-4CC4-ADC2-4EF7FFD38D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167" y="2752848"/>
            <a:ext cx="3181726" cy="1671763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Shape 146">
            <a:extLst>
              <a:ext uri="{FF2B5EF4-FFF2-40B4-BE49-F238E27FC236}">
                <a16:creationId xmlns:a16="http://schemas.microsoft.com/office/drawing/2014/main" id="{06A5A44C-6386-4445-A0F0-87613672B38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167" y="4467711"/>
            <a:ext cx="3238324" cy="1709701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Shape 147">
            <a:extLst>
              <a:ext uri="{FF2B5EF4-FFF2-40B4-BE49-F238E27FC236}">
                <a16:creationId xmlns:a16="http://schemas.microsoft.com/office/drawing/2014/main" id="{E7864C90-E6F7-4A31-8F95-B14E0FE1DA4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64291" y="3713911"/>
            <a:ext cx="3181725" cy="16666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" name="Shape 148">
            <a:extLst>
              <a:ext uri="{FF2B5EF4-FFF2-40B4-BE49-F238E27FC236}">
                <a16:creationId xmlns:a16="http://schemas.microsoft.com/office/drawing/2014/main" id="{93CD70BF-CC3F-48CC-8493-3ABBD413B248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52139" y="5229187"/>
            <a:ext cx="2193877" cy="948225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" name="Shape 149">
            <a:extLst>
              <a:ext uri="{FF2B5EF4-FFF2-40B4-BE49-F238E27FC236}">
                <a16:creationId xmlns:a16="http://schemas.microsoft.com/office/drawing/2014/main" id="{07A46DAB-1317-4B71-9820-6998AE373A21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15043" y="2752848"/>
            <a:ext cx="1930973" cy="966278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" name="Shape 135">
            <a:extLst>
              <a:ext uri="{FF2B5EF4-FFF2-40B4-BE49-F238E27FC236}">
                <a16:creationId xmlns:a16="http://schemas.microsoft.com/office/drawing/2014/main" id="{292093C9-8173-4A31-9AE7-062AD1B3F56F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96311" y="2949847"/>
            <a:ext cx="4163353" cy="3340528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43410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5637" y="616758"/>
            <a:ext cx="8210321" cy="2007824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</a:t>
            </a:r>
            <a:b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Instructional quality of Massive Open Online Courses (MOOCs). </a:t>
            </a:r>
            <a:br>
              <a:rPr lang="en-US" sz="2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Margaryan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Bianco, &amp; Littlejohn, Computers &amp; Education, </a:t>
            </a:r>
            <a:r>
              <a:rPr lang="en-US" sz="18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</a:t>
            </a:r>
            <a: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77-83.</a:t>
            </a:r>
            <a:br>
              <a:rPr lang="en-US" sz="1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http://www.sciencedirect.com/science/article/pii/S036013151400178X</a:t>
            </a:r>
            <a:r>
              <a:rPr lang="en-US" sz="825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7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83772" y="2815936"/>
            <a:ext cx="7842186" cy="3553691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“As MOOCs proliferate, drawing in increasing numbers of faculty and learners worldwide, the issue of their instructional quality becomes increasingly pressing.” (p. 82)</a:t>
            </a:r>
          </a:p>
        </p:txBody>
      </p:sp>
    </p:spTree>
    <p:extLst>
      <p:ext uri="{BB962C8B-B14F-4D97-AF65-F5344CB8AC3E}">
        <p14:creationId xmlns:p14="http://schemas.microsoft.com/office/powerpoint/2010/main" val="10021223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european-hrd-circle.org/wp-content/uploads/2017/05/thank-you.jpg">
            <a:extLst>
              <a:ext uri="{FF2B5EF4-FFF2-40B4-BE49-F238E27FC236}">
                <a16:creationId xmlns:a16="http://schemas.microsoft.com/office/drawing/2014/main" id="{EC8E19E7-63E6-469B-91E6-D7BD387AD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61" y="147440"/>
            <a:ext cx="5185504" cy="32269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45096E8-37A6-4D0F-A702-3BA8B38A92ED}"/>
              </a:ext>
            </a:extLst>
          </p:cNvPr>
          <p:cNvSpPr/>
          <p:nvPr/>
        </p:nvSpPr>
        <p:spPr>
          <a:xfrm>
            <a:off x="1043355" y="3529308"/>
            <a:ext cx="73005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Curtis J. Bonk, IU, cjbonk@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ndiana.edu</a:t>
            </a: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Meina Zhu, IU,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meinzhu@i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Annisa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Sari, IU, </a:t>
            </a:r>
            <a:r>
              <a:rPr lang="en-US" sz="20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isa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uny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ac.i</a:t>
            </a: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id-ID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Slides and Proceedings Paper at TrainingShare.com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http://www.trainingshare.com</a:t>
            </a:r>
            <a:r>
              <a:rPr lang="en-US" sz="1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(go to “Archived Talks”) </a:t>
            </a:r>
            <a:endParaRPr lang="en-US" sz="2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15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IU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 theme" id="{6C16B53A-961D-4626-B714-AC600FF7E8DD}" vid="{25F0F2BC-9793-4DAC-8644-C9B6762B057A}"/>
    </a:ext>
  </a:extLst>
</a:theme>
</file>

<file path=ppt/theme/theme2.xml><?xml version="1.0" encoding="utf-8"?>
<a:theme xmlns:a="http://schemas.openxmlformats.org/drawingml/2006/main" name="5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IU theme</Template>
  <TotalTime>5004</TotalTime>
  <Words>3182</Words>
  <Application>Microsoft Office PowerPoint</Application>
  <PresentationFormat>On-screen Show (4:3)</PresentationFormat>
  <Paragraphs>454</Paragraphs>
  <Slides>90</Slides>
  <Notes>83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90</vt:i4>
      </vt:variant>
    </vt:vector>
  </HeadingPairs>
  <TitlesOfParts>
    <vt:vector size="109" baseType="lpstr">
      <vt:lpstr>MS PGothic</vt:lpstr>
      <vt:lpstr>Arial</vt:lpstr>
      <vt:lpstr>BentonSans Black</vt:lpstr>
      <vt:lpstr>BentonSansCond Book</vt:lpstr>
      <vt:lpstr>BentonSansCond Light</vt:lpstr>
      <vt:lpstr>Berlin Sans FB Demi</vt:lpstr>
      <vt:lpstr>Calibri</vt:lpstr>
      <vt:lpstr>Calibri Light</vt:lpstr>
      <vt:lpstr>Georgia</vt:lpstr>
      <vt:lpstr>Georgia Pro Cond</vt:lpstr>
      <vt:lpstr>Lucida Bright</vt:lpstr>
      <vt:lpstr>Tahoma</vt:lpstr>
      <vt:lpstr>Wingdings</vt:lpstr>
      <vt:lpstr>IU theme</vt:lpstr>
      <vt:lpstr>51_Office Theme</vt:lpstr>
      <vt:lpstr>3_Office Theme</vt:lpstr>
      <vt:lpstr>2_Office Theme</vt:lpstr>
      <vt:lpstr>Office Theme</vt:lpstr>
      <vt:lpstr>1_Office Theme</vt:lpstr>
      <vt:lpstr>MOOC Instructor Research: Motivations, Considerations, and Personalizations in the Design of Instruction for the Masses</vt:lpstr>
      <vt:lpstr>December 25, 2016 vs. January 22, 2018 A Review of MOOCs Stats and Trends in 2017, Dhawal Shah, Class Central https://www.class-central.com/report/moocs-stats-and-trends-2017/ </vt:lpstr>
      <vt:lpstr>January 22, 2018 A Review of MOOCs Stats and Trends in 2017, Dhawal Shah, Class Central https://www.class-central.com/report/moocs-stats-and-trends-2017/ </vt:lpstr>
      <vt:lpstr>January 22, 2018 A Review of MOOCs Stats and Trends in 2017, Dhawal Shah, Class Central https://www.class-central.com/report/moocs-stats-and-trends-2017/  </vt:lpstr>
      <vt:lpstr>Subject areas (January 22, 2018)</vt:lpstr>
      <vt:lpstr>June 15, 2017 Massive List of MOOC Providers Around The World, Class Central JMOOC, K-MOOC, and T-MOOC? https://www.class-central.com/report/mooc-providers-list/ </vt:lpstr>
      <vt:lpstr>August 7, 2017 FutureLearn and Coventry University to Roll Out 50 Online Degrees (Last year Deakin University announced a similar partnership with FutureLearn) Class Central, Dhawal Shah https://www.class-central.com/report/futurelearn-coventry-university-roll-50-online-degrees/ </vt:lpstr>
      <vt:lpstr>MOOCs and Open Education Around the World (2015) http://moocsbook.com/ </vt:lpstr>
      <vt:lpstr>2015 Instructional quality of Massive Open Online Courses (MOOCs).  Margaryan, Bianco, &amp; Littlejohn, Computers &amp; Education, 80, 77-83. http://www.sciencedirect.com/science/article/pii/S036013151400178X </vt:lpstr>
      <vt:lpstr>MOOC Research  (5 studies)</vt:lpstr>
      <vt:lpstr>MOOC Study #1: MOOC Research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Systematic Review of Research Methods in MOOCs (2014-2016) (Zhu, M., Sari, A., &amp; Lee, M. M., 2018) </vt:lpstr>
      <vt:lpstr>Quotes: Veletsianos et al. (2015-2016)</vt:lpstr>
      <vt:lpstr>MOOC Study #2: MOOC Research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Systematic Review of Research Methods and Topics in MOOCs: Comparing 2014-2016 and 2016-2017 (Zhu, M., Sari, A., &amp; Bonk, C. J., 2018) </vt:lpstr>
      <vt:lpstr>Next Steps Rationale… Research Background</vt:lpstr>
      <vt:lpstr>Research Design</vt:lpstr>
      <vt:lpstr>MOOC Study #3: MOOC Instructor Personalization and Addressing Learner Diversity</vt:lpstr>
      <vt:lpstr>Figure 1. MOOC instructor departmental or primary discipline affiliations (n=150) </vt:lpstr>
      <vt:lpstr>Figure 2. Size of most recent MOOC enrollments for survey respondents (n= 150)</vt:lpstr>
      <vt:lpstr>Figure 1. MOOC instructor prior experience teaching fully online and blended courses prior to teaching their most recent MOOC (Note: on a scale of 1 (low) to 10 (high) (n= 148))</vt:lpstr>
      <vt:lpstr>Figure 2. MOOC instructor involvement in designing course content for the MOOC (Note: on a scale of 1 (low) to 10 (high) (n=152)</vt:lpstr>
      <vt:lpstr>Figure 3. Effort placed on meeting unique learner needs when designing most recent MOOC  (Note: on a scale of 1 (low) to 10 (high) (n=144)</vt:lpstr>
      <vt:lpstr>Figure 4. Effort placed on meeting unique learner needs when delivering most recent MOOC  (Note: on a scale of 1 (low) to 10 (high) (n=144)</vt:lpstr>
      <vt:lpstr>Figure 5. Number of MOOCs that offer different types of learner feedback (n=135)</vt:lpstr>
      <vt:lpstr>Figure 6. Number of MOOCs that offer different types of learning system automation and adaptation (n=127)</vt:lpstr>
      <vt:lpstr>Figure 7. MOOC instructor interest in learning new ways to personalize their next MOOC offering (Note: on a scale of 1 (low) to 10 (high) (n=134)</vt:lpstr>
      <vt:lpstr>Figure 8. The perceived effort of MOOC instructors in addressing the needs of individuals from different cultural backgrounds and languages in their most recent MOOC (Note: on a scale of 1 (low) to 10 (high) (n= 141)</vt:lpstr>
      <vt:lpstr>Figure 9: MOOC instructors (n=133) instructional practices to address cultural diversity</vt:lpstr>
      <vt:lpstr>Table 1. Instructional Practices of MOOC Instructors to Address the Variety of Student Competencies and Needs (n=142)</vt:lpstr>
      <vt:lpstr>Table 2. Instructional Practices of MOOC Instructors to Address the Variety of Student Competencies and Needs (n=142)</vt:lpstr>
      <vt:lpstr>PowerPoint Presentation</vt:lpstr>
      <vt:lpstr>Study #3: Findings Recap</vt:lpstr>
      <vt:lpstr>Future Research Might Explore…</vt:lpstr>
      <vt:lpstr>MOOC Study #4: MOOC Instructor Design Challenges and Considerations</vt:lpstr>
      <vt:lpstr>Research Questions</vt:lpstr>
      <vt:lpstr>Research Methods-Data collection Sequential mixed methods design (Creswell &amp; Clark, 2007)</vt:lpstr>
      <vt:lpstr>Research Methods-Data collection</vt:lpstr>
      <vt:lpstr>Prior Online or Blended Experience</vt:lpstr>
      <vt:lpstr>Prior MOOC Experience</vt:lpstr>
      <vt:lpstr>Subject Area of MOOC Taught</vt:lpstr>
      <vt:lpstr>MOOC Enrollments</vt:lpstr>
      <vt:lpstr>MOOC Delivery Format</vt:lpstr>
      <vt:lpstr>Involvement in Course Design</vt:lpstr>
      <vt:lpstr>Enjoyment in Designing MOOCs</vt:lpstr>
      <vt:lpstr>1. Motivational Findings</vt:lpstr>
      <vt:lpstr>1. Motivational Findings</vt:lpstr>
      <vt:lpstr>2. Innovation Findings</vt:lpstr>
      <vt:lpstr>Engagement</vt:lpstr>
      <vt:lpstr>Address Diverse Learner Needs</vt:lpstr>
      <vt:lpstr>3. MOOC Strengths Findings</vt:lpstr>
      <vt:lpstr>Findings</vt:lpstr>
      <vt:lpstr>Findings</vt:lpstr>
      <vt:lpstr>4. MOOC Design Findings</vt:lpstr>
      <vt:lpstr>4. MOOC Design Findings</vt:lpstr>
      <vt:lpstr>4. MOOC Design Findings</vt:lpstr>
      <vt:lpstr>Study #4: Findings Recap </vt:lpstr>
      <vt:lpstr>Significance &amp; Conclusion</vt:lpstr>
      <vt:lpstr>Future Research Might Explore…</vt:lpstr>
      <vt:lpstr>October 2015 Predictors of Retention and Achievement in a Massive Open Online Course Greene, Oswald, &amp; Pomerantz, American Educational Research Journal, 52(5), 925-955. http://aer.sagepub.com/content/early/2015/05/08/0002831215584621 </vt:lpstr>
      <vt:lpstr>MOOC Study #5: Malaysian and Indonesian MOOC Instructors</vt:lpstr>
      <vt:lpstr>Research Questions</vt:lpstr>
      <vt:lpstr>Research Methods-Data collection</vt:lpstr>
      <vt:lpstr>Demographics</vt:lpstr>
      <vt:lpstr>Demographics</vt:lpstr>
      <vt:lpstr>Demographics  (24 used Open Learn (Malaysia); 9 used IndonesiaX, 5 used iMOOC, 5 used MOOCs Universitas Terbuka, etc.)</vt:lpstr>
      <vt:lpstr>Delivery Format</vt:lpstr>
      <vt:lpstr>Reasons Offer MOOCs</vt:lpstr>
      <vt:lpstr>Preparation for MOOC</vt:lpstr>
      <vt:lpstr>Increase Attraction</vt:lpstr>
      <vt:lpstr>Increase Participation</vt:lpstr>
      <vt:lpstr>Participation Monitoring</vt:lpstr>
      <vt:lpstr>Assess Learning</vt:lpstr>
      <vt:lpstr>Obtain Feedback</vt:lpstr>
      <vt:lpstr>MOOC Instructor Challenges</vt:lpstr>
      <vt:lpstr>Help of Advice from…?</vt:lpstr>
      <vt:lpstr>Study #5: Findings Recap and Future Directions</vt:lpstr>
      <vt:lpstr>Khe Foon (Timothy) Hew (2018) Hew, K. F. (2018). Unpacking the Strategies of Ten Highly Rated MOOCs: Implications for Engaging Students in Large Online Courses. Teachers College Record, 120(1). https://www.coursetalk.com/  </vt:lpstr>
      <vt:lpstr>Study #6: May 16, 2018 Instructional Explanations in MOOC Videos (studio and classroom) Junghun Lee, Indiana University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Challenges implementing methods in a study of ID practice</dc:title>
  <dc:creator>Ahmed Lachheb</dc:creator>
  <cp:lastModifiedBy>Curtis Bonk</cp:lastModifiedBy>
  <cp:revision>164</cp:revision>
  <dcterms:created xsi:type="dcterms:W3CDTF">2017-10-19T12:45:28Z</dcterms:created>
  <dcterms:modified xsi:type="dcterms:W3CDTF">2018-05-16T22:06:34Z</dcterms:modified>
</cp:coreProperties>
</file>