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  <p:sldMasterId id="2147483711" r:id="rId5"/>
    <p:sldMasterId id="2147483740" r:id="rId6"/>
    <p:sldMasterId id="2147483752" r:id="rId7"/>
    <p:sldMasterId id="2147483768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</p:sldMasterIdLst>
  <p:notesMasterIdLst>
    <p:notesMasterId r:id="rId54"/>
  </p:notesMasterIdLst>
  <p:sldIdLst>
    <p:sldId id="257" r:id="rId16"/>
    <p:sldId id="265" r:id="rId17"/>
    <p:sldId id="266" r:id="rId18"/>
    <p:sldId id="267" r:id="rId19"/>
    <p:sldId id="268" r:id="rId20"/>
    <p:sldId id="269" r:id="rId21"/>
    <p:sldId id="299" r:id="rId22"/>
    <p:sldId id="258" r:id="rId23"/>
    <p:sldId id="259" r:id="rId24"/>
    <p:sldId id="274" r:id="rId25"/>
    <p:sldId id="261" r:id="rId26"/>
    <p:sldId id="275" r:id="rId27"/>
    <p:sldId id="277" r:id="rId28"/>
    <p:sldId id="280" r:id="rId29"/>
    <p:sldId id="260" r:id="rId30"/>
    <p:sldId id="304" r:id="rId31"/>
    <p:sldId id="262" r:id="rId32"/>
    <p:sldId id="283" r:id="rId33"/>
    <p:sldId id="270" r:id="rId34"/>
    <p:sldId id="307" r:id="rId35"/>
    <p:sldId id="308" r:id="rId36"/>
    <p:sldId id="291" r:id="rId37"/>
    <p:sldId id="284" r:id="rId38"/>
    <p:sldId id="271" r:id="rId39"/>
    <p:sldId id="306" r:id="rId40"/>
    <p:sldId id="298" r:id="rId41"/>
    <p:sldId id="278" r:id="rId42"/>
    <p:sldId id="301" r:id="rId43"/>
    <p:sldId id="302" r:id="rId44"/>
    <p:sldId id="285" r:id="rId45"/>
    <p:sldId id="305" r:id="rId46"/>
    <p:sldId id="290" r:id="rId47"/>
    <p:sldId id="294" r:id="rId48"/>
    <p:sldId id="303" r:id="rId49"/>
    <p:sldId id="296" r:id="rId50"/>
    <p:sldId id="309" r:id="rId51"/>
    <p:sldId id="310" r:id="rId52"/>
    <p:sldId id="26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9CE67-BDCE-41D8-9CC7-CB9FF83D3F33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C24EE-3FF4-48C5-8524-45E678ABC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84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914335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https://www.class-central.com/report/mooc-stats-2016/ </a:t>
            </a:r>
          </a:p>
          <a:p>
            <a:pPr defTabSz="914335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FCB27-2737-4645-940B-5852C70827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6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68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75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99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850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5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362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85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616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08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7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98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46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048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E031BE-27B3-477E-A904-11262A16A402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C0E12A-1499-4073-A937-A93BA2F79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4142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28FCD9-9C01-443C-842D-95F5CFB8F1FE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7252E9-4325-4A1B-A190-215774E72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54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E2A9D0-582B-4288-9312-134831F0F4AB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67E4EE-5E97-4506-8513-3FB912D3C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4598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5012E3-C9AC-4CAE-A4F2-3216A2083EE8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2D921B-9630-4FDD-B039-FFEBAAE7E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482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912CA3-D5B8-410F-8FAA-148E7E886BAE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7DAB96-CB98-47FD-9F71-B9342FFEED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6819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216A79-2B92-49DF-87F3-F33DA2680EE5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77A330-6C02-42E6-A883-ED8E6AF0F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1681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9F6E1-6295-4206-B5B2-E0B173B0F7CC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1DD360-B2D9-48CC-A0E9-C96B4E240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898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54C760-C864-4C3E-AFF9-247D4A946383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7CC906-A32C-45F0-BEDD-2E5C82748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623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330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F3FB85-F4BA-4FA5-918A-51C31E9557C9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E48350-3F47-4BBA-BC32-B512ADCD3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7723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42C2DF-CAC1-43A3-8528-85893036576D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E6D34-C855-42D4-AA0F-F70F2BE61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899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074793-894A-4B37-AE47-3C41F85DF194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A09A4C-8D99-4CB5-ACDD-26EB222F3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4062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D3D8839-3F68-4BB6-9F44-B547CE27E31A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B77B3BF-BD8D-48B7-A3CA-AB387A2F5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917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A0EB59B-5B65-42DB-8578-6BE053D10A67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F3C6B66-8495-4D41-B203-80FAC1D52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375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7BAD0305-8744-4CF2-A0A2-13EAB1151A51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AD1BC22-5DCA-4E0F-891B-CF2BF53C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98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7832F3B-7BCC-43D9-AAAE-449CA90CA418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C76B5EA-1650-4A7A-8EDB-CFD26C74E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7791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856F7133-654B-4981-B15A-44D7F656A670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35F80AC-99DB-48A5-A356-4ABCC28D0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2841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274C497-2865-43B1-B0D9-62F49FB588C1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5236D8A-400F-434B-8CA1-C0072EB34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1516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296BC5A-839D-4730-8B0F-DFAFD6643B36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5FC11F8-3605-4D91-842F-1426DF8BE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27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37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C6F8D35A-CACD-4618-AF0F-74B1077D779D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33BAADE-C4DD-4A61-A9A8-FABD56AE4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2390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48B51055-9E3F-4A55-8D8A-7424DFF7A8B2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B3F2F23-DD3A-43CA-B137-9E097FA88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5054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58139808-03B9-4464-8A85-D4A7ECDA1C8B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CCC5C5-6256-4E3E-9E32-AFC301753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5221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902C8E7-82FB-46D9-B4CC-92CADA226038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97B66A5-8364-4D9A-8655-F07F5359E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3938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7B974B-A1DE-46E7-9694-5085BC9E9562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68FDB3-E056-4186-890A-A97BC8A5C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94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2FEFDD-9517-442A-BFDC-08057E161A6D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713EA5-5693-4495-97CA-E936A417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062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C0B6C-5558-4D35-988B-EA3A0C1001F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64295-2D25-4F3D-A765-E714FEAA1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970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78DCFC-1A48-45A9-91B1-5C23622D59C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DF7E8D-1301-4289-89FB-B03DB788C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14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80322B-E2D8-404C-9B5D-20EB701C2B09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1AC3E9-2364-4B54-92BA-3838210A8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94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33B2F3-C3C4-4917-9651-08EA038D0B4E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B3ABDF-FD52-4880-BE01-0EC973A9F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8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57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677B35-3DF9-498F-AA50-A98FA12246DF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F9080A-D36F-4F6C-9E9D-6120E7C11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12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BF7AB3-67D7-4999-99C8-32B055F33D40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7C315D-A219-4096-A785-01FF14183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376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89832A-F86B-42B2-B93B-96DDEF4D01C4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62369-CFE6-4AF6-B183-99CAD8DB5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378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827AD9-6050-4E0F-852D-3F788738CCB2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1E9723-B3B1-4C30-A367-070096F7C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269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0AA409-7A25-409D-B655-25ED289DB2F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8F8D8E-5F14-4805-BEBB-2A2A81BBA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620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CD59C12-9B4C-478D-B555-B33B8B2B849E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57D06B0-A636-4036-A207-86AEBD974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7F4B3B-A2B4-4590-8CB1-1F767C0FA8F0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26C2D63-AE57-41FC-A382-0FC146469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646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6ABC8BB-9228-46D4-9FB9-A73B72C7BBF3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D58CEA5-A1FE-4A13-9D74-EC9FFC852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83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7704FFC-6140-40CB-99C8-5C25EC2A0C0A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C08D780-A173-4975-B155-813ACFF2A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67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D417701-449F-4090-9E14-2BE8BE381E3D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88B07FC-E1CF-46D9-A825-DA1B42FC3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74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185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C63CD32-863B-4234-B866-4F600B7A7B0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396468B-7B31-4217-AF00-72B8BC2D9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916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EABB19F-ECE1-435A-A73D-C32CE0855676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4EA2916-96F7-47E7-A4D5-7269D578B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56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ED32336-D112-4AFB-942C-84C9BFDD88A0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CC47C11-540C-4012-A7DD-B209B0E29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66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CA4495-5538-4075-A7F9-0F43B314986E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1ECA84E-0937-4A1C-B926-CDD7A108A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96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B0FC83C-BABB-411E-A012-B9330488346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1C10EE4-FCA8-46F7-88F0-DF8BF0DDB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59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47A422-E869-4EB4-BF58-DF2ABE427C70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692FA48-FB27-41C9-9D21-680745001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567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BF3B6B-B645-4DAD-B2FB-0C7C980E78BC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8A82CB-BF72-495C-823D-BE97DCECF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8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6BC8EE-7309-40C1-B81F-61EC35F6AA62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4685D9-FC23-4AA8-8F7D-2332D6C7A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275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721070-9433-4340-A901-EBC6BA825065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37FBF8-0C16-49F2-BCB7-A7B497AA6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669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03DA76-E526-4826-A180-B9C513A9A9F5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4501F7-DBF0-4735-8D66-F8D64931A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54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749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D4293B-59BE-40FF-80FF-35644C5CE471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B973E4-F29C-46B4-BDCC-7611EF8A5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91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1491F-F87E-4FB3-A38A-2A9710ADEC96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62F785-CDEA-4CAB-BCB4-C1C82C04B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10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C2573-6E7A-4518-8C30-3412448966B6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79912C-6656-4F71-AA28-314CCB32A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379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0D132E-1AA9-43FA-9A31-2DC5456E7468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A5ABD-542A-4D83-8D26-A9B755BD6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18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256298-CC43-4FD1-96D3-B5170AC5926F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23197A-626A-4A6B-94A1-9753056E1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39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E2089C-AEFD-49DD-8055-808251C815B4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AE0029-6DE5-4203-81E5-AE5131D1C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87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3A1FBA-5EFD-4E1C-B8DE-5BAA92B3D167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5D8A43-9240-4623-9F4A-A21ED6C41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48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235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008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64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0704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958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884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28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635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127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555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44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4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77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14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4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5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01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48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09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30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8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25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3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61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23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45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94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57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80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08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89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78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3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3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4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35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38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5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2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64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7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8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26AD-07A2-4E28-A269-39B71FAD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99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FA18-86E3-4B61-8BFE-FFC73AF7B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2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186E6-64E8-41D2-98A6-0DE7060A4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4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4DF-CFB2-4E66-845F-BC19C70C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0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44C-C099-4170-B34C-B67FD73C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14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B27C7-A8BC-4364-880F-2232B6F9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3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5F63-F2DF-4EDF-83AD-D1EBA6DFC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4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E6F2-8E4A-4128-B63A-1118FF38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62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A9BE5-2778-4B80-B964-A42ADFAC8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95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FC1C5-83F9-44FF-BF52-EA1542AFF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36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2A9E-673C-417E-ACAA-1F219BC6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4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63F-98E3-4BB8-92D7-6746A33CA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2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6B72-87AB-4DF2-A715-BD4259B51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8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48BE-0D78-4B3F-BC6E-C882A6FEB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25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1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9A29-BABE-488A-8694-8A768680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3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4935-1388-4D75-8DE3-FDE1FE60C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08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75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6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696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63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3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31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18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5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6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21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A4DAECF-844B-4DBE-9FE2-45D32F83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72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6A03659-EC35-4F57-86E6-5FF034D0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96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3015875-38F8-48F6-99D4-E13AEB62E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810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81C04F4-483A-4789-8F15-FCD826CA7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16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64B2348-D1C3-4A5D-8B83-91B72F94B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91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E2BDDE9-D93A-48BA-8A49-FCE51B837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470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6E898F8-8BDF-495E-A7D4-907FFFA56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3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325F12F-DB8C-47A3-A8EC-FD6D402FC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25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324690A-282C-45D9-828F-CB311066D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43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804DEA1-625B-4ECF-A781-62F411803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90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45C1475-1CD7-45B0-8F47-F2909B4E2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84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9A3A858-A18D-4EC8-9EFA-54B41C0BB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644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FE8FBB6-05C9-44D7-9EDC-21696A50C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534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FA2D11A-78F6-4116-9149-ACA673EB3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973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8431B6-62F3-4B9F-86BC-4549F121B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0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462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641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952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90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600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5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827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5001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43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4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5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75001DB-047F-42B0-A1D7-F789F3EBE348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11/6/2017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B0A6F0-D0CA-476D-A428-4E1905BDD0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DB9798E-33F5-48CC-A22C-0B238184D0F7}" type="datetimeFigureOut">
              <a:rPr lang="en-US"/>
              <a:pPr>
                <a:defRPr/>
              </a:pPr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9DC4F7-FA4D-43F5-8513-8ACFB45D2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3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A61CA49-B2AF-4ED9-85EC-8A57D1FB872C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7F840B0-81FF-447B-8482-B77341343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7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78891-4EDF-4802-AD16-EC41D4BE2F44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ECF4B8-BBB3-4C5D-8A4F-6C3B3E311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CBD2284-457A-41E5-9857-BE7E09FF4FDE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11/5/2017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734A11-A4A2-44D6-9F47-DF599A901A04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8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547C-D32D-4A6F-8C9C-67D434304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11/5/2017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7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EBF1E-7747-4CED-B828-BEDF6493E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C2746-64E0-492B-B02D-E29670BE2F17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C49CE0-A077-4C29-9B8B-47A1E9F9B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11/6/2017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16D8-E2A0-4C4C-B2DF-DC9997890E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160A7-D42D-40E3-85D1-D8C13D575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lass-central.com/report/futurelearn-coventry-university-roll-50-online-degrees/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lass-central.com/report/futurelearn-coventry-university-roll-50-online-degrees/" TargetMode="External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lass-central.com/report/moocs-for-credit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ampustechnology.com/articles/2017/03/01/edx-expands-micromasters-programs-with-data-science-digital-leadership-and-more.aspx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oursera.org/courses?languages=en&amp;utm_campaign=SkXukFONEea1Nr_6p0oZUA&amp;utm_medium=email&amp;utm_source=marketing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campustechnology.com/articles/2015/04/01/for-a-better-flip-try-moocs.aspx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insidehighered.com/blogs/technology-and-learning/professors-have-taken-over-moocs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http://www.agmoocs.in/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course/introduction-open-education-utarlingtonx-link-oex" TargetMode="External"/><Relationship Id="rId2" Type="http://schemas.openxmlformats.org/officeDocument/2006/relationships/hyperlink" Target="https://www.edsurge.com/news/2017-08-23-george-siemens-and-david-wiley-join-forces-for-a-mooc-about-open-education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hyperlink" Target="https://www.class-central.com/report/dr-chuck-graduate-ceremony-python-specialization/" TargetMode="Externa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://trainingshare.com/speaker16.html" TargetMode="External"/><Relationship Id="rId5" Type="http://schemas.openxmlformats.org/officeDocument/2006/relationships/hyperlink" Target="http://trainingshare.com/speaker54.html" TargetMode="Externa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hyperlink" Target="http://chronicle.com/article/250-MOOCsCounting-One/229397/?cid=at" TargetMode="External"/><Relationship Id="rId1" Type="http://schemas.openxmlformats.org/officeDocument/2006/relationships/slideLayout" Target="../slideLayouts/slideLayout80.xml"/><Relationship Id="rId6" Type="http://schemas.openxmlformats.org/officeDocument/2006/relationships/hyperlink" Target="http://trainingshare.com/250moocsclip1.html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://trainingshare.com/250moocsclip2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hyperlink" Target="http://trainingshare.com/chronicle-audio3.html" TargetMode="External"/><Relationship Id="rId2" Type="http://schemas.openxmlformats.org/officeDocument/2006/relationships/hyperlink" Target="http://chronicle.com/article/This-Mongolian-Teenager-Aced-a/236362" TargetMode="External"/><Relationship Id="rId1" Type="http://schemas.openxmlformats.org/officeDocument/2006/relationships/slideLayout" Target="../slideLayouts/slideLayout172.xml"/><Relationship Id="rId6" Type="http://schemas.openxmlformats.org/officeDocument/2006/relationships/hyperlink" Target="http://trainingshare.com/chronicle-audio2.html" TargetMode="External"/><Relationship Id="rId5" Type="http://schemas.openxmlformats.org/officeDocument/2006/relationships/hyperlink" Target="http://trainingshare.com/chronicle-audio.html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huffingtonpost.com/otto-scharmer/mooc-40-the-next-revoluti_b_7209606.html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urtbonk.com/happiness.html" TargetMode="External"/><Relationship Id="rId2" Type="http://schemas.openxmlformats.org/officeDocument/2006/relationships/hyperlink" Target="https://www.class-central.com/mooc/2860/coursera-a-life-of-happiness-and-fulfillment" TargetMode="Externa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36&amp;v=WNg-5LFAMdI" TargetMode="External"/><Relationship Id="rId2" Type="http://schemas.openxmlformats.org/officeDocument/2006/relationships/hyperlink" Target="https://www.edx.org/course/social-learning-social-impact-mcgillx-groocx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ancelearning.com/why-wait-for-others-to-fight-ebola/" TargetMode="External"/><Relationship Id="rId2" Type="http://schemas.openxmlformats.org/officeDocument/2006/relationships/hyperlink" Target="http://www.bbc.com/news/education-29521360" TargetMode="Externa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www.kmooc.kr/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://koreajoongangdaily.joins.com/news/article/article.aspx?aid=2989930&amp;cloc=joongangdaily|home|newslist1" TargetMode="Externa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fastcompany.com/3049484/app-economy/microsoft-sway?partner=rss&amp;utm_content=buffere96e8&amp;utm_medium=social&amp;utm_source=twitter.com&amp;utm_campaign=buffer" TargetMode="Externa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insidehighered.com/digital-learning/article/2017/08/23/author-disrupt-discusses-role-technology-higher-education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chronicle.com/article/New-Venture-Will-Offer-Free/240883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chronicle.com/article/Rwandan-Degree-Program-Aims/141631/" TargetMode="External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br.org/2015/09/whos-benefiting-from-moocs-and-why" TargetMode="Externa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hbr.org/2015/09/whos-benefiting-from-moocs-and-why" TargetMode="Externa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hyperlink" Target="http://tec-variety.com/" TargetMode="External"/><Relationship Id="rId7" Type="http://schemas.openxmlformats.org/officeDocument/2006/relationships/image" Target="../media/image88.jpeg"/><Relationship Id="rId2" Type="http://schemas.openxmlformats.org/officeDocument/2006/relationships/hyperlink" Target="http://moocsbook.com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hyperlink" Target="mailto:curt@worldisopen.com" TargetMode="External"/><Relationship Id="rId9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lass-central.com/report/mooc-providers-list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945" y="560630"/>
            <a:ext cx="10013795" cy="2352075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Innovations in Education: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Use Social Media, Mobile Learning, MOOCs and Open Educational Resources to Transform Learning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971" y="3120385"/>
            <a:ext cx="10136458" cy="912016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 Bonk, Indiana University, 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cjbonk@indiana.edu</a:t>
            </a:r>
            <a:endParaRPr lang="en-US" altLang="en-US" sz="2800" b="1" dirty="0"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9, 2017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874786-6CF8-4B0A-8B3B-093B36FE8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78" y="4264154"/>
            <a:ext cx="4615385" cy="259384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A51452-4E76-4DD6-8EEA-3A033D4B3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63" y="4264154"/>
            <a:ext cx="4744278" cy="26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6873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33400"/>
            <a:ext cx="8447314" cy="525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95600"/>
            <a:ext cx="915699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7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74638"/>
            <a:ext cx="7239000" cy="2925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7, 2017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MOOCs for Credit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err="1"/>
              <a:t>FutureLearn</a:t>
            </a:r>
            <a:r>
              <a:rPr lang="en-US" sz="2800" b="1" dirty="0"/>
              <a:t> and Coventry University to Roll Out 50 Online Degrees</a:t>
            </a:r>
            <a:br>
              <a:rPr lang="en-US" sz="3600" b="1" dirty="0"/>
            </a:br>
            <a:r>
              <a:rPr lang="en-US" sz="2800" b="1" dirty="0"/>
              <a:t>Class Central, </a:t>
            </a:r>
            <a:r>
              <a:rPr lang="en-US" sz="2800" b="1" dirty="0" err="1"/>
              <a:t>Dhawal</a:t>
            </a:r>
            <a:r>
              <a:rPr lang="en-US" sz="2800" b="1" dirty="0"/>
              <a:t> Shah</a:t>
            </a:r>
            <a:br>
              <a:rPr lang="en-US" sz="2400" b="1" dirty="0"/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https://www.class-central.com/report/futurelearn-coventry-university-roll-50-online-degrees/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833" t="41199" r="35000" b="33655"/>
          <a:stretch/>
        </p:blipFill>
        <p:spPr>
          <a:xfrm>
            <a:off x="3276600" y="3352801"/>
            <a:ext cx="6934200" cy="29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74638"/>
            <a:ext cx="7239000" cy="2925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7,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FutureLearn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Coventry University to Roll Out 50 Online Degrees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Central,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https://www.class-central.com/report/futurelearn-coventry-university-roll-50-online-degrees/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500" t="33655" r="32500" b="17310"/>
          <a:stretch/>
        </p:blipFill>
        <p:spPr>
          <a:xfrm>
            <a:off x="4191000" y="3188563"/>
            <a:ext cx="4648200" cy="33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23923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15, 2017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for Credit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Central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https://www.class-central.com/report/moocs-for-credit/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833" t="12579" r="2500" b="4837"/>
          <a:stretch/>
        </p:blipFill>
        <p:spPr>
          <a:xfrm>
            <a:off x="363020" y="3226575"/>
            <a:ext cx="5410200" cy="3533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17" t="16552" r="8663" b="689"/>
          <a:stretch/>
        </p:blipFill>
        <p:spPr>
          <a:xfrm>
            <a:off x="6607994" y="3226575"/>
            <a:ext cx="5083996" cy="36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7848600" cy="201727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3, 2017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MOOCs for Credentialing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edX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Expands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MicroMasters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Programs With Data Science (“nanodegrees”)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Leadership and More, Sri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Ravipati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Campus Technology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https://campustechnology.com/articles/2017/03/01/edx-expands-micromasters-programs-with-data-science-digital-leadership-and-more.aspx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551" t="17579" r="32393" b="6916"/>
          <a:stretch/>
        </p:blipFill>
        <p:spPr>
          <a:xfrm>
            <a:off x="603259" y="3089677"/>
            <a:ext cx="3751354" cy="3751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321" t="25313" r="4769" b="181"/>
          <a:stretch/>
        </p:blipFill>
        <p:spPr>
          <a:xfrm>
            <a:off x="4319262" y="3089677"/>
            <a:ext cx="3913394" cy="3751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3790" t="20784" r="22332" b="933"/>
          <a:stretch/>
        </p:blipFill>
        <p:spPr>
          <a:xfrm>
            <a:off x="8232656" y="3089677"/>
            <a:ext cx="3340158" cy="37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28, 2016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Coursera Specializations email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Monday: 9 Top Specializations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https://www.coursera.org/courses?languages=en&amp;utm_campaign=SkXukFONEea1Nr_6p0oZUA&amp;utm_medium=email&amp;utm_source=marketing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552" t="12863" r="18621" b="934"/>
          <a:stretch/>
        </p:blipFill>
        <p:spPr>
          <a:xfrm>
            <a:off x="1676400" y="2533586"/>
            <a:ext cx="5181600" cy="4299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075" t="12161" r="19380" b="2180"/>
          <a:stretch/>
        </p:blipFill>
        <p:spPr>
          <a:xfrm>
            <a:off x="6629400" y="2194952"/>
            <a:ext cx="3810000" cy="4638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535" t="13761" r="18662" b="616"/>
          <a:stretch/>
        </p:blipFill>
        <p:spPr>
          <a:xfrm>
            <a:off x="2895600" y="2285655"/>
            <a:ext cx="3581400" cy="4456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108" t="11658" r="20414" b="2368"/>
          <a:stretch/>
        </p:blipFill>
        <p:spPr>
          <a:xfrm>
            <a:off x="6629400" y="2248543"/>
            <a:ext cx="3352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93207"/>
            <a:ext cx="8305800" cy="1905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1, 2015</a:t>
            </a:r>
            <a:b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MOOCs for Extending Course Resources (e.g., flipping the class)</a:t>
            </a:r>
            <a:b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 Better Flip, Try MOOCs, David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Raths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Campus Technology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http://campustechnology.com/articles/2015/04/01/for-a-better-flip-try-moocs.aspx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496" t="24834" r="39222" b="2439"/>
          <a:stretch/>
        </p:blipFill>
        <p:spPr>
          <a:xfrm>
            <a:off x="1602990" y="2895600"/>
            <a:ext cx="4454911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797" t="35434" r="50932" b="20825"/>
          <a:stretch/>
        </p:blipFill>
        <p:spPr>
          <a:xfrm>
            <a:off x="6248400" y="3124200"/>
            <a:ext cx="4141030" cy="27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3231" y="388612"/>
            <a:ext cx="8208818" cy="259991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25,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MOOCs for Expanding Instructor Influence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Professors Have Taken Over the MOOCs: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open online learning is changing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Joshua Kim, Inside Higher Ed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https://www.insidehighered.com/blogs/technology-and-learning/professors-have-taken-over-moocs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3" t="30683" r="28333" b="12975"/>
          <a:stretch/>
        </p:blipFill>
        <p:spPr>
          <a:xfrm>
            <a:off x="1676400" y="3124200"/>
            <a:ext cx="5943600" cy="3586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334" t="32292" r="37500" b="16194"/>
          <a:stretch/>
        </p:blipFill>
        <p:spPr>
          <a:xfrm>
            <a:off x="7611773" y="3158835"/>
            <a:ext cx="3045837" cy="27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93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7044" y="490888"/>
            <a:ext cx="8865102" cy="22523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1, 2015 </a:t>
            </a:r>
            <a:b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MOOCs for Global Collaboration</a:t>
            </a:r>
            <a:b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14: Creating a Temporary Spontaneous Mini-Ecosystem through a MOOC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Paul Kim and Charlie Chung, Stanford University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2. Twitter thread announcing the MOOC</a:t>
            </a:r>
            <a:br>
              <a:rPr lang="en-US" sz="1500" i="1" dirty="0"/>
            </a:br>
            <a:endParaRPr lang="en-U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2743201"/>
            <a:ext cx="4012169" cy="3869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5" y="2819400"/>
            <a:ext cx="3693377" cy="35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3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2665" y="700547"/>
            <a:ext cx="8970745" cy="15240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20, 2016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M</a:t>
            </a: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OOCs for Development</a:t>
            </a:r>
            <a:b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agMOOCs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(India)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http://www.agmoocs.in/</a:t>
            </a: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4" t="9787" r="760" b="2140"/>
          <a:stretch/>
        </p:blipFill>
        <p:spPr>
          <a:xfrm>
            <a:off x="188592" y="2786307"/>
            <a:ext cx="5500665" cy="3600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272" t="29583" r="1544" b="6528"/>
          <a:stretch/>
        </p:blipFill>
        <p:spPr>
          <a:xfrm>
            <a:off x="123387" y="5309521"/>
            <a:ext cx="3120328" cy="1475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15" y="5417763"/>
            <a:ext cx="2480110" cy="1395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13" y="2786307"/>
            <a:ext cx="5918199" cy="3328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CAAF16-BC1A-4536-83F2-C9E7E3510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986" y="3002243"/>
            <a:ext cx="732802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2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2" y="441790"/>
            <a:ext cx="10822970" cy="1535552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Mega Trends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03" y="2147905"/>
            <a:ext cx="6862947" cy="46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5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762000"/>
            <a:ext cx="7848600" cy="1986064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18: Changing the Tune: MOOCs for Human Development? A Case Study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for Development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Balaji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Venkatataraman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Asha Kanwar, COL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331723"/>
            <a:ext cx="2286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45" y="3331723"/>
            <a:ext cx="228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10" t="9012" r="26981" b="2263"/>
          <a:stretch/>
        </p:blipFill>
        <p:spPr>
          <a:xfrm>
            <a:off x="6384588" y="3048000"/>
            <a:ext cx="4066032" cy="350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519988"/>
            <a:ext cx="3505200" cy="2333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59" y="3853368"/>
            <a:ext cx="3999690" cy="29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2650" y="857251"/>
            <a:ext cx="7886700" cy="16087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19: Harnessing the Power of Open Learning to Share Global Prosperity and Eradicate Poverty</a:t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M</a:t>
            </a: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OOCs for Societal Issues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Sheila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Jagannathan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World Bank, Washington DC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1: World Bank Group Twin Goals</a:t>
            </a:r>
            <a:br>
              <a:rPr lang="en-US" sz="1350" dirty="0"/>
            </a:br>
            <a:endParaRPr lang="en-U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38" y="2794000"/>
            <a:ext cx="6096000" cy="40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956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9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2888" y="76200"/>
            <a:ext cx="10850136" cy="3429000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23,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MOOCs for Explaining Trends and Innovations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Siemens and David Wiley Join Forces for a MOOC About Open Education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Manuela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Ekowo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EdSurge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https://www.edsurge.com/news/2017-08-23-george-siemens-and-david-wiley-join-forces-for-a-mooc-about-open-education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https://www.edx.org/course/introduction-open-education-utarlingtonx-link-oex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500" t="15989" r="833" b="66"/>
          <a:stretch/>
        </p:blipFill>
        <p:spPr>
          <a:xfrm>
            <a:off x="182136" y="3371386"/>
            <a:ext cx="5154340" cy="2081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27442-6738-4B5B-B9C9-2CEC13B02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22018" r="14166" b="4031"/>
          <a:stretch/>
        </p:blipFill>
        <p:spPr>
          <a:xfrm>
            <a:off x="5865542" y="3282176"/>
            <a:ext cx="6120161" cy="32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7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510" y="431515"/>
            <a:ext cx="9020710" cy="2034284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14, 2016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MOOC for Equipping Teachers with Needed Skills (e.g., programming)</a:t>
            </a:r>
            <a:b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15: Learning About MOOCs by Talking to Students</a:t>
            </a:r>
            <a:b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Charles Severance, Univ. of Michigan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Anuar Lequerica, Class Central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https://www.class-central.com/report/dr-chuck-graduate-ceremony-python-specialization/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54" t="7988" r="2821" b="7339"/>
          <a:stretch/>
        </p:blipFill>
        <p:spPr>
          <a:xfrm>
            <a:off x="0" y="2753475"/>
            <a:ext cx="5558032" cy="4001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705" t="31481" r="32739" b="20857"/>
          <a:stretch/>
        </p:blipFill>
        <p:spPr>
          <a:xfrm>
            <a:off x="5464895" y="2753474"/>
            <a:ext cx="6727106" cy="4104527"/>
          </a:xfrm>
          <a:prstGeom prst="rect">
            <a:avLst/>
          </a:prstGeom>
        </p:spPr>
      </p:pic>
      <p:sp>
        <p:nvSpPr>
          <p:cNvPr id="7" name="Action Button: Movie 6">
            <a:hlinkClick r:id="rId5" highlightClick="1"/>
          </p:cNvPr>
          <p:cNvSpPr/>
          <p:nvPr/>
        </p:nvSpPr>
        <p:spPr>
          <a:xfrm>
            <a:off x="11013896" y="1253448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ction Button: Movie 7">
            <a:hlinkClick r:id="rId6" highlightClick="1"/>
          </p:cNvPr>
          <p:cNvSpPr/>
          <p:nvPr/>
        </p:nvSpPr>
        <p:spPr>
          <a:xfrm>
            <a:off x="11013896" y="118563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0803" y="1535987"/>
            <a:ext cx="848601" cy="477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1862" y="412557"/>
            <a:ext cx="1054450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35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458200" cy="2667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April 20, 2015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10. MOOCs for the Disadvantaged and Underprivileged </a:t>
            </a:r>
            <a:b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250 MOOCs and Counting: One Man’s Educational Journey, 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Chronicle of Higher Education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http://chronicle.com/article/250-MOOCsCounting-One/229397/?cid=at</a:t>
            </a: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If the MOOC movement has faded, nobody told Jima </a:t>
            </a:r>
            <a:r>
              <a:rPr lang="en-US" altLang="en-US" sz="1600" b="1" dirty="0" err="1">
                <a:latin typeface="Tahoma" panose="020B0604030504040204" pitchFamily="34" charset="0"/>
                <a:cs typeface="Tahoma" panose="020B0604030504040204" pitchFamily="34" charset="0"/>
              </a:rPr>
              <a:t>Ngei</a:t>
            </a: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. Mr. </a:t>
            </a:r>
            <a:r>
              <a:rPr lang="en-US" altLang="en-US" sz="1600" b="1" dirty="0" err="1">
                <a:latin typeface="Tahoma" panose="020B0604030504040204" pitchFamily="34" charset="0"/>
                <a:cs typeface="Tahoma" panose="020B0604030504040204" pitchFamily="34" charset="0"/>
              </a:rPr>
              <a:t>Ngei</a:t>
            </a: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, who lives in Port Harcourt, Nigeria, has completed and passed 250.</a:t>
            </a:r>
          </a:p>
        </p:txBody>
      </p:sp>
      <p:sp>
        <p:nvSpPr>
          <p:cNvPr id="953347" name="TextBox 2"/>
          <p:cNvSpPr txBox="1">
            <a:spLocks noChangeArrowheads="1"/>
          </p:cNvSpPr>
          <p:nvPr/>
        </p:nvSpPr>
        <p:spPr bwMode="auto">
          <a:xfrm>
            <a:off x="2514600" y="5943601"/>
            <a:ext cx="800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Jima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Ngei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: “I had this unrelenting fear that this miracle of free access might evaporate soon.”</a:t>
            </a:r>
          </a:p>
        </p:txBody>
      </p:sp>
      <p:pic>
        <p:nvPicPr>
          <p:cNvPr id="9533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41" y="3411177"/>
            <a:ext cx="5064847" cy="25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ction Button: Movie 5">
            <a:hlinkClick r:id="rId4" highlightClick="1"/>
          </p:cNvPr>
          <p:cNvSpPr/>
          <p:nvPr/>
        </p:nvSpPr>
        <p:spPr>
          <a:xfrm>
            <a:off x="11149584" y="99317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8770" t="18922" r="35708" b="46796"/>
          <a:stretch/>
        </p:blipFill>
        <p:spPr>
          <a:xfrm>
            <a:off x="11190830" y="304800"/>
            <a:ext cx="1001170" cy="547955"/>
          </a:xfrm>
          <a:prstGeom prst="rect">
            <a:avLst/>
          </a:prstGeom>
        </p:spPr>
      </p:pic>
      <p:sp>
        <p:nvSpPr>
          <p:cNvPr id="11" name="Action Button: Movie 10">
            <a:hlinkClick r:id="rId6" highlightClick="1"/>
          </p:cNvPr>
          <p:cNvSpPr/>
          <p:nvPr/>
        </p:nvSpPr>
        <p:spPr>
          <a:xfrm>
            <a:off x="11190830" y="1347216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8703" t="18167" r="35570" b="46431"/>
          <a:stretch/>
        </p:blipFill>
        <p:spPr>
          <a:xfrm>
            <a:off x="11190830" y="1510132"/>
            <a:ext cx="1042416" cy="5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8610600" cy="19812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4, 2016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MOOCs for Screening Talent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Mongolian Teenager Aced a MOOC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(140,000 people take the MIT MOOC on Circuits and Electronics, 1 of 300 to get a perfect score)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Chronicle of Higher Education, Jeffrey R. Young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http://chronicle.com/article/This-Mongolian-Teenager-Aced-a/236362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20" t="13034" r="35594" b="18533"/>
          <a:stretch/>
        </p:blipFill>
        <p:spPr>
          <a:xfrm>
            <a:off x="1544320" y="2509254"/>
            <a:ext cx="5867400" cy="432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20" y="3505200"/>
            <a:ext cx="3132142" cy="2085638"/>
          </a:xfrm>
          <a:prstGeom prst="rect">
            <a:avLst/>
          </a:prstGeom>
        </p:spPr>
      </p:pic>
      <p:sp>
        <p:nvSpPr>
          <p:cNvPr id="4" name="Action Button: Sound 3">
            <a:hlinkClick r:id="rId5" highlightClick="1"/>
          </p:cNvPr>
          <p:cNvSpPr/>
          <p:nvPr/>
        </p:nvSpPr>
        <p:spPr>
          <a:xfrm>
            <a:off x="11115988" y="1129361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ction Button: Sound 4">
            <a:hlinkClick r:id="rId6" highlightClick="1"/>
          </p:cNvPr>
          <p:cNvSpPr/>
          <p:nvPr/>
        </p:nvSpPr>
        <p:spPr>
          <a:xfrm>
            <a:off x="11115988" y="18168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ction Button: Sound 6">
            <a:hlinkClick r:id="rId7" highlightClick="1"/>
          </p:cNvPr>
          <p:cNvSpPr/>
          <p:nvPr/>
        </p:nvSpPr>
        <p:spPr>
          <a:xfrm>
            <a:off x="11115988" y="2240554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15" y="285683"/>
            <a:ext cx="1028718" cy="685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15" y="1318978"/>
            <a:ext cx="1042416" cy="694126"/>
          </a:xfrm>
          <a:prstGeom prst="rect">
            <a:avLst/>
          </a:prstGeom>
        </p:spPr>
      </p:pic>
      <p:pic>
        <p:nvPicPr>
          <p:cNvPr id="13316" name="Picture 4" descr="Image result for jeffrey young chronic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767" y="2353469"/>
            <a:ext cx="871512" cy="7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9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66" y="152400"/>
            <a:ext cx="10169911" cy="273872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4, 2016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 MOOCs for Spirituality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4.0: The Next Revolution in Learning &amp; Leadership,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Otto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Scharmer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Huffington Post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http://www.huffingtonpost.com/otto-scharmer/mooc-40-the-next-revoluti_b_7209606.html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14" t="28192" r="47430" b="20158"/>
          <a:stretch/>
        </p:blipFill>
        <p:spPr>
          <a:xfrm>
            <a:off x="1546123" y="2891120"/>
            <a:ext cx="4495800" cy="3966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23" y="2972383"/>
            <a:ext cx="5763084" cy="38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1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32034" y="451011"/>
            <a:ext cx="9503461" cy="1706562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12, 2016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MOOCs for Personal Change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Life of Happiness and Fulfillment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 School of Business, Rajagopal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Raghanathan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https://www.class-central.com/mooc/2860/coursera-a-life-of-happiness-and-fulfillment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2:31 Happiness video: </a:t>
            </a:r>
            <a:r>
              <a:rPr lang="en-US" sz="1200" u="sng" dirty="0">
                <a:hlinkClick r:id="rId3"/>
              </a:rPr>
              <a:t>http://curtbonk.com/happiness.html</a:t>
            </a:r>
            <a:r>
              <a:rPr lang="en-US" sz="1200" u="sng" dirty="0"/>
              <a:t> 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25" t="15429" r="32427" b="13369"/>
          <a:stretch/>
        </p:blipFill>
        <p:spPr>
          <a:xfrm>
            <a:off x="359597" y="2270588"/>
            <a:ext cx="4666676" cy="458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7757" t="11433" r="26994" b="14205"/>
          <a:stretch/>
        </p:blipFill>
        <p:spPr>
          <a:xfrm>
            <a:off x="5572072" y="2363056"/>
            <a:ext cx="5163423" cy="44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2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458200" cy="21336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15, 2015</a:t>
            </a:r>
            <a:b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14. MOOCs for Social Impact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Learning for Social Impact,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edX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 the world’s first GROOC – a MOOC for groups – to collaborate with others globally and create social change.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https://www.edx.org/course/social-learning-social-impact-mcgillx-groocx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https://www.youtube.com/watch?t=36&amp;v=WNg-5LFAMdI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161" t="16116" r="6551" b="1964"/>
          <a:stretch/>
        </p:blipFill>
        <p:spPr>
          <a:xfrm>
            <a:off x="1600200" y="3124200"/>
            <a:ext cx="5105400" cy="3663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1" y="3141643"/>
            <a:ext cx="3057385" cy="1719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5133997"/>
            <a:ext cx="3026884" cy="17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7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itle 1"/>
          <p:cNvSpPr>
            <a:spLocks noGrp="1"/>
          </p:cNvSpPr>
          <p:nvPr>
            <p:ph type="title"/>
          </p:nvPr>
        </p:nvSpPr>
        <p:spPr>
          <a:xfrm>
            <a:off x="1866900" y="533400"/>
            <a:ext cx="8420100" cy="2647993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7, 2014</a:t>
            </a:r>
            <a:b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15. MOOCs for Public Health</a:t>
            </a:r>
            <a:b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ALISON: Global Health Initiatives</a:t>
            </a:r>
            <a:b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Online </a:t>
            </a:r>
            <a:r>
              <a:rPr lang="en-US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Mooc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courses deliver Ebola health advice, BBC News, Sean Coughlan</a:t>
            </a:r>
            <a:br>
              <a:rPr lang="en-US" altLang="en-US" sz="2000" dirty="0"/>
            </a:br>
            <a:r>
              <a:rPr lang="en-US" altLang="en-US" sz="2000" b="1" dirty="0">
                <a:hlinkClick r:id="rId2"/>
              </a:rPr>
              <a:t>http://www.bbc.com/news/education-29521360</a:t>
            </a:r>
            <a:r>
              <a:rPr lang="en-US" altLang="en-US" sz="2000" b="1" dirty="0"/>
              <a:t> </a:t>
            </a:r>
            <a:br>
              <a:rPr lang="en-US" altLang="en-US" sz="2000" b="1" dirty="0"/>
            </a:br>
            <a:r>
              <a:rPr lang="en-US" altLang="en-US" sz="1400" b="1" dirty="0">
                <a:hlinkClick r:id="rId3"/>
              </a:rPr>
              <a:t>http://www.advancelearning.com/why-wait-for-others-to-fight-ebola</a:t>
            </a:r>
            <a:endParaRPr lang="en-US" altLang="en-US" sz="1400" dirty="0"/>
          </a:p>
        </p:txBody>
      </p:sp>
      <p:sp>
        <p:nvSpPr>
          <p:cNvPr id="1049603" name="TextBox 4"/>
          <p:cNvSpPr txBox="1">
            <a:spLocks noChangeArrowheads="1"/>
          </p:cNvSpPr>
          <p:nvPr/>
        </p:nvSpPr>
        <p:spPr bwMode="auto">
          <a:xfrm>
            <a:off x="2057400" y="6096001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Disinfecting a room in Monrovia, Liberia: Online courses are providing health advice to fight Ebola.</a:t>
            </a:r>
          </a:p>
        </p:txBody>
      </p:sp>
      <p:pic>
        <p:nvPicPr>
          <p:cNvPr id="1049604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62413" r="40848" b="3613"/>
          <a:stretch/>
        </p:blipFill>
        <p:spPr bwMode="auto">
          <a:xfrm>
            <a:off x="1525988" y="3311922"/>
            <a:ext cx="4660754" cy="26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6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17863" r="13857" b="2348"/>
          <a:stretch>
            <a:fillRect/>
          </a:stretch>
        </p:blipFill>
        <p:spPr bwMode="auto">
          <a:xfrm>
            <a:off x="6744031" y="3347266"/>
            <a:ext cx="32766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98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2" y="441789"/>
            <a:ext cx="10781873" cy="1941815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#1. Learner Engagement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92" y="2383604"/>
            <a:ext cx="6000353" cy="440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3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itle 1"/>
          <p:cNvSpPr>
            <a:spLocks noGrp="1"/>
          </p:cNvSpPr>
          <p:nvPr>
            <p:ph type="title"/>
          </p:nvPr>
        </p:nvSpPr>
        <p:spPr>
          <a:xfrm>
            <a:off x="1248936" y="366951"/>
            <a:ext cx="9868829" cy="2633608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August 24, 2016</a:t>
            </a:r>
            <a:b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16. MOOCs for Cultural Expansion</a:t>
            </a:r>
            <a:b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K-MOOCs 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(and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ocMOOCs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hMOOCs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Revolutionizing online education</a:t>
            </a:r>
            <a:b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Professor creates courses tailored to cultural differences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Korea </a:t>
            </a:r>
            <a:r>
              <a:rPr lang="en-US" alt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JoongAng</a:t>
            </a:r>
            <a: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 Daily, Bong-Moon Kim</a:t>
            </a:r>
            <a:b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http://koreajoongangdaily.joins.com/news/article/article.aspx?aid=2989930&amp;cloc=joongangdaily%7Chome%7Cnewslist1</a:t>
            </a:r>
            <a:b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http://www.kmooc.kr/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78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" y="3321267"/>
            <a:ext cx="3178482" cy="198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8341" t="10091" r="7025" b="1427"/>
          <a:stretch/>
        </p:blipFill>
        <p:spPr>
          <a:xfrm>
            <a:off x="8000702" y="3132410"/>
            <a:ext cx="4115395" cy="3662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3710" t="17644" r="808" b="562"/>
          <a:stretch/>
        </p:blipFill>
        <p:spPr>
          <a:xfrm>
            <a:off x="3865179" y="3321267"/>
            <a:ext cx="4067503" cy="292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6717" t="12489" r="30919" b="22561"/>
          <a:stretch/>
        </p:blipFill>
        <p:spPr>
          <a:xfrm>
            <a:off x="123289" y="5289618"/>
            <a:ext cx="2239767" cy="1655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7628" t="17503" r="30946" b="53625"/>
          <a:stretch/>
        </p:blipFill>
        <p:spPr>
          <a:xfrm>
            <a:off x="3746494" y="4963837"/>
            <a:ext cx="4304872" cy="14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45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Title 3"/>
          <p:cNvSpPr>
            <a:spLocks noGrp="1"/>
          </p:cNvSpPr>
          <p:nvPr>
            <p:ph type="title"/>
          </p:nvPr>
        </p:nvSpPr>
        <p:spPr>
          <a:xfrm>
            <a:off x="1793875" y="315914"/>
            <a:ext cx="8382000" cy="273208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20, 2015</a:t>
            </a:r>
            <a:b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 M</a:t>
            </a: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OOCs for Fantasy Worlds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Syracuse professor offers free ‘Star Trek’ class to the public, USA Today, Amari D. Pollard,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LeMayne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College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hlinkClick r:id="rId2"/>
              </a:rPr>
              <a:t>http://college.usatoday.com/2015/08/20/syracuse-professor-offers-free-star-trek-class-to-the-public/ r</a:t>
            </a:r>
            <a:r>
              <a:rPr lang="en-US" sz="1200" b="1" dirty="0"/>
              <a:t> </a:t>
            </a:r>
            <a:endParaRPr lang="en-US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48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16666" r="15213" b="26389"/>
          <a:stretch>
            <a:fillRect/>
          </a:stretch>
        </p:blipFill>
        <p:spPr bwMode="auto">
          <a:xfrm>
            <a:off x="2362200" y="2859088"/>
            <a:ext cx="5233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71913"/>
            <a:ext cx="35052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83" y="3733800"/>
            <a:ext cx="4185492" cy="314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362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4849" y="457200"/>
            <a:ext cx="8575287" cy="25908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23,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 MOOCs for Experimentation and Potential Disruption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‘Disrupt This!’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Doug Lederman, Inside Higher Ed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https://www.insidehighered.com/digital-learning/article/2017/08/23/author-disrupt-discusses-role-technology-higher-education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33" t="28982" r="11667" b="6652"/>
          <a:stretch/>
        </p:blipFill>
        <p:spPr>
          <a:xfrm>
            <a:off x="3496647" y="3048001"/>
            <a:ext cx="5579706" cy="3505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93" y="3761201"/>
            <a:ext cx="4190621" cy="2792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84" y="3912919"/>
            <a:ext cx="1763709" cy="26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0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930" y="274638"/>
            <a:ext cx="9566030" cy="30019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9,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19. MOOCs for Free College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Venture Will Offer Free Courses That Students Can Take for College Credit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Goldie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Blumenstyk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http://www.chronicle.com/article/New-Venture-Will-Offer-Free/240883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667" t="46700" r="30833" b="5448"/>
          <a:stretch/>
        </p:blipFill>
        <p:spPr>
          <a:xfrm>
            <a:off x="0" y="3006124"/>
            <a:ext cx="6477000" cy="3295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8FEF2-A370-43CC-AAD9-93723A8E6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1" t="11073" r="1665" b="13668"/>
          <a:stretch/>
        </p:blipFill>
        <p:spPr>
          <a:xfrm>
            <a:off x="2884694" y="4133613"/>
            <a:ext cx="5133034" cy="2977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C0B01-BB18-469B-B529-9D9984EB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84" t="10380" r="9216" b="18253"/>
          <a:stretch/>
        </p:blipFill>
        <p:spPr>
          <a:xfrm>
            <a:off x="8660915" y="4622300"/>
            <a:ext cx="3374967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EEC23-0003-40B0-BBD7-1206FC11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67" t="35727" r="30833" b="4585"/>
          <a:stretch/>
        </p:blipFill>
        <p:spPr>
          <a:xfrm>
            <a:off x="134550" y="4572790"/>
            <a:ext cx="2831674" cy="22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2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305800" cy="1752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16, 2013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Rwandan Degree Program Aims for a 'University in a Box', Chronicle of Higher Education, Megan O’Neil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http://chronicle.com/article/Rwandan-Degree-Program-Aims/141631/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038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6324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2" name="TextBox 5"/>
          <p:cNvSpPr txBox="1">
            <a:spLocks noChangeArrowheads="1"/>
          </p:cNvSpPr>
          <p:nvPr/>
        </p:nvSpPr>
        <p:spPr bwMode="auto">
          <a:xfrm>
            <a:off x="1905000" y="5638801"/>
            <a:ext cx="838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Students attend an orientation session at Kepler, a new hybrid program in Kigali, Rwanda, which will use MOOCs and classroom time to help students earn competency-based associate degrees.</a:t>
            </a:r>
          </a:p>
        </p:txBody>
      </p:sp>
    </p:spTree>
    <p:extLst>
      <p:ext uri="{BB962C8B-B14F-4D97-AF65-F5344CB8AC3E}">
        <p14:creationId xmlns:p14="http://schemas.microsoft.com/office/powerpoint/2010/main" val="1484354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Title 1"/>
          <p:cNvSpPr>
            <a:spLocks noGrp="1"/>
          </p:cNvSpPr>
          <p:nvPr>
            <p:ph type="title"/>
          </p:nvPr>
        </p:nvSpPr>
        <p:spPr>
          <a:xfrm>
            <a:off x="1761893" y="714375"/>
            <a:ext cx="8363414" cy="2057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20. MOOCs for Life Change</a:t>
            </a:r>
            <a:endParaRPr lang="en-US" alt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44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70238"/>
            <a:ext cx="35052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TextBox 2"/>
          <p:cNvSpPr txBox="1">
            <a:spLocks noChangeArrowheads="1"/>
          </p:cNvSpPr>
          <p:nvPr/>
        </p:nvSpPr>
        <p:spPr bwMode="auto">
          <a:xfrm>
            <a:off x="1546226" y="5840413"/>
            <a:ext cx="4448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Frank Basile, an aircraft technician, took an MITx course on circuits and electronics to increase his knowledge.</a:t>
            </a:r>
          </a:p>
        </p:txBody>
      </p:sp>
      <p:pic>
        <p:nvPicPr>
          <p:cNvPr id="10444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124200"/>
            <a:ext cx="37925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4" name="TextBox 5"/>
          <p:cNvSpPr txBox="1">
            <a:spLocks noChangeArrowheads="1"/>
          </p:cNvSpPr>
          <p:nvPr/>
        </p:nvSpPr>
        <p:spPr bwMode="auto">
          <a:xfrm>
            <a:off x="6400800" y="5756276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Joe Alfonso, a financial adviser from Oregon, is taking the online finance course as a "refresher."</a:t>
            </a:r>
          </a:p>
        </p:txBody>
      </p:sp>
    </p:spTree>
    <p:extLst>
      <p:ext uri="{BB962C8B-B14F-4D97-AF65-F5344CB8AC3E}">
        <p14:creationId xmlns:p14="http://schemas.microsoft.com/office/powerpoint/2010/main" val="4142492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7746" y="198501"/>
            <a:ext cx="8458200" cy="28956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Documenting Success Stories</a:t>
            </a:r>
            <a:b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 Benefits and Impact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Who’s Benefiting from MOOCs, and Why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Chen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Zhenghao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Brandon Alcorn, Gayle Christensen, Nicholas Eriksson, Daphne Koller, Ezekiel J. Emanuel, Harvard Business Review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https://hbr.org/2015/09/whos-benefiting-from-moocs-and-why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44" y="3094101"/>
            <a:ext cx="6781800" cy="37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1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8010" y="446048"/>
            <a:ext cx="8521390" cy="244955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22, 2015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Who’s Benefiting from MOOCs, and Why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Chen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Zhenghao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Brandon Alcorn, Gayle Christensen, Nicholas Eriksson, Daphne Koller, Ezekiel J. Emanuel, Harvard Business Review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https://hbr.org/2015/09/whos-benefiting-from-moocs-and-why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4" y="3082941"/>
            <a:ext cx="6144322" cy="35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79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itle 1"/>
          <p:cNvSpPr>
            <a:spLocks noGrp="1"/>
          </p:cNvSpPr>
          <p:nvPr>
            <p:ph type="title"/>
          </p:nvPr>
        </p:nvSpPr>
        <p:spPr>
          <a:xfrm>
            <a:off x="1170877" y="602166"/>
            <a:ext cx="10192216" cy="3473933"/>
          </a:xfrm>
        </p:spPr>
        <p:txBody>
          <a:bodyPr/>
          <a:lstStyle/>
          <a:p>
            <a:r>
              <a:rPr lang="en-US" altLang="en-US" sz="4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  <a:br>
              <a:rPr lang="en-US" altLang="en-US" sz="28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b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MOOCsBook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  <a:hlinkClick r:id="rId2"/>
              </a:rPr>
              <a:t>http://moocsbook.com/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http://tec-variety.com/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curt@worldisopen.com</a:t>
            </a:r>
            <a:endParaRPr lang="en-US" altLang="en-US" sz="21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98" y="3624235"/>
            <a:ext cx="2148436" cy="322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C942930-4BA8-489D-B96F-2895E6DBF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60" y="5132388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DCED62-C521-46BF-8950-FF4DBFD5D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61" y="5132389"/>
            <a:ext cx="11461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7B23E50-BE21-4994-A0A8-8F051D267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60" y="5132389"/>
            <a:ext cx="25844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14DA3B6-C6CC-446E-B709-B2F9DFDF0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10" y="5126038"/>
            <a:ext cx="15303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9EAC889-19BF-4B55-9CD0-7737A19F27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7538" r="27048" b="2003"/>
          <a:stretch>
            <a:fillRect/>
          </a:stretch>
        </p:blipFill>
        <p:spPr bwMode="auto">
          <a:xfrm>
            <a:off x="-1" y="4076101"/>
            <a:ext cx="1962615" cy="27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41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2" y="441789"/>
            <a:ext cx="10781873" cy="1941815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#2. Pervasive Access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39" y="2245953"/>
            <a:ext cx="6241172" cy="45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2" y="441789"/>
            <a:ext cx="10781873" cy="1941815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#3.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46" y="2101680"/>
            <a:ext cx="6297984" cy="46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102" y="441790"/>
            <a:ext cx="10822970" cy="1535552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Recapping the Three Mega Trends: </a:t>
            </a:r>
            <a:br>
              <a:rPr lang="en-NZ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Engagement, Access, and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95" y="2193320"/>
            <a:ext cx="4639584" cy="46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3" y="857250"/>
            <a:ext cx="9000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6635" y="350838"/>
            <a:ext cx="9277815" cy="29257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15, 2017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Massive List of MOOC Providers Around The World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(Where to Find MOOCs: The Definitive Guide to MOOC Providers )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Central,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https://www.class-central.com/report/mooc-providers-list/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541" y="3499624"/>
            <a:ext cx="2598234" cy="2598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52800"/>
            <a:ext cx="6248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9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Background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470025"/>
            <a:ext cx="10744200" cy="3175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04664" y="1470025"/>
            <a:ext cx="11142497" cy="385549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Numbers: MOOCS in 2016 (Dec 25</a:t>
            </a:r>
            <a:r>
              <a:rPr lang="en-US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Class Central)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0547C-D32D-4A6F-8C9C-67D434304BD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97" y="4518021"/>
            <a:ext cx="8484176" cy="2298704"/>
          </a:xfrm>
          <a:prstGeom prst="rect">
            <a:avLst/>
          </a:prstGeom>
        </p:spPr>
      </p:pic>
      <p:pic>
        <p:nvPicPr>
          <p:cNvPr id="8" name="Picture 2" descr="Growth of MOOCs - 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58452"/>
            <a:ext cx="10374086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39"/>
    </mc:Choice>
    <mc:Fallback xmlns="">
      <p:transition spd="slow" advTm="7293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320</Words>
  <Application>Microsoft Office PowerPoint</Application>
  <PresentationFormat>Widescreen</PresentationFormat>
  <Paragraphs>48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MS PGothic</vt:lpstr>
      <vt:lpstr>Arial</vt:lpstr>
      <vt:lpstr>Calibri</vt:lpstr>
      <vt:lpstr>Calibri Light</vt:lpstr>
      <vt:lpstr>Tahoma</vt:lpstr>
      <vt:lpstr>19_Default Design</vt:lpstr>
      <vt:lpstr>1_Office Theme</vt:lpstr>
      <vt:lpstr>2_Office Theme</vt:lpstr>
      <vt:lpstr>15_Office Theme</vt:lpstr>
      <vt:lpstr>3_Default Design</vt:lpstr>
      <vt:lpstr>Office Theme</vt:lpstr>
      <vt:lpstr>9_Default Design</vt:lpstr>
      <vt:lpstr>19_Office Theme</vt:lpstr>
      <vt:lpstr>3_Office Theme</vt:lpstr>
      <vt:lpstr>24_Office Theme</vt:lpstr>
      <vt:lpstr>37_Office Theme</vt:lpstr>
      <vt:lpstr>12_Office Theme</vt:lpstr>
      <vt:lpstr>51_Office Theme</vt:lpstr>
      <vt:lpstr>74_Office Theme</vt:lpstr>
      <vt:lpstr>16_Office Theme</vt:lpstr>
      <vt:lpstr>Innovations in Education: How to Use Social Media, Mobile Learning, MOOCs and Open Educational Resources to Transform Learning</vt:lpstr>
      <vt:lpstr>30+ Ways Learning is Changing:  The Mega Trends</vt:lpstr>
      <vt:lpstr>How Learning is Changing:  Mega Trend #1. Learner Engagement</vt:lpstr>
      <vt:lpstr>How Learning is Changing:  Mega Trend #2. Pervasive Access</vt:lpstr>
      <vt:lpstr>How Learning is Changing:  Mega Trend #3. Customization</vt:lpstr>
      <vt:lpstr>30+ Ways Learning is Changing:  Recapping the Three Mega Trends:  Engagement, Access, and Customization</vt:lpstr>
      <vt:lpstr>PowerPoint Presentation</vt:lpstr>
      <vt:lpstr>June 15, 2017 Massive List of MOOC Providers Around The World (Where to Find MOOCs: The Definitive Guide to MOOC Providers ) Class Central, Dhawal Shah https://www.class-central.com/report/mooc-providers-list/ </vt:lpstr>
      <vt:lpstr>Research Background</vt:lpstr>
      <vt:lpstr>PowerPoint Presentation</vt:lpstr>
      <vt:lpstr>August 7, 2017 1. MOOCs for Credit FutureLearn and Coventry University to Roll Out 50 Online Degrees Class Central, Dhawal Shah https://www.class-central.com/report/futurelearn-coventry-university-roll-50-online-degrees/ </vt:lpstr>
      <vt:lpstr>August 7, 2017 FutureLearn and Coventry University to Roll Out 50 Online Degrees Class Central, Dhawal Shah https://www.class-central.com/report/futurelearn-coventry-university-roll-50-online-degrees/ </vt:lpstr>
      <vt:lpstr>June 15, 2017 MOOCs for Credit Class Central https://www.class-central.com/report/moocs-for-credit/ </vt:lpstr>
      <vt:lpstr>March 3, 2017  2. MOOCs for Credentialing edX Expands MicroMasters Programs With Data Science (“nanodegrees”) Digital Leadership and More, Sri Ravipati, Campus Technology https://campustechnology.com/articles/2017/03/01/edx-expands-micromasters-programs-with-data-science-digital-leadership-and-more.aspx </vt:lpstr>
      <vt:lpstr>July 28, 2016 Coursera Specializations email Starting Monday: 9 Top Specializations https://www.coursera.org/courses?languages=en&amp;utm_campaign=SkXukFONEea1Nr_6p0oZUA&amp;utm_medium=email&amp;utm_source=marketing </vt:lpstr>
      <vt:lpstr>April 1, 2015 3. MOOCs for Extending Course Resources (e.g., flipping the class) For a Better Flip, Try MOOCs, David Raths, Campus Technology http://campustechnology.com/articles/2015/04/01/for-a-better-flip-try-moocs.aspx </vt:lpstr>
      <vt:lpstr>September 25, 2017 4. MOOCs for Expanding Instructor Influence Professors Have Taken Over the MOOCs:  How open online learning is changing Joshua Kim, Inside Higher Ed https://www.insidehighered.com/blogs/technology-and-learning/professors-have-taken-over-moocs </vt:lpstr>
      <vt:lpstr>July 1, 2015  5. MOOCs for Global Collaboration Chapter 14: Creating a Temporary Spontaneous Mini-Ecosystem through a MOOC Paul Kim and Charlie Chung, Stanford University  Figure 2. Twitter thread announcing the MOOC </vt:lpstr>
      <vt:lpstr>May 20, 2016  6. MOOCs for Development agMOOCs (India) http://www.agmoocs.in/ </vt:lpstr>
      <vt:lpstr>Chapter 18: Changing the Tune: MOOCs for Human Development? A Case Study MOOCs for Development Balaji Venkatataraman and Asha Kanwar, COL</vt:lpstr>
      <vt:lpstr>Chapter 19: Harnessing the Power of Open Learning to Share Global Prosperity and Eradicate Poverty 7. MOOCs for Societal Issues Sheila Jagannathan, World Bank, Washington DC  Figure 1: World Bank Group Twin Goals </vt:lpstr>
      <vt:lpstr>August 23, 2017 8. MOOCs for Explaining Trends and Innovations George Siemens and David Wiley Join Forces for a MOOC About Open Education Manuela Ekowo, EdSurge https://www.edsurge.com/news/2017-08-23-george-siemens-and-david-wiley-join-forces-for-a-mooc-about-open-education  https://www.edx.org/course/introduction-open-education-utarlingtonx-link-oex </vt:lpstr>
      <vt:lpstr>June 14, 2016  9. MOOC for Equipping Teachers with Needed Skills (e.g., programming) Chapter 15: Learning About MOOCs by Talking to Students Charles Severance, Univ. of Michigan Anuar Lequerica, Class Central https://www.class-central.com/report/dr-chuck-graduate-ceremony-python-specialization/ </vt:lpstr>
      <vt:lpstr>April 20, 2015  10. MOOCs for the Disadvantaged and Underprivileged  250 MOOCs and Counting: One Man’s Educational Journey, Chronicle of Higher Education http://chronicle.com/article/250-MOOCsCounting-One/229397/?cid=at  If the MOOC movement has faded, nobody told Jima Ngei. Mr. Ngei, who lives in Port Harcourt, Nigeria, has completed and passed 250.</vt:lpstr>
      <vt:lpstr>May 4, 2016  11. MOOCs for Screening Talent This Mongolian Teenager Aced a MOOC  (140,000 people take the MIT MOOC on Circuits and Electronics, 1 of 300 to get a perfect score) The Chronicle of Higher Education, Jeffrey R. Young http://chronicle.com/article/This-Mongolian-Teenager-Aced-a/236362 </vt:lpstr>
      <vt:lpstr>May 4, 2016 12. MOOCs for Spirituality MOOC 4.0: The Next Revolution in Learning &amp; Leadership, Otto Scharmer, Huffington Post http://www.huffingtonpost.com/otto-scharmer/mooc-40-the-next-revoluti_b_7209606.html </vt:lpstr>
      <vt:lpstr>August 12, 2016  13. MOOCs for Personal Change A Life of Happiness and Fulfillment Indian School of Business, Rajagopal Raghanathan https://www.class-central.com/mooc/2860/coursera-a-life-of-happiness-and-fulfillment  2:31 Happiness video: http://curtbonk.com/happiness.html </vt:lpstr>
      <vt:lpstr>September 15, 2015 14. MOOCs for Social Impact Social Learning for Social Impact, edX Join the world’s first GROOC – a MOOC for groups – to collaborate with others globally and create social change. https://www.edx.org/course/social-learning-social-impact-mcgillx-groocx  https://www.youtube.com/watch?t=36&amp;v=WNg-5LFAMdI </vt:lpstr>
      <vt:lpstr>October 7, 2014 15. MOOCs for Public Health ALISON: Global Health Initiatives Online Mooc courses deliver Ebola health advice, BBC News, Sean Coughlan http://www.bbc.com/news/education-29521360  http://www.advancelearning.com/why-wait-for-others-to-fight-ebola</vt:lpstr>
      <vt:lpstr>August 24, 2016 16. MOOCs for Cultural Expansion K-MOOCs (and ocMOOCs and hMOOCs) Revolutionizing online education Professor creates courses tailored to cultural differences Korea JoongAng Daily, Bong-Moon Kim http://koreajoongangdaily.joins.com/news/article/article.aspx?aid=2989930&amp;cloc=joongangdaily%7Chome%7Cnewslist1 http://www.kmooc.kr/  </vt:lpstr>
      <vt:lpstr>August 20, 2015 17. MOOCs for Fantasy Worlds Syracuse professor offers free ‘Star Trek’ class to the public, USA Today, Amari D. Pollard, LeMayne College http://college.usatoday.com/2015/08/20/syracuse-professor-offers-free-star-trek-class-to-the-public/ r </vt:lpstr>
      <vt:lpstr>August 23, 2017 18. MOOCs for Experimentation and Potential Disruption ‘Disrupt This!’ Doug Lederman, Inside Higher Ed https://www.insidehighered.com/digital-learning/article/2017/08/23/author-disrupt-discusses-role-technology-higher-education </vt:lpstr>
      <vt:lpstr>August 9, 2017 19. MOOCs for Free College New Venture Will Offer Free Courses That Students Can Take for College Credit Goldie Blumenstyk, The Chronicle of Higher Education http://www.chronicle.com/article/New-Venture-Will-Offer-Free/240883 </vt:lpstr>
      <vt:lpstr>September 16, 2013 Rwandan Degree Program Aims for a 'University in a Box', Chronicle of Higher Education, Megan O’Neil http://chronicle.com/article/Rwandan-Degree-Program-Aims/141631/ </vt:lpstr>
      <vt:lpstr>20. MOOCs for Life Change</vt:lpstr>
      <vt:lpstr>Documenting Success Stories MOOC Benefits and Impact Who’s Benefiting from MOOCs, and Why Chen Zhenghao, Brandon Alcorn, Gayle Christensen, Nicholas Eriksson, Daphne Koller, Ezekiel J. Emanuel, Harvard Business Review https://hbr.org/2015/09/whos-benefiting-from-moocs-and-why </vt:lpstr>
      <vt:lpstr>September 22, 2015 Who’s Benefiting from MOOCs, and Why Chen Zhenghao, Brandon Alcorn, Gayle Christensen, Nicholas Eriksson, Daphne Koller, Ezekiel J. Emanuel, Harvard Business Review https://hbr.org/2015/09/whos-benefiting-from-moocs-and-why </vt:lpstr>
      <vt:lpstr>Any Questions or Comments?  MOOCsBook: http://moocsbook.com/  Slides at: TrainingShare.com Papers: PublicationShare.com Free book:  http://tec-variety.com/  Email: curt@worldisopen.com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 in Education: How to Use Social Media, Mobile Learning, MOOCs and Open Educational Resources to Transform Learning</dc:title>
  <dc:creator>Curtis Bonk</dc:creator>
  <cp:lastModifiedBy>Curtis Bonk</cp:lastModifiedBy>
  <cp:revision>13</cp:revision>
  <dcterms:created xsi:type="dcterms:W3CDTF">2017-11-06T06:35:01Z</dcterms:created>
  <dcterms:modified xsi:type="dcterms:W3CDTF">2017-11-06T08:44:52Z</dcterms:modified>
</cp:coreProperties>
</file>