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84" r:id="rId2"/>
    <p:sldMasterId id="2147483786" r:id="rId3"/>
  </p:sldMasterIdLst>
  <p:notesMasterIdLst>
    <p:notesMasterId r:id="rId109"/>
  </p:notesMasterIdLst>
  <p:sldIdLst>
    <p:sldId id="256" r:id="rId4"/>
    <p:sldId id="315" r:id="rId5"/>
    <p:sldId id="17706" r:id="rId6"/>
    <p:sldId id="18014" r:id="rId7"/>
    <p:sldId id="18011" r:id="rId8"/>
    <p:sldId id="18012" r:id="rId9"/>
    <p:sldId id="18013" r:id="rId10"/>
    <p:sldId id="260" r:id="rId11"/>
    <p:sldId id="261" r:id="rId12"/>
    <p:sldId id="17626" r:id="rId13"/>
    <p:sldId id="262" r:id="rId14"/>
    <p:sldId id="311" r:id="rId15"/>
    <p:sldId id="263" r:id="rId16"/>
    <p:sldId id="312" r:id="rId17"/>
    <p:sldId id="264" r:id="rId18"/>
    <p:sldId id="265" r:id="rId19"/>
    <p:sldId id="266" r:id="rId20"/>
    <p:sldId id="267" r:id="rId21"/>
    <p:sldId id="17644" r:id="rId22"/>
    <p:sldId id="17640" r:id="rId23"/>
    <p:sldId id="268" r:id="rId24"/>
    <p:sldId id="17641" r:id="rId25"/>
    <p:sldId id="257" r:id="rId26"/>
    <p:sldId id="17637" r:id="rId27"/>
    <p:sldId id="17638" r:id="rId28"/>
    <p:sldId id="593" r:id="rId29"/>
    <p:sldId id="590" r:id="rId30"/>
    <p:sldId id="587" r:id="rId31"/>
    <p:sldId id="272" r:id="rId32"/>
    <p:sldId id="17642" r:id="rId33"/>
    <p:sldId id="17643" r:id="rId34"/>
    <p:sldId id="258" r:id="rId35"/>
    <p:sldId id="17639" r:id="rId36"/>
    <p:sldId id="17919" r:id="rId37"/>
    <p:sldId id="259" r:id="rId38"/>
    <p:sldId id="269" r:id="rId39"/>
    <p:sldId id="284" r:id="rId40"/>
    <p:sldId id="283" r:id="rId41"/>
    <p:sldId id="314" r:id="rId42"/>
    <p:sldId id="271" r:id="rId43"/>
    <p:sldId id="17599" r:id="rId44"/>
    <p:sldId id="285" r:id="rId45"/>
    <p:sldId id="286" r:id="rId46"/>
    <p:sldId id="17887" r:id="rId47"/>
    <p:sldId id="297" r:id="rId48"/>
    <p:sldId id="309" r:id="rId49"/>
    <p:sldId id="288" r:id="rId50"/>
    <p:sldId id="17624" r:id="rId51"/>
    <p:sldId id="304" r:id="rId52"/>
    <p:sldId id="289" r:id="rId53"/>
    <p:sldId id="18010" r:id="rId54"/>
    <p:sldId id="18024" r:id="rId55"/>
    <p:sldId id="18027" r:id="rId56"/>
    <p:sldId id="18025" r:id="rId57"/>
    <p:sldId id="18026" r:id="rId58"/>
    <p:sldId id="18028" r:id="rId59"/>
    <p:sldId id="18029" r:id="rId60"/>
    <p:sldId id="18030" r:id="rId61"/>
    <p:sldId id="298" r:id="rId62"/>
    <p:sldId id="287" r:id="rId63"/>
    <p:sldId id="305" r:id="rId64"/>
    <p:sldId id="293" r:id="rId65"/>
    <p:sldId id="290" r:id="rId66"/>
    <p:sldId id="299" r:id="rId67"/>
    <p:sldId id="296" r:id="rId68"/>
    <p:sldId id="17623" r:id="rId69"/>
    <p:sldId id="17621" r:id="rId70"/>
    <p:sldId id="17634" r:id="rId71"/>
    <p:sldId id="306" r:id="rId72"/>
    <p:sldId id="307" r:id="rId73"/>
    <p:sldId id="291" r:id="rId74"/>
    <p:sldId id="295" r:id="rId75"/>
    <p:sldId id="294" r:id="rId76"/>
    <p:sldId id="18032" r:id="rId77"/>
    <p:sldId id="302" r:id="rId78"/>
    <p:sldId id="300" r:id="rId79"/>
    <p:sldId id="303" r:id="rId80"/>
    <p:sldId id="18017" r:id="rId81"/>
    <p:sldId id="18019" r:id="rId82"/>
    <p:sldId id="18020" r:id="rId83"/>
    <p:sldId id="18018" r:id="rId84"/>
    <p:sldId id="17614" r:id="rId85"/>
    <p:sldId id="301" r:id="rId86"/>
    <p:sldId id="308" r:id="rId87"/>
    <p:sldId id="316" r:id="rId88"/>
    <p:sldId id="17768" r:id="rId89"/>
    <p:sldId id="17625" r:id="rId90"/>
    <p:sldId id="17645" r:id="rId91"/>
    <p:sldId id="17646" r:id="rId92"/>
    <p:sldId id="17647" r:id="rId93"/>
    <p:sldId id="17648" r:id="rId94"/>
    <p:sldId id="18022" r:id="rId95"/>
    <p:sldId id="17649" r:id="rId96"/>
    <p:sldId id="18015" r:id="rId97"/>
    <p:sldId id="18031" r:id="rId98"/>
    <p:sldId id="17704" r:id="rId99"/>
    <p:sldId id="18033" r:id="rId100"/>
    <p:sldId id="18016" r:id="rId101"/>
    <p:sldId id="17877" r:id="rId102"/>
    <p:sldId id="18034" r:id="rId103"/>
    <p:sldId id="18021" r:id="rId104"/>
    <p:sldId id="18035" r:id="rId105"/>
    <p:sldId id="18023" r:id="rId106"/>
    <p:sldId id="277" r:id="rId107"/>
    <p:sldId id="279" r:id="rId10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232"/>
    <a:srgbClr val="FF6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DF4477-31B5-4A86-8AE9-F51C5D80E558}">
  <a:tblStyle styleId="{46DF4477-31B5-4A86-8AE9-F51C5D80E5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85"/>
    <p:restoredTop sz="89314" autoAdjust="0"/>
  </p:normalViewPr>
  <p:slideViewPr>
    <p:cSldViewPr snapToGrid="0">
      <p:cViewPr varScale="1">
        <p:scale>
          <a:sx n="83" d="100"/>
          <a:sy n="83" d="100"/>
        </p:scale>
        <p:origin x="193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df.co.uk/journals/DistanceEducation" TargetMode="External"/><Relationship Id="rId7" Type="http://schemas.openxmlformats.org/officeDocument/2006/relationships/hyperlink" Target="http://www.springer.com/education+&amp;+language/learning+&amp;+instruction/journal/11423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ascilite.org.au/ajet/ajet.html" TargetMode="External"/><Relationship Id="rId5" Type="http://schemas.openxmlformats.org/officeDocument/2006/relationships/hyperlink" Target="http://www.tandf.co.uk/journals/RAJT" TargetMode="External"/><Relationship Id="rId4" Type="http://schemas.openxmlformats.org/officeDocument/2006/relationships/hyperlink" Target="http://description" TargetMode="Externa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jde.com/" TargetMode="External"/><Relationship Id="rId3" Type="http://schemas.openxmlformats.org/officeDocument/2006/relationships/hyperlink" Target="http://www.aace.org/pubs/jtate/" TargetMode="External"/><Relationship Id="rId7" Type="http://schemas.openxmlformats.org/officeDocument/2006/relationships/hyperlink" Target="http://www.irrodl.org/index.php/irrodl/index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iste.org/store/product.aspx?ID=26" TargetMode="External"/><Relationship Id="rId5" Type="http://schemas.openxmlformats.org/officeDocument/2006/relationships/hyperlink" Target="http://www.springer.com/education+&amp;+language/science+education/journal/11191" TargetMode="External"/><Relationship Id="rId4" Type="http://schemas.openxmlformats.org/officeDocument/2006/relationships/hyperlink" Target="http://www.infoagepub.com/Quarterly-Review-of-Distance-Education.html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i-global.com/bookstore/titledetails.aspx?titleid=1125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scholarworks.iu.edu/journals/index.php/ijdl/index" TargetMode="External"/><Relationship Id="rId5" Type="http://schemas.openxmlformats.org/officeDocument/2006/relationships/hyperlink" Target="about:blank" TargetMode="External"/><Relationship Id="rId4" Type="http://schemas.openxmlformats.org/officeDocument/2006/relationships/hyperlink" Target="http://www.hindawi.com/journals/am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dirty="0"/>
              <a:t>All</a:t>
            </a:r>
            <a:endParaRPr dirty="0"/>
          </a:p>
        </p:txBody>
      </p:sp>
      <p:sp>
        <p:nvSpPr>
          <p:cNvPr id="128" name="Shape 128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 should publish everything you do, even if it is only acceptable for a lower tier journal.  It demonstrates your commitment to finish a project and makes your work available to everyone else. 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Lower tier journals are also great outlets for quality undergraduate research that you have directed.</a:t>
            </a: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/>
              <a:t>M</a:t>
            </a:r>
            <a:r>
              <a:rPr lang="en" sz="1800" b="0" i="0" u="none" strike="noStrike" cap="none" dirty="0" err="1"/>
              <a:t>ention</a:t>
            </a:r>
            <a:r>
              <a:rPr lang="en-US" sz="1800" dirty="0"/>
              <a:t>: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http://</a:t>
            </a:r>
            <a:r>
              <a:rPr lang="en-US" sz="1800" dirty="0" err="1"/>
              <a:t>www.trainingshare.com</a:t>
            </a:r>
            <a:r>
              <a:rPr lang="en-US" sz="1800" dirty="0"/>
              <a:t>/resources/</a:t>
            </a:r>
            <a:r>
              <a:rPr lang="en-US" sz="1800" dirty="0" err="1"/>
              <a:t>distance_ed_journals_and_online_learning_books.php</a:t>
            </a:r>
            <a:endParaRPr lang="en-US" sz="18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urier"/>
              <a:buNone/>
            </a:pPr>
            <a:r>
              <a:rPr lang="en-US" sz="1100" b="0" i="0" u="none" dirty="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rPr>
              <a:t>More examples: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Distance </a:t>
            </a:r>
            <a:r>
              <a:rPr lang="en-US" sz="11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Education</a:t>
            </a:r>
            <a:r>
              <a:rPr lang="en-US" sz="11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Distance</a:t>
            </a:r>
            <a:r>
              <a:rPr lang="en-US" sz="11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Education; </a:t>
            </a: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The Internet and Higher Education</a:t>
            </a:r>
            <a:r>
              <a:rPr lang="en-US" sz="1100" b="0" i="0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Asian Journal of Technology </a:t>
            </a:r>
            <a:r>
              <a:rPr lang="en-US" sz="11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Innovation</a:t>
            </a:r>
            <a:r>
              <a:rPr lang="en-US" sz="11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Asian</a:t>
            </a:r>
            <a:r>
              <a:rPr lang="en-US" sz="11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Journal of Technology Innovation ; </a:t>
            </a: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Australasian Journal of Educational Technology</a:t>
            </a:r>
            <a:r>
              <a:rPr lang="en-US" sz="11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1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Educational  Technology Research and Development</a:t>
            </a:r>
            <a:endParaRPr lang="en-US" sz="1100" b="0" i="0" u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11" name="Shape 211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Journal of Technology and Teacher </a:t>
            </a:r>
            <a:r>
              <a:rPr lang="en-US" sz="18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Education</a:t>
            </a:r>
            <a:r>
              <a:rPr lang="en-US" sz="18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en-US" sz="18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Technology and Teacher Education; </a:t>
            </a:r>
            <a:r>
              <a:rPr lang="en-US" sz="18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The Quarterly Review of Distance </a:t>
            </a:r>
            <a:r>
              <a:rPr lang="en-US" sz="1800" b="0" i="1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Education</a:t>
            </a:r>
            <a:r>
              <a:rPr lang="en-US" sz="1800" b="0" i="1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en-US" sz="1800" b="0" i="1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Technology and Teacher Education; The Quarterly Review of Distance Education; </a:t>
            </a:r>
            <a:r>
              <a:rPr lang="en-US" sz="1800" b="0" i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Science &amp; Education</a:t>
            </a:r>
            <a:r>
              <a:rPr lang="en-US" sz="18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endParaRPr lang="en-US" sz="1800" b="0" i="1" u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6"/>
              </a:rPr>
              <a:t>Journal of Digita Learning in Teacher Education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International Review of Research in Open and Distributed Learning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8"/>
              </a:rPr>
              <a:t>The American Journal of Distance Education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/>
          </a:p>
        </p:txBody>
      </p:sp>
      <p:sp>
        <p:nvSpPr>
          <p:cNvPr id="224" name="Shape 22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1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International Journal of Gaming and Computer Mediated </a:t>
            </a:r>
            <a:r>
              <a:rPr lang="en-US" sz="1100" b="0" i="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Simulations</a:t>
            </a:r>
            <a:r>
              <a:rPr lang="en-US" sz="1100" b="0" i="0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lang="en-US" sz="1100" b="0" i="0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Journal of Gaming and Computer Mediated Simulations; </a:t>
            </a:r>
            <a:r>
              <a:rPr lang="en-US" sz="11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Advances in </a:t>
            </a:r>
            <a:r>
              <a:rPr lang="en-US" sz="1100" b="0" i="0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Multimedia</a:t>
            </a:r>
            <a:r>
              <a:rPr lang="en-US" sz="1100" b="0" i="0" u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lang="en-US" sz="1100" b="0" i="0" u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Journal of Gaming and Computer Mediated Simulations; Advances in Multimedia; </a:t>
            </a:r>
            <a:r>
              <a:rPr lang="en-US" sz="1100" b="0" i="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Learning: Research and Practice</a:t>
            </a: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6"/>
              </a:rPr>
              <a:t>International Journal of Designs for Learning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9FED-1971-4B87-A5D6-C2B8A3AE6F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18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9FED-1971-4B87-A5D6-C2B8A3AE6F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11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9FED-1971-4B87-A5D6-C2B8A3AE6F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98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89FED-1971-4B87-A5D6-C2B8A3AE6F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41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Feng-Ru</a:t>
            </a:r>
          </a:p>
        </p:txBody>
      </p:sp>
    </p:spTree>
    <p:extLst>
      <p:ext uri="{BB962C8B-B14F-4D97-AF65-F5344CB8AC3E}">
        <p14:creationId xmlns:p14="http://schemas.microsoft.com/office/powerpoint/2010/main" val="2661158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9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lang="en-US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1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483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42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49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tabLst/>
              <a:defRPr/>
            </a:pPr>
            <a:r>
              <a:rPr lang="en-US" sz="1200" dirty="0"/>
              <a:t>Feng-Ru</a:t>
            </a: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“Think. Check. Submit.” checklist developed by a coalition of scholarly publishing organizations</a:t>
            </a:r>
          </a:p>
          <a:p>
            <a:r>
              <a:rPr lang="en-US" sz="2800" dirty="0"/>
              <a:t>Think</a:t>
            </a:r>
          </a:p>
          <a:p>
            <a:pPr lvl="1"/>
            <a:r>
              <a:rPr lang="en-US" sz="2400" dirty="0"/>
              <a:t>Are you submitting your research to a trusted journal?</a:t>
            </a:r>
          </a:p>
          <a:p>
            <a:pPr lvl="1"/>
            <a:r>
              <a:rPr lang="en-US" sz="2400" dirty="0"/>
              <a:t>Is it the right journal for your work?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049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Feng-Ru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228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Feng-Ru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73B22-9E2B-9D44-87FC-D094CA2F0A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58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Feng-Ru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04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11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Review articles and conference proposals (learn about peer-review criteria and guidelines)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book proposals</a:t>
            </a:r>
            <a:endParaRPr lang="en" sz="1100" b="1" i="0" u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342900" indent="-342900"/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a conference workshop</a:t>
            </a:r>
          </a:p>
          <a:p>
            <a:pPr marL="342900" indent="-342900"/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Organize a symposium</a:t>
            </a:r>
            <a:endParaRPr dirty="0"/>
          </a:p>
        </p:txBody>
      </p:sp>
      <p:sp>
        <p:nvSpPr>
          <p:cNvPr id="260" name="Shape 26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60" name="Shape 26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901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Curt</a:t>
            </a:r>
            <a:endParaRPr dirty="0"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396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0" i="0" u="none" strike="noStrike" cap="none" dirty="0"/>
              <a:t>Curt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lang="en-US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0" i="0" u="none" strike="noStrike" cap="none" dirty="0"/>
              <a:t>Not sure if we want to keep all these activities as we only have 1 hour and 5 minutes and need to leave time for questions. It’s up to you….</a:t>
            </a:r>
            <a:endParaRPr lang="en-US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268" name="Shape 268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707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Not sure if we want to keep all these activities as we only have 1 hour and 5 minutes and need to leave time for questions. </a:t>
            </a:r>
            <a:r>
              <a:rPr lang="en-US" sz="1800" b="0" i="0" u="none" strike="noStrike" cap="none" dirty="0"/>
              <a:t>I</a:t>
            </a:r>
            <a:r>
              <a:rPr lang="en" sz="1800" b="0" i="0" u="none" strike="noStrike" cap="none" dirty="0"/>
              <a:t>t’s up to you….</a:t>
            </a:r>
            <a:endParaRPr dirty="0"/>
          </a:p>
        </p:txBody>
      </p:sp>
      <p:sp>
        <p:nvSpPr>
          <p:cNvPr id="167" name="Shape 16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76" name="Shape 276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09959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494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7960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01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42649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Screenshot from Cecil’s article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089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Screenshot from Cecil’s article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4203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4642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930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1950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7919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171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936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3008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0903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465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3376622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6266597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298496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5108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199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71583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1308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69186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5100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54156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4844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9202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024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</a:t>
            </a:r>
          </a:p>
        </p:txBody>
      </p:sp>
    </p:spTree>
    <p:extLst>
      <p:ext uri="{BB962C8B-B14F-4D97-AF65-F5344CB8AC3E}">
        <p14:creationId xmlns:p14="http://schemas.microsoft.com/office/powerpoint/2010/main" val="1827984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/>
              <a:t>Ana</a:t>
            </a:r>
            <a:endParaRPr/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6501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8628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8756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398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9752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3513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0325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7515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6695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453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strike="noStrike" cap="none" dirty="0"/>
              <a:t>https://</a:t>
            </a:r>
            <a:r>
              <a:rPr lang="en-US" sz="1800" b="0" i="0" u="none" strike="noStrike" cap="none" dirty="0" err="1"/>
              <a:t>www.editage.com</a:t>
            </a:r>
            <a:r>
              <a:rPr lang="en-US" sz="1800" b="0" i="0" u="none" strike="noStrike" cap="none" dirty="0"/>
              <a:t>/insights/how-to-choose-journals-for-submitting-your-paper</a:t>
            </a: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will be your target readers? </a:t>
            </a:r>
            <a:r>
              <a:rPr lang="en-US" sz="1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Scholarly vs. non-scholarly periodicals</a:t>
            </a:r>
            <a:endParaRPr lang="en-US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sz="18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readership and target audience</a:t>
            </a:r>
            <a:endParaRPr lang="en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Look for a match </a:t>
            </a:r>
            <a:r>
              <a:rPr lang="en-US" sz="1800" b="0" i="0" u="none" strike="noStrike" cap="none" dirty="0"/>
              <a:t>between your work and the journal aims and scope. – journal analysis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-US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is the journal’s turnaround time?</a:t>
            </a:r>
            <a:endParaRPr lang="en-US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-US" sz="1800" b="0" i="0" u="none" strike="noStrike" cap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 rates? </a:t>
            </a:r>
            <a:r>
              <a:rPr lang="en" sz="11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familiar with the journals’ acceptance rates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lang="en" sz="11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dirty="0"/>
          </a:p>
        </p:txBody>
      </p:sp>
      <p:sp>
        <p:nvSpPr>
          <p:cNvPr id="194" name="Shape 19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0989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34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3752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Curt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1888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lang="en" sz="1800" b="0" i="0" u="none" strike="noStrike" cap="non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Encourage audience to access the resources on </a:t>
            </a:r>
            <a:r>
              <a:rPr lang="en" sz="1800" b="0" i="0" u="none" strike="noStrike" cap="none" dirty="0" err="1"/>
              <a:t>GoogleDoc</a:t>
            </a:r>
            <a:r>
              <a:rPr lang="en" sz="1800" b="0" i="0" u="none" strike="noStrike" cap="none" dirty="0"/>
              <a:t>. </a:t>
            </a:r>
            <a:endParaRPr dirty="0"/>
          </a:p>
        </p:txBody>
      </p:sp>
      <p:sp>
        <p:nvSpPr>
          <p:cNvPr id="323" name="Shape 323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104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All</a:t>
            </a:r>
            <a:endParaRPr dirty="0"/>
          </a:p>
        </p:txBody>
      </p:sp>
      <p:sp>
        <p:nvSpPr>
          <p:cNvPr id="340" name="Shape 340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" sz="1800" b="0" i="0" u="none" strike="noStrike" cap="none" dirty="0"/>
              <a:t>Ana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Unlike peer reviewed articles, nonrefereed articles, where publication decisions are made by one or more editors without using a blind review process, are important because they fill an important niche in practice oriented fields like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ed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tech.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Peer-reviewed or refereed articles undergo a blind review. This means that neither he authors nor reviewers know each other’s identity. This process is designed to endure that a manuscript has been reviewed and accepted in an ethical and unbiased manner by experts from a specific field.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Although refereed articles are often considered the gold standard in faculty promotion and tenure deliberations, nonrefereed articles nevertheless plan an important role within most academic disciplines.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Practitioner journals are targeted toward practitioners and deal with problems and issues tied directly to practice, Thus,, an article appearing in a practitioners journal could receive  wider circulations and visibility than one published in a respected academic journal that is narrowly targeted toward a more limited audience. </a:t>
            </a:r>
            <a:endParaRPr dirty="0"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22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7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4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64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60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28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5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59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9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17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8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63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40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85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2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31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87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73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34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51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0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9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jbonk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www.insidehighered.com/blogs/gradhacker/%E2%80%98slouching-toward%E2%80%99-productivity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7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ebp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hyperlink" Target="http://curtbonk.com/" TargetMode="External"/><Relationship Id="rId3" Type="http://schemas.openxmlformats.org/officeDocument/2006/relationships/image" Target="../media/image130.jpg"/><Relationship Id="rId7" Type="http://schemas.openxmlformats.org/officeDocument/2006/relationships/hyperlink" Target="mailto:cjbonk@Indiana.edu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gif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hyperlink" Target="https://twitter.com/travelinedma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hyperlink" Target="https://onlinelibrary.wiley.com/journal/14678535" TargetMode="External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journal/11423" TargetMode="External"/><Relationship Id="rId5" Type="http://schemas.openxmlformats.org/officeDocument/2006/relationships/hyperlink" Target="https://link.springer.com/journal/11251" TargetMode="External"/><Relationship Id="rId10" Type="http://schemas.openxmlformats.org/officeDocument/2006/relationships/image" Target="../media/image20.jpg"/><Relationship Id="rId4" Type="http://schemas.openxmlformats.org/officeDocument/2006/relationships/hyperlink" Target="https://www.journals.elsevier.com/the-internet-and-higher-education" TargetMode="External"/><Relationship Id="rId9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s://link.springer.com/journal/11528" TargetMode="External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ww.tandfonline.com/loi/hajd20" TargetMode="External"/><Relationship Id="rId4" Type="http://schemas.openxmlformats.org/officeDocument/2006/relationships/hyperlink" Target="http://journals.sagepub.com/home/jec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hyperlink" Target="http://www.igi-global.com/bookstore/titledetails.aspx?TitleId=1183" TargetMode="External"/><Relationship Id="rId7" Type="http://schemas.openxmlformats.org/officeDocument/2006/relationships/hyperlink" Target="http://www.emeraldgrouppublishing.com/products/journals/journals.htm?id=its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://www.citejournal.org/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ndnote.com/" TargetMode="External"/><Relationship Id="rId7" Type="http://schemas.openxmlformats.org/officeDocument/2006/relationships/hyperlink" Target="https://www.qsrinternational.com/nvivo/hom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adcube.com/papers/" TargetMode="External"/><Relationship Id="rId5" Type="http://schemas.openxmlformats.org/officeDocument/2006/relationships/hyperlink" Target="http://www.proquest.com/products-services/refworks.html" TargetMode="External"/><Relationship Id="rId4" Type="http://schemas.openxmlformats.org/officeDocument/2006/relationships/hyperlink" Target="https://www.zotero.org/user/logi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oaj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aspa.org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yVw8s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magojr.com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nature.com/news/disciplinary-action-1.12668" TargetMode="Externa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nature.com/news/sham-journals-scam-authors-1.12681" TargetMode="Externa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nytimes.com/2013/04/08/health/for-scientists-an-exploding-world-of-pseudo-academia.html?_r=1&amp;" TargetMode="Externa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hronicle.com/article/A-New-Series-on-Scholarly/244689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thinkchecksubmit.org/check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chronicle.com/interactives/Trend19-OpenAccess-Main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aj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eallslist.weebly.com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chronicle.com/article/The-Worst-Writing-Advice-in/244972?cid=cp242" TargetMode="Externa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blogs/linguafranca/2018/10/02/how-to-learn-to-write-like-a-machine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eme.org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chronicle.com/article/Don-t-Spend-Your-Holiday/245292" TargetMode="Externa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idehighered.com/news/2019/03/27/sociologys-publishing-expectations-have-doubled-recent-decades" TargetMode="Externa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hronicle.com/article/The-Hardest-Part-of-Writing-Is/245720?cid=cp242" TargetMode="Externa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6-Tips-to-Shape-Up-Your/244281?cid=cp221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hyperlink" Target="https://www.chronicle.com/specialreport/Two-Minute-Tips/221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How-to-Improve-Your/244283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https://www.chronicle.com/specialreport/Two-Minute-Tips/22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How-to-Become-a-Highly/244351?cid=cp22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8.png"/><Relationship Id="rId4" Type="http://schemas.openxmlformats.org/officeDocument/2006/relationships/hyperlink" Target="https://www.chronicle.com/specialreport/Two-Minute-Tips/221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hronicle.com/article/Step-Away-From-the-Delete/246013?cid=cp242" TargetMode="Externa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www.insidehighered.com/advice/2019/02/12/how-use-reviewers-revise-and-resubmit-comments-most-effectively-opinion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www.insidehighered.com/advice/2019/02/12/how-use-reviewers-revise-and-resubmit-comments-most-effectively-opinion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www.insidehighered.com/advice/2019/02/12/how-use-reviewers-revise-and-resubmit-comments-most-effectively-opinion" TargetMode="Externa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www.insidehighered.com/blogs/gradhacker/tackling-revisions" TargetMode="Externa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icle.com/article/A-New-Series-on-Scholarly/244689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www.chronicle.com/article/You-re-a-Full-Professor-Now/245403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www.insidehighered.com/blogs/university-venus/importance-friendships" TargetMode="Externa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www.insidehighered.com/views/2019/02/25/faculty-mentors-provide-students-exceptional-educational-benefits-opinion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www.chronicle.com/article/on-the-value-of/245184" TargetMode="Externa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www.insidehighered.com/blogs/rethinking-research/writing-peers-vs-public-when-academic-writing-falls-short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edsurge.com/news/2019-01-29-the-professor-who-quit-his-tenured-job-to-make-podcasts-and-lecture-videos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475446" y="811004"/>
            <a:ext cx="8193108" cy="23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The G</a:t>
            </a:r>
            <a:r>
              <a:rPr lang="en-US" sz="4000" b="1" baseline="30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Writing and Publishing Tips: </a:t>
            </a:r>
            <a:br>
              <a:rPr lang="en-US" sz="3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Gentle Guidelines, Great Stories, and Gigantic Scholarly Gains</a:t>
            </a:r>
            <a:endParaRPr sz="3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2071869" y="3191894"/>
            <a:ext cx="5266480" cy="181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Curt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is J.</a:t>
            </a:r>
            <a:r>
              <a:rPr lang="en" sz="2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Bonk, Ph.D.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800" b="1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Indiana University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r>
              <a:rPr lang="e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  <a:hlinkClick r:id="rId3"/>
              </a:rPr>
              <a:t>cjbonk@indiana.edu</a:t>
            </a:r>
            <a:r>
              <a:rPr lang="e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 </a:t>
            </a:r>
            <a:br>
              <a:rPr lang="en" sz="3600" b="0" i="0" u="none" strike="noStrike" cap="none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2C4056-52D0-4811-AD03-9559BB076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96" y="4833761"/>
            <a:ext cx="2521384" cy="18910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57200" y="68378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32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Writing Difficulties and Challenges of a Early Career Scholar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1014712" y="2079861"/>
            <a:ext cx="5159229" cy="4475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 habits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Local/Global Support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Starter text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Reputation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Connections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 awareness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Energy/Stamina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Service/Teaching duties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FED43-4F51-407A-81F6-47C536E4B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559" y="1948543"/>
            <a:ext cx="3090441" cy="20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513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#8. Keep a Notebook of What Thinking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C18FB-E57F-4485-96A3-6264AC2DA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045" y="2592729"/>
            <a:ext cx="5811455" cy="41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707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20" y="601884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24, 2019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‘Slouching Toward’ Productivity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Deidra Faye Jackson,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https://www.insidehighered.com/blogs/gradhacker/%E2%80%98slouching-toward%E2%80%99-productivity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57080-9217-4FC3-92B6-52BE364DC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8" t="16493" r="35822" b="57403"/>
          <a:stretch/>
        </p:blipFill>
        <p:spPr>
          <a:xfrm>
            <a:off x="335666" y="3156018"/>
            <a:ext cx="6531327" cy="2426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CCC325-593A-446B-8213-ACCD24329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609" y="2989162"/>
            <a:ext cx="2103391" cy="315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901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#9. Engage in Free Writing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CBFAB-5F5B-4033-A983-E888ED577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33" y="2188511"/>
            <a:ext cx="8518968" cy="44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9981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2A13-01FB-4EDF-81DF-9E674FE43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3452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#10. Read Everyday!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F3464-3929-414F-89C2-D13374603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22" y="1948139"/>
            <a:ext cx="7060956" cy="47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194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/>
        </p:nvSpPr>
        <p:spPr>
          <a:xfrm>
            <a:off x="353028" y="99419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3600"/>
            </a:pPr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Time to </a:t>
            </a:r>
            <a:r>
              <a:rPr lang="en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Recap…</a:t>
            </a:r>
            <a:endParaRPr sz="1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hape 145">
            <a:extLst>
              <a:ext uri="{FF2B5EF4-FFF2-40B4-BE49-F238E27FC236}">
                <a16:creationId xmlns:a16="http://schemas.microsoft.com/office/drawing/2014/main" id="{5053A011-CC4C-5E49-A929-1664F3DFE6A4}"/>
              </a:ext>
            </a:extLst>
          </p:cNvPr>
          <p:cNvSpPr txBox="1"/>
          <p:nvPr/>
        </p:nvSpPr>
        <p:spPr>
          <a:xfrm>
            <a:off x="1166538" y="2317750"/>
            <a:ext cx="7115723" cy="279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</a:t>
            </a: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he process for getting published</a:t>
            </a:r>
          </a:p>
          <a:p>
            <a:pPr marL="45720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The process for selecting a journal for publication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</a:t>
            </a: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riting tips and insights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</a:t>
            </a:r>
            <a:r>
              <a:rPr lang="en" sz="26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urated resources</a:t>
            </a:r>
          </a:p>
          <a:p>
            <a:pPr marL="457200" lvl="0" indent="-457200">
              <a:spcBef>
                <a:spcPts val="480"/>
              </a:spcBef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You </a:t>
            </a:r>
            <a:r>
              <a:rPr lang="en-US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commitments to future writing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9363FD-46B1-4F76-9834-425E41B1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74" y="453479"/>
            <a:ext cx="714628" cy="962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0D20D-21BE-4C03-B298-D3739CAE8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569" y="502186"/>
            <a:ext cx="1100083" cy="1015461"/>
          </a:xfrm>
          <a:prstGeom prst="rect">
            <a:avLst/>
          </a:prstGeom>
        </p:spPr>
      </p:pic>
      <p:sp>
        <p:nvSpPr>
          <p:cNvPr id="344" name="Shape 344"/>
          <p:cNvSpPr txBox="1"/>
          <p:nvPr/>
        </p:nvSpPr>
        <p:spPr>
          <a:xfrm>
            <a:off x="367457" y="502186"/>
            <a:ext cx="8243369" cy="204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3600"/>
            </a:pPr>
            <a:r>
              <a:rPr lang="en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Concerns?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Comments?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Commitments?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FF9B0-833F-4F01-A51A-AEA1F62F6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729" y="5373546"/>
            <a:ext cx="1979271" cy="14844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1FAC2E-C35B-45CB-BB27-9DA31F418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826" y="5010437"/>
            <a:ext cx="4212446" cy="18475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0202A-B994-4368-917B-DFA0C32F7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658" y="2651564"/>
            <a:ext cx="8355994" cy="2190058"/>
          </a:xfrm>
        </p:spPr>
        <p:txBody>
          <a:bodyPr/>
          <a:lstStyle/>
          <a:p>
            <a:pPr marL="25400" indent="0" algn="ctr">
              <a:buNone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 Bonk, Indiana University</a:t>
            </a:r>
          </a:p>
          <a:p>
            <a:pPr marL="25400" indent="0" algn="ctr">
              <a:buNone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Email: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cjbonk@Indiana.edu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5400" indent="0" algn="ctr"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Homepage: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http://curtbonk.com/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lvl="0" indent="0" algn="ctr">
              <a:spcBef>
                <a:spcPts val="0"/>
              </a:spcBef>
              <a:buSzPts val="2400"/>
              <a:buNone/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TravelinEdMan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Twitter:</a:t>
            </a:r>
          </a:p>
          <a:p>
            <a:pPr marL="0" lvl="0" indent="0" algn="ctr">
              <a:spcBef>
                <a:spcPts val="0"/>
              </a:spcBef>
              <a:buSzPts val="2400"/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https://twitter.com/travelinedman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69900" y="5564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Put Forward your Best Work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09600" y="1948543"/>
            <a:ext cx="4368800" cy="31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Collaborative research projects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Literature reviews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Reflections/</a:t>
            </a:r>
            <a:b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conceptual pieces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Grant projects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projects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31B5E-2361-4F63-9217-7BFDDE4B7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2035724"/>
            <a:ext cx="4254500" cy="31983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382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Finding a Journal that Fits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802285" y="2320031"/>
            <a:ext cx="5448043" cy="426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1800"/>
              <a:buFont typeface="Calibri"/>
              <a:buAutoNum type="arabicPeriod"/>
            </a:pPr>
            <a:r>
              <a:rPr lang="en-US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will be your target readers?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Who are the authors and journals you cite the most re</a:t>
            </a:r>
            <a:r>
              <a:rPr lang="en-US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la</a:t>
            </a:r>
            <a:r>
              <a:rPr lang="en" sz="2000" b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ted with your research program?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there a match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your work and the journal aims and scope?</a:t>
            </a:r>
          </a:p>
          <a:p>
            <a:pPr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What is the journal turnaround time?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journal acceptance rate?  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know the editor(s)?</a:t>
            </a: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360"/>
              </a:spcBef>
              <a:buSzPts val="1800"/>
              <a:buFont typeface="Calibri"/>
              <a:buAutoNum type="arabicPeriod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927100" y="1525912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What to look for?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2F072-27F8-44F2-90A0-7AE96D83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494" y="2053816"/>
            <a:ext cx="2732506" cy="18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89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57200" y="46431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Finding a Journal that Fits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04455" y="2238314"/>
            <a:ext cx="4914900" cy="3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1800"/>
              <a:buFont typeface="Calibri"/>
              <a:buAutoNum type="arabicPeriod"/>
            </a:pPr>
            <a:r>
              <a:rPr lang="en" sz="1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Social Sciences Citation Index </a:t>
            </a:r>
            <a:r>
              <a:rPr lang="en" sz="1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(SSCI) is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commercial citation index product of Clarivate Analytics. It was originally developed by the Institute for Scientific Information from the Science Citation Index. 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sz="1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European Reference Index for the Humanities and the Social Sciences (ERIH PLUS) </a:t>
            </a:r>
            <a:r>
              <a:rPr lang="en" sz="1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was created and developed by European researchers under the coordination of the Standing Committee for the Humanities of the European Science Foundation.</a:t>
            </a:r>
            <a:endParaRPr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865126" y="1528524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Where to look for?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F35CD-DF84-44F4-8394-3D623277F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13" y="4037850"/>
            <a:ext cx="3111065" cy="2089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1C94D9-1B5D-6840-8A00-6AB49437B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726" y="2094000"/>
            <a:ext cx="3492010" cy="18248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584200" y="627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Where to start?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4851" y="2592983"/>
            <a:ext cx="4212206" cy="363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SzPts val="2400"/>
              <a:buFont typeface="Calibri"/>
              <a:buAutoNum type="arabicPeriod"/>
            </a:pPr>
            <a:r>
              <a:rPr lang="en-US" sz="24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Target 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practitioners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Deal with problems and issues tied directly to practice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Receive wider circulations and visibility</a:t>
            </a:r>
          </a:p>
          <a:p>
            <a:pPr lvl="0" indent="-457200">
              <a:spcBef>
                <a:spcPts val="480"/>
              </a:spcBef>
              <a:buSzPts val="2400"/>
              <a:buFont typeface="Calibri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Refereed or nonrefereed articles </a:t>
            </a:r>
            <a:endParaRPr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704851" y="1770900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Practitioner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Journals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2" name="AutoShape 2" descr="Image result for selecting">
            <a:extLst>
              <a:ext uri="{FF2B5EF4-FFF2-40B4-BE49-F238E27FC236}">
                <a16:creationId xmlns:a16="http://schemas.microsoft.com/office/drawing/2014/main" id="{B3D922F1-9887-409A-B862-5BE8350DE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5050" y="1728788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04D73-E86D-9547-8627-5AF6C42C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57" y="2152919"/>
            <a:ext cx="3912243" cy="293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6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584200" y="627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Where to start?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4851" y="2512224"/>
            <a:ext cx="4495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Top-tier journals: are SSCI-indexed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Second-tier journals: have an established history in the field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Third-tier journals:</a:t>
            </a:r>
            <a:r>
              <a:rPr lang="en" sz="2800" b="1" i="1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often 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are newer </a:t>
            </a: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the field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704851" y="1770900"/>
            <a:ext cx="4800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" sz="2800" b="1" i="0" u="none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Peer-Reviewed Journals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2" name="AutoShape 2" descr="Image result for selecting">
            <a:extLst>
              <a:ext uri="{FF2B5EF4-FFF2-40B4-BE49-F238E27FC236}">
                <a16:creationId xmlns:a16="http://schemas.microsoft.com/office/drawing/2014/main" id="{B3D922F1-9887-409A-B862-5BE8350DE5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05050" y="1728788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1E5F4-9924-47DF-8CC6-28FC814A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682" y="2417100"/>
            <a:ext cx="3444218" cy="25831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533400" y="4477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TOP-TIER JOURNALS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559967" y="4361095"/>
            <a:ext cx="16002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3"/>
              </a:rPr>
              <a:t>British Journal of Educational Technology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4767353" y="4489091"/>
            <a:ext cx="1691319" cy="129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4"/>
              </a:rPr>
              <a:t>The Internet and Higher Education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7143154" y="4489091"/>
            <a:ext cx="1850375" cy="94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Instruc</a:t>
            </a:r>
            <a:r>
              <a:rPr lang="en-US" sz="1800" b="1" i="1" u="sng" dirty="0" err="1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tional</a:t>
            </a:r>
            <a:r>
              <a:rPr lang="en-US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Science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364C0-5A3A-4C9A-B0D3-9BFA085F0CD1}"/>
              </a:ext>
            </a:extLst>
          </p:cNvPr>
          <p:cNvSpPr txBox="1"/>
          <p:nvPr/>
        </p:nvSpPr>
        <p:spPr>
          <a:xfrm>
            <a:off x="2549501" y="4365715"/>
            <a:ext cx="18145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Educational Technology Research and Development</a:t>
            </a:r>
            <a:endParaRPr lang="en-US"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8DA653-2DD6-9444-B8EB-309700983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53" y="2187245"/>
            <a:ext cx="1460571" cy="21022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21F7E-F89D-DF40-8A6C-1AD8767C5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241" y="2187245"/>
            <a:ext cx="1353965" cy="21022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6FC9A-B0DD-A84C-8743-02C022FEB7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153" y="2162423"/>
            <a:ext cx="1483264" cy="22639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D1F35C-FACE-419D-A13A-3872EF6D2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2187244"/>
            <a:ext cx="1549934" cy="210220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15506" y="78034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SECOND-TIER JOURNALS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3726132" y="4744154"/>
            <a:ext cx="2286000" cy="142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US" sz="1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TechTrends</a:t>
            </a:r>
            <a:endParaRPr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415506" y="4635601"/>
            <a:ext cx="1790700" cy="111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972269" y="4761030"/>
            <a:ext cx="2197100" cy="89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hlinkClick r:id="rId4"/>
              </a:rPr>
              <a:t>Journal of Educational Computing Research</a:t>
            </a:r>
            <a:endParaRPr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6565780" y="4744154"/>
            <a:ext cx="1816100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5"/>
              </a:rPr>
              <a:t>The American Journal of Distance Education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89D2F-3201-A246-AF39-91ECDD4EE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269" y="2302189"/>
            <a:ext cx="1710426" cy="2225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23771-1AB0-D74E-8796-942146E31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780" y="2253133"/>
            <a:ext cx="1603076" cy="227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BFBAE-E643-934C-A288-B44D109E5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6866" y="2275594"/>
            <a:ext cx="1714743" cy="2278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4892" y="8161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THIRD-TIER JOURNALS</a:t>
            </a:r>
            <a:b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" sz="36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</a:t>
            </a:r>
            <a:r>
              <a:rPr lang="en-US" sz="36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often new journals)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893754" y="4633478"/>
            <a:ext cx="2044700" cy="100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 b="1" i="1" u="sng" dirty="0">
                <a:solidFill>
                  <a:schemeClr val="hlin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  <a:hlinkClick r:id="rId3"/>
              </a:rPr>
              <a:t>International Journal of Online Pedagogy and Course Design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4" name="Shape 244" descr="Cover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411" y="2443925"/>
            <a:ext cx="1562700" cy="19701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3316049" y="4633478"/>
            <a:ext cx="2431968" cy="16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400"/>
              <a:buNone/>
            </a:pP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Contemporary Issues in Technology and Teacher Education</a:t>
            </a:r>
            <a:endParaRPr sz="1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D1670-CA1A-B144-8C42-59B0EFE56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368" y="2911100"/>
            <a:ext cx="2356649" cy="13256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86D22B-4500-E143-BAC6-C6BFAF28C454}"/>
              </a:ext>
            </a:extLst>
          </p:cNvPr>
          <p:cNvSpPr txBox="1"/>
          <p:nvPr/>
        </p:nvSpPr>
        <p:spPr>
          <a:xfrm>
            <a:off x="6503207" y="4633478"/>
            <a:ext cx="2429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hlinkClick r:id="rId7"/>
              </a:rPr>
              <a:t>Interactive Technology and Smart Education</a:t>
            </a:r>
            <a:endParaRPr lang="en-US" sz="1800" b="1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9C9E8-C1B2-4C97-8FB7-5CB2F6252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3274" y="2443924"/>
            <a:ext cx="1424204" cy="19701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2373822"/>
            <a:ext cx="7878742" cy="3749185"/>
          </a:xfrm>
        </p:spPr>
        <p:txBody>
          <a:bodyPr>
            <a:normAutofit/>
          </a:bodyPr>
          <a:lstStyle/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Subscribe to news feeds (not too many)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Save links and images to interesting articles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saved documents for themes monthly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those links in Facebook, Twitter, etc., for peer reactions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to people interviewed in articles</a:t>
            </a:r>
            <a:endParaRPr lang="en-US" altLang="zh-TW" sz="1950" b="1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</p:txBody>
      </p:sp>
      <p:sp>
        <p:nvSpPr>
          <p:cNvPr id="5" name="Shape 327">
            <a:extLst>
              <a:ext uri="{FF2B5EF4-FFF2-40B4-BE49-F238E27FC236}">
                <a16:creationId xmlns:a16="http://schemas.microsoft.com/office/drawing/2014/main" id="{0925BD88-26C1-8646-BD3B-24310B33068D}"/>
              </a:ext>
            </a:extLst>
          </p:cNvPr>
          <p:cNvSpPr txBox="1">
            <a:spLocks/>
          </p:cNvSpPr>
          <p:nvPr/>
        </p:nvSpPr>
        <p:spPr>
          <a:xfrm>
            <a:off x="457200" y="84197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Resource and Idea Suggestions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24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374869" y="60390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Purposes of this Session</a:t>
            </a:r>
            <a:endParaRPr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1167492" y="1665884"/>
            <a:ext cx="7436977" cy="478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2600" b="1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Part I: 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The Process</a:t>
            </a:r>
            <a:endParaRPr lang="en-US" sz="3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sz="26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</a:t>
            </a: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a. </a:t>
            </a:r>
            <a:r>
              <a:rPr lang="en" sz="20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Explor</a:t>
            </a:r>
            <a:r>
              <a:rPr lang="en-US" sz="2000" b="1" u="none" strike="noStrike" cap="none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ing</a:t>
            </a:r>
            <a:r>
              <a:rPr lang="en" sz="20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the process for getting published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b. </a:t>
            </a: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Selecting a journal for publication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c. Academic information resources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d. Predatory journal issues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e. Taking the plunge</a:t>
            </a:r>
            <a:endParaRPr lang="en" sz="20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600" b="1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Part II: Writing Tips and Insights</a:t>
            </a: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a. </a:t>
            </a:r>
            <a:r>
              <a:rPr lang="en" sz="20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Examin</a:t>
            </a:r>
            <a:r>
              <a:rPr lang="en-US" sz="2000" b="1" u="none" strike="noStrike" cap="none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ing</a:t>
            </a:r>
            <a:r>
              <a:rPr lang="en" sz="2000" b="1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20+ writing tips</a:t>
            </a:r>
            <a:endParaRPr lang="en" sz="2000" b="1" u="none" strike="noStrike" cap="non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b. M</a:t>
            </a:r>
            <a:r>
              <a:rPr lang="en-US" sz="20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aking</a:t>
            </a: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commitments to future writing</a:t>
            </a:r>
          </a:p>
          <a:p>
            <a:pPr lvl="0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2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III. Slaying I-Monsters</a:t>
            </a:r>
            <a:endParaRPr lang="en-US" sz="20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20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	a. Detailing the pros &amp; cons of SSCI publications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87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32629" y="2266844"/>
            <a:ext cx="7878742" cy="3749185"/>
          </a:xfrm>
        </p:spPr>
        <p:txBody>
          <a:bodyPr>
            <a:normAutofit/>
          </a:bodyPr>
          <a:lstStyle/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 for research</a:t>
            </a:r>
          </a:p>
          <a:p>
            <a:pPr lvl="1"/>
            <a:r>
              <a:rPr lang="en-US" altLang="zh-TW" sz="22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Citation/reference management</a:t>
            </a:r>
          </a:p>
          <a:p>
            <a:pPr lvl="2"/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Ex. 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Endnote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Zotero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Refwork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Paper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etc.</a:t>
            </a:r>
          </a:p>
          <a:p>
            <a:pPr lvl="1"/>
            <a:r>
              <a:rPr lang="en-US" altLang="zh-TW" sz="22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Incorporate other software</a:t>
            </a:r>
          </a:p>
          <a:p>
            <a:pPr lvl="2"/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Ex. 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Nvivo</a:t>
            </a:r>
            <a:r>
              <a:rPr lang="en-US" altLang="zh-TW" sz="1950" dirty="0">
                <a:solidFill>
                  <a:srgbClr val="2746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(qualitative analysis tool, Network analysis i.e.)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 Tutorial Services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Tutoring Services</a:t>
            </a:r>
          </a:p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 Tools (e.g., Grammarly)</a:t>
            </a:r>
            <a:endParaRPr lang="en-US" altLang="zh-TW" sz="19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</p:txBody>
      </p:sp>
      <p:sp>
        <p:nvSpPr>
          <p:cNvPr id="5" name="Shape 327">
            <a:extLst>
              <a:ext uri="{FF2B5EF4-FFF2-40B4-BE49-F238E27FC236}">
                <a16:creationId xmlns:a16="http://schemas.microsoft.com/office/drawing/2014/main" id="{0925BD88-26C1-8646-BD3B-24310B33068D}"/>
              </a:ext>
            </a:extLst>
          </p:cNvPr>
          <p:cNvSpPr txBox="1">
            <a:spLocks/>
          </p:cNvSpPr>
          <p:nvPr/>
        </p:nvSpPr>
        <p:spPr>
          <a:xfrm>
            <a:off x="457199" y="486138"/>
            <a:ext cx="8258538" cy="178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Academic information/ Resources</a:t>
            </a:r>
          </a:p>
          <a:p>
            <a:pPr>
              <a:buClr>
                <a:schemeClr val="dk1"/>
              </a:buClr>
              <a:buSzPts val="3600"/>
            </a:pP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76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2373823"/>
            <a:ext cx="7886700" cy="3216792"/>
          </a:xfrm>
        </p:spPr>
        <p:txBody>
          <a:bodyPr>
            <a:normAutofit lnSpcReduction="10000"/>
          </a:bodyPr>
          <a:lstStyle/>
          <a:p>
            <a:r>
              <a:rPr lang="en-US" altLang="zh-TW" sz="25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 selection/evaluation</a:t>
            </a:r>
          </a:p>
          <a:p>
            <a:pPr lvl="1"/>
            <a:r>
              <a:rPr lang="en-US" altLang="zh-TW" sz="22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Impact/accreditation (*Predatory Journals)</a:t>
            </a:r>
          </a:p>
          <a:p>
            <a:pPr lvl="1"/>
            <a:r>
              <a:rPr lang="en-US" altLang="zh-TW" sz="22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Citation index (Web of Science, Google Scholar, etc.)</a:t>
            </a:r>
          </a:p>
          <a:p>
            <a:pPr lvl="1"/>
            <a:r>
              <a:rPr lang="en-US" altLang="zh-TW" sz="22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factor</a:t>
            </a:r>
          </a:p>
          <a:p>
            <a:pPr lvl="1"/>
            <a:r>
              <a:rPr lang="en-US" altLang="zh-TW" sz="22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</a:t>
            </a:r>
          </a:p>
          <a:p>
            <a:pPr lvl="1"/>
            <a:r>
              <a:rPr lang="en-US" altLang="zh-TW" sz="225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Access vs. non-Open Access</a:t>
            </a:r>
          </a:p>
          <a:p>
            <a:pPr lvl="2"/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Directory of Open Access Journals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Open Access Scholarly Publishers Association</a:t>
            </a:r>
            <a:endParaRPr lang="en-US" altLang="zh-TW" sz="1950" dirty="0">
              <a:solidFill>
                <a:srgbClr val="2746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1" indent="0">
              <a:buNone/>
            </a:pPr>
            <a:endParaRPr lang="en-US" altLang="zh-TW" sz="2250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</p:txBody>
      </p:sp>
      <p:sp>
        <p:nvSpPr>
          <p:cNvPr id="8" name="Shape 327">
            <a:extLst>
              <a:ext uri="{FF2B5EF4-FFF2-40B4-BE49-F238E27FC236}">
                <a16:creationId xmlns:a16="http://schemas.microsoft.com/office/drawing/2014/main" id="{9BC24749-358B-A747-85A4-80F5F9E19195}"/>
              </a:ext>
            </a:extLst>
          </p:cNvPr>
          <p:cNvSpPr txBox="1">
            <a:spLocks/>
          </p:cNvSpPr>
          <p:nvPr/>
        </p:nvSpPr>
        <p:spPr>
          <a:xfrm>
            <a:off x="285750" y="7840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Academic information/ resources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(Cont’d)</a:t>
            </a:r>
          </a:p>
          <a:p>
            <a:pPr>
              <a:buClr>
                <a:schemeClr val="dk1"/>
              </a:buClr>
              <a:buSzPts val="3600"/>
            </a:pP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42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28650" y="2373823"/>
            <a:ext cx="7971340" cy="3471392"/>
          </a:xfrm>
        </p:spPr>
        <p:txBody>
          <a:bodyPr>
            <a:normAutofit fontScale="70000" lnSpcReduction="20000"/>
          </a:bodyPr>
          <a:lstStyle/>
          <a:p>
            <a:r>
              <a:rPr lang="en-US" altLang="zh-TW" sz="3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 evaluation &amp; legitimacy</a:t>
            </a: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 with a librarian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 &amp; Examine the journal's web site.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Reach out to journal's editorial board members.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 and goals of journal. Read the scope of the journal. 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their peer review policy.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Check to see what "author fees" are being requested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industry associations.  </a:t>
            </a:r>
            <a:endParaRPr lang="en-US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DOAJ= Directory of Open Access Journals </a:t>
            </a:r>
          </a:p>
          <a:p>
            <a:pPr lvl="2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OASPA = Open Access Scholarly Publishers Association</a:t>
            </a:r>
            <a:endParaRPr lang="en-US" altLang="zh-TW" sz="2250" dirty="0">
              <a:solidFill>
                <a:srgbClr val="2746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0" indent="0">
              <a:buNone/>
            </a:pPr>
            <a:endParaRPr lang="en-US" altLang="zh-TW" sz="19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  <a:p>
            <a:pPr marL="342900" lvl="1" indent="0">
              <a:buNone/>
            </a:pPr>
            <a:endParaRPr lang="en-US" altLang="zh-TW" sz="2250" b="1" dirty="0">
              <a:solidFill>
                <a:srgbClr val="27467D"/>
              </a:solidFill>
            </a:endParaRPr>
          </a:p>
        </p:txBody>
      </p:sp>
      <p:sp>
        <p:nvSpPr>
          <p:cNvPr id="8" name="Shape 327">
            <a:extLst>
              <a:ext uri="{FF2B5EF4-FFF2-40B4-BE49-F238E27FC236}">
                <a16:creationId xmlns:a16="http://schemas.microsoft.com/office/drawing/2014/main" id="{3C4D507E-BB56-0945-8551-89A5A6CD05BA}"/>
              </a:ext>
            </a:extLst>
          </p:cNvPr>
          <p:cNvSpPr txBox="1">
            <a:spLocks/>
          </p:cNvSpPr>
          <p:nvPr/>
        </p:nvSpPr>
        <p:spPr>
          <a:xfrm>
            <a:off x="370390" y="72622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Academic information/ resources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(Cont’d)</a:t>
            </a:r>
          </a:p>
          <a:p>
            <a:pPr>
              <a:buClr>
                <a:schemeClr val="dk1"/>
              </a:buClr>
              <a:buSzPts val="3600"/>
            </a:pP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4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735" y="1778081"/>
            <a:ext cx="7847636" cy="409343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= The frequency in which the average article in a journal has been cited in a specific period of time.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 or importance of a journal = the higher impact factor, the better rank.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calculation is to dividing the number of times articles were cited by the number of articles that were citable. It is usually based on a two-year period. </a:t>
            </a:r>
          </a:p>
          <a:p>
            <a:pPr marL="0" indent="0"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 to measure journal impact factor</a:t>
            </a:r>
          </a:p>
          <a:p>
            <a:r>
              <a:rPr lang="pl-PL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</a:t>
            </a:r>
            <a:r>
              <a:rPr lang="pl-PL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Citation</a:t>
            </a:r>
            <a:r>
              <a:rPr lang="pl-PL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Report, 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https://goo.gl/yVw8si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pl-PL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imago </a:t>
            </a:r>
            <a:r>
              <a:rPr lang="pl-PL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</a:t>
            </a:r>
            <a:r>
              <a:rPr lang="pl-PL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</a:t>
            </a:r>
            <a:r>
              <a:rPr lang="pl-PL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(SRJ), </a:t>
            </a:r>
            <a:r>
              <a:rPr lang="pl-PL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https://www.scimagojr.com/</a:t>
            </a:r>
            <a:r>
              <a:rPr lang="pl-PL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/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49300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 Impact Factor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566336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53" y="3061578"/>
            <a:ext cx="7103398" cy="343391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publishing venue prey on academicians for making money without following scholarly publishing standards, commonly seen in the Open Access world. 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called “Pseudo-journals,” “fake journals,” and “sham journals.”</a:t>
            </a:r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7318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Journals/ Publishers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685190" y="2402615"/>
            <a:ext cx="8229600" cy="65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of Predatory Journals/Publishers!</a:t>
            </a: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8542" y="6126163"/>
            <a:ext cx="455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Beager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2017; Clark &amp; Smith, 2017)</a:t>
            </a:r>
          </a:p>
        </p:txBody>
      </p:sp>
    </p:spTree>
    <p:extLst>
      <p:ext uri="{BB962C8B-B14F-4D97-AF65-F5344CB8AC3E}">
        <p14:creationId xmlns:p14="http://schemas.microsoft.com/office/powerpoint/2010/main" val="3537833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995" y="2685327"/>
            <a:ext cx="6998090" cy="3440836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Characteristics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journal asks for a </a:t>
            </a:r>
            <a:r>
              <a:rPr lang="en-US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submission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fee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Promises of fast peer review and fast publication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Spam emails to attract potential authors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size of editorial board or not indicated clearly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Newness and the quantity: a very new journal that consists of a high quantity of articles in one issue </a:t>
            </a:r>
          </a:p>
          <a:p>
            <a:pPr lvl="1">
              <a:buSzPct val="85000"/>
              <a:buFont typeface="Courier New"/>
              <a:buChar char="o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Inconsistencies in the scope and the content or journal title and contact address</a:t>
            </a:r>
          </a:p>
          <a:p>
            <a:pPr marL="508000" lvl="1" indent="0">
              <a:buSzPct val="85000"/>
              <a:buNone/>
            </a:pPr>
            <a:endParaRPr lang="en-US" sz="2400" dirty="0"/>
          </a:p>
          <a:p>
            <a:pPr lvl="1">
              <a:buSzPct val="85000"/>
              <a:buFont typeface="Courier New"/>
              <a:buChar char="o"/>
            </a:pPr>
            <a:endParaRPr lang="en-US" sz="2400" dirty="0"/>
          </a:p>
        </p:txBody>
      </p:sp>
      <p:sp>
        <p:nvSpPr>
          <p:cNvPr id="5" name="Shape 206"/>
          <p:cNvSpPr txBox="1"/>
          <p:nvPr/>
        </p:nvSpPr>
        <p:spPr>
          <a:xfrm>
            <a:off x="703544" y="2285217"/>
            <a:ext cx="9333779" cy="70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of Predatory Journals/Publishers!</a:t>
            </a: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5944" y="6126163"/>
            <a:ext cx="4453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Beager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2017; Prater, 2018)</a:t>
            </a:r>
          </a:p>
        </p:txBody>
      </p:sp>
      <p:sp>
        <p:nvSpPr>
          <p:cNvPr id="8" name="Shape 327">
            <a:extLst>
              <a:ext uri="{FF2B5EF4-FFF2-40B4-BE49-F238E27FC236}">
                <a16:creationId xmlns:a16="http://schemas.microsoft.com/office/drawing/2014/main" id="{B2CCA6F8-AA5D-5948-98E7-3294E5135224}"/>
              </a:ext>
            </a:extLst>
          </p:cNvPr>
          <p:cNvSpPr txBox="1">
            <a:spLocks/>
          </p:cNvSpPr>
          <p:nvPr/>
        </p:nvSpPr>
        <p:spPr>
          <a:xfrm>
            <a:off x="457200" y="747195"/>
            <a:ext cx="8200663" cy="936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Journals/ Publishers</a:t>
            </a:r>
          </a:p>
          <a:p>
            <a:pPr>
              <a:buClr>
                <a:schemeClr val="dk1"/>
              </a:buClr>
              <a:buSzPts val="3600"/>
            </a:pP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93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572" y="785660"/>
            <a:ext cx="6216680" cy="216588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2013</a:t>
            </a:r>
            <a:b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Investigating journals: </a:t>
            </a:r>
            <a:b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dark side of publishing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 explosion in open-access publishing has fuelled the rise of questionable operators), Declan Butler, Nature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http://www.nature.com/news/disciplinary-action-1.12668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613" t="15152" r="28410" b="3030"/>
          <a:stretch/>
        </p:blipFill>
        <p:spPr>
          <a:xfrm>
            <a:off x="2586126" y="3287362"/>
            <a:ext cx="3548456" cy="35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0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041" y="800100"/>
            <a:ext cx="6256245" cy="248347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2013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Sham journals scam authors: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artists are stealing the identities of real journals to cheat scientists out of publishing fees.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Declan Butler, Nature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http://www.nature.com/news/sham-journals-scam-authors-1.12681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184" t="23482" r="28156" b="2461"/>
          <a:stretch/>
        </p:blipFill>
        <p:spPr>
          <a:xfrm>
            <a:off x="2648414" y="3429000"/>
            <a:ext cx="3847171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44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64" y="857250"/>
            <a:ext cx="6215505" cy="17184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7, 2014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Scientific Articles Accepted </a:t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(Personal Checks, Too)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Gina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Kolata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New York Times</a:t>
            </a:r>
            <a:br>
              <a:rPr lang="en-US" sz="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http://www.nytimes.com/2013/04/08/health/for-scientists-an-exploding-world-of-pseudo-academia.html?_r=1&amp;</a:t>
            </a:r>
            <a:r>
              <a:rPr lang="en-US" sz="67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500" t="16923" r="42942" b="3077"/>
          <a:stretch/>
        </p:blipFill>
        <p:spPr>
          <a:xfrm>
            <a:off x="3275135" y="3018648"/>
            <a:ext cx="3079367" cy="372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9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2905" y="1805650"/>
            <a:ext cx="8102279" cy="474222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Examples of spam emails to attract potential authors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Shape 327">
            <a:extLst>
              <a:ext uri="{FF2B5EF4-FFF2-40B4-BE49-F238E27FC236}">
                <a16:creationId xmlns:a16="http://schemas.microsoft.com/office/drawing/2014/main" id="{13A8E8B3-6B79-2142-A8F4-9A5CD0762A8C}"/>
              </a:ext>
            </a:extLst>
          </p:cNvPr>
          <p:cNvSpPr txBox="1">
            <a:spLocks/>
          </p:cNvSpPr>
          <p:nvPr/>
        </p:nvSpPr>
        <p:spPr>
          <a:xfrm>
            <a:off x="457199" y="4222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Journals/ Publishers</a:t>
            </a:r>
          </a:p>
          <a:p>
            <a:pPr>
              <a:buClr>
                <a:schemeClr val="dk1"/>
              </a:buClr>
              <a:buSzPts val="3600"/>
            </a:pP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0494E6-3583-094A-8014-C409268B7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99" y="2467846"/>
            <a:ext cx="6056001" cy="40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0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609600"/>
            <a:ext cx="8115300" cy="2163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2, 2018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Series on Scholarly Productivity: ‘Are You Writing?’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Schulman, The Chronicle of Higher Education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https://www.chronicle.com/article/A-New-Series-on-Scholarly/244689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AE305-34A5-466E-8ACD-B9532080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3" t="34284" r="40000" b="8092"/>
          <a:stretch/>
        </p:blipFill>
        <p:spPr>
          <a:xfrm>
            <a:off x="2362200" y="3371088"/>
            <a:ext cx="3962400" cy="34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46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75098"/>
            <a:ext cx="8229600" cy="436401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 of spam emails to attract potential authors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Shape 327">
            <a:extLst>
              <a:ext uri="{FF2B5EF4-FFF2-40B4-BE49-F238E27FC236}">
                <a16:creationId xmlns:a16="http://schemas.microsoft.com/office/drawing/2014/main" id="{13A8E8B3-6B79-2142-A8F4-9A5CD0762A8C}"/>
              </a:ext>
            </a:extLst>
          </p:cNvPr>
          <p:cNvSpPr txBox="1">
            <a:spLocks/>
          </p:cNvSpPr>
          <p:nvPr/>
        </p:nvSpPr>
        <p:spPr>
          <a:xfrm>
            <a:off x="443295" y="54330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chemeClr val="dk1"/>
              </a:buClr>
              <a:buSzPts val="3600"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Predatory Journals/ Publishers</a:t>
            </a:r>
          </a:p>
          <a:p>
            <a:pPr>
              <a:buClr>
                <a:schemeClr val="dk1"/>
              </a:buClr>
              <a:buSzPts val="3600"/>
            </a:pP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lang="en-U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78430-60D6-5844-984D-C39643373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294" y="2514689"/>
            <a:ext cx="4995602" cy="43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8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EF70-9A92-8540-BCC7-1D06F20B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62E5A-0D5E-FA43-AC8A-8D0B9C3B7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B79C3-1A82-D847-A2C4-CFAE1A692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88" y="580727"/>
            <a:ext cx="7188674" cy="62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9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CS_Poster_1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6" r="-11236"/>
          <a:stretch>
            <a:fillRect/>
          </a:stretch>
        </p:blipFill>
        <p:spPr>
          <a:xfrm>
            <a:off x="5384950" y="2168731"/>
            <a:ext cx="3645814" cy="4094163"/>
          </a:xfrm>
        </p:spPr>
      </p:pic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5324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645672" y="1750758"/>
            <a:ext cx="639647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Predatory Journals!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6463" y="2486333"/>
            <a:ext cx="48531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the “Think. Check. Submit.” checklist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Developed by a initiative of scholarly publishing organizations</a:t>
            </a:r>
          </a:p>
          <a:p>
            <a:pPr lvl="1"/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716697" y="6228098"/>
            <a:ext cx="3645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think.check.submit.org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3097878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994" y="2407534"/>
            <a:ext cx="6951791" cy="3859295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Criteria to check the journal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or your colleagues know the journal?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you easily identify and contact the publisher?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journal clear about the type of peer review it uses?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articles indexed in services that you use?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clear what fees will be charged?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recognize the editorial board?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Publisher a member of a recognized industry initiative?</a:t>
            </a:r>
          </a:p>
          <a:p>
            <a:pPr marL="57150" indent="0">
              <a:buNone/>
            </a:pPr>
            <a:endParaRPr lang="en-US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 indent="0">
              <a:buNone/>
            </a:pP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the checklist in detail at </a:t>
            </a: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http://thinkchecksubmit.org/check/</a:t>
            </a:r>
            <a:r>
              <a:rPr lang="en-US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59117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689169" y="1837738"/>
            <a:ext cx="639647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Be Aware Predatory Journals!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  <p:pic>
        <p:nvPicPr>
          <p:cNvPr id="7" name="Picture 6" descr="Screen Shot 2018-10-18 at 2.51.5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t="1" r="34160" b="2348"/>
          <a:stretch/>
        </p:blipFill>
        <p:spPr>
          <a:xfrm rot="716069">
            <a:off x="6900815" y="2158061"/>
            <a:ext cx="2071917" cy="6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04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10"/>
            <a:ext cx="8331994" cy="17525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18,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Turning Point for Scholarly Publishing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Lindsey Ellis, The Chronicle of Higher Education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https://www.chronicle.com/interactives/Trend19-OpenAccess-Main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FEF8791-1C11-4030-8A14-8A086EF59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22" r="2500"/>
          <a:stretch/>
        </p:blipFill>
        <p:spPr>
          <a:xfrm>
            <a:off x="685800" y="2638653"/>
            <a:ext cx="7315200" cy="42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75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267" y="2794147"/>
            <a:ext cx="7948531" cy="356929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Directory of Open Access Journals (DOAJ): 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https://doaj.org/</a:t>
            </a:r>
            <a:r>
              <a:rPr lang="hr-H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/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legitimate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high quality 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access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peer-reviewed</a:t>
            </a: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journals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Beall’s List of Predatory Journals and Publishers: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https://beallslist.weebly.com/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	</a:t>
            </a:r>
          </a:p>
          <a:p>
            <a:pPr lvl="1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predatory journals/publishers</a:t>
            </a:r>
          </a:p>
        </p:txBody>
      </p:sp>
      <p:sp>
        <p:nvSpPr>
          <p:cNvPr id="4" name="Shape 327"/>
          <p:cNvSpPr txBox="1">
            <a:spLocks noGrp="1"/>
          </p:cNvSpPr>
          <p:nvPr>
            <p:ph type="title"/>
          </p:nvPr>
        </p:nvSpPr>
        <p:spPr>
          <a:xfrm>
            <a:off x="457200" y="4945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4400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Selecting a </a:t>
            </a: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Journal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(Feng-Ru </a:t>
            </a:r>
            <a:r>
              <a:rPr lang="en-US" sz="1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Sheu</a:t>
            </a:r>
            <a:r>
              <a:rPr lang="en-US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Kent State University, 2018)</a:t>
            </a:r>
            <a:endParaRPr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hape 206"/>
          <p:cNvSpPr txBox="1"/>
          <p:nvPr/>
        </p:nvSpPr>
        <p:spPr>
          <a:xfrm>
            <a:off x="738267" y="1775888"/>
            <a:ext cx="7948530" cy="89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"/>
              <a:buNone/>
            </a:pPr>
            <a:r>
              <a:rPr lang="en-US" sz="28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Two resources to identify the journals and publishers</a:t>
            </a:r>
            <a:endParaRPr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dirty="0">
              <a:solidFill>
                <a:schemeClr val="dk1"/>
              </a:solidFill>
              <a:latin typeface="Courier"/>
              <a:ea typeface="Courier"/>
              <a:cs typeface="Courier"/>
              <a:sym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897695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609600" y="596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Take the Plunge…Part 1</a:t>
            </a:r>
            <a:endParaRPr sz="6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079499" y="1892300"/>
            <a:ext cx="5386653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Look for opportunities to create publishable manuscripts from your dissertation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Contribute with a chapter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 an interview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Write a practical article, newsletter, or book review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6581" y="1892300"/>
            <a:ext cx="2207419" cy="275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64852-F24F-4537-B47E-2B4E84194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53" y="5351711"/>
            <a:ext cx="2677847" cy="150628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609600" y="5969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Take the Plunge…Part 2</a:t>
            </a:r>
            <a:endParaRPr sz="6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079500" y="1892300"/>
            <a:ext cx="5105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a major grant proposal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 a special journal issue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 a book</a:t>
            </a:r>
          </a:p>
          <a:p>
            <a:pPr marL="342900" lvl="0" indent="-342900">
              <a:spcBef>
                <a:spcPts val="0"/>
              </a:spcBef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Sole author a book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8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Get your name out there! </a:t>
            </a:r>
            <a:endParaRPr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98250B-0484-4F64-96A5-2A75FEAF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5286374"/>
            <a:ext cx="2794000" cy="157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19768-2643-4F43-BF39-A68C661D7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968" y="2019300"/>
            <a:ext cx="2696632" cy="20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78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7747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ier"/>
              <a:buNone/>
            </a:pPr>
            <a:r>
              <a:rPr lang="en-US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Generate Starter Text…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73537" y="2028858"/>
            <a:ext cx="4927600" cy="42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</a:t>
            </a: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a blog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social media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Submit a conference proposal</a:t>
            </a:r>
          </a:p>
          <a:p>
            <a:pPr marL="342900" lvl="0" indent="-342900">
              <a:spcBef>
                <a:spcPts val="0"/>
              </a:spcBef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editorials</a:t>
            </a:r>
          </a:p>
          <a:p>
            <a:pPr marL="342900" lvl="0" indent="-342900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book and software reviews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dirty="0"/>
          </a:p>
        </p:txBody>
      </p:sp>
      <p:pic>
        <p:nvPicPr>
          <p:cNvPr id="11" name="Shape 256">
            <a:extLst>
              <a:ext uri="{FF2B5EF4-FFF2-40B4-BE49-F238E27FC236}">
                <a16:creationId xmlns:a16="http://schemas.microsoft.com/office/drawing/2014/main" id="{44CC838C-A9B3-4005-9A84-4F57892259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953" y="3910839"/>
            <a:ext cx="3345744" cy="2489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C1B189-8DB7-F448-B257-C2E9ADEDDCE9}"/>
              </a:ext>
            </a:extLst>
          </p:cNvPr>
          <p:cNvGrpSpPr/>
          <p:nvPr/>
        </p:nvGrpSpPr>
        <p:grpSpPr>
          <a:xfrm>
            <a:off x="5667624" y="1996200"/>
            <a:ext cx="3345744" cy="1881981"/>
            <a:chOff x="5798256" y="2028858"/>
            <a:chExt cx="3345744" cy="18819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BBE7F8-968E-48B0-A98C-FC1A1640C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8256" y="2028858"/>
              <a:ext cx="3345744" cy="1881981"/>
            </a:xfrm>
            <a:prstGeom prst="rect">
              <a:avLst/>
            </a:prstGeom>
            <a:solidFill>
              <a:srgbClr val="323232"/>
            </a:solidFill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357773A-1ACD-6D43-B2DD-15A9918D567B}"/>
                </a:ext>
              </a:extLst>
            </p:cNvPr>
            <p:cNvSpPr/>
            <p:nvPr/>
          </p:nvSpPr>
          <p:spPr>
            <a:xfrm>
              <a:off x="6304005" y="2251391"/>
              <a:ext cx="1877785" cy="1061357"/>
            </a:xfrm>
            <a:prstGeom prst="rect">
              <a:avLst/>
            </a:prstGeom>
            <a:solidFill>
              <a:srgbClr val="323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FF6F77"/>
                  </a:solidFill>
                </a:rPr>
                <a:t>101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103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4369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4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99 Seconds Activity #2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hape 171">
            <a:extLst>
              <a:ext uri="{FF2B5EF4-FFF2-40B4-BE49-F238E27FC236}">
                <a16:creationId xmlns:a16="http://schemas.microsoft.com/office/drawing/2014/main" id="{C723A422-F31D-7B4D-82D4-A02E24F4391A}"/>
              </a:ext>
            </a:extLst>
          </p:cNvPr>
          <p:cNvSpPr txBox="1"/>
          <p:nvPr/>
        </p:nvSpPr>
        <p:spPr>
          <a:xfrm>
            <a:off x="554804" y="1847923"/>
            <a:ext cx="4335695" cy="273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Commit</a:t>
            </a:r>
            <a:r>
              <a:rPr lang="en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to </a:t>
            </a:r>
            <a:r>
              <a:rPr lang="en" sz="3000" b="1" i="0" u="sng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 to  2 things</a:t>
            </a:r>
            <a:r>
              <a:rPr lang="en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that take the plunge and s</a:t>
            </a:r>
            <a:r>
              <a:rPr lang="en-US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ha</a:t>
            </a:r>
            <a:r>
              <a:rPr lang="en" sz="30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 them with your next chair neighbor.</a:t>
            </a:r>
            <a:endParaRPr sz="3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898F7-FE60-9340-8FF7-970279FEC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56" y="1927154"/>
            <a:ext cx="4169744" cy="257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BCC531-5625-4DE3-B9D2-A39E21261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91" y="4360642"/>
            <a:ext cx="2258353" cy="24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2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609600"/>
            <a:ext cx="8115300" cy="2163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 4, 2018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Worst Writing Advice in the World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Schulman, The Chronicle of Higher Education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https://www.chronicle.com/article/The-Worst-Writing-Advice-in/244972?cid=cp242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37E5C-287C-432D-8F7E-1D27B5688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3" t="36793" r="37976" b="10000"/>
          <a:stretch/>
        </p:blipFill>
        <p:spPr>
          <a:xfrm>
            <a:off x="2033786" y="3002142"/>
            <a:ext cx="4529059" cy="3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62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ubTitle" idx="1"/>
          </p:nvPr>
        </p:nvSpPr>
        <p:spPr>
          <a:xfrm>
            <a:off x="482600" y="3360079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700"/>
              <a:buFont typeface="Arial"/>
              <a:buNone/>
            </a:pPr>
            <a:r>
              <a:rPr lang="en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Insights and Advice on Getting Published </a:t>
            </a:r>
            <a:r>
              <a:rPr lang="en-US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Higher Education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8559" y="67461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00001">
            <a:off x="4202171" y="534947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00001">
            <a:off x="6491248" y="1531955"/>
            <a:ext cx="12573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ctrTitle"/>
          </p:nvPr>
        </p:nvSpPr>
        <p:spPr>
          <a:xfrm>
            <a:off x="882700" y="4503079"/>
            <a:ext cx="7658000" cy="1621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urier New"/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Part II: </a:t>
            </a:r>
            <a: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Writing Tips </a:t>
            </a:r>
            <a:b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</a:br>
            <a: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and Ins</a:t>
            </a:r>
            <a:r>
              <a:rPr lang="en-US" sz="4800" b="1" i="0" u="none" strike="noStrike" cap="none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</a:t>
            </a:r>
            <a:r>
              <a:rPr lang="en" sz="48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ghts</a:t>
            </a:r>
            <a:endParaRPr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3399"/>
            <a:ext cx="8305800" cy="198120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2, 2018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Learn to Write Like a Machine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Rose Jacobs, Inside Higher Ed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https://www.chronicle.com/blogs/linguafranca/2018/10/02/how-to-learn-to-write-like-a-machine/</a:t>
            </a: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409C7-C404-4478-A4C8-F04860F47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30" t="26667" r="36308" b="10000"/>
          <a:stretch/>
        </p:blipFill>
        <p:spPr>
          <a:xfrm>
            <a:off x="2854503" y="2696018"/>
            <a:ext cx="3358793" cy="41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65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44500" y="6302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The Top 20 Writing Tips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01DCD-1FFD-49DC-A45B-D38E2CBF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916173"/>
            <a:ext cx="3644904" cy="4714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9DDA8-60BE-47BD-A8E6-C2303EB28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077" y="1916173"/>
            <a:ext cx="3908965" cy="48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3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1. Mark Writing Days in Planner</a:t>
            </a:r>
            <a:endParaRPr sz="5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C08501-4D04-44B9-AC11-BCA271F95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1769"/>
            <a:ext cx="5397500" cy="3597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052D2-4878-C041-B2DF-1F0867426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84" t="-143" r="-234" b="-1400"/>
          <a:stretch/>
        </p:blipFill>
        <p:spPr>
          <a:xfrm>
            <a:off x="5733358" y="2311769"/>
            <a:ext cx="3410642" cy="35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49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13, 2019</a:t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Email Making Professors Stupid?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 Newport, The Chronicle of Higher Education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https://www.chronicle.com/interactives/is-email-making-professors-stupid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4D589-BF75-4612-A339-0B45AA97D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9534" r="3333" b="4269"/>
          <a:stretch/>
        </p:blipFill>
        <p:spPr>
          <a:xfrm>
            <a:off x="1981200" y="2506598"/>
            <a:ext cx="5867400" cy="437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93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2. Maintain a List and Network of Potential Research and Writing Collaborators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CBC8D-2822-4F65-A389-309B75EB3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004" y="2486215"/>
            <a:ext cx="5416296" cy="43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66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Find Good People to Work With…Life is Short—Avoid Egomaniacs and People Who Lie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3BF24D-FCAD-4649-BBCC-43973E920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2339975"/>
            <a:ext cx="7912100" cy="4452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878622-098A-410E-8781-8EF9A8BAA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519" y="2447036"/>
            <a:ext cx="1494631" cy="9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52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3. Draft a Timeline or Multiple Timelines with Flexible Goals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39065-3941-4B2B-9130-3475D886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056754"/>
            <a:ext cx="5727700" cy="2014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94D09-60A4-3E43-841C-6BB3EA20D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4173846"/>
            <a:ext cx="5677469" cy="25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78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798" y="316469"/>
            <a:ext cx="8342441" cy="280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10, 2018</a:t>
            </a:r>
            <a:b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Perhaps write to your future self about your goals…</a:t>
            </a:r>
            <a:b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FutureMe.org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a letter to the future</a:t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https://www.futureme.org/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EFC63-68E3-495D-975A-EE8E6F279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64" t="10000" r="2331" b="1111"/>
          <a:stretch/>
        </p:blipFill>
        <p:spPr>
          <a:xfrm>
            <a:off x="158394" y="3282298"/>
            <a:ext cx="4156752" cy="3575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43378-769C-445D-91D5-E35A1DD6A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99" t="34445" r="14464" b="26666"/>
          <a:stretch/>
        </p:blipFill>
        <p:spPr>
          <a:xfrm>
            <a:off x="5534926" y="3282298"/>
            <a:ext cx="2975225" cy="1679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FF0A5-F477-4C2B-AFEA-1F60C257DD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98" t="17778" r="25731" b="50000"/>
          <a:stretch/>
        </p:blipFill>
        <p:spPr>
          <a:xfrm>
            <a:off x="5534926" y="5120849"/>
            <a:ext cx="3532874" cy="167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936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4. Think Ahead About the Publishing Potential of Each Project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1B5943-1E21-49DB-887F-5756116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-104" b="6907"/>
          <a:stretch/>
        </p:blipFill>
        <p:spPr>
          <a:xfrm>
            <a:off x="723900" y="2513153"/>
            <a:ext cx="7708900" cy="434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3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609600"/>
            <a:ext cx="8115300" cy="2163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12, 2018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Spend Your Holiday Break Writing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Schuman, The Chronicle of Higher Education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https://www.chronicle.com/article/Don-t-Spend-Your-Holiday/245292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1BB85-82EC-4015-9164-F11184FAD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2" t="41855" r="38110" b="4616"/>
          <a:stretch/>
        </p:blipFill>
        <p:spPr>
          <a:xfrm>
            <a:off x="2080549" y="2870522"/>
            <a:ext cx="4642902" cy="39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070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Don’t Just Publish for the Sake of Publishing…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86213-BEC6-40DD-A5E0-DBD47C40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2111738"/>
            <a:ext cx="7435850" cy="46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015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8"/>
            <a:ext cx="8382000" cy="23891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https://www.insidehighered.com/news/2019/03/27/sociologys-publishing-expectations-have-doubled-recent-decade</a:t>
            </a:r>
            <a:r>
              <a:rPr lang="en-US" sz="1050" b="1" dirty="0">
                <a:hlinkClick r:id="rId2"/>
              </a:rPr>
              <a:t>s</a:t>
            </a:r>
            <a:r>
              <a:rPr lang="en-US" sz="105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646B640-D3A7-46AA-A42F-EC47171E5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7" t="16226" r="31527" b="17778"/>
          <a:stretch/>
        </p:blipFill>
        <p:spPr>
          <a:xfrm>
            <a:off x="28415" y="2858947"/>
            <a:ext cx="3999576" cy="349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62AE68-1C23-4D92-B724-559F4A4C2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900" y="3212997"/>
            <a:ext cx="5262685" cy="23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00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8"/>
            <a:ext cx="8382000" cy="23891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9034217-9E8A-41ED-8384-1A1A1F046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7" t="44876" r="36835" b="18962"/>
          <a:stretch/>
        </p:blipFill>
        <p:spPr>
          <a:xfrm>
            <a:off x="839163" y="2770421"/>
            <a:ext cx="7216815" cy="381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4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8"/>
            <a:ext cx="8382000" cy="23891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B7711AE-6DE7-41D2-B0C0-808034B79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7" t="36291" r="34051" b="30422"/>
          <a:stretch/>
        </p:blipFill>
        <p:spPr>
          <a:xfrm>
            <a:off x="595763" y="2739307"/>
            <a:ext cx="8104873" cy="373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982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034"/>
            <a:ext cx="8229600" cy="151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977B-B8E1-440A-AD7C-73F00DDC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2760"/>
            <a:ext cx="8229600" cy="373020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“What does that look like, exactly? In 2017, new assistant professors at the 21 departments included in the study had published 4.8 peer-reviewed articles, on average, on their start date. About 25 years ago, the number was 2.5.”</a:t>
            </a:r>
          </a:p>
        </p:txBody>
      </p:sp>
    </p:spTree>
    <p:extLst>
      <p:ext uri="{BB962C8B-B14F-4D97-AF65-F5344CB8AC3E}">
        <p14:creationId xmlns:p14="http://schemas.microsoft.com/office/powerpoint/2010/main" val="4269897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034"/>
            <a:ext cx="8229600" cy="151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977B-B8E1-440A-AD7C-73F00DDC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2760"/>
            <a:ext cx="8229600" cy="373020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“Newly promoted associated professors in article-centric subfields in the 2010s also published almost twice as many peer-reviewed articles as their counterparts two decades earlier. And even in book-centric subfields, the number of peer-reviewed articles has risen.”</a:t>
            </a:r>
          </a:p>
        </p:txBody>
      </p:sp>
    </p:spTree>
    <p:extLst>
      <p:ext uri="{BB962C8B-B14F-4D97-AF65-F5344CB8AC3E}">
        <p14:creationId xmlns:p14="http://schemas.microsoft.com/office/powerpoint/2010/main" val="555150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034"/>
            <a:ext cx="8229600" cy="151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977B-B8E1-440A-AD7C-73F00DDC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2760"/>
            <a:ext cx="8229600" cy="3730206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Asked whether he thought his findings would apply to other social science fields, Warren said recently that he suspected "the larger macro forces at work -- which really have to do with the organization and financing of higher education -- apply at least to the other social sciences and economics."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any case, he said, sociologists now face “much greater pressure to publish” and “to publish often.”</a:t>
            </a:r>
          </a:p>
        </p:txBody>
      </p:sp>
    </p:spTree>
    <p:extLst>
      <p:ext uri="{BB962C8B-B14F-4D97-AF65-F5344CB8AC3E}">
        <p14:creationId xmlns:p14="http://schemas.microsoft.com/office/powerpoint/2010/main" val="3593968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034"/>
            <a:ext cx="8229600" cy="151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977B-B8E1-440A-AD7C-73F00DDC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2760"/>
            <a:ext cx="8229600" cy="3730206"/>
          </a:xfrm>
        </p:spPr>
        <p:txBody>
          <a:bodyPr>
            <a:norm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Echoing the “why” piece of his study, Warren said that his findings have potential “human consequences,” in that “it's stressful and may push otherwise qualified people out of the field.”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Expectation creep also has “implications both for the quality of scholarship -- which may go down as demands for quantity increase -- and for the topics that sociologists may choose to study,” he said.</a:t>
            </a:r>
          </a:p>
        </p:txBody>
      </p:sp>
    </p:spTree>
    <p:extLst>
      <p:ext uri="{BB962C8B-B14F-4D97-AF65-F5344CB8AC3E}">
        <p14:creationId xmlns:p14="http://schemas.microsoft.com/office/powerpoint/2010/main" val="3093448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034"/>
            <a:ext cx="8229600" cy="15162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Discipline's Soaring Publishing Expectations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Colleen Flaherty, Inside Higher Ed</a:t>
            </a:r>
            <a:br>
              <a:rPr lang="en-US" b="1" dirty="0"/>
            </a:br>
            <a:r>
              <a:rPr lang="en-US" sz="1100" b="1" dirty="0">
                <a:hlinkClick r:id="rId2"/>
              </a:rPr>
              <a:t>https://www.insidehighered.com/news/2019/03/27/sociologys-publishing-expectations-have-doubled-recent-decades</a:t>
            </a:r>
            <a:r>
              <a:rPr lang="en-US" sz="1100" b="1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977B-B8E1-440A-AD7C-73F00DDC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02760"/>
            <a:ext cx="8229600" cy="3730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other words, the trend toward more publications might also mean a trend toward “topics or approaches that ensure quicker and more certain publication.”</a:t>
            </a:r>
          </a:p>
        </p:txBody>
      </p:sp>
    </p:spTree>
    <p:extLst>
      <p:ext uri="{BB962C8B-B14F-4D97-AF65-F5344CB8AC3E}">
        <p14:creationId xmlns:p14="http://schemas.microsoft.com/office/powerpoint/2010/main" val="39054609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5. Be a Bumblebee and Butterfly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AB6B2-8D29-4EEB-8385-0AA22F986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300"/>
            <a:ext cx="5002356" cy="2806200"/>
          </a:xfrm>
          <a:prstGeom prst="rect">
            <a:avLst/>
          </a:prstGeom>
        </p:spPr>
      </p:pic>
      <p:sp>
        <p:nvSpPr>
          <p:cNvPr id="6" name="AutoShape 2" descr="Image result for butterfly fly">
            <a:extLst>
              <a:ext uri="{FF2B5EF4-FFF2-40B4-BE49-F238E27FC236}">
                <a16:creationId xmlns:a16="http://schemas.microsoft.com/office/drawing/2014/main" id="{CC4131F2-C42B-4945-83C9-21263795F5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9613" y="1257300"/>
            <a:ext cx="77247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2553C7-D270-4873-B060-2B89FF66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401" y="2400300"/>
            <a:ext cx="3741599" cy="28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57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609600"/>
            <a:ext cx="8115300" cy="2163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15, 2019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Hardest Part of Writing Is Restarting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Schuman, The Chronicle of Higher Education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https://www.chronicle.com/article/The-Hardest-Part-of-Writing-Is/245720?cid=cp242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666F44-E3C0-45B6-8368-5C9CEB696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2" t="32405" r="37441" b="13924"/>
          <a:stretch/>
        </p:blipFill>
        <p:spPr>
          <a:xfrm>
            <a:off x="1755995" y="2921567"/>
            <a:ext cx="4633230" cy="393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493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6. Find, Save, and Use Starter Text (overcomes writer’s block)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1DD32-4332-4E74-A41F-71EB86357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2403864"/>
            <a:ext cx="2787650" cy="2809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FEC8C-EA55-4442-AB97-7D291EF5E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062" y="2359024"/>
            <a:ext cx="5694938" cy="28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6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7. Always Scan the Reference Sections of Other Articles to See What Journals are Popular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57B0B-671C-47FA-9061-5CE2F3AB8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861" y="2402350"/>
            <a:ext cx="6729477" cy="44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78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93524" y="8477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8. Avoid High Quality (i.e., SSCI) Journal Fixations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A7ADC-9AE0-44CB-9C4B-15996B301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4" y="2063067"/>
            <a:ext cx="1816100" cy="1816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614485-CC7F-4FB9-9D28-1BAA5195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330700"/>
            <a:ext cx="1816100" cy="1816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EB64B0-F22D-446A-8505-64F82D3AF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75" y="2603500"/>
            <a:ext cx="1816100" cy="1816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006B7-794F-4E63-A52E-3AC2C7665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5041900"/>
            <a:ext cx="1816100" cy="181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EF9797-E485-44D8-866C-DFA3F33E9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1900"/>
            <a:ext cx="1816100" cy="1816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3C7D6D-3FD0-42BD-AAF3-86ABFC02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900" y="1949450"/>
            <a:ext cx="1816100" cy="181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F23BA0-A064-4E00-B322-340DAE5E1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5" y="2628900"/>
            <a:ext cx="1816100" cy="1816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2749BF-F366-4D5F-A546-82421E71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775" y="4330700"/>
            <a:ext cx="1816100" cy="181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675CFA-72C1-42EE-ABB2-92C8F4D89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81" b="25175"/>
          <a:stretch/>
        </p:blipFill>
        <p:spPr>
          <a:xfrm>
            <a:off x="4240212" y="3989543"/>
            <a:ext cx="1235075" cy="68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331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14810" cy="1917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9. Be Second or Third Author Sometimes to Spread Limited Resources 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A15CC-C0A4-475F-86B7-6108D44E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360" y="2966660"/>
            <a:ext cx="5080640" cy="33829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268286-F63B-4E85-A93C-64E95EC63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54" y="3119059"/>
            <a:ext cx="3365171" cy="32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315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10. If Need Summer Money, Teach Short Term or Intensive Courses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49FD22-34D4-47C7-A27D-1F2DA83B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8489"/>
            <a:ext cx="9144000" cy="35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55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11. Edit Your Papers a Lot! (Mozartian vs. Beethovenian)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D8F40-77E9-4F3B-8EDA-1727E4DA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7774"/>
            <a:ext cx="9190854" cy="3640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91D44-CB49-46E4-AF91-2E0B9A8B7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28" t="24398" r="40277" b="17649"/>
          <a:stretch/>
        </p:blipFill>
        <p:spPr>
          <a:xfrm>
            <a:off x="6015854" y="4397100"/>
            <a:ext cx="3175000" cy="246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955B71-0861-4D85-9A3A-C529660360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28" t="2298" r="12069"/>
          <a:stretch/>
        </p:blipFill>
        <p:spPr>
          <a:xfrm>
            <a:off x="-1" y="4267200"/>
            <a:ext cx="2849880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642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668"/>
            <a:ext cx="8111447" cy="188293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Tips to Shape Up Your Writing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Two-Minute Tips: Short videos to help you excel in the academic workplace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Fernanda Zamudio-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Suaréz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Chronicle of Higher Education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https://www.chronicle.com/article/6-Tips-to-Shape-Up-Your/244281?cid=cp221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https://www.chronicle.com/specialreport/Two-Minute-Tips/221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837B3-8144-4694-AF01-CCE675001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38409"/>
            <a:ext cx="5645649" cy="349598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 is an exercise (write!).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goals based on output not input (e.g., 3 pages double-spaced).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a voice (don’t just focus on getting published).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 yourself time (not deadlines).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Pick a puzzle (your writing is an answer to that puzzle).</a:t>
            </a:r>
          </a:p>
          <a:p>
            <a:pPr marL="457200" indent="-457200"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 your work (over and over and over again…just like Beethoven).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CBA76-A1B6-4A2B-B2C6-9FC854BDF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98" t="28889" r="30932" b="26666"/>
          <a:stretch/>
        </p:blipFill>
        <p:spPr>
          <a:xfrm>
            <a:off x="6457137" y="2938409"/>
            <a:ext cx="2686863" cy="2066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8B0D17-71D8-471D-8937-0C8B53CC8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667" y="5197866"/>
            <a:ext cx="1867650" cy="16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936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5318"/>
            <a:ext cx="8229600" cy="23622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8,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Improve Your Teaching-Philosophy Statement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Two-Minute Tips: Short videos to help you excel in the academic workplace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Fernanda Zamudio-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Suaréz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Chronicle of Higher Education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https://www.chronicle.com/article/How-to-Improve-Your/244283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https://www.chronicle.com/specialreport/Two-Minute-Tips/221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206A5-B488-4114-B63E-580EDC3F9A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18" t="18001" r="32036" b="4178"/>
          <a:stretch/>
        </p:blipFill>
        <p:spPr>
          <a:xfrm>
            <a:off x="5955739" y="3372025"/>
            <a:ext cx="2549665" cy="3437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BA946-C6AC-43E0-B28E-D61AF51EF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98" t="31281" r="30932" b="21111"/>
          <a:stretch/>
        </p:blipFill>
        <p:spPr>
          <a:xfrm>
            <a:off x="948791" y="3593070"/>
            <a:ext cx="3962400" cy="32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68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3399"/>
            <a:ext cx="8229600" cy="23622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15,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Become a Highly Productive Writer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Two-Minute Tips: Short videos to help you excel in the academic workplace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Fernanda Zamudio-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Suaréz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Chronicle of Higher Education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https://www.chronicle.com/article/How-to-Become-a-Highly/244351?cid=cp221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https://www.chronicle.com/specialreport/Two-Minute-Tips/221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B88AF-331F-4DFE-9CBC-CBE0CEB6D9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2" t="30000" r="30091" b="21111"/>
          <a:stretch/>
        </p:blipFill>
        <p:spPr>
          <a:xfrm>
            <a:off x="381000" y="3452488"/>
            <a:ext cx="4102662" cy="3405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35240-984A-47E8-94FA-B926CFDCE3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18" t="18001" r="32036" b="4178"/>
          <a:stretch/>
        </p:blipFill>
        <p:spPr>
          <a:xfrm>
            <a:off x="5955739" y="3372025"/>
            <a:ext cx="2549665" cy="343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94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1485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12. Organize Conference Symposia Which Can Lead to Special Journal Issues and Books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01C96B-58C9-46A9-B5E3-97362654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88" t="17369" r="10556" b="57876"/>
          <a:stretch/>
        </p:blipFill>
        <p:spPr>
          <a:xfrm>
            <a:off x="805253" y="2336801"/>
            <a:ext cx="7603837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7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609600"/>
            <a:ext cx="8115300" cy="2163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31, 2019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Away From the Delete Button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Schuman, The Chronicle of Higher Education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https://www.chronicle.com/article/Step-Away-From-the-Delete/246013?cid=cp242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BCA10-BE99-4932-92B1-70FBD99DB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3" t="42194" r="38243" b="7173"/>
          <a:stretch/>
        </p:blipFill>
        <p:spPr>
          <a:xfrm>
            <a:off x="1618026" y="2870862"/>
            <a:ext cx="4795277" cy="39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865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13. Sponsor Visiting Scholars to Work with You; They Often Have Writing Plans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B174EF-BCF9-4138-8AEC-574F9DB0F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34" y="2547471"/>
            <a:ext cx="5565066" cy="4173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5D4FE-F8BC-4920-A369-241F07974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18" y="2563376"/>
            <a:ext cx="3107249" cy="2070994"/>
          </a:xfrm>
          <a:prstGeom prst="rect">
            <a:avLst/>
          </a:prstGeom>
        </p:spPr>
      </p:pic>
      <p:sp>
        <p:nvSpPr>
          <p:cNvPr id="10" name="AutoShape 2" descr="Image result for iu ciedr visiting scholars">
            <a:extLst>
              <a:ext uri="{FF2B5EF4-FFF2-40B4-BE49-F238E27FC236}">
                <a16:creationId xmlns:a16="http://schemas.microsoft.com/office/drawing/2014/main" id="{67011F13-8494-493D-9B8A-7B83E5A578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19300" y="1728788"/>
            <a:ext cx="51054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A54FC6-AB45-4CB0-9463-C23F692A2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4790609"/>
            <a:ext cx="3432286" cy="19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7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9762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14. Try to Submit or Publish Your Paper Before the Conference</a:t>
            </a:r>
            <a:endParaRPr sz="3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D409C-C131-49C2-9C9B-C9CED3A31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2590800"/>
            <a:ext cx="3568700" cy="356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B707F-9769-46D4-BD08-EEF3CDFF8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5" y="2590800"/>
            <a:ext cx="5257800" cy="34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896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15. Be Creative Somewhere </a:t>
            </a:r>
            <a:b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(e.g</a:t>
            </a:r>
            <a:r>
              <a:rPr lang="en-US" sz="37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., unique model</a:t>
            </a: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figure, chart, etc.)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0402A-2A7D-4959-B4B1-7C72175D7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334431"/>
            <a:ext cx="8039100" cy="452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88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9994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Sidenote</a:t>
            </a:r>
            <a:r>
              <a:rPr lang="en-US" sz="3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: Modify Your Environment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(Find or Create Your Personal Sandbox)</a:t>
            </a:r>
            <a:endParaRPr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74FFA-1089-43EC-B55B-7A10CF9D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2" y="2890837"/>
            <a:ext cx="4410432" cy="2747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CB51E-915E-4C2D-9FF4-3333807AF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3"/>
          <a:stretch/>
        </p:blipFill>
        <p:spPr>
          <a:xfrm>
            <a:off x="4896230" y="3060700"/>
            <a:ext cx="4269306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772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9994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But not too much!</a:t>
            </a:r>
            <a:endParaRPr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85517-7FEB-4A7E-9E70-137F9EC26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316023"/>
            <a:ext cx="8191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38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16. Try Not to Give Up: Persistence and Grit Wins the Day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72391-6B02-47D0-970C-55B395CE5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8264"/>
            <a:ext cx="5732980" cy="4299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E4A818-B270-4967-9D48-C5283BAA8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69" y="2368222"/>
            <a:ext cx="2860211" cy="44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08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100552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17. Be Polite and Thankful to the Journal or Book Chapter Editors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C9DC9-6A15-43E6-AC27-0B0A99AA2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87" y="2437894"/>
            <a:ext cx="7896225" cy="42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493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10966" y="698500"/>
            <a:ext cx="8465906" cy="170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18. Recap Reviewer Points and How You Attempted to Address Them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8DBBD-E616-46C8-98D5-7CA716D73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66" y="2404260"/>
            <a:ext cx="8456785" cy="39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785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689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12,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Dreaded to Amazing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Cathy N. Davidson,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https://www.insidehighered.com/advice/2019/02/12/how-use-reviewers-revise-and-resubmit-comments-most-effectively-opinion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CD536-A482-4E0D-8368-BDC54EF13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2" t="55783" r="35948" b="56"/>
          <a:stretch/>
        </p:blipFill>
        <p:spPr>
          <a:xfrm>
            <a:off x="457200" y="2945757"/>
            <a:ext cx="7471975" cy="3495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6E421-393A-4AB6-9B5C-26BFB22D3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306" y="4281131"/>
            <a:ext cx="2892405" cy="25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170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689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12,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Dreaded to Amazing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Cathy N. Davidson,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https://www.insidehighered.com/advice/2019/02/12/how-use-reviewers-revise-and-resubmit-comments-most-effectively-opinion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56D70E-C4F5-430B-B336-0B695A8CD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2" t="16060" r="35696" b="8000"/>
          <a:stretch/>
        </p:blipFill>
        <p:spPr>
          <a:xfrm>
            <a:off x="1932973" y="2792766"/>
            <a:ext cx="5034987" cy="39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7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47767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urier"/>
              <a:buNone/>
            </a:pPr>
            <a:r>
              <a:rPr lang="en" sz="4800" b="1" i="0" u="none" strike="noStrike" cap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99 Seconds Activity #1</a:t>
            </a:r>
            <a:endParaRPr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630092" y="1891158"/>
            <a:ext cx="4044649" cy="33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With your next chair neighbor discuss </a:t>
            </a:r>
            <a:r>
              <a:rPr lang="en" sz="3200" b="1" i="0" u="sng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 to 2 writing dilemmas </a:t>
            </a:r>
            <a:r>
              <a:rPr lang="en" sz="3200" b="1" i="0" u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currently facing.</a:t>
            </a:r>
            <a:endParaRPr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01C2D-6361-4722-A8CA-666F15471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56" y="2034996"/>
            <a:ext cx="4169744" cy="2578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AB7AF8-3F6B-4A29-9D79-26776D929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560" y="4613097"/>
            <a:ext cx="2030059" cy="2244903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689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12,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Dreaded to Amazing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Cathy N. Davidson,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https://www.insidehighered.com/advice/2019/02/12/how-use-reviewers-revise-and-resubmit-comments-most-effectively-opinion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2E4EA-8F6B-4EE7-85C2-49762582F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5" t="13129" r="35064" b="9491"/>
          <a:stretch/>
        </p:blipFill>
        <p:spPr>
          <a:xfrm>
            <a:off x="2419109" y="2708476"/>
            <a:ext cx="4803494" cy="40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710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689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24,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Tackling Revisions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Alexandra Gold,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https://www.insidehighered.com/blogs/gradhacker/tackling-revisions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C5FC60-C1B4-4CC9-9096-912E2ED06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1" t="15126" r="34178" b="7299"/>
          <a:stretch/>
        </p:blipFill>
        <p:spPr>
          <a:xfrm>
            <a:off x="1959015" y="2558172"/>
            <a:ext cx="5335929" cy="429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334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39" y="490395"/>
            <a:ext cx="8121721" cy="194458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4, 2018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Series on Scholarly Productivity: </a:t>
            </a:r>
            <a:b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‘Are You Writing?’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Rebecca Shuman, The Chronicle of Higher Education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https://www.chronicle.com/article/A-New-Series-on-Scholarly/244689</a:t>
            </a:r>
            <a:r>
              <a:rPr lang="en-US" sz="1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625FE-3338-467F-B983-0AD22F7DD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9636"/>
            <a:ext cx="6056616" cy="3757969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as peer reviewer; mark up everything.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Catalog problems on a 1 to 3 difficulty scale (Level 1 takes less than 30 minutes, Level 2 takes 2 hours or less; Level 3 takes more time).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 the easy ones and gain momentum for the harder ones!</a:t>
            </a:r>
          </a:p>
          <a:p>
            <a:pPr marL="457200" indent="-457200"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breaks as needed.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E2263-C6A0-4CB7-AC1F-3BEC26E55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67" t="32861" r="30833" b="9601"/>
          <a:stretch/>
        </p:blipFill>
        <p:spPr>
          <a:xfrm>
            <a:off x="6513816" y="2940313"/>
            <a:ext cx="2630184" cy="22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36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8320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19. Share Your Publication Efforts 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(e.g., Twitter, Facebook, LinkedIn, email, ResearchGate, Academia.edu, etc.)</a:t>
            </a:r>
            <a:endParaRPr sz="37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A3B460-459E-4254-99E5-60BCDE14E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7042"/>
            <a:ext cx="5105400" cy="425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64D3B-9B2F-475A-B58C-1C7F65006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5324475"/>
            <a:ext cx="2695574" cy="1457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E9D005-8704-4B8C-B829-93BEFDADA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143" y="2638440"/>
            <a:ext cx="3683488" cy="23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326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20. Celebrate Your Writing Accomplishments with Friends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7878A-E59C-4CDD-BDE6-5C312CB4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177238"/>
            <a:ext cx="7035800" cy="4680762"/>
          </a:xfrm>
          <a:prstGeom prst="rect">
            <a:avLst/>
          </a:prstGeom>
        </p:spPr>
      </p:pic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75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48924" y="926871"/>
            <a:ext cx="8246152" cy="124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You never know where you’ll be celebrating your writing accomplishments…</a:t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Even at a wedding of your nephew!</a:t>
            </a:r>
            <a:endParaRPr sz="2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7E830-2625-4ABC-B157-A507D18C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199" y="2504968"/>
            <a:ext cx="5763802" cy="432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23828-72A5-4D7A-ABC0-2B2BC223D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9" y="2474788"/>
            <a:ext cx="3264774" cy="4353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5242E-A360-47C4-B2AC-8CD502077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003" y="2504968"/>
            <a:ext cx="1993327" cy="296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2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0D7D-EA06-40AA-B1F3-247ECBA3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20574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6, 2019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You’re a Full Professor. Now What?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Kathryn N. McDaniel, The Chronicle of Higher Education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https://www.chronicle.com/article/You-re-a-Full-Professor-Now/245403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22E48-47B7-4504-92E8-1BD88630D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3" t="33333" r="36064" b="11111"/>
          <a:stretch/>
        </p:blipFill>
        <p:spPr>
          <a:xfrm>
            <a:off x="1828800" y="2586519"/>
            <a:ext cx="5257800" cy="42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929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Just don’t celebrate too much!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630E8-B5A4-49BE-A881-F84C79C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75" y="2126751"/>
            <a:ext cx="4731249" cy="47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542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#1. Be Careful Committing to Other People’s Projects (OPP)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3B321-6B0C-4B04-9748-BD9B5DEE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23" y="2549174"/>
            <a:ext cx="7429500" cy="417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130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558800" y="698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#2. Look for Special Issues that You Might Contribute To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619B2-7EE4-4C33-B173-B7F1F21C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144464"/>
            <a:ext cx="3610180" cy="4713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FB686-B924-415D-ACB2-DCB0C15E2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7" t="8406" r="19417" b="9616"/>
          <a:stretch/>
        </p:blipFill>
        <p:spPr>
          <a:xfrm>
            <a:off x="4421528" y="2109076"/>
            <a:ext cx="3610180" cy="46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12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subTitle" idx="1"/>
          </p:nvPr>
        </p:nvSpPr>
        <p:spPr>
          <a:xfrm>
            <a:off x="457200" y="3931568"/>
            <a:ext cx="845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700"/>
              <a:buFont typeface="Arial"/>
              <a:buNone/>
            </a:pPr>
            <a:r>
              <a:rPr lang="en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Insights and Advice on Getting Published </a:t>
            </a:r>
            <a:r>
              <a:rPr lang="en-US" b="1" i="0" u="none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in Higher Education</a:t>
            </a:r>
            <a:endParaRPr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609600"/>
            <a:ext cx="2878525" cy="2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00015">
            <a:off x="4166504" y="1030589"/>
            <a:ext cx="2189463" cy="2189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500002">
            <a:off x="6425681" y="1275474"/>
            <a:ext cx="1812467" cy="181246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571500" y="5074568"/>
            <a:ext cx="82296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urier New"/>
              <a:buNone/>
            </a:pPr>
            <a:r>
              <a:rPr lang="en-US" sz="60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Part I: </a:t>
            </a:r>
            <a:r>
              <a:rPr lang="en" sz="6000" b="1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 New"/>
              </a:rPr>
              <a:t>The Process</a:t>
            </a:r>
            <a:endParaRPr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#3. Save Research Articles for a Rainy Day </a:t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(file folders on different topics)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D9D63-89DE-4640-88AC-069717C5E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767" y="2687317"/>
            <a:ext cx="6529569" cy="408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258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#4. Treat Graduate Students as Colleagues</a:t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(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hec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, treat everyone as a colleague)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B6515-7C0A-462C-A326-0B0E972C0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2712300"/>
            <a:ext cx="6251716" cy="41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634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20" y="601884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24, 2019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Importance of Friendships 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Sophia Sanchez,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https://www.insidehighered.com/blogs/university-venus/importance-friendships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05CA2-2EA6-408B-8767-DDFBBE2B8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1" t="24027" r="36835" b="4318"/>
          <a:stretch/>
        </p:blipFill>
        <p:spPr>
          <a:xfrm>
            <a:off x="2121369" y="2673752"/>
            <a:ext cx="3978974" cy="40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44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866252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#5. Find a Mentor and Ask Senior People for Advice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A49DFA-7876-4BB8-936F-FC84BA63D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309" y="2864814"/>
            <a:ext cx="3981692" cy="2667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F2DB85-96D6-4886-8E14-1A458041C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4456"/>
            <a:ext cx="5020454" cy="266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33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689"/>
            <a:ext cx="8339560" cy="207186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25,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Dear Faculty: You Matter More Than You Know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Brandon Busteed,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https://www.insidehighered.com/views/2019/02/25/faculty-mentors-provide-students-exceptional-educational-benefits</a:t>
            </a:r>
            <a:r>
              <a:rPr lang="en-US" sz="9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-opinion</a:t>
            </a:r>
            <a:r>
              <a:rPr lang="en-US" sz="9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F30599-B41B-4042-9E32-6F9AAE878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1" t="31716" r="34178" b="32300"/>
          <a:stretch/>
        </p:blipFill>
        <p:spPr>
          <a:xfrm>
            <a:off x="137918" y="2858947"/>
            <a:ext cx="8868163" cy="3267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431E98-C237-427A-9A35-F6860A1F0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998" y="4256348"/>
            <a:ext cx="1779969" cy="237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040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#6. Form a Writing Group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C2693-4379-4C0D-A36C-F5626257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94" y="2205460"/>
            <a:ext cx="6978810" cy="465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279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609600"/>
            <a:ext cx="8115300" cy="21637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2, 2018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 Value of Dissertation-Writing Groups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Leonard Cassuto, The Chronicle of Higher Education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https://www.chronicle.com/article/on-the-value-of/245184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1DA1D-E210-4655-8DB7-60DD30E27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3" t="30252" r="40000" b="7871"/>
          <a:stretch/>
        </p:blipFill>
        <p:spPr>
          <a:xfrm>
            <a:off x="2514600" y="2775203"/>
            <a:ext cx="4343400" cy="40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496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93531" y="756373"/>
            <a:ext cx="8156937" cy="13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urier"/>
              <a:buNone/>
            </a:pP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ourier"/>
              </a:rPr>
              <a:t>Bonus #7. Write for the General Public</a:t>
            </a:r>
            <a:endParaRPr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utoShape 2" descr="Image result for celebrate">
            <a:extLst>
              <a:ext uri="{FF2B5EF4-FFF2-40B4-BE49-F238E27FC236}">
                <a16:creationId xmlns:a16="http://schemas.microsoft.com/office/drawing/2014/main" id="{9F908EA4-31D0-425B-8736-D7965B8C0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08E84-6FAA-4D26-B8AA-1EAD7E58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592" y="2405967"/>
            <a:ext cx="2783636" cy="4452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06EEA-5133-4252-86FD-22758584F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2405967"/>
            <a:ext cx="2783636" cy="44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61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6689"/>
            <a:ext cx="8339560" cy="207186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25,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Writing for Peers vs. the Public: 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Academic Writing Falls Short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Diana </a:t>
            </a:r>
            <a:r>
              <a:rPr lang="en-U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Brazzell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Inside Higher Ed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https://www.insidehighered.com/blogs/rethinking-research/writing-peers-vs-public-when-academic-writing-falls-short</a:t>
            </a:r>
            <a:r>
              <a:rPr lang="en-US" sz="11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C3871-8D48-4462-AE38-D6F83AB57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8" t="15126" r="15190" b="36506"/>
          <a:stretch/>
        </p:blipFill>
        <p:spPr>
          <a:xfrm>
            <a:off x="92596" y="2830633"/>
            <a:ext cx="8704164" cy="3194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42845-B8BE-4E00-A240-2B8A7CBD0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115" y="4027367"/>
            <a:ext cx="2995886" cy="19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51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8AEC9-8C20-4F71-A9D5-2B0D0F1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7924800" cy="20574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29, 2019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Professor Who Quit His Tenured Job to Make Podcasts and Lecture Videos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Jeffrey R. Young, </a:t>
            </a:r>
            <a:r>
              <a:rPr lang="en-US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EdSurge</a:t>
            </a:r>
            <a:b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https://www.edsurge.com/news/2019-01-29-the-professor-who-quit-his-tenured-job-to-make-podcasts-and-lecture-video</a:t>
            </a:r>
            <a:r>
              <a:rPr lang="en-US" sz="1100" u="sng" dirty="0">
                <a:hlinkClick r:id="rId2"/>
              </a:rPr>
              <a:t>s</a:t>
            </a:r>
            <a:r>
              <a:rPr lang="en-US" sz="1100" u="sng" dirty="0"/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CBFC2-B3D2-4EC7-867D-6916D0271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3" t="14895" r="16667" b="20558"/>
          <a:stretch/>
        </p:blipFill>
        <p:spPr>
          <a:xfrm>
            <a:off x="1600200" y="2819400"/>
            <a:ext cx="5943600" cy="38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1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9504</TotalTime>
  <Words>3007</Words>
  <Application>Microsoft Office PowerPoint</Application>
  <PresentationFormat>On-screen Show (4:3)</PresentationFormat>
  <Paragraphs>508</Paragraphs>
  <Slides>105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105</vt:i4>
      </vt:variant>
    </vt:vector>
  </HeadingPairs>
  <TitlesOfParts>
    <vt:vector size="113" baseType="lpstr">
      <vt:lpstr>Arial</vt:lpstr>
      <vt:lpstr>Calibri</vt:lpstr>
      <vt:lpstr>Courier</vt:lpstr>
      <vt:lpstr>Courier New</vt:lpstr>
      <vt:lpstr>Tahoma</vt:lpstr>
      <vt:lpstr>Office Theme</vt:lpstr>
      <vt:lpstr>12_Office Theme</vt:lpstr>
      <vt:lpstr>1_Office Theme</vt:lpstr>
      <vt:lpstr> The G3 of Writing and Publishing Tips:  Gentle Guidelines, Great Stories, and Gigantic Scholarly Gains</vt:lpstr>
      <vt:lpstr>PowerPoint Presentation</vt:lpstr>
      <vt:lpstr>October 2, 2018 A New Series on Scholarly Productivity: ‘Are You Writing?’ Rebecca Schulman, The Chronicle of Higher Education https://www.chronicle.com/article/A-New-Series-on-Scholarly/244689 </vt:lpstr>
      <vt:lpstr>November 4, 2018 The Worst Writing Advice in the World Rebecca Schulman, The Chronicle of Higher Education https://www.chronicle.com/article/The-Worst-Writing-Advice-in/244972?cid=cp242 </vt:lpstr>
      <vt:lpstr>December 12, 2018 Don’t Spend Your Holiday Break Writing Rebecca Schuman, The Chronicle of Higher Education https://www.chronicle.com/article/Don-t-Spend-Your-Holiday/245292 </vt:lpstr>
      <vt:lpstr>February 15, 2019 The Hardest Part of Writing Is Restarting Rebecca Schuman, The Chronicle of Higher Education https://www.chronicle.com/article/The-Hardest-Part-of-Writing-Is/245720?cid=cp242 </vt:lpstr>
      <vt:lpstr>March 31, 2019 Step Away From the Delete Button Rebecca Schuman, The Chronicle of Higher Education https://www.chronicle.com/article/Step-Away-From-the-Delete/246013?cid=cp242 </vt:lpstr>
      <vt:lpstr>99 Seconds Activity #1</vt:lpstr>
      <vt:lpstr>Part I: The Process</vt:lpstr>
      <vt:lpstr>Writing Difficulties and Challenges of a Early Career Scholar</vt:lpstr>
      <vt:lpstr>Put Forward your Best Work</vt:lpstr>
      <vt:lpstr>Finding a Journal that Fits</vt:lpstr>
      <vt:lpstr>Finding a Journal that Fits</vt:lpstr>
      <vt:lpstr>Where to start?</vt:lpstr>
      <vt:lpstr>Where to start?</vt:lpstr>
      <vt:lpstr>TOP-TIER JOURNALS</vt:lpstr>
      <vt:lpstr>SECOND-TIER JOURNALS</vt:lpstr>
      <vt:lpstr>THIRD-TIER JOURNALS (often new journals)</vt:lpstr>
      <vt:lpstr>PowerPoint Presentation</vt:lpstr>
      <vt:lpstr>PowerPoint Presentation</vt:lpstr>
      <vt:lpstr>PowerPoint Presentation</vt:lpstr>
      <vt:lpstr>PowerPoint Presentation</vt:lpstr>
      <vt:lpstr>Journal Impact Factor (Feng-Ru Sheu, Kent State University, 2018)</vt:lpstr>
      <vt:lpstr>Predatory Journals/ Publishers (Feng-Ru Sheu, Kent State University, 2018)</vt:lpstr>
      <vt:lpstr>PowerPoint Presentation</vt:lpstr>
      <vt:lpstr>March 27, 2013 Investigating journals:  The dark side of publishing (The explosion in open-access publishing has fuelled the rise of questionable operators), Declan Butler, Nature http://www.nature.com/news/disciplinary-action-1.12668 </vt:lpstr>
      <vt:lpstr>March 27, 2013 Sham journals scam authors:  Con artists are stealing the identities of real journals to cheat scientists out of publishing fees. Declan Butler, Nature http://www.nature.com/news/sham-journals-scam-authors-1.12681 </vt:lpstr>
      <vt:lpstr>April 7, 2014 Scientific Articles Accepted  (Personal Checks, Too) Gina Kolata, The New York Times http://www.nytimes.com/2013/04/08/health/for-scientists-an-exploding-world-of-pseudo-academia.html?_r=1&amp; </vt:lpstr>
      <vt:lpstr>PowerPoint Presentation</vt:lpstr>
      <vt:lpstr>PowerPoint Presentation</vt:lpstr>
      <vt:lpstr>PowerPoint Presentation</vt:lpstr>
      <vt:lpstr>Selecting a Journal (Feng-Ru Sheu, Kent State University, 2018)</vt:lpstr>
      <vt:lpstr>Selecting a Journal (Feng-Ru Sheu, Kent State University, 2018)</vt:lpstr>
      <vt:lpstr>February 18, 2019 A Turning Point for Scholarly Publishing Lindsey Ellis, The Chronicle of Higher Education https://www.chronicle.com/interactives/Trend19-OpenAccess-Main </vt:lpstr>
      <vt:lpstr>Selecting a Journal (Feng-Ru Sheu, Kent State University, 2018)</vt:lpstr>
      <vt:lpstr>Take the Plunge…Part 1</vt:lpstr>
      <vt:lpstr>Take the Plunge…Part 2</vt:lpstr>
      <vt:lpstr>Generate Starter Text…</vt:lpstr>
      <vt:lpstr>99 Seconds Activity #2</vt:lpstr>
      <vt:lpstr>Part II: Writing Tips  and Insights</vt:lpstr>
      <vt:lpstr>October 2, 2018 How to Learn to Write Like a Machine Rose Jacobs, Inside Higher Ed https://www.chronicle.com/blogs/linguafranca/2018/10/02/how-to-learn-to-write-like-a-machine/ </vt:lpstr>
      <vt:lpstr>The Top 20 Writing Tips</vt:lpstr>
      <vt:lpstr>1. Mark Writing Days in Planner</vt:lpstr>
      <vt:lpstr>February 13, 2019 Is Email Making Professors Stupid? Cal Newport, The Chronicle of Higher Education https://www.chronicle.com/interactives/is-email-making-professors-stupid</vt:lpstr>
      <vt:lpstr>2. Maintain a List and Network of Potential Research and Writing Collaborators</vt:lpstr>
      <vt:lpstr>Sidenote: Find Good People to Work With…Life is Short—Avoid Egomaniacs and People Who Lie</vt:lpstr>
      <vt:lpstr>3. Draft a Timeline or Multiple Timelines with Flexible Goals</vt:lpstr>
      <vt:lpstr>October 10, 2018 Perhaps write to your future self about your goals… FutureMe.org Write a letter to the future https://www.futureme.org/</vt:lpstr>
      <vt:lpstr>4. Think Ahead About the Publishing Potential of Each Project</vt:lpstr>
      <vt:lpstr>Sidenote: Don’t Just Publish for the Sake of Publishing…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March 27, 2019 One Discipline's Soaring Publishing Expectations Colleen Flaherty, Inside Higher Ed https://www.insidehighered.com/news/2019/03/27/sociologys-publishing-expectations-have-doubled-recent-decades </vt:lpstr>
      <vt:lpstr>5. Be a Bumblebee and Butterfly</vt:lpstr>
      <vt:lpstr>6. Find, Save, and Use Starter Text (overcomes writer’s block)</vt:lpstr>
      <vt:lpstr>7. Always Scan the Reference Sections of Other Articles to See What Journals are Popular</vt:lpstr>
      <vt:lpstr>8. Avoid High Quality (i.e., SSCI) Journal Fixations</vt:lpstr>
      <vt:lpstr>9. Be Second or Third Author Sometimes to Spread Limited Resources </vt:lpstr>
      <vt:lpstr>10. If Need Summer Money, Teach Short Term or Intensive Courses</vt:lpstr>
      <vt:lpstr>11. Edit Your Papers a Lot! (Mozartian vs. Beethovenian)</vt:lpstr>
      <vt:lpstr>October 1, 2018 6 Tips to Shape Up Your Writing Two-Minute Tips: Short videos to help you excel in the academic workplace Fernanda Zamudio-Suaréz, The Chronicle of Higher Education https://www.chronicle.com/article/6-Tips-to-Shape-Up-Your/244281?cid=cp221  https://www.chronicle.com/specialreport/Two-Minute-Tips/221 </vt:lpstr>
      <vt:lpstr>October 8, 2018 How to Improve Your Teaching-Philosophy Statement Two-Minute Tips: Short videos to help you excel in the academic workplace Fernanda Zamudio-Suaréz, The Chronicle of Higher Education https://www.chronicle.com/article/How-to-Improve-Your/244283  https://www.chronicle.com/specialreport/Two-Minute-Tips/221 </vt:lpstr>
      <vt:lpstr>October 15, 2018 How to Become a Highly Productive Writer Two-Minute Tips: Short videos to help you excel in the academic workplace Fernanda Zamudio-Suaréz, The Chronicle of Higher Education https://www.chronicle.com/article/How-to-Become-a-Highly/244351?cid=cp221  https://www.chronicle.com/specialreport/Two-Minute-Tips/221 </vt:lpstr>
      <vt:lpstr>12. Organize Conference Symposia Which Can Lead to Special Journal Issues and Books</vt:lpstr>
      <vt:lpstr>13. Sponsor Visiting Scholars to Work with You; They Often Have Writing Plans</vt:lpstr>
      <vt:lpstr>14. Try to Submit or Publish Your Paper Before the Conference</vt:lpstr>
      <vt:lpstr>15. Be Creative Somewhere  (e.g., unique model, figure, chart, etc.)</vt:lpstr>
      <vt:lpstr>Sidenote: Modify Your Environment (Find or Create Your Personal Sandbox)</vt:lpstr>
      <vt:lpstr>But not too much!</vt:lpstr>
      <vt:lpstr>16. Try Not to Give Up: Persistence and Grit Wins the Day</vt:lpstr>
      <vt:lpstr>17. Be Polite and Thankful to the Journal or Book Chapter Editors</vt:lpstr>
      <vt:lpstr>18. Recap Reviewer Points and How You Attempted to Address Them</vt:lpstr>
      <vt:lpstr>February 12, 2019 From Dreaded to Amazing Cathy N. Davidson, Inside Higher Ed https://www.insidehighered.com/advice/2019/02/12/how-use-reviewers-revise-and-resubmit-comments-most-effectively-opinion </vt:lpstr>
      <vt:lpstr>February 12, 2019 From Dreaded to Amazing Cathy N. Davidson, Inside Higher Ed https://www.insidehighered.com/advice/2019/02/12/how-use-reviewers-revise-and-resubmit-comments-most-effectively-opinion </vt:lpstr>
      <vt:lpstr>February 12, 2019 From Dreaded to Amazing Cathy N. Davidson, Inside Higher Ed https://www.insidehighered.com/advice/2019/02/12/how-use-reviewers-revise-and-resubmit-comments-most-effectively-opinion </vt:lpstr>
      <vt:lpstr>March 24, 2019 Tackling Revisions Alexandra Gold, Inside Higher Ed https://www.insidehighered.com/blogs/gradhacker/tackling-revisions </vt:lpstr>
      <vt:lpstr>October 4, 2018 A New Series on Scholarly Productivity:  ‘Are You Writing?’ Rebecca Shuman, The Chronicle of Higher Education https://www.chronicle.com/article/A-New-Series-on-Scholarly/244689 </vt:lpstr>
      <vt:lpstr>19. Share Your Publication Efforts (e.g., Twitter, Facebook, LinkedIn, email, ResearchGate, Academia.edu, etc.)</vt:lpstr>
      <vt:lpstr>20. Celebrate Your Writing Accomplishments with Friends</vt:lpstr>
      <vt:lpstr>You never know where you’ll be celebrating your writing accomplishments… Even at a wedding of your nephew!</vt:lpstr>
      <vt:lpstr>January 6, 2019 You’re a Full Professor. Now What? Kathryn N. McDaniel, The Chronicle of Higher Education https://www.chronicle.com/article/You-re-a-Full-Professor-Now/245403 </vt:lpstr>
      <vt:lpstr>Just don’t celebrate too much!</vt:lpstr>
      <vt:lpstr>Bonus #1. Be Careful Committing to Other People’s Projects (OPP)</vt:lpstr>
      <vt:lpstr>Bonus #2. Look for Special Issues that You Might Contribute To</vt:lpstr>
      <vt:lpstr>Bonus #3. Save Research Articles for a Rainy Day  (file folders on different topics)</vt:lpstr>
      <vt:lpstr>Bonus #4. Treat Graduate Students as Colleagues (hec, treat everyone as a colleague)</vt:lpstr>
      <vt:lpstr>February 24, 2019 The Importance of Friendships  Sophia Sanchez, Inside Higher Ed https://www.insidehighered.com/blogs/university-venus/importance-friendships </vt:lpstr>
      <vt:lpstr>Bonus #5. Find a Mentor and Ask Senior People for Advice</vt:lpstr>
      <vt:lpstr>February 25, 2019 Dear Faculty: You Matter More Than You Know Brandon Busteed, Inside Higher Ed https://www.insidehighered.com/views/2019/02/25/faculty-mentors-provide-students-exceptional-educational-benefits-opinion </vt:lpstr>
      <vt:lpstr>Bonus #6. Form a Writing Group</vt:lpstr>
      <vt:lpstr>December 2, 2018 On the Value of Dissertation-Writing Groups Leonard Cassuto, The Chronicle of Higher Education https://www.chronicle.com/article/on-the-value-of/245184 </vt:lpstr>
      <vt:lpstr>Bonus #7. Write for the General Public</vt:lpstr>
      <vt:lpstr>March 25, 2019 Writing for Peers vs. the Public:  When Academic Writing Falls Short Diana Brazzell, Inside Higher Ed https://www.insidehighered.com/blogs/rethinking-research/writing-peers-vs-public-when-academic-writing-falls-short </vt:lpstr>
      <vt:lpstr>January 29, 2019 The Professor Who Quit His Tenured Job to Make Podcasts and Lecture Videos Jeffrey R. Young, EdSurge https://www.edsurge.com/news/2019-01-29-the-professor-who-quit-his-tenured-job-to-make-podcasts-and-lecture-videos </vt:lpstr>
      <vt:lpstr>Bonus #8. Keep a Notebook of What Thinking</vt:lpstr>
      <vt:lpstr>February 24, 2019 ‘Slouching Toward’ Productivity, Deidra Faye Jackson, Inside Higher Ed https://www.insidehighered.com/blogs/gradhacker/%E2%80%98slouching-toward%E2%80%99-productivity </vt:lpstr>
      <vt:lpstr>Bonus #9. Engage in Free Writing</vt:lpstr>
      <vt:lpstr>Bonus #10. Read Everyday!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"I Am Pleased To Inform You That..."</dc:title>
  <dc:creator>cjbonk</dc:creator>
  <cp:lastModifiedBy>Curtis Bonk</cp:lastModifiedBy>
  <cp:revision>188</cp:revision>
  <dcterms:modified xsi:type="dcterms:W3CDTF">2019-05-01T05:17:41Z</dcterms:modified>
</cp:coreProperties>
</file>