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0"/>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9525" cap="flat">
              <a:solidFill>
                <a:srgbClr val="9E9E9E"/>
              </a:solidFill>
              <a:prstDash val="solid"/>
              <a:round/>
            </a:ln>
          </a:left>
          <a:right>
            <a:ln w="9525" cap="flat">
              <a:solidFill>
                <a:srgbClr val="9E9E9E"/>
              </a:solidFill>
              <a:prstDash val="solid"/>
              <a:round/>
            </a:ln>
          </a:right>
          <a:top>
            <a:ln w="9525" cap="flat">
              <a:solidFill>
                <a:srgbClr val="9E9E9E"/>
              </a:solidFill>
              <a:prstDash val="solid"/>
              <a:round/>
            </a:ln>
          </a:top>
          <a:bottom>
            <a:ln w="9525" cap="flat">
              <a:solidFill>
                <a:srgbClr val="9E9E9E"/>
              </a:solidFill>
              <a:prstDash val="solid"/>
              <a:round/>
            </a:ln>
          </a:bottom>
          <a:insideH>
            <a:ln w="9525" cap="flat">
              <a:solidFill>
                <a:srgbClr val="9E9E9E"/>
              </a:solidFill>
              <a:prstDash val="solid"/>
              <a:round/>
            </a:ln>
          </a:insideH>
          <a:insideV>
            <a:ln w="9525" cap="flat">
              <a:solidFill>
                <a:srgbClr val="9E9E9E"/>
              </a:solidFill>
              <a:prstDash val="solid"/>
              <a:round/>
            </a:ln>
          </a:insideV>
        </a:tcBdr>
        <a:fill>
          <a:noFill/>
        </a:fill>
      </a:tcStyle>
    </a:wholeTbl>
    <a:band2H>
      <a:tcTxStyle/>
      <a:tcStyle>
        <a:tcBdr/>
        <a:fill>
          <a:solidFill>
            <a:srgbClr val="FFFFFF"/>
          </a:solidFill>
        </a:fill>
      </a:tcStyle>
    </a:band2H>
    <a:firstCol>
      <a:tcTxStyle b="off" i="off">
        <a:fontRef idx="minor">
          <a:srgbClr val="000000"/>
        </a:fontRef>
        <a:srgbClr val="000000"/>
      </a:tcTxStyle>
      <a:tcStyle>
        <a:tcBdr>
          <a:left>
            <a:ln w="9525" cap="flat">
              <a:solidFill>
                <a:srgbClr val="9E9E9E"/>
              </a:solidFill>
              <a:prstDash val="solid"/>
              <a:round/>
            </a:ln>
          </a:left>
          <a:right>
            <a:ln w="9525" cap="flat">
              <a:solidFill>
                <a:srgbClr val="9E9E9E"/>
              </a:solidFill>
              <a:prstDash val="solid"/>
              <a:round/>
            </a:ln>
          </a:right>
          <a:top>
            <a:ln w="9525" cap="flat">
              <a:solidFill>
                <a:srgbClr val="9E9E9E"/>
              </a:solidFill>
              <a:prstDash val="solid"/>
              <a:round/>
            </a:ln>
          </a:top>
          <a:bottom>
            <a:ln w="9525" cap="flat">
              <a:solidFill>
                <a:srgbClr val="9E9E9E"/>
              </a:solidFill>
              <a:prstDash val="solid"/>
              <a:round/>
            </a:ln>
          </a:bottom>
          <a:insideH>
            <a:ln w="9525" cap="flat">
              <a:solidFill>
                <a:srgbClr val="9E9E9E"/>
              </a:solidFill>
              <a:prstDash val="solid"/>
              <a:round/>
            </a:ln>
          </a:insideH>
          <a:insideV>
            <a:ln w="9525" cap="flat">
              <a:solidFill>
                <a:srgbClr val="9E9E9E"/>
              </a:solidFill>
              <a:prstDash val="solid"/>
              <a:round/>
            </a:ln>
          </a:insideV>
        </a:tcBdr>
        <a:fill>
          <a:noFill/>
        </a:fill>
      </a:tcStyle>
    </a:firstCol>
    <a:lastRow>
      <a:tcTxStyle b="off" i="off">
        <a:fontRef idx="minor">
          <a:srgbClr val="000000"/>
        </a:fontRef>
        <a:srgbClr val="000000"/>
      </a:tcTxStyle>
      <a:tcStyle>
        <a:tcBdr>
          <a:left>
            <a:ln w="9525" cap="flat">
              <a:solidFill>
                <a:srgbClr val="9E9E9E"/>
              </a:solidFill>
              <a:prstDash val="solid"/>
              <a:round/>
            </a:ln>
          </a:left>
          <a:right>
            <a:ln w="9525" cap="flat">
              <a:solidFill>
                <a:srgbClr val="9E9E9E"/>
              </a:solidFill>
              <a:prstDash val="solid"/>
              <a:round/>
            </a:ln>
          </a:right>
          <a:top>
            <a:ln w="9525" cap="flat">
              <a:solidFill>
                <a:srgbClr val="9E9E9E"/>
              </a:solidFill>
              <a:prstDash val="solid"/>
              <a:round/>
            </a:ln>
          </a:top>
          <a:bottom>
            <a:ln w="9525" cap="flat">
              <a:solidFill>
                <a:srgbClr val="9E9E9E"/>
              </a:solidFill>
              <a:prstDash val="solid"/>
              <a:round/>
            </a:ln>
          </a:bottom>
          <a:insideH>
            <a:ln w="9525" cap="flat">
              <a:solidFill>
                <a:srgbClr val="9E9E9E"/>
              </a:solidFill>
              <a:prstDash val="solid"/>
              <a:round/>
            </a:ln>
          </a:insideH>
          <a:insideV>
            <a:ln w="9525" cap="flat">
              <a:solidFill>
                <a:srgbClr val="9E9E9E"/>
              </a:solidFill>
              <a:prstDash val="solid"/>
              <a:round/>
            </a:ln>
          </a:insideV>
        </a:tcBdr>
        <a:fill>
          <a:noFill/>
        </a:fill>
      </a:tcStyle>
    </a:lastRow>
    <a:firstRow>
      <a:tcTxStyle b="off" i="off">
        <a:fontRef idx="minor">
          <a:srgbClr val="000000"/>
        </a:fontRef>
        <a:srgbClr val="000000"/>
      </a:tcTxStyle>
      <a:tcStyle>
        <a:tcBdr>
          <a:left>
            <a:ln w="9525" cap="flat">
              <a:solidFill>
                <a:srgbClr val="9E9E9E"/>
              </a:solidFill>
              <a:prstDash val="solid"/>
              <a:round/>
            </a:ln>
          </a:left>
          <a:right>
            <a:ln w="9525" cap="flat">
              <a:solidFill>
                <a:srgbClr val="9E9E9E"/>
              </a:solidFill>
              <a:prstDash val="solid"/>
              <a:round/>
            </a:ln>
          </a:right>
          <a:top>
            <a:ln w="9525" cap="flat">
              <a:solidFill>
                <a:srgbClr val="9E9E9E"/>
              </a:solidFill>
              <a:prstDash val="solid"/>
              <a:round/>
            </a:ln>
          </a:top>
          <a:bottom>
            <a:ln w="9525" cap="flat">
              <a:solidFill>
                <a:srgbClr val="9E9E9E"/>
              </a:solidFill>
              <a:prstDash val="solid"/>
              <a:round/>
            </a:ln>
          </a:bottom>
          <a:insideH>
            <a:ln w="9525" cap="flat">
              <a:solidFill>
                <a:srgbClr val="9E9E9E"/>
              </a:solidFill>
              <a:prstDash val="solid"/>
              <a:round/>
            </a:ln>
          </a:insideH>
          <a:insideV>
            <a:ln w="9525" cap="flat">
              <a:solidFill>
                <a:srgbClr val="9E9E9E"/>
              </a:solidFill>
              <a:prstDash val="solid"/>
              <a:round/>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799" autoAdjust="0"/>
  </p:normalViewPr>
  <p:slideViewPr>
    <p:cSldViewPr snapToGrid="0" showGuides="1">
      <p:cViewPr varScale="1">
        <p:scale>
          <a:sx n="115" d="100"/>
          <a:sy n="115" d="100"/>
        </p:scale>
        <p:origin x="76" y="52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9" name="Shape 129"/>
          <p:cNvSpPr>
            <a:spLocks noGrp="1" noRot="1" noChangeAspect="1"/>
          </p:cNvSpPr>
          <p:nvPr>
            <p:ph type="sldImg"/>
          </p:nvPr>
        </p:nvSpPr>
        <p:spPr>
          <a:xfrm>
            <a:off x="1143000" y="685800"/>
            <a:ext cx="4572000" cy="3429000"/>
          </a:xfrm>
          <a:prstGeom prst="rect">
            <a:avLst/>
          </a:prstGeom>
        </p:spPr>
        <p:txBody>
          <a:bodyPr/>
          <a:lstStyle/>
          <a:p>
            <a:endParaRPr/>
          </a:p>
        </p:txBody>
      </p:sp>
      <p:sp>
        <p:nvSpPr>
          <p:cNvPr id="130" name="Shape 13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400">
        <a:latin typeface="+mn-lt"/>
        <a:ea typeface="+mn-ea"/>
        <a:cs typeface="+mn-cs"/>
        <a:sym typeface="Arial"/>
      </a:defRPr>
    </a:lvl1pPr>
    <a:lvl2pPr indent="228600" latinLnBrk="0">
      <a:defRPr sz="1400">
        <a:latin typeface="+mn-lt"/>
        <a:ea typeface="+mn-ea"/>
        <a:cs typeface="+mn-cs"/>
        <a:sym typeface="Arial"/>
      </a:defRPr>
    </a:lvl2pPr>
    <a:lvl3pPr indent="457200" latinLnBrk="0">
      <a:defRPr sz="1400">
        <a:latin typeface="+mn-lt"/>
        <a:ea typeface="+mn-ea"/>
        <a:cs typeface="+mn-cs"/>
        <a:sym typeface="Arial"/>
      </a:defRPr>
    </a:lvl3pPr>
    <a:lvl4pPr indent="685800" latinLnBrk="0">
      <a:defRPr sz="1400">
        <a:latin typeface="+mn-lt"/>
        <a:ea typeface="+mn-ea"/>
        <a:cs typeface="+mn-cs"/>
        <a:sym typeface="Arial"/>
      </a:defRPr>
    </a:lvl4pPr>
    <a:lvl5pPr indent="914400" latinLnBrk="0">
      <a:defRPr sz="1400">
        <a:latin typeface="+mn-lt"/>
        <a:ea typeface="+mn-ea"/>
        <a:cs typeface="+mn-cs"/>
        <a:sym typeface="Arial"/>
      </a:defRPr>
    </a:lvl5pPr>
    <a:lvl6pPr indent="1143000" latinLnBrk="0">
      <a:defRPr sz="1400">
        <a:latin typeface="+mn-lt"/>
        <a:ea typeface="+mn-ea"/>
        <a:cs typeface="+mn-cs"/>
        <a:sym typeface="Arial"/>
      </a:defRPr>
    </a:lvl6pPr>
    <a:lvl7pPr indent="1371600" latinLnBrk="0">
      <a:defRPr sz="1400">
        <a:latin typeface="+mn-lt"/>
        <a:ea typeface="+mn-ea"/>
        <a:cs typeface="+mn-cs"/>
        <a:sym typeface="Arial"/>
      </a:defRPr>
    </a:lvl7pPr>
    <a:lvl8pPr indent="1600200" latinLnBrk="0">
      <a:defRPr sz="1400">
        <a:latin typeface="+mn-lt"/>
        <a:ea typeface="+mn-ea"/>
        <a:cs typeface="+mn-cs"/>
        <a:sym typeface="Arial"/>
      </a:defRPr>
    </a:lvl8pPr>
    <a:lvl9pPr indent="1828800" latinLnBrk="0">
      <a:defRPr sz="1400">
        <a:latin typeface="+mn-lt"/>
        <a:ea typeface="+mn-ea"/>
        <a:cs typeface="+mn-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a:spLocks noGrp="1" noRot="1" noChangeAspect="1"/>
          </p:cNvSpPr>
          <p:nvPr>
            <p:ph type="sldImg"/>
          </p:nvPr>
        </p:nvSpPr>
        <p:spPr>
          <a:xfrm>
            <a:off x="381000" y="685800"/>
            <a:ext cx="6096000" cy="3429000"/>
          </a:xfrm>
          <a:prstGeom prst="rect">
            <a:avLst/>
          </a:prstGeom>
        </p:spPr>
        <p:txBody>
          <a:bodyPr/>
          <a:lstStyle/>
          <a:p>
            <a:endParaRPr/>
          </a:p>
        </p:txBody>
      </p:sp>
      <p:sp>
        <p:nvSpPr>
          <p:cNvPr id="137" name="Shape 137"/>
          <p:cNvSpPr>
            <a:spLocks noGrp="1"/>
          </p:cNvSpPr>
          <p:nvPr>
            <p:ph type="body" sz="quarter" idx="1"/>
          </p:nvPr>
        </p:nvSpPr>
        <p:spPr>
          <a:prstGeom prst="rect">
            <a:avLst/>
          </a:prstGeom>
        </p:spPr>
        <p:txBody>
          <a:bodyPr/>
          <a:lstStyle/>
          <a:p>
            <a:pPr>
              <a:defRPr sz="1200">
                <a:solidFill>
                  <a:srgbClr val="FF0300"/>
                </a:solidFill>
                <a:latin typeface="Calibri"/>
                <a:ea typeface="Calibri"/>
                <a:cs typeface="Calibri"/>
                <a:sym typeface="Calibri"/>
              </a:defRPr>
            </a:pPr>
            <a:r>
              <a:rPr dirty="0" smtClean="0"/>
              <a:t>Good </a:t>
            </a:r>
            <a:r>
              <a:rPr dirty="0"/>
              <a:t>morning, everyone. I am Xiaoying Zheng. I am here to present a </a:t>
            </a:r>
            <a:r>
              <a:rPr dirty="0" smtClean="0"/>
              <a:t>research </a:t>
            </a:r>
            <a:r>
              <a:rPr dirty="0"/>
              <a:t>study on Massive Open Online Course (MOOCs). This study investigates how South American instructors design MOOCs to support self-directed learning. </a:t>
            </a:r>
            <a:endParaRPr lang="en-US" dirty="0" smtClean="0"/>
          </a:p>
          <a:p>
            <a:pPr>
              <a:defRPr sz="1200">
                <a:solidFill>
                  <a:srgbClr val="FF0300"/>
                </a:solidFill>
                <a:latin typeface="Calibri"/>
                <a:ea typeface="Calibri"/>
                <a:cs typeface="Calibri"/>
                <a:sym typeface="Calibri"/>
              </a:defRPr>
            </a:pPr>
            <a:r>
              <a:rPr dirty="0" smtClean="0"/>
              <a:t>As </a:t>
            </a:r>
            <a:r>
              <a:rPr dirty="0"/>
              <a:t>you can see, </a:t>
            </a:r>
            <a:r>
              <a:rPr lang="en-US" dirty="0" smtClean="0"/>
              <a:t>we have five people on the team, with 3 faculty members and 2 doctoral students.</a:t>
            </a: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Shape 203"/>
          <p:cNvSpPr>
            <a:spLocks noGrp="1" noRot="1" noChangeAspect="1"/>
          </p:cNvSpPr>
          <p:nvPr>
            <p:ph type="sldImg"/>
          </p:nvPr>
        </p:nvSpPr>
        <p:spPr>
          <a:xfrm>
            <a:off x="381000" y="685800"/>
            <a:ext cx="6096000" cy="3429000"/>
          </a:xfrm>
          <a:prstGeom prst="rect">
            <a:avLst/>
          </a:prstGeom>
        </p:spPr>
        <p:txBody>
          <a:bodyPr/>
          <a:lstStyle/>
          <a:p>
            <a:endParaRPr/>
          </a:p>
        </p:txBody>
      </p:sp>
      <p:sp>
        <p:nvSpPr>
          <p:cNvPr id="204" name="Shape 204"/>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rPr dirty="0" smtClean="0"/>
              <a:t>Regarding</a:t>
            </a:r>
            <a:r>
              <a:rPr lang="en-US" baseline="0" dirty="0" smtClean="0"/>
              <a:t> </a:t>
            </a:r>
            <a:r>
              <a:rPr dirty="0" smtClean="0"/>
              <a:t>the connection</a:t>
            </a:r>
            <a:r>
              <a:rPr lang="en-US" dirty="0" smtClean="0"/>
              <a:t>s</a:t>
            </a:r>
            <a:r>
              <a:rPr dirty="0" smtClean="0"/>
              <a:t> </a:t>
            </a:r>
            <a:r>
              <a:rPr dirty="0"/>
              <a:t>of MOOCs and SDL, the literatures showed that…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Shape 210"/>
          <p:cNvSpPr>
            <a:spLocks noGrp="1" noRot="1" noChangeAspect="1"/>
          </p:cNvSpPr>
          <p:nvPr>
            <p:ph type="sldImg"/>
          </p:nvPr>
        </p:nvSpPr>
        <p:spPr>
          <a:xfrm>
            <a:off x="381000" y="685800"/>
            <a:ext cx="6096000" cy="3429000"/>
          </a:xfrm>
          <a:prstGeom prst="rect">
            <a:avLst/>
          </a:prstGeom>
        </p:spPr>
        <p:txBody>
          <a:bodyPr/>
          <a:lstStyle/>
          <a:p>
            <a:endParaRPr/>
          </a:p>
        </p:txBody>
      </p:sp>
      <p:sp>
        <p:nvSpPr>
          <p:cNvPr id="211" name="Shape 211"/>
          <p:cNvSpPr>
            <a:spLocks noGrp="1"/>
          </p:cNvSpPr>
          <p:nvPr>
            <p:ph type="body" sz="quarter" idx="1"/>
          </p:nvPr>
        </p:nvSpPr>
        <p:spPr>
          <a:prstGeom prst="rect">
            <a:avLst/>
          </a:prstGeom>
        </p:spPr>
        <p:txBody>
          <a:bodyPr/>
          <a:lstStyle/>
          <a:p>
            <a:pPr>
              <a:defRPr sz="1200">
                <a:latin typeface="Calibri"/>
                <a:ea typeface="Calibri"/>
                <a:cs typeface="Calibri"/>
                <a:sym typeface="Calibri"/>
              </a:defRPr>
            </a:pPr>
            <a:r>
              <a:rPr lang="en-US" dirty="0" smtClean="0"/>
              <a:t>After </a:t>
            </a:r>
            <a:r>
              <a:rPr dirty="0" smtClean="0"/>
              <a:t>literature </a:t>
            </a:r>
            <a:r>
              <a:rPr dirty="0"/>
              <a:t>review, we found some research gaps under this topic. …..</a:t>
            </a:r>
          </a:p>
          <a:p>
            <a:pPr>
              <a:defRPr sz="1200">
                <a:latin typeface="Calibri"/>
                <a:ea typeface="Calibri"/>
                <a:cs typeface="Calibri"/>
                <a:sym typeface="Calibri"/>
              </a:defRPr>
            </a:pPr>
            <a:r>
              <a:rPr dirty="0"/>
              <a:t>(add on the last one) This study will collect instructors’ perspectives of designing MOOCs that support SDL. Findings may suggest ways to enhance instructor professional development to support students’ SDL.</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Shape 217"/>
          <p:cNvSpPr>
            <a:spLocks noGrp="1" noRot="1" noChangeAspect="1"/>
          </p:cNvSpPr>
          <p:nvPr>
            <p:ph type="sldImg"/>
          </p:nvPr>
        </p:nvSpPr>
        <p:spPr>
          <a:prstGeom prst="rect">
            <a:avLst/>
          </a:prstGeom>
        </p:spPr>
        <p:txBody>
          <a:bodyPr/>
          <a:lstStyle/>
          <a:p>
            <a:endParaRPr/>
          </a:p>
        </p:txBody>
      </p:sp>
      <p:sp>
        <p:nvSpPr>
          <p:cNvPr id="218" name="Shape 218"/>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Therefore, we developed the research questions as the following.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Shape 222"/>
          <p:cNvSpPr>
            <a:spLocks noGrp="1" noRot="1" noChangeAspect="1"/>
          </p:cNvSpPr>
          <p:nvPr>
            <p:ph type="sldImg"/>
          </p:nvPr>
        </p:nvSpPr>
        <p:spPr>
          <a:xfrm>
            <a:off x="381000" y="685800"/>
            <a:ext cx="6096000" cy="3429000"/>
          </a:xfrm>
          <a:prstGeom prst="rect">
            <a:avLst/>
          </a:prstGeom>
        </p:spPr>
        <p:txBody>
          <a:bodyPr/>
          <a:lstStyle/>
          <a:p>
            <a:endParaRPr/>
          </a:p>
        </p:txBody>
      </p:sp>
      <p:sp>
        <p:nvSpPr>
          <p:cNvPr id="223" name="Shape 223"/>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As for the method we used in this study,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Shape 229"/>
          <p:cNvSpPr>
            <a:spLocks noGrp="1" noRot="1" noChangeAspect="1"/>
          </p:cNvSpPr>
          <p:nvPr>
            <p:ph type="sldImg"/>
          </p:nvPr>
        </p:nvSpPr>
        <p:spPr>
          <a:prstGeom prst="rect">
            <a:avLst/>
          </a:prstGeom>
        </p:spPr>
        <p:txBody>
          <a:bodyPr/>
          <a:lstStyle/>
          <a:p>
            <a:endParaRPr/>
          </a:p>
        </p:txBody>
      </p:sp>
      <p:sp>
        <p:nvSpPr>
          <p:cNvPr id="230" name="Shape 230"/>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In general, we used a qualitative…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Shape 236"/>
          <p:cNvSpPr>
            <a:spLocks noGrp="1" noRot="1" noChangeAspect="1"/>
          </p:cNvSpPr>
          <p:nvPr>
            <p:ph type="sldImg"/>
          </p:nvPr>
        </p:nvSpPr>
        <p:spPr>
          <a:xfrm>
            <a:off x="381000" y="685800"/>
            <a:ext cx="6096000" cy="3429000"/>
          </a:xfrm>
          <a:prstGeom prst="rect">
            <a:avLst/>
          </a:prstGeom>
        </p:spPr>
        <p:txBody>
          <a:bodyPr/>
          <a:lstStyle/>
          <a:p>
            <a:endParaRPr/>
          </a:p>
        </p:txBody>
      </p:sp>
      <p:sp>
        <p:nvSpPr>
          <p:cNvPr id="237" name="Shape 237"/>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Based on the result of participants recruitment,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Shape 243"/>
          <p:cNvSpPr>
            <a:spLocks noGrp="1" noRot="1" noChangeAspect="1"/>
          </p:cNvSpPr>
          <p:nvPr>
            <p:ph type="sldImg"/>
          </p:nvPr>
        </p:nvSpPr>
        <p:spPr>
          <a:xfrm>
            <a:off x="381000" y="685800"/>
            <a:ext cx="6096000" cy="3429000"/>
          </a:xfrm>
          <a:prstGeom prst="rect">
            <a:avLst/>
          </a:prstGeom>
        </p:spPr>
        <p:txBody>
          <a:bodyPr/>
          <a:lstStyle/>
          <a:p>
            <a:endParaRPr/>
          </a:p>
        </p:txBody>
      </p:sp>
      <p:sp>
        <p:nvSpPr>
          <p:cNvPr id="244" name="Shape 244"/>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The demographic information of the 11 instructors can be seen from this table. All of them had at least one year of MOOC teaching experience.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Shape 250"/>
          <p:cNvSpPr>
            <a:spLocks noGrp="1" noRot="1" noChangeAspect="1"/>
          </p:cNvSpPr>
          <p:nvPr>
            <p:ph type="sldImg"/>
          </p:nvPr>
        </p:nvSpPr>
        <p:spPr>
          <a:xfrm>
            <a:off x="381000" y="685800"/>
            <a:ext cx="6096000" cy="3429000"/>
          </a:xfrm>
          <a:prstGeom prst="rect">
            <a:avLst/>
          </a:prstGeom>
        </p:spPr>
        <p:txBody>
          <a:bodyPr/>
          <a:lstStyle/>
          <a:p>
            <a:endParaRPr/>
          </a:p>
        </p:txBody>
      </p:sp>
      <p:sp>
        <p:nvSpPr>
          <p:cNvPr id="251" name="Shape 251"/>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rPr dirty="0"/>
              <a:t>We applied the semi-structured interview in order to collect as </a:t>
            </a:r>
            <a:r>
              <a:rPr dirty="0" smtClean="0"/>
              <a:t>much information</a:t>
            </a:r>
            <a:r>
              <a:rPr lang="en-US" dirty="0" smtClean="0"/>
              <a:t> as we can</a:t>
            </a:r>
            <a:r>
              <a:rPr dirty="0" smtClean="0"/>
              <a:t>. </a:t>
            </a:r>
            <a:r>
              <a:rPr dirty="0"/>
              <a:t>The protocol covered the questions such as…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Shape 257"/>
          <p:cNvSpPr>
            <a:spLocks noGrp="1" noRot="1" noChangeAspect="1"/>
          </p:cNvSpPr>
          <p:nvPr>
            <p:ph type="sldImg"/>
          </p:nvPr>
        </p:nvSpPr>
        <p:spPr>
          <a:xfrm>
            <a:off x="381000" y="685800"/>
            <a:ext cx="6096000" cy="3429000"/>
          </a:xfrm>
          <a:prstGeom prst="rect">
            <a:avLst/>
          </a:prstGeom>
        </p:spPr>
        <p:txBody>
          <a:bodyPr/>
          <a:lstStyle/>
          <a:p>
            <a:endParaRPr/>
          </a:p>
        </p:txBody>
      </p:sp>
      <p:sp>
        <p:nvSpPr>
          <p:cNvPr id="258" name="Shape 258"/>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Here are the samples of the interview questions.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Shape 264"/>
          <p:cNvSpPr>
            <a:spLocks noGrp="1" noRot="1" noChangeAspect="1"/>
          </p:cNvSpPr>
          <p:nvPr>
            <p:ph type="sldImg"/>
          </p:nvPr>
        </p:nvSpPr>
        <p:spPr>
          <a:xfrm>
            <a:off x="381000" y="685800"/>
            <a:ext cx="6096000" cy="3429000"/>
          </a:xfrm>
          <a:prstGeom prst="rect">
            <a:avLst/>
          </a:prstGeom>
        </p:spPr>
        <p:txBody>
          <a:bodyPr/>
          <a:lstStyle/>
          <a:p>
            <a:endParaRPr/>
          </a:p>
        </p:txBody>
      </p:sp>
      <p:sp>
        <p:nvSpPr>
          <p:cNvPr id="265" name="Shape 265"/>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After we recorded and transcribed the interviews, we conducted a thematic analysis with Nvivo. For now, the data analysis is still ongoing.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Shape 141"/>
          <p:cNvSpPr>
            <a:spLocks noGrp="1" noRot="1" noChangeAspect="1"/>
          </p:cNvSpPr>
          <p:nvPr>
            <p:ph type="sldImg"/>
          </p:nvPr>
        </p:nvSpPr>
        <p:spPr>
          <a:xfrm>
            <a:off x="381000" y="685800"/>
            <a:ext cx="6096000" cy="3429000"/>
          </a:xfrm>
          <a:prstGeom prst="rect">
            <a:avLst/>
          </a:prstGeom>
        </p:spPr>
        <p:txBody>
          <a:bodyPr/>
          <a:lstStyle/>
          <a:p>
            <a:endParaRPr/>
          </a:p>
        </p:txBody>
      </p:sp>
      <p:sp>
        <p:nvSpPr>
          <p:cNvPr id="142" name="Shape 142"/>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rPr dirty="0"/>
              <a:t>Firstly, let </a:t>
            </a:r>
            <a:r>
              <a:rPr dirty="0" smtClean="0"/>
              <a:t>me introduce </a:t>
            </a:r>
            <a:r>
              <a:rPr dirty="0"/>
              <a:t>the context of our study.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Shape 269"/>
          <p:cNvSpPr>
            <a:spLocks noGrp="1" noRot="1" noChangeAspect="1"/>
          </p:cNvSpPr>
          <p:nvPr>
            <p:ph type="sldImg"/>
          </p:nvPr>
        </p:nvSpPr>
        <p:spPr>
          <a:xfrm>
            <a:off x="381000" y="685800"/>
            <a:ext cx="6096000" cy="3429000"/>
          </a:xfrm>
          <a:prstGeom prst="rect">
            <a:avLst/>
          </a:prstGeom>
        </p:spPr>
        <p:txBody>
          <a:bodyPr/>
          <a:lstStyle/>
          <a:p>
            <a:endParaRPr/>
          </a:p>
        </p:txBody>
      </p:sp>
      <p:sp>
        <p:nvSpPr>
          <p:cNvPr id="270" name="Shape 270"/>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In the following, I will present some tentative findings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Shape 276"/>
          <p:cNvSpPr>
            <a:spLocks noGrp="1" noRot="1" noChangeAspect="1"/>
          </p:cNvSpPr>
          <p:nvPr>
            <p:ph type="sldImg"/>
          </p:nvPr>
        </p:nvSpPr>
        <p:spPr>
          <a:prstGeom prst="rect">
            <a:avLst/>
          </a:prstGeom>
        </p:spPr>
        <p:txBody>
          <a:bodyPr/>
          <a:lstStyle/>
          <a:p>
            <a:endParaRPr/>
          </a:p>
        </p:txBody>
      </p:sp>
      <p:sp>
        <p:nvSpPr>
          <p:cNvPr id="277" name="Shape 277"/>
          <p:cNvSpPr>
            <a:spLocks noGrp="1"/>
          </p:cNvSpPr>
          <p:nvPr>
            <p:ph type="body" sz="quarter" idx="1"/>
          </p:nvPr>
        </p:nvSpPr>
        <p:spPr>
          <a:prstGeom prst="rect">
            <a:avLst/>
          </a:prstGeom>
        </p:spPr>
        <p:txBody>
          <a:bodyPr/>
          <a:lstStyle/>
          <a:p>
            <a:pPr>
              <a:defRPr sz="1200">
                <a:latin typeface="Calibri"/>
                <a:ea typeface="Calibri"/>
                <a:cs typeface="Calibri"/>
                <a:sym typeface="Calibri"/>
              </a:defRPr>
            </a:pPr>
            <a:r>
              <a:rPr dirty="0"/>
              <a:t>According to our preliminary data analysis, we had two findings in terms of self-management. We found that…</a:t>
            </a:r>
          </a:p>
          <a:p>
            <a:pPr>
              <a:defRPr sz="1200">
                <a:latin typeface="Calibri"/>
                <a:ea typeface="Calibri"/>
                <a:cs typeface="Calibri"/>
                <a:sym typeface="Calibri"/>
              </a:defRPr>
            </a:pPr>
            <a:r>
              <a:rPr dirty="0"/>
              <a:t>For example, the instructor Bruno stated that:…</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Shape 283"/>
          <p:cNvSpPr>
            <a:spLocks noGrp="1" noRot="1" noChangeAspect="1"/>
          </p:cNvSpPr>
          <p:nvPr>
            <p:ph type="sldImg"/>
          </p:nvPr>
        </p:nvSpPr>
        <p:spPr>
          <a:prstGeom prst="rect">
            <a:avLst/>
          </a:prstGeom>
        </p:spPr>
        <p:txBody>
          <a:bodyPr/>
          <a:lstStyle/>
          <a:p>
            <a:endParaRPr/>
          </a:p>
        </p:txBody>
      </p:sp>
      <p:sp>
        <p:nvSpPr>
          <p:cNvPr id="284" name="Shape 284"/>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The second finding upon the self-management was that…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 name="Shape 290"/>
          <p:cNvSpPr>
            <a:spLocks noGrp="1" noRot="1" noChangeAspect="1"/>
          </p:cNvSpPr>
          <p:nvPr>
            <p:ph type="sldImg"/>
          </p:nvPr>
        </p:nvSpPr>
        <p:spPr>
          <a:xfrm>
            <a:off x="381000" y="685800"/>
            <a:ext cx="6096000" cy="3429000"/>
          </a:xfrm>
          <a:prstGeom prst="rect">
            <a:avLst/>
          </a:prstGeom>
        </p:spPr>
        <p:txBody>
          <a:bodyPr/>
          <a:lstStyle/>
          <a:p>
            <a:endParaRPr/>
          </a:p>
        </p:txBody>
      </p:sp>
      <p:sp>
        <p:nvSpPr>
          <p:cNvPr id="291" name="Shape 291"/>
          <p:cNvSpPr>
            <a:spLocks noGrp="1"/>
          </p:cNvSpPr>
          <p:nvPr>
            <p:ph type="body" sz="quarter" idx="1"/>
          </p:nvPr>
        </p:nvSpPr>
        <p:spPr>
          <a:prstGeom prst="rect">
            <a:avLst/>
          </a:prstGeom>
        </p:spPr>
        <p:txBody>
          <a:bodyPr/>
          <a:lstStyle/>
          <a:p>
            <a:pPr>
              <a:defRPr sz="1200">
                <a:latin typeface="Calibri"/>
                <a:ea typeface="Calibri"/>
                <a:cs typeface="Calibri"/>
                <a:sym typeface="Calibri"/>
              </a:defRPr>
            </a:pPr>
            <a:r>
              <a:rPr dirty="0"/>
              <a:t>As for he self-monitoring, we found that…</a:t>
            </a:r>
          </a:p>
          <a:p>
            <a:pPr>
              <a:defRPr sz="1200">
                <a:latin typeface="Calibri"/>
                <a:ea typeface="Calibri"/>
                <a:cs typeface="Calibri"/>
                <a:sym typeface="Calibri"/>
              </a:defRPr>
            </a:pPr>
            <a:endParaRPr dirty="0"/>
          </a:p>
          <a:p>
            <a:pPr>
              <a:defRPr sz="1200">
                <a:latin typeface="Calibri"/>
                <a:ea typeface="Calibri"/>
                <a:cs typeface="Calibri"/>
                <a:sym typeface="Calibri"/>
              </a:defRPr>
            </a:pPr>
            <a:endParaRPr dirty="0"/>
          </a:p>
          <a:p>
            <a:pPr>
              <a:defRPr sz="1200">
                <a:latin typeface="Calibri"/>
                <a:ea typeface="Calibri"/>
                <a:cs typeface="Calibri"/>
                <a:sym typeface="Calibri"/>
              </a:defRPr>
            </a:pPr>
            <a:r>
              <a:rPr strike="sngStrike" dirty="0"/>
              <a:t>This was a MOOC, but for a moment we had someone monitoring the forum. And there were a few debates in the forum. And someone like a teaching assistant or a student helping us with the monitoring (#5) </a:t>
            </a:r>
            <a:r>
              <a:rPr strike="sngStrike" dirty="0">
                <a:solidFill>
                  <a:srgbClr val="FF1000"/>
                </a:solidFill>
              </a:rPr>
              <a:t>??</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Shape 297"/>
          <p:cNvSpPr>
            <a:spLocks noGrp="1" noRot="1" noChangeAspect="1"/>
          </p:cNvSpPr>
          <p:nvPr>
            <p:ph type="sldImg"/>
          </p:nvPr>
        </p:nvSpPr>
        <p:spPr>
          <a:xfrm>
            <a:off x="381000" y="685800"/>
            <a:ext cx="6096000" cy="3429000"/>
          </a:xfrm>
          <a:prstGeom prst="rect">
            <a:avLst/>
          </a:prstGeom>
        </p:spPr>
        <p:txBody>
          <a:bodyPr/>
          <a:lstStyle/>
          <a:p>
            <a:endParaRPr/>
          </a:p>
        </p:txBody>
      </p:sp>
      <p:sp>
        <p:nvSpPr>
          <p:cNvPr id="298" name="Shape 298"/>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In terms of motivation,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Shape 304"/>
          <p:cNvSpPr>
            <a:spLocks noGrp="1" noRot="1" noChangeAspect="1"/>
          </p:cNvSpPr>
          <p:nvPr>
            <p:ph type="sldImg"/>
          </p:nvPr>
        </p:nvSpPr>
        <p:spPr>
          <a:xfrm>
            <a:off x="381000" y="685800"/>
            <a:ext cx="6096000" cy="3429000"/>
          </a:xfrm>
          <a:prstGeom prst="rect">
            <a:avLst/>
          </a:prstGeom>
        </p:spPr>
        <p:txBody>
          <a:bodyPr/>
          <a:lstStyle/>
          <a:p>
            <a:endParaRPr/>
          </a:p>
        </p:txBody>
      </p:sp>
      <p:sp>
        <p:nvSpPr>
          <p:cNvPr id="305" name="Shape 305"/>
          <p:cNvSpPr>
            <a:spLocks noGrp="1"/>
          </p:cNvSpPr>
          <p:nvPr>
            <p:ph type="body" sz="quarter" idx="1"/>
          </p:nvPr>
        </p:nvSpPr>
        <p:spPr>
          <a:prstGeom prst="rect">
            <a:avLst/>
          </a:prstGeom>
        </p:spPr>
        <p:txBody>
          <a:bodyPr/>
          <a:lstStyle/>
          <a:p>
            <a:pPr>
              <a:defRPr sz="1200">
                <a:latin typeface="Calibri"/>
                <a:ea typeface="Calibri"/>
                <a:cs typeface="Calibri"/>
                <a:sym typeface="Calibri"/>
              </a:defRPr>
            </a:pPr>
            <a:r>
              <a:rPr strike="sngStrike" dirty="0"/>
              <a:t>We also noticed the patterns of professional development. We found that…</a:t>
            </a:r>
          </a:p>
          <a:p>
            <a:pPr>
              <a:defRPr sz="1200">
                <a:solidFill>
                  <a:srgbClr val="FF4531"/>
                </a:solidFill>
                <a:latin typeface="Calibri"/>
                <a:ea typeface="Calibri"/>
                <a:cs typeface="Calibri"/>
                <a:sym typeface="Calibri"/>
              </a:defRPr>
            </a:pPr>
            <a:endParaRPr dirty="0"/>
          </a:p>
          <a:p>
            <a:pPr>
              <a:defRPr sz="1200">
                <a:solidFill>
                  <a:srgbClr val="FF4531"/>
                </a:solidFill>
                <a:latin typeface="Calibri"/>
                <a:ea typeface="Calibri"/>
                <a:cs typeface="Calibri"/>
                <a:sym typeface="Calibri"/>
              </a:defRPr>
            </a:pPr>
            <a:r>
              <a:rPr dirty="0"/>
              <a:t>In term of professional development, we also found that</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Shape 311"/>
          <p:cNvSpPr>
            <a:spLocks noGrp="1" noRot="1" noChangeAspect="1"/>
          </p:cNvSpPr>
          <p:nvPr>
            <p:ph type="sldImg"/>
          </p:nvPr>
        </p:nvSpPr>
        <p:spPr>
          <a:xfrm>
            <a:off x="381000" y="685800"/>
            <a:ext cx="6096000" cy="3429000"/>
          </a:xfrm>
          <a:prstGeom prst="rect">
            <a:avLst/>
          </a:prstGeom>
        </p:spPr>
        <p:txBody>
          <a:bodyPr/>
          <a:lstStyle/>
          <a:p>
            <a:endParaRPr/>
          </a:p>
        </p:txBody>
      </p:sp>
      <p:sp>
        <p:nvSpPr>
          <p:cNvPr id="312" name="Shape 312"/>
          <p:cNvSpPr>
            <a:spLocks noGrp="1"/>
          </p:cNvSpPr>
          <p:nvPr>
            <p:ph type="body" sz="quarter" idx="1"/>
          </p:nvPr>
        </p:nvSpPr>
        <p:spPr>
          <a:prstGeom prst="rect">
            <a:avLst/>
          </a:prstGeom>
        </p:spPr>
        <p:txBody>
          <a:bodyPr/>
          <a:lstStyle/>
          <a:p>
            <a:pPr>
              <a:defRPr sz="1200">
                <a:latin typeface="Calibri"/>
                <a:ea typeface="Calibri"/>
                <a:cs typeface="Calibri"/>
                <a:sym typeface="Calibri"/>
              </a:defRPr>
            </a:pPr>
            <a:r>
              <a:rPr strike="sngStrike" dirty="0"/>
              <a:t>In addition, we found some interesting perspectives in the sharing of the instructors. </a:t>
            </a:r>
          </a:p>
          <a:p>
            <a:pPr>
              <a:defRPr sz="1200">
                <a:latin typeface="Calibri"/>
                <a:ea typeface="Calibri"/>
                <a:cs typeface="Calibri"/>
                <a:sym typeface="Calibri"/>
              </a:defRPr>
            </a:pPr>
            <a:endParaRPr dirty="0"/>
          </a:p>
          <a:p>
            <a:pPr>
              <a:defRPr sz="1200">
                <a:solidFill>
                  <a:srgbClr val="FF0003"/>
                </a:solidFill>
                <a:latin typeface="Calibri"/>
                <a:ea typeface="Calibri"/>
                <a:cs typeface="Calibri"/>
                <a:sym typeface="Calibri"/>
              </a:defRPr>
            </a:pPr>
            <a:r>
              <a:rPr dirty="0"/>
              <a:t>In addition, there are also some interesting perspectives discovered through our interviews. For example…</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Shape 316"/>
          <p:cNvSpPr>
            <a:spLocks noGrp="1" noRot="1" noChangeAspect="1"/>
          </p:cNvSpPr>
          <p:nvPr>
            <p:ph type="sldImg"/>
          </p:nvPr>
        </p:nvSpPr>
        <p:spPr>
          <a:xfrm>
            <a:off x="381000" y="685800"/>
            <a:ext cx="6096000" cy="3429000"/>
          </a:xfrm>
          <a:prstGeom prst="rect">
            <a:avLst/>
          </a:prstGeom>
        </p:spPr>
        <p:txBody>
          <a:bodyPr/>
          <a:lstStyle/>
          <a:p>
            <a:endParaRPr/>
          </a:p>
        </p:txBody>
      </p:sp>
      <p:sp>
        <p:nvSpPr>
          <p:cNvPr id="317" name="Shape 317"/>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As the project is still ongoing, we will restate the significance of study, instead of the conclusion and discussion</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 name="Shape 323"/>
          <p:cNvSpPr>
            <a:spLocks noGrp="1" noRot="1" noChangeAspect="1"/>
          </p:cNvSpPr>
          <p:nvPr>
            <p:ph type="sldImg"/>
          </p:nvPr>
        </p:nvSpPr>
        <p:spPr>
          <a:xfrm>
            <a:off x="381000" y="685800"/>
            <a:ext cx="6096000" cy="3429000"/>
          </a:xfrm>
          <a:prstGeom prst="rect">
            <a:avLst/>
          </a:prstGeom>
        </p:spPr>
        <p:txBody>
          <a:bodyPr/>
          <a:lstStyle/>
          <a:p>
            <a:endParaRPr/>
          </a:p>
        </p:txBody>
      </p:sp>
      <p:sp>
        <p:nvSpPr>
          <p:cNvPr id="324" name="Shape 324"/>
          <p:cNvSpPr>
            <a:spLocks noGrp="1"/>
          </p:cNvSpPr>
          <p:nvPr>
            <p:ph type="body" sz="quarter" idx="1"/>
          </p:nvPr>
        </p:nvSpPr>
        <p:spPr>
          <a:prstGeom prst="rect">
            <a:avLst/>
          </a:prstGeom>
        </p:spPr>
        <p:txBody>
          <a:bodyPr/>
          <a:lstStyle/>
          <a:p>
            <a:pPr>
              <a:defRPr sz="1200">
                <a:latin typeface="Calibri"/>
                <a:ea typeface="Calibri"/>
                <a:cs typeface="Calibri"/>
                <a:sym typeface="Calibri"/>
              </a:defRPr>
            </a:pPr>
            <a:r>
              <a:rPr dirty="0"/>
              <a:t>-MOOCs are becoming a global phenomenon that enhances and extends learning for everyone, but only 0.5% of scientific literature was centered in the South American region (</a:t>
            </a:r>
            <a:r>
              <a:rPr dirty="0" err="1"/>
              <a:t>Veletsianos</a:t>
            </a:r>
            <a:r>
              <a:rPr dirty="0"/>
              <a:t> &amp; Shepherdson, 2016). </a:t>
            </a:r>
          </a:p>
          <a:p>
            <a:pPr>
              <a:defRPr sz="1200">
                <a:latin typeface="Calibri"/>
                <a:ea typeface="Calibri"/>
                <a:cs typeface="Calibri"/>
                <a:sym typeface="Calibri"/>
              </a:defRPr>
            </a:pPr>
            <a:r>
              <a:rPr dirty="0"/>
              <a:t>-Most of the research was based on quantitative research methods, there is an urgent need for in-depth qualitative research on MOOCs in South America (Sánchez &amp; Reyes-Rojas, 2019; </a:t>
            </a:r>
            <a:r>
              <a:rPr dirty="0" err="1"/>
              <a:t>Veletsianos</a:t>
            </a:r>
            <a:r>
              <a:rPr dirty="0"/>
              <a:t> &amp; Shepherdson, 2016; Zhu et al., 2018). The study seeks to fill the research gap of the MOOC phenomenon in South America.</a:t>
            </a:r>
          </a:p>
          <a:p>
            <a:pPr>
              <a:defRPr sz="1200">
                <a:latin typeface="Calibri"/>
                <a:ea typeface="Calibri"/>
                <a:cs typeface="Calibri"/>
                <a:sym typeface="Calibri"/>
              </a:defRPr>
            </a:pPr>
            <a:r>
              <a:rPr dirty="0"/>
              <a:t>-Most MOOC research has focused on learners (Doo et al., 2020). However, while few studies were conducted from the standpoint of an instructor, MOOC designs are challenging for instructors because of their large scale and openness (Sari et al., 2020). In effect, the findings of this study are intended to help close the research gap on MOOC instructors in academia, especially in South America.</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 name="Shape 330"/>
          <p:cNvSpPr>
            <a:spLocks noGrp="1" noRot="1" noChangeAspect="1"/>
          </p:cNvSpPr>
          <p:nvPr>
            <p:ph type="sldImg"/>
          </p:nvPr>
        </p:nvSpPr>
        <p:spPr>
          <a:xfrm>
            <a:off x="381000" y="685800"/>
            <a:ext cx="6096000" cy="3429000"/>
          </a:xfrm>
          <a:prstGeom prst="rect">
            <a:avLst/>
          </a:prstGeom>
        </p:spPr>
        <p:txBody>
          <a:bodyPr/>
          <a:lstStyle/>
          <a:p>
            <a:endParaRPr/>
          </a:p>
        </p:txBody>
      </p:sp>
      <p:sp>
        <p:nvSpPr>
          <p:cNvPr id="331" name="Shape 331"/>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Because MOOCs have such a large number of students, even little changes are likely to have a large global impact on teaching and learning.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noRot="1" noChangeAspect="1"/>
          </p:cNvSpPr>
          <p:nvPr>
            <p:ph type="sldImg"/>
          </p:nvPr>
        </p:nvSpPr>
        <p:spPr>
          <a:prstGeom prst="rect">
            <a:avLst/>
          </a:prstGeom>
        </p:spPr>
        <p:txBody>
          <a:bodyPr/>
          <a:lstStyle/>
          <a:p>
            <a:endParaRPr/>
          </a:p>
        </p:txBody>
      </p:sp>
      <p:sp>
        <p:nvSpPr>
          <p:cNvPr id="150" name="Shape 150"/>
          <p:cNvSpPr>
            <a:spLocks noGrp="1"/>
          </p:cNvSpPr>
          <p:nvPr>
            <p:ph type="body" sz="quarter" idx="1"/>
          </p:nvPr>
        </p:nvSpPr>
        <p:spPr>
          <a:prstGeom prst="rect">
            <a:avLst/>
          </a:prstGeom>
        </p:spPr>
        <p:txBody>
          <a:bodyPr/>
          <a:lstStyle/>
          <a:p>
            <a:pPr>
              <a:defRPr sz="1200">
                <a:latin typeface="Calibri"/>
                <a:ea typeface="Calibri"/>
                <a:cs typeface="Calibri"/>
                <a:sym typeface="Calibri"/>
              </a:defRPr>
            </a:pPr>
            <a:r>
              <a:rPr dirty="0"/>
              <a:t>As our study focuses on identify ways of facilitate self-directed learning skills of MOOC students, our main context is the MOOCs. MOOCs, known as “Massive Open Online Courses” , together with open education, has been rising steadily since 2008. Later, the blended learning comes out. As we can see from this picture. ‘</a:t>
            </a:r>
          </a:p>
          <a:p>
            <a:pPr>
              <a:defRPr sz="1200">
                <a:latin typeface="Calibri"/>
                <a:ea typeface="Calibri"/>
                <a:cs typeface="Calibri"/>
                <a:sym typeface="Calibri"/>
              </a:defRPr>
            </a:pPr>
            <a:endParaRPr dirty="0"/>
          </a:p>
          <a:p>
            <a:pPr>
              <a:defRPr sz="1200">
                <a:solidFill>
                  <a:srgbClr val="FF0006"/>
                </a:solidFill>
                <a:latin typeface="Calibri"/>
                <a:ea typeface="Calibri"/>
                <a:cs typeface="Calibri"/>
                <a:sym typeface="Calibri"/>
              </a:defRPr>
            </a:pPr>
            <a:r>
              <a:rPr dirty="0"/>
              <a:t>With the rising of open education since 2008, MOOCs, which stands for “Massive Open Online Courses,” has been increasingly popular as a new trend of learning with technology. </a:t>
            </a:r>
          </a:p>
          <a:p>
            <a:pPr>
              <a:defRPr sz="1200">
                <a:latin typeface="Calibri"/>
                <a:ea typeface="Calibri"/>
                <a:cs typeface="Calibri"/>
                <a:sym typeface="Calibri"/>
              </a:defRPr>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Shape 335"/>
          <p:cNvSpPr>
            <a:spLocks noGrp="1" noRot="1" noChangeAspect="1"/>
          </p:cNvSpPr>
          <p:nvPr>
            <p:ph type="sldImg"/>
          </p:nvPr>
        </p:nvSpPr>
        <p:spPr>
          <a:xfrm>
            <a:off x="381000" y="685800"/>
            <a:ext cx="6096000" cy="3429000"/>
          </a:xfrm>
          <a:prstGeom prst="rect">
            <a:avLst/>
          </a:prstGeom>
        </p:spPr>
        <p:txBody>
          <a:bodyPr/>
          <a:lstStyle/>
          <a:p>
            <a:endParaRPr/>
          </a:p>
        </p:txBody>
      </p:sp>
      <p:sp>
        <p:nvSpPr>
          <p:cNvPr id="336" name="Shape 336"/>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There were also limitations in this study</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1" name="Shape 341"/>
          <p:cNvSpPr>
            <a:spLocks noGrp="1" noRot="1" noChangeAspect="1"/>
          </p:cNvSpPr>
          <p:nvPr>
            <p:ph type="sldImg"/>
          </p:nvPr>
        </p:nvSpPr>
        <p:spPr>
          <a:prstGeom prst="rect">
            <a:avLst/>
          </a:prstGeom>
        </p:spPr>
        <p:txBody>
          <a:bodyPr/>
          <a:lstStyle/>
          <a:p>
            <a:endParaRPr/>
          </a:p>
        </p:txBody>
      </p:sp>
      <p:sp>
        <p:nvSpPr>
          <p:cNvPr id="342" name="Shape 342"/>
          <p:cNvSpPr>
            <a:spLocks noGrp="1"/>
          </p:cNvSpPr>
          <p:nvPr>
            <p:ph type="body" sz="quarter" idx="1"/>
          </p:nvPr>
        </p:nvSpPr>
        <p:spPr>
          <a:prstGeom prst="rect">
            <a:avLst/>
          </a:prstGeom>
        </p:spPr>
        <p:txBody>
          <a:bodyPr/>
          <a:lstStyle/>
          <a:p>
            <a:pPr>
              <a:defRPr sz="1200">
                <a:latin typeface="Calibri"/>
                <a:ea typeface="Calibri"/>
                <a:cs typeface="Calibri"/>
                <a:sym typeface="Calibri"/>
              </a:defRPr>
            </a:pPr>
            <a:r>
              <a:t>For sample, we used the convenient samplings which led to a limited number of participants</a:t>
            </a:r>
          </a:p>
          <a:p>
            <a:pPr>
              <a:defRPr sz="1200">
                <a:latin typeface="Calibri"/>
                <a:ea typeface="Calibri"/>
                <a:cs typeface="Calibri"/>
                <a:sym typeface="Calibri"/>
              </a:defRPr>
            </a:pPr>
            <a:r>
              <a:t>So any generalization of findings from the study to other settings …</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 name="Shape 347"/>
          <p:cNvSpPr>
            <a:spLocks noGrp="1" noRot="1" noChangeAspect="1"/>
          </p:cNvSpPr>
          <p:nvPr>
            <p:ph type="sldImg"/>
          </p:nvPr>
        </p:nvSpPr>
        <p:spPr>
          <a:xfrm>
            <a:off x="381000" y="685800"/>
            <a:ext cx="6096000" cy="3429000"/>
          </a:xfrm>
          <a:prstGeom prst="rect">
            <a:avLst/>
          </a:prstGeom>
        </p:spPr>
        <p:txBody>
          <a:bodyPr/>
          <a:lstStyle/>
          <a:p>
            <a:endParaRPr/>
          </a:p>
        </p:txBody>
      </p:sp>
      <p:sp>
        <p:nvSpPr>
          <p:cNvPr id="348" name="Shape 348"/>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And the instructors were volunteered to participant in this study. So these is some volunteer bias emerged inevitably. </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 name="Shape 353"/>
          <p:cNvSpPr>
            <a:spLocks noGrp="1" noRot="1" noChangeAspect="1"/>
          </p:cNvSpPr>
          <p:nvPr>
            <p:ph type="sldImg"/>
          </p:nvPr>
        </p:nvSpPr>
        <p:spPr>
          <a:xfrm>
            <a:off x="381000" y="685800"/>
            <a:ext cx="6096000" cy="3429000"/>
          </a:xfrm>
          <a:prstGeom prst="rect">
            <a:avLst/>
          </a:prstGeom>
        </p:spPr>
        <p:txBody>
          <a:bodyPr/>
          <a:lstStyle/>
          <a:p>
            <a:endParaRPr/>
          </a:p>
        </p:txBody>
      </p:sp>
      <p:sp>
        <p:nvSpPr>
          <p:cNvPr id="354" name="Shape 354"/>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As for the data, there was only a single source of it.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a:spLocks noGrp="1" noRot="1" noChangeAspect="1"/>
          </p:cNvSpPr>
          <p:nvPr>
            <p:ph type="sldImg"/>
          </p:nvPr>
        </p:nvSpPr>
        <p:spPr>
          <a:xfrm>
            <a:off x="381000" y="685800"/>
            <a:ext cx="6096000" cy="3429000"/>
          </a:xfrm>
          <a:prstGeom prst="rect">
            <a:avLst/>
          </a:prstGeom>
        </p:spPr>
        <p:txBody>
          <a:bodyPr/>
          <a:lstStyle/>
          <a:p>
            <a:endParaRPr/>
          </a:p>
        </p:txBody>
      </p:sp>
      <p:sp>
        <p:nvSpPr>
          <p:cNvPr id="157" name="Shape 157"/>
          <p:cNvSpPr>
            <a:spLocks noGrp="1"/>
          </p:cNvSpPr>
          <p:nvPr>
            <p:ph type="body" sz="quarter" idx="1"/>
          </p:nvPr>
        </p:nvSpPr>
        <p:spPr>
          <a:prstGeom prst="rect">
            <a:avLst/>
          </a:prstGeom>
        </p:spPr>
        <p:txBody>
          <a:bodyPr/>
          <a:lstStyle/>
          <a:p>
            <a:pPr>
              <a:defRPr sz="1200">
                <a:latin typeface="Calibri"/>
                <a:ea typeface="Calibri"/>
                <a:cs typeface="Calibri"/>
                <a:sym typeface="Calibri"/>
              </a:defRPr>
            </a:pPr>
            <a:r>
              <a:rPr dirty="0"/>
              <a:t>In general, MOOCs became one of the most popular forms of online learning that exposed a large number of individuals to “open, decentered practices and distributed expertise” since it was </a:t>
            </a:r>
            <a:r>
              <a:rPr dirty="0" smtClean="0"/>
              <a:t>born. </a:t>
            </a:r>
            <a:r>
              <a:rPr dirty="0"/>
              <a:t>And by the end of the 20</a:t>
            </a:r>
            <a:r>
              <a:rPr baseline="30000" dirty="0"/>
              <a:t>th</a:t>
            </a:r>
            <a:r>
              <a:rPr dirty="0"/>
              <a:t> century, online and blended learning expanded to provide freely accessible learning support to everyone.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hape 170"/>
          <p:cNvSpPr>
            <a:spLocks noGrp="1" noRot="1" noChangeAspect="1"/>
          </p:cNvSpPr>
          <p:nvPr>
            <p:ph type="sldImg"/>
          </p:nvPr>
        </p:nvSpPr>
        <p:spPr>
          <a:xfrm>
            <a:off x="381000" y="685800"/>
            <a:ext cx="6096000" cy="3429000"/>
          </a:xfrm>
          <a:prstGeom prst="rect">
            <a:avLst/>
          </a:prstGeom>
        </p:spPr>
        <p:txBody>
          <a:bodyPr/>
          <a:lstStyle/>
          <a:p>
            <a:endParaRPr/>
          </a:p>
        </p:txBody>
      </p:sp>
      <p:sp>
        <p:nvSpPr>
          <p:cNvPr id="171" name="Shape 171"/>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rPr dirty="0" smtClean="0"/>
              <a:t>MOOCs </a:t>
            </a:r>
            <a:r>
              <a:rPr dirty="0"/>
              <a:t>and other forms of open and online education brought students access to knowledge and available free resources at home. As MOOC learning significantly differs from traditional classroom learning, in terms of roles and duties of instructors and learners, the successful learners are self-directly ones.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75"/>
          <p:cNvSpPr>
            <a:spLocks noGrp="1" noRot="1" noChangeAspect="1"/>
          </p:cNvSpPr>
          <p:nvPr>
            <p:ph type="sldImg"/>
          </p:nvPr>
        </p:nvSpPr>
        <p:spPr>
          <a:xfrm>
            <a:off x="381000" y="685800"/>
            <a:ext cx="6096000" cy="3429000"/>
          </a:xfrm>
          <a:prstGeom prst="rect">
            <a:avLst/>
          </a:prstGeom>
        </p:spPr>
        <p:txBody>
          <a:bodyPr/>
          <a:lstStyle/>
          <a:p>
            <a:endParaRPr/>
          </a:p>
        </p:txBody>
      </p:sp>
      <p:sp>
        <p:nvSpPr>
          <p:cNvPr id="176" name="Shape 176"/>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Shape 182"/>
          <p:cNvSpPr>
            <a:spLocks noGrp="1" noRot="1" noChangeAspect="1"/>
          </p:cNvSpPr>
          <p:nvPr>
            <p:ph type="sldImg"/>
          </p:nvPr>
        </p:nvSpPr>
        <p:spPr>
          <a:xfrm>
            <a:off x="381000" y="685800"/>
            <a:ext cx="6096000" cy="3429000"/>
          </a:xfrm>
          <a:prstGeom prst="rect">
            <a:avLst/>
          </a:prstGeom>
        </p:spPr>
        <p:txBody>
          <a:bodyPr/>
          <a:lstStyle/>
          <a:p>
            <a:endParaRPr/>
          </a:p>
        </p:txBody>
      </p:sp>
      <p:sp>
        <p:nvSpPr>
          <p:cNvPr id="183" name="Shape 183"/>
          <p:cNvSpPr>
            <a:spLocks noGrp="1"/>
          </p:cNvSpPr>
          <p:nvPr>
            <p:ph type="body" sz="quarter" idx="1"/>
          </p:nvPr>
        </p:nvSpPr>
        <p:spPr>
          <a:prstGeom prst="rect">
            <a:avLst/>
          </a:prstGeom>
        </p:spPr>
        <p:txBody>
          <a:bodyPr/>
          <a:lstStyle/>
          <a:p>
            <a:pPr marL="0" marR="0" indent="0" defTabSz="914400" eaLnBrk="1" fontAlgn="auto" latinLnBrk="0" hangingPunct="1">
              <a:lnSpc>
                <a:spcPct val="100000"/>
              </a:lnSpc>
              <a:spcBef>
                <a:spcPts val="0"/>
              </a:spcBef>
              <a:spcAft>
                <a:spcPts val="0"/>
              </a:spcAft>
              <a:buClrTx/>
              <a:buSzTx/>
              <a:buFontTx/>
              <a:buNone/>
              <a:tabLst/>
              <a:defRPr sz="1200">
                <a:latin typeface="Calibri"/>
                <a:ea typeface="Calibri"/>
                <a:cs typeface="Calibri"/>
                <a:sym typeface="Calibri"/>
              </a:defRPr>
            </a:pPr>
            <a:r>
              <a:rPr lang="en-US" altLang="zh-CN" dirty="0" smtClean="0"/>
              <a:t>When we went through the literature review</a:t>
            </a:r>
            <a:r>
              <a:rPr lang="en-US" altLang="zh-CN" baseline="0" dirty="0" smtClean="0"/>
              <a:t> of self-directed learning, i</a:t>
            </a:r>
            <a:r>
              <a:rPr dirty="0" smtClean="0"/>
              <a:t>t </a:t>
            </a:r>
            <a:r>
              <a:rPr dirty="0"/>
              <a:t>refers to a learning type in which individual learners are in charge of their own learning on planning, implementation, and assessment of the learning process. It is a critical ability in learning environments in this new informal, online and open age. </a:t>
            </a:r>
          </a:p>
          <a:p>
            <a:pPr>
              <a:defRPr sz="1200">
                <a:latin typeface="Calibri"/>
                <a:ea typeface="Calibri"/>
                <a:cs typeface="Calibri"/>
                <a:sym typeface="Calibri"/>
              </a:defRPr>
            </a:pPr>
            <a:r>
              <a:rPr lang="en-US" dirty="0" smtClean="0"/>
              <a:t>In additional</a:t>
            </a:r>
            <a:r>
              <a:rPr dirty="0" smtClean="0"/>
              <a:t>, </a:t>
            </a:r>
            <a:r>
              <a:rPr dirty="0"/>
              <a:t>there were various models and views about the SDL. The scholars </a:t>
            </a:r>
            <a:r>
              <a:rPr lang="en-US" dirty="0" smtClean="0"/>
              <a:t>as you can see here </a:t>
            </a:r>
            <a:r>
              <a:rPr dirty="0" smtClean="0"/>
              <a:t>were </a:t>
            </a:r>
            <a:r>
              <a:rPr dirty="0"/>
              <a:t>the most frequently cited, and their models were comparatively comprehensive.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Shape 189"/>
          <p:cNvSpPr>
            <a:spLocks noGrp="1" noRot="1" noChangeAspect="1"/>
          </p:cNvSpPr>
          <p:nvPr>
            <p:ph type="sldImg"/>
          </p:nvPr>
        </p:nvSpPr>
        <p:spPr>
          <a:xfrm>
            <a:off x="381000" y="685800"/>
            <a:ext cx="6096000" cy="3429000"/>
          </a:xfrm>
          <a:prstGeom prst="rect">
            <a:avLst/>
          </a:prstGeom>
        </p:spPr>
        <p:txBody>
          <a:bodyPr/>
          <a:lstStyle/>
          <a:p>
            <a:endParaRPr/>
          </a:p>
        </p:txBody>
      </p:sp>
      <p:sp>
        <p:nvSpPr>
          <p:cNvPr id="190" name="Shape 190"/>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In our study, we picked the Garrison’s framework of SDL, because it included a new SDL perspective: motivation. The motivation is highly relevant in the context of MOOC learning because many study have proved that the motivation played an important role in MOOC learning through conceptualization, engagement, commitment, and strategies.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Shape 196"/>
          <p:cNvSpPr>
            <a:spLocks noGrp="1" noRot="1" noChangeAspect="1"/>
          </p:cNvSpPr>
          <p:nvPr>
            <p:ph type="sldImg"/>
          </p:nvPr>
        </p:nvSpPr>
        <p:spPr>
          <a:xfrm>
            <a:off x="381000" y="685800"/>
            <a:ext cx="6096000" cy="3429000"/>
          </a:xfrm>
          <a:prstGeom prst="rect">
            <a:avLst/>
          </a:prstGeom>
        </p:spPr>
        <p:txBody>
          <a:bodyPr/>
          <a:lstStyle/>
          <a:p>
            <a:endParaRPr/>
          </a:p>
        </p:txBody>
      </p:sp>
      <p:sp>
        <p:nvSpPr>
          <p:cNvPr id="197" name="Shape 197"/>
          <p:cNvSpPr>
            <a:spLocks noGrp="1"/>
          </p:cNvSpPr>
          <p:nvPr>
            <p:ph type="body" sz="quarter" idx="1"/>
          </p:nvPr>
        </p:nvSpPr>
        <p:spPr>
          <a:prstGeom prst="rect">
            <a:avLst/>
          </a:prstGeom>
        </p:spPr>
        <p:txBody>
          <a:bodyPr/>
          <a:lstStyle>
            <a:lvl1pPr>
              <a:defRPr sz="1200">
                <a:latin typeface="Calibri"/>
                <a:ea typeface="Calibri"/>
                <a:cs typeface="Calibri"/>
                <a:sym typeface="Calibri"/>
              </a:defRPr>
            </a:lvl1pPr>
          </a:lstStyle>
          <a:p>
            <a:r>
              <a:t>According to Garrison’s SDL framework, there are three components of self-directed learning: self-management, self-monitoring, and motivation. Respectively, self-management means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page">
    <p:bg>
      <p:bgPr>
        <a:solidFill>
          <a:srgbClr val="262626"/>
        </a:solidFill>
        <a:effectLst/>
      </p:bgPr>
    </p:bg>
    <p:spTree>
      <p:nvGrpSpPr>
        <p:cNvPr id="1" name=""/>
        <p:cNvGrpSpPr/>
        <p:nvPr/>
      </p:nvGrpSpPr>
      <p:grpSpPr>
        <a:xfrm>
          <a:off x="0" y="0"/>
          <a:ext cx="0" cy="0"/>
          <a:chOff x="0" y="0"/>
          <a:chExt cx="0" cy="0"/>
        </a:xfrm>
      </p:grpSpPr>
      <p:grpSp>
        <p:nvGrpSpPr>
          <p:cNvPr id="18" name="Google Shape;13;p2"/>
          <p:cNvGrpSpPr/>
          <p:nvPr/>
        </p:nvGrpSpPr>
        <p:grpSpPr>
          <a:xfrm>
            <a:off x="633303" y="-648376"/>
            <a:ext cx="733466" cy="2367521"/>
            <a:chOff x="0" y="0"/>
            <a:chExt cx="733465" cy="2367520"/>
          </a:xfrm>
        </p:grpSpPr>
        <p:sp>
          <p:nvSpPr>
            <p:cNvPr id="16" name="Google Shape;14;p2"/>
            <p:cNvSpPr/>
            <p:nvPr/>
          </p:nvSpPr>
          <p:spPr>
            <a:xfrm>
              <a:off x="-1" y="-1"/>
              <a:ext cx="733467" cy="2367522"/>
            </a:xfrm>
            <a:prstGeom prst="rect">
              <a:avLst/>
            </a:prstGeom>
            <a:solidFill>
              <a:srgbClr val="990000"/>
            </a:solidFill>
            <a:ln w="12700" cap="flat">
              <a:noFill/>
              <a:miter lim="400000"/>
            </a:ln>
            <a:effectLst/>
          </p:spPr>
          <p:txBody>
            <a:bodyPr wrap="square" lIns="45719" tIns="45719" rIns="45719" bIns="45719" numCol="1" anchor="ctr">
              <a:noAutofit/>
            </a:bodyPr>
            <a:lstStyle/>
            <a:p>
              <a:pPr algn="ctr">
                <a:defRPr sz="1800">
                  <a:solidFill>
                    <a:srgbClr val="FFFFFF"/>
                  </a:solidFill>
                </a:defRPr>
              </a:pPr>
              <a:endParaRPr/>
            </a:p>
          </p:txBody>
        </p:sp>
        <p:pic>
          <p:nvPicPr>
            <p:cNvPr id="17" name="Google Shape;15;p2" descr="Google Shape;15;p2"/>
            <p:cNvPicPr>
              <a:picLocks noChangeAspect="1"/>
            </p:cNvPicPr>
            <p:nvPr/>
          </p:nvPicPr>
          <p:blipFill>
            <a:blip r:embed="rId2">
              <a:extLst/>
            </a:blip>
            <a:stretch>
              <a:fillRect/>
            </a:stretch>
          </p:blipFill>
          <p:spPr>
            <a:xfrm>
              <a:off x="122172" y="1626765"/>
              <a:ext cx="489121" cy="620807"/>
            </a:xfrm>
            <a:prstGeom prst="rect">
              <a:avLst/>
            </a:prstGeom>
            <a:ln w="12700" cap="flat">
              <a:noFill/>
              <a:miter lim="400000"/>
            </a:ln>
            <a:effectLst/>
          </p:spPr>
        </p:pic>
      </p:grpSp>
      <p:sp>
        <p:nvSpPr>
          <p:cNvPr id="19" name="Title Text"/>
          <p:cNvSpPr txBox="1">
            <a:spLocks noGrp="1"/>
          </p:cNvSpPr>
          <p:nvPr>
            <p:ph type="title"/>
          </p:nvPr>
        </p:nvSpPr>
        <p:spPr>
          <a:xfrm>
            <a:off x="502902" y="2766522"/>
            <a:ext cx="7734222" cy="1114495"/>
          </a:xfrm>
          <a:prstGeom prst="rect">
            <a:avLst/>
          </a:prstGeom>
        </p:spPr>
        <p:txBody>
          <a:bodyPr/>
          <a:lstStyle>
            <a:lvl1pPr>
              <a:lnSpc>
                <a:spcPct val="90000"/>
              </a:lnSpc>
              <a:defRPr sz="4000">
                <a:solidFill>
                  <a:srgbClr val="FFFFFF"/>
                </a:solidFill>
              </a:defRPr>
            </a:lvl1pPr>
          </a:lstStyle>
          <a:p>
            <a:r>
              <a:t>Title Text</a:t>
            </a:r>
          </a:p>
        </p:txBody>
      </p:sp>
      <p:sp>
        <p:nvSpPr>
          <p:cNvPr id="20" name="Body Level One…"/>
          <p:cNvSpPr txBox="1">
            <a:spLocks noGrp="1"/>
          </p:cNvSpPr>
          <p:nvPr>
            <p:ph type="body" sz="quarter" idx="1"/>
          </p:nvPr>
        </p:nvSpPr>
        <p:spPr>
          <a:xfrm>
            <a:off x="530694" y="4709821"/>
            <a:ext cx="7734222" cy="277655"/>
          </a:xfrm>
          <a:prstGeom prst="rect">
            <a:avLst/>
          </a:prstGeom>
        </p:spPr>
        <p:txBody>
          <a:bodyPr anchor="ctr"/>
          <a:lstStyle>
            <a:lvl1pPr marL="228600" indent="0">
              <a:buClrTx/>
              <a:buSzTx/>
              <a:buFontTx/>
              <a:buNone/>
              <a:defRPr sz="1100" b="1">
                <a:solidFill>
                  <a:srgbClr val="A6A6A6"/>
                </a:solidFill>
              </a:defRPr>
            </a:lvl1pPr>
            <a:lvl2pPr marL="781050" indent="-209550">
              <a:buClrTx/>
              <a:buSzPts val="1100"/>
              <a:buFontTx/>
              <a:defRPr sz="1100" b="1">
                <a:solidFill>
                  <a:srgbClr val="A6A6A6"/>
                </a:solidFill>
              </a:defRPr>
            </a:lvl2pPr>
            <a:lvl3pPr marL="1238250" indent="-209550">
              <a:buClrTx/>
              <a:buSzPts val="1100"/>
              <a:buFontTx/>
              <a:defRPr sz="1100" b="1">
                <a:solidFill>
                  <a:srgbClr val="A6A6A6"/>
                </a:solidFill>
              </a:defRPr>
            </a:lvl3pPr>
            <a:lvl4pPr marL="1695450" indent="-209550">
              <a:buClrTx/>
              <a:buSzPts val="1100"/>
              <a:buFontTx/>
              <a:defRPr sz="1100" b="1">
                <a:solidFill>
                  <a:srgbClr val="A6A6A6"/>
                </a:solidFill>
              </a:defRPr>
            </a:lvl4pPr>
            <a:lvl5pPr marL="2152650" indent="-209550">
              <a:buClrTx/>
              <a:buSzPts val="1100"/>
              <a:buFontTx/>
              <a:defRPr sz="1100" b="1">
                <a:solidFill>
                  <a:srgbClr val="A6A6A6"/>
                </a:solidFill>
              </a:defRPr>
            </a:lvl5pPr>
          </a:lstStyle>
          <a:p>
            <a:r>
              <a:t>Body Level One</a:t>
            </a:r>
          </a:p>
          <a:p>
            <a:pPr lvl="1"/>
            <a:r>
              <a:t>Body Level Two</a:t>
            </a:r>
          </a:p>
          <a:p>
            <a:pPr lvl="2"/>
            <a:r>
              <a:t>Body Level Three</a:t>
            </a:r>
          </a:p>
          <a:p>
            <a:pPr lvl="3"/>
            <a:r>
              <a:t>Body Level Four</a:t>
            </a:r>
          </a:p>
          <a:p>
            <a:pPr lvl="4"/>
            <a:r>
              <a:t>Body Level Five</a:t>
            </a:r>
          </a:p>
        </p:txBody>
      </p:sp>
      <p:sp>
        <p:nvSpPr>
          <p:cNvPr id="21" name="Google Shape;18;p2"/>
          <p:cNvSpPr txBox="1">
            <a:spLocks noGrp="1"/>
          </p:cNvSpPr>
          <p:nvPr>
            <p:ph type="body" sz="quarter" idx="21"/>
          </p:nvPr>
        </p:nvSpPr>
        <p:spPr>
          <a:xfrm>
            <a:off x="530694" y="2443858"/>
            <a:ext cx="7734221" cy="252412"/>
          </a:xfrm>
          <a:prstGeom prst="rect">
            <a:avLst/>
          </a:prstGeom>
        </p:spPr>
        <p:txBody>
          <a:bodyPr anchor="ctr"/>
          <a:lstStyle/>
          <a:p>
            <a:pPr marL="228600" indent="0">
              <a:buClrTx/>
              <a:buSzTx/>
              <a:buFontTx/>
              <a:buNone/>
              <a:defRPr>
                <a:solidFill>
                  <a:srgbClr val="A6A6A6"/>
                </a:solidFill>
              </a:defRPr>
            </a:pPr>
            <a:endParaRP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Section Header">
    <p:bg>
      <p:bgPr>
        <a:solidFill>
          <a:srgbClr val="660B13"/>
        </a:solidFill>
        <a:effectLst/>
      </p:bgPr>
    </p:bg>
    <p:spTree>
      <p:nvGrpSpPr>
        <p:cNvPr id="1" name=""/>
        <p:cNvGrpSpPr/>
        <p:nvPr/>
      </p:nvGrpSpPr>
      <p:grpSpPr>
        <a:xfrm>
          <a:off x="0" y="0"/>
          <a:ext cx="0" cy="0"/>
          <a:chOff x="0" y="0"/>
          <a:chExt cx="0" cy="0"/>
        </a:xfrm>
      </p:grpSpPr>
      <p:sp>
        <p:nvSpPr>
          <p:cNvPr id="29" name="Title Text"/>
          <p:cNvSpPr txBox="1">
            <a:spLocks noGrp="1"/>
          </p:cNvSpPr>
          <p:nvPr>
            <p:ph type="title"/>
          </p:nvPr>
        </p:nvSpPr>
        <p:spPr>
          <a:xfrm>
            <a:off x="506694" y="2274522"/>
            <a:ext cx="6802482" cy="656911"/>
          </a:xfrm>
          <a:prstGeom prst="rect">
            <a:avLst/>
          </a:prstGeom>
        </p:spPr>
        <p:txBody>
          <a:bodyPr/>
          <a:lstStyle>
            <a:lvl1pPr>
              <a:defRPr sz="4000">
                <a:solidFill>
                  <a:srgbClr val="FFFFFF"/>
                </a:solidFill>
              </a:defRPr>
            </a:lvl1pPr>
          </a:lstStyle>
          <a:p>
            <a:r>
              <a:t>Title Text</a:t>
            </a:r>
          </a:p>
        </p:txBody>
      </p:sp>
      <p:sp>
        <p:nvSpPr>
          <p:cNvPr id="30" name="Body Level One…"/>
          <p:cNvSpPr txBox="1">
            <a:spLocks noGrp="1"/>
          </p:cNvSpPr>
          <p:nvPr>
            <p:ph type="body" sz="quarter" idx="1"/>
          </p:nvPr>
        </p:nvSpPr>
        <p:spPr>
          <a:xfrm>
            <a:off x="526131" y="2031338"/>
            <a:ext cx="3700463" cy="252413"/>
          </a:xfrm>
          <a:prstGeom prst="rect">
            <a:avLst/>
          </a:prstGeom>
        </p:spPr>
        <p:txBody>
          <a:bodyPr anchor="ctr"/>
          <a:lstStyle>
            <a:lvl1pPr marL="228600" indent="0">
              <a:buClrTx/>
              <a:buSzTx/>
              <a:buFontTx/>
              <a:buNone/>
              <a:defRPr sz="1400" b="1">
                <a:solidFill>
                  <a:srgbClr val="A6A6A6"/>
                </a:solidFill>
              </a:defRPr>
            </a:lvl1pPr>
            <a:lvl2pPr marL="838200" indent="-266700">
              <a:buClrTx/>
              <a:buSzPts val="1400"/>
              <a:buFontTx/>
              <a:defRPr sz="1400" b="1">
                <a:solidFill>
                  <a:srgbClr val="A6A6A6"/>
                </a:solidFill>
              </a:defRPr>
            </a:lvl2pPr>
            <a:lvl3pPr marL="1295400" indent="-266700">
              <a:buClrTx/>
              <a:buSzPts val="1400"/>
              <a:buFontTx/>
              <a:defRPr sz="1400" b="1">
                <a:solidFill>
                  <a:srgbClr val="A6A6A6"/>
                </a:solidFill>
              </a:defRPr>
            </a:lvl3pPr>
            <a:lvl4pPr marL="1752600" indent="-266700">
              <a:buClrTx/>
              <a:buSzPts val="1400"/>
              <a:buFontTx/>
              <a:defRPr sz="1400" b="1">
                <a:solidFill>
                  <a:srgbClr val="A6A6A6"/>
                </a:solidFill>
              </a:defRPr>
            </a:lvl4pPr>
            <a:lvl5pPr marL="2209800" indent="-266700">
              <a:buClrTx/>
              <a:buSzPts val="1400"/>
              <a:buFontTx/>
              <a:defRPr sz="1400" b="1">
                <a:solidFill>
                  <a:srgbClr val="A6A6A6"/>
                </a:solidFill>
              </a:defRPr>
            </a:lvl5pPr>
          </a:lstStyle>
          <a:p>
            <a:r>
              <a:t>Body Level One</a:t>
            </a:r>
          </a:p>
          <a:p>
            <a:pPr lvl="1"/>
            <a:r>
              <a:t>Body Level Two</a:t>
            </a:r>
          </a:p>
          <a:p>
            <a:pPr lvl="2"/>
            <a:r>
              <a:t>Body Level Three</a:t>
            </a:r>
          </a:p>
          <a:p>
            <a:pPr lvl="3"/>
            <a:r>
              <a:t>Body Level Four</a:t>
            </a:r>
          </a:p>
          <a:p>
            <a:pPr lvl="4"/>
            <a:r>
              <a:t>Body Level Five</a:t>
            </a:r>
          </a:p>
        </p:txBody>
      </p:sp>
      <p:sp>
        <p:nvSpPr>
          <p:cNvPr id="31" name="Google Shape;25;p3"/>
          <p:cNvSpPr/>
          <p:nvPr/>
        </p:nvSpPr>
        <p:spPr>
          <a:xfrm>
            <a:off x="-14943" y="2032000"/>
            <a:ext cx="148616" cy="836707"/>
          </a:xfrm>
          <a:prstGeom prst="rect">
            <a:avLst/>
          </a:prstGeom>
          <a:solidFill>
            <a:srgbClr val="990000"/>
          </a:solidFill>
          <a:ln w="12700">
            <a:miter lim="400000"/>
          </a:ln>
        </p:spPr>
        <p:txBody>
          <a:bodyPr lIns="45719" rIns="45719" anchor="ctr"/>
          <a:lstStyle/>
          <a:p>
            <a:pPr algn="ctr">
              <a:defRPr sz="1800">
                <a:solidFill>
                  <a:srgbClr val="FFFFFF"/>
                </a:solidFill>
              </a:defRPr>
            </a:pPr>
            <a:endParaRP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Content and photo: white">
    <p:spTree>
      <p:nvGrpSpPr>
        <p:cNvPr id="1" name=""/>
        <p:cNvGrpSpPr/>
        <p:nvPr/>
      </p:nvGrpSpPr>
      <p:grpSpPr>
        <a:xfrm>
          <a:off x="0" y="0"/>
          <a:ext cx="0" cy="0"/>
          <a:chOff x="0" y="0"/>
          <a:chExt cx="0" cy="0"/>
        </a:xfrm>
      </p:grpSpPr>
      <p:sp>
        <p:nvSpPr>
          <p:cNvPr id="39" name="Title Text"/>
          <p:cNvSpPr txBox="1">
            <a:spLocks noGrp="1"/>
          </p:cNvSpPr>
          <p:nvPr>
            <p:ph type="title"/>
          </p:nvPr>
        </p:nvSpPr>
        <p:spPr>
          <a:xfrm>
            <a:off x="525303" y="464385"/>
            <a:ext cx="4560580" cy="779319"/>
          </a:xfrm>
          <a:prstGeom prst="rect">
            <a:avLst/>
          </a:prstGeom>
        </p:spPr>
        <p:txBody>
          <a:bodyPr/>
          <a:lstStyle>
            <a:lvl1pPr>
              <a:defRPr sz="3000">
                <a:solidFill>
                  <a:srgbClr val="404041"/>
                </a:solidFill>
              </a:defRPr>
            </a:lvl1pPr>
          </a:lstStyle>
          <a:p>
            <a:r>
              <a:t>Title Text</a:t>
            </a:r>
          </a:p>
        </p:txBody>
      </p:sp>
      <p:sp>
        <p:nvSpPr>
          <p:cNvPr id="40" name="Body Level One…"/>
          <p:cNvSpPr txBox="1">
            <a:spLocks noGrp="1"/>
          </p:cNvSpPr>
          <p:nvPr>
            <p:ph type="body" sz="half" idx="1"/>
          </p:nvPr>
        </p:nvSpPr>
        <p:spPr>
          <a:xfrm>
            <a:off x="525303" y="1629405"/>
            <a:ext cx="4560580" cy="2792362"/>
          </a:xfrm>
          <a:prstGeom prst="rect">
            <a:avLst/>
          </a:prstGeom>
        </p:spPr>
        <p:txBody>
          <a:bodyPr/>
          <a:lstStyle>
            <a:lvl1pPr>
              <a:buFont typeface="Arial"/>
              <a:buChar char="•"/>
              <a:defRPr>
                <a:solidFill>
                  <a:srgbClr val="404041"/>
                </a:solidFill>
              </a:defRPr>
            </a:lvl1pPr>
            <a:lvl2pPr>
              <a:buFont typeface="Arial"/>
              <a:buChar char="•"/>
              <a:defRPr>
                <a:solidFill>
                  <a:srgbClr val="404041"/>
                </a:solidFill>
              </a:defRPr>
            </a:lvl2pPr>
            <a:lvl3pPr>
              <a:buFont typeface="Arial"/>
              <a:defRPr>
                <a:solidFill>
                  <a:srgbClr val="404041"/>
                </a:solidFill>
              </a:defRPr>
            </a:lvl3pPr>
            <a:lvl4pPr>
              <a:buFont typeface="Arial"/>
              <a:buChar char="•"/>
              <a:defRPr>
                <a:solidFill>
                  <a:srgbClr val="404041"/>
                </a:solidFill>
              </a:defRPr>
            </a:lvl4pPr>
            <a:lvl5pPr>
              <a:buFont typeface="Arial"/>
              <a:buChar char="•"/>
              <a:defRPr>
                <a:solidFill>
                  <a:srgbClr val="404041"/>
                </a:solidFill>
              </a:defRPr>
            </a:lvl5pPr>
          </a:lstStyle>
          <a:p>
            <a:r>
              <a:t>Body Level One</a:t>
            </a:r>
          </a:p>
          <a:p>
            <a:pPr lvl="1"/>
            <a:r>
              <a:t>Body Level Two</a:t>
            </a:r>
          </a:p>
          <a:p>
            <a:pPr lvl="2"/>
            <a:r>
              <a:t>Body Level Three</a:t>
            </a:r>
          </a:p>
          <a:p>
            <a:pPr lvl="3"/>
            <a:r>
              <a:t>Body Level Four</a:t>
            </a:r>
          </a:p>
          <a:p>
            <a:pPr lvl="4"/>
            <a:r>
              <a:t>Body Level Five</a:t>
            </a:r>
          </a:p>
        </p:txBody>
      </p:sp>
      <p:sp>
        <p:nvSpPr>
          <p:cNvPr id="41" name="Google Shape;29;p4"/>
          <p:cNvSpPr>
            <a:spLocks noGrp="1"/>
          </p:cNvSpPr>
          <p:nvPr>
            <p:ph type="pic" sz="half" idx="21"/>
          </p:nvPr>
        </p:nvSpPr>
        <p:spPr>
          <a:xfrm>
            <a:off x="5573057" y="0"/>
            <a:ext cx="3570942" cy="5143500"/>
          </a:xfrm>
          <a:prstGeom prst="rect">
            <a:avLst/>
          </a:prstGeom>
        </p:spPr>
        <p:txBody>
          <a:bodyPr lIns="91439" tIns="45719" rIns="91439" bIns="45719">
            <a:noAutofit/>
          </a:bodyPr>
          <a:lstStyle/>
          <a:p>
            <a:endParaRPr/>
          </a:p>
        </p:txBody>
      </p:sp>
      <p:sp>
        <p:nvSpPr>
          <p:cNvPr id="42" name="Google Shape;30;p4"/>
          <p:cNvSpPr/>
          <p:nvPr/>
        </p:nvSpPr>
        <p:spPr>
          <a:xfrm>
            <a:off x="-1" y="486799"/>
            <a:ext cx="82666" cy="387198"/>
          </a:xfrm>
          <a:prstGeom prst="rect">
            <a:avLst/>
          </a:prstGeom>
          <a:solidFill>
            <a:srgbClr val="990000"/>
          </a:solidFill>
          <a:ln w="12700">
            <a:miter lim="400000"/>
          </a:ln>
        </p:spPr>
        <p:txBody>
          <a:bodyPr lIns="45719" rIns="45719" anchor="ctr"/>
          <a:lstStyle/>
          <a:p>
            <a:pPr algn="ctr">
              <a:defRPr sz="1800">
                <a:solidFill>
                  <a:srgbClr val="FFFFFF"/>
                </a:solidFill>
              </a:defRPr>
            </a:pPr>
            <a:endParaRPr/>
          </a:p>
        </p:txBody>
      </p:sp>
      <p:grpSp>
        <p:nvGrpSpPr>
          <p:cNvPr id="45" name="Google Shape;31;p4"/>
          <p:cNvGrpSpPr/>
          <p:nvPr/>
        </p:nvGrpSpPr>
        <p:grpSpPr>
          <a:xfrm>
            <a:off x="635302" y="4661517"/>
            <a:ext cx="387198" cy="528964"/>
            <a:chOff x="0" y="0"/>
            <a:chExt cx="387197" cy="528963"/>
          </a:xfrm>
        </p:grpSpPr>
        <p:sp>
          <p:nvSpPr>
            <p:cNvPr id="43" name="Google Shape;32;p4"/>
            <p:cNvSpPr/>
            <p:nvPr/>
          </p:nvSpPr>
          <p:spPr>
            <a:xfrm>
              <a:off x="-1" y="-1"/>
              <a:ext cx="387199" cy="528965"/>
            </a:xfrm>
            <a:prstGeom prst="rect">
              <a:avLst/>
            </a:prstGeom>
            <a:solidFill>
              <a:srgbClr val="990000"/>
            </a:solidFill>
            <a:ln w="12700" cap="flat">
              <a:noFill/>
              <a:miter lim="400000"/>
            </a:ln>
            <a:effectLst/>
          </p:spPr>
          <p:txBody>
            <a:bodyPr wrap="square" lIns="45719" tIns="45719" rIns="45719" bIns="45719" numCol="1" anchor="ctr">
              <a:noAutofit/>
            </a:bodyPr>
            <a:lstStyle/>
            <a:p>
              <a:pPr algn="ctr">
                <a:defRPr sz="1800">
                  <a:solidFill>
                    <a:srgbClr val="FFFFFF"/>
                  </a:solidFill>
                </a:defRPr>
              </a:pPr>
              <a:endParaRPr/>
            </a:p>
          </p:txBody>
        </p:sp>
        <p:pic>
          <p:nvPicPr>
            <p:cNvPr id="44" name="Google Shape;33;p4" descr="Google Shape;33;p4"/>
            <p:cNvPicPr>
              <a:picLocks noChangeAspect="1"/>
            </p:cNvPicPr>
            <p:nvPr/>
          </p:nvPicPr>
          <p:blipFill>
            <a:blip r:embed="rId2">
              <a:extLst/>
            </a:blip>
            <a:stretch>
              <a:fillRect/>
            </a:stretch>
          </p:blipFill>
          <p:spPr>
            <a:xfrm>
              <a:off x="64494" y="65346"/>
              <a:ext cx="258209" cy="327726"/>
            </a:xfrm>
            <a:prstGeom prst="rect">
              <a:avLst/>
            </a:prstGeom>
            <a:ln w="12700" cap="flat">
              <a:noFill/>
              <a:miter lim="400000"/>
            </a:ln>
            <a:effectLst/>
          </p:spPr>
        </p:pic>
      </p:grpSp>
      <p:sp>
        <p:nvSpPr>
          <p:cNvPr id="4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ontent only: white">
    <p:spTree>
      <p:nvGrpSpPr>
        <p:cNvPr id="1" name=""/>
        <p:cNvGrpSpPr/>
        <p:nvPr/>
      </p:nvGrpSpPr>
      <p:grpSpPr>
        <a:xfrm>
          <a:off x="0" y="0"/>
          <a:ext cx="0" cy="0"/>
          <a:chOff x="0" y="0"/>
          <a:chExt cx="0" cy="0"/>
        </a:xfrm>
      </p:grpSpPr>
      <p:sp>
        <p:nvSpPr>
          <p:cNvPr id="53" name="Title Text"/>
          <p:cNvSpPr txBox="1">
            <a:spLocks noGrp="1"/>
          </p:cNvSpPr>
          <p:nvPr>
            <p:ph type="title"/>
          </p:nvPr>
        </p:nvSpPr>
        <p:spPr>
          <a:xfrm>
            <a:off x="529827" y="759069"/>
            <a:ext cx="8004392" cy="699066"/>
          </a:xfrm>
          <a:prstGeom prst="rect">
            <a:avLst/>
          </a:prstGeom>
        </p:spPr>
        <p:txBody>
          <a:bodyPr/>
          <a:lstStyle>
            <a:lvl1pPr>
              <a:defRPr sz="3000">
                <a:solidFill>
                  <a:srgbClr val="404041"/>
                </a:solidFill>
              </a:defRPr>
            </a:lvl1pPr>
          </a:lstStyle>
          <a:p>
            <a:r>
              <a:t>Title Text</a:t>
            </a:r>
          </a:p>
        </p:txBody>
      </p:sp>
      <p:sp>
        <p:nvSpPr>
          <p:cNvPr id="54" name="Google Shape;36;p5"/>
          <p:cNvSpPr/>
          <p:nvPr/>
        </p:nvSpPr>
        <p:spPr>
          <a:xfrm>
            <a:off x="-1" y="957832"/>
            <a:ext cx="82666" cy="387198"/>
          </a:xfrm>
          <a:prstGeom prst="rect">
            <a:avLst/>
          </a:prstGeom>
          <a:solidFill>
            <a:srgbClr val="990000"/>
          </a:solidFill>
          <a:ln w="12700">
            <a:miter lim="400000"/>
          </a:ln>
        </p:spPr>
        <p:txBody>
          <a:bodyPr lIns="45719" rIns="45719" anchor="ctr"/>
          <a:lstStyle/>
          <a:p>
            <a:pPr algn="ctr">
              <a:defRPr sz="1800">
                <a:solidFill>
                  <a:srgbClr val="FFFFFF"/>
                </a:solidFill>
              </a:defRPr>
            </a:pPr>
            <a:endParaRPr/>
          </a:p>
        </p:txBody>
      </p:sp>
      <p:sp>
        <p:nvSpPr>
          <p:cNvPr id="55" name="Body Level One…"/>
          <p:cNvSpPr txBox="1">
            <a:spLocks noGrp="1"/>
          </p:cNvSpPr>
          <p:nvPr>
            <p:ph type="body" sz="quarter" idx="1"/>
          </p:nvPr>
        </p:nvSpPr>
        <p:spPr>
          <a:xfrm>
            <a:off x="4833956" y="284946"/>
            <a:ext cx="3700463" cy="252413"/>
          </a:xfrm>
          <a:prstGeom prst="rect">
            <a:avLst/>
          </a:prstGeom>
        </p:spPr>
        <p:txBody>
          <a:bodyPr/>
          <a:lstStyle>
            <a:lvl1pPr marL="228600" indent="0" algn="r">
              <a:buClrTx/>
              <a:buSzTx/>
              <a:buFontTx/>
              <a:buNone/>
              <a:defRPr sz="1100">
                <a:solidFill>
                  <a:srgbClr val="A6A6A6"/>
                </a:solidFill>
              </a:defRPr>
            </a:lvl1pPr>
            <a:lvl2pPr marL="781050" indent="-209550" algn="r">
              <a:buClrTx/>
              <a:buSzPts val="1100"/>
              <a:buFontTx/>
              <a:defRPr sz="1100">
                <a:solidFill>
                  <a:srgbClr val="A6A6A6"/>
                </a:solidFill>
              </a:defRPr>
            </a:lvl2pPr>
            <a:lvl3pPr marL="1238250" indent="-209550" algn="r">
              <a:buClrTx/>
              <a:buSzPts val="1100"/>
              <a:buFontTx/>
              <a:defRPr sz="1100">
                <a:solidFill>
                  <a:srgbClr val="A6A6A6"/>
                </a:solidFill>
              </a:defRPr>
            </a:lvl3pPr>
            <a:lvl4pPr marL="1695450" indent="-209550" algn="r">
              <a:buClrTx/>
              <a:buSzPts val="1100"/>
              <a:buFontTx/>
              <a:defRPr sz="1100">
                <a:solidFill>
                  <a:srgbClr val="A6A6A6"/>
                </a:solidFill>
              </a:defRPr>
            </a:lvl4pPr>
            <a:lvl5pPr marL="2152650" indent="-209550" algn="r">
              <a:buClrTx/>
              <a:buSzPts val="1100"/>
              <a:buFontTx/>
              <a:defRPr sz="1100">
                <a:solidFill>
                  <a:srgbClr val="A6A6A6"/>
                </a:solidFill>
              </a:defRPr>
            </a:lvl5pPr>
          </a:lstStyle>
          <a:p>
            <a:r>
              <a:t>Body Level One</a:t>
            </a:r>
          </a:p>
          <a:p>
            <a:pPr lvl="1"/>
            <a:r>
              <a:t>Body Level Two</a:t>
            </a:r>
          </a:p>
          <a:p>
            <a:pPr lvl="2"/>
            <a:r>
              <a:t>Body Level Three</a:t>
            </a:r>
          </a:p>
          <a:p>
            <a:pPr lvl="3"/>
            <a:r>
              <a:t>Body Level Four</a:t>
            </a:r>
          </a:p>
          <a:p>
            <a:pPr lvl="4"/>
            <a:r>
              <a:t>Body Level Five</a:t>
            </a:r>
          </a:p>
        </p:txBody>
      </p:sp>
      <p:sp>
        <p:nvSpPr>
          <p:cNvPr id="56" name="Google Shape;39;p5"/>
          <p:cNvSpPr txBox="1">
            <a:spLocks noGrp="1"/>
          </p:cNvSpPr>
          <p:nvPr>
            <p:ph type="body" idx="21"/>
          </p:nvPr>
        </p:nvSpPr>
        <p:spPr>
          <a:xfrm>
            <a:off x="518824" y="1629404"/>
            <a:ext cx="8015593" cy="2810634"/>
          </a:xfrm>
          <a:prstGeom prst="rect">
            <a:avLst/>
          </a:prstGeom>
        </p:spPr>
        <p:txBody>
          <a:bodyPr/>
          <a:lstStyle/>
          <a:p>
            <a:pPr>
              <a:buFontTx/>
              <a:buAutoNum type="arabicPeriod"/>
              <a:defRPr>
                <a:solidFill>
                  <a:srgbClr val="404041"/>
                </a:solidFill>
              </a:defRPr>
            </a:pPr>
            <a:endParaRPr/>
          </a:p>
        </p:txBody>
      </p:sp>
      <p:grpSp>
        <p:nvGrpSpPr>
          <p:cNvPr id="61" name="Google Shape;40;p5"/>
          <p:cNvGrpSpPr/>
          <p:nvPr/>
        </p:nvGrpSpPr>
        <p:grpSpPr>
          <a:xfrm>
            <a:off x="-30788" y="4661517"/>
            <a:ext cx="9228667" cy="528964"/>
            <a:chOff x="0" y="0"/>
            <a:chExt cx="9228666" cy="528963"/>
          </a:xfrm>
        </p:grpSpPr>
        <p:sp>
          <p:nvSpPr>
            <p:cNvPr id="57" name="Google Shape;41;p5"/>
            <p:cNvSpPr/>
            <p:nvPr/>
          </p:nvSpPr>
          <p:spPr>
            <a:xfrm>
              <a:off x="0" y="73289"/>
              <a:ext cx="9228667" cy="455675"/>
            </a:xfrm>
            <a:prstGeom prst="rect">
              <a:avLst/>
            </a:prstGeom>
            <a:solidFill>
              <a:srgbClr val="690304"/>
            </a:solidFill>
            <a:ln w="12700" cap="flat">
              <a:noFill/>
              <a:miter lim="400000"/>
            </a:ln>
            <a:effectLst/>
          </p:spPr>
          <p:txBody>
            <a:bodyPr wrap="square" lIns="45719" tIns="45719" rIns="45719" bIns="45719" numCol="1" anchor="ctr">
              <a:noAutofit/>
            </a:bodyPr>
            <a:lstStyle/>
            <a:p>
              <a:pPr algn="ctr">
                <a:defRPr sz="1800">
                  <a:solidFill>
                    <a:srgbClr val="FFFFFF"/>
                  </a:solidFill>
                </a:defRPr>
              </a:pPr>
              <a:endParaRPr/>
            </a:p>
          </p:txBody>
        </p:sp>
        <p:sp>
          <p:nvSpPr>
            <p:cNvPr id="58" name="Google Shape;42;p5"/>
            <p:cNvSpPr/>
            <p:nvPr/>
          </p:nvSpPr>
          <p:spPr>
            <a:xfrm>
              <a:off x="666090" y="-1"/>
              <a:ext cx="387198" cy="528965"/>
            </a:xfrm>
            <a:prstGeom prst="rect">
              <a:avLst/>
            </a:prstGeom>
            <a:solidFill>
              <a:srgbClr val="990000"/>
            </a:solidFill>
            <a:ln w="12700" cap="flat">
              <a:noFill/>
              <a:miter lim="400000"/>
            </a:ln>
            <a:effectLst/>
          </p:spPr>
          <p:txBody>
            <a:bodyPr wrap="square" lIns="45719" tIns="45719" rIns="45719" bIns="45719" numCol="1" anchor="ctr">
              <a:noAutofit/>
            </a:bodyPr>
            <a:lstStyle/>
            <a:p>
              <a:pPr algn="ctr">
                <a:defRPr sz="1800">
                  <a:solidFill>
                    <a:srgbClr val="FFFFFF"/>
                  </a:solidFill>
                </a:defRPr>
              </a:pPr>
              <a:endParaRPr/>
            </a:p>
          </p:txBody>
        </p:sp>
        <p:pic>
          <p:nvPicPr>
            <p:cNvPr id="59" name="Google Shape;43;p5" descr="Google Shape;43;p5"/>
            <p:cNvPicPr>
              <a:picLocks noChangeAspect="1"/>
            </p:cNvPicPr>
            <p:nvPr/>
          </p:nvPicPr>
          <p:blipFill>
            <a:blip r:embed="rId2">
              <a:extLst/>
            </a:blip>
            <a:stretch>
              <a:fillRect/>
            </a:stretch>
          </p:blipFill>
          <p:spPr>
            <a:xfrm>
              <a:off x="730585" y="65346"/>
              <a:ext cx="258208" cy="327726"/>
            </a:xfrm>
            <a:prstGeom prst="rect">
              <a:avLst/>
            </a:prstGeom>
            <a:ln w="12700" cap="flat">
              <a:noFill/>
              <a:miter lim="400000"/>
            </a:ln>
            <a:effectLst/>
          </p:spPr>
        </p:pic>
        <p:sp>
          <p:nvSpPr>
            <p:cNvPr id="60" name="Google Shape;44;p5"/>
            <p:cNvSpPr txBox="1"/>
            <p:nvPr/>
          </p:nvSpPr>
          <p:spPr>
            <a:xfrm>
              <a:off x="1107484" y="170305"/>
              <a:ext cx="3522152" cy="21466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699" tIns="45699" rIns="45699" bIns="45699" numCol="1" anchor="ctr">
              <a:spAutoFit/>
            </a:bodyPr>
            <a:lstStyle>
              <a:lvl1pPr>
                <a:defRPr sz="900">
                  <a:solidFill>
                    <a:srgbClr val="FFFFFF"/>
                  </a:solidFill>
                </a:defRPr>
              </a:lvl1pPr>
            </a:lstStyle>
            <a:p>
              <a:r>
                <a:t>INDIANA UNIVERSITY BLOOMINGTON</a:t>
              </a:r>
            </a:p>
          </p:txBody>
        </p:sp>
      </p:grpSp>
      <p:sp>
        <p:nvSpPr>
          <p:cNvPr id="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lank with footer: white">
    <p:spTree>
      <p:nvGrpSpPr>
        <p:cNvPr id="1" name=""/>
        <p:cNvGrpSpPr/>
        <p:nvPr/>
      </p:nvGrpSpPr>
      <p:grpSpPr>
        <a:xfrm>
          <a:off x="0" y="0"/>
          <a:ext cx="0" cy="0"/>
          <a:chOff x="0" y="0"/>
          <a:chExt cx="0" cy="0"/>
        </a:xfrm>
      </p:grpSpPr>
      <p:sp>
        <p:nvSpPr>
          <p:cNvPr id="6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Content only: black">
    <p:bg>
      <p:bgPr>
        <a:solidFill>
          <a:srgbClr val="262626"/>
        </a:solidFill>
        <a:effectLst/>
      </p:bgPr>
    </p:bg>
    <p:spTree>
      <p:nvGrpSpPr>
        <p:cNvPr id="1" name=""/>
        <p:cNvGrpSpPr/>
        <p:nvPr/>
      </p:nvGrpSpPr>
      <p:grpSpPr>
        <a:xfrm>
          <a:off x="0" y="0"/>
          <a:ext cx="0" cy="0"/>
          <a:chOff x="0" y="0"/>
          <a:chExt cx="0" cy="0"/>
        </a:xfrm>
      </p:grpSpPr>
      <p:sp>
        <p:nvSpPr>
          <p:cNvPr id="76" name="Title Text"/>
          <p:cNvSpPr txBox="1">
            <a:spLocks noGrp="1"/>
          </p:cNvSpPr>
          <p:nvPr>
            <p:ph type="title"/>
          </p:nvPr>
        </p:nvSpPr>
        <p:spPr>
          <a:xfrm>
            <a:off x="523347" y="759069"/>
            <a:ext cx="8004411" cy="699066"/>
          </a:xfrm>
          <a:prstGeom prst="rect">
            <a:avLst/>
          </a:prstGeom>
        </p:spPr>
        <p:txBody>
          <a:bodyPr/>
          <a:lstStyle>
            <a:lvl1pPr>
              <a:defRPr sz="3000">
                <a:solidFill>
                  <a:srgbClr val="FFFFFF"/>
                </a:solidFill>
              </a:defRPr>
            </a:lvl1pPr>
          </a:lstStyle>
          <a:p>
            <a:r>
              <a:t>Title Text</a:t>
            </a:r>
          </a:p>
        </p:txBody>
      </p:sp>
      <p:sp>
        <p:nvSpPr>
          <p:cNvPr id="77" name="Body Level One…"/>
          <p:cNvSpPr txBox="1">
            <a:spLocks noGrp="1"/>
          </p:cNvSpPr>
          <p:nvPr>
            <p:ph type="body" idx="1"/>
          </p:nvPr>
        </p:nvSpPr>
        <p:spPr>
          <a:xfrm>
            <a:off x="523347" y="1630403"/>
            <a:ext cx="8011071" cy="2818771"/>
          </a:xfrm>
          <a:prstGeom prst="rect">
            <a:avLst/>
          </a:prstGeom>
        </p:spPr>
        <p:txBody>
          <a:bodyPr/>
          <a:lstStyle>
            <a:lvl1pPr>
              <a:buFontTx/>
              <a:buAutoNum type="arabicPeriod"/>
              <a:defRPr>
                <a:solidFill>
                  <a:srgbClr val="FFFFFF"/>
                </a:solidFill>
              </a:defRPr>
            </a:lvl1pPr>
            <a:lvl2pPr marL="0" indent="571500">
              <a:buSzTx/>
              <a:buFontTx/>
              <a:buNone/>
              <a:defRPr>
                <a:solidFill>
                  <a:srgbClr val="FFFFFF"/>
                </a:solidFill>
              </a:defRPr>
            </a:lvl2pPr>
            <a:lvl3pPr marL="0" indent="1028700">
              <a:buSzTx/>
              <a:buFontTx/>
              <a:buNone/>
              <a:defRPr>
                <a:solidFill>
                  <a:srgbClr val="FFFFFF"/>
                </a:solidFill>
              </a:defRPr>
            </a:lvl3pPr>
            <a:lvl4pPr marL="0" indent="1485900">
              <a:buSzTx/>
              <a:buFontTx/>
              <a:buNone/>
              <a:defRPr>
                <a:solidFill>
                  <a:srgbClr val="FFFFFF"/>
                </a:solidFill>
              </a:defRPr>
            </a:lvl4pPr>
            <a:lvl5pPr marL="0" indent="1943100">
              <a:buSzTx/>
              <a:buFontTx/>
              <a:buNone/>
              <a:defRPr>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78" name="Google Shape;54;p7"/>
          <p:cNvSpPr txBox="1">
            <a:spLocks noGrp="1"/>
          </p:cNvSpPr>
          <p:nvPr>
            <p:ph type="body" sz="quarter" idx="21"/>
          </p:nvPr>
        </p:nvSpPr>
        <p:spPr>
          <a:xfrm>
            <a:off x="4833956" y="284946"/>
            <a:ext cx="3700463" cy="252412"/>
          </a:xfrm>
          <a:prstGeom prst="rect">
            <a:avLst/>
          </a:prstGeom>
        </p:spPr>
        <p:txBody>
          <a:bodyPr/>
          <a:lstStyle/>
          <a:p>
            <a:pPr marL="228600" indent="0" algn="r">
              <a:buClrTx/>
              <a:buSzTx/>
              <a:buFontTx/>
              <a:buNone/>
              <a:defRPr sz="1100">
                <a:solidFill>
                  <a:srgbClr val="A6A6A6"/>
                </a:solidFill>
              </a:defRPr>
            </a:pPr>
            <a:endParaRPr/>
          </a:p>
        </p:txBody>
      </p:sp>
      <p:sp>
        <p:nvSpPr>
          <p:cNvPr id="79" name="Google Shape;55;p7"/>
          <p:cNvSpPr/>
          <p:nvPr/>
        </p:nvSpPr>
        <p:spPr>
          <a:xfrm>
            <a:off x="-1" y="957832"/>
            <a:ext cx="82666" cy="387198"/>
          </a:xfrm>
          <a:prstGeom prst="rect">
            <a:avLst/>
          </a:prstGeom>
          <a:solidFill>
            <a:srgbClr val="990000"/>
          </a:solidFill>
          <a:ln w="12700">
            <a:miter lim="400000"/>
          </a:ln>
        </p:spPr>
        <p:txBody>
          <a:bodyPr lIns="45719" rIns="45719" anchor="ctr"/>
          <a:lstStyle/>
          <a:p>
            <a:pPr algn="ctr">
              <a:defRPr sz="1800">
                <a:solidFill>
                  <a:srgbClr val="FFFFFF"/>
                </a:solidFill>
              </a:defRPr>
            </a:pPr>
            <a:endParaRPr/>
          </a:p>
        </p:txBody>
      </p:sp>
      <p:grpSp>
        <p:nvGrpSpPr>
          <p:cNvPr id="84" name="Google Shape;56;p7"/>
          <p:cNvGrpSpPr/>
          <p:nvPr/>
        </p:nvGrpSpPr>
        <p:grpSpPr>
          <a:xfrm>
            <a:off x="-30788" y="4661517"/>
            <a:ext cx="9228667" cy="528964"/>
            <a:chOff x="0" y="0"/>
            <a:chExt cx="9228666" cy="528963"/>
          </a:xfrm>
        </p:grpSpPr>
        <p:sp>
          <p:nvSpPr>
            <p:cNvPr id="80" name="Google Shape;57;p7"/>
            <p:cNvSpPr/>
            <p:nvPr/>
          </p:nvSpPr>
          <p:spPr>
            <a:xfrm>
              <a:off x="0" y="73289"/>
              <a:ext cx="9228667" cy="455675"/>
            </a:xfrm>
            <a:prstGeom prst="rect">
              <a:avLst/>
            </a:prstGeom>
            <a:solidFill>
              <a:srgbClr val="690304"/>
            </a:solidFill>
            <a:ln w="12700" cap="flat">
              <a:noFill/>
              <a:miter lim="400000"/>
            </a:ln>
            <a:effectLst/>
          </p:spPr>
          <p:txBody>
            <a:bodyPr wrap="square" lIns="45719" tIns="45719" rIns="45719" bIns="45719" numCol="1" anchor="ctr">
              <a:noAutofit/>
            </a:bodyPr>
            <a:lstStyle/>
            <a:p>
              <a:pPr algn="ctr">
                <a:defRPr sz="1800">
                  <a:solidFill>
                    <a:srgbClr val="FFFFFF"/>
                  </a:solidFill>
                </a:defRPr>
              </a:pPr>
              <a:endParaRPr/>
            </a:p>
          </p:txBody>
        </p:sp>
        <p:sp>
          <p:nvSpPr>
            <p:cNvPr id="81" name="Google Shape;58;p7"/>
            <p:cNvSpPr/>
            <p:nvPr/>
          </p:nvSpPr>
          <p:spPr>
            <a:xfrm>
              <a:off x="666090" y="-1"/>
              <a:ext cx="387198" cy="528965"/>
            </a:xfrm>
            <a:prstGeom prst="rect">
              <a:avLst/>
            </a:prstGeom>
            <a:solidFill>
              <a:srgbClr val="990000"/>
            </a:solidFill>
            <a:ln w="12700" cap="flat">
              <a:noFill/>
              <a:miter lim="400000"/>
            </a:ln>
            <a:effectLst/>
          </p:spPr>
          <p:txBody>
            <a:bodyPr wrap="square" lIns="45719" tIns="45719" rIns="45719" bIns="45719" numCol="1" anchor="ctr">
              <a:noAutofit/>
            </a:bodyPr>
            <a:lstStyle/>
            <a:p>
              <a:pPr algn="ctr">
                <a:defRPr sz="1800">
                  <a:solidFill>
                    <a:srgbClr val="FFFFFF"/>
                  </a:solidFill>
                </a:defRPr>
              </a:pPr>
              <a:endParaRPr/>
            </a:p>
          </p:txBody>
        </p:sp>
        <p:pic>
          <p:nvPicPr>
            <p:cNvPr id="82" name="Google Shape;59;p7" descr="Google Shape;59;p7"/>
            <p:cNvPicPr>
              <a:picLocks noChangeAspect="1"/>
            </p:cNvPicPr>
            <p:nvPr/>
          </p:nvPicPr>
          <p:blipFill>
            <a:blip r:embed="rId2">
              <a:extLst/>
            </a:blip>
            <a:stretch>
              <a:fillRect/>
            </a:stretch>
          </p:blipFill>
          <p:spPr>
            <a:xfrm>
              <a:off x="730585" y="65346"/>
              <a:ext cx="258208" cy="327726"/>
            </a:xfrm>
            <a:prstGeom prst="rect">
              <a:avLst/>
            </a:prstGeom>
            <a:ln w="12700" cap="flat">
              <a:noFill/>
              <a:miter lim="400000"/>
            </a:ln>
            <a:effectLst/>
          </p:spPr>
        </p:pic>
        <p:sp>
          <p:nvSpPr>
            <p:cNvPr id="83" name="Google Shape;60;p7"/>
            <p:cNvSpPr txBox="1"/>
            <p:nvPr/>
          </p:nvSpPr>
          <p:spPr>
            <a:xfrm>
              <a:off x="1107484" y="170305"/>
              <a:ext cx="3522152" cy="21466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699" tIns="45699" rIns="45699" bIns="45699" numCol="1" anchor="ctr">
              <a:spAutoFit/>
            </a:bodyPr>
            <a:lstStyle>
              <a:lvl1pPr>
                <a:defRPr sz="900">
                  <a:solidFill>
                    <a:srgbClr val="FFFFFF"/>
                  </a:solidFill>
                </a:defRPr>
              </a:lvl1pPr>
            </a:lstStyle>
            <a:p>
              <a:r>
                <a:t>INDIANA UNIVERSITY BLOOMINGTON</a:t>
              </a:r>
            </a:p>
          </p:txBody>
        </p:sp>
      </p:gr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Content and photo: black">
    <p:bg>
      <p:bgPr>
        <a:solidFill>
          <a:srgbClr val="252626"/>
        </a:solidFill>
        <a:effectLst/>
      </p:bgPr>
    </p:bg>
    <p:spTree>
      <p:nvGrpSpPr>
        <p:cNvPr id="1" name=""/>
        <p:cNvGrpSpPr/>
        <p:nvPr/>
      </p:nvGrpSpPr>
      <p:grpSpPr>
        <a:xfrm>
          <a:off x="0" y="0"/>
          <a:ext cx="0" cy="0"/>
          <a:chOff x="0" y="0"/>
          <a:chExt cx="0" cy="0"/>
        </a:xfrm>
      </p:grpSpPr>
      <p:sp>
        <p:nvSpPr>
          <p:cNvPr id="92" name="Title Text"/>
          <p:cNvSpPr txBox="1">
            <a:spLocks noGrp="1"/>
          </p:cNvSpPr>
          <p:nvPr>
            <p:ph type="title"/>
          </p:nvPr>
        </p:nvSpPr>
        <p:spPr>
          <a:xfrm>
            <a:off x="530123" y="464385"/>
            <a:ext cx="4560580" cy="779319"/>
          </a:xfrm>
          <a:prstGeom prst="rect">
            <a:avLst/>
          </a:prstGeom>
        </p:spPr>
        <p:txBody>
          <a:bodyPr/>
          <a:lstStyle>
            <a:lvl1pPr>
              <a:defRPr sz="3000">
                <a:solidFill>
                  <a:srgbClr val="FFFFFF"/>
                </a:solidFill>
              </a:defRPr>
            </a:lvl1pPr>
          </a:lstStyle>
          <a:p>
            <a:r>
              <a:t>Title Text</a:t>
            </a:r>
          </a:p>
        </p:txBody>
      </p:sp>
      <p:sp>
        <p:nvSpPr>
          <p:cNvPr id="93" name="Body Level One…"/>
          <p:cNvSpPr txBox="1">
            <a:spLocks noGrp="1"/>
          </p:cNvSpPr>
          <p:nvPr>
            <p:ph type="body" sz="half" idx="1"/>
          </p:nvPr>
        </p:nvSpPr>
        <p:spPr>
          <a:xfrm>
            <a:off x="530123" y="1629404"/>
            <a:ext cx="4560580" cy="2801498"/>
          </a:xfrm>
          <a:prstGeom prst="rect">
            <a:avLst/>
          </a:prstGeom>
        </p:spPr>
        <p:txBody>
          <a:bodyPr/>
          <a:lstStyle>
            <a:lvl1pPr>
              <a:buFont typeface="Arial"/>
              <a:buChar char="•"/>
              <a:defRPr>
                <a:solidFill>
                  <a:srgbClr val="FFFFFF"/>
                </a:solidFill>
              </a:defRPr>
            </a:lvl1pPr>
            <a:lvl2pPr>
              <a:buFont typeface="Arial"/>
              <a:buChar char="•"/>
              <a:defRPr>
                <a:solidFill>
                  <a:srgbClr val="FFFFFF"/>
                </a:solidFill>
              </a:defRPr>
            </a:lvl2pPr>
            <a:lvl3pPr>
              <a:buFont typeface="Arial"/>
              <a:defRPr>
                <a:solidFill>
                  <a:srgbClr val="FFFFFF"/>
                </a:solidFill>
              </a:defRPr>
            </a:lvl3pPr>
            <a:lvl4pPr>
              <a:buFont typeface="Arial"/>
              <a:buChar char="•"/>
              <a:defRPr>
                <a:solidFill>
                  <a:srgbClr val="FFFFFF"/>
                </a:solidFill>
              </a:defRPr>
            </a:lvl4pPr>
            <a:lvl5pPr>
              <a:buFont typeface="Arial"/>
              <a:buChar char="•"/>
              <a:defRPr>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94" name="Google Shape;64;p8"/>
          <p:cNvSpPr>
            <a:spLocks noGrp="1"/>
          </p:cNvSpPr>
          <p:nvPr>
            <p:ph type="pic" sz="half" idx="21"/>
          </p:nvPr>
        </p:nvSpPr>
        <p:spPr>
          <a:xfrm>
            <a:off x="5564909" y="0"/>
            <a:ext cx="3570942" cy="5143500"/>
          </a:xfrm>
          <a:prstGeom prst="rect">
            <a:avLst/>
          </a:prstGeom>
        </p:spPr>
        <p:txBody>
          <a:bodyPr lIns="91439" tIns="45719" rIns="91439" bIns="45719">
            <a:noAutofit/>
          </a:bodyPr>
          <a:lstStyle/>
          <a:p>
            <a:endParaRPr/>
          </a:p>
        </p:txBody>
      </p:sp>
      <p:sp>
        <p:nvSpPr>
          <p:cNvPr id="95" name="Google Shape;65;p8"/>
          <p:cNvSpPr/>
          <p:nvPr/>
        </p:nvSpPr>
        <p:spPr>
          <a:xfrm>
            <a:off x="-15847" y="486799"/>
            <a:ext cx="82665" cy="387198"/>
          </a:xfrm>
          <a:prstGeom prst="rect">
            <a:avLst/>
          </a:prstGeom>
          <a:solidFill>
            <a:srgbClr val="990000"/>
          </a:solidFill>
          <a:ln w="12700">
            <a:miter lim="400000"/>
          </a:ln>
        </p:spPr>
        <p:txBody>
          <a:bodyPr lIns="45719" rIns="45719" anchor="ctr"/>
          <a:lstStyle/>
          <a:p>
            <a:pPr algn="ctr">
              <a:defRPr sz="1800">
                <a:solidFill>
                  <a:srgbClr val="FFFFFF"/>
                </a:solidFill>
              </a:defRPr>
            </a:pPr>
            <a:endParaRPr/>
          </a:p>
        </p:txBody>
      </p:sp>
      <p:grpSp>
        <p:nvGrpSpPr>
          <p:cNvPr id="98" name="Google Shape;66;p8"/>
          <p:cNvGrpSpPr/>
          <p:nvPr/>
        </p:nvGrpSpPr>
        <p:grpSpPr>
          <a:xfrm>
            <a:off x="635302" y="4661517"/>
            <a:ext cx="387198" cy="528964"/>
            <a:chOff x="0" y="0"/>
            <a:chExt cx="387197" cy="528963"/>
          </a:xfrm>
        </p:grpSpPr>
        <p:sp>
          <p:nvSpPr>
            <p:cNvPr id="96" name="Google Shape;67;p8"/>
            <p:cNvSpPr/>
            <p:nvPr/>
          </p:nvSpPr>
          <p:spPr>
            <a:xfrm>
              <a:off x="-1" y="-1"/>
              <a:ext cx="387199" cy="528965"/>
            </a:xfrm>
            <a:prstGeom prst="rect">
              <a:avLst/>
            </a:prstGeom>
            <a:solidFill>
              <a:srgbClr val="990000"/>
            </a:solidFill>
            <a:ln w="12700" cap="flat">
              <a:noFill/>
              <a:miter lim="400000"/>
            </a:ln>
            <a:effectLst/>
          </p:spPr>
          <p:txBody>
            <a:bodyPr wrap="square" lIns="45719" tIns="45719" rIns="45719" bIns="45719" numCol="1" anchor="ctr">
              <a:noAutofit/>
            </a:bodyPr>
            <a:lstStyle/>
            <a:p>
              <a:pPr algn="ctr">
                <a:defRPr sz="1800">
                  <a:solidFill>
                    <a:srgbClr val="FFFFFF"/>
                  </a:solidFill>
                </a:defRPr>
              </a:pPr>
              <a:endParaRPr/>
            </a:p>
          </p:txBody>
        </p:sp>
        <p:pic>
          <p:nvPicPr>
            <p:cNvPr id="97" name="Google Shape;68;p8" descr="Google Shape;68;p8"/>
            <p:cNvPicPr>
              <a:picLocks noChangeAspect="1"/>
            </p:cNvPicPr>
            <p:nvPr/>
          </p:nvPicPr>
          <p:blipFill>
            <a:blip r:embed="rId2">
              <a:extLst/>
            </a:blip>
            <a:stretch>
              <a:fillRect/>
            </a:stretch>
          </p:blipFill>
          <p:spPr>
            <a:xfrm>
              <a:off x="64494" y="65346"/>
              <a:ext cx="258209" cy="327726"/>
            </a:xfrm>
            <a:prstGeom prst="rect">
              <a:avLst/>
            </a:prstGeom>
            <a:ln w="12700" cap="flat">
              <a:noFill/>
              <a:miter lim="400000"/>
            </a:ln>
            <a:effectLst/>
          </p:spPr>
        </p:pic>
      </p:gr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Blank with footer: black">
    <p:bg>
      <p:bgPr>
        <a:solidFill>
          <a:srgbClr val="252626"/>
        </a:solidFill>
        <a:effectLst/>
      </p:bgPr>
    </p:bg>
    <p:spTree>
      <p:nvGrpSpPr>
        <p:cNvPr id="1" name=""/>
        <p:cNvGrpSpPr/>
        <p:nvPr/>
      </p:nvGrpSpPr>
      <p:grpSpPr>
        <a:xfrm>
          <a:off x="0" y="0"/>
          <a:ext cx="0" cy="0"/>
          <a:chOff x="0" y="0"/>
          <a:chExt cx="0" cy="0"/>
        </a:xfrm>
      </p:grpSpPr>
      <p:grpSp>
        <p:nvGrpSpPr>
          <p:cNvPr id="110" name="Google Shape;70;p9"/>
          <p:cNvGrpSpPr/>
          <p:nvPr/>
        </p:nvGrpSpPr>
        <p:grpSpPr>
          <a:xfrm>
            <a:off x="-30788" y="4661517"/>
            <a:ext cx="9228667" cy="528964"/>
            <a:chOff x="0" y="0"/>
            <a:chExt cx="9228666" cy="528963"/>
          </a:xfrm>
        </p:grpSpPr>
        <p:sp>
          <p:nvSpPr>
            <p:cNvPr id="106" name="Google Shape;71;p9"/>
            <p:cNvSpPr/>
            <p:nvPr/>
          </p:nvSpPr>
          <p:spPr>
            <a:xfrm>
              <a:off x="0" y="73289"/>
              <a:ext cx="9228667" cy="455675"/>
            </a:xfrm>
            <a:prstGeom prst="rect">
              <a:avLst/>
            </a:prstGeom>
            <a:solidFill>
              <a:srgbClr val="690304"/>
            </a:solidFill>
            <a:ln w="12700" cap="flat">
              <a:noFill/>
              <a:miter lim="400000"/>
            </a:ln>
            <a:effectLst/>
          </p:spPr>
          <p:txBody>
            <a:bodyPr wrap="square" lIns="45719" tIns="45719" rIns="45719" bIns="45719" numCol="1" anchor="ctr">
              <a:noAutofit/>
            </a:bodyPr>
            <a:lstStyle/>
            <a:p>
              <a:pPr algn="ctr">
                <a:defRPr sz="1800">
                  <a:solidFill>
                    <a:srgbClr val="FFFFFF"/>
                  </a:solidFill>
                </a:defRPr>
              </a:pPr>
              <a:endParaRPr/>
            </a:p>
          </p:txBody>
        </p:sp>
        <p:sp>
          <p:nvSpPr>
            <p:cNvPr id="107" name="Google Shape;72;p9"/>
            <p:cNvSpPr/>
            <p:nvPr/>
          </p:nvSpPr>
          <p:spPr>
            <a:xfrm>
              <a:off x="666090" y="-1"/>
              <a:ext cx="387198" cy="528965"/>
            </a:xfrm>
            <a:prstGeom prst="rect">
              <a:avLst/>
            </a:prstGeom>
            <a:solidFill>
              <a:srgbClr val="990000"/>
            </a:solidFill>
            <a:ln w="12700" cap="flat">
              <a:noFill/>
              <a:miter lim="400000"/>
            </a:ln>
            <a:effectLst/>
          </p:spPr>
          <p:txBody>
            <a:bodyPr wrap="square" lIns="45719" tIns="45719" rIns="45719" bIns="45719" numCol="1" anchor="ctr">
              <a:noAutofit/>
            </a:bodyPr>
            <a:lstStyle/>
            <a:p>
              <a:pPr algn="ctr">
                <a:defRPr sz="1800">
                  <a:solidFill>
                    <a:srgbClr val="FFFFFF"/>
                  </a:solidFill>
                </a:defRPr>
              </a:pPr>
              <a:endParaRPr/>
            </a:p>
          </p:txBody>
        </p:sp>
        <p:pic>
          <p:nvPicPr>
            <p:cNvPr id="108" name="Google Shape;73;p9" descr="Google Shape;73;p9"/>
            <p:cNvPicPr>
              <a:picLocks noChangeAspect="1"/>
            </p:cNvPicPr>
            <p:nvPr/>
          </p:nvPicPr>
          <p:blipFill>
            <a:blip r:embed="rId2">
              <a:extLst/>
            </a:blip>
            <a:stretch>
              <a:fillRect/>
            </a:stretch>
          </p:blipFill>
          <p:spPr>
            <a:xfrm>
              <a:off x="730585" y="65346"/>
              <a:ext cx="258208" cy="327726"/>
            </a:xfrm>
            <a:prstGeom prst="rect">
              <a:avLst/>
            </a:prstGeom>
            <a:ln w="12700" cap="flat">
              <a:noFill/>
              <a:miter lim="400000"/>
            </a:ln>
            <a:effectLst/>
          </p:spPr>
        </p:pic>
        <p:sp>
          <p:nvSpPr>
            <p:cNvPr id="109" name="Google Shape;74;p9"/>
            <p:cNvSpPr txBox="1"/>
            <p:nvPr/>
          </p:nvSpPr>
          <p:spPr>
            <a:xfrm>
              <a:off x="1107484" y="170305"/>
              <a:ext cx="3522152" cy="21466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699" tIns="45699" rIns="45699" bIns="45699" numCol="1" anchor="ctr">
              <a:spAutoFit/>
            </a:bodyPr>
            <a:lstStyle>
              <a:lvl1pPr>
                <a:defRPr sz="900">
                  <a:solidFill>
                    <a:srgbClr val="FFFFFF"/>
                  </a:solidFill>
                </a:defRPr>
              </a:lvl1pPr>
            </a:lstStyle>
            <a:p>
              <a:r>
                <a:t>INDIANA UNIVERSITY BLOOMINGTON</a:t>
              </a:r>
            </a:p>
          </p:txBody>
        </p:sp>
      </p:gr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Closing slide with IUPUI lockup">
    <p:bg>
      <p:bgPr>
        <a:solidFill>
          <a:srgbClr val="690304"/>
        </a:solidFill>
        <a:effectLst/>
      </p:bgPr>
    </p:bg>
    <p:spTree>
      <p:nvGrpSpPr>
        <p:cNvPr id="1" name=""/>
        <p:cNvGrpSpPr/>
        <p:nvPr/>
      </p:nvGrpSpPr>
      <p:grpSpPr>
        <a:xfrm>
          <a:off x="0" y="0"/>
          <a:ext cx="0" cy="0"/>
          <a:chOff x="0" y="0"/>
          <a:chExt cx="0" cy="0"/>
        </a:xfrm>
      </p:grpSpPr>
      <p:sp>
        <p:nvSpPr>
          <p:cNvPr id="118" name="Body Level One…"/>
          <p:cNvSpPr txBox="1">
            <a:spLocks noGrp="1"/>
          </p:cNvSpPr>
          <p:nvPr>
            <p:ph type="body" idx="1"/>
          </p:nvPr>
        </p:nvSpPr>
        <p:spPr>
          <a:xfrm>
            <a:off x="536601" y="680396"/>
            <a:ext cx="7859186" cy="2721667"/>
          </a:xfrm>
          <a:prstGeom prst="rect">
            <a:avLst/>
          </a:prstGeom>
        </p:spPr>
        <p:txBody>
          <a:bodyPr/>
          <a:lstStyle>
            <a:lvl1pPr marL="228600" indent="0">
              <a:buClrTx/>
              <a:buSzTx/>
              <a:buFontTx/>
              <a:buNone/>
              <a:defRPr>
                <a:solidFill>
                  <a:srgbClr val="FFFFFF"/>
                </a:solidFill>
              </a:defRPr>
            </a:lvl1pPr>
            <a:lvl2pPr marL="228600" indent="457200">
              <a:buClrTx/>
              <a:buSzTx/>
              <a:buFontTx/>
              <a:buNone/>
              <a:defRPr>
                <a:solidFill>
                  <a:srgbClr val="FFFFFF"/>
                </a:solidFill>
              </a:defRPr>
            </a:lvl2pPr>
            <a:lvl3pPr marL="228600" indent="914400">
              <a:buClrTx/>
              <a:buSzTx/>
              <a:buFontTx/>
              <a:buNone/>
              <a:defRPr>
                <a:solidFill>
                  <a:srgbClr val="FFFFFF"/>
                </a:solidFill>
              </a:defRPr>
            </a:lvl3pPr>
            <a:lvl4pPr marL="228600" indent="1371600">
              <a:buClrTx/>
              <a:buSzTx/>
              <a:buFontTx/>
              <a:buNone/>
              <a:defRPr>
                <a:solidFill>
                  <a:srgbClr val="FFFFFF"/>
                </a:solidFill>
              </a:defRPr>
            </a:lvl4pPr>
            <a:lvl5pPr marL="2327275" indent="-371475">
              <a:buClrTx/>
              <a:buFontTx/>
              <a:defRPr>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119" name="Google Shape;77;p10"/>
          <p:cNvSpPr/>
          <p:nvPr/>
        </p:nvSpPr>
        <p:spPr>
          <a:xfrm>
            <a:off x="-15847" y="680396"/>
            <a:ext cx="82665" cy="387198"/>
          </a:xfrm>
          <a:prstGeom prst="rect">
            <a:avLst/>
          </a:prstGeom>
          <a:solidFill>
            <a:srgbClr val="990000"/>
          </a:solidFill>
          <a:ln w="12700">
            <a:miter lim="400000"/>
          </a:ln>
        </p:spPr>
        <p:txBody>
          <a:bodyPr lIns="45719" rIns="45719" anchor="ctr"/>
          <a:lstStyle/>
          <a:p>
            <a:pPr algn="ctr">
              <a:defRPr sz="1800">
                <a:solidFill>
                  <a:srgbClr val="FFFFFF"/>
                </a:solidFill>
              </a:defRPr>
            </a:pPr>
            <a:endParaRPr/>
          </a:p>
        </p:txBody>
      </p:sp>
      <p:sp>
        <p:nvSpPr>
          <p:cNvPr id="120" name="Google Shape;78;p10"/>
          <p:cNvSpPr/>
          <p:nvPr/>
        </p:nvSpPr>
        <p:spPr>
          <a:xfrm>
            <a:off x="631042" y="4235584"/>
            <a:ext cx="536131" cy="922082"/>
          </a:xfrm>
          <a:prstGeom prst="rect">
            <a:avLst/>
          </a:prstGeom>
          <a:solidFill>
            <a:srgbClr val="990000"/>
          </a:solidFill>
          <a:ln w="12700">
            <a:miter lim="400000"/>
          </a:ln>
        </p:spPr>
        <p:txBody>
          <a:bodyPr lIns="45719" rIns="45719" anchor="ctr"/>
          <a:lstStyle/>
          <a:p>
            <a:pPr algn="ctr">
              <a:defRPr sz="1800">
                <a:solidFill>
                  <a:srgbClr val="FFFFFF"/>
                </a:solidFill>
              </a:defRPr>
            </a:pPr>
            <a:endParaRPr/>
          </a:p>
        </p:txBody>
      </p:sp>
      <p:pic>
        <p:nvPicPr>
          <p:cNvPr id="121" name="Google Shape;79;p10" descr="Google Shape;79;p10"/>
          <p:cNvPicPr>
            <a:picLocks noChangeAspect="1"/>
          </p:cNvPicPr>
          <p:nvPr/>
        </p:nvPicPr>
        <p:blipFill>
          <a:blip r:embed="rId2">
            <a:extLst/>
          </a:blip>
          <a:srcRect l="11083" b="28717"/>
          <a:stretch>
            <a:fillRect/>
          </a:stretch>
        </p:blipFill>
        <p:spPr>
          <a:xfrm>
            <a:off x="1240483" y="4148215"/>
            <a:ext cx="4542733" cy="456260"/>
          </a:xfrm>
          <a:prstGeom prst="rect">
            <a:avLst/>
          </a:prstGeom>
          <a:ln w="12700">
            <a:miter lim="400000"/>
          </a:ln>
        </p:spPr>
      </p:pic>
      <p:pic>
        <p:nvPicPr>
          <p:cNvPr id="122" name="Google Shape;80;p10" descr="Google Shape;80;p10"/>
          <p:cNvPicPr>
            <a:picLocks noChangeAspect="1"/>
          </p:cNvPicPr>
          <p:nvPr/>
        </p:nvPicPr>
        <p:blipFill>
          <a:blip r:embed="rId3">
            <a:extLst/>
          </a:blip>
          <a:stretch>
            <a:fillRect/>
          </a:stretch>
        </p:blipFill>
        <p:spPr>
          <a:xfrm>
            <a:off x="720344" y="4326066"/>
            <a:ext cx="357526" cy="453784"/>
          </a:xfrm>
          <a:prstGeom prst="rect">
            <a:avLst/>
          </a:prstGeom>
          <a:ln w="12700">
            <a:miter lim="400000"/>
          </a:ln>
        </p:spPr>
      </p:pic>
      <p:sp>
        <p:nvSpPr>
          <p:cNvPr id="1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6" name="Google Shape;46;p6"/>
          <p:cNvGrpSpPr/>
          <p:nvPr/>
        </p:nvGrpSpPr>
        <p:grpSpPr>
          <a:xfrm>
            <a:off x="-30788" y="4661517"/>
            <a:ext cx="9228667" cy="528964"/>
            <a:chOff x="0" y="0"/>
            <a:chExt cx="9228666" cy="528963"/>
          </a:xfrm>
        </p:grpSpPr>
        <p:sp>
          <p:nvSpPr>
            <p:cNvPr id="2" name="Google Shape;47;p6"/>
            <p:cNvSpPr/>
            <p:nvPr/>
          </p:nvSpPr>
          <p:spPr>
            <a:xfrm>
              <a:off x="0" y="73289"/>
              <a:ext cx="9228667" cy="455675"/>
            </a:xfrm>
            <a:prstGeom prst="rect">
              <a:avLst/>
            </a:prstGeom>
            <a:solidFill>
              <a:srgbClr val="690304"/>
            </a:solidFill>
            <a:ln w="12700" cap="flat">
              <a:noFill/>
              <a:miter lim="400000"/>
            </a:ln>
            <a:effectLst/>
          </p:spPr>
          <p:txBody>
            <a:bodyPr wrap="square" lIns="45719" tIns="45719" rIns="45719" bIns="45719" numCol="1" anchor="ctr">
              <a:noAutofit/>
            </a:bodyPr>
            <a:lstStyle/>
            <a:p>
              <a:pPr algn="ctr">
                <a:defRPr sz="1800">
                  <a:solidFill>
                    <a:srgbClr val="FFFFFF"/>
                  </a:solidFill>
                </a:defRPr>
              </a:pPr>
              <a:endParaRPr/>
            </a:p>
          </p:txBody>
        </p:sp>
        <p:sp>
          <p:nvSpPr>
            <p:cNvPr id="3" name="Google Shape;48;p6"/>
            <p:cNvSpPr/>
            <p:nvPr/>
          </p:nvSpPr>
          <p:spPr>
            <a:xfrm>
              <a:off x="666090" y="-1"/>
              <a:ext cx="387198" cy="528965"/>
            </a:xfrm>
            <a:prstGeom prst="rect">
              <a:avLst/>
            </a:prstGeom>
            <a:solidFill>
              <a:srgbClr val="990000"/>
            </a:solidFill>
            <a:ln w="12700" cap="flat">
              <a:noFill/>
              <a:miter lim="400000"/>
            </a:ln>
            <a:effectLst/>
          </p:spPr>
          <p:txBody>
            <a:bodyPr wrap="square" lIns="45719" tIns="45719" rIns="45719" bIns="45719" numCol="1" anchor="ctr">
              <a:noAutofit/>
            </a:bodyPr>
            <a:lstStyle/>
            <a:p>
              <a:pPr algn="ctr">
                <a:defRPr sz="1800">
                  <a:solidFill>
                    <a:srgbClr val="FFFFFF"/>
                  </a:solidFill>
                </a:defRPr>
              </a:pPr>
              <a:endParaRPr/>
            </a:p>
          </p:txBody>
        </p:sp>
        <p:pic>
          <p:nvPicPr>
            <p:cNvPr id="4" name="Google Shape;49;p6" descr="Google Shape;49;p6"/>
            <p:cNvPicPr>
              <a:picLocks noChangeAspect="1"/>
            </p:cNvPicPr>
            <p:nvPr/>
          </p:nvPicPr>
          <p:blipFill>
            <a:blip r:embed="rId11">
              <a:extLst/>
            </a:blip>
            <a:stretch>
              <a:fillRect/>
            </a:stretch>
          </p:blipFill>
          <p:spPr>
            <a:xfrm>
              <a:off x="730585" y="65346"/>
              <a:ext cx="258208" cy="327726"/>
            </a:xfrm>
            <a:prstGeom prst="rect">
              <a:avLst/>
            </a:prstGeom>
            <a:ln w="12700" cap="flat">
              <a:noFill/>
              <a:miter lim="400000"/>
            </a:ln>
            <a:effectLst/>
          </p:spPr>
        </p:pic>
        <p:sp>
          <p:nvSpPr>
            <p:cNvPr id="5" name="Google Shape;50;p6"/>
            <p:cNvSpPr txBox="1"/>
            <p:nvPr/>
          </p:nvSpPr>
          <p:spPr>
            <a:xfrm>
              <a:off x="1107484" y="170305"/>
              <a:ext cx="3522152" cy="214662"/>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699" tIns="45699" rIns="45699" bIns="45699" numCol="1" anchor="ctr">
              <a:spAutoFit/>
            </a:bodyPr>
            <a:lstStyle>
              <a:lvl1pPr>
                <a:defRPr sz="900">
                  <a:solidFill>
                    <a:srgbClr val="FFFFFF"/>
                  </a:solidFill>
                </a:defRPr>
              </a:lvl1pPr>
            </a:lstStyle>
            <a:p>
              <a:r>
                <a:t>INDIANA UNIVERSITY BLOOMINGTON</a:t>
              </a:r>
            </a:p>
          </p:txBody>
        </p:sp>
      </p:grpSp>
      <p:sp>
        <p:nvSpPr>
          <p:cNvPr id="7" name="Title Text"/>
          <p:cNvSpPr txBox="1">
            <a:spLocks noGrp="1"/>
          </p:cNvSpPr>
          <p:nvPr>
            <p:ph type="title"/>
          </p:nvPr>
        </p:nvSpPr>
        <p:spPr>
          <a:xfrm>
            <a:off x="457200" y="69056"/>
            <a:ext cx="8229600" cy="11310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chor="ctr">
            <a:normAutofit/>
          </a:bodyPr>
          <a:lstStyle/>
          <a:p>
            <a:r>
              <a:t>Title Text</a:t>
            </a:r>
          </a:p>
        </p:txBody>
      </p:sp>
      <p:sp>
        <p:nvSpPr>
          <p:cNvPr id="8" name="Body Level One…"/>
          <p:cNvSpPr txBox="1">
            <a:spLocks noGrp="1"/>
          </p:cNvSpPr>
          <p:nvPr>
            <p:ph type="body" idx="1"/>
          </p:nvPr>
        </p:nvSpPr>
        <p:spPr>
          <a:xfrm>
            <a:off x="457200" y="1200150"/>
            <a:ext cx="8229600" cy="39433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r>
              <a:t>Body Level One</a:t>
            </a:r>
          </a:p>
          <a:p>
            <a:pPr lvl="1"/>
            <a:r>
              <a:t>Body Level Two</a:t>
            </a:r>
          </a:p>
          <a:p>
            <a:pPr lvl="2"/>
            <a:r>
              <a:t>Body Level Three</a:t>
            </a:r>
          </a:p>
          <a:p>
            <a:pPr lvl="3"/>
            <a:r>
              <a:t>Body Level Four</a:t>
            </a:r>
          </a:p>
          <a:p>
            <a:pPr lvl="4"/>
            <a:r>
              <a:t>Body Level Five</a:t>
            </a:r>
          </a:p>
        </p:txBody>
      </p:sp>
      <p:sp>
        <p:nvSpPr>
          <p:cNvPr id="9" name="Slide Number"/>
          <p:cNvSpPr txBox="1">
            <a:spLocks noGrp="1"/>
          </p:cNvSpPr>
          <p:nvPr>
            <p:ph type="sldNum" sz="quarter" idx="2"/>
          </p:nvPr>
        </p:nvSpPr>
        <p:spPr>
          <a:xfrm>
            <a:off x="4419600" y="4627562"/>
            <a:ext cx="2133600" cy="27940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Arial"/>
        </a:defRPr>
      </a:lvl1pPr>
      <a:lvl2pPr marL="0" marR="0" indent="0" algn="l"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Arial"/>
        </a:defRPr>
      </a:lvl2pPr>
      <a:lvl3pPr marL="0" marR="0" indent="0" algn="l"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Arial"/>
        </a:defRPr>
      </a:lvl3pPr>
      <a:lvl4pPr marL="0" marR="0" indent="0" algn="l"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Arial"/>
        </a:defRPr>
      </a:lvl4pPr>
      <a:lvl5pPr marL="0" marR="0" indent="0" algn="l"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Arial"/>
        </a:defRPr>
      </a:lvl5pPr>
      <a:lvl6pPr marL="0" marR="0" indent="0" algn="l"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Arial"/>
        </a:defRPr>
      </a:lvl6pPr>
      <a:lvl7pPr marL="0" marR="0" indent="0" algn="l"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Arial"/>
        </a:defRPr>
      </a:lvl7pPr>
      <a:lvl8pPr marL="0" marR="0" indent="0" algn="l"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Arial"/>
        </a:defRPr>
      </a:lvl8pPr>
      <a:lvl9pPr marL="0" marR="0" indent="0" algn="l"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Arial"/>
        </a:defRPr>
      </a:lvl9pPr>
    </p:titleStyle>
    <p:bodyStyle>
      <a:lvl1pPr marL="457200" marR="0" indent="-342900" algn="l" defTabSz="914400" rtl="0" latinLnBrk="0">
        <a:lnSpc>
          <a:spcPct val="100000"/>
        </a:lnSpc>
        <a:spcBef>
          <a:spcPts val="0"/>
        </a:spcBef>
        <a:spcAft>
          <a:spcPts val="0"/>
        </a:spcAft>
        <a:buClr>
          <a:srgbClr val="7F7F7F"/>
        </a:buClr>
        <a:buSzPts val="1800"/>
        <a:buFont typeface="Helvetica"/>
        <a:buChar char="▪"/>
        <a:tabLst/>
        <a:defRPr sz="1800" b="0" i="0" u="none" strike="noStrike" cap="none" spc="0" baseline="0">
          <a:solidFill>
            <a:srgbClr val="000000"/>
          </a:solidFill>
          <a:uFillTx/>
          <a:latin typeface="+mn-lt"/>
          <a:ea typeface="+mn-ea"/>
          <a:cs typeface="+mn-cs"/>
          <a:sym typeface="Arial"/>
        </a:defRPr>
      </a:lvl1pPr>
      <a:lvl2pPr marL="914400" marR="0" indent="-342900" algn="l" defTabSz="914400" rtl="0" latinLnBrk="0">
        <a:lnSpc>
          <a:spcPct val="100000"/>
        </a:lnSpc>
        <a:spcBef>
          <a:spcPts val="0"/>
        </a:spcBef>
        <a:spcAft>
          <a:spcPts val="0"/>
        </a:spcAft>
        <a:buClr>
          <a:srgbClr val="7F7F7F"/>
        </a:buClr>
        <a:buSzPts val="1800"/>
        <a:buFont typeface="Helvetica"/>
        <a:buChar char="–"/>
        <a:tabLst/>
        <a:defRPr sz="1800" b="0" i="0" u="none" strike="noStrike" cap="none" spc="0" baseline="0">
          <a:solidFill>
            <a:srgbClr val="000000"/>
          </a:solidFill>
          <a:uFillTx/>
          <a:latin typeface="+mn-lt"/>
          <a:ea typeface="+mn-ea"/>
          <a:cs typeface="+mn-cs"/>
          <a:sym typeface="Arial"/>
        </a:defRPr>
      </a:lvl2pPr>
      <a:lvl3pPr marL="1371600" marR="0" indent="-342900" algn="l" defTabSz="914400" rtl="0" latinLnBrk="0">
        <a:lnSpc>
          <a:spcPct val="100000"/>
        </a:lnSpc>
        <a:spcBef>
          <a:spcPts val="0"/>
        </a:spcBef>
        <a:spcAft>
          <a:spcPts val="0"/>
        </a:spcAft>
        <a:buClr>
          <a:srgbClr val="7F7F7F"/>
        </a:buClr>
        <a:buSzPts val="1800"/>
        <a:buFont typeface="Helvetica"/>
        <a:buChar char="•"/>
        <a:tabLst/>
        <a:defRPr sz="1800" b="0" i="0" u="none" strike="noStrike" cap="none" spc="0" baseline="0">
          <a:solidFill>
            <a:srgbClr val="000000"/>
          </a:solidFill>
          <a:uFillTx/>
          <a:latin typeface="+mn-lt"/>
          <a:ea typeface="+mn-ea"/>
          <a:cs typeface="+mn-cs"/>
          <a:sym typeface="Arial"/>
        </a:defRPr>
      </a:lvl3pPr>
      <a:lvl4pPr marL="1828800" marR="0" indent="-342900" algn="l" defTabSz="914400" rtl="0" latinLnBrk="0">
        <a:lnSpc>
          <a:spcPct val="100000"/>
        </a:lnSpc>
        <a:spcBef>
          <a:spcPts val="0"/>
        </a:spcBef>
        <a:spcAft>
          <a:spcPts val="0"/>
        </a:spcAft>
        <a:buClr>
          <a:srgbClr val="7F7F7F"/>
        </a:buClr>
        <a:buSzPts val="1800"/>
        <a:buFont typeface="Helvetica"/>
        <a:buChar char="–"/>
        <a:tabLst/>
        <a:defRPr sz="1800" b="0" i="0" u="none" strike="noStrike" cap="none" spc="0" baseline="0">
          <a:solidFill>
            <a:srgbClr val="000000"/>
          </a:solidFill>
          <a:uFillTx/>
          <a:latin typeface="+mn-lt"/>
          <a:ea typeface="+mn-ea"/>
          <a:cs typeface="+mn-cs"/>
          <a:sym typeface="Arial"/>
        </a:defRPr>
      </a:lvl4pPr>
      <a:lvl5pPr marL="2286000" marR="0" indent="-342900" algn="l" defTabSz="914400" rtl="0" latinLnBrk="0">
        <a:lnSpc>
          <a:spcPct val="100000"/>
        </a:lnSpc>
        <a:spcBef>
          <a:spcPts val="0"/>
        </a:spcBef>
        <a:spcAft>
          <a:spcPts val="0"/>
        </a:spcAft>
        <a:buClr>
          <a:srgbClr val="7F7F7F"/>
        </a:buClr>
        <a:buSzPts val="1800"/>
        <a:buFont typeface="Helvetica"/>
        <a:buChar char="»"/>
        <a:tabLst/>
        <a:defRPr sz="1800" b="0" i="0" u="none" strike="noStrike" cap="none" spc="0" baseline="0">
          <a:solidFill>
            <a:srgbClr val="000000"/>
          </a:solidFill>
          <a:uFillTx/>
          <a:latin typeface="+mn-lt"/>
          <a:ea typeface="+mn-ea"/>
          <a:cs typeface="+mn-cs"/>
          <a:sym typeface="Arial"/>
        </a:defRPr>
      </a:lvl5pPr>
      <a:lvl6pPr marL="2707639" marR="0" indent="-320039" algn="l" defTabSz="914400" rtl="0" latinLnBrk="0">
        <a:lnSpc>
          <a:spcPct val="100000"/>
        </a:lnSpc>
        <a:spcBef>
          <a:spcPts val="0"/>
        </a:spcBef>
        <a:spcAft>
          <a:spcPts val="0"/>
        </a:spcAft>
        <a:buClr>
          <a:srgbClr val="7F7F7F"/>
        </a:buClr>
        <a:buSzPts val="1800"/>
        <a:buFont typeface="Helvetica"/>
        <a:buChar char="•"/>
        <a:tabLst/>
        <a:defRPr sz="1800" b="0" i="0" u="none" strike="noStrike" cap="none" spc="0" baseline="0">
          <a:solidFill>
            <a:srgbClr val="000000"/>
          </a:solidFill>
          <a:uFillTx/>
          <a:latin typeface="+mn-lt"/>
          <a:ea typeface="+mn-ea"/>
          <a:cs typeface="+mn-cs"/>
          <a:sym typeface="Arial"/>
        </a:defRPr>
      </a:lvl6pPr>
      <a:lvl7pPr marL="3164839" marR="0" indent="-320039" algn="l" defTabSz="914400" rtl="0" latinLnBrk="0">
        <a:lnSpc>
          <a:spcPct val="100000"/>
        </a:lnSpc>
        <a:spcBef>
          <a:spcPts val="0"/>
        </a:spcBef>
        <a:spcAft>
          <a:spcPts val="0"/>
        </a:spcAft>
        <a:buClr>
          <a:srgbClr val="7F7F7F"/>
        </a:buClr>
        <a:buSzPts val="1800"/>
        <a:buFont typeface="Helvetica"/>
        <a:buChar char="•"/>
        <a:tabLst/>
        <a:defRPr sz="1800" b="0" i="0" u="none" strike="noStrike" cap="none" spc="0" baseline="0">
          <a:solidFill>
            <a:srgbClr val="000000"/>
          </a:solidFill>
          <a:uFillTx/>
          <a:latin typeface="+mn-lt"/>
          <a:ea typeface="+mn-ea"/>
          <a:cs typeface="+mn-cs"/>
          <a:sym typeface="Arial"/>
        </a:defRPr>
      </a:lvl7pPr>
      <a:lvl8pPr marL="3622040" marR="0" indent="-320040" algn="l" defTabSz="914400" rtl="0" latinLnBrk="0">
        <a:lnSpc>
          <a:spcPct val="100000"/>
        </a:lnSpc>
        <a:spcBef>
          <a:spcPts val="0"/>
        </a:spcBef>
        <a:spcAft>
          <a:spcPts val="0"/>
        </a:spcAft>
        <a:buClr>
          <a:srgbClr val="7F7F7F"/>
        </a:buClr>
        <a:buSzPts val="1800"/>
        <a:buFont typeface="Helvetica"/>
        <a:buChar char="•"/>
        <a:tabLst/>
        <a:defRPr sz="1800" b="0" i="0" u="none" strike="noStrike" cap="none" spc="0" baseline="0">
          <a:solidFill>
            <a:srgbClr val="000000"/>
          </a:solidFill>
          <a:uFillTx/>
          <a:latin typeface="+mn-lt"/>
          <a:ea typeface="+mn-ea"/>
          <a:cs typeface="+mn-cs"/>
          <a:sym typeface="Arial"/>
        </a:defRPr>
      </a:lvl8pPr>
      <a:lvl9pPr marL="4079240" marR="0" indent="-320040" algn="l" defTabSz="914400" rtl="0" latinLnBrk="0">
        <a:lnSpc>
          <a:spcPct val="100000"/>
        </a:lnSpc>
        <a:spcBef>
          <a:spcPts val="0"/>
        </a:spcBef>
        <a:spcAft>
          <a:spcPts val="0"/>
        </a:spcAft>
        <a:buClr>
          <a:srgbClr val="7F7F7F"/>
        </a:buClr>
        <a:buSzPts val="1800"/>
        <a:buFont typeface="Helvetica"/>
        <a:buChar char="•"/>
        <a:tabLst/>
        <a:defRPr sz="1800" b="0" i="0" u="none" strike="noStrike" cap="none" spc="0" baseline="0">
          <a:solidFill>
            <a:srgbClr val="000000"/>
          </a:solidFill>
          <a:uFillTx/>
          <a:latin typeface="+mn-lt"/>
          <a:ea typeface="+mn-ea"/>
          <a:cs typeface="+mn-cs"/>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doi.org/10.1080/01587919.2020.1821610" TargetMode="Externa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hyperlink" Target="https://www.islandscholar.ca/islandora/object/ir:153" TargetMode="External"/><Relationship Id="rId2" Type="http://schemas.openxmlformats.org/officeDocument/2006/relationships/hyperlink" Target="https://doi.org/10.5334/bcg.j" TargetMode="External"/><Relationship Id="rId1" Type="http://schemas.openxmlformats.org/officeDocument/2006/relationships/slideLayout" Target="../slideLayouts/slideLayout4.xml"/><Relationship Id="rId4" Type="http://schemas.openxmlformats.org/officeDocument/2006/relationships/hyperlink" Target="https://files.eric.ed.gov/fulltext/EJ1093662.pdf"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Google Shape;85;p11"/>
          <p:cNvSpPr txBox="1">
            <a:spLocks noGrp="1"/>
          </p:cNvSpPr>
          <p:nvPr>
            <p:ph type="title"/>
          </p:nvPr>
        </p:nvSpPr>
        <p:spPr>
          <a:xfrm>
            <a:off x="530703" y="2607847"/>
            <a:ext cx="7734301" cy="1114501"/>
          </a:xfrm>
          <a:prstGeom prst="rect">
            <a:avLst/>
          </a:prstGeom>
        </p:spPr>
        <p:txBody>
          <a:bodyPr>
            <a:normAutofit fontScale="90000"/>
          </a:bodyPr>
          <a:lstStyle>
            <a:lvl1pPr defTabSz="877823">
              <a:defRPr sz="2592"/>
            </a:lvl1pPr>
          </a:lstStyle>
          <a:p>
            <a:r>
              <a:t>Investigating South American Massive Open Online Course (MOOCs) Instructors’ Designs Supporting Self-Directed Learning (SDL)</a:t>
            </a:r>
          </a:p>
        </p:txBody>
      </p:sp>
      <p:sp>
        <p:nvSpPr>
          <p:cNvPr id="133" name="Google Shape;86;p11"/>
          <p:cNvSpPr txBox="1">
            <a:spLocks noGrp="1"/>
          </p:cNvSpPr>
          <p:nvPr>
            <p:ph type="body" sz="quarter" idx="1"/>
          </p:nvPr>
        </p:nvSpPr>
        <p:spPr>
          <a:xfrm>
            <a:off x="530694" y="4709821"/>
            <a:ext cx="7734221" cy="277655"/>
          </a:xfrm>
          <a:prstGeom prst="rect">
            <a:avLst/>
          </a:prstGeom>
        </p:spPr>
        <p:txBody>
          <a:bodyPr/>
          <a:lstStyle>
            <a:lvl1pPr marL="0"/>
          </a:lstStyle>
          <a:p>
            <a:r>
              <a:t>INDIANA UNIVERSITY BLOOMINGTON</a:t>
            </a:r>
          </a:p>
        </p:txBody>
      </p:sp>
      <p:sp>
        <p:nvSpPr>
          <p:cNvPr id="134" name="Google Shape;87;p11"/>
          <p:cNvSpPr txBox="1">
            <a:spLocks noGrp="1"/>
          </p:cNvSpPr>
          <p:nvPr>
            <p:ph type="body" idx="21"/>
          </p:nvPr>
        </p:nvSpPr>
        <p:spPr>
          <a:xfrm>
            <a:off x="530694" y="2210484"/>
            <a:ext cx="7734301" cy="25230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normAutofit lnSpcReduction="10000"/>
          </a:bodyPr>
          <a:lstStyle>
            <a:lvl1pPr marL="0" indent="0" defTabSz="594359">
              <a:buClrTx/>
              <a:buSzTx/>
              <a:buFontTx/>
              <a:buNone/>
              <a:defRPr sz="1170">
                <a:solidFill>
                  <a:srgbClr val="A6A6A6"/>
                </a:solidFill>
              </a:defRPr>
            </a:lvl1pPr>
          </a:lstStyle>
          <a:p>
            <a:r>
              <a:t>IST CONFERENCE, 2023</a:t>
            </a:r>
          </a:p>
        </p:txBody>
      </p:sp>
      <p:sp>
        <p:nvSpPr>
          <p:cNvPr id="135" name="Google Shape;88;p11"/>
          <p:cNvSpPr txBox="1"/>
          <p:nvPr/>
        </p:nvSpPr>
        <p:spPr>
          <a:xfrm>
            <a:off x="576425" y="3907422"/>
            <a:ext cx="7823450" cy="6173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chor="ctr">
            <a:spAutoFit/>
          </a:bodyPr>
          <a:lstStyle>
            <a:lvl1pPr>
              <a:defRPr sz="1800">
                <a:solidFill>
                  <a:srgbClr val="A6A6A6"/>
                </a:solidFill>
              </a:defRPr>
            </a:lvl1pPr>
          </a:lstStyle>
          <a:p>
            <a:r>
              <a:t>Xiaoying Zheng, Zixi Li, Dr. Curtis J. Bonk, Dr. Meina Zhu, Dr. Thomas Reynolds</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Google Shape;163;p21"/>
          <p:cNvSpPr txBox="1">
            <a:spLocks noGrp="1"/>
          </p:cNvSpPr>
          <p:nvPr>
            <p:ph type="title" idx="4294967295"/>
          </p:nvPr>
        </p:nvSpPr>
        <p:spPr>
          <a:xfrm>
            <a:off x="431949" y="333675"/>
            <a:ext cx="7767902" cy="779401"/>
          </a:xfrm>
          <a:prstGeom prst="rect">
            <a:avLst/>
          </a:prstGeom>
        </p:spPr>
        <p:txBody>
          <a:bodyPr/>
          <a:lstStyle/>
          <a:p>
            <a:r>
              <a:t>MOOCs &amp; SDL</a:t>
            </a:r>
          </a:p>
        </p:txBody>
      </p:sp>
      <p:sp>
        <p:nvSpPr>
          <p:cNvPr id="200" name="Google Shape;164;p21"/>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LITERATURE REVIEW</a:t>
            </a:r>
          </a:p>
        </p:txBody>
      </p:sp>
      <p:sp>
        <p:nvSpPr>
          <p:cNvPr id="201" name="Google Shape;165;p21"/>
          <p:cNvSpPr txBox="1"/>
          <p:nvPr/>
        </p:nvSpPr>
        <p:spPr>
          <a:xfrm>
            <a:off x="605850" y="1279329"/>
            <a:ext cx="7882882" cy="317875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marL="342900" indent="-342900">
              <a:lnSpc>
                <a:spcPct val="110000"/>
              </a:lnSpc>
              <a:spcBef>
                <a:spcPts val="600"/>
              </a:spcBef>
              <a:buClr>
                <a:srgbClr val="7F7F7F"/>
              </a:buClr>
              <a:buSzPts val="1800"/>
              <a:buAutoNum type="arabicPeriod"/>
              <a:defRPr sz="1800">
                <a:solidFill>
                  <a:srgbClr val="404041"/>
                </a:solidFill>
              </a:defRPr>
            </a:pPr>
            <a:r>
              <a:t>MOOC learning significantly differs from traditional classroom learning regarding the roles and duties of both instructors and learners. (Zhu et al., 2020)</a:t>
            </a:r>
          </a:p>
          <a:p>
            <a:pPr marL="342900" indent="-342900">
              <a:lnSpc>
                <a:spcPct val="110000"/>
              </a:lnSpc>
              <a:spcBef>
                <a:spcPts val="600"/>
              </a:spcBef>
              <a:buClr>
                <a:srgbClr val="7F7F7F"/>
              </a:buClr>
              <a:buSzPts val="1800"/>
              <a:buAutoNum type="arabicPeriod"/>
              <a:defRPr sz="1800">
                <a:solidFill>
                  <a:srgbClr val="404041"/>
                </a:solidFill>
              </a:defRPr>
            </a:pPr>
            <a:r>
              <a:t>Successful MOOC learning requires self-directed learning (SDL) skills (Kim et al., 2021; Zhu et al., 2020).</a:t>
            </a:r>
          </a:p>
          <a:p>
            <a:pPr marL="342900" indent="-342900">
              <a:lnSpc>
                <a:spcPct val="110000"/>
              </a:lnSpc>
              <a:spcBef>
                <a:spcPts val="600"/>
              </a:spcBef>
              <a:buClr>
                <a:srgbClr val="7F7F7F"/>
              </a:buClr>
              <a:buSzPts val="1800"/>
              <a:buAutoNum type="arabicPeriod"/>
              <a:defRPr sz="1800">
                <a:solidFill>
                  <a:srgbClr val="404041"/>
                </a:solidFill>
              </a:defRPr>
            </a:pPr>
            <a:r>
              <a:t>As the opportunities to learn from free and open online resources have become increasingly common, there has been increased research interest in self-regulated learning (SRL) and SDL when accessing MOOCs (Alonso-Mencía et al., 2020).</a:t>
            </a:r>
          </a:p>
        </p:txBody>
      </p:sp>
      <p:pic>
        <p:nvPicPr>
          <p:cNvPr id="202" name="Google Shape;166;p21" descr="Google Shape;166;p21"/>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Google Shape;171;p22"/>
          <p:cNvSpPr txBox="1">
            <a:spLocks noGrp="1"/>
          </p:cNvSpPr>
          <p:nvPr>
            <p:ph type="title" idx="4294967295"/>
          </p:nvPr>
        </p:nvSpPr>
        <p:spPr>
          <a:xfrm>
            <a:off x="431949" y="333675"/>
            <a:ext cx="7767902" cy="779401"/>
          </a:xfrm>
          <a:prstGeom prst="rect">
            <a:avLst/>
          </a:prstGeom>
        </p:spPr>
        <p:txBody>
          <a:bodyPr/>
          <a:lstStyle/>
          <a:p>
            <a:r>
              <a:t>Research Gap</a:t>
            </a:r>
          </a:p>
        </p:txBody>
      </p:sp>
      <p:sp>
        <p:nvSpPr>
          <p:cNvPr id="207" name="Google Shape;172;p22"/>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LITERATURE REVIEW</a:t>
            </a:r>
          </a:p>
        </p:txBody>
      </p:sp>
      <p:sp>
        <p:nvSpPr>
          <p:cNvPr id="208" name="Google Shape;173;p22"/>
          <p:cNvSpPr txBox="1"/>
          <p:nvPr/>
        </p:nvSpPr>
        <p:spPr>
          <a:xfrm>
            <a:off x="431949" y="1367998"/>
            <a:ext cx="8334650" cy="29958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marL="342900" indent="-342900">
              <a:lnSpc>
                <a:spcPct val="103500"/>
              </a:lnSpc>
              <a:spcBef>
                <a:spcPts val="1800"/>
              </a:spcBef>
              <a:buClr>
                <a:srgbClr val="7F7F7F"/>
              </a:buClr>
              <a:buSzPts val="1600"/>
              <a:buAutoNum type="arabicPeriod"/>
              <a:defRPr sz="1600" b="1">
                <a:solidFill>
                  <a:srgbClr val="404041"/>
                </a:solidFill>
              </a:defRPr>
            </a:pPr>
            <a:r>
              <a:rPr dirty="0"/>
              <a:t>Less than 1% </a:t>
            </a:r>
            <a:r>
              <a:rPr b="0" dirty="0"/>
              <a:t>of the scientific literature on MOOCs has been centered in the South American region (</a:t>
            </a:r>
            <a:r>
              <a:rPr b="0" dirty="0" err="1"/>
              <a:t>Veletsianos</a:t>
            </a:r>
            <a:r>
              <a:rPr b="0" dirty="0"/>
              <a:t> &amp; Shepherdson, 2016).</a:t>
            </a:r>
            <a:endParaRPr sz="1800" dirty="0"/>
          </a:p>
          <a:p>
            <a:pPr marL="342900" indent="-342900">
              <a:lnSpc>
                <a:spcPct val="103500"/>
              </a:lnSpc>
              <a:spcBef>
                <a:spcPts val="1800"/>
              </a:spcBef>
              <a:buClr>
                <a:srgbClr val="7F7F7F"/>
              </a:buClr>
              <a:buSzPts val="1600"/>
              <a:buAutoNum type="arabicPeriod"/>
              <a:defRPr sz="1600">
                <a:solidFill>
                  <a:srgbClr val="404041"/>
                </a:solidFill>
              </a:defRPr>
            </a:pPr>
            <a:r>
              <a:rPr dirty="0"/>
              <a:t>Existing research on MOOCs in South America has primarily employed </a:t>
            </a:r>
            <a:r>
              <a:rPr b="1" dirty="0"/>
              <a:t>quantitative research methods</a:t>
            </a:r>
            <a:r>
              <a:rPr dirty="0"/>
              <a:t> (Sánchez &amp; Reyes-Rojas, 2019; </a:t>
            </a:r>
            <a:r>
              <a:rPr dirty="0" err="1"/>
              <a:t>Veletsianos</a:t>
            </a:r>
            <a:r>
              <a:rPr dirty="0"/>
              <a:t> &amp; Shepherdson, 2016; Zhu, Sari, &amp; Bonk, 2018).</a:t>
            </a:r>
            <a:endParaRPr sz="1800" dirty="0"/>
          </a:p>
          <a:p>
            <a:pPr marL="342900" indent="-342900">
              <a:lnSpc>
                <a:spcPct val="103500"/>
              </a:lnSpc>
              <a:spcBef>
                <a:spcPts val="1800"/>
              </a:spcBef>
              <a:buClr>
                <a:srgbClr val="7F7F7F"/>
              </a:buClr>
              <a:buSzPts val="1600"/>
              <a:buAutoNum type="arabicPeriod"/>
              <a:defRPr sz="1600">
                <a:solidFill>
                  <a:srgbClr val="404041"/>
                </a:solidFill>
              </a:defRPr>
            </a:pPr>
            <a:r>
              <a:rPr dirty="0"/>
              <a:t>While the majority of MOOCs research focused on students’ learning, recent research indicated that designing MOOCs is </a:t>
            </a:r>
            <a:r>
              <a:rPr b="1" dirty="0"/>
              <a:t>challenging for instructors </a:t>
            </a:r>
            <a:r>
              <a:rPr dirty="0"/>
              <a:t>because of MOOCs’ massiveness and openness (Sari et al., 2020). </a:t>
            </a:r>
          </a:p>
        </p:txBody>
      </p:sp>
      <p:pic>
        <p:nvPicPr>
          <p:cNvPr id="209" name="Google Shape;174;p22" descr="Google Shape;174;p22"/>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Google Shape;179;p23"/>
          <p:cNvSpPr txBox="1">
            <a:spLocks noGrp="1"/>
          </p:cNvSpPr>
          <p:nvPr>
            <p:ph type="title" idx="4294967295"/>
          </p:nvPr>
        </p:nvSpPr>
        <p:spPr>
          <a:xfrm>
            <a:off x="402174" y="284950"/>
            <a:ext cx="7767902" cy="779401"/>
          </a:xfrm>
          <a:prstGeom prst="rect">
            <a:avLst/>
          </a:prstGeom>
        </p:spPr>
        <p:txBody>
          <a:bodyPr/>
          <a:lstStyle/>
          <a:p>
            <a:r>
              <a:t>Research Questions</a:t>
            </a:r>
          </a:p>
        </p:txBody>
      </p:sp>
      <p:sp>
        <p:nvSpPr>
          <p:cNvPr id="214" name="Google Shape;180;p23"/>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LITERATURE REVIEW</a:t>
            </a:r>
          </a:p>
        </p:txBody>
      </p:sp>
      <p:sp>
        <p:nvSpPr>
          <p:cNvPr id="215" name="Google Shape;181;p23"/>
          <p:cNvSpPr txBox="1"/>
          <p:nvPr/>
        </p:nvSpPr>
        <p:spPr>
          <a:xfrm>
            <a:off x="564475" y="1308324"/>
            <a:ext cx="7924250" cy="29427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marL="342900" indent="-342900">
              <a:lnSpc>
                <a:spcPct val="103500"/>
              </a:lnSpc>
              <a:buClr>
                <a:srgbClr val="7F7F7F"/>
              </a:buClr>
              <a:buSzPts val="1800"/>
              <a:buAutoNum type="arabicPeriod"/>
              <a:defRPr sz="1800">
                <a:solidFill>
                  <a:srgbClr val="404041"/>
                </a:solidFill>
              </a:defRPr>
            </a:pPr>
            <a:r>
              <a:t>What strategies do MOOCs instructors in South America use to facilitate learners’ </a:t>
            </a:r>
            <a:r>
              <a:rPr b="1"/>
              <a:t>self-management</a:t>
            </a:r>
            <a:r>
              <a:t> skills, such as goal setting, time, and resource management?</a:t>
            </a:r>
          </a:p>
          <a:p>
            <a:pPr marL="342900" indent="-342900">
              <a:lnSpc>
                <a:spcPct val="103500"/>
              </a:lnSpc>
              <a:spcBef>
                <a:spcPts val="1800"/>
              </a:spcBef>
              <a:buClr>
                <a:srgbClr val="7F7F7F"/>
              </a:buClr>
              <a:buSzPts val="1800"/>
              <a:buAutoNum type="arabicPeriod"/>
              <a:defRPr sz="1800">
                <a:solidFill>
                  <a:srgbClr val="404041"/>
                </a:solidFill>
              </a:defRPr>
            </a:pPr>
            <a:r>
              <a:t>What strategies do instructors use to support learners’ </a:t>
            </a:r>
            <a:r>
              <a:rPr b="1"/>
              <a:t>self-monitor</a:t>
            </a:r>
            <a:r>
              <a:t> skills, such as self-evaluating learning and monitoring process?</a:t>
            </a:r>
          </a:p>
          <a:p>
            <a:pPr marL="342900" indent="-342900">
              <a:lnSpc>
                <a:spcPct val="103500"/>
              </a:lnSpc>
              <a:spcBef>
                <a:spcPts val="1800"/>
              </a:spcBef>
              <a:buClr>
                <a:srgbClr val="7F7F7F"/>
              </a:buClr>
              <a:buSzPts val="1800"/>
              <a:buAutoNum type="arabicPeriod"/>
              <a:defRPr sz="1800">
                <a:solidFill>
                  <a:srgbClr val="404041"/>
                </a:solidFill>
              </a:defRPr>
            </a:pPr>
            <a:r>
              <a:t>What strategies do instructors use to maintain learners’ </a:t>
            </a:r>
            <a:r>
              <a:rPr b="1"/>
              <a:t>motivation</a:t>
            </a:r>
            <a:r>
              <a:t>?</a:t>
            </a:r>
          </a:p>
          <a:p>
            <a:pPr marL="342900" indent="-342900">
              <a:lnSpc>
                <a:spcPct val="103500"/>
              </a:lnSpc>
              <a:spcBef>
                <a:spcPts val="1800"/>
              </a:spcBef>
              <a:buClr>
                <a:srgbClr val="7F7F7F"/>
              </a:buClr>
              <a:buSzPts val="1800"/>
              <a:buAutoNum type="arabicPeriod"/>
              <a:defRPr sz="1800">
                <a:solidFill>
                  <a:srgbClr val="404041"/>
                </a:solidFill>
              </a:defRPr>
            </a:pPr>
            <a:r>
              <a:t>What are some </a:t>
            </a:r>
            <a:r>
              <a:rPr b="1"/>
              <a:t>frustrations and challenges</a:t>
            </a:r>
            <a:r>
              <a:t> when they design MOOCs?</a:t>
            </a:r>
          </a:p>
        </p:txBody>
      </p:sp>
      <p:pic>
        <p:nvPicPr>
          <p:cNvPr id="216" name="Google Shape;182;p23" descr="Google Shape;182;p23"/>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Google Shape;187;p24"/>
          <p:cNvSpPr txBox="1">
            <a:spLocks noGrp="1"/>
          </p:cNvSpPr>
          <p:nvPr>
            <p:ph type="title"/>
          </p:nvPr>
        </p:nvSpPr>
        <p:spPr>
          <a:xfrm>
            <a:off x="506693" y="2274522"/>
            <a:ext cx="6802502" cy="657001"/>
          </a:xfrm>
          <a:prstGeom prst="rect">
            <a:avLst/>
          </a:prstGeom>
        </p:spPr>
        <p:txBody>
          <a:bodyPr>
            <a:normAutofit fontScale="90000"/>
          </a:bodyPr>
          <a:lstStyle/>
          <a:p>
            <a:r>
              <a:t>Method</a:t>
            </a:r>
          </a:p>
        </p:txBody>
      </p:sp>
      <p:sp>
        <p:nvSpPr>
          <p:cNvPr id="221" name="Google Shape;188;p24"/>
          <p:cNvSpPr txBox="1">
            <a:spLocks noGrp="1"/>
          </p:cNvSpPr>
          <p:nvPr>
            <p:ph type="body" sz="quarter" idx="1"/>
          </p:nvPr>
        </p:nvSpPr>
        <p:spPr>
          <a:xfrm>
            <a:off x="526130" y="2031338"/>
            <a:ext cx="3700502" cy="252302"/>
          </a:xfrm>
          <a:prstGeom prst="rect">
            <a:avLst/>
          </a:prstGeom>
        </p:spPr>
        <p:txBody>
          <a:bodyPr>
            <a:normAutofit fontScale="92500" lnSpcReduction="10000"/>
          </a:bodyPr>
          <a:lstStyle>
            <a:lvl1pPr marL="0" defTabSz="768095">
              <a:defRPr sz="1175"/>
            </a:lvl1pPr>
          </a:lstStyle>
          <a:p>
            <a:r>
              <a:t>SECTION 3</a:t>
            </a: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Google Shape;193;p25"/>
          <p:cNvSpPr txBox="1">
            <a:spLocks noGrp="1"/>
          </p:cNvSpPr>
          <p:nvPr>
            <p:ph type="title" idx="4294967295"/>
          </p:nvPr>
        </p:nvSpPr>
        <p:spPr>
          <a:xfrm>
            <a:off x="431949" y="333675"/>
            <a:ext cx="7767902" cy="779401"/>
          </a:xfrm>
          <a:prstGeom prst="rect">
            <a:avLst/>
          </a:prstGeom>
        </p:spPr>
        <p:txBody>
          <a:bodyPr/>
          <a:lstStyle/>
          <a:p>
            <a:r>
              <a:t>Overview</a:t>
            </a:r>
          </a:p>
        </p:txBody>
      </p:sp>
      <p:sp>
        <p:nvSpPr>
          <p:cNvPr id="226" name="Google Shape;194;p25"/>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METHOD</a:t>
            </a:r>
          </a:p>
        </p:txBody>
      </p:sp>
      <p:sp>
        <p:nvSpPr>
          <p:cNvPr id="227" name="Google Shape;195;p25"/>
          <p:cNvSpPr txBox="1"/>
          <p:nvPr/>
        </p:nvSpPr>
        <p:spPr>
          <a:xfrm>
            <a:off x="609875" y="1347150"/>
            <a:ext cx="7924250" cy="2619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marL="342900" indent="-342900">
              <a:buClr>
                <a:srgbClr val="7F7F7F"/>
              </a:buClr>
              <a:buSzPts val="1800"/>
              <a:buFont typeface="Arial"/>
              <a:buChar char="•"/>
              <a:defRPr sz="1800">
                <a:solidFill>
                  <a:srgbClr val="404041"/>
                </a:solidFill>
              </a:defRPr>
            </a:pPr>
            <a:r>
              <a:t>A </a:t>
            </a:r>
            <a:r>
              <a:rPr b="1"/>
              <a:t>qualitative </a:t>
            </a:r>
            <a:r>
              <a:t>method was used to fill in the research gap. </a:t>
            </a:r>
            <a:endParaRPr sz="2000"/>
          </a:p>
          <a:p>
            <a:pPr marL="342900" indent="-342900">
              <a:spcBef>
                <a:spcPts val="1800"/>
              </a:spcBef>
              <a:buClr>
                <a:srgbClr val="7F7F7F"/>
              </a:buClr>
              <a:buSzPts val="1800"/>
              <a:buFont typeface="Arial"/>
              <a:buChar char="•"/>
              <a:defRPr sz="1800" b="1">
                <a:solidFill>
                  <a:srgbClr val="404041"/>
                </a:solidFill>
              </a:defRPr>
            </a:pPr>
            <a:r>
              <a:t>Convenient sampling </a:t>
            </a:r>
            <a:r>
              <a:rPr b="0"/>
              <a:t>was applied.</a:t>
            </a:r>
            <a:endParaRPr sz="2000"/>
          </a:p>
          <a:p>
            <a:pPr marL="342900" indent="-342900">
              <a:spcBef>
                <a:spcPts val="1800"/>
              </a:spcBef>
              <a:buClr>
                <a:srgbClr val="7F7F7F"/>
              </a:buClr>
              <a:buSzPts val="1800"/>
              <a:buFont typeface="Arial"/>
              <a:buChar char="•"/>
              <a:defRPr sz="1800" b="1">
                <a:solidFill>
                  <a:srgbClr val="404041"/>
                </a:solidFill>
              </a:defRPr>
            </a:pPr>
            <a:r>
              <a:t>Individual interviews </a:t>
            </a:r>
            <a:r>
              <a:rPr b="0"/>
              <a:t>were conducted with 11 MOOCs instructors. </a:t>
            </a:r>
            <a:endParaRPr sz="2000"/>
          </a:p>
          <a:p>
            <a:pPr marL="342900" indent="-342900">
              <a:spcBef>
                <a:spcPts val="1800"/>
              </a:spcBef>
              <a:buClr>
                <a:srgbClr val="7F7F7F"/>
              </a:buClr>
              <a:buSzPts val="1800"/>
              <a:buFont typeface="Arial"/>
              <a:buChar char="•"/>
              <a:defRPr sz="1800" b="1">
                <a:solidFill>
                  <a:srgbClr val="404041"/>
                </a:solidFill>
              </a:defRPr>
            </a:pPr>
            <a:r>
              <a:t>Thematic analysis</a:t>
            </a:r>
            <a:r>
              <a:rPr b="0"/>
              <a:t> was used to analyze the data. </a:t>
            </a:r>
            <a:endParaRPr sz="2000"/>
          </a:p>
          <a:p>
            <a:pPr marL="342900" indent="-342900">
              <a:spcBef>
                <a:spcPts val="1800"/>
              </a:spcBef>
              <a:buClr>
                <a:srgbClr val="7F7F7F"/>
              </a:buClr>
              <a:buSzPts val="1800"/>
              <a:buFont typeface="Arial"/>
              <a:buChar char="•"/>
              <a:defRPr sz="1800">
                <a:solidFill>
                  <a:srgbClr val="404041"/>
                </a:solidFill>
              </a:defRPr>
            </a:pPr>
            <a:r>
              <a:t>The data analysis process is </a:t>
            </a:r>
            <a:r>
              <a:rPr b="1"/>
              <a:t>still ongoing</a:t>
            </a:r>
            <a:r>
              <a:t>. </a:t>
            </a:r>
          </a:p>
        </p:txBody>
      </p:sp>
      <p:pic>
        <p:nvPicPr>
          <p:cNvPr id="228" name="Google Shape;196;p25" descr="Google Shape;196;p25"/>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Google Shape;201;p26"/>
          <p:cNvSpPr txBox="1">
            <a:spLocks noGrp="1"/>
          </p:cNvSpPr>
          <p:nvPr>
            <p:ph type="title" idx="4294967295"/>
          </p:nvPr>
        </p:nvSpPr>
        <p:spPr>
          <a:xfrm>
            <a:off x="431949" y="333675"/>
            <a:ext cx="7767902" cy="779401"/>
          </a:xfrm>
          <a:prstGeom prst="rect">
            <a:avLst/>
          </a:prstGeom>
        </p:spPr>
        <p:txBody>
          <a:bodyPr/>
          <a:lstStyle/>
          <a:p>
            <a:r>
              <a:rPr dirty="0"/>
              <a:t>Participants Recruitment</a:t>
            </a:r>
          </a:p>
        </p:txBody>
      </p:sp>
      <p:sp>
        <p:nvSpPr>
          <p:cNvPr id="233" name="Google Shape;202;p26"/>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METHOD</a:t>
            </a:r>
          </a:p>
        </p:txBody>
      </p:sp>
      <p:sp>
        <p:nvSpPr>
          <p:cNvPr id="234" name="Google Shape;203;p26"/>
          <p:cNvSpPr txBox="1"/>
          <p:nvPr/>
        </p:nvSpPr>
        <p:spPr>
          <a:xfrm>
            <a:off x="431949" y="1161805"/>
            <a:ext cx="8011057" cy="44459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marL="342900" indent="-342900">
              <a:spcBef>
                <a:spcPts val="1800"/>
              </a:spcBef>
              <a:buClr>
                <a:srgbClr val="7F7F7F"/>
              </a:buClr>
              <a:buSzPts val="1800"/>
              <a:buAutoNum type="arabicPeriod"/>
              <a:defRPr sz="1800" b="1">
                <a:solidFill>
                  <a:srgbClr val="404041"/>
                </a:solidFill>
              </a:defRPr>
            </a:pPr>
            <a:r>
              <a:rPr dirty="0"/>
              <a:t>366 MOOCs instructors </a:t>
            </a:r>
            <a:r>
              <a:rPr b="0" dirty="0"/>
              <a:t>from institutions located in South America were identified from major MOOCs websites (i.e., Coursera, </a:t>
            </a:r>
            <a:r>
              <a:rPr b="0" dirty="0" err="1"/>
              <a:t>EdX</a:t>
            </a:r>
            <a:r>
              <a:rPr b="0" dirty="0"/>
              <a:t>, </a:t>
            </a:r>
            <a:r>
              <a:rPr b="0" dirty="0" err="1"/>
              <a:t>FutureLearn</a:t>
            </a:r>
            <a:r>
              <a:rPr b="0" dirty="0"/>
              <a:t>).</a:t>
            </a:r>
          </a:p>
          <a:p>
            <a:pPr marL="342900" indent="-342900">
              <a:spcBef>
                <a:spcPts val="1800"/>
              </a:spcBef>
              <a:buClr>
                <a:srgbClr val="7F7F7F"/>
              </a:buClr>
              <a:buSzPts val="1800"/>
              <a:buAutoNum type="arabicPeriod"/>
              <a:defRPr sz="1800">
                <a:solidFill>
                  <a:srgbClr val="404041"/>
                </a:solidFill>
              </a:defRPr>
            </a:pPr>
            <a:r>
              <a:rPr dirty="0"/>
              <a:t>A </a:t>
            </a:r>
            <a:r>
              <a:rPr b="1" dirty="0"/>
              <a:t>bilingual survey </a:t>
            </a:r>
            <a:r>
              <a:rPr dirty="0"/>
              <a:t>in English and Spanish was distributed through emails to these instructors to collect demographic information, understanding towards SDL, and screen participants.</a:t>
            </a:r>
          </a:p>
          <a:p>
            <a:pPr marL="342900" indent="-342900">
              <a:spcBef>
                <a:spcPts val="1800"/>
              </a:spcBef>
              <a:buClr>
                <a:srgbClr val="7F7F7F"/>
              </a:buClr>
              <a:buSzPts val="1800"/>
              <a:buAutoNum type="arabicPeriod"/>
              <a:defRPr sz="1800">
                <a:solidFill>
                  <a:srgbClr val="404041"/>
                </a:solidFill>
              </a:defRPr>
            </a:pPr>
            <a:r>
              <a:rPr dirty="0"/>
              <a:t>The criteria for selecting these participants were that they should have </a:t>
            </a:r>
            <a:r>
              <a:rPr b="1" dirty="0"/>
              <a:t>designed at least one MOOC</a:t>
            </a:r>
            <a:r>
              <a:rPr dirty="0"/>
              <a:t>.</a:t>
            </a:r>
          </a:p>
          <a:p>
            <a:pPr marL="342900" indent="-342900">
              <a:spcBef>
                <a:spcPts val="1800"/>
              </a:spcBef>
              <a:buClr>
                <a:srgbClr val="7F7F7F"/>
              </a:buClr>
              <a:buSzPts val="1800"/>
              <a:buAutoNum type="arabicPeriod"/>
              <a:defRPr sz="1800" b="1">
                <a:solidFill>
                  <a:srgbClr val="404041"/>
                </a:solidFill>
              </a:defRPr>
            </a:pPr>
            <a:r>
              <a:rPr dirty="0"/>
              <a:t>44 survey responses</a:t>
            </a:r>
            <a:r>
              <a:rPr b="0" dirty="0"/>
              <a:t> were collected, and </a:t>
            </a:r>
            <a:r>
              <a:rPr dirty="0"/>
              <a:t>11 instructors</a:t>
            </a:r>
            <a:r>
              <a:rPr b="0" dirty="0"/>
              <a:t> accepted for the interview invitation. </a:t>
            </a:r>
          </a:p>
        </p:txBody>
      </p:sp>
      <p:pic>
        <p:nvPicPr>
          <p:cNvPr id="235" name="Google Shape;204;p26" descr="Google Shape;204;p26"/>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Google Shape;209;p27"/>
          <p:cNvSpPr txBox="1">
            <a:spLocks noGrp="1"/>
          </p:cNvSpPr>
          <p:nvPr>
            <p:ph type="title"/>
          </p:nvPr>
        </p:nvSpPr>
        <p:spPr>
          <a:xfrm>
            <a:off x="404375" y="201237"/>
            <a:ext cx="5524800" cy="779401"/>
          </a:xfrm>
          <a:prstGeom prst="rect">
            <a:avLst/>
          </a:prstGeom>
        </p:spPr>
        <p:txBody>
          <a:bodyPr/>
          <a:lstStyle>
            <a:lvl1pPr>
              <a:defRPr sz="3200"/>
            </a:lvl1pPr>
          </a:lstStyle>
          <a:p>
            <a:r>
              <a:t>Participants Demographics</a:t>
            </a:r>
          </a:p>
        </p:txBody>
      </p:sp>
      <p:sp>
        <p:nvSpPr>
          <p:cNvPr id="240" name="Google Shape;210;p27"/>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METHOD</a:t>
            </a:r>
          </a:p>
        </p:txBody>
      </p:sp>
      <p:graphicFrame>
        <p:nvGraphicFramePr>
          <p:cNvPr id="241" name="Google Shape;211;p27"/>
          <p:cNvGraphicFramePr/>
          <p:nvPr>
            <p:extLst>
              <p:ext uri="{D42A27DB-BD31-4B8C-83A1-F6EECF244321}">
                <p14:modId xmlns:p14="http://schemas.microsoft.com/office/powerpoint/2010/main" val="2487123538"/>
              </p:ext>
            </p:extLst>
          </p:nvPr>
        </p:nvGraphicFramePr>
        <p:xfrm>
          <a:off x="1299950" y="926134"/>
          <a:ext cx="6544100" cy="4114715"/>
        </p:xfrm>
        <a:graphic>
          <a:graphicData uri="http://schemas.openxmlformats.org/drawingml/2006/table">
            <a:tbl>
              <a:tblPr>
                <a:tableStyleId>{4C3C2611-4C71-4FC5-86AE-919BDF0F9419}</a:tableStyleId>
              </a:tblPr>
              <a:tblGrid>
                <a:gridCol w="1636025">
                  <a:extLst>
                    <a:ext uri="{9D8B030D-6E8A-4147-A177-3AD203B41FA5}">
                      <a16:colId xmlns:a16="http://schemas.microsoft.com/office/drawing/2014/main" val="20000"/>
                    </a:ext>
                  </a:extLst>
                </a:gridCol>
                <a:gridCol w="1636025">
                  <a:extLst>
                    <a:ext uri="{9D8B030D-6E8A-4147-A177-3AD203B41FA5}">
                      <a16:colId xmlns:a16="http://schemas.microsoft.com/office/drawing/2014/main" val="20001"/>
                    </a:ext>
                  </a:extLst>
                </a:gridCol>
                <a:gridCol w="1636025">
                  <a:extLst>
                    <a:ext uri="{9D8B030D-6E8A-4147-A177-3AD203B41FA5}">
                      <a16:colId xmlns:a16="http://schemas.microsoft.com/office/drawing/2014/main" val="20002"/>
                    </a:ext>
                  </a:extLst>
                </a:gridCol>
                <a:gridCol w="1636025">
                  <a:extLst>
                    <a:ext uri="{9D8B030D-6E8A-4147-A177-3AD203B41FA5}">
                      <a16:colId xmlns:a16="http://schemas.microsoft.com/office/drawing/2014/main" val="20003"/>
                    </a:ext>
                  </a:extLst>
                </a:gridCol>
              </a:tblGrid>
              <a:tr h="335275">
                <a:tc>
                  <a:txBody>
                    <a:bodyPr/>
                    <a:lstStyle/>
                    <a:p>
                      <a:pPr algn="l">
                        <a:defRPr sz="1800"/>
                      </a:pPr>
                      <a:r>
                        <a:rPr sz="1000" b="1"/>
                        <a:t>Name</a:t>
                      </a:r>
                    </a:p>
                  </a:txBody>
                  <a:tcPr marL="91425" marR="91425" marT="91425" marB="91425" horzOverflow="overflow"/>
                </a:tc>
                <a:tc>
                  <a:txBody>
                    <a:bodyPr/>
                    <a:lstStyle/>
                    <a:p>
                      <a:pPr algn="l">
                        <a:defRPr sz="1800"/>
                      </a:pPr>
                      <a:r>
                        <a:rPr sz="1000" b="1"/>
                        <a:t>Gender</a:t>
                      </a:r>
                    </a:p>
                  </a:txBody>
                  <a:tcPr marL="91425" marR="91425" marT="91425" marB="91425" horzOverflow="overflow"/>
                </a:tc>
                <a:tc>
                  <a:txBody>
                    <a:bodyPr/>
                    <a:lstStyle/>
                    <a:p>
                      <a:pPr algn="l">
                        <a:defRPr sz="1800"/>
                      </a:pPr>
                      <a:r>
                        <a:rPr sz="1000" b="1" dirty="0"/>
                        <a:t>Country</a:t>
                      </a:r>
                    </a:p>
                  </a:txBody>
                  <a:tcPr marL="91425" marR="91425" marT="91425" marB="91425" horzOverflow="overflow"/>
                </a:tc>
                <a:tc>
                  <a:txBody>
                    <a:bodyPr/>
                    <a:lstStyle/>
                    <a:p>
                      <a:pPr>
                        <a:defRPr sz="1800"/>
                      </a:pPr>
                      <a:r>
                        <a:rPr sz="1000" b="1"/>
                        <a:t># of MOOCs taught</a:t>
                      </a:r>
                    </a:p>
                  </a:txBody>
                  <a:tcPr marL="91425" marR="91425" marT="91425" marB="91425" horzOverflow="overflow"/>
                </a:tc>
                <a:extLst>
                  <a:ext uri="{0D108BD9-81ED-4DB2-BD59-A6C34878D82A}">
                    <a16:rowId xmlns:a16="http://schemas.microsoft.com/office/drawing/2014/main" val="10000"/>
                  </a:ext>
                </a:extLst>
              </a:tr>
              <a:tr h="335275">
                <a:tc>
                  <a:txBody>
                    <a:bodyPr/>
                    <a:lstStyle/>
                    <a:p>
                      <a:pPr algn="l">
                        <a:defRPr sz="1800"/>
                      </a:pPr>
                      <a:r>
                        <a:rPr sz="1000"/>
                        <a:t>Alejandro</a:t>
                      </a:r>
                    </a:p>
                  </a:txBody>
                  <a:tcPr marL="91425" marR="91425" marT="91425" marB="91425" horzOverflow="overflow"/>
                </a:tc>
                <a:tc>
                  <a:txBody>
                    <a:bodyPr/>
                    <a:lstStyle/>
                    <a:p>
                      <a:pPr algn="l">
                        <a:defRPr sz="1800"/>
                      </a:pPr>
                      <a:r>
                        <a:rPr sz="1000"/>
                        <a:t>Male</a:t>
                      </a:r>
                    </a:p>
                  </a:txBody>
                  <a:tcPr marL="91425" marR="91425" marT="91425" marB="91425" horzOverflow="overflow"/>
                </a:tc>
                <a:tc>
                  <a:txBody>
                    <a:bodyPr/>
                    <a:lstStyle/>
                    <a:p>
                      <a:pPr algn="l">
                        <a:defRPr sz="1800"/>
                      </a:pPr>
                      <a:r>
                        <a:rPr sz="1000"/>
                        <a:t>Colombia</a:t>
                      </a:r>
                    </a:p>
                  </a:txBody>
                  <a:tcPr marL="91425" marR="91425" marT="91425" marB="91425" horzOverflow="overflow"/>
                </a:tc>
                <a:tc>
                  <a:txBody>
                    <a:bodyPr/>
                    <a:lstStyle/>
                    <a:p>
                      <a:pPr>
                        <a:defRPr sz="1800"/>
                      </a:pPr>
                      <a:r>
                        <a:rPr sz="1000"/>
                        <a:t>1</a:t>
                      </a:r>
                    </a:p>
                  </a:txBody>
                  <a:tcPr marL="91425" marR="91425" marT="91425" marB="91425" horzOverflow="overflow"/>
                </a:tc>
                <a:extLst>
                  <a:ext uri="{0D108BD9-81ED-4DB2-BD59-A6C34878D82A}">
                    <a16:rowId xmlns:a16="http://schemas.microsoft.com/office/drawing/2014/main" val="10001"/>
                  </a:ext>
                </a:extLst>
              </a:tr>
              <a:tr h="335275">
                <a:tc>
                  <a:txBody>
                    <a:bodyPr/>
                    <a:lstStyle/>
                    <a:p>
                      <a:pPr algn="l">
                        <a:defRPr sz="1800"/>
                      </a:pPr>
                      <a:r>
                        <a:rPr sz="1000"/>
                        <a:t>Bruno</a:t>
                      </a:r>
                    </a:p>
                  </a:txBody>
                  <a:tcPr marL="91425" marR="91425" marT="91425" marB="91425" horzOverflow="overflow"/>
                </a:tc>
                <a:tc>
                  <a:txBody>
                    <a:bodyPr/>
                    <a:lstStyle/>
                    <a:p>
                      <a:pPr algn="l">
                        <a:defRPr sz="1800"/>
                      </a:pPr>
                      <a:r>
                        <a:rPr sz="1000"/>
                        <a:t>Male</a:t>
                      </a:r>
                    </a:p>
                  </a:txBody>
                  <a:tcPr marL="91425" marR="91425" marT="91425" marB="91425" horzOverflow="overflow"/>
                </a:tc>
                <a:tc>
                  <a:txBody>
                    <a:bodyPr/>
                    <a:lstStyle/>
                    <a:p>
                      <a:pPr algn="l">
                        <a:defRPr sz="1800"/>
                      </a:pPr>
                      <a:r>
                        <a:rPr sz="1000"/>
                        <a:t>Argentina</a:t>
                      </a:r>
                    </a:p>
                  </a:txBody>
                  <a:tcPr marL="91425" marR="91425" marT="91425" marB="91425" horzOverflow="overflow"/>
                </a:tc>
                <a:tc>
                  <a:txBody>
                    <a:bodyPr/>
                    <a:lstStyle/>
                    <a:p>
                      <a:pPr>
                        <a:defRPr sz="1800"/>
                      </a:pPr>
                      <a:r>
                        <a:rPr sz="1000"/>
                        <a:t>more than 5</a:t>
                      </a:r>
                    </a:p>
                  </a:txBody>
                  <a:tcPr marL="91425" marR="91425" marT="91425" marB="91425" horzOverflow="overflow"/>
                </a:tc>
                <a:extLst>
                  <a:ext uri="{0D108BD9-81ED-4DB2-BD59-A6C34878D82A}">
                    <a16:rowId xmlns:a16="http://schemas.microsoft.com/office/drawing/2014/main" val="10002"/>
                  </a:ext>
                </a:extLst>
              </a:tr>
              <a:tr h="335275">
                <a:tc>
                  <a:txBody>
                    <a:bodyPr/>
                    <a:lstStyle/>
                    <a:p>
                      <a:pPr algn="l">
                        <a:lnSpc>
                          <a:spcPct val="160000"/>
                        </a:lnSpc>
                        <a:spcBef>
                          <a:spcPts val="1100"/>
                        </a:spcBef>
                        <a:defRPr sz="1800"/>
                      </a:pPr>
                      <a:r>
                        <a:rPr sz="1000"/>
                        <a:t>Christopher</a:t>
                      </a:r>
                    </a:p>
                  </a:txBody>
                  <a:tcPr marL="91425" marR="91425" marT="91425" marB="91425" horzOverflow="overflow"/>
                </a:tc>
                <a:tc>
                  <a:txBody>
                    <a:bodyPr/>
                    <a:lstStyle/>
                    <a:p>
                      <a:pPr algn="l">
                        <a:defRPr sz="1800"/>
                      </a:pPr>
                      <a:r>
                        <a:rPr sz="1000"/>
                        <a:t>Male</a:t>
                      </a:r>
                    </a:p>
                  </a:txBody>
                  <a:tcPr marL="91425" marR="91425" marT="91425" marB="91425" horzOverflow="overflow"/>
                </a:tc>
                <a:tc>
                  <a:txBody>
                    <a:bodyPr/>
                    <a:lstStyle/>
                    <a:p>
                      <a:pPr algn="l">
                        <a:defRPr sz="1800"/>
                      </a:pPr>
                      <a:r>
                        <a:rPr sz="1000"/>
                        <a:t>Colombia</a:t>
                      </a:r>
                    </a:p>
                  </a:txBody>
                  <a:tcPr marL="91425" marR="91425" marT="91425" marB="91425" horzOverflow="overflow"/>
                </a:tc>
                <a:tc>
                  <a:txBody>
                    <a:bodyPr/>
                    <a:lstStyle/>
                    <a:p>
                      <a:pPr>
                        <a:defRPr sz="1800"/>
                      </a:pPr>
                      <a:r>
                        <a:rPr sz="1000"/>
                        <a:t>2</a:t>
                      </a:r>
                    </a:p>
                  </a:txBody>
                  <a:tcPr marL="91425" marR="91425" marT="91425" marB="91425" horzOverflow="overflow"/>
                </a:tc>
                <a:extLst>
                  <a:ext uri="{0D108BD9-81ED-4DB2-BD59-A6C34878D82A}">
                    <a16:rowId xmlns:a16="http://schemas.microsoft.com/office/drawing/2014/main" val="10003"/>
                  </a:ext>
                </a:extLst>
              </a:tr>
              <a:tr h="335275">
                <a:tc>
                  <a:txBody>
                    <a:bodyPr/>
                    <a:lstStyle/>
                    <a:p>
                      <a:pPr algn="l">
                        <a:defRPr sz="1800"/>
                      </a:pPr>
                      <a:r>
                        <a:rPr sz="1000"/>
                        <a:t>Daniela</a:t>
                      </a:r>
                    </a:p>
                  </a:txBody>
                  <a:tcPr marL="91425" marR="91425" marT="91425" marB="91425" horzOverflow="overflow"/>
                </a:tc>
                <a:tc>
                  <a:txBody>
                    <a:bodyPr/>
                    <a:lstStyle/>
                    <a:p>
                      <a:pPr algn="l">
                        <a:defRPr sz="1800"/>
                      </a:pPr>
                      <a:r>
                        <a:rPr sz="1000"/>
                        <a:t>Female</a:t>
                      </a:r>
                    </a:p>
                  </a:txBody>
                  <a:tcPr marL="91425" marR="91425" marT="91425" marB="91425" horzOverflow="overflow"/>
                </a:tc>
                <a:tc>
                  <a:txBody>
                    <a:bodyPr/>
                    <a:lstStyle/>
                    <a:p>
                      <a:pPr algn="l">
                        <a:defRPr sz="1800"/>
                      </a:pPr>
                      <a:r>
                        <a:rPr sz="1000"/>
                        <a:t>Colombia</a:t>
                      </a:r>
                    </a:p>
                  </a:txBody>
                  <a:tcPr marL="91425" marR="91425" marT="91425" marB="91425" horzOverflow="overflow"/>
                </a:tc>
                <a:tc>
                  <a:txBody>
                    <a:bodyPr/>
                    <a:lstStyle/>
                    <a:p>
                      <a:pPr>
                        <a:defRPr sz="1800"/>
                      </a:pPr>
                      <a:r>
                        <a:rPr sz="1000"/>
                        <a:t>1</a:t>
                      </a:r>
                    </a:p>
                  </a:txBody>
                  <a:tcPr marL="91425" marR="91425" marT="91425" marB="91425" horzOverflow="overflow"/>
                </a:tc>
                <a:extLst>
                  <a:ext uri="{0D108BD9-81ED-4DB2-BD59-A6C34878D82A}">
                    <a16:rowId xmlns:a16="http://schemas.microsoft.com/office/drawing/2014/main" val="10004"/>
                  </a:ext>
                </a:extLst>
              </a:tr>
              <a:tr h="335275">
                <a:tc>
                  <a:txBody>
                    <a:bodyPr/>
                    <a:lstStyle/>
                    <a:p>
                      <a:pPr algn="l">
                        <a:defRPr sz="1800"/>
                      </a:pPr>
                      <a:r>
                        <a:rPr sz="1000"/>
                        <a:t>Echa</a:t>
                      </a:r>
                    </a:p>
                  </a:txBody>
                  <a:tcPr marL="91425" marR="91425" marT="91425" marB="91425" horzOverflow="overflow"/>
                </a:tc>
                <a:tc>
                  <a:txBody>
                    <a:bodyPr/>
                    <a:lstStyle/>
                    <a:p>
                      <a:pPr algn="l">
                        <a:defRPr sz="1800"/>
                      </a:pPr>
                      <a:r>
                        <a:rPr sz="1000"/>
                        <a:t>Female</a:t>
                      </a:r>
                    </a:p>
                  </a:txBody>
                  <a:tcPr marL="91425" marR="91425" marT="91425" marB="91425" horzOverflow="overflow"/>
                </a:tc>
                <a:tc>
                  <a:txBody>
                    <a:bodyPr/>
                    <a:lstStyle/>
                    <a:p>
                      <a:pPr algn="l">
                        <a:defRPr sz="1800"/>
                      </a:pPr>
                      <a:r>
                        <a:rPr sz="1000"/>
                        <a:t>Colombia</a:t>
                      </a:r>
                    </a:p>
                  </a:txBody>
                  <a:tcPr marL="91425" marR="91425" marT="91425" marB="91425" horzOverflow="overflow"/>
                </a:tc>
                <a:tc>
                  <a:txBody>
                    <a:bodyPr/>
                    <a:lstStyle/>
                    <a:p>
                      <a:pPr>
                        <a:defRPr sz="1800"/>
                      </a:pPr>
                      <a:r>
                        <a:rPr sz="1000"/>
                        <a:t>2</a:t>
                      </a:r>
                    </a:p>
                  </a:txBody>
                  <a:tcPr marL="91425" marR="91425" marT="91425" marB="91425" horzOverflow="overflow"/>
                </a:tc>
                <a:extLst>
                  <a:ext uri="{0D108BD9-81ED-4DB2-BD59-A6C34878D82A}">
                    <a16:rowId xmlns:a16="http://schemas.microsoft.com/office/drawing/2014/main" val="10005"/>
                  </a:ext>
                </a:extLst>
              </a:tr>
              <a:tr h="335275">
                <a:tc>
                  <a:txBody>
                    <a:bodyPr/>
                    <a:lstStyle/>
                    <a:p>
                      <a:pPr algn="l">
                        <a:defRPr sz="1800"/>
                      </a:pPr>
                      <a:r>
                        <a:rPr sz="1000"/>
                        <a:t>Felipe</a:t>
                      </a:r>
                    </a:p>
                  </a:txBody>
                  <a:tcPr marL="91425" marR="91425" marT="91425" marB="91425" horzOverflow="overflow"/>
                </a:tc>
                <a:tc>
                  <a:txBody>
                    <a:bodyPr/>
                    <a:lstStyle/>
                    <a:p>
                      <a:pPr algn="l">
                        <a:defRPr sz="1800"/>
                      </a:pPr>
                      <a:r>
                        <a:rPr sz="1000"/>
                        <a:t>Male</a:t>
                      </a:r>
                    </a:p>
                  </a:txBody>
                  <a:tcPr marL="91425" marR="91425" marT="91425" marB="91425" horzOverflow="overflow"/>
                </a:tc>
                <a:tc>
                  <a:txBody>
                    <a:bodyPr/>
                    <a:lstStyle/>
                    <a:p>
                      <a:pPr algn="l">
                        <a:defRPr sz="1800"/>
                      </a:pPr>
                      <a:r>
                        <a:rPr sz="1000"/>
                        <a:t>Brazil</a:t>
                      </a:r>
                    </a:p>
                  </a:txBody>
                  <a:tcPr marL="91425" marR="91425" marT="91425" marB="91425" horzOverflow="overflow"/>
                </a:tc>
                <a:tc>
                  <a:txBody>
                    <a:bodyPr/>
                    <a:lstStyle/>
                    <a:p>
                      <a:pPr>
                        <a:defRPr sz="1800"/>
                      </a:pPr>
                      <a:r>
                        <a:rPr sz="1000"/>
                        <a:t>1</a:t>
                      </a:r>
                    </a:p>
                  </a:txBody>
                  <a:tcPr marL="91425" marR="91425" marT="91425" marB="91425" horzOverflow="overflow"/>
                </a:tc>
                <a:extLst>
                  <a:ext uri="{0D108BD9-81ED-4DB2-BD59-A6C34878D82A}">
                    <a16:rowId xmlns:a16="http://schemas.microsoft.com/office/drawing/2014/main" val="10006"/>
                  </a:ext>
                </a:extLst>
              </a:tr>
              <a:tr h="335275">
                <a:tc>
                  <a:txBody>
                    <a:bodyPr/>
                    <a:lstStyle/>
                    <a:p>
                      <a:pPr algn="l">
                        <a:defRPr sz="1800"/>
                      </a:pPr>
                      <a:r>
                        <a:rPr sz="1000"/>
                        <a:t>Gavino</a:t>
                      </a:r>
                    </a:p>
                  </a:txBody>
                  <a:tcPr marL="91425" marR="91425" marT="91425" marB="91425" horzOverflow="overflow"/>
                </a:tc>
                <a:tc>
                  <a:txBody>
                    <a:bodyPr/>
                    <a:lstStyle/>
                    <a:p>
                      <a:pPr algn="l">
                        <a:defRPr sz="1800"/>
                      </a:pPr>
                      <a:r>
                        <a:rPr sz="1000"/>
                        <a:t>Male</a:t>
                      </a:r>
                    </a:p>
                  </a:txBody>
                  <a:tcPr marL="91425" marR="91425" marT="91425" marB="91425" horzOverflow="overflow"/>
                </a:tc>
                <a:tc>
                  <a:txBody>
                    <a:bodyPr/>
                    <a:lstStyle/>
                    <a:p>
                      <a:pPr algn="l">
                        <a:defRPr sz="1800"/>
                      </a:pPr>
                      <a:r>
                        <a:rPr sz="1000"/>
                        <a:t>Colombia</a:t>
                      </a:r>
                    </a:p>
                  </a:txBody>
                  <a:tcPr marL="91425" marR="91425" marT="91425" marB="91425" horzOverflow="overflow"/>
                </a:tc>
                <a:tc>
                  <a:txBody>
                    <a:bodyPr/>
                    <a:lstStyle/>
                    <a:p>
                      <a:pPr>
                        <a:defRPr sz="1800"/>
                      </a:pPr>
                      <a:r>
                        <a:rPr sz="1000"/>
                        <a:t>2</a:t>
                      </a:r>
                    </a:p>
                  </a:txBody>
                  <a:tcPr marL="91425" marR="91425" marT="91425" marB="91425" horzOverflow="overflow"/>
                </a:tc>
                <a:extLst>
                  <a:ext uri="{0D108BD9-81ED-4DB2-BD59-A6C34878D82A}">
                    <a16:rowId xmlns:a16="http://schemas.microsoft.com/office/drawing/2014/main" val="10007"/>
                  </a:ext>
                </a:extLst>
              </a:tr>
              <a:tr h="335275">
                <a:tc>
                  <a:txBody>
                    <a:bodyPr/>
                    <a:lstStyle/>
                    <a:p>
                      <a:pPr algn="l">
                        <a:defRPr sz="1800"/>
                      </a:pPr>
                      <a:r>
                        <a:rPr sz="1000"/>
                        <a:t>Hernán</a:t>
                      </a:r>
                    </a:p>
                  </a:txBody>
                  <a:tcPr marL="91425" marR="91425" marT="91425" marB="91425" horzOverflow="overflow"/>
                </a:tc>
                <a:tc>
                  <a:txBody>
                    <a:bodyPr/>
                    <a:lstStyle/>
                    <a:p>
                      <a:pPr algn="l">
                        <a:defRPr sz="1800"/>
                      </a:pPr>
                      <a:r>
                        <a:rPr sz="1000"/>
                        <a:t>Male</a:t>
                      </a:r>
                    </a:p>
                  </a:txBody>
                  <a:tcPr marL="91425" marR="91425" marT="91425" marB="91425" horzOverflow="overflow"/>
                </a:tc>
                <a:tc>
                  <a:txBody>
                    <a:bodyPr/>
                    <a:lstStyle/>
                    <a:p>
                      <a:pPr algn="l">
                        <a:defRPr sz="1800"/>
                      </a:pPr>
                      <a:r>
                        <a:rPr sz="1000"/>
                        <a:t>Brazil </a:t>
                      </a:r>
                    </a:p>
                  </a:txBody>
                  <a:tcPr marL="91425" marR="91425" marT="91425" marB="91425" horzOverflow="overflow"/>
                </a:tc>
                <a:tc>
                  <a:txBody>
                    <a:bodyPr/>
                    <a:lstStyle/>
                    <a:p>
                      <a:pPr>
                        <a:defRPr sz="1800"/>
                      </a:pPr>
                      <a:r>
                        <a:rPr sz="1000"/>
                        <a:t>4</a:t>
                      </a:r>
                    </a:p>
                  </a:txBody>
                  <a:tcPr marL="91425" marR="91425" marT="91425" marB="91425" horzOverflow="overflow"/>
                </a:tc>
                <a:extLst>
                  <a:ext uri="{0D108BD9-81ED-4DB2-BD59-A6C34878D82A}">
                    <a16:rowId xmlns:a16="http://schemas.microsoft.com/office/drawing/2014/main" val="10008"/>
                  </a:ext>
                </a:extLst>
              </a:tr>
              <a:tr h="335275">
                <a:tc>
                  <a:txBody>
                    <a:bodyPr/>
                    <a:lstStyle/>
                    <a:p>
                      <a:pPr algn="l">
                        <a:defRPr sz="1800"/>
                      </a:pPr>
                      <a:r>
                        <a:rPr sz="1000"/>
                        <a:t>Ignacio</a:t>
                      </a:r>
                    </a:p>
                  </a:txBody>
                  <a:tcPr marL="91425" marR="91425" marT="91425" marB="91425" horzOverflow="overflow"/>
                </a:tc>
                <a:tc>
                  <a:txBody>
                    <a:bodyPr/>
                    <a:lstStyle/>
                    <a:p>
                      <a:pPr algn="l">
                        <a:defRPr sz="1800"/>
                      </a:pPr>
                      <a:r>
                        <a:rPr sz="1000"/>
                        <a:t>Male</a:t>
                      </a:r>
                    </a:p>
                  </a:txBody>
                  <a:tcPr marL="91425" marR="91425" marT="91425" marB="91425" horzOverflow="overflow"/>
                </a:tc>
                <a:tc>
                  <a:txBody>
                    <a:bodyPr/>
                    <a:lstStyle/>
                    <a:p>
                      <a:pPr algn="l">
                        <a:defRPr sz="1800"/>
                      </a:pPr>
                      <a:r>
                        <a:rPr sz="1000"/>
                        <a:t>Colombia</a:t>
                      </a:r>
                    </a:p>
                  </a:txBody>
                  <a:tcPr marL="91425" marR="91425" marT="91425" marB="91425" horzOverflow="overflow"/>
                </a:tc>
                <a:tc>
                  <a:txBody>
                    <a:bodyPr/>
                    <a:lstStyle/>
                    <a:p>
                      <a:pPr>
                        <a:defRPr sz="1800"/>
                      </a:pPr>
                      <a:r>
                        <a:rPr sz="1000"/>
                        <a:t>1</a:t>
                      </a:r>
                    </a:p>
                  </a:txBody>
                  <a:tcPr marL="91425" marR="91425" marT="91425" marB="91425" horzOverflow="overflow"/>
                </a:tc>
                <a:extLst>
                  <a:ext uri="{0D108BD9-81ED-4DB2-BD59-A6C34878D82A}">
                    <a16:rowId xmlns:a16="http://schemas.microsoft.com/office/drawing/2014/main" val="10009"/>
                  </a:ext>
                </a:extLst>
              </a:tr>
              <a:tr h="335275">
                <a:tc>
                  <a:txBody>
                    <a:bodyPr/>
                    <a:lstStyle/>
                    <a:p>
                      <a:pPr algn="l">
                        <a:defRPr sz="1800"/>
                      </a:pPr>
                      <a:r>
                        <a:rPr sz="1000"/>
                        <a:t>Jorge</a:t>
                      </a:r>
                    </a:p>
                  </a:txBody>
                  <a:tcPr marL="91425" marR="91425" marT="91425" marB="91425" horzOverflow="overflow"/>
                </a:tc>
                <a:tc>
                  <a:txBody>
                    <a:bodyPr/>
                    <a:lstStyle/>
                    <a:p>
                      <a:pPr algn="l">
                        <a:defRPr sz="1800"/>
                      </a:pPr>
                      <a:r>
                        <a:rPr sz="1000"/>
                        <a:t>Male</a:t>
                      </a:r>
                    </a:p>
                  </a:txBody>
                  <a:tcPr marL="91425" marR="91425" marT="91425" marB="91425" horzOverflow="overflow"/>
                </a:tc>
                <a:tc>
                  <a:txBody>
                    <a:bodyPr/>
                    <a:lstStyle/>
                    <a:p>
                      <a:pPr algn="l">
                        <a:defRPr sz="1800"/>
                      </a:pPr>
                      <a:r>
                        <a:rPr sz="1000"/>
                        <a:t>Chile</a:t>
                      </a:r>
                    </a:p>
                  </a:txBody>
                  <a:tcPr marL="91425" marR="91425" marT="91425" marB="91425" horzOverflow="overflow"/>
                </a:tc>
                <a:tc>
                  <a:txBody>
                    <a:bodyPr/>
                    <a:lstStyle/>
                    <a:p>
                      <a:pPr>
                        <a:defRPr sz="1800"/>
                      </a:pPr>
                      <a:r>
                        <a:rPr sz="1000"/>
                        <a:t>3</a:t>
                      </a:r>
                    </a:p>
                  </a:txBody>
                  <a:tcPr marL="91425" marR="91425" marT="91425" marB="91425" horzOverflow="overflow"/>
                </a:tc>
                <a:extLst>
                  <a:ext uri="{0D108BD9-81ED-4DB2-BD59-A6C34878D82A}">
                    <a16:rowId xmlns:a16="http://schemas.microsoft.com/office/drawing/2014/main" val="10010"/>
                  </a:ext>
                </a:extLst>
              </a:tr>
              <a:tr h="335275">
                <a:tc>
                  <a:txBody>
                    <a:bodyPr/>
                    <a:lstStyle/>
                    <a:p>
                      <a:pPr algn="l">
                        <a:defRPr sz="1800"/>
                      </a:pPr>
                      <a:r>
                        <a:rPr sz="1000"/>
                        <a:t>Keiman</a:t>
                      </a:r>
                    </a:p>
                  </a:txBody>
                  <a:tcPr marL="91425" marR="91425" marT="91425" marB="91425" horzOverflow="overflow"/>
                </a:tc>
                <a:tc>
                  <a:txBody>
                    <a:bodyPr/>
                    <a:lstStyle/>
                    <a:p>
                      <a:pPr algn="l">
                        <a:defRPr sz="1800"/>
                      </a:pPr>
                      <a:r>
                        <a:rPr sz="1000"/>
                        <a:t>Male</a:t>
                      </a:r>
                    </a:p>
                  </a:txBody>
                  <a:tcPr marL="91425" marR="91425" marT="91425" marB="91425" horzOverflow="overflow"/>
                </a:tc>
                <a:tc>
                  <a:txBody>
                    <a:bodyPr/>
                    <a:lstStyle/>
                    <a:p>
                      <a:pPr algn="l">
                        <a:defRPr sz="1800"/>
                      </a:pPr>
                      <a:r>
                        <a:rPr sz="1000"/>
                        <a:t>Chile</a:t>
                      </a:r>
                    </a:p>
                  </a:txBody>
                  <a:tcPr marL="91425" marR="91425" marT="91425" marB="91425" horzOverflow="overflow"/>
                </a:tc>
                <a:tc>
                  <a:txBody>
                    <a:bodyPr/>
                    <a:lstStyle/>
                    <a:p>
                      <a:pPr>
                        <a:defRPr sz="1800"/>
                      </a:pPr>
                      <a:r>
                        <a:rPr sz="1000" dirty="0"/>
                        <a:t>1</a:t>
                      </a:r>
                    </a:p>
                  </a:txBody>
                  <a:tcPr marL="91425" marR="91425" marT="91425" marB="91425" horzOverflow="overflow"/>
                </a:tc>
                <a:extLst>
                  <a:ext uri="{0D108BD9-81ED-4DB2-BD59-A6C34878D82A}">
                    <a16:rowId xmlns:a16="http://schemas.microsoft.com/office/drawing/2014/main" val="10011"/>
                  </a:ext>
                </a:extLst>
              </a:tr>
            </a:tbl>
          </a:graphicData>
        </a:graphic>
      </p:graphicFrame>
      <p:pic>
        <p:nvPicPr>
          <p:cNvPr id="242" name="Google Shape;212;p27" descr="Google Shape;212;p27"/>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Google Shape;217;p28"/>
          <p:cNvSpPr txBox="1">
            <a:spLocks noGrp="1"/>
          </p:cNvSpPr>
          <p:nvPr>
            <p:ph type="title" idx="4294967295"/>
          </p:nvPr>
        </p:nvSpPr>
        <p:spPr>
          <a:xfrm>
            <a:off x="431949" y="333675"/>
            <a:ext cx="7767902" cy="779401"/>
          </a:xfrm>
          <a:prstGeom prst="rect">
            <a:avLst/>
          </a:prstGeom>
        </p:spPr>
        <p:txBody>
          <a:bodyPr/>
          <a:lstStyle/>
          <a:p>
            <a:r>
              <a:t>Instrument</a:t>
            </a:r>
          </a:p>
        </p:txBody>
      </p:sp>
      <p:sp>
        <p:nvSpPr>
          <p:cNvPr id="247" name="Google Shape;218;p28"/>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METHOD</a:t>
            </a:r>
          </a:p>
        </p:txBody>
      </p:sp>
      <p:sp>
        <p:nvSpPr>
          <p:cNvPr id="248" name="Google Shape;219;p28"/>
          <p:cNvSpPr txBox="1"/>
          <p:nvPr/>
        </p:nvSpPr>
        <p:spPr>
          <a:xfrm>
            <a:off x="554299" y="1031691"/>
            <a:ext cx="8399121" cy="33352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marL="342900" indent="-342900">
              <a:lnSpc>
                <a:spcPct val="115000"/>
              </a:lnSpc>
              <a:spcBef>
                <a:spcPts val="1800"/>
              </a:spcBef>
              <a:buClr>
                <a:srgbClr val="7F7F7F"/>
              </a:buClr>
              <a:buSzPts val="1800"/>
              <a:buAutoNum type="arabicPeriod"/>
              <a:defRPr sz="1800">
                <a:solidFill>
                  <a:srgbClr val="404041"/>
                </a:solidFill>
              </a:defRPr>
            </a:pPr>
            <a:r>
              <a:rPr dirty="0"/>
              <a:t>The interview instrument was adapted from the Zhu et al. (2019, 2020) study, which investigated MOOC instructors' practices to facilitate student SDL, which was based on Garrison's (1997) conceptual framework. </a:t>
            </a:r>
          </a:p>
          <a:p>
            <a:pPr marL="342900" indent="-342900">
              <a:lnSpc>
                <a:spcPct val="115000"/>
              </a:lnSpc>
              <a:spcBef>
                <a:spcPts val="1800"/>
              </a:spcBef>
              <a:buClr>
                <a:srgbClr val="7F7F7F"/>
              </a:buClr>
              <a:buSzPts val="1800"/>
              <a:buAutoNum type="arabicPeriod"/>
              <a:defRPr sz="1800">
                <a:solidFill>
                  <a:srgbClr val="404041"/>
                </a:solidFill>
              </a:defRPr>
            </a:pPr>
            <a:r>
              <a:rPr dirty="0"/>
              <a:t>The </a:t>
            </a:r>
            <a:r>
              <a:rPr b="1" dirty="0"/>
              <a:t>semi-structured interview </a:t>
            </a:r>
            <a:r>
              <a:rPr dirty="0"/>
              <a:t>protocol included: </a:t>
            </a:r>
          </a:p>
          <a:p>
            <a:pPr marL="742950" lvl="1" indent="-298450">
              <a:lnSpc>
                <a:spcPct val="115000"/>
              </a:lnSpc>
              <a:buClr>
                <a:srgbClr val="7F7F7F"/>
              </a:buClr>
              <a:buSzPts val="1800"/>
              <a:buFont typeface="Arial"/>
              <a:buChar char="–"/>
              <a:defRPr sz="1800">
                <a:solidFill>
                  <a:srgbClr val="404041"/>
                </a:solidFill>
              </a:defRPr>
            </a:pPr>
            <a:r>
              <a:rPr dirty="0"/>
              <a:t>The consent information</a:t>
            </a:r>
          </a:p>
          <a:p>
            <a:pPr marL="742950" lvl="1" indent="-298450">
              <a:lnSpc>
                <a:spcPct val="115000"/>
              </a:lnSpc>
              <a:buClr>
                <a:srgbClr val="7F7F7F"/>
              </a:buClr>
              <a:buSzPts val="1800"/>
              <a:buFont typeface="Arial"/>
              <a:buChar char="–"/>
              <a:defRPr sz="1800">
                <a:solidFill>
                  <a:srgbClr val="404041"/>
                </a:solidFill>
              </a:defRPr>
            </a:pPr>
            <a:r>
              <a:rPr dirty="0"/>
              <a:t>Interviewees’ </a:t>
            </a:r>
            <a:r>
              <a:rPr b="1" dirty="0"/>
              <a:t>demographic</a:t>
            </a:r>
            <a:r>
              <a:rPr dirty="0"/>
              <a:t> questions</a:t>
            </a:r>
          </a:p>
          <a:p>
            <a:pPr marL="742950" lvl="1" indent="-298450">
              <a:lnSpc>
                <a:spcPct val="115000"/>
              </a:lnSpc>
              <a:buClr>
                <a:srgbClr val="7F7F7F"/>
              </a:buClr>
              <a:buSzPts val="1800"/>
              <a:buFont typeface="Arial"/>
              <a:buChar char="–"/>
              <a:defRPr sz="1800">
                <a:solidFill>
                  <a:srgbClr val="404041"/>
                </a:solidFill>
              </a:defRPr>
            </a:pPr>
            <a:r>
              <a:rPr dirty="0"/>
              <a:t>Questions about instructors’ </a:t>
            </a:r>
            <a:r>
              <a:rPr b="1" dirty="0"/>
              <a:t>perception</a:t>
            </a:r>
            <a:r>
              <a:rPr dirty="0"/>
              <a:t> of SDL and open education</a:t>
            </a:r>
          </a:p>
          <a:p>
            <a:pPr marL="742950" lvl="1" indent="-298450">
              <a:lnSpc>
                <a:spcPct val="115000"/>
              </a:lnSpc>
              <a:buClr>
                <a:srgbClr val="7F7F7F"/>
              </a:buClr>
              <a:buSzPts val="1800"/>
              <a:buFont typeface="Arial"/>
              <a:buChar char="–"/>
              <a:defRPr sz="1800">
                <a:solidFill>
                  <a:srgbClr val="404041"/>
                </a:solidFill>
              </a:defRPr>
            </a:pPr>
            <a:r>
              <a:rPr dirty="0"/>
              <a:t>Questions about </a:t>
            </a:r>
            <a:r>
              <a:rPr b="1" dirty="0"/>
              <a:t>specific perspectives</a:t>
            </a:r>
            <a:r>
              <a:rPr dirty="0"/>
              <a:t> of SDL based on Garrison (1997)</a:t>
            </a:r>
          </a:p>
          <a:p>
            <a:pPr marL="742950" lvl="1" indent="-298450">
              <a:lnSpc>
                <a:spcPct val="115000"/>
              </a:lnSpc>
              <a:buClr>
                <a:srgbClr val="7F7F7F"/>
              </a:buClr>
              <a:buSzPts val="1800"/>
              <a:buFont typeface="Arial"/>
              <a:buChar char="–"/>
              <a:defRPr sz="1800">
                <a:solidFill>
                  <a:srgbClr val="404041"/>
                </a:solidFill>
              </a:defRPr>
            </a:pPr>
            <a:r>
              <a:rPr dirty="0"/>
              <a:t>Questions about instructors’ </a:t>
            </a:r>
            <a:r>
              <a:rPr b="1" dirty="0"/>
              <a:t>professional development </a:t>
            </a:r>
            <a:r>
              <a:rPr dirty="0"/>
              <a:t>needs</a:t>
            </a:r>
          </a:p>
        </p:txBody>
      </p:sp>
      <p:pic>
        <p:nvPicPr>
          <p:cNvPr id="249" name="Google Shape;220;p28" descr="Google Shape;220;p28"/>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 name="Google Shape;225;p29"/>
          <p:cNvSpPr txBox="1">
            <a:spLocks noGrp="1"/>
          </p:cNvSpPr>
          <p:nvPr>
            <p:ph type="title" idx="4294967295"/>
          </p:nvPr>
        </p:nvSpPr>
        <p:spPr>
          <a:xfrm>
            <a:off x="404240" y="247624"/>
            <a:ext cx="5525505" cy="779401"/>
          </a:xfrm>
          <a:prstGeom prst="rect">
            <a:avLst/>
          </a:prstGeom>
        </p:spPr>
        <p:txBody>
          <a:bodyPr/>
          <a:lstStyle/>
          <a:p>
            <a:r>
              <a:rPr dirty="0"/>
              <a:t>Interview Protocol Sample</a:t>
            </a:r>
          </a:p>
        </p:txBody>
      </p:sp>
      <p:sp>
        <p:nvSpPr>
          <p:cNvPr id="254" name="Google Shape;226;p29"/>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METHOD</a:t>
            </a:r>
          </a:p>
        </p:txBody>
      </p:sp>
      <p:graphicFrame>
        <p:nvGraphicFramePr>
          <p:cNvPr id="255" name="Google Shape;227;p29"/>
          <p:cNvGraphicFramePr/>
          <p:nvPr/>
        </p:nvGraphicFramePr>
        <p:xfrm>
          <a:off x="510150" y="1027025"/>
          <a:ext cx="8123699" cy="3566070"/>
        </p:xfrm>
        <a:graphic>
          <a:graphicData uri="http://schemas.openxmlformats.org/drawingml/2006/table">
            <a:tbl>
              <a:tblPr>
                <a:tableStyleId>{4C3C2611-4C71-4FC5-86AE-919BDF0F9419}</a:tableStyleId>
              </a:tblPr>
              <a:tblGrid>
                <a:gridCol w="1871399">
                  <a:extLst>
                    <a:ext uri="{9D8B030D-6E8A-4147-A177-3AD203B41FA5}">
                      <a16:colId xmlns:a16="http://schemas.microsoft.com/office/drawing/2014/main" val="20000"/>
                    </a:ext>
                  </a:extLst>
                </a:gridCol>
                <a:gridCol w="6252300">
                  <a:extLst>
                    <a:ext uri="{9D8B030D-6E8A-4147-A177-3AD203B41FA5}">
                      <a16:colId xmlns:a16="http://schemas.microsoft.com/office/drawing/2014/main" val="20001"/>
                    </a:ext>
                  </a:extLst>
                </a:gridCol>
              </a:tblGrid>
              <a:tr h="984924">
                <a:tc>
                  <a:txBody>
                    <a:bodyPr/>
                    <a:lstStyle/>
                    <a:p>
                      <a:pPr algn="ctr">
                        <a:defRPr sz="1800"/>
                      </a:pPr>
                      <a:r>
                        <a:rPr b="1"/>
                        <a:t>Question 2</a:t>
                      </a:r>
                    </a:p>
                  </a:txBody>
                  <a:tcPr marL="91425" marR="91425" marT="91425" marB="91425" anchor="ctr" horzOverflow="overflow"/>
                </a:tc>
                <a:tc>
                  <a:txBody>
                    <a:bodyPr/>
                    <a:lstStyle/>
                    <a:p>
                      <a:pPr algn="l">
                        <a:spcBef>
                          <a:spcPts val="900"/>
                        </a:spcBef>
                        <a:defRPr sz="1800"/>
                      </a:pPr>
                      <a:r>
                        <a:t>What types of </a:t>
                      </a:r>
                      <a:r>
                        <a:rPr b="1"/>
                        <a:t>support </a:t>
                      </a:r>
                      <a:r>
                        <a:t>do you receive from your home institutions? Is there a team facilitating your MOOCs design? </a:t>
                      </a:r>
                    </a:p>
                  </a:txBody>
                  <a:tcPr marL="91425" marR="91425" marT="91425" marB="91425" horzOverflow="overflow"/>
                </a:tc>
                <a:extLst>
                  <a:ext uri="{0D108BD9-81ED-4DB2-BD59-A6C34878D82A}">
                    <a16:rowId xmlns:a16="http://schemas.microsoft.com/office/drawing/2014/main" val="10000"/>
                  </a:ext>
                </a:extLst>
              </a:tr>
              <a:tr h="716300">
                <a:tc>
                  <a:txBody>
                    <a:bodyPr/>
                    <a:lstStyle/>
                    <a:p>
                      <a:pPr algn="ctr">
                        <a:defRPr sz="1800"/>
                      </a:pPr>
                      <a:r>
                        <a:rPr b="1"/>
                        <a:t>Question 4</a:t>
                      </a:r>
                    </a:p>
                  </a:txBody>
                  <a:tcPr marL="91425" marR="91425" marT="91425" marB="91425" anchor="ctr" horzOverflow="overflow"/>
                </a:tc>
                <a:tc>
                  <a:txBody>
                    <a:bodyPr/>
                    <a:lstStyle/>
                    <a:p>
                      <a:pPr algn="l">
                        <a:spcBef>
                          <a:spcPts val="800"/>
                        </a:spcBef>
                        <a:defRPr sz="1800"/>
                      </a:pPr>
                      <a:r>
                        <a:t>What do you think of the </a:t>
                      </a:r>
                      <a:r>
                        <a:rPr b="1"/>
                        <a:t>responsibility</a:t>
                      </a:r>
                      <a:r>
                        <a:t> of instructors to facilitate students’ SDL skills in MOOCs?</a:t>
                      </a:r>
                    </a:p>
                  </a:txBody>
                  <a:tcPr marL="91425" marR="91425" marT="91425" marB="91425" horzOverflow="overflow"/>
                </a:tc>
                <a:extLst>
                  <a:ext uri="{0D108BD9-81ED-4DB2-BD59-A6C34878D82A}">
                    <a16:rowId xmlns:a16="http://schemas.microsoft.com/office/drawing/2014/main" val="10001"/>
                  </a:ext>
                </a:extLst>
              </a:tr>
              <a:tr h="1790775">
                <a:tc>
                  <a:txBody>
                    <a:bodyPr/>
                    <a:lstStyle/>
                    <a:p>
                      <a:pPr algn="ctr">
                        <a:defRPr sz="1800"/>
                      </a:pPr>
                      <a:r>
                        <a:rPr b="1"/>
                        <a:t>Question 5</a:t>
                      </a:r>
                    </a:p>
                  </a:txBody>
                  <a:tcPr marL="91425" marR="91425" marT="91425" marB="91425" anchor="ctr" horzOverflow="overflow"/>
                </a:tc>
                <a:tc>
                  <a:txBody>
                    <a:bodyPr/>
                    <a:lstStyle/>
                    <a:p>
                      <a:pPr algn="l">
                        <a:spcBef>
                          <a:spcPts val="800"/>
                        </a:spcBef>
                        <a:defRPr sz="1800"/>
                      </a:pPr>
                      <a:r>
                        <a:t>How do you think the design and delivery of your MOOC can help develop students’ </a:t>
                      </a:r>
                      <a:r>
                        <a:rPr b="1"/>
                        <a:t>self-management skills</a:t>
                      </a:r>
                      <a:r>
                        <a:t> such as time, resources, and support? Could you please give me a specific example in designing or developing your MOOC that might have had a direct or indirect impact on these skills?</a:t>
                      </a:r>
                    </a:p>
                  </a:txBody>
                  <a:tcPr marL="91425" marR="91425" marT="91425" marB="91425" horzOverflow="overflow"/>
                </a:tc>
                <a:extLst>
                  <a:ext uri="{0D108BD9-81ED-4DB2-BD59-A6C34878D82A}">
                    <a16:rowId xmlns:a16="http://schemas.microsoft.com/office/drawing/2014/main" val="10002"/>
                  </a:ext>
                </a:extLst>
              </a:tr>
            </a:tbl>
          </a:graphicData>
        </a:graphic>
      </p:graphicFrame>
      <p:pic>
        <p:nvPicPr>
          <p:cNvPr id="256" name="Google Shape;228;p29" descr="Google Shape;228;p29"/>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Google Shape;233;p30"/>
          <p:cNvSpPr txBox="1">
            <a:spLocks noGrp="1"/>
          </p:cNvSpPr>
          <p:nvPr>
            <p:ph type="title" idx="4294967295"/>
          </p:nvPr>
        </p:nvSpPr>
        <p:spPr>
          <a:xfrm>
            <a:off x="431949" y="333675"/>
            <a:ext cx="7767902" cy="779401"/>
          </a:xfrm>
          <a:prstGeom prst="rect">
            <a:avLst/>
          </a:prstGeom>
        </p:spPr>
        <p:txBody>
          <a:bodyPr/>
          <a:lstStyle/>
          <a:p>
            <a:r>
              <a:t>Data Analysis</a:t>
            </a:r>
          </a:p>
        </p:txBody>
      </p:sp>
      <p:sp>
        <p:nvSpPr>
          <p:cNvPr id="261" name="Google Shape;234;p30"/>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METHOD</a:t>
            </a:r>
          </a:p>
        </p:txBody>
      </p:sp>
      <p:sp>
        <p:nvSpPr>
          <p:cNvPr id="262" name="Google Shape;235;p30"/>
          <p:cNvSpPr txBox="1"/>
          <p:nvPr/>
        </p:nvSpPr>
        <p:spPr>
          <a:xfrm>
            <a:off x="525681" y="1161805"/>
            <a:ext cx="7924257" cy="354665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marL="342900" indent="-342900">
              <a:spcBef>
                <a:spcPts val="1800"/>
              </a:spcBef>
              <a:buClr>
                <a:srgbClr val="7F7F7F"/>
              </a:buClr>
              <a:buSzPts val="1800"/>
              <a:buAutoNum type="arabicPeriod"/>
              <a:defRPr sz="1800">
                <a:solidFill>
                  <a:srgbClr val="404041"/>
                </a:solidFill>
              </a:defRPr>
            </a:pPr>
            <a:r>
              <a:rPr dirty="0"/>
              <a:t>All interviews were conducted and video </a:t>
            </a:r>
            <a:r>
              <a:rPr b="1" dirty="0"/>
              <a:t>recorded</a:t>
            </a:r>
            <a:r>
              <a:rPr dirty="0"/>
              <a:t> through Zoom.</a:t>
            </a:r>
          </a:p>
          <a:p>
            <a:pPr marL="342900" indent="-342900">
              <a:spcBef>
                <a:spcPts val="1800"/>
              </a:spcBef>
              <a:buClr>
                <a:srgbClr val="7F7F7F"/>
              </a:buClr>
              <a:buSzPts val="1800"/>
              <a:buAutoNum type="arabicPeriod"/>
              <a:defRPr sz="1800" b="1">
                <a:solidFill>
                  <a:srgbClr val="404041"/>
                </a:solidFill>
              </a:defRPr>
            </a:pPr>
            <a:r>
              <a:rPr sz="1800" dirty="0">
                <a:solidFill>
                  <a:srgbClr val="404041"/>
                </a:solidFill>
              </a:rPr>
              <a:t>Thematic analysis </a:t>
            </a:r>
            <a:r>
              <a:rPr b="0" dirty="0"/>
              <a:t>(Braun &amp; Clarke, 2006) are used for data analysis. </a:t>
            </a:r>
          </a:p>
          <a:p>
            <a:pPr marL="342900" indent="-342900">
              <a:spcBef>
                <a:spcPts val="1800"/>
              </a:spcBef>
              <a:buClr>
                <a:srgbClr val="7F7F7F"/>
              </a:buClr>
              <a:buSzPts val="1800"/>
              <a:buAutoNum type="arabicPeriod"/>
              <a:defRPr sz="1800">
                <a:solidFill>
                  <a:srgbClr val="404041"/>
                </a:solidFill>
              </a:defRPr>
            </a:pPr>
            <a:r>
              <a:rPr dirty="0"/>
              <a:t>After the researchers reviewed the transcriptions to improve the accuracy, </a:t>
            </a:r>
            <a:r>
              <a:rPr b="1" dirty="0"/>
              <a:t>member check</a:t>
            </a:r>
            <a:r>
              <a:rPr dirty="0"/>
              <a:t> is applied to further increase the accuracy.</a:t>
            </a:r>
          </a:p>
          <a:p>
            <a:pPr marL="342900" indent="-342900">
              <a:spcBef>
                <a:spcPts val="1800"/>
              </a:spcBef>
              <a:buClr>
                <a:srgbClr val="7F7F7F"/>
              </a:buClr>
              <a:buSzPts val="1800"/>
              <a:buAutoNum type="arabicPeriod"/>
              <a:defRPr sz="1800">
                <a:solidFill>
                  <a:srgbClr val="404041"/>
                </a:solidFill>
              </a:defRPr>
            </a:pPr>
            <a:r>
              <a:rPr dirty="0"/>
              <a:t>Data are coded through </a:t>
            </a:r>
            <a:r>
              <a:rPr b="1" dirty="0" err="1"/>
              <a:t>NVivo</a:t>
            </a:r>
            <a:r>
              <a:rPr b="1" dirty="0"/>
              <a:t> 12</a:t>
            </a:r>
            <a:r>
              <a:rPr dirty="0"/>
              <a:t>. </a:t>
            </a:r>
          </a:p>
          <a:p>
            <a:pPr marL="342900" indent="-342900">
              <a:spcBef>
                <a:spcPts val="1800"/>
              </a:spcBef>
              <a:buClr>
                <a:srgbClr val="7F7F7F"/>
              </a:buClr>
              <a:buSzPts val="1800"/>
              <a:buAutoNum type="arabicPeriod"/>
              <a:defRPr sz="1800">
                <a:solidFill>
                  <a:srgbClr val="404041"/>
                </a:solidFill>
              </a:defRPr>
            </a:pPr>
            <a:r>
              <a:rPr dirty="0"/>
              <a:t>Data analysis is still </a:t>
            </a:r>
            <a:r>
              <a:rPr b="1" dirty="0"/>
              <a:t>ongoing</a:t>
            </a:r>
            <a:r>
              <a:rPr dirty="0"/>
              <a:t> at this moment. </a:t>
            </a:r>
          </a:p>
        </p:txBody>
      </p:sp>
      <p:pic>
        <p:nvPicPr>
          <p:cNvPr id="263" name="Google Shape;236;p30" descr="Google Shape;236;p30"/>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Google Shape;93;p12"/>
          <p:cNvSpPr txBox="1">
            <a:spLocks noGrp="1"/>
          </p:cNvSpPr>
          <p:nvPr>
            <p:ph type="title"/>
          </p:nvPr>
        </p:nvSpPr>
        <p:spPr>
          <a:xfrm>
            <a:off x="506694" y="2274522"/>
            <a:ext cx="6802481" cy="656911"/>
          </a:xfrm>
          <a:prstGeom prst="rect">
            <a:avLst/>
          </a:prstGeom>
        </p:spPr>
        <p:txBody>
          <a:bodyPr>
            <a:normAutofit fontScale="90000"/>
          </a:bodyPr>
          <a:lstStyle/>
          <a:p>
            <a:r>
              <a:t>Context</a:t>
            </a:r>
          </a:p>
        </p:txBody>
      </p:sp>
      <p:sp>
        <p:nvSpPr>
          <p:cNvPr id="140" name="Google Shape;94;p12"/>
          <p:cNvSpPr txBox="1">
            <a:spLocks noGrp="1"/>
          </p:cNvSpPr>
          <p:nvPr>
            <p:ph type="body" sz="quarter" idx="1"/>
          </p:nvPr>
        </p:nvSpPr>
        <p:spPr>
          <a:xfrm>
            <a:off x="526130" y="2031338"/>
            <a:ext cx="3700464" cy="252412"/>
          </a:xfrm>
          <a:prstGeom prst="rect">
            <a:avLst/>
          </a:prstGeom>
        </p:spPr>
        <p:txBody>
          <a:bodyPr>
            <a:normAutofit fontScale="92500" lnSpcReduction="10000"/>
          </a:bodyPr>
          <a:lstStyle>
            <a:lvl1pPr marL="0" defTabSz="768095">
              <a:defRPr sz="1175"/>
            </a:lvl1pPr>
          </a:lstStyle>
          <a:p>
            <a:r>
              <a:t>SECTION 1</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Google Shape;241;p31"/>
          <p:cNvSpPr txBox="1">
            <a:spLocks noGrp="1"/>
          </p:cNvSpPr>
          <p:nvPr>
            <p:ph type="title"/>
          </p:nvPr>
        </p:nvSpPr>
        <p:spPr>
          <a:xfrm>
            <a:off x="506693" y="2274522"/>
            <a:ext cx="6802502" cy="657001"/>
          </a:xfrm>
          <a:prstGeom prst="rect">
            <a:avLst/>
          </a:prstGeom>
        </p:spPr>
        <p:txBody>
          <a:bodyPr>
            <a:normAutofit fontScale="90000"/>
          </a:bodyPr>
          <a:lstStyle/>
          <a:p>
            <a:r>
              <a:t>Tentative Findings</a:t>
            </a:r>
          </a:p>
        </p:txBody>
      </p:sp>
      <p:sp>
        <p:nvSpPr>
          <p:cNvPr id="268" name="Google Shape;242;p31"/>
          <p:cNvSpPr txBox="1">
            <a:spLocks noGrp="1"/>
          </p:cNvSpPr>
          <p:nvPr>
            <p:ph type="body" sz="quarter" idx="1"/>
          </p:nvPr>
        </p:nvSpPr>
        <p:spPr>
          <a:xfrm>
            <a:off x="526130" y="2031338"/>
            <a:ext cx="3700502" cy="252302"/>
          </a:xfrm>
          <a:prstGeom prst="rect">
            <a:avLst/>
          </a:prstGeom>
        </p:spPr>
        <p:txBody>
          <a:bodyPr>
            <a:normAutofit fontScale="92500" lnSpcReduction="10000"/>
          </a:bodyPr>
          <a:lstStyle>
            <a:lvl1pPr marL="0" defTabSz="768095">
              <a:defRPr sz="1175"/>
            </a:lvl1pPr>
          </a:lstStyle>
          <a:p>
            <a:r>
              <a:t>SECTION 4</a:t>
            </a:r>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Google Shape;247;p32"/>
          <p:cNvSpPr txBox="1">
            <a:spLocks noGrp="1"/>
          </p:cNvSpPr>
          <p:nvPr>
            <p:ph type="title" idx="4294967295"/>
          </p:nvPr>
        </p:nvSpPr>
        <p:spPr>
          <a:xfrm>
            <a:off x="431949" y="333675"/>
            <a:ext cx="7767902" cy="779401"/>
          </a:xfrm>
          <a:prstGeom prst="rect">
            <a:avLst/>
          </a:prstGeom>
        </p:spPr>
        <p:txBody>
          <a:bodyPr/>
          <a:lstStyle/>
          <a:p>
            <a:r>
              <a:t>Self-Management</a:t>
            </a:r>
          </a:p>
        </p:txBody>
      </p:sp>
      <p:sp>
        <p:nvSpPr>
          <p:cNvPr id="273" name="Google Shape;248;p32"/>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TENTATIVE FINDINGS</a:t>
            </a:r>
          </a:p>
        </p:txBody>
      </p:sp>
      <p:sp>
        <p:nvSpPr>
          <p:cNvPr id="274" name="Google Shape;249;p32"/>
          <p:cNvSpPr txBox="1"/>
          <p:nvPr/>
        </p:nvSpPr>
        <p:spPr>
          <a:xfrm>
            <a:off x="609874" y="1113073"/>
            <a:ext cx="7924250" cy="41199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a:lnSpc>
                <a:spcPct val="115000"/>
              </a:lnSpc>
              <a:spcBef>
                <a:spcPts val="1800"/>
              </a:spcBef>
              <a:defRPr sz="1800" b="1" u="sng">
                <a:solidFill>
                  <a:srgbClr val="404041"/>
                </a:solidFill>
              </a:defRPr>
            </a:pPr>
            <a:r>
              <a:t>Key finding #1</a:t>
            </a:r>
            <a:r>
              <a:rPr b="0"/>
              <a:t>: </a:t>
            </a:r>
            <a:r>
              <a:rPr b="0" u="none"/>
              <a:t>The most common way to support self-management is breaking down a long video (e.g., 30 mins) into short videos (e.g., 5 mins).</a:t>
            </a:r>
          </a:p>
          <a:p>
            <a:pPr>
              <a:lnSpc>
                <a:spcPct val="115000"/>
              </a:lnSpc>
              <a:spcBef>
                <a:spcPts val="1800"/>
              </a:spcBef>
              <a:defRPr sz="1800" b="1">
                <a:solidFill>
                  <a:srgbClr val="404041"/>
                </a:solidFill>
              </a:defRPr>
            </a:pPr>
            <a:r>
              <a:t>Quote 1</a:t>
            </a:r>
            <a:r>
              <a:rPr b="0"/>
              <a:t>: “</a:t>
            </a:r>
            <a:r>
              <a:rPr b="0" i="1"/>
              <a:t>Shorter videos instead of longer videos is better because you can ask questions about the specific topic, not the 30 minutes talking to the camera. </a:t>
            </a:r>
            <a:r>
              <a:rPr b="0"/>
              <a:t>” (Bruno)</a:t>
            </a:r>
          </a:p>
          <a:p>
            <a:pPr>
              <a:lnSpc>
                <a:spcPct val="115000"/>
              </a:lnSpc>
              <a:spcBef>
                <a:spcPts val="1800"/>
              </a:spcBef>
              <a:defRPr sz="1800" b="1">
                <a:solidFill>
                  <a:srgbClr val="404041"/>
                </a:solidFill>
              </a:defRPr>
            </a:pPr>
            <a:r>
              <a:t>Quote 2: </a:t>
            </a:r>
            <a:r>
              <a:rPr b="0" i="1"/>
              <a:t>“If you do videos that are 20 min long, that's sad, but they are not going to last. If you do 5 videos of 3 minutes each, in comparison to one of 20 minutes, or something like that, it's gonna be different.” </a:t>
            </a:r>
            <a:r>
              <a:rPr b="0"/>
              <a:t>(Echa)</a:t>
            </a:r>
          </a:p>
        </p:txBody>
      </p:sp>
      <p:pic>
        <p:nvPicPr>
          <p:cNvPr id="275" name="Google Shape;250;p32" descr="Google Shape;250;p32"/>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Google Shape;255;p33"/>
          <p:cNvSpPr txBox="1">
            <a:spLocks noGrp="1"/>
          </p:cNvSpPr>
          <p:nvPr>
            <p:ph type="title" idx="4294967295"/>
          </p:nvPr>
        </p:nvSpPr>
        <p:spPr>
          <a:xfrm>
            <a:off x="431949" y="333675"/>
            <a:ext cx="7767902" cy="779401"/>
          </a:xfrm>
          <a:prstGeom prst="rect">
            <a:avLst/>
          </a:prstGeom>
        </p:spPr>
        <p:txBody>
          <a:bodyPr/>
          <a:lstStyle/>
          <a:p>
            <a:r>
              <a:t>Self-Management</a:t>
            </a:r>
          </a:p>
        </p:txBody>
      </p:sp>
      <p:sp>
        <p:nvSpPr>
          <p:cNvPr id="280" name="Google Shape;256;p33"/>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TENTATIVE FINDINGS</a:t>
            </a:r>
          </a:p>
        </p:txBody>
      </p:sp>
      <p:sp>
        <p:nvSpPr>
          <p:cNvPr id="281" name="Google Shape;257;p33"/>
          <p:cNvSpPr txBox="1"/>
          <p:nvPr/>
        </p:nvSpPr>
        <p:spPr>
          <a:xfrm>
            <a:off x="477674" y="1113074"/>
            <a:ext cx="7923484" cy="33920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a:lnSpc>
                <a:spcPct val="115000"/>
              </a:lnSpc>
              <a:spcBef>
                <a:spcPts val="1800"/>
              </a:spcBef>
              <a:defRPr sz="1800" b="1" u="sng">
                <a:solidFill>
                  <a:srgbClr val="404041"/>
                </a:solidFill>
              </a:defRPr>
            </a:pPr>
            <a:r>
              <a:t>Key finding #2</a:t>
            </a:r>
            <a:r>
              <a:rPr b="0"/>
              <a:t>: </a:t>
            </a:r>
            <a:r>
              <a:rPr b="0" u="none"/>
              <a:t>Many of them did not help with </a:t>
            </a:r>
            <a:r>
              <a:rPr u="none"/>
              <a:t>goal setting</a:t>
            </a:r>
            <a:r>
              <a:rPr b="0" u="none"/>
              <a:t> for students, but said students to do so. About half of them mentioned writing clear learning objectives is important so that students know what to expect and give students directions. </a:t>
            </a:r>
          </a:p>
          <a:p>
            <a:pPr>
              <a:lnSpc>
                <a:spcPct val="115000"/>
              </a:lnSpc>
              <a:spcBef>
                <a:spcPts val="1800"/>
              </a:spcBef>
              <a:defRPr sz="1800" b="1">
                <a:solidFill>
                  <a:srgbClr val="404041"/>
                </a:solidFill>
              </a:defRPr>
            </a:pPr>
            <a:r>
              <a:t>Quote</a:t>
            </a:r>
            <a:r>
              <a:rPr b="0"/>
              <a:t>: “</a:t>
            </a:r>
            <a:r>
              <a:rPr b="0" i="1"/>
              <a:t>No, I definitely did not design the MOOC with that in mind. And I guess within class, it’s very seldom that you find the student that wants to go beyond the core class requirements….I should incorporate complimentary MOOCs that they like to take to direct them to online material that might be of their interests.</a:t>
            </a:r>
            <a:r>
              <a:rPr b="0"/>
              <a:t>” (Keiman)</a:t>
            </a:r>
          </a:p>
        </p:txBody>
      </p:sp>
      <p:pic>
        <p:nvPicPr>
          <p:cNvPr id="282" name="Google Shape;258;p33" descr="Google Shape;258;p33"/>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Google Shape;263;p34"/>
          <p:cNvSpPr txBox="1">
            <a:spLocks noGrp="1"/>
          </p:cNvSpPr>
          <p:nvPr>
            <p:ph type="title" idx="4294967295"/>
          </p:nvPr>
        </p:nvSpPr>
        <p:spPr>
          <a:xfrm>
            <a:off x="431949" y="333675"/>
            <a:ext cx="3635746" cy="779401"/>
          </a:xfrm>
          <a:prstGeom prst="rect">
            <a:avLst/>
          </a:prstGeom>
        </p:spPr>
        <p:txBody>
          <a:bodyPr/>
          <a:lstStyle/>
          <a:p>
            <a:r>
              <a:rPr dirty="0"/>
              <a:t>Self-Monitoring</a:t>
            </a:r>
          </a:p>
        </p:txBody>
      </p:sp>
      <p:sp>
        <p:nvSpPr>
          <p:cNvPr id="287" name="Google Shape;264;p34"/>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TENTATIVE FINDINGS</a:t>
            </a:r>
          </a:p>
        </p:txBody>
      </p:sp>
      <p:sp>
        <p:nvSpPr>
          <p:cNvPr id="288" name="Google Shape;265;p34"/>
          <p:cNvSpPr txBox="1"/>
          <p:nvPr/>
        </p:nvSpPr>
        <p:spPr>
          <a:xfrm>
            <a:off x="487954" y="1042775"/>
            <a:ext cx="7809391" cy="44056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a:lnSpc>
                <a:spcPct val="115000"/>
              </a:lnSpc>
              <a:spcBef>
                <a:spcPts val="1800"/>
              </a:spcBef>
              <a:defRPr sz="1800" b="1" u="sng">
                <a:solidFill>
                  <a:srgbClr val="404041"/>
                </a:solidFill>
              </a:defRPr>
            </a:pPr>
            <a:r>
              <a:rPr dirty="0"/>
              <a:t>Key finding</a:t>
            </a:r>
            <a:r>
              <a:rPr b="0" dirty="0"/>
              <a:t>:</a:t>
            </a:r>
            <a:r>
              <a:rPr b="0" u="none" dirty="0"/>
              <a:t> Reflection questions, progress bar that shows completion, quizzes, and peer-to-peer evaluations, and forums are designed for students to self-monitor their learning. </a:t>
            </a:r>
          </a:p>
          <a:p>
            <a:pPr>
              <a:lnSpc>
                <a:spcPct val="115000"/>
              </a:lnSpc>
              <a:spcBef>
                <a:spcPts val="1800"/>
              </a:spcBef>
              <a:defRPr sz="1800" b="1">
                <a:solidFill>
                  <a:srgbClr val="404041"/>
                </a:solidFill>
              </a:defRPr>
            </a:pPr>
            <a:r>
              <a:rPr dirty="0"/>
              <a:t>Quote 1</a:t>
            </a:r>
            <a:r>
              <a:rPr b="0" dirty="0"/>
              <a:t>: “.</a:t>
            </a:r>
            <a:r>
              <a:rPr b="0" i="1" dirty="0"/>
              <a:t>..progress bars, like a roadmap, of course, completion. So you know where you are in each way you can saw. Yes, I think most of those tools we have.</a:t>
            </a:r>
            <a:r>
              <a:rPr b="0" dirty="0"/>
              <a:t>” (Felipe)</a:t>
            </a:r>
          </a:p>
          <a:p>
            <a:pPr>
              <a:lnSpc>
                <a:spcPct val="115000"/>
              </a:lnSpc>
              <a:spcBef>
                <a:spcPts val="1800"/>
              </a:spcBef>
              <a:defRPr sz="1800" b="1">
                <a:solidFill>
                  <a:srgbClr val="404041"/>
                </a:solidFill>
              </a:defRPr>
            </a:pPr>
            <a:r>
              <a:rPr dirty="0"/>
              <a:t>Quote 2</a:t>
            </a:r>
            <a:r>
              <a:rPr b="0" dirty="0"/>
              <a:t>: “</a:t>
            </a:r>
            <a:r>
              <a:rPr b="0" i="1" dirty="0"/>
              <a:t>Oh, in terms of monitoring their learning, what we have is a single material. I have a quiz associated with it, and they only progress in the course if they </a:t>
            </a:r>
            <a:r>
              <a:rPr b="0" i="1" dirty="0" smtClean="0"/>
              <a:t>fe</a:t>
            </a:r>
            <a:r>
              <a:rPr lang="en-US" b="0" i="1" dirty="0" smtClean="0"/>
              <a:t>lt </a:t>
            </a:r>
            <a:r>
              <a:rPr b="0" i="1" dirty="0" smtClean="0"/>
              <a:t>80</a:t>
            </a:r>
            <a:r>
              <a:rPr b="0" i="1" dirty="0"/>
              <a:t>% of the quiz correct.</a:t>
            </a:r>
            <a:r>
              <a:rPr b="0" dirty="0"/>
              <a:t>” (</a:t>
            </a:r>
            <a:r>
              <a:rPr b="0" dirty="0" err="1"/>
              <a:t>Hernán</a:t>
            </a:r>
            <a:r>
              <a:rPr b="0" dirty="0"/>
              <a:t>)</a:t>
            </a:r>
          </a:p>
        </p:txBody>
      </p:sp>
      <p:pic>
        <p:nvPicPr>
          <p:cNvPr id="289" name="Google Shape;266;p34" descr="Google Shape;266;p34"/>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Google Shape;271;p35"/>
          <p:cNvSpPr txBox="1">
            <a:spLocks noGrp="1"/>
          </p:cNvSpPr>
          <p:nvPr>
            <p:ph type="title" idx="4294967295"/>
          </p:nvPr>
        </p:nvSpPr>
        <p:spPr>
          <a:xfrm>
            <a:off x="431949" y="244199"/>
            <a:ext cx="7767902" cy="779401"/>
          </a:xfrm>
          <a:prstGeom prst="rect">
            <a:avLst/>
          </a:prstGeom>
        </p:spPr>
        <p:txBody>
          <a:bodyPr/>
          <a:lstStyle/>
          <a:p>
            <a:r>
              <a:t>Motivation</a:t>
            </a:r>
          </a:p>
        </p:txBody>
      </p:sp>
      <p:sp>
        <p:nvSpPr>
          <p:cNvPr id="294" name="Google Shape;272;p35"/>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TENTATIVE FINDINGS</a:t>
            </a:r>
          </a:p>
        </p:txBody>
      </p:sp>
      <p:pic>
        <p:nvPicPr>
          <p:cNvPr id="295" name="Google Shape;273;p35" descr="Google Shape;273;p35"/>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
        <p:nvSpPr>
          <p:cNvPr id="296" name="Google Shape;274;p35"/>
          <p:cNvSpPr txBox="1"/>
          <p:nvPr/>
        </p:nvSpPr>
        <p:spPr>
          <a:xfrm>
            <a:off x="431949" y="931828"/>
            <a:ext cx="8457639" cy="32798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a:lnSpc>
                <a:spcPct val="114000"/>
              </a:lnSpc>
              <a:spcBef>
                <a:spcPts val="1800"/>
              </a:spcBef>
              <a:defRPr sz="1600" b="1" u="sng">
                <a:solidFill>
                  <a:srgbClr val="404041"/>
                </a:solidFill>
              </a:defRPr>
            </a:pPr>
            <a:r>
              <a:rPr dirty="0"/>
              <a:t>Key finding</a:t>
            </a:r>
            <a:r>
              <a:rPr b="0" dirty="0"/>
              <a:t>:</a:t>
            </a:r>
            <a:r>
              <a:rPr b="0" u="none" dirty="0"/>
              <a:t> About half of the interviewees mentioned that they make efforts to motivate students by designing interactive elements (e.g., peer-to-peer interaction, pop-out quizzes in the video), but the gamification features are limited. </a:t>
            </a:r>
          </a:p>
          <a:p>
            <a:pPr>
              <a:lnSpc>
                <a:spcPct val="114000"/>
              </a:lnSpc>
              <a:spcBef>
                <a:spcPts val="1800"/>
              </a:spcBef>
              <a:defRPr sz="1600" b="1">
                <a:solidFill>
                  <a:srgbClr val="404041"/>
                </a:solidFill>
              </a:defRPr>
            </a:pPr>
            <a:r>
              <a:rPr dirty="0"/>
              <a:t>Quote 1</a:t>
            </a:r>
            <a:r>
              <a:rPr b="0" dirty="0"/>
              <a:t>: “</a:t>
            </a:r>
            <a:r>
              <a:rPr b="0" i="1" dirty="0"/>
              <a:t>They started like, okay, ‘did you know that?’ And you needed to click (the answers) in order to let it (the feedback) pop out, and then get more information….They made it definitely more interactive than just a reading a book or an article.</a:t>
            </a:r>
            <a:r>
              <a:rPr b="0" dirty="0"/>
              <a:t>” (Alejandro)</a:t>
            </a:r>
          </a:p>
          <a:p>
            <a:pPr>
              <a:lnSpc>
                <a:spcPct val="114000"/>
              </a:lnSpc>
              <a:spcBef>
                <a:spcPts val="1800"/>
              </a:spcBef>
              <a:defRPr sz="1600" b="1">
                <a:solidFill>
                  <a:srgbClr val="404041"/>
                </a:solidFill>
              </a:defRPr>
            </a:pPr>
            <a:r>
              <a:rPr dirty="0"/>
              <a:t>Quote 2</a:t>
            </a:r>
            <a:r>
              <a:rPr b="0" dirty="0"/>
              <a:t>: “</a:t>
            </a:r>
            <a:r>
              <a:rPr b="0" i="1" dirty="0"/>
              <a:t>We manage motivation with a lot of visual aids, just like dynamics, not like try to make like short videos, show something to make a question, something have to interact and come back and give answer to the question, see if you </a:t>
            </a:r>
            <a:r>
              <a:rPr b="0" i="1" dirty="0" smtClean="0"/>
              <a:t>fe</a:t>
            </a:r>
            <a:r>
              <a:rPr lang="en-US" b="0" i="1" dirty="0" smtClean="0"/>
              <a:t>lt</a:t>
            </a:r>
            <a:r>
              <a:rPr b="0" i="1" dirty="0" smtClean="0"/>
              <a:t> </a:t>
            </a:r>
            <a:r>
              <a:rPr b="0" i="1" dirty="0"/>
              <a:t>it right or not.</a:t>
            </a:r>
            <a:r>
              <a:rPr b="0" dirty="0"/>
              <a:t>” (Daniela)</a:t>
            </a: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Google Shape;279;p36"/>
          <p:cNvSpPr txBox="1">
            <a:spLocks noGrp="1"/>
          </p:cNvSpPr>
          <p:nvPr>
            <p:ph type="title" idx="4294967295"/>
          </p:nvPr>
        </p:nvSpPr>
        <p:spPr>
          <a:xfrm>
            <a:off x="431949" y="333675"/>
            <a:ext cx="7767902" cy="779401"/>
          </a:xfrm>
          <a:prstGeom prst="rect">
            <a:avLst/>
          </a:prstGeom>
        </p:spPr>
        <p:txBody>
          <a:bodyPr/>
          <a:lstStyle/>
          <a:p>
            <a:r>
              <a:t>Professional Development</a:t>
            </a:r>
          </a:p>
        </p:txBody>
      </p:sp>
      <p:sp>
        <p:nvSpPr>
          <p:cNvPr id="301" name="Google Shape;280;p36"/>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TENTATIVE FINDINGS</a:t>
            </a:r>
          </a:p>
        </p:txBody>
      </p:sp>
      <p:sp>
        <p:nvSpPr>
          <p:cNvPr id="302" name="Google Shape;281;p36"/>
          <p:cNvSpPr txBox="1"/>
          <p:nvPr/>
        </p:nvSpPr>
        <p:spPr>
          <a:xfrm>
            <a:off x="465434" y="1015066"/>
            <a:ext cx="7878858" cy="35569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a:lnSpc>
                <a:spcPct val="114000"/>
              </a:lnSpc>
              <a:spcBef>
                <a:spcPts val="1800"/>
              </a:spcBef>
              <a:defRPr sz="1800" b="1" u="sng">
                <a:solidFill>
                  <a:srgbClr val="404041"/>
                </a:solidFill>
              </a:defRPr>
            </a:pPr>
            <a:r>
              <a:rPr dirty="0"/>
              <a:t>Key finding:</a:t>
            </a:r>
            <a:r>
              <a:rPr b="0" u="none" dirty="0"/>
              <a:t> Almost all the teachers received a certain level of training or facilitation from their home institutions on editing videos. They indicated that working in a team with instructional designers or technicians is crucial. </a:t>
            </a:r>
          </a:p>
          <a:p>
            <a:pPr>
              <a:lnSpc>
                <a:spcPct val="114000"/>
              </a:lnSpc>
              <a:spcBef>
                <a:spcPts val="1800"/>
              </a:spcBef>
              <a:defRPr sz="1800" b="1">
                <a:solidFill>
                  <a:srgbClr val="404041"/>
                </a:solidFill>
              </a:defRPr>
            </a:pPr>
            <a:r>
              <a:rPr dirty="0"/>
              <a:t>Quote 1</a:t>
            </a:r>
            <a:r>
              <a:rPr b="0" dirty="0"/>
              <a:t>: “</a:t>
            </a:r>
            <a:r>
              <a:rPr b="0" i="1" dirty="0"/>
              <a:t>The university has a recording studio, with two employees working there. They recorded the video and did small editing, so that’s a very good support.</a:t>
            </a:r>
            <a:r>
              <a:rPr b="0" dirty="0"/>
              <a:t> ” (</a:t>
            </a:r>
            <a:r>
              <a:rPr b="0" dirty="0" err="1"/>
              <a:t>Hernán</a:t>
            </a:r>
            <a:r>
              <a:rPr b="0" dirty="0"/>
              <a:t>)</a:t>
            </a:r>
          </a:p>
          <a:p>
            <a:pPr>
              <a:lnSpc>
                <a:spcPct val="114000"/>
              </a:lnSpc>
              <a:spcBef>
                <a:spcPts val="1800"/>
              </a:spcBef>
              <a:defRPr sz="1800" b="1">
                <a:solidFill>
                  <a:srgbClr val="404041"/>
                </a:solidFill>
              </a:defRPr>
            </a:pPr>
            <a:r>
              <a:rPr dirty="0"/>
              <a:t>Quote 2</a:t>
            </a:r>
            <a:r>
              <a:rPr b="0" dirty="0"/>
              <a:t>: “</a:t>
            </a:r>
            <a:r>
              <a:rPr b="0" i="1" dirty="0"/>
              <a:t>I had a lot of supports on the recordings, and tutoring my materials of my actual physical course, and then like how to translate the specific activities to make it adapt to MOOCs</a:t>
            </a:r>
            <a:r>
              <a:rPr b="0" dirty="0"/>
              <a:t>.” (Jorge)</a:t>
            </a:r>
          </a:p>
        </p:txBody>
      </p:sp>
      <p:pic>
        <p:nvPicPr>
          <p:cNvPr id="303" name="Google Shape;282;p36" descr="Google Shape;282;p36"/>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Google Shape;287;p37"/>
          <p:cNvSpPr txBox="1">
            <a:spLocks noGrp="1"/>
          </p:cNvSpPr>
          <p:nvPr>
            <p:ph type="title" idx="4294967295"/>
          </p:nvPr>
        </p:nvSpPr>
        <p:spPr>
          <a:xfrm>
            <a:off x="431949" y="333675"/>
            <a:ext cx="7767902" cy="779401"/>
          </a:xfrm>
          <a:prstGeom prst="rect">
            <a:avLst/>
          </a:prstGeom>
        </p:spPr>
        <p:txBody>
          <a:bodyPr/>
          <a:lstStyle/>
          <a:p>
            <a:r>
              <a:t>Interesting Perspectives</a:t>
            </a:r>
          </a:p>
        </p:txBody>
      </p:sp>
      <p:sp>
        <p:nvSpPr>
          <p:cNvPr id="308" name="Google Shape;288;p37"/>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TENTATIVE FINDINGS</a:t>
            </a:r>
          </a:p>
        </p:txBody>
      </p:sp>
      <p:sp>
        <p:nvSpPr>
          <p:cNvPr id="309" name="Google Shape;289;p37"/>
          <p:cNvSpPr txBox="1"/>
          <p:nvPr/>
        </p:nvSpPr>
        <p:spPr>
          <a:xfrm>
            <a:off x="609874" y="1023597"/>
            <a:ext cx="7924250" cy="41199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marL="457200" indent="-342900">
              <a:lnSpc>
                <a:spcPct val="115000"/>
              </a:lnSpc>
              <a:buClr>
                <a:srgbClr val="7F7F7F"/>
              </a:buClr>
              <a:buSzPts val="1800"/>
              <a:buAutoNum type="arabicPeriod"/>
              <a:defRPr sz="1800">
                <a:solidFill>
                  <a:srgbClr val="404041"/>
                </a:solidFill>
              </a:defRPr>
            </a:pPr>
            <a:r>
              <a:rPr dirty="0"/>
              <a:t>Students need to feel the content is relevant to their life can be motivated, which aligns with previous studies on </a:t>
            </a:r>
            <a:r>
              <a:rPr b="1" dirty="0"/>
              <a:t>major motivations to take MOOCs. </a:t>
            </a:r>
          </a:p>
          <a:p>
            <a:pPr marL="457200" indent="-342900">
              <a:lnSpc>
                <a:spcPct val="115000"/>
              </a:lnSpc>
              <a:spcBef>
                <a:spcPts val="1000"/>
              </a:spcBef>
              <a:buClr>
                <a:srgbClr val="7F7F7F"/>
              </a:buClr>
              <a:buSzPts val="1800"/>
              <a:buAutoNum type="arabicPeriod"/>
              <a:defRPr sz="1800">
                <a:solidFill>
                  <a:srgbClr val="404041"/>
                </a:solidFill>
              </a:defRPr>
            </a:pPr>
            <a:r>
              <a:rPr dirty="0"/>
              <a:t>Some instructors collaborate with European instructors to teach MOOCs, </a:t>
            </a:r>
            <a:r>
              <a:rPr b="1" dirty="0"/>
              <a:t>teaching styles</a:t>
            </a:r>
            <a:r>
              <a:rPr dirty="0"/>
              <a:t> differ from South American styles and so need students to adapt. </a:t>
            </a:r>
          </a:p>
          <a:p>
            <a:pPr marL="457200" indent="-342900">
              <a:lnSpc>
                <a:spcPct val="115000"/>
              </a:lnSpc>
              <a:spcBef>
                <a:spcPts val="1000"/>
              </a:spcBef>
              <a:buClr>
                <a:srgbClr val="7F7F7F"/>
              </a:buClr>
              <a:buSzPts val="1800"/>
              <a:buAutoNum type="arabicPeriod"/>
              <a:defRPr sz="1800">
                <a:solidFill>
                  <a:srgbClr val="404041"/>
                </a:solidFill>
              </a:defRPr>
            </a:pPr>
            <a:r>
              <a:rPr dirty="0"/>
              <a:t>Some South-American-based MOOCs platforms are more adapted to their culture (e.g., aesthetic, gamification features).</a:t>
            </a:r>
          </a:p>
          <a:p>
            <a:pPr indent="457200">
              <a:lnSpc>
                <a:spcPct val="115000"/>
              </a:lnSpc>
              <a:spcBef>
                <a:spcPts val="1000"/>
              </a:spcBef>
              <a:defRPr sz="1200" b="1" i="1">
                <a:solidFill>
                  <a:srgbClr val="404041"/>
                </a:solidFill>
              </a:defRPr>
            </a:pPr>
            <a:r>
              <a:rPr dirty="0"/>
              <a:t>One instructor mentioned he felt lonely because not many people in South America worked on </a:t>
            </a:r>
            <a:r>
              <a:rPr lang="en-US" dirty="0" smtClean="0"/>
              <a:t>  </a:t>
            </a:r>
            <a:r>
              <a:rPr dirty="0" smtClean="0"/>
              <a:t>designing </a:t>
            </a:r>
            <a:r>
              <a:rPr dirty="0"/>
              <a:t>MOOCs and he could not find more accessible support when designing MOOCs.</a:t>
            </a:r>
          </a:p>
        </p:txBody>
      </p:sp>
      <p:pic>
        <p:nvPicPr>
          <p:cNvPr id="310" name="Google Shape;290;p37" descr="Google Shape;290;p37"/>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 name="Google Shape;295;p38"/>
          <p:cNvSpPr txBox="1">
            <a:spLocks noGrp="1"/>
          </p:cNvSpPr>
          <p:nvPr>
            <p:ph type="title"/>
          </p:nvPr>
        </p:nvSpPr>
        <p:spPr>
          <a:xfrm>
            <a:off x="506693" y="2274522"/>
            <a:ext cx="6802502" cy="657001"/>
          </a:xfrm>
          <a:prstGeom prst="rect">
            <a:avLst/>
          </a:prstGeom>
        </p:spPr>
        <p:txBody>
          <a:bodyPr>
            <a:normAutofit fontScale="90000"/>
          </a:bodyPr>
          <a:lstStyle/>
          <a:p>
            <a:r>
              <a:t>Significance of Study</a:t>
            </a:r>
          </a:p>
        </p:txBody>
      </p:sp>
      <p:sp>
        <p:nvSpPr>
          <p:cNvPr id="315" name="Google Shape;296;p38"/>
          <p:cNvSpPr txBox="1">
            <a:spLocks noGrp="1"/>
          </p:cNvSpPr>
          <p:nvPr>
            <p:ph type="body" sz="quarter" idx="1"/>
          </p:nvPr>
        </p:nvSpPr>
        <p:spPr>
          <a:xfrm>
            <a:off x="526130" y="2031338"/>
            <a:ext cx="3700502" cy="252302"/>
          </a:xfrm>
          <a:prstGeom prst="rect">
            <a:avLst/>
          </a:prstGeom>
        </p:spPr>
        <p:txBody>
          <a:bodyPr>
            <a:normAutofit fontScale="92500" lnSpcReduction="10000"/>
          </a:bodyPr>
          <a:lstStyle>
            <a:lvl1pPr marL="0" defTabSz="768095">
              <a:defRPr sz="1175"/>
            </a:lvl1pPr>
          </a:lstStyle>
          <a:p>
            <a:r>
              <a:t>SECTION 5</a:t>
            </a:r>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 name="Google Shape;301;p39"/>
          <p:cNvSpPr txBox="1">
            <a:spLocks noGrp="1"/>
          </p:cNvSpPr>
          <p:nvPr>
            <p:ph type="title" idx="4294967295"/>
          </p:nvPr>
        </p:nvSpPr>
        <p:spPr>
          <a:xfrm>
            <a:off x="431949" y="333675"/>
            <a:ext cx="7767902" cy="779401"/>
          </a:xfrm>
          <a:prstGeom prst="rect">
            <a:avLst/>
          </a:prstGeom>
        </p:spPr>
        <p:txBody>
          <a:bodyPr/>
          <a:lstStyle/>
          <a:p>
            <a:r>
              <a:t>Fill in Research Gaps</a:t>
            </a:r>
          </a:p>
        </p:txBody>
      </p:sp>
      <p:sp>
        <p:nvSpPr>
          <p:cNvPr id="320" name="Google Shape;302;p39"/>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SIGNIFICANCE</a:t>
            </a:r>
          </a:p>
        </p:txBody>
      </p:sp>
      <p:sp>
        <p:nvSpPr>
          <p:cNvPr id="321" name="Google Shape;303;p39"/>
          <p:cNvSpPr txBox="1"/>
          <p:nvPr/>
        </p:nvSpPr>
        <p:spPr>
          <a:xfrm>
            <a:off x="404675" y="1523168"/>
            <a:ext cx="8334650" cy="23782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marL="342900" indent="-342900">
              <a:lnSpc>
                <a:spcPct val="112000"/>
              </a:lnSpc>
              <a:spcBef>
                <a:spcPts val="1800"/>
              </a:spcBef>
              <a:buClr>
                <a:srgbClr val="7F7F7F"/>
              </a:buClr>
              <a:buSzPts val="1600"/>
              <a:buFont typeface="Arial"/>
              <a:buChar char="●"/>
              <a:defRPr sz="1600" b="1">
                <a:solidFill>
                  <a:srgbClr val="404041"/>
                </a:solidFill>
              </a:defRPr>
            </a:pPr>
            <a:r>
              <a:rPr lang="en-US" dirty="0" smtClean="0"/>
              <a:t>Few </a:t>
            </a:r>
            <a:r>
              <a:rPr b="0" dirty="0" smtClean="0"/>
              <a:t>scientific </a:t>
            </a:r>
            <a:r>
              <a:rPr b="0" dirty="0"/>
              <a:t>literature on MOOCs has been centered in the South American </a:t>
            </a:r>
            <a:r>
              <a:rPr b="0" dirty="0" smtClean="0"/>
              <a:t>region</a:t>
            </a:r>
            <a:r>
              <a:rPr lang="en-US" b="0" dirty="0" smtClean="0"/>
              <a:t>.</a:t>
            </a:r>
            <a:endParaRPr sz="1800" dirty="0"/>
          </a:p>
          <a:p>
            <a:pPr marL="342900" indent="-342900">
              <a:lnSpc>
                <a:spcPct val="112000"/>
              </a:lnSpc>
              <a:spcBef>
                <a:spcPts val="1800"/>
              </a:spcBef>
              <a:buClr>
                <a:srgbClr val="7F7F7F"/>
              </a:buClr>
              <a:buSzPts val="1600"/>
              <a:buFont typeface="Arial"/>
              <a:buChar char="●"/>
              <a:defRPr sz="1600">
                <a:solidFill>
                  <a:srgbClr val="404041"/>
                </a:solidFill>
              </a:defRPr>
            </a:pPr>
            <a:r>
              <a:rPr dirty="0"/>
              <a:t>Existing research on MOOCs in South America has primarily employed </a:t>
            </a:r>
            <a:r>
              <a:rPr b="1" dirty="0"/>
              <a:t>quantitative research methods</a:t>
            </a:r>
            <a:r>
              <a:rPr dirty="0"/>
              <a:t> </a:t>
            </a:r>
            <a:endParaRPr lang="en-US" dirty="0" smtClean="0"/>
          </a:p>
          <a:p>
            <a:pPr marL="342900" indent="-342900">
              <a:lnSpc>
                <a:spcPct val="112000"/>
              </a:lnSpc>
              <a:spcBef>
                <a:spcPts val="1800"/>
              </a:spcBef>
              <a:buClr>
                <a:srgbClr val="7F7F7F"/>
              </a:buClr>
              <a:buSzPts val="1600"/>
              <a:buFont typeface="Arial"/>
              <a:buChar char="●"/>
              <a:defRPr sz="1600">
                <a:solidFill>
                  <a:srgbClr val="404041"/>
                </a:solidFill>
              </a:defRPr>
            </a:pPr>
            <a:r>
              <a:rPr lang="en-US" dirty="0" smtClean="0"/>
              <a:t>In addition to the </a:t>
            </a:r>
            <a:r>
              <a:rPr dirty="0" smtClean="0"/>
              <a:t>students</a:t>
            </a:r>
            <a:r>
              <a:rPr dirty="0"/>
              <a:t>’ learning, </a:t>
            </a:r>
            <a:r>
              <a:rPr dirty="0" smtClean="0"/>
              <a:t>designing </a:t>
            </a:r>
            <a:r>
              <a:rPr dirty="0"/>
              <a:t>MOOCs is </a:t>
            </a:r>
            <a:r>
              <a:rPr b="1" dirty="0"/>
              <a:t>challenging for instructors </a:t>
            </a:r>
            <a:r>
              <a:rPr dirty="0"/>
              <a:t>because of MOOCs’ massiveness and </a:t>
            </a:r>
            <a:r>
              <a:rPr dirty="0" smtClean="0"/>
              <a:t>openness</a:t>
            </a:r>
            <a:r>
              <a:rPr lang="en-US" dirty="0" smtClean="0"/>
              <a:t>.</a:t>
            </a:r>
            <a:endParaRPr dirty="0"/>
          </a:p>
        </p:txBody>
      </p:sp>
      <p:pic>
        <p:nvPicPr>
          <p:cNvPr id="322" name="Google Shape;304;p39" descr="Google Shape;304;p39"/>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 name="Google Shape;309;p40"/>
          <p:cNvSpPr txBox="1">
            <a:spLocks noGrp="1"/>
          </p:cNvSpPr>
          <p:nvPr>
            <p:ph type="title" idx="4294967295"/>
          </p:nvPr>
        </p:nvSpPr>
        <p:spPr>
          <a:xfrm>
            <a:off x="431949" y="333675"/>
            <a:ext cx="7767902" cy="779401"/>
          </a:xfrm>
          <a:prstGeom prst="rect">
            <a:avLst/>
          </a:prstGeom>
        </p:spPr>
        <p:txBody>
          <a:bodyPr/>
          <a:lstStyle/>
          <a:p>
            <a:r>
              <a:rPr lang="en-US" dirty="0" smtClean="0"/>
              <a:t>Possible Implementations</a:t>
            </a:r>
            <a:endParaRPr dirty="0"/>
          </a:p>
        </p:txBody>
      </p:sp>
      <p:sp>
        <p:nvSpPr>
          <p:cNvPr id="327" name="Google Shape;310;p40"/>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SIGNIFICANCE</a:t>
            </a:r>
          </a:p>
        </p:txBody>
      </p:sp>
      <p:sp>
        <p:nvSpPr>
          <p:cNvPr id="328" name="Google Shape;311;p40"/>
          <p:cNvSpPr txBox="1"/>
          <p:nvPr/>
        </p:nvSpPr>
        <p:spPr>
          <a:xfrm>
            <a:off x="426849" y="1357050"/>
            <a:ext cx="8123151" cy="22434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marL="457200" indent="-342900">
              <a:lnSpc>
                <a:spcPct val="135000"/>
              </a:lnSpc>
              <a:spcBef>
                <a:spcPts val="1800"/>
              </a:spcBef>
              <a:buClr>
                <a:srgbClr val="404041"/>
              </a:buClr>
              <a:buSzPts val="1800"/>
              <a:buFont typeface="Arial"/>
              <a:buChar char="●"/>
              <a:defRPr sz="1800">
                <a:solidFill>
                  <a:srgbClr val="404041"/>
                </a:solidFill>
              </a:defRPr>
            </a:pPr>
            <a:r>
              <a:t>In addition, the findings should impact on the design and delivery of courses that </a:t>
            </a:r>
            <a:r>
              <a:rPr b="1"/>
              <a:t>affect millions of students in practice</a:t>
            </a:r>
            <a:r>
              <a:t>. A critical impact of this study is to provide institution leaders with the insights of carrying out MOOCs projects, especially focusing on providing professional development support for MOOCs instructors.</a:t>
            </a:r>
          </a:p>
        </p:txBody>
      </p:sp>
      <p:pic>
        <p:nvPicPr>
          <p:cNvPr id="329" name="Google Shape;312;p40" descr="Google Shape;312;p40"/>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Google Shape;99;p13"/>
          <p:cNvSpPr txBox="1">
            <a:spLocks noGrp="1"/>
          </p:cNvSpPr>
          <p:nvPr>
            <p:ph type="title" idx="4294967295"/>
          </p:nvPr>
        </p:nvSpPr>
        <p:spPr>
          <a:xfrm>
            <a:off x="320324" y="194149"/>
            <a:ext cx="7767902" cy="779401"/>
          </a:xfrm>
          <a:prstGeom prst="rect">
            <a:avLst/>
          </a:prstGeom>
        </p:spPr>
        <p:txBody>
          <a:bodyPr/>
          <a:lstStyle/>
          <a:p>
            <a:r>
              <a:t>Massive Open Online Course (MOOCs)</a:t>
            </a:r>
          </a:p>
        </p:txBody>
      </p:sp>
      <p:sp>
        <p:nvSpPr>
          <p:cNvPr id="145" name="Google Shape;100;p13"/>
          <p:cNvSpPr txBox="1"/>
          <p:nvPr/>
        </p:nvSpPr>
        <p:spPr>
          <a:xfrm>
            <a:off x="7506299" y="4314349"/>
            <a:ext cx="1637701" cy="3679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24" tIns="91424" rIns="91424" bIns="91424">
            <a:spAutoFit/>
          </a:bodyPr>
          <a:lstStyle>
            <a:lvl1pPr>
              <a:defRPr sz="1300" i="1"/>
            </a:lvl1pPr>
          </a:lstStyle>
          <a:p>
            <a:r>
              <a:t>(Sharples,M., 2019)</a:t>
            </a:r>
          </a:p>
        </p:txBody>
      </p:sp>
      <p:sp>
        <p:nvSpPr>
          <p:cNvPr id="146" name="Google Shape;101;p13"/>
          <p:cNvSpPr txBox="1"/>
          <p:nvPr/>
        </p:nvSpPr>
        <p:spPr>
          <a:xfrm>
            <a:off x="5298256" y="238422"/>
            <a:ext cx="3609051" cy="2392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CONTEXT</a:t>
            </a:r>
          </a:p>
        </p:txBody>
      </p:sp>
      <p:pic>
        <p:nvPicPr>
          <p:cNvPr id="147" name="Google Shape;102;p13" descr="Google Shape;102;p13"/>
          <p:cNvPicPr>
            <a:picLocks noChangeAspect="1"/>
          </p:cNvPicPr>
          <p:nvPr/>
        </p:nvPicPr>
        <p:blipFill>
          <a:blip r:embed="rId3">
            <a:extLst/>
          </a:blip>
          <a:stretch>
            <a:fillRect/>
          </a:stretch>
        </p:blipFill>
        <p:spPr>
          <a:xfrm>
            <a:off x="1376399" y="973549"/>
            <a:ext cx="6129901" cy="3725702"/>
          </a:xfrm>
          <a:prstGeom prst="rect">
            <a:avLst/>
          </a:prstGeom>
          <a:ln w="12700">
            <a:miter lim="400000"/>
          </a:ln>
        </p:spPr>
      </p:pic>
      <p:pic>
        <p:nvPicPr>
          <p:cNvPr id="148" name="Google Shape;103;p13" descr="Google Shape;103;p13"/>
          <p:cNvPicPr>
            <a:picLocks noChangeAspect="1"/>
          </p:cNvPicPr>
          <p:nvPr/>
        </p:nvPicPr>
        <p:blipFill>
          <a:blip r:embed="rId4">
            <a:extLst/>
          </a:blip>
          <a:stretch>
            <a:fillRect/>
          </a:stretch>
        </p:blipFill>
        <p:spPr>
          <a:xfrm>
            <a:off x="0" y="359800"/>
            <a:ext cx="232126" cy="448076"/>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Google Shape;317;p41"/>
          <p:cNvSpPr txBox="1">
            <a:spLocks noGrp="1"/>
          </p:cNvSpPr>
          <p:nvPr>
            <p:ph type="title"/>
          </p:nvPr>
        </p:nvSpPr>
        <p:spPr>
          <a:xfrm>
            <a:off x="506693" y="2274522"/>
            <a:ext cx="6802502" cy="657001"/>
          </a:xfrm>
          <a:prstGeom prst="rect">
            <a:avLst/>
          </a:prstGeom>
        </p:spPr>
        <p:txBody>
          <a:bodyPr>
            <a:normAutofit fontScale="90000"/>
          </a:bodyPr>
          <a:lstStyle/>
          <a:p>
            <a:r>
              <a:t>Limitations</a:t>
            </a:r>
          </a:p>
        </p:txBody>
      </p:sp>
      <p:sp>
        <p:nvSpPr>
          <p:cNvPr id="334" name="Google Shape;318;p41"/>
          <p:cNvSpPr txBox="1">
            <a:spLocks noGrp="1"/>
          </p:cNvSpPr>
          <p:nvPr>
            <p:ph type="body" sz="quarter" idx="1"/>
          </p:nvPr>
        </p:nvSpPr>
        <p:spPr>
          <a:xfrm>
            <a:off x="526130" y="2031338"/>
            <a:ext cx="3700502" cy="252302"/>
          </a:xfrm>
          <a:prstGeom prst="rect">
            <a:avLst/>
          </a:prstGeom>
        </p:spPr>
        <p:txBody>
          <a:bodyPr>
            <a:normAutofit fontScale="92500" lnSpcReduction="10000"/>
          </a:bodyPr>
          <a:lstStyle>
            <a:lvl1pPr marL="0" defTabSz="768095">
              <a:defRPr sz="1175"/>
            </a:lvl1pPr>
          </a:lstStyle>
          <a:p>
            <a:r>
              <a:t>SECTION 6</a:t>
            </a:r>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 name="Google Shape;323;p42"/>
          <p:cNvSpPr txBox="1">
            <a:spLocks noGrp="1"/>
          </p:cNvSpPr>
          <p:nvPr>
            <p:ph type="title" idx="4294967295"/>
          </p:nvPr>
        </p:nvSpPr>
        <p:spPr>
          <a:xfrm>
            <a:off x="431949" y="333675"/>
            <a:ext cx="7767902" cy="779401"/>
          </a:xfrm>
          <a:prstGeom prst="rect">
            <a:avLst/>
          </a:prstGeom>
        </p:spPr>
        <p:txBody>
          <a:bodyPr/>
          <a:lstStyle/>
          <a:p>
            <a:r>
              <a:t>Samples </a:t>
            </a:r>
          </a:p>
        </p:txBody>
      </p:sp>
      <p:sp>
        <p:nvSpPr>
          <p:cNvPr id="339" name="Google Shape;324;p42"/>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LIMITATIONS</a:t>
            </a:r>
          </a:p>
        </p:txBody>
      </p:sp>
      <p:sp>
        <p:nvSpPr>
          <p:cNvPr id="340" name="Google Shape;325;p42"/>
          <p:cNvSpPr txBox="1"/>
          <p:nvPr/>
        </p:nvSpPr>
        <p:spPr>
          <a:xfrm>
            <a:off x="609874" y="1223397"/>
            <a:ext cx="7924250" cy="30018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p>
            <a:pPr marL="457200" indent="-340677">
              <a:lnSpc>
                <a:spcPct val="104999"/>
              </a:lnSpc>
              <a:buClr>
                <a:srgbClr val="7F7F7F"/>
              </a:buClr>
              <a:buSzPts val="1700"/>
              <a:buFont typeface="Arial"/>
              <a:buChar char="●"/>
              <a:defRPr sz="1700" b="1">
                <a:solidFill>
                  <a:srgbClr val="404041"/>
                </a:solidFill>
              </a:defRPr>
            </a:pPr>
            <a:r>
              <a:rPr dirty="0"/>
              <a:t>Convenient sampling was used. </a:t>
            </a:r>
            <a:r>
              <a:rPr b="0" dirty="0"/>
              <a:t>Given that the response rate is low, there is a limited number of participants that we were able to access and reach to. </a:t>
            </a:r>
          </a:p>
          <a:p>
            <a:pPr marL="914400" indent="-340676">
              <a:lnSpc>
                <a:spcPct val="104999"/>
              </a:lnSpc>
              <a:buClr>
                <a:srgbClr val="7F7F7F"/>
              </a:buClr>
              <a:buSzPts val="1700"/>
              <a:buFont typeface="Arial"/>
              <a:buChar char="-"/>
              <a:defRPr sz="1700">
                <a:solidFill>
                  <a:srgbClr val="404041"/>
                </a:solidFill>
              </a:defRPr>
            </a:pPr>
            <a:r>
              <a:rPr dirty="0"/>
              <a:t>We had almost a half of the participants came from Colombia and the other half from Argentina, Brazil, </a:t>
            </a:r>
            <a:r>
              <a:rPr dirty="0" err="1"/>
              <a:t>anc</a:t>
            </a:r>
            <a:r>
              <a:rPr dirty="0"/>
              <a:t> Chile. </a:t>
            </a:r>
          </a:p>
          <a:p>
            <a:pPr marL="914400" indent="-340676">
              <a:lnSpc>
                <a:spcPct val="104999"/>
              </a:lnSpc>
              <a:buClr>
                <a:srgbClr val="7F7F7F"/>
              </a:buClr>
              <a:buSzPts val="1700"/>
              <a:buFont typeface="Arial"/>
              <a:buChar char="-"/>
              <a:defRPr sz="1700">
                <a:solidFill>
                  <a:srgbClr val="404041"/>
                </a:solidFill>
              </a:defRPr>
            </a:pPr>
            <a:r>
              <a:rPr dirty="0"/>
              <a:t>We also had only two female participants and nine male participants. Demographic information may influence their perception towards our research questions. </a:t>
            </a:r>
          </a:p>
          <a:p>
            <a:pPr indent="457200">
              <a:lnSpc>
                <a:spcPct val="104999"/>
              </a:lnSpc>
              <a:defRPr sz="1700">
                <a:solidFill>
                  <a:srgbClr val="404041"/>
                </a:solidFill>
              </a:defRPr>
            </a:pPr>
            <a:endParaRPr dirty="0"/>
          </a:p>
          <a:p>
            <a:pPr indent="457200">
              <a:lnSpc>
                <a:spcPct val="104999"/>
              </a:lnSpc>
              <a:defRPr sz="1700">
                <a:solidFill>
                  <a:srgbClr val="404041"/>
                </a:solidFill>
              </a:defRPr>
            </a:pPr>
            <a:r>
              <a:rPr dirty="0"/>
              <a:t>Therefore, any generalization of the findings from this study to other settings might be cautious, at best.</a:t>
            </a:r>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 name="Google Shape;330;p43"/>
          <p:cNvSpPr txBox="1">
            <a:spLocks noGrp="1"/>
          </p:cNvSpPr>
          <p:nvPr>
            <p:ph type="title" idx="4294967295"/>
          </p:nvPr>
        </p:nvSpPr>
        <p:spPr>
          <a:xfrm>
            <a:off x="431949" y="333675"/>
            <a:ext cx="7767902" cy="779401"/>
          </a:xfrm>
          <a:prstGeom prst="rect">
            <a:avLst/>
          </a:prstGeom>
        </p:spPr>
        <p:txBody>
          <a:bodyPr/>
          <a:lstStyle/>
          <a:p>
            <a:r>
              <a:t>Participants</a:t>
            </a:r>
          </a:p>
        </p:txBody>
      </p:sp>
      <p:sp>
        <p:nvSpPr>
          <p:cNvPr id="345" name="Google Shape;331;p43"/>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LIMITATIONS</a:t>
            </a:r>
          </a:p>
        </p:txBody>
      </p:sp>
      <p:sp>
        <p:nvSpPr>
          <p:cNvPr id="346" name="Google Shape;332;p43"/>
          <p:cNvSpPr txBox="1"/>
          <p:nvPr/>
        </p:nvSpPr>
        <p:spPr>
          <a:xfrm>
            <a:off x="431949" y="1338720"/>
            <a:ext cx="7924250" cy="2225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p>
            <a:pPr marL="457200" indent="-340677">
              <a:lnSpc>
                <a:spcPct val="150000"/>
              </a:lnSpc>
              <a:buClr>
                <a:srgbClr val="7F7F7F"/>
              </a:buClr>
              <a:buSzPts val="1700"/>
              <a:buFont typeface="Arial"/>
              <a:buChar char="●"/>
              <a:defRPr sz="1700" b="1">
                <a:solidFill>
                  <a:srgbClr val="404041"/>
                </a:solidFill>
              </a:defRPr>
            </a:pPr>
            <a:r>
              <a:rPr dirty="0"/>
              <a:t>Participants were voluntary.</a:t>
            </a:r>
            <a:r>
              <a:rPr b="0" dirty="0"/>
              <a:t> The instructors who volunteered to participate in this study could have had higher awareness and motivation to design and deliver MOOCs to facilitate SDL skills than the others who did not participate in the study. As such, the findings of the study may have volunteer bias. </a:t>
            </a:r>
          </a:p>
          <a:p>
            <a:pPr indent="457200">
              <a:lnSpc>
                <a:spcPct val="150000"/>
              </a:lnSpc>
              <a:defRPr sz="1700">
                <a:solidFill>
                  <a:srgbClr val="404041"/>
                </a:solidFill>
              </a:defRPr>
            </a:pPr>
            <a:endParaRPr b="0" dirty="0"/>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 name="Google Shape;337;p44"/>
          <p:cNvSpPr txBox="1">
            <a:spLocks noGrp="1"/>
          </p:cNvSpPr>
          <p:nvPr>
            <p:ph type="title" idx="4294967295"/>
          </p:nvPr>
        </p:nvSpPr>
        <p:spPr>
          <a:xfrm>
            <a:off x="431949" y="333675"/>
            <a:ext cx="7767902" cy="779401"/>
          </a:xfrm>
          <a:prstGeom prst="rect">
            <a:avLst/>
          </a:prstGeom>
        </p:spPr>
        <p:txBody>
          <a:bodyPr/>
          <a:lstStyle/>
          <a:p>
            <a:r>
              <a:t>Data Source</a:t>
            </a:r>
          </a:p>
        </p:txBody>
      </p:sp>
      <p:sp>
        <p:nvSpPr>
          <p:cNvPr id="351" name="Google Shape;338;p44"/>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LIMITATIONS</a:t>
            </a:r>
          </a:p>
        </p:txBody>
      </p:sp>
      <p:sp>
        <p:nvSpPr>
          <p:cNvPr id="352" name="Google Shape;339;p44"/>
          <p:cNvSpPr txBox="1"/>
          <p:nvPr/>
        </p:nvSpPr>
        <p:spPr>
          <a:xfrm>
            <a:off x="463149" y="1433562"/>
            <a:ext cx="7705502" cy="14316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24" tIns="91424" rIns="91424" bIns="91424">
            <a:spAutoFit/>
          </a:bodyPr>
          <a:lstStyle/>
          <a:p>
            <a:pPr marL="457200" indent="-340677">
              <a:lnSpc>
                <a:spcPct val="200000"/>
              </a:lnSpc>
              <a:buClr>
                <a:srgbClr val="7F7F7F"/>
              </a:buClr>
              <a:buSzPts val="1700"/>
              <a:buFont typeface="Arial"/>
              <a:buChar char="●"/>
              <a:defRPr sz="1700" b="1">
                <a:solidFill>
                  <a:srgbClr val="404041"/>
                </a:solidFill>
              </a:defRPr>
            </a:pPr>
            <a:r>
              <a:rPr dirty="0"/>
              <a:t>Only a single data source.</a:t>
            </a:r>
            <a:r>
              <a:rPr b="0" dirty="0"/>
              <a:t> The study relied on self-reported interview data. Future research could expand to additional data sources and methodologies.</a:t>
            </a: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 name="Google Shape;344;p45"/>
          <p:cNvSpPr txBox="1">
            <a:spLocks noGrp="1"/>
          </p:cNvSpPr>
          <p:nvPr>
            <p:ph type="title"/>
          </p:nvPr>
        </p:nvSpPr>
        <p:spPr>
          <a:xfrm>
            <a:off x="506693" y="2274522"/>
            <a:ext cx="6802502" cy="657001"/>
          </a:xfrm>
          <a:prstGeom prst="rect">
            <a:avLst/>
          </a:prstGeom>
        </p:spPr>
        <p:txBody>
          <a:bodyPr>
            <a:normAutofit fontScale="90000"/>
          </a:bodyPr>
          <a:lstStyle/>
          <a:p>
            <a:r>
              <a:t>Q &amp; A</a:t>
            </a:r>
          </a:p>
        </p:txBody>
      </p:sp>
      <p:sp>
        <p:nvSpPr>
          <p:cNvPr id="357" name="Google Shape;345;p45"/>
          <p:cNvSpPr txBox="1">
            <a:spLocks noGrp="1"/>
          </p:cNvSpPr>
          <p:nvPr>
            <p:ph type="body" sz="quarter" idx="1"/>
          </p:nvPr>
        </p:nvSpPr>
        <p:spPr>
          <a:xfrm>
            <a:off x="526130" y="2031338"/>
            <a:ext cx="3700502" cy="252302"/>
          </a:xfrm>
          <a:prstGeom prst="rect">
            <a:avLst/>
          </a:prstGeom>
        </p:spPr>
        <p:txBody>
          <a:bodyPr>
            <a:normAutofit fontScale="92500" lnSpcReduction="10000"/>
          </a:bodyPr>
          <a:lstStyle>
            <a:lvl1pPr marL="0" defTabSz="768095">
              <a:defRPr sz="1175"/>
            </a:lvl1pPr>
          </a:lstStyle>
          <a:p>
            <a:r>
              <a:t>SECTION 7</a:t>
            </a:r>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Google Shape;350;p46"/>
          <p:cNvSpPr txBox="1">
            <a:spLocks noGrp="1"/>
          </p:cNvSpPr>
          <p:nvPr>
            <p:ph type="title"/>
          </p:nvPr>
        </p:nvSpPr>
        <p:spPr>
          <a:xfrm>
            <a:off x="506693" y="2274522"/>
            <a:ext cx="6802502" cy="657001"/>
          </a:xfrm>
          <a:prstGeom prst="rect">
            <a:avLst/>
          </a:prstGeom>
        </p:spPr>
        <p:txBody>
          <a:bodyPr>
            <a:normAutofit fontScale="90000"/>
          </a:bodyPr>
          <a:lstStyle/>
          <a:p>
            <a:r>
              <a:t>References</a:t>
            </a:r>
          </a:p>
        </p:txBody>
      </p:sp>
      <p:sp>
        <p:nvSpPr>
          <p:cNvPr id="360" name="Google Shape;351;p46"/>
          <p:cNvSpPr txBox="1">
            <a:spLocks noGrp="1"/>
          </p:cNvSpPr>
          <p:nvPr>
            <p:ph type="body" sz="quarter" idx="1"/>
          </p:nvPr>
        </p:nvSpPr>
        <p:spPr>
          <a:xfrm>
            <a:off x="526130" y="2031338"/>
            <a:ext cx="3700502" cy="252302"/>
          </a:xfrm>
          <a:prstGeom prst="rect">
            <a:avLst/>
          </a:prstGeom>
        </p:spPr>
        <p:txBody>
          <a:bodyPr>
            <a:normAutofit fontScale="92500" lnSpcReduction="10000"/>
          </a:bodyPr>
          <a:lstStyle>
            <a:lvl1pPr marL="0" defTabSz="768095">
              <a:defRPr sz="1175"/>
            </a:lvl1pPr>
          </a:lstStyle>
          <a:p>
            <a:r>
              <a:t>SECTION 8</a:t>
            </a:r>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 name="Google Shape;357;p47"/>
          <p:cNvSpPr txBox="1">
            <a:spLocks noGrp="1"/>
          </p:cNvSpPr>
          <p:nvPr>
            <p:ph type="body" sz="quarter" idx="1"/>
          </p:nvPr>
        </p:nvSpPr>
        <p:spPr>
          <a:xfrm>
            <a:off x="4833956" y="284946"/>
            <a:ext cx="3700501" cy="252302"/>
          </a:xfrm>
          <a:prstGeom prst="rect">
            <a:avLst/>
          </a:prstGeom>
        </p:spPr>
        <p:txBody>
          <a:bodyPr>
            <a:normAutofit lnSpcReduction="10000"/>
          </a:bodyPr>
          <a:lstStyle>
            <a:lvl1pPr marL="0">
              <a:spcBef>
                <a:spcPts val="1800"/>
              </a:spcBef>
            </a:lvl1pPr>
          </a:lstStyle>
          <a:p>
            <a:r>
              <a:t>REFERENCES</a:t>
            </a:r>
          </a:p>
        </p:txBody>
      </p:sp>
      <p:sp>
        <p:nvSpPr>
          <p:cNvPr id="363" name="Google Shape;358;p47"/>
          <p:cNvSpPr txBox="1">
            <a:spLocks noGrp="1"/>
          </p:cNvSpPr>
          <p:nvPr>
            <p:ph type="body" idx="21"/>
          </p:nvPr>
        </p:nvSpPr>
        <p:spPr>
          <a:xfrm>
            <a:off x="518825" y="771448"/>
            <a:ext cx="8015700" cy="36687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indent="-457200">
              <a:buSzTx/>
              <a:buFontTx/>
              <a:buNone/>
              <a:defRPr sz="1000">
                <a:solidFill>
                  <a:srgbClr val="222222"/>
                </a:solidFill>
                <a:latin typeface="Times New Roman"/>
                <a:ea typeface="Times New Roman"/>
                <a:cs typeface="Times New Roman"/>
                <a:sym typeface="Times New Roman"/>
              </a:defRPr>
            </a:pPr>
            <a:r>
              <a:t>Alonso-Mencía, M. E., Alario-Hoyos, C., Maldonado-Mahauad, J., Estévez-Ayres, I., Pérez-Sanagustín, M., &amp; Delgado Kloos, C. (2020). Self-regulated learning in MOOCs: lessons learned from a literature review. </a:t>
            </a:r>
            <a:r>
              <a:rPr i="1"/>
              <a:t>Educational Review</a:t>
            </a:r>
            <a:r>
              <a:t>, </a:t>
            </a:r>
            <a:r>
              <a:rPr i="1"/>
              <a:t>72</a:t>
            </a:r>
            <a:r>
              <a:t>(3), 319-345.</a:t>
            </a:r>
          </a:p>
          <a:p>
            <a:pPr indent="-457200">
              <a:buSzTx/>
              <a:buFontTx/>
              <a:buNone/>
              <a:defRPr sz="1000">
                <a:latin typeface="Times New Roman"/>
                <a:ea typeface="Times New Roman"/>
                <a:cs typeface="Times New Roman"/>
                <a:sym typeface="Times New Roman"/>
              </a:defRPr>
            </a:pPr>
            <a:r>
              <a:t>Bonk, C. J. (2009). </a:t>
            </a:r>
            <a:r>
              <a:rPr i="1"/>
              <a:t>The World is Open: How Web Technology is Revolutionizing Education.</a:t>
            </a:r>
            <a:r>
              <a:t> San Francisco, CA: Jossey-Bass.</a:t>
            </a:r>
          </a:p>
          <a:p>
            <a:pPr indent="-457200">
              <a:buSzTx/>
              <a:buFontTx/>
              <a:buNone/>
              <a:defRPr sz="1000">
                <a:latin typeface="Times New Roman"/>
                <a:ea typeface="Times New Roman"/>
                <a:cs typeface="Times New Roman"/>
                <a:sym typeface="Times New Roman"/>
              </a:defRPr>
            </a:pPr>
            <a:r>
              <a:t>Bonk, C. J. (2020). Pandemic ponderings, 30 years to today: Synchronous signals, saviors, or survivors? </a:t>
            </a:r>
            <a:r>
              <a:rPr i="1"/>
              <a:t>Distance Education</a:t>
            </a:r>
            <a:r>
              <a:t>, </a:t>
            </a:r>
            <a:r>
              <a:rPr i="1"/>
              <a:t>41</a:t>
            </a:r>
            <a:r>
              <a:t>(4), 589-599. </a:t>
            </a:r>
            <a:r>
              <a:rPr u="sng">
                <a:solidFill>
                  <a:srgbClr val="0000FF"/>
                </a:solidFill>
                <a:uFill>
                  <a:solidFill>
                    <a:srgbClr val="0000FF"/>
                  </a:solidFill>
                </a:uFill>
                <a:hlinkClick r:id="rId2"/>
              </a:rPr>
              <a:t>https://doi.org/10.1080/01587919.2020.1821610</a:t>
            </a:r>
            <a:endParaRPr>
              <a:solidFill>
                <a:srgbClr val="222222"/>
              </a:solidFill>
            </a:endParaRPr>
          </a:p>
          <a:p>
            <a:pPr indent="-457200">
              <a:buSzTx/>
              <a:buFontTx/>
              <a:buNone/>
              <a:defRPr sz="1000">
                <a:solidFill>
                  <a:srgbClr val="222222"/>
                </a:solidFill>
                <a:latin typeface="Times New Roman"/>
                <a:ea typeface="Times New Roman"/>
                <a:cs typeface="Times New Roman"/>
                <a:sym typeface="Times New Roman"/>
              </a:defRPr>
            </a:pPr>
            <a:r>
              <a:t>Bonk, C. J., &amp; Zhu, M. (Eds.). (2022). </a:t>
            </a:r>
            <a:r>
              <a:rPr i="1"/>
              <a:t>Transformative Teaching Around the World: Stories of Cultural Impact, Technology Integration, and Innovative Pedagogy</a:t>
            </a:r>
            <a:r>
              <a:t>. Routledge.</a:t>
            </a:r>
            <a:endParaRPr u="sng">
              <a:solidFill>
                <a:srgbClr val="000000"/>
              </a:solidFill>
            </a:endParaRPr>
          </a:p>
          <a:p>
            <a:pPr indent="-457200">
              <a:buSzTx/>
              <a:buFontTx/>
              <a:buNone/>
              <a:defRPr sz="1000">
                <a:solidFill>
                  <a:srgbClr val="222222"/>
                </a:solidFill>
                <a:latin typeface="Times New Roman"/>
                <a:ea typeface="Times New Roman"/>
                <a:cs typeface="Times New Roman"/>
                <a:sym typeface="Times New Roman"/>
              </a:defRPr>
            </a:pPr>
            <a:r>
              <a:t>Braun, V., &amp; Clarke, V. (2006). Using thematic analysis in psychology. </a:t>
            </a:r>
            <a:r>
              <a:rPr i="1"/>
              <a:t>Qualitative research in psychology</a:t>
            </a:r>
            <a:r>
              <a:t>, </a:t>
            </a:r>
            <a:r>
              <a:rPr i="1"/>
              <a:t>3</a:t>
            </a:r>
            <a:r>
              <a:t>(2), 77-101.</a:t>
            </a:r>
          </a:p>
          <a:p>
            <a:pPr indent="-457200">
              <a:buSzTx/>
              <a:buFontTx/>
              <a:buNone/>
              <a:defRPr sz="1000">
                <a:solidFill>
                  <a:srgbClr val="222222"/>
                </a:solidFill>
                <a:latin typeface="Times New Roman"/>
                <a:ea typeface="Times New Roman"/>
                <a:cs typeface="Times New Roman"/>
                <a:sym typeface="Times New Roman"/>
              </a:defRPr>
            </a:pPr>
            <a:r>
              <a:t>Garrison, D. R. (1997). Self-directed learning: Toward a comprehensive model. </a:t>
            </a:r>
            <a:r>
              <a:rPr i="1"/>
              <a:t>Adult education quarterly</a:t>
            </a:r>
            <a:r>
              <a:t>, </a:t>
            </a:r>
            <a:r>
              <a:rPr i="1"/>
              <a:t>48</a:t>
            </a:r>
            <a:r>
              <a:t>(1), 18-33.</a:t>
            </a:r>
            <a:endParaRPr u="sng">
              <a:solidFill>
                <a:srgbClr val="000000"/>
              </a:solidFill>
            </a:endParaRPr>
          </a:p>
          <a:p>
            <a:pPr indent="-457200">
              <a:buSzTx/>
              <a:buFontTx/>
              <a:buNone/>
              <a:defRPr sz="1000">
                <a:latin typeface="Times New Roman"/>
                <a:ea typeface="Times New Roman"/>
                <a:cs typeface="Times New Roman"/>
                <a:sym typeface="Times New Roman"/>
              </a:defRPr>
            </a:pPr>
            <a:r>
              <a:t>Hiemstra, R. (1994). </a:t>
            </a:r>
            <a:r>
              <a:rPr i="1"/>
              <a:t>Self-directed learning.</a:t>
            </a:r>
            <a:r>
              <a:t> IACE Hall of Fame Repository.</a:t>
            </a:r>
          </a:p>
          <a:p>
            <a:pPr indent="-457200">
              <a:buSzTx/>
              <a:buFontTx/>
              <a:buNone/>
              <a:defRPr sz="1000">
                <a:solidFill>
                  <a:srgbClr val="222222"/>
                </a:solidFill>
                <a:latin typeface="Times New Roman"/>
                <a:ea typeface="Times New Roman"/>
                <a:cs typeface="Times New Roman"/>
                <a:sym typeface="Times New Roman"/>
              </a:defRPr>
            </a:pPr>
            <a:r>
              <a:t>Kim, D., Jung, E., Yoon, M., Chang, Y., Park, S., Kim, D., &amp; Demir, F. (2021). Exploring the structural relationships between course design factors, learner commitment, self-directed learning, and intentions for further learning in a self-paced MOOC. </a:t>
            </a:r>
            <a:r>
              <a:rPr i="1"/>
              <a:t>Computers &amp; Education</a:t>
            </a:r>
            <a:r>
              <a:t>, </a:t>
            </a:r>
            <a:r>
              <a:rPr i="1"/>
              <a:t>166</a:t>
            </a:r>
            <a:r>
              <a:t>, 104171.</a:t>
            </a:r>
          </a:p>
          <a:p>
            <a:pPr marL="0" indent="0">
              <a:lnSpc>
                <a:spcPct val="115000"/>
              </a:lnSpc>
              <a:buSzTx/>
              <a:buFontTx/>
              <a:buNone/>
              <a:defRPr sz="1000">
                <a:solidFill>
                  <a:srgbClr val="222222"/>
                </a:solidFill>
                <a:latin typeface="Times New Roman"/>
                <a:ea typeface="Times New Roman"/>
                <a:cs typeface="Times New Roman"/>
                <a:sym typeface="Times New Roman"/>
              </a:defRPr>
            </a:pPr>
            <a:r>
              <a:t>Littlejohn, A., Hood, N., Milligan, C., &amp; Mustain, P. (2016). Learning in MOOCs: Motivations and self-regulated learning in MOOCs. </a:t>
            </a:r>
            <a:r>
              <a:rPr i="1"/>
              <a:t>The Internet and Higher Education</a:t>
            </a:r>
            <a:r>
              <a:t>, </a:t>
            </a:r>
            <a:r>
              <a:rPr i="1"/>
              <a:t>29</a:t>
            </a:r>
            <a:r>
              <a:t>, 40-48.</a:t>
            </a:r>
          </a:p>
          <a:p>
            <a:pPr indent="-457200">
              <a:buSzTx/>
              <a:buFontTx/>
              <a:buNone/>
              <a:defRPr sz="1000">
                <a:latin typeface="Times New Roman"/>
                <a:ea typeface="Times New Roman"/>
                <a:cs typeface="Times New Roman"/>
                <a:sym typeface="Times New Roman"/>
              </a:defRPr>
            </a:pPr>
            <a:r>
              <a:t>Loyens, S. M., Magda, J., &amp; Rikers, R. M. (2008). Self-directed learning in problem-based learning and its relationships with self-regulated learning. </a:t>
            </a:r>
            <a:r>
              <a:rPr i="1"/>
              <a:t>Educational Psychology Review</a:t>
            </a:r>
            <a:r>
              <a:t>, 20(4), 411-427.</a:t>
            </a:r>
            <a:endParaRPr u="sng"/>
          </a:p>
          <a:p>
            <a:pPr indent="-457200">
              <a:buSzTx/>
              <a:buFontTx/>
              <a:buNone/>
              <a:defRPr sz="1000">
                <a:solidFill>
                  <a:srgbClr val="222222"/>
                </a:solidFill>
                <a:latin typeface="Times New Roman"/>
                <a:ea typeface="Times New Roman"/>
                <a:cs typeface="Times New Roman"/>
                <a:sym typeface="Times New Roman"/>
              </a:defRPr>
            </a:pPr>
            <a:r>
              <a:t>Romero-Frías, E., Arquero, J. L., &amp; del Barrio-García, S. (2020). Exploring how student motivation relates to acceptance and participation in MOOCs. </a:t>
            </a:r>
            <a:r>
              <a:rPr i="1"/>
              <a:t>Interactive Learning Environments</a:t>
            </a:r>
            <a:r>
              <a:t>, 1-17.</a:t>
            </a:r>
          </a:p>
          <a:p>
            <a:pPr indent="-457200">
              <a:buSzTx/>
              <a:buFontTx/>
              <a:buNone/>
              <a:defRPr sz="1000">
                <a:latin typeface="Times New Roman"/>
                <a:ea typeface="Times New Roman"/>
                <a:cs typeface="Times New Roman"/>
                <a:sym typeface="Times New Roman"/>
              </a:defRPr>
            </a:pPr>
            <a:r>
              <a:t>Sánchez, J., &amp; Reyes-Rojas, J. (2020). Trends and Issues. In Zhang, K., Bonk, C. J., Reeves, T. C., &amp; Reynolds, T. H. (Eds.), </a:t>
            </a:r>
            <a:r>
              <a:rPr i="1"/>
              <a:t>MOOCs and open education in the Global South: Challenges, successes, and opportunities. </a:t>
            </a:r>
            <a:r>
              <a:t>NY: Routledge.</a:t>
            </a:r>
            <a:endParaRPr u="sng"/>
          </a:p>
          <a:p>
            <a:pPr indent="-457200">
              <a:buSzTx/>
              <a:buFontTx/>
              <a:buNone/>
              <a:defRPr sz="1000">
                <a:solidFill>
                  <a:srgbClr val="222222"/>
                </a:solidFill>
                <a:latin typeface="Times New Roman"/>
                <a:ea typeface="Times New Roman"/>
                <a:cs typeface="Times New Roman"/>
                <a:sym typeface="Times New Roman"/>
              </a:defRPr>
            </a:pPr>
            <a:r>
              <a:t>Sari, A. R., Bonk, C. J., &amp; Zhu, M. (2020). MOOC instructor designs and challenges: what can be learned from existing MOOCs in Indonesia and Malaysia?. </a:t>
            </a:r>
            <a:r>
              <a:rPr i="1"/>
              <a:t>Asia Pacific Education Review</a:t>
            </a:r>
            <a:r>
              <a:t>, </a:t>
            </a:r>
            <a:r>
              <a:rPr i="1"/>
              <a:t>21</a:t>
            </a:r>
            <a:r>
              <a:t>(1), 143-166.</a:t>
            </a:r>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Google Shape;364;p48"/>
          <p:cNvSpPr txBox="1">
            <a:spLocks noGrp="1"/>
          </p:cNvSpPr>
          <p:nvPr>
            <p:ph type="body" sz="quarter" idx="1"/>
          </p:nvPr>
        </p:nvSpPr>
        <p:spPr>
          <a:xfrm>
            <a:off x="4833956" y="284946"/>
            <a:ext cx="3700501" cy="252302"/>
          </a:xfrm>
          <a:prstGeom prst="rect">
            <a:avLst/>
          </a:prstGeom>
        </p:spPr>
        <p:txBody>
          <a:bodyPr>
            <a:normAutofit lnSpcReduction="10000"/>
          </a:bodyPr>
          <a:lstStyle>
            <a:lvl1pPr marL="0">
              <a:spcBef>
                <a:spcPts val="1800"/>
              </a:spcBef>
            </a:lvl1pPr>
          </a:lstStyle>
          <a:p>
            <a:r>
              <a:t>REFERENCES</a:t>
            </a:r>
          </a:p>
        </p:txBody>
      </p:sp>
      <p:sp>
        <p:nvSpPr>
          <p:cNvPr id="366" name="Google Shape;365;p48"/>
          <p:cNvSpPr txBox="1">
            <a:spLocks noGrp="1"/>
          </p:cNvSpPr>
          <p:nvPr>
            <p:ph type="body" idx="21"/>
          </p:nvPr>
        </p:nvSpPr>
        <p:spPr>
          <a:xfrm>
            <a:off x="518825" y="771448"/>
            <a:ext cx="8015700" cy="36687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indent="-457200">
              <a:buSzTx/>
              <a:buFontTx/>
              <a:buNone/>
              <a:defRPr sz="1000">
                <a:solidFill>
                  <a:srgbClr val="222222"/>
                </a:solidFill>
                <a:latin typeface="Times New Roman"/>
                <a:ea typeface="Times New Roman"/>
                <a:cs typeface="Times New Roman"/>
                <a:sym typeface="Times New Roman"/>
              </a:defRPr>
            </a:pPr>
            <a:r>
              <a:t>Sharples, M. 2019. Visions for the Future of Educational Technology. In: Ferguson, R., Jones, A. and Scanlon, E. (eds). Educational Visions: Lessons from 40 years of innovation. Pp. 151–166. London: Ubiquity Press. DOI: </a:t>
            </a:r>
            <a:r>
              <a:rPr u="sng">
                <a:solidFill>
                  <a:srgbClr val="0000FF"/>
                </a:solidFill>
                <a:uFill>
                  <a:solidFill>
                    <a:srgbClr val="0000FF"/>
                  </a:solidFill>
                </a:uFill>
                <a:hlinkClick r:id="rId2"/>
              </a:rPr>
              <a:t>https://doi.org/10.5334/bcg.j</a:t>
            </a:r>
            <a:r>
              <a:t>. License: CC-BY 4.0</a:t>
            </a:r>
          </a:p>
          <a:p>
            <a:pPr marL="0" indent="0">
              <a:buSzTx/>
              <a:buFontTx/>
              <a:buNone/>
              <a:defRPr sz="1000">
                <a:solidFill>
                  <a:srgbClr val="222222"/>
                </a:solidFill>
                <a:latin typeface="Times New Roman"/>
                <a:ea typeface="Times New Roman"/>
                <a:cs typeface="Times New Roman"/>
                <a:sym typeface="Times New Roman"/>
              </a:defRPr>
            </a:pPr>
            <a:r>
              <a:t>Song, L., &amp; Hill, J. R. (2007). A conceptual model for understanding self-directed learning in online environments. </a:t>
            </a:r>
            <a:r>
              <a:rPr i="1"/>
              <a:t>Journal of Interactive Online </a:t>
            </a:r>
          </a:p>
          <a:p>
            <a:pPr marL="0" indent="457200">
              <a:buSzTx/>
              <a:buFontTx/>
              <a:buNone/>
              <a:defRPr sz="1000" i="1">
                <a:solidFill>
                  <a:srgbClr val="222222"/>
                </a:solidFill>
                <a:latin typeface="Times New Roman"/>
                <a:ea typeface="Times New Roman"/>
                <a:cs typeface="Times New Roman"/>
                <a:sym typeface="Times New Roman"/>
              </a:defRPr>
            </a:pPr>
            <a:r>
              <a:t>Learning</a:t>
            </a:r>
            <a:r>
              <a:rPr i="0"/>
              <a:t>, </a:t>
            </a:r>
            <a:r>
              <a:t>6</a:t>
            </a:r>
            <a:r>
              <a:rPr i="0"/>
              <a:t>(1), 27-42.</a:t>
            </a:r>
          </a:p>
          <a:p>
            <a:pPr indent="-457200">
              <a:buSzTx/>
              <a:buFontTx/>
              <a:buNone/>
              <a:defRPr sz="1000">
                <a:latin typeface="Times New Roman"/>
                <a:ea typeface="Times New Roman"/>
                <a:cs typeface="Times New Roman"/>
                <a:sym typeface="Times New Roman"/>
              </a:defRPr>
            </a:pPr>
            <a:r>
              <a:t>Stewart, B. (2013, June). Massiveness + Openness = New Literacies of Participation? IslandScholar | Robertson Library. </a:t>
            </a:r>
            <a:r>
              <a:rPr u="sng">
                <a:solidFill>
                  <a:srgbClr val="0000FF"/>
                </a:solidFill>
                <a:uFill>
                  <a:solidFill>
                    <a:srgbClr val="0000FF"/>
                  </a:solidFill>
                </a:uFill>
                <a:hlinkClick r:id="rId3"/>
              </a:rPr>
              <a:t>https://www.islandscholar.ca/islandora/object/ir%3A153</a:t>
            </a:r>
          </a:p>
          <a:p>
            <a:pPr marL="0" indent="0">
              <a:buSzTx/>
              <a:buFontTx/>
              <a:buNone/>
              <a:defRPr sz="1000">
                <a:solidFill>
                  <a:srgbClr val="222222"/>
                </a:solidFill>
                <a:latin typeface="Times New Roman"/>
                <a:ea typeface="Times New Roman"/>
                <a:cs typeface="Times New Roman"/>
                <a:sym typeface="Times New Roman"/>
              </a:defRPr>
            </a:pPr>
            <a:r>
              <a:t>Veletsianos, G., &amp; Shepherdson, P. (2016). </a:t>
            </a:r>
            <a:r>
              <a:rPr i="1"/>
              <a:t>A systematic analysis and synthesis of the empirical </a:t>
            </a:r>
          </a:p>
          <a:p>
            <a:pPr marL="0" indent="457200">
              <a:buSzTx/>
              <a:buFontTx/>
              <a:buNone/>
              <a:defRPr sz="1000" i="1">
                <a:solidFill>
                  <a:srgbClr val="222222"/>
                </a:solidFill>
                <a:latin typeface="Times New Roman"/>
                <a:ea typeface="Times New Roman"/>
                <a:cs typeface="Times New Roman"/>
                <a:sym typeface="Times New Roman"/>
              </a:defRPr>
            </a:pPr>
            <a:r>
              <a:t>MOOC literature published in 2013–2015. The International Review of Research in Open and Distributed Learning, 17</a:t>
            </a:r>
            <a:r>
              <a:rPr i="0"/>
              <a:t>(2), 1–17. Retrieved from </a:t>
            </a:r>
            <a:r>
              <a:rPr i="0" u="sng">
                <a:solidFill>
                  <a:srgbClr val="0000FF"/>
                </a:solidFill>
                <a:uFill>
                  <a:solidFill>
                    <a:srgbClr val="0000FF"/>
                  </a:solidFill>
                </a:uFill>
                <a:hlinkClick r:id="rId4"/>
              </a:rPr>
              <a:t>https://files.eric.ed.gov/fulltext/EJ1093662.pdf</a:t>
            </a:r>
          </a:p>
          <a:p>
            <a:pPr marL="0" indent="0">
              <a:buSzTx/>
              <a:buFontTx/>
              <a:buNone/>
              <a:defRPr sz="1000">
                <a:solidFill>
                  <a:srgbClr val="222222"/>
                </a:solidFill>
                <a:latin typeface="Times New Roman"/>
                <a:ea typeface="Times New Roman"/>
                <a:cs typeface="Times New Roman"/>
                <a:sym typeface="Times New Roman"/>
              </a:defRPr>
            </a:pPr>
            <a:r>
              <a:t>Zheng, S., Rosson, M. B., Shih, P. C., &amp; Carroll, J. M. (2015, February). Understanding student motivation, behaviors and perceptions in MOOCs. In </a:t>
            </a:r>
          </a:p>
          <a:p>
            <a:pPr marL="0" indent="457200">
              <a:buSzTx/>
              <a:buFontTx/>
              <a:buNone/>
              <a:defRPr sz="1000" i="1">
                <a:solidFill>
                  <a:srgbClr val="222222"/>
                </a:solidFill>
                <a:latin typeface="Times New Roman"/>
                <a:ea typeface="Times New Roman"/>
                <a:cs typeface="Times New Roman"/>
                <a:sym typeface="Times New Roman"/>
              </a:defRPr>
            </a:pPr>
            <a:r>
              <a:t>Proceedings of the 18th ACM conference on computer supported cooperative work &amp; social computing</a:t>
            </a:r>
            <a:r>
              <a:rPr i="0"/>
              <a:t> (pp. 1882-1895).</a:t>
            </a:r>
            <a:endParaRPr>
              <a:solidFill>
                <a:srgbClr val="000000"/>
              </a:solidFill>
            </a:endParaRPr>
          </a:p>
          <a:p>
            <a:pPr marL="0" indent="0">
              <a:buSzTx/>
              <a:buFontTx/>
              <a:buNone/>
              <a:defRPr sz="1000">
                <a:latin typeface="Times New Roman"/>
                <a:ea typeface="Times New Roman"/>
                <a:cs typeface="Times New Roman"/>
                <a:sym typeface="Times New Roman"/>
              </a:defRPr>
            </a:pPr>
            <a:r>
              <a:t>Zhu, M., Sari, A., &amp; Bonk, C. (2018, June). </a:t>
            </a:r>
            <a:r>
              <a:rPr i="1"/>
              <a:t>A systematic review of MOOC research methods </a:t>
            </a:r>
          </a:p>
          <a:p>
            <a:pPr marL="0" indent="457200">
              <a:buSzTx/>
              <a:buFontTx/>
              <a:buNone/>
              <a:defRPr sz="1000" i="1">
                <a:latin typeface="Times New Roman"/>
                <a:ea typeface="Times New Roman"/>
                <a:cs typeface="Times New Roman"/>
                <a:sym typeface="Times New Roman"/>
              </a:defRPr>
            </a:pPr>
            <a:r>
              <a:t>and topics: Comparing 2014–2016 and 2016–2017.</a:t>
            </a:r>
            <a:r>
              <a:rPr i="0"/>
              <a:t> Proceedings of EdMedia 2018: World Conference on Educational Media and Technology (pp. 1676–1685). Association for the Advancement of Computing in Education (AACE), Amsterdam, Netherlands.</a:t>
            </a:r>
          </a:p>
          <a:p>
            <a:pPr indent="-457200">
              <a:buSzTx/>
              <a:buFontTx/>
              <a:buNone/>
              <a:defRPr sz="1000">
                <a:solidFill>
                  <a:srgbClr val="222222"/>
                </a:solidFill>
                <a:latin typeface="Times New Roman"/>
                <a:ea typeface="Times New Roman"/>
                <a:cs typeface="Times New Roman"/>
                <a:sym typeface="Times New Roman"/>
              </a:defRPr>
            </a:pPr>
            <a:r>
              <a:t>Zhu, M., &amp; Bonk, C. J. (2019). Designing MOOCs to facilitate participant self-monitoring for self-directed learning. </a:t>
            </a:r>
            <a:r>
              <a:rPr i="1"/>
              <a:t>Online Learning</a:t>
            </a:r>
            <a:r>
              <a:t>, </a:t>
            </a:r>
            <a:r>
              <a:rPr i="1"/>
              <a:t>23</a:t>
            </a:r>
            <a:r>
              <a:t>(4), 106-134.</a:t>
            </a:r>
          </a:p>
          <a:p>
            <a:pPr indent="-457200">
              <a:buSzTx/>
              <a:buFontTx/>
              <a:buNone/>
              <a:defRPr sz="1000">
                <a:solidFill>
                  <a:srgbClr val="222222"/>
                </a:solidFill>
                <a:latin typeface="Times New Roman"/>
                <a:ea typeface="Times New Roman"/>
                <a:cs typeface="Times New Roman"/>
                <a:sym typeface="Times New Roman"/>
              </a:defRPr>
            </a:pPr>
            <a:r>
              <a:t>Zhu, M., Bonk, C. J., &amp; Doo, M. Y. (2020). Self-directed learning in MOOCs: Exploring the relationships among motivation, self-monitoring, and self-management. </a:t>
            </a:r>
            <a:r>
              <a:rPr i="1"/>
              <a:t>Educational Technology Research and Development</a:t>
            </a:r>
            <a:r>
              <a:t>, </a:t>
            </a:r>
            <a:r>
              <a:rPr i="1"/>
              <a:t>68</a:t>
            </a:r>
            <a:r>
              <a:t>(5), 2073-2093. https://doi.org/10.1007/s11423-020-09747-8</a:t>
            </a:r>
          </a:p>
        </p:txBody>
      </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 name="Google Shape;370;p49"/>
          <p:cNvSpPr txBox="1">
            <a:spLocks noGrp="1"/>
          </p:cNvSpPr>
          <p:nvPr>
            <p:ph type="body" idx="1"/>
          </p:nvPr>
        </p:nvSpPr>
        <p:spPr>
          <a:xfrm>
            <a:off x="546326" y="991547"/>
            <a:ext cx="7859102" cy="2721600"/>
          </a:xfrm>
          <a:prstGeom prst="rect">
            <a:avLst/>
          </a:prstGeom>
        </p:spPr>
        <p:txBody>
          <a:bodyPr anchor="ctr"/>
          <a:lstStyle>
            <a:lvl1pPr marL="0" algn="ctr">
              <a:defRPr sz="5100" b="1"/>
            </a:lvl1pPr>
          </a:lstStyle>
          <a:p>
            <a:r>
              <a:t>Thank you!</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Google Shape;108;p14"/>
          <p:cNvSpPr txBox="1">
            <a:spLocks noGrp="1"/>
          </p:cNvSpPr>
          <p:nvPr>
            <p:ph type="title"/>
          </p:nvPr>
        </p:nvSpPr>
        <p:spPr>
          <a:xfrm>
            <a:off x="529827" y="759069"/>
            <a:ext cx="8004300" cy="699002"/>
          </a:xfrm>
          <a:prstGeom prst="rect">
            <a:avLst/>
          </a:prstGeom>
        </p:spPr>
        <p:txBody>
          <a:bodyPr/>
          <a:lstStyle>
            <a:lvl1pPr>
              <a:defRPr sz="3200"/>
            </a:lvl1pPr>
          </a:lstStyle>
          <a:p>
            <a:r>
              <a:t>MOOCs Development </a:t>
            </a:r>
          </a:p>
        </p:txBody>
      </p:sp>
      <p:sp>
        <p:nvSpPr>
          <p:cNvPr id="153" name="Google Shape;109;p14"/>
          <p:cNvSpPr txBox="1">
            <a:spLocks noGrp="1"/>
          </p:cNvSpPr>
          <p:nvPr>
            <p:ph type="body" sz="quarter" idx="1"/>
          </p:nvPr>
        </p:nvSpPr>
        <p:spPr>
          <a:xfrm>
            <a:off x="4833956" y="284946"/>
            <a:ext cx="3700501" cy="252302"/>
          </a:xfrm>
          <a:prstGeom prst="rect">
            <a:avLst/>
          </a:prstGeom>
        </p:spPr>
        <p:txBody>
          <a:bodyPr>
            <a:normAutofit lnSpcReduction="10000"/>
          </a:bodyPr>
          <a:lstStyle>
            <a:lvl1pPr marL="0"/>
          </a:lstStyle>
          <a:p>
            <a:r>
              <a:t>CONTEXT</a:t>
            </a:r>
          </a:p>
        </p:txBody>
      </p:sp>
      <p:sp>
        <p:nvSpPr>
          <p:cNvPr id="154" name="Google Shape;110;p14"/>
          <p:cNvSpPr txBox="1">
            <a:spLocks noGrp="1"/>
          </p:cNvSpPr>
          <p:nvPr>
            <p:ph type="body" idx="21"/>
          </p:nvPr>
        </p:nvSpPr>
        <p:spPr>
          <a:xfrm>
            <a:off x="529827" y="1679892"/>
            <a:ext cx="8004300" cy="191433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342900">
              <a:lnSpc>
                <a:spcPct val="150000"/>
              </a:lnSpc>
              <a:buFont typeface="Arial"/>
              <a:buChar char="●"/>
              <a:defRPr b="1">
                <a:solidFill>
                  <a:srgbClr val="404041"/>
                </a:solidFill>
              </a:defRPr>
            </a:pPr>
            <a:r>
              <a:t>MOOCs have an impact on large population. (Stewart, 2013, p. 236)</a:t>
            </a:r>
          </a:p>
          <a:p>
            <a:pPr marL="342900">
              <a:lnSpc>
                <a:spcPct val="150000"/>
              </a:lnSpc>
              <a:spcBef>
                <a:spcPts val="1800"/>
              </a:spcBef>
              <a:buFont typeface="Arial"/>
              <a:buChar char="●"/>
              <a:defRPr b="1">
                <a:solidFill>
                  <a:srgbClr val="404041"/>
                </a:solidFill>
              </a:defRPr>
            </a:pPr>
            <a:r>
              <a:t>Online and blended learning expanded since the 20th century. (Bonk et. al, 2020)</a:t>
            </a:r>
          </a:p>
        </p:txBody>
      </p:sp>
      <p:pic>
        <p:nvPicPr>
          <p:cNvPr id="155" name="Google Shape;111;p14" descr="Google Shape;111;p14"/>
          <p:cNvPicPr>
            <a:picLocks noChangeAspect="1"/>
          </p:cNvPicPr>
          <p:nvPr/>
        </p:nvPicPr>
        <p:blipFill>
          <a:blip r:embed="rId3">
            <a:extLst/>
          </a:blip>
          <a:stretch>
            <a:fillRect/>
          </a:stretch>
        </p:blipFill>
        <p:spPr>
          <a:xfrm>
            <a:off x="7196749" y="3795774"/>
            <a:ext cx="1867204" cy="863400"/>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Google Shape;125;p16"/>
          <p:cNvSpPr txBox="1">
            <a:spLocks noGrp="1"/>
          </p:cNvSpPr>
          <p:nvPr>
            <p:ph type="title"/>
          </p:nvPr>
        </p:nvSpPr>
        <p:spPr>
          <a:xfrm>
            <a:off x="529827" y="759069"/>
            <a:ext cx="8004300" cy="699002"/>
          </a:xfrm>
          <a:prstGeom prst="rect">
            <a:avLst/>
          </a:prstGeom>
        </p:spPr>
        <p:txBody>
          <a:bodyPr/>
          <a:lstStyle/>
          <a:p>
            <a:r>
              <a:t>MOOCs’ Learning</a:t>
            </a:r>
          </a:p>
        </p:txBody>
      </p:sp>
      <p:sp>
        <p:nvSpPr>
          <p:cNvPr id="167" name="Google Shape;126;p16"/>
          <p:cNvSpPr txBox="1">
            <a:spLocks noGrp="1"/>
          </p:cNvSpPr>
          <p:nvPr>
            <p:ph type="body" sz="quarter" idx="1"/>
          </p:nvPr>
        </p:nvSpPr>
        <p:spPr>
          <a:xfrm>
            <a:off x="4833956" y="284946"/>
            <a:ext cx="3700501" cy="252302"/>
          </a:xfrm>
          <a:prstGeom prst="rect">
            <a:avLst/>
          </a:prstGeom>
        </p:spPr>
        <p:txBody>
          <a:bodyPr>
            <a:normAutofit lnSpcReduction="10000"/>
          </a:bodyPr>
          <a:lstStyle>
            <a:lvl1pPr marL="0">
              <a:spcBef>
                <a:spcPts val="1800"/>
              </a:spcBef>
            </a:lvl1pPr>
          </a:lstStyle>
          <a:p>
            <a:r>
              <a:t>CONTEXT</a:t>
            </a:r>
          </a:p>
        </p:txBody>
      </p:sp>
      <p:sp>
        <p:nvSpPr>
          <p:cNvPr id="168" name="Google Shape;127;p16"/>
          <p:cNvSpPr txBox="1"/>
          <p:nvPr/>
        </p:nvSpPr>
        <p:spPr>
          <a:xfrm>
            <a:off x="398351" y="1593410"/>
            <a:ext cx="7840303" cy="16619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91424" tIns="91424" rIns="91424" bIns="91424">
            <a:spAutoFit/>
          </a:bodyPr>
          <a:lstStyle/>
          <a:p>
            <a:pPr marL="457200" indent="-342900">
              <a:lnSpc>
                <a:spcPct val="150000"/>
              </a:lnSpc>
              <a:spcBef>
                <a:spcPts val="1800"/>
              </a:spcBef>
              <a:buClr>
                <a:srgbClr val="404041"/>
              </a:buClr>
              <a:buSzPts val="1600"/>
              <a:buFont typeface="Arial"/>
              <a:buChar char="●"/>
              <a:defRPr sz="1600" b="1">
                <a:solidFill>
                  <a:srgbClr val="404041"/>
                </a:solidFill>
              </a:defRPr>
            </a:pPr>
            <a:r>
              <a:rPr dirty="0"/>
              <a:t>MOOC learning significantly differs from traditional classroom learning regarding the roles and duties of both instructors and learners.</a:t>
            </a:r>
          </a:p>
          <a:p>
            <a:pPr marL="457200" indent="-342900">
              <a:lnSpc>
                <a:spcPct val="150000"/>
              </a:lnSpc>
              <a:buClr>
                <a:srgbClr val="404041"/>
              </a:buClr>
              <a:buSzPts val="1600"/>
              <a:buFont typeface="Arial"/>
              <a:buChar char="●"/>
              <a:defRPr sz="1600" b="1">
                <a:solidFill>
                  <a:srgbClr val="404041"/>
                </a:solidFill>
              </a:defRPr>
            </a:pPr>
            <a:r>
              <a:rPr dirty="0"/>
              <a:t>Successful MOOCs learning requires self-directed learning (SDL) skills </a:t>
            </a:r>
          </a:p>
          <a:p>
            <a:pPr indent="114300">
              <a:lnSpc>
                <a:spcPct val="150000"/>
              </a:lnSpc>
              <a:defRPr sz="1600" b="1">
                <a:solidFill>
                  <a:srgbClr val="404041"/>
                </a:solidFill>
              </a:defRPr>
            </a:pPr>
            <a:r>
              <a:rPr lang="en-US" dirty="0" smtClean="0"/>
              <a:t>      </a:t>
            </a:r>
            <a:r>
              <a:rPr dirty="0" smtClean="0"/>
              <a:t>( </a:t>
            </a:r>
            <a:r>
              <a:rPr dirty="0"/>
              <a:t>Zhu et al., 2020; Kim et al., 2021).</a:t>
            </a:r>
          </a:p>
        </p:txBody>
      </p:sp>
      <p:pic>
        <p:nvPicPr>
          <p:cNvPr id="169" name="Google Shape;128;p16" descr="Google Shape;128;p16"/>
          <p:cNvPicPr>
            <a:picLocks noChangeAspect="1"/>
          </p:cNvPicPr>
          <p:nvPr/>
        </p:nvPicPr>
        <p:blipFill>
          <a:blip r:embed="rId3">
            <a:extLst/>
          </a:blip>
          <a:srcRect l="61635"/>
          <a:stretch>
            <a:fillRect/>
          </a:stretch>
        </p:blipFill>
        <p:spPr>
          <a:xfrm>
            <a:off x="7622099" y="3319250"/>
            <a:ext cx="1348351" cy="1295401"/>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Google Shape;133;p17"/>
          <p:cNvSpPr txBox="1">
            <a:spLocks noGrp="1"/>
          </p:cNvSpPr>
          <p:nvPr>
            <p:ph type="title"/>
          </p:nvPr>
        </p:nvSpPr>
        <p:spPr>
          <a:xfrm>
            <a:off x="506694" y="2274522"/>
            <a:ext cx="6802481" cy="656911"/>
          </a:xfrm>
          <a:prstGeom prst="rect">
            <a:avLst/>
          </a:prstGeom>
        </p:spPr>
        <p:txBody>
          <a:bodyPr>
            <a:normAutofit fontScale="90000"/>
          </a:bodyPr>
          <a:lstStyle/>
          <a:p>
            <a:r>
              <a:t>Literature Review</a:t>
            </a:r>
          </a:p>
        </p:txBody>
      </p:sp>
      <p:sp>
        <p:nvSpPr>
          <p:cNvPr id="174" name="Google Shape;134;p17"/>
          <p:cNvSpPr txBox="1">
            <a:spLocks noGrp="1"/>
          </p:cNvSpPr>
          <p:nvPr>
            <p:ph type="body" sz="quarter" idx="1"/>
          </p:nvPr>
        </p:nvSpPr>
        <p:spPr>
          <a:xfrm>
            <a:off x="526130" y="2031338"/>
            <a:ext cx="3700464" cy="252412"/>
          </a:xfrm>
          <a:prstGeom prst="rect">
            <a:avLst/>
          </a:prstGeom>
        </p:spPr>
        <p:txBody>
          <a:bodyPr>
            <a:normAutofit fontScale="92500" lnSpcReduction="10000"/>
          </a:bodyPr>
          <a:lstStyle>
            <a:lvl1pPr marL="0" defTabSz="768095">
              <a:defRPr sz="1175"/>
            </a:lvl1pPr>
          </a:lstStyle>
          <a:p>
            <a:r>
              <a:t>SECTION 2</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Google Shape;139;p18"/>
          <p:cNvSpPr txBox="1">
            <a:spLocks noGrp="1"/>
          </p:cNvSpPr>
          <p:nvPr>
            <p:ph type="title" idx="4294967295"/>
          </p:nvPr>
        </p:nvSpPr>
        <p:spPr>
          <a:xfrm>
            <a:off x="366824" y="170588"/>
            <a:ext cx="7767902" cy="779401"/>
          </a:xfrm>
          <a:prstGeom prst="rect">
            <a:avLst/>
          </a:prstGeom>
        </p:spPr>
        <p:txBody>
          <a:bodyPr/>
          <a:lstStyle/>
          <a:p>
            <a:r>
              <a:t>Self-Directed Learning (SDL)</a:t>
            </a:r>
          </a:p>
        </p:txBody>
      </p:sp>
      <p:sp>
        <p:nvSpPr>
          <p:cNvPr id="179" name="Google Shape;140;p18"/>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LITERATURE REVIEW</a:t>
            </a:r>
          </a:p>
        </p:txBody>
      </p:sp>
      <p:sp>
        <p:nvSpPr>
          <p:cNvPr id="180" name="Google Shape;141;p18"/>
          <p:cNvSpPr txBox="1"/>
          <p:nvPr/>
        </p:nvSpPr>
        <p:spPr>
          <a:xfrm>
            <a:off x="362075" y="1064346"/>
            <a:ext cx="8419329" cy="30141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marL="342900" indent="-342900">
              <a:lnSpc>
                <a:spcPct val="114000"/>
              </a:lnSpc>
              <a:spcBef>
                <a:spcPts val="1800"/>
              </a:spcBef>
              <a:buClr>
                <a:srgbClr val="7F7F7F"/>
              </a:buClr>
              <a:buSzPts val="1800"/>
              <a:buFont typeface="Arial"/>
              <a:buChar char="●"/>
              <a:defRPr sz="1800" b="1">
                <a:solidFill>
                  <a:srgbClr val="404041"/>
                </a:solidFill>
              </a:defRPr>
            </a:pPr>
            <a:r>
              <a:rPr dirty="0"/>
              <a:t>Self-directed learning (SDL) </a:t>
            </a:r>
            <a:r>
              <a:rPr b="0" dirty="0"/>
              <a:t>refers to a type of learning where individuals are in charge of the planning, implementation, and assessment of one’s own learning process, which is a critical ability in the learning environments of this new learning age, which are often informal, online, and open (Bonk, 2009, 2020; </a:t>
            </a:r>
            <a:r>
              <a:rPr b="0" dirty="0" err="1"/>
              <a:t>Hiemstra</a:t>
            </a:r>
            <a:r>
              <a:rPr b="0" dirty="0"/>
              <a:t>, 1994; </a:t>
            </a:r>
            <a:r>
              <a:rPr b="0" dirty="0" err="1"/>
              <a:t>Loyens</a:t>
            </a:r>
            <a:r>
              <a:rPr b="0" dirty="0"/>
              <a:t> et al., 2008). </a:t>
            </a:r>
          </a:p>
          <a:p>
            <a:pPr marL="342900" indent="-342900">
              <a:lnSpc>
                <a:spcPct val="114000"/>
              </a:lnSpc>
              <a:spcBef>
                <a:spcPts val="1800"/>
              </a:spcBef>
              <a:buClr>
                <a:srgbClr val="7F7F7F"/>
              </a:buClr>
              <a:buSzPts val="1800"/>
              <a:buFont typeface="Arial"/>
              <a:buChar char="●"/>
              <a:defRPr sz="1800" b="1">
                <a:solidFill>
                  <a:srgbClr val="404041"/>
                </a:solidFill>
              </a:defRPr>
            </a:pPr>
            <a:r>
              <a:rPr dirty="0"/>
              <a:t>Various models and views </a:t>
            </a:r>
            <a:r>
              <a:rPr b="0" dirty="0"/>
              <a:t>on SDL have emerged over the years. Candy (1991), Brockett and </a:t>
            </a:r>
            <a:r>
              <a:rPr b="0" dirty="0" err="1"/>
              <a:t>Hiemstra</a:t>
            </a:r>
            <a:r>
              <a:rPr b="0" dirty="0"/>
              <a:t> (1991), and Garrison (1997) were among the most frequently cited and comprehensive SDL models (Song and Hill, 2007).</a:t>
            </a:r>
          </a:p>
        </p:txBody>
      </p:sp>
      <p:pic>
        <p:nvPicPr>
          <p:cNvPr id="181" name="Google Shape;142;p18" descr="Google Shape;142;p18"/>
          <p:cNvPicPr>
            <a:picLocks noChangeAspect="1"/>
          </p:cNvPicPr>
          <p:nvPr/>
        </p:nvPicPr>
        <p:blipFill>
          <a:blip r:embed="rId3">
            <a:extLst/>
          </a:blip>
          <a:stretch>
            <a:fillRect/>
          </a:stretch>
        </p:blipFill>
        <p:spPr>
          <a:xfrm>
            <a:off x="1" y="327924"/>
            <a:ext cx="240776" cy="464726"/>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Google Shape;147;p19"/>
          <p:cNvSpPr txBox="1">
            <a:spLocks noGrp="1"/>
          </p:cNvSpPr>
          <p:nvPr>
            <p:ph type="title" idx="4294967295"/>
          </p:nvPr>
        </p:nvSpPr>
        <p:spPr>
          <a:xfrm>
            <a:off x="366824" y="170588"/>
            <a:ext cx="7767902" cy="779401"/>
          </a:xfrm>
          <a:prstGeom prst="rect">
            <a:avLst/>
          </a:prstGeom>
        </p:spPr>
        <p:txBody>
          <a:bodyPr/>
          <a:lstStyle/>
          <a:p>
            <a:r>
              <a:t>Self-Directed Learning (SDL)</a:t>
            </a:r>
          </a:p>
        </p:txBody>
      </p:sp>
      <p:sp>
        <p:nvSpPr>
          <p:cNvPr id="186" name="Google Shape;148;p19"/>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LITERATURE REVIEW</a:t>
            </a:r>
          </a:p>
        </p:txBody>
      </p:sp>
      <p:sp>
        <p:nvSpPr>
          <p:cNvPr id="187" name="Google Shape;149;p19"/>
          <p:cNvSpPr txBox="1"/>
          <p:nvPr/>
        </p:nvSpPr>
        <p:spPr>
          <a:xfrm>
            <a:off x="412549" y="1154075"/>
            <a:ext cx="7925235" cy="2975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marL="342900" indent="-342900">
              <a:lnSpc>
                <a:spcPct val="150000"/>
              </a:lnSpc>
              <a:spcBef>
                <a:spcPts val="1800"/>
              </a:spcBef>
              <a:buClr>
                <a:srgbClr val="7F7F7F"/>
              </a:buClr>
              <a:buSzPts val="1800"/>
              <a:buFont typeface="Arial"/>
              <a:buChar char="●"/>
              <a:defRPr sz="1800" b="1">
                <a:solidFill>
                  <a:srgbClr val="404041"/>
                </a:solidFill>
              </a:defRPr>
            </a:pPr>
            <a:r>
              <a:rPr dirty="0"/>
              <a:t>Garrison (1997) </a:t>
            </a:r>
            <a:r>
              <a:rPr b="0" dirty="0"/>
              <a:t>included a new SDL perspective, namely, </a:t>
            </a:r>
            <a:r>
              <a:rPr b="1" dirty="0">
                <a:solidFill>
                  <a:schemeClr val="tx1"/>
                </a:solidFill>
              </a:rPr>
              <a:t>motivation</a:t>
            </a:r>
            <a:r>
              <a:rPr b="0" dirty="0"/>
              <a:t>, which is especially relevant when attempting to learn from MOOCs because many studies have reported that motivation played an important role in MOOC learning through conceptualization, engagement, commitment, and strategies (Hew &amp; Cheung, 2014; Littlejohn et al., 2016; Romero-Fras et al., 2020; Zheng et al., 2015).</a:t>
            </a:r>
          </a:p>
        </p:txBody>
      </p:sp>
      <p:pic>
        <p:nvPicPr>
          <p:cNvPr id="188" name="Google Shape;150;p19" descr="Google Shape;150;p19"/>
          <p:cNvPicPr>
            <a:picLocks noChangeAspect="1"/>
          </p:cNvPicPr>
          <p:nvPr/>
        </p:nvPicPr>
        <p:blipFill>
          <a:blip r:embed="rId3">
            <a:extLst/>
          </a:blip>
          <a:stretch>
            <a:fillRect/>
          </a:stretch>
        </p:blipFill>
        <p:spPr>
          <a:xfrm>
            <a:off x="1" y="327924"/>
            <a:ext cx="240776" cy="464726"/>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Google Shape;155;p20"/>
          <p:cNvSpPr txBox="1">
            <a:spLocks noGrp="1"/>
          </p:cNvSpPr>
          <p:nvPr>
            <p:ph type="title" idx="4294967295"/>
          </p:nvPr>
        </p:nvSpPr>
        <p:spPr>
          <a:xfrm>
            <a:off x="431949" y="335774"/>
            <a:ext cx="7767902" cy="779402"/>
          </a:xfrm>
          <a:prstGeom prst="rect">
            <a:avLst/>
          </a:prstGeom>
        </p:spPr>
        <p:txBody>
          <a:bodyPr/>
          <a:lstStyle/>
          <a:p>
            <a:r>
              <a:t>Garrison’s (1997) SDL Framework</a:t>
            </a:r>
          </a:p>
        </p:txBody>
      </p:sp>
      <p:sp>
        <p:nvSpPr>
          <p:cNvPr id="193" name="Google Shape;156;p20"/>
          <p:cNvSpPr txBox="1"/>
          <p:nvPr/>
        </p:nvSpPr>
        <p:spPr>
          <a:xfrm>
            <a:off x="4879681" y="284946"/>
            <a:ext cx="3609051" cy="23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spAutoFit/>
          </a:bodyPr>
          <a:lstStyle>
            <a:lvl1pPr algn="r">
              <a:defRPr sz="1100">
                <a:solidFill>
                  <a:srgbClr val="A6A6A6"/>
                </a:solidFill>
              </a:defRPr>
            </a:lvl1pPr>
          </a:lstStyle>
          <a:p>
            <a:r>
              <a:t>LITERATURE REVIEW</a:t>
            </a:r>
          </a:p>
        </p:txBody>
      </p:sp>
      <p:sp>
        <p:nvSpPr>
          <p:cNvPr id="194" name="Google Shape;157;p20"/>
          <p:cNvSpPr txBox="1"/>
          <p:nvPr/>
        </p:nvSpPr>
        <p:spPr>
          <a:xfrm>
            <a:off x="668024" y="1320223"/>
            <a:ext cx="7820708" cy="30633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699" tIns="45699" rIns="45699" bIns="45699">
            <a:normAutofit/>
          </a:bodyPr>
          <a:lstStyle/>
          <a:p>
            <a:pPr marL="342900" indent="-342900">
              <a:spcBef>
                <a:spcPts val="1800"/>
              </a:spcBef>
              <a:buClr>
                <a:srgbClr val="7F7F7F"/>
              </a:buClr>
              <a:buSzPts val="1800"/>
              <a:buAutoNum type="arabicPeriod"/>
              <a:defRPr sz="1800" b="1">
                <a:solidFill>
                  <a:srgbClr val="404041"/>
                </a:solidFill>
              </a:defRPr>
            </a:pPr>
            <a:r>
              <a:rPr dirty="0"/>
              <a:t>Self-management</a:t>
            </a:r>
            <a:r>
              <a:rPr b="0" dirty="0"/>
              <a:t> refers to the ability of task control, including goal setting and the management of time, resources, and support.</a:t>
            </a:r>
          </a:p>
          <a:p>
            <a:pPr marL="342900" indent="-342900">
              <a:spcBef>
                <a:spcPts val="1800"/>
              </a:spcBef>
              <a:buClr>
                <a:srgbClr val="7F7F7F"/>
              </a:buClr>
              <a:buSzPts val="1800"/>
              <a:buAutoNum type="arabicPeriod"/>
              <a:defRPr sz="1800" b="1">
                <a:solidFill>
                  <a:srgbClr val="404041"/>
                </a:solidFill>
              </a:defRPr>
            </a:pPr>
            <a:r>
              <a:rPr dirty="0"/>
              <a:t>Self-monitoring</a:t>
            </a:r>
            <a:r>
              <a:rPr b="0" dirty="0"/>
              <a:t> refers to the cognitive and metacognitive process to construct learning approaches and strategies while setting the learning pace. </a:t>
            </a:r>
          </a:p>
          <a:p>
            <a:pPr marL="342900" indent="-342900">
              <a:spcBef>
                <a:spcPts val="1800"/>
              </a:spcBef>
              <a:buClr>
                <a:srgbClr val="7F7F7F"/>
              </a:buClr>
              <a:buSzPts val="1800"/>
              <a:buAutoNum type="arabicPeriod"/>
              <a:defRPr sz="1800" b="1">
                <a:solidFill>
                  <a:srgbClr val="404041"/>
                </a:solidFill>
              </a:defRPr>
            </a:pPr>
            <a:r>
              <a:rPr dirty="0"/>
              <a:t>Motivation</a:t>
            </a:r>
            <a:r>
              <a:rPr b="0" dirty="0"/>
              <a:t> refers to both entering motivation and task motivation, which can initiate and sustain learning efforts towards cognitive goals.</a:t>
            </a:r>
          </a:p>
        </p:txBody>
      </p:sp>
      <p:pic>
        <p:nvPicPr>
          <p:cNvPr id="195" name="Google Shape;158;p20" descr="Google Shape;158;p20"/>
          <p:cNvPicPr>
            <a:picLocks noChangeAspect="1"/>
          </p:cNvPicPr>
          <p:nvPr/>
        </p:nvPicPr>
        <p:blipFill>
          <a:blip r:embed="rId3">
            <a:extLst/>
          </a:blip>
          <a:stretch>
            <a:fillRect/>
          </a:stretch>
        </p:blipFill>
        <p:spPr>
          <a:xfrm>
            <a:off x="0" y="450612"/>
            <a:ext cx="232126" cy="448077"/>
          </a:xfrm>
          <a:prstGeom prst="rect">
            <a:avLst/>
          </a:prstGeom>
          <a:ln w="12700">
            <a:miter lim="400000"/>
          </a:ln>
        </p:spPr>
      </p:pic>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Main">
  <a:themeElements>
    <a:clrScheme name="Main">
      <a:dk1>
        <a:srgbClr val="000000"/>
      </a:dk1>
      <a:lt1>
        <a:srgbClr val="660B13"/>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Main">
      <a:majorFont>
        <a:latin typeface="Helvetica"/>
        <a:ea typeface="Helvetica"/>
        <a:cs typeface="Helvetica"/>
      </a:majorFont>
      <a:minorFont>
        <a:latin typeface="Arial"/>
        <a:ea typeface="Arial"/>
        <a:cs typeface="Arial"/>
      </a:minorFont>
    </a:fontScheme>
    <a:fmtScheme name="Ma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Main">
  <a:themeElements>
    <a:clrScheme name="Ma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Main">
      <a:majorFont>
        <a:latin typeface="Helvetica"/>
        <a:ea typeface="Helvetica"/>
        <a:cs typeface="Helvetica"/>
      </a:majorFont>
      <a:minorFont>
        <a:latin typeface="Arial"/>
        <a:ea typeface="Arial"/>
        <a:cs typeface="Arial"/>
      </a:minorFont>
    </a:fontScheme>
    <a:fmtScheme name="Mai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123</TotalTime>
  <Words>3732</Words>
  <Application>Microsoft Office PowerPoint</Application>
  <PresentationFormat>全屏显示(16:9)</PresentationFormat>
  <Paragraphs>274</Paragraphs>
  <Slides>38</Slides>
  <Notes>33</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38</vt:i4>
      </vt:variant>
    </vt:vector>
  </HeadingPairs>
  <TitlesOfParts>
    <vt:vector size="43" baseType="lpstr">
      <vt:lpstr>Arial</vt:lpstr>
      <vt:lpstr>Calibri</vt:lpstr>
      <vt:lpstr>Helvetica</vt:lpstr>
      <vt:lpstr>Times New Roman</vt:lpstr>
      <vt:lpstr>Main</vt:lpstr>
      <vt:lpstr>Investigating South American Massive Open Online Course (MOOCs) Instructors’ Designs Supporting Self-Directed Learning (SDL)</vt:lpstr>
      <vt:lpstr>Context</vt:lpstr>
      <vt:lpstr>Massive Open Online Course (MOOCs)</vt:lpstr>
      <vt:lpstr>MOOCs Development </vt:lpstr>
      <vt:lpstr>MOOCs’ Learning</vt:lpstr>
      <vt:lpstr>Literature Review</vt:lpstr>
      <vt:lpstr>Self-Directed Learning (SDL)</vt:lpstr>
      <vt:lpstr>Self-Directed Learning (SDL)</vt:lpstr>
      <vt:lpstr>Garrison’s (1997) SDL Framework</vt:lpstr>
      <vt:lpstr>MOOCs &amp; SDL</vt:lpstr>
      <vt:lpstr>Research Gap</vt:lpstr>
      <vt:lpstr>Research Questions</vt:lpstr>
      <vt:lpstr>Method</vt:lpstr>
      <vt:lpstr>Overview</vt:lpstr>
      <vt:lpstr>Participants Recruitment</vt:lpstr>
      <vt:lpstr>Participants Demographics</vt:lpstr>
      <vt:lpstr>Instrument</vt:lpstr>
      <vt:lpstr>Interview Protocol Sample</vt:lpstr>
      <vt:lpstr>Data Analysis</vt:lpstr>
      <vt:lpstr>Tentative Findings</vt:lpstr>
      <vt:lpstr>Self-Management</vt:lpstr>
      <vt:lpstr>Self-Management</vt:lpstr>
      <vt:lpstr>Self-Monitoring</vt:lpstr>
      <vt:lpstr>Motivation</vt:lpstr>
      <vt:lpstr>Professional Development</vt:lpstr>
      <vt:lpstr>Interesting Perspectives</vt:lpstr>
      <vt:lpstr>Significance of Study</vt:lpstr>
      <vt:lpstr>Fill in Research Gaps</vt:lpstr>
      <vt:lpstr>Possible Implementations</vt:lpstr>
      <vt:lpstr>Limitations</vt:lpstr>
      <vt:lpstr>Samples </vt:lpstr>
      <vt:lpstr>Participants</vt:lpstr>
      <vt:lpstr>Data Source</vt:lpstr>
      <vt:lpstr>Q &amp; A</vt:lpstr>
      <vt:lpstr>References</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Investigating South American Massive Open Online Course (MOOCs) Instructors’ Designs Supporting Self-Directed Learning (SDL)</dc:title>
  <dc:creator>ZXY</dc:creator>
  <cp:lastModifiedBy>ZXY</cp:lastModifiedBy>
  <cp:revision>8</cp:revision>
  <dcterms:modified xsi:type="dcterms:W3CDTF">2023-03-02T01:03:07Z</dcterms:modified>
</cp:coreProperties>
</file>