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56" r:id="rId3"/>
    <p:sldMasterId id="2147483768" r:id="rId4"/>
    <p:sldMasterId id="2147483780" r:id="rId5"/>
    <p:sldMasterId id="2147483793" r:id="rId6"/>
    <p:sldMasterId id="2147483819" r:id="rId7"/>
    <p:sldMasterId id="2147483833" r:id="rId8"/>
  </p:sldMasterIdLst>
  <p:notesMasterIdLst>
    <p:notesMasterId r:id="rId69"/>
  </p:notesMasterIdLst>
  <p:handoutMasterIdLst>
    <p:handoutMasterId r:id="rId70"/>
  </p:handoutMasterIdLst>
  <p:sldIdLst>
    <p:sldId id="256" r:id="rId9"/>
    <p:sldId id="19539" r:id="rId10"/>
    <p:sldId id="19851" r:id="rId11"/>
    <p:sldId id="19850" r:id="rId12"/>
    <p:sldId id="19301" r:id="rId13"/>
    <p:sldId id="17499" r:id="rId14"/>
    <p:sldId id="17501" r:id="rId15"/>
    <p:sldId id="17500" r:id="rId16"/>
    <p:sldId id="17503" r:id="rId17"/>
    <p:sldId id="17504" r:id="rId18"/>
    <p:sldId id="17512" r:id="rId19"/>
    <p:sldId id="17513" r:id="rId20"/>
    <p:sldId id="17515" r:id="rId21"/>
    <p:sldId id="17516" r:id="rId22"/>
    <p:sldId id="17518" r:id="rId23"/>
    <p:sldId id="17524" r:id="rId24"/>
    <p:sldId id="17525" r:id="rId25"/>
    <p:sldId id="17529" r:id="rId26"/>
    <p:sldId id="17530" r:id="rId27"/>
    <p:sldId id="17532" r:id="rId28"/>
    <p:sldId id="17536" r:id="rId29"/>
    <p:sldId id="17455" r:id="rId30"/>
    <p:sldId id="17542" r:id="rId31"/>
    <p:sldId id="17539" r:id="rId32"/>
    <p:sldId id="17541" r:id="rId33"/>
    <p:sldId id="17543" r:id="rId34"/>
    <p:sldId id="17566" r:id="rId35"/>
    <p:sldId id="17562" r:id="rId36"/>
    <p:sldId id="17565" r:id="rId37"/>
    <p:sldId id="17563" r:id="rId38"/>
    <p:sldId id="17564" r:id="rId39"/>
    <p:sldId id="17573" r:id="rId40"/>
    <p:sldId id="19164" r:id="rId41"/>
    <p:sldId id="19161" r:id="rId42"/>
    <p:sldId id="17598" r:id="rId43"/>
    <p:sldId id="17779" r:id="rId44"/>
    <p:sldId id="17778" r:id="rId45"/>
    <p:sldId id="19309" r:id="rId46"/>
    <p:sldId id="19310" r:id="rId47"/>
    <p:sldId id="19311" r:id="rId48"/>
    <p:sldId id="19297" r:id="rId49"/>
    <p:sldId id="19313" r:id="rId50"/>
    <p:sldId id="19314" r:id="rId51"/>
    <p:sldId id="19319" r:id="rId52"/>
    <p:sldId id="274" r:id="rId53"/>
    <p:sldId id="19322" r:id="rId54"/>
    <p:sldId id="19323" r:id="rId55"/>
    <p:sldId id="19324" r:id="rId56"/>
    <p:sldId id="19326" r:id="rId57"/>
    <p:sldId id="19327" r:id="rId58"/>
    <p:sldId id="19328" r:id="rId59"/>
    <p:sldId id="17418" r:id="rId60"/>
    <p:sldId id="19302" r:id="rId61"/>
    <p:sldId id="18607" r:id="rId62"/>
    <p:sldId id="19852" r:id="rId63"/>
    <p:sldId id="19854" r:id="rId64"/>
    <p:sldId id="19856" r:id="rId65"/>
    <p:sldId id="18610" r:id="rId66"/>
    <p:sldId id="296" r:id="rId67"/>
    <p:sldId id="17446" r:id="rId6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0" autoAdjust="0"/>
    <p:restoredTop sz="96807" autoAdjust="0"/>
  </p:normalViewPr>
  <p:slideViewPr>
    <p:cSldViewPr snapToGrid="0">
      <p:cViewPr varScale="1">
        <p:scale>
          <a:sx n="104" d="100"/>
          <a:sy n="104" d="100"/>
        </p:scale>
        <p:origin x="252" y="108"/>
      </p:cViewPr>
      <p:guideLst>
        <p:guide orient="horz" pos="1392"/>
        <p:guide pos="3864"/>
      </p:guideLst>
    </p:cSldViewPr>
  </p:slideViewPr>
  <p:notesTextViewPr>
    <p:cViewPr>
      <p:scale>
        <a:sx n="100" d="100"/>
        <a:sy n="100" d="100"/>
      </p:scale>
      <p:origin x="0" y="0"/>
    </p:cViewPr>
  </p:notesTextViewPr>
  <p:sorterViewPr>
    <p:cViewPr>
      <p:scale>
        <a:sx n="114" d="100"/>
        <a:sy n="114"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Research%20group-Bonk\SDL\First%20author\New\Writing\Data%20analysis-first%20author%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Design Considerations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theory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D8FE-4D17-924A-C058BBCD6794}"/>
            </c:ext>
          </c:extLst>
        </c:ser>
        <c:dLbls>
          <c:showLegendKey val="0"/>
          <c:showVal val="0"/>
          <c:showCatName val="0"/>
          <c:showSerName val="0"/>
          <c:showPercent val="0"/>
          <c:showBubbleSize val="0"/>
        </c:dLbls>
        <c:gapWidth val="182"/>
        <c:axId val="1144597056"/>
        <c:axId val="1144604672"/>
      </c:barChart>
      <c:catAx>
        <c:axId val="114459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604672"/>
        <c:crosses val="autoZero"/>
        <c:auto val="1"/>
        <c:lblAlgn val="ctr"/>
        <c:lblOffset val="100"/>
        <c:noMultiLvlLbl val="0"/>
      </c:catAx>
      <c:valAx>
        <c:axId val="1144604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5970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Design challenges faced by the MOOC instructors</a:t>
            </a:r>
          </a:p>
        </c:rich>
      </c:tx>
      <c:layout>
        <c:manualLayout>
          <c:xMode val="edge"/>
          <c:yMode val="edge"/>
          <c:x val="0.19254017589906527"/>
          <c:y val="2.5070196550340956E-2"/>
        </c:manualLayout>
      </c:layout>
      <c:overlay val="0"/>
      <c:spPr>
        <a:noFill/>
        <a:ln>
          <a:noFill/>
        </a:ln>
        <a:effectLst/>
      </c:spPr>
      <c:txPr>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6356010309919036"/>
          <c:y val="0.13740422000499036"/>
          <c:w val="0.31194793381014169"/>
          <c:h val="0.793071782092220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'Q18'!$I$16:$I$26</c:f>
              <c:strCache>
                <c:ptCount val="11"/>
                <c:pt idx="0">
                  <c:v>Strategies to encourage students’ team collaboration</c:v>
                </c:pt>
                <c:pt idx="1">
                  <c:v>Technology support</c:v>
                </c:pt>
                <c:pt idx="2">
                  <c:v>Tracking students’ learning progress</c:v>
                </c:pt>
                <c:pt idx="3">
                  <c:v>Recording videos</c:v>
                </c:pt>
                <c:pt idx="4">
                  <c:v>Personalizing students’ learning</c:v>
                </c:pt>
                <c:pt idx="5">
                  <c:v>Compressing the content into short videos</c:v>
                </c:pt>
                <c:pt idx="6">
                  <c:v>Strategies to engage students’ interaction</c:v>
                </c:pt>
                <c:pt idx="7">
                  <c:v>Time limitation of designing MOOCs</c:v>
                </c:pt>
                <c:pt idx="8">
                  <c:v>Strategies to engage students’ active participation</c:v>
                </c:pt>
                <c:pt idx="9">
                  <c:v>Engaging students’ learning</c:v>
                </c:pt>
                <c:pt idx="10">
                  <c:v>Assessment methods</c:v>
                </c:pt>
              </c:strCache>
            </c:strRef>
          </c:cat>
          <c:val>
            <c:numRef>
              <c:f>'Q18'!$J$16:$J$26</c:f>
              <c:numCache>
                <c:formatCode>0</c:formatCode>
                <c:ptCount val="11"/>
                <c:pt idx="0">
                  <c:v>23</c:v>
                </c:pt>
                <c:pt idx="1">
                  <c:v>33</c:v>
                </c:pt>
                <c:pt idx="2">
                  <c:v>33</c:v>
                </c:pt>
                <c:pt idx="3">
                  <c:v>34</c:v>
                </c:pt>
                <c:pt idx="4">
                  <c:v>46</c:v>
                </c:pt>
                <c:pt idx="5">
                  <c:v>58</c:v>
                </c:pt>
                <c:pt idx="6">
                  <c:v>62</c:v>
                </c:pt>
                <c:pt idx="7">
                  <c:v>65</c:v>
                </c:pt>
                <c:pt idx="8">
                  <c:v>66</c:v>
                </c:pt>
                <c:pt idx="9">
                  <c:v>70</c:v>
                </c:pt>
                <c:pt idx="10">
                  <c:v>91</c:v>
                </c:pt>
              </c:numCache>
            </c:numRef>
          </c:val>
          <c:extLst>
            <c:ext xmlns:c16="http://schemas.microsoft.com/office/drawing/2014/chart" uri="{C3380CC4-5D6E-409C-BE32-E72D297353CC}">
              <c16:uniqueId val="{00000000-8698-4D6C-BB4D-9455289EE844}"/>
            </c:ext>
          </c:extLst>
        </c:ser>
        <c:dLbls>
          <c:showLegendKey val="0"/>
          <c:showVal val="0"/>
          <c:showCatName val="0"/>
          <c:showSerName val="0"/>
          <c:showPercent val="0"/>
          <c:showBubbleSize val="0"/>
        </c:dLbls>
        <c:gapWidth val="182"/>
        <c:axId val="-975418480"/>
        <c:axId val="-1043118320"/>
      </c:barChart>
      <c:catAx>
        <c:axId val="-97541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18320"/>
        <c:crosses val="autoZero"/>
        <c:auto val="1"/>
        <c:lblAlgn val="ctr"/>
        <c:lblOffset val="100"/>
        <c:noMultiLvlLbl val="0"/>
      </c:catAx>
      <c:valAx>
        <c:axId val="-1043118320"/>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75418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Ways to Address Challenges</a:t>
            </a:r>
            <a:endParaRPr lang="en-US"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0666508069151737"/>
          <c:w val="0.39823507441728961"/>
          <c:h val="0.834038367717596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9E5E-4CCE-A4D3-A497FBEAD63C}"/>
            </c:ext>
          </c:extLst>
        </c:ser>
        <c:dLbls>
          <c:showLegendKey val="0"/>
          <c:showVal val="0"/>
          <c:showCatName val="0"/>
          <c:showSerName val="0"/>
          <c:showPercent val="0"/>
          <c:showBubbleSize val="0"/>
        </c:dLbls>
        <c:gapWidth val="182"/>
        <c:axId val="-1043109072"/>
        <c:axId val="-1043105264"/>
      </c:barChart>
      <c:catAx>
        <c:axId val="-10431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05264"/>
        <c:crosses val="autoZero"/>
        <c:auto val="1"/>
        <c:lblAlgn val="ctr"/>
        <c:lblOffset val="100"/>
        <c:noMultiLvlLbl val="0"/>
      </c:catAx>
      <c:valAx>
        <c:axId val="-1043105264"/>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10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Strategies to address culture diversity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'Q17'!$H$15:$H$24</c:f>
              <c:strCache>
                <c:ptCount val="10"/>
                <c:pt idx="0">
                  <c:v>Translate the content to different languages</c:v>
                </c:pt>
                <c:pt idx="1">
                  <c:v>Other </c:v>
                </c:pt>
                <c:pt idx="2">
                  <c:v>Encourage participants to translate and localize the content for others</c:v>
                </c:pt>
                <c:pt idx="3">
                  <c:v>Limit text by relying more on pictures</c:v>
                </c:pt>
                <c:pt idx="4">
                  <c:v>Simplify the course content and navigation</c:v>
                </c:pt>
                <c:pt idx="5">
                  <c:v>Slow the pace of speech</c:v>
                </c:pt>
                <c:pt idx="6">
                  <c:v>Simplify the language used</c:v>
                </c:pt>
                <c:pt idx="7">
                  <c:v>Be careful with language use and hand gestures</c:v>
                </c:pt>
                <c:pt idx="8">
                  <c:v>Add subtitles to video content</c:v>
                </c:pt>
                <c:pt idx="9">
                  <c:v>Offer transcripts of video or audio content</c:v>
                </c:pt>
              </c:strCache>
            </c:strRef>
          </c:cat>
          <c:val>
            <c:numRef>
              <c:f>'Q17'!$I$15:$I$24</c:f>
              <c:numCache>
                <c:formatCode>0</c:formatCode>
                <c:ptCount val="10"/>
                <c:pt idx="0">
                  <c:v>15</c:v>
                </c:pt>
                <c:pt idx="1">
                  <c:v>21</c:v>
                </c:pt>
                <c:pt idx="2">
                  <c:v>24</c:v>
                </c:pt>
                <c:pt idx="3">
                  <c:v>26</c:v>
                </c:pt>
                <c:pt idx="4">
                  <c:v>36</c:v>
                </c:pt>
                <c:pt idx="5">
                  <c:v>49</c:v>
                </c:pt>
                <c:pt idx="6">
                  <c:v>56</c:v>
                </c:pt>
                <c:pt idx="7">
                  <c:v>69</c:v>
                </c:pt>
                <c:pt idx="8">
                  <c:v>85</c:v>
                </c:pt>
                <c:pt idx="9">
                  <c:v>88</c:v>
                </c:pt>
              </c:numCache>
            </c:numRef>
          </c:val>
          <c:extLst>
            <c:ext xmlns:c16="http://schemas.microsoft.com/office/drawing/2014/chart" uri="{C3380CC4-5D6E-409C-BE32-E72D297353CC}">
              <c16:uniqueId val="{00000000-EEBA-487D-8F0C-F9E306FB479B}"/>
            </c:ext>
          </c:extLst>
        </c:ser>
        <c:dLbls>
          <c:showLegendKey val="0"/>
          <c:showVal val="0"/>
          <c:showCatName val="0"/>
          <c:showSerName val="0"/>
          <c:showPercent val="0"/>
          <c:showBubbleSize val="0"/>
        </c:dLbls>
        <c:gapWidth val="182"/>
        <c:axId val="142517760"/>
        <c:axId val="142519296"/>
      </c:barChart>
      <c:catAx>
        <c:axId val="142517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519296"/>
        <c:crosses val="autoZero"/>
        <c:auto val="1"/>
        <c:lblAlgn val="ctr"/>
        <c:lblOffset val="100"/>
        <c:noMultiLvlLbl val="0"/>
      </c:catAx>
      <c:valAx>
        <c:axId val="1425192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517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10/19/2021</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10/19/2021</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98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503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497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461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303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Last year, I co-edited a book titled </a:t>
            </a:r>
            <a:r>
              <a:rPr lang="en-US" sz="1600" i="1" dirty="0"/>
              <a:t>MOOCs and Open Education around the World</a:t>
            </a:r>
            <a:r>
              <a:rPr lang="en-US" sz="1600" dirty="0"/>
              <a:t>. MOOCs stands for Massive Open Online Courses. An individual MOOC can enroll tens of thousands of students, and several MOOCs have now surpassed 1 million students in total enrollment. MOOCs are primarily offered by elite universities such as Stanford, MIT, and Harvard through enterprises such as Coursera, edX, and FutureLearn. More people enrolled in MOOCs developed at Harvard in a single year than attended Harvard in its entire 377-year history.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0B7DCB-E1BD-B348-9380-A9B168EE8B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7162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54327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f337eb9b2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f337eb9b2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770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09279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5711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5a658c7c8_0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5a658c7c8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39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377087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858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8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029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311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13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10/19/2021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10/19/2021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10/19/2021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10/19/2021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10/19/2021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10/19/2021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10/19/2021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4061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13701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24145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07599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2615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31749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9944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2819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7066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40971321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5947-FEFF-4833-9D33-355339B29E5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4CA82FA-94A9-4A3C-A914-55804C68629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1A23649-AE31-43F0-A53D-5C2F247A01A6}"/>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5" name="Footer Placeholder 4">
            <a:extLst>
              <a:ext uri="{FF2B5EF4-FFF2-40B4-BE49-F238E27FC236}">
                <a16:creationId xmlns:a16="http://schemas.microsoft.com/office/drawing/2014/main" id="{7D2D7FFF-A334-4001-99D6-9B8D507B4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45489-C6FD-479C-A053-50F9DE04ABD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8118849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4AD7F-434D-4185-92FB-32816EF3A4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B6E1E0-4843-4223-9E2C-E3A05B947D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48291-D896-4F0E-A2F8-737BA4611BA3}"/>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5" name="Footer Placeholder 4">
            <a:extLst>
              <a:ext uri="{FF2B5EF4-FFF2-40B4-BE49-F238E27FC236}">
                <a16:creationId xmlns:a16="http://schemas.microsoft.com/office/drawing/2014/main" id="{57D8837B-C629-4CAD-A533-8C450CA185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F8B3DA-0C5D-4F89-8B7E-42EB847A7343}"/>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992398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98132-50B8-44FC-BA7C-119C49E69BF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034B3D2-0D1D-42D6-BCC2-BF5651BD98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68224-C582-44F8-8DC9-71F7C5C45CD4}"/>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5" name="Footer Placeholder 4">
            <a:extLst>
              <a:ext uri="{FF2B5EF4-FFF2-40B4-BE49-F238E27FC236}">
                <a16:creationId xmlns:a16="http://schemas.microsoft.com/office/drawing/2014/main" id="{D90BC61C-0EEC-402F-B5ED-8FF80052F3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5B586-624C-468C-812C-DD71DA1E52D2}"/>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6389207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3360-0F50-434C-817E-9D91C33DF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95D5ED-C855-4C27-8827-CA577D4C349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BDA501-F255-4ED2-9E26-009DA9E6CC0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E7E965-C6A3-4FDD-AE51-77D63010C65D}"/>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6" name="Footer Placeholder 5">
            <a:extLst>
              <a:ext uri="{FF2B5EF4-FFF2-40B4-BE49-F238E27FC236}">
                <a16:creationId xmlns:a16="http://schemas.microsoft.com/office/drawing/2014/main" id="{1F98C412-2CDB-4C52-BA67-E9AA377A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EFC53F-00F8-4CC2-8354-12A40CFAA8E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174510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BA3C-9227-40F8-A828-C6E4B595494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3EC7C-3F4C-4D36-A09B-B41E4BE127F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DB1B83E-B06C-4F4D-9682-DEDDC212693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1B5E62-33BF-44C2-A7AE-3F6C8227647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4EB25B4-ECBA-4138-9084-A97F7FAABE5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B8CDB3-71A3-408A-A231-75432AD01904}"/>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8" name="Footer Placeholder 7">
            <a:extLst>
              <a:ext uri="{FF2B5EF4-FFF2-40B4-BE49-F238E27FC236}">
                <a16:creationId xmlns:a16="http://schemas.microsoft.com/office/drawing/2014/main" id="{148D3882-8240-4017-8C7A-57A3EFB351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D3EED3-79D7-41F8-84BD-6881D4707F8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2992601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9F1-D8F0-4C12-B3A0-8BD21C8E6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B8F32A-C74B-4713-B3CA-9C36CE6E0027}"/>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4" name="Footer Placeholder 3">
            <a:extLst>
              <a:ext uri="{FF2B5EF4-FFF2-40B4-BE49-F238E27FC236}">
                <a16:creationId xmlns:a16="http://schemas.microsoft.com/office/drawing/2014/main" id="{AA21B997-01F3-486E-801D-65AD2BDE5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BBA303-E57F-4379-B21C-A459DB81843B}"/>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363034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3DF55D-B6A2-49B1-A046-081B6AAF7531}"/>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3" name="Footer Placeholder 2">
            <a:extLst>
              <a:ext uri="{FF2B5EF4-FFF2-40B4-BE49-F238E27FC236}">
                <a16:creationId xmlns:a16="http://schemas.microsoft.com/office/drawing/2014/main" id="{5B83B022-DCE6-45FC-88C6-044B687DFC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871DBA-9752-4F28-9243-9BFFAD332045}"/>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705725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4F80-7E3F-4EDC-B48D-789547A11C3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9F3D8EC-389F-4746-BEF5-A2777A7470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864E36-AFDC-4812-9351-960AC8502E9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F628829-C525-4D11-A83F-4D32B6CB38EB}"/>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6" name="Footer Placeholder 5">
            <a:extLst>
              <a:ext uri="{FF2B5EF4-FFF2-40B4-BE49-F238E27FC236}">
                <a16:creationId xmlns:a16="http://schemas.microsoft.com/office/drawing/2014/main" id="{D924CCA1-D75A-4F40-BC89-327303909F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B747A-4B56-4A45-A88B-F50E6131B778}"/>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485302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5BEEE-C70C-46E8-981F-1D6806F2099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9F76FF1-9ECB-4507-898E-86A450ABD3A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52F433A-0F79-486F-81D4-0D05D7160E6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79BE09B-D6DF-4AE7-9E00-1871C7875D32}"/>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6" name="Footer Placeholder 5">
            <a:extLst>
              <a:ext uri="{FF2B5EF4-FFF2-40B4-BE49-F238E27FC236}">
                <a16:creationId xmlns:a16="http://schemas.microsoft.com/office/drawing/2014/main" id="{7E7D1A4E-9CD5-43A2-A81B-8B703E941A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9CF9E3-3042-4B86-8FED-716B2EFB19A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2110433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443-A0DB-419C-86EC-7A3547E031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D6CB3C-8027-4992-99A2-3D46B5CC1E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DC946-3709-4C72-A09D-A9AF46DC30AA}"/>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5" name="Footer Placeholder 4">
            <a:extLst>
              <a:ext uri="{FF2B5EF4-FFF2-40B4-BE49-F238E27FC236}">
                <a16:creationId xmlns:a16="http://schemas.microsoft.com/office/drawing/2014/main" id="{D23A29FF-261E-408D-B075-77478F090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92DE80-8EB6-4912-B5E8-603A6598FB2A}"/>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1011216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01C98-CEAC-4E4B-B7D0-29BFCE260FF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F895D1-3766-4B2B-8EE9-608DD542C62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2F4E9-BAF3-4796-983C-BA0A941B0415}"/>
              </a:ext>
            </a:extLst>
          </p:cNvPr>
          <p:cNvSpPr>
            <a:spLocks noGrp="1"/>
          </p:cNvSpPr>
          <p:nvPr>
            <p:ph type="dt" sz="half" idx="10"/>
          </p:nvPr>
        </p:nvSpPr>
        <p:spPr/>
        <p:txBody>
          <a:bodyPr/>
          <a:lstStyle/>
          <a:p>
            <a:fld id="{FFFCE791-5D6F-4F45-9EBA-184E9EC1F982}" type="datetimeFigureOut">
              <a:rPr lang="en-US" smtClean="0"/>
              <a:t>10/19/2021</a:t>
            </a:fld>
            <a:endParaRPr lang="en-US"/>
          </a:p>
        </p:txBody>
      </p:sp>
      <p:sp>
        <p:nvSpPr>
          <p:cNvPr id="5" name="Footer Placeholder 4">
            <a:extLst>
              <a:ext uri="{FF2B5EF4-FFF2-40B4-BE49-F238E27FC236}">
                <a16:creationId xmlns:a16="http://schemas.microsoft.com/office/drawing/2014/main" id="{62063A0A-3D59-4F9B-A7A9-54326D6D31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99E71-239F-4DDC-9C42-219073767CF1}"/>
              </a:ext>
            </a:extLst>
          </p:cNvPr>
          <p:cNvSpPr>
            <a:spLocks noGrp="1"/>
          </p:cNvSpPr>
          <p:nvPr>
            <p:ph type="sldNum" sz="quarter" idx="12"/>
          </p:nvPr>
        </p:nvSpPr>
        <p:spPr/>
        <p:txBody>
          <a:bodyPr/>
          <a:lstStyle/>
          <a:p>
            <a:fld id="{045A065A-94F4-4C63-9CE4-5C04C2BD5B3B}" type="slidenum">
              <a:rPr lang="en-US" smtClean="0"/>
              <a:t>‹#›</a:t>
            </a:fld>
            <a:endParaRPr lang="en-US"/>
          </a:p>
        </p:txBody>
      </p:sp>
    </p:spTree>
    <p:extLst>
      <p:ext uri="{BB962C8B-B14F-4D97-AF65-F5344CB8AC3E}">
        <p14:creationId xmlns:p14="http://schemas.microsoft.com/office/powerpoint/2010/main" val="3286854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02624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02038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596177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2537513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10260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4458043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4358530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3906244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1933375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694836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2706679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E1E282-C40F-584F-83F9-1FD599E83A34}" type="datetimeFigureOut">
              <a:rPr lang="en-US" smtClean="0"/>
              <a:t>10/20/2021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59A693-221D-AA41-8461-07B3D845A8FF}" type="slidenum">
              <a:rPr lang="en-US" smtClean="0"/>
              <a:t>‹#›</a:t>
            </a:fld>
            <a:endParaRPr lang="en-US" dirty="0"/>
          </a:p>
        </p:txBody>
      </p:sp>
    </p:spTree>
    <p:extLst>
      <p:ext uri="{BB962C8B-B14F-4D97-AF65-F5344CB8AC3E}">
        <p14:creationId xmlns:p14="http://schemas.microsoft.com/office/powerpoint/2010/main" val="4140558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10/19/2021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a:prstGeom prst="rect">
            <a:avLst/>
          </a:prstGeom>
        </p:spPr>
        <p:txBody>
          <a:bodyPr lIns="91435" tIns="45718" rIns="91435"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lIns="91435" tIns="45718" rIns="91435" bIns="45718"/>
          <a:lstStyle>
            <a:lvl1pPr>
              <a:defRPr/>
            </a:lvl1pPr>
          </a:lstStyle>
          <a:p>
            <a:endParaRPr lang="en-US" dirty="0"/>
          </a:p>
        </p:txBody>
      </p:sp>
      <p:sp>
        <p:nvSpPr>
          <p:cNvPr id="6" name="Footer Placeholder 5"/>
          <p:cNvSpPr>
            <a:spLocks noGrp="1"/>
          </p:cNvSpPr>
          <p:nvPr>
            <p:ph type="ftr" sz="quarter" idx="11"/>
          </p:nvPr>
        </p:nvSpPr>
        <p:spPr>
          <a:xfrm>
            <a:off x="3124201" y="6245225"/>
            <a:ext cx="2895600" cy="476250"/>
          </a:xfrm>
          <a:prstGeom prst="rect">
            <a:avLst/>
          </a:prstGeom>
        </p:spPr>
        <p:txBody>
          <a:bodyPr lIns="91435" tIns="45718" rIns="91435" bIns="45718"/>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a:prstGeom prst="rect">
            <a:avLst/>
          </a:prstGeom>
        </p:spPr>
        <p:txBody>
          <a:bodyPr lIns="91435" tIns="45718" rIns="91435" bIns="45718"/>
          <a:lstStyle>
            <a:lvl1pPr>
              <a:defRPr smtClean="0"/>
            </a:lvl1pPr>
          </a:lstStyle>
          <a:p>
            <a:fld id="{16AA8F13-58A3-1A4D-8487-68CDCB761FE7}" type="slidenum">
              <a:rPr lang="en-US"/>
              <a:pPr/>
              <a:t>‹#›</a:t>
            </a:fld>
            <a:endParaRPr lang="en-US" dirty="0"/>
          </a:p>
        </p:txBody>
      </p:sp>
    </p:spTree>
    <p:extLst>
      <p:ext uri="{BB962C8B-B14F-4D97-AF65-F5344CB8AC3E}">
        <p14:creationId xmlns:p14="http://schemas.microsoft.com/office/powerpoint/2010/main" val="27067429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43000"/>
          </a:xfrm>
        </p:spPr>
        <p:txBody>
          <a:bodyPr/>
          <a:lstStyle/>
          <a:p>
            <a:r>
              <a:rPr lang="en-AU"/>
              <a:t>Click to edit Master title style</a:t>
            </a:r>
            <a:endParaRPr lang="en-US"/>
          </a:p>
        </p:txBody>
      </p:sp>
      <p:sp>
        <p:nvSpPr>
          <p:cNvPr id="3" name="Content Placeholder 2"/>
          <p:cNvSpPr>
            <a:spLocks noGrp="1"/>
          </p:cNvSpPr>
          <p:nvPr>
            <p:ph sz="half" idx="1"/>
          </p:nvPr>
        </p:nvSpPr>
        <p:spPr>
          <a:xfrm>
            <a:off x="5334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0" y="1676400"/>
            <a:ext cx="3886200" cy="5029200"/>
          </a:xfrm>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435" tIns="45718" rIns="91435" bIns="45718" rtlCol="0"/>
          <a:lstStyle>
            <a:lvl1pPr fontAlgn="auto">
              <a:spcBef>
                <a:spcPts val="0"/>
              </a:spcBef>
              <a:spcAft>
                <a:spcPts val="0"/>
              </a:spcAft>
              <a:defRPr dirty="0">
                <a:solidFill>
                  <a:schemeClr val="tx1">
                    <a:tint val="75000"/>
                  </a:schemeClr>
                </a:solidFill>
                <a:latin typeface="+mn-lt"/>
                <a:ea typeface="+mn-ea"/>
                <a:cs typeface="+mn-cs"/>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435" tIns="45718" rIns="91435" bIns="45718"/>
          <a:lstStyle>
            <a:lvl1pPr>
              <a:defRPr dirty="0">
                <a:ea typeface="ＭＳ Ｐゴシック" charset="0"/>
                <a:cs typeface="ＭＳ Ｐゴシック"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356354"/>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2BE482B-B906-C84C-B483-FDB2343994EE}" type="slidenum">
              <a:rPr lang="en-US" altLang="en-US"/>
              <a:pPr/>
              <a:t>‹#›</a:t>
            </a:fld>
            <a:endParaRPr lang="en-US" altLang="en-US" dirty="0"/>
          </a:p>
        </p:txBody>
      </p:sp>
    </p:spTree>
    <p:extLst>
      <p:ext uri="{BB962C8B-B14F-4D97-AF65-F5344CB8AC3E}">
        <p14:creationId xmlns:p14="http://schemas.microsoft.com/office/powerpoint/2010/main" val="1862076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064517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20027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54049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212641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5852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96662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744521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69784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10/19/2021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35717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21316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632510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7"/>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TextBox 3"/>
          <p:cNvSpPr txBox="1"/>
          <p:nvPr/>
        </p:nvSpPr>
        <p:spPr>
          <a:xfrm>
            <a:off x="3556001" y="4721412"/>
            <a:ext cx="184731" cy="300082"/>
          </a:xfrm>
          <a:prstGeom prst="rect">
            <a:avLst/>
          </a:prstGeom>
          <a:noFill/>
        </p:spPr>
        <p:txBody>
          <a:bodyPr wrap="none" rtlCol="0">
            <a:spAutoFit/>
          </a:bodyPr>
          <a:lstStyle/>
          <a:p>
            <a:endParaRPr lang="en-US" sz="1350" dirty="0"/>
          </a:p>
        </p:txBody>
      </p:sp>
      <p:sp>
        <p:nvSpPr>
          <p:cNvPr id="7" name="Text Placeholder 2"/>
          <p:cNvSpPr>
            <a:spLocks noGrp="1"/>
          </p:cNvSpPr>
          <p:nvPr>
            <p:ph idx="1" hasCustomPrompt="1"/>
          </p:nvPr>
        </p:nvSpPr>
        <p:spPr>
          <a:xfrm>
            <a:off x="518824" y="1073419"/>
            <a:ext cx="8015594" cy="5022583"/>
          </a:xfrm>
          <a:prstGeom prst="rect">
            <a:avLst/>
          </a:prstGeom>
        </p:spPr>
        <p:txBody>
          <a:bodyPr vert="horz" lIns="91440" tIns="45720" rIns="91440" bIns="45720" rtlCol="0">
            <a:normAutofit/>
          </a:bodyPr>
          <a:lstStyle>
            <a:lvl1pPr marL="257175" marR="0" indent="-257175" algn="l" defTabSz="342900" rtl="0" eaLnBrk="1" fontAlgn="auto" latinLnBrk="0" hangingPunct="1">
              <a:lnSpc>
                <a:spcPct val="100000"/>
              </a:lnSpc>
              <a:spcBef>
                <a:spcPts val="0"/>
              </a:spcBef>
              <a:spcAft>
                <a:spcPts val="1350"/>
              </a:spcAft>
              <a:buClr>
                <a:schemeClr val="tx1">
                  <a:lumMod val="50000"/>
                  <a:lumOff val="50000"/>
                </a:schemeClr>
              </a:buClr>
              <a:buSzPct val="100000"/>
              <a:buFont typeface="+mj-lt"/>
              <a:buAutoNum type="arabicPeriod"/>
              <a:tabLst/>
              <a:defRPr sz="1350">
                <a:solidFill>
                  <a:srgbClr val="404041"/>
                </a:solidFill>
                <a:latin typeface="Arial"/>
                <a:cs typeface="Arial"/>
              </a:defRPr>
            </a:lvl1pPr>
            <a:lvl2pPr>
              <a:lnSpc>
                <a:spcPct val="100000"/>
              </a:lnSpc>
              <a:defRPr sz="1200">
                <a:solidFill>
                  <a:srgbClr val="404041"/>
                </a:solidFill>
                <a:latin typeface="Arial"/>
                <a:cs typeface="Arial"/>
              </a:defRPr>
            </a:lvl2pPr>
            <a:lvl3pPr>
              <a:lnSpc>
                <a:spcPct val="100000"/>
              </a:lnSpc>
              <a:defRPr sz="1200">
                <a:solidFill>
                  <a:srgbClr val="404041"/>
                </a:solidFill>
                <a:latin typeface="Arial"/>
                <a:cs typeface="Arial"/>
              </a:defRPr>
            </a:lvl3pPr>
            <a:lvl4pPr>
              <a:lnSpc>
                <a:spcPct val="100000"/>
              </a:lnSpc>
              <a:defRPr sz="1200">
                <a:solidFill>
                  <a:srgbClr val="404041"/>
                </a:solidFill>
                <a:latin typeface="Arial"/>
                <a:cs typeface="Arial"/>
              </a:defRPr>
            </a:lvl4pPr>
            <a:lvl5pPr>
              <a:lnSpc>
                <a:spcPct val="100000"/>
              </a:lnSpc>
              <a:defRPr sz="12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Slide Number Placeholder 5"/>
          <p:cNvSpPr>
            <a:spLocks noGrp="1"/>
          </p:cNvSpPr>
          <p:nvPr>
            <p:ph type="sldNum" sz="quarter" idx="4"/>
          </p:nvPr>
        </p:nvSpPr>
        <p:spPr>
          <a:xfrm>
            <a:off x="6475363" y="6443439"/>
            <a:ext cx="2057400" cy="365125"/>
          </a:xfrm>
          <a:prstGeom prst="rect">
            <a:avLst/>
          </a:prstGeom>
        </p:spPr>
        <p:txBody>
          <a:bodyPr vert="horz" lIns="91440" tIns="45720" rIns="91440" bIns="45720" rtlCol="0" anchor="ctr"/>
          <a:lstStyle>
            <a:lvl1pPr algn="r">
              <a:defRPr sz="13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1"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p>
        </p:txBody>
      </p:sp>
      <p:sp>
        <p:nvSpPr>
          <p:cNvPr id="12" name="Title 1"/>
          <p:cNvSpPr>
            <a:spLocks noGrp="1"/>
          </p:cNvSpPr>
          <p:nvPr>
            <p:ph type="ctrTitle"/>
          </p:nvPr>
        </p:nvSpPr>
        <p:spPr>
          <a:xfrm>
            <a:off x="165465" y="435426"/>
            <a:ext cx="5791199" cy="731000"/>
          </a:xfrm>
        </p:spPr>
        <p:txBody>
          <a:bodyPr>
            <a:noAutofit/>
          </a:bodyPr>
          <a:lstStyle>
            <a:lvl1pPr>
              <a:defRPr sz="3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347162012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10/20/2021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27350881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10/20/2021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27827740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10/20/2021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1494187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10/20/2021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6830355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10/20/2021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17634531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10/20/2021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193053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10/19/2021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10/20/2021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3352833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10/20/2021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41250288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10/20/2021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13996105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10/20/2021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4932797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10/20/2021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2511532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10/19/2021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4.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 id="2147483832" r:id="rId5"/>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10/19/2021</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10/19/2021</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406005"/>
      </p:ext>
    </p:extLst>
  </p:cSld>
  <p:clrMap bg1="lt1" tx1="dk1" bg2="dk2"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9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D801C-88B3-4265-885E-1B1A62E7BBA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C4BD2C-7F73-4C70-A0FC-04AC4E482D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37C89-5AA9-4FFB-8194-7CE6D0FD37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FFCE791-5D6F-4F45-9EBA-184E9EC1F982}" type="datetimeFigureOut">
              <a:rPr lang="en-US" smtClean="0"/>
              <a:t>10/19/2021</a:t>
            </a:fld>
            <a:endParaRPr lang="en-US"/>
          </a:p>
        </p:txBody>
      </p:sp>
      <p:sp>
        <p:nvSpPr>
          <p:cNvPr id="5" name="Footer Placeholder 4">
            <a:extLst>
              <a:ext uri="{FF2B5EF4-FFF2-40B4-BE49-F238E27FC236}">
                <a16:creationId xmlns:a16="http://schemas.microsoft.com/office/drawing/2014/main" id="{F65B8F7A-0A7D-4599-87A5-39C530E6228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341362-9F47-48F1-8C3B-C77E28049C7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5A065A-94F4-4C63-9CE4-5C04C2BD5B3B}" type="slidenum">
              <a:rPr lang="en-US" smtClean="0"/>
              <a:t>‹#›</a:t>
            </a:fld>
            <a:endParaRPr lang="en-US"/>
          </a:p>
        </p:txBody>
      </p:sp>
    </p:spTree>
    <p:extLst>
      <p:ext uri="{BB962C8B-B14F-4D97-AF65-F5344CB8AC3E}">
        <p14:creationId xmlns:p14="http://schemas.microsoft.com/office/powerpoint/2010/main" val="284623709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38E1E282-C40F-584F-83F9-1FD599E83A34}" type="datetimeFigureOut">
              <a:rPr lang="en-US" smtClean="0"/>
              <a:t>10/20/2021</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FF59A693-221D-AA41-8461-07B3D845A8FF}" type="slidenum">
              <a:rPr lang="en-US" smtClean="0"/>
              <a:t>‹#›</a:t>
            </a:fld>
            <a:endParaRPr lang="en-US" dirty="0"/>
          </a:p>
        </p:txBody>
      </p:sp>
    </p:spTree>
    <p:extLst>
      <p:ext uri="{BB962C8B-B14F-4D97-AF65-F5344CB8AC3E}">
        <p14:creationId xmlns:p14="http://schemas.microsoft.com/office/powerpoint/2010/main" val="361617976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10/20/2021</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191426509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675">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10/20/2021</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675">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675">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3198884021"/>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2475" kern="1200">
          <a:solidFill>
            <a:schemeClr val="tx1"/>
          </a:solidFill>
          <a:latin typeface="+mj-lt"/>
          <a:ea typeface="+mj-ea"/>
          <a:cs typeface="+mj-cs"/>
        </a:defRPr>
      </a:lvl1pPr>
      <a:lvl2pPr algn="ctr" rtl="0" eaLnBrk="0" fontAlgn="base" hangingPunct="0">
        <a:spcBef>
          <a:spcPct val="0"/>
        </a:spcBef>
        <a:spcAft>
          <a:spcPct val="0"/>
        </a:spcAft>
        <a:defRPr sz="2475">
          <a:solidFill>
            <a:schemeClr val="tx1"/>
          </a:solidFill>
          <a:latin typeface="Calibri" panose="020F0502020204030204" pitchFamily="34" charset="0"/>
        </a:defRPr>
      </a:lvl2pPr>
      <a:lvl3pPr algn="ctr" rtl="0" eaLnBrk="0" fontAlgn="base" hangingPunct="0">
        <a:spcBef>
          <a:spcPct val="0"/>
        </a:spcBef>
        <a:spcAft>
          <a:spcPct val="0"/>
        </a:spcAft>
        <a:defRPr sz="2475">
          <a:solidFill>
            <a:schemeClr val="tx1"/>
          </a:solidFill>
          <a:latin typeface="Calibri" panose="020F0502020204030204" pitchFamily="34" charset="0"/>
        </a:defRPr>
      </a:lvl3pPr>
      <a:lvl4pPr algn="ctr" rtl="0" eaLnBrk="0" fontAlgn="base" hangingPunct="0">
        <a:spcBef>
          <a:spcPct val="0"/>
        </a:spcBef>
        <a:spcAft>
          <a:spcPct val="0"/>
        </a:spcAft>
        <a:defRPr sz="2475">
          <a:solidFill>
            <a:schemeClr val="tx1"/>
          </a:solidFill>
          <a:latin typeface="Calibri" panose="020F0502020204030204" pitchFamily="34" charset="0"/>
        </a:defRPr>
      </a:lvl4pPr>
      <a:lvl5pPr algn="ctr" rtl="0" eaLnBrk="0" fontAlgn="base" hangingPunct="0">
        <a:spcBef>
          <a:spcPct val="0"/>
        </a:spcBef>
        <a:spcAft>
          <a:spcPct val="0"/>
        </a:spcAft>
        <a:defRPr sz="2475">
          <a:solidFill>
            <a:schemeClr val="tx1"/>
          </a:solidFill>
          <a:latin typeface="Calibri" panose="020F0502020204030204" pitchFamily="34" charset="0"/>
        </a:defRPr>
      </a:lvl5pPr>
      <a:lvl6pPr marL="257175" algn="ctr" rtl="0" fontAlgn="base">
        <a:spcBef>
          <a:spcPct val="0"/>
        </a:spcBef>
        <a:spcAft>
          <a:spcPct val="0"/>
        </a:spcAft>
        <a:defRPr sz="2475">
          <a:solidFill>
            <a:schemeClr val="tx1"/>
          </a:solidFill>
          <a:latin typeface="Calibri" panose="020F0502020204030204" pitchFamily="34" charset="0"/>
        </a:defRPr>
      </a:lvl6pPr>
      <a:lvl7pPr marL="514350" algn="ctr" rtl="0" fontAlgn="base">
        <a:spcBef>
          <a:spcPct val="0"/>
        </a:spcBef>
        <a:spcAft>
          <a:spcPct val="0"/>
        </a:spcAft>
        <a:defRPr sz="2475">
          <a:solidFill>
            <a:schemeClr val="tx1"/>
          </a:solidFill>
          <a:latin typeface="Calibri" panose="020F0502020204030204" pitchFamily="34" charset="0"/>
        </a:defRPr>
      </a:lvl7pPr>
      <a:lvl8pPr marL="771525" algn="ctr" rtl="0" fontAlgn="base">
        <a:spcBef>
          <a:spcPct val="0"/>
        </a:spcBef>
        <a:spcAft>
          <a:spcPct val="0"/>
        </a:spcAft>
        <a:defRPr sz="2475">
          <a:solidFill>
            <a:schemeClr val="tx1"/>
          </a:solidFill>
          <a:latin typeface="Calibri" panose="020F0502020204030204" pitchFamily="34" charset="0"/>
        </a:defRPr>
      </a:lvl8pPr>
      <a:lvl9pPr marL="1028700" algn="ctr" rtl="0" fontAlgn="base">
        <a:spcBef>
          <a:spcPct val="0"/>
        </a:spcBef>
        <a:spcAft>
          <a:spcPct val="0"/>
        </a:spcAft>
        <a:defRPr sz="2475">
          <a:solidFill>
            <a:schemeClr val="tx1"/>
          </a:solidFill>
          <a:latin typeface="Calibri" panose="020F0502020204030204" pitchFamily="34" charset="0"/>
        </a:defRPr>
      </a:lvl9pPr>
    </p:titleStyle>
    <p:bodyStyle>
      <a:lvl1pPr marL="192881" indent="-192881"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1pPr>
      <a:lvl2pPr marL="417910" indent="-160735" algn="l" rtl="0" eaLnBrk="0" fontAlgn="base" hangingPunct="0">
        <a:spcBef>
          <a:spcPct val="20000"/>
        </a:spcBef>
        <a:spcAft>
          <a:spcPct val="0"/>
        </a:spcAft>
        <a:buFont typeface="Arial" panose="020B0604020202020204" pitchFamily="34" charset="0"/>
        <a:buChar char="–"/>
        <a:defRPr sz="1575" kern="1200">
          <a:solidFill>
            <a:schemeClr val="tx1"/>
          </a:solidFill>
          <a:latin typeface="+mn-lt"/>
          <a:ea typeface="+mn-ea"/>
          <a:cs typeface="+mn-cs"/>
        </a:defRPr>
      </a:lvl2pPr>
      <a:lvl3pPr marL="642938" indent="-128588" algn="l" rtl="0" eaLnBrk="0" fontAlgn="base" hangingPunct="0">
        <a:spcBef>
          <a:spcPct val="20000"/>
        </a:spcBef>
        <a:spcAft>
          <a:spcPct val="0"/>
        </a:spcAft>
        <a:buFont typeface="Arial" panose="020B0604020202020204" pitchFamily="34" charset="0"/>
        <a:buChar char="•"/>
        <a:defRPr sz="1350" kern="1200">
          <a:solidFill>
            <a:schemeClr val="tx1"/>
          </a:solidFill>
          <a:latin typeface="+mn-lt"/>
          <a:ea typeface="+mn-ea"/>
          <a:cs typeface="+mn-cs"/>
        </a:defRPr>
      </a:lvl3pPr>
      <a:lvl4pPr marL="900113"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4pPr>
      <a:lvl5pPr marL="1157288" indent="-128588" algn="l" rtl="0" eaLnBrk="0" fontAlgn="base" hangingPunct="0">
        <a:spcBef>
          <a:spcPct val="20000"/>
        </a:spcBef>
        <a:spcAft>
          <a:spcPct val="0"/>
        </a:spcAft>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insidehighered.com/news/2020/08/27/interest-spikes-short-term-online-credentials-will-it-be-sustained"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hyperlink" Target="https://www.classcentral.com/report/mooc-stats-pandemic/" TargetMode="External"/><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cid:ii_15c92e49961fb568"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5.xml"/><Relationship Id="rId6" Type="http://schemas.openxmlformats.org/officeDocument/2006/relationships/image" Target="../media/image8.jpeg"/><Relationship Id="rId5" Type="http://schemas.openxmlformats.org/officeDocument/2006/relationships/image" Target="../media/image7.jpg"/><Relationship Id="rId10" Type="http://schemas.openxmlformats.org/officeDocument/2006/relationships/image" Target="../media/image12.tiff"/><Relationship Id="rId4" Type="http://schemas.openxmlformats.org/officeDocument/2006/relationships/image" Target="../media/image6.jpeg"/><Relationship Id="rId9" Type="http://schemas.openxmlformats.org/officeDocument/2006/relationships/image" Target="../media/image1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79.xml"/><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9.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9.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400213" y="768119"/>
            <a:ext cx="8263495" cy="2340296"/>
          </a:xfrm>
        </p:spPr>
        <p:txBody>
          <a:bodyPr>
            <a:noAutofit/>
          </a:bodyPr>
          <a:lstStyle/>
          <a:p>
            <a:pPr marL="0" marR="0" algn="ctr">
              <a:lnSpc>
                <a:spcPct val="107000"/>
              </a:lnSpc>
              <a:spcBef>
                <a:spcPts val="0"/>
              </a:spcBef>
              <a:spcAft>
                <a:spcPts val="0"/>
              </a:spcAft>
            </a:pPr>
            <a:r>
              <a:rPr lang="en-US" sz="32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Self-Direct to Learn, Self-Direct to Live:</a:t>
            </a:r>
            <a:br>
              <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rPr>
            </a:br>
            <a:r>
              <a:rPr lang="en-US" sz="2400" b="1" dirty="0">
                <a:solidFill>
                  <a:srgbClr val="FFFF00"/>
                </a:solidFill>
                <a:effectLst/>
                <a:latin typeface="Tahoma" panose="020B0604030504040204" pitchFamily="34" charset="0"/>
                <a:ea typeface="Tahoma" panose="020B0604030504040204" pitchFamily="34" charset="0"/>
                <a:cs typeface="Tahoma" panose="020B0604030504040204" pitchFamily="34" charset="0"/>
              </a:rPr>
              <a:t>Exploring Learner Choices, Experiences, and Possibilities in a Self-Directed Learning World</a:t>
            </a:r>
            <a:endParaRPr lang="en-US" sz="2400" dirty="0">
              <a:solidFill>
                <a:srgbClr val="FFFF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400213" y="2706256"/>
            <a:ext cx="8171132" cy="3583708"/>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ICER Conference, Seoul National University</a:t>
            </a:r>
          </a:p>
          <a:p>
            <a:pPr algn="ctr">
              <a:lnSpc>
                <a:spcPct val="150000"/>
              </a:lnSpc>
            </a:pPr>
            <a:r>
              <a:rPr lang="en-US" sz="2800" dirty="0">
                <a:solidFill>
                  <a:schemeClr val="tx1"/>
                </a:solidFill>
                <a:latin typeface="Tahoma" panose="020B0604030504040204" pitchFamily="34" charset="0"/>
                <a:ea typeface="Tahoma" panose="020B0604030504040204" pitchFamily="34" charset="0"/>
                <a:cs typeface="Tahoma" panose="020B0604030504040204" pitchFamily="34" charset="0"/>
              </a:rPr>
              <a:t>October 22, 2021</a:t>
            </a:r>
            <a:endParaRPr lang="en-US" sz="24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12 Interviewees</a:t>
            </a:r>
          </a:p>
        </p:txBody>
      </p:sp>
      <p:graphicFrame>
        <p:nvGraphicFramePr>
          <p:cNvPr id="6" name="Table 5"/>
          <p:cNvGraphicFramePr>
            <a:graphicFrameLocks noGrp="1"/>
          </p:cNvGraphicFramePr>
          <p:nvPr>
            <p:extLst>
              <p:ext uri="{D42A27DB-BD31-4B8C-83A1-F6EECF244321}">
                <p14:modId xmlns:p14="http://schemas.microsoft.com/office/powerpoint/2010/main" val="2955960698"/>
              </p:ext>
            </p:extLst>
          </p:nvPr>
        </p:nvGraphicFramePr>
        <p:xfrm>
          <a:off x="347385" y="1406901"/>
          <a:ext cx="8213684" cy="4090593"/>
        </p:xfrm>
        <a:graphic>
          <a:graphicData uri="http://schemas.openxmlformats.org/drawingml/2006/table">
            <a:tbl>
              <a:tblPr>
                <a:tableStyleId>{793D81CF-94F2-401A-BA57-92F5A7B2D0C5}</a:tableStyleId>
              </a:tblPr>
              <a:tblGrid>
                <a:gridCol w="776096">
                  <a:extLst>
                    <a:ext uri="{9D8B030D-6E8A-4147-A177-3AD203B41FA5}">
                      <a16:colId xmlns:a16="http://schemas.microsoft.com/office/drawing/2014/main" val="20000"/>
                    </a:ext>
                  </a:extLst>
                </a:gridCol>
                <a:gridCol w="1757354">
                  <a:extLst>
                    <a:ext uri="{9D8B030D-6E8A-4147-A177-3AD203B41FA5}">
                      <a16:colId xmlns:a16="http://schemas.microsoft.com/office/drawing/2014/main" val="20001"/>
                    </a:ext>
                  </a:extLst>
                </a:gridCol>
                <a:gridCol w="3415165">
                  <a:extLst>
                    <a:ext uri="{9D8B030D-6E8A-4147-A177-3AD203B41FA5}">
                      <a16:colId xmlns:a16="http://schemas.microsoft.com/office/drawing/2014/main" val="20002"/>
                    </a:ext>
                  </a:extLst>
                </a:gridCol>
                <a:gridCol w="2265069">
                  <a:extLst>
                    <a:ext uri="{9D8B030D-6E8A-4147-A177-3AD203B41FA5}">
                      <a16:colId xmlns:a16="http://schemas.microsoft.com/office/drawing/2014/main" val="20003"/>
                    </a:ext>
                  </a:extLst>
                </a:gridCol>
              </a:tblGrid>
              <a:tr h="311170">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Platforms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Education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Hong Kong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Psychology</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edX</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10</a:t>
            </a:fld>
            <a:endParaRPr lang="en-US" dirty="0"/>
          </a:p>
        </p:txBody>
      </p:sp>
    </p:spTree>
    <p:extLst>
      <p:ext uri="{BB962C8B-B14F-4D97-AF65-F5344CB8AC3E}">
        <p14:creationId xmlns:p14="http://schemas.microsoft.com/office/powerpoint/2010/main" val="28054777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RQ1 Survey Results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11</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089834873"/>
              </p:ext>
            </p:extLst>
          </p:nvPr>
        </p:nvGraphicFramePr>
        <p:xfrm>
          <a:off x="271306" y="1200150"/>
          <a:ext cx="8494741" cy="54483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58368" y="1584959"/>
            <a:ext cx="8107680" cy="14820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748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21064" y="474219"/>
            <a:ext cx="609672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783889" cy="5086647"/>
          </a:xfrm>
        </p:spPr>
        <p:txBody>
          <a:bodyPr>
            <a:noAutofit/>
          </a:bodyPr>
          <a:lstStyle/>
          <a:p>
            <a:pPr marL="457200" lvl="1" indent="0">
              <a:lnSpc>
                <a:spcPct val="15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Engage learners </a:t>
            </a:r>
          </a:p>
          <a:p>
            <a:pPr marL="457200" lvl="1"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One instructor from US mentioned: </a:t>
            </a:r>
          </a:p>
          <a:p>
            <a:pPr marL="857250" lvl="2" indent="0">
              <a:lnSpc>
                <a:spcPct val="15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engaged people in the forum. So </a:t>
            </a:r>
            <a:r>
              <a:rPr lang="en-US" sz="1800" b="1" dirty="0">
                <a:latin typeface="Tahoma" panose="020B0604030504040204" pitchFamily="34" charset="0"/>
                <a:ea typeface="Tahoma" panose="020B0604030504040204" pitchFamily="34" charset="0"/>
                <a:cs typeface="Tahoma" panose="020B0604030504040204" pitchFamily="34" charset="0"/>
              </a:rPr>
              <a:t>each week I would write a message that would be the new welcome page for the week </a:t>
            </a:r>
            <a:r>
              <a:rPr lang="en-US" sz="1800" dirty="0">
                <a:latin typeface="Tahoma" panose="020B0604030504040204" pitchFamily="34" charset="0"/>
                <a:ea typeface="Tahoma" panose="020B0604030504040204" pitchFamily="34" charset="0"/>
                <a:cs typeface="Tahoma" panose="020B0604030504040204" pitchFamily="34" charset="0"/>
              </a:rPr>
              <a:t>that would say, ‘hey come to the forum and ask questions about this or come to the forum introduce yourself’... Of course, I tried to get students to feel like </a:t>
            </a:r>
            <a:r>
              <a:rPr lang="en-US" sz="1800" b="1" dirty="0">
                <a:latin typeface="Tahoma" panose="020B0604030504040204" pitchFamily="34" charset="0"/>
                <a:ea typeface="Tahoma" panose="020B0604030504040204" pitchFamily="34" charset="0"/>
                <a:cs typeface="Tahoma" panose="020B0604030504040204" pitchFamily="34" charset="0"/>
              </a:rPr>
              <a:t>I was engaged with them during the videos by asking them questions</a:t>
            </a:r>
            <a:r>
              <a:rPr lang="en-US" sz="1800" dirty="0">
                <a:latin typeface="Tahoma" panose="020B0604030504040204" pitchFamily="34" charset="0"/>
                <a:ea typeface="Tahoma" panose="020B0604030504040204" pitchFamily="34" charset="0"/>
                <a:cs typeface="Tahoma" panose="020B0604030504040204" pitchFamily="34" charset="0"/>
              </a:rPr>
              <a:t> and telling them to do things during the video.”</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12</a:t>
            </a:fld>
            <a:endParaRPr lang="en-US" dirty="0"/>
          </a:p>
        </p:txBody>
      </p:sp>
      <p:pic>
        <p:nvPicPr>
          <p:cNvPr id="3" name="Picture 2"/>
          <p:cNvPicPr>
            <a:picLocks noChangeAspect="1"/>
          </p:cNvPicPr>
          <p:nvPr/>
        </p:nvPicPr>
        <p:blipFill rotWithShape="1">
          <a:blip r:embed="rId3"/>
          <a:srcRect l="437" t="1019" r="34751" b="32179"/>
          <a:stretch/>
        </p:blipFill>
        <p:spPr>
          <a:xfrm>
            <a:off x="2764541" y="4895681"/>
            <a:ext cx="6053638" cy="1431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3305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4320" y="474219"/>
            <a:ext cx="604346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RQ2 Survey Results </a:t>
            </a:r>
          </a:p>
        </p:txBody>
      </p:sp>
      <p:graphicFrame>
        <p:nvGraphicFramePr>
          <p:cNvPr id="6" name="Chart 5"/>
          <p:cNvGraphicFramePr/>
          <p:nvPr>
            <p:extLst>
              <p:ext uri="{D42A27DB-BD31-4B8C-83A1-F6EECF244321}">
                <p14:modId xmlns:p14="http://schemas.microsoft.com/office/powerpoint/2010/main" val="1443630848"/>
              </p:ext>
            </p:extLst>
          </p:nvPr>
        </p:nvGraphicFramePr>
        <p:xfrm>
          <a:off x="274320" y="1306819"/>
          <a:ext cx="8686800" cy="50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13</a:t>
            </a:fld>
            <a:endParaRPr lang="en-US" dirty="0"/>
          </a:p>
        </p:txBody>
      </p:sp>
      <p:sp>
        <p:nvSpPr>
          <p:cNvPr id="7" name="Rectangle 6"/>
          <p:cNvSpPr/>
          <p:nvPr/>
        </p:nvSpPr>
        <p:spPr>
          <a:xfrm>
            <a:off x="658368" y="1946699"/>
            <a:ext cx="8107680" cy="15727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5576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60774" y="474219"/>
            <a:ext cx="615701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647255" cy="50866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Time limitation</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instructor from education subject mentioned:</a:t>
            </a:r>
          </a:p>
          <a:p>
            <a:pPr marL="857250" lvl="2"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think one of the challenges is time. It does take a lot of time to get the videos done. </a:t>
            </a:r>
            <a:r>
              <a:rPr lang="en-US" sz="1800" b="1" dirty="0">
                <a:latin typeface="Tahoma" panose="020B0604030504040204" pitchFamily="34" charset="0"/>
                <a:ea typeface="Tahoma" panose="020B0604030504040204" pitchFamily="34" charset="0"/>
                <a:cs typeface="Tahoma" panose="020B0604030504040204" pitchFamily="34" charset="0"/>
              </a:rPr>
              <a:t>I did not get a course release when I was doing, and it was a side project at the same time as my regular load.</a:t>
            </a:r>
            <a:r>
              <a:rPr lang="en-US" sz="1800" dirty="0">
                <a:latin typeface="Tahoma" panose="020B0604030504040204" pitchFamily="34" charset="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14</a:t>
            </a:fld>
            <a:endParaRPr lang="en-US" dirty="0"/>
          </a:p>
        </p:txBody>
      </p:sp>
      <p:pic>
        <p:nvPicPr>
          <p:cNvPr id="4" name="Picture 3">
            <a:extLst>
              <a:ext uri="{FF2B5EF4-FFF2-40B4-BE49-F238E27FC236}">
                <a16:creationId xmlns:a16="http://schemas.microsoft.com/office/drawing/2014/main" id="{DBAD66AA-CEFC-4C01-8389-9D54AE3F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8" y="4511039"/>
            <a:ext cx="2682067" cy="1801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0932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RQ3 Survey Results</a:t>
            </a:r>
          </a:p>
        </p:txBody>
      </p:sp>
      <p:graphicFrame>
        <p:nvGraphicFramePr>
          <p:cNvPr id="6" name="Chart 5"/>
          <p:cNvGraphicFramePr/>
          <p:nvPr>
            <p:extLst>
              <p:ext uri="{D42A27DB-BD31-4B8C-83A1-F6EECF244321}">
                <p14:modId xmlns:p14="http://schemas.microsoft.com/office/powerpoint/2010/main" val="3082994873"/>
              </p:ext>
            </p:extLst>
          </p:nvPr>
        </p:nvGraphicFramePr>
        <p:xfrm>
          <a:off x="0" y="1209972"/>
          <a:ext cx="9144000" cy="51793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15</a:t>
            </a:fld>
            <a:endParaRPr lang="en-US" dirty="0"/>
          </a:p>
        </p:txBody>
      </p:sp>
      <p:sp>
        <p:nvSpPr>
          <p:cNvPr id="8" name="Rectangle 7"/>
          <p:cNvSpPr/>
          <p:nvPr/>
        </p:nvSpPr>
        <p:spPr>
          <a:xfrm>
            <a:off x="819141" y="1665346"/>
            <a:ext cx="8107680" cy="175109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3ADAE20-25FB-4D3D-BD76-D3A5BE8BF312}"/>
              </a:ext>
            </a:extLst>
          </p:cNvPr>
          <p:cNvPicPr>
            <a:picLocks noChangeAspect="1"/>
          </p:cNvPicPr>
          <p:nvPr/>
        </p:nvPicPr>
        <p:blipFill>
          <a:blip r:embed="rId4"/>
          <a:stretch>
            <a:fillRect/>
          </a:stretch>
        </p:blipFill>
        <p:spPr>
          <a:xfrm>
            <a:off x="5828024" y="5160885"/>
            <a:ext cx="3283658" cy="129356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E59B5E0A-4934-47D4-BE8C-78EBA0421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5235" y="5160885"/>
            <a:ext cx="2193291" cy="13570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18747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1716066"/>
            <a:ext cx="9224009" cy="3324564"/>
          </a:xfrm>
        </p:spPr>
        <p:txBody>
          <a:bodyPr/>
          <a:lstStyle/>
          <a:p>
            <a:pPr algn="ctr"/>
            <a:r>
              <a:rPr lang="en-US" dirty="0"/>
              <a:t>Study #2</a:t>
            </a:r>
            <a:br>
              <a:rPr lang="en-US" dirty="0"/>
            </a:br>
            <a:r>
              <a:rPr lang="en-US" dirty="0"/>
              <a:t>MOOCs Instructional Design to Facilitate Participants’ Self-directed Learning</a:t>
            </a:r>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17</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18</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19</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0121-D125-4794-BD9C-AE644C4F8011}"/>
              </a:ext>
            </a:extLst>
          </p:cNvPr>
          <p:cNvSpPr>
            <a:spLocks noGrp="1"/>
          </p:cNvSpPr>
          <p:nvPr>
            <p:ph type="title"/>
          </p:nvPr>
        </p:nvSpPr>
        <p:spPr>
          <a:xfrm>
            <a:off x="646547" y="799402"/>
            <a:ext cx="7610762" cy="1622822"/>
          </a:xfrm>
        </p:spPr>
        <p:txBody>
          <a:bodyPr>
            <a:noAutofit/>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August 27, 2020</a:t>
            </a:r>
            <a:br>
              <a:rPr lang="en-US" sz="2400" dirty="0">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Alternative Credentials on the Rise</a:t>
            </a:r>
            <a:b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400" dirty="0">
                <a:solidFill>
                  <a:schemeClr val="tx1"/>
                </a:solidFill>
                <a:latin typeface="Tahoma" panose="020B0604030504040204" pitchFamily="34" charset="0"/>
                <a:ea typeface="Tahoma" panose="020B0604030504040204" pitchFamily="34" charset="0"/>
                <a:cs typeface="Tahoma" panose="020B0604030504040204" pitchFamily="34" charset="0"/>
              </a:rPr>
              <a:t>Paul Fain, Inside Higher Ed</a:t>
            </a:r>
            <a:br>
              <a:rPr lang="en-US" sz="2100" dirty="0">
                <a:latin typeface="Tahoma" panose="020B0604030504040204" pitchFamily="34" charset="0"/>
                <a:ea typeface="Tahoma" panose="020B0604030504040204" pitchFamily="34" charset="0"/>
                <a:cs typeface="Tahoma" panose="020B0604030504040204" pitchFamily="34" charset="0"/>
              </a:rPr>
            </a:br>
            <a:r>
              <a:rPr lang="en-US" sz="750" dirty="0">
                <a:latin typeface="Tahoma" panose="020B0604030504040204" pitchFamily="34" charset="0"/>
                <a:ea typeface="Tahoma" panose="020B0604030504040204" pitchFamily="34" charset="0"/>
                <a:cs typeface="Tahoma" panose="020B0604030504040204" pitchFamily="34" charset="0"/>
                <a:hlinkClick r:id="rId2"/>
              </a:rPr>
              <a:t>https://www.insidehighered.com/news/2020/08/27/interest-spikes-short-term-online-credentials-will-it-be-sustained</a:t>
            </a:r>
            <a:r>
              <a:rPr lang="en-US" sz="750" dirty="0">
                <a:latin typeface="Tahoma" panose="020B0604030504040204" pitchFamily="34" charset="0"/>
                <a:ea typeface="Tahoma" panose="020B0604030504040204" pitchFamily="34" charset="0"/>
                <a:cs typeface="Tahoma" panose="020B0604030504040204" pitchFamily="34" charset="0"/>
              </a:rPr>
              <a:t> </a:t>
            </a:r>
            <a:endParaRPr lang="en-US" sz="12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1C2939D-FA80-4C12-892F-048A53509853}"/>
              </a:ext>
            </a:extLst>
          </p:cNvPr>
          <p:cNvPicPr>
            <a:picLocks noChangeAspect="1"/>
          </p:cNvPicPr>
          <p:nvPr/>
        </p:nvPicPr>
        <p:blipFill>
          <a:blip r:embed="rId3"/>
          <a:stretch>
            <a:fillRect/>
          </a:stretch>
        </p:blipFill>
        <p:spPr>
          <a:xfrm>
            <a:off x="2573074" y="2865048"/>
            <a:ext cx="6570927" cy="2316551"/>
          </a:xfrm>
          <a:prstGeom prst="rect">
            <a:avLst/>
          </a:prstGeom>
        </p:spPr>
      </p:pic>
      <p:sp>
        <p:nvSpPr>
          <p:cNvPr id="7" name="TextBox 6">
            <a:extLst>
              <a:ext uri="{FF2B5EF4-FFF2-40B4-BE49-F238E27FC236}">
                <a16:creationId xmlns:a16="http://schemas.microsoft.com/office/drawing/2014/main" id="{6561A72F-A7AD-4D81-B079-76223185C580}"/>
              </a:ext>
            </a:extLst>
          </p:cNvPr>
          <p:cNvSpPr txBox="1"/>
          <p:nvPr/>
        </p:nvSpPr>
        <p:spPr>
          <a:xfrm>
            <a:off x="3602183" y="5469582"/>
            <a:ext cx="4835458" cy="300082"/>
          </a:xfrm>
          <a:prstGeom prst="rect">
            <a:avLst/>
          </a:prstGeom>
          <a:noFill/>
        </p:spPr>
        <p:txBody>
          <a:bodyPr wrap="square" rtlCol="0">
            <a:spAutoFit/>
          </a:bodyPr>
          <a:lstStyle/>
          <a:p>
            <a:pPr>
              <a:defRPr/>
            </a:pPr>
            <a:r>
              <a:rPr lang="en-US" sz="1350" dirty="0">
                <a:solidFill>
                  <a:prstClr val="black"/>
                </a:solidFill>
                <a:latin typeface="Calibri"/>
              </a:rPr>
              <a:t>Sources: Moody's, U.S. Department of Education</a:t>
            </a:r>
          </a:p>
        </p:txBody>
      </p:sp>
      <p:pic>
        <p:nvPicPr>
          <p:cNvPr id="5" name="Picture 4">
            <a:extLst>
              <a:ext uri="{FF2B5EF4-FFF2-40B4-BE49-F238E27FC236}">
                <a16:creationId xmlns:a16="http://schemas.microsoft.com/office/drawing/2014/main" id="{44301AF8-ABC1-4077-A042-AFFF75EC5BC8}"/>
              </a:ext>
            </a:extLst>
          </p:cNvPr>
          <p:cNvPicPr>
            <a:picLocks noChangeAspect="1"/>
          </p:cNvPicPr>
          <p:nvPr/>
        </p:nvPicPr>
        <p:blipFill rotWithShape="1">
          <a:blip r:embed="rId4"/>
          <a:srcRect l="24551" t="17579" r="32393" b="6916"/>
          <a:stretch/>
        </p:blipFill>
        <p:spPr>
          <a:xfrm>
            <a:off x="0" y="2697727"/>
            <a:ext cx="2395820" cy="2395820"/>
          </a:xfrm>
          <a:prstGeom prst="rect">
            <a:avLst/>
          </a:prstGeom>
        </p:spPr>
      </p:pic>
      <p:pic>
        <p:nvPicPr>
          <p:cNvPr id="8" name="Picture 3">
            <a:extLst>
              <a:ext uri="{FF2B5EF4-FFF2-40B4-BE49-F238E27FC236}">
                <a16:creationId xmlns:a16="http://schemas.microsoft.com/office/drawing/2014/main" id="{B5ED342F-9358-48B9-900A-8EBCAFE90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842" t="20000" r="9778" b="2222"/>
          <a:stretch>
            <a:fillRect/>
          </a:stretch>
        </p:blipFill>
        <p:spPr bwMode="auto">
          <a:xfrm>
            <a:off x="13638" y="5000656"/>
            <a:ext cx="2395820" cy="192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875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20</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21</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23</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24</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t>
            </a: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25</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26</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27</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28</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 and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29</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pic>
        <p:nvPicPr>
          <p:cNvPr id="7" name="Picture 2" descr="Image result for mooc progress indicator">
            <a:extLst>
              <a:ext uri="{FF2B5EF4-FFF2-40B4-BE49-F238E27FC236}">
                <a16:creationId xmlns:a16="http://schemas.microsoft.com/office/drawing/2014/main" id="{1E4E54A1-1A2C-4E5E-B618-51C36B985E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9603"/>
          <a:stretch/>
        </p:blipFill>
        <p:spPr bwMode="auto">
          <a:xfrm>
            <a:off x="4827144" y="3997381"/>
            <a:ext cx="4159444" cy="2386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1143001" y="1156607"/>
            <a:ext cx="4738342" cy="62445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endParaRPr lang="en-US" sz="1350" dirty="0">
              <a:solidFill>
                <a:prstClr val="white"/>
              </a:solidFill>
              <a:latin typeface="Arial"/>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1462414" y="1229242"/>
            <a:ext cx="4418929" cy="479180"/>
          </a:xfrm>
          <a:prstGeom prst="rect">
            <a:avLst/>
          </a:prstGeom>
        </p:spPr>
        <p:txBody>
          <a:bodyPr vert="horz" lIns="68580" tIns="34290" rIns="68580" bIns="3429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300" dirty="0">
                <a:solidFill>
                  <a:prstClr val="white"/>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1462413" y="1811081"/>
            <a:ext cx="6018522" cy="1223412"/>
          </a:xfrm>
          <a:prstGeom prst="rect">
            <a:avLst/>
          </a:prstGeom>
        </p:spPr>
        <p:txBody>
          <a:bodyPr wrap="square">
            <a:spAutoFit/>
          </a:bodyPr>
          <a:lstStyle/>
          <a:p>
            <a:pPr defTabSz="342900"/>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August 16, 2020</a:t>
            </a:r>
          </a:p>
          <a:p>
            <a:pPr defTabSz="3429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By the Numbers: MOOCs During the Pandemic</a:t>
            </a:r>
          </a:p>
          <a:p>
            <a:pPr defTabSz="342900"/>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Dhawal Shah, Class Central</a:t>
            </a:r>
          </a:p>
          <a:p>
            <a:pPr defTabSz="342900"/>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3"/>
              </a:rPr>
              <a:t>https://www.classcentral.com/report/mooc-stats-pandemic/</a:t>
            </a:r>
            <a:r>
              <a:rPr lang="en-US" sz="1350" b="1"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5986463" y="5696361"/>
            <a:ext cx="1543050" cy="273844"/>
          </a:xfrm>
        </p:spPr>
        <p:txBody>
          <a:bodyPr/>
          <a:lstStyle/>
          <a:p>
            <a:pPr defTabSz="342900"/>
            <a:fld id="{136F273C-9302-4EE3-8F13-E17C1857F5E7}" type="slidenum">
              <a:rPr lang="en-US">
                <a:solidFill>
                  <a:prstClr val="white"/>
                </a:solidFill>
              </a:rPr>
              <a:pPr defTabSz="342900"/>
              <a:t>3</a:t>
            </a:fld>
            <a:endParaRPr lang="en-US" dirty="0">
              <a:solidFill>
                <a:prstClr val="white"/>
              </a:solidFill>
            </a:endParaRPr>
          </a:p>
        </p:txBody>
      </p:sp>
      <p:pic>
        <p:nvPicPr>
          <p:cNvPr id="8" name="Picture 7" descr="A close up of a map&#10;&#10;Description automatically generated">
            <a:extLst>
              <a:ext uri="{FF2B5EF4-FFF2-40B4-BE49-F238E27FC236}">
                <a16:creationId xmlns:a16="http://schemas.microsoft.com/office/drawing/2014/main" id="{F1B02142-8C64-45CA-82DB-BAA0C674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9083" y="3137152"/>
            <a:ext cx="6665833" cy="3352446"/>
          </a:xfrm>
          <a:prstGeom prst="rect">
            <a:avLst/>
          </a:prstGeom>
        </p:spPr>
      </p:pic>
    </p:spTree>
    <p:extLst>
      <p:ext uri="{BB962C8B-B14F-4D97-AF65-F5344CB8AC3E}">
        <p14:creationId xmlns:p14="http://schemas.microsoft.com/office/powerpoint/2010/main" val="2737461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30</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31</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32</a:t>
            </a:fld>
            <a:endParaRPr lang="en-US" dirty="0"/>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33</a:t>
            </a:fld>
            <a:endParaRPr lang="en-US" dirty="0"/>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31998" r="56576" b="48921"/>
          <a:stretch/>
        </p:blipFill>
        <p:spPr>
          <a:xfrm>
            <a:off x="406937" y="2657749"/>
            <a:ext cx="4322082" cy="3081229"/>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2110" r="59108" b="21335"/>
          <a:stretch/>
        </p:blipFill>
        <p:spPr>
          <a:xfrm>
            <a:off x="5049519" y="2657749"/>
            <a:ext cx="3161607" cy="3595269"/>
          </a:xfrm>
          <a:prstGeom prst="rect">
            <a:avLst/>
          </a:prstGeom>
        </p:spPr>
      </p:pic>
    </p:spTree>
    <p:extLst>
      <p:ext uri="{BB962C8B-B14F-4D97-AF65-F5344CB8AC3E}">
        <p14:creationId xmlns:p14="http://schemas.microsoft.com/office/powerpoint/2010/main" val="21168842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49009"/>
            <a:ext cx="8165719" cy="5034772"/>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12. Visuals showing tasks completed or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34</a:t>
            </a:fld>
            <a:endParaRPr lang="en-US" dirty="0"/>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2179782"/>
            <a:ext cx="5963807" cy="4036480"/>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2179782"/>
            <a:ext cx="1498287" cy="4272364"/>
          </a:xfrm>
          <a:prstGeom prst="rect">
            <a:avLst/>
          </a:prstGeom>
        </p:spPr>
      </p:pic>
    </p:spTree>
    <p:extLst>
      <p:ext uri="{BB962C8B-B14F-4D97-AF65-F5344CB8AC3E}">
        <p14:creationId xmlns:p14="http://schemas.microsoft.com/office/powerpoint/2010/main" val="4000590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#3</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35</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36</a:t>
            </a:fld>
            <a:endParaRPr lang="en-US" dirty="0"/>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767255" y="546538"/>
            <a:ext cx="8040413" cy="18077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200" i="1" dirty="0">
                <a:solidFill>
                  <a:schemeClr val="tx1"/>
                </a:solidFill>
              </a:rPr>
              <a:t>Figure 1.</a:t>
            </a:r>
            <a:r>
              <a:rPr lang="en-US" sz="3200" dirty="0">
                <a:solidFill>
                  <a:schemeClr val="tx1"/>
                </a:solidFill>
              </a:rPr>
              <a:t> Number of MOOCs that offer different types of learning system automation and adaptation (n=127)</a:t>
            </a:r>
          </a:p>
        </p:txBody>
      </p:sp>
      <p:pic>
        <p:nvPicPr>
          <p:cNvPr id="6" name="Picture 5" descr="Inline image 2">
            <a:extLst>
              <a:ext uri="{FF2B5EF4-FFF2-40B4-BE49-F238E27FC236}">
                <a16:creationId xmlns:a16="http://schemas.microsoft.com/office/drawing/2014/main" id="{C2F64987-4E2F-4363-BF37-1FC6D9B4B5DE}"/>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76926" y="2593196"/>
            <a:ext cx="7137061" cy="3450252"/>
          </a:xfrm>
          <a:prstGeom prst="rect">
            <a:avLst/>
          </a:prstGeom>
          <a:noFill/>
          <a:ln>
            <a:noFill/>
          </a:ln>
        </p:spPr>
      </p:pic>
    </p:spTree>
    <p:extLst>
      <p:ext uri="{BB962C8B-B14F-4D97-AF65-F5344CB8AC3E}">
        <p14:creationId xmlns:p14="http://schemas.microsoft.com/office/powerpoint/2010/main" val="16655500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37</a:t>
            </a:fld>
            <a:endParaRPr lang="en-US" dirty="0"/>
          </a:p>
        </p:txBody>
      </p:sp>
      <p:graphicFrame>
        <p:nvGraphicFramePr>
          <p:cNvPr id="5" name="Chart 4">
            <a:extLst>
              <a:ext uri="{FF2B5EF4-FFF2-40B4-BE49-F238E27FC236}">
                <a16:creationId xmlns:a16="http://schemas.microsoft.com/office/drawing/2014/main" id="{02C8D21F-607F-4E2E-8816-4661136C4A9E}"/>
              </a:ext>
            </a:extLst>
          </p:cNvPr>
          <p:cNvGraphicFramePr/>
          <p:nvPr>
            <p:extLst>
              <p:ext uri="{D42A27DB-BD31-4B8C-83A1-F6EECF244321}">
                <p14:modId xmlns:p14="http://schemas.microsoft.com/office/powerpoint/2010/main" val="1742281107"/>
              </p:ext>
            </p:extLst>
          </p:nvPr>
        </p:nvGraphicFramePr>
        <p:xfrm>
          <a:off x="1011117" y="2397846"/>
          <a:ext cx="6216480" cy="377710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BF13DCF2-4CB0-445B-9B68-063F91439B0F}"/>
              </a:ext>
            </a:extLst>
          </p:cNvPr>
          <p:cNvSpPr txBox="1">
            <a:spLocks/>
          </p:cNvSpPr>
          <p:nvPr/>
        </p:nvSpPr>
        <p:spPr>
          <a:xfrm>
            <a:off x="703386" y="152400"/>
            <a:ext cx="7978888" cy="24192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200" i="1" dirty="0">
                <a:solidFill>
                  <a:schemeClr val="tx1"/>
                </a:solidFill>
              </a:rPr>
              <a:t>Figure 2: </a:t>
            </a:r>
            <a:r>
              <a:rPr lang="en-US" sz="3200" dirty="0">
                <a:solidFill>
                  <a:schemeClr val="tx1"/>
                </a:solidFill>
              </a:rPr>
              <a:t>MOOC instructors (n=133) instructional practices to address cultural diversity</a:t>
            </a:r>
          </a:p>
        </p:txBody>
      </p:sp>
    </p:spTree>
    <p:extLst>
      <p:ext uri="{BB962C8B-B14F-4D97-AF65-F5344CB8AC3E}">
        <p14:creationId xmlns:p14="http://schemas.microsoft.com/office/powerpoint/2010/main" val="19431794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#4</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38</a:t>
            </a:fld>
            <a:endParaRPr lang="en-US" dirty="0"/>
          </a:p>
        </p:txBody>
      </p:sp>
      <p:pic>
        <p:nvPicPr>
          <p:cNvPr id="4" name="Picture 3">
            <a:extLst>
              <a:ext uri="{FF2B5EF4-FFF2-40B4-BE49-F238E27FC236}">
                <a16:creationId xmlns:a16="http://schemas.microsoft.com/office/drawing/2014/main" id="{1056B4FC-5541-43D5-8441-AD5028DB93C8}"/>
              </a:ext>
            </a:extLst>
          </p:cNvPr>
          <p:cNvPicPr>
            <a:picLocks noChangeAspect="1"/>
          </p:cNvPicPr>
          <p:nvPr/>
        </p:nvPicPr>
        <p:blipFill rotWithShape="1">
          <a:blip r:embed="rId3"/>
          <a:srcRect l="23738" t="32562" r="19697" b="27393"/>
          <a:stretch/>
        </p:blipFill>
        <p:spPr>
          <a:xfrm>
            <a:off x="0" y="2535927"/>
            <a:ext cx="8988039" cy="3916219"/>
          </a:xfrm>
          <a:prstGeom prst="rect">
            <a:avLst/>
          </a:prstGeom>
        </p:spPr>
      </p:pic>
      <p:sp>
        <p:nvSpPr>
          <p:cNvPr id="7" name="TextBox 6">
            <a:extLst>
              <a:ext uri="{FF2B5EF4-FFF2-40B4-BE49-F238E27FC236}">
                <a16:creationId xmlns:a16="http://schemas.microsoft.com/office/drawing/2014/main" id="{E1915982-D295-4D4D-9FA9-91511BDE93A5}"/>
              </a:ext>
            </a:extLst>
          </p:cNvPr>
          <p:cNvSpPr txBox="1"/>
          <p:nvPr/>
        </p:nvSpPr>
        <p:spPr>
          <a:xfrm>
            <a:off x="461818" y="1307496"/>
            <a:ext cx="7702461" cy="1354217"/>
          </a:xfrm>
          <a:prstGeom prst="rect">
            <a:avLst/>
          </a:prstGeom>
          <a:noFill/>
        </p:spPr>
        <p:txBody>
          <a:bodyPr wrap="square" rtlCol="0">
            <a:spAutoFit/>
          </a:bodyPr>
          <a:lstStyle/>
          <a:p>
            <a:r>
              <a:rPr lang="en-US" sz="28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MOOC Learners and SDL</a:t>
            </a:r>
          </a:p>
          <a:p>
            <a:r>
              <a:rPr lang="en-US" sz="1800" b="1" dirty="0">
                <a:solidFill>
                  <a:srgbClr val="201F1E"/>
                </a:solidFill>
                <a:effectLst/>
                <a:latin typeface="Tahoma" panose="020B0604030504040204" pitchFamily="34" charset="0"/>
                <a:ea typeface="Tahoma" panose="020B0604030504040204" pitchFamily="34" charset="0"/>
                <a:cs typeface="Tahoma" panose="020B0604030504040204" pitchFamily="34" charset="0"/>
              </a:rPr>
              <a:t>Zhu, M., Bonk, C. J., &amp; Berri, S. (in press). Fostering self-directed learning in MOOCs: Motivation, learning strategies, and instruction. </a:t>
            </a:r>
            <a:r>
              <a:rPr lang="en-US" sz="1800" b="1" i="1" dirty="0">
                <a:effectLst/>
                <a:latin typeface="Tahoma" panose="020B0604030504040204" pitchFamily="34" charset="0"/>
                <a:ea typeface="Tahoma" panose="020B0604030504040204" pitchFamily="34" charset="0"/>
                <a:cs typeface="Tahoma" panose="020B0604030504040204" pitchFamily="34" charset="0"/>
              </a:rPr>
              <a:t>Online Learning</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79396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lnSpcReduction="10000"/>
          </a:bodyPr>
          <a:lstStyle/>
          <a:p>
            <a:pPr marL="0" marR="0" indent="0">
              <a:spcBef>
                <a:spcPts val="0"/>
              </a:spcBef>
              <a:spcAft>
                <a:spcPts val="0"/>
              </a:spcAft>
              <a:buNone/>
            </a:pPr>
            <a:r>
              <a:rPr lang="en-US" sz="28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RQ2: What were the Learning Strategies that Helped Learners’ SDL in MOOCs?</a:t>
            </a:r>
            <a:endParaRPr lang="en-US" sz="2800" dirty="0">
              <a:latin typeface="Tahoma" panose="020B0604030504040204" pitchFamily="34" charset="0"/>
              <a:ea typeface="Tahoma" panose="020B0604030504040204" pitchFamily="34" charset="0"/>
              <a:cs typeface="Tahoma" panose="020B0604030504040204" pitchFamily="34" charset="0"/>
            </a:endParaRPr>
          </a:p>
          <a:p>
            <a:pPr marL="0" marR="0">
              <a:spcBef>
                <a:spcPts val="0"/>
              </a:spcBef>
              <a:spcAft>
                <a:spcPts val="0"/>
              </a:spcAft>
            </a:pPr>
            <a:endPar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Dan considered the progress bar to be a good indication of his progress, and it also created a healthy competition among the learners. Seeing where he was at in the course compared to the other learners gave him a push. He stated,</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a:p>
            <a:pPr marL="11430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All the progress bar with milestones, with a small quiz that doesn't count for the evaluation, but they're good for you to check if I'm really learning.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And, for example, I like when you have these kinds of nice competition[s], right. Everyone starts a MOOC at the same time, but you see that these weeks you progress faster than other members in the MOOC.”</a:t>
            </a:r>
            <a:endParaRPr lang="en-US" sz="20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39</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dirty="0"/>
              <a:t>RQ2</a:t>
            </a:r>
          </a:p>
        </p:txBody>
      </p:sp>
    </p:spTree>
    <p:extLst>
      <p:ext uri="{BB962C8B-B14F-4D97-AF65-F5344CB8AC3E}">
        <p14:creationId xmlns:p14="http://schemas.microsoft.com/office/powerpoint/2010/main" val="41752842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72A546-8A20-4304-8577-DC0A32CEB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992" y="1679597"/>
            <a:ext cx="1860071" cy="2679762"/>
          </a:xfrm>
          <a:prstGeom prst="rect">
            <a:avLst/>
          </a:prstGeom>
        </p:spPr>
      </p:pic>
      <p:pic>
        <p:nvPicPr>
          <p:cNvPr id="8" name="Picture 7">
            <a:extLst>
              <a:ext uri="{FF2B5EF4-FFF2-40B4-BE49-F238E27FC236}">
                <a16:creationId xmlns:a16="http://schemas.microsoft.com/office/drawing/2014/main" id="{C60851E3-E610-477A-97E1-E7707A406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70520" y="2257536"/>
            <a:ext cx="2333298" cy="1749974"/>
          </a:xfrm>
          <a:prstGeom prst="rect">
            <a:avLst/>
          </a:prstGeom>
        </p:spPr>
      </p:pic>
      <p:pic>
        <p:nvPicPr>
          <p:cNvPr id="10" name="Picture 9">
            <a:extLst>
              <a:ext uri="{FF2B5EF4-FFF2-40B4-BE49-F238E27FC236}">
                <a16:creationId xmlns:a16="http://schemas.microsoft.com/office/drawing/2014/main" id="{4D243A86-2BD0-4ED2-87CE-9041E5AAE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202" y="48071"/>
            <a:ext cx="1843430" cy="1802512"/>
          </a:xfrm>
          <a:prstGeom prst="rect">
            <a:avLst/>
          </a:prstGeom>
        </p:spPr>
      </p:pic>
      <p:pic>
        <p:nvPicPr>
          <p:cNvPr id="12" name="Picture 11">
            <a:extLst>
              <a:ext uri="{FF2B5EF4-FFF2-40B4-BE49-F238E27FC236}">
                <a16:creationId xmlns:a16="http://schemas.microsoft.com/office/drawing/2014/main" id="{2F59CAE2-8B27-4E4E-AE5A-EE4B38FD0E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4078" y="48071"/>
            <a:ext cx="2756075" cy="2067056"/>
          </a:xfrm>
          <a:prstGeom prst="rect">
            <a:avLst/>
          </a:prstGeom>
        </p:spPr>
      </p:pic>
      <p:sp>
        <p:nvSpPr>
          <p:cNvPr id="15" name="Title 6">
            <a:extLst>
              <a:ext uri="{FF2B5EF4-FFF2-40B4-BE49-F238E27FC236}">
                <a16:creationId xmlns:a16="http://schemas.microsoft.com/office/drawing/2014/main" id="{C32820F9-E595-40A8-B306-925C7DF0C9C9}"/>
              </a:ext>
            </a:extLst>
          </p:cNvPr>
          <p:cNvSpPr txBox="1">
            <a:spLocks/>
          </p:cNvSpPr>
          <p:nvPr/>
        </p:nvSpPr>
        <p:spPr>
          <a:xfrm>
            <a:off x="3245700" y="760130"/>
            <a:ext cx="2593181" cy="642938"/>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257175">
              <a:defRPr/>
            </a:pP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MOOC books</a:t>
            </a:r>
            <a:b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475" b="1" dirty="0">
                <a:solidFill>
                  <a:srgbClr val="0070C0"/>
                </a:solidFill>
                <a:latin typeface="Tahoma" panose="020B0604030504040204" pitchFamily="34" charset="0"/>
                <a:ea typeface="Tahoma" panose="020B0604030504040204" pitchFamily="34" charset="0"/>
                <a:cs typeface="Tahoma" panose="020B0604030504040204" pitchFamily="34" charset="0"/>
              </a:rPr>
              <a:t>(2020) and (2015)</a:t>
            </a:r>
          </a:p>
        </p:txBody>
      </p:sp>
      <p:pic>
        <p:nvPicPr>
          <p:cNvPr id="9" name="Picture 8">
            <a:extLst>
              <a:ext uri="{FF2B5EF4-FFF2-40B4-BE49-F238E27FC236}">
                <a16:creationId xmlns:a16="http://schemas.microsoft.com/office/drawing/2014/main" id="{87A67737-911F-4E7E-91BE-32080DA3D42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997455" y="4635888"/>
            <a:ext cx="1574545" cy="2174039"/>
          </a:xfrm>
          <a:prstGeom prst="rect">
            <a:avLst/>
          </a:prstGeom>
          <a:ln>
            <a:solidFill>
              <a:schemeClr val="tx1"/>
            </a:solidFill>
          </a:ln>
        </p:spPr>
      </p:pic>
      <p:pic>
        <p:nvPicPr>
          <p:cNvPr id="11" name="Picture 10">
            <a:extLst>
              <a:ext uri="{FF2B5EF4-FFF2-40B4-BE49-F238E27FC236}">
                <a16:creationId xmlns:a16="http://schemas.microsoft.com/office/drawing/2014/main" id="{B58038EE-CA1E-44F2-9143-1EEF6D66F7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794" y="4635888"/>
            <a:ext cx="1459345" cy="2177508"/>
          </a:xfrm>
          <a:prstGeom prst="rect">
            <a:avLst/>
          </a:prstGeom>
        </p:spPr>
      </p:pic>
      <p:pic>
        <p:nvPicPr>
          <p:cNvPr id="13" name="Picture 12">
            <a:extLst>
              <a:ext uri="{FF2B5EF4-FFF2-40B4-BE49-F238E27FC236}">
                <a16:creationId xmlns:a16="http://schemas.microsoft.com/office/drawing/2014/main" id="{3BE93ACE-6F10-4229-AD5C-727A9ADD6C64}"/>
              </a:ext>
            </a:extLst>
          </p:cNvPr>
          <p:cNvPicPr>
            <a:picLocks noChangeAspect="1"/>
          </p:cNvPicPr>
          <p:nvPr/>
        </p:nvPicPr>
        <p:blipFill>
          <a:blip r:embed="rId9"/>
          <a:stretch>
            <a:fillRect/>
          </a:stretch>
        </p:blipFill>
        <p:spPr>
          <a:xfrm>
            <a:off x="1126527" y="4299171"/>
            <a:ext cx="1667986" cy="2510757"/>
          </a:xfrm>
          <a:prstGeom prst="rect">
            <a:avLst/>
          </a:prstGeom>
        </p:spPr>
      </p:pic>
      <p:pic>
        <p:nvPicPr>
          <p:cNvPr id="16" name="Picture 15">
            <a:extLst>
              <a:ext uri="{FF2B5EF4-FFF2-40B4-BE49-F238E27FC236}">
                <a16:creationId xmlns:a16="http://schemas.microsoft.com/office/drawing/2014/main" id="{F56386CD-BAD6-4940-B12C-B7E8F7FB7869}"/>
              </a:ext>
            </a:extLst>
          </p:cNvPr>
          <p:cNvPicPr>
            <a:picLocks noChangeAspect="1"/>
          </p:cNvPicPr>
          <p:nvPr/>
        </p:nvPicPr>
        <p:blipFill>
          <a:blip r:embed="rId10"/>
          <a:stretch>
            <a:fillRect/>
          </a:stretch>
        </p:blipFill>
        <p:spPr>
          <a:xfrm>
            <a:off x="6399496" y="2333144"/>
            <a:ext cx="2737625" cy="3097838"/>
          </a:xfrm>
          <a:prstGeom prst="rect">
            <a:avLst/>
          </a:prstGeom>
        </p:spPr>
      </p:pic>
    </p:spTree>
    <p:extLst>
      <p:ext uri="{BB962C8B-B14F-4D97-AF65-F5344CB8AC3E}">
        <p14:creationId xmlns:p14="http://schemas.microsoft.com/office/powerpoint/2010/main" val="3275657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C58997-CDC5-4525-906F-91649F960514}"/>
              </a:ext>
            </a:extLst>
          </p:cNvPr>
          <p:cNvSpPr>
            <a:spLocks noGrp="1"/>
          </p:cNvSpPr>
          <p:nvPr>
            <p:ph idx="1"/>
          </p:nvPr>
        </p:nvSpPr>
        <p:spPr>
          <a:xfrm>
            <a:off x="665018" y="1597891"/>
            <a:ext cx="7869400" cy="4498109"/>
          </a:xfrm>
        </p:spPr>
        <p:txBody>
          <a:bodyPr>
            <a:normAutofit/>
          </a:bodyPr>
          <a:lstStyle/>
          <a:p>
            <a:pPr marL="0" marR="0" indent="0">
              <a:spcBef>
                <a:spcPts val="0"/>
              </a:spcBef>
              <a:spcAft>
                <a:spcPts val="0"/>
              </a:spcAft>
              <a:buNone/>
            </a:pPr>
            <a:r>
              <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RQ3: What Design and Instructional Elements of MOOCs Facilitate Learners’ SDL from the Student’s Perspective?</a:t>
            </a:r>
            <a:endParaRPr lang="en-US" sz="24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endParaRPr lang="en-US" sz="2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Alina believed that having worksheets or a set of questions after each module was the most helpful strategy to evaluate her learning step by step.</a:t>
            </a:r>
            <a:r>
              <a:rPr lang="en-US" sz="20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Being able to answer the questions after each module </a:t>
            </a:r>
            <a:r>
              <a:rPr lang="en-US" sz="20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gave her a sense of how much knowledge she retained before starting the next module. Similarly, Sandy elaborated upon how quizzes and tests were helpful, but she wished they were more advanced and included questions and answers rather than only multiple-choice questions. </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C068CC32-B7CC-4FD7-93DD-1C4FF65A0DC2}"/>
              </a:ext>
            </a:extLst>
          </p:cNvPr>
          <p:cNvSpPr>
            <a:spLocks noGrp="1"/>
          </p:cNvSpPr>
          <p:nvPr>
            <p:ph type="sldNum" sz="quarter" idx="4"/>
          </p:nvPr>
        </p:nvSpPr>
        <p:spPr/>
        <p:txBody>
          <a:bodyPr/>
          <a:lstStyle/>
          <a:p>
            <a:fld id="{136F273C-9302-4EE3-8F13-E17C1857F5E7}" type="slidenum">
              <a:rPr lang="en-US" smtClean="0"/>
              <a:pPr/>
              <a:t>40</a:t>
            </a:fld>
            <a:endParaRPr lang="en-US" dirty="0"/>
          </a:p>
        </p:txBody>
      </p:sp>
      <p:sp>
        <p:nvSpPr>
          <p:cNvPr id="4" name="Title 3">
            <a:extLst>
              <a:ext uri="{FF2B5EF4-FFF2-40B4-BE49-F238E27FC236}">
                <a16:creationId xmlns:a16="http://schemas.microsoft.com/office/drawing/2014/main" id="{DCECCF9B-596D-483E-88B4-80DAF460B7CE}"/>
              </a:ext>
            </a:extLst>
          </p:cNvPr>
          <p:cNvSpPr>
            <a:spLocks noGrp="1"/>
          </p:cNvSpPr>
          <p:nvPr>
            <p:ph type="ctrTitle"/>
          </p:nvPr>
        </p:nvSpPr>
        <p:spPr/>
        <p:txBody>
          <a:bodyPr/>
          <a:lstStyle/>
          <a:p>
            <a:r>
              <a:rPr lang="en-US" dirty="0"/>
              <a:t>RQ3</a:t>
            </a:r>
          </a:p>
        </p:txBody>
      </p:sp>
    </p:spTree>
    <p:extLst>
      <p:ext uri="{BB962C8B-B14F-4D97-AF65-F5344CB8AC3E}">
        <p14:creationId xmlns:p14="http://schemas.microsoft.com/office/powerpoint/2010/main" val="22354857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41</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400" dirty="0">
                <a:solidFill>
                  <a:srgbClr val="0070C0"/>
                </a:solidFill>
              </a:rPr>
              <a:t>Study #5: Self-Directed learning in MOOCs: </a:t>
            </a:r>
          </a:p>
          <a:p>
            <a:r>
              <a:rPr lang="en-US" sz="1800" dirty="0">
                <a:solidFill>
                  <a:srgbClr val="0070C0"/>
                </a:solidFill>
              </a:rPr>
              <a:t>Exploring the Relationships among motivation, self-monitoring, and self-management</a:t>
            </a:r>
            <a:r>
              <a:rPr lang="en-US" sz="1800" dirty="0">
                <a:solidFill>
                  <a:schemeClr val="tx1"/>
                </a:solidFill>
              </a:rPr>
              <a:t>, Zhu, Bonk, &amp; Doo, 2020, ETR&amp;D</a:t>
            </a:r>
          </a:p>
          <a:p>
            <a:r>
              <a:rPr lang="en-US" sz="1800" dirty="0">
                <a:solidFill>
                  <a:schemeClr val="tx1"/>
                </a:solidFill>
              </a:rPr>
              <a:t>(SEM: Survey of 322 MOOC Learners)</a:t>
            </a:r>
            <a:endParaRPr lang="en-US" sz="1100" dirty="0">
              <a:solidFill>
                <a:schemeClr val="tx1"/>
              </a:solidFill>
            </a:endParaRPr>
          </a:p>
        </p:txBody>
      </p:sp>
      <p:pic>
        <p:nvPicPr>
          <p:cNvPr id="4" name="Picture 3">
            <a:extLst>
              <a:ext uri="{FF2B5EF4-FFF2-40B4-BE49-F238E27FC236}">
                <a16:creationId xmlns:a16="http://schemas.microsoft.com/office/drawing/2014/main" id="{D9FF9FCC-D957-4CAF-A8BF-1E7A0C8D3D6E}"/>
              </a:ext>
            </a:extLst>
          </p:cNvPr>
          <p:cNvPicPr>
            <a:picLocks noChangeAspect="1"/>
          </p:cNvPicPr>
          <p:nvPr/>
        </p:nvPicPr>
        <p:blipFill rotWithShape="1">
          <a:blip r:embed="rId2"/>
          <a:srcRect l="21212" t="13321" r="18687" b="24948"/>
          <a:stretch/>
        </p:blipFill>
        <p:spPr>
          <a:xfrm>
            <a:off x="1168874" y="2039855"/>
            <a:ext cx="6806251" cy="4221019"/>
          </a:xfrm>
          <a:prstGeom prst="rect">
            <a:avLst/>
          </a:prstGeom>
        </p:spPr>
      </p:pic>
    </p:spTree>
    <p:extLst>
      <p:ext uri="{BB962C8B-B14F-4D97-AF65-F5344CB8AC3E}">
        <p14:creationId xmlns:p14="http://schemas.microsoft.com/office/powerpoint/2010/main" val="2977662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42</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800" dirty="0">
                <a:solidFill>
                  <a:srgbClr val="0070C0"/>
                </a:solidFill>
              </a:rPr>
              <a:t>Study #6: Self-directed language learning in Duolingo</a:t>
            </a:r>
            <a:endParaRPr lang="en-US" sz="1200" dirty="0">
              <a:solidFill>
                <a:srgbClr val="0070C0"/>
              </a:solidFill>
            </a:endParaRPr>
          </a:p>
        </p:txBody>
      </p:sp>
      <p:pic>
        <p:nvPicPr>
          <p:cNvPr id="7" name="Picture 6">
            <a:extLst>
              <a:ext uri="{FF2B5EF4-FFF2-40B4-BE49-F238E27FC236}">
                <a16:creationId xmlns:a16="http://schemas.microsoft.com/office/drawing/2014/main" id="{1F917EDF-0D55-409C-9B59-730D63579361}"/>
              </a:ext>
            </a:extLst>
          </p:cNvPr>
          <p:cNvPicPr>
            <a:picLocks noChangeAspect="1"/>
          </p:cNvPicPr>
          <p:nvPr/>
        </p:nvPicPr>
        <p:blipFill>
          <a:blip r:embed="rId2"/>
          <a:stretch>
            <a:fillRect/>
          </a:stretch>
        </p:blipFill>
        <p:spPr>
          <a:xfrm>
            <a:off x="1452199" y="2022762"/>
            <a:ext cx="5975482" cy="3982659"/>
          </a:xfrm>
          <a:prstGeom prst="rect">
            <a:avLst/>
          </a:prstGeom>
        </p:spPr>
      </p:pic>
    </p:spTree>
    <p:extLst>
      <p:ext uri="{BB962C8B-B14F-4D97-AF65-F5344CB8AC3E}">
        <p14:creationId xmlns:p14="http://schemas.microsoft.com/office/powerpoint/2010/main" val="24259343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43</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solidFill>
                  <a:srgbClr val="0070C0"/>
                </a:solidFill>
              </a:rPr>
              <a:t>Study #6: Overview</a:t>
            </a:r>
          </a:p>
        </p:txBody>
      </p:sp>
      <p:sp>
        <p:nvSpPr>
          <p:cNvPr id="7" name="Google Shape;62;p14">
            <a:extLst>
              <a:ext uri="{FF2B5EF4-FFF2-40B4-BE49-F238E27FC236}">
                <a16:creationId xmlns:a16="http://schemas.microsoft.com/office/drawing/2014/main" id="{E50ABC28-8B9C-444C-907A-F179884ABAD0}"/>
              </a:ext>
            </a:extLst>
          </p:cNvPr>
          <p:cNvSpPr txBox="1">
            <a:spLocks/>
          </p:cNvSpPr>
          <p:nvPr/>
        </p:nvSpPr>
        <p:spPr>
          <a:xfrm>
            <a:off x="311700" y="1956002"/>
            <a:ext cx="8520600" cy="3711000"/>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This study investigated how the design and delivery of Duolingo support and facilitate student self-directed learning (SDL). </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This study used a mixed-method.</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84 survey respondents, and 10 semi-structured interviews.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Graphical user interface, website&#10;&#10;Description automatically generated">
            <a:extLst>
              <a:ext uri="{FF2B5EF4-FFF2-40B4-BE49-F238E27FC236}">
                <a16:creationId xmlns:a16="http://schemas.microsoft.com/office/drawing/2014/main" id="{C9FC7F9A-A173-467F-A6E6-C1D7EE159965}"/>
              </a:ext>
            </a:extLst>
          </p:cNvPr>
          <p:cNvPicPr>
            <a:picLocks noChangeAspect="1"/>
          </p:cNvPicPr>
          <p:nvPr/>
        </p:nvPicPr>
        <p:blipFill>
          <a:blip r:embed="rId2"/>
          <a:stretch>
            <a:fillRect/>
          </a:stretch>
        </p:blipFill>
        <p:spPr>
          <a:xfrm>
            <a:off x="5486400" y="4319247"/>
            <a:ext cx="3657600" cy="1914144"/>
          </a:xfrm>
          <a:prstGeom prst="rect">
            <a:avLst/>
          </a:prstGeom>
        </p:spPr>
      </p:pic>
    </p:spTree>
    <p:extLst>
      <p:ext uri="{BB962C8B-B14F-4D97-AF65-F5344CB8AC3E}">
        <p14:creationId xmlns:p14="http://schemas.microsoft.com/office/powerpoint/2010/main" val="40960203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44</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600" b="1" dirty="0">
                <a:solidFill>
                  <a:srgbClr val="0070C0"/>
                </a:solidFill>
                <a:latin typeface="Open Sans SemiBold"/>
                <a:ea typeface="Open Sans SemiBold"/>
                <a:cs typeface="Open Sans SemiBold"/>
                <a:sym typeface="Open Sans SemiBold"/>
              </a:rPr>
              <a:t>Research Questions</a:t>
            </a:r>
            <a:endParaRPr lang="en-US" sz="3600" dirty="0">
              <a:solidFill>
                <a:srgbClr val="0070C0"/>
              </a:solidFill>
            </a:endParaRPr>
          </a:p>
        </p:txBody>
      </p:sp>
      <p:sp>
        <p:nvSpPr>
          <p:cNvPr id="9" name="Google Shape;142;p26">
            <a:extLst>
              <a:ext uri="{FF2B5EF4-FFF2-40B4-BE49-F238E27FC236}">
                <a16:creationId xmlns:a16="http://schemas.microsoft.com/office/drawing/2014/main" id="{4D7AC4E6-4D1A-4C96-89EB-0B79A938B9D8}"/>
              </a:ext>
            </a:extLst>
          </p:cNvPr>
          <p:cNvSpPr txBox="1">
            <a:spLocks/>
          </p:cNvSpPr>
          <p:nvPr/>
        </p:nvSpPr>
        <p:spPr>
          <a:xfrm>
            <a:off x="537346" y="1715780"/>
            <a:ext cx="8209490" cy="3923309"/>
          </a:xfrm>
          <a:prstGeom prst="rect">
            <a:avLst/>
          </a:prstGeom>
        </p:spPr>
        <p:txBody>
          <a:bodyPr spcFirstLastPara="1" vert="horz" wrap="square" lIns="91425" tIns="91425" rIns="91425" bIns="91425" rtlCol="0" anchor="t" anchorCtr="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How do Duolingo learners self-manage their learning goals, time, resources, and support?</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strategies are employed by Duolingo learners to overcome challenges and frustrations related to learning foreign languages with Duolingo? </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What motivating factors underpin the decisions of learners to learn a foreign language with Duolingo?</a:t>
            </a:r>
          </a:p>
          <a:p>
            <a:pPr indent="-361950">
              <a:buSzPts val="2100"/>
              <a:buFont typeface="Times New Roman"/>
              <a:buChar char="●"/>
            </a:pPr>
            <a:r>
              <a:rPr lang="en-US" sz="2100" b="1" dirty="0">
                <a:latin typeface="Tahoma" panose="020B0604030504040204" pitchFamily="34" charset="0"/>
                <a:ea typeface="Tahoma" panose="020B0604030504040204" pitchFamily="34" charset="0"/>
                <a:cs typeface="Tahoma" panose="020B0604030504040204" pitchFamily="34" charset="0"/>
                <a:sym typeface="Times New Roman"/>
              </a:rPr>
              <a:t>How does the design and delivery of Duolingo foster learners to be self-directed learners?</a:t>
            </a:r>
          </a:p>
        </p:txBody>
      </p:sp>
    </p:spTree>
    <p:extLst>
      <p:ext uri="{BB962C8B-B14F-4D97-AF65-F5344CB8AC3E}">
        <p14:creationId xmlns:p14="http://schemas.microsoft.com/office/powerpoint/2010/main" val="25419423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Shape 170"/>
        <p:cNvGrpSpPr/>
        <p:nvPr/>
      </p:nvGrpSpPr>
      <p:grpSpPr>
        <a:xfrm>
          <a:off x="0" y="0"/>
          <a:ext cx="0" cy="0"/>
          <a:chOff x="0" y="0"/>
          <a:chExt cx="0" cy="0"/>
        </a:xfrm>
      </p:grpSpPr>
      <p:sp>
        <p:nvSpPr>
          <p:cNvPr id="171" name="Google Shape;171;p31"/>
          <p:cNvSpPr txBox="1">
            <a:spLocks noGrp="1"/>
          </p:cNvSpPr>
          <p:nvPr>
            <p:ph type="title"/>
          </p:nvPr>
        </p:nvSpPr>
        <p:spPr>
          <a:xfrm>
            <a:off x="163918" y="949725"/>
            <a:ext cx="8520600" cy="572700"/>
          </a:xfrm>
          <a:prstGeom prst="rect">
            <a:avLst/>
          </a:prstGeom>
        </p:spPr>
        <p:txBody>
          <a:bodyPr spcFirstLastPara="1" wrap="square" lIns="91425" tIns="91425" rIns="91425" bIns="91425" anchor="t" anchorCtr="0">
            <a:noAutofit/>
          </a:bodyPr>
          <a:lstStyle/>
          <a:p>
            <a:pPr algn="ctr">
              <a:buSzPts val="990"/>
            </a:pPr>
            <a:r>
              <a:rPr lang="en" sz="3600" b="1" dirty="0">
                <a:solidFill>
                  <a:srgbClr val="0070C0"/>
                </a:solidFill>
                <a:latin typeface="Open Sans SemiBold"/>
                <a:ea typeface="Open Sans SemiBold"/>
                <a:cs typeface="Open Sans SemiBold"/>
                <a:sym typeface="Open Sans SemiBold"/>
              </a:rPr>
              <a:t>Interview Participants</a:t>
            </a:r>
            <a:endParaRPr sz="3600" b="1" dirty="0">
              <a:solidFill>
                <a:srgbClr val="0070C0"/>
              </a:solidFill>
              <a:latin typeface="Open Sans SemiBold"/>
              <a:ea typeface="Open Sans SemiBold"/>
              <a:cs typeface="Open Sans SemiBold"/>
              <a:sym typeface="Open Sans SemiBold"/>
            </a:endParaRPr>
          </a:p>
        </p:txBody>
      </p:sp>
      <p:pic>
        <p:nvPicPr>
          <p:cNvPr id="172" name="Google Shape;172;p31"/>
          <p:cNvPicPr preferRelativeResize="0"/>
          <p:nvPr/>
        </p:nvPicPr>
        <p:blipFill>
          <a:blip r:embed="rId3">
            <a:alphaModFix/>
          </a:blip>
          <a:stretch>
            <a:fillRect/>
          </a:stretch>
        </p:blipFill>
        <p:spPr>
          <a:xfrm>
            <a:off x="1184211" y="1998475"/>
            <a:ext cx="6775575" cy="39098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46</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614697"/>
            <a:ext cx="7830799" cy="23594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Finding 1: Motivation</a:t>
            </a:r>
          </a:p>
          <a:p>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sym typeface="Times New Roman"/>
              </a:rPr>
              <a:t>Language learners are mostly driven by intrinsic motivators that relates to culture, travel, and brain training. </a:t>
            </a:r>
            <a:endParaRPr lang="en-US" sz="4800" dirty="0">
              <a:solidFill>
                <a:srgbClr val="0070C0"/>
              </a:solidFill>
            </a:endParaRPr>
          </a:p>
        </p:txBody>
      </p:sp>
      <p:pic>
        <p:nvPicPr>
          <p:cNvPr id="5" name="Google Shape;192;p34">
            <a:extLst>
              <a:ext uri="{FF2B5EF4-FFF2-40B4-BE49-F238E27FC236}">
                <a16:creationId xmlns:a16="http://schemas.microsoft.com/office/drawing/2014/main" id="{D09D8F07-6583-4D3A-838F-474FFE050E88}"/>
              </a:ext>
            </a:extLst>
          </p:cNvPr>
          <p:cNvPicPr preferRelativeResize="0"/>
          <p:nvPr/>
        </p:nvPicPr>
        <p:blipFill rotWithShape="1">
          <a:blip r:embed="rId2">
            <a:alphaModFix/>
          </a:blip>
          <a:srcRect l="9156" t="13508"/>
          <a:stretch/>
        </p:blipFill>
        <p:spPr>
          <a:xfrm>
            <a:off x="2761673" y="3535329"/>
            <a:ext cx="5771090" cy="2456183"/>
          </a:xfrm>
          <a:prstGeom prst="rect">
            <a:avLst/>
          </a:prstGeom>
          <a:noFill/>
          <a:ln>
            <a:noFill/>
          </a:ln>
        </p:spPr>
      </p:pic>
      <p:sp>
        <p:nvSpPr>
          <p:cNvPr id="2" name="TextBox 1">
            <a:extLst>
              <a:ext uri="{FF2B5EF4-FFF2-40B4-BE49-F238E27FC236}">
                <a16:creationId xmlns:a16="http://schemas.microsoft.com/office/drawing/2014/main" id="{AA294034-2F5D-495B-BBA8-512960F3D8E3}"/>
              </a:ext>
            </a:extLst>
          </p:cNvPr>
          <p:cNvSpPr txBox="1"/>
          <p:nvPr/>
        </p:nvSpPr>
        <p:spPr>
          <a:xfrm>
            <a:off x="1493924" y="3760411"/>
            <a:ext cx="1388265" cy="307777"/>
          </a:xfrm>
          <a:prstGeom prst="rect">
            <a:avLst/>
          </a:prstGeom>
          <a:noFill/>
        </p:spPr>
        <p:txBody>
          <a:bodyPr wrap="none" rtlCol="0">
            <a:spAutoFit/>
          </a:bodyPr>
          <a:lstStyle/>
          <a:p>
            <a:r>
              <a:rPr lang="en-US" sz="1400" b="1" dirty="0"/>
              <a:t>Brain Training</a:t>
            </a:r>
          </a:p>
        </p:txBody>
      </p:sp>
      <p:sp>
        <p:nvSpPr>
          <p:cNvPr id="8" name="TextBox 7">
            <a:extLst>
              <a:ext uri="{FF2B5EF4-FFF2-40B4-BE49-F238E27FC236}">
                <a16:creationId xmlns:a16="http://schemas.microsoft.com/office/drawing/2014/main" id="{C48E9210-B23A-42FF-ACCD-EB20AA468156}"/>
              </a:ext>
            </a:extLst>
          </p:cNvPr>
          <p:cNvSpPr txBox="1"/>
          <p:nvPr/>
        </p:nvSpPr>
        <p:spPr>
          <a:xfrm>
            <a:off x="2136310" y="4068188"/>
            <a:ext cx="702180" cy="307777"/>
          </a:xfrm>
          <a:prstGeom prst="rect">
            <a:avLst/>
          </a:prstGeom>
          <a:noFill/>
        </p:spPr>
        <p:txBody>
          <a:bodyPr wrap="none" rtlCol="0">
            <a:spAutoFit/>
          </a:bodyPr>
          <a:lstStyle/>
          <a:p>
            <a:r>
              <a:rPr lang="en-US" sz="1400" b="1" dirty="0"/>
              <a:t>Travel</a:t>
            </a:r>
          </a:p>
        </p:txBody>
      </p:sp>
      <p:sp>
        <p:nvSpPr>
          <p:cNvPr id="9" name="TextBox 8">
            <a:extLst>
              <a:ext uri="{FF2B5EF4-FFF2-40B4-BE49-F238E27FC236}">
                <a16:creationId xmlns:a16="http://schemas.microsoft.com/office/drawing/2014/main" id="{2311D8D2-672F-4BB5-954C-88216B6AE301}"/>
              </a:ext>
            </a:extLst>
          </p:cNvPr>
          <p:cNvSpPr txBox="1"/>
          <p:nvPr/>
        </p:nvSpPr>
        <p:spPr>
          <a:xfrm>
            <a:off x="2070748" y="4344505"/>
            <a:ext cx="811441" cy="307777"/>
          </a:xfrm>
          <a:prstGeom prst="rect">
            <a:avLst/>
          </a:prstGeom>
          <a:noFill/>
        </p:spPr>
        <p:txBody>
          <a:bodyPr wrap="none" rtlCol="0">
            <a:spAutoFit/>
          </a:bodyPr>
          <a:lstStyle/>
          <a:p>
            <a:r>
              <a:rPr lang="en-US" sz="1400" b="1" dirty="0"/>
              <a:t>Culture</a:t>
            </a:r>
          </a:p>
        </p:txBody>
      </p:sp>
      <p:sp>
        <p:nvSpPr>
          <p:cNvPr id="10" name="TextBox 9">
            <a:extLst>
              <a:ext uri="{FF2B5EF4-FFF2-40B4-BE49-F238E27FC236}">
                <a16:creationId xmlns:a16="http://schemas.microsoft.com/office/drawing/2014/main" id="{1269FE2D-9EFF-409D-9317-332ABC4401BA}"/>
              </a:ext>
            </a:extLst>
          </p:cNvPr>
          <p:cNvSpPr txBox="1"/>
          <p:nvPr/>
        </p:nvSpPr>
        <p:spPr>
          <a:xfrm>
            <a:off x="1158640" y="4658712"/>
            <a:ext cx="1723549" cy="307777"/>
          </a:xfrm>
          <a:prstGeom prst="rect">
            <a:avLst/>
          </a:prstGeom>
          <a:noFill/>
        </p:spPr>
        <p:txBody>
          <a:bodyPr wrap="none" rtlCol="0">
            <a:spAutoFit/>
          </a:bodyPr>
          <a:lstStyle/>
          <a:p>
            <a:r>
              <a:rPr lang="en-US" sz="1400" b="1" dirty="0"/>
              <a:t>Job Opportunities</a:t>
            </a:r>
          </a:p>
        </p:txBody>
      </p:sp>
      <p:sp>
        <p:nvSpPr>
          <p:cNvPr id="11" name="TextBox 10">
            <a:extLst>
              <a:ext uri="{FF2B5EF4-FFF2-40B4-BE49-F238E27FC236}">
                <a16:creationId xmlns:a16="http://schemas.microsoft.com/office/drawing/2014/main" id="{ECC51B91-0AB5-4BB6-A730-299AA3688A45}"/>
              </a:ext>
            </a:extLst>
          </p:cNvPr>
          <p:cNvSpPr txBox="1"/>
          <p:nvPr/>
        </p:nvSpPr>
        <p:spPr>
          <a:xfrm>
            <a:off x="2101206" y="4928599"/>
            <a:ext cx="780983" cy="307777"/>
          </a:xfrm>
          <a:prstGeom prst="rect">
            <a:avLst/>
          </a:prstGeom>
          <a:noFill/>
        </p:spPr>
        <p:txBody>
          <a:bodyPr wrap="none" rtlCol="0">
            <a:spAutoFit/>
          </a:bodyPr>
          <a:lstStyle/>
          <a:p>
            <a:r>
              <a:rPr lang="en-US" sz="1400" b="1" dirty="0"/>
              <a:t>School</a:t>
            </a:r>
          </a:p>
        </p:txBody>
      </p:sp>
      <p:sp>
        <p:nvSpPr>
          <p:cNvPr id="12" name="TextBox 11">
            <a:extLst>
              <a:ext uri="{FF2B5EF4-FFF2-40B4-BE49-F238E27FC236}">
                <a16:creationId xmlns:a16="http://schemas.microsoft.com/office/drawing/2014/main" id="{71FFF9F2-985A-48E3-A653-90088E961035}"/>
              </a:ext>
            </a:extLst>
          </p:cNvPr>
          <p:cNvSpPr txBox="1"/>
          <p:nvPr/>
        </p:nvSpPr>
        <p:spPr>
          <a:xfrm>
            <a:off x="1100855" y="5207055"/>
            <a:ext cx="1814920" cy="307777"/>
          </a:xfrm>
          <a:prstGeom prst="rect">
            <a:avLst/>
          </a:prstGeom>
          <a:noFill/>
        </p:spPr>
        <p:txBody>
          <a:bodyPr wrap="none" rtlCol="0">
            <a:spAutoFit/>
          </a:bodyPr>
          <a:lstStyle/>
          <a:p>
            <a:r>
              <a:rPr lang="en-US" sz="1400" b="1" dirty="0"/>
              <a:t>Family and Friends</a:t>
            </a:r>
          </a:p>
        </p:txBody>
      </p:sp>
      <p:sp>
        <p:nvSpPr>
          <p:cNvPr id="13" name="TextBox 12">
            <a:extLst>
              <a:ext uri="{FF2B5EF4-FFF2-40B4-BE49-F238E27FC236}">
                <a16:creationId xmlns:a16="http://schemas.microsoft.com/office/drawing/2014/main" id="{7D610951-632A-4674-BE60-8578239B14D8}"/>
              </a:ext>
            </a:extLst>
          </p:cNvPr>
          <p:cNvSpPr txBox="1"/>
          <p:nvPr/>
        </p:nvSpPr>
        <p:spPr>
          <a:xfrm>
            <a:off x="2210623" y="5470143"/>
            <a:ext cx="662361" cy="307777"/>
          </a:xfrm>
          <a:prstGeom prst="rect">
            <a:avLst/>
          </a:prstGeom>
          <a:noFill/>
        </p:spPr>
        <p:txBody>
          <a:bodyPr wrap="none" rtlCol="0">
            <a:spAutoFit/>
          </a:bodyPr>
          <a:lstStyle/>
          <a:p>
            <a:r>
              <a:rPr lang="en-US" sz="1400" b="1" dirty="0"/>
              <a:t>Other</a:t>
            </a:r>
          </a:p>
        </p:txBody>
      </p:sp>
      <p:sp>
        <p:nvSpPr>
          <p:cNvPr id="14" name="TextBox 13">
            <a:extLst>
              <a:ext uri="{FF2B5EF4-FFF2-40B4-BE49-F238E27FC236}">
                <a16:creationId xmlns:a16="http://schemas.microsoft.com/office/drawing/2014/main" id="{4E9856F3-8EB1-4F06-83CB-AC93F91B4B70}"/>
              </a:ext>
            </a:extLst>
          </p:cNvPr>
          <p:cNvSpPr txBox="1"/>
          <p:nvPr/>
        </p:nvSpPr>
        <p:spPr>
          <a:xfrm>
            <a:off x="768421" y="3073664"/>
            <a:ext cx="7888698" cy="461665"/>
          </a:xfrm>
          <a:prstGeom prst="rect">
            <a:avLst/>
          </a:prstGeom>
          <a:noFill/>
        </p:spPr>
        <p:txBody>
          <a:bodyPr wrap="none" rtlCol="0">
            <a:spAutoFit/>
          </a:bodyPr>
          <a:lstStyle/>
          <a:p>
            <a:r>
              <a:rPr lang="en-US" sz="2400" b="1" dirty="0"/>
              <a:t>Q3. What motivated you to learn a foreign language?</a:t>
            </a:r>
          </a:p>
        </p:txBody>
      </p:sp>
    </p:spTree>
    <p:extLst>
      <p:ext uri="{BB962C8B-B14F-4D97-AF65-F5344CB8AC3E}">
        <p14:creationId xmlns:p14="http://schemas.microsoft.com/office/powerpoint/2010/main" val="24356959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47</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Finding 1: Motivation</a:t>
            </a:r>
            <a:endParaRPr lang="en-US" sz="3600" dirty="0">
              <a:solidFill>
                <a:srgbClr val="0070C0"/>
              </a:solidFill>
            </a:endParaRPr>
          </a:p>
        </p:txBody>
      </p:sp>
      <p:sp>
        <p:nvSpPr>
          <p:cNvPr id="5" name="Google Shape;198;p35">
            <a:extLst>
              <a:ext uri="{FF2B5EF4-FFF2-40B4-BE49-F238E27FC236}">
                <a16:creationId xmlns:a16="http://schemas.microsoft.com/office/drawing/2014/main" id="{3C331156-BD28-4C68-AE15-727A2A536296}"/>
              </a:ext>
            </a:extLst>
          </p:cNvPr>
          <p:cNvSpPr txBox="1">
            <a:spLocks/>
          </p:cNvSpPr>
          <p:nvPr/>
        </p:nvSpPr>
        <p:spPr>
          <a:xfrm>
            <a:off x="338056" y="1614922"/>
            <a:ext cx="7956199" cy="2995277"/>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buFont typeface="Times New Roman"/>
              <a:buChar char="●"/>
            </a:pPr>
            <a:r>
              <a:rPr lang="en-US" b="1" kern="0" dirty="0">
                <a:latin typeface="Times New Roman"/>
                <a:ea typeface="Times New Roman"/>
                <a:cs typeface="Times New Roman"/>
                <a:sym typeface="Times New Roman"/>
              </a:rPr>
              <a:t>The idea is that I would really like to go to Europe someday. (P5)</a:t>
            </a:r>
          </a:p>
          <a:p>
            <a:pPr>
              <a:buFont typeface="Times New Roman"/>
              <a:buChar char="●"/>
            </a:pPr>
            <a:r>
              <a:rPr lang="en-US" b="1" kern="0" dirty="0">
                <a:latin typeface="Times New Roman"/>
                <a:ea typeface="Times New Roman"/>
                <a:cs typeface="Times New Roman"/>
                <a:sym typeface="Times New Roman"/>
              </a:rPr>
              <a:t>So in the last month, the idea came up of going from Hamburg with the train to Moscow and then transit to the trains. And then make some stops in Siberia and then end at Beijing and enjoy the visit in China.  (P7)</a:t>
            </a:r>
          </a:p>
          <a:p>
            <a:pPr>
              <a:buFont typeface="Times New Roman"/>
              <a:buChar char="●"/>
            </a:pPr>
            <a:r>
              <a:rPr lang="en-US" b="1" kern="0" dirty="0">
                <a:latin typeface="Times New Roman"/>
                <a:ea typeface="Times New Roman"/>
                <a:cs typeface="Times New Roman"/>
                <a:sym typeface="Times New Roman"/>
              </a:rPr>
              <a:t>But for people, who are more like my mother, when she talks about it, she is just like, “oh, well, I'm learning it. I don't expect to be conversational and I'm just learning it to keep my mind sharp”. (P8)</a:t>
            </a:r>
          </a:p>
          <a:p>
            <a:pPr indent="0">
              <a:buFont typeface="+mj-lt"/>
              <a:buNone/>
            </a:pPr>
            <a:endParaRPr lang="en-US" kern="0" dirty="0">
              <a:latin typeface="Times New Roman"/>
              <a:ea typeface="Times New Roman"/>
              <a:cs typeface="Times New Roman"/>
              <a:sym typeface="Times New Roman"/>
            </a:endParaRPr>
          </a:p>
        </p:txBody>
      </p:sp>
      <p:pic>
        <p:nvPicPr>
          <p:cNvPr id="8" name="Picture 2" descr="Is Duolingo Stock a Buy? | The Motley Fool">
            <a:extLst>
              <a:ext uri="{FF2B5EF4-FFF2-40B4-BE49-F238E27FC236}">
                <a16:creationId xmlns:a16="http://schemas.microsoft.com/office/drawing/2014/main" id="{A7FF7F9B-7490-4050-9318-5DAB2D25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745" y="4485894"/>
            <a:ext cx="2876872" cy="1914427"/>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99;p35">
            <a:extLst>
              <a:ext uri="{FF2B5EF4-FFF2-40B4-BE49-F238E27FC236}">
                <a16:creationId xmlns:a16="http://schemas.microsoft.com/office/drawing/2014/main" id="{0926F180-248D-45C9-900C-69F30AE32ADE}"/>
              </a:ext>
            </a:extLst>
          </p:cNvPr>
          <p:cNvPicPr preferRelativeResize="0"/>
          <p:nvPr/>
        </p:nvPicPr>
        <p:blipFill>
          <a:blip r:embed="rId3">
            <a:alphaModFix/>
          </a:blip>
          <a:stretch>
            <a:fillRect/>
          </a:stretch>
        </p:blipFill>
        <p:spPr>
          <a:xfrm>
            <a:off x="6862162" y="4119070"/>
            <a:ext cx="2174325" cy="2078125"/>
          </a:xfrm>
          <a:prstGeom prst="rect">
            <a:avLst/>
          </a:prstGeom>
          <a:noFill/>
          <a:ln>
            <a:noFill/>
          </a:ln>
        </p:spPr>
      </p:pic>
    </p:spTree>
    <p:extLst>
      <p:ext uri="{BB962C8B-B14F-4D97-AF65-F5344CB8AC3E}">
        <p14:creationId xmlns:p14="http://schemas.microsoft.com/office/powerpoint/2010/main" val="29573811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48</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Finding 1: Motivation</a:t>
            </a:r>
            <a:endParaRPr lang="en-US" sz="3600" dirty="0">
              <a:solidFill>
                <a:srgbClr val="0070C0"/>
              </a:solidFill>
            </a:endParaRPr>
          </a:p>
        </p:txBody>
      </p:sp>
      <p:sp>
        <p:nvSpPr>
          <p:cNvPr id="7" name="Google Shape;211;p37">
            <a:extLst>
              <a:ext uri="{FF2B5EF4-FFF2-40B4-BE49-F238E27FC236}">
                <a16:creationId xmlns:a16="http://schemas.microsoft.com/office/drawing/2014/main" id="{16C99578-16CE-4170-8E28-0D795390FFF6}"/>
              </a:ext>
            </a:extLst>
          </p:cNvPr>
          <p:cNvSpPr txBox="1">
            <a:spLocks/>
          </p:cNvSpPr>
          <p:nvPr/>
        </p:nvSpPr>
        <p:spPr>
          <a:xfrm>
            <a:off x="701964" y="1630548"/>
            <a:ext cx="7555347" cy="3726544"/>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Font typeface="+mj-lt"/>
              <a:buNone/>
            </a:pPr>
            <a:r>
              <a:rPr lang="en-US" sz="2000" b="1" kern="0" dirty="0">
                <a:latin typeface="Tahoma" panose="020B0604030504040204" pitchFamily="34" charset="0"/>
                <a:ea typeface="Tahoma" panose="020B0604030504040204" pitchFamily="34" charset="0"/>
                <a:cs typeface="Tahoma" panose="020B0604030504040204" pitchFamily="34" charset="0"/>
                <a:sym typeface="Times New Roman"/>
              </a:rPr>
              <a:t>3. Language learners are particularly motivated for their personal relevant needs, such as practical communications. </a:t>
            </a:r>
          </a:p>
          <a:p>
            <a:pPr>
              <a:spcAft>
                <a:spcPts val="0"/>
              </a:spcAft>
              <a:buFont typeface="Times New Roman"/>
              <a:buChar char="●"/>
            </a:pPr>
            <a:r>
              <a:rPr lang="en-US" kern="0" dirty="0">
                <a:latin typeface="Times New Roman"/>
                <a:ea typeface="Times New Roman"/>
                <a:cs typeface="Times New Roman"/>
                <a:sym typeface="Times New Roman"/>
              </a:rPr>
              <a:t>I just want to learn to speak and just be confident in this language, and be fluent in the language at some point, and just be able to converse with people who maybe don't speak English or something. (P7)</a:t>
            </a:r>
          </a:p>
          <a:p>
            <a:pPr>
              <a:spcAft>
                <a:spcPts val="0"/>
              </a:spcAft>
              <a:buFont typeface="Times New Roman"/>
              <a:buChar char="●"/>
            </a:pPr>
            <a:r>
              <a:rPr lang="en-US" kern="0" dirty="0">
                <a:latin typeface="Times New Roman"/>
                <a:ea typeface="Times New Roman"/>
                <a:cs typeface="Times New Roman"/>
                <a:sym typeface="Times New Roman"/>
              </a:rPr>
              <a:t>My goal is to learn Arabic relatively well because of my </a:t>
            </a:r>
            <a:r>
              <a:rPr lang="en-US" kern="0" dirty="0" err="1">
                <a:latin typeface="Times New Roman"/>
                <a:ea typeface="Times New Roman"/>
                <a:cs typeface="Times New Roman"/>
                <a:sym typeface="Times New Roman"/>
              </a:rPr>
              <a:t>fiance</a:t>
            </a:r>
            <a:r>
              <a:rPr lang="en-US" kern="0" dirty="0">
                <a:latin typeface="Times New Roman"/>
                <a:ea typeface="Times New Roman"/>
                <a:cs typeface="Times New Roman"/>
                <a:sym typeface="Times New Roman"/>
              </a:rPr>
              <a:t>. That's one of his native languages. And we would love to raise our kids bilingual. (P8)</a:t>
            </a:r>
          </a:p>
          <a:p>
            <a:pPr>
              <a:spcAft>
                <a:spcPts val="0"/>
              </a:spcAft>
              <a:buFont typeface="Times New Roman"/>
              <a:buChar char="●"/>
            </a:pPr>
            <a:r>
              <a:rPr lang="en-US" kern="0" dirty="0">
                <a:latin typeface="Times New Roman"/>
                <a:ea typeface="Times New Roman"/>
                <a:cs typeface="Times New Roman"/>
                <a:sym typeface="Times New Roman"/>
              </a:rPr>
              <a:t>I'm not an academic. I just enjoy communicating. (P9)</a:t>
            </a:r>
          </a:p>
          <a:p>
            <a:pPr>
              <a:spcAft>
                <a:spcPts val="0"/>
              </a:spcAft>
              <a:buFont typeface="Times New Roman"/>
              <a:buChar char="●"/>
            </a:pPr>
            <a:r>
              <a:rPr lang="en-US" kern="0" dirty="0">
                <a:latin typeface="Times New Roman"/>
                <a:ea typeface="Times New Roman"/>
                <a:cs typeface="Times New Roman"/>
                <a:sym typeface="Times New Roman"/>
              </a:rPr>
              <a:t>Basically I have a Japanese neighbor who I was trying to communicate with. (P10)</a:t>
            </a:r>
          </a:p>
          <a:p>
            <a:pPr>
              <a:spcAft>
                <a:spcPts val="0"/>
              </a:spcAft>
              <a:buFont typeface="Times New Roman"/>
              <a:buChar char="●"/>
            </a:pPr>
            <a:r>
              <a:rPr lang="en-US" kern="0" dirty="0">
                <a:latin typeface="Times New Roman"/>
                <a:ea typeface="Times New Roman"/>
                <a:cs typeface="Times New Roman"/>
                <a:sym typeface="Times New Roman"/>
              </a:rPr>
              <a:t>I think ultimately languages are about communication. (P10)</a:t>
            </a:r>
          </a:p>
          <a:p>
            <a:pPr indent="0">
              <a:buFont typeface="+mj-lt"/>
              <a:buNone/>
            </a:pPr>
            <a:endParaRPr lang="en-US" kern="0" dirty="0">
              <a:latin typeface="Times New Roman"/>
              <a:ea typeface="Times New Roman"/>
              <a:cs typeface="Times New Roman"/>
              <a:sym typeface="Times New Roman"/>
            </a:endParaRPr>
          </a:p>
        </p:txBody>
      </p:sp>
      <p:pic>
        <p:nvPicPr>
          <p:cNvPr id="10" name="Picture 9">
            <a:extLst>
              <a:ext uri="{FF2B5EF4-FFF2-40B4-BE49-F238E27FC236}">
                <a16:creationId xmlns:a16="http://schemas.microsoft.com/office/drawing/2014/main" id="{F3B5F158-6885-4061-80EB-B49254C85F4B}"/>
              </a:ext>
            </a:extLst>
          </p:cNvPr>
          <p:cNvPicPr>
            <a:picLocks noChangeAspect="1"/>
          </p:cNvPicPr>
          <p:nvPr/>
        </p:nvPicPr>
        <p:blipFill>
          <a:blip r:embed="rId2"/>
          <a:stretch>
            <a:fillRect/>
          </a:stretch>
        </p:blipFill>
        <p:spPr>
          <a:xfrm>
            <a:off x="7084290" y="4950116"/>
            <a:ext cx="2156107" cy="1440212"/>
          </a:xfrm>
          <a:prstGeom prst="rect">
            <a:avLst/>
          </a:prstGeom>
        </p:spPr>
      </p:pic>
    </p:spTree>
    <p:extLst>
      <p:ext uri="{BB962C8B-B14F-4D97-AF65-F5344CB8AC3E}">
        <p14:creationId xmlns:p14="http://schemas.microsoft.com/office/powerpoint/2010/main" val="7906708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49</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Finding 1: Motivation</a:t>
            </a:r>
            <a:endParaRPr lang="en-US" sz="3600" dirty="0">
              <a:solidFill>
                <a:srgbClr val="0070C0"/>
              </a:solidFill>
            </a:endParaRPr>
          </a:p>
        </p:txBody>
      </p:sp>
      <p:sp>
        <p:nvSpPr>
          <p:cNvPr id="8" name="Google Shape;217;p38">
            <a:extLst>
              <a:ext uri="{FF2B5EF4-FFF2-40B4-BE49-F238E27FC236}">
                <a16:creationId xmlns:a16="http://schemas.microsoft.com/office/drawing/2014/main" id="{0E4488E8-EEFB-4DB9-8657-83978BCF2592}"/>
              </a:ext>
            </a:extLst>
          </p:cNvPr>
          <p:cNvSpPr txBox="1">
            <a:spLocks/>
          </p:cNvSpPr>
          <p:nvPr/>
        </p:nvSpPr>
        <p:spPr>
          <a:xfrm>
            <a:off x="951344" y="1701715"/>
            <a:ext cx="7232073" cy="3406379"/>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Font typeface="+mj-lt"/>
              <a:buNone/>
            </a:pPr>
            <a:r>
              <a:rPr lang="en-US" sz="2400" b="1" kern="0" dirty="0">
                <a:latin typeface="Tahoma" panose="020B0604030504040204" pitchFamily="34" charset="0"/>
                <a:ea typeface="Tahoma" panose="020B0604030504040204" pitchFamily="34" charset="0"/>
                <a:cs typeface="Tahoma" panose="020B0604030504040204" pitchFamily="34" charset="0"/>
                <a:sym typeface="Times New Roman"/>
              </a:rPr>
              <a:t>4. Peer groups and social events are positive motivators. </a:t>
            </a:r>
          </a:p>
          <a:p>
            <a:pPr>
              <a:spcAft>
                <a:spcPts val="0"/>
              </a:spcAft>
              <a:buFont typeface="Times New Roman"/>
              <a:buChar char="●"/>
            </a:pPr>
            <a:r>
              <a:rPr lang="en-US" kern="0" dirty="0">
                <a:latin typeface="Times New Roman"/>
                <a:ea typeface="Times New Roman"/>
                <a:cs typeface="Times New Roman"/>
                <a:sym typeface="Times New Roman"/>
              </a:rPr>
              <a:t>I used to post my achievements with my friends on Facebook. And I have motivated people to keep the streaks. We congratulate each other. (P1)</a:t>
            </a:r>
          </a:p>
          <a:p>
            <a:pPr>
              <a:spcAft>
                <a:spcPts val="0"/>
              </a:spcAft>
              <a:buFont typeface="Times New Roman"/>
              <a:buChar char="●"/>
            </a:pPr>
            <a:r>
              <a:rPr lang="en-US" kern="0" dirty="0">
                <a:latin typeface="Times New Roman"/>
                <a:ea typeface="Times New Roman"/>
                <a:cs typeface="Times New Roman"/>
                <a:sym typeface="Times New Roman"/>
              </a:rPr>
              <a:t>I do interact a lot on the Duolingo Japanese forum. I like to help, help out other Learners. (P2)</a:t>
            </a:r>
          </a:p>
          <a:p>
            <a:pPr>
              <a:spcAft>
                <a:spcPts val="0"/>
              </a:spcAft>
              <a:buFont typeface="Times New Roman"/>
              <a:buChar char="●"/>
            </a:pPr>
            <a:r>
              <a:rPr lang="en-US" kern="0" dirty="0">
                <a:latin typeface="Times New Roman"/>
                <a:ea typeface="Times New Roman"/>
                <a:cs typeface="Times New Roman"/>
                <a:sym typeface="Times New Roman"/>
              </a:rPr>
              <a:t>I'm looking for Duolingo events as well because we can be more active, like talking with other people, learning with other people as well. (P6)</a:t>
            </a:r>
          </a:p>
          <a:p>
            <a:pPr>
              <a:spcAft>
                <a:spcPts val="0"/>
              </a:spcAft>
              <a:buFont typeface="Times New Roman"/>
              <a:buChar char="●"/>
            </a:pPr>
            <a:r>
              <a:rPr lang="en-US" kern="0" dirty="0">
                <a:latin typeface="Times New Roman"/>
                <a:ea typeface="Times New Roman"/>
                <a:cs typeface="Times New Roman"/>
                <a:sym typeface="Times New Roman"/>
              </a:rPr>
              <a:t>I think Duolingo, it's kind of good at capitalizing on personal and social motivation, and everybody's mentioned that. (P7)</a:t>
            </a:r>
          </a:p>
        </p:txBody>
      </p:sp>
      <p:pic>
        <p:nvPicPr>
          <p:cNvPr id="9" name="Google Shape;106;p20">
            <a:extLst>
              <a:ext uri="{FF2B5EF4-FFF2-40B4-BE49-F238E27FC236}">
                <a16:creationId xmlns:a16="http://schemas.microsoft.com/office/drawing/2014/main" id="{356A587E-0540-4BE5-B3D5-A5BFE8175757}"/>
              </a:ext>
            </a:extLst>
          </p:cNvPr>
          <p:cNvPicPr preferRelativeResize="0"/>
          <p:nvPr/>
        </p:nvPicPr>
        <p:blipFill rotWithShape="1">
          <a:blip r:embed="rId2">
            <a:alphaModFix/>
          </a:blip>
          <a:srcRect l="19724" t="9891" r="19603" b="62299"/>
          <a:stretch/>
        </p:blipFill>
        <p:spPr>
          <a:xfrm rot="5">
            <a:off x="6324574" y="5108098"/>
            <a:ext cx="2819425" cy="1292221"/>
          </a:xfrm>
          <a:prstGeom prst="rect">
            <a:avLst/>
          </a:prstGeom>
          <a:noFill/>
          <a:ln>
            <a:noFill/>
          </a:ln>
        </p:spPr>
      </p:pic>
    </p:spTree>
    <p:extLst>
      <p:ext uri="{BB962C8B-B14F-4D97-AF65-F5344CB8AC3E}">
        <p14:creationId xmlns:p14="http://schemas.microsoft.com/office/powerpoint/2010/main" val="1842535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5</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3" y="581025"/>
            <a:ext cx="7886267" cy="1635702"/>
          </a:xfrm>
        </p:spPr>
        <p:txBody>
          <a:bodyPr/>
          <a:lstStyle/>
          <a:p>
            <a:pPr algn="ctr"/>
            <a: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t>October 22, 2021</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Wanted</a:t>
            </a:r>
            <a:r>
              <a:rPr lang="en-US" dirty="0">
                <a:solidFill>
                  <a:schemeClr val="tx1"/>
                </a:solidFill>
              </a:rPr>
              <a:t>:</a:t>
            </a:r>
            <a:br>
              <a:rPr lang="en-US" sz="3200" dirty="0">
                <a:solidFill>
                  <a:schemeClr val="tx1"/>
                </a:solidFill>
              </a:rPr>
            </a:br>
            <a:r>
              <a:rPr lang="en-US" sz="3200" dirty="0">
                <a:solidFill>
                  <a:schemeClr val="tx1"/>
                </a:solidFill>
              </a:rPr>
              <a:t>Billions of Self-Directed Learners</a:t>
            </a:r>
            <a:br>
              <a:rPr lang="en-US" sz="10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Shape, arrow&#10;&#10;Description automatically generated">
            <a:extLst>
              <a:ext uri="{FF2B5EF4-FFF2-40B4-BE49-F238E27FC236}">
                <a16:creationId xmlns:a16="http://schemas.microsoft.com/office/drawing/2014/main" id="{62B2F509-8FDB-44CB-8B58-0E2F798A2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875" y="2243930"/>
            <a:ext cx="3865418" cy="3865418"/>
          </a:xfrm>
          <a:prstGeom prst="rect">
            <a:avLst/>
          </a:prstGeom>
        </p:spPr>
      </p:pic>
      <p:pic>
        <p:nvPicPr>
          <p:cNvPr id="6" name="Picture 5">
            <a:extLst>
              <a:ext uri="{FF2B5EF4-FFF2-40B4-BE49-F238E27FC236}">
                <a16:creationId xmlns:a16="http://schemas.microsoft.com/office/drawing/2014/main" id="{7470ADEC-D498-4508-95E7-6F43F665189B}"/>
              </a:ext>
            </a:extLst>
          </p:cNvPr>
          <p:cNvPicPr>
            <a:picLocks noChangeAspect="1"/>
          </p:cNvPicPr>
          <p:nvPr/>
        </p:nvPicPr>
        <p:blipFill>
          <a:blip r:embed="rId3"/>
          <a:stretch>
            <a:fillRect/>
          </a:stretch>
        </p:blipFill>
        <p:spPr>
          <a:xfrm>
            <a:off x="5179147" y="2563667"/>
            <a:ext cx="3225943" cy="3225943"/>
          </a:xfrm>
          <a:prstGeom prst="rect">
            <a:avLst/>
          </a:prstGeom>
        </p:spPr>
      </p:pic>
    </p:spTree>
    <p:extLst>
      <p:ext uri="{BB962C8B-B14F-4D97-AF65-F5344CB8AC3E}">
        <p14:creationId xmlns:p14="http://schemas.microsoft.com/office/powerpoint/2010/main" val="30262631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50</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830799" cy="139961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Finding 2: </a:t>
            </a:r>
            <a:r>
              <a:rPr lang="en-US" sz="3600" b="1" dirty="0">
                <a:solidFill>
                  <a:srgbClr val="0070C0"/>
                </a:solidFill>
                <a:latin typeface="Open Sans SemiBold"/>
                <a:ea typeface="Open Sans SemiBold"/>
                <a:cs typeface="Open Sans SemiBold"/>
                <a:sym typeface="Open Sans SemiBold"/>
              </a:rPr>
              <a:t>Self-management</a:t>
            </a:r>
            <a:endParaRPr lang="en-US" sz="3600" dirty="0">
              <a:solidFill>
                <a:srgbClr val="0070C0"/>
              </a:solidFill>
            </a:endParaRPr>
          </a:p>
        </p:txBody>
      </p:sp>
      <p:sp>
        <p:nvSpPr>
          <p:cNvPr id="7" name="Google Shape;223;p39">
            <a:extLst>
              <a:ext uri="{FF2B5EF4-FFF2-40B4-BE49-F238E27FC236}">
                <a16:creationId xmlns:a16="http://schemas.microsoft.com/office/drawing/2014/main" id="{7CA93030-1AD2-491D-9E22-F445F8B07A40}"/>
              </a:ext>
            </a:extLst>
          </p:cNvPr>
          <p:cNvSpPr txBox="1">
            <a:spLocks/>
          </p:cNvSpPr>
          <p:nvPr/>
        </p:nvSpPr>
        <p:spPr>
          <a:xfrm>
            <a:off x="775854" y="1651201"/>
            <a:ext cx="7518401" cy="345689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Font typeface="+mj-lt"/>
              <a:buNone/>
            </a:pPr>
            <a:r>
              <a:rPr lang="en-US" sz="2000" b="1" kern="0" dirty="0">
                <a:latin typeface="Tahoma" panose="020B0604030504040204" pitchFamily="34" charset="0"/>
                <a:ea typeface="Tahoma" panose="020B0604030504040204" pitchFamily="34" charset="0"/>
                <a:cs typeface="Tahoma" panose="020B0604030504040204" pitchFamily="34" charset="0"/>
                <a:sym typeface="Times New Roman"/>
              </a:rPr>
              <a:t>Purely relying on Duolingo to study a foreign language is not effective, a variety of electronic and non-electronic resources are needed to supplement Duolingo learning</a:t>
            </a:r>
            <a:r>
              <a:rPr lang="en-US" sz="1600" kern="0" dirty="0">
                <a:latin typeface="Tahoma" panose="020B0604030504040204" pitchFamily="34" charset="0"/>
                <a:ea typeface="Tahoma" panose="020B0604030504040204" pitchFamily="34" charset="0"/>
                <a:cs typeface="Tahoma" panose="020B0604030504040204" pitchFamily="34" charset="0"/>
                <a:sym typeface="Times New Roman"/>
              </a:rPr>
              <a:t>.</a:t>
            </a:r>
          </a:p>
          <a:p>
            <a:pPr>
              <a:spcAft>
                <a:spcPts val="0"/>
              </a:spcAft>
              <a:buFont typeface="Times New Roman"/>
              <a:buChar char="●"/>
            </a:pPr>
            <a:r>
              <a:rPr lang="en-US" kern="0" dirty="0">
                <a:latin typeface="Times New Roman"/>
                <a:ea typeface="Times New Roman"/>
                <a:cs typeface="Times New Roman"/>
                <a:sym typeface="Times New Roman"/>
              </a:rPr>
              <a:t>One of the reasons that I do recommend that people have a bunch and you use a bunch of stuff. (P2)</a:t>
            </a:r>
          </a:p>
          <a:p>
            <a:pPr>
              <a:spcAft>
                <a:spcPts val="0"/>
              </a:spcAft>
              <a:buFont typeface="Times New Roman"/>
              <a:buChar char="●"/>
            </a:pPr>
            <a:r>
              <a:rPr lang="en-US" kern="0" dirty="0">
                <a:latin typeface="Times New Roman"/>
                <a:ea typeface="Times New Roman"/>
                <a:cs typeface="Times New Roman"/>
                <a:sym typeface="Times New Roman"/>
              </a:rPr>
              <a:t>I think my biggest suggestion, as I mentioned a little earlier, is just don't use </a:t>
            </a:r>
          </a:p>
          <a:p>
            <a:pPr indent="0">
              <a:spcAft>
                <a:spcPts val="0"/>
              </a:spcAft>
              <a:buFont typeface="+mj-lt"/>
              <a:buNone/>
            </a:pPr>
            <a:r>
              <a:rPr lang="en-US" kern="0" dirty="0">
                <a:latin typeface="Times New Roman"/>
                <a:ea typeface="Times New Roman"/>
                <a:cs typeface="Times New Roman"/>
                <a:sym typeface="Times New Roman"/>
              </a:rPr>
              <a:t>Duolingo as your only resources. (P3)</a:t>
            </a:r>
          </a:p>
          <a:p>
            <a:pPr>
              <a:spcAft>
                <a:spcPts val="0"/>
              </a:spcAft>
              <a:buFont typeface="Times New Roman"/>
              <a:buChar char="●"/>
            </a:pPr>
            <a:r>
              <a:rPr lang="en-US" kern="0" dirty="0">
                <a:latin typeface="Times New Roman"/>
                <a:ea typeface="Times New Roman"/>
                <a:cs typeface="Times New Roman"/>
                <a:sym typeface="Times New Roman"/>
              </a:rPr>
              <a:t>Possibly not to just use Duolingo alone, use it as a starter base </a:t>
            </a:r>
          </a:p>
          <a:p>
            <a:pPr indent="0">
              <a:spcAft>
                <a:spcPts val="0"/>
              </a:spcAft>
              <a:buFont typeface="+mj-lt"/>
              <a:buNone/>
            </a:pPr>
            <a:r>
              <a:rPr lang="en-US" kern="0" dirty="0">
                <a:latin typeface="Times New Roman"/>
                <a:ea typeface="Times New Roman"/>
                <a:cs typeface="Times New Roman"/>
                <a:sym typeface="Times New Roman"/>
              </a:rPr>
              <a:t>to just get sufficient vocabularies to take you to the next level </a:t>
            </a:r>
          </a:p>
          <a:p>
            <a:pPr indent="0">
              <a:spcAft>
                <a:spcPts val="0"/>
              </a:spcAft>
              <a:buFont typeface="+mj-lt"/>
              <a:buNone/>
            </a:pPr>
            <a:r>
              <a:rPr lang="en-US" kern="0" dirty="0">
                <a:latin typeface="Times New Roman"/>
                <a:ea typeface="Times New Roman"/>
                <a:cs typeface="Times New Roman"/>
                <a:sym typeface="Times New Roman"/>
              </a:rPr>
              <a:t>of crafting sentences. (P10)</a:t>
            </a:r>
          </a:p>
        </p:txBody>
      </p:sp>
      <p:pic>
        <p:nvPicPr>
          <p:cNvPr id="10" name="Google Shape;224;p39">
            <a:extLst>
              <a:ext uri="{FF2B5EF4-FFF2-40B4-BE49-F238E27FC236}">
                <a16:creationId xmlns:a16="http://schemas.microsoft.com/office/drawing/2014/main" id="{A00C9B77-8E2F-4307-8BB5-1935B5B3ACEF}"/>
              </a:ext>
            </a:extLst>
          </p:cNvPr>
          <p:cNvPicPr preferRelativeResize="0"/>
          <p:nvPr/>
        </p:nvPicPr>
        <p:blipFill>
          <a:blip r:embed="rId2">
            <a:alphaModFix/>
          </a:blip>
          <a:stretch>
            <a:fillRect/>
          </a:stretch>
        </p:blipFill>
        <p:spPr>
          <a:xfrm>
            <a:off x="6869218" y="4345290"/>
            <a:ext cx="1988600" cy="1956326"/>
          </a:xfrm>
          <a:prstGeom prst="rect">
            <a:avLst/>
          </a:prstGeom>
          <a:noFill/>
          <a:ln>
            <a:noFill/>
          </a:ln>
        </p:spPr>
      </p:pic>
    </p:spTree>
    <p:extLst>
      <p:ext uri="{BB962C8B-B14F-4D97-AF65-F5344CB8AC3E}">
        <p14:creationId xmlns:p14="http://schemas.microsoft.com/office/powerpoint/2010/main" val="4401009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normAutofit lnSpcReduction="10000"/>
          </a:bodyPr>
          <a:lstStyle/>
          <a:p>
            <a:fld id="{136F273C-9302-4EE3-8F13-E17C1857F5E7}" type="slidenum">
              <a:rPr lang="en-US" smtClean="0"/>
              <a:pPr/>
              <a:t>51</a:t>
            </a:fld>
            <a:endParaRPr lang="en-US" dirty="0"/>
          </a:p>
        </p:txBody>
      </p:sp>
      <p:sp>
        <p:nvSpPr>
          <p:cNvPr id="6" name="Title 1">
            <a:extLst>
              <a:ext uri="{FF2B5EF4-FFF2-40B4-BE49-F238E27FC236}">
                <a16:creationId xmlns:a16="http://schemas.microsoft.com/office/drawing/2014/main" id="{13F77B47-DF8A-4698-82A9-EC4EBBD3850A}"/>
              </a:ext>
            </a:extLst>
          </p:cNvPr>
          <p:cNvSpPr txBox="1">
            <a:spLocks/>
          </p:cNvSpPr>
          <p:nvPr/>
        </p:nvSpPr>
        <p:spPr>
          <a:xfrm>
            <a:off x="701964" y="457679"/>
            <a:ext cx="7756909" cy="102013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 sz="3600" b="1" dirty="0">
                <a:solidFill>
                  <a:srgbClr val="0070C0"/>
                </a:solidFill>
                <a:latin typeface="Open Sans SemiBold"/>
                <a:ea typeface="Open Sans SemiBold"/>
                <a:cs typeface="Open Sans SemiBold"/>
                <a:sym typeface="Open Sans SemiBold"/>
              </a:rPr>
              <a:t>Finding 3: </a:t>
            </a:r>
            <a:r>
              <a:rPr lang="en-US" sz="3600" b="1" dirty="0">
                <a:solidFill>
                  <a:srgbClr val="0070C0"/>
                </a:solidFill>
                <a:latin typeface="Open Sans SemiBold"/>
                <a:ea typeface="Open Sans SemiBold"/>
                <a:cs typeface="Open Sans SemiBold"/>
                <a:sym typeface="Open Sans SemiBold"/>
              </a:rPr>
              <a:t>Self-monitoring</a:t>
            </a:r>
            <a:endParaRPr lang="en-US" sz="3600" dirty="0">
              <a:solidFill>
                <a:srgbClr val="0070C0"/>
              </a:solidFill>
            </a:endParaRPr>
          </a:p>
        </p:txBody>
      </p:sp>
      <p:sp>
        <p:nvSpPr>
          <p:cNvPr id="7" name="Google Shape;223;p39">
            <a:extLst>
              <a:ext uri="{FF2B5EF4-FFF2-40B4-BE49-F238E27FC236}">
                <a16:creationId xmlns:a16="http://schemas.microsoft.com/office/drawing/2014/main" id="{7CA93030-1AD2-491D-9E22-F445F8B07A40}"/>
              </a:ext>
            </a:extLst>
          </p:cNvPr>
          <p:cNvSpPr txBox="1">
            <a:spLocks/>
          </p:cNvSpPr>
          <p:nvPr/>
        </p:nvSpPr>
        <p:spPr>
          <a:xfrm>
            <a:off x="600363" y="1357745"/>
            <a:ext cx="7756909" cy="3456893"/>
          </a:xfrm>
          <a:prstGeom prst="rect">
            <a:avLst/>
          </a:prstGeom>
          <a:noFill/>
          <a:ln>
            <a:noFill/>
          </a:ln>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342900" marR="0" lvl="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b="0" i="0" u="none" strike="noStrike" cap="none">
                <a:solidFill>
                  <a:srgbClr val="404041"/>
                </a:solidFill>
                <a:latin typeface="Arial"/>
                <a:ea typeface="Arial"/>
                <a:cs typeface="Arial"/>
                <a:sym typeface="Arial"/>
              </a:defRPr>
            </a:lvl1pPr>
            <a:lvl2pPr marL="914400" marR="0" lvl="1"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2pPr>
            <a:lvl3pPr marL="1371600" marR="0" lvl="2"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3pPr>
            <a:lvl4pPr marL="1828800" marR="0" lvl="3"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4pPr>
            <a:lvl5pPr marL="2286000" marR="0" lvl="4" indent="-317500" algn="l" rtl="0">
              <a:lnSpc>
                <a:spcPct val="100000"/>
              </a:lnSpc>
              <a:spcBef>
                <a:spcPts val="0"/>
              </a:spcBef>
              <a:spcAft>
                <a:spcPts val="0"/>
              </a:spcAft>
              <a:buClr>
                <a:schemeClr val="dk2"/>
              </a:buClr>
              <a:buSzPts val="1400"/>
              <a:buFont typeface="Arial"/>
              <a:buChar char="○"/>
              <a:defRPr sz="1600" b="0" i="0" u="none" strike="noStrike" cap="none">
                <a:solidFill>
                  <a:srgbClr val="404041"/>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sym typeface="Times New Roman"/>
              </a:rPr>
              <a:t>Most of the learners highly relies on the technology to support monitoring, such as reinforcing micro learning habits without extra effort and maintaining learning process by receiving frequent practice reminders and notifications.</a:t>
            </a:r>
          </a:p>
          <a:p>
            <a:pPr>
              <a:spcAft>
                <a:spcPts val="0"/>
              </a:spcAft>
              <a:buFont typeface="Times New Roman"/>
              <a:buChar char="●"/>
            </a:pPr>
            <a:r>
              <a:rPr lang="en-US" sz="2000" dirty="0">
                <a:latin typeface="Times New Roman"/>
                <a:ea typeface="Times New Roman"/>
                <a:cs typeface="Times New Roman"/>
                <a:sym typeface="Times New Roman"/>
              </a:rPr>
              <a:t>And after you have chosen the wrong one and at the end of this lesson, the system will provide you with a repeated choice to make you make a choice again. (P3)</a:t>
            </a:r>
          </a:p>
          <a:p>
            <a:pPr>
              <a:spcAft>
                <a:spcPts val="0"/>
              </a:spcAft>
              <a:buFont typeface="Times New Roman"/>
              <a:buChar char="●"/>
            </a:pPr>
            <a:r>
              <a:rPr lang="en-US" sz="2000" dirty="0">
                <a:latin typeface="Times New Roman"/>
                <a:ea typeface="Times New Roman"/>
                <a:cs typeface="Times New Roman"/>
                <a:sym typeface="Times New Roman"/>
              </a:rPr>
              <a:t>And I don't actually see much about self-monitoring in the process. Because they have a clear structure, clear modules. Basically, you just tap in and go with it. (P5)</a:t>
            </a:r>
          </a:p>
          <a:p>
            <a:pPr>
              <a:spcAft>
                <a:spcPts val="0"/>
              </a:spcAft>
              <a:buFont typeface="Times New Roman"/>
              <a:buChar char="●"/>
            </a:pPr>
            <a:r>
              <a:rPr lang="en-US" sz="2000" dirty="0">
                <a:latin typeface="Times New Roman"/>
                <a:ea typeface="Times New Roman"/>
                <a:cs typeface="Times New Roman"/>
                <a:sym typeface="Times New Roman"/>
              </a:rPr>
              <a:t>I think when they come to self-monitoring, it is really lacking, because there's no  little test that I can take, and “okay, I have progressed to this level.” (P10)</a:t>
            </a:r>
          </a:p>
        </p:txBody>
      </p:sp>
      <p:pic>
        <p:nvPicPr>
          <p:cNvPr id="8" name="Picture 7" descr="A picture containing person, holding, electronics, hand&#10;&#10;Description automatically generated">
            <a:extLst>
              <a:ext uri="{FF2B5EF4-FFF2-40B4-BE49-F238E27FC236}">
                <a16:creationId xmlns:a16="http://schemas.microsoft.com/office/drawing/2014/main" id="{2371DCE3-56B7-4F20-AA49-CB83106B1A5E}"/>
              </a:ext>
            </a:extLst>
          </p:cNvPr>
          <p:cNvPicPr>
            <a:picLocks noChangeAspect="1"/>
          </p:cNvPicPr>
          <p:nvPr/>
        </p:nvPicPr>
        <p:blipFill>
          <a:blip r:embed="rId2"/>
          <a:stretch>
            <a:fillRect/>
          </a:stretch>
        </p:blipFill>
        <p:spPr>
          <a:xfrm>
            <a:off x="7086601" y="5162133"/>
            <a:ext cx="2057399" cy="1157287"/>
          </a:xfrm>
          <a:prstGeom prst="rect">
            <a:avLst/>
          </a:prstGeom>
        </p:spPr>
      </p:pic>
    </p:spTree>
    <p:extLst>
      <p:ext uri="{BB962C8B-B14F-4D97-AF65-F5344CB8AC3E}">
        <p14:creationId xmlns:p14="http://schemas.microsoft.com/office/powerpoint/2010/main" val="11911386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658966"/>
            <a:ext cx="7693416" cy="1459917"/>
          </a:xfrm>
        </p:spPr>
        <p:txBody>
          <a:bodyPr/>
          <a:lstStyle/>
          <a:p>
            <a:pPr algn="ctr"/>
            <a:r>
              <a:rPr lang="en-US" sz="4800" dirty="0"/>
              <a:t>Do we have time for another study?</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261257" y="778491"/>
            <a:ext cx="8229600" cy="1143000"/>
          </a:xfrm>
        </p:spPr>
        <p:txBody>
          <a:bodyPr/>
          <a:lstStyle/>
          <a:p>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rPr>
              <a:t>Study #7. Present Study…Nepali Youth Learn from MOOCs</a:t>
            </a:r>
          </a:p>
        </p:txBody>
      </p:sp>
      <p:pic>
        <p:nvPicPr>
          <p:cNvPr id="5" name="Picture 4" descr="A picture containing mountain, outdoor, nature, background&#10;&#10;Description automatically generated">
            <a:extLst>
              <a:ext uri="{FF2B5EF4-FFF2-40B4-BE49-F238E27FC236}">
                <a16:creationId xmlns:a16="http://schemas.microsoft.com/office/drawing/2014/main" id="{F310ACD1-4F30-4AFD-878D-FE394C742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652" y="2447636"/>
            <a:ext cx="5836717" cy="4381308"/>
          </a:xfrm>
          <a:prstGeom prst="rect">
            <a:avLst/>
          </a:prstGeom>
        </p:spPr>
      </p:pic>
    </p:spTree>
    <p:extLst>
      <p:ext uri="{BB962C8B-B14F-4D97-AF65-F5344CB8AC3E}">
        <p14:creationId xmlns:p14="http://schemas.microsoft.com/office/powerpoint/2010/main" val="2398306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E96CF-A2EE-41D3-A774-E673B7DEDD93}"/>
              </a:ext>
            </a:extLst>
          </p:cNvPr>
          <p:cNvSpPr>
            <a:spLocks noGrp="1"/>
          </p:cNvSpPr>
          <p:nvPr>
            <p:ph type="title"/>
          </p:nvPr>
        </p:nvSpPr>
        <p:spPr>
          <a:xfrm>
            <a:off x="457200" y="422419"/>
            <a:ext cx="8224982" cy="1286308"/>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Greetings from Nepal, </a:t>
            </a:r>
            <a:br>
              <a:rPr lang="en-US" b="1" dirty="0">
                <a:latin typeface="Tahoma" panose="020B0604030504040204" pitchFamily="34" charset="0"/>
                <a:ea typeface="Tahoma" panose="020B0604030504040204" pitchFamily="34" charset="0"/>
                <a:cs typeface="Tahoma" panose="020B0604030504040204" pitchFamily="34" charset="0"/>
              </a:rPr>
            </a:br>
            <a:r>
              <a:rPr lang="en-US" sz="2200" b="1" dirty="0" err="1">
                <a:latin typeface="Tahoma" panose="020B0604030504040204" pitchFamily="34" charset="0"/>
                <a:ea typeface="Tahoma" panose="020B0604030504040204" pitchFamily="34" charset="0"/>
                <a:cs typeface="Tahoma" panose="020B0604030504040204" pitchFamily="34" charset="0"/>
              </a:rPr>
              <a:t>Baman</a:t>
            </a:r>
            <a:r>
              <a:rPr lang="en-US" sz="2200" b="1" dirty="0">
                <a:latin typeface="Tahoma" panose="020B0604030504040204" pitchFamily="34" charset="0"/>
                <a:ea typeface="Tahoma" panose="020B0604030504040204" pitchFamily="34" charset="0"/>
                <a:cs typeface="Tahoma" panose="020B0604030504040204" pitchFamily="34" charset="0"/>
              </a:rPr>
              <a:t> Kumar Ghimire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p>
        </p:txBody>
      </p:sp>
      <p:pic>
        <p:nvPicPr>
          <p:cNvPr id="4" name="Picture 3">
            <a:extLst>
              <a:ext uri="{FF2B5EF4-FFF2-40B4-BE49-F238E27FC236}">
                <a16:creationId xmlns:a16="http://schemas.microsoft.com/office/drawing/2014/main" id="{2D8D4658-2254-4316-83D5-4FF12EDAB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091" y="1901196"/>
            <a:ext cx="7282873" cy="4856220"/>
          </a:xfrm>
          <a:prstGeom prst="rect">
            <a:avLst/>
          </a:prstGeom>
        </p:spPr>
      </p:pic>
    </p:spTree>
    <p:extLst>
      <p:ext uri="{BB962C8B-B14F-4D97-AF65-F5344CB8AC3E}">
        <p14:creationId xmlns:p14="http://schemas.microsoft.com/office/powerpoint/2010/main" val="377216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359725" y="1413409"/>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#1 </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(boy, grade 10)</a:t>
            </a:r>
          </a:p>
        </p:txBody>
      </p:sp>
      <p:pic>
        <p:nvPicPr>
          <p:cNvPr id="4" name="Picture 3">
            <a:extLst>
              <a:ext uri="{FF2B5EF4-FFF2-40B4-BE49-F238E27FC236}">
                <a16:creationId xmlns:a16="http://schemas.microsoft.com/office/drawing/2014/main" id="{C14CBFA0-986C-4BF0-A247-BD0F887C14DB}"/>
              </a:ext>
            </a:extLst>
          </p:cNvPr>
          <p:cNvPicPr>
            <a:picLocks noChangeAspect="1"/>
          </p:cNvPicPr>
          <p:nvPr/>
        </p:nvPicPr>
        <p:blipFill rotWithShape="1">
          <a:blip r:embed="rId3"/>
          <a:srcRect l="18586" t="12540" r="17576" b="3267"/>
          <a:stretch/>
        </p:blipFill>
        <p:spPr>
          <a:xfrm>
            <a:off x="0" y="2587532"/>
            <a:ext cx="3826540" cy="3106037"/>
          </a:xfrm>
          <a:prstGeom prst="rect">
            <a:avLst/>
          </a:prstGeom>
        </p:spPr>
      </p:pic>
      <p:pic>
        <p:nvPicPr>
          <p:cNvPr id="3" name="Picture 2">
            <a:extLst>
              <a:ext uri="{FF2B5EF4-FFF2-40B4-BE49-F238E27FC236}">
                <a16:creationId xmlns:a16="http://schemas.microsoft.com/office/drawing/2014/main" id="{0022069A-3652-4B14-B185-A728520C52AE}"/>
              </a:ext>
            </a:extLst>
          </p:cNvPr>
          <p:cNvPicPr>
            <a:picLocks noChangeAspect="1"/>
          </p:cNvPicPr>
          <p:nvPr/>
        </p:nvPicPr>
        <p:blipFill>
          <a:blip r:embed="rId4"/>
          <a:stretch>
            <a:fillRect/>
          </a:stretch>
        </p:blipFill>
        <p:spPr>
          <a:xfrm>
            <a:off x="3821446" y="2587532"/>
            <a:ext cx="5322554" cy="3106037"/>
          </a:xfrm>
          <a:prstGeom prst="rect">
            <a:avLst/>
          </a:prstGeom>
        </p:spPr>
      </p:pic>
    </p:spTree>
    <p:extLst>
      <p:ext uri="{BB962C8B-B14F-4D97-AF65-F5344CB8AC3E}">
        <p14:creationId xmlns:p14="http://schemas.microsoft.com/office/powerpoint/2010/main" val="949062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290452" y="1392628"/>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#3</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(teenage girl)</a:t>
            </a:r>
          </a:p>
        </p:txBody>
      </p:sp>
      <p:pic>
        <p:nvPicPr>
          <p:cNvPr id="4" name="Picture 3">
            <a:extLst>
              <a:ext uri="{FF2B5EF4-FFF2-40B4-BE49-F238E27FC236}">
                <a16:creationId xmlns:a16="http://schemas.microsoft.com/office/drawing/2014/main" id="{AD66DA0E-AF19-4A00-AA6D-F506042D0130}"/>
              </a:ext>
            </a:extLst>
          </p:cNvPr>
          <p:cNvPicPr>
            <a:picLocks noChangeAspect="1"/>
          </p:cNvPicPr>
          <p:nvPr/>
        </p:nvPicPr>
        <p:blipFill rotWithShape="1">
          <a:blip r:embed="rId3"/>
          <a:srcRect l="18081" t="31742" r="19192" b="34450"/>
          <a:stretch/>
        </p:blipFill>
        <p:spPr>
          <a:xfrm>
            <a:off x="0" y="2653147"/>
            <a:ext cx="6462460" cy="2143745"/>
          </a:xfrm>
          <a:prstGeom prst="rect">
            <a:avLst/>
          </a:prstGeom>
        </p:spPr>
      </p:pic>
      <p:pic>
        <p:nvPicPr>
          <p:cNvPr id="3" name="Picture 2">
            <a:extLst>
              <a:ext uri="{FF2B5EF4-FFF2-40B4-BE49-F238E27FC236}">
                <a16:creationId xmlns:a16="http://schemas.microsoft.com/office/drawing/2014/main" id="{4193DA57-5E83-4955-8F33-38455CF2163E}"/>
              </a:ext>
            </a:extLst>
          </p:cNvPr>
          <p:cNvPicPr>
            <a:picLocks noChangeAspect="1"/>
          </p:cNvPicPr>
          <p:nvPr/>
        </p:nvPicPr>
        <p:blipFill>
          <a:blip r:embed="rId4"/>
          <a:stretch>
            <a:fillRect/>
          </a:stretch>
        </p:blipFill>
        <p:spPr>
          <a:xfrm>
            <a:off x="4057650" y="3064669"/>
            <a:ext cx="5214938" cy="2936081"/>
          </a:xfrm>
          <a:prstGeom prst="rect">
            <a:avLst/>
          </a:prstGeom>
        </p:spPr>
      </p:pic>
    </p:spTree>
    <p:extLst>
      <p:ext uri="{BB962C8B-B14F-4D97-AF65-F5344CB8AC3E}">
        <p14:creationId xmlns:p14="http://schemas.microsoft.com/office/powerpoint/2010/main" val="894938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C800"/>
        </a:solidFill>
        <a:effectLst/>
      </p:bgPr>
    </p:bg>
    <p:spTree>
      <p:nvGrpSpPr>
        <p:cNvPr id="1" name="Shape 234"/>
        <p:cNvGrpSpPr/>
        <p:nvPr/>
      </p:nvGrpSpPr>
      <p:grpSpPr>
        <a:xfrm>
          <a:off x="0" y="0"/>
          <a:ext cx="0" cy="0"/>
          <a:chOff x="0" y="0"/>
          <a:chExt cx="0" cy="0"/>
        </a:xfrm>
      </p:grpSpPr>
      <p:sp>
        <p:nvSpPr>
          <p:cNvPr id="2" name="Title 1">
            <a:extLst>
              <a:ext uri="{FF2B5EF4-FFF2-40B4-BE49-F238E27FC236}">
                <a16:creationId xmlns:a16="http://schemas.microsoft.com/office/drawing/2014/main" id="{473EDFAC-109B-427C-B3AB-BB588B5C5286}"/>
              </a:ext>
            </a:extLst>
          </p:cNvPr>
          <p:cNvSpPr>
            <a:spLocks noGrp="1"/>
          </p:cNvSpPr>
          <p:nvPr>
            <p:ph type="title"/>
          </p:nvPr>
        </p:nvSpPr>
        <p:spPr>
          <a:xfrm>
            <a:off x="1290452" y="1392628"/>
            <a:ext cx="6172200" cy="857250"/>
          </a:xfrm>
        </p:spPr>
        <p:txBody>
          <a:bodyPr/>
          <a:lstStyle/>
          <a:p>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Participant #5</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(teenage girl)</a:t>
            </a:r>
          </a:p>
        </p:txBody>
      </p:sp>
      <p:pic>
        <p:nvPicPr>
          <p:cNvPr id="5" name="Picture 4">
            <a:extLst>
              <a:ext uri="{FF2B5EF4-FFF2-40B4-BE49-F238E27FC236}">
                <a16:creationId xmlns:a16="http://schemas.microsoft.com/office/drawing/2014/main" id="{787E593F-9F1E-4CB2-BB50-22454BCCB5B7}"/>
              </a:ext>
            </a:extLst>
          </p:cNvPr>
          <p:cNvPicPr>
            <a:picLocks noChangeAspect="1"/>
          </p:cNvPicPr>
          <p:nvPr/>
        </p:nvPicPr>
        <p:blipFill rotWithShape="1">
          <a:blip r:embed="rId3"/>
          <a:srcRect l="18283" t="58493" r="19091" b="1754"/>
          <a:stretch/>
        </p:blipFill>
        <p:spPr>
          <a:xfrm>
            <a:off x="-50006" y="2459088"/>
            <a:ext cx="6061756" cy="2368139"/>
          </a:xfrm>
          <a:prstGeom prst="rect">
            <a:avLst/>
          </a:prstGeom>
        </p:spPr>
      </p:pic>
      <p:pic>
        <p:nvPicPr>
          <p:cNvPr id="3" name="Picture 2">
            <a:extLst>
              <a:ext uri="{FF2B5EF4-FFF2-40B4-BE49-F238E27FC236}">
                <a16:creationId xmlns:a16="http://schemas.microsoft.com/office/drawing/2014/main" id="{472E9289-31EE-4798-88C8-567C1E788999}"/>
              </a:ext>
            </a:extLst>
          </p:cNvPr>
          <p:cNvPicPr>
            <a:picLocks noChangeAspect="1"/>
          </p:cNvPicPr>
          <p:nvPr/>
        </p:nvPicPr>
        <p:blipFill>
          <a:blip r:embed="rId4"/>
          <a:stretch>
            <a:fillRect/>
          </a:stretch>
        </p:blipFill>
        <p:spPr>
          <a:xfrm>
            <a:off x="4572000" y="2950662"/>
            <a:ext cx="4572000" cy="3050088"/>
          </a:xfrm>
          <a:prstGeom prst="rect">
            <a:avLst/>
          </a:prstGeom>
        </p:spPr>
      </p:pic>
    </p:spTree>
    <p:extLst>
      <p:ext uri="{BB962C8B-B14F-4D97-AF65-F5344CB8AC3E}">
        <p14:creationId xmlns:p14="http://schemas.microsoft.com/office/powerpoint/2010/main" val="3750016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2E2D-685D-4CD2-A8D7-A4B7497F80A7}"/>
              </a:ext>
            </a:extLst>
          </p:cNvPr>
          <p:cNvSpPr>
            <a:spLocks noGrp="1"/>
          </p:cNvSpPr>
          <p:nvPr>
            <p:ph type="title"/>
          </p:nvPr>
        </p:nvSpPr>
        <p:spPr>
          <a:xfrm>
            <a:off x="457200" y="422420"/>
            <a:ext cx="8372764" cy="2440852"/>
          </a:xfrm>
        </p:spPr>
        <p:txBody>
          <a:bodyPr>
            <a:normAutofit fontScale="90000"/>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November 9, 2019</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Chapter </a:t>
            </a:r>
            <a:r>
              <a:rPr lang="en-US" sz="2200" b="1" dirty="0">
                <a:latin typeface="Tahoma" panose="020B0604030504040204" pitchFamily="34" charset="0"/>
                <a:ea typeface="Tahoma" panose="020B0604030504040204" pitchFamily="34" charset="0"/>
                <a:cs typeface="Tahoma" panose="020B0604030504040204" pitchFamily="34" charset="0"/>
              </a:rPr>
              <a:t>9. Nepali High School Students in Massive Open Online Courses (MOOCs): Impressive Results and a Promising Future</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i="1" dirty="0" err="1">
                <a:latin typeface="Tahoma" panose="020B0604030504040204" pitchFamily="34" charset="0"/>
                <a:ea typeface="Tahoma" panose="020B0604030504040204" pitchFamily="34" charset="0"/>
                <a:cs typeface="Tahoma" panose="020B0604030504040204" pitchFamily="34" charset="0"/>
              </a:rPr>
              <a:t>Baman</a:t>
            </a:r>
            <a:r>
              <a:rPr lang="en-US" sz="2200" b="1" i="1" dirty="0">
                <a:latin typeface="Tahoma" panose="020B0604030504040204" pitchFamily="34" charset="0"/>
                <a:ea typeface="Tahoma" panose="020B0604030504040204" pitchFamily="34" charset="0"/>
                <a:cs typeface="Tahoma" panose="020B0604030504040204" pitchFamily="34" charset="0"/>
              </a:rPr>
              <a:t> Kumar Ghimire and </a:t>
            </a:r>
            <a:r>
              <a:rPr lang="en-US" sz="2200" b="1" i="1" dirty="0" err="1">
                <a:latin typeface="Tahoma" panose="020B0604030504040204" pitchFamily="34" charset="0"/>
                <a:ea typeface="Tahoma" panose="020B0604030504040204" pitchFamily="34" charset="0"/>
                <a:cs typeface="Tahoma" panose="020B0604030504040204" pitchFamily="34" charset="0"/>
              </a:rPr>
              <a:t>Bishwa</a:t>
            </a:r>
            <a:r>
              <a:rPr lang="en-US" sz="2200" b="1" i="1" dirty="0">
                <a:latin typeface="Tahoma" panose="020B0604030504040204" pitchFamily="34" charset="0"/>
                <a:ea typeface="Tahoma" panose="020B0604030504040204" pitchFamily="34" charset="0"/>
                <a:cs typeface="Tahoma" panose="020B0604030504040204" pitchFamily="34" charset="0"/>
              </a:rPr>
              <a:t> Raj Gautam</a:t>
            </a:r>
            <a:br>
              <a:rPr lang="en-US" i="1" dirty="0"/>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Greetings from Nepal</a:t>
            </a:r>
            <a:br>
              <a:rPr lang="en-US" sz="1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000" b="1" dirty="0" err="1">
                <a:solidFill>
                  <a:srgbClr val="0070C0"/>
                </a:solidFill>
                <a:latin typeface="Tahoma" panose="020B0604030504040204" pitchFamily="34" charset="0"/>
                <a:ea typeface="Tahoma" panose="020B0604030504040204" pitchFamily="34" charset="0"/>
                <a:cs typeface="Tahoma" panose="020B0604030504040204" pitchFamily="34" charset="0"/>
              </a:rPr>
              <a:t>Baman</a:t>
            </a:r>
            <a:r>
              <a:rPr lang="en-US" sz="2000" b="1" dirty="0">
                <a:solidFill>
                  <a:srgbClr val="0070C0"/>
                </a:solidFill>
                <a:latin typeface="Tahoma" panose="020B0604030504040204" pitchFamily="34" charset="0"/>
                <a:ea typeface="Tahoma" panose="020B0604030504040204" pitchFamily="34" charset="0"/>
                <a:cs typeface="Tahoma" panose="020B0604030504040204" pitchFamily="34" charset="0"/>
              </a:rPr>
              <a:t> Kumar Ghimire</a:t>
            </a:r>
            <a:b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rPr>
              <a:t>Teacher, Motherland Secondary School, Pokhara</a:t>
            </a:r>
            <a:endParaRPr lang="en-US" dirty="0">
              <a:solidFill>
                <a:srgbClr val="0070C0"/>
              </a:solidFill>
            </a:endParaRPr>
          </a:p>
        </p:txBody>
      </p:sp>
      <p:pic>
        <p:nvPicPr>
          <p:cNvPr id="5" name="Picture 4">
            <a:extLst>
              <a:ext uri="{FF2B5EF4-FFF2-40B4-BE49-F238E27FC236}">
                <a16:creationId xmlns:a16="http://schemas.microsoft.com/office/drawing/2014/main" id="{34CD2854-257A-4D3A-8004-049E4CB7A8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60900"/>
            <a:ext cx="4368802" cy="3175245"/>
          </a:xfrm>
          <a:prstGeom prst="rect">
            <a:avLst/>
          </a:prstGeom>
        </p:spPr>
      </p:pic>
      <p:pic>
        <p:nvPicPr>
          <p:cNvPr id="4" name="Picture 3">
            <a:extLst>
              <a:ext uri="{FF2B5EF4-FFF2-40B4-BE49-F238E27FC236}">
                <a16:creationId xmlns:a16="http://schemas.microsoft.com/office/drawing/2014/main" id="{B2B269C0-B21B-42A8-BCB6-5E615C7A5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801" y="3179835"/>
            <a:ext cx="4775200" cy="3161183"/>
          </a:xfrm>
          <a:prstGeom prst="rect">
            <a:avLst/>
          </a:prstGeom>
        </p:spPr>
      </p:pic>
    </p:spTree>
    <p:extLst>
      <p:ext uri="{BB962C8B-B14F-4D97-AF65-F5344CB8AC3E}">
        <p14:creationId xmlns:p14="http://schemas.microsoft.com/office/powerpoint/2010/main" val="19791247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A84CB-5826-42F3-A841-8FF34404F416}"/>
              </a:ext>
            </a:extLst>
          </p:cNvPr>
          <p:cNvSpPr>
            <a:spLocks noGrp="1"/>
          </p:cNvSpPr>
          <p:nvPr>
            <p:ph type="title"/>
          </p:nvPr>
        </p:nvSpPr>
        <p:spPr/>
        <p:txBody>
          <a:bodyPr>
            <a:normAutofit fontScale="90000"/>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31, 2020 </a:t>
            </a:r>
            <a:br>
              <a:rPr lang="en-US"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Silver Lining for Learning Episode #33: Nepal</a:t>
            </a:r>
          </a:p>
        </p:txBody>
      </p:sp>
      <p:pic>
        <p:nvPicPr>
          <p:cNvPr id="3" name="Picture 2">
            <a:extLst>
              <a:ext uri="{FF2B5EF4-FFF2-40B4-BE49-F238E27FC236}">
                <a16:creationId xmlns:a16="http://schemas.microsoft.com/office/drawing/2014/main" id="{D410C68A-3DA8-4A80-9875-241B3A2CBF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1" t="11220" r="1485" b="8645"/>
          <a:stretch/>
        </p:blipFill>
        <p:spPr bwMode="auto">
          <a:xfrm>
            <a:off x="130628" y="1812452"/>
            <a:ext cx="8882743" cy="389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4">
            <a:extLst>
              <a:ext uri="{FF2B5EF4-FFF2-40B4-BE49-F238E27FC236}">
                <a16:creationId xmlns:a16="http://schemas.microsoft.com/office/drawing/2014/main" id="{8A6C1AA9-B9CA-424F-8492-B40882EE9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72" t="16185" r="38271" b="17784"/>
          <a:stretch/>
        </p:blipFill>
        <p:spPr bwMode="auto">
          <a:xfrm>
            <a:off x="0" y="4435976"/>
            <a:ext cx="3565236" cy="23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807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1133136"/>
            <a:ext cx="9224009" cy="3324564"/>
          </a:xfrm>
        </p:spPr>
        <p:txBody>
          <a:bodyPr/>
          <a:lstStyle/>
          <a:p>
            <a:pPr algn="ctr"/>
            <a:r>
              <a:rPr lang="en-US" sz="6000" dirty="0"/>
              <a:t>Study #1</a:t>
            </a:r>
            <a:br>
              <a:rPr lang="en-US" sz="6000" dirty="0"/>
            </a:br>
            <a:r>
              <a:rPr lang="en-US" sz="6000" dirty="0"/>
              <a:t>MOOCs Design </a:t>
            </a:r>
            <a:br>
              <a:rPr lang="en-US" sz="6000" dirty="0"/>
            </a:br>
            <a:r>
              <a:rPr lang="en-US" sz="6000" dirty="0"/>
              <a:t>Considerations and Challenges</a:t>
            </a:r>
          </a:p>
        </p:txBody>
      </p:sp>
      <p:sp>
        <p:nvSpPr>
          <p:cNvPr id="3" name="TextBox 2"/>
          <p:cNvSpPr txBox="1"/>
          <p:nvPr/>
        </p:nvSpPr>
        <p:spPr>
          <a:xfrm>
            <a:off x="858422" y="4789170"/>
            <a:ext cx="8056978" cy="1323439"/>
          </a:xfrm>
          <a:prstGeom prst="rect">
            <a:avLst/>
          </a:prstGeom>
          <a:noFill/>
        </p:spPr>
        <p:txBody>
          <a:bodyPr wrap="square" rtlCol="0">
            <a:spAutoFit/>
          </a:bodyPr>
          <a:lstStyle/>
          <a:p>
            <a:r>
              <a:rPr lang="en-US" sz="2000" dirty="0"/>
              <a:t>Zhu, M., Bonk, C. J., &amp; Sari, A. (2018). Instructor experiences designing MOOCs in higher education: Pedagogical, resource, and logistical considerations and challenges. </a:t>
            </a:r>
            <a:r>
              <a:rPr lang="en-US" sz="2000" i="1" dirty="0"/>
              <a:t>Online Learning</a:t>
            </a:r>
            <a:r>
              <a:rPr lang="en-US" sz="2000" dirty="0"/>
              <a:t>, </a:t>
            </a:r>
            <a:r>
              <a:rPr lang="en-US" sz="2000" i="1" dirty="0"/>
              <a:t>22</a:t>
            </a:r>
            <a:r>
              <a:rPr lang="en-US" sz="2000" dirty="0"/>
              <a:t>(4), 203-241.</a:t>
            </a:r>
          </a:p>
        </p:txBody>
      </p:sp>
    </p:spTree>
    <p:extLst>
      <p:ext uri="{BB962C8B-B14F-4D97-AF65-F5344CB8AC3E}">
        <p14:creationId xmlns:p14="http://schemas.microsoft.com/office/powerpoint/2010/main" val="11679808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119418"/>
            <a:ext cx="7812477" cy="203560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0208" y="1661914"/>
            <a:ext cx="7651530" cy="4229397"/>
          </a:xfrm>
        </p:spPr>
        <p:txBody>
          <a:bodyPr>
            <a:noAutofit/>
          </a:bodyPr>
          <a:lstStyle/>
          <a:p>
            <a:pPr marL="457200" lvl="1" indent="0">
              <a:lnSpc>
                <a:spcPct val="15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provide suggestions for future MOOC instructors and instructional designers in higher education through exploring MOOC design considerations and challenges from the instructor’s perspective.</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a:t>
            </a:fld>
            <a:endParaRPr lang="en-US" dirty="0"/>
          </a:p>
        </p:txBody>
      </p:sp>
    </p:spTree>
    <p:extLst>
      <p:ext uri="{BB962C8B-B14F-4D97-AF65-F5344CB8AC3E}">
        <p14:creationId xmlns:p14="http://schemas.microsoft.com/office/powerpoint/2010/main" val="23957846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5615" y="1601355"/>
            <a:ext cx="8390328" cy="3846225"/>
          </a:xfrm>
        </p:spPr>
        <p:txBody>
          <a:bodyPr>
            <a:noAutofit/>
          </a:bodyPr>
          <a:lstStyle/>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are the design considerations of instructors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challenges do instructors perceive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 instructors address the challenges that they perceive related to MOOCs? </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a:t>
            </a:fld>
            <a:endParaRPr lang="en-US" dirty="0"/>
          </a:p>
        </p:txBody>
      </p:sp>
    </p:spTree>
    <p:extLst>
      <p:ext uri="{BB962C8B-B14F-4D97-AF65-F5344CB8AC3E}">
        <p14:creationId xmlns:p14="http://schemas.microsoft.com/office/powerpoint/2010/main" val="40465401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a:t>
            </a:r>
          </a:p>
        </p:txBody>
      </p:sp>
      <p:sp>
        <p:nvSpPr>
          <p:cNvPr id="9" name="Content Placeholder 2">
            <a:extLst>
              <a:ext uri="{FF2B5EF4-FFF2-40B4-BE49-F238E27FC236}">
                <a16:creationId xmlns:a16="http://schemas.microsoft.com/office/drawing/2014/main" id="{7FF370F3-624A-4BB6-9BE0-BBB5B052CDA5}"/>
              </a:ext>
            </a:extLst>
          </p:cNvPr>
          <p:cNvSpPr txBox="1">
            <a:spLocks/>
          </p:cNvSpPr>
          <p:nvPr/>
        </p:nvSpPr>
        <p:spPr>
          <a:xfrm>
            <a:off x="302171" y="1490902"/>
            <a:ext cx="8487499" cy="4338398"/>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Data Collection: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Survey, interview, and course review  </a:t>
            </a:r>
          </a:p>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Participants: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a:p>
            <a:pPr lvl="1">
              <a:lnSpc>
                <a:spcPct val="200000"/>
              </a:lnSpc>
              <a:spcAft>
                <a:spcPts val="0"/>
              </a:spcAft>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a:t>
            </a:fld>
            <a:endParaRPr lang="en-US" dirty="0"/>
          </a:p>
        </p:txBody>
      </p:sp>
      <p:pic>
        <p:nvPicPr>
          <p:cNvPr id="6" name="Picture 5">
            <a:extLst>
              <a:ext uri="{FF2B5EF4-FFF2-40B4-BE49-F238E27FC236}">
                <a16:creationId xmlns:a16="http://schemas.microsoft.com/office/drawing/2014/main" id="{FCAC8CA3-4B8B-47DF-8F38-5581F01B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89" y="4747086"/>
            <a:ext cx="2626109" cy="1636695"/>
          </a:xfrm>
          <a:prstGeom prst="rect">
            <a:avLst/>
          </a:prstGeom>
        </p:spPr>
      </p:pic>
    </p:spTree>
    <p:extLst>
      <p:ext uri="{BB962C8B-B14F-4D97-AF65-F5344CB8AC3E}">
        <p14:creationId xmlns:p14="http://schemas.microsoft.com/office/powerpoint/2010/main" val="3056759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29043</TotalTime>
  <Words>3168</Words>
  <Application>Microsoft Office PowerPoint</Application>
  <PresentationFormat>On-screen Show (4:3)</PresentationFormat>
  <Paragraphs>498</Paragraphs>
  <Slides>60</Slides>
  <Notes>40</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60</vt:i4>
      </vt:variant>
    </vt:vector>
  </HeadingPairs>
  <TitlesOfParts>
    <vt:vector size="80" baseType="lpstr">
      <vt:lpstr>Arial</vt:lpstr>
      <vt:lpstr>BentonSansCond Light</vt:lpstr>
      <vt:lpstr>Berlin Sans FB Demi</vt:lpstr>
      <vt:lpstr>Calibri</vt:lpstr>
      <vt:lpstr>Calibri Light</vt:lpstr>
      <vt:lpstr>Courier New</vt:lpstr>
      <vt:lpstr>Georgia Pro Cond</vt:lpstr>
      <vt:lpstr>Lucida Bright</vt:lpstr>
      <vt:lpstr>Open Sans SemiBold</vt:lpstr>
      <vt:lpstr>Tahoma</vt:lpstr>
      <vt:lpstr>Times New Roman</vt:lpstr>
      <vt:lpstr>Wingdings</vt:lpstr>
      <vt:lpstr>IU theme</vt:lpstr>
      <vt:lpstr>70_Office Theme</vt:lpstr>
      <vt:lpstr>13_Office Theme</vt:lpstr>
      <vt:lpstr>Simple Light</vt:lpstr>
      <vt:lpstr>Office Theme</vt:lpstr>
      <vt:lpstr>5_Office Theme</vt:lpstr>
      <vt:lpstr>3_Office Theme</vt:lpstr>
      <vt:lpstr>71_Office Theme</vt:lpstr>
      <vt:lpstr>Self-Direct to Learn, Self-Direct to Live: Exploring Learner Choices, Experiences, and Possibilities in a Self-Directed Learning World</vt:lpstr>
      <vt:lpstr>August 27, 2020 Alternative Credentials on the Rise Paul Fain, Inside Higher Ed https://www.insidehighered.com/news/2020/08/27/interest-spikes-short-term-online-credentials-will-it-be-sustained </vt:lpstr>
      <vt:lpstr>PowerPoint Presentation</vt:lpstr>
      <vt:lpstr>PowerPoint Presentation</vt:lpstr>
      <vt:lpstr>October 22, 2021 Wanted: Billions of Self-Directed Learners </vt:lpstr>
      <vt:lpstr>Study #1 MOOCs Design  Considerations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RQ2</vt:lpstr>
      <vt:lpstr>RQ3</vt:lpstr>
      <vt:lpstr>PowerPoint Presentation</vt:lpstr>
      <vt:lpstr>PowerPoint Presentation</vt:lpstr>
      <vt:lpstr>PowerPoint Presentation</vt:lpstr>
      <vt:lpstr>PowerPoint Presentation</vt:lpstr>
      <vt:lpstr>Interview Participants</vt:lpstr>
      <vt:lpstr>PowerPoint Presentation</vt:lpstr>
      <vt:lpstr>PowerPoint Presentation</vt:lpstr>
      <vt:lpstr>PowerPoint Presentation</vt:lpstr>
      <vt:lpstr>PowerPoint Presentation</vt:lpstr>
      <vt:lpstr>PowerPoint Presentation</vt:lpstr>
      <vt:lpstr>PowerPoint Presentation</vt:lpstr>
      <vt:lpstr>Do we have time for another study?</vt:lpstr>
      <vt:lpstr>Study #7. Present Study…Nepali Youth Learn from MOOCs</vt:lpstr>
      <vt:lpstr>November 9, 2019 Greetings from Nepal,  Baman Kumar Ghimire Teacher, Motherland Secondary School, Pokhara</vt:lpstr>
      <vt:lpstr>Participant #1  (boy, grade 10)</vt:lpstr>
      <vt:lpstr>Participant #3 (teenage girl)</vt:lpstr>
      <vt:lpstr>Participant #5 (teenage girl)</vt:lpstr>
      <vt:lpstr>November 9, 2019 Chapter 9. Nepali High School Students in Massive Open Online Courses (MOOCs): Impressive Results and a Promising Future Baman Kumar Ghimire and Bishwa Raj Gautam Greetings from Nepal Baman Kumar Ghimire Teacher, Motherland Secondary School, Pokhara</vt:lpstr>
      <vt:lpstr>October 31, 2020  Silver Lining for Learning Episode #33: Nepal</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Bonk, Curtis Jay</cp:lastModifiedBy>
  <cp:revision>839</cp:revision>
  <cp:lastPrinted>2019-01-27T20:34:35Z</cp:lastPrinted>
  <dcterms:created xsi:type="dcterms:W3CDTF">2017-10-19T12:45:28Z</dcterms:created>
  <dcterms:modified xsi:type="dcterms:W3CDTF">2021-10-21T06:04:50Z</dcterms:modified>
</cp:coreProperties>
</file>