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53"/>
  </p:notesMasterIdLst>
  <p:sldIdLst>
    <p:sldId id="256" r:id="rId4"/>
    <p:sldId id="315" r:id="rId5"/>
    <p:sldId id="258" r:id="rId6"/>
    <p:sldId id="259" r:id="rId7"/>
    <p:sldId id="260" r:id="rId8"/>
    <p:sldId id="261" r:id="rId9"/>
    <p:sldId id="262" r:id="rId10"/>
    <p:sldId id="311" r:id="rId11"/>
    <p:sldId id="263" r:id="rId12"/>
    <p:sldId id="312" r:id="rId13"/>
    <p:sldId id="264" r:id="rId14"/>
    <p:sldId id="265" r:id="rId15"/>
    <p:sldId id="266" r:id="rId16"/>
    <p:sldId id="267" r:id="rId17"/>
    <p:sldId id="268" r:id="rId18"/>
    <p:sldId id="283" r:id="rId19"/>
    <p:sldId id="269" r:id="rId20"/>
    <p:sldId id="284" r:id="rId21"/>
    <p:sldId id="314" r:id="rId22"/>
    <p:sldId id="271" r:id="rId23"/>
    <p:sldId id="285" r:id="rId24"/>
    <p:sldId id="286" r:id="rId25"/>
    <p:sldId id="297" r:id="rId26"/>
    <p:sldId id="309" r:id="rId27"/>
    <p:sldId id="288" r:id="rId28"/>
    <p:sldId id="304" r:id="rId29"/>
    <p:sldId id="289" r:id="rId30"/>
    <p:sldId id="298" r:id="rId31"/>
    <p:sldId id="287" r:id="rId32"/>
    <p:sldId id="305" r:id="rId33"/>
    <p:sldId id="293" r:id="rId34"/>
    <p:sldId id="290" r:id="rId35"/>
    <p:sldId id="299" r:id="rId36"/>
    <p:sldId id="296" r:id="rId37"/>
    <p:sldId id="306" r:id="rId38"/>
    <p:sldId id="307" r:id="rId39"/>
    <p:sldId id="291" r:id="rId40"/>
    <p:sldId id="295" r:id="rId41"/>
    <p:sldId id="294" r:id="rId42"/>
    <p:sldId id="302" r:id="rId43"/>
    <p:sldId id="300" r:id="rId44"/>
    <p:sldId id="303" r:id="rId45"/>
    <p:sldId id="301" r:id="rId46"/>
    <p:sldId id="308" r:id="rId47"/>
    <p:sldId id="280" r:id="rId48"/>
    <p:sldId id="277" r:id="rId49"/>
    <p:sldId id="281" r:id="rId50"/>
    <p:sldId id="310" r:id="rId51"/>
    <p:sldId id="279" r:id="rId5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FF6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F4477-31B5-4A86-8AE9-F51C5D80E558}">
  <a:tblStyle styleId="{46DF4477-31B5-4A86-8AE9-F51C5D80E5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2"/>
    <p:restoredTop sz="87051"/>
  </p:normalViewPr>
  <p:slideViewPr>
    <p:cSldViewPr snapToGrid="0">
      <p:cViewPr varScale="1">
        <p:scale>
          <a:sx n="91" d="100"/>
          <a:sy n="91" d="100"/>
        </p:scale>
        <p:origin x="88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/>
              <a:t>Ana and Curt</a:t>
            </a:r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2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/>
              <a:t>M</a:t>
            </a:r>
            <a:r>
              <a:rPr lang="en" sz="1800" b="0" i="0" u="none" strike="noStrike" cap="none" dirty="0" err="1"/>
              <a:t>ention</a:t>
            </a:r>
            <a:r>
              <a:rPr lang="en-US" sz="1800" dirty="0"/>
              <a:t>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http://</a:t>
            </a:r>
            <a:r>
              <a:rPr lang="en-US" sz="1800" dirty="0" err="1"/>
              <a:t>www.trainingshare.com</a:t>
            </a:r>
            <a:r>
              <a:rPr lang="en-US" sz="1800" dirty="0"/>
              <a:t>/resources/</a:t>
            </a:r>
            <a:r>
              <a:rPr lang="en-US" sz="1800" dirty="0" err="1"/>
              <a:t>distance_ed_journals_and_online_learning_books.php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/>
          </a:p>
        </p:txBody>
      </p:sp>
      <p:sp>
        <p:nvSpPr>
          <p:cNvPr id="224" name="Shape 22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Curt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396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901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  <a:endParaRPr dirty="0"/>
          </a:p>
        </p:txBody>
      </p:sp>
      <p:sp>
        <p:nvSpPr>
          <p:cNvPr id="268" name="Shape 26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70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483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76" name="Shape 276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494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796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01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264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89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464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930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195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79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 and 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49" name="Shape 149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171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3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300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0903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46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9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158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130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918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51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 and Curt</a:t>
            </a:r>
            <a:endParaRPr dirty="0"/>
          </a:p>
        </p:txBody>
      </p:sp>
      <p:sp>
        <p:nvSpPr>
          <p:cNvPr id="158" name="Shape 15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4844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9202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02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650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8628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3988801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Stress to contribute to the resources </a:t>
            </a:r>
            <a:r>
              <a:rPr lang="en" sz="1800" b="0" i="0" u="none" strike="noStrike" cap="none" dirty="0" err="1"/>
              <a:t>GoogleDoc</a:t>
            </a:r>
            <a:r>
              <a:rPr lang="en" sz="1800" b="0" i="0" u="none" strike="noStrike" cap="none" dirty="0"/>
              <a:t>. </a:t>
            </a:r>
            <a:endParaRPr dirty="0"/>
          </a:p>
        </p:txBody>
      </p:sp>
      <p:sp>
        <p:nvSpPr>
          <p:cNvPr id="323" name="Shape 323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9011012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21830177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 and Ana</a:t>
            </a:r>
            <a:endParaRPr dirty="0"/>
          </a:p>
        </p:txBody>
      </p:sp>
      <p:sp>
        <p:nvSpPr>
          <p:cNvPr id="340" name="Shape 34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/>
              <a:t>Ana</a:t>
            </a:r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/>
              <a:t>Ana</a:t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" sz="11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9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000CF-BD85-4FE8-B129-F4A349F6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60E903-72FE-497E-820E-BC315008F3C9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3A607-AACE-408C-8D89-FAA4F1F6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A8CFA-066C-4296-9707-7AF9C786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FCE2EC-DEF2-4756-B003-447D8C8C8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10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09CCC-58B3-4CF6-BCBB-204F4B46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18A002-34A0-4A1D-A301-FA6C067A498C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B7280-E4BC-4E94-AD78-F9A05B92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208B-2744-4DEB-B852-21AEE1F9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0BE6CB-9B9D-468A-8A04-E23C01C0B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79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17575-BB9A-461E-B6D8-50465579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E6131F-009F-400D-B361-673956C14D49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4E114-B3FC-4129-B5F9-0FAA6043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4CC01-8544-4819-BC3F-CF098CA5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FF7AF8-1757-4792-800F-4FAD7A63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51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1B0BA-DCE0-45FF-B88B-8A62CF1E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CB06CB-75DC-4AB5-9D43-E33401C9527E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806FE-558A-44D6-99E7-9E71FAC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5E090-120D-44D0-9CC8-174900E3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AC15A4-E274-4189-84B2-B0EEADC9C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AB1EB1-4D47-4E89-BFA4-45A1B927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EF5AD9-42A1-4001-8AC5-B0C3580DABFE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09679-F439-411E-A547-3D577923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79F89C-CC65-4D88-A256-FA90214D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4C2E3-BE2F-43BD-9B7C-3A7DEB882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4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CCF6B-B578-4570-8228-E03E97B8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49ADEE-ED41-4F3D-8EA1-88AAEA8062AF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0507C-87DE-46F4-91AA-10B72C8E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06065-F670-46D2-B5BF-8B7DC317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A5A9B9-F7A5-4962-AE79-76FD375A4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2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6A3F1-355D-4C39-B80C-AF68D1D8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AA37BF-9FF1-4EA2-9F96-96D0CA8F6A0F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2754F-D1D4-4DE9-A284-C125B48B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1C87F-C75B-4414-8156-B82D0821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56BA95-9EE0-4176-A9F3-8D166D881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6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26582-49E2-44ED-B5A6-7CC5AA421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28C89D-C074-4B1E-A5BB-20FF460AFCAF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1A705-CBFF-4D19-AD77-F4FBE255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AA768-FAAA-48A1-BD19-99CB26BE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C176F6-A3E9-4F1E-86EE-FCA906D22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86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2E77D-3B82-415C-A018-F0833D05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7BF1EC-1969-4FFF-B3FD-B990EBE8F25B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185E5-6018-43FC-B6DD-4ED085AF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AEC57-C60B-421E-B41A-ED46E3AC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F618BA-6AC0-4FA2-BBE2-D8995F92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9637C-FD04-4934-9D0C-A8880A48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1B32A1-E759-4580-BA01-DF1D754FC94F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E53BA-7825-44E6-90AD-F69C9D80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51B46-3C86-43ED-989C-6D161C36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F3F96A-BE2C-4E5F-BDCE-29BBE3EAC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5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AFA2D-DB71-4B75-BB35-5EE81873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26DD60-D69C-4BA2-BA77-0806E0F51234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73FA7-B903-47A1-BB94-C7A9746A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7489-1A26-417A-815F-CB421FFF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3BA0BD-2006-4697-AB3F-6757B2AFD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>
            <a:extLst>
              <a:ext uri="{FF2B5EF4-FFF2-40B4-BE49-F238E27FC236}">
                <a16:creationId xmlns:a16="http://schemas.microsoft.com/office/drawing/2014/main" id="{BAB2108A-4277-4B31-A38E-2DBC5D6026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C62FB681-5EB7-483A-A358-C4DAB68E3F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E208-2E5D-4ACD-88E0-5D910B86D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F4D5D11D-3775-4689-93C4-C70FB9E35AF6}" type="datetimeFigureOut">
              <a:rPr lang="en-US"/>
              <a:pPr>
                <a:defRPr/>
              </a:pPr>
              <a:t>6/24/18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FE41C-1A50-4443-9195-76E592A2D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F46F5-185F-43EA-B550-9123B8209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F8F25EF3-D9CB-4B05-8215-DDB308F2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4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hyperlink" Target="https://onlinelibrary.wiley.com/journal/14678535" TargetMode="External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link.springer.com/journal/11423" TargetMode="External"/><Relationship Id="rId5" Type="http://schemas.openxmlformats.org/officeDocument/2006/relationships/hyperlink" Target="http://www.springer.com/education+&amp;+language/learning+&amp;+instruction/journal/11251" TargetMode="External"/><Relationship Id="rId10" Type="http://schemas.openxmlformats.org/officeDocument/2006/relationships/image" Target="../media/image15.tiff"/><Relationship Id="rId4" Type="http://schemas.openxmlformats.org/officeDocument/2006/relationships/hyperlink" Target="https://www.journals.elsevier.com/computers-and-education/" TargetMode="External"/><Relationship Id="rId9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s://link.springer.com/journal/11528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hyperlink" Target="https://www.tandfonline.com/loi/hajd20" TargetMode="External"/><Relationship Id="rId4" Type="http://schemas.openxmlformats.org/officeDocument/2006/relationships/hyperlink" Target="http://journals.sagepub.com/home/jec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journal/40751" TargetMode="External"/><Relationship Id="rId3" Type="http://schemas.openxmlformats.org/officeDocument/2006/relationships/hyperlink" Target="http://www.igi-global.com/bookstore/titledetails.aspx?TitleId=1183" TargetMode="Externa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hyperlink" Target="http://www.citejournal.org/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cnazff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cnazff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mailto:correia.12@osu.edu" TargetMode="External"/><Relationship Id="rId13" Type="http://schemas.openxmlformats.org/officeDocument/2006/relationships/hyperlink" Target="http://curtbonk.com/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png"/><Relationship Id="rId12" Type="http://schemas.openxmlformats.org/officeDocument/2006/relationships/hyperlink" Target="http://anapaulacorreia.com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inyurl.com/ycnazffm" TargetMode="External"/><Relationship Id="rId11" Type="http://schemas.openxmlformats.org/officeDocument/2006/relationships/hyperlink" Target="https://twitter.com/travelinedman" TargetMode="External"/><Relationship Id="rId5" Type="http://schemas.openxmlformats.org/officeDocument/2006/relationships/hyperlink" Target="http://www.trainingshare.com/workshop.php" TargetMode="External"/><Relationship Id="rId15" Type="http://schemas.openxmlformats.org/officeDocument/2006/relationships/image" Target="../media/image76.png"/><Relationship Id="rId10" Type="http://schemas.openxmlformats.org/officeDocument/2006/relationships/hyperlink" Target="https://twitter.com/correia65" TargetMode="External"/><Relationship Id="rId4" Type="http://schemas.openxmlformats.org/officeDocument/2006/relationships/image" Target="../media/image74.png"/><Relationship Id="rId9" Type="http://schemas.openxmlformats.org/officeDocument/2006/relationships/hyperlink" Target="mailto:cjbonk@Indiana.edu" TargetMode="External"/><Relationship Id="rId1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444706" y="671438"/>
            <a:ext cx="8260896" cy="1476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" sz="32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"I Am Pleased To Inform You That...“</a:t>
            </a:r>
            <a:br>
              <a:rPr lang="en" sz="1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in Educational and Instructional Technology</a:t>
            </a:r>
            <a:endParaRPr sz="2000" dirty="0">
              <a:solidFill>
                <a:srgbClr val="0070C0"/>
              </a:solidFill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31491"/>
            <a:ext cx="3046975" cy="30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00">
            <a:off x="3620742" y="4151338"/>
            <a:ext cx="2053882" cy="205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99983">
            <a:off x="6261451" y="4823786"/>
            <a:ext cx="1633855" cy="163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134" y="6000750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444706" y="2301766"/>
            <a:ext cx="4305970" cy="110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Ana-Paula Correia,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Ohio State University, USA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5343721" y="2211430"/>
            <a:ext cx="3423414" cy="146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Curt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is J.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Bonk,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Indiana University</a:t>
            </a:r>
            <a:r>
              <a:rPr lang="e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USA</a:t>
            </a:r>
            <a:br>
              <a:rPr lang="en" sz="3600" b="0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Journal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867199"/>
            <a:ext cx="4212206" cy="3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Target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practitioners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Deal with problems and issues tied directly to practice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Receive wider circulations and visibility</a:t>
            </a:r>
          </a:p>
          <a:p>
            <a:pPr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Refereed or nonrefereed articles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480"/>
              </a:spcBef>
              <a:buSzPts val="2400"/>
              <a:buNone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Practitioner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4D73-E86D-9547-8627-5AF6C42C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50" y="2417100"/>
            <a:ext cx="4216283" cy="3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Journal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867200"/>
            <a:ext cx="4495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Top-tier journals: are SSCI-indexed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Second-tier journals: have an established history in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Third-tier journals:</a:t>
            </a:r>
            <a:r>
              <a:rPr lang="en" sz="2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 newer in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Peer-Reviewed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1E5F4-9924-47DF-8CC6-28FC814A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86" y="2867200"/>
            <a:ext cx="3828598" cy="28714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533400" y="4477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TOP-TIER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559967" y="4361095"/>
            <a:ext cx="16002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British Journal of Educational Technology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4767354" y="4489091"/>
            <a:ext cx="1562100" cy="10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Computers &amp; Education 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7185805" y="4489091"/>
            <a:ext cx="1778000" cy="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Instructional Science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364C0-5A3A-4C9A-B0D3-9BFA085F0CD1}"/>
              </a:ext>
            </a:extLst>
          </p:cNvPr>
          <p:cNvSpPr txBox="1"/>
          <p:nvPr/>
        </p:nvSpPr>
        <p:spPr>
          <a:xfrm>
            <a:off x="2549501" y="4365715"/>
            <a:ext cx="18145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Educational Technology Research and Development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DA653-2DD6-9444-B8EB-30970098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53" y="2187245"/>
            <a:ext cx="1460571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21F7E-F89D-DF40-8A6C-1AD8767C5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241" y="2187245"/>
            <a:ext cx="1353965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98C87-234D-EB47-9487-63F242017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354" y="2187245"/>
            <a:ext cx="1758936" cy="2198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6FC9A-B0DD-A84C-8743-02C022FEB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153" y="2162423"/>
            <a:ext cx="1483264" cy="22639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62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SECOND-TIER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726132" y="4744154"/>
            <a:ext cx="2286000" cy="142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TechTrends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415506" y="4635601"/>
            <a:ext cx="1790700" cy="11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72269" y="4761030"/>
            <a:ext cx="2197100" cy="89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4"/>
              </a:rPr>
              <a:t>Journal of Educational Computing Research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6565780" y="4744154"/>
            <a:ext cx="18161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The American Journal of Distance Education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89D2F-3201-A246-AF39-91ECDD4EE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9" y="2302189"/>
            <a:ext cx="1710426" cy="2225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23771-1AB0-D74E-8796-942146E3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780" y="2253133"/>
            <a:ext cx="1603076" cy="227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BFBAE-E643-934C-A288-B44D109E5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866" y="2275594"/>
            <a:ext cx="1714743" cy="2278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THIRD-TIER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848721" y="4451256"/>
            <a:ext cx="2044700" cy="100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International Journal of Online Pedagogy and Course Design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4" name="Shape 244" descr="Cover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411" y="2266566"/>
            <a:ext cx="1562700" cy="19701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316049" y="4633478"/>
            <a:ext cx="2431968" cy="16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400"/>
              <a:buNone/>
            </a:pP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Contemporary Issues in Technology and Teacher Education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D1670-CA1A-B144-8C42-59B0EFE56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368" y="2911100"/>
            <a:ext cx="2356649" cy="1325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2DADE-8B04-6F42-AC84-EEDEDE5B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274" y="2266566"/>
            <a:ext cx="1459841" cy="222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86D22B-4500-E143-BAC6-C6BFAF28C454}"/>
              </a:ext>
            </a:extLst>
          </p:cNvPr>
          <p:cNvSpPr txBox="1"/>
          <p:nvPr/>
        </p:nvSpPr>
        <p:spPr>
          <a:xfrm>
            <a:off x="6503207" y="4633478"/>
            <a:ext cx="242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Digital Experiences in Mathematics Education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Get Involved…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51640" y="1600200"/>
            <a:ext cx="5190359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Review articles and conference proposals (learn about peer-review criteria and guidelines)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book proposals</a:t>
            </a:r>
            <a:endParaRPr lang="en" sz="28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indent="-342900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 conference workshop</a:t>
            </a:r>
          </a:p>
          <a:p>
            <a:pPr marL="342900" indent="-342900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Organize a symposium</a:t>
            </a:r>
            <a:br>
              <a:rPr lang="en" sz="2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1F5B3-7A53-4B11-97AD-684B8208C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366" y="1809750"/>
            <a:ext cx="3184634" cy="17913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774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Generate Starter Text…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73537" y="2028858"/>
            <a:ext cx="4927600" cy="4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 blog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social media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Submit a conference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editorials</a:t>
            </a:r>
          </a:p>
          <a:p>
            <a:pPr marL="342900" lvl="0" indent="-342900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book and software reviews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  <p:pic>
        <p:nvPicPr>
          <p:cNvPr id="11" name="Shape 256">
            <a:extLst>
              <a:ext uri="{FF2B5EF4-FFF2-40B4-BE49-F238E27FC236}">
                <a16:creationId xmlns:a16="http://schemas.microsoft.com/office/drawing/2014/main" id="{44CC838C-A9B3-4005-9A84-4F57892259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953" y="3910839"/>
            <a:ext cx="3345744" cy="2489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C1B189-8DB7-F448-B257-C2E9ADEDDCE9}"/>
              </a:ext>
            </a:extLst>
          </p:cNvPr>
          <p:cNvGrpSpPr/>
          <p:nvPr/>
        </p:nvGrpSpPr>
        <p:grpSpPr>
          <a:xfrm>
            <a:off x="5667624" y="1996200"/>
            <a:ext cx="3345744" cy="1881981"/>
            <a:chOff x="5798256" y="2028858"/>
            <a:chExt cx="3345744" cy="18819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BE7F8-968E-48B0-A98C-FC1A1640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256" y="2028858"/>
              <a:ext cx="3345744" cy="1881981"/>
            </a:xfrm>
            <a:prstGeom prst="rect">
              <a:avLst/>
            </a:prstGeom>
            <a:solidFill>
              <a:srgbClr val="323232"/>
            </a:solidFill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57773A-1ACD-6D43-B2DD-15A9918D567B}"/>
                </a:ext>
              </a:extLst>
            </p:cNvPr>
            <p:cNvSpPr/>
            <p:nvPr/>
          </p:nvSpPr>
          <p:spPr>
            <a:xfrm>
              <a:off x="6304005" y="2251391"/>
              <a:ext cx="1877785" cy="1061357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FF6F77"/>
                  </a:solidFill>
                </a:rPr>
                <a:t>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10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1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499" y="1892300"/>
            <a:ext cx="5386653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Look for opportunities to create publishable manuscripts from your dissertation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Contribute with a chapter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 an interview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Write a practical article, newsletter, or book review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581" y="1892300"/>
            <a:ext cx="2207419" cy="27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64852-F24F-4537-B47E-2B4E8419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53" y="5351711"/>
            <a:ext cx="2677847" cy="15062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2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500" y="1892300"/>
            <a:ext cx="5105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major grant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a special journal issue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a book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author a book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Get your name out there! 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8250B-0484-4F64-96A5-2A75FEAF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5286374"/>
            <a:ext cx="279400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19768-2643-4F43-BF39-A68C661D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68" y="2019300"/>
            <a:ext cx="2696632" cy="20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8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571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#2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53F0A-78E8-484F-BE12-69194163D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hape 171">
            <a:extLst>
              <a:ext uri="{FF2B5EF4-FFF2-40B4-BE49-F238E27FC236}">
                <a16:creationId xmlns:a16="http://schemas.microsoft.com/office/drawing/2014/main" id="{C723A422-F31D-7B4D-82D4-A02E24F4391A}"/>
              </a:ext>
            </a:extLst>
          </p:cNvPr>
          <p:cNvSpPr txBox="1"/>
          <p:nvPr/>
        </p:nvSpPr>
        <p:spPr>
          <a:xfrm>
            <a:off x="861848" y="2527300"/>
            <a:ext cx="3646652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Commit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to </a:t>
            </a:r>
            <a:r>
              <a:rPr lang="en" sz="32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 2 ways</a:t>
            </a:r>
            <a:r>
              <a:rPr lang="en" sz="3200" b="1" i="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to take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the plunge and s</a:t>
            </a: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ha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 them with your next chair neighbor.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898F7-FE60-9340-8FF7-970279FE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9" y="2527300"/>
            <a:ext cx="4169744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2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1349155" y="4634843"/>
            <a:ext cx="6729248" cy="90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 i="0" u="sng" strike="noStrike" cap="none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3"/>
              </a:rPr>
              <a:t>https://tinyurl.com/ycnazffm</a:t>
            </a:r>
            <a:r>
              <a:rPr lang="en" sz="32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2444" y="5543550"/>
            <a:ext cx="13144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374869" y="60390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Purposes of this Session</a:t>
            </a:r>
            <a:endParaRPr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1155918" y="1746907"/>
            <a:ext cx="7115723" cy="279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Discuss the many faces of scholarly publication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Explore the process for getting published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Examine writing tips and insights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Share resources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8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314434" y="3681472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in Educational and Instructional Technology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3048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01">
            <a:off x="4424827" y="910139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1">
            <a:off x="6635089" y="1939671"/>
            <a:ext cx="1257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84137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ctrTitle"/>
          </p:nvPr>
        </p:nvSpPr>
        <p:spPr>
          <a:xfrm>
            <a:off x="882700" y="5062084"/>
            <a:ext cx="7658000" cy="162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urier New"/>
              <a:buNone/>
            </a:pPr>
            <a: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Writing Tips </a:t>
            </a:r>
            <a:b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and Ins</a:t>
            </a:r>
            <a:r>
              <a:rPr lang="en-US" sz="4800" b="1" i="0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</a:t>
            </a:r>
            <a: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ghts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4500" y="6302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Top 20 Writing Tips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1DCD-1FFD-49DC-A45B-D38E2CBF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16173"/>
            <a:ext cx="3644904" cy="471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9DDA8-60BE-47BD-A8E6-C2303EB2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77" y="1916173"/>
            <a:ext cx="3908965" cy="4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Mark Writing Days in Planner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8501-4D04-44B9-AC11-BCA271F9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3" y="2311769"/>
            <a:ext cx="5397500" cy="359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52D2-4878-C041-B2DF-1F086742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4" t="-143" r="-234" b="-1400"/>
          <a:stretch/>
        </p:blipFill>
        <p:spPr>
          <a:xfrm>
            <a:off x="5634263" y="2130945"/>
            <a:ext cx="3753513" cy="395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4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Maintain a List and Network of Potential Research and Writing Collaborators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CBC8D-2822-4F65-A389-309B75EB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4" y="2486215"/>
            <a:ext cx="5416296" cy="43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6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Find Good People to Work With…Life is Short—Avoid Egomaniacs and People Who Lie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BF24D-FCAD-4649-BBCC-43973E92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339975"/>
            <a:ext cx="7912100" cy="4452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878622-098A-410E-8781-8EF9A8BAA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19" y="2447036"/>
            <a:ext cx="1494631" cy="9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Draft a Timeline or Multiple Timelines with Flexible Goals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39065-3941-4B2B-9130-3475D88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56754"/>
            <a:ext cx="5727700" cy="2014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4D09-60A4-3E43-841C-6BB3EA20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4173846"/>
            <a:ext cx="5677469" cy="25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8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Think Ahead About the Publishing Potential of Each Project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B5943-1E21-49DB-887F-5756116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104" b="6907"/>
          <a:stretch/>
        </p:blipFill>
        <p:spPr>
          <a:xfrm>
            <a:off x="723900" y="2513153"/>
            <a:ext cx="7708900" cy="4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3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Don’t Just Publish for the Sake of Publishing…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86213-BEC6-40DD-A5E0-DBD47C40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111738"/>
            <a:ext cx="7435850" cy="46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1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Be a Bumblebee and Butterfly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AB6B2-8D29-4EEB-8385-0AA22F98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5002356" cy="2806200"/>
          </a:xfrm>
          <a:prstGeom prst="rect">
            <a:avLst/>
          </a:prstGeom>
        </p:spPr>
      </p:pic>
      <p:sp>
        <p:nvSpPr>
          <p:cNvPr id="6" name="AutoShape 2" descr="Image result for butterfly fly">
            <a:extLst>
              <a:ext uri="{FF2B5EF4-FFF2-40B4-BE49-F238E27FC236}">
                <a16:creationId xmlns:a16="http://schemas.microsoft.com/office/drawing/2014/main" id="{CC4131F2-C42B-4945-83C9-21263795F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613" y="1257300"/>
            <a:ext cx="77247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553C7-D270-4873-B060-2B89FF66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01" y="2400300"/>
            <a:ext cx="3741599" cy="28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7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6. Find, Save, and Use Starter Text (overcomes writer’s block)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1DD32-4332-4E74-A41F-71EB8635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403864"/>
            <a:ext cx="2787650" cy="280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FEC8C-EA55-4442-AB97-7D291EF5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62" y="2359024"/>
            <a:ext cx="5694938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5571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Many Faces of Scholarly Publication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09600" y="2717800"/>
            <a:ext cx="3619500" cy="3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Diversification of places of publication</a:t>
            </a:r>
          </a:p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Dissemination of 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pen access resources</a:t>
            </a:r>
          </a:p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influence thru social networking</a:t>
            </a:r>
            <a:endParaRPr lang="en-US" sz="2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endParaRPr lang="en-US" sz="2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505C5-A133-4ADB-BAE5-7A0638D72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886999"/>
            <a:ext cx="4584700" cy="39710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7. Always Scan the Reference Sections of Other Articles to See What Journals are Popular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57B0B-671C-47FA-9061-5CE2F3AB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61" y="2402350"/>
            <a:ext cx="6729477" cy="44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8. Avoid High Quality (i.e., SSCI) Journal Fixations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A7ADC-9AE0-44CB-9C4B-15996B30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955800"/>
            <a:ext cx="1816100" cy="1816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614485-CC7F-4FB9-9D28-1BAA5195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30700"/>
            <a:ext cx="1816100" cy="181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B64B0-F22D-446A-8505-64F82D3AF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2603500"/>
            <a:ext cx="1816100" cy="181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006B7-794F-4E63-A52E-3AC2C766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5041900"/>
            <a:ext cx="1816100" cy="181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EF9797-E485-44D8-866C-DFA3F33E9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1900"/>
            <a:ext cx="1816100" cy="1816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3C7D6D-3FD0-42BD-AAF3-86ABFC02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1949450"/>
            <a:ext cx="181610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23BA0-A064-4E00-B322-340DAE5E1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2628900"/>
            <a:ext cx="1816100" cy="1816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2749BF-F366-4D5F-A546-82421E71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75" y="4330700"/>
            <a:ext cx="1816100" cy="181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675CFA-72C1-42EE-ABB2-92C8F4D8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81" b="25175"/>
          <a:stretch/>
        </p:blipFill>
        <p:spPr>
          <a:xfrm>
            <a:off x="4240212" y="3989543"/>
            <a:ext cx="1235075" cy="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3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9. Be Second or Third Author Sometimes to Spread Limited Resources 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A15CC-C0A4-475F-86B7-6108D44E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0" y="2526822"/>
            <a:ext cx="5080640" cy="338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68286-F63B-4E85-A93C-64E95EC6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32" y="2679221"/>
            <a:ext cx="3365171" cy="32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31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10. If Need Summer Money, Teach Short Term or Intensive Courses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9FD22-34D4-47C7-A27D-1F2DA83B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489"/>
            <a:ext cx="9144000" cy="35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5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11. Edit Your Papers a Lot! (Mozartian vs. Beethovenian)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D8F40-77E9-4F3B-8EDA-1727E4DA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7774"/>
            <a:ext cx="9190854" cy="3640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91D44-CB49-46E4-AF91-2E0B9A8B7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8" t="24398" r="40277" b="17649"/>
          <a:stretch/>
        </p:blipFill>
        <p:spPr>
          <a:xfrm>
            <a:off x="6015854" y="4397100"/>
            <a:ext cx="3175000" cy="246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955B71-0861-4D85-9A3A-C52966036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8" t="2298" r="12069"/>
          <a:stretch/>
        </p:blipFill>
        <p:spPr>
          <a:xfrm>
            <a:off x="-1" y="4267200"/>
            <a:ext cx="2849880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4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1485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12. Organize Conference Symposia Which Can Lead to Special Journal Issues and Books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1C96B-58C9-46A9-B5E3-97362654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8" t="17369" r="10556" b="57876"/>
          <a:stretch/>
        </p:blipFill>
        <p:spPr>
          <a:xfrm>
            <a:off x="805253" y="2336801"/>
            <a:ext cx="7603837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9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13. Sponsor Visiting Scholars to Work with You; They Often Have Writing Plans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174EF-BCF9-4138-8AEC-574F9DB0F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34" y="2547471"/>
            <a:ext cx="5565066" cy="4173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5D4FE-F8BC-4920-A369-241F0797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18" y="2563376"/>
            <a:ext cx="3107249" cy="2070994"/>
          </a:xfrm>
          <a:prstGeom prst="rect">
            <a:avLst/>
          </a:prstGeom>
        </p:spPr>
      </p:pic>
      <p:sp>
        <p:nvSpPr>
          <p:cNvPr id="10" name="AutoShape 2" descr="Image result for iu ciedr visiting scholars">
            <a:extLst>
              <a:ext uri="{FF2B5EF4-FFF2-40B4-BE49-F238E27FC236}">
                <a16:creationId xmlns:a16="http://schemas.microsoft.com/office/drawing/2014/main" id="{67011F13-8494-493D-9B8A-7B83E5A57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9300" y="1728788"/>
            <a:ext cx="51054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54FC6-AB45-4CB0-9463-C23F692A2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790609"/>
            <a:ext cx="3432286" cy="19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7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14. Try to Submit or Publish Your Paper Before the Conference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D409C-C131-49C2-9C9B-C9CED3A3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2173860"/>
            <a:ext cx="3568700" cy="356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B707F-9769-46D4-BD08-EEF3CDFF8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2173859"/>
            <a:ext cx="5257800" cy="34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9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15. Be Creative Somewhere </a:t>
            </a:r>
            <a:b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</a:t>
            </a:r>
            <a:r>
              <a:rPr lang="en-US" sz="37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., unique model</a:t>
            </a: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figure, chart,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0402A-2A7D-4959-B4B1-7C72175D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334431"/>
            <a:ext cx="8039100" cy="45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Modify Your Environment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(Find or Create Your Personal Sandbox)</a:t>
            </a:r>
            <a:endParaRPr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74FFA-1089-43EC-B55B-7A10CF9D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" y="2890837"/>
            <a:ext cx="4410432" cy="2747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CB51E-915E-4C2D-9FF4-3333807AF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3"/>
          <a:stretch/>
        </p:blipFill>
        <p:spPr>
          <a:xfrm>
            <a:off x="4896230" y="3060700"/>
            <a:ext cx="4269306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09600" y="534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Many Faces of Scholarly Publication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09600" y="2463800"/>
            <a:ext cx="3886200" cy="3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 academic persona</a:t>
            </a:r>
            <a:endParaRPr sz="24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Peer recognition</a:t>
            </a:r>
          </a:p>
          <a:p>
            <a:pPr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exploitative nature of open access publishing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BFB47-1842-8947-891B-8BF9A89AA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79" y="2621547"/>
            <a:ext cx="5181600" cy="3454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16. Try Not to Give Up: Persistence and Grit Wins the Day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72391-6B02-47D0-970C-55B395CE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2247900"/>
            <a:ext cx="61468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17. Be Polite and Thankful to the Journal or Book Chapter Editors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C9DC9-6A15-43E6-AC27-0B0A99AA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148527"/>
            <a:ext cx="7896225" cy="42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9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18. Recap Reviewer Points and How You Attempted to Address Them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8DBBD-E616-46C8-98D5-7CA716D7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9325"/>
            <a:ext cx="8991600" cy="41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8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19. Share Your Publication Efforts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(e.g., Twitter, Facebook, LinkedIn, email, ResearchGate, Academia.edu,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3B460-459E-4254-99E5-60BCDE14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042"/>
            <a:ext cx="5105400" cy="425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64D3B-9B2F-475A-B58C-1C7F6500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5324475"/>
            <a:ext cx="2695574" cy="1457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9D005-8704-4B8C-B829-93BEFDADA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43" y="2638440"/>
            <a:ext cx="3683488" cy="23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2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20. Celebrate Your Writing Accomplishments with Friends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7878A-E59C-4CDD-BDE6-5C312CB4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177238"/>
            <a:ext cx="7035800" cy="4680762"/>
          </a:xfrm>
          <a:prstGeom prst="rect">
            <a:avLst/>
          </a:prstGeom>
        </p:spPr>
      </p:pic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7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>
            <a:extLst>
              <a:ext uri="{FF2B5EF4-FFF2-40B4-BE49-F238E27FC236}">
                <a16:creationId xmlns:a16="http://schemas.microsoft.com/office/drawing/2014/main" id="{BCBEC985-BA63-430C-9F95-55F88D32C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399" y="536028"/>
            <a:ext cx="8263759" cy="1673772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</a:rPr>
              <a:t>Audience Poll: </a:t>
            </a:r>
            <a:b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How many ideas did you get from this session?</a:t>
            </a:r>
            <a:endParaRPr lang="en-US" altLang="en-US" sz="40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473091" name="Rectangle 3">
            <a:extLst>
              <a:ext uri="{FF2B5EF4-FFF2-40B4-BE49-F238E27FC236}">
                <a16:creationId xmlns:a16="http://schemas.microsoft.com/office/drawing/2014/main" id="{954E878F-2063-4DA3-95ED-C227AE362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4114800" cy="4068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0 if I am lucky.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Just 1.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2, yes, 2…just 2!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Do I hear 3? 3!!!!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4-5.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5-10.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>
                <a:latin typeface="Tahoma" panose="020B0604030504040204" pitchFamily="34" charset="0"/>
              </a:rPr>
              <a:t>More than 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altLang="en-US" sz="2400" b="1">
              <a:latin typeface="Tahoma" panose="020B0604030504040204" pitchFamily="34" charset="0"/>
            </a:endParaRPr>
          </a:p>
        </p:txBody>
      </p:sp>
      <p:pic>
        <p:nvPicPr>
          <p:cNvPr id="473092" name="Picture 10">
            <a:extLst>
              <a:ext uri="{FF2B5EF4-FFF2-40B4-BE49-F238E27FC236}">
                <a16:creationId xmlns:a16="http://schemas.microsoft.com/office/drawing/2014/main" id="{7653264D-DA63-47ED-8755-7D371954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099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1422400" y="4317999"/>
            <a:ext cx="6731050" cy="92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 i="0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3"/>
              </a:rPr>
              <a:t>https://tinyurl.com/ycnazffm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3225" y="5303838"/>
            <a:ext cx="13144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609600" y="427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Recap of this Session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1187450" y="1447800"/>
            <a:ext cx="69660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 many faces of scholarly publication</a:t>
            </a:r>
            <a:endParaRPr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 process for getting published</a:t>
            </a:r>
            <a:endParaRPr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Writing tips and insights</a:t>
            </a:r>
            <a:endParaRPr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Resources</a:t>
            </a:r>
            <a:endParaRPr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itle 1">
            <a:extLst>
              <a:ext uri="{FF2B5EF4-FFF2-40B4-BE49-F238E27FC236}">
                <a16:creationId xmlns:a16="http://schemas.microsoft.com/office/drawing/2014/main" id="{E0DCEA03-4035-4FD1-BD1F-1111F88C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24384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Final Poll: Share Three Words from this Session…?</a:t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e.g., “I am happy!” and our</a:t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“Minions are happy!”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B76C9-8A9E-4B56-BA00-04884BC28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882" y="3318942"/>
            <a:ext cx="3221918" cy="181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03348-AB0B-40A4-9599-E44EC6482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74" r="-1494"/>
          <a:stretch/>
        </p:blipFill>
        <p:spPr>
          <a:xfrm>
            <a:off x="165044" y="3478286"/>
            <a:ext cx="3556000" cy="1965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2CEE79-AEFA-4BB4-9F9B-9F60BBBF7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216" y="5133507"/>
            <a:ext cx="2709683" cy="16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F47FC-E137-452F-98C1-75F1AEC2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42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51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9363FD-46B1-4F76-9834-425E41B1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788" y="1134969"/>
            <a:ext cx="714628" cy="9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0D20D-21BE-4C03-B298-D3739CAE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260" y="1098083"/>
            <a:ext cx="1100083" cy="1015461"/>
          </a:xfrm>
          <a:prstGeom prst="rect">
            <a:avLst/>
          </a:prstGeom>
        </p:spPr>
      </p:pic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914400" y="4360069"/>
            <a:ext cx="7721600" cy="87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buSzPts val="2800"/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http://www.trainingshare.com/workshop.php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" sz="18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Resources: </a:t>
            </a:r>
            <a:r>
              <a:rPr lang="en" sz="2400" b="1" i="0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6"/>
              </a:rPr>
              <a:t>https://tinyurl.com/ycnazffm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7086" y="5543550"/>
            <a:ext cx="13144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609600" y="427037"/>
            <a:ext cx="8229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Thank You!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45" name="Shape 345"/>
          <p:cNvGraphicFramePr/>
          <p:nvPr>
            <p:extLst>
              <p:ext uri="{D42A27DB-BD31-4B8C-83A1-F6EECF244321}">
                <p14:modId xmlns:p14="http://schemas.microsoft.com/office/powerpoint/2010/main" val="3212133448"/>
              </p:ext>
            </p:extLst>
          </p:nvPr>
        </p:nvGraphicFramePr>
        <p:xfrm>
          <a:off x="702129" y="1551214"/>
          <a:ext cx="7984671" cy="25268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7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5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u="none" strike="noStrike" cap="none" dirty="0">
                          <a:sym typeface="Calibri"/>
                        </a:rPr>
                        <a:t> </a:t>
                      </a:r>
                      <a:r>
                        <a:rPr lang="en" sz="2000" b="1" u="none" strike="noStrike" cap="none" dirty="0">
                          <a:sym typeface="Calibri"/>
                        </a:rPr>
                        <a:t>Ana-Paula Correia</a:t>
                      </a:r>
                      <a:r>
                        <a:rPr lang="en" sz="2000" u="none" strike="noStrike" cap="none" dirty="0">
                          <a:sym typeface="Calibri"/>
                        </a:rPr>
                        <a:t>, </a:t>
                      </a:r>
                      <a:r>
                        <a:rPr lang="en-US" sz="2000" u="none" strike="noStrike" cap="none" dirty="0">
                          <a:sym typeface="Calibri"/>
                        </a:rPr>
                        <a:t>OSU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u="none" strike="noStrike" cap="none" dirty="0">
                          <a:sym typeface="Calibri"/>
                        </a:rPr>
                        <a:t> </a:t>
                      </a:r>
                      <a:r>
                        <a:rPr lang="en" sz="2000" b="1" u="none" strike="noStrike" cap="none" dirty="0">
                          <a:sym typeface="Calibri"/>
                        </a:rPr>
                        <a:t>Curt Bonk</a:t>
                      </a:r>
                      <a:r>
                        <a:rPr lang="en" sz="2000" u="none" strike="noStrike" cap="none" dirty="0">
                          <a:sym typeface="Calibri"/>
                        </a:rPr>
                        <a:t>, </a:t>
                      </a:r>
                      <a:r>
                        <a:rPr lang="en-US" sz="2000" u="none" strike="noStrike" cap="none" dirty="0">
                          <a:sym typeface="Calibri"/>
                        </a:rPr>
                        <a:t>IU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u="sng" strike="noStrike" cap="none" dirty="0">
                          <a:hlinkClick r:id="rId8"/>
                        </a:rPr>
                        <a:t>correia.12@osu.edu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u="sng" strike="noStrike" cap="none" dirty="0">
                          <a:hlinkClick r:id="rId9"/>
                        </a:rPr>
                        <a:t>cj</a:t>
                      </a:r>
                      <a:r>
                        <a:rPr lang="en-US" sz="2000" u="sng" strike="noStrike" cap="none" dirty="0">
                          <a:hlinkClick r:id="rId9"/>
                        </a:rPr>
                        <a:t>bonk@Indiana.edu</a:t>
                      </a:r>
                      <a:r>
                        <a:rPr lang="en-US" sz="2000" u="sng" strike="noStrike" cap="none" dirty="0"/>
                        <a:t>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u="none" strike="noStrike" cap="none" dirty="0">
                          <a:sym typeface="Calibri"/>
                        </a:rPr>
                        <a:t> Follow me on Twitter: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000" u="none" strike="noStrike" cap="none" dirty="0">
                          <a:sym typeface="Calibri"/>
                          <a:hlinkClick r:id="rId10"/>
                        </a:rPr>
                        <a:t>https://twitter.com/correia65</a:t>
                      </a:r>
                      <a:r>
                        <a:rPr lang="en-US" sz="2000" u="none" strike="noStrike" cap="none" dirty="0">
                          <a:sym typeface="Calibri"/>
                        </a:rPr>
                        <a:t>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000" dirty="0" err="1"/>
                        <a:t>TravelinEdMan</a:t>
                      </a:r>
                      <a:r>
                        <a:rPr lang="en-US" sz="2000" dirty="0"/>
                        <a:t> in Twitter: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000" dirty="0">
                          <a:hlinkClick r:id="rId11"/>
                        </a:rPr>
                        <a:t>https://twitter.com/travelinedman</a:t>
                      </a:r>
                      <a:r>
                        <a:rPr lang="en-US" sz="2000" dirty="0"/>
                        <a:t>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u="sng" strike="noStrike" cap="none" dirty="0">
                          <a:hlinkClick r:id="rId12"/>
                        </a:rPr>
                        <a:t>http://anapaulacorreia.com/</a:t>
                      </a:r>
                      <a:r>
                        <a:rPr lang="en" sz="2000" u="none" strike="noStrike" cap="none" dirty="0">
                          <a:sym typeface="Calibri"/>
                        </a:rPr>
                        <a:t>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hlinkClick r:id="rId13"/>
                        </a:rPr>
                        <a:t>http://curtbonk.com/</a:t>
                      </a:r>
                      <a:r>
                        <a:rPr lang="en-US" sz="2000" dirty="0"/>
                        <a:t>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 </a:t>
                      </a:r>
                      <a:endParaRPr sz="2000" b="1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5401796-42D5-4A97-BA9C-8677CE1402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5724" y="5543550"/>
            <a:ext cx="2253476" cy="123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9F153-8AC7-417E-89C0-FDFF6CF2C1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2639" t="21309" r="19444" b="43914"/>
          <a:stretch/>
        </p:blipFill>
        <p:spPr>
          <a:xfrm>
            <a:off x="161650" y="5702300"/>
            <a:ext cx="1846883" cy="11026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558800" y="9858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#1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861848" y="2527300"/>
            <a:ext cx="3646652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With your next chair neighbor discuss </a:t>
            </a:r>
            <a:r>
              <a:rPr lang="en" sz="32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2 writing dilemmas 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currently facing.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01C2D-6361-4722-A8CA-666F1547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2703763"/>
            <a:ext cx="4169744" cy="2578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457200" y="3931568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sz="28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in Educational and Instructional Technology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09600"/>
            <a:ext cx="2878525" cy="2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15">
            <a:off x="4166504" y="1030589"/>
            <a:ext cx="2189463" cy="218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2">
            <a:off x="6425681" y="1275474"/>
            <a:ext cx="1812467" cy="181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84119"/>
            <a:ext cx="1275125" cy="12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571500" y="507456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urier New"/>
              <a:buNone/>
            </a:pPr>
            <a:r>
              <a:rPr lang="en" sz="60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Process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69900" y="556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Put Forward your Best Work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09600" y="1948543"/>
            <a:ext cx="4368800" cy="3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Collaborative research projects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Literature reviews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Reflections/</a:t>
            </a:r>
            <a:b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pieces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 projects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projects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31B5E-2361-4F63-9217-7BFDDE4B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45" y="2001000"/>
            <a:ext cx="4254500" cy="31983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12800" y="2094000"/>
            <a:ext cx="4542971" cy="401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will be your target readers?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are the authors and journals you cite the most related with your research program?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match between your work and the journal aims and scope?</a:t>
            </a:r>
          </a:p>
          <a:p>
            <a:pPr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What is the journal turnaround time?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journal acceptance rate?  </a:t>
            </a:r>
          </a:p>
          <a:p>
            <a:pPr marL="0" lvl="0" indent="0">
              <a:spcBef>
                <a:spcPts val="360"/>
              </a:spcBef>
              <a:buSzPts val="1800"/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352506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What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2F072-27F8-44F2-90A0-7AE96D83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027" y="2691493"/>
            <a:ext cx="3923558" cy="26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12800" y="2094000"/>
            <a:ext cx="49149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Social Sciences Citation Index </a:t>
            </a:r>
            <a:r>
              <a:rPr lang="en" sz="1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(SSCI) is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commercial citation index product of Clarivate Analytics. It was originally developed by the Institute for Scientific Information from the Science Citation Index. 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European Reference Index for the Humanities and the Social Sciences (ERIH PLUS) </a:t>
            </a:r>
            <a:r>
              <a:rPr lang="en" sz="1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was created and developed by European researchers under the coordination of the Standing Committee for the Humanities of the European Science Foundation.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352506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5CD-DF84-44F4-8394-3D623277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13" y="4037850"/>
            <a:ext cx="3111065" cy="2089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1C94D9-1B5D-6840-8A00-6AB49437B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726" y="2094000"/>
            <a:ext cx="3492010" cy="18248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1142</Words>
  <Application>Microsoft Macintosh PowerPoint</Application>
  <PresentationFormat>On-screen Show (4:3)</PresentationFormat>
  <Paragraphs>242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Courier</vt:lpstr>
      <vt:lpstr>Courier New</vt:lpstr>
      <vt:lpstr>Tahoma</vt:lpstr>
      <vt:lpstr>Simple Light</vt:lpstr>
      <vt:lpstr>Office Theme</vt:lpstr>
      <vt:lpstr>7_Office Theme</vt:lpstr>
      <vt:lpstr>"I Am Pleased To Inform You That...“ Insights and Advice on Getting Published in Educational and Instructional Technology</vt:lpstr>
      <vt:lpstr>PowerPoint Presentation</vt:lpstr>
      <vt:lpstr>The Many Faces of Scholarly Publication</vt:lpstr>
      <vt:lpstr>The Many Faces of Scholarly Publication</vt:lpstr>
      <vt:lpstr>99 Seconds Activity #1</vt:lpstr>
      <vt:lpstr>The Process</vt:lpstr>
      <vt:lpstr>Put Forward your Best Work</vt:lpstr>
      <vt:lpstr>Finding a Journal that Fits</vt:lpstr>
      <vt:lpstr>Finding a Journal that Fits</vt:lpstr>
      <vt:lpstr>Selecting a Journal</vt:lpstr>
      <vt:lpstr>Selecting a Journal</vt:lpstr>
      <vt:lpstr>TOP-TIER JOURNALS</vt:lpstr>
      <vt:lpstr>SECOND-TIER JOURNALS</vt:lpstr>
      <vt:lpstr>THIRD-TIER JOURNALS</vt:lpstr>
      <vt:lpstr>Get Involved…</vt:lpstr>
      <vt:lpstr>Generate Starter Text…</vt:lpstr>
      <vt:lpstr>Take the Plunge…Part 1</vt:lpstr>
      <vt:lpstr>Take the Plunge…Part 2</vt:lpstr>
      <vt:lpstr>99 Seconds Activity #2</vt:lpstr>
      <vt:lpstr>Writing Tips  and Insights</vt:lpstr>
      <vt:lpstr>The Top 20 Writing Tips</vt:lpstr>
      <vt:lpstr>1. Mark Writing Days in Planner</vt:lpstr>
      <vt:lpstr>2. Maintain a List and Network of Potential Research and Writing Collaborators</vt:lpstr>
      <vt:lpstr>Sidenote: Find Good People to Work With…Life is Short—Avoid Egomaniacs and People Who Lie</vt:lpstr>
      <vt:lpstr>3. Draft a Timeline or Multiple Timelines with Flexible Goals</vt:lpstr>
      <vt:lpstr>4. Think Ahead About the Publishing Potential of Each Project</vt:lpstr>
      <vt:lpstr>Sidenote: Don’t Just Publish for the Sake of Publishing…</vt:lpstr>
      <vt:lpstr>5. Be a Bumblebee and Butterfly</vt:lpstr>
      <vt:lpstr>6. Find, Save, and Use Starter Text (overcomes writer’s block)</vt:lpstr>
      <vt:lpstr>7. Always Scan the Reference Sections of Other Articles to See What Journals are Popular</vt:lpstr>
      <vt:lpstr>8. Avoid High Quality (i.e., SSCI) Journal Fixations</vt:lpstr>
      <vt:lpstr>9. Be Second or Third Author Sometimes to Spread Limited Resources </vt:lpstr>
      <vt:lpstr>10. If Need Summer Money, Teach Short Term or Intensive Courses</vt:lpstr>
      <vt:lpstr>11. Edit Your Papers a Lot! (Mozartian vs. Beethovenian)</vt:lpstr>
      <vt:lpstr>12. Organize Conference Symposia Which Can Lead to Special Journal Issues and Books</vt:lpstr>
      <vt:lpstr>13. Sponsor Visiting Scholars to Work with You; They Often Have Writing Plans</vt:lpstr>
      <vt:lpstr>14. Try to Submit or Publish Your Paper Before the Conference</vt:lpstr>
      <vt:lpstr>15. Be Creative Somewhere  (e.g., unique model, figure, chart, etc.)</vt:lpstr>
      <vt:lpstr>Sidenote: Modify Your Environment (Find or Create Your Personal Sandbox)</vt:lpstr>
      <vt:lpstr>16. Try Not to Give Up: Persistence and Grit Wins the Day</vt:lpstr>
      <vt:lpstr>17. Be Polite and Thankful to the Journal or Book Chapter Editors</vt:lpstr>
      <vt:lpstr>18. Recap Reviewer Points and How You Attempted to Address Them</vt:lpstr>
      <vt:lpstr>19. Share Your Publication Efforts (e.g., Twitter, Facebook, LinkedIn, email, ResearchGate, Academia.edu, etc.)</vt:lpstr>
      <vt:lpstr>20. Celebrate Your Writing Accomplishments with Friends</vt:lpstr>
      <vt:lpstr>Audience Poll:  How many ideas did you get from this session?</vt:lpstr>
      <vt:lpstr>PowerPoint Presentation</vt:lpstr>
      <vt:lpstr>Final Poll: Share Three Words from this Session…? e.g., “I am happy!” and our “Minions are happy!”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"I Am Pleased To Inform You That..."</dc:title>
  <dc:creator>cjbonk</dc:creator>
  <cp:lastModifiedBy>Microsoft Office User</cp:lastModifiedBy>
  <cp:revision>100</cp:revision>
  <dcterms:modified xsi:type="dcterms:W3CDTF">2018-06-24T19:44:30Z</dcterms:modified>
</cp:coreProperties>
</file>