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11" r:id="rId5"/>
    <p:sldMasterId id="2147483728" r:id="rId6"/>
    <p:sldMasterId id="2147483743" r:id="rId7"/>
    <p:sldMasterId id="2147483770" r:id="rId8"/>
    <p:sldMasterId id="2147483794" r:id="rId9"/>
  </p:sldMasterIdLst>
  <p:notesMasterIdLst>
    <p:notesMasterId r:id="rId44"/>
  </p:notesMasterIdLst>
  <p:sldIdLst>
    <p:sldId id="275" r:id="rId10"/>
    <p:sldId id="278" r:id="rId11"/>
    <p:sldId id="263" r:id="rId12"/>
    <p:sldId id="264" r:id="rId13"/>
    <p:sldId id="260" r:id="rId14"/>
    <p:sldId id="307" r:id="rId15"/>
    <p:sldId id="281" r:id="rId16"/>
    <p:sldId id="288" r:id="rId17"/>
    <p:sldId id="284" r:id="rId18"/>
    <p:sldId id="286" r:id="rId19"/>
    <p:sldId id="287" r:id="rId20"/>
    <p:sldId id="274" r:id="rId21"/>
    <p:sldId id="279" r:id="rId22"/>
    <p:sldId id="285" r:id="rId23"/>
    <p:sldId id="272" r:id="rId24"/>
    <p:sldId id="289" r:id="rId25"/>
    <p:sldId id="293" r:id="rId26"/>
    <p:sldId id="290" r:id="rId27"/>
    <p:sldId id="291" r:id="rId28"/>
    <p:sldId id="295" r:id="rId29"/>
    <p:sldId id="294" r:id="rId30"/>
    <p:sldId id="273" r:id="rId31"/>
    <p:sldId id="297" r:id="rId32"/>
    <p:sldId id="296" r:id="rId33"/>
    <p:sldId id="292" r:id="rId34"/>
    <p:sldId id="298" r:id="rId35"/>
    <p:sldId id="299" r:id="rId36"/>
    <p:sldId id="300" r:id="rId37"/>
    <p:sldId id="303" r:id="rId38"/>
    <p:sldId id="301" r:id="rId39"/>
    <p:sldId id="302" r:id="rId40"/>
    <p:sldId id="304" r:id="rId41"/>
    <p:sldId id="305" r:id="rId42"/>
    <p:sldId id="27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SDL\First%20author\New\Writing\E-learn\Data%20analysis-first%20author%201-elear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SDL\First%20author\New\Writing\E-learn\Data%20analysis-first%20author%201-elear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Learner-Content</a:t>
            </a:r>
            <a:r>
              <a:rPr lang="en-US" sz="24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Interaction in MOOCs </a:t>
            </a:r>
            <a:r>
              <a:rPr lang="en-US" sz="2400" b="1" i="0" baseline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(out of 136)</a:t>
            </a:r>
            <a:endParaRPr lang="en-US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4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'Q11'!$H$24:$H$44</c:f>
              <c:strCache>
                <c:ptCount val="21"/>
                <c:pt idx="0">
                  <c:v>Virtual conferences and summits</c:v>
                </c:pt>
                <c:pt idx="1">
                  <c:v>Wiki-style documents</c:v>
                </c:pt>
                <c:pt idx="2">
                  <c:v>Instructor blogs</c:v>
                </c:pt>
                <c:pt idx="3">
                  <c:v>Learner blogs</c:v>
                </c:pt>
                <c:pt idx="4">
                  <c:v>Podcasts</c:v>
                </c:pt>
                <c:pt idx="5">
                  <c:v>Jobs aids and study guides</c:v>
                </c:pt>
                <c:pt idx="6">
                  <c:v>Mobile applications</c:v>
                </c:pt>
                <c:pt idx="7">
                  <c:v>Simulations and games</c:v>
                </c:pt>
                <c:pt idx="8">
                  <c:v>Social media (e.g., Facebook, Instagram, Snapchat, Twitter, Pinterest, etc.)</c:v>
                </c:pt>
                <c:pt idx="9">
                  <c:v>Popular media (e.g., news stories and videos)</c:v>
                </c:pt>
                <c:pt idx="10">
                  <c:v>Video examples (e.g., TED talks, YouTube, etc.)</c:v>
                </c:pt>
                <c:pt idx="11">
                  <c:v>Animations and other types of animated or interactive contents</c:v>
                </c:pt>
                <c:pt idx="12">
                  <c:v>Visuals (e.g., concept maps, diagrams, flowcharts, timelines, etc.)</c:v>
                </c:pt>
                <c:pt idx="13">
                  <c:v>Instructor lecture notes</c:v>
                </c:pt>
                <c:pt idx="14">
                  <c:v>PowerPoint and other presentation slides</c:v>
                </c:pt>
                <c:pt idx="15">
                  <c:v>Interactive assessments</c:v>
                </c:pt>
                <c:pt idx="16">
                  <c:v>Expert interviews</c:v>
                </c:pt>
                <c:pt idx="17">
                  <c:v>Practice quizzes and exams</c:v>
                </c:pt>
                <c:pt idx="18">
                  <c:v>Readings (including textbooks, literature, and scientific and technical reports)</c:v>
                </c:pt>
                <c:pt idx="19">
                  <c:v>Video lectures and tutorials</c:v>
                </c:pt>
                <c:pt idx="20">
                  <c:v>Discussion forums or threads</c:v>
                </c:pt>
              </c:strCache>
            </c:strRef>
          </c:cat>
          <c:val>
            <c:numRef>
              <c:f>'Q11'!$I$24:$I$44</c:f>
              <c:numCache>
                <c:formatCode>0</c:formatCode>
                <c:ptCount val="21"/>
                <c:pt idx="0">
                  <c:v>7</c:v>
                </c:pt>
                <c:pt idx="1">
                  <c:v>8</c:v>
                </c:pt>
                <c:pt idx="2">
                  <c:v>10</c:v>
                </c:pt>
                <c:pt idx="3">
                  <c:v>10</c:v>
                </c:pt>
                <c:pt idx="4">
                  <c:v>13</c:v>
                </c:pt>
                <c:pt idx="5">
                  <c:v>13</c:v>
                </c:pt>
                <c:pt idx="6">
                  <c:v>14</c:v>
                </c:pt>
                <c:pt idx="7">
                  <c:v>14</c:v>
                </c:pt>
                <c:pt idx="8">
                  <c:v>23</c:v>
                </c:pt>
                <c:pt idx="9">
                  <c:v>33</c:v>
                </c:pt>
                <c:pt idx="10">
                  <c:v>44</c:v>
                </c:pt>
                <c:pt idx="11">
                  <c:v>46</c:v>
                </c:pt>
                <c:pt idx="12">
                  <c:v>49</c:v>
                </c:pt>
                <c:pt idx="13">
                  <c:v>54</c:v>
                </c:pt>
                <c:pt idx="14">
                  <c:v>56</c:v>
                </c:pt>
                <c:pt idx="15">
                  <c:v>61</c:v>
                </c:pt>
                <c:pt idx="16">
                  <c:v>74</c:v>
                </c:pt>
                <c:pt idx="17">
                  <c:v>75</c:v>
                </c:pt>
                <c:pt idx="18">
                  <c:v>100</c:v>
                </c:pt>
                <c:pt idx="19">
                  <c:v>106</c:v>
                </c:pt>
                <c:pt idx="20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EC-4BEA-825F-E88B90B72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439637120"/>
        <c:axId val="-1311848304"/>
      </c:barChart>
      <c:catAx>
        <c:axId val="-1439637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-1311848304"/>
        <c:crosses val="autoZero"/>
        <c:auto val="1"/>
        <c:lblAlgn val="ctr"/>
        <c:lblOffset val="100"/>
        <c:noMultiLvlLbl val="0"/>
      </c:catAx>
      <c:valAx>
        <c:axId val="-1311848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3963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Delivery</a:t>
            </a:r>
            <a:r>
              <a:rPr lang="en-US" sz="2400" b="1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Format</a:t>
            </a:r>
            <a:endParaRPr lang="en-US" sz="2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'Q6'!$B$18:$B$23</c:f>
              <c:strCache>
                <c:ptCount val="6"/>
                <c:pt idx="0">
                  <c:v>Hybrid or blended type of MOOC</c:v>
                </c:pt>
                <c:pt idx="1">
                  <c:v>Other</c:v>
                </c:pt>
                <c:pt idx="2">
                  <c:v>Primarily learner/participant driven (i.e., cMOOC)</c:v>
                </c:pt>
                <c:pt idx="3">
                  <c:v>Self-paced</c:v>
                </c:pt>
                <c:pt idx="4">
                  <c:v>Instructor led with no additional teaching support</c:v>
                </c:pt>
                <c:pt idx="5">
                  <c:v>Instructor led with teaching assistants, moderators, and/or tutor support</c:v>
                </c:pt>
              </c:strCache>
            </c:strRef>
          </c:cat>
          <c:val>
            <c:numRef>
              <c:f>'Q6'!$C$18:$C$23</c:f>
              <c:numCache>
                <c:formatCode>0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23</c:v>
                </c:pt>
                <c:pt idx="3">
                  <c:v>23</c:v>
                </c:pt>
                <c:pt idx="4">
                  <c:v>32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78-41C5-9A24-73D072A71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315635760"/>
        <c:axId val="-1315627056"/>
      </c:barChart>
      <c:catAx>
        <c:axId val="-1315635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-1315627056"/>
        <c:crosses val="autoZero"/>
        <c:auto val="1"/>
        <c:lblAlgn val="ctr"/>
        <c:lblOffset val="100"/>
        <c:noMultiLvlLbl val="0"/>
      </c:catAx>
      <c:valAx>
        <c:axId val="-1315627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1563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54FE5-1696-4351-9FB0-753057D0B772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365B6-121B-4B71-A255-DC2B43AD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7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14335"/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Dhawa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Shah, Class Central</a:t>
            </a: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https://www.class-central.com/report/mooc-stats-2016/ </a:t>
            </a:r>
          </a:p>
          <a:p>
            <a:pPr defTabSz="914335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FCB27-2737-4645-940B-5852C7082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44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FCB27-2737-4645-940B-5852C7082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58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FCB27-2737-4645-940B-5852C7082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79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9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846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89832A-F86B-42B2-B93B-96DDEF4D01C4}" type="datetimeFigureOut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BF62369-CFE6-4AF6-B183-99CAD8DB5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565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827AD9-6050-4E0F-852D-3F788738CCB2}" type="datetimeFigureOut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1E9723-B3B1-4C30-A367-070096F7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368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30AA409-7A25-409D-B655-25ED289DB2FB}" type="datetimeFigureOut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8F8D8E-5F14-4805-BEBB-2A2A81BBA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261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118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062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399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183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568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539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0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463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555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108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090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99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69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6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34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66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5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73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1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03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01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2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91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BC51-C587-424A-AC1C-0924900CD633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4AD6-858D-4F73-B7A6-3E7B748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43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BC51-C587-424A-AC1C-0924900CD633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4AD6-858D-4F73-B7A6-3E7B748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9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BC51-C587-424A-AC1C-0924900CD633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4AD6-858D-4F73-B7A6-3E7B748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89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BC51-C587-424A-AC1C-0924900CD633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4AD6-858D-4F73-B7A6-3E7B748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71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BC51-C587-424A-AC1C-0924900CD633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4AD6-858D-4F73-B7A6-3E7B748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37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BC51-C587-424A-AC1C-0924900CD633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4AD6-858D-4F73-B7A6-3E7B748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69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BC51-C587-424A-AC1C-0924900CD633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4AD6-858D-4F73-B7A6-3E7B748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3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00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BC51-C587-424A-AC1C-0924900CD633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4AD6-858D-4F73-B7A6-3E7B748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874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BC51-C587-424A-AC1C-0924900CD633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4AD6-858D-4F73-B7A6-3E7B748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72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BC51-C587-424A-AC1C-0924900CD633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4AD6-858D-4F73-B7A6-3E7B748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09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BC51-C587-424A-AC1C-0924900CD633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4AD6-858D-4F73-B7A6-3E7B748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91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EABA1-740D-4830-AC8F-AB487F7EE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43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E4A4E-4160-4CD7-9DC4-CAE415D86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85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4DF69-0E98-4B15-82BE-9EDDB5545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50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3BDBC-1B53-4A25-80F4-9415D3A4A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6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5C9FF-ABD0-43F3-BE23-8A30B7643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18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52260-DE1D-4278-BB2F-C4F82FEF5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2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20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0A335-E3A9-4DE0-A60B-EA9BBD1F5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39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BCEC3-9C9D-4F31-ACD7-298151C7F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09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7AC61-178F-4036-BD83-4B46816E3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89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E3A94-1DE9-49F5-B601-C09C4CB40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586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627A5-8177-4BE2-ADAB-C4C2A9F64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437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EE467-CAF9-4B4F-B240-3C87E249C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43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DA1A9-A442-4E1C-9A82-D7F920D6A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692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FC80-AB7E-462B-B47F-4E1AB7818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10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E26AD-07A2-4E28-A269-39B71FAD8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518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AFA18-86E3-4B61-8BFE-FFC73AF7B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6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990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186E6-64E8-41D2-98A6-0DE7060A4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675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EA4DF-CFB2-4E66-845F-BC19C70CB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325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C44C-C099-4170-B34C-B67FD73C4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080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B27C7-A8BC-4364-880F-2232B6F98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563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A5F63-F2DF-4EDF-83AD-D1EBA6DFC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260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4E6F2-8E4A-4128-B63A-1118FF38B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559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A9BE5-2778-4B80-B964-A42ADFAC8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393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FC1C5-83F9-44FF-BF52-EA1542AFF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844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A2A9E-673C-417E-ACAA-1F219BC6B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879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EA63F-98E3-4BB8-92D7-6746A33CA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9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009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A6B72-87AB-4DF2-A715-BD4259B51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422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948BE-0D78-4B3F-BC6E-C882A6FEB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122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91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29A29-BABE-488A-8694-8A7686802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433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4935-1388-4D75-8DE3-FDE1FE60C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433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A28DED95-3275-4178-9F8F-07AC69AE8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147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8F832B0C-EC2C-4166-B716-28650D6C4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98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0B6D986E-E828-4284-A91A-CA1C5FFFA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449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13F3BF46-3592-4882-9115-6B0AC26F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516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758D781F-0339-4921-96F3-4B326A7CC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619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964B699C-7762-4C71-AAFD-3C6982D8F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1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05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AC83475B-DC68-46A3-BC7B-DAF8DE074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230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8E35776E-54FE-4795-9338-8B3F4E313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817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B9E512E2-5665-499D-998C-7753F6BE5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220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3D0404AE-7CA5-45BE-B366-C5907C336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510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A5D6C9F1-ADBF-49A2-952A-39FFD04EA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320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624272DF-3113-42A2-A15A-3BFCA6880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290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536A7347-A786-435E-B756-291BB9332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765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C5756F88-5ABF-4921-9443-7CE402350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291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03767" y="1676400"/>
            <a:ext cx="11186584" cy="4421188"/>
            <a:chOff x="238" y="1056"/>
            <a:chExt cx="5285" cy="2785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238" y="1056"/>
              <a:ext cx="5285" cy="1393"/>
              <a:chOff x="238" y="1056"/>
              <a:chExt cx="5285" cy="1393"/>
            </a:xfrm>
          </p:grpSpPr>
          <p:sp>
            <p:nvSpPr>
              <p:cNvPr id="14" name="Rectangle 2"/>
              <p:cNvSpPr>
                <a:spLocks noChangeArrowheads="1"/>
              </p:cNvSpPr>
              <p:nvPr/>
            </p:nvSpPr>
            <p:spPr bwMode="ltGray">
              <a:xfrm>
                <a:off x="243" y="1057"/>
                <a:ext cx="5272" cy="1391"/>
              </a:xfrm>
              <a:prstGeom prst="rect">
                <a:avLst/>
              </a:prstGeom>
              <a:solidFill>
                <a:srgbClr val="EAEAEA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sz="3200" b="1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5" name="Freeform 3"/>
              <p:cNvSpPr>
                <a:spLocks/>
              </p:cNvSpPr>
              <p:nvPr/>
            </p:nvSpPr>
            <p:spPr bwMode="ltGray">
              <a:xfrm>
                <a:off x="238" y="1056"/>
                <a:ext cx="5273" cy="1393"/>
              </a:xfrm>
              <a:custGeom>
                <a:avLst/>
                <a:gdLst>
                  <a:gd name="T0" fmla="*/ 5272 w 5273"/>
                  <a:gd name="T1" fmla="*/ 0 h 1393"/>
                  <a:gd name="T2" fmla="*/ 0 w 5273"/>
                  <a:gd name="T3" fmla="*/ 0 h 1393"/>
                  <a:gd name="T4" fmla="*/ 0 w 5273"/>
                  <a:gd name="T5" fmla="*/ 1392 h 139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0" y="0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Freeform 4"/>
              <p:cNvSpPr>
                <a:spLocks/>
              </p:cNvSpPr>
              <p:nvPr/>
            </p:nvSpPr>
            <p:spPr bwMode="ltGray">
              <a:xfrm>
                <a:off x="250" y="1056"/>
                <a:ext cx="5273" cy="1393"/>
              </a:xfrm>
              <a:custGeom>
                <a:avLst/>
                <a:gdLst>
                  <a:gd name="T0" fmla="*/ 5272 w 5273"/>
                  <a:gd name="T1" fmla="*/ 0 h 1393"/>
                  <a:gd name="T2" fmla="*/ 5272 w 5273"/>
                  <a:gd name="T3" fmla="*/ 1392 h 1393"/>
                  <a:gd name="T4" fmla="*/ 0 w 5273"/>
                  <a:gd name="T5" fmla="*/ 1392 h 139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5272" y="1392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240" y="3744"/>
              <a:ext cx="5281" cy="97"/>
              <a:chOff x="240" y="3744"/>
              <a:chExt cx="5281" cy="97"/>
            </a:xfrm>
          </p:grpSpPr>
          <p:sp>
            <p:nvSpPr>
              <p:cNvPr id="11" name="Rectangle 6"/>
              <p:cNvSpPr>
                <a:spLocks noChangeArrowheads="1"/>
              </p:cNvSpPr>
              <p:nvPr/>
            </p:nvSpPr>
            <p:spPr bwMode="ltGray">
              <a:xfrm>
                <a:off x="240" y="3744"/>
                <a:ext cx="5280" cy="96"/>
              </a:xfrm>
              <a:prstGeom prst="rect">
                <a:avLst/>
              </a:prstGeom>
              <a:solidFill>
                <a:srgbClr val="EAEAEA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sz="3200" b="1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ltGray">
              <a:xfrm>
                <a:off x="240" y="3744"/>
                <a:ext cx="5281" cy="97"/>
              </a:xfrm>
              <a:custGeom>
                <a:avLst/>
                <a:gdLst>
                  <a:gd name="T0" fmla="*/ 5280 w 5281"/>
                  <a:gd name="T1" fmla="*/ 0 h 97"/>
                  <a:gd name="T2" fmla="*/ 0 w 5281"/>
                  <a:gd name="T3" fmla="*/ 0 h 97"/>
                  <a:gd name="T4" fmla="*/ 0 w 5281"/>
                  <a:gd name="T5" fmla="*/ 96 h 9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ltGray">
              <a:xfrm>
                <a:off x="240" y="3744"/>
                <a:ext cx="5281" cy="97"/>
              </a:xfrm>
              <a:custGeom>
                <a:avLst/>
                <a:gdLst>
                  <a:gd name="T0" fmla="*/ 5280 w 5281"/>
                  <a:gd name="T1" fmla="*/ 0 h 97"/>
                  <a:gd name="T2" fmla="*/ 5280 w 5281"/>
                  <a:gd name="T3" fmla="*/ 96 h 97"/>
                  <a:gd name="T4" fmla="*/ 0 w 5281"/>
                  <a:gd name="T5" fmla="*/ 96 h 9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5280" y="96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338" y="1200"/>
              <a:ext cx="97" cy="1104"/>
              <a:chOff x="338" y="1200"/>
              <a:chExt cx="97" cy="1104"/>
            </a:xfrm>
          </p:grpSpPr>
          <p:sp useBgFill="1">
            <p:nvSpPr>
              <p:cNvPr id="8" name="Rectangle 7"/>
              <p:cNvSpPr>
                <a:spLocks noChangeArrowheads="1"/>
              </p:cNvSpPr>
              <p:nvPr/>
            </p:nvSpPr>
            <p:spPr bwMode="ltGray">
              <a:xfrm>
                <a:off x="338" y="1201"/>
                <a:ext cx="96" cy="1103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sz="3200" b="1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ltGray">
              <a:xfrm>
                <a:off x="338" y="1200"/>
                <a:ext cx="97" cy="1104"/>
              </a:xfrm>
              <a:custGeom>
                <a:avLst/>
                <a:gdLst>
                  <a:gd name="T0" fmla="*/ 0 w 97"/>
                  <a:gd name="T1" fmla="*/ 1103 h 1104"/>
                  <a:gd name="T2" fmla="*/ 96 w 97"/>
                  <a:gd name="T3" fmla="*/ 1103 h 1104"/>
                  <a:gd name="T4" fmla="*/ 96 w 97"/>
                  <a:gd name="T5" fmla="*/ 0 h 110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96" y="1103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ltGray">
              <a:xfrm>
                <a:off x="338" y="1200"/>
                <a:ext cx="97" cy="1104"/>
              </a:xfrm>
              <a:custGeom>
                <a:avLst/>
                <a:gdLst>
                  <a:gd name="T0" fmla="*/ 0 w 97"/>
                  <a:gd name="T1" fmla="*/ 1103 h 1104"/>
                  <a:gd name="T2" fmla="*/ 0 w 97"/>
                  <a:gd name="T3" fmla="*/ 0 h 1104"/>
                  <a:gd name="T4" fmla="*/ 96 w 97"/>
                  <a:gd name="T5" fmla="*/ 0 h 110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08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115484" y="21336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4038600"/>
            <a:ext cx="8534400" cy="17526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dt" sz="quarter" idx="10"/>
          </p:nvPr>
        </p:nvSpPr>
        <p:spPr>
          <a:xfrm>
            <a:off x="5080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CEE73-46D8-4498-BD56-6E55507A4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902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114FD-133A-492C-9951-374DAB8F6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68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446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318E4-C969-4ADB-A548-5C421DE85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682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752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752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A49EC-D9A4-404B-A802-BA9043C9B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457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87753-47F7-49E9-A7E7-8B1F9E8E7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717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D2A07-55BC-41B7-A342-2B74496B4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219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3AAF6-060E-4B7C-AD0B-A6CEC8480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096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0CDC3-8FC0-421E-B448-F684696A9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510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4AC37-F7F7-45B4-BC71-B84A09538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166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1C638-E1A0-45E5-9BC9-30CB595EC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323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0" y="342900"/>
            <a:ext cx="2590800" cy="552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342900"/>
            <a:ext cx="7569200" cy="552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027CC-5DDD-423B-B7D0-6FFAEE35E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406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342900"/>
            <a:ext cx="103632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17600" y="17526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4A05D-A22B-4468-8953-0FEB6D1EE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660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342900"/>
            <a:ext cx="103632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7526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7526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C533C-4425-4631-9FD0-E3DCBD756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913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6EA98-0277-47AA-BEDB-F56231A84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186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37B974B-A1DE-46E7-9694-5085BC9E9562}" type="datetimeFigureOut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68FDB3-E056-4186-890A-A97BC8A5C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271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2FEFDD-9517-442A-BFDC-08057E161A6D}" type="datetimeFigureOut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713EA5-5693-4495-97CA-E936A417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261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72C0B6C-5558-4D35-988B-EA3A0C1001FB}" type="datetimeFigureOut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E64295-2D25-4F3D-A765-E714FEAA1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339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78DCFC-1A48-45A9-91B1-5C23622D59CB}" type="datetimeFigureOut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3DF7E8D-1301-4289-89FB-B03DB788C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675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D80322B-E2D8-404C-9B5D-20EB701C2B09}" type="datetimeFigureOut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1AC3E9-2364-4B54-92BA-3838210A8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005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33B2F3-C3C4-4917-9651-08EA038D0B4E}" type="datetimeFigureOut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B3ABDF-FD52-4880-BE01-0EC973A9F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174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677B35-3DF9-498F-AA50-A98FA12246DF}" type="datetimeFigureOut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F9080A-D36F-4F6C-9E9D-6120E7C11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04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BF7AB3-67D7-4999-99C8-32B055F33D40}" type="datetimeFigureOut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7C315D-A219-4096-A785-01FF14183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5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A3099-4052-44CA-AB77-D93AC19E6FEF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6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10/19/2017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9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BC51-C587-424A-AC1C-0924900CD633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24AD6-858D-4F73-B7A6-3E7B748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0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fld id="{1A5CADD7-3335-4870-B3D1-0E44B36121F3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2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7EBF1E-7747-4CED-B828-BEDF6493E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8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5C32EB-748D-4696-A629-4EF57163663A}" type="slidenum">
              <a:rPr lang="en-US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1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342900"/>
            <a:ext cx="10363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752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32301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32301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C65F99-E6A2-411D-90A8-9005CDB1ABF4}" type="slidenum">
              <a:rPr 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05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u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22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A61CA49-B2AF-4ED9-85EC-8A57D1FB872C}" type="datetimeFigureOut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7F840B0-81FF-447B-8482-B77341343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0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A3099-4052-44CA-AB77-D93AC19E6FEF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cjbonk@indiana.edu" TargetMode="Externa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errya.edublogs.org/2013/06/24/moocs-and-distance-education-institutions/" TargetMode="External"/><Relationship Id="rId2" Type="http://schemas.openxmlformats.org/officeDocument/2006/relationships/hyperlink" Target="http://terrya.edublogs.org/2013/06/24/moocs-and-distance-education-institutions/#_ENREF_12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highered.com/blogs/globalhighered/mapping-courseras-global-footprint" TargetMode="External"/><Relationship Id="rId2" Type="http://schemas.openxmlformats.org/officeDocument/2006/relationships/hyperlink" Target="http://mfeldstein.com/emerging-student-patterns-in-moocs-a-revised-graphical-view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p.chs.harvard.edu/sunoikisis/2016/01/13/mapping-a-mooc-reveals-global-patterns-in-student-engagement-che/" TargetMode="External"/><Relationship Id="rId2" Type="http://schemas.openxmlformats.org/officeDocument/2006/relationships/hyperlink" Target="http://mfeldstein.com/emerging-student-patterns-in-moocs-a-revised-graphical-view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hyperlink" Target="http://www.chronicle.com/img/photos/biz/TotalEnrollment_hex-01.pn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learnhero.com/moocs-completion-rates/" TargetMode="External"/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insidehighered.com/blogs/just-visiting/moocs-are-dead-whats-next-uh-oh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tec-variety.com/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moocsbook.com/" TargetMode="Externa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mailto:curt@worldisopen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class-central.com/report/mooc-providers-lis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class-central.com/report/mooc-providers-list/" TargetMode="External"/><Relationship Id="rId1" Type="http://schemas.openxmlformats.org/officeDocument/2006/relationships/slideLayout" Target="../slideLayouts/slideLayout10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forbes.com/sites/joshbersin/2016/01/05/use-of-moocs-and-online-education-is-exploding-heres-why/#290acdda7f09" TargetMode="External"/><Relationship Id="rId1" Type="http://schemas.openxmlformats.org/officeDocument/2006/relationships/slideLayout" Target="../slideLayouts/slideLayout9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nicolamorris/" TargetMode="External"/><Relationship Id="rId2" Type="http://schemas.openxmlformats.org/officeDocument/2006/relationships/hyperlink" Target="http://mfeldstein.com/emerging-student-patterns-in-moocs-a-revised-graphical-view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feldstein.com/emerging-student-patterns-in-moocs-a-revised-graphical-view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80945" y="560630"/>
            <a:ext cx="10013795" cy="2352075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Discussion: 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Clustered Patterns of Learning Engagement in MOOCs and Their Effects on Teaching Presence and Persistence</a:t>
            </a:r>
            <a:b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by: </a:t>
            </a:r>
            <a:r>
              <a:rPr lang="en-US" sz="3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Jeonji</a:t>
            </a:r>
            <a:r>
              <a:rPr lang="en-US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Jung &amp; </a:t>
            </a:r>
            <a:r>
              <a:rPr lang="en-US" sz="3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Jeongmin</a:t>
            </a:r>
            <a:r>
              <a:rPr lang="en-US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Lee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971" y="3120385"/>
            <a:ext cx="10136458" cy="912016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altLang="en-US" sz="2800" b="1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Curt Bonk, Indiana University, </a:t>
            </a:r>
            <a:r>
              <a:rPr lang="en-US" altLang="en-US" sz="2800" b="1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cjbonk@indiana.edu</a:t>
            </a:r>
            <a:endParaRPr lang="en-US" altLang="en-US" sz="2800" b="1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10, 2017</a:t>
            </a:r>
          </a:p>
        </p:txBody>
      </p:sp>
      <p:sp>
        <p:nvSpPr>
          <p:cNvPr id="176132" name="AutoShape 11" descr="http://www.trainingshare.com/images/thesepics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207A39-89EE-40E1-9A65-A67BC519B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367" y="4288228"/>
            <a:ext cx="3857625" cy="256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873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C3200-08BE-434B-9316-3FFF512F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Issue #1: Low Participation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15EF6-1169-4C73-9FBD-AEE4C0E7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547C-D32D-4A6F-8C9C-67D434304BD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AE5C34-B575-47BD-9022-3E7C6F916885}"/>
              </a:ext>
            </a:extLst>
          </p:cNvPr>
          <p:cNvSpPr txBox="1"/>
          <p:nvPr/>
        </p:nvSpPr>
        <p:spPr>
          <a:xfrm>
            <a:off x="1583474" y="5582702"/>
            <a:ext cx="9556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1.  Student activity patterns in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xMOOC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tooltip="Hill, 2013 #2840"/>
              </a:rPr>
              <a:t>Hill, 2013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(Cited in Terry Anderson (2014, June 24, MOOCs and Distance Education Institutions.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http://terrya.edublogs.org/2013/06/24/moocs-and-distance-education-institutions/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4DFD25-33E7-47AC-B97F-097095165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04" y="1914525"/>
            <a:ext cx="4703992" cy="341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5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C3200-08BE-434B-9316-3FFF512F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Issue #1: Participation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15EF6-1169-4C73-9FBD-AEE4C0E7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547C-D32D-4A6F-8C9C-67D434304BD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AE5C34-B575-47BD-9022-3E7C6F916885}"/>
              </a:ext>
            </a:extLst>
          </p:cNvPr>
          <p:cNvSpPr txBox="1"/>
          <p:nvPr/>
        </p:nvSpPr>
        <p:spPr>
          <a:xfrm>
            <a:off x="2180992" y="5677138"/>
            <a:ext cx="83745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Mapping Coursera's Global Footprint</a:t>
            </a:r>
          </a:p>
          <a:p>
            <a:r>
              <a:rPr lang="en-US" sz="1400" b="1" dirty="0"/>
              <a:t>Kris </a:t>
            </a:r>
            <a:r>
              <a:rPr lang="en-US" sz="1400" b="1" dirty="0" err="1"/>
              <a:t>Olds</a:t>
            </a:r>
            <a:r>
              <a:rPr lang="en-US" sz="1400" b="1" dirty="0"/>
              <a:t>, November 19,. 2013, Inside Higher Ed</a:t>
            </a:r>
            <a:endParaRPr lang="en-US" sz="1400" b="1" dirty="0">
              <a:hlinkClick r:id="rId2"/>
            </a:endParaRPr>
          </a:p>
          <a:p>
            <a:r>
              <a:rPr lang="en-US" sz="1400" b="1" dirty="0">
                <a:hlinkClick r:id="rId3"/>
              </a:rPr>
              <a:t>https://www.insidehighered.com/blogs/globalhighered/mapping-courseras-global-footprint</a:t>
            </a:r>
            <a:r>
              <a:rPr lang="en-US" sz="1400" b="1" dirty="0"/>
              <a:t> 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ED70ED-E6F5-45F6-9E53-CA827386B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484" y="1804424"/>
            <a:ext cx="6685032" cy="374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06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928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Findings (Zhu, Bonk, &amp; Sari, 2017)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38200" y="1470025"/>
            <a:ext cx="10744200" cy="317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0547C-D32D-4A6F-8C9C-67D434304BD9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838201" y="1508759"/>
          <a:ext cx="11163300" cy="52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1"/>
    </mc:Choice>
    <mc:Fallback xmlns="">
      <p:transition spd="slow" advTm="2586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itle 1"/>
          <p:cNvSpPr>
            <a:spLocks noGrp="1"/>
          </p:cNvSpPr>
          <p:nvPr>
            <p:ph type="title"/>
          </p:nvPr>
        </p:nvSpPr>
        <p:spPr>
          <a:xfrm>
            <a:off x="1405053" y="476714"/>
            <a:ext cx="8987883" cy="2171700"/>
          </a:xfrm>
        </p:spPr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Issue #2. Dropout (i.e., retention) Concerns</a:t>
            </a:r>
            <a:b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MOOCs @ Edinburgh 2013– Report #1</a:t>
            </a:r>
            <a:endParaRPr lang="en-US" altLang="en-US" sz="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962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4" t="13617" r="13948" b="6194"/>
          <a:stretch>
            <a:fillRect/>
          </a:stretch>
        </p:blipFill>
        <p:spPr bwMode="auto">
          <a:xfrm>
            <a:off x="1524000" y="2508173"/>
            <a:ext cx="6826250" cy="420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52692"/>
            <a:ext cx="3065678" cy="159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008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C3200-08BE-434B-9316-3FFF512F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Issue #3: Cultural Diversity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15EF6-1169-4C73-9FBD-AEE4C0E7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547C-D32D-4A6F-8C9C-67D434304BD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AE5C34-B575-47BD-9022-3E7C6F916885}"/>
              </a:ext>
            </a:extLst>
          </p:cNvPr>
          <p:cNvSpPr txBox="1"/>
          <p:nvPr/>
        </p:nvSpPr>
        <p:spPr>
          <a:xfrm>
            <a:off x="2180992" y="5677138"/>
            <a:ext cx="83745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Mapping a MOOC Reveals Global Patterns in Student Engagement (CHE), </a:t>
            </a:r>
          </a:p>
          <a:p>
            <a:r>
              <a:rPr lang="en-US" sz="1400" b="1" dirty="0"/>
              <a:t>Anthony C. Robinson, January 11, 2016</a:t>
            </a:r>
            <a:endParaRPr lang="en-US" sz="1400" b="1" dirty="0">
              <a:hlinkClick r:id="rId2"/>
            </a:endParaRPr>
          </a:p>
          <a:p>
            <a:r>
              <a:rPr lang="en-US" sz="1400" b="1" dirty="0">
                <a:hlinkClick r:id="rId3"/>
              </a:rPr>
              <a:t>https://wp.chs.harvard.edu/sunoikisis/2016/01/13/mapping-a-mooc-reveals-global-patterns-in-student-engagement-che/</a:t>
            </a:r>
            <a:r>
              <a:rPr lang="en-US" sz="1400" b="1" dirty="0"/>
              <a:t> </a:t>
            </a:r>
          </a:p>
          <a:p>
            <a:r>
              <a:rPr lang="en-US" sz="1400" dirty="0">
                <a:hlinkClick r:id="rId4"/>
              </a:rPr>
              <a:t>http://www.chronicle.com/img/photos/biz/TotalEnrollment_hex-01.png</a:t>
            </a:r>
            <a:r>
              <a:rPr lang="en-US" sz="14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1643EB-053B-4797-B77A-98A9FDF60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825625"/>
            <a:ext cx="6858010" cy="374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06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2029" y="528810"/>
            <a:ext cx="10862630" cy="112372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 Focus of MOOC Research</a:t>
            </a: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(2014-2017) (Zhu, Sari, &amp; Lee, 2017)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9" y="1839816"/>
            <a:ext cx="8781070" cy="50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75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2790" y="464208"/>
            <a:ext cx="11132634" cy="20782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10, 2017</a:t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Clustered Patterns of Learning Engagement in MOOCs and Their Effects on Teaching Presence and Persistence</a:t>
            </a:r>
            <a:b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By: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Jeonji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Jung &amp;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Jeongmin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Lee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98F4B-57F5-4BA9-97C1-65366C594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054" y="2865863"/>
            <a:ext cx="9668107" cy="326030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“…as the learners in MOOCs are usually allowed a lot of 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autonomy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there has been raised the necessity to examine the different patterns of participants in engaging in MOOCs and construct the personalized instructional strategies based on the patterns”</a:t>
            </a:r>
          </a:p>
        </p:txBody>
      </p:sp>
    </p:spTree>
    <p:extLst>
      <p:ext uri="{BB962C8B-B14F-4D97-AF65-F5344CB8AC3E}">
        <p14:creationId xmlns:p14="http://schemas.microsoft.com/office/powerpoint/2010/main" val="3937518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2790" y="464208"/>
            <a:ext cx="11132634" cy="20782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10, 2017</a:t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Concerns and Comments #1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98F4B-57F5-4BA9-97C1-65366C594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053" y="2542477"/>
            <a:ext cx="9668107" cy="32603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determines the level of learner autonomy?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is autonomy determined here?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is it just assumed?</a:t>
            </a:r>
          </a:p>
        </p:txBody>
      </p:sp>
    </p:spTree>
    <p:extLst>
      <p:ext uri="{BB962C8B-B14F-4D97-AF65-F5344CB8AC3E}">
        <p14:creationId xmlns:p14="http://schemas.microsoft.com/office/powerpoint/2010/main" val="1764475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2790" y="464208"/>
            <a:ext cx="11132634" cy="20782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10, 2017</a:t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Clustered Patterns of Learning Engagement in MOOCs and Their Effects on Teaching Presence and Persistence</a:t>
            </a:r>
            <a:b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By: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Jeonji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Jung &amp;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Jeongmin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Lee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98F4B-57F5-4BA9-97C1-65366C594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054" y="2865863"/>
            <a:ext cx="9668107" cy="326030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“…the purpose of this study is to cluster the learners’ multidimensional engagement in MOOCs to provide customized treatment for each cluster..”</a:t>
            </a:r>
          </a:p>
        </p:txBody>
      </p:sp>
    </p:spTree>
    <p:extLst>
      <p:ext uri="{BB962C8B-B14F-4D97-AF65-F5344CB8AC3E}">
        <p14:creationId xmlns:p14="http://schemas.microsoft.com/office/powerpoint/2010/main" val="2867959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2790" y="464208"/>
            <a:ext cx="11132634" cy="20782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10, 2017</a:t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Clustered Patterns of Learning Engagement in MOOCs and Their Effects on Teaching Presence and Persistence</a:t>
            </a:r>
            <a:b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By: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Jeonji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Jung &amp;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Jeongmin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Lee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98F4B-57F5-4BA9-97C1-65366C594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054" y="2865863"/>
            <a:ext cx="9668107" cy="326030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“…this study was to investigate the differences of each cluster on learning persistence..”</a:t>
            </a:r>
          </a:p>
        </p:txBody>
      </p:sp>
    </p:spTree>
    <p:extLst>
      <p:ext uri="{BB962C8B-B14F-4D97-AF65-F5344CB8AC3E}">
        <p14:creationId xmlns:p14="http://schemas.microsoft.com/office/powerpoint/2010/main" val="419728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Title 3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458200" cy="2819400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Audience Poll: </a:t>
            </a:r>
            <a:br>
              <a:rPr lang="en-US" altLang="en-US" sz="36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Have you ever dropped a MOOC?</a:t>
            </a:r>
            <a:br>
              <a:rPr lang="en-US" altLang="en-US" sz="3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Have you ever completed a MOOC?</a:t>
            </a:r>
            <a:br>
              <a:rPr lang="en-US" altLang="en-US" sz="36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http://elearnhero.com/moocs-completion-rates/</a:t>
            </a:r>
            <a:r>
              <a:rPr lang="en-US" altLang="en-US" sz="2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915" t="37645" r="6861" b="17247"/>
          <a:stretch/>
        </p:blipFill>
        <p:spPr>
          <a:xfrm>
            <a:off x="1963366" y="3200400"/>
            <a:ext cx="837751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64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2790" y="464208"/>
            <a:ext cx="11132634" cy="20782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10, 2017</a:t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Clustered Patterns of Learning Engagement in MOOCs and Their Effects on Teaching Presence and Persistence</a:t>
            </a:r>
            <a:b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By: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Jeonji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Jung &amp;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Jeongmin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Lee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98F4B-57F5-4BA9-97C1-65366C594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054" y="2865863"/>
            <a:ext cx="9668107" cy="326030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“…the participants in this study were 179 learners who took the course called 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Storytelling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K-MOOC (Korean-Massive Open Online Courses) in Fall 2016..”</a:t>
            </a:r>
          </a:p>
        </p:txBody>
      </p:sp>
    </p:spTree>
    <p:extLst>
      <p:ext uri="{BB962C8B-B14F-4D97-AF65-F5344CB8AC3E}">
        <p14:creationId xmlns:p14="http://schemas.microsoft.com/office/powerpoint/2010/main" val="3995175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2790" y="464208"/>
            <a:ext cx="11132634" cy="20782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10, 2017</a:t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Concerns and Comments #2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98F4B-57F5-4BA9-97C1-65366C594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053" y="2542477"/>
            <a:ext cx="9668107" cy="326030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170 learners enough for generalizations?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if they had taken an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cMOOC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Might the personal interest and internal motivation change?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Self-report data.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Convenience sampling.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76.5% were female.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were university students age 20-29.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41% had prior experience with MOOCs.</a:t>
            </a:r>
          </a:p>
        </p:txBody>
      </p:sp>
    </p:spTree>
    <p:extLst>
      <p:ext uri="{BB962C8B-B14F-4D97-AF65-F5344CB8AC3E}">
        <p14:creationId xmlns:p14="http://schemas.microsoft.com/office/powerpoint/2010/main" val="2824822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330" y="399288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 (Zhu, Bonk, &amp; Sari, 2017)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38200" y="1470025"/>
            <a:ext cx="10744200" cy="317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0547C-D32D-4A6F-8C9C-67D434304BD9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071563" y="1724851"/>
          <a:ext cx="10401300" cy="4793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226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95"/>
    </mc:Choice>
    <mc:Fallback xmlns="">
      <p:transition spd="slow" advTm="1969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2790" y="464208"/>
            <a:ext cx="11132634" cy="20782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10, 2017</a:t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Clustered Patterns of Learning Engagement in MOOCs and Their Effects on Teaching Presence and Persistence</a:t>
            </a:r>
            <a:b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By: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Jeonji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Jung &amp;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Jeongmin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Lee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98F4B-57F5-4BA9-97C1-65366C594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054" y="2865863"/>
            <a:ext cx="9668107" cy="32603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 validity from 4 educational technology experts.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Cronbach’s alpha (internal consistency of the items is strong)</a:t>
            </a:r>
          </a:p>
        </p:txBody>
      </p:sp>
    </p:spTree>
    <p:extLst>
      <p:ext uri="{BB962C8B-B14F-4D97-AF65-F5344CB8AC3E}">
        <p14:creationId xmlns:p14="http://schemas.microsoft.com/office/powerpoint/2010/main" val="3561251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2790" y="464208"/>
            <a:ext cx="11132634" cy="20782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10, 2017</a:t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Concerns and Comments #3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98F4B-57F5-4BA9-97C1-65366C594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053" y="2542477"/>
            <a:ext cx="9668107" cy="32603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is the instrument used?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were some of the items?</a:t>
            </a:r>
          </a:p>
        </p:txBody>
      </p:sp>
    </p:spTree>
    <p:extLst>
      <p:ext uri="{BB962C8B-B14F-4D97-AF65-F5344CB8AC3E}">
        <p14:creationId xmlns:p14="http://schemas.microsoft.com/office/powerpoint/2010/main" val="3943697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2790" y="464208"/>
            <a:ext cx="11132634" cy="20782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10, 2017</a:t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Clustered Patterns of Learning Engagement in MOOCs and Their Effects on Teaching Presence and Persistence</a:t>
            </a:r>
            <a:b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By: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Jeonji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Jung &amp;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Jeongmin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Lee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98F4B-57F5-4BA9-97C1-65366C594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054" y="2865863"/>
            <a:ext cx="9668107" cy="326030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“…this study aims to provide specific implications for instructional and learning strategies that can be utilized to facilitate learning engagement and persistence in MOOCs...”</a:t>
            </a:r>
          </a:p>
        </p:txBody>
      </p:sp>
    </p:spTree>
    <p:extLst>
      <p:ext uri="{BB962C8B-B14F-4D97-AF65-F5344CB8AC3E}">
        <p14:creationId xmlns:p14="http://schemas.microsoft.com/office/powerpoint/2010/main" val="2901993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2790" y="464208"/>
            <a:ext cx="11132634" cy="20782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10, 2017</a:t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Clustered Patterns of Learning Engagement in MOOCs and Their Effects on Teaching Presence and Persistence</a:t>
            </a:r>
            <a:b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By: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Jeonji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Jung &amp;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Jeongmin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Lee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98F4B-57F5-4BA9-97C1-65366C594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054" y="2865863"/>
            <a:ext cx="9668107" cy="326030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Cluster 1: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Cluster 2: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DOers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Cluster 3: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THINKers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898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2790" y="464208"/>
            <a:ext cx="11132634" cy="20782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10, 2017</a:t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Concerns and Comments #4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98F4B-57F5-4BA9-97C1-65366C594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053" y="2542477"/>
            <a:ext cx="9668107" cy="32603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right word? How about “committed achievers”?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these the only 3 clusters? What about learning repeaters, learning socializers, learning experimenters? </a:t>
            </a:r>
          </a:p>
        </p:txBody>
      </p:sp>
    </p:spTree>
    <p:extLst>
      <p:ext uri="{BB962C8B-B14F-4D97-AF65-F5344CB8AC3E}">
        <p14:creationId xmlns:p14="http://schemas.microsoft.com/office/powerpoint/2010/main" val="4122651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2790" y="464208"/>
            <a:ext cx="11132634" cy="20782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10, 2017</a:t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Clustered Patterns of Learning Engagement in MOOCs and Their Effects on Teaching Presence and Persistence</a:t>
            </a:r>
            <a:b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By: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Jeonji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Jung &amp;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Jeongmin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Lee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98F4B-57F5-4BA9-97C1-65366C594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054" y="2865863"/>
            <a:ext cx="9668107" cy="326030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Cluster 1: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pursue personal interest and internal motivation.</a:t>
            </a:r>
          </a:p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Cluster 2: Doers want to earn academic credit.</a:t>
            </a:r>
          </a:p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Cluster 3: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THINKers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want to supplement and further their study; they also want to prepare for exams or job interviews.</a:t>
            </a:r>
          </a:p>
        </p:txBody>
      </p:sp>
    </p:spTree>
    <p:extLst>
      <p:ext uri="{BB962C8B-B14F-4D97-AF65-F5344CB8AC3E}">
        <p14:creationId xmlns:p14="http://schemas.microsoft.com/office/powerpoint/2010/main" val="2950076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2790" y="464208"/>
            <a:ext cx="11132634" cy="20782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10, 2017</a:t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Clustered Patterns of Learning Engagement in MOOCs and Their Effects on Teaching Presence and Persistence</a:t>
            </a:r>
            <a:b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By: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Jeonji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Jung &amp;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Jeongmin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Lee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98F4B-57F5-4BA9-97C1-65366C594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054" y="2865863"/>
            <a:ext cx="9668107" cy="326030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Cluster 1: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high on all areas of learning engagement.</a:t>
            </a:r>
          </a:p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Cluster 2: Doers watched more videos and updated their opinions; i.e., they “did” stuff.</a:t>
            </a:r>
          </a:p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Cluster 3: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THINKers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high in cognitive engagement.</a:t>
            </a:r>
          </a:p>
        </p:txBody>
      </p:sp>
    </p:spTree>
    <p:extLst>
      <p:ext uri="{BB962C8B-B14F-4D97-AF65-F5344CB8AC3E}">
        <p14:creationId xmlns:p14="http://schemas.microsoft.com/office/powerpoint/2010/main" val="409970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4382" y="381000"/>
            <a:ext cx="8132618" cy="3581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 11, 2017</a:t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MOOCs Are "Dead." What's Next? Uh-oh. One overhyped technology fades as another surges.</a:t>
            </a:r>
            <a:b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Warner, Inside Higher Ed</a:t>
            </a:r>
            <a:b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https://www.insidehighered.com/blogs/just-visiting/moocs-are-dead-whats-next-uh-oh</a:t>
            </a:r>
            <a:r>
              <a:rPr lang="en-US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166" t="16754" r="41667" b="18600"/>
          <a:stretch/>
        </p:blipFill>
        <p:spPr>
          <a:xfrm>
            <a:off x="4419600" y="4038600"/>
            <a:ext cx="330272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9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2790" y="464208"/>
            <a:ext cx="11132634" cy="20782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10, 2017</a:t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Clustered Patterns of Learning Engagement in MOOCs and Their Effects on Teaching Presence and Persistence</a:t>
            </a:r>
            <a:b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By: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Jeonji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Jung &amp;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Jeongmin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Lee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98F4B-57F5-4BA9-97C1-65366C594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054" y="2865863"/>
            <a:ext cx="9668107" cy="326030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“This study conducted one-way ANOVA twice to examine the differences of each cluster on teaching presence and learning persistence...”</a:t>
            </a:r>
          </a:p>
        </p:txBody>
      </p:sp>
    </p:spTree>
    <p:extLst>
      <p:ext uri="{BB962C8B-B14F-4D97-AF65-F5344CB8AC3E}">
        <p14:creationId xmlns:p14="http://schemas.microsoft.com/office/powerpoint/2010/main" val="1539175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2790" y="464208"/>
            <a:ext cx="11132634" cy="20782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10, 2017</a:t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Concerns and Comments #5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98F4B-57F5-4BA9-97C1-65366C594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053" y="2542477"/>
            <a:ext cx="9668107" cy="32603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was teaching presence measured?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was learning persistence measured?</a:t>
            </a:r>
          </a:p>
        </p:txBody>
      </p:sp>
    </p:spTree>
    <p:extLst>
      <p:ext uri="{BB962C8B-B14F-4D97-AF65-F5344CB8AC3E}">
        <p14:creationId xmlns:p14="http://schemas.microsoft.com/office/powerpoint/2010/main" val="2241575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2790" y="464208"/>
            <a:ext cx="11132634" cy="20782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10, 2017</a:t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Clustered Patterns of Learning Engagement in MOOCs and Their Effects on Teaching Presence and Persistence</a:t>
            </a:r>
            <a:b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By: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Jeonji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Jung &amp;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Jeongmin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Lee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98F4B-57F5-4BA9-97C1-65366C594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054" y="2865863"/>
            <a:ext cx="9668107" cy="326030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“…for more effective customized feedback, there is a need to develop a prediction model for each cluster and suggest individual feedback in detail...”</a:t>
            </a:r>
          </a:p>
        </p:txBody>
      </p:sp>
    </p:spTree>
    <p:extLst>
      <p:ext uri="{BB962C8B-B14F-4D97-AF65-F5344CB8AC3E}">
        <p14:creationId xmlns:p14="http://schemas.microsoft.com/office/powerpoint/2010/main" val="1076744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F4225-03D7-4387-A8C4-DDA130A13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46" y="798745"/>
            <a:ext cx="109728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Next?</a:t>
            </a:r>
          </a:p>
        </p:txBody>
      </p:sp>
      <p:pic>
        <p:nvPicPr>
          <p:cNvPr id="4" name="Picture 9" descr="http://www.techpin.com/wp-content/uploads/2008/11/ibm-future-of-technology-predictions.jpg">
            <a:extLst>
              <a:ext uri="{FF2B5EF4-FFF2-40B4-BE49-F238E27FC236}">
                <a16:creationId xmlns:a16="http://schemas.microsoft.com/office/drawing/2014/main" id="{301EEA69-7571-4B8D-8C02-6C67D5F04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0204" y="2211041"/>
            <a:ext cx="6948410" cy="464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 result for what's next">
            <a:extLst>
              <a:ext uri="{FF2B5EF4-FFF2-40B4-BE49-F238E27FC236}">
                <a16:creationId xmlns:a16="http://schemas.microsoft.com/office/drawing/2014/main" id="{E609D410-6E8B-4B92-9D37-650B695ED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68" y="2399409"/>
            <a:ext cx="4397297" cy="270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222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Title 1"/>
          <p:cNvSpPr>
            <a:spLocks noGrp="1"/>
          </p:cNvSpPr>
          <p:nvPr>
            <p:ph type="title"/>
          </p:nvPr>
        </p:nvSpPr>
        <p:spPr>
          <a:xfrm>
            <a:off x="1170878" y="914665"/>
            <a:ext cx="10058400" cy="2571750"/>
          </a:xfrm>
        </p:spPr>
        <p:txBody>
          <a:bodyPr/>
          <a:lstStyle/>
          <a:p>
            <a:r>
              <a:rPr lang="en-US" altLang="en-US" sz="44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Any Questions or Comments?</a:t>
            </a:r>
            <a:br>
              <a:rPr lang="en-US" altLang="en-US" sz="2800" b="1" dirty="0">
                <a:solidFill>
                  <a:schemeClr val="tx1"/>
                </a:solidFill>
                <a:latin typeface="Tahoma" panose="020B0604030504040204" pitchFamily="34" charset="0"/>
              </a:rPr>
            </a:br>
            <a:br>
              <a:rPr lang="en-US" sz="2400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400" b="1" dirty="0" err="1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MOOCsBook</a:t>
            </a:r>
            <a:r>
              <a:rPr lang="en-US" sz="2400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en-US" sz="2400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  <a:hlinkClick r:id="rId2"/>
              </a:rPr>
              <a:t>http://moocsbook.com/</a:t>
            </a:r>
            <a:r>
              <a:rPr lang="en-US" sz="2400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en-US" altLang="en-US" sz="2100" b="1" dirty="0">
                <a:solidFill>
                  <a:srgbClr val="FF0000"/>
                </a:solidFill>
                <a:latin typeface="Tahoma" panose="020B0604030504040204" pitchFamily="34" charset="0"/>
              </a:rPr>
            </a:br>
            <a:r>
              <a:rPr lang="en-US" altLang="en-US" sz="21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Slides at: TrainingShare.com</a:t>
            </a:r>
            <a:br>
              <a:rPr lang="en-US" altLang="en-US" sz="21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1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Papers: PublicationShare.com</a:t>
            </a:r>
            <a:br>
              <a:rPr lang="en-US" altLang="en-US" sz="21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100" b="1" dirty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Free book:  </a:t>
            </a:r>
            <a:r>
              <a:rPr lang="en-US" altLang="en-US" sz="2100" b="1" dirty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http://tec-variety.com/</a:t>
            </a:r>
            <a:r>
              <a:rPr lang="en-US" altLang="en-US" sz="2100" b="1" dirty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altLang="en-US" sz="2100" b="1" dirty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100" b="1" dirty="0">
                <a:solidFill>
                  <a:srgbClr val="FF33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Email: </a:t>
            </a:r>
            <a:r>
              <a:rPr lang="en-US" altLang="en-US" sz="2100" b="1" dirty="0">
                <a:solidFill>
                  <a:srgbClr val="FF33CC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curt@worldisopen.com</a:t>
            </a:r>
            <a:endParaRPr lang="en-US" altLang="en-US" sz="21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30468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68" y="3948495"/>
            <a:ext cx="3779119" cy="273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460" y="3635347"/>
            <a:ext cx="2148436" cy="322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93CD30C-5EFF-406B-AAF5-F2E603715C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7" t="7538" r="27048" b="2003"/>
          <a:stretch>
            <a:fillRect/>
          </a:stretch>
        </p:blipFill>
        <p:spPr bwMode="auto">
          <a:xfrm>
            <a:off x="-1" y="4076101"/>
            <a:ext cx="1962615" cy="277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418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92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Background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38200" y="1470025"/>
            <a:ext cx="10744200" cy="317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04664" y="1470025"/>
            <a:ext cx="11142497" cy="385549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Numbers: MOOCS in 2016 (Dec 25</a:t>
            </a:r>
            <a:r>
              <a:rPr lang="en-US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Class Central)</a:t>
            </a: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0547C-D32D-4A6F-8C9C-67D434304BD9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97" y="4518021"/>
            <a:ext cx="8484176" cy="2298704"/>
          </a:xfrm>
          <a:prstGeom prst="rect">
            <a:avLst/>
          </a:prstGeom>
        </p:spPr>
      </p:pic>
      <p:pic>
        <p:nvPicPr>
          <p:cNvPr id="8" name="Picture 2" descr="Growth of MOOCs - 2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58452"/>
            <a:ext cx="10374086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96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39"/>
    </mc:Choice>
    <mc:Fallback xmlns="">
      <p:transition spd="slow" advTm="7293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1240" y="508814"/>
            <a:ext cx="9757316" cy="292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15, 2017</a:t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Massive List of MOOC Providers Around The World</a:t>
            </a:r>
            <a:b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ThaiMOOC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Thailand</a:t>
            </a: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 Central,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Dhawal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Shah</a:t>
            </a:r>
            <a:b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https://www.class-central.com/report/mooc-providers-list/</a:t>
            </a: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15937"/>
            <a:ext cx="6134100" cy="34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2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40973" y="491728"/>
            <a:ext cx="7429500" cy="219432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15, 2017</a:t>
            </a:r>
            <a:br>
              <a:rPr lang="en-U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Massive List of MOOC Providers Around The World, K-MOOC (Korea)</a:t>
            </a:r>
            <a:br>
              <a:rPr lang="en-U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(Where to Find MOOCs: The Definitive Guide to MOOC Providers )</a:t>
            </a:r>
            <a:br>
              <a:rPr lang="en-US" sz="3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7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https://www.class-central.com/report/mooc-providers-list/</a:t>
            </a:r>
            <a:r>
              <a:rPr lang="en-US" sz="7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68" y="3141786"/>
            <a:ext cx="6064220" cy="349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0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579438"/>
            <a:ext cx="8382000" cy="1858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January 5, 2016</a:t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Of MOOCs And Online Education Is Exploding: Here's Why</a:t>
            </a:r>
            <a:br>
              <a:rPr lang="en-US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Josh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Bersin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Forbes</a:t>
            </a:r>
            <a:b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http://www.forbes.com/sites/joshbersin/2016/01/05/use-of-moocs-and-online-education-is-exploding-heres-why/#290acdda7f09</a:t>
            </a: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2667000"/>
            <a:ext cx="7924800" cy="3048000"/>
          </a:xfrm>
        </p:spPr>
        <p:txBody>
          <a:bodyPr rtlCol="0">
            <a:normAutofit fontScale="62500" lnSpcReduction="20000"/>
          </a:bodyPr>
          <a:lstStyle/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of the MOOC providers now offer such credentials (there are over 100) and they include tools like Nanodegrees (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Udacity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Credentials of Readiness (Harvard),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XSeries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EdX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and many more.  It’s not yet clear how well these credentials will be recognized by employers, but that’s where this market is going.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of these companies focus on technical education – software skills, IT systems, and other technical topics.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502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72088"/>
            <a:ext cx="3398838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83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C3200-08BE-434B-9316-3FFF512F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Issues: 1. Participation, 2. Retention, and 3. Variable Learner Background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15EF6-1169-4C73-9FBD-AEE4C0E7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547C-D32D-4A6F-8C9C-67D434304BD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AE5C34-B575-47BD-9022-3E7C6F916885}"/>
              </a:ext>
            </a:extLst>
          </p:cNvPr>
          <p:cNvSpPr txBox="1"/>
          <p:nvPr/>
        </p:nvSpPr>
        <p:spPr>
          <a:xfrm>
            <a:off x="2180992" y="5677138"/>
            <a:ext cx="83745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Nicola Morris</a:t>
            </a:r>
          </a:p>
          <a:p>
            <a:r>
              <a:rPr lang="en-US" sz="1400" b="1" dirty="0">
                <a:hlinkClick r:id="rId2"/>
              </a:rPr>
              <a:t>https://www.slideshare.net/nicolajmorris/spocs </a:t>
            </a:r>
          </a:p>
          <a:p>
            <a:r>
              <a:rPr lang="en-US" sz="1400" b="1" dirty="0">
                <a:hlinkClick r:id="rId3"/>
              </a:rPr>
              <a:t>https://www.linkedin.com/in/nicolamorris/</a:t>
            </a:r>
            <a:r>
              <a:rPr lang="en-US" sz="1400" b="1" dirty="0"/>
              <a:t> 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A43E4C-B531-4167-8A1D-087C7AD9D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825625"/>
            <a:ext cx="5174076" cy="388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5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C3200-08BE-434B-9316-3FFF512F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Issue #1: Low Participation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15EF6-1169-4C73-9FBD-AEE4C0E7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547C-D32D-4A6F-8C9C-67D434304BD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E6C2A8-0F95-4CA1-ADF0-FE0BC57C5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8" y="1687272"/>
            <a:ext cx="4333876" cy="35396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AE5C34-B575-47BD-9022-3E7C6F916885}"/>
              </a:ext>
            </a:extLst>
          </p:cNvPr>
          <p:cNvSpPr txBox="1"/>
          <p:nvPr/>
        </p:nvSpPr>
        <p:spPr>
          <a:xfrm>
            <a:off x="1293542" y="5490826"/>
            <a:ext cx="92620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Phil Hill: Emerging Student Patterns in MOOCs (March 10, 2013)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Emerging Student Patterns in MOOCs: A (Revised) Graphical View</a:t>
            </a:r>
          </a:p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http://mfeldstein.com/emerging-student-patterns-in-moocs-a-revised-graphical-view/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59872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5_Professional">
  <a:themeElements>
    <a:clrScheme name="Professional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6600FF"/>
      </a:accent1>
      <a:accent2>
        <a:srgbClr val="CC00FF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E7"/>
      </a:accent6>
      <a:hlink>
        <a:srgbClr val="00CC99"/>
      </a:hlink>
      <a:folHlink>
        <a:srgbClr val="0099CC"/>
      </a:folHlink>
    </a:clrScheme>
    <a:fontScheme name="Professio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856</Words>
  <Application>Microsoft Office PowerPoint</Application>
  <PresentationFormat>Widescreen</PresentationFormat>
  <Paragraphs>104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MS PGothic</vt:lpstr>
      <vt:lpstr>Arial</vt:lpstr>
      <vt:lpstr>Calibri</vt:lpstr>
      <vt:lpstr>Calibri Light</vt:lpstr>
      <vt:lpstr>Tahoma</vt:lpstr>
      <vt:lpstr>Times New Roman</vt:lpstr>
      <vt:lpstr>Wingdings</vt:lpstr>
      <vt:lpstr>1_Office Theme</vt:lpstr>
      <vt:lpstr>2_Office Theme</vt:lpstr>
      <vt:lpstr>3_Office Theme</vt:lpstr>
      <vt:lpstr>19_Default Design</vt:lpstr>
      <vt:lpstr>3_Default Design</vt:lpstr>
      <vt:lpstr>31_Default Design</vt:lpstr>
      <vt:lpstr>15_Professional</vt:lpstr>
      <vt:lpstr>11_Office Theme</vt:lpstr>
      <vt:lpstr>4_Office Theme</vt:lpstr>
      <vt:lpstr>Discussion: The Clustered Patterns of Learning Engagement in MOOCs and Their Effects on Teaching Presence and Persistence Paper by: Jeonji Jung &amp; Jeongmin Lee</vt:lpstr>
      <vt:lpstr>Audience Poll:  Have you ever dropped a MOOC? Have you ever completed a MOOC? http://elearnhero.com/moocs-completion-rates/ </vt:lpstr>
      <vt:lpstr>October 11, 2017 MOOCs Are "Dead." What's Next? Uh-oh. One overhyped technology fades as another surges. John Warner, Inside Higher Ed https://www.insidehighered.com/blogs/just-visiting/moocs-are-dead-whats-next-uh-oh </vt:lpstr>
      <vt:lpstr>Research Background</vt:lpstr>
      <vt:lpstr>June 15, 2017 Massive List of MOOC Providers Around The World ThaiMOOC / Thailand Class Central, Dhawal Shah https://www.class-central.com/report/mooc-providers-list/ </vt:lpstr>
      <vt:lpstr>June 15, 2017 Massive List of MOOC Providers Around The World, K-MOOC (Korea) (Where to Find MOOCs: The Definitive Guide to MOOC Providers ) https://www.class-central.com/report/mooc-providers-list/ </vt:lpstr>
      <vt:lpstr>January 5, 2016 Use Of MOOCs And Online Education Is Exploding: Here's Why Josh Bersin, Forbes http://www.forbes.com/sites/joshbersin/2016/01/05/use-of-moocs-and-online-education-is-exploding-heres-why/#290acdda7f09 </vt:lpstr>
      <vt:lpstr>Issues: 1. Participation, 2. Retention, and 3. Variable Learner Background</vt:lpstr>
      <vt:lpstr>Issue #1: Low Participation</vt:lpstr>
      <vt:lpstr>Issue #1: Low Participation</vt:lpstr>
      <vt:lpstr>Issue #1: Participation</vt:lpstr>
      <vt:lpstr>Findings (Zhu, Bonk, &amp; Sari, 2017)</vt:lpstr>
      <vt:lpstr>Issue #2. Dropout (i.e., retention) Concerns MOOCs @ Edinburgh 2013– Report #1</vt:lpstr>
      <vt:lpstr>Issue #3: Cultural Diversity</vt:lpstr>
      <vt:lpstr>Specific Focus of MOOC Research (2014-2017) (Zhu, Sari, &amp; Lee, 2017)</vt:lpstr>
      <vt:lpstr>November 10, 2017 The Clustered Patterns of Learning Engagement in MOOCs and Their Effects on Teaching Presence and Persistence By: Jeonji Jung &amp; Jeongmin Lee</vt:lpstr>
      <vt:lpstr>November 10, 2017 Concerns and Comments #1</vt:lpstr>
      <vt:lpstr>November 10, 2017 The Clustered Patterns of Learning Engagement in MOOCs and Their Effects on Teaching Presence and Persistence By: Jeonji Jung &amp; Jeongmin Lee</vt:lpstr>
      <vt:lpstr>November 10, 2017 The Clustered Patterns of Learning Engagement in MOOCs and Their Effects on Teaching Presence and Persistence By: Jeonji Jung &amp; Jeongmin Lee</vt:lpstr>
      <vt:lpstr>November 10, 2017 The Clustered Patterns of Learning Engagement in MOOCs and Their Effects on Teaching Presence and Persistence By: Jeonji Jung &amp; Jeongmin Lee</vt:lpstr>
      <vt:lpstr>November 10, 2017 Concerns and Comments #2</vt:lpstr>
      <vt:lpstr>Context (Zhu, Bonk, &amp; Sari, 2017)</vt:lpstr>
      <vt:lpstr>November 10, 2017 The Clustered Patterns of Learning Engagement in MOOCs and Their Effects on Teaching Presence and Persistence By: Jeonji Jung &amp; Jeongmin Lee</vt:lpstr>
      <vt:lpstr>November 10, 2017 Concerns and Comments #3</vt:lpstr>
      <vt:lpstr>November 10, 2017 The Clustered Patterns of Learning Engagement in MOOCs and Their Effects on Teaching Presence and Persistence By: Jeonji Jung &amp; Jeongmin Lee</vt:lpstr>
      <vt:lpstr>November 10, 2017 The Clustered Patterns of Learning Engagement in MOOCs and Their Effects on Teaching Presence and Persistence By: Jeonji Jung &amp; Jeongmin Lee</vt:lpstr>
      <vt:lpstr>November 10, 2017 Concerns and Comments #4</vt:lpstr>
      <vt:lpstr>November 10, 2017 The Clustered Patterns of Learning Engagement in MOOCs and Their Effects on Teaching Presence and Persistence By: Jeonji Jung &amp; Jeongmin Lee</vt:lpstr>
      <vt:lpstr>November 10, 2017 The Clustered Patterns of Learning Engagement in MOOCs and Their Effects on Teaching Presence and Persistence By: Jeonji Jung &amp; Jeongmin Lee</vt:lpstr>
      <vt:lpstr>November 10, 2017 The Clustered Patterns of Learning Engagement in MOOCs and Their Effects on Teaching Presence and Persistence By: Jeonji Jung &amp; Jeongmin Lee</vt:lpstr>
      <vt:lpstr>November 10, 2017 Concerns and Comments #5</vt:lpstr>
      <vt:lpstr>November 10, 2017 The Clustered Patterns of Learning Engagement in MOOCs and Their Effects on Teaching Presence and Persistence By: Jeonji Jung &amp; Jeongmin Lee</vt:lpstr>
      <vt:lpstr>What’s Next?</vt:lpstr>
      <vt:lpstr>Any Questions or Comments?  MOOCsBook: http://moocsbook.com/  Slides at: TrainingShare.com Papers: PublicationShare.com Free book:  http://tec-variety.com/  Email: curt@worldisopen.com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MOOC and Open Education Around the World:  Recent News and Research Clues</dc:title>
  <dc:creator>Curtis Bonk</dc:creator>
  <cp:lastModifiedBy>Curtis Bonk</cp:lastModifiedBy>
  <cp:revision>20</cp:revision>
  <dcterms:created xsi:type="dcterms:W3CDTF">2017-11-06T03:42:14Z</dcterms:created>
  <dcterms:modified xsi:type="dcterms:W3CDTF">2017-11-06T08:37:05Z</dcterms:modified>
</cp:coreProperties>
</file>