
<file path=[Content_Types].xml><?xml version="1.0" encoding="utf-8"?>
<Types xmlns="http://schemas.openxmlformats.org/package/2006/content-types">
  <Default Extension="png" ContentType="image/png"/>
  <Default Extension="mp3" ContentType="audio/mpeg"/>
  <Default Extension="83B210D0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3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4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5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6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8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9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1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2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3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4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35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39" r:id="rId1"/>
    <p:sldMasterId id="2147485748" r:id="rId2"/>
    <p:sldMasterId id="2147499548" r:id="rId3"/>
    <p:sldMasterId id="2147499560" r:id="rId4"/>
    <p:sldMasterId id="2147499952" r:id="rId5"/>
    <p:sldMasterId id="2147500910" r:id="rId6"/>
    <p:sldMasterId id="2147501146" r:id="rId7"/>
    <p:sldMasterId id="2147501248" r:id="rId8"/>
    <p:sldMasterId id="2147501516" r:id="rId9"/>
    <p:sldMasterId id="2147501677" r:id="rId10"/>
    <p:sldMasterId id="2147501705" r:id="rId11"/>
    <p:sldMasterId id="2147501736" r:id="rId12"/>
    <p:sldMasterId id="2147501866" r:id="rId13"/>
    <p:sldMasterId id="2147501906" r:id="rId14"/>
    <p:sldMasterId id="2147501921" r:id="rId15"/>
    <p:sldMasterId id="2147501933" r:id="rId16"/>
    <p:sldMasterId id="2147501948" r:id="rId17"/>
    <p:sldMasterId id="2147501963" r:id="rId18"/>
    <p:sldMasterId id="2147501975" r:id="rId19"/>
    <p:sldMasterId id="2147501987" r:id="rId20"/>
    <p:sldMasterId id="2147502004" r:id="rId21"/>
    <p:sldMasterId id="2147502036" r:id="rId22"/>
    <p:sldMasterId id="2147502051" r:id="rId23"/>
    <p:sldMasterId id="2147502095" r:id="rId24"/>
    <p:sldMasterId id="2147502107" r:id="rId25"/>
    <p:sldMasterId id="2147502119" r:id="rId26"/>
    <p:sldMasterId id="2147502160" r:id="rId27"/>
    <p:sldMasterId id="2147502187" r:id="rId28"/>
    <p:sldMasterId id="2147502216" r:id="rId29"/>
    <p:sldMasterId id="2147502231" r:id="rId30"/>
    <p:sldMasterId id="2147502243" r:id="rId31"/>
    <p:sldMasterId id="2147502255" r:id="rId32"/>
    <p:sldMasterId id="2147502270" r:id="rId33"/>
    <p:sldMasterId id="2147502286" r:id="rId34"/>
    <p:sldMasterId id="2147502302" r:id="rId35"/>
    <p:sldMasterId id="2147502317" r:id="rId36"/>
  </p:sldMasterIdLst>
  <p:notesMasterIdLst>
    <p:notesMasterId r:id="rId133"/>
  </p:notesMasterIdLst>
  <p:handoutMasterIdLst>
    <p:handoutMasterId r:id="rId134"/>
  </p:handoutMasterIdLst>
  <p:sldIdLst>
    <p:sldId id="5131" r:id="rId37"/>
    <p:sldId id="5202" r:id="rId38"/>
    <p:sldId id="5138" r:id="rId39"/>
    <p:sldId id="5289" r:id="rId40"/>
    <p:sldId id="5135" r:id="rId41"/>
    <p:sldId id="5139" r:id="rId42"/>
    <p:sldId id="5049" r:id="rId43"/>
    <p:sldId id="5054" r:id="rId44"/>
    <p:sldId id="5140" r:id="rId45"/>
    <p:sldId id="5141" r:id="rId46"/>
    <p:sldId id="5142" r:id="rId47"/>
    <p:sldId id="5143" r:id="rId48"/>
    <p:sldId id="5144" r:id="rId49"/>
    <p:sldId id="5145" r:id="rId50"/>
    <p:sldId id="5146" r:id="rId51"/>
    <p:sldId id="5147" r:id="rId52"/>
    <p:sldId id="5148" r:id="rId53"/>
    <p:sldId id="5152" r:id="rId54"/>
    <p:sldId id="5149" r:id="rId55"/>
    <p:sldId id="5287" r:id="rId56"/>
    <p:sldId id="5151" r:id="rId57"/>
    <p:sldId id="5153" r:id="rId58"/>
    <p:sldId id="5154" r:id="rId59"/>
    <p:sldId id="5155" r:id="rId60"/>
    <p:sldId id="5156" r:id="rId61"/>
    <p:sldId id="5275" r:id="rId62"/>
    <p:sldId id="5232" r:id="rId63"/>
    <p:sldId id="5160" r:id="rId64"/>
    <p:sldId id="5158" r:id="rId65"/>
    <p:sldId id="5161" r:id="rId66"/>
    <p:sldId id="5164" r:id="rId67"/>
    <p:sldId id="5169" r:id="rId68"/>
    <p:sldId id="5298" r:id="rId69"/>
    <p:sldId id="5283" r:id="rId70"/>
    <p:sldId id="5172" r:id="rId71"/>
    <p:sldId id="5173" r:id="rId72"/>
    <p:sldId id="5274" r:id="rId73"/>
    <p:sldId id="5176" r:id="rId74"/>
    <p:sldId id="5177" r:id="rId75"/>
    <p:sldId id="5282" r:id="rId76"/>
    <p:sldId id="5178" r:id="rId77"/>
    <p:sldId id="5181" r:id="rId78"/>
    <p:sldId id="5183" r:id="rId79"/>
    <p:sldId id="5186" r:id="rId80"/>
    <p:sldId id="5187" r:id="rId81"/>
    <p:sldId id="5188" r:id="rId82"/>
    <p:sldId id="5191" r:id="rId83"/>
    <p:sldId id="5193" r:id="rId84"/>
    <p:sldId id="5280" r:id="rId85"/>
    <p:sldId id="5195" r:id="rId86"/>
    <p:sldId id="5196" r:id="rId87"/>
    <p:sldId id="5197" r:id="rId88"/>
    <p:sldId id="5199" r:id="rId89"/>
    <p:sldId id="5200" r:id="rId90"/>
    <p:sldId id="5201" r:id="rId91"/>
    <p:sldId id="5300" r:id="rId92"/>
    <p:sldId id="5301" r:id="rId93"/>
    <p:sldId id="5212" r:id="rId94"/>
    <p:sldId id="5213" r:id="rId95"/>
    <p:sldId id="5218" r:id="rId96"/>
    <p:sldId id="5219" r:id="rId97"/>
    <p:sldId id="5220" r:id="rId98"/>
    <p:sldId id="5277" r:id="rId99"/>
    <p:sldId id="5221" r:id="rId100"/>
    <p:sldId id="5222" r:id="rId101"/>
    <p:sldId id="5223" r:id="rId102"/>
    <p:sldId id="5224" r:id="rId103"/>
    <p:sldId id="5225" r:id="rId104"/>
    <p:sldId id="5285" r:id="rId105"/>
    <p:sldId id="5229" r:id="rId106"/>
    <p:sldId id="5290" r:id="rId107"/>
    <p:sldId id="5292" r:id="rId108"/>
    <p:sldId id="5297" r:id="rId109"/>
    <p:sldId id="5230" r:id="rId110"/>
    <p:sldId id="5286" r:id="rId111"/>
    <p:sldId id="5288" r:id="rId112"/>
    <p:sldId id="5295" r:id="rId113"/>
    <p:sldId id="5233" r:id="rId114"/>
    <p:sldId id="5234" r:id="rId115"/>
    <p:sldId id="5237" r:id="rId116"/>
    <p:sldId id="5238" r:id="rId117"/>
    <p:sldId id="5239" r:id="rId118"/>
    <p:sldId id="5240" r:id="rId119"/>
    <p:sldId id="5241" r:id="rId120"/>
    <p:sldId id="5242" r:id="rId121"/>
    <p:sldId id="5244" r:id="rId122"/>
    <p:sldId id="5253" r:id="rId123"/>
    <p:sldId id="5246" r:id="rId124"/>
    <p:sldId id="5251" r:id="rId125"/>
    <p:sldId id="5257" r:id="rId126"/>
    <p:sldId id="5281" r:id="rId127"/>
    <p:sldId id="5265" r:id="rId128"/>
    <p:sldId id="5284" r:id="rId129"/>
    <p:sldId id="5266" r:id="rId130"/>
    <p:sldId id="5267" r:id="rId131"/>
    <p:sldId id="5270" r:id="rId132"/>
  </p:sldIdLst>
  <p:sldSz cx="12192000" cy="6858000"/>
  <p:notesSz cx="7077075" cy="9363075"/>
  <p:custDataLst>
    <p:tags r:id="rId1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F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7" autoAdjust="0"/>
    <p:restoredTop sz="97176" autoAdjust="0"/>
  </p:normalViewPr>
  <p:slideViewPr>
    <p:cSldViewPr>
      <p:cViewPr varScale="1">
        <p:scale>
          <a:sx n="76" d="100"/>
          <a:sy n="76" d="100"/>
        </p:scale>
        <p:origin x="102" y="8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63" Type="http://schemas.openxmlformats.org/officeDocument/2006/relationships/slide" Target="slides/slide27.xml"/><Relationship Id="rId84" Type="http://schemas.openxmlformats.org/officeDocument/2006/relationships/slide" Target="slides/slide48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102" Type="http://schemas.openxmlformats.org/officeDocument/2006/relationships/slide" Target="slides/slide66.xml"/><Relationship Id="rId123" Type="http://schemas.openxmlformats.org/officeDocument/2006/relationships/slide" Target="slides/slide87.xml"/><Relationship Id="rId128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4.xml"/><Relationship Id="rId95" Type="http://schemas.openxmlformats.org/officeDocument/2006/relationships/slide" Target="slides/slide5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113" Type="http://schemas.openxmlformats.org/officeDocument/2006/relationships/slide" Target="slides/slide77.xml"/><Relationship Id="rId118" Type="http://schemas.openxmlformats.org/officeDocument/2006/relationships/slide" Target="slides/slide82.xml"/><Relationship Id="rId134" Type="http://schemas.openxmlformats.org/officeDocument/2006/relationships/handoutMaster" Target="handoutMasters/handoutMaster1.xml"/><Relationship Id="rId139" Type="http://schemas.openxmlformats.org/officeDocument/2006/relationships/tableStyles" Target="tableStyles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59" Type="http://schemas.openxmlformats.org/officeDocument/2006/relationships/slide" Target="slides/slide23.xml"/><Relationship Id="rId103" Type="http://schemas.openxmlformats.org/officeDocument/2006/relationships/slide" Target="slides/slide67.xml"/><Relationship Id="rId108" Type="http://schemas.openxmlformats.org/officeDocument/2006/relationships/slide" Target="slides/slide72.xml"/><Relationship Id="rId124" Type="http://schemas.openxmlformats.org/officeDocument/2006/relationships/slide" Target="slides/slide88.xml"/><Relationship Id="rId129" Type="http://schemas.openxmlformats.org/officeDocument/2006/relationships/slide" Target="slides/slide93.xml"/><Relationship Id="rId54" Type="http://schemas.openxmlformats.org/officeDocument/2006/relationships/slide" Target="slides/slide18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91" Type="http://schemas.openxmlformats.org/officeDocument/2006/relationships/slide" Target="slides/slide55.xml"/><Relationship Id="rId96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3.xml"/><Relationship Id="rId114" Type="http://schemas.openxmlformats.org/officeDocument/2006/relationships/slide" Target="slides/slide78.xml"/><Relationship Id="rId119" Type="http://schemas.openxmlformats.org/officeDocument/2006/relationships/slide" Target="slides/slide83.xml"/><Relationship Id="rId44" Type="http://schemas.openxmlformats.org/officeDocument/2006/relationships/slide" Target="slides/slide8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130" Type="http://schemas.openxmlformats.org/officeDocument/2006/relationships/slide" Target="slides/slide94.xml"/><Relationship Id="rId135" Type="http://schemas.openxmlformats.org/officeDocument/2006/relationships/tags" Target="tags/tag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109" Type="http://schemas.openxmlformats.org/officeDocument/2006/relationships/slide" Target="slides/slide7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slide" Target="slides/slide61.xml"/><Relationship Id="rId104" Type="http://schemas.openxmlformats.org/officeDocument/2006/relationships/slide" Target="slides/slide68.xml"/><Relationship Id="rId120" Type="http://schemas.openxmlformats.org/officeDocument/2006/relationships/slide" Target="slides/slide84.xml"/><Relationship Id="rId125" Type="http://schemas.openxmlformats.org/officeDocument/2006/relationships/slide" Target="slides/slide8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110" Type="http://schemas.openxmlformats.org/officeDocument/2006/relationships/slide" Target="slides/slide74.xml"/><Relationship Id="rId115" Type="http://schemas.openxmlformats.org/officeDocument/2006/relationships/slide" Target="slides/slide79.xml"/><Relationship Id="rId131" Type="http://schemas.openxmlformats.org/officeDocument/2006/relationships/slide" Target="slides/slide95.xml"/><Relationship Id="rId136" Type="http://schemas.openxmlformats.org/officeDocument/2006/relationships/presProps" Target="presProps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slide" Target="slides/slide64.xml"/><Relationship Id="rId105" Type="http://schemas.openxmlformats.org/officeDocument/2006/relationships/slide" Target="slides/slide69.xml"/><Relationship Id="rId126" Type="http://schemas.openxmlformats.org/officeDocument/2006/relationships/slide" Target="slides/slide9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slide" Target="slides/slide62.xml"/><Relationship Id="rId121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0.xml"/><Relationship Id="rId67" Type="http://schemas.openxmlformats.org/officeDocument/2006/relationships/slide" Target="slides/slide31.xml"/><Relationship Id="rId116" Type="http://schemas.openxmlformats.org/officeDocument/2006/relationships/slide" Target="slides/slide80.xml"/><Relationship Id="rId13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62" Type="http://schemas.openxmlformats.org/officeDocument/2006/relationships/slide" Target="slides/slide26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111" Type="http://schemas.openxmlformats.org/officeDocument/2006/relationships/slide" Target="slides/slide75.xml"/><Relationship Id="rId132" Type="http://schemas.openxmlformats.org/officeDocument/2006/relationships/slide" Target="slides/slide9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1.xml"/><Relationship Id="rId106" Type="http://schemas.openxmlformats.org/officeDocument/2006/relationships/slide" Target="slides/slide70.xml"/><Relationship Id="rId127" Type="http://schemas.openxmlformats.org/officeDocument/2006/relationships/slide" Target="slides/slide9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6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94" Type="http://schemas.openxmlformats.org/officeDocument/2006/relationships/slide" Target="slides/slide58.xml"/><Relationship Id="rId99" Type="http://schemas.openxmlformats.org/officeDocument/2006/relationships/slide" Target="slides/slide63.xml"/><Relationship Id="rId101" Type="http://schemas.openxmlformats.org/officeDocument/2006/relationships/slide" Target="slides/slide65.xml"/><Relationship Id="rId122" Type="http://schemas.openxmlformats.org/officeDocument/2006/relationships/slide" Target="slides/slide8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1.xml"/><Relationship Id="rId68" Type="http://schemas.openxmlformats.org/officeDocument/2006/relationships/slide" Target="slides/slide32.xml"/><Relationship Id="rId89" Type="http://schemas.openxmlformats.org/officeDocument/2006/relationships/slide" Target="slides/slide53.xml"/><Relationship Id="rId112" Type="http://schemas.openxmlformats.org/officeDocument/2006/relationships/slide" Target="slides/slide76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21659B-CD2C-4063-85FF-78DF1BB23BC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E0A8F-1D4F-4F2C-ACBE-BDC468699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47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38875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6588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31D097-DA93-407D-9EA6-D12AF9A4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B2563-DD70-4D5B-82C8-C24641ADBA3B}" type="slidenum">
              <a:rPr 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5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461437-644B-46CD-A8C5-2B2980CD8DF6}" type="slidenum">
              <a:rPr lang="en-US" altLang="en-US" smtClean="0">
                <a:solidFill>
                  <a:srgbClr val="000000"/>
                </a:solidFill>
                <a:ea typeface="Gulim" panose="020B0600000101010101" pitchFamily="34" charset="-127"/>
              </a:rPr>
              <a:pPr/>
              <a:t>24</a:t>
            </a:fld>
            <a:endParaRPr lang="en-US" altLang="en-US" smtClean="0">
              <a:solidFill>
                <a:srgbClr val="000000"/>
              </a:solidFill>
              <a:ea typeface="Gulim" panose="020B0600000101010101" pitchFamily="34" charset="-127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3363" indent="-233363"/>
            <a:r>
              <a:rPr lang="en-US" altLang="en-US" smtClean="0">
                <a:latin typeface="Arial" panose="020B0604020202020204" pitchFamily="34" charset="0"/>
              </a:rPr>
              <a:t>Suggested Course Examples: </a:t>
            </a:r>
          </a:p>
          <a:p>
            <a:pPr marL="233363" indent="-233363"/>
            <a:endParaRPr lang="en-US" altLang="en-US" smtClean="0">
              <a:latin typeface="Arial" panose="020B0604020202020204" pitchFamily="34" charset="0"/>
            </a:endParaRP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KK Light quick check</a:t>
            </a: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The call to adventure illustrating culture</a:t>
            </a: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Sales Planning as an expanded application activity</a:t>
            </a:r>
          </a:p>
        </p:txBody>
      </p:sp>
    </p:spTree>
    <p:extLst>
      <p:ext uri="{BB962C8B-B14F-4D97-AF65-F5344CB8AC3E}">
        <p14:creationId xmlns:p14="http://schemas.microsoft.com/office/powerpoint/2010/main" val="10680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38875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1D097-DA93-407D-9EA6-D12AF9A46358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2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F8C125-CB09-4162-9550-F186B2D5167E}" type="slidenum">
              <a:rPr lang="en-US" altLang="en-US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38875" cy="3509962"/>
          </a:xfrm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Web page hyperlink features create flexibility for case presentation. For example, a long case can be presented in a series and represent the developmental trajectories of a learner’s thinking. A web-based case can developed externally and upload into ANGEL through “Lesson” tab add a “page” feature.</a:t>
            </a:r>
          </a:p>
        </p:txBody>
      </p:sp>
    </p:spTree>
    <p:extLst>
      <p:ext uri="{BB962C8B-B14F-4D97-AF65-F5344CB8AC3E}">
        <p14:creationId xmlns:p14="http://schemas.microsoft.com/office/powerpoint/2010/main" val="32000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2" y="2"/>
            <a:ext cx="12193583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F533CBB-AE06-4C00-97D9-4FBB8F963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F20FA4D-4955-471E-8D41-9EDF4DA5E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1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89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2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88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66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81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2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019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52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40C60-51E2-4A52-ADC9-E96A25CA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56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68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98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72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772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494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9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748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01860E3-8A58-4564-A405-C354EF5AB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12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37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24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6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227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57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16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49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65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762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18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3CC564F-A923-47CA-B085-B94E4899C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5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8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766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34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956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03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794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0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07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63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9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8F62AF-93E5-4530-8132-2C384129EE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36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51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63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14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527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63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509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4749A-1C98-49D1-ACF0-19A5D4553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6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E29F0-360B-4EA3-A261-F786B3C66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1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BA0B-6EC7-4C1D-8EFA-27FF7C1B19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69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DE41-74A2-4C43-AEC4-124931978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8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8175EB6-B169-4961-A43A-3EC81CA96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85CDE-0EF8-463A-BCCA-2E734B5C7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291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70E9-ADF6-4DCC-BCB5-EB38CC9B1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489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3115-4514-446D-8A57-CA646C47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67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EDEED-98ED-4259-A763-0F4DF6A4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80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89A34-EFC3-40ED-B1E6-0B45754C04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86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7538-3805-443F-BD69-8D7646488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23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C3FC7-9850-40D7-A749-B053E45F3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66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466FF-0339-46C2-9CEF-F027ADAD3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2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19553-B816-4851-B48B-1AA3AF8A8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501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BACD-BD37-4BB4-9F19-D0AC9A5B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93B95F8-94A6-4857-8D86-2AE37F4F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65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577D8C7-D854-4ABC-888B-34ED6A0A5FC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CEEA368-AA36-4568-A66C-B32B1EC88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064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FA721B0-EF3F-4954-8D14-8D7CB58C0F8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DDD819-3281-49E6-824D-F9A85480F4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615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FD25F36-28E5-4C9E-AAC9-EC076E436D2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ED4FE3B-037F-485C-BD78-F9CA1CBBC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39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71B15A-CE5B-4FEA-9492-DD67E049A81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8B8F0BC-A325-43A2-8961-212480643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49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60F777-A0F6-413F-A308-3FEB3AEBBFF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BE35C2-2D12-4AB6-BCFB-3CFA7F099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27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55A5E1-E1B2-46A2-A3AE-CBD7FE58AB9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9AFC2C-4022-46E3-A1ED-8F83D4000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7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C2F3E85-EBE3-4329-9A2A-E06057D3DA6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DB8907-8CD6-4B23-AD98-CEA4A37901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973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AF273A-7A4A-45D3-8266-CD6CEBD08AA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79B74F3-38FE-4CC9-8F98-585A70784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43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7BCD4-EF41-4CAA-9D43-31BB71B5CEA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7718B41-8AD0-4D76-A7F4-D1A9DAD0F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3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A0919A-7676-495E-9FB2-7063D4E13AA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21BA4FC-A2C2-499C-A373-BDA0ECC74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5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8CF96-2CE9-4CDF-ACB7-44603C23141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AD12A3D-ECF8-47D9-8889-611469F83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128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5CA34A-B928-464F-87E2-76B02EABE23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76BD25-5C03-495F-9DC6-506B935D4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693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E8E3B-6DD4-4717-9418-577ED272C1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31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EC61D-C040-4899-A8D3-A9BAADFBD5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001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BE659-3EEE-4EF1-AB00-F0C47BC64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92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6233B-84B1-458E-B1E2-B65FFCF22D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40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EDD78-2E9D-4C7D-99A0-B3F640D6ED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769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31D8F-ECBE-48A7-BD3C-4EA0BE3BE6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47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FB57F-4391-4560-BB3F-DE593A491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23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20CDB-AEF0-4429-92A3-5158DF0FF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46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F4F28-BEB0-4BDF-B40A-76CF7F7D3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6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A1F5-464E-46A5-9F4C-599FD657DC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A025F9-9892-4FB4-80FA-7C377C42B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34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355FD-95CD-410B-A45C-40D3EFE665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26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E1B17-EF0B-47EF-B9DE-37DC8457BA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135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09FC1-F2F0-464D-AF77-E2B3FECFF8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48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AD71A-265D-4AA0-9F33-37A880B01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00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4001B-9D02-4AB4-AB39-DF5F034DB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3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88358A6-0651-4242-AFDB-B7DF6F198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34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02417-4D99-430E-9BEE-B2D53249A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99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CAF50-E223-4554-9AF4-131726AA8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84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AABE2-C333-4536-8DC5-D4F204373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276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DA74F-FB48-460A-8FCB-E0C638FE2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39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79E004-BF9C-4CF8-A354-5CA1CEB31BF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179428-2CF3-4D4D-BCBD-6B94B6501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86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9841-412B-4B73-A801-B2613C640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60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3E65-2D54-4231-9F83-8E4B3C914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537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353B2-C044-49F3-ABD5-F24DE80CD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34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B591-97EF-466B-B2F2-D38F5184E2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952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027EF-D115-44B0-B875-E78084CFC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77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DC173-EAD9-4DBC-BB6A-EC2F1D75E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001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E7C0A-6AE4-481D-B9D6-E8490AE7E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20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95EE2-3E0E-43E6-8428-FB2FBB347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101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2DCB9-4560-4F5F-938B-77888B091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081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1F4C47-3B17-4C0D-93F1-18D4A17E4D6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44FD7-A345-40BE-93F6-9CE3C35E9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5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618055F-F271-4A0D-BBF6-0A3A6A2EC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25FD4-DFD7-42EE-96A9-223E7AACACA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6C87978-D0B2-4F93-9DA7-1905E1ECE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93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A96CAC-2C5A-493D-A498-2050A7EECCC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9C9BE9-BA5A-4C47-A11E-96B76E62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61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297385-7A85-4798-922C-9968CF0C2ED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3F2FD-DBDD-426D-AB4C-54F0463ED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114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B6106B-4FEC-453A-8F32-9FB285F1CA3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77A674-DC3A-4DE0-8853-DC318779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954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89E811-745C-4BEA-B264-4395DC4770B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6A6A95-9273-45D9-B967-F2232C8EE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80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310750-08E1-4862-BCD1-A7E1C9CAD2D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BAC80-1011-4A43-87AB-018819321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384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B1B01C-F911-44E1-B127-5356129BC33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09571-0ED2-4543-BE1D-B09E3EB00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84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A9253-8251-4C72-9C22-66C13A25E36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245E3B-100D-48B6-9001-CC411B9A1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706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565D0-7EC0-4A9A-9B61-FBE93E44531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4026B5-B357-4B6A-AB0B-CD4DC18C0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33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0D804F-A677-4CD3-80A7-1D416212EE0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FA4DED-34D0-4C02-8161-4045039A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31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4BDD9F-8C80-446B-B366-A3183FD49B8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7A31C1-8257-4A59-A673-931D4791F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74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CCC26-985A-4846-B5CF-C101AD8CB00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81657C-4BA3-43CD-8643-2617F95C7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63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1108E8-0494-48E2-936C-310270640D5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E3A5CF-04D2-46F4-9E5D-F9D626F83E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1211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AC41C9-0502-4833-9FC6-4685B8184E4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7A64B-EF40-4AAE-A68B-98315BC71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250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15CD26-4963-42DC-A26B-702759221C2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307E0A-3BE7-49DB-8903-D4A70F7B3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44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C1445F-F983-420A-ACAD-67B01F05ED1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39FFFC0-61F2-4874-9422-15A129768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14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D22AF0-B319-472B-ACC9-496F188AA6B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B1450BC-78CE-4CFF-8B4D-B6D6AC5836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30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42883C-C887-42F2-8ECB-05F906544EF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7D2AEB-F253-4196-BADF-1D6697E9CE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04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76C4CB-941A-4163-BF8D-03FCE6DFB15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31E79D6-44D4-4415-B676-9909AA652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19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49C75F-9016-4FD2-A6A8-C477C3E4349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808FF6D-CDC2-4B94-8CD6-BD24B4934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8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1D2C3F-AC18-45AC-9856-05530C22E82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914711-369D-4FA6-A81B-F83102C104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719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FC4081-12CD-4877-881E-121D3B2DB2D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5658A91-26CF-49D5-9618-72BAFAC2B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2ABCA-43A5-4613-8ED8-F09747EB17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986DF9-EBC3-493B-A38E-E7993079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286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4E29CC-842C-4C10-9B33-6F889FF8DB2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96AB058-429F-47BB-9239-81E816179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623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990AD-187B-4A0E-9724-B87DCC034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83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2B0C0-4D7C-4731-BFE3-2B7F81297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122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BCBC-5CCC-4426-9CFE-6DCFBE427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62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568F8-1CAE-457C-8A8A-2690F082DD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577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EFA20-BC1B-4D86-A9DF-C7CD7B2C4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296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1008D-0A27-4DB4-A14F-06CEF7118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203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A01D-21F6-4AFE-964E-653D3E269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505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59118-9985-41E2-A963-C2032E544E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583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F3CD7-E934-4160-AC02-D5722BFDD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C8D6FF-FD9C-4831-9E46-2B341FAC6A0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5B1EE5-7ADC-4B47-9A2A-06004C2ED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6463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E36A-54B8-4563-9FB4-7BB5697960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5302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7779-9196-4993-A9BD-A32835B548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551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11458-6537-4751-9E6A-739D1BDE6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705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26B7-C1D3-47F2-B487-75CD6B50F9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206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E9068-FCFB-4F62-881A-EA46E43FE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17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C14D-7E1B-44BF-B505-981503452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068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773300-8EE0-4D65-83F9-2B7B904B9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00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20C84-DE67-4C86-87AF-5F8A09D2E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79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643-7ED9-4B65-A900-5119133C5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346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400D-6CC3-4961-8684-17356F87F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81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8125D-F454-4EA5-9E90-44DAE457A6E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42E2D7-9FE9-4350-9EEA-1C224B584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234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E9CA-F2F0-4114-8998-57DCA5496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03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0CBA-0153-4DFB-9F76-49B91CD13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3518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8DEBC-4FAC-4F5E-94FF-318F7ACA3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35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DA23-392D-4B58-B9F5-B4B9B4C6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40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8D38-8781-45DE-A812-CF640588B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891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64D6-B505-44CA-BADA-D79CA57A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416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1AAC-2D42-41E4-9C4C-04C1DEBD2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4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161F-050A-4531-ACFE-166996664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538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127B-CF80-4294-A864-E05737479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28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77B9-F0A4-46D0-BD0A-E65A6D1F6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5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1F515F-5574-4A9E-9B35-BD35B8EE83B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D99F80-D130-4A58-BCF8-8C393EFB8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909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2CD9-4AEA-417B-A29E-BA00F6C6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23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306C0-9C22-4E25-9176-F08D494E9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567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EFE1FD-9879-464B-9A3E-176C0AE6D8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965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EA42D-AACB-4A38-AACA-48783216E1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182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2199C-5332-4924-9B2F-3C8656CC0E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812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94FAA-0A54-46C0-B840-AFF24CA91D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484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B9648-C660-4D05-8EDF-C9EFB09501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067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26278-420E-4041-82F3-1071A9AF5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001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1A41E-E051-41FE-8D03-BF6771B6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398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5EE89-08DF-4975-AB18-C2C91DD40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7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957D82-E440-415F-9959-2C113FACE18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0655D5B-655C-4659-9861-9F4FD9E7B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291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F1F67-4D8A-426C-BE4A-552F9B4C2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714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870D2-D591-4EE6-AA01-494E7736D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482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92DE7-C636-4146-9E31-FD2AFFAAC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46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DFBA7-4FC4-45D7-9D36-9642B14D28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18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D6396-2009-4F03-82AA-61C0977A0B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7613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DC484-D5E7-4842-87D0-7AA3486D6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582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99FFF2-D328-4A32-AFD8-88D4B62D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293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E338D8-785E-4201-869D-440CBE325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516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19E9E8-2298-4CE9-AF77-4D020804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65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9484B7-DB4A-4798-95F3-09B49DF5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CE43C5-3D36-4634-B0C2-494D2B84749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C7BBAF-6514-458B-B3AD-C9826A1C1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54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5BED5B-AAD5-4AB6-8D0E-A9355AF6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710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64BCA7-934E-46BD-BC62-CA0C5AB0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05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CC6D40-2231-4E28-A608-8A68996DA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266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BFDE47-D2FE-40FA-B8C5-B7C5FA525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9220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E272-016A-4C33-B5B1-0729056D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466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239F0A-ADAE-4819-A76C-B2EA5CB38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67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BDC4FD-9BA8-4714-8203-71BEA7E12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415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8A2C86-0205-4C4A-A683-57E0BE98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638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DABFE2-4232-40E0-8A99-B9E510427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728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5E193-9FD5-46B4-BA0A-C59EF108A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2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956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9FCBE6-4C05-40FE-819E-B15107EE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2705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0476F0-9E82-4110-99F1-A0ABB036571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B60947-CE77-4E4E-ABF3-04AF4CCD7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46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BCD068-68D4-4566-9B3C-724D6C9F29E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DD8CCA-DE5D-4A3B-A978-DC906E91A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269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3D7F27-EBC8-409A-A589-6136BBCB48A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CF3B26-3D53-4209-AF60-46C2846DE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963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8F56F8-2E4E-4A4C-9CE1-B246CFDEA92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7DD6F2-A4B1-4D00-8ACA-724A376D5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631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AB605B-92A2-4A2C-986A-6572AF5FEC0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1B95E7-73A1-48BD-82C5-AEEAFE377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186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0ABD5D-3117-4959-BD89-FEE9BBDD971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AC2672-92C0-48B7-A9D3-FED3C0A5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6916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325B32-80D9-4BEF-8DEA-14D4A52E9C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9210D3-00BC-4B68-B389-3EE571708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492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CEAF2C-E996-4345-8D37-D2AC7D497CD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4CB709-FF47-476F-8034-D3C994853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822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5D6A25-D96B-4979-937C-D50E71D2DB4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32878B-3336-4833-9B56-EAFE79D48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6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4459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E5CCDE-1EA2-4D40-9227-0AC611D99A6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18510B-F987-4DC2-8786-35FE9AD3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68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9AEBC2-9191-44B1-B488-5EB4C400242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1AD7B6-66D1-4B8B-9F1F-51F7F4EB8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718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4D2A17-E0B9-45B3-99B2-1AE1A064DBD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EB464C0-5D7E-4ACE-B6EA-FC47EBBD7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5374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22B283-6E93-4D02-821F-3574B265C56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37CB3D7-3B99-45B8-A528-1EC5DA13C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854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8B020-0672-4171-B62D-4245B2E9814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E8A234E-7531-41E0-9546-AF7725AB2C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78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238B6-4A0C-46E2-89BF-07DDAB43A3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B065071-3E77-48D3-99A2-9862774F4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320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880110-66B9-4BAD-824B-19B3DD3CCB3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5FF1FE-2311-4384-98C5-F9E369071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566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99BB14-0BFD-444A-9936-1289662EA47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211CEB2-296F-46AA-8CD1-A59508563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4869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1125D-67D1-448C-9083-8FB995DB6A7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EA244E-BDA3-4008-B7CA-9A4F6007A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87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CB601-E009-4030-BFD5-C5C88B82929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0E4F57-79A6-421E-ABDC-29339CFED1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2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2B7E039-DB56-4E07-BE1D-8CF8D596D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8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166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B17E86-59F9-4C9F-8D51-B82DCA70669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D2700A6-4090-4FB7-9715-C77349E4D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1466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06B7DA-3842-4AC2-AA29-586C5FBED1A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E77EFA1-3B9F-46CA-A93D-E2E7D259B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358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37B518-C578-4274-AA9D-2BF2D981450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7E5C874-CF59-4BC5-A30B-E1CCE89B8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3340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4FC3-C362-494D-907F-93EA7C5CA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9226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F7D2-8696-4121-91E9-DD2119856C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435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AFF8-231A-4A10-9A64-EE6A3333A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6118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3121-B548-4403-A6E5-7E4F4ED32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268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CE4-0765-4711-B526-D01B9269D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0745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495E-3361-4288-B5FB-5F1A45409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284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6363-1D30-4214-B197-15D68C414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1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3301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240E2-1516-42C1-BAFD-C16AA1B25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586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8C2-660E-4D7A-80D5-C5B9F98A5C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1708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F379-1AEE-4230-BABE-0BC659B66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2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D2B7-4626-421E-8C4A-256FDF85B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833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73618-37E6-4689-940C-0CB98074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8726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BFBC-71A0-4960-B87D-B6E86D9B1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1787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308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289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542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197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604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3695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456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41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0496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7453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1612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3485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2346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2088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7F9B6-91C1-4DE7-9C62-2ABA2C915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18790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E87660-B8FA-4603-882C-F696E186C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49136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CDCC01-7B0D-4F95-A57C-6A9078FFB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98746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D859DB-4C07-4450-9D24-0730A1EA8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63368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A1B1F-FC8B-482F-BAE3-8DD683FEB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11868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F2E9FC-3367-41DF-8370-8CC0AEDA2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4960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F7A830-E9E9-46D4-A190-F3D0ADC22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0379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32A9F1-1D74-4377-95C3-A977C1FF5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91933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6203DE-85A8-4D40-9CCC-D09EA0CA4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8329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8D9FE9-FC1B-4FC5-B8EE-29C61CB90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27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343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54C8FE-1EB8-4BFC-8F0D-8EE434FBF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901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7FCEBD-7394-42F4-8294-B3CA09B1A0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73702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C907A-FB08-4ACD-BB0B-65A969629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4607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72BB7-F549-445A-BDD2-66E1E93B2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76227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91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37F298-6FED-42A5-BE19-57B5C41DD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07174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D60A4-3D1A-4535-A17B-29723A07F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89111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BBF75-5D91-4D59-A1A7-FFD0374E1C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955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A467A-050C-45B5-863F-BC76B85502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8757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74218-2BEE-4183-BBC9-36A1F7D176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5546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C7627-26C5-45CA-99DE-5BAFA598C9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78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457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9E704-29E0-4BBF-AD3E-E456921B9D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5325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A39E6-3BFF-491A-8C82-7394EE7200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346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B1550-9DB2-44F2-918C-860BCF7E40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742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1709C-1E9C-4189-B1C6-D87313AB0D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158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5972D-6696-439A-82F0-FCCB3084B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896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2B8A4-AEF6-4163-B545-701A2DB5DD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6468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0BF29-B937-4C0D-9FC2-789B767918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8672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044C-3A4D-462A-9593-B178D44D35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5255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438C9-5E2B-4957-967A-D06F310E6E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3326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C6D75-0DF6-4FD3-A622-74AF0778DC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06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94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077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813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278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6799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6437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673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188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213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3429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9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720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867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2C77E7-CA08-43F9-8DA2-2A185871C83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9A981F-429F-485F-B50A-943B7A0B8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654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AD4D02-3DA7-4A9A-AF18-450D15C7CD1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258B48-A8B0-47A2-B00C-4873F1EF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63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471978-440D-4A3F-B9A8-36D7496DCC0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E2B133-A4EB-46E7-A981-ADAF743C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5520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B59559-D71C-46AC-8DDA-5A56C75AA8D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F307C4-8936-404C-8386-67C53F70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444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4CEDBD-E264-4FC1-9F93-BDDCF85E2B1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8C273D-BDBD-4B33-B5E0-92EB4073F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85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093ECE-E470-498E-8532-40B8790D7A8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093289-B9EB-46D8-AE7C-43AB67A64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22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044C1D-F9DE-4005-98FD-6FCACE158EB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35F4AB-EBC0-47D2-92D1-9126E563C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6628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B118AF-39A0-4B8E-A5AC-FD4C8F923E0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8CFCAD-52DB-4097-87F7-6E4E3AB7B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175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D22BA6-41DE-4FF6-BE16-6F240AEB9C1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58BBF7-7855-426D-B441-F755CAB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05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23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428498-54C8-46E0-9A6A-60618BDDD04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503569-E55D-4EC0-BE71-6C91BC5A9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146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891E7F-E675-4795-B4EC-70EA4BAD174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D6E252-76DD-4A7F-A5CE-31A7801C3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763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10072-7CF0-4097-BD5A-00A9A1187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0259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C0BC-77FF-4A83-8126-00B512D50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764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CF121-30CF-4733-92BA-016FE8DA4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077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A50A-DBE8-4EC0-B5F7-46493E336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1160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3993-BC17-4F5D-B8FE-B876F8C9B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042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9654-43C9-41C3-96A1-494D2239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7294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8623-B51C-41E2-9061-3B3FC5A0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97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4D88D-AB29-4FD2-B93A-34289606C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8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7103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03DC8-80B5-499A-A4ED-E3D0BECC9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4986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C4027-3BDC-4D42-B016-9630182C3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4040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082A9-1AD3-4DA0-9637-DDEA60551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2364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9A01D-4172-4EEF-96AF-1C418533B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35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029E-0B25-4AC4-BEDE-E97489FB4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167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F9FC6-E9D7-47B7-800F-8F3E911E0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125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E8F5F-3C6D-4A8C-9791-1A07A9D67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461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DF1D-ECD2-47A9-8A0B-FFA3C985A9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4544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E5637-5CD1-44DD-9734-4F58898E29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872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F7CD6-8031-4328-A1CC-E401CA9E56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EE495FB-8EEE-41C6-A5A4-C698ABB094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0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5650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B8BDB-A250-4331-A6AD-53C75EC9D2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600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995EA-D892-4B1C-B462-2E25C384E9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2474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FA509-B827-43B7-939E-813A86ECB0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950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F3214-62C1-483B-BF81-60771860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096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70457-C69E-4192-B67D-53FCF672B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1465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C6A07-8AA8-4140-A8D2-32BA325B2C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412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9A115-1116-41DF-8E00-5CB7AEAF19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5951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35B-B60B-46A1-9131-76F184801D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219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37B8-D109-44B1-8CFC-89076EF84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954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9775F-0534-4F82-AAE7-B8B78FD16B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82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485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C568D-8454-4064-B19D-A163D36860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552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E8F5F-3C6D-4A8C-9791-1A07A9D67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2460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DF1D-ECD2-47A9-8A0B-FFA3C985A9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6267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E5637-5CD1-44DD-9734-4F58898E29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2738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F7CD6-8031-4328-A1CC-E401CA9E56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4341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B8BDB-A250-4331-A6AD-53C75EC9D2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9022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995EA-D892-4B1C-B462-2E25C384E9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201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FA509-B827-43B7-939E-813A86ECB0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213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F3214-62C1-483B-BF81-60771860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7351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70457-C69E-4192-B67D-53FCF672B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6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1582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C6A07-8AA8-4140-A8D2-32BA325B2C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3279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9A115-1116-41DF-8E00-5CB7AEAF19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6283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35B-B60B-46A1-9131-76F184801D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6661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37B8-D109-44B1-8CFC-89076EF84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9776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9775F-0534-4F82-AAE7-B8B78FD16B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1471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C568D-8454-4064-B19D-A163D36860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051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9B66F-0514-4BE2-9ED3-11141F7DE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99103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BBD28-4C71-4A5B-B301-F4FCCDB5A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44341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02698-0E6D-4436-8BE9-DBFBFDA76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90701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51A15-36EF-46BF-8448-D3E0471EE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093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1069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25E6E-8854-4C3A-B30B-D536E46FE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24608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D1672-D2D4-4934-AAEB-A3BEB67A2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8289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2D3C3-5136-4262-A758-31D33C849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31893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1C0FA-1F21-4C57-904C-F2ED6C213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78386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2E035-5D8B-421D-98DA-29D743ECC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78566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665D6-9D69-47ED-8C6A-69C6BA662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2382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DEFED-08B7-4E3B-9A5F-7D5A02A3F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453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616C1-AFF2-4CFF-B898-0441A2E28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14182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A561-59B5-4828-9EB9-68187AC49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91219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9AC40-7615-4A07-A0E5-FEE186F62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5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15011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01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061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905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572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3944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020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0846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265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009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3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38346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1037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412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358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632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474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48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802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56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33CCD6F-2DE7-4510-82FB-5C6E7A724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4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385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90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1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19B792-A7EF-43F9-BACF-C91AD5B192B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6DB6E0-9194-4A49-AF3D-C5AACC336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4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D47CA2-3F56-499E-A2E2-D65D478D0D9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0D046-8CF8-41AE-82C6-0A3BCF3743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05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737AB9-1A0B-4234-8995-43533D397AC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266A3F8-FC14-438C-8151-19D69EDDC6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99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EAC05F-7767-4AF2-9695-0B8ED6B3626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4756247-9EA6-4AEE-A64B-51AE06859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06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62618F-8A78-4D46-8383-9743E69B52A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8DF3B9-0309-4475-83EF-257ED94DD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43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32A8B5-DF45-45D5-8174-9877067E1E4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09626A-371E-4178-BC2E-C2295144E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089DEEF-CA15-4B6F-988D-3CB9A0210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2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D7FDE4-9D94-448E-8BDC-0C1084E606A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F97D616-FB41-44B3-B8A1-35FD83AE3B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8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41DA6E-FE28-47C1-9A3A-310F9B8287A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0F765F-A0EB-4B9A-AD3B-9F4B32013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478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C455EB-CDD3-47AC-BF54-9AD1A702893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2E4208-4978-4508-9C7D-CA1643A84B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22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BAC12A-4374-4983-995B-6E65F4B50C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B69262C-96BE-4889-8CFE-44A0CA4A5D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8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39643E-3F24-456B-B305-225C317E60E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F8E183B-2DF8-4604-B78E-846991C90A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36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470" y="4595813"/>
            <a:ext cx="748699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12192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95814"/>
            <a:ext cx="436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12192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469" y="3187700"/>
            <a:ext cx="11499272" cy="88836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1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3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70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2ED3CDC-F4FB-484E-8E55-9FA686F7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3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9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54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6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3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0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3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5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9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9208E4E-8563-4114-A313-998A46488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0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2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42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94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3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5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29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2" y="2"/>
            <a:ext cx="12193583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D0D41E3A-1D91-444F-A5CC-9D0A618B6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5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522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7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8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730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6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01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9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slideLayout" Target="../slideLayouts/slideLayout3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Relationship Id="rId14" Type="http://schemas.openxmlformats.org/officeDocument/2006/relationships/slideLayout" Target="../slideLayouts/slideLayout39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6" Type="http://schemas.openxmlformats.org/officeDocument/2006/relationships/theme" Target="../theme/theme33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6" Type="http://schemas.openxmlformats.org/officeDocument/2006/relationships/theme" Target="../theme/theme34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5" Type="http://schemas.openxmlformats.org/officeDocument/2006/relationships/theme" Target="../theme/theme35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slideLayout" Target="../slideLayouts/slideLayout43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13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slideLayout" Target="../slideLayouts/slideLayout451.xml"/><Relationship Id="rId2" Type="http://schemas.openxmlformats.org/officeDocument/2006/relationships/slideLayout" Target="../slideLayouts/slideLayout441.xml"/><Relationship Id="rId16" Type="http://schemas.openxmlformats.org/officeDocument/2006/relationships/theme" Target="../theme/theme36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5" Type="http://schemas.openxmlformats.org/officeDocument/2006/relationships/slideLayout" Target="../slideLayouts/slideLayout45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Relationship Id="rId14" Type="http://schemas.openxmlformats.org/officeDocument/2006/relationships/slideLayout" Target="../slideLayouts/slideLayout4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24218" y="6618288"/>
            <a:ext cx="467783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A4A56F0E-9A2F-4282-B729-957CFD114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099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74639"/>
            <a:ext cx="172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0" y="1057275"/>
            <a:ext cx="12192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-8467" y="984250"/>
            <a:ext cx="12192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8" r:id="rId1"/>
    <p:sldLayoutId id="2147497799" r:id="rId2"/>
    <p:sldLayoutId id="2147497800" r:id="rId3"/>
    <p:sldLayoutId id="2147497801" r:id="rId4"/>
    <p:sldLayoutId id="2147497802" r:id="rId5"/>
    <p:sldLayoutId id="2147497803" r:id="rId6"/>
    <p:sldLayoutId id="2147497804" r:id="rId7"/>
    <p:sldLayoutId id="2147497805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0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678" r:id="rId1"/>
    <p:sldLayoutId id="2147501679" r:id="rId2"/>
    <p:sldLayoutId id="2147501680" r:id="rId3"/>
    <p:sldLayoutId id="2147501681" r:id="rId4"/>
    <p:sldLayoutId id="2147501682" r:id="rId5"/>
    <p:sldLayoutId id="2147501683" r:id="rId6"/>
    <p:sldLayoutId id="2147501684" r:id="rId7"/>
    <p:sldLayoutId id="2147501685" r:id="rId8"/>
    <p:sldLayoutId id="2147501686" r:id="rId9"/>
    <p:sldLayoutId id="2147501687" r:id="rId10"/>
    <p:sldLayoutId id="2147501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06" r:id="rId1"/>
    <p:sldLayoutId id="2147501707" r:id="rId2"/>
    <p:sldLayoutId id="2147501708" r:id="rId3"/>
    <p:sldLayoutId id="2147501709" r:id="rId4"/>
    <p:sldLayoutId id="2147501710" r:id="rId5"/>
    <p:sldLayoutId id="2147501711" r:id="rId6"/>
    <p:sldLayoutId id="2147501712" r:id="rId7"/>
    <p:sldLayoutId id="2147501713" r:id="rId8"/>
    <p:sldLayoutId id="2147501714" r:id="rId9"/>
    <p:sldLayoutId id="2147501715" r:id="rId10"/>
    <p:sldLayoutId id="2147501716" r:id="rId11"/>
    <p:sldLayoutId id="2147501717" r:id="rId12"/>
    <p:sldLayoutId id="2147501718" r:id="rId13"/>
    <p:sldLayoutId id="2147501719" r:id="rId14"/>
    <p:sldLayoutId id="214750172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38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37" r:id="rId1"/>
    <p:sldLayoutId id="2147501738" r:id="rId2"/>
    <p:sldLayoutId id="2147501739" r:id="rId3"/>
    <p:sldLayoutId id="2147501740" r:id="rId4"/>
    <p:sldLayoutId id="2147501741" r:id="rId5"/>
    <p:sldLayoutId id="2147501742" r:id="rId6"/>
    <p:sldLayoutId id="2147501743" r:id="rId7"/>
    <p:sldLayoutId id="2147501744" r:id="rId8"/>
    <p:sldLayoutId id="2147501745" r:id="rId9"/>
    <p:sldLayoutId id="2147501746" r:id="rId10"/>
    <p:sldLayoutId id="2147501747" r:id="rId11"/>
    <p:sldLayoutId id="2147501748" r:id="rId12"/>
    <p:sldLayoutId id="2147501749" r:id="rId13"/>
    <p:sldLayoutId id="21475017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867" r:id="rId1"/>
    <p:sldLayoutId id="2147501868" r:id="rId2"/>
    <p:sldLayoutId id="2147501869" r:id="rId3"/>
    <p:sldLayoutId id="2147501870" r:id="rId4"/>
    <p:sldLayoutId id="2147501871" r:id="rId5"/>
    <p:sldLayoutId id="2147501872" r:id="rId6"/>
    <p:sldLayoutId id="2147501873" r:id="rId7"/>
    <p:sldLayoutId id="2147501874" r:id="rId8"/>
    <p:sldLayoutId id="2147501875" r:id="rId9"/>
    <p:sldLayoutId id="2147501876" r:id="rId10"/>
    <p:sldLayoutId id="2147501877" r:id="rId11"/>
    <p:sldLayoutId id="2147501878" r:id="rId12"/>
    <p:sldLayoutId id="2147501879" r:id="rId13"/>
    <p:sldLayoutId id="2147501880" r:id="rId14"/>
    <p:sldLayoutId id="214750188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AA3DB0D-7EF0-4FC0-91D3-02EF277B718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1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07" r:id="rId1"/>
    <p:sldLayoutId id="2147501908" r:id="rId2"/>
    <p:sldLayoutId id="2147501909" r:id="rId3"/>
    <p:sldLayoutId id="2147501910" r:id="rId4"/>
    <p:sldLayoutId id="2147501911" r:id="rId5"/>
    <p:sldLayoutId id="2147501912" r:id="rId6"/>
    <p:sldLayoutId id="2147501913" r:id="rId7"/>
    <p:sldLayoutId id="2147501914" r:id="rId8"/>
    <p:sldLayoutId id="2147501915" r:id="rId9"/>
    <p:sldLayoutId id="2147501916" r:id="rId10"/>
    <p:sldLayoutId id="2147501917" r:id="rId11"/>
    <p:sldLayoutId id="2147501918" r:id="rId12"/>
    <p:sldLayoutId id="2147501919" r:id="rId13"/>
    <p:sldLayoutId id="21475019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31295201-B0C6-4EE9-ADBE-EABA60CEB0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499A9F0-244D-4000-BF43-F4524EA6651F}" type="slidenum">
              <a:rPr lang="en-US" smtClean="0">
                <a:cs typeface="Arial" pitchFamily="34" charset="0"/>
              </a:rPr>
              <a:pPr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8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22" r:id="rId1"/>
    <p:sldLayoutId id="2147501923" r:id="rId2"/>
    <p:sldLayoutId id="2147501924" r:id="rId3"/>
    <p:sldLayoutId id="2147501925" r:id="rId4"/>
    <p:sldLayoutId id="2147501926" r:id="rId5"/>
    <p:sldLayoutId id="2147501927" r:id="rId6"/>
    <p:sldLayoutId id="2147501928" r:id="rId7"/>
    <p:sldLayoutId id="2147501929" r:id="rId8"/>
    <p:sldLayoutId id="2147501930" r:id="rId9"/>
    <p:sldLayoutId id="2147501931" r:id="rId10"/>
    <p:sldLayoutId id="2147501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BD929C78-0BB1-4C82-AF77-E399BAE9A6B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 eaLnBrk="1" hangingPunct="1"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8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34" r:id="rId1"/>
    <p:sldLayoutId id="2147501935" r:id="rId2"/>
    <p:sldLayoutId id="2147501936" r:id="rId3"/>
    <p:sldLayoutId id="2147501937" r:id="rId4"/>
    <p:sldLayoutId id="2147501938" r:id="rId5"/>
    <p:sldLayoutId id="2147501939" r:id="rId6"/>
    <p:sldLayoutId id="2147501940" r:id="rId7"/>
    <p:sldLayoutId id="2147501941" r:id="rId8"/>
    <p:sldLayoutId id="2147501942" r:id="rId9"/>
    <p:sldLayoutId id="2147501943" r:id="rId10"/>
    <p:sldLayoutId id="2147501944" r:id="rId11"/>
    <p:sldLayoutId id="2147501945" r:id="rId12"/>
    <p:sldLayoutId id="2147501946" r:id="rId13"/>
    <p:sldLayoutId id="21475019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C4900CE-E101-45FC-98EE-097A8376C8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7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49" r:id="rId1"/>
    <p:sldLayoutId id="2147501950" r:id="rId2"/>
    <p:sldLayoutId id="2147501951" r:id="rId3"/>
    <p:sldLayoutId id="2147501952" r:id="rId4"/>
    <p:sldLayoutId id="2147501953" r:id="rId5"/>
    <p:sldLayoutId id="2147501954" r:id="rId6"/>
    <p:sldLayoutId id="2147501955" r:id="rId7"/>
    <p:sldLayoutId id="2147501956" r:id="rId8"/>
    <p:sldLayoutId id="2147501957" r:id="rId9"/>
    <p:sldLayoutId id="2147501958" r:id="rId10"/>
    <p:sldLayoutId id="2147501959" r:id="rId11"/>
    <p:sldLayoutId id="2147501960" r:id="rId12"/>
    <p:sldLayoutId id="2147501961" r:id="rId13"/>
    <p:sldLayoutId id="21475019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DEA67A-DA2B-476C-9E78-EDD8D873B52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36AF44-E227-4962-BB87-6855F2036F89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1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64" r:id="rId1"/>
    <p:sldLayoutId id="2147501965" r:id="rId2"/>
    <p:sldLayoutId id="2147501966" r:id="rId3"/>
    <p:sldLayoutId id="2147501967" r:id="rId4"/>
    <p:sldLayoutId id="2147501968" r:id="rId5"/>
    <p:sldLayoutId id="2147501969" r:id="rId6"/>
    <p:sldLayoutId id="2147501970" r:id="rId7"/>
    <p:sldLayoutId id="2147501971" r:id="rId8"/>
    <p:sldLayoutId id="2147501972" r:id="rId9"/>
    <p:sldLayoutId id="2147501973" r:id="rId10"/>
    <p:sldLayoutId id="2147501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3E626B74-3CC7-4D2A-A403-2E4905DFFCB1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0AC0D0AF-5D2D-4297-9141-830281D278B1}" type="slidenum">
              <a:rPr lang="en-US" smtClean="0">
                <a:cs typeface="Arial" pitchFamily="34" charset="0"/>
              </a:rPr>
              <a:pPr eaLnBrk="1" hangingPunct="1"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2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76" r:id="rId1"/>
    <p:sldLayoutId id="2147501977" r:id="rId2"/>
    <p:sldLayoutId id="2147501978" r:id="rId3"/>
    <p:sldLayoutId id="2147501979" r:id="rId4"/>
    <p:sldLayoutId id="2147501980" r:id="rId5"/>
    <p:sldLayoutId id="2147501981" r:id="rId6"/>
    <p:sldLayoutId id="2147501982" r:id="rId7"/>
    <p:sldLayoutId id="2147501983" r:id="rId8"/>
    <p:sldLayoutId id="2147501984" r:id="rId9"/>
    <p:sldLayoutId id="2147501985" r:id="rId10"/>
    <p:sldLayoutId id="2147501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24218" y="6618288"/>
            <a:ext cx="467783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D10CB480-DE4F-4566-8AB9-419DCA263D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3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74639"/>
            <a:ext cx="1727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0" y="1057275"/>
            <a:ext cx="12192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8467" y="984250"/>
            <a:ext cx="12192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06" r:id="rId1"/>
    <p:sldLayoutId id="2147497807" r:id="rId2"/>
    <p:sldLayoutId id="2147497808" r:id="rId3"/>
    <p:sldLayoutId id="2147497809" r:id="rId4"/>
    <p:sldLayoutId id="2147497810" r:id="rId5"/>
    <p:sldLayoutId id="2147497811" r:id="rId6"/>
    <p:sldLayoutId id="2147497812" r:id="rId7"/>
    <p:sldLayoutId id="2147497813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3BC2D34-7968-457C-BDBE-4168B715B9E7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88" r:id="rId1"/>
    <p:sldLayoutId id="2147501989" r:id="rId2"/>
    <p:sldLayoutId id="2147501990" r:id="rId3"/>
    <p:sldLayoutId id="2147501991" r:id="rId4"/>
    <p:sldLayoutId id="2147501992" r:id="rId5"/>
    <p:sldLayoutId id="2147501993" r:id="rId6"/>
    <p:sldLayoutId id="2147501994" r:id="rId7"/>
    <p:sldLayoutId id="2147501995" r:id="rId8"/>
    <p:sldLayoutId id="2147501996" r:id="rId9"/>
    <p:sldLayoutId id="2147501997" r:id="rId10"/>
    <p:sldLayoutId id="2147501998" r:id="rId11"/>
    <p:sldLayoutId id="2147501999" r:id="rId12"/>
    <p:sldLayoutId id="2147502000" r:id="rId13"/>
    <p:sldLayoutId id="2147502001" r:id="rId14"/>
    <p:sldLayoutId id="2147502002" r:id="rId15"/>
    <p:sldLayoutId id="21475020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ECBDAB-FB5D-4E5D-A0F1-7F81D898D95F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9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5" r:id="rId1"/>
    <p:sldLayoutId id="2147502006" r:id="rId2"/>
    <p:sldLayoutId id="2147502007" r:id="rId3"/>
    <p:sldLayoutId id="2147502008" r:id="rId4"/>
    <p:sldLayoutId id="2147502009" r:id="rId5"/>
    <p:sldLayoutId id="2147502010" r:id="rId6"/>
    <p:sldLayoutId id="2147502011" r:id="rId7"/>
    <p:sldLayoutId id="2147502012" r:id="rId8"/>
    <p:sldLayoutId id="2147502013" r:id="rId9"/>
    <p:sldLayoutId id="2147502014" r:id="rId10"/>
    <p:sldLayoutId id="2147502015" r:id="rId11"/>
    <p:sldLayoutId id="2147502016" r:id="rId12"/>
    <p:sldLayoutId id="2147502017" r:id="rId13"/>
    <p:sldLayoutId id="2147502018" r:id="rId14"/>
    <p:sldLayoutId id="21475020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699DE7A-0D2D-42E9-BCC9-12F2D79246FF}" type="slidenum">
              <a:rPr lang="en-US" smtClean="0">
                <a:cs typeface="Arial" panose="020B0604020202020204" pitchFamily="34" charset="0"/>
              </a:rPr>
              <a:pPr/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37" r:id="rId1"/>
    <p:sldLayoutId id="2147502038" r:id="rId2"/>
    <p:sldLayoutId id="2147502039" r:id="rId3"/>
    <p:sldLayoutId id="2147502040" r:id="rId4"/>
    <p:sldLayoutId id="2147502041" r:id="rId5"/>
    <p:sldLayoutId id="2147502042" r:id="rId6"/>
    <p:sldLayoutId id="2147502043" r:id="rId7"/>
    <p:sldLayoutId id="2147502044" r:id="rId8"/>
    <p:sldLayoutId id="2147502045" r:id="rId9"/>
    <p:sldLayoutId id="2147502046" r:id="rId10"/>
    <p:sldLayoutId id="2147502047" r:id="rId11"/>
    <p:sldLayoutId id="2147502048" r:id="rId12"/>
    <p:sldLayoutId id="2147502049" r:id="rId13"/>
    <p:sldLayoutId id="214750205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73148D-6CEC-4029-8D28-6727A5C4D30E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6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52" r:id="rId1"/>
    <p:sldLayoutId id="2147502053" r:id="rId2"/>
    <p:sldLayoutId id="2147502054" r:id="rId3"/>
    <p:sldLayoutId id="2147502055" r:id="rId4"/>
    <p:sldLayoutId id="2147502056" r:id="rId5"/>
    <p:sldLayoutId id="2147502057" r:id="rId6"/>
    <p:sldLayoutId id="2147502058" r:id="rId7"/>
    <p:sldLayoutId id="2147502059" r:id="rId8"/>
    <p:sldLayoutId id="2147502060" r:id="rId9"/>
    <p:sldLayoutId id="2147502061" r:id="rId10"/>
    <p:sldLayoutId id="2147502062" r:id="rId11"/>
    <p:sldLayoutId id="2147502063" r:id="rId12"/>
    <p:sldLayoutId id="2147502064" r:id="rId13"/>
    <p:sldLayoutId id="2147502065" r:id="rId14"/>
    <p:sldLayoutId id="21475020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BC9CADE3-E534-4BC9-AF30-88FDE439E939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23BD2590-2EEA-442B-B1B1-96D5872CB58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96" r:id="rId1"/>
    <p:sldLayoutId id="2147502097" r:id="rId2"/>
    <p:sldLayoutId id="2147502098" r:id="rId3"/>
    <p:sldLayoutId id="2147502099" r:id="rId4"/>
    <p:sldLayoutId id="2147502100" r:id="rId5"/>
    <p:sldLayoutId id="2147502101" r:id="rId6"/>
    <p:sldLayoutId id="2147502102" r:id="rId7"/>
    <p:sldLayoutId id="2147502103" r:id="rId8"/>
    <p:sldLayoutId id="2147502104" r:id="rId9"/>
    <p:sldLayoutId id="2147502105" r:id="rId10"/>
    <p:sldLayoutId id="21475021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566CA2-AD75-4DD6-AB9D-3ED8292B680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99532E-5BB8-42EA-AE74-30440AD14F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08" r:id="rId1"/>
    <p:sldLayoutId id="2147502109" r:id="rId2"/>
    <p:sldLayoutId id="2147502110" r:id="rId3"/>
    <p:sldLayoutId id="2147502111" r:id="rId4"/>
    <p:sldLayoutId id="2147502112" r:id="rId5"/>
    <p:sldLayoutId id="2147502113" r:id="rId6"/>
    <p:sldLayoutId id="2147502114" r:id="rId7"/>
    <p:sldLayoutId id="2147502115" r:id="rId8"/>
    <p:sldLayoutId id="2147502116" r:id="rId9"/>
    <p:sldLayoutId id="2147502117" r:id="rId10"/>
    <p:sldLayoutId id="2147502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B8A3F8B8-590C-4D75-88C1-21F0CF76BA31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7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20" r:id="rId1"/>
    <p:sldLayoutId id="2147502121" r:id="rId2"/>
    <p:sldLayoutId id="2147502122" r:id="rId3"/>
    <p:sldLayoutId id="2147502123" r:id="rId4"/>
    <p:sldLayoutId id="2147502124" r:id="rId5"/>
    <p:sldLayoutId id="2147502125" r:id="rId6"/>
    <p:sldLayoutId id="2147502126" r:id="rId7"/>
    <p:sldLayoutId id="2147502127" r:id="rId8"/>
    <p:sldLayoutId id="2147502128" r:id="rId9"/>
    <p:sldLayoutId id="2147502129" r:id="rId10"/>
    <p:sldLayoutId id="2147502130" r:id="rId11"/>
    <p:sldLayoutId id="2147502131" r:id="rId12"/>
    <p:sldLayoutId id="21475021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61" r:id="rId1"/>
    <p:sldLayoutId id="2147502162" r:id="rId2"/>
    <p:sldLayoutId id="2147502163" r:id="rId3"/>
    <p:sldLayoutId id="2147502164" r:id="rId4"/>
    <p:sldLayoutId id="2147502165" r:id="rId5"/>
    <p:sldLayoutId id="2147502166" r:id="rId6"/>
    <p:sldLayoutId id="2147502167" r:id="rId7"/>
    <p:sldLayoutId id="2147502168" r:id="rId8"/>
    <p:sldLayoutId id="2147502169" r:id="rId9"/>
    <p:sldLayoutId id="2147502170" r:id="rId10"/>
    <p:sldLayoutId id="2147502171" r:id="rId11"/>
    <p:sldLayoutId id="2147502172" r:id="rId12"/>
    <p:sldLayoutId id="2147502173" r:id="rId13"/>
    <p:sldLayoutId id="21475021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F9707E2-2384-4092-96CA-27450891F92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5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88" r:id="rId1"/>
    <p:sldLayoutId id="2147502189" r:id="rId2"/>
    <p:sldLayoutId id="2147502190" r:id="rId3"/>
    <p:sldLayoutId id="2147502191" r:id="rId4"/>
    <p:sldLayoutId id="2147502192" r:id="rId5"/>
    <p:sldLayoutId id="2147502193" r:id="rId6"/>
    <p:sldLayoutId id="2147502194" r:id="rId7"/>
    <p:sldLayoutId id="2147502195" r:id="rId8"/>
    <p:sldLayoutId id="2147502196" r:id="rId9"/>
    <p:sldLayoutId id="2147502197" r:id="rId10"/>
    <p:sldLayoutId id="2147502198" r:id="rId11"/>
    <p:sldLayoutId id="2147502199" r:id="rId12"/>
    <p:sldLayoutId id="2147502200" r:id="rId13"/>
    <p:sldLayoutId id="2147502201" r:id="rId14"/>
    <p:sldLayoutId id="2147502202" r:id="rId15"/>
    <p:sldLayoutId id="21475022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40C7AB67-6D4D-42D3-84B8-99A83D2F487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5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17" r:id="rId1"/>
    <p:sldLayoutId id="2147502218" r:id="rId2"/>
    <p:sldLayoutId id="2147502219" r:id="rId3"/>
    <p:sldLayoutId id="2147502220" r:id="rId4"/>
    <p:sldLayoutId id="2147502221" r:id="rId5"/>
    <p:sldLayoutId id="2147502222" r:id="rId6"/>
    <p:sldLayoutId id="2147502223" r:id="rId7"/>
    <p:sldLayoutId id="2147502224" r:id="rId8"/>
    <p:sldLayoutId id="2147502225" r:id="rId9"/>
    <p:sldLayoutId id="2147502226" r:id="rId10"/>
    <p:sldLayoutId id="2147502227" r:id="rId11"/>
    <p:sldLayoutId id="2147502228" r:id="rId12"/>
    <p:sldLayoutId id="2147502229" r:id="rId13"/>
    <p:sldLayoutId id="21475022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4CD5107E-C921-4A5D-98E2-371A4E79272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0B38BB-9DFB-469A-988D-102F5C466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3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549" r:id="rId1"/>
    <p:sldLayoutId id="2147499550" r:id="rId2"/>
    <p:sldLayoutId id="2147499551" r:id="rId3"/>
    <p:sldLayoutId id="2147499552" r:id="rId4"/>
    <p:sldLayoutId id="2147499553" r:id="rId5"/>
    <p:sldLayoutId id="2147499554" r:id="rId6"/>
    <p:sldLayoutId id="2147499555" r:id="rId7"/>
    <p:sldLayoutId id="2147499556" r:id="rId8"/>
    <p:sldLayoutId id="2147499557" r:id="rId9"/>
    <p:sldLayoutId id="2147499558" r:id="rId10"/>
    <p:sldLayoutId id="2147499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2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32" r:id="rId1"/>
    <p:sldLayoutId id="2147502233" r:id="rId2"/>
    <p:sldLayoutId id="2147502234" r:id="rId3"/>
    <p:sldLayoutId id="2147502235" r:id="rId4"/>
    <p:sldLayoutId id="2147502236" r:id="rId5"/>
    <p:sldLayoutId id="2147502237" r:id="rId6"/>
    <p:sldLayoutId id="2147502238" r:id="rId7"/>
    <p:sldLayoutId id="2147502239" r:id="rId8"/>
    <p:sldLayoutId id="2147502240" r:id="rId9"/>
    <p:sldLayoutId id="2147502241" r:id="rId10"/>
    <p:sldLayoutId id="2147502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8CEF1600-C712-4AAC-8608-1A3DD5408935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7DC39D7B-27E7-4FE9-BAC5-1EB919FF4D10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4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44" r:id="rId1"/>
    <p:sldLayoutId id="2147502245" r:id="rId2"/>
    <p:sldLayoutId id="2147502246" r:id="rId3"/>
    <p:sldLayoutId id="2147502247" r:id="rId4"/>
    <p:sldLayoutId id="2147502248" r:id="rId5"/>
    <p:sldLayoutId id="2147502249" r:id="rId6"/>
    <p:sldLayoutId id="2147502250" r:id="rId7"/>
    <p:sldLayoutId id="2147502251" r:id="rId8"/>
    <p:sldLayoutId id="2147502252" r:id="rId9"/>
    <p:sldLayoutId id="2147502253" r:id="rId10"/>
    <p:sldLayoutId id="21475022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0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A5CCCD9-1C2D-4EA2-9BFF-2BD98E15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56" r:id="rId1"/>
    <p:sldLayoutId id="2147502257" r:id="rId2"/>
    <p:sldLayoutId id="2147502258" r:id="rId3"/>
    <p:sldLayoutId id="2147502259" r:id="rId4"/>
    <p:sldLayoutId id="2147502260" r:id="rId5"/>
    <p:sldLayoutId id="2147502261" r:id="rId6"/>
    <p:sldLayoutId id="2147502262" r:id="rId7"/>
    <p:sldLayoutId id="2147502263" r:id="rId8"/>
    <p:sldLayoutId id="2147502264" r:id="rId9"/>
    <p:sldLayoutId id="2147502265" r:id="rId10"/>
    <p:sldLayoutId id="2147502266" r:id="rId11"/>
    <p:sldLayoutId id="2147502267" r:id="rId12"/>
    <p:sldLayoutId id="2147502268" r:id="rId13"/>
    <p:sldLayoutId id="214750226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89A6D17-3CC8-4E3E-94E1-DFD8FA8303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2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71" r:id="rId1"/>
    <p:sldLayoutId id="2147502272" r:id="rId2"/>
    <p:sldLayoutId id="2147502273" r:id="rId3"/>
    <p:sldLayoutId id="2147502274" r:id="rId4"/>
    <p:sldLayoutId id="2147502275" r:id="rId5"/>
    <p:sldLayoutId id="2147502276" r:id="rId6"/>
    <p:sldLayoutId id="2147502277" r:id="rId7"/>
    <p:sldLayoutId id="2147502278" r:id="rId8"/>
    <p:sldLayoutId id="2147502279" r:id="rId9"/>
    <p:sldLayoutId id="2147502280" r:id="rId10"/>
    <p:sldLayoutId id="2147502281" r:id="rId11"/>
    <p:sldLayoutId id="2147502282" r:id="rId12"/>
    <p:sldLayoutId id="2147502283" r:id="rId13"/>
    <p:sldLayoutId id="2147502284" r:id="rId14"/>
    <p:sldLayoutId id="214750228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89A6D17-3CC8-4E3E-94E1-DFD8FA8303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87" r:id="rId1"/>
    <p:sldLayoutId id="2147502288" r:id="rId2"/>
    <p:sldLayoutId id="2147502289" r:id="rId3"/>
    <p:sldLayoutId id="2147502290" r:id="rId4"/>
    <p:sldLayoutId id="2147502291" r:id="rId5"/>
    <p:sldLayoutId id="2147502292" r:id="rId6"/>
    <p:sldLayoutId id="2147502293" r:id="rId7"/>
    <p:sldLayoutId id="2147502294" r:id="rId8"/>
    <p:sldLayoutId id="2147502295" r:id="rId9"/>
    <p:sldLayoutId id="2147502296" r:id="rId10"/>
    <p:sldLayoutId id="2147502297" r:id="rId11"/>
    <p:sldLayoutId id="2147502298" r:id="rId12"/>
    <p:sldLayoutId id="2147502299" r:id="rId13"/>
    <p:sldLayoutId id="2147502300" r:id="rId14"/>
    <p:sldLayoutId id="214750230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4B0343BD-004B-495F-9CCD-CFF2B1A4DEE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3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303" r:id="rId1"/>
    <p:sldLayoutId id="2147502304" r:id="rId2"/>
    <p:sldLayoutId id="2147502305" r:id="rId3"/>
    <p:sldLayoutId id="2147502306" r:id="rId4"/>
    <p:sldLayoutId id="2147502307" r:id="rId5"/>
    <p:sldLayoutId id="2147502308" r:id="rId6"/>
    <p:sldLayoutId id="2147502309" r:id="rId7"/>
    <p:sldLayoutId id="2147502310" r:id="rId8"/>
    <p:sldLayoutId id="2147502311" r:id="rId9"/>
    <p:sldLayoutId id="2147502312" r:id="rId10"/>
    <p:sldLayoutId id="2147502313" r:id="rId11"/>
    <p:sldLayoutId id="2147502314" r:id="rId12"/>
    <p:sldLayoutId id="2147502315" r:id="rId13"/>
    <p:sldLayoutId id="21475023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7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318" r:id="rId1"/>
    <p:sldLayoutId id="2147502319" r:id="rId2"/>
    <p:sldLayoutId id="2147502320" r:id="rId3"/>
    <p:sldLayoutId id="2147502321" r:id="rId4"/>
    <p:sldLayoutId id="2147502322" r:id="rId5"/>
    <p:sldLayoutId id="2147502323" r:id="rId6"/>
    <p:sldLayoutId id="2147502324" r:id="rId7"/>
    <p:sldLayoutId id="2147502325" r:id="rId8"/>
    <p:sldLayoutId id="2147502326" r:id="rId9"/>
    <p:sldLayoutId id="2147502327" r:id="rId10"/>
    <p:sldLayoutId id="2147502328" r:id="rId11"/>
    <p:sldLayoutId id="2147502329" r:id="rId12"/>
    <p:sldLayoutId id="2147502330" r:id="rId13"/>
    <p:sldLayoutId id="2147502331" r:id="rId14"/>
    <p:sldLayoutId id="21475023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561" r:id="rId1"/>
    <p:sldLayoutId id="2147499562" r:id="rId2"/>
    <p:sldLayoutId id="2147499563" r:id="rId3"/>
    <p:sldLayoutId id="2147499564" r:id="rId4"/>
    <p:sldLayoutId id="2147499565" r:id="rId5"/>
    <p:sldLayoutId id="2147499566" r:id="rId6"/>
    <p:sldLayoutId id="2147499567" r:id="rId7"/>
    <p:sldLayoutId id="2147499568" r:id="rId8"/>
    <p:sldLayoutId id="2147499569" r:id="rId9"/>
    <p:sldLayoutId id="2147499570" r:id="rId10"/>
    <p:sldLayoutId id="2147499571" r:id="rId11"/>
    <p:sldLayoutId id="2147499572" r:id="rId12"/>
    <p:sldLayoutId id="2147499573" r:id="rId13"/>
    <p:sldLayoutId id="2147499574" r:id="rId14"/>
    <p:sldLayoutId id="21474995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953" r:id="rId1"/>
    <p:sldLayoutId id="2147499954" r:id="rId2"/>
    <p:sldLayoutId id="2147499955" r:id="rId3"/>
    <p:sldLayoutId id="2147499956" r:id="rId4"/>
    <p:sldLayoutId id="2147499957" r:id="rId5"/>
    <p:sldLayoutId id="2147499958" r:id="rId6"/>
    <p:sldLayoutId id="2147499959" r:id="rId7"/>
    <p:sldLayoutId id="2147499960" r:id="rId8"/>
    <p:sldLayoutId id="2147499961" r:id="rId9"/>
    <p:sldLayoutId id="2147499962" r:id="rId10"/>
    <p:sldLayoutId id="2147499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674A63B-8E9F-4FA8-8F69-96F7F11E493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5C67240-F5E4-4246-8AF5-C0D36A22B26C}" type="slidenum">
              <a:rPr lang="en-US" smtClean="0">
                <a:cs typeface="Arial" pitchFamily="34" charset="0"/>
              </a:rPr>
              <a:pPr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911" r:id="rId1"/>
    <p:sldLayoutId id="2147500912" r:id="rId2"/>
    <p:sldLayoutId id="2147500913" r:id="rId3"/>
    <p:sldLayoutId id="2147500914" r:id="rId4"/>
    <p:sldLayoutId id="2147500915" r:id="rId5"/>
    <p:sldLayoutId id="2147500916" r:id="rId6"/>
    <p:sldLayoutId id="2147500917" r:id="rId7"/>
    <p:sldLayoutId id="2147500918" r:id="rId8"/>
    <p:sldLayoutId id="2147500919" r:id="rId9"/>
    <p:sldLayoutId id="2147500920" r:id="rId10"/>
    <p:sldLayoutId id="2147500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12192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95814"/>
            <a:ext cx="436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12192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 smtClean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1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14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249" r:id="rId1"/>
    <p:sldLayoutId id="2147501250" r:id="rId2"/>
    <p:sldLayoutId id="2147501251" r:id="rId3"/>
    <p:sldLayoutId id="2147501252" r:id="rId4"/>
    <p:sldLayoutId id="2147501253" r:id="rId5"/>
    <p:sldLayoutId id="2147501254" r:id="rId6"/>
    <p:sldLayoutId id="2147501255" r:id="rId7"/>
    <p:sldLayoutId id="2147501256" r:id="rId8"/>
    <p:sldLayoutId id="2147501257" r:id="rId9"/>
    <p:sldLayoutId id="2147501258" r:id="rId10"/>
    <p:sldLayoutId id="21475012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517" r:id="rId1"/>
    <p:sldLayoutId id="2147501518" r:id="rId2"/>
    <p:sldLayoutId id="2147501519" r:id="rId3"/>
    <p:sldLayoutId id="2147501520" r:id="rId4"/>
    <p:sldLayoutId id="2147501521" r:id="rId5"/>
    <p:sldLayoutId id="2147501522" r:id="rId6"/>
    <p:sldLayoutId id="2147501523" r:id="rId7"/>
    <p:sldLayoutId id="2147501524" r:id="rId8"/>
    <p:sldLayoutId id="2147501525" r:id="rId9"/>
    <p:sldLayoutId id="2147501526" r:id="rId10"/>
    <p:sldLayoutId id="2147501527" r:id="rId11"/>
    <p:sldLayoutId id="2147501528" r:id="rId12"/>
    <p:sldLayoutId id="2147501529" r:id="rId13"/>
    <p:sldLayoutId id="21475015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c-variety.com/TEC-VARIETY-Chinese.pdf" TargetMode="External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zNHvmSv8TI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s://www.youtube.com/watch?v=_Wzbzc3QiiA" TargetMode="Externa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coursera.org/course/pythonlearn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flipgrid.com/#429f88c5" TargetMode="Externa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swhothink.com/reading/list-of-adjectives.html" TargetMode="External"/><Relationship Id="rId2" Type="http://schemas.openxmlformats.org/officeDocument/2006/relationships/hyperlink" Target="http://www.momswhothink.com/reading/list-of-nouns.html" TargetMode="External"/><Relationship Id="rId1" Type="http://schemas.openxmlformats.org/officeDocument/2006/relationships/slideLayout" Target="../slideLayouts/slideLayout397.xml"/><Relationship Id="rId5" Type="http://schemas.openxmlformats.org/officeDocument/2006/relationships/image" Target="../media/image56.png"/><Relationship Id="rId4" Type="http://schemas.openxmlformats.org/officeDocument/2006/relationships/hyperlink" Target="http://www.momswhothink.com/reading/list-of-verb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panoramio.com/" TargetMode="Externa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inside.iub.edu/features/videos/2014-05-29-inub-vid-cib.shtml" TargetMode="Externa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vocaroo.com/delete/s0x8moQAYAiu/a37bbc9408bb8c95" TargetMode="External"/><Relationship Id="rId2" Type="http://schemas.openxmlformats.org/officeDocument/2006/relationships/hyperlink" Target="http://vocaroo.com/" TargetMode="Externa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polleverywhere.com/" TargetMode="Externa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lifa.lyryx.co/" TargetMode="External"/><Relationship Id="rId1" Type="http://schemas.openxmlformats.org/officeDocument/2006/relationships/slideLayout" Target="../slideLayouts/slideLayout34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andt.theiet.org/news/2015/jun/twitter-costolo-dorsey.cfm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espn.go.com/sports/endurance/story/_/id/8979487/fauja-singh-101-caps-career-10k-hong-kong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wolframalpha.com/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2/03/11/nyregion/a-teenage-master-of-languages-finds-online-fellowship.html?_r=1&amp;pagewanted=al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people/ada-lovelace-20825323" TargetMode="External"/><Relationship Id="rId2" Type="http://schemas.openxmlformats.org/officeDocument/2006/relationships/hyperlink" Target="http://www.biography.com/people/steve-jobs-9354805" TargetMode="Externa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ountingtoday.com/web-seminars/" TargetMode="External"/><Relationship Id="rId2" Type="http://schemas.openxmlformats.org/officeDocument/2006/relationships/hyperlink" Target="http://connectedcourses.net/thecourse/why-we-need-a-why/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ocw.mit.edu/courses/sloan-school-of-management/15-963-management-accounting-and-control-spring-2007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khanacademy.org/computing/computer-programming" TargetMode="External"/><Relationship Id="rId1" Type="http://schemas.openxmlformats.org/officeDocument/2006/relationships/slideLayout" Target="../slideLayouts/slideLayout38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83B210D0"/><Relationship Id="rId3" Type="http://schemas.openxmlformats.org/officeDocument/2006/relationships/hyperlink" Target="https://connect.iu.edu/p259wpiabg9/" TargetMode="External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franklin.edu/Franklin/acct/342/common/fraudScenario02.html" TargetMode="External"/><Relationship Id="rId2" Type="http://schemas.openxmlformats.org/officeDocument/2006/relationships/hyperlink" Target="http://video.franklin.edu/Franklin/acct/managerialAccounting/cost-behavior-player.html" TargetMode="Externa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elon.edu/technology/6-collaborative-writing-applications-for-group-projects-or-papers/" TargetMode="External"/><Relationship Id="rId7" Type="http://schemas.openxmlformats.org/officeDocument/2006/relationships/image" Target="../media/image109.png"/><Relationship Id="rId2" Type="http://schemas.openxmlformats.org/officeDocument/2006/relationships/hyperlink" Target="http://meetingwords.com/" TargetMode="Externa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padlet.com/charu/pocketfullofdesign1" TargetMode="Externa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odaysmeet.com/R678_Emerging_Learning_Technologies" TargetMode="External"/><Relationship Id="rId2" Type="http://schemas.openxmlformats.org/officeDocument/2006/relationships/hyperlink" Target="https://todaysmeet.com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://www.cnn.com/2015/07/22/travel/gallery/dprk-360-north-korea-photos/?iid=ob_homepage_deskrecommended_pool&amp;iref=obnetwork" TargetMode="External"/><Relationship Id="rId7" Type="http://schemas.openxmlformats.org/officeDocument/2006/relationships/image" Target="../media/image1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4.jpg"/><Relationship Id="rId5" Type="http://schemas.openxmlformats.org/officeDocument/2006/relationships/hyperlink" Target="http://www.dprk360.com/360/pyongyang_aerial_view/" TargetMode="External"/><Relationship Id="rId4" Type="http://schemas.openxmlformats.org/officeDocument/2006/relationships/hyperlink" Target="http://www.dprk360.com/360/air_koryo_Il-18/" TargetMode="External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hyperlink" Target="http://www.usatoday.com/longform/news/nation/2014/10/21/diversity-race-ethnicity-change-100-years/16211133/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jp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todayscampus.com/article/Keith_Hampson_Interviews_Josh_Keller_on__Interactive_Graphics_for_Higher_Education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maps.google.com/gallery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usatoday.com/story/tech/2015/03/15/sxsw-geek-girls-chic-technology-gender-gap/24808699/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://money.cnn.com/2015/08/19/smallbusiness/minority-women-entrepreneur/index.html?iid=SF_LN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www.bookrix.com/" TargetMode="External"/><Relationship Id="rId1" Type="http://schemas.openxmlformats.org/officeDocument/2006/relationships/slideLayout" Target="../slideLayouts/slideLayout286.xml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yapp.is/r685final" TargetMode="External"/><Relationship Id="rId7" Type="http://schemas.openxmlformats.org/officeDocument/2006/relationships/image" Target="../media/image143.png"/><Relationship Id="rId2" Type="http://schemas.openxmlformats.org/officeDocument/2006/relationships/hyperlink" Target="http://www.theappbuilder.com/" TargetMode="Externa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http://www.youtube.com/watch?v=7Q429lqxZaU&amp;feature=youtu.be" TargetMode="External"/><Relationship Id="rId7" Type="http://schemas.openxmlformats.org/officeDocument/2006/relationships/image" Target="../media/image145.png"/><Relationship Id="rId2" Type="http://schemas.openxmlformats.org/officeDocument/2006/relationships/hyperlink" Target="http://www.youtube.com/watch?v=_-TURzHO0aU" TargetMode="Externa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hyperlink" Target="https://www.youtube.com/watch?v=MJ3GUDICIGw" TargetMode="External"/><Relationship Id="rId10" Type="http://schemas.openxmlformats.org/officeDocument/2006/relationships/image" Target="../media/image148.png"/><Relationship Id="rId4" Type="http://schemas.openxmlformats.org/officeDocument/2006/relationships/hyperlink" Target="http://www.youtube.com/watch?v=8cmCFWi9lW8" TargetMode="External"/><Relationship Id="rId9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93.xml"/><Relationship Id="rId4" Type="http://schemas.openxmlformats.org/officeDocument/2006/relationships/audio" Target="../media/media2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4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2.xml"/><Relationship Id="rId7" Type="http://schemas.openxmlformats.org/officeDocument/2006/relationships/hyperlink" Target="http://www.google.com/url?sa=i&amp;rct=j&amp;q=&amp;esrc=s&amp;frm=1&amp;source=images&amp;cd=&amp;cad=rja&amp;docid=-FhnY0TIRBSe5M&amp;tbnid=TuAYGdJOQgjHvM:&amp;ved=0CAUQjRw&amp;url=http://metropolitician.blogs.com/scribblings_of_the_metrop/2008/04/korean-foreign.html&amp;ei=pqUvUueNGcPXyAGw2IHACA&amp;bvm=bv.51773540,d.aWc&amp;psig=AFQjCNG3WoOq-3j2YT45CRO5Fzn5PA-c5A&amp;ust=1378940580857375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2.xml"/><Relationship Id="rId4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5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hjung@siu.edu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65.xml"/><Relationship Id="rId4" Type="http://schemas.openxmlformats.org/officeDocument/2006/relationships/hyperlink" Target="mailto:cbosarge@siu.edu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9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7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audio" Target="../media/audio9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hyperlink" Target="http://www.meograph.com/" TargetMode="Externa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176.jpg"/><Relationship Id="rId4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hyperlink" Target="http://chronicle.com/blogs/profhacker/live-tweeting-assignments-to-use-or-not-to-use/58949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hyperlink" Target="http://www.grammarly.com/" TargetMode="Externa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hyperlink" Target="https://en.wikipedia.org/wiki/Deferred_income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8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http://www.investopedia.com/university/accounting/accounting1.asp" TargetMode="External"/><Relationship Id="rId1" Type="http://schemas.openxmlformats.org/officeDocument/2006/relationships/slideLayout" Target="../slideLayouts/slideLayout3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http://martinjquinn.com/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audio" Target="../media/audio1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s://www.bigquestionsonline.com/content/do-we-have-souls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6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hyperlink" Target="https://visual.ly/google-vs-apple-%E2%80%93-facts-figures-app-stores-race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1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03.jpeg"/><Relationship Id="rId4" Type="http://schemas.openxmlformats.org/officeDocument/2006/relationships/image" Target="../media/image20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reativityincbook.com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20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audio" Target="../media/audio8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1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2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1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hyperlink" Target="http://www.spicynodes.org/index.html" TargetMode="Externa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216.gif"/><Relationship Id="rId4" Type="http://schemas.openxmlformats.org/officeDocument/2006/relationships/image" Target="../media/image215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http://www.bbc.com/news/business-34105708" TargetMode="External"/><Relationship Id="rId1" Type="http://schemas.openxmlformats.org/officeDocument/2006/relationships/slideLayout" Target="../slideLayouts/slideLayout20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howto.com/" TargetMode="External"/><Relationship Id="rId2" Type="http://schemas.openxmlformats.org/officeDocument/2006/relationships/hyperlink" Target="http://www.howcast.com/" TargetMode="External"/><Relationship Id="rId1" Type="http://schemas.openxmlformats.org/officeDocument/2006/relationships/slideLayout" Target="../slideLayouts/slideLayout335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hyperlink" Target="http://www.monkeysee.com/play/24452-top-accounting-job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1.xml"/><Relationship Id="rId7" Type="http://schemas.openxmlformats.org/officeDocument/2006/relationships/image" Target="../media/image2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4.jpeg"/><Relationship Id="rId5" Type="http://schemas.openxmlformats.org/officeDocument/2006/relationships/image" Target="../media/image223.png"/><Relationship Id="rId4" Type="http://schemas.openxmlformats.org/officeDocument/2006/relationships/audio" Target="../media/audio1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hyperlink" Target="http://chronicle.com/article/Start-Up-Slow-Down/148923/?cid=at" TargetMode="Externa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2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30496290323899/" TargetMode="External"/><Relationship Id="rId2" Type="http://schemas.openxmlformats.org/officeDocument/2006/relationships/hyperlink" Target="https://www.facebook.com/JennyBELTT/timeline" TargetMode="Externa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hyperlink" Target="https://www.pinterest.com/jennifertwebeck/emerging-learning-technologies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6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slideLayout" Target="../slideLayouts/slideLayout317.xml"/><Relationship Id="rId7" Type="http://schemas.openxmlformats.org/officeDocument/2006/relationships/hyperlink" Target="mailto:CJBonk@Indiana.edu" TargetMode="External"/><Relationship Id="rId12" Type="http://schemas.openxmlformats.org/officeDocument/2006/relationships/image" Target="../media/image7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tec-variety.com/TEC-VARIETY-Chinese.pdf" TargetMode="External"/><Relationship Id="rId11" Type="http://schemas.openxmlformats.org/officeDocument/2006/relationships/image" Target="../media/image237.jpeg"/><Relationship Id="rId5" Type="http://schemas.openxmlformats.org/officeDocument/2006/relationships/audio" Target="../media/audio13.wav"/><Relationship Id="rId10" Type="http://schemas.openxmlformats.org/officeDocument/2006/relationships/image" Target="../media/image236.jpeg"/><Relationship Id="rId4" Type="http://schemas.openxmlformats.org/officeDocument/2006/relationships/audio" Target="../media/audio1.wav"/><Relationship Id="rId9" Type="http://schemas.openxmlformats.org/officeDocument/2006/relationships/image" Target="../media/image2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40693" y="308631"/>
            <a:ext cx="8618538" cy="2567687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Masterclass #1</a:t>
            </a:r>
            <a:b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Engage Number One:</a:t>
            </a:r>
            <a:r>
              <a:rPr lang="en-US" sz="3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This is the Next Generation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1031" y="2872997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3851" y="3626916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1" y="2240663"/>
            <a:ext cx="487363" cy="487363"/>
          </a:xfrm>
          <a:prstGeom prst="rect">
            <a:avLst/>
          </a:prstGeom>
        </p:spPr>
      </p:pic>
      <p:pic>
        <p:nvPicPr>
          <p:cNvPr id="10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646614"/>
            <a:ext cx="289560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60900"/>
            <a:ext cx="28956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4675189"/>
            <a:ext cx="2908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5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That’s right, Engage!</a:t>
            </a:r>
          </a:p>
        </p:txBody>
      </p:sp>
      <p:pic>
        <p:nvPicPr>
          <p:cNvPr id="380931" name="Picture 2" descr="http://grapestorm.files.wordpress.com/2012/11/jean-luc-picard-eng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74764"/>
            <a:ext cx="7315200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e30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0" y="3913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3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93575"/>
            <a:ext cx="8305800" cy="1554163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#1: 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Million Dollar Question: What words come to mind when I say that I want to motivate learners?</a:t>
            </a:r>
          </a:p>
        </p:txBody>
      </p:sp>
      <p:pic>
        <p:nvPicPr>
          <p:cNvPr id="2883587" name="Picture 3" descr="Million Dollar B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21720"/>
            <a:ext cx="3733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3588" name="Picture 4" descr="MDB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864803"/>
            <a:ext cx="3810000" cy="1641475"/>
          </a:xfrm>
        </p:spPr>
      </p:pic>
      <p:pic>
        <p:nvPicPr>
          <p:cNvPr id="2883589" name="Picture 5" descr="money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b="53046"/>
          <a:stretch>
            <a:fillRect/>
          </a:stretch>
        </p:blipFill>
        <p:spPr>
          <a:xfrm>
            <a:off x="6168861" y="2331106"/>
            <a:ext cx="3886200" cy="1585913"/>
          </a:xfrm>
        </p:spPr>
      </p:pic>
      <p:pic>
        <p:nvPicPr>
          <p:cNvPr id="2883590" name="Picture 6" descr="mon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9"/>
          <a:stretch>
            <a:fillRect/>
          </a:stretch>
        </p:blipFill>
        <p:spPr bwMode="auto">
          <a:xfrm>
            <a:off x="6168861" y="3897797"/>
            <a:ext cx="4038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4121"/>
            <a:ext cx="86868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inidanc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13922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iniwav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419600"/>
            <a:ext cx="1787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8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83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in 1 million dollars wavf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8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8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ll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Motivation Research Highlights </a:t>
            </a:r>
            <a:r>
              <a:rPr lang="en-US" sz="2800" b="1">
                <a:latin typeface="Tahoma" panose="020B0604030504040204" pitchFamily="34" charset="0"/>
              </a:rPr>
              <a:t>(Jere Brophy, Michigan State University)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8686800" cy="4572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1.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Supportive</a:t>
            </a:r>
            <a:r>
              <a:rPr lang="en-US" sz="2200" b="1">
                <a:latin typeface="Tahoma" panose="020B0604030504040204" pitchFamily="34" charset="0"/>
              </a:rPr>
              <a:t>, appropriate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challenge</a:t>
            </a:r>
            <a:r>
              <a:rPr lang="en-US" sz="2200" b="1">
                <a:latin typeface="Tahoma" panose="020B0604030504040204" pitchFamily="34" charset="0"/>
              </a:rPr>
              <a:t>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meaningful</a:t>
            </a:r>
            <a:r>
              <a:rPr lang="en-US" sz="2200" b="1">
                <a:latin typeface="Tahoma" panose="020B0604030504040204" pitchFamily="34" charset="0"/>
              </a:rPr>
              <a:t>, moderation/optimal.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2. Teach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goal</a:t>
            </a:r>
            <a:r>
              <a:rPr lang="en-US" sz="2200" b="1">
                <a:latin typeface="Tahoma" panose="020B0604030504040204" pitchFamily="34" charset="0"/>
              </a:rPr>
              <a:t> setting and self-reinforcement.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3. Offer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rewards</a:t>
            </a:r>
            <a:r>
              <a:rPr lang="en-US" sz="2200" b="1">
                <a:latin typeface="Tahoma" panose="020B0604030504040204" pitchFamily="34" charset="0"/>
              </a:rPr>
              <a:t> for good/improved performance.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4. Novelty,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variety</a:t>
            </a:r>
            <a:r>
              <a:rPr lang="en-US" sz="2200" b="1">
                <a:latin typeface="Tahoma" panose="020B0604030504040204" pitchFamily="34" charset="0"/>
              </a:rPr>
              <a:t>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choice</a:t>
            </a:r>
            <a:r>
              <a:rPr lang="en-US" sz="2200" b="1">
                <a:latin typeface="Tahoma" panose="020B0604030504040204" pitchFamily="34" charset="0"/>
              </a:rPr>
              <a:t>, adaptable to interests.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5. Game-like,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fun</a:t>
            </a:r>
            <a:r>
              <a:rPr lang="en-US" sz="2200" b="1">
                <a:latin typeface="Tahoma" panose="020B0604030504040204" pitchFamily="34" charset="0"/>
              </a:rPr>
              <a:t>, fantasy, curiosity, suspense, active.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6. Higher levels, divergence, dissonance,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peer interaction</a:t>
            </a:r>
            <a:r>
              <a:rPr lang="en-US" sz="2200" b="1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7. Allow to create finished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products</a:t>
            </a:r>
            <a:r>
              <a:rPr lang="en-US" sz="2200" b="1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8. Provide immediate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feedback</a:t>
            </a:r>
            <a:r>
              <a:rPr lang="en-US" sz="2200" b="1">
                <a:latin typeface="Tahoma" panose="020B0604030504040204" pitchFamily="34" charset="0"/>
              </a:rPr>
              <a:t>, advance organizers.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9. Show intensity,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enthusiasm</a:t>
            </a:r>
            <a:r>
              <a:rPr lang="en-US" sz="2200" b="1">
                <a:latin typeface="Tahoma" panose="020B0604030504040204" pitchFamily="34" charset="0"/>
              </a:rPr>
              <a:t>, interest, minimize anxiety.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>
                <a:latin typeface="Tahoma" panose="020B0604030504040204" pitchFamily="34" charset="0"/>
              </a:rPr>
              <a:t>10. Make content </a:t>
            </a:r>
            <a:r>
              <a:rPr lang="en-US" sz="2200" b="1">
                <a:solidFill>
                  <a:schemeClr val="hlink"/>
                </a:solidFill>
                <a:latin typeface="Tahoma" panose="020B0604030504040204" pitchFamily="34" charset="0"/>
              </a:rPr>
              <a:t>personal</a:t>
            </a:r>
            <a:r>
              <a:rPr lang="en-US" sz="2200" b="1">
                <a:latin typeface="Tahoma" panose="020B0604030504040204" pitchFamily="34" charset="0"/>
              </a:rPr>
              <a:t>, concrete, familiar.</a:t>
            </a:r>
          </a:p>
        </p:txBody>
      </p:sp>
      <p:pic>
        <p:nvPicPr>
          <p:cNvPr id="378884" name="Picture 5" descr="http://www.otuk.utu.fi/konferenssit/icm2008/keynotes/index/photo_bro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5638800"/>
            <a:ext cx="866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5" name="Picture 7" descr="http://www.educ.msu.edu/neweducator/Fall04/images/bro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821364"/>
            <a:ext cx="15097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1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</a:rPr>
              <a:t>Intrinsic Motivation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57400" y="1828800"/>
            <a:ext cx="784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/>
              <a:t>“…</a:t>
            </a:r>
            <a:r>
              <a:rPr lang="en-US" sz="2800" b="1">
                <a:latin typeface="Tahoma" panose="020B0604030504040204" pitchFamily="34" charset="0"/>
              </a:rPr>
              <a:t>innate propensity to engage one</a:t>
            </a:r>
            <a:r>
              <a:rPr lang="en-US" sz="2800" b="1"/>
              <a:t>’</a:t>
            </a:r>
            <a:r>
              <a:rPr lang="en-US" sz="2800" b="1">
                <a:latin typeface="Tahoma" panose="020B0604030504040204" pitchFamily="34" charset="0"/>
              </a:rPr>
              <a:t>s interests and exercise one</a:t>
            </a:r>
            <a:r>
              <a:rPr lang="en-US" sz="2800" b="1"/>
              <a:t>’</a:t>
            </a:r>
            <a:r>
              <a:rPr lang="en-US" sz="2800" b="1">
                <a:latin typeface="Tahoma" panose="020B0604030504040204" pitchFamily="34" charset="0"/>
              </a:rPr>
              <a:t>s capabilities, and, in doing so, to seek out and master optimal challenges </a:t>
            </a:r>
          </a:p>
          <a:p>
            <a:pPr>
              <a:buFontTx/>
              <a:buNone/>
            </a:pPr>
            <a:r>
              <a:rPr lang="en-US" sz="2400" b="1">
                <a:latin typeface="Tahoma" panose="020B0604030504040204" pitchFamily="34" charset="0"/>
              </a:rPr>
              <a:t>(i.e., it emerges from needs, inner strivings, and personal curiosity for growth)</a:t>
            </a:r>
          </a:p>
          <a:p>
            <a:pPr>
              <a:buFontTx/>
              <a:buNone/>
            </a:pPr>
            <a:endParaRPr lang="en-US" sz="2400" b="1">
              <a:latin typeface="Tahoma" panose="020B0604030504040204" pitchFamily="34" charset="0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2971800" y="4572000"/>
            <a:ext cx="487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See: Deci, E. L., &amp; Ryan, R. M. (1985). </a:t>
            </a:r>
            <a:r>
              <a:rPr lang="en-US" sz="2400" b="1" i="1">
                <a:solidFill>
                  <a:srgbClr val="000000"/>
                </a:solidFill>
                <a:latin typeface="Tahoma" panose="020B0604030504040204" pitchFamily="34" charset="0"/>
              </a:rPr>
              <a:t>Intrinsic motivation and self-determination in human behavior</a:t>
            </a:r>
            <a:r>
              <a:rPr 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.  NY: Plenum Press.</a:t>
            </a:r>
          </a:p>
          <a:p>
            <a:endParaRPr lang="en-US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29062" name="Picture 6" descr="hunt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4196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572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81000"/>
            <a:ext cx="8229600" cy="1143000"/>
          </a:xfrm>
        </p:spPr>
        <p:txBody>
          <a:bodyPr anchorCtr="1"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Framework: TEC-VARIETY for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Online Motivation and Retention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0" y="1600200"/>
            <a:ext cx="8305800" cy="52578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zh-CN" sz="2400" b="1">
                <a:latin typeface="Tahoma" panose="020B0604030504040204" pitchFamily="34" charset="0"/>
              </a:rPr>
              <a:t>one/Climate: Psych Safety, Comfort, Belonging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E</a:t>
            </a:r>
            <a:r>
              <a:rPr lang="en-US" altLang="zh-CN" sz="2400" b="1">
                <a:latin typeface="Tahoma" panose="020B0604030504040204" pitchFamily="34" charset="0"/>
              </a:rPr>
              <a:t>ncouragement, Feedback: Responsive, Supports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C</a:t>
            </a:r>
            <a:r>
              <a:rPr lang="en-US" altLang="zh-CN" sz="2400" b="1">
                <a:latin typeface="Tahoma" panose="020B0604030504040204" pitchFamily="34" charset="0"/>
              </a:rPr>
              <a:t>uriosity: Fun, Fantasy, Control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altLang="zh-CN" sz="2400" b="1">
                <a:latin typeface="Tahoma" panose="020B0604030504040204" pitchFamily="34" charset="0"/>
              </a:rPr>
              <a:t>       …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V</a:t>
            </a:r>
            <a:r>
              <a:rPr lang="en-US" altLang="zh-CN" sz="2400" b="1">
                <a:latin typeface="Tahoma" panose="020B0604030504040204" pitchFamily="34" charset="0"/>
              </a:rPr>
              <a:t>ariety: Novelty, Intrigue, Unknowns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A</a:t>
            </a:r>
            <a:r>
              <a:rPr lang="en-US" altLang="zh-CN" sz="2400" b="1">
                <a:latin typeface="Tahoma" panose="020B0604030504040204" pitchFamily="34" charset="0"/>
              </a:rPr>
              <a:t>utonomy: Choice: Flexibility, Opportunities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R</a:t>
            </a:r>
            <a:r>
              <a:rPr lang="en-US" altLang="zh-CN" sz="2400" b="1">
                <a:latin typeface="Tahoma" panose="020B0604030504040204" pitchFamily="34" charset="0"/>
              </a:rPr>
              <a:t>elevance: Meaningful, Authentic, Interesting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zh-CN" sz="2400" b="1">
                <a:latin typeface="Tahoma" panose="020B0604030504040204" pitchFamily="34" charset="0"/>
              </a:rPr>
              <a:t>nteractive: Collaborative, Team-Based, Community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E</a:t>
            </a:r>
            <a:r>
              <a:rPr lang="en-US" altLang="zh-CN" sz="2400" b="1">
                <a:latin typeface="Tahoma" panose="020B0604030504040204" pitchFamily="34" charset="0"/>
              </a:rPr>
              <a:t>ngagement: Effort, Involvement, Excitement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zh-CN" sz="2400" b="1">
                <a:latin typeface="Tahoma" panose="020B0604030504040204" pitchFamily="34" charset="0"/>
              </a:rPr>
              <a:t>ension: Challenge, Dissonance, Controversy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Y</a:t>
            </a:r>
            <a:r>
              <a:rPr lang="en-US" altLang="zh-CN" sz="2400" b="1">
                <a:latin typeface="Tahoma" panose="020B0604030504040204" pitchFamily="34" charset="0"/>
              </a:rPr>
              <a:t>ields Products: Goal Driven, Products, Success, Ownership</a:t>
            </a:r>
            <a:endParaRPr lang="en-US" sz="2400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82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686800" cy="2286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Education 3.0?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Introducing the free “TEC-VARIETY” Framework…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tec-variety.com/TEC-VARIETY-Chinese.pdf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276600"/>
            <a:ext cx="2592435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1" y="3200400"/>
            <a:ext cx="6092171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3522" t="33773" r="17894" b="7124"/>
          <a:stretch/>
        </p:blipFill>
        <p:spPr>
          <a:xfrm>
            <a:off x="4572000" y="3268384"/>
            <a:ext cx="6096000" cy="33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8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1524000" y="457200"/>
            <a:ext cx="8915400" cy="6400800"/>
            <a:chOff x="2340" y="3612"/>
            <a:chExt cx="9000" cy="5388"/>
          </a:xfrm>
        </p:grpSpPr>
        <p:grpSp>
          <p:nvGrpSpPr>
            <p:cNvPr id="100364" name="Group 3"/>
            <p:cNvGrpSpPr>
              <a:grpSpLocks/>
            </p:cNvGrpSpPr>
            <p:nvPr/>
          </p:nvGrpSpPr>
          <p:grpSpPr bwMode="auto">
            <a:xfrm>
              <a:off x="2430" y="3771"/>
              <a:ext cx="8550" cy="1089"/>
              <a:chOff x="2430" y="1431"/>
              <a:chExt cx="8550" cy="1089"/>
            </a:xfrm>
          </p:grpSpPr>
          <p:sp>
            <p:nvSpPr>
              <p:cNvPr id="100384" name="Line 4"/>
              <p:cNvSpPr>
                <a:spLocks noChangeShapeType="1"/>
              </p:cNvSpPr>
              <p:nvPr/>
            </p:nvSpPr>
            <p:spPr bwMode="auto">
              <a:xfrm>
                <a:off x="4680" y="225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85" name="Text Box 5"/>
              <p:cNvSpPr txBox="1">
                <a:spLocks noChangeArrowheads="1"/>
              </p:cNvSpPr>
              <p:nvPr/>
            </p:nvSpPr>
            <p:spPr bwMode="auto">
              <a:xfrm>
                <a:off x="2430" y="1980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1. Risk</a:t>
                </a:r>
                <a:endParaRPr lang="en-US" sz="36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6" name="Text Box 6"/>
              <p:cNvSpPr txBox="1">
                <a:spLocks noChangeArrowheads="1"/>
              </p:cNvSpPr>
              <p:nvPr/>
            </p:nvSpPr>
            <p:spPr bwMode="auto">
              <a:xfrm>
                <a:off x="4215" y="1431"/>
                <a:ext cx="1260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87" name="Text Box 7"/>
              <p:cNvSpPr txBox="1">
                <a:spLocks noChangeArrowheads="1"/>
              </p:cNvSpPr>
              <p:nvPr/>
            </p:nvSpPr>
            <p:spPr bwMode="auto">
              <a:xfrm>
                <a:off x="9720" y="1620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0388" name="Text Box 8"/>
              <p:cNvSpPr txBox="1">
                <a:spLocks noChangeArrowheads="1"/>
              </p:cNvSpPr>
              <p:nvPr/>
            </p:nvSpPr>
            <p:spPr bwMode="auto">
              <a:xfrm>
                <a:off x="6945" y="1455"/>
                <a:ext cx="16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65" name="Group 9"/>
            <p:cNvGrpSpPr>
              <a:grpSpLocks/>
            </p:cNvGrpSpPr>
            <p:nvPr/>
          </p:nvGrpSpPr>
          <p:grpSpPr bwMode="auto">
            <a:xfrm>
              <a:off x="2430" y="5147"/>
              <a:ext cx="8730" cy="984"/>
              <a:chOff x="2430" y="2436"/>
              <a:chExt cx="8730" cy="984"/>
            </a:xfrm>
          </p:grpSpPr>
          <p:sp>
            <p:nvSpPr>
              <p:cNvPr id="100380" name="Text Box 10"/>
              <p:cNvSpPr txBox="1">
                <a:spLocks noChangeArrowheads="1"/>
              </p:cNvSpPr>
              <p:nvPr/>
            </p:nvSpPr>
            <p:spPr bwMode="auto">
              <a:xfrm>
                <a:off x="2430" y="2880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2. Time</a:t>
                </a:r>
                <a:endParaRPr lang="en-US" sz="36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1" name="Line 11"/>
              <p:cNvSpPr>
                <a:spLocks noChangeShapeType="1"/>
              </p:cNvSpPr>
              <p:nvPr/>
            </p:nvSpPr>
            <p:spPr bwMode="auto">
              <a:xfrm>
                <a:off x="4680" y="318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82" name="Text Box 12"/>
              <p:cNvSpPr txBox="1">
                <a:spLocks noChangeArrowheads="1"/>
              </p:cNvSpPr>
              <p:nvPr/>
            </p:nvSpPr>
            <p:spPr bwMode="auto">
              <a:xfrm>
                <a:off x="9360" y="2490"/>
                <a:ext cx="1800" cy="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Extensive Planning</a:t>
                </a:r>
                <a:endParaRPr lang="en-US" sz="20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3" name="Text Box 13"/>
              <p:cNvSpPr txBox="1">
                <a:spLocks noChangeArrowheads="1"/>
              </p:cNvSpPr>
              <p:nvPr/>
            </p:nvSpPr>
            <p:spPr bwMode="auto">
              <a:xfrm>
                <a:off x="3900" y="2436"/>
                <a:ext cx="2295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Easy to Embed</a:t>
                </a:r>
                <a:endParaRPr lang="en-US" sz="20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0366" name="Group 14"/>
            <p:cNvGrpSpPr>
              <a:grpSpLocks/>
            </p:cNvGrpSpPr>
            <p:nvPr/>
          </p:nvGrpSpPr>
          <p:grpSpPr bwMode="auto">
            <a:xfrm>
              <a:off x="2340" y="6306"/>
              <a:ext cx="8715" cy="1181"/>
              <a:chOff x="2340" y="3293"/>
              <a:chExt cx="8715" cy="1181"/>
            </a:xfrm>
          </p:grpSpPr>
          <p:sp>
            <p:nvSpPr>
              <p:cNvPr id="100375" name="Text Box 15"/>
              <p:cNvSpPr txBox="1">
                <a:spLocks noChangeArrowheads="1"/>
              </p:cNvSpPr>
              <p:nvPr/>
            </p:nvSpPr>
            <p:spPr bwMode="auto">
              <a:xfrm>
                <a:off x="2340" y="3934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3. Cost</a:t>
                </a:r>
                <a:endParaRPr lang="en-US" sz="36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6" name="Line 16"/>
              <p:cNvSpPr>
                <a:spLocks noChangeShapeType="1"/>
              </p:cNvSpPr>
              <p:nvPr/>
            </p:nvSpPr>
            <p:spPr bwMode="auto">
              <a:xfrm>
                <a:off x="4680" y="411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77" name="Text Box 17"/>
              <p:cNvSpPr txBox="1">
                <a:spLocks noChangeArrowheads="1"/>
              </p:cNvSpPr>
              <p:nvPr/>
            </p:nvSpPr>
            <p:spPr bwMode="auto">
              <a:xfrm>
                <a:off x="3955" y="3293"/>
                <a:ext cx="18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Free or Inexpensive</a:t>
                </a:r>
              </a:p>
              <a:p>
                <a:pPr eaLnBrk="1" hangingPunct="1"/>
                <a:endParaRPr lang="en-US" sz="200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8" name="Text Box 18"/>
              <p:cNvSpPr txBox="1">
                <a:spLocks noChangeArrowheads="1"/>
              </p:cNvSpPr>
              <p:nvPr/>
            </p:nvSpPr>
            <p:spPr bwMode="auto">
              <a:xfrm>
                <a:off x="9263" y="3405"/>
                <a:ext cx="179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Enterprise Licenses</a:t>
                </a:r>
              </a:p>
              <a:p>
                <a:pPr eaLnBrk="1" hangingPunct="1"/>
                <a:endParaRPr lang="en-US" sz="200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9" name="Text Box 19"/>
              <p:cNvSpPr txBox="1">
                <a:spLocks noChangeArrowheads="1"/>
              </p:cNvSpPr>
              <p:nvPr/>
            </p:nvSpPr>
            <p:spPr bwMode="auto">
              <a:xfrm>
                <a:off x="6660" y="3420"/>
                <a:ext cx="21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67" name="Group 20"/>
            <p:cNvGrpSpPr>
              <a:grpSpLocks/>
            </p:cNvGrpSpPr>
            <p:nvPr/>
          </p:nvGrpSpPr>
          <p:grpSpPr bwMode="auto">
            <a:xfrm>
              <a:off x="2340" y="7800"/>
              <a:ext cx="8820" cy="1020"/>
              <a:chOff x="2340" y="4560"/>
              <a:chExt cx="8820" cy="1020"/>
            </a:xfrm>
          </p:grpSpPr>
          <p:sp>
            <p:nvSpPr>
              <p:cNvPr id="100369" name="Text Box 21"/>
              <p:cNvSpPr txBox="1">
                <a:spLocks noChangeArrowheads="1"/>
              </p:cNvSpPr>
              <p:nvPr/>
            </p:nvSpPr>
            <p:spPr bwMode="auto">
              <a:xfrm>
                <a:off x="2340" y="4734"/>
                <a:ext cx="252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4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4. Student-Centered</a:t>
                </a:r>
                <a:endParaRPr lang="en-US" sz="2400" b="1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0" name="Line 22"/>
              <p:cNvSpPr>
                <a:spLocks noChangeShapeType="1"/>
              </p:cNvSpPr>
              <p:nvPr/>
            </p:nvSpPr>
            <p:spPr bwMode="auto">
              <a:xfrm>
                <a:off x="4680" y="504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71" name="Text Box 23"/>
              <p:cNvSpPr txBox="1">
                <a:spLocks noChangeArrowheads="1"/>
              </p:cNvSpPr>
              <p:nvPr/>
            </p:nvSpPr>
            <p:spPr bwMode="auto">
              <a:xfrm>
                <a:off x="4140" y="4560"/>
                <a:ext cx="18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72" name="Text Box 24"/>
              <p:cNvSpPr txBox="1">
                <a:spLocks noChangeArrowheads="1"/>
              </p:cNvSpPr>
              <p:nvPr/>
            </p:nvSpPr>
            <p:spPr bwMode="auto">
              <a:xfrm>
                <a:off x="9360" y="5040"/>
                <a:ext cx="18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High</a:t>
                </a:r>
              </a:p>
              <a:p>
                <a:pPr eaLnBrk="1" hangingPunct="1"/>
                <a:endParaRPr lang="en-US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3" name="Text Box 25"/>
              <p:cNvSpPr txBox="1">
                <a:spLocks noChangeArrowheads="1"/>
              </p:cNvSpPr>
              <p:nvPr/>
            </p:nvSpPr>
            <p:spPr bwMode="auto">
              <a:xfrm>
                <a:off x="4140" y="5040"/>
                <a:ext cx="18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Low</a:t>
                </a:r>
              </a:p>
              <a:p>
                <a:pPr eaLnBrk="1" hangingPunct="1"/>
                <a:endParaRPr lang="en-US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4" name="Text Box 26"/>
              <p:cNvSpPr txBox="1">
                <a:spLocks noChangeArrowheads="1"/>
              </p:cNvSpPr>
              <p:nvPr/>
            </p:nvSpPr>
            <p:spPr bwMode="auto">
              <a:xfrm>
                <a:off x="9360" y="4575"/>
                <a:ext cx="18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z="2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68" name="Rectangle 27"/>
            <p:cNvSpPr>
              <a:spLocks noChangeArrowheads="1"/>
            </p:cNvSpPr>
            <p:nvPr/>
          </p:nvSpPr>
          <p:spPr bwMode="auto">
            <a:xfrm>
              <a:off x="2340" y="3612"/>
              <a:ext cx="9000" cy="53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0355" name="Text Box 28"/>
          <p:cNvSpPr txBox="1">
            <a:spLocks noChangeArrowheads="1"/>
          </p:cNvSpPr>
          <p:nvPr/>
        </p:nvSpPr>
        <p:spPr bwMode="auto">
          <a:xfrm>
            <a:off x="3565526" y="752476"/>
            <a:ext cx="1806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Low Risk</a:t>
            </a:r>
          </a:p>
        </p:txBody>
      </p:sp>
      <p:sp>
        <p:nvSpPr>
          <p:cNvPr id="100356" name="Rectangle 29"/>
          <p:cNvSpPr>
            <a:spLocks noChangeArrowheads="1"/>
          </p:cNvSpPr>
          <p:nvPr/>
        </p:nvSpPr>
        <p:spPr bwMode="auto">
          <a:xfrm>
            <a:off x="8077201" y="762001"/>
            <a:ext cx="165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 Risk</a:t>
            </a:r>
          </a:p>
        </p:txBody>
      </p:sp>
      <p:sp>
        <p:nvSpPr>
          <p:cNvPr id="100357" name="Text Box 30"/>
          <p:cNvSpPr txBox="1">
            <a:spLocks noChangeArrowheads="1"/>
          </p:cNvSpPr>
          <p:nvPr/>
        </p:nvSpPr>
        <p:spPr bwMode="auto">
          <a:xfrm>
            <a:off x="3048000" y="5105401"/>
            <a:ext cx="3208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Instructor-Focus</a:t>
            </a:r>
          </a:p>
        </p:txBody>
      </p:sp>
      <p:sp>
        <p:nvSpPr>
          <p:cNvPr id="100358" name="Rectangle 31"/>
          <p:cNvSpPr>
            <a:spLocks noChangeArrowheads="1"/>
          </p:cNvSpPr>
          <p:nvPr/>
        </p:nvSpPr>
        <p:spPr bwMode="auto">
          <a:xfrm>
            <a:off x="7620000" y="5181601"/>
            <a:ext cx="279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Student-Focus</a:t>
            </a:r>
          </a:p>
        </p:txBody>
      </p:sp>
      <p:pic>
        <p:nvPicPr>
          <p:cNvPr id="100359" name="Picture 32" descr="j03167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45164"/>
            <a:ext cx="16764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7" descr="pirate_parrot_on_computer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 descr="computer_pirate_sword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11033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3" descr="chest_gold_sparkling_l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39" descr="Alarm Clock Checking Time on Wristwatch Animated Clipart&#10;&#10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46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C:\Users\Curtis\Pictures\2011-10-01 Gen X\Gen X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89" b="49295"/>
          <a:stretch>
            <a:fillRect/>
          </a:stretch>
        </p:blipFill>
        <p:spPr bwMode="auto">
          <a:xfrm>
            <a:off x="2895600" y="1981200"/>
            <a:ext cx="6248400" cy="48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2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Examples of TEC-VARIETY</a:t>
            </a:r>
            <a:endParaRPr lang="en-US" b="1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1981200" y="468908"/>
            <a:ext cx="8458200" cy="232047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one/Climate</a:t>
            </a:r>
            <a: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Instructor Course Introductions</a:t>
            </a:r>
            <a:b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(Theatre 10 Intro Video, October 7, 2014, Elizabeth Dale, West Valley College)</a:t>
            </a:r>
            <a:r>
              <a:rPr lang="en-US" sz="1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https://www.youtube.com/watch?v=_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Wzbzc3QiiA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itchFamily="34" charset="0"/>
                <a:cs typeface="Tahoma" pitchFamily="34" charset="0"/>
              </a:rPr>
              <a:t>Chuck Severance, U Michigan/Coursera) in Barcelona</a:t>
            </a:r>
            <a:br>
              <a:rPr lang="en-US" sz="1600" b="1" dirty="0">
                <a:latin typeface="Tahoma" pitchFamily="34" charset="0"/>
                <a:cs typeface="Tahoma" pitchFamily="34" charset="0"/>
              </a:rPr>
            </a:br>
            <a:r>
              <a:rPr lang="en-US" sz="1600" b="1" dirty="0">
                <a:latin typeface="Tahoma" pitchFamily="34" charset="0"/>
                <a:cs typeface="Tahoma" pitchFamily="34" charset="0"/>
                <a:hlinkClick r:id="rId3"/>
              </a:rPr>
              <a:t>http://www.youtube.com/watch?v=JzNHvmSv8TI</a:t>
            </a:r>
            <a:r>
              <a:rPr lang="en-US" sz="1600" b="1" dirty="0">
                <a:latin typeface="Tahoma" pitchFamily="34" charset="0"/>
                <a:cs typeface="Tahoma" pitchFamily="34" charset="0"/>
              </a:rPr>
              <a:t>  </a:t>
            </a:r>
            <a:br>
              <a:rPr lang="en-US" sz="1600" b="1" dirty="0">
                <a:latin typeface="Tahoma" pitchFamily="34" charset="0"/>
                <a:cs typeface="Tahoma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Chuck Severance, University of Michigan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https://www.coursera.org/course/pythonlearn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1671" r="6859" b="2477"/>
          <a:stretch>
            <a:fillRect/>
          </a:stretch>
        </p:blipFill>
        <p:spPr bwMode="auto">
          <a:xfrm>
            <a:off x="5822531" y="3323494"/>
            <a:ext cx="4616870" cy="330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" t="12201" r="1132" b="1939"/>
          <a:stretch>
            <a:fillRect/>
          </a:stretch>
        </p:blipFill>
        <p:spPr bwMode="auto">
          <a:xfrm>
            <a:off x="8147500" y="3460432"/>
            <a:ext cx="2495100" cy="156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0432"/>
            <a:ext cx="3937557" cy="31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1935162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en-US" altLang="en-US" sz="36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altLang="en-US" sz="3600" dirty="0">
                <a:latin typeface="Tahoma" pitchFamily="34" charset="0"/>
                <a:cs typeface="Tahoma" pitchFamily="34" charset="0"/>
              </a:rPr>
              <a:t>one/Climate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: B. Threaded Video Discussions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e.g.,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Flipgrid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/>
            </a:r>
            <a:br>
              <a:rPr lang="en-US" sz="2400" dirty="0">
                <a:latin typeface="Tahoma" pitchFamily="34" charset="0"/>
                <a:cs typeface="Tahoma" pitchFamily="34" charset="0"/>
              </a:rPr>
            </a:br>
            <a:r>
              <a:rPr lang="en-US" sz="2400" dirty="0">
                <a:hlinkClick r:id="rId2"/>
              </a:rPr>
              <a:t>http://flipgrid.com/#</a:t>
            </a:r>
            <a:r>
              <a:rPr lang="en-US" sz="2400" dirty="0">
                <a:hlinkClick r:id="rId2"/>
              </a:rPr>
              <a:t>429f88c5</a:t>
            </a:r>
            <a:r>
              <a:rPr lang="en-US" sz="2400" dirty="0"/>
              <a:t>) </a:t>
            </a:r>
            <a:endParaRPr lang="en-US" sz="13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1" t="19427" r="3228" b="4251"/>
          <a:stretch/>
        </p:blipFill>
        <p:spPr>
          <a:xfrm>
            <a:off x="1497228" y="2180969"/>
            <a:ext cx="3735859" cy="2034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90" t="12670" r="15309" b="5882"/>
          <a:stretch/>
        </p:blipFill>
        <p:spPr>
          <a:xfrm>
            <a:off x="4343400" y="3429000"/>
            <a:ext cx="63246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536" t="46549" r="9998" b="13108"/>
          <a:stretch/>
        </p:blipFill>
        <p:spPr>
          <a:xfrm>
            <a:off x="5791200" y="2140527"/>
            <a:ext cx="4876800" cy="1773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0579" r="1226" b="4794"/>
          <a:stretch/>
        </p:blipFill>
        <p:spPr>
          <a:xfrm>
            <a:off x="1538286" y="4572001"/>
            <a:ext cx="2805115" cy="144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5571" t="22183" r="33602" b="20573"/>
          <a:stretch/>
        </p:blipFill>
        <p:spPr>
          <a:xfrm>
            <a:off x="9645742" y="4523509"/>
            <a:ext cx="1022259" cy="1048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4438143"/>
            <a:ext cx="1280990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bbles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447800"/>
            <a:ext cx="5029200" cy="52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304800"/>
            <a:ext cx="6781800" cy="11430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latin typeface="Tahoma" pitchFamily="34" charset="0"/>
              </a:rPr>
              <a:t>This Generation of Students</a:t>
            </a:r>
          </a:p>
        </p:txBody>
      </p:sp>
    </p:spTree>
    <p:extLst>
      <p:ext uri="{BB962C8B-B14F-4D97-AF65-F5344CB8AC3E}">
        <p14:creationId xmlns:p14="http://schemas.microsoft.com/office/powerpoint/2010/main" val="34444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8763000" cy="1066800"/>
          </a:xfrm>
        </p:spPr>
        <p:txBody>
          <a:bodyPr/>
          <a:lstStyle/>
          <a:p>
            <a:pPr marL="685800" indent="-685800" eaLnBrk="1" hangingPunct="1"/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1.</a:t>
            </a:r>
            <a:r>
              <a:rPr lang="en-US" altLang="en-US" sz="3600" b="1">
                <a:latin typeface="Tahoma" panose="020B0604030504040204" pitchFamily="34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en-US" sz="3600" b="1">
                <a:latin typeface="Tahoma" panose="020B0604030504040204" pitchFamily="34" charset="0"/>
              </a:rPr>
              <a:t>one/Climate: Social Ice Breakers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8763000" cy="3124200"/>
          </a:xfrm>
        </p:spPr>
        <p:txBody>
          <a:bodyPr/>
          <a:lstStyle/>
          <a:p>
            <a:pPr marL="742950" indent="-742950" eaLnBrk="1" hangingPunct="1">
              <a:lnSpc>
                <a:spcPct val="90000"/>
              </a:lnSpc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8 nouns (adjectives, verbs)</a:t>
            </a:r>
          </a:p>
          <a:p>
            <a:pPr>
              <a:defRPr/>
            </a:pP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List of nouns: (e.g., pirate, computer, traveler, roadrunner, wind, bookworm, musician, mentor, etc.)</a:t>
            </a:r>
          </a:p>
          <a:p>
            <a:pPr lvl="1">
              <a:defRPr/>
            </a:pP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http://www.momswhothink.com/reading/list-of-nouns.html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List of adjectives: (e.g., lazy, powerful, shy, bored, exotic, cooperative, sloppy, rebel, etc.) </a:t>
            </a:r>
          </a:p>
          <a:p>
            <a:pPr lvl="1">
              <a:defRPr/>
            </a:pPr>
            <a:r>
              <a:rPr lang="en-US" sz="1600" b="1" u="sng" dirty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http://www.momswhothink.com/reading/list-of-adjectives.html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List of verbs: (e.g., coordinate, entertain, amuse, push, unite, beg, dream, publicize, etc.)</a:t>
            </a:r>
            <a:endParaRPr lang="en-US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defRPr/>
            </a:pPr>
            <a:r>
              <a:rPr lang="en-US" sz="1400" b="1" u="sng" dirty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http://www.momswhothink.com/reading/list-of-verbs.html</a:t>
            </a:r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258052" name="Picture 2" descr="http://www.grammar-cat.com/nouns/nouns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15143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06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887538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en-US" altLang="en-US" sz="360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altLang="en-US" sz="3600" dirty="0">
                <a:latin typeface="Tahoma" pitchFamily="34" charset="0"/>
                <a:cs typeface="Tahoma" pitchFamily="34" charset="0"/>
              </a:rPr>
              <a:t>one/Climate</a:t>
            </a:r>
            <a:r>
              <a:rPr lang="en-US" sz="3600" dirty="0">
                <a:latin typeface="Tahoma" pitchFamily="34" charset="0"/>
                <a:cs typeface="Tahoma" pitchFamily="34" charset="0"/>
              </a:rPr>
              <a:t>: </a:t>
            </a:r>
            <a:br>
              <a:rPr lang="en-US" sz="3600" dirty="0">
                <a:latin typeface="Tahoma" pitchFamily="34" charset="0"/>
                <a:cs typeface="Tahoma" pitchFamily="34" charset="0"/>
              </a:rPr>
            </a:br>
            <a:r>
              <a:rPr lang="en-US" sz="3600" dirty="0">
                <a:latin typeface="Tahoma" pitchFamily="34" charset="0"/>
                <a:cs typeface="Tahoma" pitchFamily="34" charset="0"/>
              </a:rPr>
              <a:t>D. Share Visuals of Favorite Places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/>
            </a:r>
            <a:br>
              <a:rPr lang="en-US" sz="1600" dirty="0"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Panoramio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/>
            </a:r>
            <a:br>
              <a:rPr lang="en-US" sz="2400" dirty="0">
                <a:latin typeface="Tahoma" pitchFamily="34" charset="0"/>
                <a:cs typeface="Tahoma" pitchFamily="34" charset="0"/>
              </a:rPr>
            </a:br>
            <a:r>
              <a:rPr lang="en-US" sz="2400" dirty="0">
                <a:latin typeface="Tahoma" pitchFamily="34" charset="0"/>
                <a:cs typeface="Tahoma" pitchFamily="34" charset="0"/>
                <a:hlinkClick r:id="rId2"/>
              </a:rPr>
              <a:t>http://www.panoramio.com/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)</a:t>
            </a:r>
            <a:endParaRPr lang="en-US" sz="13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755" r="-401" b="7545"/>
          <a:stretch>
            <a:fillRect/>
          </a:stretch>
        </p:blipFill>
        <p:spPr bwMode="auto">
          <a:xfrm>
            <a:off x="1526628" y="3048001"/>
            <a:ext cx="7086600" cy="272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4047" r="44329" b="4268"/>
          <a:stretch/>
        </p:blipFill>
        <p:spPr bwMode="auto">
          <a:xfrm>
            <a:off x="8613228" y="3124200"/>
            <a:ext cx="20574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2697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E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ncouragement, </a:t>
            </a:r>
            <a:r>
              <a:rPr lang="en-US" alt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Feedback, etc.: A.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Demonstrations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Tutorials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</a:rPr>
              <a:t>B. </a:t>
            </a:r>
            <a:r>
              <a:rPr lang="en-US" altLang="en-US" sz="2800" b="1" dirty="0">
                <a:latin typeface="Tahoma" panose="020B0604030504040204" pitchFamily="34" charset="0"/>
              </a:rPr>
              <a:t>Tutorials with Screen Capture </a:t>
            </a:r>
            <a:br>
              <a:rPr lang="en-US" altLang="en-US" sz="2800" b="1" dirty="0">
                <a:latin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</a:rPr>
              <a:t>(e.g., Jing, </a:t>
            </a:r>
            <a:r>
              <a:rPr lang="en-US" altLang="en-US" sz="2400" b="1" dirty="0" err="1">
                <a:latin typeface="Tahoma" panose="020B0604030504040204" pitchFamily="34" charset="0"/>
              </a:rPr>
              <a:t>Screenr</a:t>
            </a:r>
            <a:r>
              <a:rPr lang="en-US" altLang="en-US" sz="2400" b="1" dirty="0">
                <a:latin typeface="Tahoma" panose="020B0604030504040204" pitchFamily="34" charset="0"/>
              </a:rPr>
              <a:t>, </a:t>
            </a:r>
            <a:r>
              <a:rPr lang="en-US" altLang="en-US" sz="2400" b="1" dirty="0" err="1">
                <a:latin typeface="Tahoma" panose="020B0604030504040204" pitchFamily="34" charset="0"/>
              </a:rPr>
              <a:t>GoView</a:t>
            </a:r>
            <a:r>
              <a:rPr lang="en-US" altLang="en-US" sz="2400" b="1" dirty="0">
                <a:latin typeface="Tahoma" panose="020B0604030504040204" pitchFamily="34" charset="0"/>
              </a:rPr>
              <a:t>, etc.)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http://inside.iub.edu/features/videos/2014-05-29-inub-vid-cib.shtml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826" t="15874" r="27843" b="12892"/>
          <a:stretch/>
        </p:blipFill>
        <p:spPr>
          <a:xfrm>
            <a:off x="1515208" y="3200401"/>
            <a:ext cx="4574780" cy="355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036" t="17143" r="29357" b="11429"/>
          <a:stretch/>
        </p:blipFill>
        <p:spPr>
          <a:xfrm>
            <a:off x="6154615" y="3200400"/>
            <a:ext cx="4406614" cy="3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itle 3"/>
          <p:cNvSpPr>
            <a:spLocks noGrp="1"/>
          </p:cNvSpPr>
          <p:nvPr>
            <p:ph type="title"/>
          </p:nvPr>
        </p:nvSpPr>
        <p:spPr>
          <a:xfrm>
            <a:off x="1752600" y="685800"/>
            <a:ext cx="8763000" cy="22098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2. E</a:t>
            </a: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ncouragement, </a:t>
            </a:r>
            <a:r>
              <a:rPr lang="en-US" altLang="en-US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Feedback, etc.: </a:t>
            </a:r>
            <a:r>
              <a:rPr lang="en-US" altLang="en-US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B</a:t>
            </a:r>
            <a:r>
              <a:rPr lang="en-US" altLang="zh-CN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 Voice/Audio Feedback</a:t>
            </a:r>
            <a:br>
              <a:rPr lang="en-US" altLang="zh-CN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400" b="1" dirty="0" err="1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Vocaroo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: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http://vocaroo.com/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vocaroo.com/delete/s0x8moQAYAiu/a37bbc9408bb8c95</a:t>
            </a:r>
            <a:r>
              <a:rPr 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(Recorded by Curt Bonk for the Open University of China)</a:t>
            </a:r>
          </a:p>
        </p:txBody>
      </p:sp>
      <p:pic>
        <p:nvPicPr>
          <p:cNvPr id="3850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22414" r="29568" b="17242"/>
          <a:stretch>
            <a:fillRect/>
          </a:stretch>
        </p:blipFill>
        <p:spPr bwMode="auto">
          <a:xfrm>
            <a:off x="4038600" y="3117792"/>
            <a:ext cx="4594918" cy="374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2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604941"/>
            <a:ext cx="7696200" cy="1752600"/>
          </a:xfrm>
          <a:noFill/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2. E</a:t>
            </a:r>
            <a:r>
              <a:rPr lang="en-US" altLang="zh-CN" sz="3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ncouragement, </a:t>
            </a:r>
            <a:r>
              <a:rPr lang="en-US" altLang="en-US" sz="3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Feedback, etc.: </a:t>
            </a:r>
            <a:r>
              <a:rPr lang="en-US" altLang="en-US" sz="2800" b="1" dirty="0">
                <a:latin typeface="Tahoma" panose="020B0604030504040204" pitchFamily="34" charset="0"/>
              </a:rPr>
              <a:t>C</a:t>
            </a:r>
            <a:r>
              <a:rPr lang="en-US" altLang="en-US" sz="2800" b="1" dirty="0">
                <a:latin typeface="Tahoma" panose="020B0604030504040204" pitchFamily="34" charset="0"/>
              </a:rPr>
              <a:t>. Online Practice Tests and Quizzes (e.g., CPA Flashcards and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Human Embryology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Animations)</a:t>
            </a:r>
            <a:endParaRPr lang="en-US" altLang="en-US" sz="2800" b="1" dirty="0">
              <a:latin typeface="Tahoma" panose="020B060403050404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 l="25000" t="32208" r="26250" b="6493"/>
          <a:stretch>
            <a:fillRect/>
          </a:stretch>
        </p:blipFill>
        <p:spPr bwMode="auto">
          <a:xfrm>
            <a:off x="7723408" y="2720513"/>
            <a:ext cx="2944593" cy="222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19375" t="27013" r="20000" b="6494"/>
          <a:stretch>
            <a:fillRect/>
          </a:stretch>
        </p:blipFill>
        <p:spPr bwMode="auto">
          <a:xfrm>
            <a:off x="7772400" y="4947362"/>
            <a:ext cx="2895600" cy="191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743" t="17338" r="16151" b="19978"/>
          <a:stretch/>
        </p:blipFill>
        <p:spPr>
          <a:xfrm>
            <a:off x="1622793" y="3906875"/>
            <a:ext cx="4742235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302" t="46923" r="16096" b="25476"/>
          <a:stretch/>
        </p:blipFill>
        <p:spPr>
          <a:xfrm>
            <a:off x="1622793" y="2720513"/>
            <a:ext cx="4330221" cy="11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2697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E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ncouragement, </a:t>
            </a:r>
            <a:r>
              <a:rPr lang="en-US" alt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Feedback, etc.: D. Blog and Website Polling </a:t>
            </a:r>
            <a:r>
              <a:rPr lang="en-US" alt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Poll Everywhere, </a:t>
            </a:r>
            <a:r>
              <a:rPr lang="en-US" altLang="en-US" sz="2200" b="1" dirty="0" err="1">
                <a:latin typeface="Tahoma" pitchFamily="34" charset="0"/>
                <a:cs typeface="Tahoma" pitchFamily="34" charset="0"/>
              </a:rPr>
              <a:t>BlogPolls</a:t>
            </a:r>
            <a:r>
              <a:rPr lang="en-US" altLang="en-US" sz="2200" b="1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altLang="en-US" sz="2200" b="1" dirty="0" err="1">
                <a:latin typeface="Tahoma" pitchFamily="34" charset="0"/>
                <a:cs typeface="Tahoma" pitchFamily="34" charset="0"/>
              </a:rPr>
              <a:t>BlogPoll</a:t>
            </a:r>
            <a:r>
              <a:rPr lang="en-US" altLang="en-US" sz="2200" b="1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altLang="en-US" sz="2200" b="1" dirty="0" err="1">
                <a:latin typeface="Tahoma" pitchFamily="34" charset="0"/>
                <a:cs typeface="Tahoma" pitchFamily="34" charset="0"/>
              </a:rPr>
              <a:t>MicroPoll</a:t>
            </a:r>
            <a:r>
              <a:rPr lang="en-US" altLang="en-US" sz="2200" b="1" dirty="0">
                <a:latin typeface="Tahoma" pitchFamily="34" charset="0"/>
                <a:cs typeface="Tahoma" pitchFamily="34" charset="0"/>
              </a:rPr>
              <a:t>)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http://www.polleverywhere.com/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823" r="16190" b="2745"/>
          <a:stretch>
            <a:fillRect/>
          </a:stretch>
        </p:blipFill>
        <p:spPr bwMode="auto">
          <a:xfrm>
            <a:off x="1524000" y="31242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r="19048" b="6863"/>
          <a:stretch>
            <a:fillRect/>
          </a:stretch>
        </p:blipFill>
        <p:spPr bwMode="auto">
          <a:xfrm>
            <a:off x="6750050" y="3124201"/>
            <a:ext cx="39179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8382000" cy="1524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2. E</a:t>
            </a:r>
            <a:r>
              <a:rPr lang="en-US" altLang="zh-CN" sz="3200" b="1" dirty="0">
                <a:latin typeface="Tahoma" panose="020B0604030504040204" pitchFamily="34" charset="0"/>
                <a:ea typeface="SimSun" panose="02010600030101010101" pitchFamily="2" charset="-122"/>
              </a:rPr>
              <a:t>ncouragement, </a:t>
            </a:r>
            <a:r>
              <a:rPr lang="en-US" altLang="en-US" sz="3200" b="1" dirty="0">
                <a:latin typeface="Tahoma" panose="020B0604030504040204" pitchFamily="34" charset="0"/>
              </a:rPr>
              <a:t>Feedback, etc.: </a:t>
            </a:r>
            <a:br>
              <a:rPr lang="en-US" altLang="en-US" sz="3200" b="1" dirty="0">
                <a:latin typeface="Tahoma" panose="020B0604030504040204" pitchFamily="34" charset="0"/>
              </a:rPr>
            </a:br>
            <a:r>
              <a:rPr lang="en-US" altLang="en-US" sz="3200" b="1" dirty="0">
                <a:latin typeface="Tahoma" panose="020B0604030504040204" pitchFamily="34" charset="0"/>
              </a:rPr>
              <a:t>E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</a:rPr>
              <a:t>. 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Online Accounting Lessons 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altLang="en-US" sz="28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Lyryx</a:t>
            </a:r>
            <a:r>
              <a:rPr lang="en-US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https://lifa.lyryx.co</a:t>
            </a:r>
            <a:r>
              <a:rPr lang="en-US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ko-KR" sz="2800" b="1" dirty="0">
              <a:solidFill>
                <a:schemeClr val="tx1"/>
              </a:solidFill>
              <a:latin typeface="Tahoma" panose="020B0604030504040204" pitchFamily="34" charset="0"/>
              <a:ea typeface="Gulim" panose="020B0600000101010101" pitchFamily="34" charset="-127"/>
              <a:cs typeface="Tahoma" panose="020B0604030504040204" pitchFamily="34" charset="0"/>
            </a:endParaRPr>
          </a:p>
        </p:txBody>
      </p:sp>
      <p:pic>
        <p:nvPicPr>
          <p:cNvPr id="593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t="17255" r="27618" b="6667"/>
          <a:stretch>
            <a:fillRect/>
          </a:stretch>
        </p:blipFill>
        <p:spPr bwMode="auto">
          <a:xfrm>
            <a:off x="1524000" y="2133600"/>
            <a:ext cx="4578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0" r="2971"/>
          <a:stretch>
            <a:fillRect/>
          </a:stretch>
        </p:blipFill>
        <p:spPr bwMode="auto">
          <a:xfrm>
            <a:off x="7696200" y="4946650"/>
            <a:ext cx="29718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 b="17763"/>
          <a:stretch>
            <a:fillRect/>
          </a:stretch>
        </p:blipFill>
        <p:spPr bwMode="auto">
          <a:xfrm>
            <a:off x="7777164" y="2590800"/>
            <a:ext cx="2890837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2376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12, 2015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uriosity, Fun: A. Something in the News and Infographic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Twitter CEO Dick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Costolo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replaced by co-founder Jack Dorsey, Laura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Onita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http://eandt.theiet.org/news/2015/jun/twitter-costolo-dorsey.cfm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232" y="3244850"/>
            <a:ext cx="3786057" cy="361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497" t="28626" r="41253" b="1939"/>
          <a:stretch/>
        </p:blipFill>
        <p:spPr>
          <a:xfrm>
            <a:off x="2895600" y="3244850"/>
            <a:ext cx="3138488" cy="36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05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uriosity, Fun: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B. Something in the News </a:t>
            </a:r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This may be the oldest surviving Photo of a human, November 7, 2014, CNN, Brandon Griggs;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this image, taken in Paris, France, in 1838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www.cnn.com/2014/11/06/living/oldest-photograph-human-daguerre/index.html?hpt=hp_t4 </a:t>
            </a:r>
            <a:r>
              <a:rPr lang="en-US" sz="1000" b="1" dirty="0" err="1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kong</a:t>
            </a: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67" t="19684" r="36083" b="4393"/>
          <a:stretch/>
        </p:blipFill>
        <p:spPr>
          <a:xfrm>
            <a:off x="1524001" y="3304326"/>
            <a:ext cx="3027203" cy="3553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584" y="3394390"/>
            <a:ext cx="5997416" cy="337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51" y="5158212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05800" cy="2667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 25, 2015</a:t>
            </a:r>
            <a:b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uriosity, Fun: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C. Database Searching</a:t>
            </a:r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700" b="1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27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WolframAlpha</a:t>
            </a:r>
            <a:r>
              <a:rPr lang="en-US" sz="2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http://www.wolframalpha.com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912" t="35719" r="16906" b="2583"/>
          <a:stretch/>
        </p:blipFill>
        <p:spPr>
          <a:xfrm>
            <a:off x="1524000" y="3198936"/>
            <a:ext cx="7277100" cy="3638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328" t="16403" r="30680" b="2839"/>
          <a:stretch/>
        </p:blipFill>
        <p:spPr>
          <a:xfrm>
            <a:off x="6007894" y="3048000"/>
            <a:ext cx="2678907" cy="3810000"/>
          </a:xfrm>
          <a:prstGeom prst="rect">
            <a:avLst/>
          </a:prstGeom>
        </p:spPr>
      </p:pic>
      <p:pic>
        <p:nvPicPr>
          <p:cNvPr id="10" name="Picture 4" descr="wolf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593383"/>
            <a:ext cx="1831975" cy="126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1575" t="39889" r="59120" b="13573"/>
          <a:stretch/>
        </p:blipFill>
        <p:spPr>
          <a:xfrm>
            <a:off x="8801101" y="3118395"/>
            <a:ext cx="1870075" cy="24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le 1"/>
          <p:cNvSpPr>
            <a:spLocks noGrp="1"/>
          </p:cNvSpPr>
          <p:nvPr>
            <p:ph type="title"/>
          </p:nvPr>
        </p:nvSpPr>
        <p:spPr>
          <a:xfrm>
            <a:off x="1828800" y="306954"/>
            <a:ext cx="8839200" cy="1936638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More Video-Based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  <a:t>Online Learning </a:t>
            </a:r>
            <a:r>
              <a:rPr 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  <a:t>Polyglots</a:t>
            </a:r>
            <a:r>
              <a:rPr 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i="1" dirty="0">
                <a:hlinkClick r:id="rId3"/>
              </a:rPr>
              <a:t>http://www.nytimes.com/2012/03/11/nyregion/a-teenage-master-of-languages-finds-online-fellowship.html?_r=1&amp;pagewanted=all</a:t>
            </a:r>
            <a:r>
              <a:rPr lang="en-US" sz="600" i="1" dirty="0"/>
              <a:t> </a:t>
            </a:r>
            <a:endParaRPr lang="en-US" sz="600" dirty="0"/>
          </a:p>
        </p:txBody>
      </p:sp>
      <p:pic>
        <p:nvPicPr>
          <p:cNvPr id="212995" name="Picture 2" descr="http://graphics8.nytimes.com/images/2012/03/11/nyregion/11POLYGLOT/11POLYGLOT-pop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2202571"/>
            <a:ext cx="3914775" cy="34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Box 4"/>
          <p:cNvSpPr txBox="1">
            <a:spLocks noChangeArrowheads="1"/>
          </p:cNvSpPr>
          <p:nvPr/>
        </p:nvSpPr>
        <p:spPr bwMode="auto">
          <a:xfrm>
            <a:off x="2057400" y="5791201"/>
            <a:ext cx="7573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Timothy posts videos of himself speaking several languages on YouTube.</a:t>
            </a:r>
          </a:p>
        </p:txBody>
      </p:sp>
      <p:pic>
        <p:nvPicPr>
          <p:cNvPr id="2129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34509" r="41341" b="11401"/>
          <a:stretch>
            <a:fillRect/>
          </a:stretch>
        </p:blipFill>
        <p:spPr bwMode="auto">
          <a:xfrm>
            <a:off x="1524001" y="2134799"/>
            <a:ext cx="4957937" cy="35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5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1828800" y="342900"/>
            <a:ext cx="8610600" cy="2307771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3. C</a:t>
            </a: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uriosity, Fun: </a:t>
            </a:r>
            <a:b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D. 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Tracking the Life of a Computer Scientist  (bio.com)</a:t>
            </a:r>
            <a:r>
              <a:rPr lang="en-US" sz="2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www.biography.com/people/steve-jobs-9354805</a:t>
            </a: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www.biography.com/people/ada-lovelace-20825323</a:t>
            </a: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498" t="15867" r="9333" b="827"/>
          <a:stretch/>
        </p:blipFill>
        <p:spPr>
          <a:xfrm>
            <a:off x="1524000" y="2773403"/>
            <a:ext cx="5562600" cy="4171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737" t="16189" r="10420" b="2867"/>
          <a:stretch/>
        </p:blipFill>
        <p:spPr>
          <a:xfrm>
            <a:off x="5029200" y="2795510"/>
            <a:ext cx="5715000" cy="41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7924800" cy="1485900"/>
          </a:xfrm>
        </p:spPr>
        <p:txBody>
          <a:bodyPr/>
          <a:lstStyle/>
          <a:p>
            <a:pPr>
              <a:tabLst>
                <a:tab pos="5883275" algn="l"/>
              </a:tabLst>
            </a:pPr>
            <a:r>
              <a:rPr lang="en-US" altLang="zh-CN" sz="3200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4. V</a:t>
            </a:r>
            <a:r>
              <a:rPr lang="en-US" altLang="zh-CN" sz="3200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ariety, Novelty, Fun, Fantasy:</a:t>
            </a: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A. </a:t>
            </a: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Random Lists (</a:t>
            </a:r>
            <a:r>
              <a:rPr lang="en-US" sz="2400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Random.org—clocks, coins, playing cards, dice, integers, passwords, jazz scales, lists, sequences, etc.)</a:t>
            </a:r>
            <a:endParaRPr lang="en-US" sz="2400" dirty="0"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529" r="44286" b="25490"/>
          <a:stretch>
            <a:fillRect/>
          </a:stretch>
        </p:blipFill>
        <p:spPr bwMode="auto">
          <a:xfrm>
            <a:off x="1524000" y="2667000"/>
            <a:ext cx="44211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35294" r="62857" b="38235"/>
          <a:stretch>
            <a:fillRect/>
          </a:stretch>
        </p:blipFill>
        <p:spPr bwMode="auto">
          <a:xfrm>
            <a:off x="4876800" y="3429000"/>
            <a:ext cx="2895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313" r="51904" b="25687"/>
          <a:stretch>
            <a:fillRect/>
          </a:stretch>
        </p:blipFill>
        <p:spPr bwMode="auto">
          <a:xfrm>
            <a:off x="7010400" y="2523140"/>
            <a:ext cx="3441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34509" r="56667" b="3725"/>
          <a:stretch>
            <a:fillRect/>
          </a:stretch>
        </p:blipFill>
        <p:spPr bwMode="auto">
          <a:xfrm>
            <a:off x="8705297" y="3886200"/>
            <a:ext cx="196270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1"/>
            <a:ext cx="8458200" cy="2133599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A</a:t>
            </a: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utonomy, </a:t>
            </a:r>
            <a:r>
              <a:rPr lang="en-US" altLang="en-US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Choice: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 Webinar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(pick weeks and </a:t>
            </a:r>
            <a:r>
              <a:rPr lang="en-US" altLang="en-US" sz="2400" b="1" dirty="0" err="1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Davidson, The End of Higher Education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http://connectedcourses.net/thecourse/why-we-need-a-why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Accounting Today Webinars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http://www.accountingtoday.com/web-seminars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055" r="20343" b="2958"/>
          <a:stretch/>
        </p:blipFill>
        <p:spPr>
          <a:xfrm>
            <a:off x="1979691" y="2928374"/>
            <a:ext cx="3352800" cy="2150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74" t="22357" r="19381" b="6847"/>
          <a:stretch/>
        </p:blipFill>
        <p:spPr>
          <a:xfrm>
            <a:off x="1981201" y="4928470"/>
            <a:ext cx="3351291" cy="1929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125" t="15573" r="15249" b="2677"/>
          <a:stretch/>
        </p:blipFill>
        <p:spPr>
          <a:xfrm>
            <a:off x="6379140" y="2928374"/>
            <a:ext cx="4210316" cy="39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1"/>
            <a:ext cx="8458200" cy="2133599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A</a:t>
            </a: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utonomy, </a:t>
            </a:r>
            <a:r>
              <a:rPr lang="en-US" altLang="en-US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Choice: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Explore </a:t>
            </a:r>
            <a:r>
              <a:rPr lang="en-US" altLang="en-US" sz="3200" b="1" dirty="0" err="1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OpenCourseWare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Open Educational Resources</a:t>
            </a:r>
            <a:b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MIT OCW, </a:t>
            </a:r>
            <a:r>
              <a:rPr lang="en-US" altLang="en-US" sz="1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http://ocw.mit.edu/courses/sloan-school-of-management/15-963-management-accounting-and-control-spring-2007/</a:t>
            </a:r>
            <a:r>
              <a:rPr lang="en-US" altLang="en-US" sz="1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978" t="15331" r="31149" b="8015"/>
          <a:stretch/>
        </p:blipFill>
        <p:spPr>
          <a:xfrm>
            <a:off x="2209800" y="2942494"/>
            <a:ext cx="4038600" cy="376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59" t="32805" r="52425" b="50257"/>
          <a:stretch/>
        </p:blipFill>
        <p:spPr>
          <a:xfrm>
            <a:off x="6467309" y="2939562"/>
            <a:ext cx="4212415" cy="14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46670"/>
            <a:ext cx="7772400" cy="1844131"/>
          </a:xfrm>
        </p:spPr>
        <p:txBody>
          <a:bodyPr/>
          <a:lstStyle/>
          <a:p>
            <a:r>
              <a:rPr lang="en-US" altLang="zh-CN" sz="4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5. A</a:t>
            </a:r>
            <a:r>
              <a:rPr lang="en-US" altLang="zh-CN" sz="4000" dirty="0">
                <a:latin typeface="Tahoma" pitchFamily="34" charset="0"/>
                <a:cs typeface="Tahoma" pitchFamily="34" charset="0"/>
              </a:rPr>
              <a:t>utonomy, </a:t>
            </a:r>
            <a:r>
              <a:rPr lang="en-US" altLang="en-US" sz="4000" dirty="0">
                <a:latin typeface="Tahoma" pitchFamily="34" charset="0"/>
                <a:ea typeface="SimSun" pitchFamily="2" charset="-122"/>
                <a:cs typeface="Tahoma" pitchFamily="34" charset="0"/>
              </a:rPr>
              <a:t>Choice: </a:t>
            </a:r>
            <a:r>
              <a:rPr lang="en-US" altLang="en-US" sz="1800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en-US" sz="1800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dirty="0">
                <a:latin typeface="Tahoma" pitchFamily="34" charset="0"/>
                <a:ea typeface="SimSun" pitchFamily="2" charset="-122"/>
                <a:cs typeface="Tahoma" pitchFamily="34" charset="0"/>
              </a:rPr>
              <a:t>C</a:t>
            </a:r>
            <a:r>
              <a:rPr lang="en-US" altLang="en-US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. </a:t>
            </a:r>
            <a:r>
              <a:rPr lang="en-US" altLang="en-US" dirty="0" smtClean="0">
                <a:latin typeface="Tahoma" panose="020B0604030504040204" pitchFamily="34" charset="0"/>
              </a:rPr>
              <a:t>Video Repositories and Portals </a:t>
            </a:r>
            <a:br>
              <a:rPr lang="en-US" altLang="en-US" dirty="0" smtClean="0">
                <a:latin typeface="Tahoma" panose="020B0604030504040204" pitchFamily="34" charset="0"/>
              </a:rPr>
            </a:br>
            <a:r>
              <a:rPr lang="en-US" altLang="en-US" sz="2400" dirty="0">
                <a:latin typeface="Tahoma" panose="020B0604030504040204" pitchFamily="34" charset="0"/>
              </a:rPr>
              <a:t>(e.g., Khan Academy, Computer Programming)</a:t>
            </a:r>
            <a:r>
              <a:rPr lang="en-US" altLang="en-US" sz="900" dirty="0">
                <a:latin typeface="Tahoma" panose="020B0604030504040204" pitchFamily="34" charset="0"/>
              </a:rPr>
              <a:t/>
            </a:r>
            <a:br>
              <a:rPr lang="en-US" altLang="en-US" sz="900" dirty="0">
                <a:latin typeface="Tahoma" panose="020B0604030504040204" pitchFamily="34" charset="0"/>
              </a:rPr>
            </a:br>
            <a:r>
              <a:rPr lang="en-US" altLang="en-US" sz="900" dirty="0">
                <a:hlinkClick r:id="rId2"/>
              </a:rPr>
              <a:t>https://</a:t>
            </a:r>
            <a:r>
              <a:rPr lang="en-US" altLang="en-US" sz="900" dirty="0">
                <a:hlinkClick r:id="rId2"/>
              </a:rPr>
              <a:t>www.khanacademy.org/computing/computer-programming</a:t>
            </a:r>
            <a:r>
              <a:rPr lang="en-US" altLang="en-US" sz="900" dirty="0"/>
              <a:t> </a:t>
            </a:r>
            <a:endParaRPr lang="en-US" altLang="en-US" sz="900" dirty="0">
              <a:solidFill>
                <a:srgbClr val="FF505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7" t="24747" r="11360" b="3997"/>
          <a:stretch/>
        </p:blipFill>
        <p:spPr>
          <a:xfrm>
            <a:off x="4699309" y="2798618"/>
            <a:ext cx="5931285" cy="289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058" t="23214" r="42388" b="17857"/>
          <a:stretch/>
        </p:blipFill>
        <p:spPr>
          <a:xfrm>
            <a:off x="1524000" y="2819400"/>
            <a:ext cx="3176956" cy="291221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176" r="43810" b="24706"/>
          <a:stretch>
            <a:fillRect/>
          </a:stretch>
        </p:blipFill>
        <p:spPr bwMode="auto">
          <a:xfrm>
            <a:off x="7935513" y="4343401"/>
            <a:ext cx="2696464" cy="25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7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#2: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1981200" y="2286001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Yes definitely***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Yes maybe!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Not yet (but hopefully soon…)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6" descr="imag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r="25627"/>
          <a:stretch/>
        </p:blipFill>
        <p:spPr bwMode="auto">
          <a:xfrm>
            <a:off x="1600200" y="1827054"/>
            <a:ext cx="9067800" cy="502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675" y="4108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A. </a:t>
            </a: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Guest Chats </a:t>
            </a:r>
            <a:r>
              <a:rPr lang="en-US" altLang="en-US" sz="2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(e.g.,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Emily Hixon, January 20, 2015)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https://connect.iu.edu/p259wpiabg9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821" t="6347" r="17448" b="21717"/>
          <a:stretch/>
        </p:blipFill>
        <p:spPr>
          <a:xfrm>
            <a:off x="3352800" y="1814697"/>
            <a:ext cx="7315200" cy="497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032" r="15587" b="-1"/>
          <a:stretch/>
        </p:blipFill>
        <p:spPr>
          <a:xfrm>
            <a:off x="1600201" y="1981201"/>
            <a:ext cx="9076765" cy="4528715"/>
          </a:xfrm>
          <a:prstGeom prst="rect">
            <a:avLst/>
          </a:prstGeom>
        </p:spPr>
      </p:pic>
      <p:pic>
        <p:nvPicPr>
          <p:cNvPr id="6" name="Picture 3" descr="image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32363"/>
            <a:ext cx="8477462" cy="47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age00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" b="18061"/>
          <a:stretch/>
        </p:blipFill>
        <p:spPr bwMode="auto">
          <a:xfrm>
            <a:off x="3124200" y="1732362"/>
            <a:ext cx="7634114" cy="50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31145" b="17796"/>
          <a:stretch>
            <a:fillRect/>
          </a:stretch>
        </p:blipFill>
        <p:spPr bwMode="auto">
          <a:xfrm>
            <a:off x="1997373" y="1792388"/>
            <a:ext cx="8763000" cy="495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" descr="image00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r="25565"/>
          <a:stretch/>
        </p:blipFill>
        <p:spPr bwMode="auto">
          <a:xfrm>
            <a:off x="1671341" y="1833554"/>
            <a:ext cx="90138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5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2"/>
          <p:cNvSpPr>
            <a:spLocks noGrp="1"/>
          </p:cNvSpPr>
          <p:nvPr>
            <p:ph type="title"/>
          </p:nvPr>
        </p:nvSpPr>
        <p:spPr>
          <a:xfrm>
            <a:off x="1905000" y="533400"/>
            <a:ext cx="8305800" cy="1935162"/>
          </a:xfrm>
        </p:spPr>
        <p:txBody>
          <a:bodyPr/>
          <a:lstStyle/>
          <a:p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Video Scenario Learning Accounting Interviews and 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Preparatory Course Review Modules </a:t>
            </a:r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(Franklin University, cost and forensic accounting course) </a:t>
            </a:r>
            <a: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http://video.franklin.edu/Franklin/acct/managerialAccounting/cost-behavior-player.html</a:t>
            </a:r>
            <a: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http://video.franklin.edu/Franklin/acct/342/common/fraudScenario02.html</a:t>
            </a:r>
            <a: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16275" r="57143" b="45294"/>
          <a:stretch>
            <a:fillRect/>
          </a:stretch>
        </p:blipFill>
        <p:spPr bwMode="auto">
          <a:xfrm>
            <a:off x="1600201" y="3124201"/>
            <a:ext cx="5562600" cy="30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7928" r="80000" b="54510"/>
          <a:stretch>
            <a:fillRect/>
          </a:stretch>
        </p:blipFill>
        <p:spPr bwMode="auto">
          <a:xfrm>
            <a:off x="7315200" y="3124201"/>
            <a:ext cx="3352800" cy="292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382000" cy="2319337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7. I</a:t>
            </a:r>
            <a:r>
              <a:rPr lang="en-US" altLang="zh-CN" sz="3600" b="1" dirty="0">
                <a:latin typeface="Tahoma" panose="020B0604030504040204" pitchFamily="34" charset="0"/>
                <a:ea typeface="SimSun" panose="02010600030101010101" pitchFamily="2" charset="-122"/>
              </a:rPr>
              <a:t>nteractive, Collaborative</a:t>
            </a:r>
            <a: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Negotiate Meanings Online </a:t>
            </a:r>
            <a:b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PiratePad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http://meetingwords.com/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http://blogs.elon.edu/technology/6-collaborative-writing-applications-for-group-projects-or-papers/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MeetingWords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Google Docs,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NowComment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MixedInk</a:t>
            </a:r>
            <a:endParaRPr lang="en-US" sz="2000" b="1" dirty="0"/>
          </a:p>
        </p:txBody>
      </p:sp>
      <p:pic>
        <p:nvPicPr>
          <p:cNvPr id="395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2745" r="16190" b="17647"/>
          <a:stretch>
            <a:fillRect/>
          </a:stretch>
        </p:blipFill>
        <p:spPr bwMode="auto">
          <a:xfrm>
            <a:off x="1676400" y="5072063"/>
            <a:ext cx="33528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667000"/>
            <a:ext cx="33004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42" y="2593975"/>
            <a:ext cx="5918659" cy="415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8838" t="22608" r="29982" b="26959"/>
          <a:stretch/>
        </p:blipFill>
        <p:spPr>
          <a:xfrm>
            <a:off x="4901742" y="4793769"/>
            <a:ext cx="2212427" cy="17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93207"/>
            <a:ext cx="8305800" cy="1905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Virtual Sharing Walls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6, 2015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Padlet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padlet.com/charu/pocketfullofdesign1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2" t="20824" r="5115" b="6291"/>
          <a:stretch/>
        </p:blipFill>
        <p:spPr>
          <a:xfrm>
            <a:off x="2362200" y="2819401"/>
            <a:ext cx="7620000" cy="36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04800"/>
            <a:ext cx="7848600" cy="13716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Learning is More Mobile, On Demand, and Online</a:t>
            </a: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3600" b="1" dirty="0">
                <a:solidFill>
                  <a:schemeClr val="tx1"/>
                </a:solidFill>
                <a:latin typeface="Tahoma" panose="020B0604030504040204" pitchFamily="34" charset="0"/>
              </a:rPr>
              <a:t>MBAs from War Zones…!</a:t>
            </a:r>
          </a:p>
        </p:txBody>
      </p:sp>
      <p:pic>
        <p:nvPicPr>
          <p:cNvPr id="229379" name="Picture 2" descr="http://armycadets.ninehub.com/file.php/1/arm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1"/>
            <a:ext cx="23622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Picture 6" descr="Officer logs in for MBA from war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44900"/>
            <a:ext cx="2514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882" r="24286" b="22353"/>
          <a:stretch>
            <a:fillRect/>
          </a:stretch>
        </p:blipFill>
        <p:spPr bwMode="auto">
          <a:xfrm>
            <a:off x="4170364" y="1981200"/>
            <a:ext cx="6497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4" descr="http://static.howstuffworks.com/gif/e-learning-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73600"/>
            <a:ext cx="3200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0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8001000" cy="232619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27, 2015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Backchannel Chat (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TodaysMeet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https://todaysmeet.com</a:t>
            </a:r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/>
              <a:t>R678_Emerging_Learning_Technologies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hlinkClick r:id="rId3"/>
              </a:rPr>
              <a:t>https://</a:t>
            </a:r>
            <a:r>
              <a:rPr lang="en-US" sz="2000" b="1" dirty="0">
                <a:hlinkClick r:id="rId3"/>
              </a:rPr>
              <a:t>todaysmeet.com/R678_Emerging_Learning_Technologies</a:t>
            </a:r>
            <a:r>
              <a:rPr lang="en-US" sz="2000" b="1" dirty="0"/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130" t="16883" r="15242" b="3463"/>
          <a:stretch/>
        </p:blipFill>
        <p:spPr>
          <a:xfrm>
            <a:off x="3505200" y="3491164"/>
            <a:ext cx="5562600" cy="3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2620962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7. I</a:t>
            </a:r>
            <a:r>
              <a:rPr lang="en-US" altLang="zh-CN" sz="3600" b="1" dirty="0">
                <a:latin typeface="Tahoma" panose="020B0604030504040204" pitchFamily="34" charset="0"/>
                <a:ea typeface="SimSun" panose="02010600030101010101" pitchFamily="2" charset="-122"/>
              </a:rPr>
              <a:t>nteractive, Collaborative</a:t>
            </a:r>
            <a: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>Collaboration and Discussion in Google Hangouts, Jabber, Skype, </a:t>
            </a:r>
            <a:r>
              <a:rPr lang="en-US" sz="3200" b="1" dirty="0" err="1">
                <a:latin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(January 29 and February 25, 2013)</a:t>
            </a:r>
          </a:p>
        </p:txBody>
      </p:sp>
      <p:pic>
        <p:nvPicPr>
          <p:cNvPr id="394244" name="Picture 5" descr="image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2" r="360"/>
          <a:stretch>
            <a:fillRect/>
          </a:stretch>
        </p:blipFill>
        <p:spPr bwMode="auto">
          <a:xfrm>
            <a:off x="1676400" y="2907957"/>
            <a:ext cx="8915400" cy="386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986001"/>
            <a:ext cx="6781800" cy="37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388310"/>
            <a:ext cx="8542090" cy="280447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27, 2015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iPhone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Tour and Games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360-degree panoramic images show new sides of North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Korea, DMZ, CNN, Aram Pan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http://www.cnn.com/2015/07/22/travel/gallery/dprk-360-north-korea-photos/?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iid=ob_homepage_deskrecommended_pool&amp;iref=obnetwork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http://www.dprk360.com/360/air_koryo_Il-18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hlinkClick r:id="rId3"/>
              </a:rPr>
              <a:t>http://www.cnn.com/2015/07/22/travel/gallery/dprk-360-north-korea-photos/?iid=ob_homepage_deskrecommended_pool&amp;iref=obnetwork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>
                <a:hlinkClick r:id="rId5"/>
              </a:rPr>
              <a:t>http://www.dprk360.com/360/pyongyang_aerial_view</a:t>
            </a:r>
            <a:r>
              <a:rPr lang="en-US" sz="800" dirty="0">
                <a:hlinkClick r:id="rId5"/>
              </a:rPr>
              <a:t>/</a:t>
            </a:r>
            <a:r>
              <a:rPr lang="en-US" sz="800" dirty="0"/>
              <a:t> 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00401"/>
            <a:ext cx="4447478" cy="2502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56" y="3276601"/>
            <a:ext cx="4592444" cy="258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19643" r="818" b="3572"/>
          <a:stretch/>
        </p:blipFill>
        <p:spPr>
          <a:xfrm>
            <a:off x="1524000" y="2615666"/>
            <a:ext cx="9144000" cy="4138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t="19607" r="1412" b="3922"/>
          <a:stretch/>
        </p:blipFill>
        <p:spPr>
          <a:xfrm>
            <a:off x="1556861" y="2635921"/>
            <a:ext cx="9037390" cy="40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Title 3"/>
          <p:cNvSpPr>
            <a:spLocks noGrp="1"/>
          </p:cNvSpPr>
          <p:nvPr>
            <p:ph type="title"/>
          </p:nvPr>
        </p:nvSpPr>
        <p:spPr>
          <a:xfrm>
            <a:off x="2133600" y="685801"/>
            <a:ext cx="8077200" cy="1379537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r>
              <a:rPr lang="en-US" altLang="zh-CN" sz="28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zh-CN" sz="28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>
                <a:latin typeface="Tahoma" panose="020B0604030504040204" pitchFamily="34" charset="0"/>
              </a:rPr>
              <a:t>Simulations</a:t>
            </a:r>
            <a:endParaRPr lang="en-US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43150"/>
            <a:ext cx="6019800" cy="451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64872"/>
            <a:ext cx="6781800" cy="4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89" y="885458"/>
            <a:ext cx="8305800" cy="1792794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itchFamily="34" charset="0"/>
                <a:cs typeface="Tahoma" pitchFamily="34" charset="0"/>
              </a:rPr>
              <a:t>Interactive Timeline Maps, </a:t>
            </a:r>
            <a:br>
              <a:rPr lang="en-US" sz="3200" b="1" dirty="0">
                <a:latin typeface="Tahoma" pitchFamily="34" charset="0"/>
                <a:cs typeface="Tahoma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22, 2014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/>
              <a:t>Second </a:t>
            </a:r>
            <a:r>
              <a:rPr lang="en-US" sz="2000" b="1" dirty="0"/>
              <a:t>immigration wave lifts diversity to record </a:t>
            </a:r>
            <a:r>
              <a:rPr lang="en-US" sz="2000" b="1" dirty="0"/>
              <a:t>high, Edward Greg </a:t>
            </a:r>
            <a:r>
              <a:rPr lang="en-US" sz="2000" b="1" dirty="0" err="1"/>
              <a:t>Toppo</a:t>
            </a:r>
            <a:r>
              <a:rPr lang="en-US" sz="2000" b="1" dirty="0"/>
              <a:t> and Paul Overberg, USA Today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800" dirty="0">
                <a:hlinkClick r:id="rId2"/>
              </a:rPr>
              <a:t>http://www.usatoday.com/longform/news/nation/2014/10/21/diversity-race-ethnicity-change-100-years/16211133</a:t>
            </a:r>
            <a:r>
              <a:rPr lang="en-US" sz="800" dirty="0">
                <a:hlinkClick r:id="rId2"/>
              </a:rPr>
              <a:t>/</a:t>
            </a:r>
            <a:r>
              <a:rPr lang="en-US" sz="800" dirty="0"/>
              <a:t> 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4" t="13435" r="8455" b="3512"/>
          <a:stretch/>
        </p:blipFill>
        <p:spPr>
          <a:xfrm>
            <a:off x="3370165" y="2790335"/>
            <a:ext cx="5453449" cy="39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84" t="13364" r="8872" b="2933"/>
          <a:stretch/>
        </p:blipFill>
        <p:spPr>
          <a:xfrm>
            <a:off x="3649806" y="2802869"/>
            <a:ext cx="5334001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144" t="23865" r="9144" b="3137"/>
          <a:stretch/>
        </p:blipFill>
        <p:spPr>
          <a:xfrm>
            <a:off x="3421206" y="2827937"/>
            <a:ext cx="5562600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989" t="27543" r="8160" b="3600"/>
          <a:stretch/>
        </p:blipFill>
        <p:spPr>
          <a:xfrm>
            <a:off x="2781300" y="2891281"/>
            <a:ext cx="6202507" cy="3966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7186" t="32963" r="18115" b="21395"/>
          <a:stretch/>
        </p:blipFill>
        <p:spPr>
          <a:xfrm>
            <a:off x="2682575" y="2965726"/>
            <a:ext cx="6934200" cy="3900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6876" t="32452" r="17873" b="20988"/>
          <a:stretch/>
        </p:blipFill>
        <p:spPr>
          <a:xfrm>
            <a:off x="2911175" y="2996380"/>
            <a:ext cx="6705600" cy="38152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7117" t="33237" r="17717" b="21871"/>
          <a:stretch/>
        </p:blipFill>
        <p:spPr>
          <a:xfrm>
            <a:off x="2795915" y="3046085"/>
            <a:ext cx="7010400" cy="3850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3046085"/>
            <a:ext cx="91154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534400" cy="1477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b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b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D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Interactive Map Timelines</a:t>
            </a: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(adults with college degrees by county, May 7, 2012)</a:t>
            </a:r>
            <a:r>
              <a:rPr lang="en-US" sz="1050" dirty="0"/>
              <a:t> </a:t>
            </a:r>
            <a:br>
              <a:rPr lang="en-US" sz="1050" dirty="0"/>
            </a:br>
            <a:r>
              <a:rPr lang="en-US" sz="1050" u="sng" dirty="0">
                <a:hlinkClick r:id="rId2"/>
              </a:rPr>
              <a:t>http://todayscampus.com/article/Keith_Hampson_Interviews_Josh_Keller_on__Interactive_Graphics_for_Higher_Education</a:t>
            </a:r>
            <a:r>
              <a:rPr lang="en-US" sz="1050" dirty="0"/>
              <a:t/>
            </a:r>
            <a:br>
              <a:rPr lang="en-US" sz="1050" dirty="0"/>
            </a:br>
            <a:endParaRPr lang="en-US" sz="1050" dirty="0"/>
          </a:p>
        </p:txBody>
      </p:sp>
      <p:pic>
        <p:nvPicPr>
          <p:cNvPr id="369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5237" b="3529"/>
          <a:stretch>
            <a:fillRect/>
          </a:stretch>
        </p:blipFill>
        <p:spPr bwMode="auto">
          <a:xfrm>
            <a:off x="2438400" y="2027465"/>
            <a:ext cx="7317828" cy="481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5237" b="2745"/>
          <a:stretch>
            <a:fillRect/>
          </a:stretch>
        </p:blipFill>
        <p:spPr bwMode="auto">
          <a:xfrm>
            <a:off x="2438401" y="2046910"/>
            <a:ext cx="7216233" cy="47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382000" cy="1905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E.</a:t>
            </a:r>
            <a:r>
              <a:rPr 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Google Map Gallery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16, 2014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http://maps.google.com/gallery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28" t="21918" r="7132" b="3562"/>
          <a:stretch/>
        </p:blipFill>
        <p:spPr>
          <a:xfrm>
            <a:off x="2286000" y="2362200"/>
            <a:ext cx="7924800" cy="421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76" t="20609" r="18243" b="8197"/>
          <a:stretch/>
        </p:blipFill>
        <p:spPr>
          <a:xfrm>
            <a:off x="1981200" y="2795222"/>
            <a:ext cx="7951640" cy="37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305800" cy="32766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March 15, 2015</a:t>
            </a: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9. T</a:t>
            </a: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ension, Challenge, etc.:</a:t>
            </a:r>
            <a:r>
              <a:rPr lang="en-US" altLang="zh-CN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zh-CN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US" altLang="zh-CN" sz="3200" b="1" dirty="0">
                <a:latin typeface="Tahoma" pitchFamily="34" charset="0"/>
                <a:cs typeface="Tahoma" pitchFamily="34" charset="0"/>
              </a:rPr>
              <a:t>. </a:t>
            </a:r>
            <a: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>Controversial Issue Debates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/>
              <a:t>SXSW: Tackling the growing gender gap in technology 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Mike Snider, USA Today</a:t>
            </a:r>
            <a: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http://www.usatoday.com/story/tech/2015/03/15/sxsw-geek-girls-chic-technology-gender-gap/24808699</a:t>
            </a: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063" t="15677" r="13659" b="4911"/>
          <a:stretch/>
        </p:blipFill>
        <p:spPr>
          <a:xfrm>
            <a:off x="6441865" y="3250858"/>
            <a:ext cx="4083261" cy="3149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901" t="21739" r="13851" b="4348"/>
          <a:stretch/>
        </p:blipFill>
        <p:spPr>
          <a:xfrm>
            <a:off x="1676400" y="3310945"/>
            <a:ext cx="4572000" cy="32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458200" cy="28194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August 20,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T</a:t>
            </a: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ension, Challenge, etc.:</a:t>
            </a:r>
            <a:r>
              <a:rPr lang="en-US" altLang="zh-CN" sz="2000" b="1" dirty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2000" b="1" dirty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Controversial Issue Debates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sees big spike in black and Hispanic women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Tanzina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Vega, CNN Money</a:t>
            </a: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alt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money.cnn.com/2015/08/19/smallbusiness/minority-women-entrepreneur/index.html?iid=SF_LN</a:t>
            </a:r>
            <a:r>
              <a:rPr lang="en-US" alt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187" t="34848" r="25746" b="6061"/>
          <a:stretch/>
        </p:blipFill>
        <p:spPr>
          <a:xfrm>
            <a:off x="1524000" y="3200401"/>
            <a:ext cx="5105400" cy="362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65521"/>
            <a:ext cx="4539762" cy="25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3"/>
          <p:cNvSpPr>
            <a:spLocks noGrp="1"/>
          </p:cNvSpPr>
          <p:nvPr>
            <p:ph type="title"/>
          </p:nvPr>
        </p:nvSpPr>
        <p:spPr>
          <a:xfrm>
            <a:off x="2057400" y="609600"/>
            <a:ext cx="7848600" cy="17526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10. Y</a:t>
            </a:r>
            <a:r>
              <a:rPr lang="en-US" altLang="zh-CN" sz="3200" b="1" dirty="0">
                <a:latin typeface="Tahoma" pitchFamily="34" charset="0"/>
                <a:cs typeface="Tahoma" pitchFamily="34" charset="0"/>
              </a:rPr>
              <a:t>ields Products, Goals: </a:t>
            </a:r>
            <a:br>
              <a:rPr lang="en-US" altLang="zh-CN" sz="3200" b="1" dirty="0">
                <a:latin typeface="Tahoma" pitchFamily="34" charset="0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cs typeface="Tahoma" pitchFamily="34" charset="0"/>
              </a:rPr>
              <a:t>A</a:t>
            </a:r>
            <a:r>
              <a:rPr lang="en-US" altLang="zh-CN" sz="3200" b="1" dirty="0">
                <a:latin typeface="Tahoma" pitchFamily="34" charset="0"/>
                <a:cs typeface="Tahoma" pitchFamily="34" charset="0"/>
              </a:rPr>
              <a:t>. Goal Setting Tools </a:t>
            </a:r>
            <a:br>
              <a:rPr lang="en-US" altLang="zh-CN" sz="3200" b="1" dirty="0">
                <a:latin typeface="Tahoma" pitchFamily="34" charset="0"/>
                <a:cs typeface="Tahoma" pitchFamily="34" charset="0"/>
              </a:rPr>
            </a:br>
            <a:r>
              <a:rPr lang="en-US" altLang="zh-CN" sz="2000" b="1" dirty="0">
                <a:latin typeface="Tahoma" pitchFamily="34" charset="0"/>
                <a:cs typeface="Tahoma" pitchFamily="34" charset="0"/>
              </a:rPr>
              <a:t>(e.g., I Done This, Milestone Planner, and 43 Things)</a:t>
            </a:r>
            <a:endParaRPr lang="en-US" sz="2000" b="1" dirty="0">
              <a:latin typeface="Tahoma" pitchFamily="34" charset="0"/>
              <a:ea typeface="SimSun" pitchFamily="2" charset="-122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3809" t="16471" r="21429" b="9020"/>
          <a:stretch>
            <a:fillRect/>
          </a:stretch>
        </p:blipFill>
        <p:spPr bwMode="auto">
          <a:xfrm>
            <a:off x="6269422" y="2590801"/>
            <a:ext cx="4398579" cy="307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55" y="2383222"/>
            <a:ext cx="4229100" cy="40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itle 6"/>
          <p:cNvSpPr>
            <a:spLocks noGrp="1"/>
          </p:cNvSpPr>
          <p:nvPr>
            <p:ph type="title"/>
          </p:nvPr>
        </p:nvSpPr>
        <p:spPr>
          <a:xfrm>
            <a:off x="1981200" y="575165"/>
            <a:ext cx="8229600" cy="15541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Motivation and Engagement</a:t>
            </a:r>
          </a:p>
        </p:txBody>
      </p:sp>
      <p:pic>
        <p:nvPicPr>
          <p:cNvPr id="5" name="86E739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33" y="2590800"/>
            <a:ext cx="4249095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8400"/>
            <a:ext cx="480934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382000" cy="20574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cs typeface="Tahoma" pitchFamily="34" charset="0"/>
              </a:rPr>
              <a:t>ields Products, Goals: </a:t>
            </a:r>
            <a:br>
              <a:rPr lang="en-US" altLang="zh-CN" sz="3600" b="1" dirty="0">
                <a:latin typeface="Tahoma" pitchFamily="34" charset="0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cs typeface="Tahoma" pitchFamily="34" charset="0"/>
              </a:rPr>
              <a:t>B.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>Mobile 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>Books and </a:t>
            </a:r>
            <a:r>
              <a:rPr lang="en-US" sz="3600" b="1" dirty="0" err="1">
                <a:latin typeface="Tahoma" pitchFamily="34" charset="0"/>
                <a:cs typeface="Tahoma" pitchFamily="34" charset="0"/>
              </a:rPr>
              <a:t>Wikibooks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BookRix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http://www.bookrix.com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/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)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39" t="11368" r="10612" b="524"/>
          <a:stretch/>
        </p:blipFill>
        <p:spPr>
          <a:xfrm>
            <a:off x="1524001" y="2503231"/>
            <a:ext cx="4258597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174" t="18644" r="37171" b="7129"/>
          <a:stretch/>
        </p:blipFill>
        <p:spPr>
          <a:xfrm>
            <a:off x="5943600" y="2620462"/>
            <a:ext cx="4455416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924800" cy="2667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</a:t>
            </a:r>
            <a: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zh-CN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Student Created Mobile Apps </a:t>
            </a:r>
            <a: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The App Builder: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http://www.theappbuilder.com/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br>
              <a:rPr lang="en-US" sz="2400" b="1" dirty="0">
                <a:latin typeface="Tahoma" pitchFamily="34" charset="0"/>
                <a:cs typeface="Tahoma" pitchFamily="34" charset="0"/>
              </a:rPr>
            </a:br>
            <a:r>
              <a:rPr lang="en-US" sz="2400" b="1" dirty="0" err="1">
                <a:latin typeface="Tahoma" pitchFamily="34" charset="0"/>
                <a:cs typeface="Tahoma" pitchFamily="34" charset="0"/>
              </a:rPr>
              <a:t>Mintian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Guo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: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3"/>
              </a:rPr>
              <a:t>http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3"/>
              </a:rPr>
              <a:t>://myapp.is/r685final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creen Shot Home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81300"/>
            <a:ext cx="2161668" cy="4038600"/>
          </a:xfrm>
          <a:prstGeom prst="rect">
            <a:avLst/>
          </a:prstGeom>
        </p:spPr>
      </p:pic>
      <p:pic>
        <p:nvPicPr>
          <p:cNvPr id="6" name="Picture 5" descr="Screen Shot 2015-04-29 at 3.23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11" y="2819401"/>
            <a:ext cx="2108274" cy="3962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6802" y="2590801"/>
            <a:ext cx="26636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Videos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: Watch selected videos from scholars and educators.</a:t>
            </a:r>
            <a:endParaRPr lang="en-US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7942" y="4038601"/>
            <a:ext cx="2663640" cy="2585323"/>
          </a:xfrm>
          <a:prstGeom prst="rect">
            <a:avLst/>
          </a:prstGeom>
          <a:solidFill>
            <a:srgbClr val="5959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Benefits: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Can easily watch YouTube videos without having to open a separate application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Limitations: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Only accepts YouTube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urls</a:t>
            </a:r>
            <a:endParaRPr lang="en-US" dirty="0" smtClean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2641" r="-401" b="24529"/>
          <a:stretch>
            <a:fillRect/>
          </a:stretch>
        </p:blipFill>
        <p:spPr bwMode="auto">
          <a:xfrm>
            <a:off x="3468560" y="2596098"/>
            <a:ext cx="6629400" cy="18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/>
          <a:stretch>
            <a:fillRect/>
          </a:stretch>
        </p:blipFill>
        <p:spPr bwMode="auto">
          <a:xfrm>
            <a:off x="3429000" y="4400551"/>
            <a:ext cx="5378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8001000" cy="17526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Created Videos</a:t>
            </a:r>
            <a:r>
              <a:rPr lang="en-US" altLang="zh-CN" sz="11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11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 err="1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Piercarlo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Abate: 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http://www.youtube.com/watch?v=_-TURzHO0aU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Qi Li, Gangnam: 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http://www.youtube.com/watch?v=7Q429lqxZaU&amp;feature=youtu.be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Miguel Lara (Web 2.0 FREEDOM): 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http://www.youtube.com/watch?v=8cmCFWi9lW8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Kendal Rasnake (Is IT Right For You?):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https://www.youtube.com/watch?v=MJ3GUDICIGw</a:t>
            </a: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63" t="22626" r="42122" b="7879"/>
          <a:stretch/>
        </p:blipFill>
        <p:spPr>
          <a:xfrm>
            <a:off x="2842263" y="2423334"/>
            <a:ext cx="6806697" cy="44346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0605" r="27419" b="2126"/>
          <a:stretch>
            <a:fillRect/>
          </a:stretch>
        </p:blipFill>
        <p:spPr bwMode="auto">
          <a:xfrm>
            <a:off x="3328264" y="2660767"/>
            <a:ext cx="5645762" cy="41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9215" r="37619" b="1961"/>
          <a:stretch>
            <a:fillRect/>
          </a:stretch>
        </p:blipFill>
        <p:spPr bwMode="auto">
          <a:xfrm>
            <a:off x="3673355" y="2538452"/>
            <a:ext cx="5165845" cy="431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20" y="2318463"/>
            <a:ext cx="4959306" cy="45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-796" t="13420" r="885" b="3328"/>
          <a:stretch/>
        </p:blipFill>
        <p:spPr>
          <a:xfrm>
            <a:off x="1981201" y="2273145"/>
            <a:ext cx="8065463" cy="456805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40" y="2304205"/>
            <a:ext cx="9071811" cy="4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3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81000"/>
            <a:ext cx="8305800" cy="1447800"/>
          </a:xfrm>
        </p:spPr>
        <p:txBody>
          <a:bodyPr anchorCtr="1"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Commitments: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Stop and Share: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sz="2600" b="1" dirty="0">
                <a:solidFill>
                  <a:schemeClr val="tx1"/>
                </a:solidFill>
                <a:latin typeface="Tahoma" panose="020B0604030504040204" pitchFamily="34" charset="0"/>
              </a:rPr>
              <a:t>Which principle(s) of TEC-VARIETY will you use?</a:t>
            </a:r>
            <a:endParaRPr lang="en-US" sz="26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33800" y="1981200"/>
            <a:ext cx="5029200" cy="48768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one/Climate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ncouragement, Feedback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C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uriosity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altLang="zh-CN" sz="2800" b="1">
              <a:solidFill>
                <a:srgbClr val="FF0000"/>
              </a:solidFill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V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ariety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A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utonomy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R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elevance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I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nteractive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ngagement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ension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Y</a:t>
            </a:r>
            <a:r>
              <a:rPr lang="en-US" altLang="zh-CN" sz="2800" b="1">
                <a:latin typeface="Tahoma" panose="020B0604030504040204" pitchFamily="34" charset="0"/>
                <a:ea typeface="SimSun" panose="02010600030101010101" pitchFamily="2" charset="-122"/>
              </a:rPr>
              <a:t>ields Products</a:t>
            </a:r>
            <a:endParaRPr lang="en-US" sz="2800" b="1">
              <a:latin typeface="Tahoma" panose="020B0604030504040204" pitchFamily="34" charset="0"/>
            </a:endParaRPr>
          </a:p>
        </p:txBody>
      </p:sp>
      <p:pic>
        <p:nvPicPr>
          <p:cNvPr id="399365" name="Picture 12" descr="http://www.josephdiego.com/wp-content/uploads/2011/12/online-home-business-success-demotivational-commit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940051"/>
            <a:ext cx="31083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69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itle 1"/>
          <p:cNvSpPr>
            <a:spLocks noGrp="1"/>
          </p:cNvSpPr>
          <p:nvPr>
            <p:ph type="title"/>
          </p:nvPr>
        </p:nvSpPr>
        <p:spPr>
          <a:xfrm>
            <a:off x="2171700" y="685800"/>
            <a:ext cx="7620000" cy="2895600"/>
          </a:xfrm>
        </p:spPr>
        <p:txBody>
          <a:bodyPr/>
          <a:lstStyle/>
          <a:p>
            <a:r>
              <a:rPr lang="en-US" sz="3400" b="1" dirty="0">
                <a:solidFill>
                  <a:srgbClr val="FF0000"/>
                </a:solidFill>
                <a:latin typeface="Tahoma" pitchFamily="34" charset="0"/>
              </a:rPr>
              <a:t>Recap and Reflect with Neighbor: </a:t>
            </a:r>
            <a:r>
              <a:rPr lang="en-US" sz="3200" b="1" dirty="0">
                <a:latin typeface="Tahoma" pitchFamily="34" charset="0"/>
              </a:rPr>
              <a:t/>
            </a:r>
            <a:br>
              <a:rPr lang="en-US" sz="3200" b="1" dirty="0">
                <a:latin typeface="Tahoma" pitchFamily="34" charset="0"/>
              </a:rPr>
            </a:br>
            <a:r>
              <a:rPr lang="en-US" sz="2600" b="1" dirty="0">
                <a:latin typeface="Tahoma" pitchFamily="34" charset="0"/>
              </a:rPr>
              <a:t>Explore Websites from this Session!</a:t>
            </a:r>
            <a:r>
              <a:rPr lang="en-US" sz="2600" b="1" dirty="0">
                <a:latin typeface="Tahoma" pitchFamily="34" charset="0"/>
              </a:rPr>
              <a:t/>
            </a:r>
            <a:br>
              <a:rPr lang="en-US" sz="2600" b="1" dirty="0">
                <a:latin typeface="Tahoma" pitchFamily="34" charset="0"/>
              </a:rPr>
            </a:br>
            <a:r>
              <a:rPr lang="en-US" sz="2600" b="1" dirty="0">
                <a:latin typeface="Tahoma" pitchFamily="34" charset="0"/>
              </a:rPr>
              <a:t/>
            </a:r>
            <a:br>
              <a:rPr lang="en-US" sz="2600" b="1" dirty="0">
                <a:latin typeface="Tahoma" pitchFamily="34" charset="0"/>
              </a:rPr>
            </a:br>
            <a:endParaRPr lang="en-US" sz="3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95" y="3657600"/>
            <a:ext cx="35052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96" y="3657600"/>
            <a:ext cx="5268905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52" y="1905000"/>
            <a:ext cx="1434759" cy="19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24508"/>
            <a:ext cx="7543800" cy="2247697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Masterclass Part II</a:t>
            </a:r>
            <a:b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You R2D2?: 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Addressing Diverse Learner Needs with the Read, Reflect, Display, and Do Model</a:t>
            </a:r>
            <a:endParaRPr lang="en-US" sz="28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75" y="2727325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8593" y="4267689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8594" y="3207115"/>
            <a:ext cx="487363" cy="487363"/>
          </a:xfrm>
          <a:prstGeom prst="rect">
            <a:avLst/>
          </a:prstGeom>
        </p:spPr>
      </p:pic>
      <p:pic>
        <p:nvPicPr>
          <p:cNvPr id="14" name="Picture 6" descr="IMG_62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12771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32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1944757" y="685800"/>
            <a:ext cx="8077200" cy="2209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Ok, how do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ou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ow view the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nstructor in the Open World of Education?</a:t>
            </a:r>
          </a:p>
        </p:txBody>
      </p:sp>
      <p:pic>
        <p:nvPicPr>
          <p:cNvPr id="5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16" y="3048000"/>
            <a:ext cx="4722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6288"/>
            <a:ext cx="391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Instructor as Credit Manager…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54214"/>
            <a:ext cx="7891272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as Curator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209800"/>
            <a:ext cx="5965889" cy="398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16" y="2209800"/>
            <a:ext cx="3109984" cy="39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6096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as Concierge 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590801"/>
            <a:ext cx="2993231" cy="3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5181601" y="2565339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bangthetable.com/wp-content/uploads/2012/03/how-do-we-engage-online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e1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metropolitician.blogs.com/scribblings_of_the_metrop/_hanhakmoon_findingkorea_findingkorea16_images_daewon_sleep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192046"/>
            <a:ext cx="3958127" cy="26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57201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ahoma" panose="020B0604030504040204" pitchFamily="34" charset="0"/>
              </a:rPr>
              <a:t>Addressing Learning Styles</a:t>
            </a:r>
          </a:p>
        </p:txBody>
      </p:sp>
      <p:pic>
        <p:nvPicPr>
          <p:cNvPr id="1817603" name="Picture 3" descr="quigon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5814"/>
            <a:ext cx="64008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743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7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ghts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838200"/>
            <a:ext cx="8153400" cy="14478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Question: 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How can technology address diverse learner needs? </a:t>
            </a:r>
            <a:endParaRPr lang="en-US" altLang="en-US" sz="4000" b="1" dirty="0">
              <a:solidFill>
                <a:schemeClr val="hlin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2738438"/>
            <a:ext cx="53228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743200"/>
            <a:ext cx="3835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363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4636"/>
            <a:ext cx="4675188" cy="46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0406" t="6977" r="18375" b="9302"/>
          <a:stretch>
            <a:fillRect/>
          </a:stretch>
        </p:blipFill>
        <p:spPr bwMode="auto">
          <a:xfrm>
            <a:off x="1519287" y="2133601"/>
            <a:ext cx="35814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04" name="TextBox 5"/>
          <p:cNvSpPr txBox="1">
            <a:spLocks noChangeArrowheads="1"/>
          </p:cNvSpPr>
          <p:nvPr/>
        </p:nvSpPr>
        <p:spPr bwMode="auto">
          <a:xfrm>
            <a:off x="2057400" y="838201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Framework #2: The R2D2 Model</a:t>
            </a:r>
          </a:p>
        </p:txBody>
      </p:sp>
    </p:spTree>
    <p:extLst>
      <p:ext uri="{BB962C8B-B14F-4D97-AF65-F5344CB8AC3E}">
        <p14:creationId xmlns:p14="http://schemas.microsoft.com/office/powerpoint/2010/main" val="573004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nterpreted model of using R2D2 in an online cou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0"/>
            <a:ext cx="8386010" cy="282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05800" cy="3505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12, 2015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Engaging Learning </a:t>
            </a: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Experiences</a:t>
            </a: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adapted from Bonk, C.J. &amp; Zhang, K. (2008). Empowering online learning: 100+ activities for reading, reflecting, displaying, &amp; doing. San Francisco, CA: </a:t>
            </a:r>
            <a:r>
              <a:rPr lang="en-US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Jossey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-Bass.</a:t>
            </a:r>
            <a:b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Southern Illinois University, Carbondale, Illinois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Heidi Jung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Cheryl L Bosarge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Designer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Teaching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Excellence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Heidi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Lynn Jung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hjung@siu.edu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Cheryl L Bosarge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cbosarge@siu.edu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onk Jumps IMG_04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_04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7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ylik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R2D2 Method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Read (Auditory and Verbal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Reflect (Reflective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Display (Visual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Do (Tactile, Kinesthetic, Exploratory Learners)</a:t>
            </a:r>
          </a:p>
        </p:txBody>
      </p:sp>
      <p:pic>
        <p:nvPicPr>
          <p:cNvPr id="1825797" name="Picture 5" descr="R2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19600"/>
            <a:ext cx="1616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5799" name="Picture 7" descr="r2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4419600"/>
            <a:ext cx="1693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2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4419600"/>
            <a:ext cx="2081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793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5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2d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5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2d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2d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Auditory or Verbal Learners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752601"/>
            <a:ext cx="7848600" cy="4068763"/>
          </a:xfrm>
        </p:spPr>
        <p:txBody>
          <a:bodyPr/>
          <a:lstStyle/>
          <a:p>
            <a:pPr eaLnBrk="1" hangingPunct="1"/>
            <a:r>
              <a:rPr lang="en-US" sz="4000" b="1">
                <a:latin typeface="Tahoma" panose="020B0604030504040204" pitchFamily="34" charset="0"/>
                <a:cs typeface="Tahoma" panose="020B0604030504040204" pitchFamily="34" charset="0"/>
              </a:rPr>
              <a:t>Auditory and verbal learners prefer words, spoken or written explanations.</a:t>
            </a:r>
          </a:p>
        </p:txBody>
      </p:sp>
      <p:pic>
        <p:nvPicPr>
          <p:cNvPr id="360452" name="Picture 7" descr="r2d2-circle-Pie2-read blow 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886200"/>
            <a:ext cx="2519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281488"/>
            <a:ext cx="34353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1" y="4191001"/>
            <a:ext cx="2949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1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itle 1"/>
          <p:cNvSpPr>
            <a:spLocks noGrp="1"/>
          </p:cNvSpPr>
          <p:nvPr>
            <p:ph type="title"/>
          </p:nvPr>
        </p:nvSpPr>
        <p:spPr>
          <a:xfrm>
            <a:off x="1950308" y="647408"/>
            <a:ext cx="8229600" cy="2117725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1a. 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Collect and Listen to Interactive Stories </a:t>
            </a:r>
            <a:b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Meograph</a:t>
            </a:r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http://www.meograph.com/</a:t>
            </a:r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61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27452" r="20476" b="4314"/>
          <a:stretch>
            <a:fillRect/>
          </a:stretch>
        </p:blipFill>
        <p:spPr bwMode="auto">
          <a:xfrm>
            <a:off x="1524001" y="2773924"/>
            <a:ext cx="4090747" cy="31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606" y="2897659"/>
            <a:ext cx="4967394" cy="2721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47" y="2773437"/>
            <a:ext cx="5064976" cy="34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40806"/>
            <a:ext cx="8001000" cy="232619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1b.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Twitter Fed Class Discussions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Live-Tweeting Assignments: To Use or Not to Use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Chronicle of Higher Education, Adeline Koh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chronicle.com/blogs/profhacker/live-tweeting-assignments-to-use-or-not-to-use/58949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11" t="18072" r="43471" b="6024"/>
          <a:stretch/>
        </p:blipFill>
        <p:spPr>
          <a:xfrm>
            <a:off x="1981200" y="2590800"/>
            <a:ext cx="3883890" cy="4218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69" t="19571" r="5751" b="918"/>
          <a:stretch/>
        </p:blipFill>
        <p:spPr>
          <a:xfrm>
            <a:off x="6019801" y="2895601"/>
            <a:ext cx="4553603" cy="30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53400" cy="193516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Drive: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Surprising Truth About What Motivates Us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 Pink (2009)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7577" y="2514601"/>
            <a:ext cx="8279423" cy="3840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 3.0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Freedom, challenge, purpose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Creative, interesting, etc.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self-directed work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Intrinsic motivation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as play and possibility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 and mastery</a:t>
            </a:r>
          </a:p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Autonomy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391" t="13739" r="25254" b="14263"/>
          <a:stretch/>
        </p:blipFill>
        <p:spPr>
          <a:xfrm>
            <a:off x="7540442" y="4855542"/>
            <a:ext cx="3074686" cy="2002458"/>
          </a:xfrm>
          <a:prstGeom prst="rect">
            <a:avLst/>
          </a:prstGeom>
        </p:spPr>
      </p:pic>
      <p:pic>
        <p:nvPicPr>
          <p:cNvPr id="7" name="Picture 6" descr="http://grind365.com/wp-content/uploads/2011/05/rsa-animate-drive-the-surprising-truth-about-what-motivates-us-adapted-from-dan-pinks-talk-at-r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50" y="3110744"/>
            <a:ext cx="5999592" cy="370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looowdown.files.wordpress.com/2012/02/dri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057334"/>
            <a:ext cx="1990725" cy="2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3238598"/>
            <a:ext cx="2995129" cy="36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1828800" y="731838"/>
            <a:ext cx="8229600" cy="170656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1c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>
                <a:latin typeface="Tahoma" pitchFamily="34" charset="0"/>
                <a:cs typeface="Tahoma" pitchFamily="34" charset="0"/>
              </a:rPr>
              <a:t>Grammer</a:t>
            </a:r>
            <a:r>
              <a:rPr lang="en-US" sz="3200" b="1" dirty="0">
                <a:latin typeface="Tahoma" pitchFamily="34" charset="0"/>
                <a:cs typeface="Tahoma" pitchFamily="34" charset="0"/>
              </a:rPr>
              <a:t> Checkers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>
                <a:latin typeface="Tahoma" pitchFamily="34" charset="0"/>
                <a:cs typeface="Tahoma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Grammarly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Ginger,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GrammarCheck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PaperRater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SpellCheckPlus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cs typeface="Tahoma" pitchFamily="34" charset="0"/>
              </a:rPr>
            </a:br>
            <a:r>
              <a:rPr lang="en-US" sz="2000" b="1" dirty="0">
                <a:latin typeface="Tahoma" pitchFamily="34" charset="0"/>
                <a:cs typeface="Tahoma" pitchFamily="34" charset="0"/>
                <a:hlinkClick r:id="rId2"/>
              </a:rPr>
              <a:t>http://www.grammarly.com/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8195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1960" r="14569" b="20689"/>
          <a:stretch/>
        </p:blipFill>
        <p:spPr bwMode="auto">
          <a:xfrm>
            <a:off x="1569563" y="2650256"/>
            <a:ext cx="5345662" cy="25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96" y="2971801"/>
            <a:ext cx="3446804" cy="2585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11" y="5358890"/>
            <a:ext cx="548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40806"/>
            <a:ext cx="8001000" cy="232619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1d.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Wikipedia Activities (searches, reviews, critiques, edits, reflections, etc.)</a:t>
            </a:r>
            <a:br>
              <a:rPr lang="en-US" sz="2800" b="1" dirty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https://en.wikipedia.org/wiki/Deferred_income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4" t="19341" r="1521" b="5055"/>
          <a:stretch/>
        </p:blipFill>
        <p:spPr>
          <a:xfrm>
            <a:off x="1752601" y="2743200"/>
            <a:ext cx="7620001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1934"/>
            <a:ext cx="3657600" cy="27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7467600" cy="2947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1e.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>
                <a:latin typeface="Tahoma" pitchFamily="34" charset="0"/>
              </a:rPr>
              <a:t>Video Tutorials, Demonstrations, and How-</a:t>
            </a:r>
            <a:r>
              <a:rPr lang="en-US" sz="3600" b="1" dirty="0" err="1">
                <a:latin typeface="Tahoma" pitchFamily="34" charset="0"/>
              </a:rPr>
              <a:t>To’s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Tahoma" pitchFamily="34" charset="0"/>
              </a:rPr>
              <a:t>Investopedia (videos, tutorials, etc.)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400" b="1" dirty="0">
                <a:latin typeface="Tahoma" pitchFamily="34" charset="0"/>
                <a:hlinkClick r:id="rId2"/>
              </a:rPr>
              <a:t>http://www.investopedia.com/university/accounting/accounting1.asp</a:t>
            </a:r>
            <a:r>
              <a:rPr lang="en-US" sz="1400" b="1" dirty="0">
                <a:latin typeface="Tahoma" pitchFamily="34" charset="0"/>
              </a:rPr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1" t="35782" r="35671" b="2876"/>
          <a:stretch/>
        </p:blipFill>
        <p:spPr>
          <a:xfrm>
            <a:off x="3505200" y="3311529"/>
            <a:ext cx="4495800" cy="35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40806"/>
            <a:ext cx="8001000" cy="2326194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31, 2015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1f.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Review Blog Resources </a:t>
            </a:r>
            <a:br>
              <a:rPr lang="en-US" sz="2800" b="1" dirty="0">
                <a:latin typeface="Tahoma" pitchFamily="34" charset="0"/>
                <a:cs typeface="Tahoma" pitchFamily="34" charset="0"/>
              </a:rPr>
            </a:br>
            <a:r>
              <a:rPr lang="en-US" sz="2800" b="1" dirty="0">
                <a:latin typeface="Tahoma" pitchFamily="34" charset="0"/>
                <a:cs typeface="Tahoma" pitchFamily="34" charset="0"/>
              </a:rPr>
              <a:t>(e.g., Martin’s Accounting Blog)</a:t>
            </a:r>
            <a:br>
              <a:rPr lang="en-US" sz="2800" b="1" dirty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http://martinjquinn.com/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300" t="22377" r="14201" b="8625"/>
          <a:stretch/>
        </p:blipFill>
        <p:spPr>
          <a:xfrm>
            <a:off x="2057400" y="2617176"/>
            <a:ext cx="8001000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47" t="28764" r="33265" b="6517"/>
          <a:stretch/>
        </p:blipFill>
        <p:spPr>
          <a:xfrm>
            <a:off x="1600201" y="2667000"/>
            <a:ext cx="6144191" cy="41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838201"/>
            <a:ext cx="7772400" cy="1249363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Reflective and Observational Learners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2133601"/>
            <a:ext cx="8686800" cy="2011363"/>
          </a:xfrm>
        </p:spPr>
        <p:txBody>
          <a:bodyPr/>
          <a:lstStyle/>
          <a:p>
            <a:pPr eaLnBrk="1" hangingPunct="1"/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Reflective and observational learners prefer to reflect, observe, view, and watch learning; they make careful judgments and view things from different perspectives </a:t>
            </a:r>
          </a:p>
        </p:txBody>
      </p:sp>
      <p:pic>
        <p:nvPicPr>
          <p:cNvPr id="1830921" name="Picture 9" descr="r2d2-circle-Pie2-reflect--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06863"/>
            <a:ext cx="28956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144964"/>
            <a:ext cx="361791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x09-3-Picarlog2-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1" y="3300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not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543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2a. 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Big Issue Reflections  </a:t>
            </a:r>
            <a: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(Big Questions Online (BQO)), Feb 3, 3015</a:t>
            </a:r>
            <a:b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(e.g., Is curiosity essential for human flourishing?)</a:t>
            </a:r>
            <a:br>
              <a:rPr 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https://www.bigquestionsonline.com/content/do-we-have-souls</a:t>
            </a:r>
            <a:r>
              <a:rPr lang="en-US" sz="1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240" r="40602" b="29510"/>
          <a:stretch>
            <a:fillRect/>
          </a:stretch>
        </p:blipFill>
        <p:spPr bwMode="auto">
          <a:xfrm>
            <a:off x="6187529" y="2640227"/>
            <a:ext cx="4365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262" t="15625" r="44588" b="43362"/>
          <a:stretch/>
        </p:blipFill>
        <p:spPr>
          <a:xfrm>
            <a:off x="1829909" y="2640227"/>
            <a:ext cx="439057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8153400" cy="914400"/>
          </a:xfrm>
        </p:spPr>
        <p:txBody>
          <a:bodyPr anchor="t"/>
          <a:lstStyle/>
          <a:p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Reflect 2b. 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and Online Discussion (Kelley Direct, IU)</a:t>
            </a:r>
          </a:p>
        </p:txBody>
      </p:sp>
      <p:pic>
        <p:nvPicPr>
          <p:cNvPr id="333827" name="Picture 5" descr="CaseE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1200"/>
            <a:ext cx="393684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0" name="Picture 8" descr="http://info.kelley.iu.edu/pub/libs/images/misc/blog_mba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380840"/>
            <a:ext cx="3810000" cy="24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23529" r="23109" b="22688"/>
          <a:stretch>
            <a:fillRect/>
          </a:stretch>
        </p:blipFill>
        <p:spPr bwMode="auto">
          <a:xfrm>
            <a:off x="6858001" y="2209800"/>
            <a:ext cx="3729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42800"/>
            <a:ext cx="2895600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2376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2d.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Interpreting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12, 2015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vs. Apple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https://visual.ly/google-vs-apple-%E2%80%93-facts-figures-app-stores-race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244850"/>
            <a:ext cx="1759080" cy="361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62679"/>
            <a:ext cx="3733800" cy="34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Box 3"/>
          <p:cNvSpPr txBox="1">
            <a:spLocks noChangeArrowheads="1"/>
          </p:cNvSpPr>
          <p:nvPr/>
        </p:nvSpPr>
        <p:spPr bwMode="auto">
          <a:xfrm>
            <a:off x="2209800" y="609600"/>
            <a:ext cx="7543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Podcast Show Reflections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40" t="15942" r="17991" b="2898"/>
          <a:stretch/>
        </p:blipFill>
        <p:spPr>
          <a:xfrm>
            <a:off x="2743200" y="1981201"/>
            <a:ext cx="4800600" cy="4716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981200"/>
            <a:ext cx="2810608" cy="2810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269" t="23402" r="11829" b="1042"/>
          <a:stretch/>
        </p:blipFill>
        <p:spPr>
          <a:xfrm>
            <a:off x="1600200" y="2022200"/>
            <a:ext cx="6290152" cy="47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74233"/>
            <a:ext cx="8077200" cy="1477963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2f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  <a:t>Workplace Internship, Practicum, and Field Experiences</a:t>
            </a:r>
          </a:p>
        </p:txBody>
      </p:sp>
      <p:pic>
        <p:nvPicPr>
          <p:cNvPr id="70659" name="Picture 9" descr="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91" y="2219098"/>
            <a:ext cx="3505200" cy="2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66" y="4620099"/>
            <a:ext cx="5005460" cy="2224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6" y="2362201"/>
            <a:ext cx="5584550" cy="198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4440339"/>
            <a:ext cx="3227965" cy="24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8153400" cy="1981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Creativity, Inc.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Catmull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President of Pixar Animation and Disney Animation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http://www.creativityincbook.com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175" t="19697" r="21818" b="10606"/>
          <a:stretch/>
        </p:blipFill>
        <p:spPr>
          <a:xfrm>
            <a:off x="1600200" y="2782117"/>
            <a:ext cx="6172200" cy="4056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124200"/>
            <a:ext cx="28575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#3: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1981200" y="2286001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Yes definitely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Maybe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8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85800"/>
            <a:ext cx="7924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Visual Learners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1881188"/>
            <a:ext cx="8077200" cy="2209800"/>
          </a:xfrm>
        </p:spPr>
        <p:txBody>
          <a:bodyPr/>
          <a:lstStyle/>
          <a:p>
            <a:pPr eaLnBrk="1" hangingPunct="1"/>
            <a:r>
              <a:rPr lang="en-US" sz="3600" b="1">
                <a:latin typeface="Tahoma" panose="020B0604030504040204" pitchFamily="34" charset="0"/>
                <a:cs typeface="Tahoma" panose="020B0604030504040204" pitchFamily="34" charset="0"/>
              </a:rPr>
              <a:t>Visual learners prefer diagrams, flowcharts, timelines, pictures, films, and demonstrations. </a:t>
            </a:r>
          </a:p>
        </p:txBody>
      </p:sp>
      <p:pic>
        <p:nvPicPr>
          <p:cNvPr id="1836039" name="Picture 7" descr="r2d2-circle-Pie-display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4038601"/>
            <a:ext cx="24384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10051"/>
            <a:ext cx="19954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4229100"/>
            <a:ext cx="4305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x09-16-PicardRiker-coordinates_eng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1" y="6163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448"/>
      </p:ext>
    </p:extLst>
  </p:cSld>
  <p:clrMapOvr>
    <a:masterClrMapping/>
  </p:clrMapOvr>
  <p:transition>
    <p:sndAc>
      <p:stSnd>
        <p:snd r:embed="rId4" name="picdiagnosti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2362200" y="342900"/>
            <a:ext cx="7620000" cy="227838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3a. 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Virtualize Words Used</a:t>
            </a:r>
            <a:br>
              <a:rPr lang="en-US" sz="3200" dirty="0">
                <a:latin typeface="Tahoma" pitchFamily="34" charset="0"/>
                <a:cs typeface="Tahoma" pitchFamily="34" charset="0"/>
              </a:rPr>
            </a:br>
            <a:r>
              <a:rPr lang="en-US" sz="3200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Wordle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Tagzedo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Tagul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>
                <a:latin typeface="Tahoma" pitchFamily="34" charset="0"/>
                <a:cs typeface="Tahoma" pitchFamily="34" charset="0"/>
              </a:rPr>
              <a:t>WordSift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, Word It Out)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85424"/>
            <a:ext cx="4572000" cy="4372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90" y="2344616"/>
            <a:ext cx="7300810" cy="451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335" r="2000" b="18086"/>
          <a:stretch/>
        </p:blipFill>
        <p:spPr>
          <a:xfrm>
            <a:off x="1752600" y="2344615"/>
            <a:ext cx="8382000" cy="43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2376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3b.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I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Harris, Octavia Payne and Sarah Mann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18" y="3429000"/>
            <a:ext cx="6311900" cy="315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73" y="3463636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2362200" y="342900"/>
            <a:ext cx="7620000" cy="227838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3c. </a:t>
            </a:r>
            <a:r>
              <a:rPr lang="en-US" sz="3200" dirty="0">
                <a:latin typeface="Tahoma" pitchFamily="34" charset="0"/>
                <a:cs typeface="Tahoma" pitchFamily="34" charset="0"/>
              </a:rPr>
              <a:t>Map Animations</a:t>
            </a:r>
            <a:br>
              <a:rPr lang="en-US" sz="3200" dirty="0">
                <a:latin typeface="Tahoma" pitchFamily="34" charset="0"/>
                <a:cs typeface="Tahoma" pitchFamily="34" charset="0"/>
              </a:rPr>
            </a:br>
            <a:r>
              <a:rPr lang="en-US" sz="3200" dirty="0"/>
              <a:t>Yes, Mr. President, We Remade Our Atlas to Reflect Shrinking </a:t>
            </a:r>
            <a:r>
              <a:rPr lang="en-US" sz="3200" dirty="0"/>
              <a:t>Ice</a:t>
            </a:r>
            <a:br>
              <a:rPr lang="en-US" sz="3200" dirty="0"/>
            </a:br>
            <a:r>
              <a:rPr lang="en-US" sz="1400" dirty="0"/>
              <a:t>Christine </a:t>
            </a:r>
            <a:r>
              <a:rPr lang="en-US" sz="1400" dirty="0" err="1"/>
              <a:t>Dell'Amore</a:t>
            </a:r>
            <a:r>
              <a:rPr lang="en-US" sz="1400" dirty="0"/>
              <a:t>, National </a:t>
            </a:r>
            <a:r>
              <a:rPr lang="en-US" sz="1400" dirty="0"/>
              <a:t>Geographic, August 3, 3015 </a:t>
            </a:r>
            <a:br>
              <a:rPr lang="en-US" sz="1400" dirty="0"/>
            </a:br>
            <a:r>
              <a:rPr lang="en-US" sz="800" dirty="0">
                <a:hlinkClick r:id="rId2"/>
              </a:rPr>
              <a:t>http://news.nationalgeographic.com/2015/08/150803-arctic-ice-obama-climate-nation-science/?</a:t>
            </a:r>
            <a:r>
              <a:rPr lang="en-US" sz="800" dirty="0">
                <a:hlinkClick r:id="rId2"/>
              </a:rPr>
              <a:t>utm_content=buffer8a394&amp;utm_medium=social&amp;utm_source=twitter.com&amp;utm_campaign=buffer</a:t>
            </a:r>
            <a:r>
              <a:rPr lang="en-US" sz="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621281"/>
            <a:ext cx="5562600" cy="42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382000" cy="2227796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3d. (April 28, 2015)</a:t>
            </a:r>
            <a:r>
              <a:rPr lang="en-US" alt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Mapping and Flowcharting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(Bubbl.us,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Cmap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Gliffy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Spicynodes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Mindomo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http://www.spicynodes.org/index.html</a:t>
            </a: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18" t="21740" r="22018" b="3157"/>
          <a:stretch/>
        </p:blipFill>
        <p:spPr>
          <a:xfrm>
            <a:off x="3276600" y="2613980"/>
            <a:ext cx="6096000" cy="4211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17813"/>
            <a:ext cx="6629400" cy="4319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593731"/>
            <a:ext cx="6324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838201"/>
            <a:ext cx="8305800" cy="1477963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3e. </a:t>
            </a:r>
            <a:r>
              <a:rPr lang="en-US" altLang="ko-KR" sz="3200" b="1" dirty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Videos for professional development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14600"/>
            <a:ext cx="673929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838201"/>
            <a:ext cx="8305800" cy="1477963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3f. </a:t>
            </a:r>
            <a:r>
              <a:rPr lang="en-US" altLang="ko-KR" sz="3200" b="1" dirty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 Scenario Learning</a:t>
            </a:r>
            <a:endParaRPr 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71712"/>
            <a:ext cx="8153400" cy="4586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37612"/>
            <a:ext cx="8382000" cy="47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3"/>
          <p:cNvSpPr>
            <a:spLocks noGrp="1"/>
          </p:cNvSpPr>
          <p:nvPr>
            <p:ph type="title"/>
          </p:nvPr>
        </p:nvSpPr>
        <p:spPr>
          <a:xfrm>
            <a:off x="2286000" y="476251"/>
            <a:ext cx="7162800" cy="2868613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3g.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Short Educational Videos: </a:t>
            </a:r>
            <a: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CNN, BBC, TED, TED-Ed,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ForaTV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BBC One-Minute World News (August 31, 2015)</a:t>
            </a:r>
            <a:b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http://www.bbc.com/news/business-34105708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49" t="24095" r="49890" b="6340"/>
          <a:stretch/>
        </p:blipFill>
        <p:spPr>
          <a:xfrm>
            <a:off x="4191000" y="3245595"/>
            <a:ext cx="3429000" cy="36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7467600" cy="29479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3h.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>
                <a:latin typeface="Tahoma" pitchFamily="34" charset="0"/>
              </a:rPr>
              <a:t>Video Tutorials, Demonstrations, and How-</a:t>
            </a:r>
            <a:r>
              <a:rPr lang="en-US" sz="3600" b="1" dirty="0" err="1">
                <a:latin typeface="Tahoma" pitchFamily="34" charset="0"/>
              </a:rPr>
              <a:t>To’s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2400" b="1" dirty="0" err="1">
                <a:solidFill>
                  <a:schemeClr val="tx1"/>
                </a:solidFill>
                <a:latin typeface="Tahoma" pitchFamily="34" charset="0"/>
              </a:rPr>
              <a:t>WonderHowTo</a:t>
            </a:r>
            <a:r>
              <a:rPr lang="en-US" sz="2400" b="1" dirty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ahoma" pitchFamily="34" charset="0"/>
              </a:rPr>
              <a:t>Howcast</a:t>
            </a:r>
            <a:r>
              <a:rPr lang="en-US" sz="2400" b="1" dirty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ahoma" pitchFamily="34" charset="0"/>
              </a:rPr>
              <a:t>MoneySee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2"/>
              </a:rPr>
              <a:t>http://www.howcast.com/</a:t>
            </a:r>
            <a:r>
              <a:rPr lang="en-US" sz="1800" b="1" dirty="0">
                <a:latin typeface="Tahoma" pitchFamily="34" charset="0"/>
              </a:rPr>
              <a:t> </a:t>
            </a:r>
            <a:br>
              <a:rPr lang="en-US" sz="18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3"/>
              </a:rPr>
              <a:t>http://www.wonderhowto.com</a:t>
            </a:r>
            <a:r>
              <a:rPr lang="en-US" sz="1800" b="1" dirty="0">
                <a:latin typeface="Tahoma" pitchFamily="34" charset="0"/>
                <a:hlinkClick r:id="rId3"/>
              </a:rPr>
              <a:t>/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http://www.monkeysee.com/play/24452-top-accounting-jobs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033" t="27119" r="34695" b="2373"/>
          <a:stretch/>
        </p:blipFill>
        <p:spPr>
          <a:xfrm>
            <a:off x="1600200" y="3396762"/>
            <a:ext cx="3860612" cy="3461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043" t="25225" r="36792" b="14517"/>
          <a:stretch/>
        </p:blipFill>
        <p:spPr>
          <a:xfrm>
            <a:off x="6162675" y="3489081"/>
            <a:ext cx="3810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did Jean-Luc Picard say?</a:t>
            </a:r>
            <a:endParaRPr lang="en-US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4242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85888"/>
            <a:ext cx="71628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B6C38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4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Tactile/Kinesthetic Learners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1219200"/>
            <a:ext cx="8991600" cy="2819400"/>
          </a:xfrm>
        </p:spPr>
        <p:txBody>
          <a:bodyPr/>
          <a:lstStyle/>
          <a:p>
            <a:pPr eaLnBrk="1" hangingPunct="1"/>
            <a:r>
              <a:rPr lang="en-US" sz="2800" b="1">
                <a:latin typeface="Tahoma" panose="020B0604030504040204" pitchFamily="34" charset="0"/>
                <a:cs typeface="Tahoma" panose="020B0604030504040204" pitchFamily="34" charset="0"/>
              </a:rPr>
              <a:t>Tactile/kinesthetic senses can be engaged in the learning process are role play, dramatization, cooperative games, simulations, creative movement and dance, multi-sensory activities, manipulatives and hands-on projects. </a:t>
            </a:r>
          </a:p>
        </p:txBody>
      </p:sp>
      <p:pic>
        <p:nvPicPr>
          <p:cNvPr id="370692" name="Picture 9" descr="r2d2-circle-Pie2-do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46525"/>
            <a:ext cx="3124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4648201"/>
            <a:ext cx="29400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9" y="4624389"/>
            <a:ext cx="28860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x09-8-RikerQ-One-chance-save-th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1" y="3651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ep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itle 1"/>
          <p:cNvSpPr>
            <a:spLocks noGrp="1"/>
          </p:cNvSpPr>
          <p:nvPr>
            <p:ph type="title"/>
          </p:nvPr>
        </p:nvSpPr>
        <p:spPr>
          <a:xfrm>
            <a:off x="2667000" y="610968"/>
            <a:ext cx="7315200" cy="216376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4a. </a:t>
            </a:r>
            <a:r>
              <a:rPr lang="en-US" altLang="zh-CN" sz="32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Business Plans and Virtual Mentoring toward Goals</a:t>
            </a:r>
            <a:r>
              <a:rPr lang="en-US" altLang="zh-CN" sz="24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br>
              <a:rPr lang="en-US" altLang="zh-CN" sz="24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2400" b="1" dirty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September 22, 2014, Chronicle of HE</a:t>
            </a:r>
            <a:r>
              <a:rPr lang="en-US" sz="9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9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9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http://chronicle.com/article/Start-Up-Slow-Down/148923/?</a:t>
            </a:r>
            <a:r>
              <a:rPr lang="en-US" sz="9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cid=at</a:t>
            </a:r>
            <a:r>
              <a:rPr lang="en-US" sz="9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en-US" sz="900" b="1" dirty="0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17" t="25423" r="40909" b="1694"/>
          <a:stretch/>
        </p:blipFill>
        <p:spPr>
          <a:xfrm>
            <a:off x="6553200" y="3183594"/>
            <a:ext cx="4101662" cy="3674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7164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519" y="228600"/>
            <a:ext cx="8419681" cy="2362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4b. 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Article Database in Facebook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Jenny Webeck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www.facebook.com/JennyBELTT/timeline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Bonk's creative fun time group (R546)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https://www.facebook.com/groups/830496290323899/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69" t="18433" r="2988" b="2650"/>
          <a:stretch/>
        </p:blipFill>
        <p:spPr>
          <a:xfrm>
            <a:off x="2411812" y="2840762"/>
            <a:ext cx="7483093" cy="4017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72" t="15824" r="2089" b="1541"/>
          <a:stretch/>
        </p:blipFill>
        <p:spPr>
          <a:xfrm>
            <a:off x="2286000" y="2840762"/>
            <a:ext cx="7778058" cy="4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519" y="228600"/>
            <a:ext cx="8419681" cy="2362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4c. 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Article Database in Pinterest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Jenny Webeck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https://www.pinterest.com/jennifertwebeck/emerging-learning-technologies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756" r="2865"/>
          <a:stretch/>
        </p:blipFill>
        <p:spPr>
          <a:xfrm>
            <a:off x="1676819" y="2438401"/>
            <a:ext cx="8763000" cy="4342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9" t="20262" r="3095" b="1397"/>
          <a:stretch/>
        </p:blipFill>
        <p:spPr>
          <a:xfrm>
            <a:off x="2338552" y="2362200"/>
            <a:ext cx="65899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85800"/>
            <a:ext cx="8534400" cy="12954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#4: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Which do you prefer…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(A) 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TEC-VARIETY or 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(B) R2D2?</a:t>
            </a:r>
          </a:p>
        </p:txBody>
      </p:sp>
      <p:pic>
        <p:nvPicPr>
          <p:cNvPr id="373765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4114801" cy="40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9800"/>
            <a:ext cx="1752600" cy="2421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800601"/>
            <a:ext cx="4038600" cy="18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9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0668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70C0"/>
                </a:solidFill>
                <a:latin typeface="Tahoma" panose="020B0604030504040204" pitchFamily="34" charset="0"/>
              </a:rPr>
              <a:t>Poll #5: 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How many ideas did you get from this talk?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743201"/>
            <a:ext cx="4114800" cy="4068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0 if I am lucky.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Just 1.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2, yes, 2…just 2!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Do I hear 3? 3!!!!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4-5.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5-10.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>
                <a:latin typeface="Tahoma" panose="020B0604030504040204" pitchFamily="34" charset="0"/>
              </a:rPr>
              <a:t>More than 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altLang="en-US" sz="2400" b="1" dirty="0">
              <a:latin typeface="Tahoma" panose="020B0604030504040204" pitchFamily="34" charset="0"/>
            </a:endParaRPr>
          </a:p>
        </p:txBody>
      </p:sp>
      <p:pic>
        <p:nvPicPr>
          <p:cNvPr id="3307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4343400" cy="32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2209800" y="152402"/>
            <a:ext cx="8001000" cy="3962399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Any Questions?</a:t>
            </a:r>
            <a:r>
              <a:rPr lang="en-US" sz="3200" b="1" dirty="0">
                <a:latin typeface="Tahoma" pitchFamily="34" charset="0"/>
              </a:rPr>
              <a:t/>
            </a:r>
            <a:br>
              <a:rPr lang="en-US" sz="3200" b="1" dirty="0">
                <a:latin typeface="Tahoma" pitchFamily="34" charset="0"/>
              </a:rPr>
            </a:br>
            <a:r>
              <a:rPr lang="en-US" sz="3200" b="1" dirty="0">
                <a:latin typeface="Tahoma" pitchFamily="34" charset="0"/>
              </a:rPr>
              <a:t>Try </a:t>
            </a:r>
            <a:r>
              <a:rPr lang="en-US" sz="3200" b="1" dirty="0">
                <a:latin typeface="Tahoma" pitchFamily="34" charset="0"/>
              </a:rPr>
              <a:t>TEC-VARIETY…Try R2D2</a:t>
            </a: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http://tec-variety.com/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6"/>
              </a:rPr>
              <a:t>http://tec-variety.com/TEC-VARIETY-Chinese.pdf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b="1" dirty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	Dr. Curt Bonk – </a:t>
            </a:r>
            <a:r>
              <a:rPr lang="en-US" sz="2800" b="1" dirty="0">
                <a:latin typeface="Tahoma" pitchFamily="34" charset="0"/>
                <a:cs typeface="Tahoma" pitchFamily="34" charset="0"/>
                <a:hlinkClick r:id="rId7"/>
              </a:rPr>
              <a:t>CJBonk@Indiana.edu</a:t>
            </a:r>
            <a:endParaRPr lang="en-US" sz="28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1" descr="C:\Users\Curtis\Desktop\Curt's Documents\Curt's Pics\Curt\Keynote, best of, and funny pics\Best Pics to pick from March 2012\Cropped\Facebook\BONK MOOC Claw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18142"/>
            <a:ext cx="2791503" cy="222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nd Credi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406" y="3881256"/>
            <a:ext cx="487363" cy="487363"/>
          </a:xfrm>
          <a:prstGeom prst="rect">
            <a:avLst/>
          </a:prstGeom>
        </p:spPr>
      </p:pic>
      <p:pic>
        <p:nvPicPr>
          <p:cNvPr id="13" name="Picture 2" descr="C:\Users\Curtis\Desktop\Curt's Documents\Curt's Pics\Curt\Keynote, best of, and funny pics\Best Pics to pick from March 2012\BONK MOOC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99" y="4656898"/>
            <a:ext cx="2910420" cy="2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psychologytoday.com/files/u15/Happiness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685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967" y="4618141"/>
            <a:ext cx="2904620" cy="22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cout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3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art 2 (Micro View). &amp;#x0D;&amp;#x0A;Creatively Engaging Online Students: Models and Activities&amp;quot;&quot;/&gt;&lt;property id=&quot;20307&quot; value=&quot;2133&quot;/&gt;&lt;/object&gt;&lt;object type=&quot;3&quot; unique_id=&quot;10005&quot;&gt;&lt;property id=&quot;20148&quot; value=&quot;5&quot;/&gt;&lt;property id=&quot;20300&quot; value=&quot;Slide 2 - &amp;quot;Part I: Some Online Motivational Ideas&amp;quot;&quot;/&gt;&lt;property id=&quot;20307&quot; value=&quot;1522&quot;/&gt;&lt;/object&gt;&lt;object type=&quot;3&quot; unique_id=&quot;10006&quot;&gt;&lt;property id=&quot;20148&quot; value=&quot;5&quot;/&gt;&lt;property id=&quot;20300&quot; value=&quot;Slide 3&quot;/&gt;&lt;property id=&quot;20307&quot; value=&quot;2107&quot;/&gt;&lt;/object&gt;&lt;object type=&quot;3&quot; unique_id=&quot;10007&quot;&gt;&lt;property id=&quot;20148&quot; value=&quot;5&quot;/&gt;&lt;property id=&quot;20300&quot; value=&quot;Slide 4 - &amp;quot;We are not motivating students with the technologies that they love&amp;quot;&quot;/&gt;&lt;property id=&quot;20307&quot; value=&quot;1911&quot;/&gt;&lt;/object&gt;&lt;object type=&quot;3&quot; unique_id=&quot;10008&quot;&gt;&lt;property id=&quot;20148&quot; value=&quot;5&quot;/&gt;&lt;property id=&quot;20300&quot; value=&quot;Slide 5 - &amp;quot;Intrinsic Motivation&amp;quot;&quot;/&gt;&lt;property id=&quot;20307&quot; value=&quot;2102&quot;/&gt;&lt;/object&gt;&lt;object type=&quot;3&quot; unique_id=&quot;10009&quot;&gt;&lt;property id=&quot;20148&quot; value=&quot;5&quot;/&gt;&lt;property id=&quot;20300&quot; value=&quot;Slide 6 - &amp;quot;TEC-VARIETY Model for&amp;#x0D;&amp;#x0A;Online Motivation and Retention&amp;quot;&quot;/&gt;&lt;property id=&quot;20307&quot; value=&quot;1523&quot;/&gt;&lt;/object&gt;&lt;object type=&quot;3&quot; unique_id=&quot;10010&quot;&gt;&lt;property id=&quot;20148&quot; value=&quot;5&quot;/&gt;&lt;property id=&quot;20300&quot; value=&quot;Slide 7 - &amp;quot;1. Tone/Climate: Social Ice Breakers&amp;quot;&quot;/&gt;&lt;property id=&quot;20307&quot; value=&quot;2016&quot;/&gt;&lt;/object&gt;&lt;object type=&quot;3&quot; unique_id=&quot;10011&quot;&gt;&lt;property id=&quot;20148&quot; value=&quot;5&quot;/&gt;&lt;property id=&quot;20300&quot; value=&quot;Slide 8 - &amp;quot;1. Tone/Climate: C. Video Course Intros (examples from Northern Virginia Community College and Indiana University K&quot;/&gt;&lt;property id=&quot;20307&quot; value=&quot;2017&quot;/&gt;&lt;/object&gt;&lt;object type=&quot;3&quot; unique_id=&quot;10012&quot;&gt;&lt;property id=&quot;20148&quot; value=&quot;5&quot;/&gt;&lt;property id=&quot;20300&quot; value=&quot;Slide 9 - &amp;quot;2. Encouragement, Feedback, etc.: &amp;#x0D;&amp;#x0A;A. Online Self-Testing (e.g., self study in vocabulary, anatomy, chemistry, diss&quot;/&gt;&lt;property id=&quot;20307&quot; value=&quot;2018&quot;/&gt;&lt;/object&gt;&lt;object type=&quot;3&quot; unique_id=&quot;10013&quot;&gt;&lt;property id=&quot;20148&quot; value=&quot;5&quot;/&gt;&lt;property id=&quot;20300&quot; value=&quot;Slide 10 - &amp;quot;2. Encouragement, Feedback, etc.: &amp;#x0D;&amp;#x0A;B. Tutorials with Screen Capture &amp;#x0D;&amp;#x0A;(e.g., Jing, Screenr)&amp;quot;&quot;/&gt;&lt;property id=&quot;20307&quot; value=&quot;2183&quot;/&gt;&lt;/object&gt;&lt;object type=&quot;3&quot; unique_id=&quot;10014&quot;&gt;&lt;property id=&quot;20148&quot; value=&quot;5&quot;/&gt;&lt;property id=&quot;20300&quot; value=&quot;Slide 11 - &amp;quot;3. Curiosity, Fun:&amp;#x0D;&amp;#x0A;A. Exploration and Demonstration:&amp;#x0D;&amp;#x0A;Virtual Tours and Timelines (HyperHistory)&amp;#x0D;&amp;#x0A; http://simile.mit&quot;/&gt;&lt;property id=&quot;20307&quot; value=&quot;1724&quot;/&gt;&lt;/object&gt;&lt;object type=&quot;3&quot; unique_id=&quot;10015&quot;&gt;&lt;property id=&quot;20148&quot; value=&quot;5&quot;/&gt;&lt;property id=&quot;20300&quot; value=&quot;Slide 12 - &amp;quot;3. Curiosity, Fun:&amp;#x0D;&amp;#x0A;B.  Online News &amp;#x0D;&amp;#x0A;(Giant jellyfish, Tiny T. rex, and Ardi)&amp;quot;&quot;/&gt;&lt;property id=&quot;20307&quot; value=&quot;2151&quot;/&gt;&lt;/object&gt;&lt;object type=&quot;3&quot; unique_id=&quot;10016&quot;&gt;&lt;property id=&quot;20148&quot; value=&quot;5&quot;/&gt;&lt;property id=&quot;20300&quot; value=&quot;Slide 13 - &amp;quot;4. Variety, Novelty:&amp;#x0D;&amp;#x0A;A. Cool Resource Provider&amp;quot;&quot;/&gt;&lt;property id=&quot;20307&quot; value=&quot;2188&quot;/&gt;&lt;/object&gt;&lt;object type=&quot;3&quot; unique_id=&quot;10017&quot;&gt;&lt;property id=&quot;20148&quot; value=&quot;5&quot;/&gt;&lt;property id=&quot;20300&quot; value=&quot;Slide 14 - &amp;quot;4. Variety, Novelty:&amp;#x0D;&amp;#x0A;B. Volunteer Technology Demos&amp;quot;&quot;/&gt;&lt;property id=&quot;20307&quot; value=&quot;2189&quot;/&gt;&lt;/object&gt;&lt;object type=&quot;3&quot; unique_id=&quot;10018&quot;&gt;&lt;property id=&quot;20148&quot; value=&quot;5&quot;/&gt;&lt;property id=&quot;20300&quot; value=&quot;Slide 15 - &amp;quot;4. Variety, Novelty:&amp;#x0D;&amp;#x0A;C. Adding voice to email, docs (Yack Pack, VoiceThread)&amp;quot;&quot;/&gt;&lt;property id=&quot;20307&quot; value=&quot;2182&quot;/&gt;&lt;/object&gt;&lt;object type=&quot;3&quot; unique_id=&quot;10019&quot;&gt;&lt;property id=&quot;20148&quot; value=&quot;5&quot;/&gt;&lt;property id=&quot;20300&quot; value=&quot;Slide 16 - &amp;quot;4. Variety, Novelty:&amp;#x0D;&amp;#x0A;D. Free Text Chats&amp;#x0D;&amp;#x0A;(Bonk, 2007; Mei-Ya Liang, 2007)&amp;quot;&quot;/&gt;&lt;property id=&quot;20307&quot; value=&quot;2186&quot;/&gt;&lt;/object&gt;&lt;object type=&quot;3&quot; unique_id=&quot;10020&quot;&gt;&lt;property id=&quot;20148&quot; value=&quot;5&quot;/&gt;&lt;property id=&quot;20300&quot; value=&quot;Slide 17 - &amp;quot;5. Autonomy, Choice: A. Online Literature Search (Class Google Jockeys) &amp;#x0D;&amp;#x0A;(links to text, soundtracks, video clips,&quot;/&gt;&lt;property id=&quot;20307&quot; value=&quot;1739&quot;/&gt;&lt;/object&gt;&lt;object type=&quot;3&quot; unique_id=&quot;10021&quot;&gt;&lt;property id=&quot;20148&quot; value=&quot;5&quot;/&gt;&lt;property id=&quot;20300&quot; value=&quot;Slide 18&quot;/&gt;&lt;property id=&quot;20307&quot; value=&quot;1706&quot;/&gt;&lt;/object&gt;&lt;object type=&quot;3&quot; unique_id=&quot;10022&quot;&gt;&lt;property id=&quot;20148&quot; value=&quot;5&quot;/&gt;&lt;property id=&quot;20300&quot; value=&quot;Slide 19 - &amp;quot;5. Autonomy, Choice: &amp;#x0D;&amp;#x0A;C. Famous Person Homepage Explorations&amp;#x0D;&amp;#x0A;(e.g., Thomas Friedman, NY Times reporter)&amp;quot;&quot;/&gt;&lt;property id=&quot;20307&quot; value=&quot;2117&quot;/&gt;&lt;/object&gt;&lt;object type=&quot;3&quot; unique_id=&quot;10023&quot;&gt;&lt;property id=&quot;20148&quot; value=&quot;5&quot;/&gt;&lt;property id=&quot;20300&quot; value=&quot;Slide 20 - &amp;quot;6. Relevance, Meaningfulness: &amp;#x0D;&amp;#x0A; A. Mobile News (New York Times): A new way to take your news with you on the iPhon&quot;/&gt;&lt;property id=&quot;20307&quot; value=&quot;1904&quot;/&gt;&lt;/object&gt;&lt;object type=&quot;3&quot; unique_id=&quot;10024&quot;&gt;&lt;property id=&quot;20148&quot; value=&quot;5&quot;/&gt;&lt;property id=&quot;20300&quot; value=&quot;Slide 21 - &amp;quot;6. Relevance, Meaningfulness: &amp;#x0D;&amp;#x0A;B. 60 Second Recap&amp;#x0D;&amp;#x0A; http://www.60secondrecap.com/ &amp;#x0D;&amp;#x0A; Actress to students: Lend me yo&quot;/&gt;&lt;property id=&quot;20307&quot; value=&quot;2152&quot;/&gt;&lt;/object&gt;&lt;object type=&quot;3&quot; unique_id=&quot;10025&quot;&gt;&lt;property id=&quot;20148&quot; value=&quot;5&quot;/&gt;&lt;property id=&quot;20300&quot; value=&quot;Slide 22 - &amp;quot;7. Interactive, Collaborative: &amp;#x0D;&amp;#x0A;A. Online Language Learning &amp;#x0D;&amp;#x0A;(ECpod, Mixxer, Livemocha, Babbel, KanTalk)&amp;quot;&quot;/&gt;&lt;property id=&quot;20307&quot; value=&quot;1748&quot;/&gt;&lt;/object&gt;&lt;object type=&quot;3&quot; unique_id=&quot;10026&quot;&gt;&lt;property id=&quot;20148&quot; value=&quot;5&quot;/&gt;&lt;property id=&quot;20300&quot; value=&quot;Slide 23 - &amp;quot;7. Interactive, Collaborative: &amp;#x0D;&amp;#x0A;B. Collaborative Groups (Ning, Google Groups, MSN Groups, Yahoo Groups, Diigo)&amp;quot;&quot;/&gt;&lt;property id=&quot;20307&quot; value=&quot;2162&quot;/&gt;&lt;/object&gt;&lt;object type=&quot;3&quot; unique_id=&quot;10027&quot;&gt;&lt;property id=&quot;20148&quot; value=&quot;5&quot;/&gt;&lt;property id=&quot;20300&quot; value=&quot;Slide 24 - &amp;quot;7. Interactive, Collaborative: &amp;#x0D;&amp;#x0A;C. Collaborative Documents (Google Docs)&amp;quot;&quot;/&gt;&lt;property id=&quot;20307&quot; value=&quot;2184&quot;/&gt;&lt;/object&gt;&lt;object type=&quot;3&quot; unique_id=&quot;10028&quot;&gt;&lt;property id=&quot;20148&quot; value=&quot;5&quot;/&gt;&lt;property id=&quot;20300&quot; value=&quot;Slide 25 - &amp;quot;7. Interactive, Collaborative: &amp;#x0D;&amp;#x0A;D. Collaborative Bookmarking (Diigo, Delicious)&amp;quot;&quot;/&gt;&lt;property id=&quot;20307&quot; value=&quot;2185&quot;/&gt;&lt;/object&gt;&lt;object type=&quot;3&quot; unique_id=&quot;10029&quot;&gt;&lt;property id=&quot;20148&quot; value=&quot;5&quot;/&gt;&lt;property id=&quot;20300&quot; value=&quot;Slide 26 - &amp;quot;8. Engagement, Effort:&amp;#x0D;&amp;#x0A;A. Synchronous and Asynchronous Events (e.g., Breeze + Video + Online Forum + Online Papers&quot;/&gt;&lt;property id=&quot;20307&quot; value=&quot;1774&quot;/&gt;&lt;/object&gt;&lt;object type=&quot;3&quot; unique_id=&quot;10030&quot;&gt;&lt;property id=&quot;20148&quot; value=&quot;5&quot;/&gt;&lt;property id=&quot;20300&quot; value=&quot;Slide 27 - &amp;quot;8. Engagement, Effort:&amp;#x0D;&amp;#x0A;B. Nominate Quotes (e.g., Shakespeare)&amp;quot;&quot;/&gt;&lt;property id=&quot;20307&quot; value=&quot;2193&quot;/&gt;&lt;/object&gt;&lt;object type=&quot;3&quot; unique_id=&quot;10031&quot;&gt;&lt;property id=&quot;20148&quot; value=&quot;5&quot;/&gt;&lt;property id=&quot;20300&quot; value=&quot;Slide 28 - &amp;quot;8. Engagement, Effort:&amp;#x0D;&amp;#x0A;C. Online Café Question Exchange&amp;quot;&quot;/&gt;&lt;property id=&quot;20307&quot; value=&quot;2195&quot;/&gt;&lt;/object&gt;&lt;object type=&quot;3&quot; unique_id=&quot;10032&quot;&gt;&lt;property id=&quot;20148&quot; value=&quot;5&quot;/&gt;&lt;property id=&quot;20300&quot; value=&quot;Slide 29 - &amp;quot;9. Tension, Challenge, etc.:&amp;#x0D;&amp;#x0A;A. Online Role Play of Famous People, Mock Trial, Debates, etc.&amp;quot;&quot;/&gt;&lt;property id=&quot;20307&quot; value=&quot;1534&quot;/&gt;&lt;/object&gt;&lt;object type=&quot;3&quot; unique_id=&quot;10033&quot;&gt;&lt;property id=&quot;20148&quot; value=&quot;5&quot;/&gt;&lt;property id=&quot;20300&quot; value=&quot;Slide 30 - &amp;quot;9. Tension, Challenge, etc.:&amp;#x0D;&amp;#x0A;B. Ethical Medical Debates&amp;quot;&quot;/&gt;&lt;property id=&quot;20307&quot; value=&quot;2025&quot;/&gt;&lt;/object&gt;&lt;object type=&quot;3&quot; unique_id=&quot;10034&quot;&gt;&lt;property id=&quot;20148&quot; value=&quot;5&quot;/&gt;&lt;property id=&quot;20300&quot; value=&quot;Slide 31 - &amp;quot;10. Yields Products, Goals: &amp;#x0D;&amp;#x0A;A. Movie Festivals, Concept Maps, Video Papers, Virtual Timelines, Digital Movies&amp;quot;&quot;/&gt;&lt;property id=&quot;20307&quot; value=&quot;1909&quot;/&gt;&lt;/object&gt;&lt;object type=&quot;3&quot; unique_id=&quot;10035&quot;&gt;&lt;property id=&quot;20148&quot; value=&quot;5&quot;/&gt;&lt;property id=&quot;20300&quot; value=&quot;Slide 32 - &amp;quot;10. Yields Products, Goals: &amp;#x0D;&amp;#x0A;B. Video Blogs&amp;quot;&quot;/&gt;&lt;property id=&quot;20307&quot; value=&quot;2199&quot;/&gt;&lt;/object&gt;&lt;object type=&quot;3&quot; unique_id=&quot;10036&quot;&gt;&lt;property id=&quot;20148&quot; value=&quot;5&quot;/&gt;&lt;property id=&quot;20300&quot; value=&quot;Slide 33 - &amp;quot;Part II: Addressing Learning Styles&amp;quot;&quot;/&gt;&lt;property id=&quot;20307&quot; value=&quot;1922&quot;/&gt;&lt;/object&gt;&lt;object type=&quot;3&quot; unique_id=&quot;10037&quot;&gt;&lt;property id=&quot;20148&quot; value=&quot;5&quot;/&gt;&lt;property id=&quot;20300&quot; value=&quot;Slide 34&quot;/&gt;&lt;property id=&quot;20307&quot; value=&quot;2122&quot;/&gt;&lt;/object&gt;&lt;object type=&quot;3&quot; unique_id=&quot;10038&quot;&gt;&lt;property id=&quot;20148&quot; value=&quot;5&quot;/&gt;&lt;property id=&quot;20300&quot; value=&quot;Slide 35 - &amp;quot;The R2D2 Method&amp;quot;&quot;/&gt;&lt;property id=&quot;20307&quot; value=&quot;1930&quot;/&gt;&lt;/object&gt;&lt;object type=&quot;3&quot; unique_id=&quot;10039&quot;&gt;&lt;property id=&quot;20148&quot; value=&quot;5&quot;/&gt;&lt;property id=&quot;20300&quot; value=&quot;Slide 36 - &amp;quot;1. Auditory or Verbal Learners&amp;quot;&quot;/&gt;&lt;property id=&quot;20307&quot; value=&quot;1932&quot;/&gt;&lt;/object&gt;&lt;object type=&quot;3&quot; unique_id=&quot;10040&quot;&gt;&lt;property id=&quot;20148&quot; value=&quot;5&quot;/&gt;&lt;property id=&quot;20300&quot; value=&quot;Slide 37 - &amp;quot;Read 1a. Publishing in Open Access Journals (e.g., PLOS)&amp;quot;&quot;/&gt;&lt;property id=&quot;20307&quot; value=&quot;2138&quot;/&gt;&lt;/object&gt;&lt;object type=&quot;3&quot; unique_id=&quot;10041&quot;&gt;&lt;property id=&quot;20148&quot; value=&quot;5&quot;/&gt;&lt;property id=&quot;20300&quot; value=&quot;Slide 38 - &amp;quot;Read 1b. Course Announcements (e.g., Teaching with Twitter)&amp;quot;&quot;/&gt;&lt;property id=&quot;20307&quot; value=&quot;2139&quot;/&gt;&lt;/object&gt;&lt;object type=&quot;3&quot; unique_id=&quot;10042&quot;&gt;&lt;property id=&quot;20148&quot; value=&quot;5&quot;/&gt;&lt;property id=&quot;20300&quot; value=&quot;Slide 39 - &amp;quot;Read 1c. Podcast Paper Reflections&amp;quot;&quot;/&gt;&lt;property id=&quot;20307&quot; value=&quot;2196&quot;/&gt;&lt;/object&gt;&lt;object type=&quot;3&quot; unique_id=&quot;10043&quot;&gt;&lt;property id=&quot;20148&quot; value=&quot;5&quot;/&gt;&lt;property id=&quot;20300&quot; value=&quot;Slide 40 - &amp;quot;Read 1d. Wiki Steps on How to do Something: Wikihow&amp;#x0D;&amp;#x0A;http://www.wikihow.com/&amp;quot;&quot;/&gt;&lt;property id=&quot;20307&quot; value=&quot;2129&quot;/&gt;&lt;/object&gt;&lt;object type=&quot;3&quot; unique_id=&quot;10044&quot;&gt;&lt;property id=&quot;20148&quot; value=&quot;5&quot;/&gt;&lt;property id=&quot;20300&quot; value=&quot;Slide 41 - &amp;quot;2. Reflective and Observational Learners&amp;quot;&quot;/&gt;&lt;property id=&quot;20307&quot; value=&quot;1944&quot;/&gt;&lt;/object&gt;&lt;object type=&quot;3&quot; unique_id=&quot;10045&quot;&gt;&lt;property id=&quot;20148&quot; value=&quot;5&quot;/&gt;&lt;property id=&quot;20300&quot; value=&quot;Slide 42 - &amp;quot;Reflect 2a. Blogs Uses&amp;quot;&quot;/&gt;&lt;property id=&quot;20307&quot; value=&quot;2153&quot;/&gt;&lt;/object&gt;&lt;object type=&quot;3&quot; unique_id=&quot;10046&quot;&gt;&lt;property id=&quot;20148&quot; value=&quot;5&quot;/&gt;&lt;property id=&quot;20300&quot; value=&quot;Slide 43 - &amp;quot;Reflect 2b. Reuse Blog Transcripts&amp;quot;&quot;/&gt;&lt;property id=&quot;20307&quot; value=&quot;2187&quot;/&gt;&lt;/object&gt;&lt;object type=&quot;3&quot; unique_id=&quot;10047&quot;&gt;&lt;property id=&quot;20148&quot; value=&quot;5&quot;/&gt;&lt;property id=&quot;20300&quot; value=&quot;Slide 44 - &amp;quot;Reflect 2c. Critical Friend Blog Postings&amp;quot;&quot;/&gt;&lt;property id=&quot;20307&quot; value=&quot;2154&quot;/&gt;&lt;/object&gt;&lt;object type=&quot;3&quot; unique_id=&quot;10048&quot;&gt;&lt;property id=&quot;20148&quot; value=&quot;5&quot;/&gt;&lt;property id=&quot;20300&quot; value=&quot;Slide 45 - &amp;quot;Reflect 2d. Expert and Domain Specific Blogs (English Teacher Blogs)&amp;quot;&quot;/&gt;&lt;property id=&quot;20307&quot; value=&quot;2155&quot;/&gt;&lt;/object&gt;&lt;object type=&quot;3&quot; unique_id=&quot;10049&quot;&gt;&lt;property id=&quot;20148&quot; value=&quot;5&quot;/&gt;&lt;property id=&quot;20300&quot; value=&quot;Slide 46 - &amp;quot;Reflect 2e. Watch or Listen to Online Conferences&amp;quot;&quot;/&gt;&lt;property id=&quot;20307&quot; value=&quot;2156&quot;/&gt;&lt;/object&gt;&lt;object type=&quot;3&quot; unique_id=&quot;10050&quot;&gt;&lt;property id=&quot;20148&quot; value=&quot;5&quot;/&gt;&lt;property id=&quot;20300&quot; value=&quot;Slide 47 - &amp;quot;Reflect 2f. Analyze Online Cases &amp;#x0D;&amp;#x0A;(problems, solutions, etc.)&amp;quot;&quot;/&gt;&lt;property id=&quot;20307&quot; value=&quot;2157&quot;/&gt;&lt;/object&gt;&lt;object type=&quot;3&quot; unique_id=&quot;10051&quot;&gt;&lt;property id=&quot;20148&quot; value=&quot;5&quot;/&gt;&lt;property id=&quot;20300&quot; value=&quot;Slide 48 - &amp;quot;Reflect 2g. Reuse Blog, Chat Transcripts, Interviews, Presentations&amp;quot;&quot;/&gt;&lt;property id=&quot;20307&quot; value=&quot;2200&quot;/&gt;&lt;/object&gt;&lt;object type=&quot;3&quot; unique_id=&quot;10052&quot;&gt;&lt;property id=&quot;20148&quot; value=&quot;5&quot;/&gt;&lt;property id=&quot;20300&quot; value=&quot;Slide 49 - &amp;quot;Reflect 2h. Wikibook Critique&amp;quot;&quot;/&gt;&lt;property id=&quot;20307&quot; value=&quot;2201&quot;/&gt;&lt;/object&gt;&lt;object type=&quot;3&quot; unique_id=&quot;10053&quot;&gt;&lt;property id=&quot;20148&quot; value=&quot;5&quot;/&gt;&lt;property id=&quot;20300&quot; value=&quot;Slide 50 - &amp;quot;3. Visual Learners&amp;quot;&quot;/&gt;&lt;property id=&quot;20307&quot; value=&quot;1956&quot;/&gt;&lt;/object&gt;&lt;object type=&quot;3&quot; unique_id=&quot;10054&quot;&gt;&lt;property id=&quot;20148&quot; value=&quot;5&quot;/&gt;&lt;property id=&quot;20300&quot; value=&quot;Slide 51 - &amp;quot;Display 3a. Pubcasts! (videos of scientific papers and science)&amp;#x0D;&amp;#x0A;NSF, the Public Library of Science, and the San Di&quot;/&gt;&lt;property id=&quot;20307&quot; value=&quot;2141&quot;/&gt;&lt;/object&gt;&lt;object type=&quot;3&quot; unique_id=&quot;10055&quot;&gt;&lt;property id=&quot;20148&quot; value=&quot;5&quot;/&gt;&lt;property id=&quot;20300&quot; value=&quot;Slide 52 - &amp;quot;Display 3b. Anchored Instruction &amp;#x0D;&amp;#x0A;Discussions (YouTube, CNN, BBC, TeacherTube, CurrentTV)&amp;quot;&quot;/&gt;&lt;property id=&quot;20307&quot; value=&quot;1965&quot;/&gt;&lt;/object&gt;&lt;object type=&quot;3&quot; unique_id=&quot;10056&quot;&gt;&lt;property id=&quot;20148&quot; value=&quot;5&quot;/&gt;&lt;property id=&quot;20300&quot; value=&quot;Slide 53 - &amp;quot; Display 3c. Follow Online Adventure&amp;#x0D;&amp;#x0A;Australian adventurer Don McIntyre and teenage circumnavigator Mike Perham to&quot;/&gt;&lt;property id=&quot;20307&quot; value=&quot;2172&quot;/&gt;&lt;/object&gt;&lt;object type=&quot;3&quot; unique_id=&quot;10057&quot;&gt;&lt;property id=&quot;20148&quot; value=&quot;5&quot;/&gt;&lt;property id=&quot;20300&quot; value=&quot;Slide 54 - &amp;quot;Display 3d. Concept Mapping and Timeline Tools (VUE, Bubbl.us, Cmap, Freemind, Gliffy, Mindmeister, or Mindomo)&amp;quot;&quot;/&gt;&lt;property id=&quot;20307&quot; value=&quot;1970&quot;/&gt;&lt;/object&gt;&lt;object type=&quot;3&quot; unique_id=&quot;10058&quot;&gt;&lt;property id=&quot;20148&quot; value=&quot;5&quot;/&gt;&lt;property id=&quot;20300&quot; value=&quot;Slide 55 - &amp;quot;Display 3e. World Trends and Indices (e.g. Worldmapper)&amp;quot;&quot;/&gt;&lt;property id=&quot;20307&quot; value=&quot;1975&quot;/&gt;&lt;/object&gt;&lt;object type=&quot;3&quot; unique_id=&quot;10059&quot;&gt;&lt;property id=&quot;20148&quot; value=&quot;5&quot;/&gt;&lt;property id=&quot;20300&quot; value=&quot;Slide 56&quot;/&gt;&lt;property id=&quot;20307&quot; value=&quot;2130&quot;/&gt;&lt;/object&gt;&lt;object type=&quot;3&quot; unique_id=&quot;10060&quot;&gt;&lt;property id=&quot;20148&quot; value=&quot;5&quot;/&gt;&lt;property id=&quot;20300&quot; value=&quot;Slide 57 - &amp;quot;Display 3g. Shared Online Video (e.g., Howcast, WonderHowTo, Clip Chef)&amp;quot;&quot;/&gt;&lt;property id=&quot;20307&quot; value=&quot;2174&quot;/&gt;&lt;/object&gt;&lt;object type=&quot;3&quot; unique_id=&quot;10061&quot;&gt;&lt;property id=&quot;20148&quot; value=&quot;5&quot;/&gt;&lt;property id=&quot;20300&quot; value=&quot;Slide 58 - &amp;quot;4. Tactile/Kinesthetic Learners&amp;quot;&quot;/&gt;&lt;property id=&quot;20307&quot; value=&quot;1984&quot;/&gt;&lt;/object&gt;&lt;object type=&quot;3&quot; unique_id=&quot;10062&quot;&gt;&lt;property id=&quot;20148&quot; value=&quot;5&quot;/&gt;&lt;property id=&quot;20300&quot; value=&quot;Slide 59 - &amp;quot;Do 4a. Wikibooks: International Collaboration (Web 2.0 and Emerging Learning Technologies (The WELT))&amp;quot;&quot;/&gt;&lt;property id=&quot;20307&quot; value=&quot;1986&quot;/&gt;&lt;/object&gt;&lt;object type=&quot;3&quot; unique_id=&quot;10063&quot;&gt;&lt;property id=&quot;20148&quot; value=&quot;5&quot;/&gt;&lt;property id=&quot;20300&quot; value=&quot;Slide 60 - &amp;quot;Do 4b. Survey Research and Market Analysis &amp;#x0D;&amp;#x0A;(e.g., Mister Poll, MicroPoll, Zoomerang, SurveyShare)&amp;quot;&quot;/&gt;&lt;property id=&quot;20307&quot; value=&quot;1990&quot;/&gt;&lt;/object&gt;&lt;object type=&quot;3&quot; unique_id=&quot;10064&quot;&gt;&lt;property id=&quot;20148&quot; value=&quot;5&quot;/&gt;&lt;property id=&quot;20300&quot; value=&quot;Slide 61 - &amp;quot;Do 4c. Online Warm-ups Activities&amp;#x0D;&amp;#x0A;Just-In-Time-Teaching (JiTT) http://webphysics.iupui.edu/jitt/jitt.html&amp;quot;&quot;/&gt;&lt;property id=&quot;20307&quot; value=&quot;1992&quot;/&gt;&lt;/object&gt;&lt;object type=&quot;3&quot; unique_id=&quot;10065&quot;&gt;&lt;property id=&quot;20148&quot; value=&quot;5&quot;/&gt;&lt;property id=&quot;20300&quot; value=&quot;Slide 62 - &amp;quot;Do 4d. Online Performances&amp;#x0D;&amp;#x0A;Virtual Worlds/Reality/MMOG &amp;#x0D;&amp;#x0A;(e.g.,Shakespeare plays reenacted)&amp;quot;&quot;/&gt;&lt;property id=&quot;20307&quot; value=&quot;2126&quot;/&gt;&lt;/object&gt;&lt;object type=&quot;3&quot; unique_id=&quot;10066&quot;&gt;&lt;property id=&quot;20148&quot; value=&quot;5&quot;/&gt;&lt;property id=&quot;20300&quot; value=&quot;Slide 63 - &amp;quot;Do 4e. Syllabus, Glossary, etc. in wiki: &amp;#x0D;&amp;#x0A;Students sign up for tasks &amp;#x0D;&amp;#x0A;(Ron Owston, York University)&amp;quot;&quot;/&gt;&lt;property id=&quot;20307&quot; value=&quot;2127&quot;/&gt;&lt;/object&gt;&lt;object type=&quot;3&quot; unique_id=&quot;10067&quot;&gt;&lt;property id=&quot;20148&quot; value=&quot;5&quot;/&gt;&lt;property id=&quot;20300&quot; value=&quot;Slide 64 - &amp;quot;&amp;#x0D;&amp;#x0A; Read 1f. Podcasts for students of pronunciation class &amp;#x0D;&amp;#x0A;(e.g., Tzu-Su Chen, Taiwan)&amp;quot;&quot;/&gt;&lt;property id=&quot;20307&quot; value=&quot;2173&quot;/&gt;&lt;/object&gt;&lt;object type=&quot;3&quot; unique_id=&quot;10068&quot;&gt;&lt;property id=&quot;20148&quot; value=&quot;5&quot;/&gt;&lt;property id=&quot;20300&quot; value=&quot;Slide 65 - &amp;quot;Do 4g. Wiki: Poetry Projects Online&amp;quot;&quot;/&gt;&lt;property id=&quot;20307&quot; value=&quot;2056&quot;/&gt;&lt;/object&gt;&lt;object type=&quot;3&quot; unique_id=&quot;10069&quot;&gt;&lt;property id=&quot;20148&quot; value=&quot;5&quot;/&gt;&lt;property id=&quot;20300&quot; value=&quot;Slide 66 - &amp;quot;Try the R2D2 Method!!!&amp;#x0D;&amp;#x0A; Try TEC-VARIETY!!!&amp;quot;&quot;/&gt;&lt;property id=&quot;20307&quot; value=&quot;1560&quot;/&gt;&lt;/object&gt;&lt;/object&gt;&lt;/object&gt;&lt;/database&gt;"/>
</p:tagLst>
</file>

<file path=ppt/theme/theme1.xml><?xml version="1.0" encoding="utf-8"?>
<a:theme xmlns:a="http://schemas.openxmlformats.org/drawingml/2006/main" name="2_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0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94281</TotalTime>
  <Words>1325</Words>
  <Application>Microsoft Office PowerPoint</Application>
  <PresentationFormat>Widescreen</PresentationFormat>
  <Paragraphs>201</Paragraphs>
  <Slides>96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36</vt:i4>
      </vt:variant>
      <vt:variant>
        <vt:lpstr>Slide Titles</vt:lpstr>
      </vt:variant>
      <vt:variant>
        <vt:i4>96</vt:i4>
      </vt:variant>
    </vt:vector>
  </HeadingPairs>
  <TitlesOfParts>
    <vt:vector size="143" baseType="lpstr">
      <vt:lpstr>Gulim</vt:lpstr>
      <vt:lpstr>MS PGothic</vt:lpstr>
      <vt:lpstr>SimSun</vt:lpstr>
      <vt:lpstr>SimSun</vt:lpstr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2_5 white background logo top</vt:lpstr>
      <vt:lpstr>5 white background logo top</vt:lpstr>
      <vt:lpstr>40_Office Theme</vt:lpstr>
      <vt:lpstr>13_Default Design</vt:lpstr>
      <vt:lpstr>19_Office Theme</vt:lpstr>
      <vt:lpstr>23_Office Theme</vt:lpstr>
      <vt:lpstr>Custom Design</vt:lpstr>
      <vt:lpstr>65_Office Theme</vt:lpstr>
      <vt:lpstr>19_Default Design</vt:lpstr>
      <vt:lpstr>18_Office Theme</vt:lpstr>
      <vt:lpstr>32_Default Design</vt:lpstr>
      <vt:lpstr>52_Default Design</vt:lpstr>
      <vt:lpstr>31_Default Design</vt:lpstr>
      <vt:lpstr>35_Default Design</vt:lpstr>
      <vt:lpstr>30_Office Theme</vt:lpstr>
      <vt:lpstr>33_Default Design</vt:lpstr>
      <vt:lpstr>2_Professional</vt:lpstr>
      <vt:lpstr>Office Theme</vt:lpstr>
      <vt:lpstr>25_Office Theme</vt:lpstr>
      <vt:lpstr>15_Default Design</vt:lpstr>
      <vt:lpstr>6_Default Design</vt:lpstr>
      <vt:lpstr>3_Professional</vt:lpstr>
      <vt:lpstr>8_Default Design</vt:lpstr>
      <vt:lpstr>20_Office Theme</vt:lpstr>
      <vt:lpstr>21_Office Theme</vt:lpstr>
      <vt:lpstr>2_Default Design</vt:lpstr>
      <vt:lpstr>53_Default Design</vt:lpstr>
      <vt:lpstr>3_Default Design</vt:lpstr>
      <vt:lpstr>1_Default Design</vt:lpstr>
      <vt:lpstr>59_Office Theme</vt:lpstr>
      <vt:lpstr>22_Office Theme</vt:lpstr>
      <vt:lpstr>20_Professional</vt:lpstr>
      <vt:lpstr>Default Design</vt:lpstr>
      <vt:lpstr>4_Default Design</vt:lpstr>
      <vt:lpstr>7_Default Design</vt:lpstr>
      <vt:lpstr>16_Default Design</vt:lpstr>
      <vt:lpstr>Masterclass #1 Engage Number One: This is the Next Generation</vt:lpstr>
      <vt:lpstr>This Generation of Students</vt:lpstr>
      <vt:lpstr>Learning is More Video-Based Online Learning Polyglots http://www.nytimes.com/2012/03/11/nyregion/a-teenage-master-of-languages-finds-online-fellowship.html?_r=1&amp;pagewanted=all </vt:lpstr>
      <vt:lpstr>Learning is More Mobile, On Demand, and Online MBAs from War Zones…!</vt:lpstr>
      <vt:lpstr>Motivation and Engagement</vt:lpstr>
      <vt:lpstr>PowerPoint Presentation</vt:lpstr>
      <vt:lpstr>Drive: The Surprising Truth About What Motivates Us Daniel Pink (2009)</vt:lpstr>
      <vt:lpstr>Creativity, Inc. Ed Catmull, President of Pixar Animation and Disney Animation http://www.creativityincbook.com/</vt:lpstr>
      <vt:lpstr>What did Jean-Luc Picard say?</vt:lpstr>
      <vt:lpstr>That’s right, Engage!</vt:lpstr>
      <vt:lpstr>Poll #1: Million Dollar Question: What words come to mind when I say that I want to motivate learners?</vt:lpstr>
      <vt:lpstr>Motivation Research Highlights (Jere Brophy, Michigan State University)</vt:lpstr>
      <vt:lpstr>Intrinsic Motivation</vt:lpstr>
      <vt:lpstr>Framework: TEC-VARIETY for Online Motivation and Retention</vt:lpstr>
      <vt:lpstr>Education 3.0? Introducing the free “TEC-VARIETY” Framework… http://tec-variety.com/  http://tec-variety.com/TEC-VARIETY-Chinese.pdf </vt:lpstr>
      <vt:lpstr>PowerPoint Presentation</vt:lpstr>
      <vt:lpstr>Examples of TEC-VARIETY</vt:lpstr>
      <vt:lpstr>1. Tone/Climate:  A. Instructor Course Introductions (Theatre 10 Intro Video, October 7, 2014, Elizabeth Dale, West Valley College) https://www.youtube.com/watch?v=_Wzbzc3QiiA Chuck Severance, U Michigan/Coursera) in Barcelona http://www.youtube.com/watch?v=JzNHvmSv8TI   Chuck Severance, University of Michigan https://www.coursera.org/course/pythonlearn </vt:lpstr>
      <vt:lpstr>1. Tone/Climate: B. Threaded Video Discussions, e.g., Flipgrid http://flipgrid.com/#429f88c5) </vt:lpstr>
      <vt:lpstr>1. Tone/Climate: Social Ice Breakers</vt:lpstr>
      <vt:lpstr>1. Tone/Climate:  D. Share Visuals of Favorite Places (e.g., Panoramio,  http://www.panoramio.com/)</vt:lpstr>
      <vt:lpstr>2. Encouragement, Feedback, etc.: A. Demonstrations and Tutorials B. Tutorials with Screen Capture  (e.g., Jing, Screenr, GoView, etc.) http://inside.iub.edu/features/videos/2014-05-29-inub-vid-cib.shtml </vt:lpstr>
      <vt:lpstr>2. Encouragement, Feedback, etc.: B. Voice/Audio Feedback Vocaroo: http://vocaroo.com/  http://vocaroo.com/delete/s0x8moQAYAiu/a37bbc9408bb8c95  (Recorded by Curt Bonk for the Open University of China)</vt:lpstr>
      <vt:lpstr>2. Encouragement, Feedback, etc.: C. Online Practice Tests and Quizzes (e.g., CPA Flashcards and Human Embryology Animations)</vt:lpstr>
      <vt:lpstr>2. Encouragement, Feedback, etc.: D. Blog and Website Polling  (e.g., Poll Everywhere, BlogPolls, BlogPoll, MicroPoll) http://www.polleverywhere.com/ </vt:lpstr>
      <vt:lpstr> 2. Encouragement, Feedback, etc.:  E. Online Accounting Lessons  (e.g., Lyryx; https://lifa.lyryx.co)</vt:lpstr>
      <vt:lpstr>June 12, 2015 3. Curiosity, Fun: A. Something in the News and Infographic Twitter CEO Dick Costolo replaced by co-founder Jack Dorsey, Laura Onita http://eandt.theiet.org/news/2015/jun/twitter-costolo-dorsey.cfm </vt:lpstr>
      <vt:lpstr>3. Curiosity, Fun: B. Something in the News  (e.g., This may be the oldest surviving Photo of a human, November 7, 2014, CNN, Brandon Griggs; But this image, taken in Paris, France, in 1838) http://www.cnn.com/2014/11/06/living/oldest-photograph-human-daguerre/index.html?hpt=hp_t4 kong </vt:lpstr>
      <vt:lpstr>May 25, 2015 3. Curiosity, Fun: C. Database Searching (e.g., WolframAlpha)  http://www.wolframalpha.com</vt:lpstr>
      <vt:lpstr>3. Curiosity, Fun:  D. Tracking the Life of a Computer Scientist  (bio.com) http://www.biography.com/people/steve-jobs-9354805  http://www.biography.com/people/ada-lovelace-20825323 </vt:lpstr>
      <vt:lpstr>4. Variety, Novelty, Fun, Fantasy: A. Random Lists (Random.org—clocks, coins, playing cards, dice, integers, passwords, jazz scales, lists, sequences, etc.)</vt:lpstr>
      <vt:lpstr>5. Autonomy, Choice:  A. Attend Webinar (pick weeks and reflecti) Cathy Davidson, The End of Higher Education http://connectedcourses.net/thecourse/why-we-need-a-why/ Accounting Today Webinars http://www.accountingtoday.com/web-seminars/  </vt:lpstr>
      <vt:lpstr>5. Autonomy, Choice:  B. Explore OpenCourseWare and Open Educational Resources (e.g., MIT OCW, http://ocw.mit.edu/courses/sloan-school-of-management/15-963-management-accounting-and-control-spring-2007/)</vt:lpstr>
      <vt:lpstr>5. Autonomy, Choice:  C. Video Repositories and Portals  (e.g., Khan Academy, Computer Programming) https://www.khanacademy.org/computing/computer-programming </vt:lpstr>
      <vt:lpstr>Poll #2:  Any light bulbs going off in your head so far…?</vt:lpstr>
      <vt:lpstr>6. Relevance, Meaningfulness:  A. Guest Chats (e.g., Emily Hixon, January 20, 2015) https://connect.iu.edu/p259wpiabg9/ </vt:lpstr>
      <vt:lpstr>  6. Relevance, Meaningfulness:  B. Video Scenario Learning Accounting Interviews and Preparatory Course Review Modules (Franklin University, cost and forensic accounting course)  http://video.franklin.edu/Franklin/acct/managerialAccounting/cost-behavior-player.html  http://video.franklin.edu/Franklin/acct/342/common/fraudScenario02.html  </vt:lpstr>
      <vt:lpstr>7. Interactive, Collaborative:  A. Negotiate Meanings Online  (e.g., PiratePad: http://meetingwords.com/) http://blogs.elon.edu/technology/6-collaborative-writing-applications-for-group-projects-or-papers/  MeetingWords, Google Docs, NowComment, MixedInk</vt:lpstr>
      <vt:lpstr>7. Interactive, Collaborative:  B. Virtual Sharing Walls, April 6, 2015 e.g., Padlet  http://padlet.com/charu/pocketfullofdesign1 </vt:lpstr>
      <vt:lpstr>January 27, 2015 7. Interactive, Collaborative:  C. Backchannel Chat (TodaysMeet) https://todaysmeet.com/  R678_Emerging_Learning_Technologies https://todaysmeet.com/R678_Emerging_Learning_Technologies </vt:lpstr>
      <vt:lpstr>7. Interactive, Collaborative:  D. Collaboration and Discussion in Google Hangouts, Jabber, Skype, etc (January 29 and February 25, 2013)</vt:lpstr>
      <vt:lpstr>July 27, 2015 8. Engagement, Effort:  A. iPhone Virtual Tour and Games Amazing 360-degree panoramic images show new sides of North Korea, DMZ, CNN, Aram Pan http://www.cnn.com/2015/07/22/travel/gallery/dprk-360-north-korea-photos/?iid=ob_homepage_deskrecommended_pool&amp;iref=obnetwork  http://www.dprk360.com/360/air_koryo_Il-18/  http://www.cnn.com/2015/07/22/travel/gallery/dprk-360-north-korea-photos/?iid=ob_homepage_deskrecommended_pool&amp;iref=obnetwork  http://www.dprk360.com/360/pyongyang_aerial_view/  </vt:lpstr>
      <vt:lpstr>8. Engagement, Effort:  B. Simulations</vt:lpstr>
      <vt:lpstr>8. Engagement, Effort:  C. Interactive Timeline Maps,  October 22, 2014, Second immigration wave lifts diversity to record high, Edward Greg Toppo and Paul Overberg, USA Today http://www.usatoday.com/longform/news/nation/2014/10/21/diversity-race-ethnicity-change-100-years/16211133/ </vt:lpstr>
      <vt:lpstr>  8. Engagement, Effort:  D. Interactive Map Timelines (adults with college degrees by county, May 7, 2012)  http://todayscampus.com/article/Keith_Hampson_Interviews_Josh_Keller_on__Interactive_Graphics_for_Higher_Education </vt:lpstr>
      <vt:lpstr>8. Engagement, Effort:  E. Google Map Gallery September 16, 2014 http://maps.google.com/gallery/ </vt:lpstr>
      <vt:lpstr>March 15, 2015 9. Tension, Challenge, etc.: A. Controversial Issue Debates SXSW: Tackling the growing gender gap in technology Mike Snider, USA Today http://www.usatoday.com/story/tech/2015/03/15/sxsw-geek-girls-chic-technology-gender-gap/24808699/ </vt:lpstr>
      <vt:lpstr>August 20, 2015 9. Tension, Challenge, etc.: B. Controversial Issue Debates U.S. sees big spike in black and Hispanic women entrepreneurs, Tanzina Vega, CNN Money http://money.cnn.com/2015/08/19/smallbusiness/minority-women-entrepreneur/index.html?iid=SF_LN </vt:lpstr>
      <vt:lpstr>10. Yields Products, Goals:  A. Goal Setting Tools  (e.g., I Done This, Milestone Planner, and 43 Things)</vt:lpstr>
      <vt:lpstr>10. Yields Products, Goals:  B. Mobile Books and Wikibooks  (e.g., BookRix, http://www.bookrix.com/)  </vt:lpstr>
      <vt:lpstr>10. Yields Products, Goals:  C. Student Created Mobile Apps  The App Builder: http://www.theappbuilder.com/  Mintian Guo: http://myapp.is/r685final </vt:lpstr>
      <vt:lpstr>10. Yields Products, Goals:  D. Student Created Videos Piercarlo Abate: http://www.youtube.com/watch?v=_-TURzHO0aU Qi Li, Gangnam: http://www.youtube.com/watch?v=7Q429lqxZaU&amp;feature=youtu.be Miguel Lara (Web 2.0 FREEDOM): http://www.youtube.com/watch?v=8cmCFWi9lW8 Kendal Rasnake (Is IT Right For You?): https://www.youtube.com/watch?v=MJ3GUDICIGw </vt:lpstr>
      <vt:lpstr>Commitments:  Stop and Share:  Which principle(s) of TEC-VARIETY will you use?</vt:lpstr>
      <vt:lpstr>Recap and Reflect with Neighbor:  Explore Websites from this Session!  </vt:lpstr>
      <vt:lpstr>Masterclass Part II Where Are You R2D2?:  Addressing Diverse Learner Needs with the Read, Reflect, Display, and Do Model</vt:lpstr>
      <vt:lpstr>Ok, how do you now view the instructor in the Open World of Education?</vt:lpstr>
      <vt:lpstr>From Instructor as Credit Manager…</vt:lpstr>
      <vt:lpstr>Instructor as Curator</vt:lpstr>
      <vt:lpstr>Instructor as Concierge </vt:lpstr>
      <vt:lpstr>Addressing Learning Styles</vt:lpstr>
      <vt:lpstr>Question: How can technology address diverse learner needs? </vt:lpstr>
      <vt:lpstr>PowerPoint Presentation</vt:lpstr>
      <vt:lpstr>August 12, 2015 Create Engaging Learning Experiences  Image adapted from Bonk, C.J. &amp; Zhang, K. (2008). Empowering online learning: 100+ activities for reading, reflecting, displaying, &amp; doing. San Francisco, CA: Jossey-Bass.  Southern Illinois University, Carbondale, Illinois  Heidi Jung and Cheryl L Bosarge  Instructional Designer Center for Teaching Excellence Heidi Lynn Jung hjung@siu.edu Cheryl L Bosarge cbosarge@siu.edu </vt:lpstr>
      <vt:lpstr>PowerPoint Presentation</vt:lpstr>
      <vt:lpstr>PowerPoint Presentation</vt:lpstr>
      <vt:lpstr>The R2D2 Method</vt:lpstr>
      <vt:lpstr>1. Auditory or Verbal Learners</vt:lpstr>
      <vt:lpstr>Read 1a. Collect and Listen to Interactive Stories  (e.g., Meograph: http://www.meograph.com/)</vt:lpstr>
      <vt:lpstr>January 28, 2015 Read 1b. Twitter Fed Class Discussions Live-Tweeting Assignments: To Use or Not to Use? he Chronicle of Higher Education, Adeline Koh http://chronicle.com/blogs/profhacker/live-tweeting-assignments-to-use-or-not-to-use/58949 </vt:lpstr>
      <vt:lpstr>Read 1c. Grammer Checkers  (e.g., Grammarly, Ginger, GrammarCheck, PaperRater, and SpellCheckPlus) http://www.grammarly.com/ </vt:lpstr>
      <vt:lpstr>January 28, 2015 Read 1d. Wikipedia Activities (searches, reviews, critiques, edits, reflections, etc.) https://en.wikipedia.org/wiki/Deferred_income </vt:lpstr>
      <vt:lpstr>Read 1e. Video Tutorials, Demonstrations, and How-To’s Investopedia (videos, tutorials, etc.) http://www.investopedia.com/university/accounting/accounting1.asp </vt:lpstr>
      <vt:lpstr>August 31, 2015 Read 1f. Review Blog Resources  (e.g., Martin’s Accounting Blog) http://martinjquinn.com/ </vt:lpstr>
      <vt:lpstr>2. Reflective and Observational Learners</vt:lpstr>
      <vt:lpstr>Reflect 2a. Big Issue Reflections   (Big Questions Online (BQO)), Feb 3, 3015 (e.g., Is curiosity essential for human flourishing?) https://www.bigquestionsonline.com/content/do-we-have-souls </vt:lpstr>
      <vt:lpstr> Reflect 2b. Case and Online Discussion (Kelley Direct, IU)</vt:lpstr>
      <vt:lpstr>Reflect 2d.  Interpreting Infographics June 12, 2015 Google vs. Apple https://visual.ly/google-vs-apple-%E2%80%93-facts-figures-app-stores-race </vt:lpstr>
      <vt:lpstr>PowerPoint Presentation</vt:lpstr>
      <vt:lpstr>Reflect 2f. Workplace Internship, Practicum, and Field Experiences</vt:lpstr>
      <vt:lpstr>Poll #3:  Any light bulbs going off in your head so far…?</vt:lpstr>
      <vt:lpstr>3. Visual Learners</vt:lpstr>
      <vt:lpstr>Display 3a. Virtualize Words Used (e.g., Wordle, Tagzedo, Tagul, WordSift, Word It Out)</vt:lpstr>
      <vt:lpstr>Display 3b.  More Interpreting Infographics August 5, 2015 How much rainforest in that chocolate bar? Global Forest Watch, Nancy Harris, Octavia Payne and Sarah Mann http://blog.globalforestwatch.org/2015/08/how-much-rainforest-is-in-that-chocolate-bar/ </vt:lpstr>
      <vt:lpstr>Display 3c. Map Animations Yes, Mr. President, We Remade Our Atlas to Reflect Shrinking Ice Christine Dell'Amore, National Geographic, August 3, 3015  http://news.nationalgeographic.com/2015/08/150803-arctic-ice-obama-climate-nation-science/?utm_content=buffer8a394&amp;utm_medium=social&amp;utm_source=twitter.com&amp;utm_campaign=buffer </vt:lpstr>
      <vt:lpstr>Display 3d. (April 28, 2015) Concept Mapping and Flowcharting (Bubbl.us, Cmap, Gliffy, Spicynodes, or Mindomo) http://www.spicynodes.org/index.html</vt:lpstr>
      <vt:lpstr>Display 3e. Videos for professional development</vt:lpstr>
      <vt:lpstr>Display 3f. Video Scenario Learning</vt:lpstr>
      <vt:lpstr>Display 3g. Short Educational Videos:  CNN, BBC, TED, TED-Ed, ForaTV BBC One-Minute World News (August 31, 2015) http://www.bbc.com/news/business-34105708 </vt:lpstr>
      <vt:lpstr>Display 3h. Video Tutorials, Demonstrations, and How-To’s WonderHowTo, Howcast, MoneySee http://www.howcast.com/  http://www.wonderhowto.com/ http://www.monkeysee.com/play/24452-top-accounting-jobs </vt:lpstr>
      <vt:lpstr>4. Tactile/Kinesthetic Learners</vt:lpstr>
      <vt:lpstr>Do 4a. Business Plans and Virtual Mentoring toward Goals,  September 22, 2014, Chronicle of HE http://chronicle.com/article/Start-Up-Slow-Down/148923/?cid=at </vt:lpstr>
      <vt:lpstr>Do 4b. Design Article Database in Facebook, Jenny Webeck https://www.facebook.com/JennyBELTT/timeline  Dr. Bonk's creative fun time group (R546)  https://www.facebook.com/groups/830496290323899/ </vt:lpstr>
      <vt:lpstr>Do 4c. Design Article Database in Pinterest, Jenny Webeck https://www.pinterest.com/jennifertwebeck/emerging-learning-technologies/ </vt:lpstr>
      <vt:lpstr>Poll #4: Which do you prefer… (A) TEC-VARIETY or (B) R2D2?</vt:lpstr>
      <vt:lpstr>Poll #5: How many ideas did you get from this talk?</vt:lpstr>
      <vt:lpstr>Any Questions? Try TEC-VARIETY…Try R2D2 Slides at: TrainingShare.com Papers: PublicationShare.com Free Book:  http://tec-variety.com/ http://tec-variety.com/TEC-VARIETY-Chinese.pdf   Dr. Curt Bonk – CJBonk@Indiana.edu</vt:lpstr>
    </vt:vector>
  </TitlesOfParts>
  <Company>CourseShare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 Bonk</dc:creator>
  <cp:lastModifiedBy>User</cp:lastModifiedBy>
  <cp:revision>2105</cp:revision>
  <cp:lastPrinted>2013-05-08T00:32:14Z</cp:lastPrinted>
  <dcterms:created xsi:type="dcterms:W3CDTF">2003-05-17T19:53:56Z</dcterms:created>
  <dcterms:modified xsi:type="dcterms:W3CDTF">2015-09-03T06:15:27Z</dcterms:modified>
</cp:coreProperties>
</file>