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3" r:id="rId1"/>
    <p:sldMasterId id="2147483660" r:id="rId2"/>
    <p:sldMasterId id="2147484387" r:id="rId3"/>
  </p:sldMasterIdLst>
  <p:notesMasterIdLst>
    <p:notesMasterId r:id="rId54"/>
  </p:notesMasterIdLst>
  <p:handoutMasterIdLst>
    <p:handoutMasterId r:id="rId55"/>
  </p:handoutMasterIdLst>
  <p:sldIdLst>
    <p:sldId id="256" r:id="rId4"/>
    <p:sldId id="373" r:id="rId5"/>
    <p:sldId id="348" r:id="rId6"/>
    <p:sldId id="369" r:id="rId7"/>
    <p:sldId id="370" r:id="rId8"/>
    <p:sldId id="356" r:id="rId9"/>
    <p:sldId id="353" r:id="rId10"/>
    <p:sldId id="355" r:id="rId11"/>
    <p:sldId id="371" r:id="rId12"/>
    <p:sldId id="363" r:id="rId13"/>
    <p:sldId id="372" r:id="rId14"/>
    <p:sldId id="375" r:id="rId15"/>
    <p:sldId id="407" r:id="rId16"/>
    <p:sldId id="408" r:id="rId17"/>
    <p:sldId id="401" r:id="rId18"/>
    <p:sldId id="400" r:id="rId19"/>
    <p:sldId id="377" r:id="rId20"/>
    <p:sldId id="405" r:id="rId21"/>
    <p:sldId id="365" r:id="rId22"/>
    <p:sldId id="409" r:id="rId23"/>
    <p:sldId id="403" r:id="rId24"/>
    <p:sldId id="383" r:id="rId25"/>
    <p:sldId id="386" r:id="rId26"/>
    <p:sldId id="357" r:id="rId27"/>
    <p:sldId id="349" r:id="rId28"/>
    <p:sldId id="389" r:id="rId29"/>
    <p:sldId id="311" r:id="rId30"/>
    <p:sldId id="415" r:id="rId31"/>
    <p:sldId id="306" r:id="rId32"/>
    <p:sldId id="308" r:id="rId33"/>
    <p:sldId id="313" r:id="rId34"/>
    <p:sldId id="318" r:id="rId35"/>
    <p:sldId id="398" r:id="rId36"/>
    <p:sldId id="395" r:id="rId37"/>
    <p:sldId id="410" r:id="rId38"/>
    <p:sldId id="394" r:id="rId39"/>
    <p:sldId id="412" r:id="rId40"/>
    <p:sldId id="413" r:id="rId41"/>
    <p:sldId id="411" r:id="rId42"/>
    <p:sldId id="414" r:id="rId43"/>
    <p:sldId id="316" r:id="rId44"/>
    <p:sldId id="317" r:id="rId45"/>
    <p:sldId id="416" r:id="rId46"/>
    <p:sldId id="404" r:id="rId47"/>
    <p:sldId id="392" r:id="rId48"/>
    <p:sldId id="391" r:id="rId49"/>
    <p:sldId id="282" r:id="rId50"/>
    <p:sldId id="284" r:id="rId51"/>
    <p:sldId id="344" r:id="rId52"/>
    <p:sldId id="345"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7">
          <p15:clr>
            <a:srgbClr val="A4A3A4"/>
          </p15:clr>
        </p15:guide>
        <p15:guide id="2" orient="horz" pos="4059">
          <p15:clr>
            <a:srgbClr val="A4A3A4"/>
          </p15:clr>
        </p15:guide>
        <p15:guide id="3" orient="horz" pos="3877">
          <p15:clr>
            <a:srgbClr val="A4A3A4"/>
          </p15:clr>
        </p15:guide>
        <p15:guide id="4" orient="horz" pos="2153">
          <p15:clr>
            <a:srgbClr val="A4A3A4"/>
          </p15:clr>
        </p15:guide>
        <p15:guide id="5" orient="horz" pos="968">
          <p15:clr>
            <a:srgbClr val="A4A3A4"/>
          </p15:clr>
        </p15:guide>
        <p15:guide id="6" orient="horz" pos="621">
          <p15:clr>
            <a:srgbClr val="A4A3A4"/>
          </p15:clr>
        </p15:guide>
        <p15:guide id="7" orient="horz" pos="437">
          <p15:clr>
            <a:srgbClr val="A4A3A4"/>
          </p15:clr>
        </p15:guide>
        <p15:guide id="8" orient="horz" pos="492">
          <p15:clr>
            <a:srgbClr val="A4A3A4"/>
          </p15:clr>
        </p15:guide>
        <p15:guide id="9" pos="5319">
          <p15:clr>
            <a:srgbClr val="A4A3A4"/>
          </p15:clr>
        </p15:guide>
        <p15:guide id="10" pos="3548">
          <p15:clr>
            <a:srgbClr val="A4A3A4"/>
          </p15:clr>
        </p15:guide>
        <p15:guide id="11" pos="4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662B59"/>
    <a:srgbClr val="4A4C4E"/>
    <a:srgbClr val="D6556C"/>
    <a:srgbClr val="2F7F91"/>
    <a:srgbClr val="CB733C"/>
    <a:srgbClr val="21115C"/>
    <a:srgbClr val="0F7A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0211" autoAdjust="0"/>
  </p:normalViewPr>
  <p:slideViewPr>
    <p:cSldViewPr snapToGrid="0" snapToObjects="1">
      <p:cViewPr>
        <p:scale>
          <a:sx n="81" d="100"/>
          <a:sy n="81" d="100"/>
        </p:scale>
        <p:origin x="2520" y="656"/>
      </p:cViewPr>
      <p:guideLst>
        <p:guide orient="horz" pos="287"/>
        <p:guide orient="horz" pos="4059"/>
        <p:guide orient="horz" pos="3877"/>
        <p:guide orient="horz" pos="2153"/>
        <p:guide orient="horz" pos="968"/>
        <p:guide orient="horz" pos="621"/>
        <p:guide orient="horz" pos="437"/>
        <p:guide orient="horz" pos="492"/>
        <p:guide pos="5319"/>
        <p:guide pos="3548"/>
        <p:guide pos="420"/>
      </p:guideLst>
    </p:cSldViewPr>
  </p:slideViewPr>
  <p:outlineViewPr>
    <p:cViewPr>
      <p:scale>
        <a:sx n="33" d="100"/>
        <a:sy n="33" d="100"/>
      </p:scale>
      <p:origin x="0" y="-7416"/>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7" d="100"/>
          <a:sy n="87" d="100"/>
        </p:scale>
        <p:origin x="3904"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leahbeckley:Downloads:CMNS453-2-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leahbeckley:Downloads:CMNS453-2-1.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owner\Desktop\School\Summer'16\Cmns%20453\final%20report\Cmns%20453-final-data-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Users\lindaharasim\Dropbox\Linda%20and%20Julia\Project\453F2013\453F2013%20Seminar%20A\453F2013%20Seminar%20A.xlsx" TargetMode="External"/></Relationships>
</file>

<file path=ppt/charts/_rels/chart5.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Workbook3"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Users\user\Downloads\CMNS%20453-855%20Seminar%201%20discussion%20transcript%20-%20Education%20and%20DM%20-%20v1%20(6).xlsx" TargetMode="External"/></Relationships>
</file>

<file path=ppt/charts/_rels/chart7.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C:\Users\owner\Desktop\School\Summer'16\Cmns%20453\final%20report\Cmns%20453-final-data-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Number of Messages By Day</a:t>
            </a:r>
          </a:p>
        </c:rich>
      </c:tx>
      <c:layout/>
      <c:overlay val="0"/>
    </c:title>
    <c:autoTitleDeleted val="0"/>
    <c:plotArea>
      <c:layout/>
      <c:barChart>
        <c:barDir val="col"/>
        <c:grouping val="clustered"/>
        <c:varyColors val="0"/>
        <c:ser>
          <c:idx val="1"/>
          <c:order val="0"/>
          <c:tx>
            <c:strRef>
              <c:f>Sheet1!$N$2</c:f>
              <c:strCache>
                <c:ptCount val="1"/>
                <c:pt idx="0">
                  <c:v>Number of Messages</c:v>
                </c:pt>
              </c:strCache>
            </c:strRef>
          </c:tx>
          <c:invertIfNegative val="0"/>
          <c:cat>
            <c:numRef>
              <c:f>Sheet1!$M$3:$M$10</c:f>
              <c:numCache>
                <c:formatCode>General</c:formatCode>
                <c:ptCount val="8"/>
                <c:pt idx="0">
                  <c:v>1.0</c:v>
                </c:pt>
                <c:pt idx="1">
                  <c:v>2.0</c:v>
                </c:pt>
                <c:pt idx="2">
                  <c:v>3.0</c:v>
                </c:pt>
                <c:pt idx="3">
                  <c:v>4.0</c:v>
                </c:pt>
                <c:pt idx="4">
                  <c:v>5.0</c:v>
                </c:pt>
                <c:pt idx="5">
                  <c:v>6.0</c:v>
                </c:pt>
                <c:pt idx="6">
                  <c:v>7.0</c:v>
                </c:pt>
                <c:pt idx="7">
                  <c:v>0.0</c:v>
                </c:pt>
              </c:numCache>
            </c:numRef>
          </c:cat>
          <c:val>
            <c:numRef>
              <c:f>Sheet1!$N$3:$N$10</c:f>
              <c:numCache>
                <c:formatCode>General</c:formatCode>
                <c:ptCount val="8"/>
                <c:pt idx="0">
                  <c:v>12.0</c:v>
                </c:pt>
                <c:pt idx="1">
                  <c:v>33.0</c:v>
                </c:pt>
                <c:pt idx="2">
                  <c:v>15.0</c:v>
                </c:pt>
                <c:pt idx="3">
                  <c:v>30.0</c:v>
                </c:pt>
                <c:pt idx="4">
                  <c:v>30.0</c:v>
                </c:pt>
                <c:pt idx="5">
                  <c:v>30.0</c:v>
                </c:pt>
                <c:pt idx="6">
                  <c:v>45.0</c:v>
                </c:pt>
                <c:pt idx="7">
                  <c:v>1.0</c:v>
                </c:pt>
              </c:numCache>
            </c:numRef>
          </c:val>
        </c:ser>
        <c:dLbls>
          <c:showLegendKey val="0"/>
          <c:showVal val="0"/>
          <c:showCatName val="0"/>
          <c:showSerName val="0"/>
          <c:showPercent val="0"/>
          <c:showBubbleSize val="0"/>
        </c:dLbls>
        <c:gapWidth val="150"/>
        <c:axId val="1196777856"/>
        <c:axId val="1198688480"/>
      </c:barChart>
      <c:catAx>
        <c:axId val="1196777856"/>
        <c:scaling>
          <c:orientation val="minMax"/>
        </c:scaling>
        <c:delete val="0"/>
        <c:axPos val="b"/>
        <c:title>
          <c:tx>
            <c:rich>
              <a:bodyPr/>
              <a:lstStyle/>
              <a:p>
                <a:pPr>
                  <a:defRPr/>
                </a:pPr>
                <a:r>
                  <a:rPr lang="en-US"/>
                  <a:t>Day</a:t>
                </a:r>
              </a:p>
            </c:rich>
          </c:tx>
          <c:layout/>
          <c:overlay val="0"/>
        </c:title>
        <c:numFmt formatCode="General" sourceLinked="1"/>
        <c:majorTickMark val="none"/>
        <c:minorTickMark val="none"/>
        <c:tickLblPos val="nextTo"/>
        <c:crossAx val="1198688480"/>
        <c:crosses val="autoZero"/>
        <c:auto val="1"/>
        <c:lblAlgn val="ctr"/>
        <c:lblOffset val="100"/>
        <c:noMultiLvlLbl val="0"/>
      </c:catAx>
      <c:valAx>
        <c:axId val="1198688480"/>
        <c:scaling>
          <c:orientation val="minMax"/>
        </c:scaling>
        <c:delete val="0"/>
        <c:axPos val="l"/>
        <c:majorGridlines/>
        <c:title>
          <c:tx>
            <c:rich>
              <a:bodyPr/>
              <a:lstStyle/>
              <a:p>
                <a:pPr>
                  <a:defRPr/>
                </a:pPr>
                <a:r>
                  <a:rPr lang="en-US"/>
                  <a:t>Number of Messages</a:t>
                </a:r>
              </a:p>
            </c:rich>
          </c:tx>
          <c:layout/>
          <c:overlay val="0"/>
        </c:title>
        <c:numFmt formatCode="General" sourceLinked="1"/>
        <c:majorTickMark val="out"/>
        <c:minorTickMark val="none"/>
        <c:tickLblPos val="nextTo"/>
        <c:crossAx val="119677785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Total Number </a:t>
            </a:r>
            <a:r>
              <a:rPr lang="en-US" dirty="0"/>
              <a:t>of Messages </a:t>
            </a:r>
            <a:r>
              <a:rPr lang="en-US" dirty="0" smtClean="0"/>
              <a:t>by</a:t>
            </a:r>
            <a:r>
              <a:rPr lang="en-US" baseline="0" dirty="0" smtClean="0"/>
              <a:t> Type</a:t>
            </a:r>
            <a:endParaRPr lang="en-US" dirty="0"/>
          </a:p>
        </c:rich>
      </c:tx>
      <c:layout/>
      <c:overlay val="0"/>
    </c:title>
    <c:autoTitleDeleted val="0"/>
    <c:plotArea>
      <c:layout/>
      <c:barChart>
        <c:barDir val="col"/>
        <c:grouping val="clustered"/>
        <c:varyColors val="0"/>
        <c:ser>
          <c:idx val="0"/>
          <c:order val="0"/>
          <c:tx>
            <c:strRef>
              <c:f>Sheet1!$Q$2</c:f>
              <c:strCache>
                <c:ptCount val="1"/>
                <c:pt idx="0">
                  <c:v>Number of Messages</c:v>
                </c:pt>
              </c:strCache>
            </c:strRef>
          </c:tx>
          <c:invertIfNegative val="0"/>
          <c:cat>
            <c:strRef>
              <c:f>Sheet1!$P$3:$P$10</c:f>
              <c:strCache>
                <c:ptCount val="8"/>
                <c:pt idx="0">
                  <c:v>P</c:v>
                </c:pt>
                <c:pt idx="1">
                  <c:v>ICE</c:v>
                </c:pt>
                <c:pt idx="2">
                  <c:v>IG</c:v>
                </c:pt>
                <c:pt idx="3">
                  <c:v>IO</c:v>
                </c:pt>
                <c:pt idx="4">
                  <c:v>IC</c:v>
                </c:pt>
                <c:pt idx="5">
                  <c:v>SOC</c:v>
                </c:pt>
                <c:pt idx="6">
                  <c:v>MOD</c:v>
                </c:pt>
                <c:pt idx="7">
                  <c:v>INS</c:v>
                </c:pt>
              </c:strCache>
            </c:strRef>
          </c:cat>
          <c:val>
            <c:numRef>
              <c:f>Sheet1!$Q$3:$Q$10</c:f>
              <c:numCache>
                <c:formatCode>General</c:formatCode>
                <c:ptCount val="8"/>
                <c:pt idx="0">
                  <c:v>6.0</c:v>
                </c:pt>
                <c:pt idx="1">
                  <c:v>13.0</c:v>
                </c:pt>
                <c:pt idx="2">
                  <c:v>48.0</c:v>
                </c:pt>
                <c:pt idx="3">
                  <c:v>51.0</c:v>
                </c:pt>
                <c:pt idx="4">
                  <c:v>20.0</c:v>
                </c:pt>
                <c:pt idx="5">
                  <c:v>2.0</c:v>
                </c:pt>
                <c:pt idx="6">
                  <c:v>48.0</c:v>
                </c:pt>
                <c:pt idx="7">
                  <c:v>8.0</c:v>
                </c:pt>
              </c:numCache>
            </c:numRef>
          </c:val>
        </c:ser>
        <c:dLbls>
          <c:showLegendKey val="0"/>
          <c:showVal val="0"/>
          <c:showCatName val="0"/>
          <c:showSerName val="0"/>
          <c:showPercent val="0"/>
          <c:showBubbleSize val="0"/>
        </c:dLbls>
        <c:gapWidth val="150"/>
        <c:axId val="709100496"/>
        <c:axId val="709104784"/>
      </c:barChart>
      <c:catAx>
        <c:axId val="709100496"/>
        <c:scaling>
          <c:orientation val="minMax"/>
        </c:scaling>
        <c:delete val="0"/>
        <c:axPos val="b"/>
        <c:title>
          <c:tx>
            <c:rich>
              <a:bodyPr/>
              <a:lstStyle/>
              <a:p>
                <a:pPr>
                  <a:defRPr/>
                </a:pPr>
                <a:r>
                  <a:rPr lang="en-US"/>
                  <a:t>Phase/Code</a:t>
                </a:r>
              </a:p>
            </c:rich>
          </c:tx>
          <c:layout/>
          <c:overlay val="0"/>
        </c:title>
        <c:numFmt formatCode="General" sourceLinked="0"/>
        <c:majorTickMark val="none"/>
        <c:minorTickMark val="none"/>
        <c:tickLblPos val="nextTo"/>
        <c:crossAx val="709104784"/>
        <c:crosses val="autoZero"/>
        <c:auto val="1"/>
        <c:lblAlgn val="ctr"/>
        <c:lblOffset val="100"/>
        <c:noMultiLvlLbl val="0"/>
      </c:catAx>
      <c:valAx>
        <c:axId val="709104784"/>
        <c:scaling>
          <c:orientation val="minMax"/>
        </c:scaling>
        <c:delete val="0"/>
        <c:axPos val="l"/>
        <c:majorGridlines/>
        <c:title>
          <c:tx>
            <c:rich>
              <a:bodyPr/>
              <a:lstStyle/>
              <a:p>
                <a:pPr>
                  <a:defRPr/>
                </a:pPr>
                <a:r>
                  <a:rPr lang="en-US"/>
                  <a:t>Number of Messages</a:t>
                </a:r>
              </a:p>
            </c:rich>
          </c:tx>
          <c:layout/>
          <c:overlay val="0"/>
        </c:title>
        <c:numFmt formatCode="General" sourceLinked="1"/>
        <c:majorTickMark val="out"/>
        <c:minorTickMark val="none"/>
        <c:tickLblPos val="nextTo"/>
        <c:crossAx val="70910049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2239963812573"/>
          <c:y val="0.185888947921618"/>
          <c:w val="0.864354631727372"/>
          <c:h val="0.680323482676278"/>
        </c:manualLayout>
      </c:layout>
      <c:barChart>
        <c:barDir val="col"/>
        <c:grouping val="clustered"/>
        <c:varyColors val="0"/>
        <c:ser>
          <c:idx val="0"/>
          <c:order val="0"/>
          <c:tx>
            <c:strRef>
              <c:f>'Daily Total MSG Bar Chart '!$A$2</c:f>
              <c:strCache>
                <c:ptCount val="1"/>
                <c:pt idx="0">
                  <c:v>Total Message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'Daily Total MSG Bar Chart '!$B$1:$J$1</c:f>
              <c:strCache>
                <c:ptCount val="8"/>
                <c:pt idx="0">
                  <c:v>Tues, June 28</c:v>
                </c:pt>
                <c:pt idx="1">
                  <c:v>Wed, June 29</c:v>
                </c:pt>
                <c:pt idx="2">
                  <c:v>Thu, June 30</c:v>
                </c:pt>
                <c:pt idx="3">
                  <c:v>Fri, July 1</c:v>
                </c:pt>
                <c:pt idx="4">
                  <c:v>Sat, July 2</c:v>
                </c:pt>
                <c:pt idx="5">
                  <c:v>Sun, July 3</c:v>
                </c:pt>
                <c:pt idx="6">
                  <c:v>Mon, July 4</c:v>
                </c:pt>
                <c:pt idx="7">
                  <c:v>Tue, July 5</c:v>
                </c:pt>
              </c:strCache>
            </c:strRef>
          </c:cat>
          <c:val>
            <c:numRef>
              <c:f>'Daily Total MSG Bar Chart '!$B$2:$J$2</c:f>
              <c:numCache>
                <c:formatCode>General</c:formatCode>
                <c:ptCount val="9"/>
                <c:pt idx="0">
                  <c:v>7.0</c:v>
                </c:pt>
                <c:pt idx="1">
                  <c:v>7.0</c:v>
                </c:pt>
                <c:pt idx="2">
                  <c:v>21.0</c:v>
                </c:pt>
                <c:pt idx="3">
                  <c:v>23.0</c:v>
                </c:pt>
                <c:pt idx="4">
                  <c:v>19.0</c:v>
                </c:pt>
                <c:pt idx="5">
                  <c:v>18.0</c:v>
                </c:pt>
                <c:pt idx="6">
                  <c:v>16.0</c:v>
                </c:pt>
                <c:pt idx="7">
                  <c:v>4.0</c:v>
                </c:pt>
              </c:numCache>
            </c:numRef>
          </c:val>
        </c:ser>
        <c:dLbls>
          <c:showLegendKey val="0"/>
          <c:showVal val="1"/>
          <c:showCatName val="0"/>
          <c:showSerName val="0"/>
          <c:showPercent val="0"/>
          <c:showBubbleSize val="0"/>
        </c:dLbls>
        <c:gapWidth val="219"/>
        <c:overlap val="-27"/>
        <c:axId val="709708704"/>
        <c:axId val="709711024"/>
      </c:barChart>
      <c:catAx>
        <c:axId val="70970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9711024"/>
        <c:crosses val="autoZero"/>
        <c:auto val="1"/>
        <c:lblAlgn val="ctr"/>
        <c:lblOffset val="100"/>
        <c:noMultiLvlLbl val="0"/>
      </c:catAx>
      <c:valAx>
        <c:axId val="70971102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a:t>
                </a:r>
                <a:r>
                  <a:rPr lang="en-US" baseline="0"/>
                  <a:t> MESSAGES</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9708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01137726593449"/>
          <c:y val="0.0859718082490089"/>
          <c:w val="0.852029349861299"/>
          <c:h val="0.806971846084643"/>
        </c:manualLayout>
      </c:layout>
      <c:barChart>
        <c:barDir val="col"/>
        <c:grouping val="clustered"/>
        <c:varyColors val="0"/>
        <c:ser>
          <c:idx val="0"/>
          <c:order val="0"/>
          <c:tx>
            <c:strRef>
              <c:f>'Word Counts'!$A$3</c:f>
              <c:strCache>
                <c:ptCount val="1"/>
                <c:pt idx="0">
                  <c:v>Average Words Per Post by Category</c:v>
                </c:pt>
              </c:strCache>
            </c:strRef>
          </c:tx>
          <c:invertIfNegative val="0"/>
          <c:cat>
            <c:strRef>
              <c:f>'Word Counts'!$B$1:$F$1</c:f>
              <c:strCache>
                <c:ptCount val="5"/>
                <c:pt idx="0">
                  <c:v>IG</c:v>
                </c:pt>
                <c:pt idx="1">
                  <c:v>IO</c:v>
                </c:pt>
                <c:pt idx="2">
                  <c:v>IC</c:v>
                </c:pt>
                <c:pt idx="3">
                  <c:v>S</c:v>
                </c:pt>
                <c:pt idx="4">
                  <c:v>P</c:v>
                </c:pt>
              </c:strCache>
            </c:strRef>
          </c:cat>
          <c:val>
            <c:numRef>
              <c:f>'Word Counts'!$B$3:$F$3</c:f>
              <c:numCache>
                <c:formatCode>General</c:formatCode>
                <c:ptCount val="5"/>
                <c:pt idx="0">
                  <c:v>189.0</c:v>
                </c:pt>
                <c:pt idx="1">
                  <c:v>177.0</c:v>
                </c:pt>
                <c:pt idx="2">
                  <c:v>300.0</c:v>
                </c:pt>
                <c:pt idx="3">
                  <c:v>61.0</c:v>
                </c:pt>
                <c:pt idx="4">
                  <c:v>164.0</c:v>
                </c:pt>
              </c:numCache>
            </c:numRef>
          </c:val>
        </c:ser>
        <c:dLbls>
          <c:showLegendKey val="0"/>
          <c:showVal val="0"/>
          <c:showCatName val="0"/>
          <c:showSerName val="0"/>
          <c:showPercent val="0"/>
          <c:showBubbleSize val="0"/>
        </c:dLbls>
        <c:gapWidth val="150"/>
        <c:axId val="1197107936"/>
        <c:axId val="1161070112"/>
      </c:barChart>
      <c:catAx>
        <c:axId val="1197107936"/>
        <c:scaling>
          <c:orientation val="minMax"/>
        </c:scaling>
        <c:delete val="0"/>
        <c:axPos val="b"/>
        <c:numFmt formatCode="General" sourceLinked="0"/>
        <c:majorTickMark val="out"/>
        <c:minorTickMark val="none"/>
        <c:tickLblPos val="nextTo"/>
        <c:txPr>
          <a:bodyPr/>
          <a:lstStyle/>
          <a:p>
            <a:pPr>
              <a:defRPr b="1"/>
            </a:pPr>
            <a:endParaRPr lang="en-US"/>
          </a:p>
        </c:txPr>
        <c:crossAx val="1161070112"/>
        <c:crosses val="autoZero"/>
        <c:auto val="1"/>
        <c:lblAlgn val="ctr"/>
        <c:lblOffset val="100"/>
        <c:noMultiLvlLbl val="0"/>
      </c:catAx>
      <c:valAx>
        <c:axId val="1161070112"/>
        <c:scaling>
          <c:orientation val="minMax"/>
        </c:scaling>
        <c:delete val="0"/>
        <c:axPos val="l"/>
        <c:title>
          <c:tx>
            <c:rich>
              <a:bodyPr rot="-5400000" vert="horz"/>
              <a:lstStyle/>
              <a:p>
                <a:pPr>
                  <a:defRPr/>
                </a:pPr>
                <a:r>
                  <a:rPr lang="en-US"/>
                  <a:t>AVERAGE</a:t>
                </a:r>
                <a:r>
                  <a:rPr lang="en-US" baseline="0"/>
                  <a:t> NUMBER OF WOERDS</a:t>
                </a:r>
                <a:endParaRPr lang="en-US"/>
              </a:p>
            </c:rich>
          </c:tx>
          <c:layout/>
          <c:overlay val="0"/>
        </c:title>
        <c:numFmt formatCode="General" sourceLinked="1"/>
        <c:majorTickMark val="out"/>
        <c:minorTickMark val="none"/>
        <c:tickLblPos val="nextTo"/>
        <c:crossAx val="119710793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Sheet1!$B$3</c:f>
              <c:strCache>
                <c:ptCount val="1"/>
                <c:pt idx="0">
                  <c:v>IG</c:v>
                </c:pt>
              </c:strCache>
            </c:strRef>
          </c:tx>
          <c:spPr>
            <a:ln w="28575" cap="rnd">
              <a:solidFill>
                <a:schemeClr val="accent1"/>
              </a:solidFill>
              <a:round/>
            </a:ln>
            <a:effectLst/>
          </c:spPr>
          <c:marker>
            <c:symbol val="none"/>
          </c:marker>
          <c:cat>
            <c:numRef>
              <c:f>Sheet1!$A$4:$A$10</c:f>
              <c:numCache>
                <c:formatCode>d\-mmm</c:formatCode>
                <c:ptCount val="7"/>
                <c:pt idx="0">
                  <c:v>42556.0</c:v>
                </c:pt>
                <c:pt idx="1">
                  <c:v>42557.0</c:v>
                </c:pt>
                <c:pt idx="2">
                  <c:v>42558.0</c:v>
                </c:pt>
                <c:pt idx="3">
                  <c:v>42559.0</c:v>
                </c:pt>
                <c:pt idx="4">
                  <c:v>42560.0</c:v>
                </c:pt>
                <c:pt idx="5">
                  <c:v>42561.0</c:v>
                </c:pt>
                <c:pt idx="6">
                  <c:v>42562.0</c:v>
                </c:pt>
              </c:numCache>
            </c:numRef>
          </c:cat>
          <c:val>
            <c:numRef>
              <c:f>Sheet1!$B$4:$B$10</c:f>
              <c:numCache>
                <c:formatCode>General</c:formatCode>
                <c:ptCount val="7"/>
                <c:pt idx="0">
                  <c:v>0.0</c:v>
                </c:pt>
                <c:pt idx="1">
                  <c:v>5.0</c:v>
                </c:pt>
                <c:pt idx="2">
                  <c:v>4.0</c:v>
                </c:pt>
                <c:pt idx="3">
                  <c:v>2.0</c:v>
                </c:pt>
                <c:pt idx="4">
                  <c:v>0.0</c:v>
                </c:pt>
                <c:pt idx="5">
                  <c:v>0.0</c:v>
                </c:pt>
                <c:pt idx="6">
                  <c:v>0.0</c:v>
                </c:pt>
              </c:numCache>
            </c:numRef>
          </c:val>
          <c:smooth val="0"/>
        </c:ser>
        <c:ser>
          <c:idx val="1"/>
          <c:order val="1"/>
          <c:tx>
            <c:strRef>
              <c:f>Sheet1!$C$3</c:f>
              <c:strCache>
                <c:ptCount val="1"/>
                <c:pt idx="0">
                  <c:v>IO</c:v>
                </c:pt>
              </c:strCache>
            </c:strRef>
          </c:tx>
          <c:spPr>
            <a:ln w="28575" cap="rnd">
              <a:solidFill>
                <a:schemeClr val="accent2"/>
              </a:solidFill>
              <a:round/>
            </a:ln>
            <a:effectLst/>
          </c:spPr>
          <c:marker>
            <c:symbol val="none"/>
          </c:marker>
          <c:cat>
            <c:numRef>
              <c:f>Sheet1!$A$4:$A$10</c:f>
              <c:numCache>
                <c:formatCode>d\-mmm</c:formatCode>
                <c:ptCount val="7"/>
                <c:pt idx="0">
                  <c:v>42556.0</c:v>
                </c:pt>
                <c:pt idx="1">
                  <c:v>42557.0</c:v>
                </c:pt>
                <c:pt idx="2">
                  <c:v>42558.0</c:v>
                </c:pt>
                <c:pt idx="3">
                  <c:v>42559.0</c:v>
                </c:pt>
                <c:pt idx="4">
                  <c:v>42560.0</c:v>
                </c:pt>
                <c:pt idx="5">
                  <c:v>42561.0</c:v>
                </c:pt>
                <c:pt idx="6">
                  <c:v>42562.0</c:v>
                </c:pt>
              </c:numCache>
            </c:numRef>
          </c:cat>
          <c:val>
            <c:numRef>
              <c:f>Sheet1!$C$4:$C$10</c:f>
              <c:numCache>
                <c:formatCode>General</c:formatCode>
                <c:ptCount val="7"/>
                <c:pt idx="0">
                  <c:v>0.0</c:v>
                </c:pt>
                <c:pt idx="1">
                  <c:v>0.0</c:v>
                </c:pt>
                <c:pt idx="2">
                  <c:v>2.0</c:v>
                </c:pt>
                <c:pt idx="3">
                  <c:v>14.0</c:v>
                </c:pt>
                <c:pt idx="4">
                  <c:v>8.0</c:v>
                </c:pt>
                <c:pt idx="5">
                  <c:v>4.0</c:v>
                </c:pt>
                <c:pt idx="6">
                  <c:v>2.0</c:v>
                </c:pt>
              </c:numCache>
            </c:numRef>
          </c:val>
          <c:smooth val="0"/>
        </c:ser>
        <c:ser>
          <c:idx val="2"/>
          <c:order val="2"/>
          <c:tx>
            <c:strRef>
              <c:f>Sheet1!$D$3</c:f>
              <c:strCache>
                <c:ptCount val="1"/>
                <c:pt idx="0">
                  <c:v>IC</c:v>
                </c:pt>
              </c:strCache>
            </c:strRef>
          </c:tx>
          <c:spPr>
            <a:ln w="28575" cap="rnd">
              <a:solidFill>
                <a:srgbClr val="7030A0"/>
              </a:solidFill>
              <a:round/>
            </a:ln>
            <a:effectLst/>
          </c:spPr>
          <c:marker>
            <c:symbol val="none"/>
          </c:marker>
          <c:cat>
            <c:numRef>
              <c:f>Sheet1!$A$4:$A$10</c:f>
              <c:numCache>
                <c:formatCode>d\-mmm</c:formatCode>
                <c:ptCount val="7"/>
                <c:pt idx="0">
                  <c:v>42556.0</c:v>
                </c:pt>
                <c:pt idx="1">
                  <c:v>42557.0</c:v>
                </c:pt>
                <c:pt idx="2">
                  <c:v>42558.0</c:v>
                </c:pt>
                <c:pt idx="3">
                  <c:v>42559.0</c:v>
                </c:pt>
                <c:pt idx="4">
                  <c:v>42560.0</c:v>
                </c:pt>
                <c:pt idx="5">
                  <c:v>42561.0</c:v>
                </c:pt>
                <c:pt idx="6">
                  <c:v>42562.0</c:v>
                </c:pt>
              </c:numCache>
            </c:numRef>
          </c:cat>
          <c:val>
            <c:numRef>
              <c:f>Sheet1!$D$4:$D$10</c:f>
              <c:numCache>
                <c:formatCode>General</c:formatCode>
                <c:ptCount val="7"/>
                <c:pt idx="0">
                  <c:v>0.0</c:v>
                </c:pt>
                <c:pt idx="1">
                  <c:v>0.0</c:v>
                </c:pt>
                <c:pt idx="2">
                  <c:v>0.0</c:v>
                </c:pt>
                <c:pt idx="3">
                  <c:v>2.0</c:v>
                </c:pt>
                <c:pt idx="4">
                  <c:v>8.0</c:v>
                </c:pt>
                <c:pt idx="5">
                  <c:v>10.0</c:v>
                </c:pt>
                <c:pt idx="6">
                  <c:v>0.0</c:v>
                </c:pt>
              </c:numCache>
            </c:numRef>
          </c:val>
          <c:smooth val="0"/>
        </c:ser>
        <c:dLbls>
          <c:showLegendKey val="0"/>
          <c:showVal val="0"/>
          <c:showCatName val="0"/>
          <c:showSerName val="0"/>
          <c:showPercent val="0"/>
          <c:showBubbleSize val="0"/>
        </c:dLbls>
        <c:smooth val="0"/>
        <c:axId val="1054700464"/>
        <c:axId val="977717440"/>
      </c:lineChart>
      <c:dateAx>
        <c:axId val="1054700464"/>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7717440"/>
        <c:crosses val="autoZero"/>
        <c:auto val="1"/>
        <c:lblOffset val="100"/>
        <c:baseTimeUnit val="days"/>
      </c:dateAx>
      <c:valAx>
        <c:axId val="97771744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a:t>
                </a:r>
                <a:r>
                  <a:rPr lang="en-US" baseline="0"/>
                  <a:t> OF MESSAGES</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47004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12314481816533"/>
          <c:y val="0.0742142151517382"/>
          <c:w val="0.895457962120932"/>
          <c:h val="0.645099311608989"/>
        </c:manualLayout>
      </c:layout>
      <c:barChart>
        <c:barDir val="col"/>
        <c:grouping val="clustered"/>
        <c:varyColors val="0"/>
        <c:ser>
          <c:idx val="0"/>
          <c:order val="0"/>
          <c:tx>
            <c:strRef>
              <c:f>'Pivots + Charts'!$L$31</c:f>
              <c:strCache>
                <c:ptCount val="1"/>
                <c:pt idx="0">
                  <c:v>Discussant</c:v>
                </c:pt>
              </c:strCache>
            </c:strRef>
          </c:tx>
          <c:invertIfNegative val="0"/>
          <c:cat>
            <c:numRef>
              <c:f>'Pivots + Charts'!$K$31:$K$38</c:f>
              <c:numCache>
                <c:formatCode>[$-409]d\-mmm\-yy;@</c:formatCode>
                <c:ptCount val="8"/>
                <c:pt idx="1">
                  <c:v>42549.0</c:v>
                </c:pt>
                <c:pt idx="2">
                  <c:v>42550.0</c:v>
                </c:pt>
                <c:pt idx="3">
                  <c:v>42551.0</c:v>
                </c:pt>
                <c:pt idx="4">
                  <c:v>42552.0</c:v>
                </c:pt>
                <c:pt idx="5">
                  <c:v>42553.0</c:v>
                </c:pt>
                <c:pt idx="6">
                  <c:v>42554.0</c:v>
                </c:pt>
                <c:pt idx="7">
                  <c:v>42555.0</c:v>
                </c:pt>
              </c:numCache>
            </c:numRef>
          </c:cat>
          <c:val>
            <c:numRef>
              <c:f>'Pivots + Charts'!$L$32:$L$39</c:f>
              <c:numCache>
                <c:formatCode>General</c:formatCode>
                <c:ptCount val="8"/>
                <c:pt idx="0">
                  <c:v>5.0</c:v>
                </c:pt>
                <c:pt idx="1">
                  <c:v>4.0</c:v>
                </c:pt>
                <c:pt idx="2">
                  <c:v>14.0</c:v>
                </c:pt>
                <c:pt idx="3">
                  <c:v>15.0</c:v>
                </c:pt>
                <c:pt idx="4">
                  <c:v>15.0</c:v>
                </c:pt>
                <c:pt idx="5">
                  <c:v>9.0</c:v>
                </c:pt>
                <c:pt idx="6">
                  <c:v>11.0</c:v>
                </c:pt>
                <c:pt idx="7">
                  <c:v>1.0</c:v>
                </c:pt>
              </c:numCache>
            </c:numRef>
          </c:val>
        </c:ser>
        <c:dLbls>
          <c:showLegendKey val="0"/>
          <c:showVal val="0"/>
          <c:showCatName val="0"/>
          <c:showSerName val="0"/>
          <c:showPercent val="0"/>
          <c:showBubbleSize val="0"/>
        </c:dLbls>
        <c:gapWidth val="150"/>
        <c:axId val="1208544848"/>
        <c:axId val="709805728"/>
      </c:barChart>
      <c:lineChart>
        <c:grouping val="standard"/>
        <c:varyColors val="0"/>
        <c:ser>
          <c:idx val="1"/>
          <c:order val="1"/>
          <c:tx>
            <c:strRef>
              <c:f>'Pivots + Charts'!$M$31</c:f>
              <c:strCache>
                <c:ptCount val="1"/>
                <c:pt idx="0">
                  <c:v>Moderator</c:v>
                </c:pt>
              </c:strCache>
            </c:strRef>
          </c:tx>
          <c:spPr>
            <a:ln w="50800">
              <a:solidFill>
                <a:schemeClr val="accent6">
                  <a:lumMod val="75000"/>
                </a:schemeClr>
              </a:solidFill>
            </a:ln>
          </c:spPr>
          <c:marker>
            <c:symbol val="none"/>
          </c:marker>
          <c:cat>
            <c:numRef>
              <c:f>'Pivots + Charts'!$K$31:$K$38</c:f>
              <c:numCache>
                <c:formatCode>[$-409]d\-mmm\-yy;@</c:formatCode>
                <c:ptCount val="8"/>
                <c:pt idx="1">
                  <c:v>42549.0</c:v>
                </c:pt>
                <c:pt idx="2">
                  <c:v>42550.0</c:v>
                </c:pt>
                <c:pt idx="3">
                  <c:v>42551.0</c:v>
                </c:pt>
                <c:pt idx="4">
                  <c:v>42552.0</c:v>
                </c:pt>
                <c:pt idx="5">
                  <c:v>42553.0</c:v>
                </c:pt>
                <c:pt idx="6">
                  <c:v>42554.0</c:v>
                </c:pt>
                <c:pt idx="7">
                  <c:v>42555.0</c:v>
                </c:pt>
              </c:numCache>
            </c:numRef>
          </c:cat>
          <c:val>
            <c:numRef>
              <c:f>'Pivots + Charts'!$M$32:$M$39</c:f>
              <c:numCache>
                <c:formatCode>General</c:formatCode>
                <c:ptCount val="8"/>
                <c:pt idx="0">
                  <c:v>1.0</c:v>
                </c:pt>
                <c:pt idx="1">
                  <c:v>2.0</c:v>
                </c:pt>
                <c:pt idx="2">
                  <c:v>1.0</c:v>
                </c:pt>
                <c:pt idx="3">
                  <c:v>3.0</c:v>
                </c:pt>
                <c:pt idx="4">
                  <c:v>2.0</c:v>
                </c:pt>
                <c:pt idx="5">
                  <c:v>3.0</c:v>
                </c:pt>
                <c:pt idx="6">
                  <c:v>2.0</c:v>
                </c:pt>
                <c:pt idx="7">
                  <c:v>1.0</c:v>
                </c:pt>
              </c:numCache>
            </c:numRef>
          </c:val>
          <c:smooth val="0"/>
        </c:ser>
        <c:ser>
          <c:idx val="2"/>
          <c:order val="2"/>
          <c:tx>
            <c:strRef>
              <c:f>'Pivots + Charts'!$N$31</c:f>
              <c:strCache>
                <c:ptCount val="1"/>
                <c:pt idx="0">
                  <c:v>Instructor</c:v>
                </c:pt>
              </c:strCache>
            </c:strRef>
          </c:tx>
          <c:spPr>
            <a:ln w="50800">
              <a:prstDash val="sysDash"/>
            </a:ln>
          </c:spPr>
          <c:marker>
            <c:symbol val="none"/>
          </c:marker>
          <c:val>
            <c:numRef>
              <c:f>'Pivots + Charts'!$N$32:$N$39</c:f>
              <c:numCache>
                <c:formatCode>General</c:formatCode>
                <c:ptCount val="8"/>
                <c:pt idx="0">
                  <c:v>1.0</c:v>
                </c:pt>
                <c:pt idx="1">
                  <c:v>0.0</c:v>
                </c:pt>
                <c:pt idx="2">
                  <c:v>0.0</c:v>
                </c:pt>
                <c:pt idx="3">
                  <c:v>1.0</c:v>
                </c:pt>
                <c:pt idx="4">
                  <c:v>1.0</c:v>
                </c:pt>
                <c:pt idx="5">
                  <c:v>5.0</c:v>
                </c:pt>
                <c:pt idx="6">
                  <c:v>1.0</c:v>
                </c:pt>
                <c:pt idx="7">
                  <c:v>2.0</c:v>
                </c:pt>
              </c:numCache>
            </c:numRef>
          </c:val>
          <c:smooth val="0"/>
        </c:ser>
        <c:dLbls>
          <c:showLegendKey val="0"/>
          <c:showVal val="0"/>
          <c:showCatName val="0"/>
          <c:showSerName val="0"/>
          <c:showPercent val="0"/>
          <c:showBubbleSize val="0"/>
        </c:dLbls>
        <c:marker val="1"/>
        <c:smooth val="0"/>
        <c:axId val="709809280"/>
        <c:axId val="709807504"/>
      </c:lineChart>
      <c:dateAx>
        <c:axId val="1208544848"/>
        <c:scaling>
          <c:orientation val="minMax"/>
        </c:scaling>
        <c:delete val="0"/>
        <c:axPos val="b"/>
        <c:numFmt formatCode="[$-409]d\-mmm\-yy;@" sourceLinked="1"/>
        <c:majorTickMark val="out"/>
        <c:minorTickMark val="none"/>
        <c:tickLblPos val="nextTo"/>
        <c:crossAx val="709805728"/>
        <c:crosses val="autoZero"/>
        <c:auto val="1"/>
        <c:lblOffset val="100"/>
        <c:baseTimeUnit val="days"/>
      </c:dateAx>
      <c:valAx>
        <c:axId val="709805728"/>
        <c:scaling>
          <c:orientation val="minMax"/>
        </c:scaling>
        <c:delete val="0"/>
        <c:axPos val="l"/>
        <c:numFmt formatCode="General" sourceLinked="1"/>
        <c:majorTickMark val="out"/>
        <c:minorTickMark val="none"/>
        <c:tickLblPos val="nextTo"/>
        <c:crossAx val="1208544848"/>
        <c:crosses val="autoZero"/>
        <c:crossBetween val="between"/>
      </c:valAx>
      <c:valAx>
        <c:axId val="709807504"/>
        <c:scaling>
          <c:orientation val="minMax"/>
        </c:scaling>
        <c:delete val="0"/>
        <c:axPos val="r"/>
        <c:numFmt formatCode="General" sourceLinked="1"/>
        <c:majorTickMark val="out"/>
        <c:minorTickMark val="none"/>
        <c:tickLblPos val="nextTo"/>
        <c:crossAx val="709809280"/>
        <c:crosses val="max"/>
        <c:crossBetween val="between"/>
      </c:valAx>
      <c:dateAx>
        <c:axId val="709809280"/>
        <c:scaling>
          <c:orientation val="minMax"/>
        </c:scaling>
        <c:delete val="1"/>
        <c:axPos val="b"/>
        <c:numFmt formatCode="[$-409]d\-mmm\-yy;@" sourceLinked="1"/>
        <c:majorTickMark val="out"/>
        <c:minorTickMark val="none"/>
        <c:tickLblPos val="nextTo"/>
        <c:crossAx val="709807504"/>
        <c:crosses val="autoZero"/>
        <c:auto val="1"/>
        <c:lblOffset val="100"/>
        <c:baseTimeUnit val="days"/>
      </c:dateAx>
    </c:plotArea>
    <c:legend>
      <c:legendPos val="b"/>
      <c:layout/>
      <c:overlay val="0"/>
      <c:txPr>
        <a:bodyPr/>
        <a:lstStyle/>
        <a:p>
          <a:pPr>
            <a:defRPr sz="12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2239963812573"/>
          <c:y val="0.185888947921618"/>
          <c:w val="0.864354631727372"/>
          <c:h val="0.680323482676278"/>
        </c:manualLayout>
      </c:layout>
      <c:barChart>
        <c:barDir val="col"/>
        <c:grouping val="clustered"/>
        <c:varyColors val="0"/>
        <c:dLbls>
          <c:showLegendKey val="0"/>
          <c:showVal val="1"/>
          <c:showCatName val="0"/>
          <c:showSerName val="0"/>
          <c:showPercent val="0"/>
          <c:showBubbleSize val="0"/>
        </c:dLbls>
        <c:gapWidth val="219"/>
        <c:overlap val="-27"/>
        <c:axId val="1244866016"/>
        <c:axId val="1244868336"/>
      </c:barChart>
      <c:catAx>
        <c:axId val="124486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4868336"/>
        <c:crosses val="autoZero"/>
        <c:auto val="1"/>
        <c:lblAlgn val="ctr"/>
        <c:lblOffset val="100"/>
        <c:noMultiLvlLbl val="0"/>
      </c:catAx>
      <c:valAx>
        <c:axId val="124486833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a:t>
                </a:r>
                <a:r>
                  <a:rPr lang="en-US" baseline="0"/>
                  <a:t> MESSAGES</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4866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DE4404-9382-D848-9AFB-C285C6E2050B}" type="doc">
      <dgm:prSet loTypeId="urn:microsoft.com/office/officeart/2008/layout/RadialCluster" loCatId="" qsTypeId="urn:microsoft.com/office/officeart/2005/8/quickstyle/simple1" qsCatId="simple" csTypeId="urn:microsoft.com/office/officeart/2005/8/colors/colorful2" csCatId="colorful" phldr="1"/>
      <dgm:spPr/>
      <dgm:t>
        <a:bodyPr/>
        <a:lstStyle/>
        <a:p>
          <a:endParaRPr lang="en-US"/>
        </a:p>
      </dgm:t>
    </dgm:pt>
    <dgm:pt modelId="{A96473CC-3C30-2848-947A-D95F80D30276}">
      <dgm:prSet phldrT="[Text]">
        <dgm:style>
          <a:lnRef idx="1">
            <a:schemeClr val="accent2"/>
          </a:lnRef>
          <a:fillRef idx="3">
            <a:schemeClr val="accent2"/>
          </a:fillRef>
          <a:effectRef idx="2">
            <a:schemeClr val="accent2"/>
          </a:effectRef>
          <a:fontRef idx="minor">
            <a:schemeClr val="lt1"/>
          </a:fontRef>
        </dgm:style>
      </dgm:prSet>
      <dgm:spPr/>
      <dgm:t>
        <a:bodyPr/>
        <a:lstStyle/>
        <a:p>
          <a:r>
            <a:rPr lang="en-US" dirty="0" err="1" smtClean="0"/>
            <a:t>CrossRoad</a:t>
          </a:r>
          <a:endParaRPr lang="en-US" dirty="0"/>
        </a:p>
      </dgm:t>
    </dgm:pt>
    <dgm:pt modelId="{4B686626-A8D7-5947-B884-F0FC7E6BC010}" type="parTrans" cxnId="{83A60255-44A7-B84C-BDD6-714C28742E5B}">
      <dgm:prSet/>
      <dgm:spPr/>
      <dgm:t>
        <a:bodyPr/>
        <a:lstStyle/>
        <a:p>
          <a:endParaRPr lang="en-US"/>
        </a:p>
      </dgm:t>
    </dgm:pt>
    <dgm:pt modelId="{EF13BCB3-7203-A945-BA74-A494C9857C30}" type="sibTrans" cxnId="{83A60255-44A7-B84C-BDD6-714C28742E5B}">
      <dgm:prSet/>
      <dgm:spPr/>
      <dgm:t>
        <a:bodyPr/>
        <a:lstStyle/>
        <a:p>
          <a:endParaRPr lang="en-US"/>
        </a:p>
      </dgm:t>
    </dgm:pt>
    <dgm:pt modelId="{D59582B8-68EC-6448-93C0-4C0763EA3A9E}">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en-US" sz="3600" dirty="0" smtClean="0"/>
            <a:t>AHI</a:t>
          </a:r>
        </a:p>
        <a:p>
          <a:r>
            <a:rPr lang="en-US" sz="2700" dirty="0" smtClean="0"/>
            <a:t>Knowledge</a:t>
          </a:r>
        </a:p>
        <a:p>
          <a:r>
            <a:rPr lang="en-US" sz="2700" dirty="0" smtClean="0"/>
            <a:t>Humans Decide How Computers Act</a:t>
          </a:r>
          <a:endParaRPr lang="en-US" sz="2700" dirty="0"/>
        </a:p>
      </dgm:t>
    </dgm:pt>
    <dgm:pt modelId="{7C27A723-B99D-7845-BB5B-E41817EC3AF8}" type="parTrans" cxnId="{9DBCD947-BE01-2843-BC5F-72C61107CF51}">
      <dgm:prSet/>
      <dgm:spPr>
        <a:ln w="66675" cap="rnd" cmpd="sng" algn="ctr">
          <a:solidFill>
            <a:schemeClr val="accent3">
              <a:hueOff val="0"/>
              <a:satOff val="0"/>
              <a:lumOff val="0"/>
            </a:schemeClr>
          </a:solidFill>
          <a:prstDash val="solid"/>
          <a:round/>
          <a:headEnd type="none" w="med" len="med"/>
          <a:tailEnd type="none" w="med" len="med"/>
        </a:ln>
      </dgm:spPr>
      <dgm:t>
        <a:bodyPr/>
        <a:lstStyle/>
        <a:p>
          <a:endParaRPr lang="en-US" sz="2300"/>
        </a:p>
      </dgm:t>
    </dgm:pt>
    <dgm:pt modelId="{29CAD89E-84C4-B94F-B3AC-CF15344ADB01}" type="sibTrans" cxnId="{9DBCD947-BE01-2843-BC5F-72C61107CF51}">
      <dgm:prSet/>
      <dgm:spPr/>
      <dgm:t>
        <a:bodyPr/>
        <a:lstStyle/>
        <a:p>
          <a:endParaRPr lang="en-US"/>
        </a:p>
      </dgm:t>
    </dgm:pt>
    <dgm:pt modelId="{B3B87168-CB6A-CE45-B158-1AD062B21ACC}">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3600" dirty="0" smtClean="0"/>
            <a:t>AI</a:t>
          </a:r>
        </a:p>
        <a:p>
          <a:r>
            <a:rPr lang="en-US" sz="2600" dirty="0" smtClean="0"/>
            <a:t>Automation</a:t>
          </a:r>
        </a:p>
        <a:p>
          <a:r>
            <a:rPr lang="en-US" sz="2600" dirty="0" smtClean="0"/>
            <a:t>Computers Decide</a:t>
          </a:r>
          <a:endParaRPr lang="en-US" sz="2600" dirty="0"/>
        </a:p>
      </dgm:t>
    </dgm:pt>
    <dgm:pt modelId="{784E616B-0B52-2A42-B23D-4701D08542C5}" type="parTrans" cxnId="{B16D3AB9-9BA1-EE47-8081-1C8467F42575}">
      <dgm:prSet/>
      <dgm:spPr>
        <a:ln w="73025" cap="rnd" cmpd="sng" algn="ctr">
          <a:solidFill>
            <a:schemeClr val="accent3">
              <a:hueOff val="0"/>
              <a:satOff val="0"/>
              <a:lumOff val="0"/>
            </a:schemeClr>
          </a:solidFill>
          <a:prstDash val="solid"/>
          <a:round/>
          <a:headEnd type="none" w="med" len="med"/>
          <a:tailEnd type="none" w="med" len="med"/>
        </a:ln>
      </dgm:spPr>
      <dgm:t>
        <a:bodyPr/>
        <a:lstStyle/>
        <a:p>
          <a:endParaRPr lang="en-US"/>
        </a:p>
      </dgm:t>
    </dgm:pt>
    <dgm:pt modelId="{5CBEEF9E-A3C8-F94F-83C3-1AC4359C63A5}" type="sibTrans" cxnId="{B16D3AB9-9BA1-EE47-8081-1C8467F42575}">
      <dgm:prSet/>
      <dgm:spPr/>
      <dgm:t>
        <a:bodyPr/>
        <a:lstStyle/>
        <a:p>
          <a:endParaRPr lang="en-US"/>
        </a:p>
      </dgm:t>
    </dgm:pt>
    <dgm:pt modelId="{93647534-0CEC-DA42-BA6A-41801FC2741F}">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smtClean="0"/>
            <a:t>Where are we at as Humans?</a:t>
          </a:r>
          <a:endParaRPr lang="en-US" dirty="0"/>
        </a:p>
      </dgm:t>
    </dgm:pt>
    <dgm:pt modelId="{F79200F5-3016-9A42-BD1A-E3084864E78E}" type="sibTrans" cxnId="{B5B697D4-7693-2241-B633-9547C39DE9E7}">
      <dgm:prSet/>
      <dgm:spPr/>
      <dgm:t>
        <a:bodyPr/>
        <a:lstStyle/>
        <a:p>
          <a:endParaRPr lang="en-US"/>
        </a:p>
      </dgm:t>
    </dgm:pt>
    <dgm:pt modelId="{2E76D494-58FA-E34E-92A8-1881404AC195}" type="parTrans" cxnId="{B5B697D4-7693-2241-B633-9547C39DE9E7}">
      <dgm:prSet/>
      <dgm:spPr>
        <a:ln w="73025" cap="rnd" cmpd="sng" algn="ctr">
          <a:solidFill>
            <a:schemeClr val="accent3">
              <a:hueOff val="0"/>
              <a:satOff val="0"/>
              <a:lumOff val="0"/>
            </a:schemeClr>
          </a:solidFill>
          <a:prstDash val="solid"/>
          <a:round/>
          <a:headEnd type="none" w="med" len="med"/>
          <a:tailEnd type="none" w="med" len="med"/>
        </a:ln>
      </dgm:spPr>
      <dgm:t>
        <a:bodyPr/>
        <a:lstStyle/>
        <a:p>
          <a:endParaRPr lang="en-US"/>
        </a:p>
      </dgm:t>
    </dgm:pt>
    <dgm:pt modelId="{347F15E3-08E1-CF41-B610-80B795B52197}" type="pres">
      <dgm:prSet presAssocID="{58DE4404-9382-D848-9AFB-C285C6E2050B}" presName="Name0" presStyleCnt="0">
        <dgm:presLayoutVars>
          <dgm:chMax val="1"/>
          <dgm:chPref val="1"/>
          <dgm:dir/>
          <dgm:animOne val="branch"/>
          <dgm:animLvl val="lvl"/>
        </dgm:presLayoutVars>
      </dgm:prSet>
      <dgm:spPr/>
      <dgm:t>
        <a:bodyPr/>
        <a:lstStyle/>
        <a:p>
          <a:endParaRPr lang="en-US"/>
        </a:p>
      </dgm:t>
    </dgm:pt>
    <dgm:pt modelId="{766976CD-FB30-2049-9986-72A684CB7A0D}" type="pres">
      <dgm:prSet presAssocID="{A96473CC-3C30-2848-947A-D95F80D30276}" presName="singleCycle" presStyleCnt="0"/>
      <dgm:spPr/>
      <dgm:t>
        <a:bodyPr/>
        <a:lstStyle/>
        <a:p>
          <a:endParaRPr lang="en-US"/>
        </a:p>
      </dgm:t>
    </dgm:pt>
    <dgm:pt modelId="{963AEBA7-84E4-554C-A7B2-46B7B05F1BF4}" type="pres">
      <dgm:prSet presAssocID="{A96473CC-3C30-2848-947A-D95F80D30276}" presName="singleCenter" presStyleLbl="node1" presStyleIdx="0" presStyleCnt="4" custScaleX="112357" custScaleY="39746" custLinFactNeighborX="-1110" custLinFactNeighborY="-11050">
        <dgm:presLayoutVars>
          <dgm:chMax val="7"/>
          <dgm:chPref val="7"/>
        </dgm:presLayoutVars>
      </dgm:prSet>
      <dgm:spPr/>
      <dgm:t>
        <a:bodyPr/>
        <a:lstStyle/>
        <a:p>
          <a:endParaRPr lang="en-US"/>
        </a:p>
      </dgm:t>
    </dgm:pt>
    <dgm:pt modelId="{75E933C2-18F6-9F45-881A-6B10D3FF18D8}" type="pres">
      <dgm:prSet presAssocID="{2E76D494-58FA-E34E-92A8-1881404AC195}" presName="Name56" presStyleLbl="parChTrans1D2" presStyleIdx="0" presStyleCnt="3"/>
      <dgm:spPr/>
      <dgm:t>
        <a:bodyPr/>
        <a:lstStyle/>
        <a:p>
          <a:endParaRPr lang="en-US"/>
        </a:p>
      </dgm:t>
    </dgm:pt>
    <dgm:pt modelId="{8C2B886F-BA0A-3141-925A-286A0C252E4E}" type="pres">
      <dgm:prSet presAssocID="{93647534-0CEC-DA42-BA6A-41801FC2741F}" presName="text0" presStyleLbl="node1" presStyleIdx="1" presStyleCnt="4" custScaleX="374151" custRadScaleRad="84254" custRadScaleInc="-2517">
        <dgm:presLayoutVars>
          <dgm:bulletEnabled val="1"/>
        </dgm:presLayoutVars>
      </dgm:prSet>
      <dgm:spPr/>
      <dgm:t>
        <a:bodyPr/>
        <a:lstStyle/>
        <a:p>
          <a:endParaRPr lang="en-US"/>
        </a:p>
      </dgm:t>
    </dgm:pt>
    <dgm:pt modelId="{FDAF1958-7343-9245-8455-B5B15EE349F7}" type="pres">
      <dgm:prSet presAssocID="{7C27A723-B99D-7845-BB5B-E41817EC3AF8}" presName="Name56" presStyleLbl="parChTrans1D2" presStyleIdx="1" presStyleCnt="3"/>
      <dgm:spPr/>
      <dgm:t>
        <a:bodyPr/>
        <a:lstStyle/>
        <a:p>
          <a:endParaRPr lang="en-US"/>
        </a:p>
      </dgm:t>
    </dgm:pt>
    <dgm:pt modelId="{F390AF9F-2603-1F45-A637-42BA5FAA107B}" type="pres">
      <dgm:prSet presAssocID="{D59582B8-68EC-6448-93C0-4C0763EA3A9E}" presName="text0" presStyleLbl="node1" presStyleIdx="2" presStyleCnt="4" custScaleX="242865" custScaleY="238115">
        <dgm:presLayoutVars>
          <dgm:bulletEnabled val="1"/>
        </dgm:presLayoutVars>
      </dgm:prSet>
      <dgm:spPr/>
      <dgm:t>
        <a:bodyPr/>
        <a:lstStyle/>
        <a:p>
          <a:endParaRPr lang="en-US"/>
        </a:p>
      </dgm:t>
    </dgm:pt>
    <dgm:pt modelId="{058BB34A-759D-B143-9581-C41BAA5FD28A}" type="pres">
      <dgm:prSet presAssocID="{784E616B-0B52-2A42-B23D-4701D08542C5}" presName="Name56" presStyleLbl="parChTrans1D2" presStyleIdx="2" presStyleCnt="3"/>
      <dgm:spPr/>
      <dgm:t>
        <a:bodyPr/>
        <a:lstStyle/>
        <a:p>
          <a:endParaRPr lang="en-US"/>
        </a:p>
      </dgm:t>
    </dgm:pt>
    <dgm:pt modelId="{BE97690B-A54C-9F4F-BFAE-20D8115C4148}" type="pres">
      <dgm:prSet presAssocID="{B3B87168-CB6A-CE45-B158-1AD062B21ACC}" presName="text0" presStyleLbl="node1" presStyleIdx="3" presStyleCnt="4" custScaleX="232700" custScaleY="245245" custRadScaleRad="101640" custRadScaleInc="5323">
        <dgm:presLayoutVars>
          <dgm:bulletEnabled val="1"/>
        </dgm:presLayoutVars>
      </dgm:prSet>
      <dgm:spPr/>
      <dgm:t>
        <a:bodyPr/>
        <a:lstStyle/>
        <a:p>
          <a:endParaRPr lang="en-US"/>
        </a:p>
      </dgm:t>
    </dgm:pt>
  </dgm:ptLst>
  <dgm:cxnLst>
    <dgm:cxn modelId="{2E15C725-366D-284C-A17B-650C1ED2D4D2}" type="presOf" srcId="{B3B87168-CB6A-CE45-B158-1AD062B21ACC}" destId="{BE97690B-A54C-9F4F-BFAE-20D8115C4148}" srcOrd="0" destOrd="0" presId="urn:microsoft.com/office/officeart/2008/layout/RadialCluster"/>
    <dgm:cxn modelId="{E199C87F-D3E4-334F-92E1-1F68A31C3979}" type="presOf" srcId="{2E76D494-58FA-E34E-92A8-1881404AC195}" destId="{75E933C2-18F6-9F45-881A-6B10D3FF18D8}" srcOrd="0" destOrd="0" presId="urn:microsoft.com/office/officeart/2008/layout/RadialCluster"/>
    <dgm:cxn modelId="{CB81A369-1915-CA4B-AB60-637004E364BD}" type="presOf" srcId="{D59582B8-68EC-6448-93C0-4C0763EA3A9E}" destId="{F390AF9F-2603-1F45-A637-42BA5FAA107B}" srcOrd="0" destOrd="0" presId="urn:microsoft.com/office/officeart/2008/layout/RadialCluster"/>
    <dgm:cxn modelId="{B42FDFF2-02EE-5241-9032-6514F4911C33}" type="presOf" srcId="{93647534-0CEC-DA42-BA6A-41801FC2741F}" destId="{8C2B886F-BA0A-3141-925A-286A0C252E4E}" srcOrd="0" destOrd="0" presId="urn:microsoft.com/office/officeart/2008/layout/RadialCluster"/>
    <dgm:cxn modelId="{B5B697D4-7693-2241-B633-9547C39DE9E7}" srcId="{A96473CC-3C30-2848-947A-D95F80D30276}" destId="{93647534-0CEC-DA42-BA6A-41801FC2741F}" srcOrd="0" destOrd="0" parTransId="{2E76D494-58FA-E34E-92A8-1881404AC195}" sibTransId="{F79200F5-3016-9A42-BD1A-E3084864E78E}"/>
    <dgm:cxn modelId="{F1A4A446-ADF3-064C-9ADB-A218386D8D1D}" type="presOf" srcId="{7C27A723-B99D-7845-BB5B-E41817EC3AF8}" destId="{FDAF1958-7343-9245-8455-B5B15EE349F7}" srcOrd="0" destOrd="0" presId="urn:microsoft.com/office/officeart/2008/layout/RadialCluster"/>
    <dgm:cxn modelId="{EE8A8B45-B0F7-D644-975F-14995C85F59E}" type="presOf" srcId="{784E616B-0B52-2A42-B23D-4701D08542C5}" destId="{058BB34A-759D-B143-9581-C41BAA5FD28A}" srcOrd="0" destOrd="0" presId="urn:microsoft.com/office/officeart/2008/layout/RadialCluster"/>
    <dgm:cxn modelId="{B16D3AB9-9BA1-EE47-8081-1C8467F42575}" srcId="{A96473CC-3C30-2848-947A-D95F80D30276}" destId="{B3B87168-CB6A-CE45-B158-1AD062B21ACC}" srcOrd="2" destOrd="0" parTransId="{784E616B-0B52-2A42-B23D-4701D08542C5}" sibTransId="{5CBEEF9E-A3C8-F94F-83C3-1AC4359C63A5}"/>
    <dgm:cxn modelId="{9DBCD947-BE01-2843-BC5F-72C61107CF51}" srcId="{A96473CC-3C30-2848-947A-D95F80D30276}" destId="{D59582B8-68EC-6448-93C0-4C0763EA3A9E}" srcOrd="1" destOrd="0" parTransId="{7C27A723-B99D-7845-BB5B-E41817EC3AF8}" sibTransId="{29CAD89E-84C4-B94F-B3AC-CF15344ADB01}"/>
    <dgm:cxn modelId="{9E8F944E-62D3-D94C-ABE6-E781D81E6A1D}" type="presOf" srcId="{58DE4404-9382-D848-9AFB-C285C6E2050B}" destId="{347F15E3-08E1-CF41-B610-80B795B52197}" srcOrd="0" destOrd="0" presId="urn:microsoft.com/office/officeart/2008/layout/RadialCluster"/>
    <dgm:cxn modelId="{13D1D278-A4A6-3D47-B63A-4D2A567445F3}" type="presOf" srcId="{A96473CC-3C30-2848-947A-D95F80D30276}" destId="{963AEBA7-84E4-554C-A7B2-46B7B05F1BF4}" srcOrd="0" destOrd="0" presId="urn:microsoft.com/office/officeart/2008/layout/RadialCluster"/>
    <dgm:cxn modelId="{83A60255-44A7-B84C-BDD6-714C28742E5B}" srcId="{58DE4404-9382-D848-9AFB-C285C6E2050B}" destId="{A96473CC-3C30-2848-947A-D95F80D30276}" srcOrd="0" destOrd="0" parTransId="{4B686626-A8D7-5947-B884-F0FC7E6BC010}" sibTransId="{EF13BCB3-7203-A945-BA74-A494C9857C30}"/>
    <dgm:cxn modelId="{4A5784DC-C45F-A041-BD44-DDEAD4EAE172}" type="presParOf" srcId="{347F15E3-08E1-CF41-B610-80B795B52197}" destId="{766976CD-FB30-2049-9986-72A684CB7A0D}" srcOrd="0" destOrd="0" presId="urn:microsoft.com/office/officeart/2008/layout/RadialCluster"/>
    <dgm:cxn modelId="{650EF9B6-E6F1-364F-A4E5-09A612E6A231}" type="presParOf" srcId="{766976CD-FB30-2049-9986-72A684CB7A0D}" destId="{963AEBA7-84E4-554C-A7B2-46B7B05F1BF4}" srcOrd="0" destOrd="0" presId="urn:microsoft.com/office/officeart/2008/layout/RadialCluster"/>
    <dgm:cxn modelId="{A1BFED09-5E3C-3042-B7BC-C490AE11CE1A}" type="presParOf" srcId="{766976CD-FB30-2049-9986-72A684CB7A0D}" destId="{75E933C2-18F6-9F45-881A-6B10D3FF18D8}" srcOrd="1" destOrd="0" presId="urn:microsoft.com/office/officeart/2008/layout/RadialCluster"/>
    <dgm:cxn modelId="{BDF886CD-2D98-504D-8699-23C23AD3A4EE}" type="presParOf" srcId="{766976CD-FB30-2049-9986-72A684CB7A0D}" destId="{8C2B886F-BA0A-3141-925A-286A0C252E4E}" srcOrd="2" destOrd="0" presId="urn:microsoft.com/office/officeart/2008/layout/RadialCluster"/>
    <dgm:cxn modelId="{6D70CB33-CAEA-D549-95E3-F3AEC652D095}" type="presParOf" srcId="{766976CD-FB30-2049-9986-72A684CB7A0D}" destId="{FDAF1958-7343-9245-8455-B5B15EE349F7}" srcOrd="3" destOrd="0" presId="urn:microsoft.com/office/officeart/2008/layout/RadialCluster"/>
    <dgm:cxn modelId="{A0F07BA5-4229-A34D-A267-D553EBA7BC6F}" type="presParOf" srcId="{766976CD-FB30-2049-9986-72A684CB7A0D}" destId="{F390AF9F-2603-1F45-A637-42BA5FAA107B}" srcOrd="4" destOrd="0" presId="urn:microsoft.com/office/officeart/2008/layout/RadialCluster"/>
    <dgm:cxn modelId="{317B7D77-BE2B-C74B-BCFC-0752A7D73BEA}" type="presParOf" srcId="{766976CD-FB30-2049-9986-72A684CB7A0D}" destId="{058BB34A-759D-B143-9581-C41BAA5FD28A}" srcOrd="5" destOrd="0" presId="urn:microsoft.com/office/officeart/2008/layout/RadialCluster"/>
    <dgm:cxn modelId="{01A9EDDD-B03D-A449-9A68-8A72CA4C6BF9}" type="presParOf" srcId="{766976CD-FB30-2049-9986-72A684CB7A0D}" destId="{BE97690B-A54C-9F4F-BFAE-20D8115C4148}"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DE4404-9382-D848-9AFB-C285C6E2050B}" type="doc">
      <dgm:prSet loTypeId="urn:microsoft.com/office/officeart/2008/layout/RadialCluster" loCatId="" qsTypeId="urn:microsoft.com/office/officeart/2005/8/quickstyle/simple1" qsCatId="simple" csTypeId="urn:microsoft.com/office/officeart/2005/8/colors/colorful2" csCatId="colorful" phldr="1"/>
      <dgm:spPr/>
      <dgm:t>
        <a:bodyPr/>
        <a:lstStyle/>
        <a:p>
          <a:endParaRPr lang="en-US"/>
        </a:p>
      </dgm:t>
    </dgm:pt>
    <dgm:pt modelId="{A96473CC-3C30-2848-947A-D95F80D30276}">
      <dgm:prSet phldrT="[Text]">
        <dgm:style>
          <a:lnRef idx="1">
            <a:schemeClr val="accent2"/>
          </a:lnRef>
          <a:fillRef idx="3">
            <a:schemeClr val="accent2"/>
          </a:fillRef>
          <a:effectRef idx="2">
            <a:schemeClr val="accent2"/>
          </a:effectRef>
          <a:fontRef idx="minor">
            <a:schemeClr val="lt1"/>
          </a:fontRef>
        </dgm:style>
      </dgm:prSet>
      <dgm:spPr/>
      <dgm:t>
        <a:bodyPr/>
        <a:lstStyle/>
        <a:p>
          <a:r>
            <a:rPr lang="en-US" dirty="0" smtClean="0"/>
            <a:t>eLearning </a:t>
          </a:r>
          <a:r>
            <a:rPr lang="en-US" dirty="0" err="1" smtClean="0"/>
            <a:t>CrossRoad</a:t>
          </a:r>
          <a:endParaRPr lang="en-US" dirty="0"/>
        </a:p>
      </dgm:t>
    </dgm:pt>
    <dgm:pt modelId="{4B686626-A8D7-5947-B884-F0FC7E6BC010}" type="parTrans" cxnId="{83A60255-44A7-B84C-BDD6-714C28742E5B}">
      <dgm:prSet/>
      <dgm:spPr/>
      <dgm:t>
        <a:bodyPr/>
        <a:lstStyle/>
        <a:p>
          <a:endParaRPr lang="en-US"/>
        </a:p>
      </dgm:t>
    </dgm:pt>
    <dgm:pt modelId="{EF13BCB3-7203-A945-BA74-A494C9857C30}" type="sibTrans" cxnId="{83A60255-44A7-B84C-BDD6-714C28742E5B}">
      <dgm:prSet/>
      <dgm:spPr/>
      <dgm:t>
        <a:bodyPr/>
        <a:lstStyle/>
        <a:p>
          <a:endParaRPr lang="en-US"/>
        </a:p>
      </dgm:t>
    </dgm:pt>
    <dgm:pt modelId="{D59582B8-68EC-6448-93C0-4C0763EA3A9E}">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en-US" sz="3600" dirty="0" smtClean="0"/>
            <a:t>AHI</a:t>
          </a:r>
        </a:p>
        <a:p>
          <a:r>
            <a:rPr lang="en-US" sz="2700" dirty="0" smtClean="0"/>
            <a:t>Humans Decide </a:t>
          </a:r>
          <a:r>
            <a:rPr lang="en-US" sz="2600" dirty="0" smtClean="0"/>
            <a:t>Collaboration </a:t>
          </a:r>
          <a:r>
            <a:rPr lang="en-US" sz="2700" dirty="0" smtClean="0"/>
            <a:t>Thinking</a:t>
          </a:r>
          <a:endParaRPr lang="en-US" sz="2700" dirty="0"/>
        </a:p>
      </dgm:t>
    </dgm:pt>
    <dgm:pt modelId="{7C27A723-B99D-7845-BB5B-E41817EC3AF8}" type="parTrans" cxnId="{9DBCD947-BE01-2843-BC5F-72C61107CF51}">
      <dgm:prSet/>
      <dgm:spPr>
        <a:ln w="66675" cap="rnd" cmpd="sng" algn="ctr">
          <a:solidFill>
            <a:schemeClr val="accent3">
              <a:hueOff val="0"/>
              <a:satOff val="0"/>
              <a:lumOff val="0"/>
            </a:schemeClr>
          </a:solidFill>
          <a:prstDash val="solid"/>
          <a:round/>
          <a:headEnd type="none" w="med" len="med"/>
          <a:tailEnd type="none" w="med" len="med"/>
        </a:ln>
      </dgm:spPr>
      <dgm:t>
        <a:bodyPr/>
        <a:lstStyle/>
        <a:p>
          <a:endParaRPr lang="en-US" sz="2300"/>
        </a:p>
      </dgm:t>
    </dgm:pt>
    <dgm:pt modelId="{29CAD89E-84C4-B94F-B3AC-CF15344ADB01}" type="sibTrans" cxnId="{9DBCD947-BE01-2843-BC5F-72C61107CF51}">
      <dgm:prSet/>
      <dgm:spPr/>
      <dgm:t>
        <a:bodyPr/>
        <a:lstStyle/>
        <a:p>
          <a:endParaRPr lang="en-US"/>
        </a:p>
      </dgm:t>
    </dgm:pt>
    <dgm:pt modelId="{B3B87168-CB6A-CE45-B158-1AD062B21ACC}">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3600" dirty="0" smtClean="0"/>
            <a:t>AI</a:t>
          </a:r>
        </a:p>
        <a:p>
          <a:r>
            <a:rPr lang="en-US" sz="2600" dirty="0" smtClean="0"/>
            <a:t>Computers Decide </a:t>
          </a:r>
          <a:r>
            <a:rPr lang="en-US" sz="2400" dirty="0" smtClean="0"/>
            <a:t>Individualization </a:t>
          </a:r>
          <a:r>
            <a:rPr lang="en-US" sz="2600" dirty="0" smtClean="0"/>
            <a:t>Memorization</a:t>
          </a:r>
          <a:endParaRPr lang="en-US" sz="2600" dirty="0"/>
        </a:p>
      </dgm:t>
    </dgm:pt>
    <dgm:pt modelId="{784E616B-0B52-2A42-B23D-4701D08542C5}" type="parTrans" cxnId="{B16D3AB9-9BA1-EE47-8081-1C8467F42575}">
      <dgm:prSet/>
      <dgm:spPr>
        <a:ln w="73025" cap="rnd" cmpd="sng" algn="ctr">
          <a:solidFill>
            <a:schemeClr val="accent3">
              <a:hueOff val="0"/>
              <a:satOff val="0"/>
              <a:lumOff val="0"/>
            </a:schemeClr>
          </a:solidFill>
          <a:prstDash val="solid"/>
          <a:round/>
          <a:headEnd type="none" w="med" len="med"/>
          <a:tailEnd type="none" w="med" len="med"/>
        </a:ln>
      </dgm:spPr>
      <dgm:t>
        <a:bodyPr/>
        <a:lstStyle/>
        <a:p>
          <a:endParaRPr lang="en-US"/>
        </a:p>
      </dgm:t>
    </dgm:pt>
    <dgm:pt modelId="{5CBEEF9E-A3C8-F94F-83C3-1AC4359C63A5}" type="sibTrans" cxnId="{B16D3AB9-9BA1-EE47-8081-1C8467F42575}">
      <dgm:prSet/>
      <dgm:spPr/>
      <dgm:t>
        <a:bodyPr/>
        <a:lstStyle/>
        <a:p>
          <a:endParaRPr lang="en-US"/>
        </a:p>
      </dgm:t>
    </dgm:pt>
    <dgm:pt modelId="{93647534-0CEC-DA42-BA6A-41801FC2741F}">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smtClean="0"/>
            <a:t>Where are we at as Teachers?</a:t>
          </a:r>
          <a:endParaRPr lang="en-US" dirty="0"/>
        </a:p>
      </dgm:t>
    </dgm:pt>
    <dgm:pt modelId="{F79200F5-3016-9A42-BD1A-E3084864E78E}" type="sibTrans" cxnId="{B5B697D4-7693-2241-B633-9547C39DE9E7}">
      <dgm:prSet/>
      <dgm:spPr/>
      <dgm:t>
        <a:bodyPr/>
        <a:lstStyle/>
        <a:p>
          <a:endParaRPr lang="en-US"/>
        </a:p>
      </dgm:t>
    </dgm:pt>
    <dgm:pt modelId="{2E76D494-58FA-E34E-92A8-1881404AC195}" type="parTrans" cxnId="{B5B697D4-7693-2241-B633-9547C39DE9E7}">
      <dgm:prSet/>
      <dgm:spPr>
        <a:ln w="73025" cap="rnd" cmpd="sng" algn="ctr">
          <a:solidFill>
            <a:schemeClr val="accent3">
              <a:hueOff val="0"/>
              <a:satOff val="0"/>
              <a:lumOff val="0"/>
            </a:schemeClr>
          </a:solidFill>
          <a:prstDash val="solid"/>
          <a:round/>
          <a:headEnd type="none" w="med" len="med"/>
          <a:tailEnd type="none" w="med" len="med"/>
        </a:ln>
      </dgm:spPr>
      <dgm:t>
        <a:bodyPr/>
        <a:lstStyle/>
        <a:p>
          <a:endParaRPr lang="en-US"/>
        </a:p>
      </dgm:t>
    </dgm:pt>
    <dgm:pt modelId="{347F15E3-08E1-CF41-B610-80B795B52197}" type="pres">
      <dgm:prSet presAssocID="{58DE4404-9382-D848-9AFB-C285C6E2050B}" presName="Name0" presStyleCnt="0">
        <dgm:presLayoutVars>
          <dgm:chMax val="1"/>
          <dgm:chPref val="1"/>
          <dgm:dir/>
          <dgm:animOne val="branch"/>
          <dgm:animLvl val="lvl"/>
        </dgm:presLayoutVars>
      </dgm:prSet>
      <dgm:spPr/>
      <dgm:t>
        <a:bodyPr/>
        <a:lstStyle/>
        <a:p>
          <a:endParaRPr lang="en-US"/>
        </a:p>
      </dgm:t>
    </dgm:pt>
    <dgm:pt modelId="{766976CD-FB30-2049-9986-72A684CB7A0D}" type="pres">
      <dgm:prSet presAssocID="{A96473CC-3C30-2848-947A-D95F80D30276}" presName="singleCycle" presStyleCnt="0"/>
      <dgm:spPr/>
      <dgm:t>
        <a:bodyPr/>
        <a:lstStyle/>
        <a:p>
          <a:endParaRPr lang="en-US"/>
        </a:p>
      </dgm:t>
    </dgm:pt>
    <dgm:pt modelId="{963AEBA7-84E4-554C-A7B2-46B7B05F1BF4}" type="pres">
      <dgm:prSet presAssocID="{A96473CC-3C30-2848-947A-D95F80D30276}" presName="singleCenter" presStyleLbl="node1" presStyleIdx="0" presStyleCnt="4" custScaleY="64734" custLinFactNeighborX="-1110" custLinFactNeighborY="-11050">
        <dgm:presLayoutVars>
          <dgm:chMax val="7"/>
          <dgm:chPref val="7"/>
        </dgm:presLayoutVars>
      </dgm:prSet>
      <dgm:spPr/>
      <dgm:t>
        <a:bodyPr/>
        <a:lstStyle/>
        <a:p>
          <a:endParaRPr lang="en-US"/>
        </a:p>
      </dgm:t>
    </dgm:pt>
    <dgm:pt modelId="{75E933C2-18F6-9F45-881A-6B10D3FF18D8}" type="pres">
      <dgm:prSet presAssocID="{2E76D494-58FA-E34E-92A8-1881404AC195}" presName="Name56" presStyleLbl="parChTrans1D2" presStyleIdx="0" presStyleCnt="3"/>
      <dgm:spPr/>
      <dgm:t>
        <a:bodyPr/>
        <a:lstStyle/>
        <a:p>
          <a:endParaRPr lang="en-US"/>
        </a:p>
      </dgm:t>
    </dgm:pt>
    <dgm:pt modelId="{8C2B886F-BA0A-3141-925A-286A0C252E4E}" type="pres">
      <dgm:prSet presAssocID="{93647534-0CEC-DA42-BA6A-41801FC2741F}" presName="text0" presStyleLbl="node1" presStyleIdx="1" presStyleCnt="4" custScaleX="374151" custRadScaleRad="84254" custRadScaleInc="-2517">
        <dgm:presLayoutVars>
          <dgm:bulletEnabled val="1"/>
        </dgm:presLayoutVars>
      </dgm:prSet>
      <dgm:spPr/>
      <dgm:t>
        <a:bodyPr/>
        <a:lstStyle/>
        <a:p>
          <a:endParaRPr lang="en-US"/>
        </a:p>
      </dgm:t>
    </dgm:pt>
    <dgm:pt modelId="{FDAF1958-7343-9245-8455-B5B15EE349F7}" type="pres">
      <dgm:prSet presAssocID="{7C27A723-B99D-7845-BB5B-E41817EC3AF8}" presName="Name56" presStyleLbl="parChTrans1D2" presStyleIdx="1" presStyleCnt="3"/>
      <dgm:spPr/>
      <dgm:t>
        <a:bodyPr/>
        <a:lstStyle/>
        <a:p>
          <a:endParaRPr lang="en-US"/>
        </a:p>
      </dgm:t>
    </dgm:pt>
    <dgm:pt modelId="{F390AF9F-2603-1F45-A637-42BA5FAA107B}" type="pres">
      <dgm:prSet presAssocID="{D59582B8-68EC-6448-93C0-4C0763EA3A9E}" presName="text0" presStyleLbl="node1" presStyleIdx="2" presStyleCnt="4" custScaleX="212332" custScaleY="224633">
        <dgm:presLayoutVars>
          <dgm:bulletEnabled val="1"/>
        </dgm:presLayoutVars>
      </dgm:prSet>
      <dgm:spPr/>
      <dgm:t>
        <a:bodyPr/>
        <a:lstStyle/>
        <a:p>
          <a:endParaRPr lang="en-US"/>
        </a:p>
      </dgm:t>
    </dgm:pt>
    <dgm:pt modelId="{058BB34A-759D-B143-9581-C41BAA5FD28A}" type="pres">
      <dgm:prSet presAssocID="{784E616B-0B52-2A42-B23D-4701D08542C5}" presName="Name56" presStyleLbl="parChTrans1D2" presStyleIdx="2" presStyleCnt="3"/>
      <dgm:spPr/>
      <dgm:t>
        <a:bodyPr/>
        <a:lstStyle/>
        <a:p>
          <a:endParaRPr lang="en-US"/>
        </a:p>
      </dgm:t>
    </dgm:pt>
    <dgm:pt modelId="{BE97690B-A54C-9F4F-BFAE-20D8115C4148}" type="pres">
      <dgm:prSet presAssocID="{B3B87168-CB6A-CE45-B158-1AD062B21ACC}" presName="text0" presStyleLbl="node1" presStyleIdx="3" presStyleCnt="4" custScaleX="232700" custScaleY="245245" custRadScaleRad="101640" custRadScaleInc="5323">
        <dgm:presLayoutVars>
          <dgm:bulletEnabled val="1"/>
        </dgm:presLayoutVars>
      </dgm:prSet>
      <dgm:spPr/>
      <dgm:t>
        <a:bodyPr/>
        <a:lstStyle/>
        <a:p>
          <a:endParaRPr lang="en-US"/>
        </a:p>
      </dgm:t>
    </dgm:pt>
  </dgm:ptLst>
  <dgm:cxnLst>
    <dgm:cxn modelId="{362EFEF1-831C-4443-A069-7462489DB566}" type="presOf" srcId="{7C27A723-B99D-7845-BB5B-E41817EC3AF8}" destId="{FDAF1958-7343-9245-8455-B5B15EE349F7}" srcOrd="0" destOrd="0" presId="urn:microsoft.com/office/officeart/2008/layout/RadialCluster"/>
    <dgm:cxn modelId="{B5B697D4-7693-2241-B633-9547C39DE9E7}" srcId="{A96473CC-3C30-2848-947A-D95F80D30276}" destId="{93647534-0CEC-DA42-BA6A-41801FC2741F}" srcOrd="0" destOrd="0" parTransId="{2E76D494-58FA-E34E-92A8-1881404AC195}" sibTransId="{F79200F5-3016-9A42-BD1A-E3084864E78E}"/>
    <dgm:cxn modelId="{4C5FB37B-C49C-A94B-9C3F-05EA3A10B290}" type="presOf" srcId="{58DE4404-9382-D848-9AFB-C285C6E2050B}" destId="{347F15E3-08E1-CF41-B610-80B795B52197}" srcOrd="0" destOrd="0" presId="urn:microsoft.com/office/officeart/2008/layout/RadialCluster"/>
    <dgm:cxn modelId="{B7C29307-159C-F840-BB8B-7B321E7ACC58}" type="presOf" srcId="{93647534-0CEC-DA42-BA6A-41801FC2741F}" destId="{8C2B886F-BA0A-3141-925A-286A0C252E4E}" srcOrd="0" destOrd="0" presId="urn:microsoft.com/office/officeart/2008/layout/RadialCluster"/>
    <dgm:cxn modelId="{569D61BA-C023-7944-9767-FCD52581B279}" type="presOf" srcId="{784E616B-0B52-2A42-B23D-4701D08542C5}" destId="{058BB34A-759D-B143-9581-C41BAA5FD28A}" srcOrd="0" destOrd="0" presId="urn:microsoft.com/office/officeart/2008/layout/RadialCluster"/>
    <dgm:cxn modelId="{5FEFA6F1-FC8A-FC4D-BE20-83639218F4D3}" type="presOf" srcId="{A96473CC-3C30-2848-947A-D95F80D30276}" destId="{963AEBA7-84E4-554C-A7B2-46B7B05F1BF4}" srcOrd="0" destOrd="0" presId="urn:microsoft.com/office/officeart/2008/layout/RadialCluster"/>
    <dgm:cxn modelId="{00452A5B-97EF-284F-BB19-3C790688D218}" type="presOf" srcId="{D59582B8-68EC-6448-93C0-4C0763EA3A9E}" destId="{F390AF9F-2603-1F45-A637-42BA5FAA107B}" srcOrd="0" destOrd="0" presId="urn:microsoft.com/office/officeart/2008/layout/RadialCluster"/>
    <dgm:cxn modelId="{AA357DB9-2917-1040-AE83-721E73FE6406}" type="presOf" srcId="{B3B87168-CB6A-CE45-B158-1AD062B21ACC}" destId="{BE97690B-A54C-9F4F-BFAE-20D8115C4148}" srcOrd="0" destOrd="0" presId="urn:microsoft.com/office/officeart/2008/layout/RadialCluster"/>
    <dgm:cxn modelId="{B16D3AB9-9BA1-EE47-8081-1C8467F42575}" srcId="{A96473CC-3C30-2848-947A-D95F80D30276}" destId="{B3B87168-CB6A-CE45-B158-1AD062B21ACC}" srcOrd="2" destOrd="0" parTransId="{784E616B-0B52-2A42-B23D-4701D08542C5}" sibTransId="{5CBEEF9E-A3C8-F94F-83C3-1AC4359C63A5}"/>
    <dgm:cxn modelId="{9DBCD947-BE01-2843-BC5F-72C61107CF51}" srcId="{A96473CC-3C30-2848-947A-D95F80D30276}" destId="{D59582B8-68EC-6448-93C0-4C0763EA3A9E}" srcOrd="1" destOrd="0" parTransId="{7C27A723-B99D-7845-BB5B-E41817EC3AF8}" sibTransId="{29CAD89E-84C4-B94F-B3AC-CF15344ADB01}"/>
    <dgm:cxn modelId="{89D4CD89-3B3C-E641-9CEB-4DDE5F86AFBC}" type="presOf" srcId="{2E76D494-58FA-E34E-92A8-1881404AC195}" destId="{75E933C2-18F6-9F45-881A-6B10D3FF18D8}" srcOrd="0" destOrd="0" presId="urn:microsoft.com/office/officeart/2008/layout/RadialCluster"/>
    <dgm:cxn modelId="{83A60255-44A7-B84C-BDD6-714C28742E5B}" srcId="{58DE4404-9382-D848-9AFB-C285C6E2050B}" destId="{A96473CC-3C30-2848-947A-D95F80D30276}" srcOrd="0" destOrd="0" parTransId="{4B686626-A8D7-5947-B884-F0FC7E6BC010}" sibTransId="{EF13BCB3-7203-A945-BA74-A494C9857C30}"/>
    <dgm:cxn modelId="{114AA100-516B-B741-87DC-34D6CDCBD47E}" type="presParOf" srcId="{347F15E3-08E1-CF41-B610-80B795B52197}" destId="{766976CD-FB30-2049-9986-72A684CB7A0D}" srcOrd="0" destOrd="0" presId="urn:microsoft.com/office/officeart/2008/layout/RadialCluster"/>
    <dgm:cxn modelId="{89641719-B375-3540-A89D-53E46888746C}" type="presParOf" srcId="{766976CD-FB30-2049-9986-72A684CB7A0D}" destId="{963AEBA7-84E4-554C-A7B2-46B7B05F1BF4}" srcOrd="0" destOrd="0" presId="urn:microsoft.com/office/officeart/2008/layout/RadialCluster"/>
    <dgm:cxn modelId="{02F064EB-C36F-774C-A097-206199CDD3A2}" type="presParOf" srcId="{766976CD-FB30-2049-9986-72A684CB7A0D}" destId="{75E933C2-18F6-9F45-881A-6B10D3FF18D8}" srcOrd="1" destOrd="0" presId="urn:microsoft.com/office/officeart/2008/layout/RadialCluster"/>
    <dgm:cxn modelId="{7BF299C6-81EA-9F43-9255-FD7D8B3FB1E5}" type="presParOf" srcId="{766976CD-FB30-2049-9986-72A684CB7A0D}" destId="{8C2B886F-BA0A-3141-925A-286A0C252E4E}" srcOrd="2" destOrd="0" presId="urn:microsoft.com/office/officeart/2008/layout/RadialCluster"/>
    <dgm:cxn modelId="{ECF6B834-35E3-DC48-B4F3-EDEFBEA8C8E2}" type="presParOf" srcId="{766976CD-FB30-2049-9986-72A684CB7A0D}" destId="{FDAF1958-7343-9245-8455-B5B15EE349F7}" srcOrd="3" destOrd="0" presId="urn:microsoft.com/office/officeart/2008/layout/RadialCluster"/>
    <dgm:cxn modelId="{E4BA80FE-4FAA-6F4D-8362-4F3B38F2E274}" type="presParOf" srcId="{766976CD-FB30-2049-9986-72A684CB7A0D}" destId="{F390AF9F-2603-1F45-A637-42BA5FAA107B}" srcOrd="4" destOrd="0" presId="urn:microsoft.com/office/officeart/2008/layout/RadialCluster"/>
    <dgm:cxn modelId="{28B06473-F783-2C40-9F5B-8971CF970EB0}" type="presParOf" srcId="{766976CD-FB30-2049-9986-72A684CB7A0D}" destId="{058BB34A-759D-B143-9581-C41BAA5FD28A}" srcOrd="5" destOrd="0" presId="urn:microsoft.com/office/officeart/2008/layout/RadialCluster"/>
    <dgm:cxn modelId="{88082570-39BC-BF47-B9F5-A8ABC63937F3}" type="presParOf" srcId="{766976CD-FB30-2049-9986-72A684CB7A0D}" destId="{BE97690B-A54C-9F4F-BFAE-20D8115C4148}"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AEBA7-84E4-554C-A7B2-46B7B05F1BF4}">
      <dsp:nvSpPr>
        <dsp:cNvPr id="0" name=""/>
        <dsp:cNvSpPr/>
      </dsp:nvSpPr>
      <dsp:spPr>
        <a:xfrm>
          <a:off x="3050901" y="2203071"/>
          <a:ext cx="1950274" cy="689904"/>
        </a:xfrm>
        <a:prstGeom prst="roundRect">
          <a:avLst/>
        </a:prstGeom>
        <a:gradFill rotWithShape="1">
          <a:gsLst>
            <a:gs pos="0">
              <a:schemeClr val="accent2">
                <a:tint val="96000"/>
                <a:lumMod val="100000"/>
              </a:schemeClr>
            </a:gs>
            <a:gs pos="78000">
              <a:schemeClr val="accent2">
                <a:shade val="94000"/>
                <a:lumMod val="94000"/>
              </a:schemeClr>
            </a:gs>
          </a:gsLst>
          <a:lin ang="5400000" scaled="0"/>
        </a:gradFill>
        <a:ln w="12700" cap="rnd" cmpd="sng" algn="ctr">
          <a:solidFill>
            <a:schemeClr val="accent2"/>
          </a:solidFill>
          <a:prstDash val="solid"/>
        </a:ln>
        <a:effectLst>
          <a:outerShdw blurRad="38100" dist="254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en-US" sz="3100" kern="1200" dirty="0" err="1" smtClean="0"/>
            <a:t>CrossRoad</a:t>
          </a:r>
          <a:endParaRPr lang="en-US" sz="3100" kern="1200" dirty="0"/>
        </a:p>
      </dsp:txBody>
      <dsp:txXfrm>
        <a:off x="3084579" y="2236749"/>
        <a:ext cx="1882918" cy="622548"/>
      </dsp:txXfrm>
    </dsp:sp>
    <dsp:sp modelId="{75E933C2-18F6-9F45-881A-6B10D3FF18D8}">
      <dsp:nvSpPr>
        <dsp:cNvPr id="0" name=""/>
        <dsp:cNvSpPr/>
      </dsp:nvSpPr>
      <dsp:spPr>
        <a:xfrm rot="16199972">
          <a:off x="3660832" y="1837870"/>
          <a:ext cx="730401" cy="0"/>
        </a:xfrm>
        <a:custGeom>
          <a:avLst/>
          <a:gdLst/>
          <a:ahLst/>
          <a:cxnLst/>
          <a:rect l="0" t="0" r="0" b="0"/>
          <a:pathLst>
            <a:path>
              <a:moveTo>
                <a:pt x="0" y="0"/>
              </a:moveTo>
              <a:lnTo>
                <a:pt x="730401" y="0"/>
              </a:lnTo>
            </a:path>
          </a:pathLst>
        </a:custGeom>
        <a:noFill/>
        <a:ln w="73025" cap="rnd" cmpd="sng" algn="ctr">
          <a:solidFill>
            <a:schemeClr val="accent3">
              <a:hueOff val="0"/>
              <a:satOff val="0"/>
              <a:lumOff val="0"/>
            </a:schemeClr>
          </a:solidFill>
          <a:prstDash val="solid"/>
          <a:round/>
          <a:headEnd type="none" w="med" len="med"/>
          <a:tailEnd type="none" w="med" len="med"/>
        </a:ln>
        <a:effectLst/>
      </dsp:spPr>
      <dsp:style>
        <a:lnRef idx="2">
          <a:scrgbClr r="0" g="0" b="0"/>
        </a:lnRef>
        <a:fillRef idx="0">
          <a:scrgbClr r="0" g="0" b="0"/>
        </a:fillRef>
        <a:effectRef idx="0">
          <a:scrgbClr r="0" g="0" b="0"/>
        </a:effectRef>
        <a:fontRef idx="minor"/>
      </dsp:style>
    </dsp:sp>
    <dsp:sp modelId="{8C2B886F-BA0A-3141-925A-286A0C252E4E}">
      <dsp:nvSpPr>
        <dsp:cNvPr id="0" name=""/>
        <dsp:cNvSpPr/>
      </dsp:nvSpPr>
      <dsp:spPr>
        <a:xfrm>
          <a:off x="1850384" y="309694"/>
          <a:ext cx="4351282" cy="1162974"/>
        </a:xfrm>
        <a:prstGeom prst="roundRect">
          <a:avLst/>
        </a:prstGeom>
        <a:gradFill rotWithShape="1">
          <a:gsLst>
            <a:gs pos="0">
              <a:schemeClr val="accent1">
                <a:tint val="96000"/>
                <a:lumMod val="100000"/>
              </a:schemeClr>
            </a:gs>
            <a:gs pos="78000">
              <a:schemeClr val="accent1">
                <a:shade val="94000"/>
                <a:lumMod val="94000"/>
              </a:schemeClr>
            </a:gs>
          </a:gsLst>
          <a:lin ang="5400000" scaled="0"/>
        </a:gradFill>
        <a:ln w="12700" cap="rnd" cmpd="sng" algn="ctr">
          <a:solidFill>
            <a:schemeClr val="accent1"/>
          </a:solidFill>
          <a:prstDash val="solid"/>
        </a:ln>
        <a:effectLst>
          <a:outerShdw blurRad="38100" dist="254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en-US" sz="3000" kern="1200" dirty="0" smtClean="0"/>
            <a:t>Where are we at as Humans?</a:t>
          </a:r>
          <a:endParaRPr lang="en-US" sz="3000" kern="1200" dirty="0"/>
        </a:p>
      </dsp:txBody>
      <dsp:txXfrm>
        <a:off x="1907156" y="366466"/>
        <a:ext cx="4237738" cy="1049430"/>
      </dsp:txXfrm>
    </dsp:sp>
    <dsp:sp modelId="{FDAF1958-7343-9245-8455-B5B15EE349F7}">
      <dsp:nvSpPr>
        <dsp:cNvPr id="0" name=""/>
        <dsp:cNvSpPr/>
      </dsp:nvSpPr>
      <dsp:spPr>
        <a:xfrm rot="2344038">
          <a:off x="4374440" y="3108763"/>
          <a:ext cx="684786" cy="0"/>
        </a:xfrm>
        <a:custGeom>
          <a:avLst/>
          <a:gdLst/>
          <a:ahLst/>
          <a:cxnLst/>
          <a:rect l="0" t="0" r="0" b="0"/>
          <a:pathLst>
            <a:path>
              <a:moveTo>
                <a:pt x="0" y="0"/>
              </a:moveTo>
              <a:lnTo>
                <a:pt x="684786" y="0"/>
              </a:lnTo>
            </a:path>
          </a:pathLst>
        </a:custGeom>
        <a:noFill/>
        <a:ln w="66675" cap="rnd" cmpd="sng" algn="ctr">
          <a:solidFill>
            <a:schemeClr val="accent3">
              <a:hueOff val="0"/>
              <a:satOff val="0"/>
              <a:lumOff val="0"/>
            </a:schemeClr>
          </a:solidFill>
          <a:prstDash val="solid"/>
          <a:round/>
          <a:headEnd type="none" w="med" len="med"/>
          <a:tailEnd type="none" w="med" len="med"/>
        </a:ln>
        <a:effectLst/>
      </dsp:spPr>
      <dsp:style>
        <a:lnRef idx="2">
          <a:scrgbClr r="0" g="0" b="0"/>
        </a:lnRef>
        <a:fillRef idx="0">
          <a:scrgbClr r="0" g="0" b="0"/>
        </a:fillRef>
        <a:effectRef idx="0">
          <a:scrgbClr r="0" g="0" b="0"/>
        </a:effectRef>
        <a:fontRef idx="minor"/>
      </dsp:style>
    </dsp:sp>
    <dsp:sp modelId="{F390AF9F-2603-1F45-A637-42BA5FAA107B}">
      <dsp:nvSpPr>
        <dsp:cNvPr id="0" name=""/>
        <dsp:cNvSpPr/>
      </dsp:nvSpPr>
      <dsp:spPr>
        <a:xfrm>
          <a:off x="4982670" y="3086292"/>
          <a:ext cx="2824459" cy="2769217"/>
        </a:xfrm>
        <a:prstGeom prst="roundRect">
          <a:avLst/>
        </a:prstGeom>
        <a:gradFill rotWithShape="1">
          <a:gsLst>
            <a:gs pos="0">
              <a:schemeClr val="accent4">
                <a:tint val="96000"/>
                <a:lumMod val="100000"/>
              </a:schemeClr>
            </a:gs>
            <a:gs pos="78000">
              <a:schemeClr val="accent4">
                <a:shade val="94000"/>
                <a:lumMod val="94000"/>
              </a:schemeClr>
            </a:gs>
          </a:gsLst>
          <a:lin ang="5400000" scaled="0"/>
        </a:gradFill>
        <a:ln w="12700" cap="rnd" cmpd="sng" algn="ctr">
          <a:solidFill>
            <a:schemeClr val="accent4"/>
          </a:solidFill>
          <a:prstDash val="solid"/>
        </a:ln>
        <a:effectLst>
          <a:outerShdw blurRad="38100" dist="254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AHI</a:t>
          </a:r>
        </a:p>
        <a:p>
          <a:pPr lvl="0" algn="ctr" defTabSz="1600200">
            <a:lnSpc>
              <a:spcPct val="90000"/>
            </a:lnSpc>
            <a:spcBef>
              <a:spcPct val="0"/>
            </a:spcBef>
            <a:spcAft>
              <a:spcPct val="35000"/>
            </a:spcAft>
          </a:pPr>
          <a:r>
            <a:rPr lang="en-US" sz="2700" kern="1200" dirty="0" smtClean="0"/>
            <a:t>Knowledge</a:t>
          </a:r>
        </a:p>
        <a:p>
          <a:pPr lvl="0" algn="ctr" defTabSz="1600200">
            <a:lnSpc>
              <a:spcPct val="90000"/>
            </a:lnSpc>
            <a:spcBef>
              <a:spcPct val="0"/>
            </a:spcBef>
            <a:spcAft>
              <a:spcPct val="35000"/>
            </a:spcAft>
          </a:pPr>
          <a:r>
            <a:rPr lang="en-US" sz="2700" kern="1200" dirty="0" smtClean="0"/>
            <a:t>Humans Decide How Computers Act</a:t>
          </a:r>
          <a:endParaRPr lang="en-US" sz="2700" kern="1200" dirty="0"/>
        </a:p>
      </dsp:txBody>
      <dsp:txXfrm>
        <a:off x="5117852" y="3221474"/>
        <a:ext cx="2554095" cy="2498853"/>
      </dsp:txXfrm>
    </dsp:sp>
    <dsp:sp modelId="{058BB34A-759D-B143-9581-C41BAA5FD28A}">
      <dsp:nvSpPr>
        <dsp:cNvPr id="0" name=""/>
        <dsp:cNvSpPr/>
      </dsp:nvSpPr>
      <dsp:spPr>
        <a:xfrm rot="8549254">
          <a:off x="2946275" y="3107049"/>
          <a:ext cx="703109" cy="0"/>
        </a:xfrm>
        <a:custGeom>
          <a:avLst/>
          <a:gdLst/>
          <a:ahLst/>
          <a:cxnLst/>
          <a:rect l="0" t="0" r="0" b="0"/>
          <a:pathLst>
            <a:path>
              <a:moveTo>
                <a:pt x="0" y="0"/>
              </a:moveTo>
              <a:lnTo>
                <a:pt x="703109" y="0"/>
              </a:lnTo>
            </a:path>
          </a:pathLst>
        </a:custGeom>
        <a:noFill/>
        <a:ln w="73025" cap="rnd" cmpd="sng" algn="ctr">
          <a:solidFill>
            <a:schemeClr val="accent3">
              <a:hueOff val="0"/>
              <a:satOff val="0"/>
              <a:lumOff val="0"/>
            </a:schemeClr>
          </a:solidFill>
          <a:prstDash val="solid"/>
          <a:round/>
          <a:headEnd type="none" w="med" len="med"/>
          <a:tailEnd type="none" w="med" len="med"/>
        </a:ln>
        <a:effectLst/>
      </dsp:spPr>
      <dsp:style>
        <a:lnRef idx="2">
          <a:scrgbClr r="0" g="0" b="0"/>
        </a:lnRef>
        <a:fillRef idx="0">
          <a:scrgbClr r="0" g="0" b="0"/>
        </a:fillRef>
        <a:effectRef idx="0">
          <a:scrgbClr r="0" g="0" b="0"/>
        </a:effectRef>
        <a:fontRef idx="minor"/>
      </dsp:style>
    </dsp:sp>
    <dsp:sp modelId="{BE97690B-A54C-9F4F-BFAE-20D8115C4148}">
      <dsp:nvSpPr>
        <dsp:cNvPr id="0" name=""/>
        <dsp:cNvSpPr/>
      </dsp:nvSpPr>
      <dsp:spPr>
        <a:xfrm>
          <a:off x="312726" y="2933806"/>
          <a:ext cx="2706242" cy="2852137"/>
        </a:xfrm>
        <a:prstGeom prst="roundRect">
          <a:avLst/>
        </a:prstGeom>
        <a:gradFill rotWithShape="1">
          <a:gsLst>
            <a:gs pos="0">
              <a:schemeClr val="accent3">
                <a:tint val="96000"/>
                <a:lumMod val="100000"/>
              </a:schemeClr>
            </a:gs>
            <a:gs pos="78000">
              <a:schemeClr val="accent3">
                <a:shade val="94000"/>
                <a:lumMod val="94000"/>
              </a:schemeClr>
            </a:gs>
          </a:gsLst>
          <a:lin ang="5400000" scaled="0"/>
        </a:gradFill>
        <a:ln w="12700" cap="rnd" cmpd="sng" algn="ctr">
          <a:solidFill>
            <a:schemeClr val="accent3"/>
          </a:solidFill>
          <a:prstDash val="solid"/>
        </a:ln>
        <a:effectLst>
          <a:outerShdw blurRad="38100" dist="254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AI</a:t>
          </a:r>
        </a:p>
        <a:p>
          <a:pPr lvl="0" algn="ctr" defTabSz="1600200">
            <a:lnSpc>
              <a:spcPct val="90000"/>
            </a:lnSpc>
            <a:spcBef>
              <a:spcPct val="0"/>
            </a:spcBef>
            <a:spcAft>
              <a:spcPct val="35000"/>
            </a:spcAft>
          </a:pPr>
          <a:r>
            <a:rPr lang="en-US" sz="2600" kern="1200" dirty="0" smtClean="0"/>
            <a:t>Automation</a:t>
          </a:r>
        </a:p>
        <a:p>
          <a:pPr lvl="0" algn="ctr" defTabSz="1600200">
            <a:lnSpc>
              <a:spcPct val="90000"/>
            </a:lnSpc>
            <a:spcBef>
              <a:spcPct val="0"/>
            </a:spcBef>
            <a:spcAft>
              <a:spcPct val="35000"/>
            </a:spcAft>
          </a:pPr>
          <a:r>
            <a:rPr lang="en-US" sz="2600" kern="1200" dirty="0" smtClean="0"/>
            <a:t>Computers Decide</a:t>
          </a:r>
          <a:endParaRPr lang="en-US" sz="2600" kern="1200" dirty="0"/>
        </a:p>
      </dsp:txBody>
      <dsp:txXfrm>
        <a:off x="444834" y="3065914"/>
        <a:ext cx="2442026" cy="2587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AEBA7-84E4-554C-A7B2-46B7B05F1BF4}">
      <dsp:nvSpPr>
        <dsp:cNvPr id="0" name=""/>
        <dsp:cNvSpPr/>
      </dsp:nvSpPr>
      <dsp:spPr>
        <a:xfrm>
          <a:off x="3246919" y="1986202"/>
          <a:ext cx="1735783" cy="1123642"/>
        </a:xfrm>
        <a:prstGeom prst="roundRect">
          <a:avLst/>
        </a:prstGeom>
        <a:gradFill rotWithShape="1">
          <a:gsLst>
            <a:gs pos="0">
              <a:schemeClr val="accent2">
                <a:tint val="96000"/>
                <a:lumMod val="100000"/>
              </a:schemeClr>
            </a:gs>
            <a:gs pos="78000">
              <a:schemeClr val="accent2">
                <a:shade val="94000"/>
                <a:lumMod val="94000"/>
              </a:schemeClr>
            </a:gs>
          </a:gsLst>
          <a:lin ang="5400000" scaled="0"/>
        </a:gradFill>
        <a:ln w="12700" cap="rnd" cmpd="sng" algn="ctr">
          <a:solidFill>
            <a:schemeClr val="accent2"/>
          </a:solidFill>
          <a:prstDash val="solid"/>
        </a:ln>
        <a:effectLst>
          <a:outerShdw blurRad="38100" dist="254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en-US" sz="2700" kern="1200" dirty="0" smtClean="0"/>
            <a:t>eLearning </a:t>
          </a:r>
          <a:r>
            <a:rPr lang="en-US" sz="2700" kern="1200" dirty="0" err="1" smtClean="0"/>
            <a:t>CrossRoad</a:t>
          </a:r>
          <a:endParaRPr lang="en-US" sz="2700" kern="1200" dirty="0"/>
        </a:p>
      </dsp:txBody>
      <dsp:txXfrm>
        <a:off x="3301771" y="2041054"/>
        <a:ext cx="1626079" cy="1013938"/>
      </dsp:txXfrm>
    </dsp:sp>
    <dsp:sp modelId="{75E933C2-18F6-9F45-881A-6B10D3FF18D8}">
      <dsp:nvSpPr>
        <dsp:cNvPr id="0" name=""/>
        <dsp:cNvSpPr/>
      </dsp:nvSpPr>
      <dsp:spPr>
        <a:xfrm rot="16199972">
          <a:off x="3858038" y="1729436"/>
          <a:ext cx="513532" cy="0"/>
        </a:xfrm>
        <a:custGeom>
          <a:avLst/>
          <a:gdLst/>
          <a:ahLst/>
          <a:cxnLst/>
          <a:rect l="0" t="0" r="0" b="0"/>
          <a:pathLst>
            <a:path>
              <a:moveTo>
                <a:pt x="0" y="0"/>
              </a:moveTo>
              <a:lnTo>
                <a:pt x="513532" y="0"/>
              </a:lnTo>
            </a:path>
          </a:pathLst>
        </a:custGeom>
        <a:noFill/>
        <a:ln w="73025" cap="rnd" cmpd="sng" algn="ctr">
          <a:solidFill>
            <a:schemeClr val="accent3">
              <a:hueOff val="0"/>
              <a:satOff val="0"/>
              <a:lumOff val="0"/>
            </a:schemeClr>
          </a:solidFill>
          <a:prstDash val="solid"/>
          <a:round/>
          <a:headEnd type="none" w="med" len="med"/>
          <a:tailEnd type="none" w="med" len="med"/>
        </a:ln>
        <a:effectLst/>
      </dsp:spPr>
      <dsp:style>
        <a:lnRef idx="2">
          <a:scrgbClr r="0" g="0" b="0"/>
        </a:lnRef>
        <a:fillRef idx="0">
          <a:scrgbClr r="0" g="0" b="0"/>
        </a:fillRef>
        <a:effectRef idx="0">
          <a:scrgbClr r="0" g="0" b="0"/>
        </a:effectRef>
        <a:fontRef idx="minor"/>
      </dsp:style>
    </dsp:sp>
    <dsp:sp modelId="{8C2B886F-BA0A-3141-925A-286A0C252E4E}">
      <dsp:nvSpPr>
        <dsp:cNvPr id="0" name=""/>
        <dsp:cNvSpPr/>
      </dsp:nvSpPr>
      <dsp:spPr>
        <a:xfrm>
          <a:off x="1939156" y="309694"/>
          <a:ext cx="4351282" cy="1162974"/>
        </a:xfrm>
        <a:prstGeom prst="roundRect">
          <a:avLst/>
        </a:prstGeom>
        <a:gradFill rotWithShape="1">
          <a:gsLst>
            <a:gs pos="0">
              <a:schemeClr val="accent1">
                <a:tint val="96000"/>
                <a:lumMod val="100000"/>
              </a:schemeClr>
            </a:gs>
            <a:gs pos="78000">
              <a:schemeClr val="accent1">
                <a:shade val="94000"/>
                <a:lumMod val="94000"/>
              </a:schemeClr>
            </a:gs>
          </a:gsLst>
          <a:lin ang="5400000" scaled="0"/>
        </a:gradFill>
        <a:ln w="12700" cap="rnd" cmpd="sng" algn="ctr">
          <a:solidFill>
            <a:schemeClr val="accent1"/>
          </a:solidFill>
          <a:prstDash val="solid"/>
        </a:ln>
        <a:effectLst>
          <a:outerShdw blurRad="38100" dist="254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en-US" sz="3000" kern="1200" dirty="0" smtClean="0"/>
            <a:t>Where are we at as Teachers?</a:t>
          </a:r>
          <a:endParaRPr lang="en-US" sz="3000" kern="1200" dirty="0"/>
        </a:p>
      </dsp:txBody>
      <dsp:txXfrm>
        <a:off x="1995928" y="366466"/>
        <a:ext cx="4237738" cy="1049430"/>
      </dsp:txXfrm>
    </dsp:sp>
    <dsp:sp modelId="{FDAF1958-7343-9245-8455-B5B15EE349F7}">
      <dsp:nvSpPr>
        <dsp:cNvPr id="0" name=""/>
        <dsp:cNvSpPr/>
      </dsp:nvSpPr>
      <dsp:spPr>
        <a:xfrm rot="2344038">
          <a:off x="4743286" y="3289257"/>
          <a:ext cx="569353" cy="0"/>
        </a:xfrm>
        <a:custGeom>
          <a:avLst/>
          <a:gdLst/>
          <a:ahLst/>
          <a:cxnLst/>
          <a:rect l="0" t="0" r="0" b="0"/>
          <a:pathLst>
            <a:path>
              <a:moveTo>
                <a:pt x="0" y="0"/>
              </a:moveTo>
              <a:lnTo>
                <a:pt x="569353" y="0"/>
              </a:lnTo>
            </a:path>
          </a:pathLst>
        </a:custGeom>
        <a:noFill/>
        <a:ln w="66675" cap="rnd" cmpd="sng" algn="ctr">
          <a:solidFill>
            <a:schemeClr val="accent3">
              <a:hueOff val="0"/>
              <a:satOff val="0"/>
              <a:lumOff val="0"/>
            </a:schemeClr>
          </a:solidFill>
          <a:prstDash val="solid"/>
          <a:round/>
          <a:headEnd type="none" w="med" len="med"/>
          <a:tailEnd type="none" w="med" len="med"/>
        </a:ln>
        <a:effectLst/>
      </dsp:spPr>
      <dsp:style>
        <a:lnRef idx="2">
          <a:scrgbClr r="0" g="0" b="0"/>
        </a:lnRef>
        <a:fillRef idx="0">
          <a:scrgbClr r="0" g="0" b="0"/>
        </a:fillRef>
        <a:effectRef idx="0">
          <a:scrgbClr r="0" g="0" b="0"/>
        </a:effectRef>
        <a:fontRef idx="minor"/>
      </dsp:style>
    </dsp:sp>
    <dsp:sp modelId="{F390AF9F-2603-1F45-A637-42BA5FAA107B}">
      <dsp:nvSpPr>
        <dsp:cNvPr id="0" name=""/>
        <dsp:cNvSpPr/>
      </dsp:nvSpPr>
      <dsp:spPr>
        <a:xfrm>
          <a:off x="5248988" y="3164688"/>
          <a:ext cx="2469367" cy="2612425"/>
        </a:xfrm>
        <a:prstGeom prst="roundRect">
          <a:avLst/>
        </a:prstGeom>
        <a:gradFill rotWithShape="1">
          <a:gsLst>
            <a:gs pos="0">
              <a:schemeClr val="accent4">
                <a:tint val="96000"/>
                <a:lumMod val="100000"/>
              </a:schemeClr>
            </a:gs>
            <a:gs pos="78000">
              <a:schemeClr val="accent4">
                <a:shade val="94000"/>
                <a:lumMod val="94000"/>
              </a:schemeClr>
            </a:gs>
          </a:gsLst>
          <a:lin ang="5400000" scaled="0"/>
        </a:gradFill>
        <a:ln w="12700" cap="rnd" cmpd="sng" algn="ctr">
          <a:solidFill>
            <a:schemeClr val="accent4"/>
          </a:solidFill>
          <a:prstDash val="solid"/>
        </a:ln>
        <a:effectLst>
          <a:outerShdw blurRad="38100" dist="254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AHI</a:t>
          </a:r>
        </a:p>
        <a:p>
          <a:pPr lvl="0" algn="ctr" defTabSz="1600200">
            <a:lnSpc>
              <a:spcPct val="90000"/>
            </a:lnSpc>
            <a:spcBef>
              <a:spcPct val="0"/>
            </a:spcBef>
            <a:spcAft>
              <a:spcPct val="35000"/>
            </a:spcAft>
          </a:pPr>
          <a:r>
            <a:rPr lang="en-US" sz="2700" kern="1200" dirty="0" smtClean="0"/>
            <a:t>Humans Decide </a:t>
          </a:r>
          <a:r>
            <a:rPr lang="en-US" sz="2600" kern="1200" dirty="0" smtClean="0"/>
            <a:t>Collaboration </a:t>
          </a:r>
          <a:r>
            <a:rPr lang="en-US" sz="2700" kern="1200" dirty="0" smtClean="0"/>
            <a:t>Thinking</a:t>
          </a:r>
          <a:endParaRPr lang="en-US" sz="2700" kern="1200" dirty="0"/>
        </a:p>
      </dsp:txBody>
      <dsp:txXfrm>
        <a:off x="5369533" y="3285233"/>
        <a:ext cx="2228277" cy="2371335"/>
      </dsp:txXfrm>
    </dsp:sp>
    <dsp:sp modelId="{058BB34A-759D-B143-9581-C41BAA5FD28A}">
      <dsp:nvSpPr>
        <dsp:cNvPr id="0" name=""/>
        <dsp:cNvSpPr/>
      </dsp:nvSpPr>
      <dsp:spPr>
        <a:xfrm rot="8549254">
          <a:off x="3071869" y="3215483"/>
          <a:ext cx="346963" cy="0"/>
        </a:xfrm>
        <a:custGeom>
          <a:avLst/>
          <a:gdLst/>
          <a:ahLst/>
          <a:cxnLst/>
          <a:rect l="0" t="0" r="0" b="0"/>
          <a:pathLst>
            <a:path>
              <a:moveTo>
                <a:pt x="0" y="0"/>
              </a:moveTo>
              <a:lnTo>
                <a:pt x="346963" y="0"/>
              </a:lnTo>
            </a:path>
          </a:pathLst>
        </a:custGeom>
        <a:noFill/>
        <a:ln w="73025" cap="rnd" cmpd="sng" algn="ctr">
          <a:solidFill>
            <a:schemeClr val="accent3">
              <a:hueOff val="0"/>
              <a:satOff val="0"/>
              <a:lumOff val="0"/>
            </a:schemeClr>
          </a:solidFill>
          <a:prstDash val="solid"/>
          <a:round/>
          <a:headEnd type="none" w="med" len="med"/>
          <a:tailEnd type="none" w="med" len="med"/>
        </a:ln>
        <a:effectLst/>
      </dsp:spPr>
      <dsp:style>
        <a:lnRef idx="2">
          <a:scrgbClr r="0" g="0" b="0"/>
        </a:lnRef>
        <a:fillRef idx="0">
          <a:scrgbClr r="0" g="0" b="0"/>
        </a:fillRef>
        <a:effectRef idx="0">
          <a:scrgbClr r="0" g="0" b="0"/>
        </a:effectRef>
        <a:fontRef idx="minor"/>
      </dsp:style>
    </dsp:sp>
    <dsp:sp modelId="{BE97690B-A54C-9F4F-BFAE-20D8115C4148}">
      <dsp:nvSpPr>
        <dsp:cNvPr id="0" name=""/>
        <dsp:cNvSpPr/>
      </dsp:nvSpPr>
      <dsp:spPr>
        <a:xfrm>
          <a:off x="401499" y="2933806"/>
          <a:ext cx="2706242" cy="2852137"/>
        </a:xfrm>
        <a:prstGeom prst="roundRect">
          <a:avLst/>
        </a:prstGeom>
        <a:gradFill rotWithShape="1">
          <a:gsLst>
            <a:gs pos="0">
              <a:schemeClr val="accent3">
                <a:tint val="96000"/>
                <a:lumMod val="100000"/>
              </a:schemeClr>
            </a:gs>
            <a:gs pos="78000">
              <a:schemeClr val="accent3">
                <a:shade val="94000"/>
                <a:lumMod val="94000"/>
              </a:schemeClr>
            </a:gs>
          </a:gsLst>
          <a:lin ang="5400000" scaled="0"/>
        </a:gradFill>
        <a:ln w="12700" cap="rnd" cmpd="sng" algn="ctr">
          <a:solidFill>
            <a:schemeClr val="accent3"/>
          </a:solidFill>
          <a:prstDash val="solid"/>
        </a:ln>
        <a:effectLst>
          <a:outerShdw blurRad="38100" dist="254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AI</a:t>
          </a:r>
        </a:p>
        <a:p>
          <a:pPr lvl="0" algn="ctr" defTabSz="1600200">
            <a:lnSpc>
              <a:spcPct val="90000"/>
            </a:lnSpc>
            <a:spcBef>
              <a:spcPct val="0"/>
            </a:spcBef>
            <a:spcAft>
              <a:spcPct val="35000"/>
            </a:spcAft>
          </a:pPr>
          <a:r>
            <a:rPr lang="en-US" sz="2600" kern="1200" dirty="0" smtClean="0"/>
            <a:t>Computers Decide </a:t>
          </a:r>
          <a:r>
            <a:rPr lang="en-US" sz="2400" kern="1200" dirty="0" smtClean="0"/>
            <a:t>Individualization </a:t>
          </a:r>
          <a:r>
            <a:rPr lang="en-US" sz="2600" kern="1200" dirty="0" smtClean="0"/>
            <a:t>Memorization</a:t>
          </a:r>
          <a:endParaRPr lang="en-US" sz="2600" kern="1200" dirty="0"/>
        </a:p>
      </dsp:txBody>
      <dsp:txXfrm>
        <a:off x="533607" y="3065914"/>
        <a:ext cx="2442026" cy="2587921"/>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70351A-3AA2-944E-9CF4-3BBCC8A958AB}" type="datetimeFigureOut">
              <a:rPr lang="en-US" smtClean="0"/>
              <a:pPr/>
              <a:t>10/18/17</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7277CB-1C15-7D48-B397-901C9EE05F4B}" type="slidenum">
              <a:rPr lang="en-US" smtClean="0"/>
              <a:pPr/>
              <a:t>‹#›</a:t>
            </a:fld>
            <a:endParaRPr lang="en-US"/>
          </a:p>
        </p:txBody>
      </p:sp>
    </p:spTree>
    <p:extLst>
      <p:ext uri="{BB962C8B-B14F-4D97-AF65-F5344CB8AC3E}">
        <p14:creationId xmlns:p14="http://schemas.microsoft.com/office/powerpoint/2010/main" val="120589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CE329C-FD8E-DE41-A4F9-53284A0030C6}" type="datetimeFigureOut">
              <a:rPr lang="en-US" smtClean="0"/>
              <a:pPr/>
              <a:t>10/18/17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B771EE-AA65-1F4B-8745-42DE841DA44D}" type="slidenum">
              <a:rPr lang="en-US" smtClean="0"/>
              <a:pPr/>
              <a:t>‹#›</a:t>
            </a:fld>
            <a:endParaRPr lang="en-US"/>
          </a:p>
        </p:txBody>
      </p:sp>
    </p:spTree>
    <p:extLst>
      <p:ext uri="{BB962C8B-B14F-4D97-AF65-F5344CB8AC3E}">
        <p14:creationId xmlns:p14="http://schemas.microsoft.com/office/powerpoint/2010/main" val="10812682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B771EE-AA65-1F4B-8745-42DE841DA44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smtClean="0"/>
              <a:t>POST TYPE BY GENDER</a:t>
            </a:r>
          </a:p>
          <a:p>
            <a:endParaRPr lang="en-CA" sz="1200" b="0" u="sng" dirty="0" smtClean="0"/>
          </a:p>
          <a:p>
            <a:r>
              <a:rPr lang="en-CA" sz="1200" b="0" u="sng" dirty="0" smtClean="0"/>
              <a:t>Comments</a:t>
            </a:r>
          </a:p>
          <a:p>
            <a:r>
              <a:rPr lang="en-CA" sz="1200" b="0" u="none" dirty="0" smtClean="0"/>
              <a:t>I</a:t>
            </a:r>
            <a:r>
              <a:rPr lang="en-CA" sz="1200" b="0" u="none" baseline="0" dirty="0" smtClean="0"/>
              <a:t> thought this would be an interesting way to look at the data. I originally thought women would have replied more to others, engaging in a sort of IC throughout the process (because women are supposedly more social). I was WRONG.</a:t>
            </a:r>
          </a:p>
          <a:p>
            <a:endParaRPr lang="en-CA" sz="1200" b="0" u="none" baseline="0" dirty="0" smtClean="0"/>
          </a:p>
          <a:p>
            <a:r>
              <a:rPr lang="en-CA" sz="1200" b="0" u="none" baseline="0" dirty="0" smtClean="0"/>
              <a:t>Females replied to others in the early stages of the process (ICE and IG). Males engaged in IO much more than females, suggesting they worked harder to organize information in order to lead the way for IC. </a:t>
            </a:r>
          </a:p>
          <a:p>
            <a:endParaRPr lang="en-CA" sz="1200" b="0" u="none" baseline="0" dirty="0" smtClean="0"/>
          </a:p>
          <a:p>
            <a:r>
              <a:rPr lang="en-CA" sz="1200" b="1" dirty="0" smtClean="0"/>
              <a:t>POST TYPE BY STUDENT:</a:t>
            </a:r>
          </a:p>
          <a:p>
            <a:endParaRPr lang="en-CA" sz="1200" b="0" u="none" baseline="0" dirty="0" smtClean="0"/>
          </a:p>
          <a:p>
            <a:r>
              <a:rPr lang="en-CA" sz="1200" b="0" u="sng" baseline="0" dirty="0" smtClean="0"/>
              <a:t>Comments</a:t>
            </a:r>
            <a:endParaRPr lang="en-CA" sz="1200" b="0" u="none" baseline="0" dirty="0" smtClean="0"/>
          </a:p>
          <a:p>
            <a:r>
              <a:rPr lang="en-CA" sz="1200" b="0" u="none" baseline="0" dirty="0" smtClean="0"/>
              <a:t>Okay, I think this says </a:t>
            </a:r>
            <a:r>
              <a:rPr lang="en-CA" sz="1200" b="0" u="none" baseline="0" dirty="0" err="1" smtClean="0"/>
              <a:t>alot</a:t>
            </a:r>
            <a:r>
              <a:rPr lang="en-CA" sz="1200" b="0" u="none" baseline="0" dirty="0" smtClean="0"/>
              <a:t> about who was engaging with others and who was just making their posts to get the job done.</a:t>
            </a:r>
          </a:p>
          <a:p>
            <a:endParaRPr lang="en-CA" sz="1200" b="0" u="none" baseline="0" dirty="0" smtClean="0"/>
          </a:p>
          <a:p>
            <a:r>
              <a:rPr lang="en-CA" sz="1200" b="0" u="none" baseline="0" dirty="0" smtClean="0"/>
              <a:t>Like I had mentioned before Mariam, and Princess did not fully engage with the process and this shows here. Leah also did not engage with others, suggesting she was posting to meet a quota. The majority of </a:t>
            </a:r>
            <a:r>
              <a:rPr lang="en-CA" sz="1200" b="0" u="none" baseline="0" dirty="0" err="1" smtClean="0"/>
              <a:t>Maral</a:t>
            </a:r>
            <a:r>
              <a:rPr lang="en-CA" sz="1200" b="0" u="none" baseline="0" dirty="0" smtClean="0"/>
              <a:t> (surprise surprise) and Rachelle and Chelsea's posts were in reply to others, suggesting they were actively engaging in the IC process.</a:t>
            </a:r>
            <a:endParaRPr lang="en-CA" sz="1200" b="0" u="sng" dirty="0" smtClean="0"/>
          </a:p>
          <a:p>
            <a:endParaRPr lang="en-US" dirty="0"/>
          </a:p>
        </p:txBody>
      </p:sp>
      <p:sp>
        <p:nvSpPr>
          <p:cNvPr id="4" name="Slide Number Placeholder 3"/>
          <p:cNvSpPr>
            <a:spLocks noGrp="1"/>
          </p:cNvSpPr>
          <p:nvPr>
            <p:ph type="sldNum" sz="quarter" idx="10"/>
          </p:nvPr>
        </p:nvSpPr>
        <p:spPr/>
        <p:txBody>
          <a:bodyPr/>
          <a:lstStyle/>
          <a:p>
            <a:fld id="{C1B771EE-AA65-1F4B-8745-42DE841DA44D}" type="slidenum">
              <a:rPr lang="en-US" smtClean="0"/>
              <a:pPr/>
              <a:t>42</a:t>
            </a:fld>
            <a:endParaRPr lang="en-US"/>
          </a:p>
        </p:txBody>
      </p:sp>
    </p:spTree>
    <p:extLst>
      <p:ext uri="{BB962C8B-B14F-4D97-AF65-F5344CB8AC3E}">
        <p14:creationId xmlns:p14="http://schemas.microsoft.com/office/powerpoint/2010/main" val="341792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B771EE-AA65-1F4B-8745-42DE841DA44D}" type="slidenum">
              <a:rPr lang="en-US" smtClean="0"/>
              <a:pPr/>
              <a:t>44</a:t>
            </a:fld>
            <a:endParaRPr lang="en-US"/>
          </a:p>
        </p:txBody>
      </p:sp>
    </p:spTree>
    <p:extLst>
      <p:ext uri="{BB962C8B-B14F-4D97-AF65-F5344CB8AC3E}">
        <p14:creationId xmlns:p14="http://schemas.microsoft.com/office/powerpoint/2010/main" val="2084721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771EE-AA65-1F4B-8745-42DE841DA44D}" type="slidenum">
              <a:rPr lang="en-US" smtClean="0"/>
              <a:pPr/>
              <a:t>45</a:t>
            </a:fld>
            <a:endParaRPr lang="en-US"/>
          </a:p>
        </p:txBody>
      </p:sp>
    </p:spTree>
    <p:extLst>
      <p:ext uri="{BB962C8B-B14F-4D97-AF65-F5344CB8AC3E}">
        <p14:creationId xmlns:p14="http://schemas.microsoft.com/office/powerpoint/2010/main" val="899711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B771EE-AA65-1F4B-8745-42DE841DA44D}" type="slidenum">
              <a:rPr lang="en-US" smtClean="0"/>
              <a:pPr/>
              <a:t>47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771EE-AA65-1F4B-8745-42DE841DA44D}" type="slidenum">
              <a:rPr lang="en-US" smtClean="0"/>
              <a:pPr/>
              <a:t>13</a:t>
            </a:fld>
            <a:endParaRPr lang="en-US"/>
          </a:p>
        </p:txBody>
      </p:sp>
    </p:spTree>
    <p:extLst>
      <p:ext uri="{BB962C8B-B14F-4D97-AF65-F5344CB8AC3E}">
        <p14:creationId xmlns:p14="http://schemas.microsoft.com/office/powerpoint/2010/main" val="1232604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771EE-AA65-1F4B-8745-42DE841DA44D}" type="slidenum">
              <a:rPr lang="en-US" smtClean="0"/>
              <a:pPr/>
              <a:t>14</a:t>
            </a:fld>
            <a:endParaRPr lang="en-US"/>
          </a:p>
        </p:txBody>
      </p:sp>
    </p:spTree>
    <p:extLst>
      <p:ext uri="{BB962C8B-B14F-4D97-AF65-F5344CB8AC3E}">
        <p14:creationId xmlns:p14="http://schemas.microsoft.com/office/powerpoint/2010/main" val="824623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B771EE-AA65-1F4B-8745-42DE841DA44D}" type="slidenum">
              <a:rPr lang="en-US" smtClean="0"/>
              <a:pPr/>
              <a:t>17</a:t>
            </a:fld>
            <a:endParaRPr lang="en-US"/>
          </a:p>
        </p:txBody>
      </p:sp>
    </p:spTree>
    <p:extLst>
      <p:ext uri="{BB962C8B-B14F-4D97-AF65-F5344CB8AC3E}">
        <p14:creationId xmlns:p14="http://schemas.microsoft.com/office/powerpoint/2010/main" val="1489150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B771EE-AA65-1F4B-8745-42DE841DA44D}" type="slidenum">
              <a:rPr lang="en-US" smtClean="0"/>
              <a:pPr/>
              <a:t>18</a:t>
            </a:fld>
            <a:endParaRPr lang="en-US"/>
          </a:p>
        </p:txBody>
      </p:sp>
    </p:spTree>
    <p:extLst>
      <p:ext uri="{BB962C8B-B14F-4D97-AF65-F5344CB8AC3E}">
        <p14:creationId xmlns:p14="http://schemas.microsoft.com/office/powerpoint/2010/main" val="63515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Insert</a:t>
            </a:r>
            <a:r>
              <a:rPr lang="en-US" baseline="0" dirty="0" smtClean="0"/>
              <a:t> OCL Theory/Pedagogy --- insert images from book pg. 94/95. </a:t>
            </a:r>
            <a:endParaRPr lang="en-US" dirty="0"/>
          </a:p>
        </p:txBody>
      </p:sp>
      <p:sp>
        <p:nvSpPr>
          <p:cNvPr id="4" name="Slide Number Placeholder 3"/>
          <p:cNvSpPr>
            <a:spLocks noGrp="1"/>
          </p:cNvSpPr>
          <p:nvPr>
            <p:ph type="sldNum" sz="quarter" idx="10"/>
          </p:nvPr>
        </p:nvSpPr>
        <p:spPr/>
        <p:txBody>
          <a:bodyPr/>
          <a:lstStyle/>
          <a:p>
            <a:fld id="{C1B771EE-AA65-1F4B-8745-42DE841DA44D}" type="slidenum">
              <a:rPr lang="en-US" smtClean="0"/>
              <a:pPr/>
              <a:t>24</a:t>
            </a:fld>
            <a:endParaRPr lang="en-US"/>
          </a:p>
        </p:txBody>
      </p:sp>
    </p:spTree>
    <p:extLst>
      <p:ext uri="{BB962C8B-B14F-4D97-AF65-F5344CB8AC3E}">
        <p14:creationId xmlns:p14="http://schemas.microsoft.com/office/powerpoint/2010/main" val="1713636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771EE-AA65-1F4B-8745-42DE841DA44D}" type="slidenum">
              <a:rPr lang="en-US" smtClean="0"/>
              <a:pPr/>
              <a:t>30</a:t>
            </a:fld>
            <a:endParaRPr lang="en-US"/>
          </a:p>
        </p:txBody>
      </p:sp>
    </p:spTree>
    <p:extLst>
      <p:ext uri="{BB962C8B-B14F-4D97-AF65-F5344CB8AC3E}">
        <p14:creationId xmlns:p14="http://schemas.microsoft.com/office/powerpoint/2010/main" val="1114000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23239DB-5C93-4B37-926A-8F73399D5777}" type="slidenum">
              <a:rPr lang="en-US" smtClean="0"/>
              <a:pPr/>
              <a:t>33</a:t>
            </a:fld>
            <a:endParaRPr lang="en-US"/>
          </a:p>
        </p:txBody>
      </p:sp>
    </p:spTree>
    <p:extLst>
      <p:ext uri="{BB962C8B-B14F-4D97-AF65-F5344CB8AC3E}">
        <p14:creationId xmlns:p14="http://schemas.microsoft.com/office/powerpoint/2010/main" val="1317809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smtClean="0"/>
              <a:t>DATE</a:t>
            </a:r>
            <a:r>
              <a:rPr lang="en-CA" sz="1200" b="1" baseline="0" dirty="0" smtClean="0"/>
              <a:t> OF POSTS BY GENDER:</a:t>
            </a:r>
          </a:p>
          <a:p>
            <a:endParaRPr lang="en-CA" sz="1200" b="0" u="none" baseline="0" dirty="0" smtClean="0"/>
          </a:p>
          <a:p>
            <a:r>
              <a:rPr lang="en-CA" sz="1200" b="0" u="sng" baseline="0" dirty="0" smtClean="0"/>
              <a:t>Comments</a:t>
            </a:r>
          </a:p>
          <a:p>
            <a:r>
              <a:rPr lang="en-CA" sz="1200" b="0" u="none" baseline="0" dirty="0" smtClean="0"/>
              <a:t>Women tend to post throughout the week. Males </a:t>
            </a:r>
            <a:r>
              <a:rPr lang="en-CA" sz="1200" b="0" u="none" baseline="0" dirty="0" err="1" smtClean="0"/>
              <a:t>favored</a:t>
            </a:r>
            <a:r>
              <a:rPr lang="en-CA" sz="1200" b="0" u="none" baseline="0" dirty="0" smtClean="0"/>
              <a:t> the final two days - This might have had something to do with Kevin only joining the forum on Sunday.</a:t>
            </a:r>
            <a:endParaRPr lang="en-CA" sz="1200" b="0" u="none" dirty="0" smtClean="0"/>
          </a:p>
          <a:p>
            <a:endParaRPr lang="en-US" dirty="0" smtClean="0"/>
          </a:p>
          <a:p>
            <a:r>
              <a:rPr lang="en-CA" sz="1200" b="1" dirty="0" smtClean="0"/>
              <a:t>POSTS BY GENDER AND TOD:</a:t>
            </a:r>
          </a:p>
          <a:p>
            <a:endParaRPr lang="en-CA" sz="1200" b="0" u="none" baseline="0" dirty="0" smtClean="0"/>
          </a:p>
          <a:p>
            <a:r>
              <a:rPr lang="en-CA" sz="1200" b="0" u="sng" baseline="0" dirty="0" smtClean="0"/>
              <a:t>Comments</a:t>
            </a:r>
            <a:endParaRPr lang="en-CA" sz="1200" b="0" u="none" baseline="0" dirty="0" smtClean="0"/>
          </a:p>
          <a:p>
            <a:r>
              <a:rPr lang="en-CA" sz="1200" b="0" u="none" baseline="0" dirty="0" smtClean="0"/>
              <a:t>Not really much to say. Other than males post more in the late evening and females more in the </a:t>
            </a:r>
            <a:r>
              <a:rPr lang="en-CA" sz="1200" b="0" u="none" baseline="0" dirty="0" err="1" smtClean="0"/>
              <a:t>earling</a:t>
            </a:r>
            <a:r>
              <a:rPr lang="en-CA" sz="1200" b="0" u="none" baseline="0" dirty="0" smtClean="0"/>
              <a:t> morning and early evening.</a:t>
            </a:r>
          </a:p>
          <a:p>
            <a:endParaRPr lang="en-CA" sz="1200" b="0" u="none" baseline="0" dirty="0" smtClean="0"/>
          </a:p>
          <a:p>
            <a:endParaRPr lang="en-CA" sz="1200" b="0" u="none" baseline="0" dirty="0" smtClean="0"/>
          </a:p>
          <a:p>
            <a:endParaRPr lang="en-CA" sz="1200" b="0" u="none" baseline="0" dirty="0" smtClean="0"/>
          </a:p>
          <a:p>
            <a:endParaRPr lang="en-CA" sz="1200" b="0" u="none" baseline="0" dirty="0" smtClean="0"/>
          </a:p>
          <a:p>
            <a:endParaRPr lang="en-US" dirty="0" smtClean="0"/>
          </a:p>
        </p:txBody>
      </p:sp>
      <p:sp>
        <p:nvSpPr>
          <p:cNvPr id="4" name="Slide Number Placeholder 3"/>
          <p:cNvSpPr>
            <a:spLocks noGrp="1"/>
          </p:cNvSpPr>
          <p:nvPr>
            <p:ph type="sldNum" sz="quarter" idx="10"/>
          </p:nvPr>
        </p:nvSpPr>
        <p:spPr/>
        <p:txBody>
          <a:bodyPr/>
          <a:lstStyle/>
          <a:p>
            <a:fld id="{C1B771EE-AA65-1F4B-8745-42DE841DA44D}" type="slidenum">
              <a:rPr lang="en-US" smtClean="0"/>
              <a:pPr/>
              <a:t>41</a:t>
            </a:fld>
            <a:endParaRPr lang="en-US"/>
          </a:p>
        </p:txBody>
      </p:sp>
    </p:spTree>
    <p:extLst>
      <p:ext uri="{BB962C8B-B14F-4D97-AF65-F5344CB8AC3E}">
        <p14:creationId xmlns:p14="http://schemas.microsoft.com/office/powerpoint/2010/main" val="3173950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AE824EA5-03D8-7D4D-9FD6-26D26AFD21F3}" type="datetime1">
              <a:rPr lang="en-CA" smtClean="0"/>
              <a:pPr/>
              <a:t>2017-10-18</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r>
              <a:rPr lang="en-US" smtClean="0"/>
              <a:t>What is online collaborative learning | November 2014</a:t>
            </a:r>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37671D50-D0EA-954A-83DD-8B3791E1D310}" type="slidenum">
              <a:rPr lang="en-US" smtClean="0"/>
              <a:pPr/>
              <a:t>‹#›</a:t>
            </a:fld>
            <a:endParaRPr lang="en-US"/>
          </a:p>
        </p:txBody>
      </p:sp>
    </p:spTree>
    <p:extLst>
      <p:ext uri="{BB962C8B-B14F-4D97-AF65-F5344CB8AC3E}">
        <p14:creationId xmlns:p14="http://schemas.microsoft.com/office/powerpoint/2010/main" val="35636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DA9BD798-DB33-7F4E-AE13-AEF8676E95C8}" type="datetime1">
              <a:rPr lang="en-CA" smtClean="0"/>
              <a:pPr/>
              <a:t>2017-10-18</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r>
              <a:rPr lang="en-US" smtClean="0"/>
              <a:t>What is online collaborative learning | November 2014</a:t>
            </a:r>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37671D50-D0EA-954A-83DD-8B3791E1D310}" type="slidenum">
              <a:rPr lang="en-US" smtClean="0"/>
              <a:pPr/>
              <a:t>‹#›</a:t>
            </a:fld>
            <a:endParaRPr lang="en-US"/>
          </a:p>
        </p:txBody>
      </p:sp>
    </p:spTree>
    <p:extLst>
      <p:ext uri="{BB962C8B-B14F-4D97-AF65-F5344CB8AC3E}">
        <p14:creationId xmlns:p14="http://schemas.microsoft.com/office/powerpoint/2010/main" val="27235802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8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64447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8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0624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9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1336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9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4481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9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7871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9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298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9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6827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9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439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9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1282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9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691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3FAE77ED-DEB2-8E41-A295-C180C3D6BD2C}" type="datetime1">
              <a:rPr lang="en-CA" smtClean="0"/>
              <a:pPr/>
              <a:t>2017-10-18</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r>
              <a:rPr lang="en-US" smtClean="0"/>
              <a:t>What is online collaborative learning | November 2014</a:t>
            </a:r>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37671D50-D0EA-954A-83DD-8B3791E1D310}" type="slidenum">
              <a:rPr lang="en-US" smtClean="0"/>
              <a:pPr/>
              <a:t>‹#›</a:t>
            </a:fld>
            <a:endParaRPr lang="en-US"/>
          </a:p>
        </p:txBody>
      </p:sp>
    </p:spTree>
    <p:extLst>
      <p:ext uri="{BB962C8B-B14F-4D97-AF65-F5344CB8AC3E}">
        <p14:creationId xmlns:p14="http://schemas.microsoft.com/office/powerpoint/2010/main" val="25755664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9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6374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9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7901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0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95368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0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8018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0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89476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0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8375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0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51904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0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74331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60AA2A-113C-FC4B-B54E-3E892DCFDC41}" type="datetime1">
              <a:rPr lang="en-CA" smtClean="0"/>
              <a:pPr/>
              <a:t>2017-10-18</a:t>
            </a:fld>
            <a:endParaRPr lang="en-US"/>
          </a:p>
        </p:txBody>
      </p:sp>
      <p:sp>
        <p:nvSpPr>
          <p:cNvPr id="5" name="Footer Placeholder 4"/>
          <p:cNvSpPr>
            <a:spLocks noGrp="1"/>
          </p:cNvSpPr>
          <p:nvPr>
            <p:ph type="ftr" sz="quarter" idx="11"/>
          </p:nvPr>
        </p:nvSpPr>
        <p:spPr/>
        <p:txBody>
          <a:bodyPr/>
          <a:lstStyle/>
          <a:p>
            <a:r>
              <a:rPr lang="en-US" smtClean="0"/>
              <a:t>What is online collaborative learning | November 2014</a:t>
            </a:r>
            <a:endParaRPr lang="en-US"/>
          </a:p>
        </p:txBody>
      </p:sp>
      <p:sp>
        <p:nvSpPr>
          <p:cNvPr id="6" name="Slide Number Placeholder 5"/>
          <p:cNvSpPr>
            <a:spLocks noGrp="1"/>
          </p:cNvSpPr>
          <p:nvPr>
            <p:ph type="sldNum" sz="quarter" idx="12"/>
          </p:nvPr>
        </p:nvSpPr>
        <p:spPr/>
        <p:txBody>
          <a:bodyPr/>
          <a:lstStyle/>
          <a:p>
            <a:fld id="{F879A450-E10D-6948-8C5F-288B9A664CCA}" type="slidenum">
              <a:rPr lang="en-US" smtClean="0"/>
              <a:pPr/>
              <a:t>‹#›</a:t>
            </a:fld>
            <a:endParaRPr lang="en-US"/>
          </a:p>
        </p:txBody>
      </p:sp>
    </p:spTree>
    <p:extLst>
      <p:ext uri="{BB962C8B-B14F-4D97-AF65-F5344CB8AC3E}">
        <p14:creationId xmlns:p14="http://schemas.microsoft.com/office/powerpoint/2010/main" val="8954264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5D2B67-9B83-454D-A3B5-E9A84E3A373E}" type="datetime1">
              <a:rPr lang="en-CA" smtClean="0"/>
              <a:pPr/>
              <a:t>2017-10-18</a:t>
            </a:fld>
            <a:endParaRPr lang="en-US"/>
          </a:p>
        </p:txBody>
      </p:sp>
      <p:sp>
        <p:nvSpPr>
          <p:cNvPr id="5" name="Footer Placeholder 4"/>
          <p:cNvSpPr>
            <a:spLocks noGrp="1"/>
          </p:cNvSpPr>
          <p:nvPr>
            <p:ph type="ftr" sz="quarter" idx="11"/>
          </p:nvPr>
        </p:nvSpPr>
        <p:spPr/>
        <p:txBody>
          <a:bodyPr/>
          <a:lstStyle/>
          <a:p>
            <a:r>
              <a:rPr lang="en-US" smtClean="0"/>
              <a:t>What is online collaborative learning | November 2014</a:t>
            </a:r>
            <a:endParaRPr lang="en-US"/>
          </a:p>
        </p:txBody>
      </p:sp>
      <p:sp>
        <p:nvSpPr>
          <p:cNvPr id="6" name="Slide Number Placeholder 5"/>
          <p:cNvSpPr>
            <a:spLocks noGrp="1"/>
          </p:cNvSpPr>
          <p:nvPr>
            <p:ph type="sldNum" sz="quarter" idx="12"/>
          </p:nvPr>
        </p:nvSpPr>
        <p:spPr/>
        <p:txBody>
          <a:bodyPr/>
          <a:lstStyle/>
          <a:p>
            <a:fld id="{F879A450-E10D-6948-8C5F-288B9A664CCA}" type="slidenum">
              <a:rPr lang="en-US" smtClean="0"/>
              <a:pPr/>
              <a:t>‹#›</a:t>
            </a:fld>
            <a:endParaRPr lang="en-US"/>
          </a:p>
        </p:txBody>
      </p:sp>
    </p:spTree>
    <p:extLst>
      <p:ext uri="{BB962C8B-B14F-4D97-AF65-F5344CB8AC3E}">
        <p14:creationId xmlns:p14="http://schemas.microsoft.com/office/powerpoint/2010/main" val="119376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31833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FEEE6F-208E-6144-B9B9-F056B28D5038}" type="datetime1">
              <a:rPr lang="en-CA" smtClean="0"/>
              <a:pPr/>
              <a:t>2017-10-18</a:t>
            </a:fld>
            <a:endParaRPr lang="en-US"/>
          </a:p>
        </p:txBody>
      </p:sp>
      <p:sp>
        <p:nvSpPr>
          <p:cNvPr id="5" name="Footer Placeholder 4"/>
          <p:cNvSpPr>
            <a:spLocks noGrp="1"/>
          </p:cNvSpPr>
          <p:nvPr>
            <p:ph type="ftr" sz="quarter" idx="11"/>
          </p:nvPr>
        </p:nvSpPr>
        <p:spPr/>
        <p:txBody>
          <a:bodyPr/>
          <a:lstStyle/>
          <a:p>
            <a:r>
              <a:rPr lang="en-US" smtClean="0"/>
              <a:t>What is online collaborative learning | November 2014</a:t>
            </a:r>
            <a:endParaRPr lang="en-US"/>
          </a:p>
        </p:txBody>
      </p:sp>
      <p:sp>
        <p:nvSpPr>
          <p:cNvPr id="6" name="Slide Number Placeholder 5"/>
          <p:cNvSpPr>
            <a:spLocks noGrp="1"/>
          </p:cNvSpPr>
          <p:nvPr>
            <p:ph type="sldNum" sz="quarter" idx="12"/>
          </p:nvPr>
        </p:nvSpPr>
        <p:spPr/>
        <p:txBody>
          <a:bodyPr/>
          <a:lstStyle/>
          <a:p>
            <a:fld id="{F879A450-E10D-6948-8C5F-288B9A664CCA}" type="slidenum">
              <a:rPr lang="en-US" smtClean="0"/>
              <a:pPr/>
              <a:t>‹#›</a:t>
            </a:fld>
            <a:endParaRPr lang="en-US"/>
          </a:p>
        </p:txBody>
      </p:sp>
    </p:spTree>
    <p:extLst>
      <p:ext uri="{BB962C8B-B14F-4D97-AF65-F5344CB8AC3E}">
        <p14:creationId xmlns:p14="http://schemas.microsoft.com/office/powerpoint/2010/main" val="106231796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873CFB-B03E-1F4A-BAE7-F3C7DB38464A}" type="datetime1">
              <a:rPr lang="en-CA" smtClean="0"/>
              <a:pPr/>
              <a:t>2017-10-18</a:t>
            </a:fld>
            <a:endParaRPr lang="en-US"/>
          </a:p>
        </p:txBody>
      </p:sp>
      <p:sp>
        <p:nvSpPr>
          <p:cNvPr id="6" name="Footer Placeholder 5"/>
          <p:cNvSpPr>
            <a:spLocks noGrp="1"/>
          </p:cNvSpPr>
          <p:nvPr>
            <p:ph type="ftr" sz="quarter" idx="11"/>
          </p:nvPr>
        </p:nvSpPr>
        <p:spPr/>
        <p:txBody>
          <a:bodyPr/>
          <a:lstStyle/>
          <a:p>
            <a:r>
              <a:rPr lang="en-US" smtClean="0"/>
              <a:t>What is online collaborative learning | November 2014</a:t>
            </a:r>
            <a:endParaRPr lang="en-US"/>
          </a:p>
        </p:txBody>
      </p:sp>
      <p:sp>
        <p:nvSpPr>
          <p:cNvPr id="7" name="Slide Number Placeholder 6"/>
          <p:cNvSpPr>
            <a:spLocks noGrp="1"/>
          </p:cNvSpPr>
          <p:nvPr>
            <p:ph type="sldNum" sz="quarter" idx="12"/>
          </p:nvPr>
        </p:nvSpPr>
        <p:spPr/>
        <p:txBody>
          <a:bodyPr/>
          <a:lstStyle/>
          <a:p>
            <a:fld id="{F879A450-E10D-6948-8C5F-288B9A664CCA}" type="slidenum">
              <a:rPr lang="en-US" smtClean="0"/>
              <a:pPr/>
              <a:t>‹#›</a:t>
            </a:fld>
            <a:endParaRPr lang="en-US"/>
          </a:p>
        </p:txBody>
      </p:sp>
    </p:spTree>
    <p:extLst>
      <p:ext uri="{BB962C8B-B14F-4D97-AF65-F5344CB8AC3E}">
        <p14:creationId xmlns:p14="http://schemas.microsoft.com/office/powerpoint/2010/main" val="192221543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269542-341D-CC48-A8B6-8E16F1EDA760}" type="datetime1">
              <a:rPr lang="en-CA" smtClean="0"/>
              <a:pPr/>
              <a:t>2017-10-18</a:t>
            </a:fld>
            <a:endParaRPr lang="en-US"/>
          </a:p>
        </p:txBody>
      </p:sp>
      <p:sp>
        <p:nvSpPr>
          <p:cNvPr id="8" name="Footer Placeholder 7"/>
          <p:cNvSpPr>
            <a:spLocks noGrp="1"/>
          </p:cNvSpPr>
          <p:nvPr>
            <p:ph type="ftr" sz="quarter" idx="11"/>
          </p:nvPr>
        </p:nvSpPr>
        <p:spPr/>
        <p:txBody>
          <a:bodyPr/>
          <a:lstStyle/>
          <a:p>
            <a:r>
              <a:rPr lang="en-US" smtClean="0"/>
              <a:t>What is online collaborative learning | November 2014</a:t>
            </a:r>
            <a:endParaRPr lang="en-US"/>
          </a:p>
        </p:txBody>
      </p:sp>
      <p:sp>
        <p:nvSpPr>
          <p:cNvPr id="9" name="Slide Number Placeholder 8"/>
          <p:cNvSpPr>
            <a:spLocks noGrp="1"/>
          </p:cNvSpPr>
          <p:nvPr>
            <p:ph type="sldNum" sz="quarter" idx="12"/>
          </p:nvPr>
        </p:nvSpPr>
        <p:spPr/>
        <p:txBody>
          <a:bodyPr/>
          <a:lstStyle/>
          <a:p>
            <a:fld id="{F879A450-E10D-6948-8C5F-288B9A664CCA}" type="slidenum">
              <a:rPr lang="en-US" smtClean="0"/>
              <a:pPr/>
              <a:t>‹#›</a:t>
            </a:fld>
            <a:endParaRPr lang="en-US"/>
          </a:p>
        </p:txBody>
      </p:sp>
    </p:spTree>
    <p:extLst>
      <p:ext uri="{BB962C8B-B14F-4D97-AF65-F5344CB8AC3E}">
        <p14:creationId xmlns:p14="http://schemas.microsoft.com/office/powerpoint/2010/main" val="68792291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60F26D-5C1F-F049-A2B2-D83ADB8DCE94}" type="datetime1">
              <a:rPr lang="en-CA" smtClean="0"/>
              <a:pPr/>
              <a:t>2017-10-18</a:t>
            </a:fld>
            <a:endParaRPr lang="en-US"/>
          </a:p>
        </p:txBody>
      </p:sp>
      <p:sp>
        <p:nvSpPr>
          <p:cNvPr id="4" name="Footer Placeholder 3"/>
          <p:cNvSpPr>
            <a:spLocks noGrp="1"/>
          </p:cNvSpPr>
          <p:nvPr>
            <p:ph type="ftr" sz="quarter" idx="11"/>
          </p:nvPr>
        </p:nvSpPr>
        <p:spPr/>
        <p:txBody>
          <a:bodyPr/>
          <a:lstStyle/>
          <a:p>
            <a:r>
              <a:rPr lang="en-US" smtClean="0"/>
              <a:t>What is online collaborative learning | November 2014</a:t>
            </a:r>
            <a:endParaRPr lang="en-US"/>
          </a:p>
        </p:txBody>
      </p:sp>
      <p:sp>
        <p:nvSpPr>
          <p:cNvPr id="5" name="Slide Number Placeholder 4"/>
          <p:cNvSpPr>
            <a:spLocks noGrp="1"/>
          </p:cNvSpPr>
          <p:nvPr>
            <p:ph type="sldNum" sz="quarter" idx="12"/>
          </p:nvPr>
        </p:nvSpPr>
        <p:spPr/>
        <p:txBody>
          <a:bodyPr/>
          <a:lstStyle/>
          <a:p>
            <a:fld id="{F879A450-E10D-6948-8C5F-288B9A664CCA}" type="slidenum">
              <a:rPr lang="en-US" smtClean="0"/>
              <a:pPr/>
              <a:t>‹#›</a:t>
            </a:fld>
            <a:endParaRPr lang="en-US"/>
          </a:p>
        </p:txBody>
      </p:sp>
    </p:spTree>
    <p:extLst>
      <p:ext uri="{BB962C8B-B14F-4D97-AF65-F5344CB8AC3E}">
        <p14:creationId xmlns:p14="http://schemas.microsoft.com/office/powerpoint/2010/main" val="28540616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6731AF-5981-9945-B153-971449F8ADE1}" type="datetime1">
              <a:rPr lang="en-CA" smtClean="0"/>
              <a:pPr/>
              <a:t>2017-10-18</a:t>
            </a:fld>
            <a:endParaRPr lang="en-US"/>
          </a:p>
        </p:txBody>
      </p:sp>
      <p:sp>
        <p:nvSpPr>
          <p:cNvPr id="3" name="Footer Placeholder 2"/>
          <p:cNvSpPr>
            <a:spLocks noGrp="1"/>
          </p:cNvSpPr>
          <p:nvPr>
            <p:ph type="ftr" sz="quarter" idx="11"/>
          </p:nvPr>
        </p:nvSpPr>
        <p:spPr/>
        <p:txBody>
          <a:bodyPr/>
          <a:lstStyle/>
          <a:p>
            <a:r>
              <a:rPr lang="en-US" smtClean="0"/>
              <a:t>What is online collaborative learning | November 2014</a:t>
            </a:r>
            <a:endParaRPr lang="en-US"/>
          </a:p>
        </p:txBody>
      </p:sp>
      <p:sp>
        <p:nvSpPr>
          <p:cNvPr id="4" name="Slide Number Placeholder 3"/>
          <p:cNvSpPr>
            <a:spLocks noGrp="1"/>
          </p:cNvSpPr>
          <p:nvPr>
            <p:ph type="sldNum" sz="quarter" idx="12"/>
          </p:nvPr>
        </p:nvSpPr>
        <p:spPr/>
        <p:txBody>
          <a:bodyPr/>
          <a:lstStyle/>
          <a:p>
            <a:fld id="{F879A450-E10D-6948-8C5F-288B9A664CCA}" type="slidenum">
              <a:rPr lang="en-US" smtClean="0"/>
              <a:pPr/>
              <a:t>‹#›</a:t>
            </a:fld>
            <a:endParaRPr lang="en-US"/>
          </a:p>
        </p:txBody>
      </p:sp>
    </p:spTree>
    <p:extLst>
      <p:ext uri="{BB962C8B-B14F-4D97-AF65-F5344CB8AC3E}">
        <p14:creationId xmlns:p14="http://schemas.microsoft.com/office/powerpoint/2010/main" val="308874900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60E97-CE71-B149-B938-970ACA2EBD6D}" type="datetime1">
              <a:rPr lang="en-CA" smtClean="0"/>
              <a:pPr/>
              <a:t>2017-10-18</a:t>
            </a:fld>
            <a:endParaRPr lang="en-US"/>
          </a:p>
        </p:txBody>
      </p:sp>
      <p:sp>
        <p:nvSpPr>
          <p:cNvPr id="6" name="Footer Placeholder 5"/>
          <p:cNvSpPr>
            <a:spLocks noGrp="1"/>
          </p:cNvSpPr>
          <p:nvPr>
            <p:ph type="ftr" sz="quarter" idx="11"/>
          </p:nvPr>
        </p:nvSpPr>
        <p:spPr/>
        <p:txBody>
          <a:bodyPr/>
          <a:lstStyle/>
          <a:p>
            <a:r>
              <a:rPr lang="en-US" smtClean="0"/>
              <a:t>What is online collaborative learning | November 2014</a:t>
            </a:r>
            <a:endParaRPr lang="en-US"/>
          </a:p>
        </p:txBody>
      </p:sp>
      <p:sp>
        <p:nvSpPr>
          <p:cNvPr id="7" name="Slide Number Placeholder 6"/>
          <p:cNvSpPr>
            <a:spLocks noGrp="1"/>
          </p:cNvSpPr>
          <p:nvPr>
            <p:ph type="sldNum" sz="quarter" idx="12"/>
          </p:nvPr>
        </p:nvSpPr>
        <p:spPr/>
        <p:txBody>
          <a:bodyPr/>
          <a:lstStyle/>
          <a:p>
            <a:fld id="{F879A450-E10D-6948-8C5F-288B9A664CCA}" type="slidenum">
              <a:rPr lang="en-US" smtClean="0"/>
              <a:pPr/>
              <a:t>‹#›</a:t>
            </a:fld>
            <a:endParaRPr lang="en-US"/>
          </a:p>
        </p:txBody>
      </p:sp>
    </p:spTree>
    <p:extLst>
      <p:ext uri="{BB962C8B-B14F-4D97-AF65-F5344CB8AC3E}">
        <p14:creationId xmlns:p14="http://schemas.microsoft.com/office/powerpoint/2010/main" val="33228026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39109-7F2C-9343-ADF9-DC22826578B4}" type="datetime1">
              <a:rPr lang="en-CA" smtClean="0"/>
              <a:pPr/>
              <a:t>2017-10-18</a:t>
            </a:fld>
            <a:endParaRPr lang="en-US"/>
          </a:p>
        </p:txBody>
      </p:sp>
      <p:sp>
        <p:nvSpPr>
          <p:cNvPr id="6" name="Footer Placeholder 5"/>
          <p:cNvSpPr>
            <a:spLocks noGrp="1"/>
          </p:cNvSpPr>
          <p:nvPr>
            <p:ph type="ftr" sz="quarter" idx="11"/>
          </p:nvPr>
        </p:nvSpPr>
        <p:spPr/>
        <p:txBody>
          <a:bodyPr/>
          <a:lstStyle/>
          <a:p>
            <a:r>
              <a:rPr lang="en-US" smtClean="0"/>
              <a:t>What is online collaborative learning | November 2014</a:t>
            </a:r>
            <a:endParaRPr lang="en-US"/>
          </a:p>
        </p:txBody>
      </p:sp>
      <p:sp>
        <p:nvSpPr>
          <p:cNvPr id="7" name="Slide Number Placeholder 6"/>
          <p:cNvSpPr>
            <a:spLocks noGrp="1"/>
          </p:cNvSpPr>
          <p:nvPr>
            <p:ph type="sldNum" sz="quarter" idx="12"/>
          </p:nvPr>
        </p:nvSpPr>
        <p:spPr/>
        <p:txBody>
          <a:bodyPr/>
          <a:lstStyle/>
          <a:p>
            <a:fld id="{F879A450-E10D-6948-8C5F-288B9A664CCA}" type="slidenum">
              <a:rPr lang="en-US" smtClean="0"/>
              <a:pPr/>
              <a:t>‹#›</a:t>
            </a:fld>
            <a:endParaRPr lang="en-US"/>
          </a:p>
        </p:txBody>
      </p:sp>
    </p:spTree>
    <p:extLst>
      <p:ext uri="{BB962C8B-B14F-4D97-AF65-F5344CB8AC3E}">
        <p14:creationId xmlns:p14="http://schemas.microsoft.com/office/powerpoint/2010/main" val="71224998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B6080-AE9F-454E-AD44-76C848A2AEA0}" type="datetime1">
              <a:rPr lang="en-CA" smtClean="0"/>
              <a:pPr/>
              <a:t>2017-10-18</a:t>
            </a:fld>
            <a:endParaRPr lang="en-US"/>
          </a:p>
        </p:txBody>
      </p:sp>
      <p:sp>
        <p:nvSpPr>
          <p:cNvPr id="5" name="Footer Placeholder 4"/>
          <p:cNvSpPr>
            <a:spLocks noGrp="1"/>
          </p:cNvSpPr>
          <p:nvPr>
            <p:ph type="ftr" sz="quarter" idx="11"/>
          </p:nvPr>
        </p:nvSpPr>
        <p:spPr/>
        <p:txBody>
          <a:bodyPr/>
          <a:lstStyle/>
          <a:p>
            <a:r>
              <a:rPr lang="en-US" smtClean="0"/>
              <a:t>What is online collaborative learning | November 2014</a:t>
            </a:r>
            <a:endParaRPr lang="en-US"/>
          </a:p>
        </p:txBody>
      </p:sp>
      <p:sp>
        <p:nvSpPr>
          <p:cNvPr id="6" name="Slide Number Placeholder 5"/>
          <p:cNvSpPr>
            <a:spLocks noGrp="1"/>
          </p:cNvSpPr>
          <p:nvPr>
            <p:ph type="sldNum" sz="quarter" idx="12"/>
          </p:nvPr>
        </p:nvSpPr>
        <p:spPr/>
        <p:txBody>
          <a:bodyPr/>
          <a:lstStyle/>
          <a:p>
            <a:fld id="{F879A450-E10D-6948-8C5F-288B9A664CCA}" type="slidenum">
              <a:rPr lang="en-US" smtClean="0"/>
              <a:pPr/>
              <a:t>‹#›</a:t>
            </a:fld>
            <a:endParaRPr lang="en-US"/>
          </a:p>
        </p:txBody>
      </p:sp>
    </p:spTree>
    <p:extLst>
      <p:ext uri="{BB962C8B-B14F-4D97-AF65-F5344CB8AC3E}">
        <p14:creationId xmlns:p14="http://schemas.microsoft.com/office/powerpoint/2010/main" val="244881203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A5F9CE-7A4B-4F4C-9E74-241E73A78997}" type="datetime1">
              <a:rPr lang="en-CA" smtClean="0"/>
              <a:pPr/>
              <a:t>2017-10-18</a:t>
            </a:fld>
            <a:endParaRPr lang="en-US"/>
          </a:p>
        </p:txBody>
      </p:sp>
      <p:sp>
        <p:nvSpPr>
          <p:cNvPr id="5" name="Footer Placeholder 4"/>
          <p:cNvSpPr>
            <a:spLocks noGrp="1"/>
          </p:cNvSpPr>
          <p:nvPr>
            <p:ph type="ftr" sz="quarter" idx="11"/>
          </p:nvPr>
        </p:nvSpPr>
        <p:spPr/>
        <p:txBody>
          <a:bodyPr/>
          <a:lstStyle/>
          <a:p>
            <a:r>
              <a:rPr lang="en-US" smtClean="0"/>
              <a:t>What is online collaborative learning | November 2014</a:t>
            </a:r>
            <a:endParaRPr lang="en-US"/>
          </a:p>
        </p:txBody>
      </p:sp>
      <p:sp>
        <p:nvSpPr>
          <p:cNvPr id="6" name="Slide Number Placeholder 5"/>
          <p:cNvSpPr>
            <a:spLocks noGrp="1"/>
          </p:cNvSpPr>
          <p:nvPr>
            <p:ph type="sldNum" sz="quarter" idx="12"/>
          </p:nvPr>
        </p:nvSpPr>
        <p:spPr/>
        <p:txBody>
          <a:bodyPr/>
          <a:lstStyle/>
          <a:p>
            <a:fld id="{F879A450-E10D-6948-8C5F-288B9A664CCA}" type="slidenum">
              <a:rPr lang="en-US" smtClean="0"/>
              <a:pPr/>
              <a:t>‹#›</a:t>
            </a:fld>
            <a:endParaRPr lang="en-US"/>
          </a:p>
        </p:txBody>
      </p:sp>
    </p:spTree>
    <p:extLst>
      <p:ext uri="{BB962C8B-B14F-4D97-AF65-F5344CB8AC3E}">
        <p14:creationId xmlns:p14="http://schemas.microsoft.com/office/powerpoint/2010/main" val="3268836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861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6015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64114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1906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5300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57978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8997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0967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55965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181567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921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188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1836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21367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060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67275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94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68892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89671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827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53335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83595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303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20259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13298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08071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4557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7788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47636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0114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533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33941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21533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104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33080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73191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721808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31835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8105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320524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81996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4969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24714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142955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4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6610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63178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58690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11649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41124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25946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7220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30226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8184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5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37130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5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310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61027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5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933339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5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41100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5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08530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5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90784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5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18283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5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46689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5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848587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5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35742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6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60003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097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1567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6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942849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6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73935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6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14377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6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49361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6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48855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6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1134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6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09887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6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06286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7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89446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7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56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AD80EB4D-4262-6747-9883-9CDA0FA2B9B7}" type="datetime1">
              <a:rPr lang="en-CA" smtClean="0"/>
              <a:pPr/>
              <a:t>2017-10-18</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r>
              <a:rPr lang="en-US" smtClean="0"/>
              <a:t>What is online collaborative learning | November 2014</a:t>
            </a:r>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37671D50-D0EA-954A-83DD-8B3791E1D310}" type="slidenum">
              <a:rPr lang="en-US" smtClean="0"/>
              <a:pPr/>
              <a:t>‹#›</a:t>
            </a:fld>
            <a:endParaRPr lang="en-US"/>
          </a:p>
        </p:txBody>
      </p:sp>
    </p:spTree>
    <p:extLst>
      <p:ext uri="{BB962C8B-B14F-4D97-AF65-F5344CB8AC3E}">
        <p14:creationId xmlns:p14="http://schemas.microsoft.com/office/powerpoint/2010/main" val="564003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21210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7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45700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7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6342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7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21854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7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95671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7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329024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7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33509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7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4666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7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90033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8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938343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8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152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2374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8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56358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8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35867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8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45076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8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52180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8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89524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8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71743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8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02497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8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04239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9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351843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9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3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8479259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9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49132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9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2424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9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27191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9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37955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9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00301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9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10626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9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28759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9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785395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10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3768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10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908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0103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10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35582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10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7867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10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025537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660AA2A-113C-FC4B-B54E-3E892DCFDC41}" type="datetime1">
              <a:rPr lang="en-CA" smtClean="0"/>
              <a:pPr/>
              <a:t>2017-10-18</a:t>
            </a:fld>
            <a:endParaRPr lang="en-US"/>
          </a:p>
        </p:txBody>
      </p:sp>
      <p:sp>
        <p:nvSpPr>
          <p:cNvPr id="5" name="Footer Placeholder 4"/>
          <p:cNvSpPr>
            <a:spLocks noGrp="1"/>
          </p:cNvSpPr>
          <p:nvPr>
            <p:ph type="ftr" sz="quarter" idx="11"/>
          </p:nvPr>
        </p:nvSpPr>
        <p:spPr/>
        <p:txBody>
          <a:bodyPr/>
          <a:lstStyle/>
          <a:p>
            <a:r>
              <a:rPr lang="en-US" smtClean="0"/>
              <a:t>What is online collaborative learning | November 2014</a:t>
            </a:r>
            <a:endParaRPr lang="en-US"/>
          </a:p>
        </p:txBody>
      </p:sp>
      <p:sp>
        <p:nvSpPr>
          <p:cNvPr id="6" name="Slide Number Placeholder 5"/>
          <p:cNvSpPr>
            <a:spLocks noGrp="1"/>
          </p:cNvSpPr>
          <p:nvPr>
            <p:ph type="sldNum" sz="quarter" idx="12"/>
          </p:nvPr>
        </p:nvSpPr>
        <p:spPr/>
        <p:txBody>
          <a:bodyPr/>
          <a:lstStyle/>
          <a:p>
            <a:fld id="{F879A450-E10D-6948-8C5F-288B9A664CCA}" type="slidenum">
              <a:rPr lang="en-US" smtClean="0"/>
              <a:pPr/>
              <a:t>‹#›</a:t>
            </a:fld>
            <a:endParaRPr 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5D2B67-9B83-454D-A3B5-E9A84E3A373E}" type="datetime1">
              <a:rPr lang="en-CA" smtClean="0"/>
              <a:pPr/>
              <a:t>2017-10-18</a:t>
            </a:fld>
            <a:endParaRPr lang="en-US"/>
          </a:p>
        </p:txBody>
      </p:sp>
      <p:sp>
        <p:nvSpPr>
          <p:cNvPr id="5" name="Footer Placeholder 4"/>
          <p:cNvSpPr>
            <a:spLocks noGrp="1"/>
          </p:cNvSpPr>
          <p:nvPr>
            <p:ph type="ftr" sz="quarter" idx="11"/>
          </p:nvPr>
        </p:nvSpPr>
        <p:spPr/>
        <p:txBody>
          <a:bodyPr/>
          <a:lstStyle/>
          <a:p>
            <a:r>
              <a:rPr lang="en-US" smtClean="0"/>
              <a:t>What is online collaborative learning | November 2014</a:t>
            </a:r>
            <a:endParaRPr lang="en-US"/>
          </a:p>
        </p:txBody>
      </p:sp>
      <p:sp>
        <p:nvSpPr>
          <p:cNvPr id="6" name="Slide Number Placeholder 5"/>
          <p:cNvSpPr>
            <a:spLocks noGrp="1"/>
          </p:cNvSpPr>
          <p:nvPr>
            <p:ph type="sldNum" sz="quarter" idx="12"/>
          </p:nvPr>
        </p:nvSpPr>
        <p:spPr/>
        <p:txBody>
          <a:bodyPr/>
          <a:lstStyle/>
          <a:p>
            <a:fld id="{F879A450-E10D-6948-8C5F-288B9A664CCA}" type="slidenum">
              <a:rPr lang="en-US" smtClean="0"/>
              <a:pPr/>
              <a:t>‹#›</a:t>
            </a:fld>
            <a:endParaRPr 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FEEE6F-208E-6144-B9B9-F056B28D5038}" type="datetime1">
              <a:rPr lang="en-CA" smtClean="0"/>
              <a:pPr/>
              <a:t>2017-10-18</a:t>
            </a:fld>
            <a:endParaRPr lang="en-US"/>
          </a:p>
        </p:txBody>
      </p:sp>
      <p:sp>
        <p:nvSpPr>
          <p:cNvPr id="5" name="Footer Placeholder 4"/>
          <p:cNvSpPr>
            <a:spLocks noGrp="1"/>
          </p:cNvSpPr>
          <p:nvPr>
            <p:ph type="ftr" sz="quarter" idx="11"/>
          </p:nvPr>
        </p:nvSpPr>
        <p:spPr/>
        <p:txBody>
          <a:bodyPr/>
          <a:lstStyle/>
          <a:p>
            <a:r>
              <a:rPr lang="en-US" smtClean="0"/>
              <a:t>What is online collaborative learning | November 2014</a:t>
            </a:r>
            <a:endParaRPr lang="en-US"/>
          </a:p>
        </p:txBody>
      </p:sp>
      <p:sp>
        <p:nvSpPr>
          <p:cNvPr id="6" name="Slide Number Placeholder 5"/>
          <p:cNvSpPr>
            <a:spLocks noGrp="1"/>
          </p:cNvSpPr>
          <p:nvPr>
            <p:ph type="sldNum" sz="quarter" idx="12"/>
          </p:nvPr>
        </p:nvSpPr>
        <p:spPr/>
        <p:txBody>
          <a:bodyPr/>
          <a:lstStyle/>
          <a:p>
            <a:fld id="{F879A450-E10D-6948-8C5F-288B9A664CCA}" type="slidenum">
              <a:rPr lang="en-US" smtClean="0"/>
              <a:pPr/>
              <a:t>‹#›</a:t>
            </a:fld>
            <a:endParaRPr 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873CFB-B03E-1F4A-BAE7-F3C7DB38464A}" type="datetime1">
              <a:rPr lang="en-CA" smtClean="0"/>
              <a:pPr/>
              <a:t>2017-10-18</a:t>
            </a:fld>
            <a:endParaRPr lang="en-US"/>
          </a:p>
        </p:txBody>
      </p:sp>
      <p:sp>
        <p:nvSpPr>
          <p:cNvPr id="6" name="Footer Placeholder 5"/>
          <p:cNvSpPr>
            <a:spLocks noGrp="1"/>
          </p:cNvSpPr>
          <p:nvPr>
            <p:ph type="ftr" sz="quarter" idx="11"/>
          </p:nvPr>
        </p:nvSpPr>
        <p:spPr/>
        <p:txBody>
          <a:bodyPr/>
          <a:lstStyle/>
          <a:p>
            <a:r>
              <a:rPr lang="en-US" smtClean="0"/>
              <a:t>What is online collaborative learning | November 2014</a:t>
            </a:r>
            <a:endParaRPr lang="en-US"/>
          </a:p>
        </p:txBody>
      </p:sp>
      <p:sp>
        <p:nvSpPr>
          <p:cNvPr id="7" name="Slide Number Placeholder 6"/>
          <p:cNvSpPr>
            <a:spLocks noGrp="1"/>
          </p:cNvSpPr>
          <p:nvPr>
            <p:ph type="sldNum" sz="quarter" idx="12"/>
          </p:nvPr>
        </p:nvSpPr>
        <p:spPr/>
        <p:txBody>
          <a:bodyPr/>
          <a:lstStyle/>
          <a:p>
            <a:fld id="{F879A450-E10D-6948-8C5F-288B9A664CCA}" type="slidenum">
              <a:rPr lang="en-US" smtClean="0"/>
              <a:pPr/>
              <a:t>‹#›</a:t>
            </a:fld>
            <a:endParaRPr 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269542-341D-CC48-A8B6-8E16F1EDA760}" type="datetime1">
              <a:rPr lang="en-CA" smtClean="0"/>
              <a:pPr/>
              <a:t>2017-10-18</a:t>
            </a:fld>
            <a:endParaRPr lang="en-US"/>
          </a:p>
        </p:txBody>
      </p:sp>
      <p:sp>
        <p:nvSpPr>
          <p:cNvPr id="8" name="Footer Placeholder 7"/>
          <p:cNvSpPr>
            <a:spLocks noGrp="1"/>
          </p:cNvSpPr>
          <p:nvPr>
            <p:ph type="ftr" sz="quarter" idx="11"/>
          </p:nvPr>
        </p:nvSpPr>
        <p:spPr/>
        <p:txBody>
          <a:bodyPr/>
          <a:lstStyle/>
          <a:p>
            <a:r>
              <a:rPr lang="en-US" smtClean="0"/>
              <a:t>What is online collaborative learning | November 2014</a:t>
            </a:r>
            <a:endParaRPr lang="en-US"/>
          </a:p>
        </p:txBody>
      </p:sp>
      <p:sp>
        <p:nvSpPr>
          <p:cNvPr id="9" name="Slide Number Placeholder 8"/>
          <p:cNvSpPr>
            <a:spLocks noGrp="1"/>
          </p:cNvSpPr>
          <p:nvPr>
            <p:ph type="sldNum" sz="quarter" idx="12"/>
          </p:nvPr>
        </p:nvSpPr>
        <p:spPr/>
        <p:txBody>
          <a:bodyPr/>
          <a:lstStyle/>
          <a:p>
            <a:fld id="{F879A450-E10D-6948-8C5F-288B9A664CCA}" type="slidenum">
              <a:rPr lang="en-US" smtClean="0"/>
              <a:pPr/>
              <a:t>‹#›</a:t>
            </a:fld>
            <a:endParaRPr 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60F26D-5C1F-F049-A2B2-D83ADB8DCE94}" type="datetime1">
              <a:rPr lang="en-CA" smtClean="0"/>
              <a:pPr/>
              <a:t>2017-10-18</a:t>
            </a:fld>
            <a:endParaRPr lang="en-US"/>
          </a:p>
        </p:txBody>
      </p:sp>
      <p:sp>
        <p:nvSpPr>
          <p:cNvPr id="4" name="Footer Placeholder 3"/>
          <p:cNvSpPr>
            <a:spLocks noGrp="1"/>
          </p:cNvSpPr>
          <p:nvPr>
            <p:ph type="ftr" sz="quarter" idx="11"/>
          </p:nvPr>
        </p:nvSpPr>
        <p:spPr/>
        <p:txBody>
          <a:bodyPr/>
          <a:lstStyle/>
          <a:p>
            <a:r>
              <a:rPr lang="en-US" smtClean="0"/>
              <a:t>What is online collaborative learning | November 2014</a:t>
            </a:r>
            <a:endParaRPr lang="en-US"/>
          </a:p>
        </p:txBody>
      </p:sp>
      <p:sp>
        <p:nvSpPr>
          <p:cNvPr id="5" name="Slide Number Placeholder 4"/>
          <p:cNvSpPr>
            <a:spLocks noGrp="1"/>
          </p:cNvSpPr>
          <p:nvPr>
            <p:ph type="sldNum" sz="quarter" idx="12"/>
          </p:nvPr>
        </p:nvSpPr>
        <p:spPr/>
        <p:txBody>
          <a:bodyPr/>
          <a:lstStyle/>
          <a:p>
            <a:fld id="{F879A450-E10D-6948-8C5F-288B9A664CCA}" type="slidenum">
              <a:rPr lang="en-US" smtClean="0"/>
              <a:pPr/>
              <a:t>‹#›</a:t>
            </a:fld>
            <a:endParaRPr 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6731AF-5981-9945-B153-971449F8ADE1}" type="datetime1">
              <a:rPr lang="en-CA" smtClean="0"/>
              <a:pPr/>
              <a:t>2017-10-18</a:t>
            </a:fld>
            <a:endParaRPr lang="en-US"/>
          </a:p>
        </p:txBody>
      </p:sp>
      <p:sp>
        <p:nvSpPr>
          <p:cNvPr id="3" name="Footer Placeholder 2"/>
          <p:cNvSpPr>
            <a:spLocks noGrp="1"/>
          </p:cNvSpPr>
          <p:nvPr>
            <p:ph type="ftr" sz="quarter" idx="11"/>
          </p:nvPr>
        </p:nvSpPr>
        <p:spPr/>
        <p:txBody>
          <a:bodyPr/>
          <a:lstStyle/>
          <a:p>
            <a:r>
              <a:rPr lang="en-US" smtClean="0"/>
              <a:t>What is online collaborative learning | November 2014</a:t>
            </a:r>
            <a:endParaRPr lang="en-US"/>
          </a:p>
        </p:txBody>
      </p:sp>
      <p:sp>
        <p:nvSpPr>
          <p:cNvPr id="4" name="Slide Number Placeholder 3"/>
          <p:cNvSpPr>
            <a:spLocks noGrp="1"/>
          </p:cNvSpPr>
          <p:nvPr>
            <p:ph type="sldNum" sz="quarter" idx="12"/>
          </p:nvPr>
        </p:nvSpPr>
        <p:spPr/>
        <p:txBody>
          <a:bodyPr/>
          <a:lstStyle/>
          <a:p>
            <a:fld id="{F879A450-E10D-6948-8C5F-288B9A664CCA}"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33991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60E97-CE71-B149-B938-970ACA2EBD6D}" type="datetime1">
              <a:rPr lang="en-CA" smtClean="0"/>
              <a:pPr/>
              <a:t>2017-10-18</a:t>
            </a:fld>
            <a:endParaRPr lang="en-US"/>
          </a:p>
        </p:txBody>
      </p:sp>
      <p:sp>
        <p:nvSpPr>
          <p:cNvPr id="6" name="Footer Placeholder 5"/>
          <p:cNvSpPr>
            <a:spLocks noGrp="1"/>
          </p:cNvSpPr>
          <p:nvPr>
            <p:ph type="ftr" sz="quarter" idx="11"/>
          </p:nvPr>
        </p:nvSpPr>
        <p:spPr/>
        <p:txBody>
          <a:bodyPr/>
          <a:lstStyle/>
          <a:p>
            <a:r>
              <a:rPr lang="en-US" smtClean="0"/>
              <a:t>What is online collaborative learning | November 2014</a:t>
            </a:r>
            <a:endParaRPr lang="en-US"/>
          </a:p>
        </p:txBody>
      </p:sp>
      <p:sp>
        <p:nvSpPr>
          <p:cNvPr id="7" name="Slide Number Placeholder 6"/>
          <p:cNvSpPr>
            <a:spLocks noGrp="1"/>
          </p:cNvSpPr>
          <p:nvPr>
            <p:ph type="sldNum" sz="quarter" idx="12"/>
          </p:nvPr>
        </p:nvSpPr>
        <p:spPr/>
        <p:txBody>
          <a:bodyPr/>
          <a:lstStyle/>
          <a:p>
            <a:fld id="{F879A450-E10D-6948-8C5F-288B9A664CCA}" type="slidenum">
              <a:rPr lang="en-US" smtClean="0"/>
              <a:pPr/>
              <a:t>‹#›</a:t>
            </a:fld>
            <a:endParaRPr 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39109-7F2C-9343-ADF9-DC22826578B4}" type="datetime1">
              <a:rPr lang="en-CA" smtClean="0"/>
              <a:pPr/>
              <a:t>2017-10-18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79A450-E10D-6948-8C5F-288B9A664CCA}" type="slidenum">
              <a:rPr lang="en-US" smtClean="0"/>
              <a:pPr/>
              <a:t>‹#›</a:t>
            </a:fld>
            <a:endParaRPr 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1F38EA-B09F-4C97-9264-D1353869D1EA}" type="datetimeFigureOut">
              <a:rPr lang="en-US" smtClean="0"/>
              <a:pPr/>
              <a:t>10/18/17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hf sldNum="0" hdr="0"/>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1F38EA-B09F-4C97-9264-D1353869D1EA}" type="datetimeFigureOut">
              <a:rPr lang="en-US" smtClean="0"/>
              <a:pPr/>
              <a:t>10/18/17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hf sldNum="0" hdr="0"/>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1F38EA-B09F-4C97-9264-D1353869D1EA}" type="datetimeFigureOut">
              <a:rPr lang="en-US" smtClean="0"/>
              <a:pPr/>
              <a:t>10/18/17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hf sldNum="0" hdr="0"/>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1F38EA-B09F-4C97-9264-D1353869D1EA}" type="datetimeFigureOut">
              <a:rPr lang="en-US" smtClean="0"/>
              <a:pPr/>
              <a:t>10/18/17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hf sldNum="0" hdr="0"/>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1F38EA-B09F-4C97-9264-D1353869D1EA}" type="datetimeFigureOut">
              <a:rPr lang="en-US" smtClean="0"/>
              <a:pPr/>
              <a:t>10/18/17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hf sldNum="0" hdr="0"/>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DB6080-AE9F-454E-AD44-76C848A2AEA0}" type="datetime1">
              <a:rPr lang="en-CA" smtClean="0"/>
              <a:pPr/>
              <a:t>2017-10-18</a:t>
            </a:fld>
            <a:endParaRPr lang="en-US"/>
          </a:p>
        </p:txBody>
      </p:sp>
      <p:sp>
        <p:nvSpPr>
          <p:cNvPr id="5" name="Footer Placeholder 4"/>
          <p:cNvSpPr>
            <a:spLocks noGrp="1"/>
          </p:cNvSpPr>
          <p:nvPr>
            <p:ph type="ftr" sz="quarter" idx="11"/>
          </p:nvPr>
        </p:nvSpPr>
        <p:spPr/>
        <p:txBody>
          <a:bodyPr/>
          <a:lstStyle/>
          <a:p>
            <a:r>
              <a:rPr lang="en-US" smtClean="0"/>
              <a:t>What is online collaborative learning | November 2014</a:t>
            </a:r>
            <a:endParaRPr lang="en-US"/>
          </a:p>
        </p:txBody>
      </p:sp>
      <p:sp>
        <p:nvSpPr>
          <p:cNvPr id="6" name="Slide Number Placeholder 5"/>
          <p:cNvSpPr>
            <a:spLocks noGrp="1"/>
          </p:cNvSpPr>
          <p:nvPr>
            <p:ph type="sldNum" sz="quarter" idx="12"/>
          </p:nvPr>
        </p:nvSpPr>
        <p:spPr/>
        <p:txBody>
          <a:bodyPr/>
          <a:lstStyle/>
          <a:p>
            <a:fld id="{F879A450-E10D-6948-8C5F-288B9A664CCA}" type="slidenum">
              <a:rPr lang="en-US" smtClean="0"/>
              <a:pPr/>
              <a:t>‹#›</a:t>
            </a:fld>
            <a:endParaRPr 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5F9CE-7A4B-4F4C-9E74-241E73A78997}" type="datetime1">
              <a:rPr lang="en-CA" smtClean="0"/>
              <a:pPr/>
              <a:t>2017-10-18</a:t>
            </a:fld>
            <a:endParaRPr lang="en-US"/>
          </a:p>
        </p:txBody>
      </p:sp>
      <p:sp>
        <p:nvSpPr>
          <p:cNvPr id="5" name="Footer Placeholder 4"/>
          <p:cNvSpPr>
            <a:spLocks noGrp="1"/>
          </p:cNvSpPr>
          <p:nvPr>
            <p:ph type="ftr" sz="quarter" idx="11"/>
          </p:nvPr>
        </p:nvSpPr>
        <p:spPr/>
        <p:txBody>
          <a:bodyPr/>
          <a:lstStyle/>
          <a:p>
            <a:r>
              <a:rPr lang="en-US" smtClean="0"/>
              <a:t>What is online collaborative learning | November 2014</a:t>
            </a:r>
            <a:endParaRPr lang="en-US"/>
          </a:p>
        </p:txBody>
      </p:sp>
      <p:sp>
        <p:nvSpPr>
          <p:cNvPr id="6" name="Slide Number Placeholder 5"/>
          <p:cNvSpPr>
            <a:spLocks noGrp="1"/>
          </p:cNvSpPr>
          <p:nvPr>
            <p:ph type="sldNum" sz="quarter" idx="12"/>
          </p:nvPr>
        </p:nvSpPr>
        <p:spPr/>
        <p:txBody>
          <a:bodyPr/>
          <a:lstStyle/>
          <a:p>
            <a:fld id="{F879A450-E10D-6948-8C5F-288B9A664CCA}" type="slidenum">
              <a:rPr lang="en-US" smtClean="0"/>
              <a:pPr/>
              <a:t>‹#›</a:t>
            </a:fld>
            <a:endParaRPr 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4960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20073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54587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08459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50968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28874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14714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307545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77579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398046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02896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98963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84611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14192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42369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9431439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16522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40386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518207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829326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24481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75135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47227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84499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0104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52719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01272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5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9741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5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6073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40782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49024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137427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8909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0570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853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54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58A7DC50-80B3-3044-A66C-AB6870027DB7}" type="datetime1">
              <a:rPr lang="en-CA" smtClean="0"/>
              <a:pPr/>
              <a:t>2017-10-18</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r>
              <a:rPr lang="en-US" smtClean="0"/>
              <a:t>What is online collaborative learning | November 2014</a:t>
            </a:r>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37671D50-D0EA-954A-83DD-8B3791E1D310}" type="slidenum">
              <a:rPr lang="en-US" smtClean="0"/>
              <a:pPr/>
              <a:t>‹#›</a:t>
            </a:fld>
            <a:endParaRPr lang="en-US"/>
          </a:p>
        </p:txBody>
      </p:sp>
    </p:spTree>
    <p:extLst>
      <p:ext uri="{BB962C8B-B14F-4D97-AF65-F5344CB8AC3E}">
        <p14:creationId xmlns:p14="http://schemas.microsoft.com/office/powerpoint/2010/main" val="31000126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294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330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0317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4533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959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8574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3566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1940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8465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298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6A8F10DC-6CAB-C546-8E39-1BC27046EC95}" type="datetime1">
              <a:rPr lang="en-CA" smtClean="0"/>
              <a:pPr/>
              <a:t>2017-10-18</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r>
              <a:rPr lang="en-US" smtClean="0"/>
              <a:t>What is online collaborative learning | November 2014</a:t>
            </a:r>
            <a:endParaRPr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37671D50-D0EA-954A-83DD-8B3791E1D310}" type="slidenum">
              <a:rPr lang="en-US" smtClean="0"/>
              <a:pPr/>
              <a:t>‹#›</a:t>
            </a:fld>
            <a:endParaRPr lang="en-US"/>
          </a:p>
        </p:txBody>
      </p:sp>
    </p:spTree>
    <p:extLst>
      <p:ext uri="{BB962C8B-B14F-4D97-AF65-F5344CB8AC3E}">
        <p14:creationId xmlns:p14="http://schemas.microsoft.com/office/powerpoint/2010/main" val="15008959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3229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5350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1810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34332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68352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7907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1621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8362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3102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648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2DD33504-A862-B344-84D7-200BC1E6B297}" type="datetime1">
              <a:rPr lang="en-CA" smtClean="0"/>
              <a:pPr/>
              <a:t>2017-10-18</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r>
              <a:rPr lang="en-US" smtClean="0"/>
              <a:t>What is online collaborative learning | November 2014</a:t>
            </a:r>
            <a:endParaRPr lang="en-US"/>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37671D50-D0EA-954A-83DD-8B3791E1D310}" type="slidenum">
              <a:rPr lang="en-US" smtClean="0"/>
              <a:pPr/>
              <a:t>‹#›</a:t>
            </a:fld>
            <a:endParaRPr lang="en-US"/>
          </a:p>
        </p:txBody>
      </p:sp>
    </p:spTree>
    <p:extLst>
      <p:ext uri="{BB962C8B-B14F-4D97-AF65-F5344CB8AC3E}">
        <p14:creationId xmlns:p14="http://schemas.microsoft.com/office/powerpoint/2010/main" val="13410430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9937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3909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6820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8268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892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86474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571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5179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0137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566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A2816EA9-461D-C145-94CF-FE7F249FD01C}" type="datetime1">
              <a:rPr lang="en-CA" smtClean="0"/>
              <a:pPr/>
              <a:t>2017-10-18</a:t>
            </a:fld>
            <a:endParaRPr lang="en-US"/>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r>
              <a:rPr lang="en-US" smtClean="0"/>
              <a:t>What is online collaborative learning | November 2014</a:t>
            </a:r>
            <a:endParaRPr lang="en-US"/>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37671D50-D0EA-954A-83DD-8B3791E1D310}" type="slidenum">
              <a:rPr lang="en-US" smtClean="0"/>
              <a:pPr/>
              <a:t>‹#›</a:t>
            </a:fld>
            <a:endParaRPr lang="en-US"/>
          </a:p>
        </p:txBody>
      </p:sp>
    </p:spTree>
    <p:extLst>
      <p:ext uri="{BB962C8B-B14F-4D97-AF65-F5344CB8AC3E}">
        <p14:creationId xmlns:p14="http://schemas.microsoft.com/office/powerpoint/2010/main" val="37034454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79988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1490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33767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780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py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9427079" y="454026"/>
            <a:ext cx="685800" cy="1104900"/>
          </a:xfrm>
          <a:prstGeom prst="rect">
            <a:avLst/>
          </a:prstGeom>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3394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9997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51944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4616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267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91241E5F-5F1F-8646-A848-DC4C9DCD557F}" type="datetime1">
              <a:rPr lang="en-CA" smtClean="0"/>
              <a:pPr/>
              <a:t>2017-10-18</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r>
              <a:rPr lang="en-US" smtClean="0"/>
              <a:t>What is online collaborative learning | November 2014</a:t>
            </a:r>
            <a:endParaRPr lang="en-US"/>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37671D50-D0EA-954A-83DD-8B3791E1D310}" type="slidenum">
              <a:rPr lang="en-US" smtClean="0"/>
              <a:pPr/>
              <a:t>‹#›</a:t>
            </a:fld>
            <a:endParaRPr lang="en-US"/>
          </a:p>
        </p:txBody>
      </p:sp>
    </p:spTree>
    <p:extLst>
      <p:ext uri="{BB962C8B-B14F-4D97-AF65-F5344CB8AC3E}">
        <p14:creationId xmlns:p14="http://schemas.microsoft.com/office/powerpoint/2010/main" val="30656116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5741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7515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9751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49690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9633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6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6453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6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8109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6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6383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6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9852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6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68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07491948-19C2-9646-9668-FE6BE6CE5C86}" type="datetime1">
              <a:rPr lang="en-CA" smtClean="0"/>
              <a:pPr/>
              <a:t>2017-10-18</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r>
              <a:rPr lang="en-US" smtClean="0"/>
              <a:t>What is online collaborative learning | November 2014</a:t>
            </a:r>
            <a:endParaRPr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37671D50-D0EA-954A-83DD-8B3791E1D310}" type="slidenum">
              <a:rPr lang="en-US" smtClean="0"/>
              <a:pPr/>
              <a:t>‹#›</a:t>
            </a:fld>
            <a:endParaRPr lang="en-US"/>
          </a:p>
        </p:txBody>
      </p:sp>
    </p:spTree>
    <p:extLst>
      <p:ext uri="{BB962C8B-B14F-4D97-AF65-F5344CB8AC3E}">
        <p14:creationId xmlns:p14="http://schemas.microsoft.com/office/powerpoint/2010/main" val="34011994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6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5679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6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0733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7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1943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7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27337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7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6592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7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76587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7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6050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7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5679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7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6640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7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348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A00570FF-778E-A743-BF2F-AB09EA0D2EDA}" type="datetime1">
              <a:rPr lang="en-CA" smtClean="0"/>
              <a:pPr/>
              <a:t>2017-10-18</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r>
              <a:rPr lang="en-US" smtClean="0"/>
              <a:t>What is online collaborative learning | November 2014</a:t>
            </a:r>
            <a:endParaRPr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37671D50-D0EA-954A-83DD-8B3791E1D310}" type="slidenum">
              <a:rPr lang="en-US" smtClean="0"/>
              <a:pPr/>
              <a:t>‹#›</a:t>
            </a:fld>
            <a:endParaRPr lang="en-US"/>
          </a:p>
        </p:txBody>
      </p:sp>
    </p:spTree>
    <p:extLst>
      <p:ext uri="{BB962C8B-B14F-4D97-AF65-F5344CB8AC3E}">
        <p14:creationId xmlns:p14="http://schemas.microsoft.com/office/powerpoint/2010/main" val="34977607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7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1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7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4474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8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2642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8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391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8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573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8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0426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8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4518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8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5442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8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0934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8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732057"/>
      </p:ext>
    </p:extLst>
  </p:cSld>
  <p:clrMapOvr>
    <a:masterClrMapping/>
  </p:clrMapOvr>
</p:sldLayout>
</file>

<file path=ppt/slideMasters/_rels/slideMaster1.xml.rels><?xml version="1.0" encoding="UTF-8" standalone="yes"?>
<Relationships xmlns="http://schemas.openxmlformats.org/package/2006/relationships"><Relationship Id="rId101" Type="http://schemas.openxmlformats.org/officeDocument/2006/relationships/slideLayout" Target="../slideLayouts/slideLayout101.xml"/><Relationship Id="rId102" Type="http://schemas.openxmlformats.org/officeDocument/2006/relationships/slideLayout" Target="../slideLayouts/slideLayout102.xml"/><Relationship Id="rId103" Type="http://schemas.openxmlformats.org/officeDocument/2006/relationships/slideLayout" Target="../slideLayouts/slideLayout103.xml"/><Relationship Id="rId104" Type="http://schemas.openxmlformats.org/officeDocument/2006/relationships/slideLayout" Target="../slideLayouts/slideLayout104.xml"/><Relationship Id="rId105" Type="http://schemas.openxmlformats.org/officeDocument/2006/relationships/slideLayout" Target="../slideLayouts/slideLayout105.xml"/><Relationship Id="rId106" Type="http://schemas.openxmlformats.org/officeDocument/2006/relationships/slideLayout" Target="../slideLayouts/slideLayout106.xml"/><Relationship Id="rId107" Type="http://schemas.openxmlformats.org/officeDocument/2006/relationships/slideLayout" Target="../slideLayouts/slideLayout107.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8" Type="http://schemas.openxmlformats.org/officeDocument/2006/relationships/slideLayout" Target="../slideLayouts/slideLayout108.xml"/><Relationship Id="rId109" Type="http://schemas.openxmlformats.org/officeDocument/2006/relationships/slideLayout" Target="../slideLayouts/slideLayout10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70" Type="http://schemas.openxmlformats.org/officeDocument/2006/relationships/slideLayout" Target="../slideLayouts/slideLayout70.xml"/><Relationship Id="rId71" Type="http://schemas.openxmlformats.org/officeDocument/2006/relationships/slideLayout" Target="../slideLayouts/slideLayout71.xml"/><Relationship Id="rId72" Type="http://schemas.openxmlformats.org/officeDocument/2006/relationships/slideLayout" Target="../slideLayouts/slideLayout72.xml"/><Relationship Id="rId73" Type="http://schemas.openxmlformats.org/officeDocument/2006/relationships/slideLayout" Target="../slideLayouts/slideLayout73.xml"/><Relationship Id="rId74" Type="http://schemas.openxmlformats.org/officeDocument/2006/relationships/slideLayout" Target="../slideLayouts/slideLayout74.xml"/><Relationship Id="rId75" Type="http://schemas.openxmlformats.org/officeDocument/2006/relationships/slideLayout" Target="../slideLayouts/slideLayout75.xml"/><Relationship Id="rId76" Type="http://schemas.openxmlformats.org/officeDocument/2006/relationships/slideLayout" Target="../slideLayouts/slideLayout76.xml"/><Relationship Id="rId77" Type="http://schemas.openxmlformats.org/officeDocument/2006/relationships/slideLayout" Target="../slideLayouts/slideLayout77.xml"/><Relationship Id="rId78" Type="http://schemas.openxmlformats.org/officeDocument/2006/relationships/slideLayout" Target="../slideLayouts/slideLayout78.xml"/><Relationship Id="rId79" Type="http://schemas.openxmlformats.org/officeDocument/2006/relationships/slideLayout" Target="../slideLayouts/slideLayout79.xml"/><Relationship Id="rId110" Type="http://schemas.openxmlformats.org/officeDocument/2006/relationships/slideLayout" Target="../slideLayouts/slideLayout110.xml"/><Relationship Id="rId90" Type="http://schemas.openxmlformats.org/officeDocument/2006/relationships/slideLayout" Target="../slideLayouts/slideLayout90.xml"/><Relationship Id="rId91" Type="http://schemas.openxmlformats.org/officeDocument/2006/relationships/slideLayout" Target="../slideLayouts/slideLayout91.xml"/><Relationship Id="rId92" Type="http://schemas.openxmlformats.org/officeDocument/2006/relationships/slideLayout" Target="../slideLayouts/slideLayout92.xml"/><Relationship Id="rId93" Type="http://schemas.openxmlformats.org/officeDocument/2006/relationships/slideLayout" Target="../slideLayouts/slideLayout93.xml"/><Relationship Id="rId94" Type="http://schemas.openxmlformats.org/officeDocument/2006/relationships/slideLayout" Target="../slideLayouts/slideLayout94.xml"/><Relationship Id="rId95" Type="http://schemas.openxmlformats.org/officeDocument/2006/relationships/slideLayout" Target="../slideLayouts/slideLayout95.xml"/><Relationship Id="rId96" Type="http://schemas.openxmlformats.org/officeDocument/2006/relationships/slideLayout" Target="../slideLayouts/slideLayout96.xml"/><Relationship Id="rId97" Type="http://schemas.openxmlformats.org/officeDocument/2006/relationships/slideLayout" Target="../slideLayouts/slideLayout97.xml"/><Relationship Id="rId98" Type="http://schemas.openxmlformats.org/officeDocument/2006/relationships/slideLayout" Target="../slideLayouts/slideLayout98.xml"/><Relationship Id="rId99" Type="http://schemas.openxmlformats.org/officeDocument/2006/relationships/slideLayout" Target="../slideLayouts/slideLayout99.xml"/><Relationship Id="rId111" Type="http://schemas.openxmlformats.org/officeDocument/2006/relationships/slideLayout" Target="../slideLayouts/slideLayout111.xml"/><Relationship Id="rId112" Type="http://schemas.openxmlformats.org/officeDocument/2006/relationships/slideLayout" Target="../slideLayouts/slideLayout112.xml"/><Relationship Id="rId113" Type="http://schemas.openxmlformats.org/officeDocument/2006/relationships/slideLayout" Target="../slideLayouts/slideLayout113.xml"/><Relationship Id="rId114" Type="http://schemas.openxmlformats.org/officeDocument/2006/relationships/slideLayout" Target="../slideLayouts/slideLayout114.xml"/><Relationship Id="rId115" Type="http://schemas.openxmlformats.org/officeDocument/2006/relationships/slideLayout" Target="../slideLayouts/slideLayout115.xml"/><Relationship Id="rId116" Type="http://schemas.openxmlformats.org/officeDocument/2006/relationships/slideLayout" Target="../slideLayouts/slideLayout116.xml"/><Relationship Id="rId117" Type="http://schemas.openxmlformats.org/officeDocument/2006/relationships/slideLayout" Target="../slideLayouts/slideLayout117.xml"/><Relationship Id="rId118" Type="http://schemas.openxmlformats.org/officeDocument/2006/relationships/theme" Target="../theme/theme1.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63" Type="http://schemas.openxmlformats.org/officeDocument/2006/relationships/slideLayout" Target="../slideLayouts/slideLayout63.xml"/><Relationship Id="rId64" Type="http://schemas.openxmlformats.org/officeDocument/2006/relationships/slideLayout" Target="../slideLayouts/slideLayout64.xml"/><Relationship Id="rId65" Type="http://schemas.openxmlformats.org/officeDocument/2006/relationships/slideLayout" Target="../slideLayouts/slideLayout65.xml"/><Relationship Id="rId66" Type="http://schemas.openxmlformats.org/officeDocument/2006/relationships/slideLayout" Target="../slideLayouts/slideLayout66.xml"/><Relationship Id="rId67" Type="http://schemas.openxmlformats.org/officeDocument/2006/relationships/slideLayout" Target="../slideLayouts/slideLayout67.xml"/><Relationship Id="rId68" Type="http://schemas.openxmlformats.org/officeDocument/2006/relationships/slideLayout" Target="../slideLayouts/slideLayout68.xml"/><Relationship Id="rId69" Type="http://schemas.openxmlformats.org/officeDocument/2006/relationships/slideLayout" Target="../slideLayouts/slideLayout69.xml"/><Relationship Id="rId100" Type="http://schemas.openxmlformats.org/officeDocument/2006/relationships/slideLayout" Target="../slideLayouts/slideLayout100.xml"/><Relationship Id="rId80" Type="http://schemas.openxmlformats.org/officeDocument/2006/relationships/slideLayout" Target="../slideLayouts/slideLayout80.xml"/><Relationship Id="rId81" Type="http://schemas.openxmlformats.org/officeDocument/2006/relationships/slideLayout" Target="../slideLayouts/slideLayout81.xml"/><Relationship Id="rId82" Type="http://schemas.openxmlformats.org/officeDocument/2006/relationships/slideLayout" Target="../slideLayouts/slideLayout82.xml"/><Relationship Id="rId83" Type="http://schemas.openxmlformats.org/officeDocument/2006/relationships/slideLayout" Target="../slideLayouts/slideLayout83.xml"/><Relationship Id="rId84" Type="http://schemas.openxmlformats.org/officeDocument/2006/relationships/slideLayout" Target="../slideLayouts/slideLayout84.xml"/><Relationship Id="rId85" Type="http://schemas.openxmlformats.org/officeDocument/2006/relationships/slideLayout" Target="../slideLayouts/slideLayout85.xml"/><Relationship Id="rId86" Type="http://schemas.openxmlformats.org/officeDocument/2006/relationships/slideLayout" Target="../slideLayouts/slideLayout86.xml"/><Relationship Id="rId87" Type="http://schemas.openxmlformats.org/officeDocument/2006/relationships/slideLayout" Target="../slideLayouts/slideLayout87.xml"/><Relationship Id="rId88" Type="http://schemas.openxmlformats.org/officeDocument/2006/relationships/slideLayout" Target="../slideLayouts/slideLayout88.xml"/><Relationship Id="rId89" Type="http://schemas.openxmlformats.org/officeDocument/2006/relationships/slideLayout" Target="../slideLayouts/slideLayout89.xml"/></Relationships>
</file>

<file path=ppt/slideMasters/_rels/slideMaster2.xml.rels><?xml version="1.0" encoding="UTF-8" standalone="yes"?>
<Relationships xmlns="http://schemas.openxmlformats.org/package/2006/relationships"><Relationship Id="rId101" Type="http://schemas.openxmlformats.org/officeDocument/2006/relationships/slideLayout" Target="../slideLayouts/slideLayout218.xml"/><Relationship Id="rId102" Type="http://schemas.openxmlformats.org/officeDocument/2006/relationships/slideLayout" Target="../slideLayouts/slideLayout219.xml"/><Relationship Id="rId103" Type="http://schemas.openxmlformats.org/officeDocument/2006/relationships/slideLayout" Target="../slideLayouts/slideLayout220.xml"/><Relationship Id="rId104" Type="http://schemas.openxmlformats.org/officeDocument/2006/relationships/slideLayout" Target="../slideLayouts/slideLayout221.xml"/><Relationship Id="rId105" Type="http://schemas.openxmlformats.org/officeDocument/2006/relationships/slideLayout" Target="../slideLayouts/slideLayout222.xml"/><Relationship Id="rId106" Type="http://schemas.openxmlformats.org/officeDocument/2006/relationships/slideLayout" Target="../slideLayouts/slideLayout223.xml"/><Relationship Id="rId107" Type="http://schemas.openxmlformats.org/officeDocument/2006/relationships/slideLayout" Target="../slideLayouts/slideLayout224.xml"/><Relationship Id="rId1" Type="http://schemas.openxmlformats.org/officeDocument/2006/relationships/slideLayout" Target="../slideLayouts/slideLayout118.xml"/><Relationship Id="rId2" Type="http://schemas.openxmlformats.org/officeDocument/2006/relationships/slideLayout" Target="../slideLayouts/slideLayout119.xml"/><Relationship Id="rId3" Type="http://schemas.openxmlformats.org/officeDocument/2006/relationships/slideLayout" Target="../slideLayouts/slideLayout120.xml"/><Relationship Id="rId4" Type="http://schemas.openxmlformats.org/officeDocument/2006/relationships/slideLayout" Target="../slideLayouts/slideLayout121.xml"/><Relationship Id="rId5" Type="http://schemas.openxmlformats.org/officeDocument/2006/relationships/slideLayout" Target="../slideLayouts/slideLayout122.xml"/><Relationship Id="rId6" Type="http://schemas.openxmlformats.org/officeDocument/2006/relationships/slideLayout" Target="../slideLayouts/slideLayout123.xml"/><Relationship Id="rId7" Type="http://schemas.openxmlformats.org/officeDocument/2006/relationships/slideLayout" Target="../slideLayouts/slideLayout124.xml"/><Relationship Id="rId8" Type="http://schemas.openxmlformats.org/officeDocument/2006/relationships/slideLayout" Target="../slideLayouts/slideLayout125.xml"/><Relationship Id="rId9" Type="http://schemas.openxmlformats.org/officeDocument/2006/relationships/slideLayout" Target="../slideLayouts/slideLayout126.xml"/><Relationship Id="rId108" Type="http://schemas.openxmlformats.org/officeDocument/2006/relationships/slideLayout" Target="../slideLayouts/slideLayout225.xml"/><Relationship Id="rId109" Type="http://schemas.openxmlformats.org/officeDocument/2006/relationships/slideLayout" Target="../slideLayouts/slideLayout226.xml"/><Relationship Id="rId10" Type="http://schemas.openxmlformats.org/officeDocument/2006/relationships/slideLayout" Target="../slideLayouts/slideLayout127.xml"/><Relationship Id="rId11" Type="http://schemas.openxmlformats.org/officeDocument/2006/relationships/slideLayout" Target="../slideLayouts/slideLayout128.xml"/><Relationship Id="rId12" Type="http://schemas.openxmlformats.org/officeDocument/2006/relationships/slideLayout" Target="../slideLayouts/slideLayout129.xml"/><Relationship Id="rId13" Type="http://schemas.openxmlformats.org/officeDocument/2006/relationships/slideLayout" Target="../slideLayouts/slideLayout130.xml"/><Relationship Id="rId14" Type="http://schemas.openxmlformats.org/officeDocument/2006/relationships/slideLayout" Target="../slideLayouts/slideLayout131.xml"/><Relationship Id="rId15" Type="http://schemas.openxmlformats.org/officeDocument/2006/relationships/slideLayout" Target="../slideLayouts/slideLayout132.xml"/><Relationship Id="rId16" Type="http://schemas.openxmlformats.org/officeDocument/2006/relationships/slideLayout" Target="../slideLayouts/slideLayout133.xml"/><Relationship Id="rId17" Type="http://schemas.openxmlformats.org/officeDocument/2006/relationships/slideLayout" Target="../slideLayouts/slideLayout134.xml"/><Relationship Id="rId18" Type="http://schemas.openxmlformats.org/officeDocument/2006/relationships/slideLayout" Target="../slideLayouts/slideLayout135.xml"/><Relationship Id="rId19" Type="http://schemas.openxmlformats.org/officeDocument/2006/relationships/slideLayout" Target="../slideLayouts/slideLayout136.xml"/><Relationship Id="rId30" Type="http://schemas.openxmlformats.org/officeDocument/2006/relationships/slideLayout" Target="../slideLayouts/slideLayout147.xml"/><Relationship Id="rId31" Type="http://schemas.openxmlformats.org/officeDocument/2006/relationships/slideLayout" Target="../slideLayouts/slideLayout148.xml"/><Relationship Id="rId32" Type="http://schemas.openxmlformats.org/officeDocument/2006/relationships/slideLayout" Target="../slideLayouts/slideLayout149.xml"/><Relationship Id="rId33" Type="http://schemas.openxmlformats.org/officeDocument/2006/relationships/slideLayout" Target="../slideLayouts/slideLayout150.xml"/><Relationship Id="rId34" Type="http://schemas.openxmlformats.org/officeDocument/2006/relationships/slideLayout" Target="../slideLayouts/slideLayout151.xml"/><Relationship Id="rId35" Type="http://schemas.openxmlformats.org/officeDocument/2006/relationships/slideLayout" Target="../slideLayouts/slideLayout152.xml"/><Relationship Id="rId36" Type="http://schemas.openxmlformats.org/officeDocument/2006/relationships/slideLayout" Target="../slideLayouts/slideLayout153.xml"/><Relationship Id="rId37" Type="http://schemas.openxmlformats.org/officeDocument/2006/relationships/slideLayout" Target="../slideLayouts/slideLayout154.xml"/><Relationship Id="rId38" Type="http://schemas.openxmlformats.org/officeDocument/2006/relationships/slideLayout" Target="../slideLayouts/slideLayout155.xml"/><Relationship Id="rId39" Type="http://schemas.openxmlformats.org/officeDocument/2006/relationships/slideLayout" Target="../slideLayouts/slideLayout156.xml"/><Relationship Id="rId50" Type="http://schemas.openxmlformats.org/officeDocument/2006/relationships/slideLayout" Target="../slideLayouts/slideLayout167.xml"/><Relationship Id="rId51" Type="http://schemas.openxmlformats.org/officeDocument/2006/relationships/slideLayout" Target="../slideLayouts/slideLayout168.xml"/><Relationship Id="rId52" Type="http://schemas.openxmlformats.org/officeDocument/2006/relationships/slideLayout" Target="../slideLayouts/slideLayout169.xml"/><Relationship Id="rId53" Type="http://schemas.openxmlformats.org/officeDocument/2006/relationships/slideLayout" Target="../slideLayouts/slideLayout170.xml"/><Relationship Id="rId54" Type="http://schemas.openxmlformats.org/officeDocument/2006/relationships/slideLayout" Target="../slideLayouts/slideLayout171.xml"/><Relationship Id="rId55" Type="http://schemas.openxmlformats.org/officeDocument/2006/relationships/slideLayout" Target="../slideLayouts/slideLayout172.xml"/><Relationship Id="rId56" Type="http://schemas.openxmlformats.org/officeDocument/2006/relationships/slideLayout" Target="../slideLayouts/slideLayout173.xml"/><Relationship Id="rId57" Type="http://schemas.openxmlformats.org/officeDocument/2006/relationships/slideLayout" Target="../slideLayouts/slideLayout174.xml"/><Relationship Id="rId58" Type="http://schemas.openxmlformats.org/officeDocument/2006/relationships/slideLayout" Target="../slideLayouts/slideLayout175.xml"/><Relationship Id="rId59" Type="http://schemas.openxmlformats.org/officeDocument/2006/relationships/slideLayout" Target="../slideLayouts/slideLayout176.xml"/><Relationship Id="rId70" Type="http://schemas.openxmlformats.org/officeDocument/2006/relationships/slideLayout" Target="../slideLayouts/slideLayout187.xml"/><Relationship Id="rId71" Type="http://schemas.openxmlformats.org/officeDocument/2006/relationships/slideLayout" Target="../slideLayouts/slideLayout188.xml"/><Relationship Id="rId72" Type="http://schemas.openxmlformats.org/officeDocument/2006/relationships/slideLayout" Target="../slideLayouts/slideLayout189.xml"/><Relationship Id="rId73" Type="http://schemas.openxmlformats.org/officeDocument/2006/relationships/slideLayout" Target="../slideLayouts/slideLayout190.xml"/><Relationship Id="rId74" Type="http://schemas.openxmlformats.org/officeDocument/2006/relationships/slideLayout" Target="../slideLayouts/slideLayout191.xml"/><Relationship Id="rId75" Type="http://schemas.openxmlformats.org/officeDocument/2006/relationships/slideLayout" Target="../slideLayouts/slideLayout192.xml"/><Relationship Id="rId76" Type="http://schemas.openxmlformats.org/officeDocument/2006/relationships/slideLayout" Target="../slideLayouts/slideLayout193.xml"/><Relationship Id="rId77" Type="http://schemas.openxmlformats.org/officeDocument/2006/relationships/slideLayout" Target="../slideLayouts/slideLayout194.xml"/><Relationship Id="rId78" Type="http://schemas.openxmlformats.org/officeDocument/2006/relationships/slideLayout" Target="../slideLayouts/slideLayout195.xml"/><Relationship Id="rId79" Type="http://schemas.openxmlformats.org/officeDocument/2006/relationships/slideLayout" Target="../slideLayouts/slideLayout196.xml"/><Relationship Id="rId110" Type="http://schemas.openxmlformats.org/officeDocument/2006/relationships/slideLayout" Target="../slideLayouts/slideLayout227.xml"/><Relationship Id="rId90" Type="http://schemas.openxmlformats.org/officeDocument/2006/relationships/slideLayout" Target="../slideLayouts/slideLayout207.xml"/><Relationship Id="rId91" Type="http://schemas.openxmlformats.org/officeDocument/2006/relationships/slideLayout" Target="../slideLayouts/slideLayout208.xml"/><Relationship Id="rId92" Type="http://schemas.openxmlformats.org/officeDocument/2006/relationships/slideLayout" Target="../slideLayouts/slideLayout209.xml"/><Relationship Id="rId93" Type="http://schemas.openxmlformats.org/officeDocument/2006/relationships/slideLayout" Target="../slideLayouts/slideLayout210.xml"/><Relationship Id="rId94" Type="http://schemas.openxmlformats.org/officeDocument/2006/relationships/slideLayout" Target="../slideLayouts/slideLayout211.xml"/><Relationship Id="rId95" Type="http://schemas.openxmlformats.org/officeDocument/2006/relationships/slideLayout" Target="../slideLayouts/slideLayout212.xml"/><Relationship Id="rId96" Type="http://schemas.openxmlformats.org/officeDocument/2006/relationships/slideLayout" Target="../slideLayouts/slideLayout213.xml"/><Relationship Id="rId97" Type="http://schemas.openxmlformats.org/officeDocument/2006/relationships/slideLayout" Target="../slideLayouts/slideLayout214.xml"/><Relationship Id="rId98" Type="http://schemas.openxmlformats.org/officeDocument/2006/relationships/slideLayout" Target="../slideLayouts/slideLayout215.xml"/><Relationship Id="rId99" Type="http://schemas.openxmlformats.org/officeDocument/2006/relationships/slideLayout" Target="../slideLayouts/slideLayout216.xml"/><Relationship Id="rId111" Type="http://schemas.openxmlformats.org/officeDocument/2006/relationships/slideLayout" Target="../slideLayouts/slideLayout228.xml"/><Relationship Id="rId112" Type="http://schemas.openxmlformats.org/officeDocument/2006/relationships/slideLayout" Target="../slideLayouts/slideLayout229.xml"/><Relationship Id="rId113" Type="http://schemas.openxmlformats.org/officeDocument/2006/relationships/slideLayout" Target="../slideLayouts/slideLayout230.xml"/><Relationship Id="rId114" Type="http://schemas.openxmlformats.org/officeDocument/2006/relationships/slideLayout" Target="../slideLayouts/slideLayout231.xml"/><Relationship Id="rId115" Type="http://schemas.openxmlformats.org/officeDocument/2006/relationships/slideLayout" Target="../slideLayouts/slideLayout232.xml"/><Relationship Id="rId116" Type="http://schemas.openxmlformats.org/officeDocument/2006/relationships/theme" Target="../theme/theme2.xml"/><Relationship Id="rId20" Type="http://schemas.openxmlformats.org/officeDocument/2006/relationships/slideLayout" Target="../slideLayouts/slideLayout137.xml"/><Relationship Id="rId21" Type="http://schemas.openxmlformats.org/officeDocument/2006/relationships/slideLayout" Target="../slideLayouts/slideLayout138.xml"/><Relationship Id="rId22" Type="http://schemas.openxmlformats.org/officeDocument/2006/relationships/slideLayout" Target="../slideLayouts/slideLayout139.xml"/><Relationship Id="rId23" Type="http://schemas.openxmlformats.org/officeDocument/2006/relationships/slideLayout" Target="../slideLayouts/slideLayout140.xml"/><Relationship Id="rId24" Type="http://schemas.openxmlformats.org/officeDocument/2006/relationships/slideLayout" Target="../slideLayouts/slideLayout141.xml"/><Relationship Id="rId25" Type="http://schemas.openxmlformats.org/officeDocument/2006/relationships/slideLayout" Target="../slideLayouts/slideLayout142.xml"/><Relationship Id="rId26" Type="http://schemas.openxmlformats.org/officeDocument/2006/relationships/slideLayout" Target="../slideLayouts/slideLayout143.xml"/><Relationship Id="rId27" Type="http://schemas.openxmlformats.org/officeDocument/2006/relationships/slideLayout" Target="../slideLayouts/slideLayout144.xml"/><Relationship Id="rId28" Type="http://schemas.openxmlformats.org/officeDocument/2006/relationships/slideLayout" Target="../slideLayouts/slideLayout145.xml"/><Relationship Id="rId29" Type="http://schemas.openxmlformats.org/officeDocument/2006/relationships/slideLayout" Target="../slideLayouts/slideLayout146.xml"/><Relationship Id="rId40" Type="http://schemas.openxmlformats.org/officeDocument/2006/relationships/slideLayout" Target="../slideLayouts/slideLayout157.xml"/><Relationship Id="rId41" Type="http://schemas.openxmlformats.org/officeDocument/2006/relationships/slideLayout" Target="../slideLayouts/slideLayout158.xml"/><Relationship Id="rId42" Type="http://schemas.openxmlformats.org/officeDocument/2006/relationships/slideLayout" Target="../slideLayouts/slideLayout159.xml"/><Relationship Id="rId43" Type="http://schemas.openxmlformats.org/officeDocument/2006/relationships/slideLayout" Target="../slideLayouts/slideLayout160.xml"/><Relationship Id="rId44" Type="http://schemas.openxmlformats.org/officeDocument/2006/relationships/slideLayout" Target="../slideLayouts/slideLayout161.xml"/><Relationship Id="rId45" Type="http://schemas.openxmlformats.org/officeDocument/2006/relationships/slideLayout" Target="../slideLayouts/slideLayout162.xml"/><Relationship Id="rId46" Type="http://schemas.openxmlformats.org/officeDocument/2006/relationships/slideLayout" Target="../slideLayouts/slideLayout163.xml"/><Relationship Id="rId47" Type="http://schemas.openxmlformats.org/officeDocument/2006/relationships/slideLayout" Target="../slideLayouts/slideLayout164.xml"/><Relationship Id="rId48" Type="http://schemas.openxmlformats.org/officeDocument/2006/relationships/slideLayout" Target="../slideLayouts/slideLayout165.xml"/><Relationship Id="rId49" Type="http://schemas.openxmlformats.org/officeDocument/2006/relationships/slideLayout" Target="../slideLayouts/slideLayout166.xml"/><Relationship Id="rId60" Type="http://schemas.openxmlformats.org/officeDocument/2006/relationships/slideLayout" Target="../slideLayouts/slideLayout177.xml"/><Relationship Id="rId61" Type="http://schemas.openxmlformats.org/officeDocument/2006/relationships/slideLayout" Target="../slideLayouts/slideLayout178.xml"/><Relationship Id="rId62" Type="http://schemas.openxmlformats.org/officeDocument/2006/relationships/slideLayout" Target="../slideLayouts/slideLayout179.xml"/><Relationship Id="rId63" Type="http://schemas.openxmlformats.org/officeDocument/2006/relationships/slideLayout" Target="../slideLayouts/slideLayout180.xml"/><Relationship Id="rId64" Type="http://schemas.openxmlformats.org/officeDocument/2006/relationships/slideLayout" Target="../slideLayouts/slideLayout181.xml"/><Relationship Id="rId65" Type="http://schemas.openxmlformats.org/officeDocument/2006/relationships/slideLayout" Target="../slideLayouts/slideLayout182.xml"/><Relationship Id="rId66" Type="http://schemas.openxmlformats.org/officeDocument/2006/relationships/slideLayout" Target="../slideLayouts/slideLayout183.xml"/><Relationship Id="rId67" Type="http://schemas.openxmlformats.org/officeDocument/2006/relationships/slideLayout" Target="../slideLayouts/slideLayout184.xml"/><Relationship Id="rId68" Type="http://schemas.openxmlformats.org/officeDocument/2006/relationships/slideLayout" Target="../slideLayouts/slideLayout185.xml"/><Relationship Id="rId69" Type="http://schemas.openxmlformats.org/officeDocument/2006/relationships/slideLayout" Target="../slideLayouts/slideLayout186.xml"/><Relationship Id="rId100" Type="http://schemas.openxmlformats.org/officeDocument/2006/relationships/slideLayout" Target="../slideLayouts/slideLayout217.xml"/><Relationship Id="rId80" Type="http://schemas.openxmlformats.org/officeDocument/2006/relationships/slideLayout" Target="../slideLayouts/slideLayout197.xml"/><Relationship Id="rId81" Type="http://schemas.openxmlformats.org/officeDocument/2006/relationships/slideLayout" Target="../slideLayouts/slideLayout198.xml"/><Relationship Id="rId82" Type="http://schemas.openxmlformats.org/officeDocument/2006/relationships/slideLayout" Target="../slideLayouts/slideLayout199.xml"/><Relationship Id="rId83" Type="http://schemas.openxmlformats.org/officeDocument/2006/relationships/slideLayout" Target="../slideLayouts/slideLayout200.xml"/><Relationship Id="rId84" Type="http://schemas.openxmlformats.org/officeDocument/2006/relationships/slideLayout" Target="../slideLayouts/slideLayout201.xml"/><Relationship Id="rId85" Type="http://schemas.openxmlformats.org/officeDocument/2006/relationships/slideLayout" Target="../slideLayouts/slideLayout202.xml"/><Relationship Id="rId86" Type="http://schemas.openxmlformats.org/officeDocument/2006/relationships/slideLayout" Target="../slideLayouts/slideLayout203.xml"/><Relationship Id="rId87" Type="http://schemas.openxmlformats.org/officeDocument/2006/relationships/slideLayout" Target="../slideLayouts/slideLayout204.xml"/><Relationship Id="rId88" Type="http://schemas.openxmlformats.org/officeDocument/2006/relationships/slideLayout" Target="../slideLayouts/slideLayout205.xml"/><Relationship Id="rId89" Type="http://schemas.openxmlformats.org/officeDocument/2006/relationships/slideLayout" Target="../slideLayouts/slideLayout206.xml"/></Relationships>
</file>

<file path=ppt/slideMasters/_rels/slideMaster3.xml.rels><?xml version="1.0" encoding="UTF-8" standalone="yes"?>
<Relationships xmlns="http://schemas.openxmlformats.org/package/2006/relationships"><Relationship Id="rId46" Type="http://schemas.openxmlformats.org/officeDocument/2006/relationships/slideLayout" Target="../slideLayouts/slideLayout278.xml"/><Relationship Id="rId47" Type="http://schemas.openxmlformats.org/officeDocument/2006/relationships/slideLayout" Target="../slideLayouts/slideLayout279.xml"/><Relationship Id="rId48" Type="http://schemas.openxmlformats.org/officeDocument/2006/relationships/theme" Target="../theme/theme3.xml"/><Relationship Id="rId20" Type="http://schemas.openxmlformats.org/officeDocument/2006/relationships/slideLayout" Target="../slideLayouts/slideLayout252.xml"/><Relationship Id="rId21" Type="http://schemas.openxmlformats.org/officeDocument/2006/relationships/slideLayout" Target="../slideLayouts/slideLayout253.xml"/><Relationship Id="rId22" Type="http://schemas.openxmlformats.org/officeDocument/2006/relationships/slideLayout" Target="../slideLayouts/slideLayout254.xml"/><Relationship Id="rId23" Type="http://schemas.openxmlformats.org/officeDocument/2006/relationships/slideLayout" Target="../slideLayouts/slideLayout255.xml"/><Relationship Id="rId24" Type="http://schemas.openxmlformats.org/officeDocument/2006/relationships/slideLayout" Target="../slideLayouts/slideLayout256.xml"/><Relationship Id="rId25" Type="http://schemas.openxmlformats.org/officeDocument/2006/relationships/slideLayout" Target="../slideLayouts/slideLayout257.xml"/><Relationship Id="rId26" Type="http://schemas.openxmlformats.org/officeDocument/2006/relationships/slideLayout" Target="../slideLayouts/slideLayout258.xml"/><Relationship Id="rId27" Type="http://schemas.openxmlformats.org/officeDocument/2006/relationships/slideLayout" Target="../slideLayouts/slideLayout259.xml"/><Relationship Id="rId28" Type="http://schemas.openxmlformats.org/officeDocument/2006/relationships/slideLayout" Target="../slideLayouts/slideLayout260.xml"/><Relationship Id="rId29" Type="http://schemas.openxmlformats.org/officeDocument/2006/relationships/slideLayout" Target="../slideLayouts/slideLayout261.xml"/><Relationship Id="rId1" Type="http://schemas.openxmlformats.org/officeDocument/2006/relationships/slideLayout" Target="../slideLayouts/slideLayout233.xml"/><Relationship Id="rId2" Type="http://schemas.openxmlformats.org/officeDocument/2006/relationships/slideLayout" Target="../slideLayouts/slideLayout234.xml"/><Relationship Id="rId3" Type="http://schemas.openxmlformats.org/officeDocument/2006/relationships/slideLayout" Target="../slideLayouts/slideLayout235.xml"/><Relationship Id="rId4" Type="http://schemas.openxmlformats.org/officeDocument/2006/relationships/slideLayout" Target="../slideLayouts/slideLayout236.xml"/><Relationship Id="rId5" Type="http://schemas.openxmlformats.org/officeDocument/2006/relationships/slideLayout" Target="../slideLayouts/slideLayout237.xml"/><Relationship Id="rId30" Type="http://schemas.openxmlformats.org/officeDocument/2006/relationships/slideLayout" Target="../slideLayouts/slideLayout262.xml"/><Relationship Id="rId31" Type="http://schemas.openxmlformats.org/officeDocument/2006/relationships/slideLayout" Target="../slideLayouts/slideLayout263.xml"/><Relationship Id="rId32" Type="http://schemas.openxmlformats.org/officeDocument/2006/relationships/slideLayout" Target="../slideLayouts/slideLayout264.xml"/><Relationship Id="rId9" Type="http://schemas.openxmlformats.org/officeDocument/2006/relationships/slideLayout" Target="../slideLayouts/slideLayout241.xml"/><Relationship Id="rId6" Type="http://schemas.openxmlformats.org/officeDocument/2006/relationships/slideLayout" Target="../slideLayouts/slideLayout238.xml"/><Relationship Id="rId7" Type="http://schemas.openxmlformats.org/officeDocument/2006/relationships/slideLayout" Target="../slideLayouts/slideLayout239.xml"/><Relationship Id="rId8" Type="http://schemas.openxmlformats.org/officeDocument/2006/relationships/slideLayout" Target="../slideLayouts/slideLayout240.xml"/><Relationship Id="rId33" Type="http://schemas.openxmlformats.org/officeDocument/2006/relationships/slideLayout" Target="../slideLayouts/slideLayout265.xml"/><Relationship Id="rId34" Type="http://schemas.openxmlformats.org/officeDocument/2006/relationships/slideLayout" Target="../slideLayouts/slideLayout266.xml"/><Relationship Id="rId35" Type="http://schemas.openxmlformats.org/officeDocument/2006/relationships/slideLayout" Target="../slideLayouts/slideLayout267.xml"/><Relationship Id="rId36" Type="http://schemas.openxmlformats.org/officeDocument/2006/relationships/slideLayout" Target="../slideLayouts/slideLayout268.xml"/><Relationship Id="rId10" Type="http://schemas.openxmlformats.org/officeDocument/2006/relationships/slideLayout" Target="../slideLayouts/slideLayout242.xml"/><Relationship Id="rId11" Type="http://schemas.openxmlformats.org/officeDocument/2006/relationships/slideLayout" Target="../slideLayouts/slideLayout243.xml"/><Relationship Id="rId12" Type="http://schemas.openxmlformats.org/officeDocument/2006/relationships/slideLayout" Target="../slideLayouts/slideLayout244.xml"/><Relationship Id="rId13" Type="http://schemas.openxmlformats.org/officeDocument/2006/relationships/slideLayout" Target="../slideLayouts/slideLayout245.xml"/><Relationship Id="rId14" Type="http://schemas.openxmlformats.org/officeDocument/2006/relationships/slideLayout" Target="../slideLayouts/slideLayout246.xml"/><Relationship Id="rId15" Type="http://schemas.openxmlformats.org/officeDocument/2006/relationships/slideLayout" Target="../slideLayouts/slideLayout247.xml"/><Relationship Id="rId16" Type="http://schemas.openxmlformats.org/officeDocument/2006/relationships/slideLayout" Target="../slideLayouts/slideLayout248.xml"/><Relationship Id="rId17" Type="http://schemas.openxmlformats.org/officeDocument/2006/relationships/slideLayout" Target="../slideLayouts/slideLayout249.xml"/><Relationship Id="rId18" Type="http://schemas.openxmlformats.org/officeDocument/2006/relationships/slideLayout" Target="../slideLayouts/slideLayout250.xml"/><Relationship Id="rId19" Type="http://schemas.openxmlformats.org/officeDocument/2006/relationships/slideLayout" Target="../slideLayouts/slideLayout251.xml"/><Relationship Id="rId37" Type="http://schemas.openxmlformats.org/officeDocument/2006/relationships/slideLayout" Target="../slideLayouts/slideLayout269.xml"/><Relationship Id="rId38" Type="http://schemas.openxmlformats.org/officeDocument/2006/relationships/slideLayout" Target="../slideLayouts/slideLayout270.xml"/><Relationship Id="rId39" Type="http://schemas.openxmlformats.org/officeDocument/2006/relationships/slideLayout" Target="../slideLayouts/slideLayout271.xml"/><Relationship Id="rId40" Type="http://schemas.openxmlformats.org/officeDocument/2006/relationships/slideLayout" Target="../slideLayouts/slideLayout272.xml"/><Relationship Id="rId41" Type="http://schemas.openxmlformats.org/officeDocument/2006/relationships/slideLayout" Target="../slideLayouts/slideLayout273.xml"/><Relationship Id="rId42" Type="http://schemas.openxmlformats.org/officeDocument/2006/relationships/slideLayout" Target="../slideLayouts/slideLayout274.xml"/><Relationship Id="rId43" Type="http://schemas.openxmlformats.org/officeDocument/2006/relationships/slideLayout" Target="../slideLayouts/slideLayout275.xml"/><Relationship Id="rId44" Type="http://schemas.openxmlformats.org/officeDocument/2006/relationships/slideLayout" Target="../slideLayouts/slideLayout276.xml"/><Relationship Id="rId45" Type="http://schemas.openxmlformats.org/officeDocument/2006/relationships/slideLayout" Target="../slideLayouts/slideLayout2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91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7" r:id="rId13"/>
    <p:sldLayoutId id="2147483688" r:id="rId14"/>
    <p:sldLayoutId id="2147483691" r:id="rId15"/>
    <p:sldLayoutId id="2147483692" r:id="rId16"/>
    <p:sldLayoutId id="2147483693" r:id="rId17"/>
    <p:sldLayoutId id="2147483694" r:id="rId18"/>
    <p:sldLayoutId id="2147483696" r:id="rId19"/>
    <p:sldLayoutId id="2147483698"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 id="2147483710" r:id="rId31"/>
    <p:sldLayoutId id="2147483711" r:id="rId32"/>
    <p:sldLayoutId id="2147483712" r:id="rId33"/>
    <p:sldLayoutId id="2147483713" r:id="rId34"/>
    <p:sldLayoutId id="2147483714" r:id="rId35"/>
    <p:sldLayoutId id="2147483715" r:id="rId36"/>
    <p:sldLayoutId id="2147483716" r:id="rId37"/>
    <p:sldLayoutId id="2147483717" r:id="rId38"/>
    <p:sldLayoutId id="2147483718" r:id="rId39"/>
    <p:sldLayoutId id="2147483719" r:id="rId40"/>
    <p:sldLayoutId id="2147483720" r:id="rId41"/>
    <p:sldLayoutId id="2147483721" r:id="rId42"/>
    <p:sldLayoutId id="2147483722" r:id="rId43"/>
    <p:sldLayoutId id="2147483723" r:id="rId44"/>
    <p:sldLayoutId id="2147483724" r:id="rId45"/>
    <p:sldLayoutId id="2147483725" r:id="rId46"/>
    <p:sldLayoutId id="2147483726" r:id="rId47"/>
    <p:sldLayoutId id="2147483727" r:id="rId48"/>
    <p:sldLayoutId id="2147483728" r:id="rId49"/>
    <p:sldLayoutId id="2147483729" r:id="rId50"/>
    <p:sldLayoutId id="2147483730" r:id="rId51"/>
    <p:sldLayoutId id="2147483731" r:id="rId52"/>
    <p:sldLayoutId id="2147483732" r:id="rId53"/>
    <p:sldLayoutId id="2147483733" r:id="rId54"/>
    <p:sldLayoutId id="2147483734" r:id="rId55"/>
    <p:sldLayoutId id="2147483735" r:id="rId56"/>
    <p:sldLayoutId id="2147483736" r:id="rId57"/>
    <p:sldLayoutId id="2147483737" r:id="rId58"/>
    <p:sldLayoutId id="2147483738" r:id="rId59"/>
    <p:sldLayoutId id="2147483739" r:id="rId60"/>
    <p:sldLayoutId id="2147483740" r:id="rId61"/>
    <p:sldLayoutId id="2147483741" r:id="rId62"/>
    <p:sldLayoutId id="2147483742" r:id="rId63"/>
    <p:sldLayoutId id="2147483649" r:id="rId64"/>
    <p:sldLayoutId id="2147483695" r:id="rId65"/>
    <p:sldLayoutId id="2147483761" r:id="rId66"/>
    <p:sldLayoutId id="2147483762" r:id="rId67"/>
    <p:sldLayoutId id="2147483763" r:id="rId68"/>
    <p:sldLayoutId id="2147483764" r:id="rId69"/>
    <p:sldLayoutId id="2147483765" r:id="rId70"/>
    <p:sldLayoutId id="2147483766" r:id="rId71"/>
    <p:sldLayoutId id="2147483767" r:id="rId72"/>
    <p:sldLayoutId id="2147483768" r:id="rId73"/>
    <p:sldLayoutId id="2147483769" r:id="rId74"/>
    <p:sldLayoutId id="2147483770" r:id="rId75"/>
    <p:sldLayoutId id="2147483771" r:id="rId76"/>
    <p:sldLayoutId id="2147483772" r:id="rId77"/>
    <p:sldLayoutId id="2147483773" r:id="rId78"/>
    <p:sldLayoutId id="2147483774" r:id="rId79"/>
    <p:sldLayoutId id="2147483775" r:id="rId80"/>
    <p:sldLayoutId id="2147483776" r:id="rId81"/>
    <p:sldLayoutId id="2147483777" r:id="rId82"/>
    <p:sldLayoutId id="2147483778" r:id="rId83"/>
    <p:sldLayoutId id="2147483779" r:id="rId84"/>
    <p:sldLayoutId id="2147483780" r:id="rId85"/>
    <p:sldLayoutId id="2147483781" r:id="rId86"/>
    <p:sldLayoutId id="2147483782" r:id="rId87"/>
    <p:sldLayoutId id="2147483783" r:id="rId88"/>
    <p:sldLayoutId id="2147483784" r:id="rId89"/>
    <p:sldLayoutId id="2147483785" r:id="rId90"/>
    <p:sldLayoutId id="2147483786" r:id="rId91"/>
    <p:sldLayoutId id="2147483787" r:id="rId92"/>
    <p:sldLayoutId id="2147483788" r:id="rId93"/>
    <p:sldLayoutId id="2147483789" r:id="rId94"/>
    <p:sldLayoutId id="2147483790" r:id="rId95"/>
    <p:sldLayoutId id="2147483791" r:id="rId96"/>
    <p:sldLayoutId id="2147483792" r:id="rId97"/>
    <p:sldLayoutId id="2147483793" r:id="rId98"/>
    <p:sldLayoutId id="2147483794" r:id="rId99"/>
    <p:sldLayoutId id="2147483795" r:id="rId100"/>
    <p:sldLayoutId id="2147483796" r:id="rId101"/>
    <p:sldLayoutId id="2147483797" r:id="rId102"/>
    <p:sldLayoutId id="2147483798" r:id="rId103"/>
    <p:sldLayoutId id="2147483799" r:id="rId104"/>
    <p:sldLayoutId id="2147483800" r:id="rId105"/>
    <p:sldLayoutId id="2147483801" r:id="rId106"/>
    <p:sldLayoutId id="2147483802" r:id="rId107"/>
    <p:sldLayoutId id="2147483803" r:id="rId108"/>
    <p:sldLayoutId id="2147483804" r:id="rId109"/>
    <p:sldLayoutId id="2147483805" r:id="rId110"/>
    <p:sldLayoutId id="2147483806" r:id="rId111"/>
    <p:sldLayoutId id="2147483807" r:id="rId112"/>
    <p:sldLayoutId id="2147483808" r:id="rId113"/>
    <p:sldLayoutId id="2147483809" r:id="rId114"/>
    <p:sldLayoutId id="2147483810" r:id="rId115"/>
    <p:sldLayoutId id="2147483811" r:id="rId116"/>
    <p:sldLayoutId id="2147483812" r:id="rId117"/>
  </p:sldLayoutIdLst>
  <p:hf sldNum="0"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C168A-E38B-B64B-9E74-882460F4DB2A}" type="datetime1">
              <a:rPr lang="en-CA" smtClean="0"/>
              <a:pPr/>
              <a:t>2017-10-18</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What is online collaborative learning | November 2014</a:t>
            </a: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9A450-E10D-6948-8C5F-288B9A664CCA}" type="slidenum">
              <a:rPr lang="en-US" smtClean="0"/>
              <a:pPr/>
              <a:t>‹#›</a:t>
            </a:fld>
            <a:endParaRPr lang="en-US"/>
          </a:p>
        </p:txBody>
      </p:sp>
    </p:spTree>
    <p:extLst>
      <p:ext uri="{BB962C8B-B14F-4D97-AF65-F5344CB8AC3E}">
        <p14:creationId xmlns:p14="http://schemas.microsoft.com/office/powerpoint/2010/main" val="552109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813" r:id="rId12"/>
    <p:sldLayoutId id="2147483814" r:id="rId13"/>
    <p:sldLayoutId id="2147483815" r:id="rId14"/>
    <p:sldLayoutId id="2147483816" r:id="rId15"/>
    <p:sldLayoutId id="2147483817" r:id="rId16"/>
    <p:sldLayoutId id="2147483818" r:id="rId17"/>
    <p:sldLayoutId id="2147483819" r:id="rId18"/>
    <p:sldLayoutId id="2147483820" r:id="rId19"/>
    <p:sldLayoutId id="2147483821" r:id="rId20"/>
    <p:sldLayoutId id="2147483822" r:id="rId21"/>
    <p:sldLayoutId id="2147483823" r:id="rId22"/>
    <p:sldLayoutId id="2147483824" r:id="rId23"/>
    <p:sldLayoutId id="2147483825" r:id="rId24"/>
    <p:sldLayoutId id="2147483826" r:id="rId25"/>
    <p:sldLayoutId id="2147483827" r:id="rId26"/>
    <p:sldLayoutId id="2147483828" r:id="rId27"/>
    <p:sldLayoutId id="2147483829" r:id="rId28"/>
    <p:sldLayoutId id="2147483830" r:id="rId29"/>
    <p:sldLayoutId id="2147483831" r:id="rId30"/>
    <p:sldLayoutId id="2147483832" r:id="rId31"/>
    <p:sldLayoutId id="2147483833" r:id="rId32"/>
    <p:sldLayoutId id="2147483834" r:id="rId33"/>
    <p:sldLayoutId id="2147483835" r:id="rId34"/>
    <p:sldLayoutId id="2147483836" r:id="rId35"/>
    <p:sldLayoutId id="2147483837" r:id="rId36"/>
    <p:sldLayoutId id="2147483838" r:id="rId37"/>
    <p:sldLayoutId id="2147483839" r:id="rId38"/>
    <p:sldLayoutId id="2147483840" r:id="rId39"/>
    <p:sldLayoutId id="2147483841" r:id="rId40"/>
    <p:sldLayoutId id="2147483842" r:id="rId41"/>
    <p:sldLayoutId id="2147483843" r:id="rId42"/>
    <p:sldLayoutId id="2147483844" r:id="rId43"/>
    <p:sldLayoutId id="2147483845" r:id="rId44"/>
    <p:sldLayoutId id="2147483846" r:id="rId45"/>
    <p:sldLayoutId id="2147483847" r:id="rId46"/>
    <p:sldLayoutId id="2147483848" r:id="rId47"/>
    <p:sldLayoutId id="2147483849" r:id="rId48"/>
    <p:sldLayoutId id="2147483850" r:id="rId49"/>
    <p:sldLayoutId id="2147483851" r:id="rId50"/>
    <p:sldLayoutId id="2147483852" r:id="rId51"/>
    <p:sldLayoutId id="2147483853" r:id="rId52"/>
    <p:sldLayoutId id="2147483854" r:id="rId53"/>
    <p:sldLayoutId id="2147483855" r:id="rId54"/>
    <p:sldLayoutId id="2147483856" r:id="rId55"/>
    <p:sldLayoutId id="2147483857" r:id="rId56"/>
    <p:sldLayoutId id="2147483858" r:id="rId57"/>
    <p:sldLayoutId id="2147483859" r:id="rId58"/>
    <p:sldLayoutId id="2147483860" r:id="rId59"/>
    <p:sldLayoutId id="2147483861" r:id="rId60"/>
    <p:sldLayoutId id="2147483862" r:id="rId61"/>
    <p:sldLayoutId id="2147483863" r:id="rId62"/>
    <p:sldLayoutId id="2147483864" r:id="rId63"/>
    <p:sldLayoutId id="2147484005" r:id="rId64"/>
    <p:sldLayoutId id="2147484006" r:id="rId65"/>
    <p:sldLayoutId id="2147484007" r:id="rId66"/>
    <p:sldLayoutId id="2147484008" r:id="rId67"/>
    <p:sldLayoutId id="2147484009" r:id="rId68"/>
    <p:sldLayoutId id="2147484010" r:id="rId69"/>
    <p:sldLayoutId id="2147484011" r:id="rId70"/>
    <p:sldLayoutId id="2147484012" r:id="rId71"/>
    <p:sldLayoutId id="2147484013" r:id="rId72"/>
    <p:sldLayoutId id="2147484014" r:id="rId73"/>
    <p:sldLayoutId id="2147484015" r:id="rId74"/>
    <p:sldLayoutId id="2147484016" r:id="rId75"/>
    <p:sldLayoutId id="2147484017" r:id="rId76"/>
    <p:sldLayoutId id="2147484018" r:id="rId77"/>
    <p:sldLayoutId id="2147484019" r:id="rId78"/>
    <p:sldLayoutId id="2147484020" r:id="rId79"/>
    <p:sldLayoutId id="2147484021" r:id="rId80"/>
    <p:sldLayoutId id="2147484022" r:id="rId81"/>
    <p:sldLayoutId id="2147484023" r:id="rId82"/>
    <p:sldLayoutId id="2147484024" r:id="rId83"/>
    <p:sldLayoutId id="2147484025" r:id="rId84"/>
    <p:sldLayoutId id="2147484026" r:id="rId85"/>
    <p:sldLayoutId id="2147484027" r:id="rId86"/>
    <p:sldLayoutId id="2147484028" r:id="rId87"/>
    <p:sldLayoutId id="2147484029" r:id="rId88"/>
    <p:sldLayoutId id="2147484030" r:id="rId89"/>
    <p:sldLayoutId id="2147484031" r:id="rId90"/>
    <p:sldLayoutId id="2147484032" r:id="rId91"/>
    <p:sldLayoutId id="2147484033" r:id="rId92"/>
    <p:sldLayoutId id="2147484034" r:id="rId93"/>
    <p:sldLayoutId id="2147484035" r:id="rId94"/>
    <p:sldLayoutId id="2147484036" r:id="rId95"/>
    <p:sldLayoutId id="2147484037" r:id="rId96"/>
    <p:sldLayoutId id="2147484038" r:id="rId97"/>
    <p:sldLayoutId id="2147484039" r:id="rId98"/>
    <p:sldLayoutId id="2147484040" r:id="rId99"/>
    <p:sldLayoutId id="2147484041" r:id="rId100"/>
    <p:sldLayoutId id="2147484042" r:id="rId101"/>
    <p:sldLayoutId id="2147484043" r:id="rId102"/>
    <p:sldLayoutId id="2147484044" r:id="rId103"/>
    <p:sldLayoutId id="2147484045" r:id="rId104"/>
    <p:sldLayoutId id="2147484046" r:id="rId105"/>
    <p:sldLayoutId id="2147484047" r:id="rId106"/>
    <p:sldLayoutId id="2147484048" r:id="rId107"/>
    <p:sldLayoutId id="2147484049" r:id="rId108"/>
    <p:sldLayoutId id="2147484050" r:id="rId109"/>
    <p:sldLayoutId id="2147484051" r:id="rId110"/>
    <p:sldLayoutId id="2147484052" r:id="rId111"/>
    <p:sldLayoutId id="2147484053" r:id="rId112"/>
    <p:sldLayoutId id="2147484054" r:id="rId113"/>
    <p:sldLayoutId id="2147484055" r:id="rId114"/>
    <p:sldLayoutId id="2147484056" r:id="rId115"/>
  </p:sldLayoutIdLst>
  <p:hf sldNum="0"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10/18/17</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51557181"/>
      </p:ext>
    </p:extLst>
  </p:cSld>
  <p:clrMap bg1="lt1" tx1="dk1" bg2="lt2" tx2="dk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 id="2147484399" r:id="rId12"/>
    <p:sldLayoutId id="2147484400" r:id="rId13"/>
    <p:sldLayoutId id="2147484401" r:id="rId14"/>
    <p:sldLayoutId id="2147484402" r:id="rId15"/>
    <p:sldLayoutId id="2147484403" r:id="rId16"/>
    <p:sldLayoutId id="2147484404" r:id="rId17"/>
    <p:sldLayoutId id="2147484405" r:id="rId18"/>
    <p:sldLayoutId id="2147484406" r:id="rId19"/>
    <p:sldLayoutId id="2147484407" r:id="rId20"/>
    <p:sldLayoutId id="2147484408" r:id="rId21"/>
    <p:sldLayoutId id="2147484409" r:id="rId22"/>
    <p:sldLayoutId id="2147484410" r:id="rId23"/>
    <p:sldLayoutId id="2147484411" r:id="rId24"/>
    <p:sldLayoutId id="2147484414" r:id="rId25"/>
    <p:sldLayoutId id="2147484417" r:id="rId26"/>
    <p:sldLayoutId id="2147484418" r:id="rId27"/>
    <p:sldLayoutId id="2147484420" r:id="rId28"/>
    <p:sldLayoutId id="2147484421" r:id="rId29"/>
    <p:sldLayoutId id="2147484422" r:id="rId30"/>
    <p:sldLayoutId id="2147484430" r:id="rId31"/>
    <p:sldLayoutId id="2147484431" r:id="rId32"/>
    <p:sldLayoutId id="2147484433" r:id="rId33"/>
    <p:sldLayoutId id="2147484434" r:id="rId34"/>
    <p:sldLayoutId id="2147484435" r:id="rId35"/>
    <p:sldLayoutId id="2147484438" r:id="rId36"/>
    <p:sldLayoutId id="2147484439" r:id="rId37"/>
    <p:sldLayoutId id="2147484445" r:id="rId38"/>
    <p:sldLayoutId id="2147484446" r:id="rId39"/>
    <p:sldLayoutId id="2147484448" r:id="rId40"/>
    <p:sldLayoutId id="2147484454" r:id="rId41"/>
    <p:sldLayoutId id="2147484455" r:id="rId42"/>
    <p:sldLayoutId id="2147484456" r:id="rId43"/>
    <p:sldLayoutId id="2147484457" r:id="rId44"/>
    <p:sldLayoutId id="2147484458" r:id="rId45"/>
    <p:sldLayoutId id="2147484459" r:id="rId46"/>
    <p:sldLayoutId id="2147484460" r:id="rId47"/>
  </p:sldLayoutIdLst>
  <p:hf sldNum="0" hdr="0"/>
  <p:txStyles>
    <p:titleStyle>
      <a:lvl1pPr algn="l" defTabSz="457200" rtl="0" eaLnBrk="1" latinLnBrk="0" hangingPunct="1">
        <a:spcBef>
          <a:spcPct val="0"/>
        </a:spcBef>
        <a:buNone/>
        <a:defRPr sz="3600" kern="120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3.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4.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5.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56.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56.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7.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7.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7.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8.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8.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59.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0.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1.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2.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5.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5.xml"/><Relationship Id="rId2"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7.xml"/><Relationship Id="rId2" Type="http://schemas.openxmlformats.org/officeDocument/2006/relationships/chart" Target="../charts/chart1.xml"/><Relationship Id="rId3" Type="http://schemas.openxmlformats.org/officeDocument/2006/relationships/chart" Target="../charts/char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33.xml"/><Relationship Id="rId2" Type="http://schemas.openxmlformats.org/officeDocument/2006/relationships/notesSlide" Target="../notesSlides/notesSlid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7.xml"/><Relationship Id="rId2" Type="http://schemas.openxmlformats.org/officeDocument/2006/relationships/image" Target="../media/image21.png"/><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7.xml"/><Relationship Id="rId2"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8.xml"/><Relationship Id="rId2" Type="http://schemas.openxmlformats.org/officeDocument/2006/relationships/chart" Target="../charts/char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8.xml"/><Relationship Id="rId2" Type="http://schemas.openxmlformats.org/officeDocument/2006/relationships/chart" Target="../charts/char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8.xml"/><Relationship Id="rId2" Type="http://schemas.openxmlformats.org/officeDocument/2006/relationships/chart" Target="../charts/char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7.xml"/><Relationship Id="rId2"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7.xml"/><Relationship Id="rId2" Type="http://schemas.openxmlformats.org/officeDocument/2006/relationships/chart" Target="../charts/chart6.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chart" Target="../charts/chart7.xml"/><Relationship Id="rId5" Type="http://schemas.openxmlformats.org/officeDocument/2006/relationships/image" Target="../media/image26.png"/><Relationship Id="rId1" Type="http://schemas.openxmlformats.org/officeDocument/2006/relationships/slideLayout" Target="../slideLayouts/slideLayout268.xml"/><Relationship Id="rId2" Type="http://schemas.openxmlformats.org/officeDocument/2006/relationships/notesSlide" Target="../notesSlides/notesSlide9.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69.xml"/><Relationship Id="rId2" Type="http://schemas.openxmlformats.org/officeDocument/2006/relationships/notesSlide" Target="../notesSlides/notesSlide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2.xml"/><Relationship Id="rId2"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7.xml"/><Relationship Id="rId2" Type="http://schemas.openxmlformats.org/officeDocument/2006/relationships/notesSlide" Target="../notesSlides/notesSlide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0.xml"/><Relationship Id="rId2" Type="http://schemas.openxmlformats.org/officeDocument/2006/relationships/image" Target="../media/image3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13.xml"/><Relationship Id="rId3" Type="http://schemas.openxmlformats.org/officeDocument/2006/relationships/image" Target="../media/image3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2.xml"/><Relationship Id="rId2" Type="http://schemas.openxmlformats.org/officeDocument/2006/relationships/image" Target="../media/image3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3.xml"/><Relationship Id="rId2"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4.xml"/></Relationships>
</file>

<file path=ppt/slides/_rels/slide50.xml.rels><?xml version="1.0" encoding="UTF-8" standalone="yes"?>
<Relationships xmlns="http://schemas.openxmlformats.org/package/2006/relationships"><Relationship Id="rId3" Type="http://schemas.openxmlformats.org/officeDocument/2006/relationships/hyperlink" Target="http://waitbutwhy.com/2015/01/artificial-intelligence-revolution-1.html" TargetMode="External"/><Relationship Id="rId4" Type="http://schemas.openxmlformats.org/officeDocument/2006/relationships/hyperlink" Target="http://www.collective-evolution.com/2015/09/30/how-french-artists-in-1899-envisioned-life-in-the-year-2000/" TargetMode="External"/><Relationship Id="rId1" Type="http://schemas.openxmlformats.org/officeDocument/2006/relationships/slideLayout" Target="../slideLayouts/slideLayout274.xml"/><Relationship Id="rId2" Type="http://schemas.openxmlformats.org/officeDocument/2006/relationships/hyperlink" Target="http://www.fightforeducationsfuture.com/discussion-topic-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0.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1.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3.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99856" y="5888178"/>
            <a:ext cx="2736906" cy="646331"/>
          </a:xfrm>
          <a:prstGeom prst="rect">
            <a:avLst/>
          </a:prstGeom>
          <a:noFill/>
        </p:spPr>
        <p:txBody>
          <a:bodyPr wrap="square" rtlCol="0">
            <a:spAutoFit/>
          </a:bodyPr>
          <a:lstStyle/>
          <a:p>
            <a:pPr algn="ctr"/>
            <a:r>
              <a:rPr lang="en-US" b="1" dirty="0" smtClean="0">
                <a:solidFill>
                  <a:srgbClr val="21115C"/>
                </a:solidFill>
                <a:latin typeface="Helvetica Neue"/>
                <a:cs typeface="Helvetica Neue"/>
              </a:rPr>
              <a:t>by Linda Harasim, </a:t>
            </a:r>
            <a:r>
              <a:rPr lang="en-US" b="1" dirty="0" err="1" smtClean="0">
                <a:solidFill>
                  <a:srgbClr val="21115C"/>
                </a:solidFill>
                <a:latin typeface="Helvetica Neue"/>
                <a:cs typeface="Helvetica Neue"/>
              </a:rPr>
              <a:t>Ph.D</a:t>
            </a:r>
            <a:r>
              <a:rPr lang="en-US" b="1" dirty="0" smtClean="0">
                <a:solidFill>
                  <a:srgbClr val="21115C"/>
                </a:solidFill>
                <a:latin typeface="Helvetica Neue"/>
                <a:cs typeface="Helvetica Neue"/>
              </a:rPr>
              <a:t> </a:t>
            </a:r>
          </a:p>
          <a:p>
            <a:pPr algn="ctr"/>
            <a:r>
              <a:rPr lang="en-US" dirty="0" smtClean="0">
                <a:solidFill>
                  <a:srgbClr val="000000"/>
                </a:solidFill>
                <a:latin typeface="Helvetica Neue"/>
                <a:cs typeface="Helvetica Neue"/>
              </a:rPr>
              <a:t>October, 2017</a:t>
            </a:r>
          </a:p>
        </p:txBody>
      </p:sp>
      <p:pic>
        <p:nvPicPr>
          <p:cNvPr id="5" name="Picture 4" descr="harasim-linda_lg2.jpg"/>
          <p:cNvPicPr>
            <a:picLocks noChangeAspect="1"/>
          </p:cNvPicPr>
          <p:nvPr/>
        </p:nvPicPr>
        <p:blipFill>
          <a:blip r:embed="rId3"/>
          <a:stretch>
            <a:fillRect/>
          </a:stretch>
        </p:blipFill>
        <p:spPr>
          <a:xfrm>
            <a:off x="385416" y="466997"/>
            <a:ext cx="1074787" cy="1488167"/>
          </a:xfrm>
          <a:prstGeom prst="rect">
            <a:avLst/>
          </a:prstGeom>
        </p:spPr>
      </p:pic>
      <p:sp>
        <p:nvSpPr>
          <p:cNvPr id="8" name="Rectangle 7"/>
          <p:cNvSpPr/>
          <p:nvPr/>
        </p:nvSpPr>
        <p:spPr>
          <a:xfrm>
            <a:off x="676834" y="333585"/>
            <a:ext cx="7782955" cy="5780044"/>
          </a:xfrm>
          <a:prstGeom prst="rect">
            <a:avLst/>
          </a:prstGeom>
        </p:spPr>
        <p:txBody>
          <a:bodyPr wrap="square">
            <a:spAutoFit/>
          </a:bodyPr>
          <a:lstStyle/>
          <a:p>
            <a:pPr lvl="0" algn="ctr">
              <a:lnSpc>
                <a:spcPct val="110000"/>
              </a:lnSpc>
            </a:pPr>
            <a:r>
              <a:rPr lang="en-US" sz="5600" b="1" u="sng" cap="all" dirty="0" smtClean="0">
                <a:solidFill>
                  <a:schemeClr val="accent2">
                    <a:lumMod val="75000"/>
                  </a:schemeClr>
                </a:solidFill>
                <a:latin typeface="Helvetica Neue"/>
                <a:cs typeface="Helvetica Neue"/>
              </a:rPr>
              <a:t>ARTIFICIAL INTELLIGENCE </a:t>
            </a:r>
          </a:p>
          <a:p>
            <a:pPr lvl="0" algn="ctr">
              <a:lnSpc>
                <a:spcPct val="110000"/>
              </a:lnSpc>
            </a:pPr>
            <a:r>
              <a:rPr lang="en-US" sz="3500" b="1" u="sng" cap="all" dirty="0" smtClean="0">
                <a:solidFill>
                  <a:schemeClr val="accent2">
                    <a:lumMod val="75000"/>
                  </a:schemeClr>
                </a:solidFill>
                <a:latin typeface="Helvetica Neue"/>
                <a:cs typeface="Helvetica Neue"/>
              </a:rPr>
              <a:t>Versus </a:t>
            </a:r>
            <a:r>
              <a:rPr lang="en-US" sz="2500" b="1" u="sng" cap="all" dirty="0" smtClean="0">
                <a:latin typeface="Helvetica Neue"/>
                <a:cs typeface="Helvetica Neue"/>
              </a:rPr>
              <a:t>or</a:t>
            </a:r>
            <a:r>
              <a:rPr lang="en-US" sz="3500" b="1" u="sng" cap="all" dirty="0" smtClean="0">
                <a:solidFill>
                  <a:schemeClr val="accent2">
                    <a:lumMod val="75000"/>
                  </a:schemeClr>
                </a:solidFill>
                <a:latin typeface="Helvetica Neue"/>
                <a:cs typeface="Helvetica Neue"/>
              </a:rPr>
              <a:t> plus</a:t>
            </a:r>
            <a:r>
              <a:rPr lang="en-US" sz="5600" b="1" u="sng" cap="all" dirty="0" smtClean="0">
                <a:solidFill>
                  <a:schemeClr val="accent2">
                    <a:lumMod val="75000"/>
                  </a:schemeClr>
                </a:solidFill>
                <a:latin typeface="Helvetica Neue"/>
                <a:cs typeface="Helvetica Neue"/>
              </a:rPr>
              <a:t>  </a:t>
            </a:r>
          </a:p>
          <a:p>
            <a:pPr lvl="0" algn="ctr">
              <a:lnSpc>
                <a:spcPct val="110000"/>
              </a:lnSpc>
            </a:pPr>
            <a:r>
              <a:rPr lang="en-US" sz="5600" b="1" u="sng" cap="all" dirty="0" smtClean="0">
                <a:solidFill>
                  <a:schemeClr val="accent2">
                    <a:lumMod val="75000"/>
                  </a:schemeClr>
                </a:solidFill>
                <a:latin typeface="Helvetica Neue"/>
                <a:cs typeface="Helvetica Neue"/>
              </a:rPr>
              <a:t>Online </a:t>
            </a:r>
            <a:r>
              <a:rPr lang="en-US" sz="5600" b="1" u="sng" cap="all" dirty="0" err="1" smtClean="0">
                <a:solidFill>
                  <a:schemeClr val="accent2">
                    <a:lumMod val="75000"/>
                  </a:schemeClr>
                </a:solidFill>
                <a:latin typeface="Helvetica Neue"/>
                <a:cs typeface="Helvetica Neue"/>
              </a:rPr>
              <a:t>Collaborativist</a:t>
            </a:r>
            <a:r>
              <a:rPr lang="en-US" sz="5600" b="1" u="sng" cap="all" dirty="0" smtClean="0">
                <a:solidFill>
                  <a:schemeClr val="accent2">
                    <a:lumMod val="75000"/>
                  </a:schemeClr>
                </a:solidFill>
                <a:latin typeface="Helvetica Neue"/>
                <a:cs typeface="Helvetica Neue"/>
              </a:rPr>
              <a:t> </a:t>
            </a:r>
          </a:p>
          <a:p>
            <a:pPr lvl="0" algn="ctr">
              <a:lnSpc>
                <a:spcPct val="110000"/>
              </a:lnSpc>
            </a:pPr>
            <a:r>
              <a:rPr lang="en-US" sz="5600" b="1" u="sng" cap="all" dirty="0" smtClean="0">
                <a:solidFill>
                  <a:schemeClr val="accent2">
                    <a:lumMod val="75000"/>
                  </a:schemeClr>
                </a:solidFill>
                <a:latin typeface="Helvetica Neue"/>
                <a:cs typeface="Helvetica Neue"/>
              </a:rPr>
              <a:t>Learning</a:t>
            </a:r>
          </a:p>
        </p:txBody>
      </p:sp>
      <p:sp>
        <p:nvSpPr>
          <p:cNvPr id="3" name="TextBox 2"/>
          <p:cNvSpPr txBox="1"/>
          <p:nvPr/>
        </p:nvSpPr>
        <p:spPr>
          <a:xfrm>
            <a:off x="1471081" y="4412875"/>
            <a:ext cx="184666" cy="369332"/>
          </a:xfrm>
          <a:prstGeom prst="rect">
            <a:avLst/>
          </a:prstGeom>
          <a:noFill/>
        </p:spPr>
        <p:txBody>
          <a:bodyPr wrap="none" rtlCol="0">
            <a:spAutoFit/>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75132" y="1686910"/>
            <a:ext cx="1024758" cy="331076"/>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I Intelligence.png"/>
          <p:cNvPicPr>
            <a:picLocks noChangeAspect="1"/>
          </p:cNvPicPr>
          <p:nvPr/>
        </p:nvPicPr>
        <p:blipFill>
          <a:blip r:embed="rId2"/>
          <a:stretch>
            <a:fillRect/>
          </a:stretch>
        </p:blipFill>
        <p:spPr>
          <a:xfrm>
            <a:off x="407620" y="542736"/>
            <a:ext cx="7064793" cy="5772527"/>
          </a:xfrm>
          <a:prstGeom prst="rect">
            <a:avLst/>
          </a:prstGeom>
        </p:spPr>
      </p:pic>
    </p:spTree>
    <p:extLst>
      <p:ext uri="{BB962C8B-B14F-4D97-AF65-F5344CB8AC3E}">
        <p14:creationId xmlns:p14="http://schemas.microsoft.com/office/powerpoint/2010/main" val="86077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5126" y="575960"/>
            <a:ext cx="6659690" cy="5680324"/>
          </a:xfrm>
          <a:prstGeom prst="rect">
            <a:avLst/>
          </a:prstGeom>
        </p:spPr>
      </p:pic>
    </p:spTree>
    <p:extLst>
      <p:ext uri="{BB962C8B-B14F-4D97-AF65-F5344CB8AC3E}">
        <p14:creationId xmlns:p14="http://schemas.microsoft.com/office/powerpoint/2010/main" val="2052025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63577" y="380557"/>
            <a:ext cx="7991692" cy="5326560"/>
          </a:xfrm>
          <a:prstGeom prst="rect">
            <a:avLst/>
          </a:prstGeom>
        </p:spPr>
        <p:txBody>
          <a:bodyPr wrap="none" lIns="0" tIns="0" rIns="0" bIns="0"/>
          <a:lstStyle>
            <a:lvl1pPr algn="ctr" defTabSz="457200" rtl="0" eaLnBrk="1" latinLnBrk="0" hangingPunct="1">
              <a:spcBef>
                <a:spcPct val="0"/>
              </a:spcBef>
              <a:buNone/>
              <a:defRPr sz="4400" kern="1200">
                <a:solidFill>
                  <a:schemeClr val="bg1"/>
                </a:solidFill>
                <a:latin typeface="Helvetica"/>
                <a:ea typeface="+mj-ea"/>
                <a:cs typeface="Helvetica"/>
              </a:defRPr>
            </a:lvl1pPr>
          </a:lstStyle>
          <a:p>
            <a:pPr algn="l"/>
            <a:r>
              <a:rPr lang="en-US" sz="3600" dirty="0" smtClean="0">
                <a:ln>
                  <a:solidFill>
                    <a:srgbClr val="68007F"/>
                  </a:solidFill>
                </a:ln>
                <a:solidFill>
                  <a:srgbClr val="A64FBD"/>
                </a:solidFill>
                <a:latin typeface="Trebuchet MS"/>
                <a:cs typeface="Trebuchet MS"/>
              </a:rPr>
              <a:t>Humans</a:t>
            </a:r>
            <a:r>
              <a:rPr lang="en-US" sz="3600" dirty="0">
                <a:ln>
                  <a:solidFill>
                    <a:srgbClr val="68007F"/>
                  </a:solidFill>
                </a:ln>
                <a:solidFill>
                  <a:srgbClr val="A64FBD"/>
                </a:solidFill>
                <a:latin typeface="Trebuchet MS"/>
                <a:cs typeface="Trebuchet MS"/>
              </a:rPr>
              <a:t> </a:t>
            </a:r>
            <a:r>
              <a:rPr lang="en-US" sz="3600" dirty="0" smtClean="0">
                <a:ln>
                  <a:solidFill>
                    <a:srgbClr val="68007F"/>
                  </a:solidFill>
                </a:ln>
                <a:solidFill>
                  <a:srgbClr val="A64FBD"/>
                </a:solidFill>
                <a:latin typeface="Trebuchet MS"/>
                <a:cs typeface="Trebuchet MS"/>
              </a:rPr>
              <a:t>Face an Unprecedented </a:t>
            </a:r>
          </a:p>
          <a:p>
            <a:pPr algn="l"/>
            <a:r>
              <a:rPr lang="en-US" sz="3600" dirty="0" smtClean="0">
                <a:ln>
                  <a:solidFill>
                    <a:srgbClr val="68007F"/>
                  </a:solidFill>
                </a:ln>
                <a:solidFill>
                  <a:srgbClr val="A64FBD"/>
                </a:solidFill>
                <a:latin typeface="Trebuchet MS"/>
                <a:cs typeface="Trebuchet MS"/>
              </a:rPr>
              <a:t>					Future</a:t>
            </a:r>
            <a:endParaRPr lang="en-US" sz="3600" dirty="0">
              <a:ln>
                <a:solidFill>
                  <a:srgbClr val="68007F"/>
                </a:solidFill>
              </a:ln>
              <a:solidFill>
                <a:srgbClr val="A64FBD"/>
              </a:solidFill>
              <a:latin typeface="Trebuchet MS"/>
              <a:cs typeface="Trebuchet MS"/>
            </a:endParaRPr>
          </a:p>
        </p:txBody>
      </p:sp>
      <p:sp>
        <p:nvSpPr>
          <p:cNvPr id="3" name="TextBox 2"/>
          <p:cNvSpPr txBox="1"/>
          <p:nvPr/>
        </p:nvSpPr>
        <p:spPr>
          <a:xfrm>
            <a:off x="663578" y="1671145"/>
            <a:ext cx="7796212" cy="4216539"/>
          </a:xfrm>
          <a:prstGeom prst="rect">
            <a:avLst/>
          </a:prstGeom>
          <a:noFill/>
        </p:spPr>
        <p:txBody>
          <a:bodyPr wrap="square" rtlCol="0">
            <a:spAutoFit/>
          </a:bodyPr>
          <a:lstStyle/>
          <a:p>
            <a:r>
              <a:rPr lang="en-US" sz="2000" dirty="0" smtClean="0"/>
              <a:t>either</a:t>
            </a:r>
            <a:r>
              <a:rPr lang="mr-IN" sz="2000" dirty="0" smtClean="0"/>
              <a:t>…</a:t>
            </a:r>
            <a:endParaRPr lang="en-CA" sz="2000" dirty="0" smtClean="0"/>
          </a:p>
          <a:p>
            <a:endParaRPr lang="en-US" sz="1600" dirty="0" smtClean="0"/>
          </a:p>
          <a:p>
            <a:r>
              <a:rPr lang="en-US" sz="3600" dirty="0" smtClean="0"/>
              <a:t>  AI </a:t>
            </a:r>
            <a:r>
              <a:rPr lang="mr-IN" sz="3600" dirty="0" smtClean="0"/>
              <a:t>–</a:t>
            </a:r>
            <a:r>
              <a:rPr lang="en-US" sz="3600" dirty="0" smtClean="0"/>
              <a:t> Artificial Intelligence</a:t>
            </a:r>
          </a:p>
          <a:p>
            <a:r>
              <a:rPr lang="en-US" sz="3600" dirty="0"/>
              <a:t>	</a:t>
            </a:r>
            <a:r>
              <a:rPr lang="en-US" sz="3600" dirty="0" smtClean="0"/>
              <a:t>	</a:t>
            </a:r>
            <a:r>
              <a:rPr lang="en-US" sz="2400" dirty="0" smtClean="0"/>
              <a:t>Computer Acts Alone</a:t>
            </a:r>
          </a:p>
          <a:p>
            <a:endParaRPr lang="en-US" sz="1600" dirty="0" smtClean="0"/>
          </a:p>
          <a:p>
            <a:r>
              <a:rPr lang="en-US" sz="2000" dirty="0"/>
              <a:t>o</a:t>
            </a:r>
            <a:r>
              <a:rPr lang="en-US" sz="2000" dirty="0" smtClean="0"/>
              <a:t>r</a:t>
            </a:r>
            <a:r>
              <a:rPr lang="mr-IN" sz="2000" dirty="0" smtClean="0"/>
              <a:t>…</a:t>
            </a:r>
            <a:endParaRPr lang="en-CA" sz="2000" dirty="0" smtClean="0"/>
          </a:p>
          <a:p>
            <a:endParaRPr lang="en-US" sz="1600" dirty="0"/>
          </a:p>
          <a:p>
            <a:r>
              <a:rPr lang="en-US" sz="3600" dirty="0" smtClean="0"/>
              <a:t>AHI </a:t>
            </a:r>
            <a:r>
              <a:rPr lang="mr-IN" sz="3600" dirty="0" smtClean="0"/>
              <a:t>–</a:t>
            </a:r>
            <a:r>
              <a:rPr lang="en-US" sz="3600" dirty="0" smtClean="0"/>
              <a:t> Augmented Human </a:t>
            </a:r>
          </a:p>
          <a:p>
            <a:r>
              <a:rPr lang="en-US" sz="3600" dirty="0" smtClean="0"/>
              <a:t>				Intelligence 		 </a:t>
            </a:r>
          </a:p>
          <a:p>
            <a:r>
              <a:rPr lang="en-US" sz="3600" dirty="0" smtClean="0"/>
              <a:t>		</a:t>
            </a:r>
            <a:r>
              <a:rPr lang="en-US" sz="2400" dirty="0" smtClean="0"/>
              <a:t>Computer Acts thru Human Intentions</a:t>
            </a:r>
            <a:endParaRPr lang="en-US" sz="2400" dirty="0"/>
          </a:p>
        </p:txBody>
      </p:sp>
    </p:spTree>
    <p:extLst>
      <p:ext uri="{BB962C8B-B14F-4D97-AF65-F5344CB8AC3E}">
        <p14:creationId xmlns:p14="http://schemas.microsoft.com/office/powerpoint/2010/main" val="739568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 y="488730"/>
          <a:ext cx="8229599" cy="5785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0013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 y="488730"/>
          <a:ext cx="8229599" cy="5785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6942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63577" y="380557"/>
            <a:ext cx="7991692" cy="5326560"/>
          </a:xfrm>
          <a:prstGeom prst="rect">
            <a:avLst/>
          </a:prstGeom>
        </p:spPr>
        <p:txBody>
          <a:bodyPr wrap="none" lIns="0" tIns="0" rIns="0" bIns="0"/>
          <a:lstStyle>
            <a:lvl1pPr algn="ctr" defTabSz="457200" rtl="0" eaLnBrk="1" latinLnBrk="0" hangingPunct="1">
              <a:spcBef>
                <a:spcPct val="0"/>
              </a:spcBef>
              <a:buNone/>
              <a:defRPr sz="4400" kern="1200">
                <a:solidFill>
                  <a:schemeClr val="bg1"/>
                </a:solidFill>
                <a:latin typeface="Helvetica"/>
                <a:ea typeface="+mj-ea"/>
                <a:cs typeface="Helvetica"/>
              </a:defRPr>
            </a:lvl1pPr>
          </a:lstStyle>
          <a:p>
            <a:pPr algn="l"/>
            <a:r>
              <a:rPr lang="en-US" sz="3600" dirty="0" smtClean="0">
                <a:ln>
                  <a:solidFill>
                    <a:srgbClr val="68007F"/>
                  </a:solidFill>
                </a:ln>
                <a:solidFill>
                  <a:srgbClr val="A64FBD"/>
                </a:solidFill>
                <a:latin typeface="+mj-lt"/>
                <a:cs typeface="Helvetica Neue Medium"/>
              </a:rPr>
              <a:t>TEACHERS Face an </a:t>
            </a:r>
          </a:p>
          <a:p>
            <a:pPr algn="l"/>
            <a:r>
              <a:rPr lang="en-US" sz="3600" dirty="0" smtClean="0">
                <a:ln>
                  <a:solidFill>
                    <a:srgbClr val="68007F"/>
                  </a:solidFill>
                </a:ln>
                <a:solidFill>
                  <a:srgbClr val="A64FBD"/>
                </a:solidFill>
                <a:latin typeface="+mj-lt"/>
                <a:cs typeface="Helvetica Neue Medium"/>
              </a:rPr>
              <a:t>		Unprecedented Challenge</a:t>
            </a:r>
            <a:endParaRPr lang="en-US" sz="3600" dirty="0">
              <a:ln>
                <a:solidFill>
                  <a:srgbClr val="68007F"/>
                </a:solidFill>
              </a:ln>
              <a:solidFill>
                <a:srgbClr val="A64FBD"/>
              </a:solidFill>
              <a:latin typeface="+mj-lt"/>
              <a:cs typeface="Helvetica Neue Medium"/>
            </a:endParaRPr>
          </a:p>
        </p:txBody>
      </p:sp>
      <p:sp>
        <p:nvSpPr>
          <p:cNvPr id="3" name="TextBox 2"/>
          <p:cNvSpPr txBox="1"/>
          <p:nvPr/>
        </p:nvSpPr>
        <p:spPr>
          <a:xfrm>
            <a:off x="663578" y="1671145"/>
            <a:ext cx="7796212" cy="4616648"/>
          </a:xfrm>
          <a:prstGeom prst="rect">
            <a:avLst/>
          </a:prstGeom>
          <a:noFill/>
        </p:spPr>
        <p:txBody>
          <a:bodyPr wrap="square" rtlCol="0">
            <a:spAutoFit/>
          </a:bodyPr>
          <a:lstStyle/>
          <a:p>
            <a:r>
              <a:rPr lang="en-US" sz="2000" dirty="0"/>
              <a:t>e</a:t>
            </a:r>
            <a:r>
              <a:rPr lang="en-US" sz="2000" dirty="0" smtClean="0"/>
              <a:t>ither</a:t>
            </a:r>
            <a:r>
              <a:rPr lang="mr-IN" sz="2000" dirty="0" smtClean="0"/>
              <a:t>…</a:t>
            </a:r>
            <a:r>
              <a:rPr lang="en-CA" sz="2000" dirty="0" smtClean="0"/>
              <a:t>.</a:t>
            </a:r>
            <a:r>
              <a:rPr lang="en-CA" sz="2600" dirty="0" smtClean="0"/>
              <a:t>Be replaced by</a:t>
            </a:r>
          </a:p>
          <a:p>
            <a:endParaRPr lang="en-US" sz="3600" dirty="0" smtClean="0"/>
          </a:p>
          <a:p>
            <a:r>
              <a:rPr lang="en-US" sz="3600" dirty="0" smtClean="0"/>
              <a:t>  AI </a:t>
            </a:r>
            <a:r>
              <a:rPr lang="mr-IN" sz="3600" dirty="0" smtClean="0"/>
              <a:t>–</a:t>
            </a:r>
            <a:r>
              <a:rPr lang="en-US" sz="3600" dirty="0" smtClean="0"/>
              <a:t> Artificial Intelligence</a:t>
            </a:r>
            <a:endParaRPr lang="en-US" sz="3000" dirty="0" smtClean="0"/>
          </a:p>
          <a:p>
            <a:endParaRPr lang="en-US" sz="3600" dirty="0" smtClean="0"/>
          </a:p>
          <a:p>
            <a:r>
              <a:rPr lang="en-US" sz="2000" dirty="0"/>
              <a:t>o</a:t>
            </a:r>
            <a:r>
              <a:rPr lang="en-US" sz="2000" dirty="0" smtClean="0"/>
              <a:t>r</a:t>
            </a:r>
            <a:r>
              <a:rPr lang="mr-IN" sz="2000" dirty="0" smtClean="0"/>
              <a:t>…</a:t>
            </a:r>
            <a:r>
              <a:rPr lang="en-CA" sz="2000" dirty="0" smtClean="0"/>
              <a:t> </a:t>
            </a:r>
            <a:r>
              <a:rPr lang="en-CA" sz="2600" dirty="0" smtClean="0"/>
              <a:t>Change Our Pedagogy to Augment Human 				THINKING</a:t>
            </a:r>
          </a:p>
          <a:p>
            <a:endParaRPr lang="en-US" sz="3600" dirty="0"/>
          </a:p>
          <a:p>
            <a:r>
              <a:rPr lang="en-US" sz="3600" dirty="0" smtClean="0"/>
              <a:t>AHI </a:t>
            </a:r>
            <a:r>
              <a:rPr lang="mr-IN" sz="3600" dirty="0" smtClean="0"/>
              <a:t>–</a:t>
            </a:r>
            <a:r>
              <a:rPr lang="en-US" sz="3600" dirty="0" smtClean="0"/>
              <a:t> Augmented Human </a:t>
            </a:r>
          </a:p>
          <a:p>
            <a:r>
              <a:rPr lang="en-US" sz="3600" dirty="0" smtClean="0"/>
              <a:t>		Intelligence</a:t>
            </a:r>
            <a:endParaRPr lang="en-US" sz="3000" dirty="0"/>
          </a:p>
        </p:txBody>
      </p:sp>
    </p:spTree>
    <p:extLst>
      <p:ext uri="{BB962C8B-B14F-4D97-AF65-F5344CB8AC3E}">
        <p14:creationId xmlns:p14="http://schemas.microsoft.com/office/powerpoint/2010/main" val="1644139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87820" y="1256698"/>
            <a:ext cx="5580994" cy="1376143"/>
          </a:xfrm>
        </p:spPr>
        <p:txBody>
          <a:bodyPr>
            <a:normAutofit/>
          </a:bodyPr>
          <a:lstStyle/>
          <a:p>
            <a:r>
              <a:rPr lang="en-US" sz="4800" dirty="0" smtClean="0">
                <a:ln>
                  <a:solidFill>
                    <a:srgbClr val="68007F"/>
                  </a:solidFill>
                </a:ln>
                <a:solidFill>
                  <a:srgbClr val="A64FBD"/>
                </a:solidFill>
              </a:rPr>
              <a:t>Teachers</a:t>
            </a:r>
            <a:r>
              <a:rPr lang="en-US" sz="4800" baseline="0" dirty="0" smtClean="0">
                <a:ln>
                  <a:solidFill>
                    <a:srgbClr val="68007F"/>
                  </a:solidFill>
                </a:ln>
                <a:solidFill>
                  <a:srgbClr val="A64FBD"/>
                </a:solidFill>
              </a:rPr>
              <a:t> are key!</a:t>
            </a:r>
            <a:endParaRPr lang="en-US" sz="4800" dirty="0">
              <a:ln>
                <a:solidFill>
                  <a:srgbClr val="68007F"/>
                </a:solidFill>
              </a:ln>
              <a:solidFill>
                <a:srgbClr val="A64FBD"/>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820" y="2632841"/>
            <a:ext cx="5517931" cy="2452413"/>
          </a:xfrm>
          <a:prstGeom prst="rect">
            <a:avLst/>
          </a:prstGeom>
        </p:spPr>
      </p:pic>
    </p:spTree>
    <p:extLst>
      <p:ext uri="{BB962C8B-B14F-4D97-AF65-F5344CB8AC3E}">
        <p14:creationId xmlns:p14="http://schemas.microsoft.com/office/powerpoint/2010/main" val="1580651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lded Corner 14"/>
          <p:cNvSpPr/>
          <p:nvPr/>
        </p:nvSpPr>
        <p:spPr>
          <a:xfrm>
            <a:off x="683169" y="1417791"/>
            <a:ext cx="3157860" cy="5051605"/>
          </a:xfrm>
          <a:prstGeom prst="foldedCorner">
            <a:avLst/>
          </a:prstGeom>
          <a:solidFill>
            <a:schemeClr val="bg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63413" y="1417792"/>
            <a:ext cx="3177616" cy="430887"/>
          </a:xfrm>
          <a:prstGeom prst="rect">
            <a:avLst/>
          </a:prstGeom>
          <a:solidFill>
            <a:schemeClr val="accent2"/>
          </a:solidFill>
        </p:spPr>
        <p:txBody>
          <a:bodyPr wrap="square" rtlCol="0">
            <a:spAutoFit/>
          </a:bodyPr>
          <a:lstStyle/>
          <a:p>
            <a:r>
              <a:rPr lang="en-US" sz="2200" b="1" dirty="0" smtClean="0">
                <a:solidFill>
                  <a:schemeClr val="bg1"/>
                </a:solidFill>
                <a:latin typeface="Helvetica Neue"/>
                <a:cs typeface="Helvetica Neue"/>
              </a:rPr>
              <a:t>Artificial Intelligence</a:t>
            </a:r>
            <a:endParaRPr lang="en-US" sz="2200" b="1" dirty="0">
              <a:solidFill>
                <a:schemeClr val="bg1"/>
              </a:solidFill>
              <a:latin typeface="Helvetica Neue"/>
              <a:cs typeface="Helvetica Neue"/>
            </a:endParaRPr>
          </a:p>
        </p:txBody>
      </p:sp>
      <p:sp>
        <p:nvSpPr>
          <p:cNvPr id="18" name="Folded Corner 17"/>
          <p:cNvSpPr/>
          <p:nvPr/>
        </p:nvSpPr>
        <p:spPr>
          <a:xfrm>
            <a:off x="4060791" y="1417792"/>
            <a:ext cx="3368838" cy="5051604"/>
          </a:xfrm>
          <a:prstGeom prst="foldedCorner">
            <a:avLst/>
          </a:prstGeom>
          <a:solidFill>
            <a:srgbClr val="BFBFBF">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4071903" y="1417791"/>
            <a:ext cx="3357726" cy="769441"/>
          </a:xfrm>
          <a:prstGeom prst="rect">
            <a:avLst/>
          </a:prstGeom>
          <a:solidFill>
            <a:schemeClr val="accent4"/>
          </a:solidFill>
        </p:spPr>
        <p:txBody>
          <a:bodyPr wrap="square" rtlCol="0">
            <a:spAutoFit/>
          </a:bodyPr>
          <a:lstStyle/>
          <a:p>
            <a:r>
              <a:rPr lang="en-US" sz="2200" b="1" dirty="0" smtClean="0">
                <a:solidFill>
                  <a:schemeClr val="bg1"/>
                </a:solidFill>
                <a:latin typeface="Helvetica Neue"/>
                <a:cs typeface="Helvetica Neue"/>
              </a:rPr>
              <a:t>Augmented Human Intelligence</a:t>
            </a:r>
            <a:endParaRPr lang="en-US" sz="2200" b="1" dirty="0">
              <a:solidFill>
                <a:schemeClr val="bg1"/>
              </a:solidFill>
              <a:latin typeface="Helvetica Neue"/>
              <a:cs typeface="Helvetica Neue"/>
            </a:endParaRPr>
          </a:p>
        </p:txBody>
      </p:sp>
      <p:sp>
        <p:nvSpPr>
          <p:cNvPr id="14" name="Title 1"/>
          <p:cNvSpPr txBox="1">
            <a:spLocks/>
          </p:cNvSpPr>
          <p:nvPr/>
        </p:nvSpPr>
        <p:spPr>
          <a:xfrm>
            <a:off x="647899" y="143343"/>
            <a:ext cx="7804265" cy="366713"/>
          </a:xfrm>
          <a:prstGeom prst="rect">
            <a:avLst/>
          </a:prstGeom>
        </p:spPr>
        <p:txBody>
          <a:bodyPr wrap="none" lIns="0" bIns="0">
            <a:noAutofit/>
          </a:bodyPr>
          <a:lstStyle>
            <a:lvl1pPr algn="ctr" defTabSz="457200" rtl="0" eaLnBrk="1" latinLnBrk="0" hangingPunct="1">
              <a:spcBef>
                <a:spcPct val="0"/>
              </a:spcBef>
              <a:buNone/>
              <a:defRPr sz="4400" kern="1200">
                <a:solidFill>
                  <a:schemeClr val="bg1"/>
                </a:solidFill>
                <a:latin typeface="Helvetica"/>
                <a:ea typeface="+mj-ea"/>
                <a:cs typeface="Helvetica"/>
              </a:defRPr>
            </a:lvl1pPr>
          </a:lstStyle>
          <a:p>
            <a:pPr algn="l"/>
            <a:r>
              <a:rPr lang="en-US" sz="3600" dirty="0" err="1" smtClean="0">
                <a:ln>
                  <a:solidFill>
                    <a:srgbClr val="68007F"/>
                  </a:solidFill>
                </a:ln>
                <a:solidFill>
                  <a:srgbClr val="A64FBD"/>
                </a:solidFill>
                <a:latin typeface="+mj-lt"/>
                <a:cs typeface="Helvetica Neue Medium"/>
              </a:rPr>
              <a:t>eLEARNING’S</a:t>
            </a:r>
            <a:r>
              <a:rPr lang="en-US" sz="3600" dirty="0" smtClean="0">
                <a:ln>
                  <a:solidFill>
                    <a:srgbClr val="68007F"/>
                  </a:solidFill>
                </a:ln>
                <a:solidFill>
                  <a:srgbClr val="A64FBD"/>
                </a:solidFill>
                <a:latin typeface="+mj-lt"/>
                <a:cs typeface="Helvetica Neue Medium"/>
              </a:rPr>
              <a:t> PEDAGOGICAL </a:t>
            </a:r>
          </a:p>
          <a:p>
            <a:pPr algn="l"/>
            <a:r>
              <a:rPr lang="en-US" sz="3600" dirty="0" smtClean="0">
                <a:ln>
                  <a:solidFill>
                    <a:srgbClr val="68007F"/>
                  </a:solidFill>
                </a:ln>
                <a:solidFill>
                  <a:srgbClr val="A64FBD"/>
                </a:solidFill>
                <a:latin typeface="+mj-lt"/>
                <a:cs typeface="Helvetica Neue Medium"/>
              </a:rPr>
              <a:t>				</a:t>
            </a:r>
            <a:r>
              <a:rPr lang="en-US" sz="3600" dirty="0" err="1" smtClean="0">
                <a:ln>
                  <a:solidFill>
                    <a:srgbClr val="68007F"/>
                  </a:solidFill>
                </a:ln>
                <a:solidFill>
                  <a:srgbClr val="A64FBD"/>
                </a:solidFill>
                <a:latin typeface="+mj-lt"/>
                <a:cs typeface="Helvetica Neue Medium"/>
              </a:rPr>
              <a:t>CrossRoad</a:t>
            </a:r>
            <a:endParaRPr lang="en-US" sz="3600" dirty="0">
              <a:ln>
                <a:solidFill>
                  <a:srgbClr val="68007F"/>
                </a:solidFill>
              </a:ln>
              <a:solidFill>
                <a:srgbClr val="A64FBD"/>
              </a:solidFill>
              <a:latin typeface="+mj-lt"/>
              <a:cs typeface="Helvetica Neue Medium"/>
            </a:endParaRPr>
          </a:p>
        </p:txBody>
      </p:sp>
      <p:sp>
        <p:nvSpPr>
          <p:cNvPr id="16" name="TextBox 15"/>
          <p:cNvSpPr txBox="1"/>
          <p:nvPr/>
        </p:nvSpPr>
        <p:spPr>
          <a:xfrm>
            <a:off x="694278" y="1848679"/>
            <a:ext cx="3146751" cy="3899442"/>
          </a:xfrm>
          <a:prstGeom prst="rect">
            <a:avLst/>
          </a:prstGeom>
          <a:noFill/>
        </p:spPr>
        <p:txBody>
          <a:bodyPr wrap="square" lIns="91440" tIns="0" rIns="91440" bIns="0" spcCol="0" rtlCol="0">
            <a:noAutofit/>
          </a:bodyPr>
          <a:lstStyle/>
          <a:p>
            <a:pPr marL="285750" indent="-285750">
              <a:lnSpc>
                <a:spcPct val="110000"/>
              </a:lnSpc>
              <a:spcBef>
                <a:spcPts val="400"/>
              </a:spcBef>
              <a:buFont typeface="Arial" charset="0"/>
              <a:buChar char="•"/>
            </a:pPr>
            <a:r>
              <a:rPr lang="en-US" sz="1600" b="1" dirty="0" smtClean="0">
                <a:solidFill>
                  <a:srgbClr val="000000"/>
                </a:solidFill>
                <a:latin typeface="Helvetica Neue Light"/>
                <a:cs typeface="Helvetica Neue Light"/>
              </a:rPr>
              <a:t>NO TEACHERS</a:t>
            </a:r>
          </a:p>
          <a:p>
            <a:pPr marL="285750" indent="-285750">
              <a:lnSpc>
                <a:spcPct val="110000"/>
              </a:lnSpc>
              <a:spcBef>
                <a:spcPts val="400"/>
              </a:spcBef>
              <a:buFont typeface="Arial" charset="0"/>
              <a:buChar char="•"/>
            </a:pPr>
            <a:r>
              <a:rPr lang="en-US" sz="1600" b="1" dirty="0">
                <a:solidFill>
                  <a:srgbClr val="000000"/>
                </a:solidFill>
                <a:latin typeface="Helvetica Neue Light"/>
                <a:cs typeface="Helvetica Neue Light"/>
              </a:rPr>
              <a:t>INDIVIDUALIZED LEARNING</a:t>
            </a:r>
          </a:p>
          <a:p>
            <a:pPr marL="285750" indent="-285750">
              <a:lnSpc>
                <a:spcPct val="110000"/>
              </a:lnSpc>
              <a:spcBef>
                <a:spcPts val="400"/>
              </a:spcBef>
              <a:buFont typeface="Arial" charset="0"/>
              <a:buChar char="•"/>
            </a:pPr>
            <a:r>
              <a:rPr lang="en-US" sz="1600" b="1" dirty="0">
                <a:solidFill>
                  <a:srgbClr val="000000"/>
                </a:solidFill>
                <a:latin typeface="Helvetica Neue Light"/>
                <a:cs typeface="Helvetica Neue Light"/>
              </a:rPr>
              <a:t>Memorization </a:t>
            </a:r>
            <a:r>
              <a:rPr lang="en-US" sz="1600" b="1" dirty="0" smtClean="0">
                <a:solidFill>
                  <a:srgbClr val="000000"/>
                </a:solidFill>
                <a:latin typeface="Helvetica Neue Light"/>
                <a:cs typeface="Helvetica Neue Light"/>
              </a:rPr>
              <a:t>+ repetition of “correct answer</a:t>
            </a:r>
            <a:r>
              <a:rPr lang="en-US" sz="1600" b="1" dirty="0" smtClean="0">
                <a:solidFill>
                  <a:srgbClr val="000000"/>
                </a:solidFill>
                <a:latin typeface="Helvetica Neue Light"/>
                <a:cs typeface="Helvetica Neue Light"/>
              </a:rPr>
              <a:t>”</a:t>
            </a:r>
            <a:endParaRPr lang="en-US" sz="1600" b="1" dirty="0" smtClean="0">
              <a:solidFill>
                <a:srgbClr val="000000"/>
              </a:solidFill>
              <a:latin typeface="Helvetica Neue Light"/>
              <a:cs typeface="Helvetica Neue Light"/>
            </a:endParaRPr>
          </a:p>
          <a:p>
            <a:pPr marL="285750" indent="-285750">
              <a:lnSpc>
                <a:spcPct val="110000"/>
              </a:lnSpc>
              <a:spcBef>
                <a:spcPts val="400"/>
              </a:spcBef>
              <a:buFont typeface="Arial" charset="0"/>
              <a:buChar char="•"/>
            </a:pPr>
            <a:r>
              <a:rPr lang="en-US" sz="1600" b="1" dirty="0" smtClean="0">
                <a:solidFill>
                  <a:srgbClr val="000000"/>
                </a:solidFill>
                <a:latin typeface="Helvetica Neue Light"/>
                <a:cs typeface="Helvetica Neue Light"/>
              </a:rPr>
              <a:t>EDUCATION IS AUTOMATED</a:t>
            </a:r>
          </a:p>
          <a:p>
            <a:pPr marL="742950" lvl="1" indent="-285750">
              <a:lnSpc>
                <a:spcPct val="110000"/>
              </a:lnSpc>
              <a:spcBef>
                <a:spcPts val="400"/>
              </a:spcBef>
              <a:buFont typeface="Arial" charset="0"/>
              <a:buChar char="•"/>
            </a:pPr>
            <a:r>
              <a:rPr lang="en-US" sz="1600" b="1" dirty="0" smtClean="0">
                <a:solidFill>
                  <a:srgbClr val="000000"/>
                </a:solidFill>
                <a:latin typeface="Helvetica Neue Light"/>
                <a:cs typeface="Helvetica Neue Light"/>
              </a:rPr>
              <a:t>Packaged Courseware </a:t>
            </a:r>
          </a:p>
          <a:p>
            <a:pPr marL="742950" lvl="1" indent="-285750">
              <a:lnSpc>
                <a:spcPct val="110000"/>
              </a:lnSpc>
              <a:spcBef>
                <a:spcPts val="400"/>
              </a:spcBef>
              <a:buFont typeface="Arial" charset="0"/>
              <a:buChar char="•"/>
            </a:pPr>
            <a:r>
              <a:rPr lang="en-US" sz="1600" b="1" dirty="0" smtClean="0">
                <a:solidFill>
                  <a:srgbClr val="000000"/>
                </a:solidFill>
                <a:latin typeface="Helvetica Neue Light"/>
                <a:cs typeface="Helvetica Neue Light"/>
              </a:rPr>
              <a:t>AI Delivers Content 24/7</a:t>
            </a:r>
          </a:p>
          <a:p>
            <a:pPr marL="742950" lvl="1" indent="-285750">
              <a:lnSpc>
                <a:spcPct val="110000"/>
              </a:lnSpc>
              <a:spcBef>
                <a:spcPts val="400"/>
              </a:spcBef>
              <a:buFont typeface="Arial" charset="0"/>
              <a:buChar char="•"/>
            </a:pPr>
            <a:r>
              <a:rPr lang="en-US" sz="1600" b="1" dirty="0" smtClean="0">
                <a:solidFill>
                  <a:srgbClr val="000000"/>
                </a:solidFill>
                <a:latin typeface="Helvetica Neue Light"/>
                <a:cs typeface="Helvetica Neue Light"/>
              </a:rPr>
              <a:t>Autograded Quizzes</a:t>
            </a:r>
          </a:p>
          <a:p>
            <a:pPr marL="742950" lvl="1" indent="-285750">
              <a:lnSpc>
                <a:spcPct val="110000"/>
              </a:lnSpc>
              <a:spcBef>
                <a:spcPts val="400"/>
              </a:spcBef>
              <a:buFont typeface="Arial" charset="0"/>
              <a:buChar char="•"/>
            </a:pPr>
            <a:r>
              <a:rPr lang="en-US" sz="1600" b="1" dirty="0" smtClean="0">
                <a:solidFill>
                  <a:srgbClr val="000000"/>
                </a:solidFill>
                <a:latin typeface="Helvetica Neue Light"/>
                <a:cs typeface="Helvetica Neue Light"/>
              </a:rPr>
              <a:t>AI assigns future </a:t>
            </a:r>
            <a:r>
              <a:rPr lang="en-US" sz="1600" b="1" dirty="0" smtClean="0">
                <a:solidFill>
                  <a:srgbClr val="000000"/>
                </a:solidFill>
                <a:latin typeface="Helvetica Neue Light"/>
                <a:cs typeface="Helvetica Neue Light"/>
              </a:rPr>
              <a:t>path</a:t>
            </a:r>
            <a:endParaRPr lang="en-US" sz="1600" b="1" dirty="0" smtClean="0">
              <a:solidFill>
                <a:srgbClr val="000000"/>
              </a:solidFill>
              <a:latin typeface="Helvetica Neue Light"/>
              <a:cs typeface="Helvetica Neue Light"/>
            </a:endParaRPr>
          </a:p>
          <a:p>
            <a:pPr marL="285750" indent="-285750">
              <a:lnSpc>
                <a:spcPct val="110000"/>
              </a:lnSpc>
              <a:spcBef>
                <a:spcPts val="400"/>
              </a:spcBef>
              <a:buFont typeface="Arial" charset="0"/>
              <a:buChar char="•"/>
            </a:pPr>
            <a:r>
              <a:rPr lang="en-US" sz="1600" b="1" dirty="0" smtClean="0">
                <a:solidFill>
                  <a:srgbClr val="000000"/>
                </a:solidFill>
                <a:latin typeface="Helvetica Neue Light"/>
                <a:cs typeface="Helvetica Neue Light"/>
              </a:rPr>
              <a:t>COMPUTER ACTS ALONE</a:t>
            </a:r>
          </a:p>
          <a:p>
            <a:pPr marL="285750" indent="-285750">
              <a:lnSpc>
                <a:spcPct val="110000"/>
              </a:lnSpc>
              <a:spcBef>
                <a:spcPts val="400"/>
              </a:spcBef>
              <a:buFont typeface="Arial" charset="0"/>
              <a:buChar char="•"/>
            </a:pPr>
            <a:r>
              <a:rPr lang="en-US" sz="1600" b="1" dirty="0" smtClean="0">
                <a:solidFill>
                  <a:srgbClr val="000000"/>
                </a:solidFill>
                <a:latin typeface="Helvetica Neue Light"/>
                <a:cs typeface="Helvetica Neue Light"/>
              </a:rPr>
              <a:t>AUTOMATION REVOLUTION</a:t>
            </a:r>
            <a:endParaRPr lang="en-US" sz="1600" b="1" dirty="0" smtClean="0">
              <a:solidFill>
                <a:srgbClr val="000000"/>
              </a:solidFill>
              <a:latin typeface="Helvetica Neue Light"/>
              <a:cs typeface="Helvetica Neue Light"/>
            </a:endParaRPr>
          </a:p>
          <a:p>
            <a:pPr marL="285750" indent="-285750">
              <a:lnSpc>
                <a:spcPct val="110000"/>
              </a:lnSpc>
              <a:spcBef>
                <a:spcPts val="400"/>
              </a:spcBef>
              <a:buFont typeface="Arial" charset="0"/>
              <a:buChar char="•"/>
            </a:pPr>
            <a:endParaRPr lang="en-US" sz="1600" b="1" dirty="0" smtClean="0">
              <a:solidFill>
                <a:srgbClr val="000000"/>
              </a:solidFill>
              <a:latin typeface="Helvetica Neue Light"/>
              <a:cs typeface="Helvetica Neue Light"/>
            </a:endParaRPr>
          </a:p>
          <a:p>
            <a:pPr marL="285750" indent="-285750">
              <a:lnSpc>
                <a:spcPct val="110000"/>
              </a:lnSpc>
              <a:spcBef>
                <a:spcPts val="400"/>
              </a:spcBef>
              <a:buFont typeface="Arial" charset="0"/>
              <a:buChar char="•"/>
            </a:pPr>
            <a:endParaRPr lang="en-US" sz="1600" b="1" dirty="0" smtClean="0">
              <a:solidFill>
                <a:srgbClr val="000000"/>
              </a:solidFill>
              <a:latin typeface="Helvetica Neue Light"/>
              <a:cs typeface="Helvetica Neue Light"/>
            </a:endParaRPr>
          </a:p>
          <a:p>
            <a:pPr marL="285750" indent="-285750">
              <a:lnSpc>
                <a:spcPct val="110000"/>
              </a:lnSpc>
              <a:spcBef>
                <a:spcPts val="400"/>
              </a:spcBef>
              <a:buFont typeface="Arial" charset="0"/>
              <a:buChar char="•"/>
            </a:pPr>
            <a:endParaRPr lang="en-US" sz="1600" b="1" dirty="0">
              <a:solidFill>
                <a:srgbClr val="000000"/>
              </a:solidFill>
              <a:latin typeface="Helvetica Neue Light"/>
              <a:cs typeface="Helvetica Neue Light"/>
            </a:endParaRPr>
          </a:p>
        </p:txBody>
      </p:sp>
      <p:sp>
        <p:nvSpPr>
          <p:cNvPr id="19" name="TextBox 18"/>
          <p:cNvSpPr txBox="1"/>
          <p:nvPr/>
        </p:nvSpPr>
        <p:spPr>
          <a:xfrm>
            <a:off x="4060791" y="1848680"/>
            <a:ext cx="3368838" cy="4620716"/>
          </a:xfrm>
          <a:prstGeom prst="rect">
            <a:avLst/>
          </a:prstGeom>
          <a:noFill/>
        </p:spPr>
        <p:txBody>
          <a:bodyPr wrap="square" lIns="91440" tIns="0" rIns="91440" bIns="0" spcCol="0" rtlCol="0">
            <a:noAutofit/>
          </a:bodyPr>
          <a:lstStyle/>
          <a:p>
            <a:pPr marL="182880" lvl="0" indent="-182880">
              <a:lnSpc>
                <a:spcPct val="110000"/>
              </a:lnSpc>
              <a:spcBef>
                <a:spcPts val="400"/>
              </a:spcBef>
              <a:buClr>
                <a:srgbClr val="21115C"/>
              </a:buClr>
              <a:buFont typeface="Arial"/>
              <a:buChar char="•"/>
              <a:defRPr/>
            </a:pPr>
            <a:endParaRPr lang="en-US" sz="1600" dirty="0" smtClean="0">
              <a:solidFill>
                <a:srgbClr val="000000"/>
              </a:solidFill>
              <a:latin typeface="Helvetica Neue Light"/>
              <a:cs typeface="Helvetica Neue Light"/>
            </a:endParaRPr>
          </a:p>
          <a:p>
            <a:pPr marL="182880" lvl="0" indent="-182880">
              <a:lnSpc>
                <a:spcPct val="110000"/>
              </a:lnSpc>
              <a:spcBef>
                <a:spcPts val="400"/>
              </a:spcBef>
              <a:buClr>
                <a:srgbClr val="21115C"/>
              </a:buClr>
              <a:buFont typeface="Arial"/>
              <a:buChar char="•"/>
              <a:defRPr/>
            </a:pPr>
            <a:r>
              <a:rPr lang="en-US" sz="1600" b="1" dirty="0" smtClean="0">
                <a:solidFill>
                  <a:srgbClr val="000000"/>
                </a:solidFill>
                <a:latin typeface="Helvetica Neue Light"/>
                <a:cs typeface="Helvetica Neue Light"/>
              </a:rPr>
              <a:t>HUMAN TEACHER IS KEY</a:t>
            </a:r>
          </a:p>
          <a:p>
            <a:pPr marL="182880" lvl="0" indent="-182880">
              <a:lnSpc>
                <a:spcPct val="110000"/>
              </a:lnSpc>
              <a:spcBef>
                <a:spcPts val="400"/>
              </a:spcBef>
              <a:buClr>
                <a:srgbClr val="21115C"/>
              </a:buClr>
              <a:buFont typeface="Arial"/>
              <a:buChar char="•"/>
              <a:defRPr/>
            </a:pPr>
            <a:r>
              <a:rPr lang="en-US" sz="1600" b="1" dirty="0" smtClean="0">
                <a:solidFill>
                  <a:srgbClr val="000000"/>
                </a:solidFill>
                <a:latin typeface="Helvetica Neue Light"/>
                <a:cs typeface="Helvetica Neue Light"/>
              </a:rPr>
              <a:t>COLLABORATIVE LEARNING</a:t>
            </a:r>
          </a:p>
          <a:p>
            <a:pPr marL="640080" lvl="1" indent="-182880">
              <a:lnSpc>
                <a:spcPct val="110000"/>
              </a:lnSpc>
              <a:spcBef>
                <a:spcPts val="400"/>
              </a:spcBef>
              <a:buClr>
                <a:srgbClr val="21115C"/>
              </a:buClr>
              <a:buFont typeface="Arial"/>
              <a:buChar char="•"/>
              <a:defRPr/>
            </a:pPr>
            <a:r>
              <a:rPr lang="en-US" sz="1600" b="1" dirty="0" smtClean="0">
                <a:solidFill>
                  <a:srgbClr val="000000"/>
                </a:solidFill>
                <a:latin typeface="Helvetica Neue Light"/>
                <a:cs typeface="Helvetica Neue Light"/>
              </a:rPr>
              <a:t>Seminars, Debates, Projects, Simulations</a:t>
            </a:r>
          </a:p>
          <a:p>
            <a:pPr marL="640080" lvl="1" indent="-182880">
              <a:lnSpc>
                <a:spcPct val="110000"/>
              </a:lnSpc>
              <a:spcBef>
                <a:spcPts val="400"/>
              </a:spcBef>
              <a:buClr>
                <a:srgbClr val="21115C"/>
              </a:buClr>
              <a:buFont typeface="Arial"/>
              <a:buChar char="•"/>
              <a:defRPr/>
            </a:pPr>
            <a:r>
              <a:rPr lang="en-US" sz="1600" b="1" dirty="0" smtClean="0">
                <a:solidFill>
                  <a:srgbClr val="000000"/>
                </a:solidFill>
                <a:latin typeface="Helvetica Neue Light"/>
                <a:cs typeface="Helvetica Neue Light"/>
              </a:rPr>
              <a:t>Teamwork, Innovation</a:t>
            </a:r>
          </a:p>
          <a:p>
            <a:pPr marL="182880" lvl="0" indent="-182880">
              <a:lnSpc>
                <a:spcPct val="110000"/>
              </a:lnSpc>
              <a:spcBef>
                <a:spcPts val="400"/>
              </a:spcBef>
              <a:buClr>
                <a:srgbClr val="21115C"/>
              </a:buClr>
              <a:buFont typeface="Arial"/>
              <a:buChar char="•"/>
              <a:defRPr/>
            </a:pPr>
            <a:r>
              <a:rPr lang="en-US" sz="1600" b="1" dirty="0" smtClean="0">
                <a:solidFill>
                  <a:srgbClr val="000000"/>
                </a:solidFill>
                <a:latin typeface="Helvetica Neue Light"/>
                <a:cs typeface="Helvetica Neue Light"/>
              </a:rPr>
              <a:t>PROBLEM-CENTERED wrt</a:t>
            </a:r>
          </a:p>
          <a:p>
            <a:pPr marL="640080" lvl="1" indent="-182880">
              <a:lnSpc>
                <a:spcPct val="110000"/>
              </a:lnSpc>
              <a:spcBef>
                <a:spcPts val="400"/>
              </a:spcBef>
              <a:buClr>
                <a:srgbClr val="21115C"/>
              </a:buClr>
              <a:buFont typeface="Arial"/>
              <a:buChar char="•"/>
              <a:defRPr/>
            </a:pPr>
            <a:r>
              <a:rPr lang="en-US" sz="1600" b="1" dirty="0">
                <a:solidFill>
                  <a:srgbClr val="000000"/>
                </a:solidFill>
                <a:latin typeface="Helvetica Neue Light"/>
                <a:cs typeface="Helvetica Neue Light"/>
              </a:rPr>
              <a:t>Emphasis on Thinking Skills, </a:t>
            </a:r>
            <a:r>
              <a:rPr lang="en-US" sz="1600" b="1" dirty="0" smtClean="0">
                <a:solidFill>
                  <a:srgbClr val="000000"/>
                </a:solidFill>
                <a:latin typeface="Helvetica Neue Light"/>
                <a:cs typeface="Helvetica Neue Light"/>
              </a:rPr>
              <a:t> Analysis, Creativity</a:t>
            </a:r>
          </a:p>
          <a:p>
            <a:pPr marL="640080" lvl="1" indent="-182880">
              <a:lnSpc>
                <a:spcPct val="110000"/>
              </a:lnSpc>
              <a:spcBef>
                <a:spcPts val="400"/>
              </a:spcBef>
              <a:buClr>
                <a:srgbClr val="21115C"/>
              </a:buClr>
              <a:buFont typeface="Arial"/>
              <a:buChar char="•"/>
              <a:defRPr/>
            </a:pPr>
            <a:r>
              <a:rPr lang="en-US" sz="1600" b="1" dirty="0" smtClean="0">
                <a:solidFill>
                  <a:srgbClr val="000000"/>
                </a:solidFill>
                <a:latin typeface="Helvetica Neue Light"/>
                <a:cs typeface="Helvetica Neue Light"/>
              </a:rPr>
              <a:t>Real-World Problem Solving with AI tools</a:t>
            </a:r>
            <a:endParaRPr lang="en-US" sz="1600" b="1" dirty="0">
              <a:solidFill>
                <a:srgbClr val="000000"/>
              </a:solidFill>
              <a:latin typeface="Helvetica Neue Light"/>
              <a:cs typeface="Helvetica Neue Light"/>
            </a:endParaRPr>
          </a:p>
          <a:p>
            <a:pPr marL="182880" lvl="0" indent="-182880">
              <a:lnSpc>
                <a:spcPct val="110000"/>
              </a:lnSpc>
              <a:spcBef>
                <a:spcPts val="400"/>
              </a:spcBef>
              <a:buClr>
                <a:srgbClr val="21115C"/>
              </a:buClr>
              <a:buFont typeface="Arial"/>
              <a:buChar char="•"/>
              <a:defRPr/>
            </a:pPr>
            <a:r>
              <a:rPr lang="en-US" sz="1600" b="1" dirty="0" smtClean="0">
                <a:solidFill>
                  <a:srgbClr val="000000"/>
                </a:solidFill>
                <a:latin typeface="Helvetica Neue Light"/>
                <a:cs typeface="Helvetica Neue Light"/>
              </a:rPr>
              <a:t>TEACHER &amp; LEARNERS develop AHI to create a</a:t>
            </a:r>
          </a:p>
          <a:p>
            <a:pPr marL="182880" lvl="0" indent="-182880">
              <a:lnSpc>
                <a:spcPct val="110000"/>
              </a:lnSpc>
              <a:spcBef>
                <a:spcPts val="400"/>
              </a:spcBef>
              <a:buClr>
                <a:srgbClr val="21115C"/>
              </a:buClr>
              <a:buFont typeface="Arial"/>
              <a:buChar char="•"/>
              <a:defRPr/>
            </a:pPr>
            <a:r>
              <a:rPr lang="en-US" sz="1600" b="1" dirty="0" smtClean="0">
                <a:solidFill>
                  <a:srgbClr val="000000"/>
                </a:solidFill>
                <a:latin typeface="Helvetica Neue Light"/>
                <a:cs typeface="Helvetica Neue Light"/>
              </a:rPr>
              <a:t>KNOWLEDGE REVOLUTION</a:t>
            </a:r>
          </a:p>
        </p:txBody>
      </p:sp>
    </p:spTree>
    <p:extLst>
      <p:ext uri="{BB962C8B-B14F-4D97-AF65-F5344CB8AC3E}">
        <p14:creationId xmlns:p14="http://schemas.microsoft.com/office/powerpoint/2010/main" val="1017801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lded Corner 14"/>
          <p:cNvSpPr/>
          <p:nvPr/>
        </p:nvSpPr>
        <p:spPr>
          <a:xfrm>
            <a:off x="683168" y="1977110"/>
            <a:ext cx="3924354" cy="4166857"/>
          </a:xfrm>
          <a:prstGeom prst="foldedCorner">
            <a:avLst/>
          </a:prstGeom>
          <a:solidFill>
            <a:schemeClr val="bg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74524" y="1546224"/>
            <a:ext cx="3913241" cy="430887"/>
          </a:xfrm>
          <a:prstGeom prst="rect">
            <a:avLst/>
          </a:prstGeom>
          <a:solidFill>
            <a:schemeClr val="accent2"/>
          </a:solidFill>
        </p:spPr>
        <p:txBody>
          <a:bodyPr wrap="square" rtlCol="0">
            <a:spAutoFit/>
          </a:bodyPr>
          <a:lstStyle/>
          <a:p>
            <a:r>
              <a:rPr lang="en-US" sz="2200" b="1" dirty="0" smtClean="0">
                <a:solidFill>
                  <a:schemeClr val="bg1"/>
                </a:solidFill>
                <a:latin typeface="Helvetica Neue"/>
                <a:cs typeface="Helvetica Neue"/>
              </a:rPr>
              <a:t>Artificial Intelligence</a:t>
            </a:r>
            <a:endParaRPr lang="en-US" sz="2200" b="1" dirty="0">
              <a:solidFill>
                <a:schemeClr val="bg1"/>
              </a:solidFill>
              <a:latin typeface="Helvetica Neue"/>
              <a:cs typeface="Helvetica Neue"/>
            </a:endParaRPr>
          </a:p>
        </p:txBody>
      </p:sp>
      <p:sp>
        <p:nvSpPr>
          <p:cNvPr id="18" name="Folded Corner 17"/>
          <p:cNvSpPr/>
          <p:nvPr/>
        </p:nvSpPr>
        <p:spPr>
          <a:xfrm>
            <a:off x="5110709" y="2056646"/>
            <a:ext cx="3379950" cy="4597744"/>
          </a:xfrm>
          <a:prstGeom prst="foldedCorner">
            <a:avLst/>
          </a:prstGeom>
          <a:solidFill>
            <a:srgbClr val="BFBFBF">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5090952" y="1510126"/>
            <a:ext cx="3357726" cy="769441"/>
          </a:xfrm>
          <a:prstGeom prst="rect">
            <a:avLst/>
          </a:prstGeom>
          <a:solidFill>
            <a:srgbClr val="21115C"/>
          </a:solidFill>
        </p:spPr>
        <p:txBody>
          <a:bodyPr wrap="square" rtlCol="0">
            <a:spAutoFit/>
          </a:bodyPr>
          <a:lstStyle/>
          <a:p>
            <a:r>
              <a:rPr lang="en-US" sz="2200" b="1" dirty="0" smtClean="0">
                <a:solidFill>
                  <a:schemeClr val="bg1"/>
                </a:solidFill>
                <a:latin typeface="Helvetica Neue"/>
                <a:cs typeface="Helvetica Neue"/>
              </a:rPr>
              <a:t>Augmented Human Intelligence</a:t>
            </a:r>
            <a:endParaRPr lang="en-US" sz="2200" b="1" dirty="0">
              <a:solidFill>
                <a:schemeClr val="bg1"/>
              </a:solidFill>
              <a:latin typeface="Helvetica Neue"/>
              <a:cs typeface="Helvetica Neue"/>
            </a:endParaRPr>
          </a:p>
        </p:txBody>
      </p:sp>
      <p:sp>
        <p:nvSpPr>
          <p:cNvPr id="14" name="Title 1"/>
          <p:cNvSpPr txBox="1">
            <a:spLocks/>
          </p:cNvSpPr>
          <p:nvPr/>
        </p:nvSpPr>
        <p:spPr>
          <a:xfrm>
            <a:off x="380995" y="326700"/>
            <a:ext cx="7804265" cy="366713"/>
          </a:xfrm>
          <a:prstGeom prst="rect">
            <a:avLst/>
          </a:prstGeom>
        </p:spPr>
        <p:txBody>
          <a:bodyPr wrap="none" lIns="0" bIns="0">
            <a:noAutofit/>
          </a:bodyPr>
          <a:lstStyle>
            <a:lvl1pPr algn="ctr" defTabSz="457200" rtl="0" eaLnBrk="1" latinLnBrk="0" hangingPunct="1">
              <a:spcBef>
                <a:spcPct val="0"/>
              </a:spcBef>
              <a:buNone/>
              <a:defRPr sz="4400" kern="1200">
                <a:solidFill>
                  <a:schemeClr val="bg1"/>
                </a:solidFill>
                <a:latin typeface="Helvetica"/>
                <a:ea typeface="+mj-ea"/>
                <a:cs typeface="Helvetica"/>
              </a:defRPr>
            </a:lvl1pPr>
          </a:lstStyle>
          <a:p>
            <a:pPr algn="l"/>
            <a:r>
              <a:rPr lang="en-US" sz="3600" dirty="0" err="1" smtClean="0">
                <a:ln>
                  <a:solidFill>
                    <a:srgbClr val="68007F"/>
                  </a:solidFill>
                </a:ln>
                <a:solidFill>
                  <a:srgbClr val="A64FBD"/>
                </a:solidFill>
                <a:latin typeface="+mj-lt"/>
                <a:cs typeface="Helvetica Neue Medium"/>
              </a:rPr>
              <a:t>eLEARNING’S</a:t>
            </a:r>
            <a:r>
              <a:rPr lang="en-US" sz="3600" dirty="0" smtClean="0">
                <a:ln>
                  <a:solidFill>
                    <a:srgbClr val="68007F"/>
                  </a:solidFill>
                </a:ln>
                <a:solidFill>
                  <a:srgbClr val="A64FBD"/>
                </a:solidFill>
                <a:latin typeface="+mj-lt"/>
                <a:cs typeface="Helvetica Neue Medium"/>
              </a:rPr>
              <a:t> PEDAGOGICAL </a:t>
            </a:r>
          </a:p>
          <a:p>
            <a:pPr algn="l"/>
            <a:r>
              <a:rPr lang="en-US" sz="3600" dirty="0" smtClean="0">
                <a:ln>
                  <a:solidFill>
                    <a:srgbClr val="68007F"/>
                  </a:solidFill>
                </a:ln>
                <a:solidFill>
                  <a:srgbClr val="A64FBD"/>
                </a:solidFill>
                <a:latin typeface="+mj-lt"/>
                <a:cs typeface="Helvetica Neue Medium"/>
              </a:rPr>
              <a:t>					OPPORTUNITY</a:t>
            </a:r>
            <a:endParaRPr lang="en-US" sz="3600" dirty="0">
              <a:ln>
                <a:solidFill>
                  <a:srgbClr val="68007F"/>
                </a:solidFill>
              </a:ln>
              <a:solidFill>
                <a:srgbClr val="A64FBD"/>
              </a:solidFill>
              <a:latin typeface="+mj-lt"/>
              <a:cs typeface="Helvetica Neue Medium"/>
            </a:endParaRPr>
          </a:p>
        </p:txBody>
      </p:sp>
      <p:sp>
        <p:nvSpPr>
          <p:cNvPr id="16" name="TextBox 15"/>
          <p:cNvSpPr txBox="1"/>
          <p:nvPr/>
        </p:nvSpPr>
        <p:spPr>
          <a:xfrm>
            <a:off x="683168" y="2145208"/>
            <a:ext cx="3913244" cy="4509182"/>
          </a:xfrm>
          <a:prstGeom prst="rect">
            <a:avLst/>
          </a:prstGeom>
          <a:noFill/>
        </p:spPr>
        <p:txBody>
          <a:bodyPr wrap="square" lIns="91440" tIns="0" rIns="91440" bIns="0" spcCol="0" rtlCol="0">
            <a:noAutofit/>
          </a:bodyPr>
          <a:lstStyle/>
          <a:p>
            <a:pPr marL="285750" indent="-285750">
              <a:lnSpc>
                <a:spcPct val="110000"/>
              </a:lnSpc>
              <a:spcBef>
                <a:spcPts val="400"/>
              </a:spcBef>
              <a:buClr>
                <a:srgbClr val="D6556C"/>
              </a:buClr>
              <a:buFont typeface="Arial" charset="0"/>
              <a:buChar char="•"/>
            </a:pPr>
            <a:endParaRPr lang="en-US" sz="1600" b="1" dirty="0" smtClean="0">
              <a:solidFill>
                <a:srgbClr val="4A4C4E"/>
              </a:solidFill>
              <a:latin typeface="Helvetica Neue Light"/>
              <a:cs typeface="Helvetica Neue Light"/>
            </a:endParaRPr>
          </a:p>
          <a:p>
            <a:pPr marL="285750" indent="-285750">
              <a:lnSpc>
                <a:spcPct val="110000"/>
              </a:lnSpc>
              <a:spcBef>
                <a:spcPts val="400"/>
              </a:spcBef>
              <a:buClr>
                <a:srgbClr val="D6556C"/>
              </a:buClr>
              <a:buFont typeface="Arial" charset="0"/>
              <a:buChar char="•"/>
            </a:pPr>
            <a:endParaRPr lang="en-US" sz="1600" b="1" dirty="0" smtClean="0">
              <a:solidFill>
                <a:srgbClr val="4A4C4E"/>
              </a:solidFill>
              <a:latin typeface="Helvetica Neue Light"/>
              <a:cs typeface="Helvetica Neue Light"/>
            </a:endParaRPr>
          </a:p>
          <a:p>
            <a:pPr marL="285750" indent="-285750">
              <a:lnSpc>
                <a:spcPct val="110000"/>
              </a:lnSpc>
              <a:spcBef>
                <a:spcPts val="400"/>
              </a:spcBef>
              <a:buClr>
                <a:srgbClr val="D6556C"/>
              </a:buClr>
              <a:buFont typeface="Arial" charset="0"/>
              <a:buChar char="•"/>
            </a:pPr>
            <a:endParaRPr lang="en-US" sz="1600" b="1" dirty="0">
              <a:solidFill>
                <a:srgbClr val="4A4C4E"/>
              </a:solidFill>
              <a:latin typeface="Helvetica Neue Light"/>
              <a:cs typeface="Helvetica Neue Light"/>
            </a:endParaRPr>
          </a:p>
          <a:p>
            <a:pPr marL="285750" indent="-285750">
              <a:lnSpc>
                <a:spcPct val="110000"/>
              </a:lnSpc>
              <a:spcBef>
                <a:spcPts val="400"/>
              </a:spcBef>
              <a:buClr>
                <a:srgbClr val="D6556C"/>
              </a:buClr>
              <a:buFont typeface="Arial" charset="0"/>
              <a:buChar char="•"/>
            </a:pPr>
            <a:r>
              <a:rPr lang="en-US" sz="2000" b="1" dirty="0" smtClean="0">
                <a:solidFill>
                  <a:srgbClr val="4A4C4E"/>
                </a:solidFill>
                <a:latin typeface="Helvetica Neue Light"/>
                <a:cs typeface="Helvetica Neue Light"/>
              </a:rPr>
              <a:t>COMPUTER ACTS ALONE</a:t>
            </a:r>
          </a:p>
          <a:p>
            <a:pPr marL="285750" indent="-285750">
              <a:lnSpc>
                <a:spcPct val="110000"/>
              </a:lnSpc>
              <a:spcBef>
                <a:spcPts val="400"/>
              </a:spcBef>
              <a:buClr>
                <a:srgbClr val="D6556C"/>
              </a:buClr>
              <a:buFont typeface="Arial" charset="0"/>
              <a:buChar char="•"/>
            </a:pPr>
            <a:endParaRPr lang="en-US" sz="2000" b="1" dirty="0">
              <a:solidFill>
                <a:srgbClr val="4A4C4E"/>
              </a:solidFill>
              <a:latin typeface="Helvetica Neue Light"/>
              <a:cs typeface="Helvetica Neue Light"/>
            </a:endParaRPr>
          </a:p>
          <a:p>
            <a:pPr marL="285750" indent="-285750">
              <a:lnSpc>
                <a:spcPct val="110000"/>
              </a:lnSpc>
              <a:spcBef>
                <a:spcPts val="400"/>
              </a:spcBef>
              <a:buClr>
                <a:srgbClr val="D6556C"/>
              </a:buClr>
              <a:buFont typeface="Arial" charset="0"/>
              <a:buChar char="•"/>
            </a:pPr>
            <a:endParaRPr lang="en-US" sz="2000" b="1" dirty="0" smtClean="0">
              <a:solidFill>
                <a:srgbClr val="4A4C4E"/>
              </a:solidFill>
              <a:latin typeface="Helvetica Neue Light"/>
              <a:cs typeface="Helvetica Neue Light"/>
            </a:endParaRPr>
          </a:p>
          <a:p>
            <a:pPr marL="285750" indent="-285750">
              <a:lnSpc>
                <a:spcPct val="110000"/>
              </a:lnSpc>
              <a:spcBef>
                <a:spcPts val="400"/>
              </a:spcBef>
              <a:buClr>
                <a:srgbClr val="D6556C"/>
              </a:buClr>
              <a:buFont typeface="Arial" charset="0"/>
              <a:buChar char="•"/>
            </a:pPr>
            <a:r>
              <a:rPr lang="en-US" b="1" dirty="0" smtClean="0">
                <a:solidFill>
                  <a:srgbClr val="4A4C4E"/>
                </a:solidFill>
                <a:latin typeface="Helvetica Neue Light"/>
                <a:cs typeface="Helvetica Neue Light"/>
              </a:rPr>
              <a:t>AUTOMATION REVOLUTION</a:t>
            </a:r>
            <a:endParaRPr lang="en-US" b="1" dirty="0" smtClean="0">
              <a:solidFill>
                <a:srgbClr val="4A4C4E"/>
              </a:solidFill>
              <a:latin typeface="Helvetica Neue Light"/>
              <a:cs typeface="Helvetica Neue Light"/>
            </a:endParaRPr>
          </a:p>
          <a:p>
            <a:pPr marL="285750" indent="-285750">
              <a:lnSpc>
                <a:spcPct val="110000"/>
              </a:lnSpc>
              <a:spcBef>
                <a:spcPts val="400"/>
              </a:spcBef>
              <a:buClr>
                <a:srgbClr val="D6556C"/>
              </a:buClr>
              <a:buFont typeface="Arial" charset="0"/>
              <a:buChar char="•"/>
            </a:pPr>
            <a:endParaRPr lang="en-US" sz="2000" b="1" dirty="0" smtClean="0">
              <a:solidFill>
                <a:srgbClr val="4A4C4E"/>
              </a:solidFill>
              <a:latin typeface="Helvetica Neue Light"/>
              <a:cs typeface="Helvetica Neue Light"/>
            </a:endParaRPr>
          </a:p>
          <a:p>
            <a:pPr marL="285750" indent="-285750">
              <a:lnSpc>
                <a:spcPct val="110000"/>
              </a:lnSpc>
              <a:spcBef>
                <a:spcPts val="400"/>
              </a:spcBef>
              <a:buClr>
                <a:srgbClr val="D6556C"/>
              </a:buClr>
              <a:buFont typeface="Arial" charset="0"/>
              <a:buChar char="•"/>
            </a:pPr>
            <a:endParaRPr lang="en-US" sz="1600" b="1" dirty="0" smtClean="0">
              <a:solidFill>
                <a:srgbClr val="4A4C4E"/>
              </a:solidFill>
              <a:latin typeface="Helvetica Neue Light"/>
              <a:cs typeface="Helvetica Neue Light"/>
            </a:endParaRPr>
          </a:p>
          <a:p>
            <a:pPr marL="285750" indent="-285750">
              <a:lnSpc>
                <a:spcPct val="110000"/>
              </a:lnSpc>
              <a:spcBef>
                <a:spcPts val="400"/>
              </a:spcBef>
              <a:buClr>
                <a:srgbClr val="D6556C"/>
              </a:buClr>
              <a:buFont typeface="Arial" charset="0"/>
              <a:buChar char="•"/>
            </a:pPr>
            <a:endParaRPr lang="en-US" sz="1600" b="1" dirty="0">
              <a:solidFill>
                <a:srgbClr val="4A4C4E"/>
              </a:solidFill>
              <a:latin typeface="Helvetica Neue Light"/>
              <a:cs typeface="Helvetica Neue Light"/>
            </a:endParaRPr>
          </a:p>
        </p:txBody>
      </p:sp>
      <p:sp>
        <p:nvSpPr>
          <p:cNvPr id="19" name="TextBox 18"/>
          <p:cNvSpPr txBox="1"/>
          <p:nvPr/>
        </p:nvSpPr>
        <p:spPr>
          <a:xfrm>
            <a:off x="5099598" y="1977111"/>
            <a:ext cx="3360192" cy="2500296"/>
          </a:xfrm>
          <a:prstGeom prst="rect">
            <a:avLst/>
          </a:prstGeom>
          <a:noFill/>
        </p:spPr>
        <p:txBody>
          <a:bodyPr wrap="square" lIns="91440" tIns="0" rIns="91440" bIns="0" spcCol="0" rtlCol="0">
            <a:noAutofit/>
          </a:bodyPr>
          <a:lstStyle/>
          <a:p>
            <a:pPr marL="182880" lvl="0" indent="-182880">
              <a:lnSpc>
                <a:spcPct val="110000"/>
              </a:lnSpc>
              <a:spcBef>
                <a:spcPts val="400"/>
              </a:spcBef>
              <a:buClr>
                <a:srgbClr val="21115C"/>
              </a:buClr>
              <a:buFont typeface="Arial"/>
              <a:buChar char="•"/>
              <a:defRPr/>
            </a:pPr>
            <a:endParaRPr lang="en-US" sz="1600" dirty="0" smtClean="0">
              <a:solidFill>
                <a:srgbClr val="000000"/>
              </a:solidFill>
              <a:latin typeface="Helvetica Neue Light"/>
              <a:cs typeface="Helvetica Neue Light"/>
            </a:endParaRPr>
          </a:p>
          <a:p>
            <a:pPr marL="182880" lvl="0" indent="-182880">
              <a:lnSpc>
                <a:spcPct val="110000"/>
              </a:lnSpc>
              <a:spcBef>
                <a:spcPts val="400"/>
              </a:spcBef>
              <a:buClr>
                <a:srgbClr val="21115C"/>
              </a:buClr>
              <a:buFont typeface="Arial"/>
              <a:buChar char="•"/>
              <a:defRPr/>
            </a:pPr>
            <a:endParaRPr lang="en-US" sz="1600" b="1" dirty="0" smtClean="0">
              <a:solidFill>
                <a:srgbClr val="000000"/>
              </a:solidFill>
              <a:latin typeface="Helvetica Neue Light"/>
              <a:cs typeface="Helvetica Neue Light"/>
            </a:endParaRPr>
          </a:p>
          <a:p>
            <a:pPr marL="182880" lvl="0" indent="-182880">
              <a:lnSpc>
                <a:spcPct val="110000"/>
              </a:lnSpc>
              <a:spcBef>
                <a:spcPts val="400"/>
              </a:spcBef>
              <a:buClr>
                <a:srgbClr val="21115C"/>
              </a:buClr>
              <a:buFont typeface="Arial"/>
              <a:buChar char="•"/>
              <a:defRPr/>
            </a:pPr>
            <a:endParaRPr lang="en-US" sz="1600" b="1" dirty="0" smtClean="0">
              <a:solidFill>
                <a:srgbClr val="000000"/>
              </a:solidFill>
              <a:latin typeface="Helvetica Neue Light"/>
              <a:cs typeface="Helvetica Neue Light"/>
            </a:endParaRPr>
          </a:p>
          <a:p>
            <a:pPr marL="182880" lvl="0" indent="-182880">
              <a:lnSpc>
                <a:spcPct val="110000"/>
              </a:lnSpc>
              <a:spcBef>
                <a:spcPts val="400"/>
              </a:spcBef>
              <a:buClr>
                <a:srgbClr val="21115C"/>
              </a:buClr>
              <a:buFont typeface="Arial"/>
              <a:buChar char="•"/>
              <a:defRPr/>
            </a:pPr>
            <a:r>
              <a:rPr lang="en-US" sz="2000" b="1" dirty="0" smtClean="0">
                <a:solidFill>
                  <a:srgbClr val="000000"/>
                </a:solidFill>
                <a:latin typeface="Helvetica Neue Light"/>
                <a:cs typeface="Helvetica Neue Light"/>
              </a:rPr>
              <a:t>TEACHER &amp; LEARNERS </a:t>
            </a:r>
            <a:r>
              <a:rPr lang="en-US" sz="2400" b="1" dirty="0" smtClean="0">
                <a:solidFill>
                  <a:srgbClr val="000000"/>
                </a:solidFill>
                <a:latin typeface="Helvetica Neue Light"/>
                <a:cs typeface="Helvetica Neue Light"/>
              </a:rPr>
              <a:t>COLLABORATE</a:t>
            </a:r>
            <a:r>
              <a:rPr lang="en-US" sz="2000" b="1" dirty="0">
                <a:solidFill>
                  <a:srgbClr val="000000"/>
                </a:solidFill>
                <a:latin typeface="Helvetica Neue Light"/>
                <a:cs typeface="Helvetica Neue Light"/>
              </a:rPr>
              <a:t>,</a:t>
            </a:r>
            <a:r>
              <a:rPr lang="en-US" sz="2000" b="1" dirty="0" smtClean="0">
                <a:solidFill>
                  <a:srgbClr val="000000"/>
                </a:solidFill>
                <a:latin typeface="Helvetica Neue Light"/>
                <a:cs typeface="Helvetica Neue Light"/>
              </a:rPr>
              <a:t> </a:t>
            </a:r>
            <a:r>
              <a:rPr lang="en-US" sz="2000" b="1" dirty="0" smtClean="0">
                <a:solidFill>
                  <a:srgbClr val="000000"/>
                </a:solidFill>
                <a:latin typeface="Helvetica Neue Light"/>
                <a:cs typeface="Helvetica Neue Light"/>
              </a:rPr>
              <a:t>use </a:t>
            </a:r>
            <a:r>
              <a:rPr lang="en-US" sz="2000" b="1" dirty="0" smtClean="0">
                <a:solidFill>
                  <a:srgbClr val="000000"/>
                </a:solidFill>
                <a:latin typeface="Helvetica Neue Light"/>
                <a:cs typeface="Helvetica Neue Light"/>
              </a:rPr>
              <a:t>AI to develop </a:t>
            </a:r>
            <a:r>
              <a:rPr lang="en-US" sz="2400" b="1" dirty="0" smtClean="0">
                <a:solidFill>
                  <a:srgbClr val="000000"/>
                </a:solidFill>
                <a:latin typeface="Helvetica Neue Light"/>
                <a:cs typeface="Helvetica Neue Light"/>
              </a:rPr>
              <a:t>AHI</a:t>
            </a:r>
            <a:r>
              <a:rPr lang="en-US" sz="2000" b="1" dirty="0" smtClean="0">
                <a:solidFill>
                  <a:srgbClr val="000000"/>
                </a:solidFill>
                <a:latin typeface="Helvetica Neue Light"/>
                <a:cs typeface="Helvetica Neue Light"/>
              </a:rPr>
              <a:t> and create a</a:t>
            </a:r>
          </a:p>
          <a:p>
            <a:pPr marL="182880" lvl="0" indent="-182880">
              <a:lnSpc>
                <a:spcPct val="110000"/>
              </a:lnSpc>
              <a:spcBef>
                <a:spcPts val="400"/>
              </a:spcBef>
              <a:buClr>
                <a:srgbClr val="21115C"/>
              </a:buClr>
              <a:buFont typeface="Arial"/>
              <a:buChar char="•"/>
              <a:defRPr/>
            </a:pPr>
            <a:r>
              <a:rPr lang="en-US" sz="1600" b="1" dirty="0" smtClean="0">
                <a:solidFill>
                  <a:srgbClr val="000000"/>
                </a:solidFill>
                <a:latin typeface="Helvetica Neue Light"/>
                <a:cs typeface="Helvetica Neue Light"/>
              </a:rPr>
              <a:t>KNOWLEDGE REVOLUTION</a:t>
            </a:r>
            <a:endParaRPr lang="en-US" sz="1600" b="1" dirty="0" smtClean="0">
              <a:solidFill>
                <a:srgbClr val="000000"/>
              </a:solidFill>
              <a:latin typeface="Helvetica Neue Light"/>
              <a:cs typeface="Helvetica Neue Light"/>
            </a:endParaRPr>
          </a:p>
        </p:txBody>
      </p:sp>
    </p:spTree>
    <p:extLst>
      <p:ext uri="{BB962C8B-B14F-4D97-AF65-F5344CB8AC3E}">
        <p14:creationId xmlns:p14="http://schemas.microsoft.com/office/powerpoint/2010/main" val="322503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31672"/>
            <a:ext cx="9144000" cy="5024176"/>
          </a:xfrm>
          <a:prstGeom prst="rect">
            <a:avLst/>
          </a:prstGeom>
        </p:spPr>
      </p:pic>
      <p:sp>
        <p:nvSpPr>
          <p:cNvPr id="3" name="TextBox 2"/>
          <p:cNvSpPr txBox="1"/>
          <p:nvPr/>
        </p:nvSpPr>
        <p:spPr>
          <a:xfrm>
            <a:off x="867103" y="5904213"/>
            <a:ext cx="5138095" cy="646331"/>
          </a:xfrm>
          <a:prstGeom prst="rect">
            <a:avLst/>
          </a:prstGeom>
          <a:noFill/>
        </p:spPr>
        <p:txBody>
          <a:bodyPr wrap="none" rtlCol="0">
            <a:spAutoFit/>
          </a:bodyPr>
          <a:lstStyle/>
          <a:p>
            <a:r>
              <a:rPr lang="en-US" sz="3600" dirty="0" smtClean="0">
                <a:solidFill>
                  <a:srgbClr val="5FCBEF"/>
                </a:solidFill>
              </a:rPr>
              <a:t>AUTOMATED EDUCATION</a:t>
            </a:r>
            <a:endParaRPr lang="en-US" sz="3600" dirty="0">
              <a:solidFill>
                <a:srgbClr val="5FCBEF"/>
              </a:solidFill>
            </a:endParaRPr>
          </a:p>
        </p:txBody>
      </p:sp>
    </p:spTree>
    <p:extLst>
      <p:ext uri="{BB962C8B-B14F-4D97-AF65-F5344CB8AC3E}">
        <p14:creationId xmlns:p14="http://schemas.microsoft.com/office/powerpoint/2010/main" val="1800983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ded Corner 8"/>
          <p:cNvSpPr/>
          <p:nvPr/>
        </p:nvSpPr>
        <p:spPr>
          <a:xfrm>
            <a:off x="407619" y="1546225"/>
            <a:ext cx="2467609" cy="4349422"/>
          </a:xfrm>
          <a:prstGeom prst="foldedCorner">
            <a:avLst/>
          </a:prstGeom>
          <a:solidFill>
            <a:schemeClr val="bg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olded Corner 13"/>
          <p:cNvSpPr/>
          <p:nvPr/>
        </p:nvSpPr>
        <p:spPr>
          <a:xfrm>
            <a:off x="5804047" y="1546225"/>
            <a:ext cx="2467609" cy="4349422"/>
          </a:xfrm>
          <a:prstGeom prst="foldedCorner">
            <a:avLst/>
          </a:prstGeom>
          <a:solidFill>
            <a:schemeClr val="bg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olded Corner 12"/>
          <p:cNvSpPr/>
          <p:nvPr/>
        </p:nvSpPr>
        <p:spPr>
          <a:xfrm>
            <a:off x="3106860" y="1546223"/>
            <a:ext cx="2467609" cy="4349423"/>
          </a:xfrm>
          <a:prstGeom prst="foldedCorner">
            <a:avLst/>
          </a:prstGeom>
          <a:solidFill>
            <a:schemeClr val="bg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407619" y="373063"/>
            <a:ext cx="7407644" cy="396875"/>
          </a:xfrm>
          <a:prstGeom prst="rect">
            <a:avLst/>
          </a:prstGeom>
        </p:spPr>
        <p:txBody>
          <a:bodyPr wrap="none" lIns="0" tIns="0" rIns="0" bIns="0">
            <a:noAutofit/>
          </a:bodyPr>
          <a:lstStyle/>
          <a:p>
            <a:pPr algn="l"/>
            <a:r>
              <a:rPr lang="en-US" dirty="0" smtClean="0">
                <a:ln>
                  <a:solidFill>
                    <a:srgbClr val="68007F"/>
                  </a:solidFill>
                </a:ln>
                <a:solidFill>
                  <a:srgbClr val="7F3792"/>
                </a:solidFill>
                <a:latin typeface="Trebuchet MS (Headings)"/>
                <a:cs typeface="Trebuchet MS (Headings)"/>
              </a:rPr>
              <a:t>Building the Field of Online </a:t>
            </a:r>
            <a:br>
              <a:rPr lang="en-US" dirty="0" smtClean="0">
                <a:ln>
                  <a:solidFill>
                    <a:srgbClr val="68007F"/>
                  </a:solidFill>
                </a:ln>
                <a:solidFill>
                  <a:srgbClr val="7F3792"/>
                </a:solidFill>
                <a:latin typeface="Trebuchet MS (Headings)"/>
                <a:cs typeface="Trebuchet MS (Headings)"/>
              </a:rPr>
            </a:br>
            <a:r>
              <a:rPr lang="en-US" dirty="0" smtClean="0">
                <a:ln>
                  <a:solidFill>
                    <a:srgbClr val="68007F"/>
                  </a:solidFill>
                </a:ln>
                <a:solidFill>
                  <a:srgbClr val="7F3792"/>
                </a:solidFill>
                <a:latin typeface="Trebuchet MS (Headings)"/>
                <a:cs typeface="Trebuchet MS (Headings)"/>
              </a:rPr>
              <a:t>			Collaborative Learning</a:t>
            </a:r>
            <a:endParaRPr lang="en-US" dirty="0">
              <a:ln>
                <a:solidFill>
                  <a:srgbClr val="68007F"/>
                </a:solidFill>
              </a:ln>
              <a:solidFill>
                <a:srgbClr val="7F3792"/>
              </a:solidFill>
              <a:latin typeface="Trebuchet MS (Headings)"/>
              <a:cs typeface="Trebuchet MS (Headings)"/>
            </a:endParaRPr>
          </a:p>
        </p:txBody>
      </p:sp>
      <p:sp>
        <p:nvSpPr>
          <p:cNvPr id="10" name="TextBox 9"/>
          <p:cNvSpPr txBox="1"/>
          <p:nvPr/>
        </p:nvSpPr>
        <p:spPr>
          <a:xfrm>
            <a:off x="407619" y="2058101"/>
            <a:ext cx="2456495" cy="4132693"/>
          </a:xfrm>
          <a:prstGeom prst="rect">
            <a:avLst/>
          </a:prstGeom>
          <a:noFill/>
        </p:spPr>
        <p:txBody>
          <a:bodyPr wrap="square" lIns="91440" tIns="0" rIns="91440" bIns="0" spcCol="0" rtlCol="0">
            <a:noAutofit/>
          </a:bodyPr>
          <a:lstStyle/>
          <a:p>
            <a:pPr marL="182880" lvl="0" indent="-182880">
              <a:spcBef>
                <a:spcPts val="400"/>
              </a:spcBef>
              <a:buClr>
                <a:srgbClr val="0F7AAB"/>
              </a:buClr>
              <a:buFont typeface="Arial"/>
              <a:buChar char="•"/>
            </a:pPr>
            <a:r>
              <a:rPr lang="en-US" sz="1600" dirty="0">
                <a:solidFill>
                  <a:srgbClr val="0F7AAB"/>
                </a:solidFill>
                <a:latin typeface="Helvetica Neue Medium"/>
                <a:cs typeface="Helvetica Neue Medium"/>
              </a:rPr>
              <a:t>1986</a:t>
            </a:r>
            <a:r>
              <a:rPr lang="en-US" sz="1600" dirty="0">
                <a:solidFill>
                  <a:srgbClr val="0F7AAB"/>
                </a:solidFill>
                <a:latin typeface="Helvetica Neue Light"/>
                <a:cs typeface="Helvetica Neue Light"/>
              </a:rPr>
              <a:t>: </a:t>
            </a:r>
            <a:r>
              <a:rPr lang="en-US" sz="1600" dirty="0" smtClean="0">
                <a:solidFill>
                  <a:srgbClr val="4A4C4E"/>
                </a:solidFill>
                <a:latin typeface="Helvetica Neue Light"/>
                <a:cs typeface="Helvetica Neue Light"/>
              </a:rPr>
              <a:t>Computer Networks for </a:t>
            </a:r>
            <a:r>
              <a:rPr lang="en-US" sz="1600" dirty="0">
                <a:solidFill>
                  <a:srgbClr val="4A4C4E"/>
                </a:solidFill>
                <a:latin typeface="Helvetica Neue Light"/>
                <a:cs typeface="Helvetica Neue Light"/>
              </a:rPr>
              <a:t>Teachers</a:t>
            </a:r>
          </a:p>
          <a:p>
            <a:pPr marL="182880" lvl="0" indent="-182880">
              <a:spcBef>
                <a:spcPts val="400"/>
              </a:spcBef>
              <a:buClr>
                <a:srgbClr val="0F7AAB"/>
              </a:buClr>
              <a:buFont typeface="Arial"/>
              <a:buChar char="•"/>
            </a:pPr>
            <a:r>
              <a:rPr lang="en-US" sz="1600" dirty="0">
                <a:solidFill>
                  <a:srgbClr val="0F7AAB"/>
                </a:solidFill>
                <a:latin typeface="Helvetica Neue Medium"/>
                <a:cs typeface="Helvetica Neue Medium"/>
              </a:rPr>
              <a:t>1990: </a:t>
            </a:r>
            <a:r>
              <a:rPr lang="en-US" sz="1600" dirty="0">
                <a:solidFill>
                  <a:srgbClr val="4A4C4E"/>
                </a:solidFill>
                <a:latin typeface="Helvetica Neue Light"/>
                <a:cs typeface="Helvetica Neue Light"/>
              </a:rPr>
              <a:t>Online Education</a:t>
            </a:r>
          </a:p>
          <a:p>
            <a:pPr marL="182880" lvl="0" indent="-182880">
              <a:spcBef>
                <a:spcPts val="400"/>
              </a:spcBef>
              <a:buClr>
                <a:srgbClr val="0F7AAB"/>
              </a:buClr>
              <a:buFont typeface="Arial"/>
              <a:buChar char="•"/>
            </a:pPr>
            <a:r>
              <a:rPr lang="en-US" sz="1600" dirty="0">
                <a:solidFill>
                  <a:srgbClr val="0F7AAB"/>
                </a:solidFill>
                <a:latin typeface="Helvetica Neue Medium"/>
                <a:cs typeface="Helvetica Neue Medium"/>
              </a:rPr>
              <a:t>1993: </a:t>
            </a:r>
            <a:r>
              <a:rPr lang="en-US" sz="1600" dirty="0">
                <a:solidFill>
                  <a:srgbClr val="4A4C4E"/>
                </a:solidFill>
                <a:latin typeface="Helvetica Neue Light"/>
                <a:cs typeface="Helvetica Neue Light"/>
              </a:rPr>
              <a:t>Global Networks</a:t>
            </a:r>
          </a:p>
          <a:p>
            <a:pPr marL="182880" lvl="0" indent="-182880">
              <a:spcBef>
                <a:spcPts val="400"/>
              </a:spcBef>
              <a:buClr>
                <a:srgbClr val="0F7AAB"/>
              </a:buClr>
              <a:buFont typeface="Arial"/>
              <a:buChar char="•"/>
            </a:pPr>
            <a:r>
              <a:rPr lang="en-US" sz="1600" dirty="0">
                <a:solidFill>
                  <a:srgbClr val="0F7AAB"/>
                </a:solidFill>
                <a:latin typeface="Helvetica Neue Medium"/>
                <a:cs typeface="Helvetica Neue Medium"/>
              </a:rPr>
              <a:t>1995: </a:t>
            </a:r>
            <a:r>
              <a:rPr lang="en-US" sz="1600" dirty="0" smtClean="0">
                <a:solidFill>
                  <a:srgbClr val="4A4C4E"/>
                </a:solidFill>
                <a:latin typeface="Helvetica Neue Light"/>
                <a:cs typeface="Helvetica Neue Light"/>
              </a:rPr>
              <a:t>Learning</a:t>
            </a:r>
          </a:p>
          <a:p>
            <a:pPr marL="182880" lvl="0" indent="-182880">
              <a:spcBef>
                <a:spcPts val="400"/>
              </a:spcBef>
              <a:buClr>
                <a:srgbClr val="0F7AAB"/>
              </a:buClr>
              <a:buFont typeface="Arial"/>
              <a:buChar char="•"/>
            </a:pPr>
            <a:r>
              <a:rPr lang="en-US" sz="1600" dirty="0" smtClean="0">
                <a:solidFill>
                  <a:srgbClr val="4A4C4E"/>
                </a:solidFill>
                <a:latin typeface="Helvetica Neue Light"/>
                <a:cs typeface="Helvetica Neue Light"/>
              </a:rPr>
              <a:t>Networks</a:t>
            </a:r>
            <a:endParaRPr lang="en-US" sz="1600" dirty="0">
              <a:solidFill>
                <a:srgbClr val="4A4C4E"/>
              </a:solidFill>
              <a:latin typeface="Helvetica Neue Light"/>
              <a:cs typeface="Helvetica Neue Light"/>
            </a:endParaRPr>
          </a:p>
          <a:p>
            <a:pPr marL="182880" lvl="0" indent="-182880">
              <a:spcBef>
                <a:spcPts val="400"/>
              </a:spcBef>
              <a:buClr>
                <a:srgbClr val="0F7AAB"/>
              </a:buClr>
              <a:buFont typeface="Arial"/>
              <a:buChar char="•"/>
            </a:pPr>
            <a:r>
              <a:rPr lang="en-US" sz="1600" dirty="0">
                <a:solidFill>
                  <a:srgbClr val="0F7AAB"/>
                </a:solidFill>
                <a:latin typeface="Helvetica Neue Medium"/>
                <a:cs typeface="Helvetica Neue Medium"/>
              </a:rPr>
              <a:t>2012: </a:t>
            </a:r>
            <a:r>
              <a:rPr lang="en-US" sz="1600" dirty="0">
                <a:solidFill>
                  <a:srgbClr val="4A4C4E"/>
                </a:solidFill>
                <a:latin typeface="Helvetica Neue Light"/>
                <a:cs typeface="Helvetica Neue Light"/>
              </a:rPr>
              <a:t>Learning Theory </a:t>
            </a:r>
            <a:r>
              <a:rPr lang="en-US" sz="1600" dirty="0" smtClean="0">
                <a:solidFill>
                  <a:srgbClr val="4A4C4E"/>
                </a:solidFill>
                <a:latin typeface="Helvetica Neue Light"/>
                <a:cs typeface="Helvetica Neue Light"/>
              </a:rPr>
              <a:t>&amp; Online </a:t>
            </a:r>
            <a:r>
              <a:rPr lang="en-US" sz="1600" dirty="0">
                <a:solidFill>
                  <a:srgbClr val="4A4C4E"/>
                </a:solidFill>
                <a:latin typeface="Helvetica Neue Light"/>
                <a:cs typeface="Helvetica Neue Light"/>
              </a:rPr>
              <a:t>Technologies</a:t>
            </a:r>
          </a:p>
          <a:p>
            <a:pPr marL="182880" lvl="0" indent="-182880">
              <a:spcBef>
                <a:spcPts val="400"/>
              </a:spcBef>
              <a:buClr>
                <a:srgbClr val="0F7AAB"/>
              </a:buClr>
              <a:buFont typeface="Arial"/>
              <a:buChar char="•"/>
            </a:pPr>
            <a:r>
              <a:rPr lang="en-US" sz="1600" dirty="0" smtClean="0">
                <a:solidFill>
                  <a:srgbClr val="0F7AAB"/>
                </a:solidFill>
                <a:latin typeface="Helvetica Neue Medium"/>
                <a:cs typeface="Helvetica Neue Medium"/>
              </a:rPr>
              <a:t>2017: </a:t>
            </a:r>
            <a:r>
              <a:rPr lang="en-US" b="1" dirty="0">
                <a:solidFill>
                  <a:srgbClr val="7030A0"/>
                </a:solidFill>
                <a:latin typeface="Helvetica Neue Light"/>
                <a:cs typeface="Helvetica Neue Light"/>
              </a:rPr>
              <a:t>Learning Theory &amp; Online Technologies </a:t>
            </a:r>
            <a:r>
              <a:rPr lang="en-US" sz="1600" b="1" dirty="0" smtClean="0">
                <a:solidFill>
                  <a:srgbClr val="4A4C4E"/>
                </a:solidFill>
                <a:latin typeface="Helvetica Neue Light"/>
                <a:cs typeface="Helvetica Neue Light"/>
              </a:rPr>
              <a:t>(2</a:t>
            </a:r>
            <a:r>
              <a:rPr lang="en-US" sz="1600" b="1" baseline="30000" dirty="0" smtClean="0">
                <a:solidFill>
                  <a:srgbClr val="4A4C4E"/>
                </a:solidFill>
                <a:latin typeface="Helvetica Neue Light"/>
                <a:cs typeface="Helvetica Neue Light"/>
              </a:rPr>
              <a:t>nd</a:t>
            </a:r>
            <a:r>
              <a:rPr lang="en-US" sz="1600" b="1" dirty="0" smtClean="0">
                <a:solidFill>
                  <a:srgbClr val="4A4C4E"/>
                </a:solidFill>
                <a:latin typeface="Helvetica Neue Light"/>
                <a:cs typeface="Helvetica Neue Light"/>
              </a:rPr>
              <a:t> edition)</a:t>
            </a:r>
            <a:endParaRPr lang="en-US" sz="1600" b="1" dirty="0">
              <a:solidFill>
                <a:srgbClr val="4A4C4E"/>
              </a:solidFill>
              <a:latin typeface="Helvetica Neue Light"/>
              <a:cs typeface="Helvetica Neue Light"/>
            </a:endParaRPr>
          </a:p>
          <a:p>
            <a:pPr indent="-137160">
              <a:spcBef>
                <a:spcPts val="600"/>
              </a:spcBef>
              <a:buClr>
                <a:srgbClr val="0F7AAB"/>
              </a:buClr>
              <a:buFont typeface="Arial"/>
              <a:buChar char="•"/>
            </a:pPr>
            <a:endParaRPr lang="en-US" sz="1600" dirty="0">
              <a:solidFill>
                <a:srgbClr val="4A4C4E"/>
              </a:solidFill>
              <a:latin typeface="Helvetica Neue Light"/>
              <a:cs typeface="Helvetica Neue Light"/>
            </a:endParaRPr>
          </a:p>
        </p:txBody>
      </p:sp>
      <p:sp>
        <p:nvSpPr>
          <p:cNvPr id="11" name="TextBox 10"/>
          <p:cNvSpPr txBox="1"/>
          <p:nvPr/>
        </p:nvSpPr>
        <p:spPr>
          <a:xfrm>
            <a:off x="3107796" y="2058101"/>
            <a:ext cx="2466673" cy="4132694"/>
          </a:xfrm>
          <a:prstGeom prst="rect">
            <a:avLst/>
          </a:prstGeom>
          <a:noFill/>
        </p:spPr>
        <p:txBody>
          <a:bodyPr wrap="square" lIns="91440" tIns="0" rIns="91440" bIns="0" rtlCol="0">
            <a:noAutofit/>
          </a:bodyPr>
          <a:lstStyle/>
          <a:p>
            <a:pPr marL="182880" lvl="0" indent="-182880">
              <a:spcBef>
                <a:spcPts val="400"/>
              </a:spcBef>
              <a:buClr>
                <a:srgbClr val="D6556C"/>
              </a:buClr>
              <a:buFont typeface="Arial"/>
              <a:buChar char="•"/>
            </a:pPr>
            <a:r>
              <a:rPr lang="en-US" sz="1600" dirty="0" smtClean="0">
                <a:solidFill>
                  <a:srgbClr val="D6556C"/>
                </a:solidFill>
                <a:latin typeface="Helvetica Neue Medium"/>
                <a:cs typeface="Helvetica Neue Medium"/>
              </a:rPr>
              <a:t>1983-&gt; Study Online Education </a:t>
            </a:r>
          </a:p>
          <a:p>
            <a:pPr marL="182880" lvl="0" indent="-182880">
              <a:spcBef>
                <a:spcPts val="400"/>
              </a:spcBef>
              <a:buClr>
                <a:srgbClr val="D6556C"/>
              </a:buClr>
              <a:buFont typeface="Arial"/>
              <a:buChar char="•"/>
            </a:pPr>
            <a:r>
              <a:rPr lang="en-US" sz="1600" dirty="0" smtClean="0">
                <a:solidFill>
                  <a:srgbClr val="D6556C"/>
                </a:solidFill>
                <a:latin typeface="Helvetica Neue Medium"/>
                <a:cs typeface="Helvetica Neue Medium"/>
              </a:rPr>
              <a:t>1985</a:t>
            </a:r>
            <a:r>
              <a:rPr lang="en-US" sz="1600" dirty="0" smtClean="0">
                <a:solidFill>
                  <a:srgbClr val="D6556C"/>
                </a:solidFill>
                <a:latin typeface="Helvetica Neue Medium"/>
                <a:cs typeface="Helvetica Neue Medium"/>
                <a:sym typeface="Wingdings"/>
              </a:rPr>
              <a:t> </a:t>
            </a:r>
            <a:r>
              <a:rPr lang="en-US" sz="1600" dirty="0" smtClean="0">
                <a:solidFill>
                  <a:srgbClr val="D6556C"/>
                </a:solidFill>
                <a:latin typeface="Helvetica Neue Medium"/>
                <a:cs typeface="Helvetica Neue Medium"/>
              </a:rPr>
              <a:t>Teach Online</a:t>
            </a:r>
          </a:p>
          <a:p>
            <a:pPr marL="182880" lvl="0" indent="-182880">
              <a:spcBef>
                <a:spcPts val="400"/>
              </a:spcBef>
              <a:buClr>
                <a:srgbClr val="D6556C"/>
              </a:buClr>
              <a:buFont typeface="Arial"/>
              <a:buChar char="•"/>
            </a:pPr>
            <a:r>
              <a:rPr lang="en-US" sz="1600" dirty="0" smtClean="0">
                <a:solidFill>
                  <a:srgbClr val="D6556C"/>
                </a:solidFill>
                <a:latin typeface="Helvetica Neue Medium"/>
                <a:cs typeface="Helvetica Neue Medium"/>
              </a:rPr>
              <a:t>1994-2014</a:t>
            </a:r>
            <a:r>
              <a:rPr lang="en-US" sz="1600" dirty="0">
                <a:solidFill>
                  <a:srgbClr val="D6556C"/>
                </a:solidFill>
                <a:latin typeface="Helvetica Neue Medium"/>
                <a:cs typeface="Helvetica Neue Medium"/>
              </a:rPr>
              <a:t>: </a:t>
            </a:r>
            <a:r>
              <a:rPr lang="en-US" sz="1600" dirty="0" smtClean="0">
                <a:solidFill>
                  <a:srgbClr val="4A4C4E"/>
                </a:solidFill>
                <a:latin typeface="Helvetica Neue Light"/>
                <a:cs typeface="Helvetica Neue Light"/>
              </a:rPr>
              <a:t>Virtual</a:t>
            </a:r>
            <a:r>
              <a:rPr lang="en-US" sz="1600" dirty="0">
                <a:solidFill>
                  <a:srgbClr val="4A4C4E"/>
                </a:solidFill>
                <a:latin typeface="Helvetica Neue Light"/>
                <a:cs typeface="Helvetica Neue Light"/>
              </a:rPr>
              <a:t>-U collaborative </a:t>
            </a:r>
            <a:r>
              <a:rPr lang="en-US" sz="1600" dirty="0" smtClean="0">
                <a:solidFill>
                  <a:srgbClr val="4A4C4E"/>
                </a:solidFill>
                <a:latin typeface="Helvetica Neue Light"/>
                <a:cs typeface="Helvetica Neue Light"/>
              </a:rPr>
              <a:t>learning platform</a:t>
            </a:r>
            <a:endParaRPr lang="en-US" sz="1600" dirty="0">
              <a:solidFill>
                <a:srgbClr val="4A4C4E"/>
              </a:solidFill>
              <a:latin typeface="Helvetica Neue Light"/>
              <a:cs typeface="Helvetica Neue Light"/>
            </a:endParaRPr>
          </a:p>
          <a:p>
            <a:pPr marL="182880" lvl="0" indent="-182880">
              <a:spcBef>
                <a:spcPts val="400"/>
              </a:spcBef>
              <a:buClr>
                <a:srgbClr val="D6556C"/>
              </a:buClr>
              <a:buFont typeface="Arial"/>
              <a:buChar char="•"/>
            </a:pPr>
            <a:r>
              <a:rPr lang="en-US" sz="1600" dirty="0">
                <a:solidFill>
                  <a:srgbClr val="D6556C"/>
                </a:solidFill>
                <a:latin typeface="Helvetica Neue Medium"/>
                <a:cs typeface="Helvetica Neue Medium"/>
              </a:rPr>
              <a:t>1995-2002:</a:t>
            </a:r>
            <a:r>
              <a:rPr lang="en-US" sz="1600" dirty="0">
                <a:solidFill>
                  <a:srgbClr val="0F7AAB"/>
                </a:solidFill>
                <a:latin typeface="Helvetica Neue Medium"/>
                <a:cs typeface="Helvetica Neue Medium"/>
              </a:rPr>
              <a:t> </a:t>
            </a:r>
            <a:r>
              <a:rPr lang="en-US" sz="1600" dirty="0" smtClean="0">
                <a:solidFill>
                  <a:srgbClr val="4A4C4E"/>
                </a:solidFill>
                <a:latin typeface="Helvetica Neue Light"/>
                <a:cs typeface="Helvetica Neue Light"/>
              </a:rPr>
              <a:t>Leader </a:t>
            </a:r>
            <a:r>
              <a:rPr lang="en-US" sz="1600" dirty="0">
                <a:solidFill>
                  <a:srgbClr val="4A4C4E"/>
                </a:solidFill>
                <a:latin typeface="Helvetica Neue Light"/>
                <a:cs typeface="Helvetica Neue Light"/>
              </a:rPr>
              <a:t>of the </a:t>
            </a:r>
            <a:r>
              <a:rPr lang="en-US" sz="1600" dirty="0" err="1">
                <a:solidFill>
                  <a:srgbClr val="4A4C4E"/>
                </a:solidFill>
                <a:latin typeface="Helvetica Neue Light"/>
                <a:cs typeface="Helvetica Neue Light"/>
              </a:rPr>
              <a:t>TeleLearning</a:t>
            </a:r>
            <a:r>
              <a:rPr lang="en-US" sz="1600" dirty="0">
                <a:solidFill>
                  <a:srgbClr val="4A4C4E"/>
                </a:solidFill>
                <a:latin typeface="Helvetica Neue Light"/>
                <a:cs typeface="Helvetica Neue Light"/>
              </a:rPr>
              <a:t> Network of Centers of Excellence $50 million for R&amp;D</a:t>
            </a:r>
          </a:p>
          <a:p>
            <a:pPr marL="182880" lvl="0" indent="-182880">
              <a:spcBef>
                <a:spcPts val="400"/>
              </a:spcBef>
              <a:buClr>
                <a:srgbClr val="D6556C"/>
              </a:buClr>
              <a:buFont typeface="Arial"/>
              <a:buChar char="•"/>
            </a:pPr>
            <a:r>
              <a:rPr lang="en-US" sz="1600" dirty="0">
                <a:solidFill>
                  <a:srgbClr val="D6556C"/>
                </a:solidFill>
                <a:latin typeface="Helvetica Neue Medium"/>
                <a:cs typeface="Helvetica Neue Medium"/>
              </a:rPr>
              <a:t>1995-2002: </a:t>
            </a:r>
            <a:r>
              <a:rPr lang="en-US" sz="1600" dirty="0" smtClean="0">
                <a:solidFill>
                  <a:srgbClr val="4A4C4E"/>
                </a:solidFill>
                <a:latin typeface="Helvetica Neue Light"/>
                <a:cs typeface="Helvetica Neue Light"/>
              </a:rPr>
              <a:t>Largest </a:t>
            </a:r>
            <a:r>
              <a:rPr lang="en-US" sz="1600" dirty="0">
                <a:solidFill>
                  <a:srgbClr val="4A4C4E"/>
                </a:solidFill>
                <a:latin typeface="Helvetica Neue Light"/>
                <a:cs typeface="Helvetica Neue Light"/>
              </a:rPr>
              <a:t>field trials of online </a:t>
            </a:r>
            <a:r>
              <a:rPr lang="en-US" sz="1600" dirty="0" smtClean="0">
                <a:solidFill>
                  <a:srgbClr val="4A4C4E"/>
                </a:solidFill>
                <a:latin typeface="Helvetica Neue Light"/>
                <a:cs typeface="Helvetica Neue Light"/>
              </a:rPr>
              <a:t>education </a:t>
            </a:r>
            <a:r>
              <a:rPr lang="en-US" sz="1600" dirty="0">
                <a:solidFill>
                  <a:srgbClr val="4A4C4E"/>
                </a:solidFill>
                <a:latin typeface="Helvetica Neue Light"/>
                <a:cs typeface="Helvetica Neue Light"/>
              </a:rPr>
              <a:t>&amp; </a:t>
            </a:r>
            <a:r>
              <a:rPr lang="en-US" sz="1600" dirty="0" smtClean="0">
                <a:solidFill>
                  <a:srgbClr val="4A4C4E"/>
                </a:solidFill>
                <a:latin typeface="Helvetica Neue Light"/>
                <a:cs typeface="Helvetica Neue Light"/>
              </a:rPr>
              <a:t>OCL</a:t>
            </a:r>
            <a:endParaRPr lang="en-US" sz="1600" dirty="0">
              <a:solidFill>
                <a:srgbClr val="4A4C4E"/>
              </a:solidFill>
              <a:latin typeface="Helvetica Neue Light"/>
              <a:cs typeface="Helvetica Neue Light"/>
            </a:endParaRPr>
          </a:p>
        </p:txBody>
      </p:sp>
      <p:sp>
        <p:nvSpPr>
          <p:cNvPr id="12" name="TextBox 11"/>
          <p:cNvSpPr txBox="1"/>
          <p:nvPr/>
        </p:nvSpPr>
        <p:spPr>
          <a:xfrm>
            <a:off x="5812100" y="2058101"/>
            <a:ext cx="2467609" cy="3237783"/>
          </a:xfrm>
          <a:prstGeom prst="rect">
            <a:avLst/>
          </a:prstGeom>
          <a:noFill/>
        </p:spPr>
        <p:txBody>
          <a:bodyPr wrap="square" lIns="91440" tIns="0" rIns="91440" bIns="0" rtlCol="0">
            <a:noAutofit/>
          </a:bodyPr>
          <a:lstStyle/>
          <a:p>
            <a:pPr marL="182880" lvl="0" indent="-182880">
              <a:spcBef>
                <a:spcPts val="400"/>
              </a:spcBef>
              <a:buClr>
                <a:srgbClr val="21115C"/>
              </a:buClr>
              <a:buFont typeface="Arial"/>
              <a:buChar char="•"/>
            </a:pPr>
            <a:r>
              <a:rPr lang="en-US" b="1" dirty="0" smtClean="0">
                <a:solidFill>
                  <a:srgbClr val="7030A0"/>
                </a:solidFill>
                <a:latin typeface="Helvetica Neue Light"/>
                <a:cs typeface="Helvetica Neue Light"/>
              </a:rPr>
              <a:t>1986: 1</a:t>
            </a:r>
            <a:r>
              <a:rPr lang="en-US" b="1" baseline="30000" dirty="0" smtClean="0">
                <a:solidFill>
                  <a:srgbClr val="7030A0"/>
                </a:solidFill>
                <a:latin typeface="Helvetica Neue Light"/>
                <a:cs typeface="Helvetica Neue Light"/>
              </a:rPr>
              <a:t>st</a:t>
            </a:r>
            <a:r>
              <a:rPr lang="en-US" b="1" dirty="0" smtClean="0">
                <a:solidFill>
                  <a:srgbClr val="7030A0"/>
                </a:solidFill>
                <a:latin typeface="Helvetica Neue Light"/>
                <a:cs typeface="Helvetica Neue Light"/>
              </a:rPr>
              <a:t> online university course in the world</a:t>
            </a:r>
            <a:endParaRPr lang="en-US" b="1" dirty="0">
              <a:solidFill>
                <a:srgbClr val="7030A0"/>
              </a:solidFill>
              <a:latin typeface="Helvetica Neue Light"/>
              <a:cs typeface="Helvetica Neue Light"/>
            </a:endParaRPr>
          </a:p>
          <a:p>
            <a:pPr marL="182880" lvl="0" indent="-182880">
              <a:spcBef>
                <a:spcPts val="400"/>
              </a:spcBef>
              <a:buClr>
                <a:srgbClr val="21115C"/>
              </a:buClr>
              <a:buFont typeface="Arial"/>
              <a:buChar char="•"/>
            </a:pPr>
            <a:r>
              <a:rPr lang="en-US" sz="1600" dirty="0">
                <a:solidFill>
                  <a:srgbClr val="4A4C4E"/>
                </a:solidFill>
                <a:latin typeface="Helvetica Neue Light"/>
                <a:cs typeface="Helvetica Neue Light"/>
              </a:rPr>
              <a:t>+100 publications</a:t>
            </a:r>
          </a:p>
          <a:p>
            <a:pPr marL="182880" lvl="0" indent="-182880">
              <a:spcBef>
                <a:spcPts val="400"/>
              </a:spcBef>
              <a:buClr>
                <a:srgbClr val="21115C"/>
              </a:buClr>
              <a:buFont typeface="Arial"/>
              <a:buChar char="•"/>
            </a:pPr>
            <a:r>
              <a:rPr lang="en-US" sz="1600" dirty="0">
                <a:solidFill>
                  <a:srgbClr val="4A4C4E"/>
                </a:solidFill>
                <a:latin typeface="Helvetica Neue Light"/>
                <a:cs typeface="Helvetica Neue Light"/>
              </a:rPr>
              <a:t>+60 keynotes</a:t>
            </a:r>
          </a:p>
          <a:p>
            <a:pPr marL="182880" lvl="0" indent="-182880">
              <a:spcBef>
                <a:spcPts val="400"/>
              </a:spcBef>
              <a:buClr>
                <a:srgbClr val="21115C"/>
              </a:buClr>
              <a:buFont typeface="Arial"/>
              <a:buChar char="•"/>
            </a:pPr>
            <a:r>
              <a:rPr lang="en-US" sz="1600" dirty="0">
                <a:solidFill>
                  <a:srgbClr val="4A4C4E"/>
                </a:solidFill>
                <a:latin typeface="Helvetica Neue Light"/>
                <a:cs typeface="Helvetica Neue Light"/>
              </a:rPr>
              <a:t>OCL Theory Building</a:t>
            </a:r>
          </a:p>
          <a:p>
            <a:pPr marL="182880" lvl="0" indent="-182880">
              <a:spcBef>
                <a:spcPts val="400"/>
              </a:spcBef>
              <a:buClr>
                <a:srgbClr val="21115C"/>
              </a:buClr>
              <a:buFont typeface="Arial"/>
              <a:buChar char="•"/>
            </a:pPr>
            <a:r>
              <a:rPr lang="en-US" sz="1600" dirty="0">
                <a:solidFill>
                  <a:srgbClr val="4A4C4E"/>
                </a:solidFill>
                <a:latin typeface="Helvetica Neue Light"/>
                <a:cs typeface="Helvetica Neue Light"/>
              </a:rPr>
              <a:t>OCL Research Methods</a:t>
            </a:r>
          </a:p>
          <a:p>
            <a:pPr marL="182880" lvl="0" indent="-182880">
              <a:spcBef>
                <a:spcPts val="400"/>
              </a:spcBef>
              <a:buClr>
                <a:srgbClr val="21115C"/>
              </a:buClr>
              <a:buFont typeface="Arial"/>
              <a:buChar char="•"/>
            </a:pPr>
            <a:r>
              <a:rPr lang="en-US" sz="1600" dirty="0">
                <a:solidFill>
                  <a:srgbClr val="4A4C4E"/>
                </a:solidFill>
                <a:latin typeface="Helvetica Neue Light"/>
                <a:cs typeface="Helvetica Neue Light"/>
              </a:rPr>
              <a:t>OCL Pedagogy</a:t>
            </a:r>
          </a:p>
          <a:p>
            <a:pPr marL="182880" lvl="0" indent="-182880">
              <a:spcBef>
                <a:spcPts val="400"/>
              </a:spcBef>
              <a:buClr>
                <a:srgbClr val="21115C"/>
              </a:buClr>
              <a:buFont typeface="Arial"/>
              <a:buChar char="•"/>
            </a:pPr>
            <a:r>
              <a:rPr lang="en-US" sz="1600" dirty="0">
                <a:solidFill>
                  <a:srgbClr val="4A4C4E"/>
                </a:solidFill>
                <a:latin typeface="Helvetica Neue Light"/>
                <a:cs typeface="Helvetica Neue Light"/>
              </a:rPr>
              <a:t>OCL Assessment </a:t>
            </a:r>
          </a:p>
        </p:txBody>
      </p:sp>
      <p:sp>
        <p:nvSpPr>
          <p:cNvPr id="15" name="TextBox 14"/>
          <p:cNvSpPr txBox="1"/>
          <p:nvPr/>
        </p:nvSpPr>
        <p:spPr>
          <a:xfrm>
            <a:off x="407619" y="1546224"/>
            <a:ext cx="2456495" cy="400110"/>
          </a:xfrm>
          <a:prstGeom prst="rect">
            <a:avLst/>
          </a:prstGeom>
          <a:solidFill>
            <a:schemeClr val="accent1"/>
          </a:solidFill>
        </p:spPr>
        <p:txBody>
          <a:bodyPr wrap="square" rtlCol="0">
            <a:spAutoFit/>
          </a:bodyPr>
          <a:lstStyle/>
          <a:p>
            <a:r>
              <a:rPr lang="en-US" sz="2000" b="1" dirty="0" smtClean="0">
                <a:solidFill>
                  <a:schemeClr val="bg1"/>
                </a:solidFill>
                <a:latin typeface="Helvetica Neue"/>
                <a:cs typeface="Helvetica Neue"/>
              </a:rPr>
              <a:t>BOOKS</a:t>
            </a:r>
            <a:endParaRPr lang="en-US" sz="2000" b="1" dirty="0">
              <a:solidFill>
                <a:schemeClr val="bg1"/>
              </a:solidFill>
              <a:latin typeface="Helvetica Neue"/>
              <a:cs typeface="Helvetica Neue"/>
            </a:endParaRPr>
          </a:p>
        </p:txBody>
      </p:sp>
      <p:sp>
        <p:nvSpPr>
          <p:cNvPr id="16" name="TextBox 15"/>
          <p:cNvSpPr txBox="1"/>
          <p:nvPr/>
        </p:nvSpPr>
        <p:spPr>
          <a:xfrm>
            <a:off x="3106860" y="1546224"/>
            <a:ext cx="2467609" cy="400110"/>
          </a:xfrm>
          <a:prstGeom prst="rect">
            <a:avLst/>
          </a:prstGeom>
          <a:solidFill>
            <a:schemeClr val="accent3">
              <a:lumMod val="60000"/>
              <a:lumOff val="40000"/>
            </a:schemeClr>
          </a:solidFill>
        </p:spPr>
        <p:txBody>
          <a:bodyPr wrap="square" rtlCol="0">
            <a:spAutoFit/>
          </a:bodyPr>
          <a:lstStyle/>
          <a:p>
            <a:r>
              <a:rPr lang="en-US" sz="2000" b="1" dirty="0" smtClean="0">
                <a:solidFill>
                  <a:srgbClr val="FFFFFF"/>
                </a:solidFill>
                <a:latin typeface="Helvetica Neue"/>
                <a:cs typeface="Helvetica Neue"/>
              </a:rPr>
              <a:t>PROJECTS</a:t>
            </a:r>
            <a:endParaRPr lang="en-US" sz="2000" b="1" dirty="0">
              <a:solidFill>
                <a:srgbClr val="FFFFFF"/>
              </a:solidFill>
              <a:latin typeface="Helvetica Neue"/>
              <a:cs typeface="Helvetica Neue"/>
            </a:endParaRPr>
          </a:p>
        </p:txBody>
      </p:sp>
      <p:sp>
        <p:nvSpPr>
          <p:cNvPr id="17" name="TextBox 16"/>
          <p:cNvSpPr txBox="1"/>
          <p:nvPr/>
        </p:nvSpPr>
        <p:spPr>
          <a:xfrm>
            <a:off x="5812100" y="1546224"/>
            <a:ext cx="2459556" cy="400110"/>
          </a:xfrm>
          <a:prstGeom prst="rect">
            <a:avLst/>
          </a:prstGeom>
          <a:solidFill>
            <a:srgbClr val="21115C"/>
          </a:solidFill>
        </p:spPr>
        <p:txBody>
          <a:bodyPr wrap="square" rtlCol="0">
            <a:spAutoFit/>
          </a:bodyPr>
          <a:lstStyle/>
          <a:p>
            <a:r>
              <a:rPr lang="en-US" sz="2000" b="1" dirty="0" smtClean="0">
                <a:solidFill>
                  <a:srgbClr val="FFFFFF"/>
                </a:solidFill>
                <a:latin typeface="Helvetica Neue"/>
                <a:cs typeface="Helvetica Neue"/>
              </a:rPr>
              <a:t>PRACTICE</a:t>
            </a:r>
            <a:endParaRPr lang="en-US" sz="2000" b="1" dirty="0">
              <a:solidFill>
                <a:srgbClr val="FFFFFF"/>
              </a:solidFill>
              <a:latin typeface="Helvetica Neue"/>
              <a:cs typeface="Helvetica Neue"/>
            </a:endParaRPr>
          </a:p>
        </p:txBody>
      </p:sp>
    </p:spTree>
    <p:extLst>
      <p:ext uri="{BB962C8B-B14F-4D97-AF65-F5344CB8AC3E}">
        <p14:creationId xmlns:p14="http://schemas.microsoft.com/office/powerpoint/2010/main" val="1470477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aching.png"/>
          <p:cNvPicPr>
            <a:picLocks noChangeAspect="1"/>
          </p:cNvPicPr>
          <p:nvPr/>
        </p:nvPicPr>
        <p:blipFill>
          <a:blip r:embed="rId2">
            <a:clrChange>
              <a:clrFrom>
                <a:srgbClr val="FFFFFF"/>
              </a:clrFrom>
              <a:clrTo>
                <a:srgbClr val="FFFFFF">
                  <a:alpha val="0"/>
                </a:srgbClr>
              </a:clrTo>
            </a:clrChange>
          </a:blip>
          <a:stretch>
            <a:fillRect/>
          </a:stretch>
        </p:blipFill>
        <p:spPr>
          <a:xfrm>
            <a:off x="541382" y="1137056"/>
            <a:ext cx="6869734" cy="4583887"/>
          </a:xfrm>
          <a:prstGeom prst="rect">
            <a:avLst/>
          </a:prstGeom>
        </p:spPr>
      </p:pic>
    </p:spTree>
    <p:extLst>
      <p:ext uri="{BB962C8B-B14F-4D97-AF65-F5344CB8AC3E}">
        <p14:creationId xmlns:p14="http://schemas.microsoft.com/office/powerpoint/2010/main" val="605223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1434" y="369888"/>
            <a:ext cx="7342079" cy="553998"/>
          </a:xfrm>
          <a:prstGeom prst="rect">
            <a:avLst/>
          </a:prstGeom>
        </p:spPr>
        <p:txBody>
          <a:bodyPr wrap="square" lIns="0" tIns="0" rIns="0" bIns="0">
            <a:spAutoFit/>
          </a:bodyPr>
          <a:lstStyle/>
          <a:p>
            <a:pPr algn="l"/>
            <a:r>
              <a:rPr lang="en-US" dirty="0" err="1" smtClean="0">
                <a:ln>
                  <a:solidFill>
                    <a:srgbClr val="68007F"/>
                  </a:solidFill>
                </a:ln>
                <a:solidFill>
                  <a:srgbClr val="A64FBD"/>
                </a:solidFill>
              </a:rPr>
              <a:t>Collaborativist</a:t>
            </a:r>
            <a:r>
              <a:rPr lang="en-US" dirty="0" smtClean="0">
                <a:ln>
                  <a:solidFill>
                    <a:srgbClr val="68007F"/>
                  </a:solidFill>
                </a:ln>
                <a:solidFill>
                  <a:srgbClr val="A64FBD"/>
                </a:solidFill>
              </a:rPr>
              <a:t> Learning </a:t>
            </a:r>
            <a:r>
              <a:rPr lang="en-US" dirty="0" smtClean="0">
                <a:ln>
                  <a:solidFill>
                    <a:srgbClr val="68007F"/>
                  </a:solidFill>
                </a:ln>
                <a:solidFill>
                  <a:srgbClr val="A64FBD"/>
                </a:solidFill>
              </a:rPr>
              <a:t>(OCL</a:t>
            </a:r>
            <a:r>
              <a:rPr lang="en-US" dirty="0" smtClean="0">
                <a:ln>
                  <a:solidFill>
                    <a:srgbClr val="68007F"/>
                  </a:solidFill>
                </a:ln>
                <a:solidFill>
                  <a:srgbClr val="A64FBD"/>
                </a:solidFill>
              </a:rPr>
              <a:t>)</a:t>
            </a:r>
            <a:endParaRPr lang="en-US" dirty="0">
              <a:ln>
                <a:solidFill>
                  <a:srgbClr val="68007F"/>
                </a:solidFill>
              </a:ln>
              <a:solidFill>
                <a:srgbClr val="A64FBD"/>
              </a:solidFill>
            </a:endParaRPr>
          </a:p>
        </p:txBody>
      </p:sp>
      <p:sp>
        <p:nvSpPr>
          <p:cNvPr id="7" name="Footer Placeholder 4"/>
          <p:cNvSpPr>
            <a:spLocks noGrp="1"/>
          </p:cNvSpPr>
          <p:nvPr>
            <p:ph type="ftr" sz="quarter" idx="4294967295"/>
          </p:nvPr>
        </p:nvSpPr>
        <p:spPr>
          <a:xfrm>
            <a:off x="0" y="6442075"/>
            <a:ext cx="3463925" cy="290513"/>
          </a:xfrm>
          <a:prstGeom prst="rect">
            <a:avLst/>
          </a:prstGeom>
        </p:spPr>
        <p:txBody>
          <a:bodyPr wrap="none" tIns="0" rIns="0" bIns="0" anchor="ctr"/>
          <a:lstStyle>
            <a:lvl1pPr>
              <a:defRPr sz="1000" b="0" i="0">
                <a:solidFill>
                  <a:srgbClr val="FFFFFF"/>
                </a:solidFill>
                <a:latin typeface="Helvetica Neue Medium"/>
                <a:cs typeface="Helvetica Neue Medium"/>
              </a:defRPr>
            </a:lvl1pPr>
          </a:lstStyle>
          <a:p>
            <a:r>
              <a:rPr lang="en-US" dirty="0" smtClean="0"/>
              <a:t>What is online collaborative learning | November 2014</a:t>
            </a:r>
            <a:endParaRPr lang="en-US" dirty="0"/>
          </a:p>
        </p:txBody>
      </p:sp>
      <p:sp>
        <p:nvSpPr>
          <p:cNvPr id="6" name="TextBox 5"/>
          <p:cNvSpPr txBox="1"/>
          <p:nvPr/>
        </p:nvSpPr>
        <p:spPr>
          <a:xfrm>
            <a:off x="575992" y="1477884"/>
            <a:ext cx="7882209" cy="5152180"/>
          </a:xfrm>
          <a:prstGeom prst="rect">
            <a:avLst/>
          </a:prstGeom>
          <a:noFill/>
        </p:spPr>
        <p:txBody>
          <a:bodyPr wrap="square" rtlCol="0">
            <a:spAutoFit/>
          </a:bodyPr>
          <a:lstStyle/>
          <a:p>
            <a:pPr>
              <a:lnSpc>
                <a:spcPct val="120000"/>
              </a:lnSpc>
            </a:pPr>
            <a:r>
              <a:rPr lang="en-US" sz="2000" b="1" dirty="0" err="1" smtClean="0">
                <a:latin typeface="Helvetica Neue"/>
                <a:cs typeface="Helvetica Neue"/>
              </a:rPr>
              <a:t>Collaborativism</a:t>
            </a:r>
            <a:r>
              <a:rPr lang="en-US" sz="2000" b="1" dirty="0" smtClean="0">
                <a:latin typeface="Helvetica Neue"/>
                <a:cs typeface="Helvetica Neue"/>
              </a:rPr>
              <a:t> is a THEORY and a PEDAGOGY for </a:t>
            </a:r>
            <a:br>
              <a:rPr lang="en-US" sz="2000" b="1" dirty="0" smtClean="0">
                <a:latin typeface="Helvetica Neue"/>
                <a:cs typeface="Helvetica Neue"/>
              </a:rPr>
            </a:br>
            <a:r>
              <a:rPr lang="en-US" sz="2000" b="1" dirty="0" smtClean="0">
                <a:latin typeface="Helvetica Neue"/>
                <a:cs typeface="Helvetica Neue"/>
              </a:rPr>
              <a:t>Elearning to develop Augmented Human Intelligence (AHI)</a:t>
            </a:r>
          </a:p>
          <a:p>
            <a:pPr>
              <a:lnSpc>
                <a:spcPct val="120000"/>
              </a:lnSpc>
            </a:pPr>
            <a:endParaRPr lang="en-US" dirty="0" smtClean="0">
              <a:latin typeface="Helvetica Neue Light"/>
              <a:cs typeface="Helvetica Neue Light"/>
            </a:endParaRPr>
          </a:p>
          <a:p>
            <a:pPr>
              <a:lnSpc>
                <a:spcPct val="120000"/>
              </a:lnSpc>
            </a:pPr>
            <a:r>
              <a:rPr lang="en-US" b="1" dirty="0" smtClean="0">
                <a:latin typeface="Helvetica Neue Light"/>
                <a:cs typeface="Helvetica Neue Light"/>
              </a:rPr>
              <a:t>OCL employs </a:t>
            </a:r>
            <a:r>
              <a:rPr lang="en-US" b="1" dirty="0" smtClean="0">
                <a:latin typeface="Helvetica Neue Light"/>
                <a:cs typeface="Helvetica Neue Light"/>
              </a:rPr>
              <a:t>AI tools with teamwork </a:t>
            </a:r>
            <a:r>
              <a:rPr lang="en-US" b="1" dirty="0" smtClean="0">
                <a:latin typeface="Helvetica Neue Light"/>
                <a:cs typeface="Helvetica Neue Light"/>
              </a:rPr>
              <a:t>to develop AHI</a:t>
            </a:r>
            <a:r>
              <a:rPr lang="en-US" dirty="0">
                <a:latin typeface="Helvetica Neue Light"/>
                <a:cs typeface="Helvetica Neue Light"/>
              </a:rPr>
              <a:t>	</a:t>
            </a:r>
            <a:r>
              <a:rPr lang="en-US" dirty="0" smtClean="0">
                <a:latin typeface="Helvetica Neue Light"/>
                <a:cs typeface="Helvetica Neue Light"/>
              </a:rPr>
              <a:t>	</a:t>
            </a:r>
          </a:p>
          <a:p>
            <a:pPr lvl="1" indent="-285750">
              <a:lnSpc>
                <a:spcPct val="120000"/>
              </a:lnSpc>
              <a:buClr>
                <a:srgbClr val="4A4C4E"/>
              </a:buClr>
              <a:buFont typeface="Arial"/>
              <a:buChar char="•"/>
            </a:pPr>
            <a:r>
              <a:rPr lang="en-US" dirty="0" smtClean="0">
                <a:latin typeface="Helvetica Neue Light"/>
                <a:cs typeface="Helvetica Neue Light"/>
              </a:rPr>
              <a:t>To use AI tools in Problem Solving in real world scenarios</a:t>
            </a:r>
          </a:p>
          <a:p>
            <a:pPr lvl="1" indent="-285750">
              <a:lnSpc>
                <a:spcPct val="120000"/>
              </a:lnSpc>
              <a:buClr>
                <a:srgbClr val="4A4C4E"/>
              </a:buClr>
              <a:buFont typeface="Arial"/>
              <a:buChar char="•"/>
            </a:pPr>
            <a:r>
              <a:rPr lang="en-US" dirty="0" smtClean="0">
                <a:latin typeface="Helvetica Neue Light"/>
                <a:cs typeface="Helvetica Neue Light"/>
              </a:rPr>
              <a:t>Facilitate learner expertise for 21</a:t>
            </a:r>
            <a:r>
              <a:rPr lang="en-US" baseline="30000" dirty="0" smtClean="0">
                <a:latin typeface="Helvetica Neue Light"/>
                <a:cs typeface="Helvetica Neue Light"/>
              </a:rPr>
              <a:t>st</a:t>
            </a:r>
            <a:r>
              <a:rPr lang="en-US" dirty="0" smtClean="0">
                <a:latin typeface="Helvetica Neue Light"/>
                <a:cs typeface="Helvetica Neue Light"/>
              </a:rPr>
              <a:t> century knowledge industries</a:t>
            </a:r>
          </a:p>
          <a:p>
            <a:pPr lvl="1" indent="-285750">
              <a:lnSpc>
                <a:spcPct val="120000"/>
              </a:lnSpc>
              <a:buClr>
                <a:srgbClr val="4A4C4E"/>
              </a:buClr>
              <a:buFont typeface="Arial"/>
              <a:buChar char="•"/>
            </a:pPr>
            <a:r>
              <a:rPr lang="en-US" dirty="0" smtClean="0">
                <a:latin typeface="Helvetica Neue Light"/>
                <a:cs typeface="Helvetica Neue Light"/>
              </a:rPr>
              <a:t>Knowledge building in scientific and professional communities </a:t>
            </a:r>
          </a:p>
          <a:p>
            <a:pPr marL="457200" indent="-457200">
              <a:lnSpc>
                <a:spcPct val="120000"/>
              </a:lnSpc>
              <a:buFont typeface="Arial"/>
              <a:buChar char="•"/>
            </a:pPr>
            <a:endParaRPr lang="en-US" dirty="0" smtClean="0">
              <a:latin typeface="Helvetica Neue Light"/>
              <a:cs typeface="Helvetica Neue Light"/>
            </a:endParaRPr>
          </a:p>
          <a:p>
            <a:pPr>
              <a:lnSpc>
                <a:spcPct val="120000"/>
              </a:lnSpc>
            </a:pPr>
            <a:r>
              <a:rPr lang="en-US" b="1" dirty="0" smtClean="0">
                <a:latin typeface="Helvetica Neue Light"/>
                <a:cs typeface="Helvetica Neue Light"/>
              </a:rPr>
              <a:t>OCL is based on DISCOURSE (group discussion)</a:t>
            </a:r>
          </a:p>
          <a:p>
            <a:pPr marL="457200" indent="-285750">
              <a:lnSpc>
                <a:spcPct val="120000"/>
              </a:lnSpc>
              <a:buClr>
                <a:srgbClr val="4A4C4E"/>
              </a:buClr>
              <a:buFont typeface="Arial"/>
              <a:buChar char="•"/>
            </a:pPr>
            <a:r>
              <a:rPr lang="en-US" dirty="0" smtClean="0">
                <a:latin typeface="Helvetica Neue Light"/>
                <a:cs typeface="Helvetica Neue Light"/>
              </a:rPr>
              <a:t>The TEACHER facilitates learning by engaging LEARNERS in group discussion to understand the discipline and to apply the key analytical terms and AI tools to</a:t>
            </a:r>
          </a:p>
          <a:p>
            <a:pPr marL="914400" lvl="1" indent="-285750">
              <a:lnSpc>
                <a:spcPct val="120000"/>
              </a:lnSpc>
              <a:buClr>
                <a:srgbClr val="4A4C4E"/>
              </a:buClr>
              <a:buFont typeface="Arial"/>
              <a:buChar char="•"/>
            </a:pPr>
            <a:r>
              <a:rPr lang="en-US" dirty="0" smtClean="0">
                <a:latin typeface="Helvetica Neue Light"/>
                <a:cs typeface="Helvetica Neue Light"/>
              </a:rPr>
              <a:t>construct knowledge, </a:t>
            </a:r>
          </a:p>
          <a:p>
            <a:pPr marL="914400" lvl="1" indent="-285750">
              <a:lnSpc>
                <a:spcPct val="120000"/>
              </a:lnSpc>
              <a:buClr>
                <a:srgbClr val="4A4C4E"/>
              </a:buClr>
              <a:buFont typeface="Arial"/>
              <a:buChar char="•"/>
            </a:pPr>
            <a:r>
              <a:rPr lang="en-US" dirty="0" smtClean="0">
                <a:latin typeface="Helvetica Neue Light"/>
                <a:cs typeface="Helvetica Neue Light"/>
              </a:rPr>
              <a:t>innovate solutions, and </a:t>
            </a:r>
          </a:p>
          <a:p>
            <a:pPr marL="914400" lvl="1" indent="-285750">
              <a:lnSpc>
                <a:spcPct val="120000"/>
              </a:lnSpc>
              <a:buClr>
                <a:srgbClr val="4A4C4E"/>
              </a:buClr>
              <a:buFont typeface="Arial"/>
              <a:buChar char="•"/>
            </a:pPr>
            <a:r>
              <a:rPr lang="en-US" dirty="0" smtClean="0">
                <a:latin typeface="Helvetica Neue Light"/>
                <a:cs typeface="Helvetica Neue Light"/>
              </a:rPr>
              <a:t>solve problems.   </a:t>
            </a:r>
            <a:endParaRPr lang="en-US" dirty="0">
              <a:latin typeface="Helvetica Neue Light"/>
              <a:cs typeface="Helvetica Neue Light"/>
            </a:endParaRPr>
          </a:p>
        </p:txBody>
      </p:sp>
    </p:spTree>
    <p:extLst>
      <p:ext uri="{BB962C8B-B14F-4D97-AF65-F5344CB8AC3E}">
        <p14:creationId xmlns:p14="http://schemas.microsoft.com/office/powerpoint/2010/main" val="456552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359919" y="508952"/>
            <a:ext cx="63394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r>
              <a:rPr lang="en-US" dirty="0" err="1" smtClean="0"/>
              <a:t>Collaborativism</a:t>
            </a:r>
            <a:r>
              <a:rPr lang="en-US" dirty="0" smtClean="0"/>
              <a:t> is more than a HUDDLE:</a:t>
            </a:r>
            <a:endParaRPr lang="en-US" dirty="0"/>
          </a:p>
        </p:txBody>
      </p:sp>
      <p:grpSp>
        <p:nvGrpSpPr>
          <p:cNvPr id="3" name="Group 2"/>
          <p:cNvGrpSpPr/>
          <p:nvPr/>
        </p:nvGrpSpPr>
        <p:grpSpPr>
          <a:xfrm>
            <a:off x="438747" y="909788"/>
            <a:ext cx="6626773" cy="5497776"/>
            <a:chOff x="682722" y="-3894962"/>
            <a:chExt cx="12462606" cy="18132979"/>
          </a:xfrm>
        </p:grpSpPr>
        <p:pic>
          <p:nvPicPr>
            <p:cNvPr id="4" name="Picture 3" descr="OCL_pedagogy_draft4-01.png"/>
            <p:cNvPicPr/>
            <p:nvPr/>
          </p:nvPicPr>
          <p:blipFill>
            <a:blip r:embed="rId2" cstate="print">
              <a:extLst>
                <a:ext uri="{28A0092B-C50C-407E-A947-70E740481C1C}">
                  <a14:useLocalDpi xmlns:a14="http://schemas.microsoft.com/office/drawing/2010/main" val="0"/>
                </a:ext>
              </a:extLst>
            </a:blip>
            <a:stretch>
              <a:fillRect/>
            </a:stretch>
          </p:blipFill>
          <p:spPr>
            <a:xfrm>
              <a:off x="1433050" y="8474262"/>
              <a:ext cx="11361495" cy="57637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22" y="2596466"/>
              <a:ext cx="2189740" cy="294002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2220" y="-3894962"/>
              <a:ext cx="8227976" cy="642958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9662" y="1033689"/>
              <a:ext cx="3205666" cy="3001869"/>
            </a:xfrm>
            <a:prstGeom prst="rect">
              <a:avLst/>
            </a:prstGeom>
          </p:spPr>
        </p:pic>
      </p:grpSp>
      <p:sp>
        <p:nvSpPr>
          <p:cNvPr id="10" name="Rectangle 9"/>
          <p:cNvSpPr/>
          <p:nvPr/>
        </p:nvSpPr>
        <p:spPr>
          <a:xfrm rot="10800000" flipV="1">
            <a:off x="837720" y="3536723"/>
            <a:ext cx="6609171" cy="1077218"/>
          </a:xfrm>
          <a:prstGeom prst="rect">
            <a:avLst/>
          </a:prstGeom>
        </p:spPr>
        <p:txBody>
          <a:bodyPr wrap="square">
            <a:spAutoFit/>
          </a:bodyPr>
          <a:lstStyle/>
          <a:p>
            <a:r>
              <a:rPr lang="en-CA" sz="3200" dirty="0" smtClean="0">
                <a:ln>
                  <a:solidFill>
                    <a:srgbClr val="68007F"/>
                  </a:solidFill>
                </a:ln>
                <a:solidFill>
                  <a:srgbClr val="A64FBD"/>
                </a:solidFill>
              </a:rPr>
              <a:t>COLLABORATIVISM IS </a:t>
            </a:r>
            <a:r>
              <a:rPr lang="en-US" sz="3200" dirty="0" smtClean="0">
                <a:ln>
                  <a:solidFill>
                    <a:srgbClr val="68007F"/>
                  </a:solidFill>
                </a:ln>
                <a:solidFill>
                  <a:srgbClr val="A64FBD"/>
                </a:solidFill>
              </a:rPr>
              <a:t>A PEDAGOGY</a:t>
            </a:r>
            <a:endParaRPr lang="en-US" sz="3200" dirty="0">
              <a:ln>
                <a:solidFill>
                  <a:srgbClr val="68007F"/>
                </a:solidFill>
              </a:ln>
              <a:solidFill>
                <a:srgbClr val="A64FBD"/>
              </a:solidFill>
            </a:endParaRPr>
          </a:p>
        </p:txBody>
      </p:sp>
    </p:spTree>
    <p:extLst>
      <p:ext uri="{BB962C8B-B14F-4D97-AF65-F5344CB8AC3E}">
        <p14:creationId xmlns:p14="http://schemas.microsoft.com/office/powerpoint/2010/main" val="1038811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64881" y="381329"/>
            <a:ext cx="8359414" cy="410625"/>
          </a:xfrm>
          <a:prstGeom prst="rect">
            <a:avLst/>
          </a:prstGeom>
        </p:spPr>
        <p:txBody>
          <a:bodyPr wrap="none" tIns="0" bIns="0"/>
          <a:lstStyle>
            <a:lvl1pPr algn="ctr" defTabSz="457200" rtl="0" eaLnBrk="1" latinLnBrk="0" hangingPunct="1">
              <a:spcBef>
                <a:spcPct val="0"/>
              </a:spcBef>
              <a:buNone/>
              <a:defRPr sz="4400" kern="1200">
                <a:solidFill>
                  <a:schemeClr val="bg1"/>
                </a:solidFill>
                <a:latin typeface="Helvetica"/>
                <a:ea typeface="+mj-ea"/>
                <a:cs typeface="Helvetica"/>
              </a:defRPr>
            </a:lvl1pPr>
          </a:lstStyle>
          <a:p>
            <a:pPr algn="l"/>
            <a:r>
              <a:rPr lang="en-US" sz="3600" dirty="0" err="1" smtClean="0">
                <a:ln>
                  <a:solidFill>
                    <a:srgbClr val="68007F"/>
                  </a:solidFill>
                </a:ln>
                <a:solidFill>
                  <a:srgbClr val="A64FBD"/>
                </a:solidFill>
                <a:latin typeface="+mj-lt"/>
                <a:cs typeface="Helvetica Neue Medium"/>
              </a:rPr>
              <a:t>Collaborativist</a:t>
            </a:r>
            <a:r>
              <a:rPr lang="en-US" sz="3600" dirty="0" smtClean="0">
                <a:ln>
                  <a:solidFill>
                    <a:srgbClr val="68007F"/>
                  </a:solidFill>
                </a:ln>
                <a:solidFill>
                  <a:srgbClr val="A64FBD"/>
                </a:solidFill>
                <a:latin typeface="+mj-lt"/>
                <a:cs typeface="Helvetica Neue Medium"/>
              </a:rPr>
              <a:t> Learning: </a:t>
            </a:r>
          </a:p>
          <a:p>
            <a:pPr algn="l"/>
            <a:r>
              <a:rPr lang="en-US" sz="3600" dirty="0" smtClean="0">
                <a:ln>
                  <a:solidFill>
                    <a:srgbClr val="68007F"/>
                  </a:solidFill>
                </a:ln>
                <a:solidFill>
                  <a:srgbClr val="A64FBD"/>
                </a:solidFill>
                <a:latin typeface="+mj-lt"/>
                <a:cs typeface="Helvetica Neue Medium"/>
              </a:rPr>
              <a:t>			Role of the Teacher</a:t>
            </a:r>
            <a:endParaRPr lang="en-US" sz="3600" dirty="0">
              <a:ln>
                <a:solidFill>
                  <a:srgbClr val="68007F"/>
                </a:solidFill>
              </a:ln>
              <a:solidFill>
                <a:srgbClr val="A64FBD"/>
              </a:solidFill>
              <a:latin typeface="+mj-lt"/>
              <a:cs typeface="Helvetica Neue Medium"/>
            </a:endParaRPr>
          </a:p>
        </p:txBody>
      </p:sp>
      <p:sp>
        <p:nvSpPr>
          <p:cNvPr id="6" name="TextBox 5"/>
          <p:cNvSpPr txBox="1"/>
          <p:nvPr/>
        </p:nvSpPr>
        <p:spPr>
          <a:xfrm>
            <a:off x="564881" y="1625714"/>
            <a:ext cx="7917589" cy="4853914"/>
          </a:xfrm>
          <a:prstGeom prst="rect">
            <a:avLst/>
          </a:prstGeom>
          <a:noFill/>
        </p:spPr>
        <p:txBody>
          <a:bodyPr wrap="square" lIns="0" tIns="0" rIns="0" bIns="0" rtlCol="0">
            <a:noAutofit/>
          </a:bodyPr>
          <a:lstStyle/>
          <a:p>
            <a:pPr>
              <a:lnSpc>
                <a:spcPct val="120000"/>
              </a:lnSpc>
              <a:buClr>
                <a:srgbClr val="0F7AAB"/>
              </a:buClr>
            </a:pPr>
            <a:r>
              <a:rPr lang="en-US" sz="2400" dirty="0" err="1" smtClean="0">
                <a:latin typeface="Helvetica Neue"/>
                <a:cs typeface="Helvetica Neue"/>
              </a:rPr>
              <a:t>Collaborativist</a:t>
            </a:r>
            <a:r>
              <a:rPr lang="en-US" sz="2400" dirty="0" smtClean="0">
                <a:latin typeface="Helvetica Neue"/>
                <a:cs typeface="Helvetica Neue"/>
              </a:rPr>
              <a:t> pedagogy is more than huddling:</a:t>
            </a:r>
          </a:p>
          <a:p>
            <a:pPr>
              <a:lnSpc>
                <a:spcPct val="120000"/>
              </a:lnSpc>
              <a:buClr>
                <a:srgbClr val="0F7AAB"/>
              </a:buClr>
            </a:pPr>
            <a:r>
              <a:rPr lang="en-US" sz="2400" dirty="0" smtClean="0">
                <a:latin typeface="Helvetica Neue"/>
                <a:cs typeface="Helvetica Neue"/>
              </a:rPr>
              <a:t>									</a:t>
            </a:r>
            <a:endParaRPr lang="en-US" sz="2400" dirty="0">
              <a:latin typeface="Helvetica Neue"/>
              <a:cs typeface="Helvetica Neue"/>
            </a:endParaRPr>
          </a:p>
          <a:p>
            <a:pPr>
              <a:lnSpc>
                <a:spcPct val="120000"/>
              </a:lnSpc>
              <a:buClr>
                <a:srgbClr val="0F7AAB"/>
              </a:buClr>
            </a:pPr>
            <a:r>
              <a:rPr lang="en-US" b="1" dirty="0" smtClean="0">
                <a:latin typeface="Helvetica Neue"/>
                <a:cs typeface="Helvetica Neue"/>
              </a:rPr>
              <a:t>ROLE OF THE TEACHER</a:t>
            </a:r>
            <a:r>
              <a:rPr lang="en-US" dirty="0" smtClean="0">
                <a:latin typeface="Helvetica Neue"/>
                <a:cs typeface="Helvetica Neue"/>
              </a:rPr>
              <a:t>:</a:t>
            </a:r>
          </a:p>
          <a:p>
            <a:pPr marL="742950" lvl="1" indent="-285750">
              <a:lnSpc>
                <a:spcPct val="120000"/>
              </a:lnSpc>
              <a:buClr>
                <a:srgbClr val="0F7AAB"/>
              </a:buClr>
              <a:buFont typeface="Arial" charset="0"/>
              <a:buChar char="•"/>
            </a:pPr>
            <a:r>
              <a:rPr lang="en-US" dirty="0" smtClean="0">
                <a:latin typeface="Helvetica Neue"/>
                <a:cs typeface="Helvetica Neue"/>
              </a:rPr>
              <a:t>To induct the learners into the field</a:t>
            </a:r>
          </a:p>
          <a:p>
            <a:pPr marL="742950" lvl="1" indent="-285750">
              <a:lnSpc>
                <a:spcPct val="120000"/>
              </a:lnSpc>
              <a:buClr>
                <a:srgbClr val="0F7AAB"/>
              </a:buClr>
              <a:buFont typeface="Arial" charset="0"/>
              <a:buChar char="•"/>
            </a:pPr>
            <a:r>
              <a:rPr lang="en-US" dirty="0" smtClean="0">
                <a:latin typeface="Helvetica Neue"/>
                <a:cs typeface="Helvetica Neue"/>
              </a:rPr>
              <a:t>To provide </a:t>
            </a:r>
            <a:r>
              <a:rPr lang="en-US" b="1" dirty="0" smtClean="0">
                <a:solidFill>
                  <a:schemeClr val="accent4"/>
                </a:solidFill>
                <a:latin typeface="Helvetica Neue"/>
                <a:cs typeface="Helvetica Neue"/>
              </a:rPr>
              <a:t>Content Expertise </a:t>
            </a:r>
          </a:p>
          <a:p>
            <a:pPr marL="1200150" lvl="2" indent="-285750">
              <a:lnSpc>
                <a:spcPct val="120000"/>
              </a:lnSpc>
              <a:buClr>
                <a:srgbClr val="0F7AAB"/>
              </a:buClr>
              <a:buFont typeface="Arial" charset="0"/>
              <a:buChar char="•"/>
            </a:pPr>
            <a:r>
              <a:rPr lang="en-US" dirty="0" smtClean="0">
                <a:latin typeface="Helvetica Neue"/>
                <a:cs typeface="Helvetica Neue"/>
              </a:rPr>
              <a:t>introduce learners to the discipline</a:t>
            </a:r>
          </a:p>
          <a:p>
            <a:pPr marL="1657350" lvl="3" indent="-285750">
              <a:lnSpc>
                <a:spcPct val="120000"/>
              </a:lnSpc>
              <a:buClr>
                <a:srgbClr val="0F7AAB"/>
              </a:buClr>
              <a:buFont typeface="Arial" charset="0"/>
              <a:buChar char="•"/>
            </a:pPr>
            <a:r>
              <a:rPr lang="en-US" dirty="0" smtClean="0">
                <a:latin typeface="Helvetica Neue"/>
                <a:cs typeface="Helvetica Neue"/>
              </a:rPr>
              <a:t>What is the field of knowledge?</a:t>
            </a:r>
          </a:p>
          <a:p>
            <a:pPr marL="1657350" lvl="3" indent="-285750">
              <a:lnSpc>
                <a:spcPct val="120000"/>
              </a:lnSpc>
              <a:buClr>
                <a:srgbClr val="0F7AAB"/>
              </a:buClr>
              <a:buFont typeface="Arial" charset="0"/>
              <a:buChar char="•"/>
            </a:pPr>
            <a:r>
              <a:rPr lang="en-US" dirty="0" smtClean="0">
                <a:latin typeface="Helvetica Neue"/>
                <a:cs typeface="Helvetica Neue"/>
              </a:rPr>
              <a:t>What is the analytical language of the field?</a:t>
            </a:r>
          </a:p>
          <a:p>
            <a:pPr marL="1657350" lvl="3" indent="-285750">
              <a:lnSpc>
                <a:spcPct val="120000"/>
              </a:lnSpc>
              <a:buClr>
                <a:srgbClr val="0F7AAB"/>
              </a:buClr>
              <a:buFont typeface="Arial" charset="0"/>
              <a:buChar char="•"/>
            </a:pPr>
            <a:r>
              <a:rPr lang="en-US" dirty="0" smtClean="0">
                <a:latin typeface="Helvetica Neue"/>
                <a:cs typeface="Helvetica Neue"/>
              </a:rPr>
              <a:t>How to engage and problem solve?</a:t>
            </a:r>
          </a:p>
          <a:p>
            <a:pPr marL="742950" lvl="1" indent="-285750">
              <a:lnSpc>
                <a:spcPct val="120000"/>
              </a:lnSpc>
              <a:buClr>
                <a:srgbClr val="0F7AAB"/>
              </a:buClr>
              <a:buFont typeface="Arial" charset="0"/>
              <a:buChar char="•"/>
            </a:pPr>
            <a:r>
              <a:rPr lang="en-US" dirty="0" smtClean="0">
                <a:latin typeface="Helvetica Neue"/>
                <a:cs typeface="Helvetica Neue"/>
              </a:rPr>
              <a:t>To provide </a:t>
            </a:r>
            <a:r>
              <a:rPr lang="en-US" b="1" dirty="0" smtClean="0">
                <a:solidFill>
                  <a:schemeClr val="accent4"/>
                </a:solidFill>
                <a:latin typeface="Helvetica Neue"/>
                <a:cs typeface="Helvetica Neue"/>
              </a:rPr>
              <a:t>Process Expertise </a:t>
            </a:r>
          </a:p>
          <a:p>
            <a:pPr marL="1200150" lvl="2" indent="-285750">
              <a:lnSpc>
                <a:spcPct val="120000"/>
              </a:lnSpc>
              <a:buClr>
                <a:srgbClr val="0F7AAB"/>
              </a:buClr>
              <a:buFont typeface="Arial" charset="0"/>
              <a:buChar char="•"/>
            </a:pPr>
            <a:r>
              <a:rPr lang="en-US" dirty="0" smtClean="0">
                <a:latin typeface="Helvetica Neue"/>
                <a:cs typeface="Helvetica Neue"/>
              </a:rPr>
              <a:t>enable learners to apply analytical frameworks and terms </a:t>
            </a:r>
          </a:p>
          <a:p>
            <a:pPr marL="1657350" lvl="3" indent="-285750">
              <a:lnSpc>
                <a:spcPct val="120000"/>
              </a:lnSpc>
              <a:buClr>
                <a:srgbClr val="0F7AAB"/>
              </a:buClr>
              <a:buFont typeface="Arial" charset="0"/>
              <a:buChar char="•"/>
            </a:pPr>
            <a:r>
              <a:rPr lang="en-US" dirty="0" smtClean="0">
                <a:latin typeface="Helvetica Neue"/>
                <a:cs typeface="Helvetica Neue"/>
              </a:rPr>
              <a:t>To engage learners in collaborative problem solving</a:t>
            </a:r>
          </a:p>
          <a:p>
            <a:pPr marL="1657350" lvl="3" indent="-285750">
              <a:lnSpc>
                <a:spcPct val="120000"/>
              </a:lnSpc>
              <a:buClr>
                <a:srgbClr val="0F7AAB"/>
              </a:buClr>
              <a:buFont typeface="Arial" charset="0"/>
              <a:buChar char="•"/>
            </a:pPr>
            <a:r>
              <a:rPr lang="en-US" sz="2000" b="1" dirty="0" smtClean="0">
                <a:solidFill>
                  <a:srgbClr val="7030A0"/>
                </a:solidFill>
                <a:latin typeface="Helvetica Neue"/>
                <a:cs typeface="Helvetica Neue"/>
              </a:rPr>
              <a:t>3 processes of OCL:   IG</a:t>
            </a:r>
            <a:r>
              <a:rPr lang="en-US" sz="2000" b="1" dirty="0" smtClean="0">
                <a:solidFill>
                  <a:srgbClr val="7030A0"/>
                </a:solidFill>
                <a:latin typeface="Helvetica Neue"/>
                <a:cs typeface="Helvetica Neue"/>
                <a:sym typeface="Wingdings"/>
              </a:rPr>
              <a:t>IOIC</a:t>
            </a:r>
            <a:endParaRPr lang="en-US" sz="2000" b="1" dirty="0" smtClean="0">
              <a:solidFill>
                <a:srgbClr val="7030A0"/>
              </a:solidFill>
              <a:latin typeface="Helvetica Neue"/>
              <a:cs typeface="Helvetica Neue"/>
            </a:endParaRPr>
          </a:p>
          <a:p>
            <a:pPr marL="285750" indent="-285750">
              <a:lnSpc>
                <a:spcPct val="120000"/>
              </a:lnSpc>
              <a:buClr>
                <a:srgbClr val="0F7AAB"/>
              </a:buClr>
              <a:buFont typeface="Arial"/>
              <a:buChar char="•"/>
            </a:pPr>
            <a:endParaRPr lang="en-US" dirty="0">
              <a:latin typeface="Helvetica Neue Light"/>
              <a:cs typeface="Helvetica Neue Light"/>
            </a:endParaRPr>
          </a:p>
        </p:txBody>
      </p:sp>
      <p:pic>
        <p:nvPicPr>
          <p:cNvPr id="7" name="Picture 6"/>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91099" y="2121253"/>
            <a:ext cx="2817495" cy="1687195"/>
          </a:xfrm>
          <a:prstGeom prst="rect">
            <a:avLst/>
          </a:prstGeom>
        </p:spPr>
      </p:pic>
    </p:spTree>
    <p:extLst>
      <p:ext uri="{BB962C8B-B14F-4D97-AF65-F5344CB8AC3E}">
        <p14:creationId xmlns:p14="http://schemas.microsoft.com/office/powerpoint/2010/main" val="1036163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89223" y="553024"/>
            <a:ext cx="7804150" cy="427037"/>
          </a:xfrm>
          <a:prstGeom prst="rect">
            <a:avLst/>
          </a:prstGeom>
        </p:spPr>
        <p:txBody>
          <a:bodyPr wrap="none" lIns="0" tIns="0" rIns="0" bIns="0">
            <a:noAutofit/>
          </a:bodyPr>
          <a:lstStyle/>
          <a:p>
            <a:pPr algn="l"/>
            <a:r>
              <a:rPr lang="en-US" dirty="0" smtClean="0">
                <a:ln>
                  <a:solidFill>
                    <a:srgbClr val="EE039C"/>
                  </a:solidFill>
                </a:ln>
                <a:solidFill>
                  <a:srgbClr val="EE039C"/>
                </a:solidFill>
                <a:cs typeface="Helvetica Neue Medium"/>
              </a:rPr>
              <a:t>COLLABORATIVIST LEARNING </a:t>
            </a:r>
            <a:br>
              <a:rPr lang="en-US" dirty="0" smtClean="0">
                <a:ln>
                  <a:solidFill>
                    <a:srgbClr val="EE039C"/>
                  </a:solidFill>
                </a:ln>
                <a:solidFill>
                  <a:srgbClr val="EE039C"/>
                </a:solidFill>
                <a:cs typeface="Helvetica Neue Medium"/>
              </a:rPr>
            </a:br>
            <a:r>
              <a:rPr lang="en-US" dirty="0" smtClean="0">
                <a:ln>
                  <a:solidFill>
                    <a:srgbClr val="EE039C"/>
                  </a:solidFill>
                </a:ln>
                <a:solidFill>
                  <a:srgbClr val="EE039C"/>
                </a:solidFill>
                <a:cs typeface="Helvetica Neue Medium"/>
              </a:rPr>
              <a:t>		 	Theory: 3 Processes</a:t>
            </a:r>
            <a:br>
              <a:rPr lang="en-US" dirty="0" smtClean="0">
                <a:ln>
                  <a:solidFill>
                    <a:srgbClr val="EE039C"/>
                  </a:solidFill>
                </a:ln>
                <a:solidFill>
                  <a:srgbClr val="EE039C"/>
                </a:solidFill>
                <a:cs typeface="Helvetica Neue Medium"/>
              </a:rPr>
            </a:br>
            <a:endParaRPr lang="en-US" dirty="0">
              <a:ln>
                <a:solidFill>
                  <a:srgbClr val="EE039C"/>
                </a:solidFill>
              </a:ln>
              <a:solidFill>
                <a:srgbClr val="EE039C"/>
              </a:solidFill>
              <a:cs typeface="Helvetica Neue Medium"/>
            </a:endParaRPr>
          </a:p>
        </p:txBody>
      </p:sp>
      <p:pic>
        <p:nvPicPr>
          <p:cNvPr id="6" name="Picture 5" descr="Knowledge Building 2.png"/>
          <p:cNvPicPr>
            <a:picLocks noChangeAspect="1"/>
          </p:cNvPicPr>
          <p:nvPr/>
        </p:nvPicPr>
        <p:blipFill>
          <a:blip r:embed="rId3"/>
          <a:stretch>
            <a:fillRect/>
          </a:stretch>
        </p:blipFill>
        <p:spPr>
          <a:xfrm>
            <a:off x="401091" y="1544362"/>
            <a:ext cx="6515321" cy="5119599"/>
          </a:xfrm>
          <a:prstGeom prst="rect">
            <a:avLst/>
          </a:prstGeom>
        </p:spPr>
      </p:pic>
    </p:spTree>
    <p:extLst>
      <p:ext uri="{BB962C8B-B14F-4D97-AF65-F5344CB8AC3E}">
        <p14:creationId xmlns:p14="http://schemas.microsoft.com/office/powerpoint/2010/main" val="2083443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2966" y="384175"/>
            <a:ext cx="7329597" cy="396875"/>
          </a:xfrm>
          <a:prstGeom prst="rect">
            <a:avLst/>
          </a:prstGeom>
        </p:spPr>
        <p:txBody>
          <a:bodyPr wrap="none" lIns="0" tIns="0" rIns="0" bIns="0">
            <a:noAutofit/>
          </a:bodyPr>
          <a:lstStyle/>
          <a:p>
            <a:pPr algn="l"/>
            <a:r>
              <a:rPr lang="en-US" dirty="0" err="1" smtClean="0">
                <a:ln>
                  <a:solidFill>
                    <a:srgbClr val="EE039C"/>
                  </a:solidFill>
                </a:ln>
                <a:solidFill>
                  <a:srgbClr val="EE039C"/>
                </a:solidFill>
                <a:cs typeface="Helvetica Neue Medium"/>
              </a:rPr>
              <a:t>Collaborativist</a:t>
            </a:r>
            <a:r>
              <a:rPr lang="en-US" dirty="0" smtClean="0">
                <a:ln>
                  <a:solidFill>
                    <a:srgbClr val="EE039C"/>
                  </a:solidFill>
                </a:ln>
                <a:solidFill>
                  <a:srgbClr val="EE039C"/>
                </a:solidFill>
                <a:cs typeface="Helvetica Neue Medium"/>
              </a:rPr>
              <a:t> Learning </a:t>
            </a:r>
            <a:br>
              <a:rPr lang="en-US" dirty="0" smtClean="0">
                <a:ln>
                  <a:solidFill>
                    <a:srgbClr val="EE039C"/>
                  </a:solidFill>
                </a:ln>
                <a:solidFill>
                  <a:srgbClr val="EE039C"/>
                </a:solidFill>
                <a:cs typeface="Helvetica Neue Medium"/>
              </a:rPr>
            </a:br>
            <a:r>
              <a:rPr lang="en-US" dirty="0" smtClean="0">
                <a:ln>
                  <a:solidFill>
                    <a:srgbClr val="EE039C"/>
                  </a:solidFill>
                </a:ln>
                <a:solidFill>
                  <a:srgbClr val="EE039C"/>
                </a:solidFill>
                <a:cs typeface="Helvetica Neue Medium"/>
              </a:rPr>
              <a:t>			Theory &amp;  Pedagogy</a:t>
            </a:r>
            <a:endParaRPr lang="en-US" dirty="0">
              <a:ln>
                <a:solidFill>
                  <a:srgbClr val="EE039C"/>
                </a:solidFill>
              </a:ln>
              <a:solidFill>
                <a:srgbClr val="EE039C"/>
              </a:solidFill>
              <a:cs typeface="Helvetica Neue Medium"/>
            </a:endParaRPr>
          </a:p>
        </p:txBody>
      </p:sp>
      <p:grpSp>
        <p:nvGrpSpPr>
          <p:cNvPr id="14" name="Group 13"/>
          <p:cNvGrpSpPr/>
          <p:nvPr/>
        </p:nvGrpSpPr>
        <p:grpSpPr>
          <a:xfrm>
            <a:off x="2514806" y="1695153"/>
            <a:ext cx="3598491" cy="565028"/>
            <a:chOff x="2695007" y="1249408"/>
            <a:chExt cx="3598491" cy="565028"/>
          </a:xfrm>
          <a:solidFill>
            <a:srgbClr val="A6A6A6"/>
          </a:solidFill>
        </p:grpSpPr>
        <p:sp>
          <p:nvSpPr>
            <p:cNvPr id="11" name="Rounded Rectangle 10"/>
            <p:cNvSpPr/>
            <p:nvPr/>
          </p:nvSpPr>
          <p:spPr>
            <a:xfrm>
              <a:off x="2695007" y="1249408"/>
              <a:ext cx="3598491" cy="5650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TextBox 11"/>
            <p:cNvSpPr txBox="1"/>
            <p:nvPr/>
          </p:nvSpPr>
          <p:spPr>
            <a:xfrm>
              <a:off x="2927469" y="1331867"/>
              <a:ext cx="3133566" cy="400110"/>
            </a:xfrm>
            <a:prstGeom prst="rect">
              <a:avLst/>
            </a:prstGeom>
            <a:noFill/>
          </p:spPr>
          <p:txBody>
            <a:bodyPr wrap="square" rtlCol="0">
              <a:spAutoFit/>
            </a:bodyPr>
            <a:lstStyle/>
            <a:p>
              <a:pPr algn="ctr"/>
              <a:r>
                <a:rPr lang="en-US" sz="2000" dirty="0" smtClean="0">
                  <a:solidFill>
                    <a:schemeClr val="bg1"/>
                  </a:solidFill>
                  <a:latin typeface="Helvetica Neue Medium"/>
                  <a:cs typeface="Helvetica Neue Medium"/>
                </a:rPr>
                <a:t>Knowledge Community</a:t>
              </a:r>
              <a:endParaRPr lang="en-US" sz="2000" dirty="0">
                <a:solidFill>
                  <a:schemeClr val="bg1"/>
                </a:solidFill>
                <a:latin typeface="Helvetica Neue Medium"/>
                <a:cs typeface="Helvetica Neue Medium"/>
              </a:endParaRPr>
            </a:p>
          </p:txBody>
        </p:sp>
      </p:grpSp>
      <p:grpSp>
        <p:nvGrpSpPr>
          <p:cNvPr id="23" name="Group 22"/>
          <p:cNvGrpSpPr/>
          <p:nvPr/>
        </p:nvGrpSpPr>
        <p:grpSpPr>
          <a:xfrm>
            <a:off x="472966" y="2318607"/>
            <a:ext cx="1455300" cy="578943"/>
            <a:chOff x="653167" y="1872862"/>
            <a:chExt cx="1455300" cy="578943"/>
          </a:xfrm>
        </p:grpSpPr>
        <p:sp>
          <p:nvSpPr>
            <p:cNvPr id="21" name="Oval 20"/>
            <p:cNvSpPr/>
            <p:nvPr/>
          </p:nvSpPr>
          <p:spPr>
            <a:xfrm>
              <a:off x="653167" y="1872862"/>
              <a:ext cx="1455300" cy="578943"/>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 name="TextBox 14"/>
            <p:cNvSpPr txBox="1"/>
            <p:nvPr/>
          </p:nvSpPr>
          <p:spPr>
            <a:xfrm>
              <a:off x="686482" y="1977667"/>
              <a:ext cx="1388671"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dirty="0" smtClean="0">
                  <a:solidFill>
                    <a:srgbClr val="FFFFFF"/>
                  </a:solidFill>
                  <a:latin typeface="Helvetica Neue Medium"/>
                  <a:cs typeface="Helvetica Neue Medium"/>
                </a:rPr>
                <a:t>Experience</a:t>
              </a:r>
              <a:endParaRPr lang="en-US" dirty="0">
                <a:solidFill>
                  <a:srgbClr val="FFFFFF"/>
                </a:solidFill>
                <a:latin typeface="Helvetica Neue Medium"/>
                <a:cs typeface="Helvetica Neue Medium"/>
              </a:endParaRPr>
            </a:p>
          </p:txBody>
        </p:sp>
      </p:grpSp>
      <p:grpSp>
        <p:nvGrpSpPr>
          <p:cNvPr id="24" name="Group 23"/>
          <p:cNvGrpSpPr/>
          <p:nvPr/>
        </p:nvGrpSpPr>
        <p:grpSpPr>
          <a:xfrm>
            <a:off x="1167302" y="3012081"/>
            <a:ext cx="1455300" cy="578943"/>
            <a:chOff x="653167" y="1872862"/>
            <a:chExt cx="1455300" cy="578943"/>
          </a:xfrm>
        </p:grpSpPr>
        <p:sp>
          <p:nvSpPr>
            <p:cNvPr id="25" name="Oval 24"/>
            <p:cNvSpPr/>
            <p:nvPr/>
          </p:nvSpPr>
          <p:spPr>
            <a:xfrm>
              <a:off x="653167" y="1872862"/>
              <a:ext cx="1455300" cy="578943"/>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6" name="TextBox 25"/>
            <p:cNvSpPr txBox="1"/>
            <p:nvPr/>
          </p:nvSpPr>
          <p:spPr>
            <a:xfrm>
              <a:off x="686482" y="1977667"/>
              <a:ext cx="1388671"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dirty="0" smtClean="0">
                  <a:solidFill>
                    <a:srgbClr val="FFFFFF"/>
                  </a:solidFill>
                  <a:latin typeface="Helvetica Neue Medium"/>
                  <a:cs typeface="Helvetica Neue Medium"/>
                </a:rPr>
                <a:t>Inputs</a:t>
              </a:r>
              <a:endParaRPr lang="en-US" dirty="0">
                <a:solidFill>
                  <a:srgbClr val="FFFFFF"/>
                </a:solidFill>
                <a:latin typeface="Helvetica Neue Medium"/>
                <a:cs typeface="Helvetica Neue Medium"/>
              </a:endParaRPr>
            </a:p>
          </p:txBody>
        </p:sp>
      </p:grpSp>
      <p:grpSp>
        <p:nvGrpSpPr>
          <p:cNvPr id="30" name="Group 29"/>
          <p:cNvGrpSpPr/>
          <p:nvPr/>
        </p:nvGrpSpPr>
        <p:grpSpPr>
          <a:xfrm>
            <a:off x="2497005" y="2543187"/>
            <a:ext cx="3641938" cy="779028"/>
            <a:chOff x="3116487" y="2486956"/>
            <a:chExt cx="3641938" cy="779028"/>
          </a:xfrm>
          <a:solidFill>
            <a:schemeClr val="bg1">
              <a:lumMod val="65000"/>
            </a:schemeClr>
          </a:solidFill>
        </p:grpSpPr>
        <p:sp>
          <p:nvSpPr>
            <p:cNvPr id="28" name="Oval 27"/>
            <p:cNvSpPr/>
            <p:nvPr/>
          </p:nvSpPr>
          <p:spPr>
            <a:xfrm>
              <a:off x="3116487" y="2486956"/>
              <a:ext cx="3641938" cy="779028"/>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9" name="TextBox 28"/>
            <p:cNvSpPr txBox="1"/>
            <p:nvPr/>
          </p:nvSpPr>
          <p:spPr>
            <a:xfrm>
              <a:off x="3133145" y="2691804"/>
              <a:ext cx="3608623"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solidFill>
                    <a:srgbClr val="FFFFFF"/>
                  </a:solidFill>
                  <a:latin typeface="Helvetica Neue Medium"/>
                  <a:cs typeface="Helvetica Neue Medium"/>
                </a:rPr>
                <a:t>Role of Teacher/Moderator</a:t>
              </a:r>
              <a:endParaRPr lang="en-US" dirty="0">
                <a:solidFill>
                  <a:srgbClr val="FFFFFF"/>
                </a:solidFill>
                <a:latin typeface="Helvetica Neue Medium"/>
                <a:cs typeface="Helvetica Neue Medium"/>
              </a:endParaRPr>
            </a:p>
          </p:txBody>
        </p:sp>
      </p:grpSp>
      <p:cxnSp>
        <p:nvCxnSpPr>
          <p:cNvPr id="32" name="Straight Arrow Connector 31"/>
          <p:cNvCxnSpPr/>
          <p:nvPr/>
        </p:nvCxnSpPr>
        <p:spPr>
          <a:xfrm>
            <a:off x="686090" y="2812766"/>
            <a:ext cx="514527" cy="1159788"/>
          </a:xfrm>
          <a:prstGeom prst="straightConnector1">
            <a:avLst/>
          </a:prstGeom>
          <a:ln>
            <a:solidFill>
              <a:schemeClr val="bg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1520746" y="3591024"/>
            <a:ext cx="374206" cy="381530"/>
          </a:xfrm>
          <a:prstGeom prst="straightConnector1">
            <a:avLst/>
          </a:prstGeom>
          <a:ln>
            <a:solidFill>
              <a:schemeClr val="bg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a:off x="1792896" y="3209494"/>
            <a:ext cx="1541483" cy="1069246"/>
          </a:xfrm>
          <a:prstGeom prst="straightConnector1">
            <a:avLst/>
          </a:prstGeom>
          <a:ln>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4514409" y="3322215"/>
            <a:ext cx="260811" cy="736342"/>
          </a:xfrm>
          <a:prstGeom prst="straightConnector1">
            <a:avLst/>
          </a:prstGeom>
          <a:ln>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3485198" y="3209494"/>
            <a:ext cx="374270" cy="849063"/>
          </a:xfrm>
          <a:prstGeom prst="straightConnector1">
            <a:avLst/>
          </a:prstGeom>
          <a:ln>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3244369" y="2260181"/>
            <a:ext cx="0" cy="362887"/>
          </a:xfrm>
          <a:prstGeom prst="straightConnector1">
            <a:avLst/>
          </a:prstGeom>
          <a:ln>
            <a:solidFill>
              <a:srgbClr val="4A4C4E"/>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H="1">
            <a:off x="4317974" y="2260181"/>
            <a:ext cx="26340" cy="283006"/>
          </a:xfrm>
          <a:prstGeom prst="straightConnector1">
            <a:avLst/>
          </a:prstGeom>
          <a:ln>
            <a:solidFill>
              <a:srgbClr val="4A4C4E"/>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5534976" y="2260181"/>
            <a:ext cx="0" cy="362887"/>
          </a:xfrm>
          <a:prstGeom prst="straightConnector1">
            <a:avLst/>
          </a:prstGeom>
          <a:ln>
            <a:solidFill>
              <a:srgbClr val="4A4C4E"/>
            </a:solidFill>
            <a:headEnd type="arrow"/>
            <a:tailEnd type="arrow"/>
          </a:ln>
          <a:effectLst/>
        </p:spPr>
        <p:style>
          <a:lnRef idx="2">
            <a:schemeClr val="accent1"/>
          </a:lnRef>
          <a:fillRef idx="0">
            <a:schemeClr val="accent1"/>
          </a:fillRef>
          <a:effectRef idx="1">
            <a:schemeClr val="accent1"/>
          </a:effectRef>
          <a:fontRef idx="minor">
            <a:schemeClr val="tx1"/>
          </a:fontRef>
        </p:style>
      </p:cxnSp>
      <p:pic>
        <p:nvPicPr>
          <p:cNvPr id="31" name="Picture 30" descr="Knowledge building.psd"/>
          <p:cNvPicPr>
            <a:picLocks noChangeAspect="1"/>
          </p:cNvPicPr>
          <p:nvPr/>
        </p:nvPicPr>
        <p:blipFill>
          <a:blip r:embed="rId2"/>
          <a:stretch>
            <a:fillRect/>
          </a:stretch>
        </p:blipFill>
        <p:spPr>
          <a:xfrm>
            <a:off x="97856" y="2897550"/>
            <a:ext cx="7704707" cy="3431764"/>
          </a:xfrm>
          <a:prstGeom prst="rect">
            <a:avLst/>
          </a:prstGeom>
        </p:spPr>
      </p:pic>
    </p:spTree>
    <p:extLst>
      <p:ext uri="{BB962C8B-B14F-4D97-AF65-F5344CB8AC3E}">
        <p14:creationId xmlns:p14="http://schemas.microsoft.com/office/powerpoint/2010/main" val="2118832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titled.png"/>
          <p:cNvPicPr>
            <a:picLocks noChangeAspect="1"/>
          </p:cNvPicPr>
          <p:nvPr/>
        </p:nvPicPr>
        <p:blipFill>
          <a:blip r:embed="rId2"/>
          <a:stretch>
            <a:fillRect/>
          </a:stretch>
        </p:blipFill>
        <p:spPr>
          <a:xfrm>
            <a:off x="324526" y="1024288"/>
            <a:ext cx="7052602" cy="4809424"/>
          </a:xfrm>
          <a:prstGeom prst="rect">
            <a:avLst/>
          </a:prstGeom>
        </p:spPr>
      </p:pic>
    </p:spTree>
    <p:extLst>
      <p:ext uri="{BB962C8B-B14F-4D97-AF65-F5344CB8AC3E}">
        <p14:creationId xmlns:p14="http://schemas.microsoft.com/office/powerpoint/2010/main" val="578475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41434" y="380556"/>
            <a:ext cx="8026408" cy="518077"/>
          </a:xfrm>
          <a:prstGeom prst="rect">
            <a:avLst/>
          </a:prstGeom>
        </p:spPr>
        <p:txBody>
          <a:bodyPr wrap="none" lIns="0" tIns="0" rIns="0" bIns="0"/>
          <a:lstStyle>
            <a:lvl1pPr algn="ctr" defTabSz="457200" rtl="0" eaLnBrk="1" latinLnBrk="0" hangingPunct="1">
              <a:spcBef>
                <a:spcPct val="0"/>
              </a:spcBef>
              <a:buNone/>
              <a:defRPr sz="4400" kern="1200">
                <a:solidFill>
                  <a:schemeClr val="bg1"/>
                </a:solidFill>
                <a:latin typeface="Helvetica"/>
                <a:ea typeface="+mj-ea"/>
                <a:cs typeface="Helvetica"/>
              </a:defRPr>
            </a:lvl1pPr>
          </a:lstStyle>
          <a:p>
            <a:pPr algn="l"/>
            <a:r>
              <a:rPr lang="en-US" sz="3600" dirty="0" smtClean="0">
                <a:ln>
                  <a:solidFill>
                    <a:srgbClr val="EE039C"/>
                  </a:solidFill>
                </a:ln>
                <a:solidFill>
                  <a:srgbClr val="7030A0"/>
                </a:solidFill>
                <a:latin typeface="+mj-lt"/>
                <a:cs typeface="Helvetica Neue Medium"/>
              </a:rPr>
              <a:t>Teachers can chose from or design </a:t>
            </a:r>
          </a:p>
          <a:p>
            <a:pPr algn="l"/>
            <a:r>
              <a:rPr lang="en-US" sz="3600" dirty="0" smtClean="0">
                <a:ln>
                  <a:solidFill>
                    <a:srgbClr val="EE039C"/>
                  </a:solidFill>
                </a:ln>
                <a:solidFill>
                  <a:schemeClr val="accent4"/>
                </a:solidFill>
                <a:latin typeface="+mj-lt"/>
                <a:cs typeface="Helvetica Neue Medium"/>
              </a:rPr>
              <a:t>many </a:t>
            </a:r>
            <a:r>
              <a:rPr lang="en-US" sz="3600" dirty="0" err="1" smtClean="0">
                <a:ln>
                  <a:solidFill>
                    <a:srgbClr val="EE039C"/>
                  </a:solidFill>
                </a:ln>
                <a:solidFill>
                  <a:schemeClr val="accent4"/>
                </a:solidFill>
                <a:latin typeface="+mj-lt"/>
                <a:cs typeface="Helvetica Neue Medium"/>
              </a:rPr>
              <a:t>Collaborativist</a:t>
            </a:r>
            <a:r>
              <a:rPr lang="en-US" sz="3600" dirty="0" smtClean="0">
                <a:ln>
                  <a:solidFill>
                    <a:srgbClr val="EE039C"/>
                  </a:solidFill>
                </a:ln>
                <a:solidFill>
                  <a:schemeClr val="accent4"/>
                </a:solidFill>
                <a:latin typeface="+mj-lt"/>
                <a:cs typeface="Helvetica Neue Medium"/>
              </a:rPr>
              <a:t> Pedagogies:</a:t>
            </a:r>
          </a:p>
          <a:p>
            <a:pPr marL="571500" indent="-571500" algn="l">
              <a:buFont typeface="Arial" charset="0"/>
              <a:buChar char="•"/>
            </a:pPr>
            <a:r>
              <a:rPr lang="en-US" sz="3600" dirty="0" smtClean="0">
                <a:ln>
                  <a:solidFill>
                    <a:srgbClr val="EE039C"/>
                  </a:solidFill>
                </a:ln>
                <a:solidFill>
                  <a:srgbClr val="662B59"/>
                </a:solidFill>
                <a:latin typeface="+mj-lt"/>
                <a:cs typeface="Helvetica Neue Medium"/>
              </a:rPr>
              <a:t>Plenary group discussions</a:t>
            </a:r>
          </a:p>
          <a:p>
            <a:pPr marL="571500" indent="-571500" algn="l">
              <a:buFont typeface="Arial" charset="0"/>
              <a:buChar char="•"/>
            </a:pPr>
            <a:r>
              <a:rPr lang="en-US" sz="3600" dirty="0" smtClean="0">
                <a:ln>
                  <a:solidFill>
                    <a:srgbClr val="EE039C"/>
                  </a:solidFill>
                </a:ln>
                <a:solidFill>
                  <a:srgbClr val="662B59"/>
                </a:solidFill>
                <a:latin typeface="+mj-lt"/>
                <a:cs typeface="Helvetica Neue Medium"/>
              </a:rPr>
              <a:t>Small group discussion</a:t>
            </a:r>
          </a:p>
          <a:p>
            <a:pPr marL="571500" indent="-571500" algn="l">
              <a:buFont typeface="Arial" charset="0"/>
              <a:buChar char="•"/>
            </a:pPr>
            <a:r>
              <a:rPr lang="en-US" sz="3600" dirty="0" smtClean="0">
                <a:ln>
                  <a:solidFill>
                    <a:srgbClr val="EE039C"/>
                  </a:solidFill>
                </a:ln>
                <a:solidFill>
                  <a:srgbClr val="662B59"/>
                </a:solidFill>
                <a:latin typeface="+mj-lt"/>
                <a:cs typeface="Helvetica Neue Medium"/>
              </a:rPr>
              <a:t>Team projects</a:t>
            </a:r>
          </a:p>
          <a:p>
            <a:pPr marL="571500" indent="-571500" algn="l">
              <a:buFont typeface="Arial" charset="0"/>
              <a:buChar char="•"/>
            </a:pPr>
            <a:r>
              <a:rPr lang="en-US" sz="3600" dirty="0" smtClean="0">
                <a:ln>
                  <a:solidFill>
                    <a:srgbClr val="EE039C"/>
                  </a:solidFill>
                </a:ln>
                <a:solidFill>
                  <a:srgbClr val="662B59"/>
                </a:solidFill>
                <a:latin typeface="+mj-lt"/>
                <a:cs typeface="Helvetica Neue Medium"/>
              </a:rPr>
              <a:t>Dyads</a:t>
            </a:r>
          </a:p>
          <a:p>
            <a:pPr marL="571500" indent="-571500" algn="l">
              <a:buFont typeface="Arial" charset="0"/>
              <a:buChar char="•"/>
            </a:pPr>
            <a:r>
              <a:rPr lang="en-US" sz="3600" dirty="0" smtClean="0">
                <a:ln>
                  <a:solidFill>
                    <a:srgbClr val="EE039C"/>
                  </a:solidFill>
                </a:ln>
                <a:solidFill>
                  <a:srgbClr val="662B59"/>
                </a:solidFill>
                <a:latin typeface="+mj-lt"/>
                <a:cs typeface="Helvetica Neue Medium"/>
              </a:rPr>
              <a:t>Debates</a:t>
            </a:r>
          </a:p>
          <a:p>
            <a:pPr marL="571500" indent="-571500" algn="l">
              <a:buFont typeface="Arial" charset="0"/>
              <a:buChar char="•"/>
            </a:pPr>
            <a:r>
              <a:rPr lang="en-US" sz="3600" dirty="0" smtClean="0">
                <a:ln>
                  <a:solidFill>
                    <a:srgbClr val="EE039C"/>
                  </a:solidFill>
                </a:ln>
                <a:solidFill>
                  <a:srgbClr val="662B59"/>
                </a:solidFill>
                <a:latin typeface="+mj-lt"/>
                <a:cs typeface="Helvetica Neue Medium"/>
              </a:rPr>
              <a:t>Role Plays,  Simulations</a:t>
            </a:r>
          </a:p>
          <a:p>
            <a:pPr marL="571500" indent="-571500" algn="l">
              <a:buFont typeface="Arial" charset="0"/>
              <a:buChar char="•"/>
            </a:pPr>
            <a:r>
              <a:rPr lang="en-US" sz="3600" dirty="0" smtClean="0">
                <a:ln>
                  <a:solidFill>
                    <a:srgbClr val="EE039C"/>
                  </a:solidFill>
                </a:ln>
                <a:solidFill>
                  <a:srgbClr val="662B59"/>
                </a:solidFill>
                <a:latin typeface="+mj-lt"/>
                <a:cs typeface="Helvetica Neue Medium"/>
              </a:rPr>
              <a:t>Student-led Online Seminars (SOS)</a:t>
            </a:r>
          </a:p>
          <a:p>
            <a:pPr algn="l"/>
            <a:r>
              <a:rPr lang="en-US" sz="3600" dirty="0" smtClean="0">
                <a:ln>
                  <a:solidFill>
                    <a:srgbClr val="EE039C"/>
                  </a:solidFill>
                </a:ln>
                <a:solidFill>
                  <a:srgbClr val="662B59"/>
                </a:solidFill>
                <a:latin typeface="+mj-lt"/>
                <a:cs typeface="Helvetica Neue Medium"/>
              </a:rPr>
              <a:t> </a:t>
            </a:r>
            <a:r>
              <a:rPr lang="en-US" sz="3600" dirty="0" smtClean="0">
                <a:ln>
                  <a:solidFill>
                    <a:srgbClr val="EE039C"/>
                  </a:solidFill>
                </a:ln>
                <a:solidFill>
                  <a:srgbClr val="662B59"/>
                </a:solidFill>
                <a:latin typeface="+mj-lt"/>
                <a:cs typeface="Helvetica Neue Medium"/>
              </a:rPr>
              <a:t> + </a:t>
            </a:r>
            <a:r>
              <a:rPr lang="en-US" sz="2800" dirty="0" smtClean="0">
                <a:ln>
                  <a:solidFill>
                    <a:srgbClr val="EE039C"/>
                  </a:solidFill>
                </a:ln>
                <a:solidFill>
                  <a:srgbClr val="662B59"/>
                </a:solidFill>
                <a:latin typeface="+mj-lt"/>
                <a:cs typeface="Helvetica Neue Medium"/>
              </a:rPr>
              <a:t>Employ</a:t>
            </a:r>
          </a:p>
          <a:p>
            <a:pPr algn="l"/>
            <a:r>
              <a:rPr lang="en-US" sz="3600" dirty="0" smtClean="0">
                <a:ln>
                  <a:solidFill>
                    <a:srgbClr val="EE039C"/>
                  </a:solidFill>
                </a:ln>
                <a:solidFill>
                  <a:srgbClr val="662B59"/>
                </a:solidFill>
                <a:latin typeface="+mj-lt"/>
                <a:cs typeface="Helvetica Neue Medium"/>
              </a:rPr>
              <a:t>AI tools such as AR, Mobile, VR, Gamification</a:t>
            </a:r>
            <a:endParaRPr lang="en-US" sz="3600" dirty="0" smtClean="0">
              <a:ln>
                <a:solidFill>
                  <a:srgbClr val="EE039C"/>
                </a:solidFill>
              </a:ln>
              <a:solidFill>
                <a:srgbClr val="662B59"/>
              </a:solidFill>
              <a:latin typeface="+mj-lt"/>
              <a:cs typeface="Helvetica Neue Medium"/>
            </a:endParaRPr>
          </a:p>
          <a:p>
            <a:pPr algn="l"/>
            <a:r>
              <a:rPr lang="en-US" sz="3600" dirty="0" smtClean="0">
                <a:ln>
                  <a:solidFill>
                    <a:srgbClr val="EE039C"/>
                  </a:solidFill>
                </a:ln>
                <a:solidFill>
                  <a:srgbClr val="662B59"/>
                </a:solidFill>
                <a:latin typeface="+mj-lt"/>
                <a:cs typeface="Helvetica Neue Medium"/>
              </a:rPr>
              <a:t>					</a:t>
            </a:r>
            <a:endParaRPr lang="en-US" sz="3600" dirty="0">
              <a:ln>
                <a:solidFill>
                  <a:srgbClr val="EE039C"/>
                </a:solidFill>
              </a:ln>
              <a:solidFill>
                <a:srgbClr val="662B59"/>
              </a:solidFill>
              <a:latin typeface="+mj-lt"/>
              <a:cs typeface="Helvetica Neue Medium"/>
            </a:endParaRPr>
          </a:p>
        </p:txBody>
      </p:sp>
    </p:spTree>
    <p:extLst>
      <p:ext uri="{BB962C8B-B14F-4D97-AF65-F5344CB8AC3E}">
        <p14:creationId xmlns:p14="http://schemas.microsoft.com/office/powerpoint/2010/main" val="15198738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42975" y="381000"/>
            <a:ext cx="8201025" cy="411163"/>
          </a:xfrm>
          <a:prstGeom prst="rect">
            <a:avLst/>
          </a:prstGeom>
        </p:spPr>
        <p:txBody>
          <a:bodyPr wrap="none" tIns="0" bIns="0">
            <a:noAutofit/>
          </a:bodyPr>
          <a:lstStyle/>
          <a:p>
            <a:pPr algn="l"/>
            <a:r>
              <a:rPr lang="en-US" dirty="0" smtClean="0">
                <a:ln>
                  <a:solidFill>
                    <a:srgbClr val="68007F"/>
                  </a:solidFill>
                </a:ln>
                <a:solidFill>
                  <a:srgbClr val="A64FBD"/>
                </a:solidFill>
                <a:cs typeface="Helvetica Neue Medium"/>
              </a:rPr>
              <a:t>SOS Student Roles: </a:t>
            </a:r>
            <a:br>
              <a:rPr lang="en-US" dirty="0" smtClean="0">
                <a:ln>
                  <a:solidFill>
                    <a:srgbClr val="68007F"/>
                  </a:solidFill>
                </a:ln>
                <a:solidFill>
                  <a:srgbClr val="A64FBD"/>
                </a:solidFill>
                <a:cs typeface="Helvetica Neue Medium"/>
              </a:rPr>
            </a:br>
            <a:r>
              <a:rPr lang="en-US" dirty="0">
                <a:ln>
                  <a:solidFill>
                    <a:srgbClr val="68007F"/>
                  </a:solidFill>
                </a:ln>
                <a:solidFill>
                  <a:srgbClr val="A64FBD"/>
                </a:solidFill>
                <a:cs typeface="Helvetica Neue Medium"/>
              </a:rPr>
              <a:t/>
            </a:r>
            <a:br>
              <a:rPr lang="en-US" dirty="0">
                <a:ln>
                  <a:solidFill>
                    <a:srgbClr val="68007F"/>
                  </a:solidFill>
                </a:ln>
                <a:solidFill>
                  <a:srgbClr val="A64FBD"/>
                </a:solidFill>
                <a:cs typeface="Helvetica Neue Medium"/>
              </a:rPr>
            </a:br>
            <a:r>
              <a:rPr lang="en-US" dirty="0" smtClean="0">
                <a:ln>
                  <a:solidFill>
                    <a:srgbClr val="68007F"/>
                  </a:solidFill>
                </a:ln>
                <a:solidFill>
                  <a:srgbClr val="A64FBD"/>
                </a:solidFill>
                <a:cs typeface="Helvetica Neue Medium"/>
              </a:rPr>
              <a:t>1. Team </a:t>
            </a:r>
            <a:r>
              <a:rPr lang="en-US" dirty="0" smtClean="0">
                <a:ln>
                  <a:solidFill>
                    <a:srgbClr val="68007F"/>
                  </a:solidFill>
                </a:ln>
                <a:solidFill>
                  <a:srgbClr val="A64FBD"/>
                </a:solidFill>
                <a:cs typeface="Helvetica Neue Medium"/>
              </a:rPr>
              <a:t>Moderate an Online Seminar: </a:t>
            </a:r>
            <a:br>
              <a:rPr lang="en-US" dirty="0" smtClean="0">
                <a:ln>
                  <a:solidFill>
                    <a:srgbClr val="68007F"/>
                  </a:solidFill>
                </a:ln>
                <a:solidFill>
                  <a:srgbClr val="A64FBD"/>
                </a:solidFill>
                <a:cs typeface="Helvetica Neue Medium"/>
              </a:rPr>
            </a:br>
            <a:r>
              <a:rPr lang="en-US" dirty="0">
                <a:ln>
                  <a:solidFill>
                    <a:srgbClr val="68007F"/>
                  </a:solidFill>
                </a:ln>
                <a:solidFill>
                  <a:srgbClr val="A64FBD"/>
                </a:solidFill>
                <a:cs typeface="Helvetica Neue Medium"/>
              </a:rPr>
              <a:t>	</a:t>
            </a:r>
            <a:r>
              <a:rPr lang="en-US" dirty="0" smtClean="0">
                <a:ln>
                  <a:solidFill>
                    <a:srgbClr val="68007F"/>
                  </a:solidFill>
                </a:ln>
                <a:solidFill>
                  <a:srgbClr val="A64FBD"/>
                </a:solidFill>
                <a:cs typeface="Helvetica Neue Medium"/>
              </a:rPr>
              <a:t>	</a:t>
            </a:r>
            <a:r>
              <a:rPr lang="en-US" dirty="0" smtClean="0">
                <a:ln>
                  <a:solidFill>
                    <a:srgbClr val="68007F"/>
                  </a:solidFill>
                </a:ln>
                <a:solidFill>
                  <a:srgbClr val="A64FBD"/>
                </a:solidFill>
                <a:cs typeface="Helvetica Neue Medium"/>
              </a:rPr>
              <a:t>1 week</a:t>
            </a:r>
            <a:br>
              <a:rPr lang="en-US" dirty="0" smtClean="0">
                <a:ln>
                  <a:solidFill>
                    <a:srgbClr val="68007F"/>
                  </a:solidFill>
                </a:ln>
                <a:solidFill>
                  <a:srgbClr val="A64FBD"/>
                </a:solidFill>
                <a:cs typeface="Helvetica Neue Medium"/>
              </a:rPr>
            </a:br>
            <a:r>
              <a:rPr lang="en-US" dirty="0">
                <a:ln>
                  <a:solidFill>
                    <a:srgbClr val="68007F"/>
                  </a:solidFill>
                </a:ln>
                <a:solidFill>
                  <a:srgbClr val="A64FBD"/>
                </a:solidFill>
                <a:cs typeface="Helvetica Neue Medium"/>
              </a:rPr>
              <a:t/>
            </a:r>
            <a:br>
              <a:rPr lang="en-US" dirty="0">
                <a:ln>
                  <a:solidFill>
                    <a:srgbClr val="68007F"/>
                  </a:solidFill>
                </a:ln>
                <a:solidFill>
                  <a:srgbClr val="A64FBD"/>
                </a:solidFill>
                <a:cs typeface="Helvetica Neue Medium"/>
              </a:rPr>
            </a:br>
            <a:r>
              <a:rPr lang="en-US" dirty="0" smtClean="0">
                <a:ln>
                  <a:solidFill>
                    <a:srgbClr val="68007F"/>
                  </a:solidFill>
                </a:ln>
                <a:solidFill>
                  <a:srgbClr val="A64FBD"/>
                </a:solidFill>
                <a:cs typeface="Helvetica Neue Medium"/>
              </a:rPr>
              <a:t>2. Discussant in an Online Seminar</a:t>
            </a:r>
            <a:br>
              <a:rPr lang="en-US" dirty="0" smtClean="0">
                <a:ln>
                  <a:solidFill>
                    <a:srgbClr val="68007F"/>
                  </a:solidFill>
                </a:ln>
                <a:solidFill>
                  <a:srgbClr val="A64FBD"/>
                </a:solidFill>
                <a:cs typeface="Helvetica Neue Medium"/>
              </a:rPr>
            </a:br>
            <a:r>
              <a:rPr lang="en-US" dirty="0">
                <a:ln>
                  <a:solidFill>
                    <a:srgbClr val="68007F"/>
                  </a:solidFill>
                </a:ln>
                <a:solidFill>
                  <a:srgbClr val="A64FBD"/>
                </a:solidFill>
                <a:cs typeface="Helvetica Neue Medium"/>
              </a:rPr>
              <a:t>	</a:t>
            </a:r>
            <a:r>
              <a:rPr lang="en-US" dirty="0" smtClean="0">
                <a:ln>
                  <a:solidFill>
                    <a:srgbClr val="68007F"/>
                  </a:solidFill>
                </a:ln>
                <a:solidFill>
                  <a:srgbClr val="A64FBD"/>
                </a:solidFill>
                <a:cs typeface="Helvetica Neue Medium"/>
              </a:rPr>
              <a:t>	3 weeks</a:t>
            </a:r>
            <a:br>
              <a:rPr lang="en-US" dirty="0" smtClean="0">
                <a:ln>
                  <a:solidFill>
                    <a:srgbClr val="68007F"/>
                  </a:solidFill>
                </a:ln>
                <a:solidFill>
                  <a:srgbClr val="A64FBD"/>
                </a:solidFill>
                <a:cs typeface="Helvetica Neue Medium"/>
              </a:rPr>
            </a:br>
            <a:r>
              <a:rPr lang="en-US" dirty="0">
                <a:ln>
                  <a:solidFill>
                    <a:srgbClr val="68007F"/>
                  </a:solidFill>
                </a:ln>
                <a:solidFill>
                  <a:srgbClr val="A64FBD"/>
                </a:solidFill>
                <a:cs typeface="Helvetica Neue Medium"/>
              </a:rPr>
              <a:t>	</a:t>
            </a:r>
            <a:r>
              <a:rPr lang="en-US" dirty="0" smtClean="0">
                <a:ln>
                  <a:solidFill>
                    <a:srgbClr val="68007F"/>
                  </a:solidFill>
                </a:ln>
                <a:solidFill>
                  <a:srgbClr val="A64FBD"/>
                </a:solidFill>
                <a:cs typeface="Helvetica Neue Medium"/>
              </a:rPr>
              <a:t>	 </a:t>
            </a:r>
            <a:endParaRPr lang="en-US" dirty="0">
              <a:ln>
                <a:solidFill>
                  <a:srgbClr val="68007F"/>
                </a:solidFill>
              </a:ln>
              <a:solidFill>
                <a:srgbClr val="A64FBD"/>
              </a:solidFill>
              <a:cs typeface="Helvetica Neue Medium"/>
            </a:endParaRPr>
          </a:p>
        </p:txBody>
      </p:sp>
    </p:spTree>
    <p:extLst>
      <p:ext uri="{BB962C8B-B14F-4D97-AF65-F5344CB8AC3E}">
        <p14:creationId xmlns:p14="http://schemas.microsoft.com/office/powerpoint/2010/main" val="1987206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89048" y="381000"/>
            <a:ext cx="7015101" cy="330200"/>
          </a:xfrm>
          <a:prstGeom prst="rect">
            <a:avLst/>
          </a:prstGeom>
        </p:spPr>
        <p:txBody>
          <a:bodyPr wrap="none" lIns="0" tIns="0" rIns="0" bIns="0">
            <a:noAutofit/>
          </a:bodyPr>
          <a:lstStyle/>
          <a:p>
            <a:pPr algn="l"/>
            <a:r>
              <a:rPr lang="en-US" dirty="0" smtClean="0">
                <a:ln>
                  <a:solidFill>
                    <a:srgbClr val="68007F"/>
                  </a:solidFill>
                </a:ln>
                <a:solidFill>
                  <a:srgbClr val="A64FBD"/>
                </a:solidFill>
                <a:cs typeface="Helvetica Neue Medium"/>
              </a:rPr>
              <a:t>SOS:  Student </a:t>
            </a:r>
            <a:r>
              <a:rPr lang="en-US" dirty="0" smtClean="0">
                <a:ln>
                  <a:solidFill>
                    <a:srgbClr val="68007F"/>
                  </a:solidFill>
                </a:ln>
                <a:solidFill>
                  <a:srgbClr val="A64FBD"/>
                </a:solidFill>
                <a:cs typeface="Helvetica Neue Medium"/>
              </a:rPr>
              <a:t>Moderator Team: </a:t>
            </a:r>
            <a:br>
              <a:rPr lang="en-US" dirty="0" smtClean="0">
                <a:ln>
                  <a:solidFill>
                    <a:srgbClr val="68007F"/>
                  </a:solidFill>
                </a:ln>
                <a:solidFill>
                  <a:srgbClr val="A64FBD"/>
                </a:solidFill>
                <a:cs typeface="Helvetica Neue Medium"/>
              </a:rPr>
            </a:br>
            <a:r>
              <a:rPr lang="en-US" dirty="0" smtClean="0">
                <a:ln>
                  <a:solidFill>
                    <a:srgbClr val="68007F"/>
                  </a:solidFill>
                </a:ln>
                <a:solidFill>
                  <a:srgbClr val="A64FBD"/>
                </a:solidFill>
                <a:cs typeface="Helvetica Neue Medium"/>
              </a:rPr>
              <a:t>		1 week Seminar</a:t>
            </a:r>
            <a:endParaRPr lang="en-US" dirty="0">
              <a:ln>
                <a:solidFill>
                  <a:srgbClr val="68007F"/>
                </a:solidFill>
              </a:ln>
              <a:solidFill>
                <a:srgbClr val="A64FBD"/>
              </a:solidFill>
              <a:cs typeface="Helvetica Neue Medium"/>
            </a:endParaRPr>
          </a:p>
        </p:txBody>
      </p:sp>
      <p:sp>
        <p:nvSpPr>
          <p:cNvPr id="10" name="TextBox 9"/>
          <p:cNvSpPr txBox="1"/>
          <p:nvPr/>
        </p:nvSpPr>
        <p:spPr>
          <a:xfrm>
            <a:off x="3197780" y="1614266"/>
            <a:ext cx="5270061" cy="1200329"/>
          </a:xfrm>
          <a:prstGeom prst="rect">
            <a:avLst/>
          </a:prstGeom>
          <a:noFill/>
        </p:spPr>
        <p:txBody>
          <a:bodyPr wrap="square" rtlCol="0">
            <a:spAutoFit/>
          </a:bodyPr>
          <a:lstStyle/>
          <a:p>
            <a:pPr marL="285750" lvl="0" indent="-285750">
              <a:buClr>
                <a:srgbClr val="0F7AAB"/>
              </a:buClr>
              <a:buFont typeface="Arial"/>
              <a:buChar char="•"/>
            </a:pPr>
            <a:r>
              <a:rPr lang="en-US" dirty="0" smtClean="0">
                <a:latin typeface="Helvetica Neue Light"/>
                <a:cs typeface="Helvetica Neue Light"/>
              </a:rPr>
              <a:t>Present Seminar Topic that week</a:t>
            </a:r>
            <a:endParaRPr lang="en-US" dirty="0">
              <a:latin typeface="Helvetica Neue Light"/>
              <a:cs typeface="Helvetica Neue Light"/>
            </a:endParaRPr>
          </a:p>
          <a:p>
            <a:pPr marL="285750" lvl="0" indent="-285750">
              <a:buClr>
                <a:srgbClr val="0F7AAB"/>
              </a:buClr>
              <a:buFont typeface="Arial"/>
              <a:buChar char="•"/>
            </a:pPr>
            <a:r>
              <a:rPr lang="en-US" dirty="0" smtClean="0">
                <a:latin typeface="Helvetica Neue Light"/>
                <a:cs typeface="Helvetica Neue Light"/>
              </a:rPr>
              <a:t>Introduce Seminar </a:t>
            </a:r>
            <a:r>
              <a:rPr lang="en-US" dirty="0">
                <a:latin typeface="Helvetica Neue Light"/>
                <a:cs typeface="Helvetica Neue Light"/>
              </a:rPr>
              <a:t>Design &amp; Schedule</a:t>
            </a:r>
          </a:p>
          <a:p>
            <a:pPr marL="285750" lvl="0" indent="-285750">
              <a:buClr>
                <a:srgbClr val="0F7AAB"/>
              </a:buClr>
              <a:buFont typeface="Arial"/>
              <a:buChar char="•"/>
            </a:pPr>
            <a:r>
              <a:rPr lang="en-US" dirty="0">
                <a:latin typeface="Helvetica Neue Light"/>
                <a:cs typeface="Helvetica Neue Light"/>
              </a:rPr>
              <a:t>3 Discussion Questions</a:t>
            </a:r>
          </a:p>
          <a:p>
            <a:pPr marL="285750" lvl="0" indent="-285750">
              <a:buClr>
                <a:srgbClr val="0F7AAB"/>
              </a:buClr>
              <a:buFont typeface="Arial"/>
              <a:buChar char="•"/>
            </a:pPr>
            <a:r>
              <a:rPr lang="en-US" dirty="0">
                <a:latin typeface="Helvetica Neue Light"/>
                <a:cs typeface="Helvetica Neue Light"/>
              </a:rPr>
              <a:t>Readings</a:t>
            </a:r>
          </a:p>
        </p:txBody>
      </p:sp>
      <p:grpSp>
        <p:nvGrpSpPr>
          <p:cNvPr id="6" name="Group 5"/>
          <p:cNvGrpSpPr/>
          <p:nvPr/>
        </p:nvGrpSpPr>
        <p:grpSpPr>
          <a:xfrm>
            <a:off x="663575" y="1719713"/>
            <a:ext cx="2046598" cy="989432"/>
            <a:chOff x="663575" y="1719713"/>
            <a:chExt cx="2046598" cy="989432"/>
          </a:xfrm>
        </p:grpSpPr>
        <p:sp>
          <p:nvSpPr>
            <p:cNvPr id="14" name="Right Arrow Callout 13"/>
            <p:cNvSpPr/>
            <p:nvPr/>
          </p:nvSpPr>
          <p:spPr>
            <a:xfrm>
              <a:off x="663575" y="1719713"/>
              <a:ext cx="2046598" cy="989432"/>
            </a:xfrm>
            <a:prstGeom prst="rightArrowCallout">
              <a:avLst>
                <a:gd name="adj1" fmla="val 25000"/>
                <a:gd name="adj2" fmla="val 25000"/>
                <a:gd name="adj3" fmla="val 25000"/>
                <a:gd name="adj4" fmla="val 76976"/>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788710" y="1937430"/>
              <a:ext cx="1320464" cy="553998"/>
            </a:xfrm>
            <a:prstGeom prst="rect">
              <a:avLst/>
            </a:prstGeom>
            <a:noFill/>
          </p:spPr>
          <p:txBody>
            <a:bodyPr wrap="square" lIns="0" tIns="0" rIns="0" bIns="0">
              <a:spAutoFit/>
            </a:bodyPr>
            <a:lstStyle/>
            <a:p>
              <a:pPr lvl="0" algn="ctr"/>
              <a:r>
                <a:rPr lang="en-US" dirty="0" smtClean="0">
                  <a:solidFill>
                    <a:schemeClr val="bg1"/>
                  </a:solidFill>
                  <a:latin typeface="Helvetica"/>
                  <a:cs typeface="Helvetica"/>
                </a:rPr>
                <a:t>Presentation 10%</a:t>
              </a:r>
              <a:endParaRPr lang="en-US" dirty="0">
                <a:solidFill>
                  <a:schemeClr val="bg1"/>
                </a:solidFill>
                <a:latin typeface="Helvetica"/>
                <a:cs typeface="Helvetica"/>
              </a:endParaRPr>
            </a:p>
          </p:txBody>
        </p:sp>
      </p:grpSp>
      <p:sp>
        <p:nvSpPr>
          <p:cNvPr id="11" name="TextBox 10"/>
          <p:cNvSpPr txBox="1"/>
          <p:nvPr/>
        </p:nvSpPr>
        <p:spPr>
          <a:xfrm>
            <a:off x="3197780" y="3386905"/>
            <a:ext cx="5270061" cy="646331"/>
          </a:xfrm>
          <a:prstGeom prst="rect">
            <a:avLst/>
          </a:prstGeom>
          <a:noFill/>
        </p:spPr>
        <p:txBody>
          <a:bodyPr wrap="square" rtlCol="0">
            <a:spAutoFit/>
          </a:bodyPr>
          <a:lstStyle/>
          <a:p>
            <a:pPr marL="285750" lvl="0" indent="-285750">
              <a:buClr>
                <a:srgbClr val="D6556C"/>
              </a:buClr>
              <a:buFont typeface="Arial"/>
              <a:buChar char="•"/>
            </a:pPr>
            <a:r>
              <a:rPr lang="en-US" dirty="0">
                <a:latin typeface="Helvetica Neue Light"/>
                <a:cs typeface="Helvetica Neue Light"/>
              </a:rPr>
              <a:t>Facilitate the </a:t>
            </a:r>
            <a:r>
              <a:rPr lang="en-US" dirty="0" smtClean="0">
                <a:latin typeface="Helvetica Neue Light"/>
                <a:cs typeface="Helvetica Neue Light"/>
              </a:rPr>
              <a:t>Quality </a:t>
            </a:r>
            <a:r>
              <a:rPr lang="en-US" dirty="0">
                <a:latin typeface="Helvetica Neue Light"/>
                <a:cs typeface="Helvetica Neue Light"/>
              </a:rPr>
              <a:t>of Discussion </a:t>
            </a:r>
          </a:p>
          <a:p>
            <a:pPr marL="285750" lvl="0" indent="-285750">
              <a:buClr>
                <a:srgbClr val="D6556C"/>
              </a:buClr>
              <a:buFont typeface="Arial"/>
              <a:buChar char="•"/>
            </a:pPr>
            <a:r>
              <a:rPr lang="en-US" dirty="0" smtClean="0">
                <a:latin typeface="Helvetica Neue Light"/>
                <a:cs typeface="Helvetica Neue Light"/>
              </a:rPr>
              <a:t>Facilitate Progress from IG-</a:t>
            </a:r>
            <a:r>
              <a:rPr lang="en-US" dirty="0">
                <a:latin typeface="Helvetica Neue Light"/>
                <a:cs typeface="Helvetica Neue Light"/>
                <a:sym typeface="Wingdings"/>
              </a:rPr>
              <a:t>IO</a:t>
            </a:r>
            <a:r>
              <a:rPr lang="en-US" dirty="0" smtClean="0">
                <a:latin typeface="Helvetica Neue Light"/>
                <a:cs typeface="Helvetica Neue Light"/>
                <a:sym typeface="Wingdings"/>
              </a:rPr>
              <a:t>-</a:t>
            </a:r>
            <a:r>
              <a:rPr lang="en-US" dirty="0">
                <a:latin typeface="Helvetica Neue Light"/>
                <a:cs typeface="Helvetica Neue Light"/>
                <a:sym typeface="Wingdings"/>
              </a:rPr>
              <a:t>IC</a:t>
            </a:r>
            <a:endParaRPr lang="en-US" dirty="0">
              <a:latin typeface="Helvetica Neue Light"/>
              <a:cs typeface="Helvetica Neue Light"/>
            </a:endParaRPr>
          </a:p>
        </p:txBody>
      </p:sp>
      <p:grpSp>
        <p:nvGrpSpPr>
          <p:cNvPr id="7" name="Group 6"/>
          <p:cNvGrpSpPr/>
          <p:nvPr/>
        </p:nvGrpSpPr>
        <p:grpSpPr>
          <a:xfrm>
            <a:off x="663575" y="3216838"/>
            <a:ext cx="2046598" cy="986463"/>
            <a:chOff x="663575" y="3216838"/>
            <a:chExt cx="2046598" cy="986463"/>
          </a:xfrm>
        </p:grpSpPr>
        <p:sp>
          <p:nvSpPr>
            <p:cNvPr id="17" name="Right Arrow Callout 16"/>
            <p:cNvSpPr/>
            <p:nvPr/>
          </p:nvSpPr>
          <p:spPr>
            <a:xfrm>
              <a:off x="663575" y="3216838"/>
              <a:ext cx="2046598" cy="986463"/>
            </a:xfrm>
            <a:prstGeom prst="rightArrowCallout">
              <a:avLst>
                <a:gd name="adj1" fmla="val 25000"/>
                <a:gd name="adj2" fmla="val 25000"/>
                <a:gd name="adj3" fmla="val 25000"/>
                <a:gd name="adj4" fmla="val 77166"/>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88709" y="3433070"/>
              <a:ext cx="1314729" cy="553998"/>
            </a:xfrm>
            <a:prstGeom prst="rect">
              <a:avLst/>
            </a:prstGeom>
            <a:ln>
              <a:noFill/>
            </a:ln>
          </p:spPr>
          <p:txBody>
            <a:bodyPr wrap="square" lIns="0" tIns="0" rIns="0" bIns="0">
              <a:spAutoFit/>
            </a:bodyPr>
            <a:lstStyle/>
            <a:p>
              <a:pPr lvl="0" algn="ctr"/>
              <a:r>
                <a:rPr lang="en-US" dirty="0" smtClean="0">
                  <a:solidFill>
                    <a:schemeClr val="bg1"/>
                  </a:solidFill>
                  <a:latin typeface="Helvetica"/>
                  <a:cs typeface="Helvetica"/>
                </a:rPr>
                <a:t>Facilitation </a:t>
              </a:r>
            </a:p>
            <a:p>
              <a:pPr lvl="0" algn="ctr"/>
              <a:r>
                <a:rPr lang="en-US" dirty="0" smtClean="0">
                  <a:solidFill>
                    <a:schemeClr val="bg1"/>
                  </a:solidFill>
                  <a:latin typeface="Helvetica"/>
                  <a:cs typeface="Helvetica"/>
                </a:rPr>
                <a:t>10%</a:t>
              </a:r>
              <a:endParaRPr lang="en-US" dirty="0">
                <a:solidFill>
                  <a:schemeClr val="bg1"/>
                </a:solidFill>
                <a:latin typeface="Helvetica"/>
                <a:cs typeface="Helvetica"/>
              </a:endParaRPr>
            </a:p>
          </p:txBody>
        </p:sp>
      </p:grpSp>
      <p:sp>
        <p:nvSpPr>
          <p:cNvPr id="12" name="TextBox 11"/>
          <p:cNvSpPr txBox="1"/>
          <p:nvPr/>
        </p:nvSpPr>
        <p:spPr>
          <a:xfrm>
            <a:off x="3196872" y="4605545"/>
            <a:ext cx="5262916" cy="1477328"/>
          </a:xfrm>
          <a:prstGeom prst="rect">
            <a:avLst/>
          </a:prstGeom>
          <a:noFill/>
        </p:spPr>
        <p:txBody>
          <a:bodyPr wrap="square" rtlCol="0">
            <a:spAutoFit/>
          </a:bodyPr>
          <a:lstStyle/>
          <a:p>
            <a:pPr marL="285750" lvl="0" indent="-285750">
              <a:buClr>
                <a:srgbClr val="21115C"/>
              </a:buClr>
              <a:buFont typeface="Arial"/>
              <a:buChar char="•"/>
            </a:pPr>
            <a:r>
              <a:rPr lang="en-US" dirty="0" smtClean="0">
                <a:latin typeface="Helvetica Neue Light"/>
                <a:cs typeface="Helvetica Neue Light"/>
              </a:rPr>
              <a:t>Lessons Learned:  In Retrospect</a:t>
            </a:r>
          </a:p>
          <a:p>
            <a:pPr marL="285750" lvl="0" indent="-285750">
              <a:buClr>
                <a:srgbClr val="21115C"/>
              </a:buClr>
              <a:buFont typeface="Arial"/>
              <a:buChar char="•"/>
            </a:pPr>
            <a:r>
              <a:rPr lang="en-US" dirty="0" smtClean="0">
                <a:latin typeface="Helvetica Neue Light"/>
                <a:cs typeface="Helvetica Neue Light"/>
              </a:rPr>
              <a:t>Assess </a:t>
            </a:r>
            <a:r>
              <a:rPr lang="en-US" dirty="0">
                <a:latin typeface="Helvetica Neue Light"/>
                <a:cs typeface="Helvetica Neue Light"/>
              </a:rPr>
              <a:t>Quality of User Participation</a:t>
            </a:r>
          </a:p>
          <a:p>
            <a:pPr marL="285750" lvl="0" indent="-285750">
              <a:buClr>
                <a:srgbClr val="21115C"/>
              </a:buClr>
              <a:buFont typeface="Arial"/>
              <a:buChar char="•"/>
            </a:pPr>
            <a:r>
              <a:rPr lang="en-US" dirty="0" smtClean="0">
                <a:latin typeface="Helvetica Neue Light"/>
                <a:cs typeface="Helvetica Neue Light"/>
              </a:rPr>
              <a:t>Analyze CHANGE Over </a:t>
            </a:r>
            <a:r>
              <a:rPr lang="en-US" dirty="0">
                <a:latin typeface="Helvetica Neue Light"/>
                <a:cs typeface="Helvetica Neue Light"/>
              </a:rPr>
              <a:t>TIME in type and level of participation</a:t>
            </a:r>
          </a:p>
          <a:p>
            <a:pPr marL="285750" lvl="0" indent="-285750">
              <a:buClr>
                <a:srgbClr val="21115C"/>
              </a:buClr>
              <a:buFont typeface="Arial"/>
              <a:buChar char="•"/>
            </a:pPr>
            <a:r>
              <a:rPr lang="en-US" dirty="0">
                <a:latin typeface="Helvetica Neue Light"/>
                <a:cs typeface="Helvetica Neue Light"/>
              </a:rPr>
              <a:t>Reflect on Design and Role as moderator</a:t>
            </a:r>
          </a:p>
        </p:txBody>
      </p:sp>
      <p:grpSp>
        <p:nvGrpSpPr>
          <p:cNvPr id="13" name="Group 12"/>
          <p:cNvGrpSpPr/>
          <p:nvPr/>
        </p:nvGrpSpPr>
        <p:grpSpPr>
          <a:xfrm>
            <a:off x="663577" y="4728987"/>
            <a:ext cx="2046597" cy="953440"/>
            <a:chOff x="663577" y="4728987"/>
            <a:chExt cx="2046597" cy="953440"/>
          </a:xfrm>
        </p:grpSpPr>
        <p:sp>
          <p:nvSpPr>
            <p:cNvPr id="20" name="Right Arrow Callout 19"/>
            <p:cNvSpPr/>
            <p:nvPr/>
          </p:nvSpPr>
          <p:spPr>
            <a:xfrm>
              <a:off x="663577" y="4728987"/>
              <a:ext cx="2046597" cy="953440"/>
            </a:xfrm>
            <a:prstGeom prst="rightArrowCallout">
              <a:avLst>
                <a:gd name="adj1" fmla="val 25000"/>
                <a:gd name="adj2" fmla="val 25000"/>
                <a:gd name="adj3" fmla="val 25000"/>
                <a:gd name="adj4" fmla="val 76612"/>
              </a:avLst>
            </a:prstGeom>
            <a:solidFill>
              <a:srgbClr val="2111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789049" y="4928708"/>
              <a:ext cx="1384995" cy="553998"/>
            </a:xfrm>
            <a:prstGeom prst="rect">
              <a:avLst/>
            </a:prstGeom>
            <a:ln>
              <a:noFill/>
            </a:ln>
          </p:spPr>
          <p:txBody>
            <a:bodyPr wrap="none" lIns="0" tIns="0" rIns="0" bIns="0">
              <a:spAutoFit/>
            </a:bodyPr>
            <a:lstStyle/>
            <a:p>
              <a:pPr lvl="0" algn="ctr"/>
              <a:r>
                <a:rPr lang="en-US" dirty="0" smtClean="0">
                  <a:solidFill>
                    <a:schemeClr val="bg1"/>
                  </a:solidFill>
                  <a:latin typeface="Helvetica"/>
                  <a:cs typeface="Helvetica"/>
                </a:rPr>
                <a:t>Discourse </a:t>
              </a:r>
            </a:p>
            <a:p>
              <a:pPr lvl="0" algn="ctr"/>
              <a:r>
                <a:rPr lang="en-US" dirty="0" smtClean="0">
                  <a:solidFill>
                    <a:schemeClr val="bg1"/>
                  </a:solidFill>
                  <a:latin typeface="Helvetica"/>
                  <a:cs typeface="Helvetica"/>
                </a:rPr>
                <a:t>Analysis 20%</a:t>
              </a:r>
              <a:endParaRPr lang="en-US" dirty="0">
                <a:solidFill>
                  <a:schemeClr val="bg1"/>
                </a:solidFill>
                <a:latin typeface="Helvetica"/>
                <a:cs typeface="Helvetica"/>
              </a:endParaRPr>
            </a:p>
          </p:txBody>
        </p:sp>
      </p:grpSp>
    </p:spTree>
    <p:extLst>
      <p:ext uri="{BB962C8B-B14F-4D97-AF65-F5344CB8AC3E}">
        <p14:creationId xmlns:p14="http://schemas.microsoft.com/office/powerpoint/2010/main" val="4188435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rgbClr val="68007F"/>
                  </a:solidFill>
                </a:ln>
                <a:solidFill>
                  <a:srgbClr val="7F3792"/>
                </a:solidFill>
              </a:rPr>
              <a:t>My Purpose Today</a:t>
            </a:r>
            <a:endParaRPr lang="en-US" dirty="0">
              <a:ln>
                <a:solidFill>
                  <a:srgbClr val="68007F"/>
                </a:solidFill>
              </a:ln>
              <a:solidFill>
                <a:srgbClr val="7F3792"/>
              </a:solidFill>
            </a:endParaRPr>
          </a:p>
        </p:txBody>
      </p:sp>
      <p:sp>
        <p:nvSpPr>
          <p:cNvPr id="3" name="Content Placeholder 2"/>
          <p:cNvSpPr>
            <a:spLocks noGrp="1"/>
          </p:cNvSpPr>
          <p:nvPr>
            <p:ph idx="1"/>
          </p:nvPr>
        </p:nvSpPr>
        <p:spPr/>
        <p:txBody>
          <a:bodyPr/>
          <a:lstStyle/>
          <a:p>
            <a:r>
              <a:rPr lang="en-US" dirty="0" smtClean="0"/>
              <a:t>Celebrate and review Human Civilization</a:t>
            </a:r>
          </a:p>
          <a:p>
            <a:r>
              <a:rPr lang="en-US" dirty="0" smtClean="0"/>
              <a:t>Celebrate the Role of Teaching and Learning</a:t>
            </a:r>
          </a:p>
          <a:p>
            <a:r>
              <a:rPr lang="en-US" dirty="0" smtClean="0"/>
              <a:t>Identify Challenges </a:t>
            </a:r>
            <a:r>
              <a:rPr lang="en-US" dirty="0"/>
              <a:t>A</a:t>
            </a:r>
            <a:r>
              <a:rPr lang="en-US" dirty="0" smtClean="0"/>
              <a:t>head</a:t>
            </a:r>
          </a:p>
          <a:p>
            <a:r>
              <a:rPr lang="en-US" dirty="0" smtClean="0"/>
              <a:t>Focus on the Role of Pedagogy &amp; Technology</a:t>
            </a:r>
          </a:p>
          <a:p>
            <a:r>
              <a:rPr lang="en-US" dirty="0" smtClean="0"/>
              <a:t>Consider Artificial Intelligence v Augmented Human Intelligence</a:t>
            </a:r>
          </a:p>
          <a:p>
            <a:r>
              <a:rPr lang="en-US" dirty="0" smtClean="0"/>
              <a:t>Next Steps?</a:t>
            </a:r>
          </a:p>
          <a:p>
            <a:endParaRPr lang="en-US" dirty="0"/>
          </a:p>
        </p:txBody>
      </p:sp>
    </p:spTree>
    <p:extLst>
      <p:ext uri="{BB962C8B-B14F-4D97-AF65-F5344CB8AC3E}">
        <p14:creationId xmlns:p14="http://schemas.microsoft.com/office/powerpoint/2010/main" val="381451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64881" y="381329"/>
            <a:ext cx="8359414" cy="410625"/>
          </a:xfrm>
          <a:prstGeom prst="rect">
            <a:avLst/>
          </a:prstGeom>
        </p:spPr>
        <p:txBody>
          <a:bodyPr wrap="none" tIns="0" bIns="0"/>
          <a:lstStyle>
            <a:lvl1pPr algn="ctr" defTabSz="457200" rtl="0" eaLnBrk="1" latinLnBrk="0" hangingPunct="1">
              <a:spcBef>
                <a:spcPct val="0"/>
              </a:spcBef>
              <a:buNone/>
              <a:defRPr sz="4400" kern="1200">
                <a:solidFill>
                  <a:schemeClr val="bg1"/>
                </a:solidFill>
                <a:latin typeface="Helvetica"/>
                <a:ea typeface="+mj-ea"/>
                <a:cs typeface="Helvetica"/>
              </a:defRPr>
            </a:lvl1pPr>
          </a:lstStyle>
          <a:p>
            <a:pPr algn="l"/>
            <a:r>
              <a:rPr lang="en-US" sz="3600" dirty="0" smtClean="0">
                <a:ln>
                  <a:solidFill>
                    <a:srgbClr val="68007F"/>
                  </a:solidFill>
                </a:ln>
                <a:solidFill>
                  <a:srgbClr val="A64FBD"/>
                </a:solidFill>
                <a:latin typeface="+mj-lt"/>
                <a:cs typeface="Helvetica Neue Medium"/>
              </a:rPr>
              <a:t>Student Role: Discussant in </a:t>
            </a:r>
          </a:p>
          <a:p>
            <a:pPr algn="l"/>
            <a:r>
              <a:rPr lang="en-US" sz="3600" dirty="0" smtClean="0">
                <a:ln>
                  <a:solidFill>
                    <a:srgbClr val="68007F"/>
                  </a:solidFill>
                </a:ln>
                <a:solidFill>
                  <a:srgbClr val="A64FBD"/>
                </a:solidFill>
                <a:latin typeface="+mj-lt"/>
                <a:cs typeface="Helvetica Neue Medium"/>
              </a:rPr>
              <a:t>			Seminar: 3 weeks</a:t>
            </a:r>
            <a:endParaRPr lang="en-US" sz="3600" dirty="0">
              <a:ln>
                <a:solidFill>
                  <a:srgbClr val="68007F"/>
                </a:solidFill>
              </a:ln>
              <a:solidFill>
                <a:srgbClr val="A64FBD"/>
              </a:solidFill>
              <a:latin typeface="+mj-lt"/>
              <a:cs typeface="Helvetica Neue Medium"/>
            </a:endParaRPr>
          </a:p>
        </p:txBody>
      </p:sp>
      <p:sp>
        <p:nvSpPr>
          <p:cNvPr id="8" name="TextBox 7"/>
          <p:cNvSpPr txBox="1"/>
          <p:nvPr/>
        </p:nvSpPr>
        <p:spPr>
          <a:xfrm>
            <a:off x="3197780" y="1614266"/>
            <a:ext cx="5270061" cy="1200329"/>
          </a:xfrm>
          <a:prstGeom prst="rect">
            <a:avLst/>
          </a:prstGeom>
          <a:noFill/>
        </p:spPr>
        <p:txBody>
          <a:bodyPr wrap="square" rtlCol="0">
            <a:spAutoFit/>
          </a:bodyPr>
          <a:lstStyle/>
          <a:p>
            <a:pPr marL="285750" lvl="0" indent="-285750">
              <a:buClr>
                <a:srgbClr val="0F7AAB"/>
              </a:buClr>
              <a:buFont typeface="Arial"/>
              <a:buChar char="•"/>
            </a:pPr>
            <a:r>
              <a:rPr lang="en-US" dirty="0" smtClean="0">
                <a:latin typeface="Helvetica Neue Light"/>
                <a:cs typeface="Helvetica Neue Light"/>
              </a:rPr>
              <a:t>Log in daily</a:t>
            </a:r>
            <a:endParaRPr lang="en-US" dirty="0">
              <a:latin typeface="Helvetica Neue Light"/>
              <a:cs typeface="Helvetica Neue Light"/>
            </a:endParaRPr>
          </a:p>
          <a:p>
            <a:pPr marL="285750" lvl="0" indent="-285750">
              <a:buClr>
                <a:srgbClr val="0F7AAB"/>
              </a:buClr>
              <a:buFont typeface="Arial"/>
              <a:buChar char="•"/>
            </a:pPr>
            <a:r>
              <a:rPr lang="en-US" dirty="0" smtClean="0">
                <a:latin typeface="Helvetica Neue Light"/>
                <a:cs typeface="Helvetica Neue Light"/>
              </a:rPr>
              <a:t>Do readings</a:t>
            </a:r>
            <a:endParaRPr lang="en-US" dirty="0">
              <a:latin typeface="Helvetica Neue Light"/>
              <a:cs typeface="Helvetica Neue Light"/>
            </a:endParaRPr>
          </a:p>
          <a:p>
            <a:pPr marL="285750" lvl="0" indent="-285750">
              <a:buClr>
                <a:srgbClr val="0F7AAB"/>
              </a:buClr>
              <a:buFont typeface="Arial"/>
              <a:buChar char="•"/>
            </a:pPr>
            <a:r>
              <a:rPr lang="en-US" dirty="0" smtClean="0">
                <a:latin typeface="Helvetica Neue Light"/>
                <a:cs typeface="Helvetica Neue Light"/>
              </a:rPr>
              <a:t>Post minimum 8 messages to reply to 3 DQs</a:t>
            </a:r>
            <a:endParaRPr lang="en-US" dirty="0">
              <a:latin typeface="Helvetica Neue Light"/>
              <a:cs typeface="Helvetica Neue Light"/>
            </a:endParaRPr>
          </a:p>
          <a:p>
            <a:pPr marL="285750" lvl="0" indent="-285750">
              <a:buClr>
                <a:srgbClr val="0F7AAB"/>
              </a:buClr>
              <a:buFont typeface="Arial"/>
              <a:buChar char="•"/>
            </a:pPr>
            <a:r>
              <a:rPr lang="en-US" dirty="0" smtClean="0">
                <a:latin typeface="Helvetica Neue Light"/>
                <a:cs typeface="Helvetica Neue Light"/>
              </a:rPr>
              <a:t>Reply to others</a:t>
            </a:r>
            <a:endParaRPr lang="en-US" dirty="0">
              <a:latin typeface="Helvetica Neue Light"/>
              <a:cs typeface="Helvetica Neue Light"/>
            </a:endParaRPr>
          </a:p>
        </p:txBody>
      </p:sp>
      <p:grpSp>
        <p:nvGrpSpPr>
          <p:cNvPr id="3" name="Group 2"/>
          <p:cNvGrpSpPr/>
          <p:nvPr/>
        </p:nvGrpSpPr>
        <p:grpSpPr>
          <a:xfrm>
            <a:off x="663575" y="1764490"/>
            <a:ext cx="2046598" cy="899880"/>
            <a:chOff x="663575" y="1719712"/>
            <a:chExt cx="2046598" cy="899880"/>
          </a:xfrm>
        </p:grpSpPr>
        <p:sp>
          <p:nvSpPr>
            <p:cNvPr id="10" name="Right Arrow Callout 9"/>
            <p:cNvSpPr/>
            <p:nvPr/>
          </p:nvSpPr>
          <p:spPr>
            <a:xfrm>
              <a:off x="663575" y="1719712"/>
              <a:ext cx="2046598" cy="899880"/>
            </a:xfrm>
            <a:prstGeom prst="rightArrowCallout">
              <a:avLst>
                <a:gd name="adj1" fmla="val 25000"/>
                <a:gd name="adj2" fmla="val 25000"/>
                <a:gd name="adj3" fmla="val 25000"/>
                <a:gd name="adj4" fmla="val 7697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88710" y="2031153"/>
              <a:ext cx="1385672" cy="276999"/>
            </a:xfrm>
            <a:prstGeom prst="rect">
              <a:avLst/>
            </a:prstGeom>
            <a:noFill/>
          </p:spPr>
          <p:txBody>
            <a:bodyPr wrap="square" lIns="0" tIns="0" rIns="0" bIns="0">
              <a:spAutoFit/>
            </a:bodyPr>
            <a:lstStyle/>
            <a:p>
              <a:pPr lvl="0" algn="ctr"/>
              <a:r>
                <a:rPr lang="en-US" dirty="0" smtClean="0">
                  <a:solidFill>
                    <a:schemeClr val="bg1"/>
                  </a:solidFill>
                  <a:latin typeface="Helvetica"/>
                  <a:cs typeface="Helvetica"/>
                </a:rPr>
                <a:t>Collaborate</a:t>
              </a:r>
              <a:endParaRPr lang="en-US" dirty="0">
                <a:solidFill>
                  <a:schemeClr val="bg1"/>
                </a:solidFill>
                <a:latin typeface="Helvetica"/>
                <a:cs typeface="Helvetica"/>
              </a:endParaRPr>
            </a:p>
          </p:txBody>
        </p:sp>
      </p:grpSp>
      <p:sp>
        <p:nvSpPr>
          <p:cNvPr id="12" name="TextBox 11"/>
          <p:cNvSpPr txBox="1"/>
          <p:nvPr/>
        </p:nvSpPr>
        <p:spPr>
          <a:xfrm>
            <a:off x="3197780" y="3301871"/>
            <a:ext cx="5270061" cy="923330"/>
          </a:xfrm>
          <a:prstGeom prst="rect">
            <a:avLst/>
          </a:prstGeom>
          <a:noFill/>
        </p:spPr>
        <p:txBody>
          <a:bodyPr wrap="square" rtlCol="0">
            <a:spAutoFit/>
          </a:bodyPr>
          <a:lstStyle/>
          <a:p>
            <a:pPr marL="285750" lvl="0" indent="-285750">
              <a:buClr>
                <a:srgbClr val="D6556C"/>
              </a:buClr>
              <a:buFont typeface="Arial"/>
              <a:buChar char="•"/>
            </a:pPr>
            <a:r>
              <a:rPr lang="en-US" dirty="0" smtClean="0">
                <a:latin typeface="Helvetica Neue Light"/>
                <a:cs typeface="Helvetica Neue Light"/>
              </a:rPr>
              <a:t>Contribute new ideas, resources</a:t>
            </a:r>
            <a:endParaRPr lang="en-US" dirty="0">
              <a:latin typeface="Helvetica Neue Light"/>
              <a:cs typeface="Helvetica Neue Light"/>
            </a:endParaRPr>
          </a:p>
          <a:p>
            <a:pPr marL="285750" lvl="0" indent="-285750">
              <a:buClr>
                <a:srgbClr val="D6556C"/>
              </a:buClr>
              <a:buFont typeface="Arial"/>
              <a:buChar char="•"/>
            </a:pPr>
            <a:r>
              <a:rPr lang="en-US" dirty="0" smtClean="0">
                <a:latin typeface="Helvetica Neue Light"/>
                <a:cs typeface="Helvetica Neue Light"/>
              </a:rPr>
              <a:t>Provide reasons/evidence to agree/disagree</a:t>
            </a:r>
          </a:p>
          <a:p>
            <a:pPr marL="285750" lvl="0" indent="-285750">
              <a:buClr>
                <a:srgbClr val="D6556C"/>
              </a:buClr>
              <a:buFont typeface="Arial"/>
              <a:buChar char="•"/>
            </a:pPr>
            <a:r>
              <a:rPr lang="en-US" dirty="0" smtClean="0">
                <a:latin typeface="Helvetica Neue Light"/>
                <a:cs typeface="Helvetica Neue Light"/>
              </a:rPr>
              <a:t>Advance from IG-</a:t>
            </a:r>
            <a:r>
              <a:rPr lang="en-US" dirty="0" smtClean="0">
                <a:latin typeface="Helvetica Neue Light"/>
                <a:cs typeface="Helvetica Neue Light"/>
                <a:sym typeface="Wingdings"/>
              </a:rPr>
              <a:t></a:t>
            </a:r>
            <a:r>
              <a:rPr lang="en-US" dirty="0" smtClean="0">
                <a:latin typeface="Helvetica Neue Light"/>
                <a:cs typeface="Helvetica Neue Light"/>
              </a:rPr>
              <a:t>IO-</a:t>
            </a:r>
            <a:r>
              <a:rPr lang="en-US" dirty="0" smtClean="0">
                <a:latin typeface="Helvetica Neue Light"/>
                <a:cs typeface="Helvetica Neue Light"/>
                <a:sym typeface="Wingdings"/>
              </a:rPr>
              <a:t>IC</a:t>
            </a:r>
            <a:endParaRPr lang="en-US" dirty="0">
              <a:latin typeface="Helvetica Neue Light"/>
              <a:cs typeface="Helvetica Neue Light"/>
            </a:endParaRPr>
          </a:p>
        </p:txBody>
      </p:sp>
      <p:grpSp>
        <p:nvGrpSpPr>
          <p:cNvPr id="13" name="Group 12"/>
          <p:cNvGrpSpPr/>
          <p:nvPr/>
        </p:nvGrpSpPr>
        <p:grpSpPr>
          <a:xfrm>
            <a:off x="663575" y="3270305"/>
            <a:ext cx="2046598" cy="986463"/>
            <a:chOff x="663575" y="3216838"/>
            <a:chExt cx="2046598" cy="986463"/>
          </a:xfrm>
        </p:grpSpPr>
        <p:sp>
          <p:nvSpPr>
            <p:cNvPr id="14" name="Right Arrow Callout 13"/>
            <p:cNvSpPr/>
            <p:nvPr/>
          </p:nvSpPr>
          <p:spPr>
            <a:xfrm>
              <a:off x="663575" y="3216838"/>
              <a:ext cx="2046598" cy="986463"/>
            </a:xfrm>
            <a:prstGeom prst="rightArrowCallout">
              <a:avLst>
                <a:gd name="adj1" fmla="val 25000"/>
                <a:gd name="adj2" fmla="val 25000"/>
                <a:gd name="adj3" fmla="val 25000"/>
                <a:gd name="adj4" fmla="val 7716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788709" y="3433070"/>
              <a:ext cx="1314729" cy="553998"/>
            </a:xfrm>
            <a:prstGeom prst="rect">
              <a:avLst/>
            </a:prstGeom>
            <a:ln>
              <a:noFill/>
            </a:ln>
          </p:spPr>
          <p:txBody>
            <a:bodyPr wrap="square" lIns="0" tIns="0" rIns="0" bIns="0">
              <a:spAutoFit/>
            </a:bodyPr>
            <a:lstStyle/>
            <a:p>
              <a:pPr lvl="0" algn="ctr"/>
              <a:r>
                <a:rPr lang="en-US" dirty="0" smtClean="0">
                  <a:solidFill>
                    <a:schemeClr val="bg1"/>
                  </a:solidFill>
                  <a:latin typeface="Helvetica"/>
                  <a:cs typeface="Helvetica"/>
                </a:rPr>
                <a:t>Build</a:t>
              </a:r>
            </a:p>
            <a:p>
              <a:pPr lvl="0" algn="ctr"/>
              <a:r>
                <a:rPr lang="en-US" dirty="0" smtClean="0">
                  <a:solidFill>
                    <a:schemeClr val="bg1"/>
                  </a:solidFill>
                  <a:latin typeface="Helvetica"/>
                  <a:cs typeface="Helvetica"/>
                </a:rPr>
                <a:t>Knowledge</a:t>
              </a:r>
            </a:p>
          </p:txBody>
        </p:sp>
      </p:grpSp>
    </p:spTree>
    <p:extLst>
      <p:ext uri="{BB962C8B-B14F-4D97-AF65-F5344CB8AC3E}">
        <p14:creationId xmlns:p14="http://schemas.microsoft.com/office/powerpoint/2010/main" val="34214779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49203" y="381329"/>
            <a:ext cx="8359414" cy="410625"/>
          </a:xfrm>
          <a:prstGeom prst="rect">
            <a:avLst/>
          </a:prstGeom>
        </p:spPr>
        <p:txBody>
          <a:bodyPr wrap="none" tIns="0" bIns="0"/>
          <a:lstStyle>
            <a:lvl1pPr algn="ctr" defTabSz="457200" rtl="0" eaLnBrk="1" latinLnBrk="0" hangingPunct="1">
              <a:spcBef>
                <a:spcPct val="0"/>
              </a:spcBef>
              <a:buNone/>
              <a:defRPr sz="4400" kern="1200">
                <a:solidFill>
                  <a:schemeClr val="bg1"/>
                </a:solidFill>
                <a:latin typeface="Helvetica"/>
                <a:ea typeface="+mj-ea"/>
                <a:cs typeface="Helvetica"/>
              </a:defRPr>
            </a:lvl1pPr>
          </a:lstStyle>
          <a:p>
            <a:pPr algn="l"/>
            <a:r>
              <a:rPr lang="en-US" sz="3600" dirty="0" smtClean="0">
                <a:ln>
                  <a:solidFill>
                    <a:srgbClr val="68007F"/>
                  </a:solidFill>
                </a:ln>
                <a:solidFill>
                  <a:srgbClr val="A64FBD"/>
                </a:solidFill>
                <a:latin typeface="+mj-lt"/>
                <a:cs typeface="Helvetica Neue Medium"/>
              </a:rPr>
              <a:t>MAKING LEARNING VISIBLE </a:t>
            </a:r>
          </a:p>
          <a:p>
            <a:pPr algn="l"/>
            <a:r>
              <a:rPr lang="en-US" sz="3600" dirty="0" smtClean="0">
                <a:ln>
                  <a:solidFill>
                    <a:srgbClr val="68007F"/>
                  </a:solidFill>
                </a:ln>
                <a:solidFill>
                  <a:srgbClr val="A64FBD"/>
                </a:solidFill>
                <a:latin typeface="+mj-lt"/>
                <a:cs typeface="Helvetica Neue Medium"/>
              </a:rPr>
              <a:t>			(Discourse Analysis):</a:t>
            </a:r>
            <a:endParaRPr lang="en-US" sz="3600" dirty="0">
              <a:ln>
                <a:solidFill>
                  <a:srgbClr val="68007F"/>
                </a:solidFill>
              </a:ln>
              <a:solidFill>
                <a:srgbClr val="A64FBD"/>
              </a:solidFill>
              <a:latin typeface="+mj-lt"/>
              <a:cs typeface="Helvetica Neue Medium"/>
            </a:endParaRPr>
          </a:p>
        </p:txBody>
      </p:sp>
      <p:sp>
        <p:nvSpPr>
          <p:cNvPr id="6" name="TextBox 5"/>
          <p:cNvSpPr txBox="1"/>
          <p:nvPr/>
        </p:nvSpPr>
        <p:spPr>
          <a:xfrm>
            <a:off x="675144" y="1546226"/>
            <a:ext cx="7807325" cy="1980584"/>
          </a:xfrm>
          <a:prstGeom prst="rect">
            <a:avLst/>
          </a:prstGeom>
          <a:noFill/>
        </p:spPr>
        <p:txBody>
          <a:bodyPr wrap="square" lIns="0" tIns="0" rIns="0" bIns="0" rtlCol="0">
            <a:noAutofit/>
          </a:bodyPr>
          <a:lstStyle/>
          <a:p>
            <a:pPr>
              <a:lnSpc>
                <a:spcPct val="120000"/>
              </a:lnSpc>
              <a:buClr>
                <a:srgbClr val="0F7AAB"/>
              </a:buClr>
            </a:pPr>
            <a:r>
              <a:rPr lang="en-US" dirty="0" smtClean="0">
                <a:latin typeface="Helvetica Neue"/>
                <a:cs typeface="Helvetica Neue"/>
              </a:rPr>
              <a:t>Study the Transcripts of the Online DISCUSSIONS to Identify Learning PROGRESS and activities. Analyze the </a:t>
            </a:r>
            <a:r>
              <a:rPr lang="en-US" dirty="0" smtClean="0">
                <a:latin typeface="Helvetica Neue"/>
                <a:cs typeface="Helvetica Neue"/>
              </a:rPr>
              <a:t>TRANSCRIPTS according to::</a:t>
            </a:r>
            <a:endParaRPr lang="en-US" dirty="0" smtClean="0">
              <a:latin typeface="Helvetica Neue"/>
              <a:cs typeface="Helvetica Neue"/>
            </a:endParaRPr>
          </a:p>
          <a:p>
            <a:pPr>
              <a:lnSpc>
                <a:spcPct val="120000"/>
              </a:lnSpc>
              <a:buClr>
                <a:srgbClr val="0F7AAB"/>
              </a:buClr>
            </a:pPr>
            <a:r>
              <a:rPr lang="en-US" dirty="0" smtClean="0">
                <a:latin typeface="Helvetica Neue"/>
                <a:cs typeface="Helvetica Neue"/>
              </a:rPr>
              <a:t>SEMINAR 1: </a:t>
            </a:r>
          </a:p>
          <a:p>
            <a:pPr marL="742950" lvl="1" indent="-285750">
              <a:lnSpc>
                <a:spcPct val="120000"/>
              </a:lnSpc>
              <a:buClr>
                <a:srgbClr val="0F7AAB"/>
              </a:buClr>
              <a:buFont typeface="Arial" charset="0"/>
              <a:buChar char="•"/>
            </a:pPr>
            <a:r>
              <a:rPr lang="en-US" dirty="0">
                <a:latin typeface="Helvetica Neue"/>
                <a:cs typeface="Helvetica Neue"/>
              </a:rPr>
              <a:t>	</a:t>
            </a:r>
            <a:r>
              <a:rPr lang="en-US" dirty="0" smtClean="0">
                <a:latin typeface="Helvetica Neue"/>
                <a:cs typeface="Helvetica Neue"/>
              </a:rPr>
              <a:t>Total # of Messages</a:t>
            </a:r>
          </a:p>
          <a:p>
            <a:pPr marL="285750" indent="-285750">
              <a:lnSpc>
                <a:spcPct val="120000"/>
              </a:lnSpc>
              <a:buClr>
                <a:srgbClr val="4A4C4E"/>
              </a:buClr>
              <a:buFont typeface="Arial"/>
              <a:buChar char="•"/>
            </a:pPr>
            <a:r>
              <a:rPr lang="en-US" dirty="0" smtClean="0">
                <a:latin typeface="Helvetica Neue"/>
                <a:cs typeface="Helvetica Neue"/>
              </a:rPr>
              <a:t>By date: </a:t>
            </a:r>
          </a:p>
          <a:p>
            <a:pPr marL="742950" lvl="1" indent="-285750">
              <a:lnSpc>
                <a:spcPct val="120000"/>
              </a:lnSpc>
              <a:buClr>
                <a:srgbClr val="4A4C4E"/>
              </a:buClr>
              <a:buFont typeface="Arial"/>
              <a:buChar char="•"/>
            </a:pPr>
            <a:r>
              <a:rPr lang="en-US" dirty="0" smtClean="0">
                <a:latin typeface="Helvetica Neue"/>
                <a:cs typeface="Helvetica Neue"/>
              </a:rPr>
              <a:t># of message per day</a:t>
            </a:r>
          </a:p>
          <a:p>
            <a:pPr marL="742950" lvl="1" indent="-285750">
              <a:lnSpc>
                <a:spcPct val="120000"/>
              </a:lnSpc>
              <a:buClr>
                <a:srgbClr val="4A4C4E"/>
              </a:buClr>
              <a:buFont typeface="Arial"/>
              <a:buChar char="•"/>
            </a:pPr>
            <a:r>
              <a:rPr lang="en-US" dirty="0" smtClean="0">
                <a:latin typeface="Helvetica Neue"/>
                <a:cs typeface="Helvetica Neue"/>
              </a:rPr>
              <a:t>Size of Messages per </a:t>
            </a:r>
            <a:r>
              <a:rPr lang="en-US" dirty="0" smtClean="0">
                <a:latin typeface="Helvetica Neue"/>
                <a:cs typeface="Helvetica Neue"/>
              </a:rPr>
              <a:t>day</a:t>
            </a:r>
          </a:p>
          <a:p>
            <a:pPr marL="285750" indent="-285750">
              <a:lnSpc>
                <a:spcPct val="120000"/>
              </a:lnSpc>
              <a:buClr>
                <a:srgbClr val="4A4C4E"/>
              </a:buClr>
              <a:buFont typeface="Arial"/>
              <a:buChar char="•"/>
            </a:pPr>
            <a:r>
              <a:rPr lang="en-US" dirty="0" smtClean="0">
                <a:latin typeface="Helvetica Neue"/>
                <a:cs typeface="Helvetica Neue"/>
              </a:rPr>
              <a:t>By Gender</a:t>
            </a:r>
            <a:endParaRPr lang="en-US" dirty="0" smtClean="0">
              <a:latin typeface="Helvetica Neue"/>
              <a:cs typeface="Helvetica Neue"/>
            </a:endParaRPr>
          </a:p>
          <a:p>
            <a:pPr marL="285750" indent="-285750">
              <a:lnSpc>
                <a:spcPct val="120000"/>
              </a:lnSpc>
              <a:buClr>
                <a:srgbClr val="4A4C4E"/>
              </a:buClr>
              <a:buFont typeface="Arial"/>
              <a:buChar char="•"/>
            </a:pPr>
            <a:r>
              <a:rPr lang="en-US" dirty="0" smtClean="0">
                <a:latin typeface="Helvetica Neue"/>
                <a:cs typeface="Helvetica Neue"/>
              </a:rPr>
              <a:t>By Role </a:t>
            </a:r>
          </a:p>
          <a:p>
            <a:pPr marL="742950" lvl="1" indent="-285750">
              <a:lnSpc>
                <a:spcPct val="120000"/>
              </a:lnSpc>
              <a:buClr>
                <a:srgbClr val="4A4C4E"/>
              </a:buClr>
              <a:buFont typeface="Arial"/>
              <a:buChar char="•"/>
            </a:pPr>
            <a:r>
              <a:rPr lang="en-US" dirty="0" smtClean="0">
                <a:latin typeface="Helvetica Neue"/>
                <a:cs typeface="Helvetica Neue"/>
              </a:rPr>
              <a:t>Message numbers or size by Moderators, Discussants, Instructor</a:t>
            </a:r>
          </a:p>
          <a:p>
            <a:pPr marL="285750" indent="-285750">
              <a:lnSpc>
                <a:spcPct val="120000"/>
              </a:lnSpc>
              <a:buClr>
                <a:srgbClr val="4A4C4E"/>
              </a:buClr>
              <a:buFont typeface="Arial"/>
              <a:buChar char="•"/>
            </a:pPr>
            <a:r>
              <a:rPr lang="en-US" dirty="0" smtClean="0">
                <a:latin typeface="Helvetica Neue"/>
                <a:cs typeface="Helvetica Neue"/>
              </a:rPr>
              <a:t>By Process (IG, IO, IC)</a:t>
            </a:r>
          </a:p>
          <a:p>
            <a:pPr marL="742950" lvl="1" indent="-285750">
              <a:lnSpc>
                <a:spcPct val="120000"/>
              </a:lnSpc>
              <a:buClr>
                <a:srgbClr val="4A4C4E"/>
              </a:buClr>
              <a:buFont typeface="Arial"/>
              <a:buChar char="•"/>
            </a:pPr>
            <a:r>
              <a:rPr lang="en-US" dirty="0" smtClean="0">
                <a:latin typeface="Helvetica Neue"/>
                <a:cs typeface="Helvetica Neue"/>
              </a:rPr>
              <a:t>Messages numbers or size by Process type</a:t>
            </a:r>
          </a:p>
          <a:p>
            <a:pPr marL="1200150" lvl="2" indent="-285750">
              <a:lnSpc>
                <a:spcPct val="120000"/>
              </a:lnSpc>
              <a:buClr>
                <a:srgbClr val="4A4C4E"/>
              </a:buClr>
              <a:buFont typeface="Arial"/>
              <a:buChar char="•"/>
            </a:pPr>
            <a:r>
              <a:rPr lang="en-US" dirty="0" smtClean="0">
                <a:latin typeface="Helvetica Neue"/>
                <a:cs typeface="Helvetica Neue"/>
              </a:rPr>
              <a:t>Per day</a:t>
            </a:r>
          </a:p>
          <a:p>
            <a:pPr marL="1200150" lvl="2" indent="-285750">
              <a:lnSpc>
                <a:spcPct val="120000"/>
              </a:lnSpc>
              <a:buClr>
                <a:srgbClr val="4A4C4E"/>
              </a:buClr>
              <a:buFont typeface="Arial"/>
              <a:buChar char="•"/>
            </a:pPr>
            <a:r>
              <a:rPr lang="en-US" dirty="0" smtClean="0">
                <a:latin typeface="Helvetica Neue"/>
                <a:cs typeface="Helvetica Neue"/>
              </a:rPr>
              <a:t>Per </a:t>
            </a:r>
            <a:r>
              <a:rPr lang="en-US" dirty="0" smtClean="0">
                <a:latin typeface="Helvetica Neue"/>
                <a:cs typeface="Helvetica Neue"/>
              </a:rPr>
              <a:t>Participant</a:t>
            </a:r>
            <a:endParaRPr lang="en-US" dirty="0" smtClean="0">
              <a:latin typeface="Helvetica Neue"/>
              <a:cs typeface="Helvetica Neue"/>
            </a:endParaRPr>
          </a:p>
          <a:p>
            <a:pPr marL="285750" indent="-285750">
              <a:lnSpc>
                <a:spcPct val="120000"/>
              </a:lnSpc>
              <a:buClr>
                <a:srgbClr val="4A4C4E"/>
              </a:buClr>
              <a:buFont typeface="Arial"/>
              <a:buChar char="•"/>
            </a:pPr>
            <a:r>
              <a:rPr lang="en-US" dirty="0" smtClean="0">
                <a:latin typeface="Helvetica Neue"/>
                <a:cs typeface="Helvetica Neue"/>
              </a:rPr>
              <a:t>CHANGE OVER TIME</a:t>
            </a:r>
            <a:endParaRPr lang="en-US" dirty="0" smtClean="0">
              <a:latin typeface="Helvetica Neue"/>
              <a:cs typeface="Helvetica Neue"/>
            </a:endParaRPr>
          </a:p>
          <a:p>
            <a:pPr marL="285750" indent="-285750">
              <a:lnSpc>
                <a:spcPct val="120000"/>
              </a:lnSpc>
              <a:buClr>
                <a:srgbClr val="0F7AAB"/>
              </a:buClr>
              <a:buFont typeface="Arial"/>
              <a:buChar char="•"/>
            </a:pPr>
            <a:endParaRPr lang="en-US" dirty="0">
              <a:latin typeface="Helvetica Neue Light"/>
              <a:cs typeface="Helvetica Neue Light"/>
            </a:endParaRPr>
          </a:p>
        </p:txBody>
      </p:sp>
    </p:spTree>
    <p:extLst>
      <p:ext uri="{BB962C8B-B14F-4D97-AF65-F5344CB8AC3E}">
        <p14:creationId xmlns:p14="http://schemas.microsoft.com/office/powerpoint/2010/main" val="27137271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39905040"/>
              </p:ext>
            </p:extLst>
          </p:nvPr>
        </p:nvGraphicFramePr>
        <p:xfrm>
          <a:off x="652463" y="693738"/>
          <a:ext cx="4483100" cy="26098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extLst>
              <p:ext uri="{D42A27DB-BD31-4B8C-83A1-F6EECF244321}">
                <p14:modId xmlns:p14="http://schemas.microsoft.com/office/powerpoint/2010/main" val="465611149"/>
              </p:ext>
            </p:extLst>
          </p:nvPr>
        </p:nvGraphicFramePr>
        <p:xfrm>
          <a:off x="652463" y="3417888"/>
          <a:ext cx="4495800" cy="2609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36177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sd changes\presentation\elements-exa-creative-powerpoint-presentation-TN2LJG-2017-03-03\Exa PP_Main Files\01_Light Version\PPTX\infographics\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6928" y="2555825"/>
            <a:ext cx="3483774" cy="29534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psd changes\presentation\elements-exa-creative-powerpoint-presentation-TN2LJG-2017-03-03\Exa PP_Main Files\01_Light Version\PPTX\infographics\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66" y="2555825"/>
            <a:ext cx="3312597" cy="253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462958"/>
      </p:ext>
    </p:extLst>
  </p:cSld>
  <p:clrMapOvr>
    <a:masterClrMapping/>
  </p:clrMapOvr>
  <p:transition spd="slow">
    <p:comb/>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261241"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4" name="image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241" y="457200"/>
            <a:ext cx="4267200" cy="2413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1261241" y="287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a:ln>
                  <a:noFill/>
                </a:ln>
                <a:solidFill>
                  <a:schemeClr val="tx1"/>
                </a:solidFill>
                <a:effectLst/>
                <a:latin typeface="Arial" charset="0"/>
              </a:rPr>
              <a:t>                </a:t>
            </a:r>
            <a:r>
              <a:rPr kumimoji="0" lang="x-none" altLang="x-none" sz="1800" b="0" i="1" u="none" strike="noStrike" cap="none" normalizeH="0" baseline="0">
                <a:ln>
                  <a:noFill/>
                </a:ln>
                <a:solidFill>
                  <a:schemeClr val="tx1"/>
                </a:solidFill>
                <a:effectLst/>
                <a:latin typeface="Arial" charset="0"/>
              </a:rPr>
              <a:t>Figure 1: Total Number of Messages by Day</a:t>
            </a:r>
            <a:endParaRPr kumimoji="0" lang="x-none" altLang="x-none"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0" i="0" u="none" strike="noStrike" cap="none" normalizeH="0" baseline="0">
              <a:ln>
                <a:noFill/>
              </a:ln>
              <a:solidFill>
                <a:schemeClr val="tx1"/>
              </a:solidFill>
              <a:effectLst/>
              <a:latin typeface="Arial" charset="0"/>
            </a:endParaRPr>
          </a:p>
        </p:txBody>
      </p:sp>
      <p:pic>
        <p:nvPicPr>
          <p:cNvPr id="3073" name="image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241" y="3327400"/>
            <a:ext cx="4254500" cy="254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1261241" y="5867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a:ln>
                  <a:noFill/>
                </a:ln>
                <a:solidFill>
                  <a:schemeClr val="tx1"/>
                </a:solidFill>
                <a:effectLst/>
                <a:latin typeface="Arial" charset="0"/>
              </a:rPr>
              <a:t>         </a:t>
            </a:r>
            <a:r>
              <a:rPr kumimoji="0" lang="x-none" altLang="x-none" sz="1800" b="0" i="1" u="none" strike="noStrike" cap="none" normalizeH="0" baseline="0">
                <a:ln>
                  <a:noFill/>
                </a:ln>
                <a:solidFill>
                  <a:schemeClr val="tx1"/>
                </a:solidFill>
                <a:effectLst/>
                <a:latin typeface="Arial" charset="0"/>
              </a:rPr>
              <a:t> Figure 2: Total Number of Words of Messages by Day</a:t>
            </a:r>
            <a:endParaRPr kumimoji="0" lang="x-none" altLang="x-non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869456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1.png"/>
          <p:cNvPicPr/>
          <p:nvPr/>
        </p:nvPicPr>
        <p:blipFill>
          <a:blip r:embed="rId2"/>
          <a:srcRect/>
          <a:stretch>
            <a:fillRect/>
          </a:stretch>
        </p:blipFill>
        <p:spPr>
          <a:xfrm>
            <a:off x="877950" y="1081915"/>
            <a:ext cx="6067998" cy="3816158"/>
          </a:xfrm>
          <a:prstGeom prst="rect">
            <a:avLst/>
          </a:prstGeom>
          <a:ln/>
        </p:spPr>
      </p:pic>
    </p:spTree>
    <p:extLst>
      <p:ext uri="{BB962C8B-B14F-4D97-AF65-F5344CB8AC3E}">
        <p14:creationId xmlns:p14="http://schemas.microsoft.com/office/powerpoint/2010/main" val="16733164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631632" y="1804670"/>
          <a:ext cx="5880735" cy="32486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43209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860232" y="2284730"/>
          <a:ext cx="5423535" cy="22885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6363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861392340"/>
              </p:ext>
            </p:extLst>
          </p:nvPr>
        </p:nvGraphicFramePr>
        <p:xfrm>
          <a:off x="1198179" y="2057400"/>
          <a:ext cx="5659821" cy="34920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1462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2.png"/>
          <p:cNvPicPr/>
          <p:nvPr/>
        </p:nvPicPr>
        <p:blipFill>
          <a:blip r:embed="rId2"/>
          <a:srcRect/>
          <a:stretch>
            <a:fillRect/>
          </a:stretch>
        </p:blipFill>
        <p:spPr>
          <a:xfrm>
            <a:off x="2050415" y="1863407"/>
            <a:ext cx="5043170" cy="3131185"/>
          </a:xfrm>
          <a:prstGeom prst="rect">
            <a:avLst/>
          </a:prstGeom>
          <a:ln/>
        </p:spPr>
      </p:pic>
    </p:spTree>
    <p:extLst>
      <p:ext uri="{BB962C8B-B14F-4D97-AF65-F5344CB8AC3E}">
        <p14:creationId xmlns:p14="http://schemas.microsoft.com/office/powerpoint/2010/main" val="2131200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n>
                  <a:solidFill>
                    <a:srgbClr val="68007F"/>
                  </a:solidFill>
                </a:ln>
                <a:solidFill>
                  <a:srgbClr val="7F3792"/>
                </a:solidFill>
              </a:rPr>
              <a:t>4 Major Paradigms in Human Civilization</a:t>
            </a:r>
            <a:r>
              <a:rPr lang="en-US" dirty="0" smtClean="0">
                <a:ln>
                  <a:solidFill>
                    <a:srgbClr val="68007F"/>
                  </a:solidFill>
                </a:ln>
                <a:solidFill>
                  <a:srgbClr val="7F3792"/>
                </a:solidFill>
              </a:rPr>
              <a:t/>
            </a:r>
            <a:br>
              <a:rPr lang="en-US" dirty="0" smtClean="0">
                <a:ln>
                  <a:solidFill>
                    <a:srgbClr val="68007F"/>
                  </a:solidFill>
                </a:ln>
                <a:solidFill>
                  <a:srgbClr val="7F3792"/>
                </a:solidFill>
              </a:rPr>
            </a:br>
            <a:r>
              <a:rPr lang="en-US" dirty="0" smtClean="0">
                <a:ln>
                  <a:solidFill>
                    <a:srgbClr val="68007F"/>
                  </a:solidFill>
                </a:ln>
                <a:solidFill>
                  <a:srgbClr val="7F3792"/>
                </a:solidFill>
              </a:rPr>
              <a:t> </a:t>
            </a:r>
            <a:endParaRPr lang="en-US" dirty="0">
              <a:ln>
                <a:solidFill>
                  <a:srgbClr val="68007F"/>
                </a:solidFill>
              </a:ln>
              <a:solidFill>
                <a:srgbClr val="7F3792"/>
              </a:solidFill>
            </a:endParaRPr>
          </a:p>
        </p:txBody>
      </p:sp>
      <p:sp>
        <p:nvSpPr>
          <p:cNvPr id="3" name="Content Placeholder 2"/>
          <p:cNvSpPr>
            <a:spLocks noGrp="1"/>
          </p:cNvSpPr>
          <p:nvPr>
            <p:ph idx="1"/>
          </p:nvPr>
        </p:nvSpPr>
        <p:spPr/>
        <p:txBody>
          <a:bodyPr/>
          <a:lstStyle/>
          <a:p>
            <a:r>
              <a:rPr lang="en-US" sz="2000" dirty="0" smtClean="0"/>
              <a:t>3.8 million BCE: Rise of </a:t>
            </a:r>
            <a:r>
              <a:rPr lang="en-US" sz="2000" dirty="0" err="1" smtClean="0"/>
              <a:t>homonids</a:t>
            </a:r>
            <a:endParaRPr lang="en-US" sz="2000" dirty="0" smtClean="0"/>
          </a:p>
          <a:p>
            <a:r>
              <a:rPr lang="en-US" sz="2000" dirty="0" smtClean="0"/>
              <a:t>200,000 BCE: Rise of Homo Sapiens (defined as Intentional Collaborators)</a:t>
            </a:r>
          </a:p>
          <a:p>
            <a:pPr marL="0" indent="0">
              <a:buNone/>
            </a:pPr>
            <a:r>
              <a:rPr lang="en-US" dirty="0" smtClean="0"/>
              <a:t>Paradigmatic Shifts in Human Development &amp; Technology</a:t>
            </a:r>
          </a:p>
          <a:p>
            <a:pPr marL="914400" lvl="1" indent="-514350">
              <a:buFont typeface="+mj-lt"/>
              <a:buAutoNum type="arabicPeriod"/>
            </a:pPr>
            <a:r>
              <a:rPr lang="en-US" dirty="0" smtClean="0"/>
              <a:t>Speech: 60,000 years BCE</a:t>
            </a:r>
          </a:p>
          <a:p>
            <a:pPr marL="914400" lvl="1" indent="-514350">
              <a:buFont typeface="+mj-lt"/>
              <a:buAutoNum type="arabicPeriod"/>
            </a:pPr>
            <a:r>
              <a:rPr lang="en-US" dirty="0" smtClean="0"/>
              <a:t>Writing: 10,000 years BCE</a:t>
            </a:r>
          </a:p>
          <a:p>
            <a:pPr marL="914400" lvl="1" indent="-514350">
              <a:buFont typeface="+mj-lt"/>
              <a:buAutoNum type="arabicPeriod"/>
            </a:pPr>
            <a:r>
              <a:rPr lang="en-US" dirty="0" smtClean="0"/>
              <a:t>Printing Press: 1493 AD</a:t>
            </a:r>
          </a:p>
          <a:p>
            <a:pPr marL="914400" lvl="1" indent="-514350">
              <a:buFont typeface="+mj-lt"/>
              <a:buAutoNum type="arabicPeriod"/>
            </a:pPr>
            <a:r>
              <a:rPr lang="en-US" dirty="0" smtClean="0"/>
              <a:t>Computer/Internet: 1950s/1969</a:t>
            </a:r>
            <a:endParaRPr lang="en-US" dirty="0"/>
          </a:p>
        </p:txBody>
      </p:sp>
    </p:spTree>
    <p:extLst>
      <p:ext uri="{BB962C8B-B14F-4D97-AF65-F5344CB8AC3E}">
        <p14:creationId xmlns:p14="http://schemas.microsoft.com/office/powerpoint/2010/main" val="383092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649179946"/>
              </p:ext>
            </p:extLst>
          </p:nvPr>
        </p:nvGraphicFramePr>
        <p:xfrm>
          <a:off x="1166648" y="1387367"/>
          <a:ext cx="5977693" cy="31627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6772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txBox="1">
            <a:spLocks/>
          </p:cNvSpPr>
          <p:nvPr/>
        </p:nvSpPr>
        <p:spPr>
          <a:xfrm>
            <a:off x="575991" y="6442076"/>
            <a:ext cx="3463678" cy="290349"/>
          </a:xfrm>
          <a:prstGeom prst="rect">
            <a:avLst/>
          </a:prstGeom>
        </p:spPr>
        <p:txBody>
          <a:bodyPr wrap="none" tIns="0" rIns="0" bIns="0" anchor="ctr"/>
          <a:lstStyle>
            <a:defPPr>
              <a:defRPr lang="en-US"/>
            </a:defPPr>
            <a:lvl1pPr marL="0" algn="l" defTabSz="457200" rtl="0" eaLnBrk="1" latinLnBrk="0" hangingPunct="1">
              <a:defRPr sz="1000" b="0" i="0" kern="1200">
                <a:solidFill>
                  <a:srgbClr val="FFFFFF"/>
                </a:solidFill>
                <a:latin typeface="Helvetica Neue Medium"/>
                <a:ea typeface="+mn-ea"/>
                <a:cs typeface="Helvetica Neue Medium"/>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What is online collaborative learning | November 2014</a:t>
            </a:r>
            <a:endParaRPr lang="en-US" dirty="0"/>
          </a:p>
        </p:txBody>
      </p:sp>
      <p:pic>
        <p:nvPicPr>
          <p:cNvPr id="4" name="Picture 3"/>
          <p:cNvPicPr>
            <a:picLocks noChangeAspect="1"/>
          </p:cNvPicPr>
          <p:nvPr/>
        </p:nvPicPr>
        <p:blipFill>
          <a:blip r:embed="rId3"/>
          <a:stretch>
            <a:fillRect/>
          </a:stretch>
        </p:blipFill>
        <p:spPr>
          <a:xfrm>
            <a:off x="652463" y="769711"/>
            <a:ext cx="5025952" cy="2054006"/>
          </a:xfrm>
          <a:prstGeom prst="rect">
            <a:avLst/>
          </a:prstGeom>
        </p:spPr>
      </p:pic>
      <p:sp>
        <p:nvSpPr>
          <p:cNvPr id="5" name="TextBox 4"/>
          <p:cNvSpPr txBox="1"/>
          <p:nvPr/>
        </p:nvSpPr>
        <p:spPr>
          <a:xfrm>
            <a:off x="5868471" y="3432232"/>
            <a:ext cx="2575442" cy="1846659"/>
          </a:xfrm>
          <a:prstGeom prst="rect">
            <a:avLst/>
          </a:prstGeom>
          <a:noFill/>
        </p:spPr>
        <p:txBody>
          <a:bodyPr wrap="square" rtlCol="0">
            <a:spAutoFit/>
          </a:bodyPr>
          <a:lstStyle/>
          <a:p>
            <a:r>
              <a:rPr lang="en-CA" u="sng" dirty="0" smtClean="0">
                <a:latin typeface="Helvetica Neue Medium"/>
                <a:cs typeface="Helvetica Neue Medium"/>
              </a:rPr>
              <a:t>Methodology</a:t>
            </a:r>
            <a:endParaRPr lang="en-CA" u="sng" dirty="0">
              <a:latin typeface="Helvetica Neue Medium"/>
              <a:cs typeface="Helvetica Neue Medium"/>
            </a:endParaRPr>
          </a:p>
          <a:p>
            <a:r>
              <a:rPr lang="en-CA" sz="1600" dirty="0">
                <a:latin typeface="Helvetica Neue Light"/>
                <a:cs typeface="Helvetica Neue Light"/>
              </a:rPr>
              <a:t>Again, total posts by males/females were divided by the total number of male/female students in the class to avoid skewed gender results.</a:t>
            </a:r>
          </a:p>
        </p:txBody>
      </p:sp>
      <p:sp>
        <p:nvSpPr>
          <p:cNvPr id="6" name="TextBox 5"/>
          <p:cNvSpPr txBox="1"/>
          <p:nvPr/>
        </p:nvSpPr>
        <p:spPr>
          <a:xfrm>
            <a:off x="5777750" y="685570"/>
            <a:ext cx="2999125" cy="2585323"/>
          </a:xfrm>
          <a:prstGeom prst="rect">
            <a:avLst/>
          </a:prstGeom>
          <a:noFill/>
        </p:spPr>
        <p:txBody>
          <a:bodyPr wrap="square" rtlCol="0">
            <a:spAutoFit/>
          </a:bodyPr>
          <a:lstStyle/>
          <a:p>
            <a:r>
              <a:rPr lang="en-CA" u="sng" dirty="0" smtClean="0">
                <a:latin typeface="Helvetica Neue Medium"/>
                <a:cs typeface="Helvetica Neue Medium"/>
              </a:rPr>
              <a:t>Methodology</a:t>
            </a:r>
            <a:endParaRPr lang="en-CA" u="sng" dirty="0">
              <a:latin typeface="Helvetica Neue Medium"/>
              <a:cs typeface="Helvetica Neue Medium"/>
            </a:endParaRPr>
          </a:p>
          <a:p>
            <a:r>
              <a:rPr lang="en-CA" sz="1600" dirty="0">
                <a:latin typeface="Helvetica Neue Light"/>
                <a:cs typeface="Helvetica Neue Light"/>
              </a:rPr>
              <a:t># of posts was calculated by total posts separated male/female and dividing it by the total males/females. I did this because there are twice as many females than males in our class - dividing by the entire class would have skewed posts in </a:t>
            </a:r>
            <a:r>
              <a:rPr lang="en-CA" sz="1600" dirty="0" smtClean="0">
                <a:latin typeface="Helvetica Neue Light"/>
                <a:cs typeface="Helvetica Neue Light"/>
              </a:rPr>
              <a:t>favour </a:t>
            </a:r>
            <a:r>
              <a:rPr lang="en-CA" sz="1600" dirty="0">
                <a:latin typeface="Helvetica Neue Light"/>
                <a:cs typeface="Helvetica Neue Light"/>
              </a:rPr>
              <a:t>of females.</a:t>
            </a:r>
          </a:p>
        </p:txBody>
      </p:sp>
      <p:graphicFrame>
        <p:nvGraphicFramePr>
          <p:cNvPr id="8" name="Chart 7"/>
          <p:cNvGraphicFramePr/>
          <p:nvPr>
            <p:extLst>
              <p:ext uri="{D42A27DB-BD31-4B8C-83A1-F6EECF244321}">
                <p14:modId xmlns:p14="http://schemas.microsoft.com/office/powerpoint/2010/main" val="712363784"/>
              </p:ext>
            </p:extLst>
          </p:nvPr>
        </p:nvGraphicFramePr>
        <p:xfrm>
          <a:off x="8649734" y="4527902"/>
          <a:ext cx="5557443" cy="3145702"/>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p:cNvPicPr>
            <a:picLocks noChangeAspect="1"/>
          </p:cNvPicPr>
          <p:nvPr/>
        </p:nvPicPr>
        <p:blipFill>
          <a:blip r:embed="rId5"/>
          <a:stretch>
            <a:fillRect/>
          </a:stretch>
        </p:blipFill>
        <p:spPr>
          <a:xfrm>
            <a:off x="652464" y="3361188"/>
            <a:ext cx="7143750" cy="1829941"/>
          </a:xfrm>
          <a:prstGeom prst="rect">
            <a:avLst/>
          </a:prstGeom>
        </p:spPr>
      </p:pic>
    </p:spTree>
    <p:extLst>
      <p:ext uri="{BB962C8B-B14F-4D97-AF65-F5344CB8AC3E}">
        <p14:creationId xmlns:p14="http://schemas.microsoft.com/office/powerpoint/2010/main" val="28903484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txBox="1">
            <a:spLocks/>
          </p:cNvSpPr>
          <p:nvPr/>
        </p:nvSpPr>
        <p:spPr>
          <a:xfrm>
            <a:off x="575991" y="6442076"/>
            <a:ext cx="3463678" cy="290349"/>
          </a:xfrm>
          <a:prstGeom prst="rect">
            <a:avLst/>
          </a:prstGeom>
        </p:spPr>
        <p:txBody>
          <a:bodyPr wrap="none" tIns="0" rIns="0" bIns="0" anchor="ctr"/>
          <a:lstStyle>
            <a:defPPr>
              <a:defRPr lang="en-US"/>
            </a:defPPr>
            <a:lvl1pPr marL="0" algn="l" defTabSz="457200" rtl="0" eaLnBrk="1" latinLnBrk="0" hangingPunct="1">
              <a:defRPr sz="1000" b="0" i="0" kern="1200">
                <a:solidFill>
                  <a:srgbClr val="FFFFFF"/>
                </a:solidFill>
                <a:latin typeface="Helvetica Neue Medium"/>
                <a:ea typeface="+mn-ea"/>
                <a:cs typeface="Helvetica Neue Medium"/>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What is online collaborative learning | November 2014</a:t>
            </a:r>
            <a:endParaRPr lang="en-US" dirty="0"/>
          </a:p>
        </p:txBody>
      </p:sp>
      <p:pic>
        <p:nvPicPr>
          <p:cNvPr id="4" name="Picture 3"/>
          <p:cNvPicPr>
            <a:picLocks noChangeAspect="1"/>
          </p:cNvPicPr>
          <p:nvPr/>
        </p:nvPicPr>
        <p:blipFill>
          <a:blip r:embed="rId3"/>
          <a:stretch>
            <a:fillRect/>
          </a:stretch>
        </p:blipFill>
        <p:spPr>
          <a:xfrm>
            <a:off x="652463" y="781050"/>
            <a:ext cx="4575110" cy="2743849"/>
          </a:xfrm>
          <a:prstGeom prst="rect">
            <a:avLst/>
          </a:prstGeom>
        </p:spPr>
      </p:pic>
      <p:pic>
        <p:nvPicPr>
          <p:cNvPr id="5" name="Picture 4"/>
          <p:cNvPicPr>
            <a:picLocks noChangeAspect="1"/>
          </p:cNvPicPr>
          <p:nvPr/>
        </p:nvPicPr>
        <p:blipFill>
          <a:blip r:embed="rId4"/>
          <a:stretch>
            <a:fillRect/>
          </a:stretch>
        </p:blipFill>
        <p:spPr>
          <a:xfrm>
            <a:off x="652463" y="3792108"/>
            <a:ext cx="6727677" cy="1643063"/>
          </a:xfrm>
          <a:prstGeom prst="rect">
            <a:avLst/>
          </a:prstGeom>
        </p:spPr>
      </p:pic>
      <p:sp>
        <p:nvSpPr>
          <p:cNvPr id="7" name="TextBox 6"/>
          <p:cNvSpPr txBox="1"/>
          <p:nvPr/>
        </p:nvSpPr>
        <p:spPr>
          <a:xfrm>
            <a:off x="5654675" y="781050"/>
            <a:ext cx="2789238" cy="615553"/>
          </a:xfrm>
          <a:prstGeom prst="rect">
            <a:avLst/>
          </a:prstGeom>
          <a:noFill/>
        </p:spPr>
        <p:txBody>
          <a:bodyPr wrap="square" rtlCol="0">
            <a:spAutoFit/>
          </a:bodyPr>
          <a:lstStyle/>
          <a:p>
            <a:r>
              <a:rPr lang="en-CA" dirty="0" smtClean="0">
                <a:solidFill>
                  <a:schemeClr val="dk1"/>
                </a:solidFill>
                <a:latin typeface="Helvetica Neue Light"/>
                <a:cs typeface="Helvetica Neue Light"/>
              </a:rPr>
              <a:t>.</a:t>
            </a:r>
            <a:endParaRPr lang="en-CA" dirty="0">
              <a:latin typeface="Helvetica Neue Light"/>
              <a:cs typeface="Helvetica Neue Light"/>
            </a:endParaRPr>
          </a:p>
          <a:p>
            <a:endParaRPr lang="en-CA" sz="1600" dirty="0">
              <a:latin typeface="Helvetica Neue Light"/>
              <a:cs typeface="Helvetica Neue Light"/>
            </a:endParaRPr>
          </a:p>
        </p:txBody>
      </p:sp>
    </p:spTree>
    <p:extLst>
      <p:ext uri="{BB962C8B-B14F-4D97-AF65-F5344CB8AC3E}">
        <p14:creationId xmlns:p14="http://schemas.microsoft.com/office/powerpoint/2010/main" val="39517266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2966" y="384175"/>
            <a:ext cx="7329597" cy="396875"/>
          </a:xfrm>
          <a:prstGeom prst="rect">
            <a:avLst/>
          </a:prstGeom>
        </p:spPr>
        <p:txBody>
          <a:bodyPr wrap="none" lIns="0" tIns="0" rIns="0" bIns="0">
            <a:noAutofit/>
          </a:bodyPr>
          <a:lstStyle/>
          <a:p>
            <a:pPr algn="l"/>
            <a:r>
              <a:rPr lang="en-US" dirty="0" err="1" smtClean="0">
                <a:ln>
                  <a:solidFill>
                    <a:srgbClr val="EE039C"/>
                  </a:solidFill>
                </a:ln>
                <a:solidFill>
                  <a:srgbClr val="EE039C"/>
                </a:solidFill>
                <a:cs typeface="Helvetica Neue Medium"/>
              </a:rPr>
              <a:t>Collaborativist</a:t>
            </a:r>
            <a:r>
              <a:rPr lang="en-US" dirty="0" smtClean="0">
                <a:ln>
                  <a:solidFill>
                    <a:srgbClr val="EE039C"/>
                  </a:solidFill>
                </a:ln>
                <a:solidFill>
                  <a:srgbClr val="EE039C"/>
                </a:solidFill>
                <a:cs typeface="Helvetica Neue Medium"/>
              </a:rPr>
              <a:t> Learning </a:t>
            </a:r>
            <a:br>
              <a:rPr lang="en-US" dirty="0" smtClean="0">
                <a:ln>
                  <a:solidFill>
                    <a:srgbClr val="EE039C"/>
                  </a:solidFill>
                </a:ln>
                <a:solidFill>
                  <a:srgbClr val="EE039C"/>
                </a:solidFill>
                <a:cs typeface="Helvetica Neue Medium"/>
              </a:rPr>
            </a:br>
            <a:r>
              <a:rPr lang="en-US" dirty="0" smtClean="0">
                <a:ln>
                  <a:solidFill>
                    <a:srgbClr val="EE039C"/>
                  </a:solidFill>
                </a:ln>
                <a:solidFill>
                  <a:srgbClr val="EE039C"/>
                </a:solidFill>
                <a:cs typeface="Helvetica Neue Medium"/>
              </a:rPr>
              <a:t>			Theory &amp;  Pedagogy</a:t>
            </a:r>
            <a:endParaRPr lang="en-US" dirty="0">
              <a:ln>
                <a:solidFill>
                  <a:srgbClr val="EE039C"/>
                </a:solidFill>
              </a:ln>
              <a:solidFill>
                <a:srgbClr val="EE039C"/>
              </a:solidFill>
              <a:cs typeface="Helvetica Neue Medium"/>
            </a:endParaRPr>
          </a:p>
        </p:txBody>
      </p:sp>
      <p:grpSp>
        <p:nvGrpSpPr>
          <p:cNvPr id="14" name="Group 13"/>
          <p:cNvGrpSpPr/>
          <p:nvPr/>
        </p:nvGrpSpPr>
        <p:grpSpPr>
          <a:xfrm>
            <a:off x="2514806" y="1695153"/>
            <a:ext cx="3598491" cy="565028"/>
            <a:chOff x="2695007" y="1249408"/>
            <a:chExt cx="3598491" cy="565028"/>
          </a:xfrm>
          <a:solidFill>
            <a:srgbClr val="A6A6A6"/>
          </a:solidFill>
        </p:grpSpPr>
        <p:sp>
          <p:nvSpPr>
            <p:cNvPr id="11" name="Rounded Rectangle 10"/>
            <p:cNvSpPr/>
            <p:nvPr/>
          </p:nvSpPr>
          <p:spPr>
            <a:xfrm>
              <a:off x="2695007" y="1249408"/>
              <a:ext cx="3598491" cy="5650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TextBox 11"/>
            <p:cNvSpPr txBox="1"/>
            <p:nvPr/>
          </p:nvSpPr>
          <p:spPr>
            <a:xfrm>
              <a:off x="2927469" y="1331867"/>
              <a:ext cx="3133566" cy="400110"/>
            </a:xfrm>
            <a:prstGeom prst="rect">
              <a:avLst/>
            </a:prstGeom>
            <a:noFill/>
          </p:spPr>
          <p:txBody>
            <a:bodyPr wrap="square" rtlCol="0">
              <a:spAutoFit/>
            </a:bodyPr>
            <a:lstStyle/>
            <a:p>
              <a:pPr algn="ctr"/>
              <a:r>
                <a:rPr lang="en-US" sz="2000" dirty="0" smtClean="0">
                  <a:solidFill>
                    <a:schemeClr val="bg1"/>
                  </a:solidFill>
                  <a:latin typeface="Helvetica Neue Medium"/>
                  <a:cs typeface="Helvetica Neue Medium"/>
                </a:rPr>
                <a:t>Knowledge Community</a:t>
              </a:r>
              <a:endParaRPr lang="en-US" sz="2000" dirty="0">
                <a:solidFill>
                  <a:schemeClr val="bg1"/>
                </a:solidFill>
                <a:latin typeface="Helvetica Neue Medium"/>
                <a:cs typeface="Helvetica Neue Medium"/>
              </a:endParaRPr>
            </a:p>
          </p:txBody>
        </p:sp>
      </p:grpSp>
      <p:grpSp>
        <p:nvGrpSpPr>
          <p:cNvPr id="23" name="Group 22"/>
          <p:cNvGrpSpPr/>
          <p:nvPr/>
        </p:nvGrpSpPr>
        <p:grpSpPr>
          <a:xfrm>
            <a:off x="472966" y="2318607"/>
            <a:ext cx="1455300" cy="578943"/>
            <a:chOff x="653167" y="1872862"/>
            <a:chExt cx="1455300" cy="578943"/>
          </a:xfrm>
        </p:grpSpPr>
        <p:sp>
          <p:nvSpPr>
            <p:cNvPr id="21" name="Oval 20"/>
            <p:cNvSpPr/>
            <p:nvPr/>
          </p:nvSpPr>
          <p:spPr>
            <a:xfrm>
              <a:off x="653167" y="1872862"/>
              <a:ext cx="1455300" cy="578943"/>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 name="TextBox 14"/>
            <p:cNvSpPr txBox="1"/>
            <p:nvPr/>
          </p:nvSpPr>
          <p:spPr>
            <a:xfrm>
              <a:off x="686482" y="1977667"/>
              <a:ext cx="1388671"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dirty="0" smtClean="0">
                  <a:solidFill>
                    <a:srgbClr val="FFFFFF"/>
                  </a:solidFill>
                  <a:latin typeface="Helvetica Neue Medium"/>
                  <a:cs typeface="Helvetica Neue Medium"/>
                </a:rPr>
                <a:t>Experience</a:t>
              </a:r>
              <a:endParaRPr lang="en-US" dirty="0">
                <a:solidFill>
                  <a:srgbClr val="FFFFFF"/>
                </a:solidFill>
                <a:latin typeface="Helvetica Neue Medium"/>
                <a:cs typeface="Helvetica Neue Medium"/>
              </a:endParaRPr>
            </a:p>
          </p:txBody>
        </p:sp>
      </p:grpSp>
      <p:grpSp>
        <p:nvGrpSpPr>
          <p:cNvPr id="24" name="Group 23"/>
          <p:cNvGrpSpPr/>
          <p:nvPr/>
        </p:nvGrpSpPr>
        <p:grpSpPr>
          <a:xfrm>
            <a:off x="1167302" y="3012081"/>
            <a:ext cx="1455300" cy="578943"/>
            <a:chOff x="653167" y="1872862"/>
            <a:chExt cx="1455300" cy="578943"/>
          </a:xfrm>
        </p:grpSpPr>
        <p:sp>
          <p:nvSpPr>
            <p:cNvPr id="25" name="Oval 24"/>
            <p:cNvSpPr/>
            <p:nvPr/>
          </p:nvSpPr>
          <p:spPr>
            <a:xfrm>
              <a:off x="653167" y="1872862"/>
              <a:ext cx="1455300" cy="578943"/>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6" name="TextBox 25"/>
            <p:cNvSpPr txBox="1"/>
            <p:nvPr/>
          </p:nvSpPr>
          <p:spPr>
            <a:xfrm>
              <a:off x="686482" y="1977667"/>
              <a:ext cx="1388671"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dirty="0" smtClean="0">
                  <a:solidFill>
                    <a:srgbClr val="FFFFFF"/>
                  </a:solidFill>
                  <a:latin typeface="Helvetica Neue Medium"/>
                  <a:cs typeface="Helvetica Neue Medium"/>
                </a:rPr>
                <a:t>Inputs</a:t>
              </a:r>
              <a:endParaRPr lang="en-US" dirty="0">
                <a:solidFill>
                  <a:srgbClr val="FFFFFF"/>
                </a:solidFill>
                <a:latin typeface="Helvetica Neue Medium"/>
                <a:cs typeface="Helvetica Neue Medium"/>
              </a:endParaRPr>
            </a:p>
          </p:txBody>
        </p:sp>
      </p:grpSp>
      <p:grpSp>
        <p:nvGrpSpPr>
          <p:cNvPr id="30" name="Group 29"/>
          <p:cNvGrpSpPr/>
          <p:nvPr/>
        </p:nvGrpSpPr>
        <p:grpSpPr>
          <a:xfrm>
            <a:off x="2497005" y="2543187"/>
            <a:ext cx="3641938" cy="779028"/>
            <a:chOff x="3116487" y="2486956"/>
            <a:chExt cx="3641938" cy="779028"/>
          </a:xfrm>
          <a:solidFill>
            <a:schemeClr val="bg1">
              <a:lumMod val="65000"/>
            </a:schemeClr>
          </a:solidFill>
        </p:grpSpPr>
        <p:sp>
          <p:nvSpPr>
            <p:cNvPr id="28" name="Oval 27"/>
            <p:cNvSpPr/>
            <p:nvPr/>
          </p:nvSpPr>
          <p:spPr>
            <a:xfrm>
              <a:off x="3116487" y="2486956"/>
              <a:ext cx="3641938" cy="779028"/>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9" name="TextBox 28"/>
            <p:cNvSpPr txBox="1"/>
            <p:nvPr/>
          </p:nvSpPr>
          <p:spPr>
            <a:xfrm>
              <a:off x="3133145" y="2691804"/>
              <a:ext cx="3608623"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solidFill>
                    <a:srgbClr val="FFFFFF"/>
                  </a:solidFill>
                  <a:latin typeface="Helvetica Neue Medium"/>
                  <a:cs typeface="Helvetica Neue Medium"/>
                </a:rPr>
                <a:t>Role of Teacher/Moderator</a:t>
              </a:r>
              <a:endParaRPr lang="en-US" dirty="0">
                <a:solidFill>
                  <a:srgbClr val="FFFFFF"/>
                </a:solidFill>
                <a:latin typeface="Helvetica Neue Medium"/>
                <a:cs typeface="Helvetica Neue Medium"/>
              </a:endParaRPr>
            </a:p>
          </p:txBody>
        </p:sp>
      </p:grpSp>
      <p:cxnSp>
        <p:nvCxnSpPr>
          <p:cNvPr id="32" name="Straight Arrow Connector 31"/>
          <p:cNvCxnSpPr/>
          <p:nvPr/>
        </p:nvCxnSpPr>
        <p:spPr>
          <a:xfrm>
            <a:off x="686090" y="2812766"/>
            <a:ext cx="514527" cy="1159788"/>
          </a:xfrm>
          <a:prstGeom prst="straightConnector1">
            <a:avLst/>
          </a:prstGeom>
          <a:ln>
            <a:solidFill>
              <a:schemeClr val="bg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1520746" y="3591024"/>
            <a:ext cx="374206" cy="381530"/>
          </a:xfrm>
          <a:prstGeom prst="straightConnector1">
            <a:avLst/>
          </a:prstGeom>
          <a:ln>
            <a:solidFill>
              <a:schemeClr val="bg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a:off x="1792896" y="3209494"/>
            <a:ext cx="1541483" cy="1069246"/>
          </a:xfrm>
          <a:prstGeom prst="straightConnector1">
            <a:avLst/>
          </a:prstGeom>
          <a:ln>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4514409" y="3322215"/>
            <a:ext cx="260811" cy="736342"/>
          </a:xfrm>
          <a:prstGeom prst="straightConnector1">
            <a:avLst/>
          </a:prstGeom>
          <a:ln>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3485198" y="3209494"/>
            <a:ext cx="374270" cy="849063"/>
          </a:xfrm>
          <a:prstGeom prst="straightConnector1">
            <a:avLst/>
          </a:prstGeom>
          <a:ln>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3244369" y="2260181"/>
            <a:ext cx="0" cy="362887"/>
          </a:xfrm>
          <a:prstGeom prst="straightConnector1">
            <a:avLst/>
          </a:prstGeom>
          <a:ln>
            <a:solidFill>
              <a:srgbClr val="4A4C4E"/>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H="1">
            <a:off x="4317974" y="2260181"/>
            <a:ext cx="26340" cy="283006"/>
          </a:xfrm>
          <a:prstGeom prst="straightConnector1">
            <a:avLst/>
          </a:prstGeom>
          <a:ln>
            <a:solidFill>
              <a:srgbClr val="4A4C4E"/>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5534976" y="2260181"/>
            <a:ext cx="0" cy="362887"/>
          </a:xfrm>
          <a:prstGeom prst="straightConnector1">
            <a:avLst/>
          </a:prstGeom>
          <a:ln>
            <a:solidFill>
              <a:srgbClr val="4A4C4E"/>
            </a:solidFill>
            <a:headEnd type="arrow"/>
            <a:tailEnd type="arrow"/>
          </a:ln>
          <a:effectLst/>
        </p:spPr>
        <p:style>
          <a:lnRef idx="2">
            <a:schemeClr val="accent1"/>
          </a:lnRef>
          <a:fillRef idx="0">
            <a:schemeClr val="accent1"/>
          </a:fillRef>
          <a:effectRef idx="1">
            <a:schemeClr val="accent1"/>
          </a:effectRef>
          <a:fontRef idx="minor">
            <a:schemeClr val="tx1"/>
          </a:fontRef>
        </p:style>
      </p:cxnSp>
      <p:pic>
        <p:nvPicPr>
          <p:cNvPr id="31" name="Picture 30" descr="Knowledge building.psd"/>
          <p:cNvPicPr>
            <a:picLocks noChangeAspect="1"/>
          </p:cNvPicPr>
          <p:nvPr/>
        </p:nvPicPr>
        <p:blipFill>
          <a:blip r:embed="rId2"/>
          <a:stretch>
            <a:fillRect/>
          </a:stretch>
        </p:blipFill>
        <p:spPr>
          <a:xfrm>
            <a:off x="97856" y="2897550"/>
            <a:ext cx="7704707" cy="3431764"/>
          </a:xfrm>
          <a:prstGeom prst="rect">
            <a:avLst/>
          </a:prstGeom>
        </p:spPr>
      </p:pic>
    </p:spTree>
    <p:extLst>
      <p:ext uri="{BB962C8B-B14F-4D97-AF65-F5344CB8AC3E}">
        <p14:creationId xmlns:p14="http://schemas.microsoft.com/office/powerpoint/2010/main" val="15110559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66252" y="1063644"/>
            <a:ext cx="3084089" cy="4753942"/>
            <a:chOff x="663409" y="1568904"/>
            <a:chExt cx="3672107" cy="3916572"/>
          </a:xfrm>
        </p:grpSpPr>
        <p:sp>
          <p:nvSpPr>
            <p:cNvPr id="10" name="Folded Corner 9"/>
            <p:cNvSpPr/>
            <p:nvPr/>
          </p:nvSpPr>
          <p:spPr>
            <a:xfrm>
              <a:off x="663409" y="1568904"/>
              <a:ext cx="3672107" cy="3916572"/>
            </a:xfrm>
            <a:prstGeom prst="foldedCorner">
              <a:avLst/>
            </a:prstGeom>
            <a:solidFill>
              <a:schemeClr val="bg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76074" y="1568904"/>
              <a:ext cx="3659441" cy="354990"/>
            </a:xfrm>
            <a:prstGeom prst="rect">
              <a:avLst/>
            </a:prstGeom>
            <a:solidFill>
              <a:schemeClr val="accent2"/>
            </a:solidFill>
          </p:spPr>
          <p:txBody>
            <a:bodyPr wrap="square" rtlCol="0">
              <a:spAutoFit/>
            </a:bodyPr>
            <a:lstStyle/>
            <a:p>
              <a:r>
                <a:rPr lang="en-US" sz="2200" b="1" dirty="0" smtClean="0">
                  <a:solidFill>
                    <a:schemeClr val="bg1"/>
                  </a:solidFill>
                  <a:latin typeface="Helvetica Neue"/>
                  <a:cs typeface="Helvetica Neue"/>
                </a:rPr>
                <a:t>If AI Wins?</a:t>
              </a:r>
              <a:endParaRPr lang="en-US" sz="2200" b="1" dirty="0">
                <a:solidFill>
                  <a:schemeClr val="bg1"/>
                </a:solidFill>
                <a:latin typeface="Helvetica Neue"/>
                <a:cs typeface="Helvetica Neue"/>
              </a:endParaRPr>
            </a:p>
          </p:txBody>
        </p:sp>
      </p:grpSp>
      <p:grpSp>
        <p:nvGrpSpPr>
          <p:cNvPr id="12" name="Group 11"/>
          <p:cNvGrpSpPr/>
          <p:nvPr/>
        </p:nvGrpSpPr>
        <p:grpSpPr>
          <a:xfrm>
            <a:off x="3898095" y="1107240"/>
            <a:ext cx="3124353" cy="4248682"/>
            <a:chOff x="4547109" y="1568904"/>
            <a:chExt cx="3436005" cy="3636259"/>
          </a:xfrm>
        </p:grpSpPr>
        <p:sp>
          <p:nvSpPr>
            <p:cNvPr id="13" name="Folded Corner 12"/>
            <p:cNvSpPr/>
            <p:nvPr/>
          </p:nvSpPr>
          <p:spPr>
            <a:xfrm>
              <a:off x="4547109" y="1568904"/>
              <a:ext cx="3436005" cy="3636259"/>
            </a:xfrm>
            <a:prstGeom prst="foldedCorner">
              <a:avLst/>
            </a:prstGeom>
            <a:solidFill>
              <a:schemeClr val="bg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559773" y="1568904"/>
              <a:ext cx="3420530" cy="368777"/>
            </a:xfrm>
            <a:prstGeom prst="rect">
              <a:avLst/>
            </a:prstGeom>
            <a:solidFill>
              <a:schemeClr val="accent5"/>
            </a:solidFill>
          </p:spPr>
          <p:txBody>
            <a:bodyPr wrap="square" rtlCol="0">
              <a:spAutoFit/>
            </a:bodyPr>
            <a:lstStyle/>
            <a:p>
              <a:r>
                <a:rPr lang="en-US" sz="2200" b="1" dirty="0" smtClean="0">
                  <a:solidFill>
                    <a:schemeClr val="bg1"/>
                  </a:solidFill>
                  <a:latin typeface="Helvetica Neue"/>
                  <a:cs typeface="Helvetica Neue"/>
                </a:rPr>
                <a:t>If AHI Wins?</a:t>
              </a:r>
              <a:endParaRPr lang="en-US" sz="2200" b="1" dirty="0">
                <a:solidFill>
                  <a:schemeClr val="bg1"/>
                </a:solidFill>
                <a:latin typeface="Helvetica Neue"/>
                <a:cs typeface="Helvetica Neue"/>
              </a:endParaRPr>
            </a:p>
          </p:txBody>
        </p:sp>
      </p:grpSp>
      <p:sp>
        <p:nvSpPr>
          <p:cNvPr id="2" name="Title 1"/>
          <p:cNvSpPr>
            <a:spLocks noGrp="1"/>
          </p:cNvSpPr>
          <p:nvPr>
            <p:ph type="title" idx="4294967295"/>
          </p:nvPr>
        </p:nvSpPr>
        <p:spPr>
          <a:xfrm>
            <a:off x="663410" y="331992"/>
            <a:ext cx="5549462" cy="711200"/>
          </a:xfrm>
          <a:prstGeom prst="rect">
            <a:avLst/>
          </a:prstGeom>
        </p:spPr>
        <p:txBody>
          <a:bodyPr wrap="none" lIns="0" tIns="0" rIns="0" bIns="0">
            <a:noAutofit/>
          </a:bodyPr>
          <a:lstStyle/>
          <a:p>
            <a:pPr algn="l"/>
            <a:r>
              <a:rPr lang="en-US" dirty="0" smtClean="0">
                <a:ln>
                  <a:solidFill>
                    <a:srgbClr val="68007F"/>
                  </a:solidFill>
                </a:ln>
                <a:solidFill>
                  <a:srgbClr val="A64FBD"/>
                </a:solidFill>
                <a:cs typeface="Helvetica Neue Medium"/>
              </a:rPr>
              <a:t>So What…? </a:t>
            </a:r>
            <a:endParaRPr lang="en-US" dirty="0">
              <a:ln>
                <a:solidFill>
                  <a:srgbClr val="68007F"/>
                </a:solidFill>
              </a:ln>
              <a:solidFill>
                <a:srgbClr val="A64FBD"/>
              </a:solidFill>
              <a:cs typeface="Helvetica Neue Medium"/>
            </a:endParaRPr>
          </a:p>
        </p:txBody>
      </p:sp>
      <p:sp>
        <p:nvSpPr>
          <p:cNvPr id="3" name="Content Placeholder 2"/>
          <p:cNvSpPr>
            <a:spLocks noGrp="1"/>
          </p:cNvSpPr>
          <p:nvPr>
            <p:ph idx="4294967295"/>
          </p:nvPr>
        </p:nvSpPr>
        <p:spPr>
          <a:xfrm>
            <a:off x="673519" y="1724559"/>
            <a:ext cx="2976821" cy="4093027"/>
          </a:xfrm>
          <a:prstGeom prst="rect">
            <a:avLst/>
          </a:prstGeom>
        </p:spPr>
        <p:txBody>
          <a:bodyPr tIns="0" bIns="0">
            <a:noAutofit/>
          </a:bodyPr>
          <a:lstStyle/>
          <a:p>
            <a:pPr marL="182880" indent="-182880">
              <a:spcBef>
                <a:spcPts val="400"/>
              </a:spcBef>
              <a:buClr>
                <a:srgbClr val="D6556C"/>
              </a:buClr>
            </a:pPr>
            <a:r>
              <a:rPr lang="en-US" sz="1600" dirty="0" smtClean="0">
                <a:solidFill>
                  <a:srgbClr val="4A4C4E"/>
                </a:solidFill>
                <a:latin typeface="Helvetica Neue Light"/>
                <a:cs typeface="Helvetica Neue Light"/>
              </a:rPr>
              <a:t>Automation Model Dominates </a:t>
            </a:r>
          </a:p>
          <a:p>
            <a:pPr marL="182880" indent="-182880">
              <a:spcBef>
                <a:spcPts val="400"/>
              </a:spcBef>
              <a:buClr>
                <a:srgbClr val="D6556C"/>
              </a:buClr>
            </a:pPr>
            <a:r>
              <a:rPr lang="en-US" sz="1600" dirty="0" smtClean="0">
                <a:solidFill>
                  <a:srgbClr val="4A4C4E"/>
                </a:solidFill>
                <a:latin typeface="Helvetica Neue Light"/>
                <a:cs typeface="Helvetica Neue Light"/>
              </a:rPr>
              <a:t>Teachers replaced by AI software delivering personalized commercial content</a:t>
            </a:r>
          </a:p>
          <a:p>
            <a:pPr marL="182880" indent="-182880">
              <a:spcBef>
                <a:spcPts val="400"/>
              </a:spcBef>
              <a:buClr>
                <a:srgbClr val="D6556C"/>
              </a:buClr>
            </a:pPr>
            <a:r>
              <a:rPr lang="en-US" sz="1600" dirty="0" smtClean="0">
                <a:solidFill>
                  <a:srgbClr val="4A4C4E"/>
                </a:solidFill>
                <a:latin typeface="Helvetica Neue Light"/>
                <a:cs typeface="Helvetica Neue Light"/>
              </a:rPr>
              <a:t>Education is one-way information transfer</a:t>
            </a:r>
          </a:p>
          <a:p>
            <a:pPr marL="182880" indent="-182880">
              <a:spcBef>
                <a:spcPts val="400"/>
              </a:spcBef>
              <a:buClr>
                <a:srgbClr val="D6556C"/>
              </a:buClr>
            </a:pPr>
            <a:r>
              <a:rPr lang="en-US" sz="1600" dirty="0" smtClean="0">
                <a:solidFill>
                  <a:srgbClr val="4A4C4E"/>
                </a:solidFill>
                <a:latin typeface="Helvetica Neue Light"/>
                <a:cs typeface="Helvetica Neue Light"/>
              </a:rPr>
              <a:t>Efficiency rules over quality</a:t>
            </a:r>
          </a:p>
          <a:p>
            <a:pPr marL="182880" indent="-182880">
              <a:spcBef>
                <a:spcPts val="400"/>
              </a:spcBef>
              <a:buClr>
                <a:srgbClr val="D6556C"/>
              </a:buClr>
            </a:pPr>
            <a:r>
              <a:rPr lang="en-US" sz="1600" dirty="0" smtClean="0">
                <a:solidFill>
                  <a:srgbClr val="4A4C4E"/>
                </a:solidFill>
                <a:latin typeface="Helvetica Neue Light"/>
                <a:cs typeface="Helvetica Neue Light"/>
              </a:rPr>
              <a:t>Unprecedented costs in terms of human values, work, creativity which are replaced by AI</a:t>
            </a:r>
          </a:p>
          <a:p>
            <a:pPr marL="182880" indent="-182880">
              <a:spcBef>
                <a:spcPts val="400"/>
              </a:spcBef>
              <a:buClr>
                <a:srgbClr val="D6556C"/>
              </a:buClr>
            </a:pPr>
            <a:r>
              <a:rPr lang="en-US" sz="1600" b="1" dirty="0" smtClean="0">
                <a:solidFill>
                  <a:srgbClr val="4A4C4E"/>
                </a:solidFill>
                <a:latin typeface="Helvetica Neue Light"/>
                <a:cs typeface="Helvetica Neue Light"/>
              </a:rPr>
              <a:t>Humanity replaced by AI</a:t>
            </a:r>
          </a:p>
          <a:p>
            <a:pPr marL="182880" indent="-182880">
              <a:spcBef>
                <a:spcPts val="400"/>
              </a:spcBef>
              <a:buClr>
                <a:srgbClr val="D6556C"/>
              </a:buClr>
            </a:pPr>
            <a:r>
              <a:rPr lang="en-US" sz="1400" b="1" dirty="0" smtClean="0">
                <a:solidFill>
                  <a:srgbClr val="4A4C4E"/>
                </a:solidFill>
                <a:latin typeface="Helvetica Neue Light"/>
                <a:cs typeface="Helvetica Neue Light"/>
              </a:rPr>
              <a:t>AUTOMATION REVOLUTION </a:t>
            </a:r>
          </a:p>
        </p:txBody>
      </p:sp>
      <p:sp>
        <p:nvSpPr>
          <p:cNvPr id="4" name="Content Placeholder 2"/>
          <p:cNvSpPr txBox="1">
            <a:spLocks/>
          </p:cNvSpPr>
          <p:nvPr/>
        </p:nvSpPr>
        <p:spPr>
          <a:xfrm>
            <a:off x="3910757" y="1648613"/>
            <a:ext cx="3110282" cy="3258375"/>
          </a:xfrm>
          <a:prstGeom prst="rect">
            <a:avLst/>
          </a:prstGeom>
        </p:spPr>
        <p:txBody>
          <a:bodyPr vert="horz" lIns="91440" tIns="0" rIns="91440" bIns="0" rtlCol="0">
            <a:noAutofit/>
          </a:bodyPr>
          <a:lstStyle/>
          <a:p>
            <a:pPr marL="182880" marR="0" lvl="0" indent="-182880" defTabSz="457200" rtl="0" eaLnBrk="1" fontAlgn="auto" latinLnBrk="0" hangingPunct="1">
              <a:lnSpc>
                <a:spcPct val="100000"/>
              </a:lnSpc>
              <a:spcBef>
                <a:spcPts val="400"/>
              </a:spcBef>
              <a:spcAft>
                <a:spcPts val="0"/>
              </a:spcAft>
              <a:buClr>
                <a:srgbClr val="21115C"/>
              </a:buClr>
              <a:buSzTx/>
              <a:buFont typeface="Arial"/>
              <a:buChar char="•"/>
              <a:tabLst/>
              <a:defRPr/>
            </a:pPr>
            <a:r>
              <a:rPr lang="en-US" sz="1600" dirty="0" smtClean="0">
                <a:solidFill>
                  <a:srgbClr val="4A4C4E"/>
                </a:solidFill>
                <a:latin typeface="Helvetica Neue Light"/>
                <a:cs typeface="Helvetica Neue Light"/>
              </a:rPr>
              <a:t>Knowledge Model Grows</a:t>
            </a:r>
          </a:p>
          <a:p>
            <a:pPr marL="182880" marR="0" lvl="0" indent="-182880" defTabSz="457200" rtl="0" eaLnBrk="1" fontAlgn="auto" latinLnBrk="0" hangingPunct="1">
              <a:lnSpc>
                <a:spcPct val="100000"/>
              </a:lnSpc>
              <a:spcBef>
                <a:spcPts val="400"/>
              </a:spcBef>
              <a:spcAft>
                <a:spcPts val="0"/>
              </a:spcAft>
              <a:buClr>
                <a:srgbClr val="21115C"/>
              </a:buClr>
              <a:buSzTx/>
              <a:buFont typeface="Arial"/>
              <a:buChar char="•"/>
              <a:tabLst/>
              <a:defRPr/>
            </a:pPr>
            <a:r>
              <a:rPr lang="en-US" sz="1600" dirty="0" smtClean="0">
                <a:solidFill>
                  <a:srgbClr val="4A4C4E"/>
                </a:solidFill>
                <a:latin typeface="Helvetica Neue Light"/>
                <a:cs typeface="Helvetica Neue Light"/>
              </a:rPr>
              <a:t>Educators retain key role and adopt </a:t>
            </a:r>
            <a:r>
              <a:rPr lang="en-US" sz="1600" dirty="0" err="1" smtClean="0">
                <a:solidFill>
                  <a:srgbClr val="4A4C4E"/>
                </a:solidFill>
                <a:latin typeface="Helvetica Neue Light"/>
                <a:cs typeface="Helvetica Neue Light"/>
              </a:rPr>
              <a:t>Collaborativist</a:t>
            </a:r>
            <a:r>
              <a:rPr lang="en-US" sz="1600" dirty="0" smtClean="0">
                <a:solidFill>
                  <a:srgbClr val="4A4C4E"/>
                </a:solidFill>
                <a:latin typeface="Helvetica Neue Light"/>
                <a:cs typeface="Helvetica Neue Light"/>
              </a:rPr>
              <a:t> pedagogies to facilitate discourse and critical thinking</a:t>
            </a:r>
          </a:p>
          <a:p>
            <a:pPr marL="182880" marR="0" lvl="0" indent="-182880" defTabSz="457200" rtl="0" eaLnBrk="1" fontAlgn="auto" latinLnBrk="0" hangingPunct="1">
              <a:lnSpc>
                <a:spcPct val="100000"/>
              </a:lnSpc>
              <a:spcBef>
                <a:spcPts val="400"/>
              </a:spcBef>
              <a:spcAft>
                <a:spcPts val="0"/>
              </a:spcAft>
              <a:buClr>
                <a:srgbClr val="21115C"/>
              </a:buClr>
              <a:buSzTx/>
              <a:buFont typeface="Arial"/>
              <a:buChar char="•"/>
              <a:tabLst/>
              <a:defRPr/>
            </a:pPr>
            <a:r>
              <a:rPr lang="en-US" sz="1600" dirty="0" smtClean="0">
                <a:solidFill>
                  <a:srgbClr val="4A4C4E"/>
                </a:solidFill>
                <a:latin typeface="Helvetica Neue Light"/>
                <a:cs typeface="Helvetica Neue Light"/>
              </a:rPr>
              <a:t>Educators encourage human understanding, creativity &amp; ethics</a:t>
            </a:r>
          </a:p>
          <a:p>
            <a:pPr marL="182880" marR="0" lvl="0" indent="-182880" defTabSz="457200" rtl="0" eaLnBrk="1" fontAlgn="auto" latinLnBrk="0" hangingPunct="1">
              <a:lnSpc>
                <a:spcPct val="100000"/>
              </a:lnSpc>
              <a:spcBef>
                <a:spcPts val="400"/>
              </a:spcBef>
              <a:spcAft>
                <a:spcPts val="0"/>
              </a:spcAft>
              <a:buClr>
                <a:srgbClr val="21115C"/>
              </a:buClr>
              <a:buSzTx/>
              <a:buFont typeface="Arial"/>
              <a:buChar char="•"/>
              <a:tabLst/>
              <a:defRPr/>
            </a:pPr>
            <a:r>
              <a:rPr lang="en-US" sz="1600" dirty="0" smtClean="0">
                <a:solidFill>
                  <a:srgbClr val="4A4C4E"/>
                </a:solidFill>
                <a:latin typeface="Helvetica Neue Light"/>
                <a:cs typeface="Helvetica Neue Light"/>
              </a:rPr>
              <a:t>AI to enhance Human Thinking, </a:t>
            </a:r>
          </a:p>
          <a:p>
            <a:pPr marL="182880" marR="0" lvl="0" indent="-182880" defTabSz="457200" rtl="0" eaLnBrk="1" fontAlgn="auto" latinLnBrk="0" hangingPunct="1">
              <a:lnSpc>
                <a:spcPct val="100000"/>
              </a:lnSpc>
              <a:spcBef>
                <a:spcPts val="400"/>
              </a:spcBef>
              <a:spcAft>
                <a:spcPts val="0"/>
              </a:spcAft>
              <a:buClr>
                <a:srgbClr val="21115C"/>
              </a:buClr>
              <a:buSzTx/>
              <a:buFont typeface="Arial"/>
              <a:buChar char="•"/>
              <a:tabLst/>
              <a:defRPr/>
            </a:pPr>
            <a:r>
              <a:rPr lang="en-US" sz="1600" dirty="0" smtClean="0">
                <a:solidFill>
                  <a:srgbClr val="4A4C4E"/>
                </a:solidFill>
                <a:latin typeface="Helvetica Neue Light"/>
                <a:cs typeface="Helvetica Neue Light"/>
              </a:rPr>
              <a:t>Quality rules over </a:t>
            </a:r>
            <a:r>
              <a:rPr lang="en-US" sz="1600" dirty="0" smtClean="0">
                <a:solidFill>
                  <a:srgbClr val="4A4C4E"/>
                </a:solidFill>
                <a:latin typeface="Helvetica Neue Light"/>
                <a:cs typeface="Helvetica Neue Light"/>
              </a:rPr>
              <a:t>Efficiency</a:t>
            </a:r>
          </a:p>
          <a:p>
            <a:pPr marL="182880" indent="-182880">
              <a:spcBef>
                <a:spcPts val="400"/>
              </a:spcBef>
              <a:buClr>
                <a:srgbClr val="21115C"/>
              </a:buClr>
              <a:buFont typeface="Arial"/>
              <a:buChar char="•"/>
              <a:defRPr/>
            </a:pPr>
            <a:r>
              <a:rPr lang="en-US" sz="1600" b="1" dirty="0">
                <a:solidFill>
                  <a:srgbClr val="4A4C4E"/>
                </a:solidFill>
                <a:latin typeface="Helvetica Neue Light"/>
                <a:cs typeface="Helvetica Neue Light"/>
              </a:rPr>
              <a:t>Humans Smarten </a:t>
            </a:r>
            <a:r>
              <a:rPr lang="en-US" sz="1600" b="1" dirty="0" smtClean="0">
                <a:solidFill>
                  <a:srgbClr val="4A4C4E"/>
                </a:solidFill>
                <a:latin typeface="Helvetica Neue Light"/>
                <a:cs typeface="Helvetica Neue Light"/>
              </a:rPr>
              <a:t>Up</a:t>
            </a:r>
            <a:endParaRPr lang="en-US" sz="1600" dirty="0" smtClean="0">
              <a:solidFill>
                <a:srgbClr val="4A4C4E"/>
              </a:solidFill>
              <a:latin typeface="Helvetica Neue Light"/>
              <a:cs typeface="Helvetica Neue Light"/>
            </a:endParaRPr>
          </a:p>
          <a:p>
            <a:pPr marL="182880" marR="0" lvl="0" indent="-182880" defTabSz="457200" rtl="0" eaLnBrk="1" fontAlgn="auto" latinLnBrk="0" hangingPunct="1">
              <a:lnSpc>
                <a:spcPct val="100000"/>
              </a:lnSpc>
              <a:spcBef>
                <a:spcPts val="400"/>
              </a:spcBef>
              <a:spcAft>
                <a:spcPts val="0"/>
              </a:spcAft>
              <a:buClr>
                <a:srgbClr val="21115C"/>
              </a:buClr>
              <a:buSzTx/>
              <a:buFont typeface="Arial"/>
              <a:buChar char="•"/>
              <a:tabLst/>
              <a:defRPr/>
            </a:pPr>
            <a:r>
              <a:rPr lang="en-US" sz="1400" b="1" dirty="0" smtClean="0">
                <a:solidFill>
                  <a:srgbClr val="4A4C4E"/>
                </a:solidFill>
                <a:latin typeface="Helvetica Neue Light"/>
                <a:cs typeface="Helvetica Neue Light"/>
              </a:rPr>
              <a:t>KNOWLEDGE REVOLUTION</a:t>
            </a:r>
            <a:r>
              <a:rPr lang="en-US" sz="1600" b="1" dirty="0" smtClean="0">
                <a:solidFill>
                  <a:srgbClr val="4A4C4E"/>
                </a:solidFill>
                <a:latin typeface="Helvetica Neue Light"/>
                <a:cs typeface="Helvetica Neue Light"/>
              </a:rPr>
              <a:t>:</a:t>
            </a:r>
            <a:endParaRPr lang="en-US" sz="1600" dirty="0" smtClean="0">
              <a:solidFill>
                <a:srgbClr val="4A4C4E"/>
              </a:solidFill>
              <a:latin typeface="Helvetica Neue Light"/>
              <a:cs typeface="Helvetica Neue Light"/>
            </a:endParaRPr>
          </a:p>
          <a:p>
            <a:pPr marL="182880" marR="0" lvl="0" indent="-182880" algn="ctr" defTabSz="457200" rtl="0" eaLnBrk="1" fontAlgn="auto" latinLnBrk="0" hangingPunct="1">
              <a:lnSpc>
                <a:spcPct val="100000"/>
              </a:lnSpc>
              <a:spcBef>
                <a:spcPts val="400"/>
              </a:spcBef>
              <a:spcAft>
                <a:spcPts val="0"/>
              </a:spcAft>
              <a:buClr>
                <a:srgbClr val="21115C"/>
              </a:buClr>
              <a:buSzTx/>
              <a:tabLst/>
              <a:defRPr/>
            </a:pPr>
            <a:r>
              <a:rPr kumimoji="0" lang="en-US" sz="1600" u="sng" strike="noStrike" kern="1200" cap="none" spc="0" normalizeH="0" baseline="0" noProof="0" dirty="0" smtClean="0">
                <a:ln>
                  <a:noFill/>
                </a:ln>
                <a:solidFill>
                  <a:srgbClr val="4A4C4E"/>
                </a:solidFill>
                <a:effectLst/>
                <a:uLnTx/>
                <a:uFillTx/>
                <a:latin typeface="Helvetica Neue Light"/>
                <a:cs typeface="Helvetica Neue Light"/>
              </a:rPr>
              <a:t> </a:t>
            </a:r>
          </a:p>
        </p:txBody>
      </p:sp>
      <p:sp>
        <p:nvSpPr>
          <p:cNvPr id="5" name="TextBox 4"/>
          <p:cNvSpPr txBox="1"/>
          <p:nvPr/>
        </p:nvSpPr>
        <p:spPr>
          <a:xfrm>
            <a:off x="4438196" y="5817585"/>
            <a:ext cx="2268143" cy="461665"/>
          </a:xfrm>
          <a:prstGeom prst="rect">
            <a:avLst/>
          </a:prstGeom>
          <a:noFill/>
        </p:spPr>
        <p:txBody>
          <a:bodyPr wrap="square" rtlCol="0">
            <a:spAutoFit/>
          </a:bodyPr>
          <a:lstStyle/>
          <a:p>
            <a:pPr algn="r"/>
            <a:r>
              <a:rPr lang="en-US" sz="2400" dirty="0" smtClean="0">
                <a:solidFill>
                  <a:srgbClr val="4A4C4E"/>
                </a:solidFill>
                <a:latin typeface="Helvetica Neue Medium"/>
                <a:cs typeface="Helvetica Neue Medium"/>
              </a:rPr>
              <a:t>Next Steps…?</a:t>
            </a:r>
          </a:p>
        </p:txBody>
      </p:sp>
    </p:spTree>
    <p:extLst>
      <p:ext uri="{BB962C8B-B14F-4D97-AF65-F5344CB8AC3E}">
        <p14:creationId xmlns:p14="http://schemas.microsoft.com/office/powerpoint/2010/main" val="19886578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olutionary Success Men's T-Shirt"/>
          <p:cNvPicPr/>
          <p:nvPr/>
        </p:nvPicPr>
        <p:blipFill>
          <a:blip r:embed="rId3">
            <a:extLst>
              <a:ext uri="{28A0092B-C50C-407E-A947-70E740481C1C}">
                <a14:useLocalDpi xmlns:a14="http://schemas.microsoft.com/office/drawing/2010/main" val="0"/>
              </a:ext>
            </a:extLst>
          </a:blip>
          <a:srcRect/>
          <a:stretch>
            <a:fillRect/>
          </a:stretch>
        </p:blipFill>
        <p:spPr bwMode="auto">
          <a:xfrm>
            <a:off x="1727200" y="571500"/>
            <a:ext cx="5689600" cy="5715000"/>
          </a:xfrm>
          <a:prstGeom prst="rect">
            <a:avLst/>
          </a:prstGeom>
          <a:noFill/>
          <a:ln>
            <a:noFill/>
          </a:ln>
        </p:spPr>
      </p:pic>
    </p:spTree>
    <p:extLst>
      <p:ext uri="{BB962C8B-B14F-4D97-AF65-F5344CB8AC3E}">
        <p14:creationId xmlns:p14="http://schemas.microsoft.com/office/powerpoint/2010/main" val="2287675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scontent-sea1-1.xx.fbcdn.net/v/t1.0-9/13226968_1549437328691768_5140808691161203032_n.jpg?oh=9a51ceedc0cf1349ac9323dddbc90d09&amp;oe=57CFBF68"/>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91310"/>
            <a:ext cx="5486400" cy="3675380"/>
          </a:xfrm>
          <a:prstGeom prst="rect">
            <a:avLst/>
          </a:prstGeom>
          <a:noFill/>
          <a:ln>
            <a:noFill/>
          </a:ln>
        </p:spPr>
      </p:pic>
    </p:spTree>
    <p:extLst>
      <p:ext uri="{BB962C8B-B14F-4D97-AF65-F5344CB8AC3E}">
        <p14:creationId xmlns:p14="http://schemas.microsoft.com/office/powerpoint/2010/main" val="8666990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1423" y="363189"/>
            <a:ext cx="7868365" cy="396875"/>
          </a:xfrm>
          <a:prstGeom prst="rect">
            <a:avLst/>
          </a:prstGeom>
        </p:spPr>
        <p:txBody>
          <a:bodyPr wrap="none" lIns="0" tIns="0" rIns="0" bIns="0">
            <a:noAutofit/>
          </a:bodyPr>
          <a:lstStyle/>
          <a:p>
            <a:pPr algn="l"/>
            <a:r>
              <a:rPr lang="en-US" sz="4400" dirty="0" smtClean="0">
                <a:ln>
                  <a:solidFill>
                    <a:schemeClr val="accent4"/>
                  </a:solidFill>
                </a:ln>
                <a:cs typeface="Helvetica Neue Medium"/>
              </a:rPr>
              <a:t>THANK YOU!        </a:t>
            </a:r>
            <a:r>
              <a:rPr lang="en-US" dirty="0" err="1" smtClean="0">
                <a:ln>
                  <a:solidFill>
                    <a:schemeClr val="accent4"/>
                  </a:solidFill>
                </a:ln>
                <a:cs typeface="Helvetica Neue Medium"/>
              </a:rPr>
              <a:t>harasim@sfu.ca</a:t>
            </a:r>
            <a:endParaRPr lang="en-US" dirty="0">
              <a:ln>
                <a:solidFill>
                  <a:schemeClr val="accent4"/>
                </a:solidFill>
              </a:ln>
              <a:cs typeface="Helvetica Neue Medium"/>
            </a:endParaRPr>
          </a:p>
        </p:txBody>
      </p:sp>
      <p:sp>
        <p:nvSpPr>
          <p:cNvPr id="6" name="Footer Placeholder 4"/>
          <p:cNvSpPr>
            <a:spLocks noGrp="1"/>
          </p:cNvSpPr>
          <p:nvPr>
            <p:ph type="ftr" sz="quarter" idx="4294967295"/>
          </p:nvPr>
        </p:nvSpPr>
        <p:spPr>
          <a:xfrm>
            <a:off x="0" y="6442075"/>
            <a:ext cx="3463925" cy="290513"/>
          </a:xfrm>
          <a:prstGeom prst="rect">
            <a:avLst/>
          </a:prstGeom>
        </p:spPr>
        <p:txBody>
          <a:bodyPr wrap="none" tIns="0" rIns="0" bIns="0" anchor="ctr"/>
          <a:lstStyle>
            <a:lvl1pPr>
              <a:defRPr sz="1000" b="0" i="0">
                <a:solidFill>
                  <a:srgbClr val="FFFFFF"/>
                </a:solidFill>
                <a:latin typeface="Helvetica Neue Medium"/>
                <a:cs typeface="Helvetica Neue Medium"/>
              </a:defRPr>
            </a:lvl1pPr>
          </a:lstStyle>
          <a:p>
            <a:r>
              <a:rPr lang="en-US" dirty="0" smtClean="0"/>
              <a:t>What is online collaborative learning | November 2014</a:t>
            </a:r>
            <a:endParaRPr lang="en-US" dirty="0"/>
          </a:p>
        </p:txBody>
      </p:sp>
      <p:sp>
        <p:nvSpPr>
          <p:cNvPr id="9" name="TextBox 8"/>
          <p:cNvSpPr txBox="1"/>
          <p:nvPr/>
        </p:nvSpPr>
        <p:spPr>
          <a:xfrm>
            <a:off x="4053120" y="4491504"/>
            <a:ext cx="3325142" cy="1569660"/>
          </a:xfrm>
          <a:prstGeom prst="rect">
            <a:avLst/>
          </a:prstGeom>
          <a:noFill/>
        </p:spPr>
        <p:txBody>
          <a:bodyPr wrap="square" rtlCol="0">
            <a:spAutoFit/>
          </a:bodyPr>
          <a:lstStyle/>
          <a:p>
            <a:r>
              <a:rPr lang="en-US" sz="1600" i="1" dirty="0" smtClean="0">
                <a:solidFill>
                  <a:srgbClr val="0F7AAB"/>
                </a:solidFill>
                <a:latin typeface="Helvetica Neue"/>
                <a:cs typeface="Helvetica Neue"/>
              </a:rPr>
              <a:t>Learning Theory and Online Technology: </a:t>
            </a:r>
            <a:r>
              <a:rPr lang="en-US" sz="1600" i="1" dirty="0" smtClean="0">
                <a:solidFill>
                  <a:srgbClr val="4A4C4E"/>
                </a:solidFill>
                <a:latin typeface="Helvetica Neue"/>
                <a:cs typeface="Helvetica Neue"/>
              </a:rPr>
              <a:t>How New Technologies are Transforming Learning Opportunities.</a:t>
            </a:r>
          </a:p>
          <a:p>
            <a:r>
              <a:rPr lang="en-US" sz="1600" dirty="0" smtClean="0">
                <a:solidFill>
                  <a:srgbClr val="4A4C4E"/>
                </a:solidFill>
                <a:latin typeface="Helvetica Neue"/>
                <a:cs typeface="Helvetica Neue"/>
              </a:rPr>
              <a:t>New York: </a:t>
            </a:r>
            <a:r>
              <a:rPr lang="en-US" sz="1600" dirty="0" err="1" smtClean="0">
                <a:solidFill>
                  <a:srgbClr val="4A4C4E"/>
                </a:solidFill>
                <a:latin typeface="Helvetica Neue"/>
                <a:cs typeface="Helvetica Neue"/>
              </a:rPr>
              <a:t>Routledge</a:t>
            </a:r>
            <a:r>
              <a:rPr lang="en-US" sz="1600" dirty="0" smtClean="0">
                <a:solidFill>
                  <a:srgbClr val="4A4C4E"/>
                </a:solidFill>
                <a:latin typeface="Helvetica Neue"/>
                <a:cs typeface="Helvetica Neue"/>
              </a:rPr>
              <a:t> Press. (2017, 2</a:t>
            </a:r>
            <a:r>
              <a:rPr lang="en-US" sz="1600" baseline="30000" dirty="0" smtClean="0">
                <a:solidFill>
                  <a:srgbClr val="4A4C4E"/>
                </a:solidFill>
                <a:latin typeface="Helvetica Neue"/>
                <a:cs typeface="Helvetica Neue"/>
              </a:rPr>
              <a:t>nd</a:t>
            </a:r>
            <a:r>
              <a:rPr lang="en-US" sz="1600" dirty="0" smtClean="0">
                <a:solidFill>
                  <a:srgbClr val="4A4C4E"/>
                </a:solidFill>
                <a:latin typeface="Helvetica Neue"/>
                <a:cs typeface="Helvetica Neue"/>
              </a:rPr>
              <a:t> Edition) </a:t>
            </a:r>
            <a:endParaRPr lang="en-US" sz="1600" dirty="0">
              <a:solidFill>
                <a:srgbClr val="4A4C4E"/>
              </a:solidFill>
              <a:latin typeface="Helvetica Neue"/>
              <a:cs typeface="Helvetica Neue"/>
            </a:endParaRPr>
          </a:p>
        </p:txBody>
      </p:sp>
      <p:sp>
        <p:nvSpPr>
          <p:cNvPr id="11" name="TextBox 10"/>
          <p:cNvSpPr txBox="1"/>
          <p:nvPr/>
        </p:nvSpPr>
        <p:spPr>
          <a:xfrm>
            <a:off x="4053120" y="1421414"/>
            <a:ext cx="3581904" cy="2742290"/>
          </a:xfrm>
          <a:prstGeom prst="rect">
            <a:avLst/>
          </a:prstGeom>
          <a:noFill/>
        </p:spPr>
        <p:txBody>
          <a:bodyPr wrap="square" rtlCol="0">
            <a:spAutoFit/>
          </a:bodyPr>
          <a:lstStyle/>
          <a:p>
            <a:pPr>
              <a:lnSpc>
                <a:spcPct val="120000"/>
              </a:lnSpc>
            </a:pPr>
            <a:r>
              <a:rPr lang="en-US" dirty="0" smtClean="0">
                <a:solidFill>
                  <a:srgbClr val="000000"/>
                </a:solidFill>
                <a:latin typeface="Helvetica Neue Light"/>
                <a:cs typeface="Helvetica Neue Light"/>
              </a:rPr>
              <a:t>Dr. Linda Harasim is a founder of online education and the creator of Online Collaborative Learning (OCL). </a:t>
            </a:r>
            <a:br>
              <a:rPr lang="en-US" dirty="0" smtClean="0">
                <a:solidFill>
                  <a:srgbClr val="000000"/>
                </a:solidFill>
                <a:latin typeface="Helvetica Neue Light"/>
                <a:cs typeface="Helvetica Neue Light"/>
              </a:rPr>
            </a:br>
            <a:r>
              <a:rPr lang="en-US" dirty="0" smtClean="0">
                <a:solidFill>
                  <a:srgbClr val="000000"/>
                </a:solidFill>
                <a:latin typeface="Helvetica Neue Light"/>
                <a:cs typeface="Helvetica Neue Light"/>
              </a:rPr>
              <a:t>She is a professor in the Communications Department at Simon Fraser University, Vancouver CANADA.  </a:t>
            </a:r>
            <a:endParaRPr lang="en-US" dirty="0">
              <a:solidFill>
                <a:srgbClr val="000000"/>
              </a:solidFill>
              <a:latin typeface="Helvetica Neue Light"/>
              <a:cs typeface="Helvetica Neue Light"/>
            </a:endParaRPr>
          </a:p>
        </p:txBody>
      </p:sp>
      <p:pic>
        <p:nvPicPr>
          <p:cNvPr id="7" name="Picture 6" descr="learningtheorycover.jpg"/>
          <p:cNvPicPr>
            <a:picLocks noChangeAspect="1"/>
          </p:cNvPicPr>
          <p:nvPr/>
        </p:nvPicPr>
        <p:blipFill>
          <a:blip r:embed="rId3"/>
          <a:stretch>
            <a:fillRect/>
          </a:stretch>
        </p:blipFill>
        <p:spPr>
          <a:xfrm>
            <a:off x="591423" y="1421414"/>
            <a:ext cx="3199063" cy="463975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5145" y="385986"/>
            <a:ext cx="7784645" cy="301625"/>
          </a:xfrm>
          <a:prstGeom prst="rect">
            <a:avLst/>
          </a:prstGeom>
        </p:spPr>
        <p:txBody>
          <a:bodyPr wrap="none" lIns="0" tIns="0" rIns="0" bIns="0">
            <a:noAutofit/>
          </a:bodyPr>
          <a:lstStyle/>
          <a:p>
            <a:r>
              <a:rPr lang="en-US" sz="3600" dirty="0" smtClean="0">
                <a:ln>
                  <a:solidFill>
                    <a:srgbClr val="68007F"/>
                  </a:solidFill>
                </a:ln>
                <a:solidFill>
                  <a:srgbClr val="A64FBD"/>
                </a:solidFill>
                <a:latin typeface="+mj-lt"/>
                <a:ea typeface="+mj-ea"/>
                <a:cs typeface="Helvetica"/>
              </a:rPr>
              <a:t>TEACHERS</a:t>
            </a:r>
            <a:r>
              <a:rPr lang="en-US" sz="3600" b="1" dirty="0" smtClean="0">
                <a:ln>
                  <a:solidFill>
                    <a:srgbClr val="68007F"/>
                  </a:solidFill>
                </a:ln>
                <a:solidFill>
                  <a:srgbClr val="A64FBD"/>
                </a:solidFill>
                <a:latin typeface="+mj-lt"/>
                <a:ea typeface="+mj-ea"/>
                <a:cs typeface="Helvetica"/>
              </a:rPr>
              <a:t>: </a:t>
            </a:r>
          </a:p>
          <a:p>
            <a:r>
              <a:rPr lang="en-US" sz="3600" b="1" dirty="0" smtClean="0">
                <a:ln>
                  <a:solidFill>
                    <a:srgbClr val="68007F"/>
                  </a:solidFill>
                </a:ln>
                <a:solidFill>
                  <a:srgbClr val="A64FBD"/>
                </a:solidFill>
                <a:latin typeface="+mj-lt"/>
                <a:ea typeface="+mj-ea"/>
                <a:cs typeface="Helvetica"/>
              </a:rPr>
              <a:t>Do what Robots Can't</a:t>
            </a:r>
            <a:r>
              <a:rPr lang="en-US" sz="3600" b="1" dirty="0" smtClean="0">
                <a:ln>
                  <a:solidFill>
                    <a:srgbClr val="68007F"/>
                  </a:solidFill>
                </a:ln>
                <a:solidFill>
                  <a:srgbClr val="A64FBD"/>
                </a:solidFill>
                <a:latin typeface="+mj-lt"/>
                <a:ea typeface="+mj-ea"/>
                <a:cs typeface="Helvetica"/>
              </a:rPr>
              <a:t>!  Teach </a:t>
            </a:r>
            <a:r>
              <a:rPr lang="en-US" sz="3600" b="1" dirty="0" err="1" smtClean="0">
                <a:ln>
                  <a:solidFill>
                    <a:srgbClr val="68007F"/>
                  </a:solidFill>
                </a:ln>
                <a:solidFill>
                  <a:srgbClr val="A64FBD"/>
                </a:solidFill>
                <a:latin typeface="+mj-lt"/>
                <a:ea typeface="+mj-ea"/>
                <a:cs typeface="Helvetica"/>
              </a:rPr>
              <a:t>THINKing</a:t>
            </a:r>
            <a:r>
              <a:rPr lang="en-US" sz="3600" b="1" dirty="0" smtClean="0">
                <a:ln>
                  <a:solidFill>
                    <a:srgbClr val="68007F"/>
                  </a:solidFill>
                </a:ln>
                <a:solidFill>
                  <a:srgbClr val="A64FBD"/>
                </a:solidFill>
                <a:latin typeface="+mj-lt"/>
                <a:ea typeface="+mj-ea"/>
                <a:cs typeface="Helvetica"/>
              </a:rPr>
              <a:t>!!</a:t>
            </a:r>
            <a:endParaRPr lang="en-US" sz="3600" dirty="0">
              <a:ln>
                <a:solidFill>
                  <a:srgbClr val="68007F"/>
                </a:solidFill>
              </a:ln>
              <a:solidFill>
                <a:srgbClr val="A64FBD"/>
              </a:solidFill>
              <a:latin typeface="+mj-lt"/>
            </a:endParaRPr>
          </a:p>
        </p:txBody>
      </p:sp>
      <p:pic>
        <p:nvPicPr>
          <p:cNvPr id="6" name="Picture 5" descr="Rough Terrain Robot.jpg"/>
          <p:cNvPicPr>
            <a:picLocks noChangeAspect="1"/>
          </p:cNvPicPr>
          <p:nvPr/>
        </p:nvPicPr>
        <p:blipFill>
          <a:blip r:embed="rId2">
            <a:clrChange>
              <a:clrFrom>
                <a:srgbClr val="FFFFFF"/>
              </a:clrFrom>
              <a:clrTo>
                <a:srgbClr val="FFFFFF">
                  <a:alpha val="0"/>
                </a:srgbClr>
              </a:clrTo>
            </a:clrChange>
          </a:blip>
          <a:stretch>
            <a:fillRect/>
          </a:stretch>
        </p:blipFill>
        <p:spPr>
          <a:xfrm>
            <a:off x="886027" y="1747085"/>
            <a:ext cx="6172445" cy="4035028"/>
          </a:xfrm>
          <a:prstGeom prst="rect">
            <a:avLst/>
          </a:prstGeom>
        </p:spPr>
      </p:pic>
      <p:sp>
        <p:nvSpPr>
          <p:cNvPr id="4" name="Footer Placeholder 4"/>
          <p:cNvSpPr>
            <a:spLocks noGrp="1"/>
          </p:cNvSpPr>
          <p:nvPr>
            <p:ph type="ftr" sz="quarter" idx="4294967295"/>
          </p:nvPr>
        </p:nvSpPr>
        <p:spPr>
          <a:xfrm>
            <a:off x="0" y="6442075"/>
            <a:ext cx="3463925" cy="290513"/>
          </a:xfrm>
          <a:prstGeom prst="rect">
            <a:avLst/>
          </a:prstGeom>
        </p:spPr>
        <p:txBody>
          <a:bodyPr wrap="none" tIns="0" rIns="0" bIns="0" anchor="ctr"/>
          <a:lstStyle>
            <a:lvl1pPr>
              <a:defRPr sz="1000" b="0" i="0">
                <a:solidFill>
                  <a:srgbClr val="FFFFFF"/>
                </a:solidFill>
                <a:latin typeface="Helvetica Neue Medium"/>
                <a:cs typeface="Helvetica Neue Medium"/>
              </a:defRPr>
            </a:lvl1pPr>
          </a:lstStyle>
          <a:p>
            <a:r>
              <a:rPr lang="en-US" dirty="0" smtClean="0"/>
              <a:t>What is online collaborative learning | November 2014</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5486" y="1005310"/>
            <a:ext cx="8407532" cy="4494796"/>
          </a:xfrm>
          <a:prstGeom prst="rect">
            <a:avLst/>
          </a:prstGeom>
        </p:spPr>
      </p:pic>
    </p:spTree>
    <p:extLst>
      <p:ext uri="{BB962C8B-B14F-4D97-AF65-F5344CB8AC3E}">
        <p14:creationId xmlns:p14="http://schemas.microsoft.com/office/powerpoint/2010/main" val="3102512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rgbClr val="68007F"/>
                  </a:solidFill>
                </a:ln>
                <a:solidFill>
                  <a:srgbClr val="A64FBD"/>
                </a:solidFill>
              </a:rPr>
              <a:t>Human Civilization </a:t>
            </a:r>
            <a:endParaRPr lang="en-US" dirty="0">
              <a:ln>
                <a:solidFill>
                  <a:srgbClr val="68007F"/>
                </a:solidFill>
              </a:ln>
              <a:solidFill>
                <a:srgbClr val="A64FBD"/>
              </a:solidFill>
            </a:endParaRPr>
          </a:p>
        </p:txBody>
      </p:sp>
      <p:sp>
        <p:nvSpPr>
          <p:cNvPr id="3" name="Content Placeholder 2"/>
          <p:cNvSpPr>
            <a:spLocks noGrp="1"/>
          </p:cNvSpPr>
          <p:nvPr>
            <p:ph idx="1"/>
          </p:nvPr>
        </p:nvSpPr>
        <p:spPr>
          <a:xfrm>
            <a:off x="609599" y="1646390"/>
            <a:ext cx="6347714" cy="3880773"/>
          </a:xfrm>
        </p:spPr>
        <p:txBody>
          <a:bodyPr>
            <a:normAutofit/>
          </a:bodyPr>
          <a:lstStyle/>
          <a:p>
            <a:pPr marL="514350" indent="-514350">
              <a:buFont typeface="+mj-lt"/>
              <a:buAutoNum type="arabicPeriod"/>
            </a:pPr>
            <a:r>
              <a:rPr lang="en-US" dirty="0"/>
              <a:t>Speech: </a:t>
            </a:r>
            <a:r>
              <a:rPr lang="en-US" dirty="0" smtClean="0"/>
              <a:t>&lt;------</a:t>
            </a:r>
            <a:r>
              <a:rPr lang="en-US" dirty="0" smtClean="0">
                <a:sym typeface="Wingdings"/>
              </a:rPr>
              <a:t> </a:t>
            </a:r>
            <a:r>
              <a:rPr lang="en-US" dirty="0" smtClean="0">
                <a:sym typeface="Wingdings"/>
              </a:rPr>
              <a:t>Collaborative Intelligence 							Revolution</a:t>
            </a:r>
            <a:endParaRPr lang="en-US" dirty="0" smtClean="0"/>
          </a:p>
          <a:p>
            <a:pPr marL="514350" indent="-514350">
              <a:buFont typeface="+mj-lt"/>
              <a:buAutoNum type="arabicPeriod"/>
            </a:pPr>
            <a:r>
              <a:rPr lang="en-US" dirty="0" smtClean="0"/>
              <a:t>Writing</a:t>
            </a:r>
            <a:r>
              <a:rPr lang="en-US" dirty="0"/>
              <a:t>: </a:t>
            </a:r>
            <a:r>
              <a:rPr lang="en-US" dirty="0" smtClean="0"/>
              <a:t>&lt;------</a:t>
            </a:r>
            <a:r>
              <a:rPr lang="en-US" dirty="0" smtClean="0">
                <a:sym typeface="Wingdings"/>
              </a:rPr>
              <a:t> </a:t>
            </a:r>
            <a:r>
              <a:rPr lang="en-US" dirty="0" smtClean="0">
                <a:sym typeface="Wingdings"/>
              </a:rPr>
              <a:t>Agrarian Revolution</a:t>
            </a:r>
            <a:endParaRPr lang="en-US" dirty="0"/>
          </a:p>
          <a:p>
            <a:pPr marL="514350" indent="-514350">
              <a:buFont typeface="+mj-lt"/>
              <a:buAutoNum type="arabicPeriod"/>
            </a:pPr>
            <a:r>
              <a:rPr lang="en-US" dirty="0" smtClean="0"/>
              <a:t>Printing: 		</a:t>
            </a:r>
            <a:r>
              <a:rPr lang="en-US" dirty="0" smtClean="0">
                <a:sym typeface="Wingdings"/>
              </a:rPr>
              <a:t> Scientific Revolution								--&gt;Enlightenment									--&gt;Industrial Revolution</a:t>
            </a:r>
          </a:p>
          <a:p>
            <a:pPr marL="2686050" lvl="5" indent="-514350">
              <a:buFont typeface="+mj-lt"/>
              <a:buAutoNum type="arabicPeriod"/>
            </a:pPr>
            <a:r>
              <a:rPr lang="en-US" sz="400" dirty="0" smtClean="0">
                <a:sym typeface="Wingdings"/>
              </a:rPr>
              <a:t>- -</a:t>
            </a:r>
            <a:endParaRPr lang="en-US" sz="400" dirty="0"/>
          </a:p>
          <a:p>
            <a:pPr marL="514350" indent="-514350">
              <a:buFont typeface="+mj-lt"/>
              <a:buAutoNum type="arabicPeriod"/>
            </a:pPr>
            <a:r>
              <a:rPr lang="en-US" sz="2400" dirty="0" smtClean="0"/>
              <a:t>AI/Internet:</a:t>
            </a:r>
            <a:r>
              <a:rPr lang="en-US" sz="2400" dirty="0" smtClean="0">
                <a:sym typeface="Wingdings"/>
              </a:rPr>
              <a:t>Knowledge Revolution? 	</a:t>
            </a:r>
            <a:r>
              <a:rPr lang="en-US" sz="2400" dirty="0">
                <a:sym typeface="Wingdings"/>
              </a:rPr>
              <a:t> </a:t>
            </a:r>
            <a:r>
              <a:rPr lang="en-US" sz="2400" dirty="0" smtClean="0">
                <a:sym typeface="Wingdings"/>
              </a:rPr>
              <a:t> or 			  </a:t>
            </a:r>
            <a:r>
              <a:rPr lang="en-US" sz="2400" dirty="0" smtClean="0">
                <a:sym typeface="Wingdings"/>
              </a:rPr>
              <a:t></a:t>
            </a:r>
            <a:r>
              <a:rPr lang="en-US" sz="2400" dirty="0" smtClean="0">
                <a:sym typeface="Wingdings"/>
              </a:rPr>
              <a:t>Automation Revolution?</a:t>
            </a:r>
          </a:p>
          <a:p>
            <a:pPr marL="1314450" lvl="2" indent="-514350">
              <a:buFont typeface="+mj-lt"/>
              <a:buAutoNum type="arabicPeriod"/>
            </a:pPr>
            <a:endParaRPr lang="en-US" sz="400" dirty="0"/>
          </a:p>
          <a:p>
            <a:endParaRPr lang="en-US" dirty="0"/>
          </a:p>
        </p:txBody>
      </p:sp>
    </p:spTree>
    <p:extLst>
      <p:ext uri="{BB962C8B-B14F-4D97-AF65-F5344CB8AC3E}">
        <p14:creationId xmlns:p14="http://schemas.microsoft.com/office/powerpoint/2010/main" val="6694802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9246" y="584728"/>
            <a:ext cx="8132061" cy="2862323"/>
          </a:xfrm>
          <a:prstGeom prst="rect">
            <a:avLst/>
          </a:prstGeom>
          <a:noFill/>
        </p:spPr>
        <p:txBody>
          <a:bodyPr wrap="square" rtlCol="0">
            <a:spAutoFit/>
          </a:bodyPr>
          <a:lstStyle/>
          <a:p>
            <a:r>
              <a:rPr lang="en-US" sz="3600" dirty="0" smtClean="0">
                <a:ln>
                  <a:solidFill>
                    <a:srgbClr val="68007F"/>
                  </a:solidFill>
                </a:ln>
                <a:solidFill>
                  <a:srgbClr val="A64FBD"/>
                </a:solidFill>
              </a:rPr>
              <a:t>			Reference List</a:t>
            </a:r>
          </a:p>
          <a:p>
            <a:endParaRPr lang="en-US" dirty="0" smtClean="0"/>
          </a:p>
          <a:p>
            <a:r>
              <a:rPr lang="en-US" sz="1050" dirty="0"/>
              <a:t>Harasim, Linda. (November 2015). </a:t>
            </a:r>
            <a:r>
              <a:rPr lang="en-US" sz="1050" i="1" dirty="0"/>
              <a:t>Discussion #1</a:t>
            </a:r>
            <a:r>
              <a:rPr lang="en-US" sz="1050" dirty="0"/>
              <a:t>. Communications 453. Retrieved from 						</a:t>
            </a:r>
            <a:r>
              <a:rPr lang="en-US" sz="1050" dirty="0">
                <a:hlinkClick r:id="rId2"/>
              </a:rPr>
              <a:t>http://www.fightforeducationsfuture.com/discussion-topic-1/</a:t>
            </a:r>
            <a:r>
              <a:rPr lang="en-US" sz="1050" dirty="0"/>
              <a:t>.</a:t>
            </a:r>
          </a:p>
          <a:p>
            <a:endParaRPr lang="en-US" sz="1050" dirty="0"/>
          </a:p>
          <a:p>
            <a:r>
              <a:rPr lang="en-US" sz="1050" dirty="0"/>
              <a:t>Harasim, Linda. (November 2015). </a:t>
            </a:r>
            <a:r>
              <a:rPr lang="en-US" sz="1050" i="1" dirty="0"/>
              <a:t>Discussion #2</a:t>
            </a:r>
            <a:r>
              <a:rPr lang="en-US" sz="1050" dirty="0"/>
              <a:t>. Communications 453. Retrieved from 						</a:t>
            </a:r>
            <a:r>
              <a:rPr lang="en-US" sz="1050" dirty="0">
                <a:hlinkClick r:id="rId2"/>
              </a:rPr>
              <a:t>http://www.fightforeducationsfuture.com/discussion-topic-2/</a:t>
            </a:r>
            <a:r>
              <a:rPr lang="en-US" sz="1050" dirty="0"/>
              <a:t>.</a:t>
            </a:r>
          </a:p>
          <a:p>
            <a:endParaRPr lang="en-US" sz="1050" dirty="0" smtClean="0"/>
          </a:p>
          <a:p>
            <a:r>
              <a:rPr lang="en-US" sz="1050" dirty="0" smtClean="0"/>
              <a:t>Urban, Tim. (Jan. 22, 2015). </a:t>
            </a:r>
            <a:r>
              <a:rPr lang="en-US" sz="1050" i="1" dirty="0" smtClean="0"/>
              <a:t>The </a:t>
            </a:r>
            <a:r>
              <a:rPr lang="en-US" sz="1050" i="1" dirty="0"/>
              <a:t>AI Revolution: The Road to </a:t>
            </a:r>
            <a:r>
              <a:rPr lang="en-US" sz="1050" i="1" dirty="0" err="1" smtClean="0"/>
              <a:t>Superintelligence</a:t>
            </a:r>
            <a:r>
              <a:rPr lang="en-US" sz="1050" dirty="0" smtClean="0"/>
              <a:t>. Retrieved from </a:t>
            </a:r>
            <a:r>
              <a:rPr lang="en-US" sz="1050" dirty="0" smtClean="0">
                <a:hlinkClick r:id="rId3"/>
              </a:rPr>
              <a:t>http</a:t>
            </a:r>
            <a:r>
              <a:rPr lang="en-US" sz="1050" dirty="0">
                <a:hlinkClick r:id="rId3"/>
              </a:rPr>
              <a:t>://waitbutwhy.com/2015/01/artificial-intelligence-revolution-1.</a:t>
            </a:r>
            <a:r>
              <a:rPr lang="en-US" sz="1050" dirty="0" smtClean="0">
                <a:hlinkClick r:id="rId3"/>
              </a:rPr>
              <a:t>html</a:t>
            </a:r>
            <a:r>
              <a:rPr lang="en-US" sz="1050" dirty="0" smtClean="0"/>
              <a:t>.</a:t>
            </a:r>
          </a:p>
          <a:p>
            <a:endParaRPr lang="en-US" sz="1050" dirty="0"/>
          </a:p>
          <a:p>
            <a:r>
              <a:rPr lang="en-US" sz="1050" dirty="0" err="1"/>
              <a:t>Walia</a:t>
            </a:r>
            <a:r>
              <a:rPr lang="en-US" sz="1050" dirty="0"/>
              <a:t>, Arjun. (September 30, 2015). </a:t>
            </a:r>
            <a:r>
              <a:rPr lang="en-US" sz="1050" i="1" dirty="0"/>
              <a:t>How French Artists In 1899 Envisioned Life In The Year 2000.</a:t>
            </a:r>
          </a:p>
          <a:p>
            <a:r>
              <a:rPr lang="en-US" sz="1050" dirty="0"/>
              <a:t>Retrieved from </a:t>
            </a:r>
            <a:r>
              <a:rPr lang="en-US" sz="1050" dirty="0">
                <a:hlinkClick r:id="rId4"/>
              </a:rPr>
              <a:t>http://www.collective-evolution.com/2015/09/30/how-french-artists-in-1899-envisioned-life-in-the-year-2000</a:t>
            </a:r>
            <a:r>
              <a:rPr lang="en-US" sz="1050" dirty="0" smtClean="0">
                <a:hlinkClick r:id="rId4"/>
              </a:rPr>
              <a:t>/</a:t>
            </a:r>
            <a:r>
              <a:rPr lang="en-US" sz="1050" dirty="0" smtClean="0"/>
              <a:t>.</a:t>
            </a:r>
            <a:endParaRPr lang="en-US" sz="1050" dirty="0"/>
          </a:p>
          <a:p>
            <a:endParaRPr lang="en-US" sz="1050" dirty="0"/>
          </a:p>
        </p:txBody>
      </p:sp>
    </p:spTree>
    <p:extLst>
      <p:ext uri="{BB962C8B-B14F-4D97-AF65-F5344CB8AC3E}">
        <p14:creationId xmlns:p14="http://schemas.microsoft.com/office/powerpoint/2010/main" val="3992292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0" y="384375"/>
            <a:ext cx="8086374" cy="5753152"/>
          </a:xfrm>
          <a:prstGeom prst="rect">
            <a:avLst/>
          </a:prstGeom>
        </p:spPr>
      </p:pic>
    </p:spTree>
    <p:extLst>
      <p:ext uri="{BB962C8B-B14F-4D97-AF65-F5344CB8AC3E}">
        <p14:creationId xmlns:p14="http://schemas.microsoft.com/office/powerpoint/2010/main" val="1331663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414625" y="646452"/>
            <a:ext cx="7033260" cy="5530514"/>
          </a:xfrm>
          <a:prstGeom prst="rect">
            <a:avLst/>
          </a:prstGeom>
        </p:spPr>
      </p:pic>
    </p:spTree>
    <p:extLst>
      <p:ext uri="{BB962C8B-B14F-4D97-AF65-F5344CB8AC3E}">
        <p14:creationId xmlns:p14="http://schemas.microsoft.com/office/powerpoint/2010/main" val="755710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384420" y="313755"/>
            <a:ext cx="6966309" cy="5731106"/>
          </a:xfrm>
          <a:prstGeom prst="rect">
            <a:avLst/>
          </a:prstGeom>
        </p:spPr>
      </p:pic>
    </p:spTree>
    <p:extLst>
      <p:ext uri="{BB962C8B-B14F-4D97-AF65-F5344CB8AC3E}">
        <p14:creationId xmlns:p14="http://schemas.microsoft.com/office/powerpoint/2010/main" val="1295293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AFBFB"/>
              </a:clrFrom>
              <a:clrTo>
                <a:srgbClr val="FAFBFB">
                  <a:alpha val="0"/>
                </a:srgbClr>
              </a:clrTo>
            </a:clrChange>
          </a:blip>
          <a:stretch>
            <a:fillRect/>
          </a:stretch>
        </p:blipFill>
        <p:spPr>
          <a:xfrm>
            <a:off x="0" y="878075"/>
            <a:ext cx="8078953" cy="4960075"/>
          </a:xfrm>
          <a:prstGeom prst="rect">
            <a:avLst/>
          </a:prstGeom>
        </p:spPr>
      </p:pic>
    </p:spTree>
    <p:extLst>
      <p:ext uri="{BB962C8B-B14F-4D97-AF65-F5344CB8AC3E}">
        <p14:creationId xmlns:p14="http://schemas.microsoft.com/office/powerpoint/2010/main" val="1708601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acet">
  <a:themeElements>
    <a:clrScheme name="Custom 5">
      <a:dk1>
        <a:sysClr val="windowText" lastClr="000000"/>
      </a:dk1>
      <a:lt1>
        <a:sysClr val="window" lastClr="FFFFFF"/>
      </a:lt1>
      <a:dk2>
        <a:srgbClr val="666666"/>
      </a:dk2>
      <a:lt2>
        <a:srgbClr val="D2D2D2"/>
      </a:lt2>
      <a:accent1>
        <a:srgbClr val="BB76C2"/>
      </a:accent1>
      <a:accent2>
        <a:srgbClr val="A64FBD"/>
      </a:accent2>
      <a:accent3>
        <a:srgbClr val="BA0096"/>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57194</TotalTime>
  <Words>1260</Words>
  <Application>Microsoft Macintosh PowerPoint</Application>
  <PresentationFormat>On-screen Show (4:3)</PresentationFormat>
  <Paragraphs>324</Paragraphs>
  <Slides>50</Slides>
  <Notes>13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50</vt:i4>
      </vt:variant>
    </vt:vector>
  </HeadingPairs>
  <TitlesOfParts>
    <vt:vector size="64" baseType="lpstr">
      <vt:lpstr>Calibri</vt:lpstr>
      <vt:lpstr>Helvetica</vt:lpstr>
      <vt:lpstr>Helvetica Neue</vt:lpstr>
      <vt:lpstr>Helvetica Neue Light</vt:lpstr>
      <vt:lpstr>Helvetica Neue Medium</vt:lpstr>
      <vt:lpstr>Mangal</vt:lpstr>
      <vt:lpstr>Trebuchet MS</vt:lpstr>
      <vt:lpstr>Trebuchet MS (Headings)</vt:lpstr>
      <vt:lpstr>Wingdings</vt:lpstr>
      <vt:lpstr>Wingdings 3</vt:lpstr>
      <vt:lpstr>Arial</vt:lpstr>
      <vt:lpstr>Cover page</vt:lpstr>
      <vt:lpstr>Custom Design</vt:lpstr>
      <vt:lpstr>Facet</vt:lpstr>
      <vt:lpstr>PowerPoint Presentation</vt:lpstr>
      <vt:lpstr>Building the Field of Online     Collaborative Learning</vt:lpstr>
      <vt:lpstr>My Purpose Today</vt:lpstr>
      <vt:lpstr>4 Major Paradigms in Human Civilization  </vt:lpstr>
      <vt:lpstr>Human Civilization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Teachers are key!</vt:lpstr>
      <vt:lpstr>PowerPoint Presentation</vt:lpstr>
      <vt:lpstr>PowerPoint Presentation</vt:lpstr>
      <vt:lpstr>PowerPoint Presentation</vt:lpstr>
      <vt:lpstr>PowerPoint Presentation</vt:lpstr>
      <vt:lpstr>Collaborativist Learning (OCL)</vt:lpstr>
      <vt:lpstr>PowerPoint Presentation</vt:lpstr>
      <vt:lpstr>PowerPoint Presentation</vt:lpstr>
      <vt:lpstr>COLLABORATIVIST LEARNING      Theory: 3 Processes </vt:lpstr>
      <vt:lpstr>Collaborativist Learning     Theory &amp;  Pedagogy</vt:lpstr>
      <vt:lpstr>PowerPoint Presentation</vt:lpstr>
      <vt:lpstr>PowerPoint Presentation</vt:lpstr>
      <vt:lpstr>SOS Student Roles:   1. Team Moderate an Online Seminar:    1 week  2. Discussant in an Online Seminar   3 weeks    </vt:lpstr>
      <vt:lpstr>SOS:  Student Moderator Team:    1 week Seminar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Collaborativist Learning     Theory &amp;  Pedagogy</vt:lpstr>
      <vt:lpstr>So What…? </vt:lpstr>
      <vt:lpstr>PowerPoint Presentation</vt:lpstr>
      <vt:lpstr>PowerPoint Presentation</vt:lpstr>
      <vt:lpstr>THANK YOU!        harasim@sfu.ca</vt:lpstr>
      <vt:lpstr>PowerPoint Presentation</vt:lpstr>
      <vt:lpstr>PowerPoint Presentation</vt:lpstr>
      <vt:lpstr>PowerPoint Presentation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Educators: Do What Robots Can't!  </dc:title>
  <dc:creator>Laura Trethewey</dc:creator>
  <cp:lastModifiedBy>Microsoft Office User</cp:lastModifiedBy>
  <cp:revision>436</cp:revision>
  <cp:lastPrinted>2017-10-16T01:15:11Z</cp:lastPrinted>
  <dcterms:created xsi:type="dcterms:W3CDTF">2017-10-19T01:26:46Z</dcterms:created>
  <dcterms:modified xsi:type="dcterms:W3CDTF">2017-10-19T04:30:18Z</dcterms:modified>
</cp:coreProperties>
</file>