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79" r:id="rId6"/>
    <p:sldId id="256" r:id="rId7"/>
    <p:sldId id="278" r:id="rId8"/>
    <p:sldId id="277" r:id="rId9"/>
    <p:sldId id="280" r:id="rId10"/>
    <p:sldId id="257" r:id="rId11"/>
    <p:sldId id="274" r:id="rId12"/>
    <p:sldId id="259" r:id="rId13"/>
    <p:sldId id="260" r:id="rId14"/>
    <p:sldId id="261" r:id="rId15"/>
    <p:sldId id="273" r:id="rId16"/>
    <p:sldId id="262" r:id="rId17"/>
    <p:sldId id="276" r:id="rId18"/>
    <p:sldId id="263" r:id="rId19"/>
    <p:sldId id="264" r:id="rId20"/>
    <p:sldId id="275" r:id="rId21"/>
    <p:sldId id="265" r:id="rId22"/>
    <p:sldId id="266" r:id="rId23"/>
    <p:sldId id="267" r:id="rId24"/>
    <p:sldId id="272" r:id="rId25"/>
    <p:sldId id="268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9F2"/>
    <a:srgbClr val="4D1E6E"/>
    <a:srgbClr val="CCA0C7"/>
    <a:srgbClr val="471B66"/>
    <a:srgbClr val="330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7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8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3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9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8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2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E8ADA-7627-4756-B359-10C7647BBC59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F6D2C-BBAB-425F-A446-32F92D7A8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6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3.xml"/><Relationship Id="rId3" Type="http://schemas.openxmlformats.org/officeDocument/2006/relationships/slide" Target="slide8.xml"/><Relationship Id="rId7" Type="http://schemas.openxmlformats.org/officeDocument/2006/relationships/slide" Target="slide14.xml"/><Relationship Id="rId12" Type="http://schemas.openxmlformats.org/officeDocument/2006/relationships/slide" Target="slide21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20.xml"/><Relationship Id="rId5" Type="http://schemas.openxmlformats.org/officeDocument/2006/relationships/slide" Target="slide11.xml"/><Relationship Id="rId10" Type="http://schemas.openxmlformats.org/officeDocument/2006/relationships/slide" Target="slide19.xml"/><Relationship Id="rId4" Type="http://schemas.openxmlformats.org/officeDocument/2006/relationships/slide" Target="slide10.xml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b="38444"/>
          <a:stretch/>
        </p:blipFill>
        <p:spPr>
          <a:xfrm>
            <a:off x="0" y="2965"/>
            <a:ext cx="12192000" cy="6855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203103"/>
            <a:ext cx="11440160" cy="4663025"/>
          </a:xfrm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1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Globally Inspired Writing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544" y="5070784"/>
            <a:ext cx="11324272" cy="76944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tIns="137160" bIns="13716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Insights from Planning to Publishing International Edited Books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2135711"/>
            <a:ext cx="5048274" cy="258724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6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3544" y="5837552"/>
            <a:ext cx="11324272" cy="523220"/>
          </a:xfrm>
          <a:prstGeom prst="rect">
            <a:avLst/>
          </a:prstGeom>
          <a:solidFill>
            <a:srgbClr val="F3E9F2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Gronseth • Dalton • Schwartz • Bonk • Lee • Reeves • Zhang • Reynolds</a:t>
            </a:r>
          </a:p>
        </p:txBody>
      </p:sp>
    </p:spTree>
    <p:extLst>
      <p:ext uri="{BB962C8B-B14F-4D97-AF65-F5344CB8AC3E}">
        <p14:creationId xmlns:p14="http://schemas.microsoft.com/office/powerpoint/2010/main" val="2176639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540"/>
          </a:xfrm>
          <a:solidFill>
            <a:srgbClr val="471B66"/>
          </a:solidFill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Making Promises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2030930"/>
            <a:ext cx="10857298" cy="45238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do you recruit book participants?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What do you promise them?</a:t>
            </a:r>
            <a:endParaRPr lang="en-US" sz="6600" dirty="0"/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4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540"/>
          </a:xfrm>
          <a:solidFill>
            <a:srgbClr val="471B66"/>
          </a:solidFill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Network with Your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2030930"/>
            <a:ext cx="10857298" cy="45238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important is your network?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do you maintain that network?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What happens as that network expands and contracts?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270" y="3024809"/>
            <a:ext cx="9670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YOU WIN A BOOK!!!</a:t>
            </a:r>
          </a:p>
        </p:txBody>
      </p:sp>
    </p:spTree>
    <p:extLst>
      <p:ext uri="{BB962C8B-B14F-4D97-AF65-F5344CB8AC3E}">
        <p14:creationId xmlns:p14="http://schemas.microsoft.com/office/powerpoint/2010/main" val="352299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540"/>
          </a:xfrm>
          <a:solidFill>
            <a:srgbClr val="471B66"/>
          </a:solidFill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Which Way the Wind Blows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1724297"/>
            <a:ext cx="10857298" cy="483050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do you organize topics into sections and decide on the format for the book structure?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is the book title decided?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Is it just random nonsense and seeing which way the wind blows….or…?</a:t>
            </a:r>
            <a:endParaRPr lang="en-US" sz="6600" dirty="0"/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eleton-gro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270" y="3024809"/>
            <a:ext cx="9670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YOU WIN A BOOK!!!</a:t>
            </a:r>
          </a:p>
        </p:txBody>
      </p:sp>
    </p:spTree>
    <p:extLst>
      <p:ext uri="{BB962C8B-B14F-4D97-AF65-F5344CB8AC3E}">
        <p14:creationId xmlns:p14="http://schemas.microsoft.com/office/powerpoint/2010/main" val="31568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540"/>
          </a:xfrm>
          <a:solidFill>
            <a:srgbClr val="471B66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Draft and Redraft…and Redraft…and Redraft…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1946366"/>
            <a:ext cx="10857298" cy="460843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400" dirty="0"/>
              <a:t>How do you collaborate as co-editors?</a:t>
            </a:r>
          </a:p>
          <a:p>
            <a:pPr marL="0" lvl="0" indent="0" algn="ctr">
              <a:buNone/>
            </a:pPr>
            <a:r>
              <a:rPr lang="en-US" sz="4400" dirty="0"/>
              <a:t>How many drafts of chapters?</a:t>
            </a:r>
          </a:p>
          <a:p>
            <a:pPr marL="0" lvl="0" indent="0" algn="ctr">
              <a:buNone/>
            </a:pPr>
            <a:r>
              <a:rPr lang="en-US" sz="4400" dirty="0"/>
              <a:t>How do you manage draft development?</a:t>
            </a:r>
          </a:p>
          <a:p>
            <a:pPr marL="0" lvl="0" indent="0" algn="ctr">
              <a:buNone/>
            </a:pPr>
            <a:r>
              <a:rPr lang="en-US" sz="4400" dirty="0"/>
              <a:t>How do you organize the chapters drafts and finalize chapters?</a:t>
            </a:r>
          </a:p>
          <a:p>
            <a:pPr marL="0" lvl="0" indent="0" algn="ctr">
              <a:buNone/>
            </a:pPr>
            <a:r>
              <a:rPr lang="en-US" sz="4400" dirty="0"/>
              <a:t>What technology tools do you use?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08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59429"/>
          </a:xfrm>
          <a:solidFill>
            <a:srgbClr val="471B66"/>
          </a:solidFill>
        </p:spPr>
        <p:txBody>
          <a:bodyPr tIns="0" bIns="0" anchor="b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The 3 C’s: Communication and</a:t>
            </a:r>
            <a:b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Collaboration with Contributors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2155370"/>
            <a:ext cx="10857298" cy="439943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400" dirty="0"/>
              <a:t>How do you collaborate with the contributing authors? With the endorsers? With the foreword/epilogue writers?</a:t>
            </a:r>
          </a:p>
          <a:p>
            <a:pPr marL="0" lvl="0" indent="0" algn="ctr">
              <a:buNone/>
            </a:pPr>
            <a:r>
              <a:rPr lang="en-US" sz="4400" dirty="0"/>
              <a:t>How do you deal with the loss of a contribution, someone wanting to contribute late in the process, or with unexpected delays?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1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oc-wi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270" y="3024809"/>
            <a:ext cx="9670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YOU WIN A BOOK!!!</a:t>
            </a:r>
          </a:p>
        </p:txBody>
      </p:sp>
    </p:spTree>
    <p:extLst>
      <p:ext uri="{BB962C8B-B14F-4D97-AF65-F5344CB8AC3E}">
        <p14:creationId xmlns:p14="http://schemas.microsoft.com/office/powerpoint/2010/main" val="19782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59429"/>
          </a:xfrm>
          <a:solidFill>
            <a:srgbClr val="471B66"/>
          </a:solidFill>
        </p:spPr>
        <p:txBody>
          <a:bodyPr tIns="182880" bIns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Mental Exhaustion and Hitting the Wall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(i.e., Bonking)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3" y="2129246"/>
            <a:ext cx="11628694" cy="4521809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n-US" sz="3600" dirty="0"/>
              <a:t>What kinds of challenges do edited books pose? For example,</a:t>
            </a:r>
          </a:p>
          <a:p>
            <a:pPr marL="0" lvl="0" indent="0" algn="ctr">
              <a:buNone/>
            </a:pPr>
            <a:r>
              <a:rPr lang="en-US" sz="3600" dirty="0"/>
              <a:t>(1) politics - contributors from countries that don’t agree; </a:t>
            </a:r>
          </a:p>
          <a:p>
            <a:pPr marL="0" lvl="0" indent="0" algn="ctr">
              <a:buNone/>
            </a:pPr>
            <a:r>
              <a:rPr lang="en-US" sz="3600" dirty="0"/>
              <a:t>(2) author mandated open access requirements,</a:t>
            </a:r>
          </a:p>
          <a:p>
            <a:pPr marL="0" lvl="0" indent="0" algn="ctr">
              <a:buNone/>
            </a:pPr>
            <a:r>
              <a:rPr lang="en-US" sz="3600" dirty="0"/>
              <a:t>(3) negotiating deadlines,</a:t>
            </a:r>
          </a:p>
          <a:p>
            <a:pPr marL="0" lvl="0" indent="0" algn="ctr">
              <a:buNone/>
            </a:pPr>
            <a:r>
              <a:rPr lang="en-US" sz="3600" dirty="0"/>
              <a:t>(4) stamina and unforeseen illnesses and job duties,</a:t>
            </a:r>
          </a:p>
          <a:p>
            <a:pPr marL="0" lvl="0" indent="0" algn="ctr">
              <a:buNone/>
            </a:pPr>
            <a:r>
              <a:rPr lang="en-US" sz="3600" dirty="0"/>
              <a:t>(5) book length, time, contract, format, book cover, endorsers, credits, photo permissions, or</a:t>
            </a:r>
          </a:p>
          <a:p>
            <a:pPr marL="0" lvl="0" indent="0" algn="ctr">
              <a:buNone/>
            </a:pPr>
            <a:r>
              <a:rPr lang="en-US" sz="3600" dirty="0"/>
              <a:t>(6) other…?</a:t>
            </a:r>
            <a:endParaRPr lang="en-US" sz="5400" dirty="0"/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2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6914"/>
          </a:xfrm>
          <a:solidFill>
            <a:srgbClr val="471B66"/>
          </a:solidFill>
        </p:spPr>
        <p:txBody>
          <a:bodyPr tIns="182880" bIns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Reflecting Back and Lightbulbs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293" y="1881051"/>
            <a:ext cx="10487414" cy="409623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600" dirty="0"/>
              <a:t>Reflect back…</a:t>
            </a:r>
          </a:p>
          <a:p>
            <a:pPr marL="0" lvl="0" indent="0" algn="ctr">
              <a:buNone/>
            </a:pPr>
            <a:r>
              <a:rPr lang="en-US" sz="3600" dirty="0"/>
              <a:t>What do you now view as the importance and impact of the book project? </a:t>
            </a:r>
          </a:p>
          <a:p>
            <a:pPr marL="0" lvl="0" indent="0" algn="ctr">
              <a:buNone/>
            </a:pPr>
            <a:r>
              <a:rPr lang="en-US" sz="3600" dirty="0"/>
              <a:t>Any awakenings? </a:t>
            </a:r>
          </a:p>
          <a:p>
            <a:pPr marL="0" lvl="0" indent="0" algn="ctr">
              <a:buNone/>
            </a:pPr>
            <a:r>
              <a:rPr lang="en-US" sz="3600" dirty="0"/>
              <a:t>Any unexpected successes and results? </a:t>
            </a:r>
          </a:p>
          <a:p>
            <a:pPr marL="0" lvl="0" indent="0" algn="ctr">
              <a:buNone/>
            </a:pPr>
            <a:r>
              <a:rPr lang="en-US" sz="3600" dirty="0"/>
              <a:t>What would you do differently?</a:t>
            </a:r>
            <a:endParaRPr lang="en-US" sz="6600" dirty="0"/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6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6211" r="14958"/>
          <a:stretch/>
        </p:blipFill>
        <p:spPr>
          <a:xfrm>
            <a:off x="4496594" y="419082"/>
            <a:ext cx="1827752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r="934" b="12921"/>
          <a:stretch/>
        </p:blipFill>
        <p:spPr>
          <a:xfrm>
            <a:off x="6542048" y="419082"/>
            <a:ext cx="1829615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r="-2"/>
          <a:stretch/>
        </p:blipFill>
        <p:spPr>
          <a:xfrm>
            <a:off x="2442663" y="3630129"/>
            <a:ext cx="1832150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887" r="13076" b="29791"/>
          <a:stretch/>
        </p:blipFill>
        <p:spPr>
          <a:xfrm>
            <a:off x="379393" y="3630129"/>
            <a:ext cx="1828798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/>
          <a:stretch/>
        </p:blipFill>
        <p:spPr>
          <a:xfrm>
            <a:off x="6571649" y="3607945"/>
            <a:ext cx="1828573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0" t="13647" r="29984" b="64931"/>
          <a:stretch/>
        </p:blipFill>
        <p:spPr>
          <a:xfrm>
            <a:off x="4508831" y="3607945"/>
            <a:ext cx="1828800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r="4945"/>
          <a:stretch/>
        </p:blipFill>
        <p:spPr>
          <a:xfrm>
            <a:off x="2429846" y="419082"/>
            <a:ext cx="1822862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r="13916"/>
          <a:stretch/>
        </p:blipFill>
        <p:spPr>
          <a:xfrm>
            <a:off x="379390" y="425168"/>
            <a:ext cx="1828801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989" y="419082"/>
            <a:ext cx="182665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76" y="1769466"/>
            <a:ext cx="1828800" cy="2736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989" y="3872999"/>
            <a:ext cx="1828800" cy="2634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75870" y="2894048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Susie L. Gronseth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8750" y="2894047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Elizabeth M. Dalton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9179" y="2897713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Daniel Schwartz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8549" y="2894047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Mimi Lee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08831" y="6076825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Curtis J. Bonk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79847" y="6076823"/>
            <a:ext cx="1852726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Thomas H. Reynolds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1451" y="6076823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Thomas C. Reeves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179" y="6076823"/>
            <a:ext cx="1828800" cy="430887"/>
          </a:xfrm>
          <a:prstGeom prst="rect">
            <a:avLst/>
          </a:prstGeom>
          <a:solidFill>
            <a:srgbClr val="F3E9F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1600" dirty="0"/>
              <a:t>Ke Zhang</a:t>
            </a:r>
          </a:p>
        </p:txBody>
      </p:sp>
    </p:spTree>
    <p:extLst>
      <p:ext uri="{BB962C8B-B14F-4D97-AF65-F5344CB8AC3E}">
        <p14:creationId xmlns:p14="http://schemas.microsoft.com/office/powerpoint/2010/main" val="1561910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6914"/>
          </a:xfrm>
          <a:solidFill>
            <a:srgbClr val="471B66"/>
          </a:solidFill>
        </p:spPr>
        <p:txBody>
          <a:bodyPr tIns="182880" bIns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Marketing and Money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622" y="2076994"/>
            <a:ext cx="11586755" cy="409623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600" dirty="0"/>
              <a:t>How did you market the book and personally benefit from it?</a:t>
            </a:r>
          </a:p>
          <a:p>
            <a:pPr marL="0" lvl="0" indent="0" algn="ctr">
              <a:buNone/>
            </a:pPr>
            <a:r>
              <a:rPr lang="en-US" sz="3600" dirty="0"/>
              <a:t>How do you negotiate your book contracts?</a:t>
            </a:r>
          </a:p>
          <a:p>
            <a:pPr marL="0" lvl="0" indent="0" algn="ctr">
              <a:buNone/>
            </a:pPr>
            <a:r>
              <a:rPr lang="en-US" sz="3600" dirty="0"/>
              <a:t>What unexpected items cost money?</a:t>
            </a:r>
          </a:p>
          <a:p>
            <a:pPr marL="0" lvl="0" indent="0" algn="ctr">
              <a:buNone/>
            </a:pPr>
            <a:r>
              <a:rPr lang="en-US" sz="3600" dirty="0"/>
              <a:t>What resources are needed to successfully roll out a book?</a:t>
            </a:r>
            <a:endParaRPr lang="en-US" sz="8000" dirty="0"/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52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OC-crew 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270" y="3024809"/>
            <a:ext cx="9670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YOU WIN A BOOK!!!</a:t>
            </a:r>
          </a:p>
        </p:txBody>
      </p:sp>
    </p:spTree>
    <p:extLst>
      <p:ext uri="{BB962C8B-B14F-4D97-AF65-F5344CB8AC3E}">
        <p14:creationId xmlns:p14="http://schemas.microsoft.com/office/powerpoint/2010/main" val="352773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6914"/>
          </a:xfrm>
          <a:solidFill>
            <a:srgbClr val="471B66"/>
          </a:solidFill>
        </p:spPr>
        <p:txBody>
          <a:bodyPr tIns="182880" bIns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Ask Your Own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622" y="2076994"/>
            <a:ext cx="11586755" cy="409623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19900" dirty="0"/>
              <a:t>?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84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6914"/>
          </a:xfrm>
          <a:solidFill>
            <a:srgbClr val="471B66"/>
          </a:solidFill>
        </p:spPr>
        <p:txBody>
          <a:bodyPr tIns="182880" bIns="0" anchor="ctr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Ask Your Own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622" y="2076994"/>
            <a:ext cx="11586755" cy="409623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19900" dirty="0"/>
              <a:t>?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257" y="141973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Asking Why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Asking Who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Asking How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257" y="2356987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Way the Wind Blows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257" y="4572001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Reflecting Back and 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Lightbulbs 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5118" y="141973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the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3165118" y="2356987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Draft and Redraft…and Redraft…and Redraft…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118" y="4572001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and Money Matters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37729" y="141973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37729" y="2356987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3 C’s: Communication and Collaboration with Contributors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7729" y="4572001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Your Own Question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05495" y="141973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with Your Network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05495" y="2356987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 Exhaustion and Hitting the Wall (i.e., Bonking)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05495" y="4572001"/>
            <a:ext cx="2834640" cy="2103120"/>
          </a:xfrm>
          <a:prstGeom prst="rect">
            <a:avLst/>
          </a:prstGeom>
          <a:solidFill>
            <a:srgbClr val="4D1E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Your Own Question</a:t>
            </a:r>
          </a:p>
        </p:txBody>
      </p:sp>
      <p:sp>
        <p:nvSpPr>
          <p:cNvPr id="18" name="1-1 alpha">
            <a:hlinkClick r:id="rId2" action="ppaction://hlinksldjump"/>
          </p:cNvPr>
          <p:cNvSpPr/>
          <p:nvPr/>
        </p:nvSpPr>
        <p:spPr>
          <a:xfrm>
            <a:off x="297584" y="285951"/>
            <a:ext cx="2585985" cy="1815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-1"/>
          <p:cNvSpPr/>
          <p:nvPr/>
        </p:nvSpPr>
        <p:spPr>
          <a:xfrm>
            <a:off x="173257" y="141973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-1 alpha">
            <a:hlinkClick r:id="rId3" action="ppaction://hlinksldjump"/>
          </p:cNvPr>
          <p:cNvSpPr/>
          <p:nvPr/>
        </p:nvSpPr>
        <p:spPr>
          <a:xfrm>
            <a:off x="3321872" y="462013"/>
            <a:ext cx="2521132" cy="1463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-1"/>
          <p:cNvSpPr/>
          <p:nvPr/>
        </p:nvSpPr>
        <p:spPr>
          <a:xfrm>
            <a:off x="3165118" y="141973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3-1 alpha">
            <a:hlinkClick r:id="rId4" action="ppaction://hlinksldjump"/>
          </p:cNvPr>
          <p:cNvSpPr/>
          <p:nvPr/>
        </p:nvSpPr>
        <p:spPr>
          <a:xfrm>
            <a:off x="6296297" y="457200"/>
            <a:ext cx="2534194" cy="152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3-1"/>
          <p:cNvSpPr/>
          <p:nvPr/>
        </p:nvSpPr>
        <p:spPr>
          <a:xfrm>
            <a:off x="6137729" y="141973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4-1 alpha">
            <a:hlinkClick r:id="rId5" action="ppaction://hlinksldjump"/>
          </p:cNvPr>
          <p:cNvSpPr/>
          <p:nvPr/>
        </p:nvSpPr>
        <p:spPr>
          <a:xfrm>
            <a:off x="9105495" y="457200"/>
            <a:ext cx="2834640" cy="152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1"/>
          <p:cNvSpPr/>
          <p:nvPr/>
        </p:nvSpPr>
        <p:spPr>
          <a:xfrm>
            <a:off x="9105495" y="141973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-2 alpha">
            <a:hlinkClick r:id="rId6" action="ppaction://hlinksldjump"/>
          </p:cNvPr>
          <p:cNvSpPr/>
          <p:nvPr/>
        </p:nvSpPr>
        <p:spPr>
          <a:xfrm>
            <a:off x="173257" y="2743200"/>
            <a:ext cx="2834640" cy="1345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-2"/>
          <p:cNvSpPr/>
          <p:nvPr/>
        </p:nvSpPr>
        <p:spPr>
          <a:xfrm>
            <a:off x="173257" y="2356987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-2 alpha">
            <a:hlinkClick r:id="rId7" action="ppaction://hlinksldjump"/>
          </p:cNvPr>
          <p:cNvSpPr/>
          <p:nvPr/>
        </p:nvSpPr>
        <p:spPr>
          <a:xfrm>
            <a:off x="3165118" y="2356987"/>
            <a:ext cx="2834640" cy="2103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-2"/>
          <p:cNvSpPr/>
          <p:nvPr/>
        </p:nvSpPr>
        <p:spPr>
          <a:xfrm>
            <a:off x="3165118" y="2356987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-2 alpha">
            <a:hlinkClick r:id="rId8" action="ppaction://hlinksldjump"/>
          </p:cNvPr>
          <p:cNvSpPr/>
          <p:nvPr/>
        </p:nvSpPr>
        <p:spPr>
          <a:xfrm>
            <a:off x="6137729" y="2508069"/>
            <a:ext cx="2834640" cy="1789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-2"/>
          <p:cNvSpPr/>
          <p:nvPr/>
        </p:nvSpPr>
        <p:spPr>
          <a:xfrm>
            <a:off x="6132883" y="2356987"/>
            <a:ext cx="2839485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4-2 alpha">
            <a:hlinkClick r:id="rId9" action="ppaction://hlinksldjump"/>
          </p:cNvPr>
          <p:cNvSpPr/>
          <p:nvPr/>
        </p:nvSpPr>
        <p:spPr>
          <a:xfrm>
            <a:off x="9209314" y="2508069"/>
            <a:ext cx="2638697" cy="180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2"/>
          <p:cNvSpPr/>
          <p:nvPr/>
        </p:nvSpPr>
        <p:spPr>
          <a:xfrm>
            <a:off x="9105495" y="2356987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-3 alpha">
            <a:hlinkClick r:id="rId10" action="ppaction://hlinksldjump"/>
          </p:cNvPr>
          <p:cNvSpPr/>
          <p:nvPr/>
        </p:nvSpPr>
        <p:spPr>
          <a:xfrm>
            <a:off x="300446" y="4924697"/>
            <a:ext cx="2534194" cy="1436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1-3"/>
          <p:cNvSpPr/>
          <p:nvPr/>
        </p:nvSpPr>
        <p:spPr>
          <a:xfrm>
            <a:off x="173257" y="4572001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2-3 alpha">
            <a:hlinkClick r:id="rId11" action="ppaction://hlinksldjump"/>
          </p:cNvPr>
          <p:cNvSpPr/>
          <p:nvPr/>
        </p:nvSpPr>
        <p:spPr>
          <a:xfrm>
            <a:off x="3278777" y="4924698"/>
            <a:ext cx="2625634" cy="1293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2-3"/>
          <p:cNvSpPr/>
          <p:nvPr/>
        </p:nvSpPr>
        <p:spPr>
          <a:xfrm>
            <a:off x="3165118" y="4572001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3-3 alpha">
            <a:hlinkClick r:id="rId12" action="ppaction://hlinksldjump"/>
          </p:cNvPr>
          <p:cNvSpPr/>
          <p:nvPr/>
        </p:nvSpPr>
        <p:spPr>
          <a:xfrm>
            <a:off x="6374674" y="5107577"/>
            <a:ext cx="2390503" cy="111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3-3"/>
          <p:cNvSpPr/>
          <p:nvPr/>
        </p:nvSpPr>
        <p:spPr>
          <a:xfrm>
            <a:off x="6137729" y="4572001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-3 alpha">
            <a:hlinkClick r:id="rId13" action="ppaction://hlinksldjump"/>
          </p:cNvPr>
          <p:cNvSpPr/>
          <p:nvPr/>
        </p:nvSpPr>
        <p:spPr>
          <a:xfrm>
            <a:off x="9326880" y="5029200"/>
            <a:ext cx="2416629" cy="118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-3"/>
          <p:cNvSpPr/>
          <p:nvPr/>
        </p:nvSpPr>
        <p:spPr>
          <a:xfrm>
            <a:off x="9105495" y="4572001"/>
            <a:ext cx="2834640" cy="2103120"/>
          </a:xfrm>
          <a:prstGeom prst="rect">
            <a:avLst/>
          </a:prstGeom>
          <a:solidFill>
            <a:srgbClr val="F3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0704" y="1087490"/>
            <a:ext cx="11440160" cy="466302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spcFirstLastPara="1" vert="horz" lIns="91440" tIns="45720" rIns="91440" bIns="45720" numCol="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1013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ally-inspired-all-edito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b="38444"/>
          <a:stretch/>
        </p:blipFill>
        <p:spPr>
          <a:xfrm>
            <a:off x="0" y="2965"/>
            <a:ext cx="12192000" cy="6855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203103"/>
            <a:ext cx="11440160" cy="4663025"/>
          </a:xfrm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1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Globally Inspired Writing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544" y="5070784"/>
            <a:ext cx="11324272" cy="76944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tIns="137160" bIns="1371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 from Planning to Publishing International Edited Books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2135711"/>
            <a:ext cx="5048274" cy="258724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6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3544" y="5837552"/>
            <a:ext cx="11324272" cy="523220"/>
          </a:xfrm>
          <a:prstGeom prst="rect">
            <a:avLst/>
          </a:prstGeom>
          <a:solidFill>
            <a:srgbClr val="F3E9F2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Gronseth • Dalton • Schwartz • Bonk • Lee • Reeves • Zhang • Reynolds</a:t>
            </a:r>
          </a:p>
        </p:txBody>
      </p:sp>
    </p:spTree>
    <p:extLst>
      <p:ext uri="{BB962C8B-B14F-4D97-AF65-F5344CB8AC3E}">
        <p14:creationId xmlns:p14="http://schemas.microsoft.com/office/powerpoint/2010/main" val="61320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540"/>
          </a:xfrm>
          <a:solidFill>
            <a:srgbClr val="471B66"/>
          </a:solidFill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Asking Why/Asking Who/Asking 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2030930"/>
            <a:ext cx="10857298" cy="45238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Why did you decide to do an edited book?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Who benefits?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is an edited book viewed at your university for promotion and tenure?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0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-grou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270" y="3024809"/>
            <a:ext cx="9670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Eras Bold ITC" panose="020B0907030504020204" pitchFamily="34" charset="0"/>
              </a:rPr>
              <a:t>YOU WIN A BOOK!!!</a:t>
            </a:r>
          </a:p>
        </p:txBody>
      </p:sp>
    </p:spTree>
    <p:extLst>
      <p:ext uri="{BB962C8B-B14F-4D97-AF65-F5344CB8AC3E}">
        <p14:creationId xmlns:p14="http://schemas.microsoft.com/office/powerpoint/2010/main" val="42802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540"/>
          </a:xfrm>
          <a:solidFill>
            <a:srgbClr val="471B66"/>
          </a:solidFill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Testing the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51" y="2030930"/>
            <a:ext cx="10857298" cy="45238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do you make the case to start a book project with the publisher?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400" dirty="0"/>
              <a:t>How do you test the waters? e.g., conference symposia, articles, blog posts, etc.</a:t>
            </a:r>
          </a:p>
        </p:txBody>
      </p:sp>
      <p:sp>
        <p:nvSpPr>
          <p:cNvPr id="6" name="Curved Up Arrow 5">
            <a:hlinkClick r:id="rId2" action="ppaction://hlinksldjump"/>
          </p:cNvPr>
          <p:cNvSpPr/>
          <p:nvPr/>
        </p:nvSpPr>
        <p:spPr>
          <a:xfrm rot="16200000">
            <a:off x="11256747" y="5991725"/>
            <a:ext cx="673768" cy="644891"/>
          </a:xfrm>
          <a:prstGeom prst="curvedUpArrow">
            <a:avLst>
              <a:gd name="adj1" fmla="val 25000"/>
              <a:gd name="adj2" fmla="val 50000"/>
              <a:gd name="adj3" fmla="val 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61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</a:bodyPr>
      <a:lstStyle>
        <a:defPPr algn="ctr">
          <a:defRPr sz="5400" b="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E6112BFBB33F44A89F2FDBC7DD31A4" ma:contentTypeVersion="13" ma:contentTypeDescription="Create a new document." ma:contentTypeScope="" ma:versionID="3415ff2940e624c97656b722cc45d34c">
  <xsd:schema xmlns:xsd="http://www.w3.org/2001/XMLSchema" xmlns:xs="http://www.w3.org/2001/XMLSchema" xmlns:p="http://schemas.microsoft.com/office/2006/metadata/properties" xmlns:ns3="270f0be3-a9fc-463b-b8b5-d96c18cbe706" xmlns:ns4="fcfa004d-71a6-4415-a56f-062a99d2a194" targetNamespace="http://schemas.microsoft.com/office/2006/metadata/properties" ma:root="true" ma:fieldsID="da3da9af78edb08587dac7c1dc5951fb" ns3:_="" ns4:_="">
    <xsd:import namespace="270f0be3-a9fc-463b-b8b5-d96c18cbe706"/>
    <xsd:import namespace="fcfa004d-71a6-4415-a56f-062a99d2a1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f0be3-a9fc-463b-b8b5-d96c18cbe7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a004d-71a6-4415-a56f-062a99d2a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856ED5-58E7-44DC-808B-26215FA05C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17922-9955-4B0F-88D5-311D3B2FA018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cfa004d-71a6-4415-a56f-062a99d2a194"/>
    <ds:schemaRef ds:uri="http://purl.org/dc/terms/"/>
    <ds:schemaRef ds:uri="270f0be3-a9fc-463b-b8b5-d96c18cbe70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AC6A39-089E-4CB2-986F-28F7395545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0f0be3-a9fc-463b-b8b5-d96c18cbe706"/>
    <ds:schemaRef ds:uri="fcfa004d-71a6-4415-a56f-062a99d2a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5102</TotalTime>
  <Words>605</Words>
  <Application>Microsoft Office PowerPoint</Application>
  <PresentationFormat>Widescreen</PresentationFormat>
  <Paragraphs>85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Eras Bold ITC</vt:lpstr>
      <vt:lpstr>Freestyle Script</vt:lpstr>
      <vt:lpstr>Office Theme</vt:lpstr>
      <vt:lpstr>Globally Inspired Writing</vt:lpstr>
      <vt:lpstr>PowerPoint Presentation</vt:lpstr>
      <vt:lpstr>PowerPoint Presentation</vt:lpstr>
      <vt:lpstr>PowerPoint Presentation</vt:lpstr>
      <vt:lpstr>PowerPoint Presentation</vt:lpstr>
      <vt:lpstr>Globally Inspired Writing</vt:lpstr>
      <vt:lpstr>Asking Why/Asking Who/Asking How</vt:lpstr>
      <vt:lpstr>PowerPoint Presentation</vt:lpstr>
      <vt:lpstr>Testing the Water</vt:lpstr>
      <vt:lpstr>Making Promises</vt:lpstr>
      <vt:lpstr>Network with Your Network</vt:lpstr>
      <vt:lpstr>PowerPoint Presentation</vt:lpstr>
      <vt:lpstr>Which Way the Wind Blows</vt:lpstr>
      <vt:lpstr>PowerPoint Presentation</vt:lpstr>
      <vt:lpstr>Draft and Redraft…and Redraft…and Redraft…</vt:lpstr>
      <vt:lpstr>The 3 C’s: Communication and Collaboration with Contributors</vt:lpstr>
      <vt:lpstr>PowerPoint Presentation</vt:lpstr>
      <vt:lpstr>Mental Exhaustion and Hitting the Wall (i.e., Bonking)</vt:lpstr>
      <vt:lpstr>Reflecting Back and Lightbulbs On</vt:lpstr>
      <vt:lpstr>Marketing and Money Matters</vt:lpstr>
      <vt:lpstr>PowerPoint Presentation</vt:lpstr>
      <vt:lpstr>Ask Your Own Question</vt:lpstr>
      <vt:lpstr>Ask Your Own Question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Gronseth, Susie L</dc:creator>
  <cp:lastModifiedBy>Curtis Bonk</cp:lastModifiedBy>
  <cp:revision>48</cp:revision>
  <dcterms:created xsi:type="dcterms:W3CDTF">2019-10-12T03:41:06Z</dcterms:created>
  <dcterms:modified xsi:type="dcterms:W3CDTF">2019-10-20T06:24:14Z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0x01010021E6112BFBB33F44A89F2FDBC7DD31A4</vt:lpwstr>
  </property>
</Properties>
</file>