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326" r:id="rId2"/>
    <p:sldId id="830" r:id="rId3"/>
    <p:sldId id="734" r:id="rId4"/>
    <p:sldId id="799" r:id="rId5"/>
    <p:sldId id="800" r:id="rId6"/>
    <p:sldId id="718" r:id="rId7"/>
    <p:sldId id="763" r:id="rId8"/>
    <p:sldId id="791" r:id="rId9"/>
    <p:sldId id="767" r:id="rId10"/>
    <p:sldId id="764" r:id="rId11"/>
    <p:sldId id="706" r:id="rId12"/>
    <p:sldId id="723" r:id="rId13"/>
    <p:sldId id="760" r:id="rId14"/>
    <p:sldId id="820" r:id="rId15"/>
    <p:sldId id="821" r:id="rId16"/>
    <p:sldId id="781" r:id="rId17"/>
    <p:sldId id="819" r:id="rId18"/>
    <p:sldId id="721" r:id="rId19"/>
    <p:sldId id="722" r:id="rId20"/>
    <p:sldId id="720" r:id="rId21"/>
    <p:sldId id="824" r:id="rId22"/>
    <p:sldId id="822" r:id="rId23"/>
    <p:sldId id="727" r:id="rId24"/>
    <p:sldId id="725" r:id="rId25"/>
    <p:sldId id="728" r:id="rId26"/>
    <p:sldId id="755" r:id="rId27"/>
    <p:sldId id="758" r:id="rId28"/>
    <p:sldId id="736" r:id="rId29"/>
    <p:sldId id="726" r:id="rId30"/>
    <p:sldId id="768" r:id="rId31"/>
    <p:sldId id="797" r:id="rId32"/>
    <p:sldId id="780" r:id="rId33"/>
    <p:sldId id="628" r:id="rId34"/>
    <p:sldId id="635" r:id="rId35"/>
    <p:sldId id="651" r:id="rId36"/>
    <p:sldId id="652" r:id="rId37"/>
    <p:sldId id="672" r:id="rId38"/>
    <p:sldId id="802" r:id="rId39"/>
    <p:sldId id="671" r:id="rId40"/>
    <p:sldId id="801" r:id="rId41"/>
    <p:sldId id="716" r:id="rId42"/>
    <p:sldId id="668" r:id="rId43"/>
    <p:sldId id="653" r:id="rId44"/>
    <p:sldId id="769" r:id="rId45"/>
    <p:sldId id="643" r:id="rId46"/>
    <p:sldId id="670" r:id="rId47"/>
    <p:sldId id="634" r:id="rId48"/>
    <p:sldId id="757" r:id="rId49"/>
    <p:sldId id="633" r:id="rId50"/>
    <p:sldId id="756" r:id="rId51"/>
    <p:sldId id="646" r:id="rId52"/>
    <p:sldId id="644" r:id="rId53"/>
    <p:sldId id="645" r:id="rId54"/>
    <p:sldId id="698" r:id="rId55"/>
    <p:sldId id="807" r:id="rId56"/>
    <p:sldId id="808" r:id="rId57"/>
    <p:sldId id="809" r:id="rId58"/>
    <p:sldId id="737" r:id="rId59"/>
    <p:sldId id="738" r:id="rId60"/>
    <p:sldId id="739" r:id="rId61"/>
    <p:sldId id="740" r:id="rId62"/>
    <p:sldId id="741" r:id="rId63"/>
    <p:sldId id="761" r:id="rId64"/>
    <p:sldId id="778" r:id="rId65"/>
    <p:sldId id="779" r:id="rId66"/>
    <p:sldId id="786" r:id="rId67"/>
    <p:sldId id="787" r:id="rId68"/>
    <p:sldId id="794" r:id="rId69"/>
    <p:sldId id="795" r:id="rId70"/>
    <p:sldId id="742" r:id="rId71"/>
    <p:sldId id="833" r:id="rId72"/>
    <p:sldId id="743" r:id="rId73"/>
    <p:sldId id="746" r:id="rId74"/>
    <p:sldId id="817" r:id="rId75"/>
    <p:sldId id="812" r:id="rId76"/>
    <p:sldId id="813" r:id="rId77"/>
    <p:sldId id="814" r:id="rId78"/>
    <p:sldId id="815" r:id="rId79"/>
    <p:sldId id="832" r:id="rId80"/>
    <p:sldId id="834" r:id="rId81"/>
    <p:sldId id="793" r:id="rId82"/>
    <p:sldId id="751" r:id="rId83"/>
    <p:sldId id="818" r:id="rId84"/>
    <p:sldId id="773" r:id="rId85"/>
    <p:sldId id="798" r:id="rId86"/>
    <p:sldId id="709" r:id="rId87"/>
    <p:sldId id="771" r:id="rId88"/>
    <p:sldId id="803" r:id="rId89"/>
    <p:sldId id="804" r:id="rId90"/>
    <p:sldId id="776" r:id="rId91"/>
    <p:sldId id="826" r:id="rId92"/>
    <p:sldId id="827" r:id="rId93"/>
    <p:sldId id="828" r:id="rId94"/>
    <p:sldId id="829" r:id="rId95"/>
    <p:sldId id="790" r:id="rId9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 Kim" initials="PK" lastIdx="1" clrIdx="0">
    <p:extLst>
      <p:ext uri="{19B8F6BF-5375-455C-9EA6-DF929625EA0E}">
        <p15:presenceInfo xmlns:p15="http://schemas.microsoft.com/office/powerpoint/2012/main" userId="b5fa34d1aa11074f" providerId="Windows Live"/>
      </p:ext>
    </p:extLst>
  </p:cmAuthor>
  <p:cmAuthor id="2" name="hobonn" initials="h" lastIdx="145" clrIdx="1"/>
  <p:cmAuthor id="3" name="kadaks" initials="k" lastIdx="427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4384ED"/>
    <a:srgbClr val="2AC02A"/>
    <a:srgbClr val="F7DC39"/>
    <a:srgbClr val="FF2B15"/>
    <a:srgbClr val="EC8514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79" autoAdjust="0"/>
    <p:restoredTop sz="82425" autoAdjust="0"/>
  </p:normalViewPr>
  <p:slideViewPr>
    <p:cSldViewPr snapToGrid="0">
      <p:cViewPr varScale="1">
        <p:scale>
          <a:sx n="83" d="100"/>
          <a:sy n="83" d="100"/>
        </p:scale>
        <p:origin x="75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25T22:02:54.966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CCC20-A26C-4C5C-A661-FF70F9600DEA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067B4-215E-4CA9-BCCD-B38A85A94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1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67B4-215E-4CA9-BCCD-B38A85A94F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40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67B4-215E-4CA9-BCCD-B38A85A94F3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36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67B4-215E-4CA9-BCCD-B38A85A94F3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47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67B4-215E-4CA9-BCCD-B38A85A94F3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48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67B4-215E-4CA9-BCCD-B38A85A94F37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2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67B4-215E-4CA9-BCCD-B38A85A94F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39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Transition: And building off these forces, we see tremendous  opportunity. </a:t>
            </a:r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3959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6913"/>
            <a:ext cx="6192838" cy="3484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C294-72D9-46CC-B305-D5DB9D4D54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95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67B4-215E-4CA9-BCCD-B38A85A94F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5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67B4-215E-4CA9-BCCD-B38A85A94F3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4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67B4-215E-4CA9-BCCD-B38A85A94F3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79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5895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Here are a two examples of our instructors</a:t>
            </a:r>
          </a:p>
        </p:txBody>
      </p:sp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6257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7054-BB8A-466D-ADC5-66D348ABD6F8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ED0E-1B0F-43EF-9BE4-290711AF1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55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7054-BB8A-466D-ADC5-66D348ABD6F8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ED0E-1B0F-43EF-9BE4-290711AF1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10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7054-BB8A-466D-ADC5-66D348ABD6F8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ED0E-1B0F-43EF-9BE4-290711AF1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05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-Content Vertical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1607130" y="1730674"/>
            <a:ext cx="4877568" cy="4155413"/>
          </a:xfrm>
        </p:spPr>
        <p:txBody>
          <a:bodyPr tIns="4554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765636" y="1730674"/>
            <a:ext cx="4874107" cy="4155413"/>
          </a:xfrm>
        </p:spPr>
        <p:txBody>
          <a:bodyPr tIns="4554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612516" y="1527030"/>
            <a:ext cx="4872182" cy="238861"/>
          </a:xfrm>
          <a:prstGeom prst="rect">
            <a:avLst/>
          </a:prstGeom>
        </p:spPr>
        <p:txBody>
          <a:bodyPr wrap="square" bIns="45543">
            <a:spAutoFit/>
          </a:bodyPr>
          <a:lstStyle>
            <a:lvl1pPr algn="ctr">
              <a:defRPr sz="1059" b="1" baseline="0">
                <a:solidFill>
                  <a:srgbClr val="00355F"/>
                </a:solidFill>
              </a:defRPr>
            </a:lvl1pPr>
          </a:lstStyle>
          <a:p>
            <a:pPr lvl="0"/>
            <a:r>
              <a:rPr lang="en-US" dirty="0" smtClean="0"/>
              <a:t>[Heading]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65636" y="1527030"/>
            <a:ext cx="4874107" cy="238861"/>
          </a:xfrm>
          <a:prstGeom prst="rect">
            <a:avLst/>
          </a:prstGeom>
        </p:spPr>
        <p:txBody>
          <a:bodyPr wrap="square" bIns="45543">
            <a:spAutoFit/>
          </a:bodyPr>
          <a:lstStyle>
            <a:lvl1pPr algn="ctr">
              <a:defRPr sz="1059" b="1" baseline="0">
                <a:solidFill>
                  <a:srgbClr val="00355F"/>
                </a:solidFill>
              </a:defRPr>
            </a:lvl1pPr>
          </a:lstStyle>
          <a:p>
            <a:pPr lvl="0"/>
            <a:r>
              <a:rPr lang="en-US" dirty="0" smtClean="0"/>
              <a:t>[Heading]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07129" y="508294"/>
            <a:ext cx="7911758" cy="30777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5" descr="type:SectionFooter"/>
          <p:cNvSpPr>
            <a:spLocks noGrp="1"/>
          </p:cNvSpPr>
          <p:nvPr>
            <p:ph type="body" sz="quarter" idx="11" hasCustomPrompt="1"/>
          </p:nvPr>
        </p:nvSpPr>
        <p:spPr>
          <a:xfrm>
            <a:off x="556492" y="6398472"/>
            <a:ext cx="8866909" cy="155954"/>
          </a:xfrm>
          <a:prstGeom prst="rect">
            <a:avLst/>
          </a:prstGeom>
        </p:spPr>
        <p:txBody>
          <a:bodyPr wrap="square" tIns="45543" bIns="0">
            <a:spAutoFit/>
          </a:bodyPr>
          <a:lstStyle>
            <a:lvl1pPr marL="0" indent="0">
              <a:spcAft>
                <a:spcPts val="0"/>
              </a:spcAft>
              <a:buNone/>
              <a:defRPr sz="794"/>
            </a:lvl1pPr>
          </a:lstStyle>
          <a:p>
            <a:pPr lvl="0"/>
            <a:r>
              <a:rPr lang="en-US" dirty="0" smtClean="0"/>
              <a:t>[Section Title]</a:t>
            </a:r>
            <a:endParaRPr lang="en-US" dirty="0"/>
          </a:p>
        </p:txBody>
      </p:sp>
      <p:sp>
        <p:nvSpPr>
          <p:cNvPr id="14" name="Text Placeholder 8" descr="Type:FootnoteFooter;FootnoteCount:0;"/>
          <p:cNvSpPr>
            <a:spLocks noGrp="1"/>
          </p:cNvSpPr>
          <p:nvPr>
            <p:ph type="body" sz="quarter" idx="16" hasCustomPrompt="1"/>
          </p:nvPr>
        </p:nvSpPr>
        <p:spPr>
          <a:xfrm>
            <a:off x="1607131" y="6105917"/>
            <a:ext cx="10032613" cy="292558"/>
          </a:xfrm>
        </p:spPr>
        <p:txBody>
          <a:bodyPr wrap="square" tIns="136617" bIns="45543" anchor="b" anchorCtr="0">
            <a:spAutoFit/>
          </a:bodyPr>
          <a:lstStyle>
            <a:lvl1pPr marL="100458" marR="0" indent="-100458" algn="l" defTabSz="80366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76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 lang="en-US" sz="706" b="0" i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706"/>
            </a:lvl2pPr>
            <a:lvl3pPr>
              <a:defRPr sz="706"/>
            </a:lvl3pPr>
            <a:lvl4pPr>
              <a:defRPr sz="706"/>
            </a:lvl4pPr>
            <a:lvl5pPr>
              <a:defRPr sz="706"/>
            </a:lvl5pPr>
          </a:lstStyle>
          <a:p>
            <a:pPr marL="100458" lvl="0" indent="-100458" algn="l" rtl="0" eaLnBrk="1" fontAlgn="base" hangingPunct="1">
              <a:spcBef>
                <a:spcPts val="0"/>
              </a:spcBef>
              <a:spcAft>
                <a:spcPts val="176"/>
              </a:spcAft>
              <a:buClr>
                <a:schemeClr val="accent2"/>
              </a:buClr>
              <a:buFont typeface="Wingdings" pitchFamily="2" charset="2"/>
              <a:buNone/>
            </a:pPr>
            <a:r>
              <a:rPr lang="en-US" dirty="0" smtClean="0"/>
              <a:t>[Footnote]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1607135" y="807018"/>
            <a:ext cx="7912144" cy="298724"/>
          </a:xfrm>
        </p:spPr>
        <p:txBody>
          <a:bodyPr tIns="45543" bIns="45543">
            <a:spAutoFit/>
          </a:bodyPr>
          <a:lstStyle>
            <a:lvl1pPr>
              <a:defRPr sz="1412" b="1">
                <a:solidFill>
                  <a:srgbClr val="00355F"/>
                </a:solidFill>
              </a:defRPr>
            </a:lvl1pPr>
          </a:lstStyle>
          <a:p>
            <a:pPr lvl="0"/>
            <a:r>
              <a:rPr lang="en-US" dirty="0" smtClean="0"/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454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152398" y="152401"/>
            <a:ext cx="3532295" cy="65531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697857" y="827667"/>
            <a:ext cx="2555560" cy="46996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 sz="26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280746" y="827669"/>
            <a:ext cx="7552060" cy="5689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65751" marR="0" lvl="0" indent="-200655" algn="l" rtl="0">
              <a:spcBef>
                <a:spcPts val="0"/>
              </a:spcBef>
              <a:spcAft>
                <a:spcPts val="2133"/>
              </a:spcAft>
              <a:buClr>
                <a:srgbClr val="A5A5A5"/>
              </a:buClr>
              <a:buSzPct val="75000"/>
              <a:buFont typeface="Arial"/>
              <a:buChar char="•"/>
              <a:defRPr sz="3467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07118" marR="0" lvl="1" indent="-216063" algn="l" rtl="0">
              <a:spcBef>
                <a:spcPts val="0"/>
              </a:spcBef>
              <a:spcAft>
                <a:spcPts val="2133"/>
              </a:spcAft>
              <a:buClr>
                <a:schemeClr val="accent1"/>
              </a:buClr>
              <a:buSzPct val="75000"/>
              <a:buFont typeface="Arial"/>
              <a:buChar char="•"/>
              <a:defRPr sz="2133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63144" marR="0" lvl="2" indent="-163064" algn="l" rtl="0">
              <a:spcBef>
                <a:spcPts val="0"/>
              </a:spcBef>
              <a:spcAft>
                <a:spcPts val="2133"/>
              </a:spcAft>
              <a:buClr>
                <a:schemeClr val="accent2"/>
              </a:buClr>
              <a:buSzPct val="75000"/>
              <a:buFont typeface="Arial"/>
              <a:buChar char="•"/>
              <a:defRPr sz="1867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97253" marR="0" lvl="3" indent="329344" algn="l" rtl="0">
              <a:spcBef>
                <a:spcPts val="0"/>
              </a:spcBef>
              <a:spcAft>
                <a:spcPts val="1333"/>
              </a:spcAft>
              <a:buClr>
                <a:schemeClr val="accent1"/>
              </a:buClr>
              <a:buSzPct val="75000"/>
              <a:buFont typeface="Arial"/>
              <a:buChar char="–"/>
              <a:defRPr sz="18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84920" marR="0" lvl="4" indent="457611" algn="l" rtl="0">
              <a:spcBef>
                <a:spcPts val="0"/>
              </a:spcBef>
              <a:spcAft>
                <a:spcPts val="1333"/>
              </a:spcAft>
              <a:buClr>
                <a:srgbClr val="7F7F7F"/>
              </a:buClr>
              <a:buSzPct val="75000"/>
              <a:buFont typeface="Arial"/>
              <a:buChar char="»"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11833929" y="6504821"/>
            <a:ext cx="358067" cy="3531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800" b="1" smtClean="0">
                <a:solidFill>
                  <a:srgbClr val="747474"/>
                </a:solidFill>
                <a:latin typeface="Arial"/>
                <a:ea typeface="Arial"/>
                <a:cs typeface="Arial"/>
                <a:sym typeface="Arial"/>
              </a:rPr>
              <a:pPr algn="ctr">
                <a:buSzPct val="25000"/>
              </a:pPr>
              <a:t>‹#›</a:t>
            </a:fld>
            <a:endParaRPr lang="en-US" sz="800" b="1">
              <a:solidFill>
                <a:srgbClr val="74747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403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152400" y="152401"/>
            <a:ext cx="11887200" cy="65531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699036" y="36258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99036" y="1672806"/>
            <a:ext cx="10972800" cy="46900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65751" marR="0" lvl="0" indent="-200655" algn="l" rtl="0"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SzPct val="75000"/>
              <a:buFont typeface="Arial"/>
              <a:buChar char="•"/>
              <a:defRPr sz="34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07118" marR="0" lvl="1" indent="-216063" algn="l" rtl="0"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SzPct val="75000"/>
              <a:buFont typeface="Arial"/>
              <a:buChar char="•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63144" marR="0" lvl="2" indent="-163064" algn="l" rtl="0"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SzPct val="75000"/>
              <a:buFont typeface="Arial"/>
              <a:buChar char="•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97253" marR="0" lvl="3" indent="329344" algn="l" rtl="0">
              <a:spcBef>
                <a:spcPts val="0"/>
              </a:spcBef>
              <a:spcAft>
                <a:spcPts val="1333"/>
              </a:spcAft>
              <a:buClr>
                <a:schemeClr val="lt1"/>
              </a:buClr>
              <a:buSzPct val="75000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84920" marR="0" lvl="4" indent="457611" algn="l" rtl="0">
              <a:spcBef>
                <a:spcPts val="0"/>
              </a:spcBef>
              <a:spcAft>
                <a:spcPts val="1333"/>
              </a:spcAft>
              <a:buClr>
                <a:schemeClr val="lt1"/>
              </a:buClr>
              <a:buSzPct val="75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674614" y="6363328"/>
            <a:ext cx="363445" cy="3407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800" b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algn="ctr">
                <a:buSzPct val="25000"/>
              </a:pPr>
              <a:t>‹#›</a:t>
            </a:fld>
            <a:endParaRPr lang="en-US" sz="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5788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6568080" y="367002"/>
            <a:ext cx="5219741" cy="1141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568080" y="1672808"/>
            <a:ext cx="5147299" cy="4829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65751" marR="0" lvl="0" indent="-200655" algn="l" rtl="0">
              <a:spcBef>
                <a:spcPts val="0"/>
              </a:spcBef>
              <a:spcAft>
                <a:spcPts val="2133"/>
              </a:spcAft>
              <a:buClr>
                <a:srgbClr val="CBCBCB"/>
              </a:buClr>
              <a:buSzPct val="75000"/>
              <a:buFont typeface="Arial"/>
              <a:buChar char="•"/>
              <a:defRPr sz="3467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07118" marR="0" lvl="1" indent="-216063" algn="l" rtl="0">
              <a:spcBef>
                <a:spcPts val="0"/>
              </a:spcBef>
              <a:spcAft>
                <a:spcPts val="2133"/>
              </a:spcAft>
              <a:buClr>
                <a:schemeClr val="accent1"/>
              </a:buClr>
              <a:buSzPct val="75000"/>
              <a:buFont typeface="Arial"/>
              <a:buChar char="•"/>
              <a:defRPr sz="2133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63144" marR="0" lvl="2" indent="-163064" algn="l" rtl="0">
              <a:spcBef>
                <a:spcPts val="0"/>
              </a:spcBef>
              <a:spcAft>
                <a:spcPts val="2133"/>
              </a:spcAft>
              <a:buClr>
                <a:schemeClr val="accent2"/>
              </a:buClr>
              <a:buSzPct val="75000"/>
              <a:buFont typeface="Arial"/>
              <a:buChar char="•"/>
              <a:defRPr sz="1867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97253" marR="0" lvl="3" indent="329344" algn="l" rtl="0">
              <a:spcBef>
                <a:spcPts val="0"/>
              </a:spcBef>
              <a:spcAft>
                <a:spcPts val="1333"/>
              </a:spcAft>
              <a:buClr>
                <a:schemeClr val="accent1"/>
              </a:buClr>
              <a:buSzPct val="75000"/>
              <a:buFont typeface="Arial"/>
              <a:buChar char="–"/>
              <a:defRPr sz="18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84920" marR="0" lvl="4" indent="457611" algn="l" rtl="0">
              <a:spcBef>
                <a:spcPts val="0"/>
              </a:spcBef>
              <a:spcAft>
                <a:spcPts val="1333"/>
              </a:spcAft>
              <a:buClr>
                <a:srgbClr val="7F7F7F"/>
              </a:buClr>
              <a:buSzPct val="75000"/>
              <a:buFont typeface="Arial"/>
              <a:buChar char="»"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11828554" y="6517268"/>
            <a:ext cx="363445" cy="3407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800" b="1" smtClean="0">
                <a:solidFill>
                  <a:srgbClr val="747474"/>
                </a:solidFill>
                <a:latin typeface="Arial"/>
                <a:ea typeface="Arial"/>
                <a:cs typeface="Arial"/>
                <a:sym typeface="Arial"/>
              </a:rPr>
              <a:pPr algn="ctr">
                <a:buSzPct val="25000"/>
              </a:pPr>
              <a:t>‹#›</a:t>
            </a:fld>
            <a:endParaRPr lang="en-US" sz="800" b="1">
              <a:solidFill>
                <a:srgbClr val="7474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52"/>
          <p:cNvSpPr>
            <a:spLocks noGrp="1"/>
          </p:cNvSpPr>
          <p:nvPr>
            <p:ph type="pic" idx="2"/>
          </p:nvPr>
        </p:nvSpPr>
        <p:spPr>
          <a:xfrm>
            <a:off x="146356" y="155521"/>
            <a:ext cx="5943733" cy="65491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65751" marR="0" lvl="0" indent="-200655" algn="l" rtl="0">
              <a:spcBef>
                <a:spcPts val="0"/>
              </a:spcBef>
              <a:spcAft>
                <a:spcPts val="2133"/>
              </a:spcAft>
              <a:buClr>
                <a:srgbClr val="CBCBCB"/>
              </a:buClr>
              <a:buSzPct val="75000"/>
              <a:buFont typeface="Arial"/>
              <a:buChar char="•"/>
              <a:defRPr sz="3467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07118" marR="0" lvl="1" indent="-216063" algn="l" rtl="0">
              <a:spcBef>
                <a:spcPts val="0"/>
              </a:spcBef>
              <a:spcAft>
                <a:spcPts val="2133"/>
              </a:spcAft>
              <a:buClr>
                <a:schemeClr val="accent1"/>
              </a:buClr>
              <a:buSzPct val="75000"/>
              <a:buFont typeface="Arial"/>
              <a:buChar char="•"/>
              <a:defRPr sz="2133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63144" marR="0" lvl="2" indent="-163064" algn="l" rtl="0">
              <a:spcBef>
                <a:spcPts val="0"/>
              </a:spcBef>
              <a:spcAft>
                <a:spcPts val="2133"/>
              </a:spcAft>
              <a:buClr>
                <a:schemeClr val="accent2"/>
              </a:buClr>
              <a:buSzPct val="75000"/>
              <a:buFont typeface="Arial"/>
              <a:buChar char="•"/>
              <a:defRPr sz="1867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97253" marR="0" lvl="3" indent="329344" algn="l" rtl="0">
              <a:spcBef>
                <a:spcPts val="0"/>
              </a:spcBef>
              <a:spcAft>
                <a:spcPts val="1333"/>
              </a:spcAft>
              <a:buClr>
                <a:schemeClr val="accent1"/>
              </a:buClr>
              <a:buSzPct val="75000"/>
              <a:buFont typeface="Arial"/>
              <a:buChar char="–"/>
              <a:defRPr sz="18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84920" marR="0" lvl="4" indent="457611" algn="l" rtl="0">
              <a:spcBef>
                <a:spcPts val="0"/>
              </a:spcBef>
              <a:spcAft>
                <a:spcPts val="1333"/>
              </a:spcAft>
              <a:buClr>
                <a:srgbClr val="7F7F7F"/>
              </a:buClr>
              <a:buSzPct val="75000"/>
              <a:buFont typeface="Arial"/>
              <a:buChar char="»"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064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7054-BB8A-466D-ADC5-66D348ABD6F8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ED0E-1B0F-43EF-9BE4-290711AF1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39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7054-BB8A-466D-ADC5-66D348ABD6F8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ED0E-1B0F-43EF-9BE4-290711AF1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14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7054-BB8A-466D-ADC5-66D348ABD6F8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ED0E-1B0F-43EF-9BE4-290711AF1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11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7054-BB8A-466D-ADC5-66D348ABD6F8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ED0E-1B0F-43EF-9BE4-290711AF1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05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7054-BB8A-466D-ADC5-66D348ABD6F8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ED0E-1B0F-43EF-9BE4-290711AF1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17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7054-BB8A-466D-ADC5-66D348ABD6F8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ED0E-1B0F-43EF-9BE4-290711AF1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60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7054-BB8A-466D-ADC5-66D348ABD6F8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ED0E-1B0F-43EF-9BE4-290711AF1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71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7054-BB8A-466D-ADC5-66D348ABD6F8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ED0E-1B0F-43EF-9BE4-290711AF1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00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87054-BB8A-466D-ADC5-66D348ABD6F8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5ED0E-1B0F-43EF-9BE4-290711AF1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45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sa/3.0/deed.en_U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.png"/><Relationship Id="rId21" Type="http://schemas.openxmlformats.org/officeDocument/2006/relationships/image" Target="../media/image23.emf"/><Relationship Id="rId42" Type="http://schemas.openxmlformats.org/officeDocument/2006/relationships/image" Target="../media/image43.jpeg"/><Relationship Id="rId47" Type="http://schemas.openxmlformats.org/officeDocument/2006/relationships/image" Target="../media/image48.png"/><Relationship Id="rId63" Type="http://schemas.openxmlformats.org/officeDocument/2006/relationships/image" Target="../media/image64.png"/><Relationship Id="rId68" Type="http://schemas.openxmlformats.org/officeDocument/2006/relationships/image" Target="../media/image69.emf"/><Relationship Id="rId7" Type="http://schemas.openxmlformats.org/officeDocument/2006/relationships/hyperlink" Target="http://www.google.com/url?sa=i&amp;rct=j&amp;q=&amp;esrc=s&amp;frm=1&amp;source=images&amp;cd=&amp;cad=rja&amp;docid=Qd1_UzVJRmtMrM&amp;tbnid=C2hy5BgPXm0-7M:&amp;ved=0CAUQjRw&amp;url=http://www.insidehighered.com/news/2013/04/05/minerva-project-plans-different-kind-online-education&amp;ei=Rj1TUobzEanC4AO4wYCwDA&amp;bvm=bv.53537100,d.ZGU&amp;psig=AFQjCNFn3s6ws6TJsUL5mJcowX4mU2sQcA&amp;ust=1381273262470749" TargetMode="External"/><Relationship Id="rId71" Type="http://schemas.openxmlformats.org/officeDocument/2006/relationships/image" Target="../media/image72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emf"/><Relationship Id="rId29" Type="http://schemas.openxmlformats.org/officeDocument/2006/relationships/image" Target="../media/image30.jpeg"/><Relationship Id="rId11" Type="http://schemas.openxmlformats.org/officeDocument/2006/relationships/image" Target="../media/image17.png"/><Relationship Id="rId24" Type="http://schemas.openxmlformats.org/officeDocument/2006/relationships/image" Target="../media/image25.emf"/><Relationship Id="rId32" Type="http://schemas.openxmlformats.org/officeDocument/2006/relationships/image" Target="../media/image33.jpe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3" Type="http://schemas.openxmlformats.org/officeDocument/2006/relationships/image" Target="../media/image54.png"/><Relationship Id="rId58" Type="http://schemas.openxmlformats.org/officeDocument/2006/relationships/image" Target="../media/image59.jpeg"/><Relationship Id="rId66" Type="http://schemas.openxmlformats.org/officeDocument/2006/relationships/image" Target="../media/image67.png"/><Relationship Id="rId5" Type="http://schemas.openxmlformats.org/officeDocument/2006/relationships/hyperlink" Target="http://www.google.com/url?sa=i&amp;rct=j&amp;q=&amp;esrc=s&amp;frm=1&amp;source=images&amp;cd=&amp;cad=rja&amp;docid=gn_5d4PgrQdU7M&amp;tbnid=mZzAEESqn0ODZM:&amp;ved=0CAUQjRw&amp;url=http://www.captcha.net/&amp;ei=0URTUordG8fF4APQpYHoAw&amp;bvm=bv.53537100,d.d2k&amp;psig=AFQjCNFqvi5nwKealkjzvknIvpzUqmbgAw&amp;ust=1381275180723144" TargetMode="External"/><Relationship Id="rId61" Type="http://schemas.openxmlformats.org/officeDocument/2006/relationships/image" Target="../media/image62.png"/><Relationship Id="rId19" Type="http://schemas.openxmlformats.org/officeDocument/2006/relationships/hyperlink" Target="http://www.google.com/url?sa=i&amp;rct=j&amp;q=&amp;esrc=s&amp;frm=1&amp;source=images&amp;cd=&amp;cad=rja&amp;docid=iEaAGmXWChBmmM&amp;tbnid=87zGQiE2avZ_PM:&amp;ved=0CAUQjRw&amp;url=http://www.studentrate.com/itp/get-itp-student-deals/BenchPrep-50percent-Student-Discount--/0&amp;ei=L0RTUt-1NK7I4APSroCwDQ&amp;bvm=bv.53537100,d.d2k&amp;psig=AFQjCNFkLDeSzfvVKcPiyMHpWA9DkC5JiA&amp;ust=1381275019040718" TargetMode="External"/><Relationship Id="rId14" Type="http://schemas.openxmlformats.org/officeDocument/2006/relationships/hyperlink" Target="http://www.google.com/url?sa=i&amp;rct=j&amp;q=&amp;esrc=s&amp;frm=1&amp;source=images&amp;cd=&amp;cad=rja&amp;docid=6KYwx3aWHH-ziM&amp;tbnid=yFeXuaI34SAd-M:&amp;ved=0CAUQjRw&amp;url=http://www.prweb.com/releases/Academic-Partnerships/12/prweb4914644.htm&amp;ei=5FVLUujxEO3-4APy2oGICA&amp;bvm=bv.53371865,d.dmg&amp;psig=AFQjCNGgz82iwke0P1fwomu7OQF86poklA&amp;ust=1380755235766612" TargetMode="External"/><Relationship Id="rId22" Type="http://schemas.openxmlformats.org/officeDocument/2006/relationships/hyperlink" Target="http://www.crunchbase.com/company/mindsnacks" TargetMode="External"/><Relationship Id="rId27" Type="http://schemas.openxmlformats.org/officeDocument/2006/relationships/image" Target="../media/image28.png"/><Relationship Id="rId30" Type="http://schemas.openxmlformats.org/officeDocument/2006/relationships/image" Target="../media/image31.jpeg"/><Relationship Id="rId35" Type="http://schemas.openxmlformats.org/officeDocument/2006/relationships/image" Target="../media/image36.png"/><Relationship Id="rId43" Type="http://schemas.openxmlformats.org/officeDocument/2006/relationships/image" Target="../media/image44.png"/><Relationship Id="rId48" Type="http://schemas.openxmlformats.org/officeDocument/2006/relationships/image" Target="../media/image49.png"/><Relationship Id="rId56" Type="http://schemas.openxmlformats.org/officeDocument/2006/relationships/image" Target="../media/image57.jpeg"/><Relationship Id="rId64" Type="http://schemas.openxmlformats.org/officeDocument/2006/relationships/image" Target="../media/image65.emf"/><Relationship Id="rId69" Type="http://schemas.openxmlformats.org/officeDocument/2006/relationships/image" Target="../media/image70.jpeg"/><Relationship Id="rId8" Type="http://schemas.openxmlformats.org/officeDocument/2006/relationships/image" Target="../media/image14.jpeg"/><Relationship Id="rId51" Type="http://schemas.openxmlformats.org/officeDocument/2006/relationships/image" Target="../media/image52.png"/><Relationship Id="rId3" Type="http://schemas.openxmlformats.org/officeDocument/2006/relationships/hyperlink" Target="http://www.google.com/url?sa=i&amp;rct=j&amp;q=&amp;esrc=s&amp;frm=1&amp;source=images&amp;cd=&amp;cad=rja&amp;uact=8&amp;docid=OzxKi1MKX9x8YM&amp;tbnid=aUyR2YNiETRrwM:&amp;ved=0CAUQjRw&amp;url=http://www.bityota.com/investors/&amp;ei=MhlHU6PSEMO32wXaj4CoAg&amp;bvm=bv.64507335,d.b2I&amp;psig=AFQjCNFhuaIe2mA0OZyQlt9S-2GNskFvJQ&amp;ust=1397254828929224" TargetMode="External"/><Relationship Id="rId12" Type="http://schemas.openxmlformats.org/officeDocument/2006/relationships/image" Target="../media/image18.emf"/><Relationship Id="rId17" Type="http://schemas.openxmlformats.org/officeDocument/2006/relationships/hyperlink" Target="http://www.studysocial.org/index.html" TargetMode="External"/><Relationship Id="rId25" Type="http://schemas.openxmlformats.org/officeDocument/2006/relationships/image" Target="../media/image26.jpeg"/><Relationship Id="rId33" Type="http://schemas.openxmlformats.org/officeDocument/2006/relationships/image" Target="../media/image34.jpeg"/><Relationship Id="rId38" Type="http://schemas.openxmlformats.org/officeDocument/2006/relationships/image" Target="../media/image39.jpeg"/><Relationship Id="rId46" Type="http://schemas.openxmlformats.org/officeDocument/2006/relationships/image" Target="../media/image47.png"/><Relationship Id="rId59" Type="http://schemas.openxmlformats.org/officeDocument/2006/relationships/image" Target="../media/image60.png"/><Relationship Id="rId67" Type="http://schemas.openxmlformats.org/officeDocument/2006/relationships/image" Target="../media/image68.emf"/><Relationship Id="rId20" Type="http://schemas.openxmlformats.org/officeDocument/2006/relationships/image" Target="../media/image22.jpeg"/><Relationship Id="rId41" Type="http://schemas.openxmlformats.org/officeDocument/2006/relationships/image" Target="../media/image42.png"/><Relationship Id="rId54" Type="http://schemas.openxmlformats.org/officeDocument/2006/relationships/image" Target="../media/image55.png"/><Relationship Id="rId62" Type="http://schemas.openxmlformats.org/officeDocument/2006/relationships/image" Target="../media/image63.png"/><Relationship Id="rId70" Type="http://schemas.openxmlformats.org/officeDocument/2006/relationships/image" Target="../media/image7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15" Type="http://schemas.openxmlformats.org/officeDocument/2006/relationships/image" Target="../media/image20.jpeg"/><Relationship Id="rId23" Type="http://schemas.openxmlformats.org/officeDocument/2006/relationships/image" Target="../media/image24.png"/><Relationship Id="rId28" Type="http://schemas.openxmlformats.org/officeDocument/2006/relationships/image" Target="../media/image29.jpeg"/><Relationship Id="rId36" Type="http://schemas.openxmlformats.org/officeDocument/2006/relationships/image" Target="../media/image37.png"/><Relationship Id="rId49" Type="http://schemas.openxmlformats.org/officeDocument/2006/relationships/image" Target="../media/image50.png"/><Relationship Id="rId57" Type="http://schemas.openxmlformats.org/officeDocument/2006/relationships/image" Target="../media/image58.png"/><Relationship Id="rId10" Type="http://schemas.openxmlformats.org/officeDocument/2006/relationships/image" Target="../media/image16.png"/><Relationship Id="rId31" Type="http://schemas.openxmlformats.org/officeDocument/2006/relationships/image" Target="../media/image32.jpeg"/><Relationship Id="rId44" Type="http://schemas.openxmlformats.org/officeDocument/2006/relationships/image" Target="../media/image45.jpeg"/><Relationship Id="rId52" Type="http://schemas.openxmlformats.org/officeDocument/2006/relationships/image" Target="../media/image53.png"/><Relationship Id="rId60" Type="http://schemas.openxmlformats.org/officeDocument/2006/relationships/image" Target="../media/image61.png"/><Relationship Id="rId65" Type="http://schemas.openxmlformats.org/officeDocument/2006/relationships/image" Target="../media/image66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3" Type="http://schemas.openxmlformats.org/officeDocument/2006/relationships/image" Target="../media/image19.emf"/><Relationship Id="rId18" Type="http://schemas.openxmlformats.org/officeDocument/2006/relationships/hyperlink" Target="http://www.studysocial.org/more.html" TargetMode="External"/><Relationship Id="rId39" Type="http://schemas.openxmlformats.org/officeDocument/2006/relationships/image" Target="../media/image40.png"/><Relationship Id="rId34" Type="http://schemas.openxmlformats.org/officeDocument/2006/relationships/image" Target="../media/image35.jpeg"/><Relationship Id="rId50" Type="http://schemas.openxmlformats.org/officeDocument/2006/relationships/image" Target="../media/image51.png"/><Relationship Id="rId55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7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1.jpeg"/><Relationship Id="rId7" Type="http://schemas.openxmlformats.org/officeDocument/2006/relationships/image" Target="../media/image144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ftw.usatoday.com/2017/04/101-year-old-man-kaur-gold-100-m-world-india-masters-games-keep-rocking-awesome-video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hyperlink" Target="http://www.google.com/url?sa=i&amp;source=imgres&amp;cd=&amp;cad=rja&amp;docid=C5o_C-GRU2eHZM&amp;tbnid=1knm9hJN_qfdVM:&amp;ved=0CAwQjRwwAA&amp;url=http://www.marvell.com/solutions/education/cloud-computer-for-smile.jsp&amp;ei=mrEWUbuROcPIiwLHxIDgBQ&amp;psig=AFQjCNGjLqKfBrYpDqfL6RnaDydw_GZ5Gg&amp;ust=136052815496390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6.jpeg"/><Relationship Id="rId5" Type="http://schemas.openxmlformats.org/officeDocument/2006/relationships/image" Target="../media/image156.jpeg"/><Relationship Id="rId4" Type="http://schemas.openxmlformats.org/officeDocument/2006/relationships/hyperlink" Target="http://www.google.com/url?sa=i&amp;source=imgres&amp;cd=&amp;cad=rja&amp;docid=C5o_C-GRU2eHZM&amp;tbnid=1knm9hJN_qfdVM:&amp;ved=0CAwQjRwwAA&amp;url=http://www.marvell.com/solutions/education/cloud-computer-for-smile.jsp&amp;ei=mrEWUbuROcPIiwLHxIDgBQ&amp;psig=AFQjCNGjLqKfBrYpDqfL6RnaDydw_GZ5Gg&amp;ust=1360528154963909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hyperlink" Target="http://www.google.com/url?sa=i&amp;source=imgres&amp;cd=&amp;cad=rja&amp;docid=C5o_C-GRU2eHZM&amp;tbnid=1knm9hJN_qfdVM:&amp;ved=0CAwQjRwwAA&amp;url=http://www.marvell.com/solutions/education/cloud-computer-for-smile.jsp&amp;ei=mrEWUbuROcPIiwLHxIDgBQ&amp;psig=AFQjCNGjLqKfBrYpDqfL6RnaDydw_GZ5Gg&amp;ust=136052815496390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png"/><Relationship Id="rId4" Type="http://schemas.openxmlformats.org/officeDocument/2006/relationships/image" Target="../media/image173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reative Commons Licens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10832334" y="6498772"/>
            <a:ext cx="1359666" cy="359230"/>
          </a:xfrm>
          <a:prstGeom prst="rect">
            <a:avLst/>
          </a:prstGeom>
          <a:noFill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6257" y="4189442"/>
            <a:ext cx="1454405" cy="109080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194608" y="3703793"/>
            <a:ext cx="86861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Paul Kim, PhD.</a:t>
            </a:r>
          </a:p>
          <a:p>
            <a:r>
              <a:rPr lang="en-US" sz="2800" b="1" dirty="0" smtClean="0">
                <a:latin typeface="Century Gothic" pitchFamily="34" charset="0"/>
              </a:rPr>
              <a:t>Chief Technology </a:t>
            </a:r>
            <a:r>
              <a:rPr lang="en-US" sz="2800" b="1" dirty="0">
                <a:latin typeface="Century Gothic" pitchFamily="34" charset="0"/>
              </a:rPr>
              <a:t>Officer </a:t>
            </a:r>
            <a:r>
              <a:rPr lang="en-US" sz="2800" b="1" dirty="0" smtClean="0">
                <a:latin typeface="Century Gothic" pitchFamily="34" charset="0"/>
              </a:rPr>
              <a:t>&amp; Assistant </a:t>
            </a:r>
            <a:r>
              <a:rPr lang="en-US" sz="2800" b="1" dirty="0">
                <a:latin typeface="Century Gothic" pitchFamily="34" charset="0"/>
              </a:rPr>
              <a:t>Dean </a:t>
            </a:r>
            <a:endParaRPr lang="en-US" sz="2800" b="1" dirty="0" smtClean="0">
              <a:latin typeface="Century Gothic" pitchFamily="34" charset="0"/>
            </a:endParaRPr>
          </a:p>
          <a:p>
            <a:r>
              <a:rPr lang="en-US" sz="2800" b="1" dirty="0" smtClean="0">
                <a:latin typeface="Century Gothic" pitchFamily="34" charset="0"/>
              </a:rPr>
              <a:t>Stanford University Graduate School of Education</a:t>
            </a:r>
          </a:p>
          <a:p>
            <a:r>
              <a:rPr lang="en-US" sz="3600" u="sng" dirty="0" smtClean="0">
                <a:latin typeface="Century Gothic" pitchFamily="34" charset="0"/>
              </a:rPr>
              <a:t>phkim@stanford.edu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76093"/>
            <a:ext cx="12192000" cy="16235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778953"/>
            <a:ext cx="1219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On-demand Disposable Learning and the 4th Industrial Revolution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067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lying c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370" y="2988365"/>
            <a:ext cx="5794630" cy="386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uav amaz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50097" cy="335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3698896"/>
            <a:ext cx="634827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</a:t>
            </a:r>
            <a:r>
              <a:rPr lang="en-US" sz="36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echnological advancement rate</a:t>
            </a:r>
          </a:p>
          <a:p>
            <a:r>
              <a:rPr lang="en-US" sz="3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always exceeds </a:t>
            </a:r>
          </a:p>
          <a:p>
            <a:r>
              <a:rPr lang="en-US" sz="3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human perception </a:t>
            </a:r>
          </a:p>
          <a:p>
            <a:r>
              <a:rPr lang="en-US" sz="3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and behavior change rate…</a:t>
            </a:r>
            <a:endParaRPr 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1784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Resultado de imagen para world is chang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4" y="365125"/>
            <a:ext cx="11093451" cy="592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99956" y="5681703"/>
            <a:ext cx="4592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Fast 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 the </a:t>
            </a:r>
            <a:r>
              <a:rPr lang="en-US" sz="36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New</a:t>
            </a:r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Big</a:t>
            </a:r>
            <a:endParaRPr lang="en-US" sz="3600" b="1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2953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0013" y="2721819"/>
            <a:ext cx="9452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Who are “the fast movers” in the private sector?</a:t>
            </a:r>
            <a:endParaRPr 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3646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4" descr="data:image/jpeg;base64,/9j/4AAQSkZJRgABAQAAAQABAAD/2wCEAAkGBggGEBMSBwgWExMVFhsUGBQWGRIZFhkYHxkZHxwYHhoYITIeGBskHh8dHzAgIycvODgsFiM9NTEuNSYrLCkBCQoKDgwNGg8PGjUjHyQqLS40NCs1NTUqMjYwLjUyLDUvNDU1LCk0KiwvNSksLC40LS0yLC82LS8sLzU1NDUvMv/AABEIAHgBAAMBIgACEQEDEQH/xAAbAAEAAwEBAQEAAAAAAAAAAAAAAwUGBwQCAf/EADgQAAIBAwMCBAQEBAUFAAAAAAECAAMEEQUSIQYxEyJBUQcyYXEUI4GhUmKRsRU0QnLwFiQlM5L/xAAZAQEAAwEBAAAAAAAAAAAAAAAAAQIDBAX/xAApEQEAAgIAAwcFAQEAAAAAAAAAAQIDERIxQQQTFCFRYbFxocHR8JEF/9oADAMBAAIRAxEAPwDuMREBERAREQEREBERAREQEREBERAREQEREBERAREQEREBERAREQEREBERAREQEREBERAREQEREBERAREQEREBERAREQEREBERAREQEREBERAREQEREBERAREQEREBERARPwkLyxwJzfqD4smm5TQ7dWUceK+cH/ao9PqT+kDpMTklh8XNVot/3trTqL6hco36HkTodPqvS6lp+L8fFLHOfmB/hx/FnjEC4icm1H4u6lWb/wAfaJTX035dj98YA+wz95JpXxdvaTAaraK6HuUyrD64PDfbiB1WJDZ3dG/prUtagZHG5SPUGTQEREBERAREQEREBERAREQEREBERAREQEREBERAREQKDry4qW2nXBpHkptz9CQD+05P0PZWGoX1KnqeChzhT2ZseVT9/adwvbOjqFN6VyuUdSpH0M4h1R0bf9Lt+aC9HPlqgcfQN/Cf+CBt+v8AoejcUkfQ9O/NVsFaYA3KQe47cHHP3nPLyz1XTqbULugyIHFUqcfNt27uD7cTVdI/ELVKGad4PHVVGCxIf/6wc/qJ5+orw6/UdhT8MuAMfNjj7DM7cHZbZazbpqdfV5Hbv+pj7NeMe/Pcb5+UT1ej4X9NafrPjVdRoipsKqqn5RkEkn39P3kPxP6dsNDqUH06iKYqhwyjtldmCPb5v2ml+Fdg1hSrhqmcup7Y/wBM2N3p1pf4/GWqVMZxuVWxnvjPbsP6TlvS1LcNub0sWamakZMc7iWS+E1w9axZWPCVWUfYhW/uTNrIbWytrEFbS3VATkhQAM+/EmlGpERAREQEREBERAREQEREBERAREQEREBERAREQERECt6h12j05Qavc0mZVIGE27uSB6kD95V9N9b2HVrvSoWlRdqbj4gp4IyBjhjnvLPqTRxr1rVoFsFh5T6BhyD/AFnEqFxqvR1znBpVl4ww4I/syn3EDVfErpK10UJc6Z+WrtsemMgZIJDL7djkfUfWZVb2l+H2mt58H3z395Jr3VeqdUlFvXB2ny00Xux4zgcs3p+v1mjo/DC8ewLsuLosHWn/ACYx4Z9Nx+b9APebY8s4966xpzdo7LTPw8XS0T/n4W3wectSudzE/mL3Of8ATLL4hdW33S/gfgAh8TfncCfl2Yxg/wAxnLtK1vU+l6r/AIOoab/K6MPbsGU+oyf6xqGqap1XWXx2NaqfKiKOw9gB2+8ydOtOu9BdRXfUtu9S+ChlqFBtBAwFU+p9yZpZR9G6C3TlolKqQXOXfHbcfT647fpLyQEREBERAREQEREBERAREQEREBERARKoajfi4NJrVNoG/dvbOzOM429/pIrXqIXQo7EXNSm9RgGztKhcD9c/tNe6s5vFY96n494j8wuolTomq3GqANUp0wpUNhX3MM+hGOJV2HWzXdKrXqW9MUaaNU2rVzXXaflent8pP34PvKXpNJ1LXFlrlrFq8mqiZhurL2yV/wDE9MVagpLVRUqbg25guwsVG0hiOcHvJxr2pW9ShT1DTVRqtbwsrU3Lt8J33r5ck5XaQQO+cmVaNBEodJ6oGqPdKLfb4B8hycVEwRvHHHnVhxngA+sktup7U29CtfMKZrKrbc5xnGeT6DPeTFZtOoVvetK8Vp1C6kNzZ296MXVBXHswBH7ynHUF9cV3Wx00VKNOotJ3DgPkqrFlQjBVQyk+bPfHbn8s+qReVrqktvgUFLI2eKm3cHxxxtcbT95Cy0tNJsLA5tLNEPuqqD/UT1zF0+vbpaLPXsqRb8P+IUJVLDGQCr+XKHkY7+vtLWnrOqteNb1LKkEUeIX8Rs+GWYA4243cZIz+sC2u9Msr/wDzdoj/AO5VP95+2mn2lh/lLVEz/Cqj+0zdPrlq1jdXSWWGobmWmzEb0703zjKhl57HBz3xNPdVjb03cDO1S2PsMyYjfkiZ1G0sShodS1Crm4oJkUhVUI+7OeAp44bOJJX16otKi9Gku6q2wh22hSAxIJx6EETXuL71pyx2zFMb39p9dfK6iUDdQXrIGo2lM/mCi3nONxYAFSF8y89/vJKvUTW71adagA6UvEGCdrHBJXOI7i54zF6/af7pK7iUlPW7mvV2U6VIAbM7qhDHcAeBjnE/LbqGpVqhalFNpqPTG181Mru5KY4B2+/qI7m54zFvW+uuU/ReRM/S6lq1aFSsKFPaq7wBUy3fswx5TJ73qEW7VBbqrhEVshvUttxwOPeO4vvWjxmHh4t+XPr7/qVzEov+oqq1dtSgmzxvBGH/ADM5wG2Y7frL2UvS1ObXFmpl3w9CIiUbEREBERAREQPKbHNY1fE70/D24/mznOf2nhtenKdp4Xh1BmnTemSFAL7gvmPPpj695cRNIyWjyiWNsGO07mP7cT+IVWjaPW0rAaujKF2+WkEY47EtuOZXHo6peO7atfrVBpvSGyktN8PjJdgTvIwMcD1mmiVtebTuVseOuKvDXkzQ6RuLpan+KaqajtTFJHWmqbFVtwOMnc24Ak8duwn0/TWo3Phtea1vrU6hqBhS2oPynpgKm/yjLbjljkiaOJVozWndF09KNI2l8+EotQYNlgwOMYyfJhsnA95LovTd3YolLU7+nXpU1UIoo+GwK4wS3iNn7YE0ESYmY5ImItGpUT9O3dOtUex1U0qdRxVensBJcKqjD54UhRlcencTyWfQ62PhGjqDlkWojlssHFQHdhd2KZ34b17Y9cjURISz7dIW4sWtLdkRmpqjVVpgFiMeYqDz9s+sm1Tp+rfPXehe+G1Wh4AOzdt5J3fMM98Y4+8uogZW56CosldLS+ZVrW4t2D7qhG0+RgSw4UFht/m9Jb2ljqXh1U1TUUqlwQrJSNPaCuOQXbdzz3Es4kxOkTG41KqqdP0Wp06dNgiqVLlF2lyo45B8vOD69p8U+nUQqGrbkWqaoVhu7qQVJJ5yTuzLiJp31/Vh4XFvfD/fr2VNPQvCpLSW48qVVqL5eQqsGCd+fbM+NR6bpal43i1f/YE28fIyhue/Oc/SXMRGa8TuJRPZcVq8M18uX2mPiZUyaDWpVfEp3Kc7OGpBm8oA4bdxn7T7oaALZ1qUa2HD1GJ2jzK5J2nn0OMH6duZbRE5rz1I7Lijp7859d/Kiq9N1bkP+JvFLMhphlpheCQSWAbznj6eslu+naddnNB1ph0VcBBxht2eCM+0uIk99f1R4TDqfL7z7/uXhsdKpWbO5Cszuz7toBAPpnuZ7oiZWtNp3LelK0jVYIiJC5ERAREQEREBERAREQEREBERAREQEREBERAREQEREBERAREQEREBERAREQP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905006" y="-470647"/>
            <a:ext cx="2689412" cy="126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373" tIns="40185" rIns="80373" bIns="40185" numCol="1" anchor="t" anchorCtr="0" compatLnSpc="1">
            <a:prstTxWarp prst="textNoShape">
              <a:avLst/>
            </a:prstTxWarp>
          </a:bodyPr>
          <a:lstStyle/>
          <a:p>
            <a:endParaRPr lang="en-US" sz="1588">
              <a:solidFill>
                <a:srgbClr val="000000"/>
              </a:solidFill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/>
          </p:nvPr>
        </p:nvGraphicFramePr>
        <p:xfrm>
          <a:off x="2134116" y="1397131"/>
          <a:ext cx="4122083" cy="4790389"/>
        </p:xfrm>
        <a:graphic>
          <a:graphicData uri="http://schemas.openxmlformats.org/drawingml/2006/table">
            <a:tbl>
              <a:tblPr>
                <a:noFill/>
                <a:tableStyleId>{2D5ABB26-0587-4C30-8999-92F81FD0307C}</a:tableStyleId>
              </a:tblPr>
              <a:tblGrid>
                <a:gridCol w="1208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3276">
                <a:tc gridSpan="3">
                  <a:txBody>
                    <a:bodyPr/>
                    <a:lstStyle/>
                    <a:p>
                      <a:pPr marL="0" marR="91440" indent="0" algn="ctr" rtl="0" eaLnBrk="1" fontAlgn="base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buNone/>
                      </a:pPr>
                      <a:r>
                        <a:rPr lang="en-US" sz="1000" b="1" i="0" baseline="0" dirty="0" smtClean="0">
                          <a:solidFill>
                            <a:srgbClr val="00355F"/>
                          </a:solidFill>
                          <a:latin typeface="Arial"/>
                          <a:ea typeface="+mn-ea"/>
                          <a:cs typeface="+mn-cs"/>
                        </a:rPr>
                        <a:t>Select VC Education Portfolios</a:t>
                      </a:r>
                    </a:p>
                  </a:txBody>
                  <a:tcPr marL="0" marR="0" marT="0" marB="24205" anchor="ctr">
                    <a:lnB w="19050" cap="flat" cmpd="sng" algn="ctr">
                      <a:solidFill>
                        <a:srgbClr val="0035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91440" indent="0" algn="ctr" rtl="0" eaLnBrk="1" fontAlgn="base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buNone/>
                      </a:pPr>
                      <a:endParaRPr lang="en-US" sz="900" b="1" i="0" baseline="0" dirty="0" smtClean="0">
                        <a:solidFill>
                          <a:srgbClr val="00355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27432" anchor="b">
                    <a:lnB w="19050" cap="flat" cmpd="sng" algn="ctr">
                      <a:solidFill>
                        <a:srgbClr val="0035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91440" indent="0" algn="ctr" rtl="0" eaLnBrk="1" fontAlgn="base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buNone/>
                      </a:pPr>
                      <a:endParaRPr lang="en-US" sz="900" b="1" i="0" baseline="0" dirty="0" smtClean="0">
                        <a:solidFill>
                          <a:srgbClr val="00355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27432" anchor="b">
                    <a:lnB w="19050" cap="flat" cmpd="sng" algn="ctr">
                      <a:solidFill>
                        <a:srgbClr val="0035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0">
                <a:tc>
                  <a:txBody>
                    <a:bodyPr/>
                    <a:lstStyle/>
                    <a:p>
                      <a:pPr marL="0" marR="91440" indent="0" algn="ctr" rtl="0" eaLnBrk="1" fontAlgn="base" hangingPunct="1"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buNone/>
                      </a:pPr>
                      <a:endParaRPr lang="en-US" sz="800" b="1" i="0" baseline="0" dirty="0" smtClean="0">
                        <a:solidFill>
                          <a:srgbClr val="00355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24205" anchor="b">
                    <a:lnT w="19050" cap="flat" cmpd="sng" algn="ctr">
                      <a:solidFill>
                        <a:srgbClr val="0035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03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1440" indent="0" algn="ctr" rtl="0" eaLnBrk="1" fontAlgn="base" hangingPunct="1"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buNone/>
                      </a:pPr>
                      <a:r>
                        <a:rPr lang="en-US" sz="800" b="1" i="0" baseline="0" dirty="0" smtClean="0">
                          <a:solidFill>
                            <a:srgbClr val="00355F"/>
                          </a:solidFill>
                          <a:latin typeface="Arial"/>
                        </a:rPr>
                        <a:t>Key Themes</a:t>
                      </a:r>
                      <a:endParaRPr lang="en-US" sz="800" b="1" i="0" baseline="0" dirty="0" smtClean="0">
                        <a:solidFill>
                          <a:srgbClr val="00355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24205" anchor="b">
                    <a:lnT w="19050" cap="flat" cmpd="sng" algn="ctr">
                      <a:solidFill>
                        <a:srgbClr val="0035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5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1440" indent="0" algn="ctr" rtl="0" eaLnBrk="1" fontAlgn="base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buNone/>
                      </a:pPr>
                      <a:r>
                        <a:rPr lang="en-US" sz="800" b="1" i="0" baseline="0" dirty="0" smtClean="0">
                          <a:solidFill>
                            <a:srgbClr val="00355F"/>
                          </a:solidFill>
                          <a:latin typeface="Arial"/>
                        </a:rPr>
                        <a:t>Select Investments</a:t>
                      </a:r>
                      <a:endParaRPr lang="en-US" sz="800" b="1" i="0" baseline="0" dirty="0" smtClean="0">
                        <a:solidFill>
                          <a:srgbClr val="00355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24205" anchor="b">
                    <a:lnT w="19050" cap="flat" cmpd="sng" algn="ctr">
                      <a:solidFill>
                        <a:srgbClr val="0035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5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marL="0" marR="91440" indent="0" algn="ctr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i="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9050" cap="flat" cmpd="sng" algn="ctr">
                      <a:solidFill>
                        <a:srgbClr val="203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Online Education</a:t>
                      </a:r>
                    </a:p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Language Learning</a:t>
                      </a:r>
                    </a:p>
                  </a:txBody>
                  <a:tcPr marL="0" marR="0" marT="0" marB="0" anchor="ctr">
                    <a:lnT w="19050" cap="flat" cmpd="sng" algn="ctr">
                      <a:solidFill>
                        <a:srgbClr val="0035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dirty="0" smtClean="0"/>
                    </a:p>
                  </a:txBody>
                  <a:tcPr marL="0" marR="0" marT="0" marB="0" anchor="ctr">
                    <a:lnT w="19050" cap="flat" cmpd="sng" algn="ctr">
                      <a:solidFill>
                        <a:srgbClr val="0035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174">
                <a:tc>
                  <a:txBody>
                    <a:bodyPr/>
                    <a:lstStyle/>
                    <a:p>
                      <a:pPr marL="0" marR="91440" indent="0" algn="ctr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i="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Education Software</a:t>
                      </a:r>
                    </a:p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MOOCs</a:t>
                      </a: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dirty="0" smtClean="0"/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551">
                <a:tc>
                  <a:txBody>
                    <a:bodyPr/>
                    <a:lstStyle/>
                    <a:p>
                      <a:pPr marL="0" marR="91440" indent="0" algn="ctr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i="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Education Software/Marketplaces</a:t>
                      </a:r>
                    </a:p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Adaptive Learning</a:t>
                      </a: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174">
                <a:tc>
                  <a:txBody>
                    <a:bodyPr/>
                    <a:lstStyle/>
                    <a:p>
                      <a:pPr marL="0" marR="91440" indent="0" algn="ctr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i="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Education Software</a:t>
                      </a:r>
                    </a:p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Adaptive Learning</a:t>
                      </a:r>
                    </a:p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endParaRPr lang="en-US" sz="700" b="0" i="0" kern="1200" baseline="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174">
                <a:tc>
                  <a:txBody>
                    <a:bodyPr/>
                    <a:lstStyle/>
                    <a:p>
                      <a:pPr marL="0" marR="91440" indent="0" algn="ctr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i="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Supplemental Online Education</a:t>
                      </a:r>
                    </a:p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MOOCs</a:t>
                      </a: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17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Educational Software</a:t>
                      </a:r>
                    </a:p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Supplemental Online Education</a:t>
                      </a: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marL="0" marR="91440" indent="0" algn="ctr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i="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Education Software</a:t>
                      </a:r>
                    </a:p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Smart Games</a:t>
                      </a:r>
                    </a:p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Online Higher Education</a:t>
                      </a: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91440" indent="0" algn="ctr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i="0" dirty="0" smtClean="0">
                        <a:solidFill>
                          <a:srgbClr val="000000"/>
                        </a:solidFill>
                        <a:latin typeface="+mn-lt"/>
                        <a:ea typeface="SC STKaiti"/>
                        <a:cs typeface="Times New Roman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marL="0" marR="91440" indent="0" algn="ctr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i="0" baseline="0" dirty="0" smtClean="0">
                        <a:solidFill>
                          <a:srgbClr val="000000"/>
                        </a:solidFill>
                        <a:latin typeface="+mn-lt"/>
                        <a:ea typeface="SC STKaiti"/>
                        <a:cs typeface="Arial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Online Education</a:t>
                      </a:r>
                    </a:p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Language Learning</a:t>
                      </a: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91440" indent="0" algn="ctr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i="0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700" b="0" i="0" dirty="0">
                        <a:solidFill>
                          <a:srgbClr val="000000"/>
                        </a:solidFill>
                        <a:latin typeface="Arial"/>
                        <a:ea typeface="SC STKaiti"/>
                        <a:cs typeface="Arial"/>
                      </a:endParaRPr>
                    </a:p>
                  </a:txBody>
                  <a:tcPr marL="0" marR="0" marT="0" marB="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Education Software</a:t>
                      </a:r>
                    </a:p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Online Higher Education</a:t>
                      </a: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91440" algn="ctr" defTabSz="1018586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700" b="0" i="0" kern="1200" dirty="0" smtClean="0">
                        <a:solidFill>
                          <a:srgbClr val="000000"/>
                        </a:solidFill>
                        <a:latin typeface="Arial"/>
                        <a:ea typeface="SC STKaiti"/>
                        <a:cs typeface="Times New Roman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7551"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700" b="0" i="0" dirty="0">
                        <a:solidFill>
                          <a:srgbClr val="000000"/>
                        </a:solidFill>
                        <a:latin typeface="Arial"/>
                        <a:ea typeface="SC STKaiti"/>
                        <a:cs typeface="Arial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Digital Books</a:t>
                      </a:r>
                    </a:p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Smart Games</a:t>
                      </a:r>
                    </a:p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Education Services</a:t>
                      </a: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91440" algn="ctr" defTabSz="1018586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700" b="0" i="0" kern="1200" dirty="0" smtClean="0">
                        <a:solidFill>
                          <a:srgbClr val="000000"/>
                        </a:solidFill>
                        <a:latin typeface="Arial"/>
                        <a:ea typeface="SC STKaiti"/>
                        <a:cs typeface="Times New Roman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9174"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700" b="0" i="0" dirty="0">
                        <a:solidFill>
                          <a:srgbClr val="000000"/>
                        </a:solidFill>
                        <a:latin typeface="Arial"/>
                        <a:ea typeface="SC STKaiti"/>
                        <a:cs typeface="Arial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Education Software</a:t>
                      </a:r>
                    </a:p>
                    <a:p>
                      <a:pPr marL="219075" marR="0" indent="-219075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Char char="n"/>
                        <a:tabLst/>
                        <a:defRPr/>
                      </a:pPr>
                      <a:r>
                        <a:rPr lang="en-US" sz="7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Supplemental Online Education</a:t>
                      </a: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700" b="0" i="0" dirty="0">
                        <a:solidFill>
                          <a:srgbClr val="000000"/>
                        </a:solidFill>
                        <a:latin typeface="Arial"/>
                        <a:ea typeface="SC STKaiti"/>
                        <a:cs typeface="Times New Roman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0306"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700" b="0" i="0" dirty="0">
                        <a:solidFill>
                          <a:srgbClr val="000000"/>
                        </a:solidFill>
                        <a:latin typeface="Arial"/>
                        <a:ea typeface="SC STKaiti"/>
                        <a:cs typeface="Arial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None/>
                        <a:tabLst/>
                        <a:defRPr/>
                      </a:pPr>
                      <a:r>
                        <a:rPr lang="en-US" sz="700" b="1" i="0" kern="1200" baseline="0" dirty="0" smtClean="0">
                          <a:solidFill>
                            <a:srgbClr val="20396D"/>
                          </a:solidFill>
                          <a:latin typeface="+mn-lt"/>
                          <a:ea typeface="+mn-ea"/>
                          <a:cs typeface="+mn-cs"/>
                        </a:rPr>
                        <a:t>Select </a:t>
                      </a:r>
                      <a:r>
                        <a:rPr lang="en-US" sz="700" b="1" i="0" kern="1200" baseline="0" dirty="0" err="1" smtClean="0">
                          <a:solidFill>
                            <a:srgbClr val="20396D"/>
                          </a:solidFill>
                          <a:latin typeface="+mn-lt"/>
                          <a:ea typeface="+mn-ea"/>
                          <a:cs typeface="+mn-cs"/>
                        </a:rPr>
                        <a:t>EdTech</a:t>
                      </a:r>
                      <a:r>
                        <a:rPr lang="en-US" sz="700" b="1" i="0" kern="1200" baseline="0" dirty="0" smtClean="0">
                          <a:solidFill>
                            <a:srgbClr val="20396D"/>
                          </a:solidFill>
                          <a:latin typeface="+mn-lt"/>
                          <a:ea typeface="+mn-ea"/>
                          <a:cs typeface="+mn-cs"/>
                        </a:rPr>
                        <a:t> Accelerators</a:t>
                      </a:r>
                    </a:p>
                    <a:p>
                      <a:pPr marL="0" marR="0" indent="0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None/>
                        <a:tabLst/>
                        <a:defRPr/>
                      </a:pPr>
                      <a:endParaRPr lang="en-US" sz="700" b="1" i="0" kern="1200" baseline="0" dirty="0" smtClean="0">
                        <a:solidFill>
                          <a:srgbClr val="20396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None/>
                        <a:tabLst/>
                        <a:defRPr/>
                      </a:pPr>
                      <a:endParaRPr lang="en-US" sz="700" b="1" i="0" kern="1200" baseline="0" dirty="0" smtClean="0">
                        <a:solidFill>
                          <a:srgbClr val="20396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1018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4B6F"/>
                        </a:buClr>
                        <a:buSzPct val="100000"/>
                        <a:buFont typeface="Wingdings"/>
                        <a:buNone/>
                        <a:tabLst/>
                        <a:defRPr/>
                      </a:pPr>
                      <a:endParaRPr lang="en-US" sz="700" b="1" i="0" kern="1200" baseline="0" dirty="0" smtClean="0">
                        <a:solidFill>
                          <a:srgbClr val="20396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9144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800" b="0" i="0" dirty="0">
                        <a:solidFill>
                          <a:srgbClr val="000000"/>
                        </a:solidFill>
                        <a:latin typeface="Arial"/>
                        <a:ea typeface="SC STKaiti"/>
                        <a:cs typeface="Times New Roman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95" name="Picture 8" descr="http://www.ed.ac.uk/polopoly_fs/1.91825!/fileManager/coursera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1443" y="2124922"/>
            <a:ext cx="492326" cy="100106"/>
          </a:xfrm>
          <a:prstGeom prst="rect">
            <a:avLst/>
          </a:prstGeom>
          <a:noFill/>
        </p:spPr>
      </p:pic>
      <p:pic>
        <p:nvPicPr>
          <p:cNvPr id="1093" name="Picture 69" descr="http://www.captcha.net/duo_logo.pn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t="18323" r="7856" b="15150"/>
          <a:stretch/>
        </p:blipFill>
        <p:spPr bwMode="auto">
          <a:xfrm>
            <a:off x="5297718" y="2124576"/>
            <a:ext cx="420819" cy="10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3" name="Picture 59" descr="http://www.insidehighered.com/sites/default/server_files/styles/large/public/media/Minerva%20Project%20logo.jpg?itok=DON3zz3D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106" y="4695642"/>
            <a:ext cx="322729" cy="31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583456" y="1359188"/>
            <a:ext cx="3548063" cy="180627"/>
          </a:xfrm>
        </p:spPr>
        <p:txBody>
          <a:bodyPr vert="horz" wrap="square" lIns="91440" tIns="45720" rIns="91440" bIns="0" rtlCol="0" anchor="b" anchorCtr="0">
            <a:spAutoFit/>
          </a:bodyPr>
          <a:lstStyle/>
          <a:p>
            <a:r>
              <a:rPr lang="en-US" sz="971" dirty="0"/>
              <a:t>VC/Growth Investment in </a:t>
            </a:r>
            <a:r>
              <a:rPr lang="en-US" sz="971" dirty="0" err="1"/>
              <a:t>EdTech</a:t>
            </a:r>
            <a:endParaRPr lang="en-US" sz="971" baseline="30000" dirty="0"/>
          </a:p>
        </p:txBody>
      </p:sp>
      <p:sp>
        <p:nvSpPr>
          <p:cNvPr id="8" name="Text Placeholder 7" descr="Type:FootnoteFooter;FootnoteCount:1;"/>
          <p:cNvSpPr>
            <a:spLocks noGrp="1"/>
          </p:cNvSpPr>
          <p:nvPr>
            <p:ph type="body" sz="quarter" idx="4294967295"/>
          </p:nvPr>
        </p:nvSpPr>
        <p:spPr>
          <a:xfrm>
            <a:off x="2123033" y="6237051"/>
            <a:ext cx="7303152" cy="1901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sz="706" i="1" dirty="0"/>
              <a:t>Source:  Bloomberg, Capital IQ, </a:t>
            </a:r>
            <a:r>
              <a:rPr lang="en-US" sz="706" i="1" dirty="0" err="1"/>
              <a:t>VentureSource</a:t>
            </a:r>
            <a:r>
              <a:rPr lang="en-US" sz="706" i="1" dirty="0"/>
              <a:t> and GS extrapolations</a:t>
            </a:r>
            <a:endParaRPr lang="en-US" sz="706" i="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584891" y="1580548"/>
            <a:ext cx="3546663" cy="0"/>
          </a:xfrm>
          <a:prstGeom prst="line">
            <a:avLst/>
          </a:prstGeom>
          <a:ln w="19050">
            <a:solidFill>
              <a:srgbClr val="0035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428" name="Picture 3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20037" y="2500891"/>
            <a:ext cx="645459" cy="229308"/>
          </a:xfrm>
          <a:prstGeom prst="rect">
            <a:avLst/>
          </a:prstGeom>
          <a:noFill/>
        </p:spPr>
      </p:pic>
      <p:pic>
        <p:nvPicPr>
          <p:cNvPr id="37" name="Picture 3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47827" y="4745660"/>
            <a:ext cx="826368" cy="242067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 cstate="print"/>
          <a:srcRect t="23627"/>
          <a:stretch/>
        </p:blipFill>
        <p:spPr bwMode="auto">
          <a:xfrm>
            <a:off x="2134095" y="1828113"/>
            <a:ext cx="1149402" cy="23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/>
          <p:cNvSpPr txBox="1"/>
          <p:nvPr/>
        </p:nvSpPr>
        <p:spPr>
          <a:xfrm>
            <a:off x="7102132" y="1642104"/>
            <a:ext cx="2573381" cy="2305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txBody>
          <a:bodyPr wrap="square" lIns="80373" tIns="40185" rIns="80373" bIns="40185" rtlCol="0">
            <a:spAutoFit/>
          </a:bodyPr>
          <a:lstStyle/>
          <a:p>
            <a:pPr algn="ctr"/>
            <a:r>
              <a:rPr lang="en-US" sz="971" b="1" dirty="0">
                <a:solidFill>
                  <a:srgbClr val="000000"/>
                </a:solidFill>
              </a:rPr>
              <a:t>$3,028mm invested in 2016</a:t>
            </a:r>
            <a:endParaRPr lang="en-US" sz="971" b="1" baseline="30000" dirty="0">
              <a:solidFill>
                <a:srgbClr val="000000"/>
              </a:solidFill>
            </a:endParaRPr>
          </a:p>
        </p:txBody>
      </p:sp>
      <p:pic>
        <p:nvPicPr>
          <p:cNvPr id="45" name="Picture 14"/>
          <p:cNvPicPr>
            <a:picLocks noChangeAspect="1" noChangeArrowheads="1"/>
          </p:cNvPicPr>
          <p:nvPr/>
        </p:nvPicPr>
        <p:blipFill>
          <a:blip r:embed="rId12" cstate="print"/>
          <a:srcRect t="23457" r="64778" b="12346"/>
          <a:stretch>
            <a:fillRect/>
          </a:stretch>
        </p:blipFill>
        <p:spPr bwMode="auto">
          <a:xfrm>
            <a:off x="2217254" y="2863548"/>
            <a:ext cx="887506" cy="210595"/>
          </a:xfrm>
          <a:prstGeom prst="rect">
            <a:avLst/>
          </a:prstGeom>
          <a:noFill/>
        </p:spPr>
      </p:pic>
      <p:pic>
        <p:nvPicPr>
          <p:cNvPr id="52" name="Picture 2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18960" y="2144640"/>
            <a:ext cx="484094" cy="245274"/>
          </a:xfrm>
          <a:prstGeom prst="rect">
            <a:avLst/>
          </a:prstGeom>
          <a:noFill/>
        </p:spPr>
      </p:pic>
      <p:pic>
        <p:nvPicPr>
          <p:cNvPr id="55" name="Picture 12" descr="http://ww1.prweb.com/prfiles/2010/12/20/4224354/gI_0_APLogoJPG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946" y="1955546"/>
            <a:ext cx="392992" cy="8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5"/>
          <p:cNvPicPr>
            <a:picLocks noChangeAspect="1" noChangeArrowheads="1"/>
          </p:cNvPicPr>
          <p:nvPr/>
        </p:nvPicPr>
        <p:blipFill rotWithShape="1">
          <a:blip r:embed="rId16" cstate="print"/>
          <a:srcRect b="26612"/>
          <a:stretch/>
        </p:blipFill>
        <p:spPr bwMode="auto">
          <a:xfrm>
            <a:off x="5516832" y="2820866"/>
            <a:ext cx="641924" cy="136770"/>
          </a:xfrm>
          <a:prstGeom prst="rect">
            <a:avLst/>
          </a:prstGeom>
          <a:noFill/>
        </p:spPr>
      </p:pic>
      <p:sp>
        <p:nvSpPr>
          <p:cNvPr id="13" name="AutoShape 24" descr="http://www.studysocial.org/media/img/server-monitoring-med.png">
            <a:hlinkClick r:id="rId17" tooltip="socail studying"/>
          </p:cNvPr>
          <p:cNvSpPr>
            <a:spLocks noChangeAspect="1" noChangeArrowheads="1"/>
          </p:cNvSpPr>
          <p:nvPr/>
        </p:nvSpPr>
        <p:spPr bwMode="auto">
          <a:xfrm>
            <a:off x="1795746" y="-127467"/>
            <a:ext cx="268941" cy="26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373" tIns="40185" rIns="80373" bIns="40185" numCol="1" anchor="t" anchorCtr="0" compatLnSpc="1">
            <a:prstTxWarp prst="textNoShape">
              <a:avLst/>
            </a:prstTxWarp>
          </a:bodyPr>
          <a:lstStyle/>
          <a:p>
            <a:endParaRPr lang="en-US" sz="1588">
              <a:solidFill>
                <a:srgbClr val="000000"/>
              </a:solidFill>
            </a:endParaRPr>
          </a:p>
        </p:txBody>
      </p:sp>
      <p:sp>
        <p:nvSpPr>
          <p:cNvPr id="14" name="AutoShape 26" descr="http://www.studysocial.org/media/img/server-monitoring-med.png">
            <a:hlinkClick r:id="rId17" tooltip="socail studying"/>
          </p:cNvPr>
          <p:cNvSpPr>
            <a:spLocks noChangeAspect="1" noChangeArrowheads="1"/>
          </p:cNvSpPr>
          <p:nvPr/>
        </p:nvSpPr>
        <p:spPr bwMode="auto">
          <a:xfrm>
            <a:off x="1930213" y="7005"/>
            <a:ext cx="268941" cy="26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373" tIns="40185" rIns="80373" bIns="40185" numCol="1" anchor="t" anchorCtr="0" compatLnSpc="1">
            <a:prstTxWarp prst="textNoShape">
              <a:avLst/>
            </a:prstTxWarp>
          </a:bodyPr>
          <a:lstStyle/>
          <a:p>
            <a:endParaRPr lang="en-US" sz="1588">
              <a:solidFill>
                <a:srgbClr val="000000"/>
              </a:solidFill>
            </a:endParaRPr>
          </a:p>
        </p:txBody>
      </p:sp>
      <p:sp>
        <p:nvSpPr>
          <p:cNvPr id="15" name="AutoShape 28" descr="http://www.studysocial.org/media/img/server-monitoring.png">
            <a:hlinkClick r:id="rId18" tooltip="STUDY sOCIAL"/>
          </p:cNvPr>
          <p:cNvSpPr>
            <a:spLocks noChangeAspect="1" noChangeArrowheads="1"/>
          </p:cNvSpPr>
          <p:nvPr/>
        </p:nvSpPr>
        <p:spPr bwMode="auto">
          <a:xfrm>
            <a:off x="2064687" y="141474"/>
            <a:ext cx="268941" cy="26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373" tIns="40185" rIns="80373" bIns="40185" numCol="1" anchor="t" anchorCtr="0" compatLnSpc="1">
            <a:prstTxWarp prst="textNoShape">
              <a:avLst/>
            </a:prstTxWarp>
          </a:bodyPr>
          <a:lstStyle/>
          <a:p>
            <a:endParaRPr lang="en-US" sz="1588">
              <a:solidFill>
                <a:srgbClr val="000000"/>
              </a:solidFill>
            </a:endParaRPr>
          </a:p>
        </p:txBody>
      </p:sp>
      <p:sp>
        <p:nvSpPr>
          <p:cNvPr id="16" name="AutoShape 30" descr="http://www.studysocial.org/media/img/server-monitoring.png">
            <a:hlinkClick r:id="rId18" tooltip="STUDY sOCIAL"/>
          </p:cNvPr>
          <p:cNvSpPr>
            <a:spLocks noChangeAspect="1" noChangeArrowheads="1"/>
          </p:cNvSpPr>
          <p:nvPr/>
        </p:nvSpPr>
        <p:spPr bwMode="auto">
          <a:xfrm>
            <a:off x="2199155" y="275948"/>
            <a:ext cx="268941" cy="26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373" tIns="40185" rIns="80373" bIns="40185" numCol="1" anchor="t" anchorCtr="0" compatLnSpc="1">
            <a:prstTxWarp prst="textNoShape">
              <a:avLst/>
            </a:prstTxWarp>
          </a:bodyPr>
          <a:lstStyle/>
          <a:p>
            <a:endParaRPr lang="en-US" sz="1588">
              <a:solidFill>
                <a:srgbClr val="000000"/>
              </a:solidFill>
            </a:endParaRPr>
          </a:p>
        </p:txBody>
      </p:sp>
      <p:pic>
        <p:nvPicPr>
          <p:cNvPr id="1091" name="Picture 67" descr="http://www.studentrate.com/Assets/Rad/Images/vendorImages/99320/benchprep.jpg">
            <a:hlinkClick r:id="rId19"/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8" b="43507"/>
          <a:stretch/>
        </p:blipFill>
        <p:spPr bwMode="auto">
          <a:xfrm>
            <a:off x="5684462" y="2291593"/>
            <a:ext cx="482698" cy="8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"/>
          <p:cNvPicPr>
            <a:picLocks noChangeAspect="1" noChangeArrowheads="1"/>
          </p:cNvPicPr>
          <p:nvPr/>
        </p:nvPicPr>
        <p:blipFill rotWithShape="1">
          <a:blip r:embed="rId21" cstate="print"/>
          <a:srcRect r="8149"/>
          <a:stretch/>
        </p:blipFill>
        <p:spPr bwMode="auto">
          <a:xfrm>
            <a:off x="2170516" y="5162837"/>
            <a:ext cx="980983" cy="156297"/>
          </a:xfrm>
          <a:prstGeom prst="rect">
            <a:avLst/>
          </a:prstGeom>
          <a:noFill/>
        </p:spPr>
      </p:pic>
      <p:pic>
        <p:nvPicPr>
          <p:cNvPr id="66" name="Picture 2" descr="MindSnacks Picture">
            <a:hlinkClick r:id="rId22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147354" y="5090440"/>
            <a:ext cx="213614" cy="124751"/>
          </a:xfrm>
          <a:prstGeom prst="rect">
            <a:avLst/>
          </a:prstGeom>
          <a:noFill/>
        </p:spPr>
      </p:pic>
      <p:pic>
        <p:nvPicPr>
          <p:cNvPr id="67" name="Picture 38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142283" y="5245530"/>
            <a:ext cx="338867" cy="147139"/>
          </a:xfrm>
          <a:prstGeom prst="rect">
            <a:avLst/>
          </a:prstGeom>
          <a:noFill/>
        </p:spPr>
      </p:pic>
      <p:pic>
        <p:nvPicPr>
          <p:cNvPr id="4" name="Picture 2" descr="http://static2.businessinsider.com/image/7c37544bc1bfe449dfccd000/firstmark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050" y="3957571"/>
            <a:ext cx="779916" cy="23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data:image/jpeg;base64,/9j/4AAQSkZJRgABAQAAAQABAAD/2wCEAAkGBggQERQUExQVFRUUFRsYFhgUGR4fHRcXGRgdGRYeGyMaJyceGCUkHRgXIDsgJCgsLCwsGCoxNzAsNSYsLDUBCQoKDQwOGg8PGTEkHyQsKSw0NC0wMjQ0LCksLCksNC0sLDIsLDIsNCwpLSwsLCwsNCwpLDQsNSksNCksNCwsNP/AABEIAD4AkAMBIgACEQEDEQH/xAAcAAACAgMBAQAAAAAAAAAAAAAGBwAFAwQIAgH/xABAEAACAQIEAwYDBAgDCQAAAAABAgMAEQQFEiEGBzETIkFRYYFxkaEUIzKxQlJicoKiwdEzw+EVJDRDRFNjkpP/xAAaAQACAwEBAAAAAAAAAAAAAAAAAgEDBAUG/8QAKhEAAgIBAgQEBwEAAAAAAAAAAAECEQMEMRITIUEiUmGBJDJCUcHR8CP/2gAMAwEAAhEDEQA/AHjUqVT8Q8W5VgFvM4DEXVF3dvgP6mwoIlJRVsuKxYnFQRKWkZUUdS5AA9ztScz7nDmkpK4dRAnmbM5+fdX2B+NA+OzHFztqlkeRvN2J+V+ntSOZgya+C6RVj1zDmfw1Dt23aEeESlvr0+tD2M53YMf4WGdvV3C/kGpY5XkeZYprQRPIfHSNh8T0HuaM8s5NZs9jNJHCD4Dvt8hYfWouT2KFqNTl+Rf3ue8RzrzYnuQwqP2tTf1H5VpSc4OIz07EfBP7mjXL+TmQp/iNLKfVtI+S2PzJohwfBPD0P4MNF8WXUf5r1NSLVh1Ut50KqLmvxS5svZsfJY7n6VoZtxVxYsvbO08Bk6Dvqh0gA6Vfbyvbbf1p9wwRILKoUeSiw+lVef8AC+WY9UE6lhGSV0sRudjuPh9KOF/caWlyuPztsUOA5s8SRfiZJR/5E/qtjRTlnO3CmwngZP2omDD5NYj5miiDlxwunTDIf3ix/M1vRcI5CvTCwe8an8xQlImGHUx+v8mvlXHnD2JsI50DH9FzoPya1/ar8Gqw8M5Kf+mg/wDkn9q3MHgsPCgSNQiDoqiwF/IeFN1NkOP6qM9SpUqRyVKlSgAK5icejAIIorHEOLi+4jXpqPmfIelz6pHFYueV2eRi7sbszG5Jq74/lmbMcVr6iSw/dAAX6Wofqlu2ef1OaWSbT2Rkw2GmldURSzsbKq7kk9AKbvCfKLCRgSYz7x+vZg9xfj+ufp8aq+SuUQs887C7R6UT01Alj8gB86bdNGPc2aPTRceOXUx4fDwxqFRQqjoqiwHwA2pZ84M3zFZMNFhjKHQNKxiDXGr7tPw9Nu0poV4EUYJYAAm1yBubdL+drn51oxzUJcVWdJq1RzfPxDxZGLvPi1HS7FwL+9eIOKeJ5DZMRiWPWysxNvaj7nnmu2Hw4PUtKw+HcT83+VeeReVf8RiCP1YlP87/AOXXT5keVzHFFNPiqwJbO+MR1lxg8N9Y3JsOvqQKdWOzvLcmwUQma5VAqqu7SOB3iL+tyWO2/rRHNHGRZgCOp1dNjcdfK1/auaeMOIpcfi5JiTpuRGP1Ywe6PfqfU1TD4l1VJDvwF9n3N3P8QSImGHTwEe7e7EXv8AKH34k4iPeOIxNieut7X+dqdHA3LvLsHCjyRq+IYAuzi+gnfSoOy26X6m1GRUVD1GODqEQ4G92c7ZDxrxd2qRwzySM7aVR7OCT+9+d9utNXjwZvHlLOZis8el3eG6D8VmAtvps1t/K9X+F4WyuLEtiUjVZWQJcAAAAm5AA6na59BX3ivBdtgsTHa+qF7fHSSv1AqqeaMpxaVEqLSYjuFuLc2bG4ZZsTO0bTKrAyNuGOkdPUiuhq5OildSGBsVIIPkRuPrTt5i8wkgwiJA1psTGHBHWONxfV6E3sPc+FX6nC5SiooWEqTsGeZ3MDENiRFhJXRYbq7xsRrckXG2xC2tfzJo85c5RmseHEuLlleWUXCyMSI06qLH9I9T5dPA0u+VHBP2ub7TKt4YW7oPSSQbj4hep9bDzp5VVqJRglij7jQTfVi75mcv5cV/vOHF5QLOg/5gHQr+0BtbxHqN046MpIIIINiD1B9fKup6HuJOBcnx+8iaZPCSPZvfwb3HyrnuNmPUaPjfFDcVvKziiLB4kxyG0U4CknorgnQT5Dcj3HlTzpJZ3ygzqG5hKzr5Duvb4NsfY1YcJ8xMfgSMPj0kCDZXdSHQeAIO7r9R61CddGJp8ksP8AnlVL7jdqVr4DMcJOgkidXQ9CpuP9PhXvFCcoezKh7d0uCQD6gEE/MVYdK72OfOZ+afaMynsbrGREP4B3v5i1N7ljlf2fLYARZpAZW/jNx/LpoQn5H4h2ZmxYLOxZj2fUsbk/i8yaaWBgaONEOm6qF7oIGwtsCSQPc1tz5YPHGEGJGLu2esVDrRlvbUpF/K4tXK+Mwc0MjxyAq6MVYHwI2NdW0L8WcvMozE63BjltbtI7XPkGB2b8/Wl02dYm09mTONgtkPOzA9kq4qOQSKAC0YDBz52uCt/KsuY88ssUfcQSyHw12Qe/U/SqyXkTPfu4pbftRm/0Nb2A5F4MG82JkceUahfqdX5Va1pbv9i+MvuWPF82YQS9qR2scpuB+o5LJb0HeX+GjIiqXh/g3JsAScPHpYrpZizEsL33ufMVd1jyOLk3HYsV11OVs1wZhnli/wC3I6f+rFR+Vb/DuR43MsUkKkkkDU530RqAL+wsAPOwplZ1ybmxOIlmOJVTK5fSIzYX/iom4D4GjyxJBqEjyMCXC2OkDZep8bn3rpT1UFDwvqUqDvqX+VZZhsNCkMS6UjWwH9T5k9b+ZrbqVK5Td9S8lfLigfMeFccGxskL6JHZRAe3l+7DbzN4gMSWsACBta1fcNlWfAwXlLIACw+0SA6xJdySUYyApYBSQB73q3lqtxbDe4rFicJh5RpkRXHkwBH1oITIeKWUq2LtrQC6O4MZfEa5Cu3f0xjSpNutrAC9fY8k4tPZBsUNRJLMsjDS3a3J06bSDswAIyVUEnrRy15kF+heDgjKUbXAHwznqcO5UH4qbofdassHh8ejd+ZZEt4x6X9LlTpPsooXMPEjQdnrQMJi8jLO4Lxu0hCK3Z3i0nsxsDspG1eYMi4m7ZFlxOpFjszJI6MR2WnZVAUtru2tib7bCxBjlJdxVFLZBxUvQxBk2dDLnT7QWxciXMjMdIawBCG10GkWuFvclutUuJ4dz7sQIHXDks7kDEzvcCMKg1MA34i7eVwNmuaFjT7jWMG9S4oGxGT8UapiMV0VlU9od1YKI+7o0xsoDEuLkk+Hhjw2TcVa8ODiV7oJb7yUgkksDY7v+gLMxFgdhep5a8yC/QPb18uKAosi4rKKfteljKga8jMLaHSZh3F6l1ZY7aQYxvUbJuIu0xIGII1ArBeeU9mt1QEi1i2kM37x6+NHLXmDi9A+qXoR/wBhZs2WTQPNqnYvpfW9l710AY3cCwHW5Fzuar5Mgz1ZMPec2bv4jRNImuWRxqChR+FFAVenTceNQsafcLD24qXFAkeQ8THti+KJDwyvGqyuOzmkcaRcLcxqFFtrjURa1bZyLPEkjRcQzR6IizPM+u6SGSYDbfX3UvcWW4saOWvMFhhcV9vS4OQ8WrCVOLuzPGxImlFlCMXANiQS5A2IBVRsDVxk+WZ2MYrvNeBYx92ZZGN9A8wA3eJN2udh8Kl40u4Wf//Z"/>
          <p:cNvSpPr>
            <a:spLocks noChangeAspect="1" noChangeArrowheads="1"/>
          </p:cNvSpPr>
          <p:nvPr/>
        </p:nvSpPr>
        <p:spPr bwMode="auto">
          <a:xfrm>
            <a:off x="2333627" y="410415"/>
            <a:ext cx="268941" cy="26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373" tIns="40185" rIns="80373" bIns="40185" numCol="1" anchor="t" anchorCtr="0" compatLnSpc="1">
            <a:prstTxWarp prst="textNoShape">
              <a:avLst/>
            </a:prstTxWarp>
          </a:bodyPr>
          <a:lstStyle/>
          <a:p>
            <a:endParaRPr lang="en-US" sz="1588">
              <a:solidFill>
                <a:srgbClr val="000000"/>
              </a:solidFill>
            </a:endParaRPr>
          </a:p>
        </p:txBody>
      </p:sp>
      <p:sp>
        <p:nvSpPr>
          <p:cNvPr id="10" name="AutoShape 6" descr="data:image/jpeg;base64,/9j/4AAQSkZJRgABAQAAAQABAAD/2wCEAAkGBggQERQUExQVFRUUFRsYFhgUGR4fHRcXGRgdGRYeGyMaJyceGCUkHRgXIDsgJCgsLCwsGCoxNzAsNSYsLDUBCQoKDQwOGg8PGTEkHyQsKSw0NC0wMjQ0LCksLCksNC0sLDIsLDIsNCwpLSwsLCwsNCwpLDQsNSksNCksNCwsNP/AABEIAD4AkAMBIgACEQEDEQH/xAAcAAACAgMBAQAAAAAAAAAAAAAGBwAFAwQIAgH/xABAEAACAQIEAwYDBAgDCQAAAAABAgMAEQQFEiEGBzETIkFRYYFxkaEUIzKxQlJicoKiwdEzw+EVJDRDRFNjkpP/xAAaAQACAwEBAAAAAAAAAAAAAAAAAgEDBAUG/8QAKhEAAgIBAgQEBwEAAAAAAAAAAAECEQMEMRITIUEiUmGBJDJCUcHR8CP/2gAMAwEAAhEDEQA/AHjUqVT8Q8W5VgFvM4DEXVF3dvgP6mwoIlJRVsuKxYnFQRKWkZUUdS5AA9ztScz7nDmkpK4dRAnmbM5+fdX2B+NA+OzHFztqlkeRvN2J+V+ntSOZgya+C6RVj1zDmfw1Dt23aEeESlvr0+tD2M53YMf4WGdvV3C/kGpY5XkeZYprQRPIfHSNh8T0HuaM8s5NZs9jNJHCD4Dvt8hYfWouT2KFqNTl+Rf3ue8RzrzYnuQwqP2tTf1H5VpSc4OIz07EfBP7mjXL+TmQp/iNLKfVtI+S2PzJohwfBPD0P4MNF8WXUf5r1NSLVh1Ut50KqLmvxS5svZsfJY7n6VoZtxVxYsvbO08Bk6Dvqh0gA6Vfbyvbbf1p9wwRILKoUeSiw+lVef8AC+WY9UE6lhGSV0sRudjuPh9KOF/caWlyuPztsUOA5s8SRfiZJR/5E/qtjRTlnO3CmwngZP2omDD5NYj5miiDlxwunTDIf3ix/M1vRcI5CvTCwe8an8xQlImGHUx+v8mvlXHnD2JsI50DH9FzoPya1/ar8Gqw8M5Kf+mg/wDkn9q3MHgsPCgSNQiDoqiwF/IeFN1NkOP6qM9SpUqRyVKlSgAK5icejAIIorHEOLi+4jXpqPmfIelz6pHFYueV2eRi7sbszG5Jq74/lmbMcVr6iSw/dAAX6Wofqlu2ef1OaWSbT2Rkw2GmldURSzsbKq7kk9AKbvCfKLCRgSYz7x+vZg9xfj+ufp8aq+SuUQs887C7R6UT01Alj8gB86bdNGPc2aPTRceOXUx4fDwxqFRQqjoqiwHwA2pZ84M3zFZMNFhjKHQNKxiDXGr7tPw9Nu0poV4EUYJYAAm1yBubdL+drn51oxzUJcVWdJq1RzfPxDxZGLvPi1HS7FwL+9eIOKeJ5DZMRiWPWysxNvaj7nnmu2Hw4PUtKw+HcT83+VeeReVf8RiCP1YlP87/AOXXT5keVzHFFNPiqwJbO+MR1lxg8N9Y3JsOvqQKdWOzvLcmwUQma5VAqqu7SOB3iL+tyWO2/rRHNHGRZgCOp1dNjcdfK1/auaeMOIpcfi5JiTpuRGP1Ywe6PfqfU1TD4l1VJDvwF9n3N3P8QSImGHTwEe7e7EXv8AKH34k4iPeOIxNieut7X+dqdHA3LvLsHCjyRq+IYAuzi+gnfSoOy26X6m1GRUVD1GODqEQ4G92c7ZDxrxd2qRwzySM7aVR7OCT+9+d9utNXjwZvHlLOZis8el3eG6D8VmAtvps1t/K9X+F4WyuLEtiUjVZWQJcAAAAm5AA6na59BX3ivBdtgsTHa+qF7fHSSv1AqqeaMpxaVEqLSYjuFuLc2bG4ZZsTO0bTKrAyNuGOkdPUiuhq5OildSGBsVIIPkRuPrTt5i8wkgwiJA1psTGHBHWONxfV6E3sPc+FX6nC5SiooWEqTsGeZ3MDENiRFhJXRYbq7xsRrckXG2xC2tfzJo85c5RmseHEuLlleWUXCyMSI06qLH9I9T5dPA0u+VHBP2ub7TKt4YW7oPSSQbj4hep9bDzp5VVqJRglij7jQTfVi75mcv5cV/vOHF5QLOg/5gHQr+0BtbxHqN046MpIIIINiD1B9fKup6HuJOBcnx+8iaZPCSPZvfwb3HyrnuNmPUaPjfFDcVvKziiLB4kxyG0U4CknorgnQT5Dcj3HlTzpJZ3ygzqG5hKzr5Duvb4NsfY1YcJ8xMfgSMPj0kCDZXdSHQeAIO7r9R61CddGJp8ksP8AnlVL7jdqVr4DMcJOgkidXQ9CpuP9PhXvFCcoezKh7d0uCQD6gEE/MVYdK72OfOZ+afaMynsbrGREP4B3v5i1N7ljlf2fLYARZpAZW/jNx/LpoQn5H4h2ZmxYLOxZj2fUsbk/i8yaaWBgaONEOm6qF7oIGwtsCSQPc1tz5YPHGEGJGLu2esVDrRlvbUpF/K4tXK+Mwc0MjxyAq6MVYHwI2NdW0L8WcvMozE63BjltbtI7XPkGB2b8/Wl02dYm09mTONgtkPOzA9kq4qOQSKAC0YDBz52uCt/KsuY88ssUfcQSyHw12Qe/U/SqyXkTPfu4pbftRm/0Nb2A5F4MG82JkceUahfqdX5Va1pbv9i+MvuWPF82YQS9qR2scpuB+o5LJb0HeX+GjIiqXh/g3JsAScPHpYrpZizEsL33ufMVd1jyOLk3HYsV11OVs1wZhnli/wC3I6f+rFR+Vb/DuR43MsUkKkkkDU530RqAL+wsAPOwplZ1ybmxOIlmOJVTK5fSIzYX/iom4D4GjyxJBqEjyMCXC2OkDZep8bn3rpT1UFDwvqUqDvqX+VZZhsNCkMS6UjWwH9T5k9b+ZrbqVK5Td9S8lfLigfMeFccGxskL6JHZRAe3l+7DbzN4gMSWsACBta1fcNlWfAwXlLIACw+0SA6xJdySUYyApYBSQB73q3lqtxbDe4rFicJh5RpkRXHkwBH1oITIeKWUq2LtrQC6O4MZfEa5Cu3f0xjSpNutrAC9fY8k4tPZBsUNRJLMsjDS3a3J06bSDswAIyVUEnrRy15kF+heDgjKUbXAHwznqcO5UH4qbofdassHh8ejd+ZZEt4x6X9LlTpPsooXMPEjQdnrQMJi8jLO4Lxu0hCK3Z3i0nsxsDspG1eYMi4m7ZFlxOpFjszJI6MR2WnZVAUtru2tib7bCxBjlJdxVFLZBxUvQxBk2dDLnT7QWxciXMjMdIawBCG10GkWuFvclutUuJ4dz7sQIHXDks7kDEzvcCMKg1MA34i7eVwNmuaFjT7jWMG9S4oGxGT8UapiMV0VlU9od1YKI+7o0xsoDEuLkk+Hhjw2TcVa8ODiV7oJb7yUgkksDY7v+gLMxFgdhep5a8yC/QPb18uKAosi4rKKfteljKga8jMLaHSZh3F6l1ZY7aQYxvUbJuIu0xIGII1ArBeeU9mt1QEi1i2kM37x6+NHLXmDi9A+qXoR/wBhZs2WTQPNqnYvpfW9l710AY3cCwHW5Fzuar5Mgz1ZMPec2bv4jRNImuWRxqChR+FFAVenTceNQsafcLD24qXFAkeQ8THti+KJDwyvGqyuOzmkcaRcLcxqFFtrjURa1bZyLPEkjRcQzR6IizPM+u6SGSYDbfX3UvcWW4saOWvMFhhcV9vS4OQ8WrCVOLuzPGxImlFlCMXANiQS5A2IBVRsDVxk+WZ2MYrvNeBYx92ZZGN9A8wA3eJN2udh8Kl40u4Wf//Z"/>
          <p:cNvSpPr>
            <a:spLocks noChangeAspect="1" noChangeArrowheads="1"/>
          </p:cNvSpPr>
          <p:nvPr/>
        </p:nvSpPr>
        <p:spPr bwMode="auto">
          <a:xfrm>
            <a:off x="2468102" y="544886"/>
            <a:ext cx="268941" cy="26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373" tIns="40185" rIns="80373" bIns="40185" numCol="1" anchor="t" anchorCtr="0" compatLnSpc="1">
            <a:prstTxWarp prst="textNoShape">
              <a:avLst/>
            </a:prstTxWarp>
          </a:bodyPr>
          <a:lstStyle/>
          <a:p>
            <a:endParaRPr lang="en-US" sz="1588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220" y="4344275"/>
            <a:ext cx="445583" cy="19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13" descr="data:image/jpeg;base64,/9j/4AAQSkZJRgABAQAAAQABAAD/2wCEAAkGBggGERIRBxMUFBAVFiIXFxYXGRgYGhsXFhsYFBYVIhcaHSYeGBojGRwbIi8gIycpLCwuGx4xNTArNTIrLikBCQoKDgwOGg8PGiwcHCUpLCosKSwsLCwsLCwsLCwpLywsLCwsKSwsKSwpKjUsLCwpLCwsKSwsKSwsKTQsLCw0LP/AABEIAJgBTAMBIgACEQEDEQH/xAAbAAEAAgMBAQAAAAAAAAAAAAAABQcDBAYCAf/EAEUQAAIBAgQCBQgEDAUFAAAAAAABAgMRBAUSIQYxB0FRYXETIjJygZGhshQ0scIVFiMzQlJUdJKT0dJDU2KCohdzs8Hh/8QAGAEBAQEBAQAAAAAAAAAAAAAAAAECAwT/xAAfEQEBAAICAwEBAQAAAAAAAAAAAQIRITEDEkEyUSL/2gAMAwEAAhEDEQA/ALxAAAAAAAAAAAAAAAAAAAAAAAAAAAAAAAAAAAAAAAAAAAAAAAAAAAAAAAAAAAAAAAAAAAAAAAAAAAAAAAAAAAAAAAAAAAAAAAAAAAAAAAAAAAAAAAAAAAAAAAAAAAAAAAAAAAA+SlGPpOwH0HxSUvRPoAAAAAAAAAHinWp1r+Tknpel2admuafY+49gAAAAAAAAAAAAAAAAAAAAAAAAAAAKn4uznMsNja8aFetGKkrRjUmkvNi9knZFsFNcafXsR6y+WJY5+Tp2vRrjsVjqNZ4ypOo1UsnOTk0tKdt3seOkbP62XQp0cFOUKk3qk4tpqC2W63V5fYzF0WyUKGIctkqm/wDAjiuI82ed4mpW/RbtH1I7R/r7R9ZuWsUvwhXzjO8VCE8RXdOPnz/Kz9Fclz63Ze87zjGvVwuCrSw8pRkkrSi2mt11rdEf0eZL+DcN5WovylbzvCC9Be7f2m7xx9Rr+qvmQaxmsVWfjBm/7TX/AJs/6j8Yc3/aa/8ANn/U0EXbU4cyiqmp0KVn/pS+PUVzxlyVxkvH+aZbJfTJOtS61L0ku1S538blq4evTxUYzou8ZJNPtT3RRWNoxw9WpCHKM5RXhGTSLZ4BqSq5fQ19WpeyNScV8EiVrx5XekZxtxpUyl/R8tt5W15T56U+SS/W6+4rnE47E4t3xVSc2+uUm/tZkzavPFV606nOVST/AOTsvYtiwujrJsH9GVepCMqk5NXavZRbikr8i9M851XuCzXG5e1LB1Zwa7JO3tXJrxLT4N4o/GOm1XSVenbWlyad7SXu5dXuIHpMyfCYeFOvh4KM3PRKytdNOSultdW595E9G1aVPG2XKVOSfss0Fm8ctJzpLzHGYF4f6HVqU7qV9EpRvbTa9nucT+MGb/tNf+bP+p13Srzw3hL7pA8C4aji8bTjiIqUXGW0ldbR7GEy/WmhHiLOI7rE1/5k38GzruD+O8ViKscPmzUte0alknq6k7bNPlcluMuHssjg6s6VKEJwWqMopJ3TW23NdxWGFm6dSDjzU014ppodl3jV9AAy9CKyLnif3iX2QJUisi54n94l9kCVCRDZ7m1TKp0rPzJKWrbZNaUpOVrxgtV2+4268sRhcPOUp6qkYOWqySuk3y5WMtfL8PiZxnVTcoppedJK0vSTinZ3suaPFLKsLQo+QpqXkraba5t6XtpUnLUlbqTC/WXBynVpwc3eTim3tzavy5EdkOOxOOSlXlJ+Zd3goxvqaWmVt9k78+aN7DZbh8JfyOreKjvOcrRjeyWqTtz6u48YPKMJgdPkFLzU1FOdSSV+e0pNX7/EqPOX4itWq4mNWV4wmoxVkrJwhN+O8n7kRbzrFUVOGJkoyc5KjUsrS0z0um1y17N965cmTeHwNHDSqTpJ6qj1SvKTTaSinZu0dkltbkY/wThHB05Rbi567SlKXn6tepNttedvsQrXzjGVsJPDqnKSjOcoy0xUpNKnOasrPe8V1cmxmGLxGGwrqRl+UUU76e1q/m772fI28Xl2HxsoSr6tVNtxanONm04t+a1fZtb9p5q5Xhq1J0ail5N81rnd76vTvq594GHJcbVxsajm9UVUcYStpk4xsnqj1SU9S5LknYkTXoYDD4ac6lFWlO2rd2bSspWvbVayvzdkbAIAAKAAAAAAAAAAAU1xp9exHrL5YlylNcafXsR6y+WJY5eTpsZZm/4My7EQpu1StV0Lt06I637tvaR/DmU/hrE06P6Ld5epHeXvW3tI25u5LmMspxFKtH9CSb9V7SX8NyuW/wCrxjFQSUdktkQfHH1Gv6q+ZE5GSmk48nuiD44+o1/VXzIy9N6U6i/ygCYnxhntRNSxE7Ps0r4pXRquGGXq0M0adetb/Nn8zLT6PVbL6PjP/wAsyrMuy7FZvUVPBRcpv3Lvb6l3l1ZRl0MpoU6NPdQja/a+bftd2KvjnO1JY387U9eXzMtTo7+oU/Wn88iq8b+dqevL5mWp0d/UKfrT+eQp4/03eJuHY8SU405zcNM9V0r9TVviRvD3AlPIK6rQrObUWrOKXpd9zqgZdvWb2r3pV54bwl90g+Aq1PD42nKtJRjplu2kvR7WTnSrzw3hL7pxGDwOIzGap4SLnN7qKtfbd8zXxwy/S0uNM7y+ODqwjVhKc1pjGMk3dtdSfIrHKcJPH16VOlzlNL2Xu37FdmXHZBmeWR142jOEb2u0rX8VyJzgPPcHllaNPE0o6qj0qtvqTfKLT2s3ttbqvcFvteeFqAAy9CKyLnif3iX2QJUisi54n94l9kCVCRA59Rp4mvQh5muVOolq7fM0vbe63at38j5nsKeHhhY4mUJNVIpyqWtK0JKTfc3a/fYmq+Jo4a3lpKN3ZX632LtPtDEUsUtVCSlG9rrtWzXimBEzlhvoNTeDgqck3H0NW99LfVq5WMfDtWEKlWEtMHJRlCEXeEoaUvKR5Jtu6lZbWXi5qniKVaOqlJON2rp3V4txkvY017DFHMcJOMZwqRcZu0WmrN9ifWwac1gq2Gp1p/TNHkHXkoNWsqvVr8Y+i+WzvvYmMc6P0vDatOrTPna/KNv/AH8Ter5jhMK9NecYu2qzaW3b4d57rYuhhtKrSUXJ6Y3drvnZdrsBC46NSOJqTy9qVSNOOuldflItz1K366SVn4J7M8yjRq4KCpyVJSacdcbRvqc1CcdrRdrNbc7E1XxuHwriq84xcvRTdm7bu3bsKmNw1KHlKk4qm0nqbWmz5O/LcDBklRVqEGoKF7+bF3je7u4vrg3uu5o3jxOtTpxcptKKV23ytzuYqGYYXFO1CcZO17Jq9u3w7wNgABQAAAAAAAAAACmuNPr2I9ZfLEuUprjT69iPWXyxLHLydJbo7yCnmc6lXEq8ILQl/qmmm/ZF/E5bH4OeX1alKrzhJxfsdk/atyweiv8AMV/+792JC9JWW/RcTGrBebVjv68dn8NPxL9Ys/zK6/gPM/wlg6ak7zp/k5f7fR/42MvHH1Gv6q+ZHG9GmaLC4iVGb2rR29aF5fLq9x2XHH1Gv6q+ZE+uku8VOouz8Wcm/Z6X8CKTRf4rPj+sWGwmHwa04aEYLsikl8DKAR2UNjfztT15fMy1Ojv6hT9afzyK24iwFTLcVWp1F+m2u+Mm5Rfuf2nTcFca4LJ6PkMx1RSk3GSTltJ3aaW/P7TVefC6y5dJxzneMyKhCeAaUnU0u6T20yfX3ohODuL81znFRpY2UXBxk7KKW65bkZxxxbhs/UKWATdOL1OTVruzSST3tZvmfejLCSrYqVRejTpu/jN2X2MjXtvLhv8ASrzw3hL7pDdHn1+n6svlZM9KvPDeEvunM8KZrQyXEwrYq+hKSelXe6sti/Ey/a0OMIqWBxN/8t/ApjU4bx2a3Xijv+JOkDAZjh6lHBRm5VFpvJJJJ83z3OEw2GnjJxp0/SnJRXjJ2ETyXd4X2ADL0IrIueJ/eJfZAlSKyLnif3iX2QJUJEZi6VajiadZRc6fk5Qdt3Ftxlqt1ppWdt+Xsy1sRW8lOWHpyU22oqyvd7KbXZ19tvceczzdZa4qUdV4ylfVFbU7Nrfr32PWJzSOGjSm4y0VJRTb20a/Rck9+bS8WgNbI8HWyyVWjJN07qcJ2STclacbXbvqWpvr1Mx5fSxEYUaNSnJSpz86TtptFu0k776tu/d3sbqzJujOsoO0U2ldXlGN/OXildX7jLhMVLE31Rta3WnzV7bcna3vQGnjsNXxOIh5NzhHyUk5xUWruUGovUm+UXyt4mTNqVWpLDOlFyUa2qVuqOipG/vkjzgM8jjZwhKEouam47p/mpqnNbct2rdtzNHMlUrSpUo3cGlJ3Sa1LUpaebj1X7faBq55Qr154fyHlEoyk5TgotxTpyin51+trqPWaQrYjCyjSpy1tJKG19mu+y2V+ZKgGmlXq1MTSqqMJLzWkna8m49Sv2u25H0sNXxX0NaJQdG0pylZf4cqbgrPe7afZt4E6AAACgAAAAAAAAAAFfcRcB5pmuJq1sO6eibTV209opdncWCAzcZe3OcE8PYvh2nUhjHFuU9S0tvbSl1pdhl4x4eqcRUFDDtKpGalFvZdcZK67n8ETwB6zWlaYDo+zzL6tOrSlR1QkpLzpdXV6PXyO44ky6tm+Gq0cPZTmklfZc0yTAJjJwq1dGec/rUf4pf2lpAAxxmPQAA0geKOE8NxJFNvRWirRnz256WutX9xwGL4Az7DO0KaqLthKP3mmW6C7YuEqpsB0eZ3i2vLxjSj1uUk37ot3+BY+Q5FhuH6Sp4XfrlJ85S7f/hJAbXHCRynG/C+N4idF4JwWjVfU2udrck+w5j/AKZZz+tR/il/aWkBtLhLdquj0ZZw+cqK/wB0v7Tp+GOBMPkUlVxMvKVl6O1oxvs7LrfezqgNkwkAARtG5LSqUniPKJq9eTV1a6ajZrtXeSQAEbmmUzzCdOSdPTCMouM4a09dlf0la1hXyh1MI8NGX+H5PVJaurTdq6v7ySAGricNUr0ZU4OMZShpvbZXVr6b/C5jy7ATwN1+TUWltCGhOVrOT3fNJL2G8AmkJlvD9TLZxqUpx1tyVS0LKcZSlUj+ldSi5NJ73V9uVtmrlU69eFWpKP5OTcWo2npcXF03K+8bu/LqXiSQBoAAUAAAAAAAAAAAAAAAAAAAAAAAAAAAAAAAAAAAAAAAAAAAAAAAAAAAAAAAAAAAAAAAAAAAAAAAAAAAAAAAAAAAAAAAAAAAAAAAAAAAAAAAAAAAAAAAAAAAAAAAAAAAAAAAAAAAAAAAAAAAAAAAAAAAAAAAAAAAAAAAAAAAAAAAAAAAAAAAAAAH/9k="/>
          <p:cNvSpPr>
            <a:spLocks noChangeAspect="1" noChangeArrowheads="1"/>
          </p:cNvSpPr>
          <p:nvPr/>
        </p:nvSpPr>
        <p:spPr bwMode="auto">
          <a:xfrm>
            <a:off x="2737042" y="813827"/>
            <a:ext cx="268941" cy="26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373" tIns="40185" rIns="80373" bIns="40185" numCol="1" anchor="t" anchorCtr="0" compatLnSpc="1">
            <a:prstTxWarp prst="textNoShape">
              <a:avLst/>
            </a:prstTxWarp>
          </a:bodyPr>
          <a:lstStyle/>
          <a:p>
            <a:endParaRPr lang="en-US" sz="1588">
              <a:solidFill>
                <a:srgbClr val="000000"/>
              </a:solidFill>
            </a:endParaRPr>
          </a:p>
        </p:txBody>
      </p:sp>
      <p:pic>
        <p:nvPicPr>
          <p:cNvPr id="18" name="Picture 14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t="30258" r="12004" b="27647"/>
          <a:stretch/>
        </p:blipFill>
        <p:spPr bwMode="auto">
          <a:xfrm>
            <a:off x="2333657" y="3201466"/>
            <a:ext cx="929334" cy="22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http://thepinstripedsuit.com/wp-content/uploads/2013/05/lumosity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 t="5527" r="2790" b="9035"/>
          <a:stretch/>
        </p:blipFill>
        <p:spPr bwMode="auto">
          <a:xfrm>
            <a:off x="5160959" y="3962027"/>
            <a:ext cx="483912" cy="1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2" descr="https://www.siia.net/codies/2012/finalists/logos/Schoology.Learn.Together.logo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8145" r="8361" b="9372"/>
          <a:stretch/>
        </p:blipFill>
        <p:spPr bwMode="auto">
          <a:xfrm>
            <a:off x="4727667" y="3960377"/>
            <a:ext cx="428744" cy="14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technical.ly/baltimore/wp-content/uploads/sites/3/2012/09/StraighterLine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0" t="36032" r="23560" b="35413"/>
          <a:stretch/>
        </p:blipFill>
        <p:spPr bwMode="auto">
          <a:xfrm>
            <a:off x="5684531" y="3974376"/>
            <a:ext cx="549259" cy="11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pulse.ncpolicywatch.org/wp-content/uploads/2012/07/K12a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40" y="4439389"/>
            <a:ext cx="201706" cy="16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www.usask.ca/canheit2012/img/new_logos/embanet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138" y="4457246"/>
            <a:ext cx="484094" cy="17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www.getfilings.com/sec-filings/091027/CAPELLA-EDUCATION-CO_8-K/g56658ex99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805" y="4284261"/>
            <a:ext cx="645445" cy="11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encrypted-tbn2.gstatic.com/images?q=tbn:ANd9GcT9yZzVPRLXLySi5e-J60ezTPz4rmO8if4h7InOS1CIAUx1r83k1Q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224" y="4828204"/>
            <a:ext cx="485195" cy="7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lsvp.com/wp-content/themes/lightspeedv2/timthumb.php?src=http://lsvp.com/wp-content/uploads/2012/09/DDMlogo-2.png&amp;w=350&amp;h=205&amp;zc=2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 t="12955" r="7964" b="14085"/>
          <a:stretch/>
        </p:blipFill>
        <p:spPr bwMode="auto">
          <a:xfrm>
            <a:off x="5606171" y="5229568"/>
            <a:ext cx="301394" cy="15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" descr="http://www.ed.ac.uk/polopoly_fs/1.91825!/fileManager/coursera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3701" y="3336367"/>
            <a:ext cx="585806" cy="119113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" t="25232" r="8862" b="26630"/>
          <a:stretch/>
        </p:blipFill>
        <p:spPr bwMode="auto">
          <a:xfrm>
            <a:off x="4833556" y="2841137"/>
            <a:ext cx="619820" cy="9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5"/>
          <p:cNvPicPr>
            <a:picLocks noChangeAspect="1" noChangeArrowheads="1"/>
          </p:cNvPicPr>
          <p:nvPr/>
        </p:nvPicPr>
        <p:blipFill rotWithShape="1">
          <a:blip r:embed="rId16" cstate="print"/>
          <a:srcRect b="26612"/>
          <a:stretch/>
        </p:blipFill>
        <p:spPr bwMode="auto">
          <a:xfrm>
            <a:off x="5281693" y="2615545"/>
            <a:ext cx="659813" cy="140582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030" y="2475879"/>
            <a:ext cx="271877" cy="27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6" descr="WYZANT logo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490" y="2467445"/>
            <a:ext cx="411733" cy="14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69" y="3007431"/>
            <a:ext cx="390081" cy="10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92" y="5516908"/>
            <a:ext cx="589638" cy="11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608" y="5490955"/>
            <a:ext cx="933071" cy="17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69" descr="http://www.captcha.net/duo_logo.pn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t="18323" r="7856" b="15150"/>
          <a:stretch/>
        </p:blipFill>
        <p:spPr bwMode="auto">
          <a:xfrm>
            <a:off x="4880216" y="3194695"/>
            <a:ext cx="472927" cy="12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3" descr="\\ibusrny002vf.ibd.fw.gs.com\mangrs\home\Desktop\civi.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27" y="5478508"/>
            <a:ext cx="225746" cy="22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4" descr="data:image/jpeg;base64,/9j/4AAQSkZJRgABAQAAAQABAAD/2wCEAAkGBhQQERUUEBAWFBUWFxIXFBcXFRcXFRkXGBYVGBUYFhMXGyYeFxwlGRQVHzAgIycpLCwsFh8yNTAqNSYrLCkBCQoKDgwOGg8PGiokHyU1NDUsMDAqLTQ1KTQsNiwvLDI0LDQ1LSwsNjUyLC8wLywwNC0xNTQsLS0vLTQ1LCwsLP/AABEIAMIBAwMBIgACEQEDEQH/xAAcAAEAAgIDAQAAAAAAAAAAAAAABgcEBQECCAP/xABIEAABAwIDBAYGBggEBQUAAAABAAIDBBEFEiEGBzFBEyJRYXGRMlKBkqHhFBZCYrHBFSMzU3KCsvBDotHxJHN0wsMmNFSDs//EABoBAQACAwEAAAAAAAAAAAAAAAAEBQIDBgH/xAAzEQACAgEBBAcFCQEAAAAAAAAAAQIDEQQTITFBBRIUUVJhcTJTkcHwBiIjQoGhsdHx4f/aAAwDAQACEQMRAD8AvFERAEREAREQBERAEREAREQBERAEREAREQBERAEREAREQBERAEREAREQBERAEREAREQBERAEREAREQBERAF1fKG+kQPE2Wu2kxptFSyzuF8jbgdrjo0eZCowHFMXL5Yw9zLnW+Vvg3w7tEB6EZIHC7SCO43R0gBsSATw1VXboMGq2ySyVLpGMZeMRu0LnfaJ9YDSx8Vq8Jkkl2jdFJM9zI5ZntBdpcNzAHuBd8AgLnXBdbiuVXW+d1Q2mjdDPkZmyvjAOeQuIy5SDyAOljxQFiA34LlVZuV2m6UTU8rryC0gJOpGjXC3dYLcb3MWlp6aERvMbJJmsmkAvkYQTc9g056XsgJwJmk2DhfxC7qs4NgYZYw6mxSQyWBa8SNNzx1Za3ssFtNraysosGLs4kqWhjZHtBHVLgHuA46N/BATUztvbML9lwu6qvBdjqeqgZI3FHuke0G4kaLEj1LW0Pj7VOtksOqKeDo6qcTODnZHgWPR/ZB11KA3SIiAIiIAiIgCIiAIiIAiIgCIiAIiIAiIgCIiAIiICG73aZz8JqMlzlyPNvVY8Od8AV9t1WX9E0hbbWMZrevc5r991KZ4Q9pa4Xa4EEHgQeKrI7t66ic9uFV3RwPcXdE8EhhPqEEWCAsKoxiGKaOFzwJZc2Rtjc2BJJtw0B4qodnn/wDquo/jn/8AyjU02Q2AkpZX1VVP9IqnNLWuPos01DRxFza6hddumxKWpkqfpETJZCS4tDhqQAba9gCAtqfaKnZUNp3TATPALWa3IN7a2trlPkqym2ulrMQ6Q0UkrKTMxsTSC0SkkFzjzNhovngO6OtZW09RVVTXiF4dfUusAbAE99lJN1Ozk9Ea5lS3V1RmY7iHsLRYj8+9AV3U4uaHGI6r6O+mZI4OfG71XHLKRblrfxV17S4xTQU5kqyDE6wAIvmvroD3aqEb0t3tVidRG+ExhkcZaM18xLnXdw5aNXbG92dRX0FNHUVAbUU7SzqkmJ4v1czTxNg3VAarbvDsNZRunoZhFMMrmCJxGa5Fw5nC1ieIW43Y7WdLhc0lc/MyGRzC52t25GODe83d8VD6bcTWFwEk8bWd2Y+QOgU+xDdVG7DGUUMro8jukzg+m8+kZBwcDfggNPjtHhNRSPmgkEEhYXsMZLH5wLi7RodfELpuN2kmqBUQzOL2xiJzSdbFxeCB7oNlGm7i62+Xpost+PWt45eCtTYLYePCoHMa4vfIQ6V55kCwA7AByQEoREQBERAEREAREQBERAEREAREQBERAEREBH8dxqSGQNYW2yg6i+pJ7+5a/wCtE3az3fmszbDKGsNhmcTrzsB81l4FQsNOxz2NJIJJIHC55+Cso7KNMZyjkpZ7eeplXCeMbzUfWibtZ7vzT60TdrPd+ayPrVhp4SxHiLhpI07CBYrs3aXDT/jQj+Lq/EhYbajwG3suq96Yn1om7We780+tE3az3fmpJBSQSNDmNjc08C2xB9oXf9GRfum+QTbUeAdm1XvSMfWibtZ7vzXP1om7We781Jv0XF+6b5LT1ON4dG4tfNAHDiAQSPG17JtqPAedm1fvTB+tE3a33fmn1om7We781ucNlo6kE07opQOOQg28QOCzP0VF+6b5Jt6PAOzav3pGvrRN2t935p9aJu1vu/NSX9FRfum+SfoqL903yTbUeAdm1fvSNfWibtb7vzT60TdrPd+akv6Ji/dN8lh4g+jpxed0MQ++5rfxKbajwDs2r94ab60TdrPd+afWibtZ7vzW3wqoo6oONMY5QwhrsutiQCAfYQVnfoqL903yTbUeA97Nq/eEa+tE3az3fmn1om7We781sK3FcPhdlllgY4cWlwuPEclk4caSpbmgdFKOZY4O87HRNtR4B2bV+8NMNqJvue781uNn8UfPnz26uW1hbjfv7l88fw6NsDnMYARlNx4hd9lw0wAgAG5DjzNibX9hXtmylS5xjjfgxp28NQq5zzuz8jcoiKvLcIiIAiIgCIiAIiIAiIgCIsXE8QbBE6R/Bo4dp5AeJXqTk8IxlJRTk+CIntZVdJUCNuuUBv8AM4/7LnarY+qqsjIaro4WxtYY7HKXc3Os4ZtLCx0WNsrTOqKkyv1DTnce154D8/YFPlP1mK1Glclv9WVPRjdrnqH+Z7vRfX7HmHEsDMVc6kz3cJWRZrWF3ZbWaOAGYadymkm5WrbrHVNPdZw/7lHtojbaCX/raf8A8K9FqvLg880ONVmCVWSTq2IL2X/VyNPMgaH+KwcO/gb7wrEmVMLJozdsjQ4e3kqe38i1XS98M1/Y9lv6itpu62jMGB1T7607pQzxc1paPeegMfejvGd0jqWlcQ1pyyOaTdzuBbca5QdLDibjgNdHhe67EKiMPLhCDq1rib2/haQGrVbucPFVikDZOsAXyuvrfoxcX/mLSvSICA854hh9dg0zXyEtPBkrToeeW5/pdcFXVsPta3EafPoJGnLK0cjyI7iNfMcl03jYUKjDahpF3NYXsPY5nWH4KpNz+OmDEGR36tQHMI+8Guew+zK4fzID0AiIgOkrSWkA2JBsew20K8v4vLKyeVsspfIx72PkOr3lriCS46i51sNAvUa8u7Vn/jqr/nz/ANZQF8bs8PZHh1O9jbOmjjkkdxLnlouSefYonvS3juic6lpXFpb+1eCQb+qHDUAcyPDtUk2YxQU2AwTn/Do2P9ojuB52VN7F0H07FIGynMHSOlkv9rIC/wDrDSgNphG7nEKtgkFomu1bmJBN+eRvD2rFr8Or8Hma+S7TwbKw8fu35/wuuCvRYFuC0O3WECqoKhhGvRucw9jmjM0+YQGDsttQ3FqJ/AShpbI0cLkHK4X5G3sII5LtsVWayRnucPwd+SqXdLjhgxGJl+pOHROHL0S9h9jmW/nKsXEHmhrswHVvm8WO9IezXyCn6WO1hOrnxX6FRr57C2vUck8P0ZYCLpFIHAOabggEHuK7qAW/EIiIAiIgCIiAIij+2dfNDCHU9wS4BzgLkCxPs15rVbYqoOb5GFk1CLk+RIEUVh2ntTNE0zY57da7STxNiWgdUkWPtWNR7VSBpItJcHLfTXvIC1WajZKMpxkoy5tbt5H7ZU3hPf8Av8OJLqmqbG0ukcGtHElV5jeNPr5mxxNOW9o28yebnf3oFjSuqq+TKQXEHhazGfkPHipps5gEdKPSa6U+k7TTuaOQ/FdBFU6OKslJSm+C+f1+hTTtu6Sls604182+fl9fr3GZgmFNpYQwani89ruZ8FkxVzHGwdr/AHwXeogzi1yPBYldShsfVFi0gg8+K57Wai+LlbhYW955+ncdLRVXCKrW7kvIoLaE32gk/wCtp/8Awr0avNu0swbj8rnGzRWQOJ5BoEJJ8grfxretRwMJif077aBgIZf70jhlA8z2AqWt54QHftVB1bA0HWOF2b/7HXHwZ8Vh4LE5uzla8cH1Efk10TXfEFQ7G8Wkral8rrvklfoBzJNmtaOQAytHcBfmr3p9iSzAnUR/aOgdmIH+KesT7yAq3dDOGYtDc+kyZg8XNzf9i9EryPh9c+GRkjSWvY4HTi1zT+II4exXlgu+inkjHTxva8AXyWc0ntAuHN8CNO0oCWbaVYiw+qeeUMnmWkAeZC89bBm2J0VuPTNt7rr/AAupRvI3n/To+ggaY473dctLn29HMBcNaDra9ybcLa63c9hBqMTjfbq07XSOP3nNcxg9t3e6gPRKKJbwduWYbCQ0gzvByD1RwzuHZfgOZ9to5ud226dkkFRKTJnc+MvfcuDtXNDjzDrm3Y7TQIC0F5Z2rd/x1V/z5/63L0vjOOQ0cRlnkDWjh6zjya1vFxPYF5bxis6aolkDdZZXuDRqbvcSGg8zc2QFzVbiNlI7f/Ep7+HUuq+3U1IZi1Pm+10rB4ujcR/T8VcdNsyXYI2ik9L6I2I/xdHb8V5ypKl8MjXatkjcOHFr2O/EOHwQHrha3aWrEVHUPdwbDKT7hUNwLfLTSRg1DXseALljc7XG3EAdZvgRootvI3pNqojT0zXNY4jO51szgNQMo9Ft7HXU24ICDbHkiupLcenh/qF/hdeidrcF+kRXYP1jLlveObf77FRe6nCTUYrBYdWHNM8+DS1o7rud/lK9IrZVY65qceKNN9Mb63XPgyCbH7TCO0Exs0nqOP2T6pPIX4KdgqmNpcZjqIK6enyxy08skT4uZHSZI5QO83v3g+3nC96r6V9Mx36yCQXJJ6zRazQHH73I9nJTNRsrvxanh7sr1eCt0b1Gl/AvWVv6r8ks/wAcPTBcyLR0e2VNINZch7Hi3x4HzW1pq2OT9nI19uOVwNvGyhzqnD2k0WVd9dnsST9GfdERazcEREAQhEQEQxTYTpZnPbNYPJcQW3IJ42N1h1WBtpSGNkLydTe2nsHgpnX1Yijc88hp3nkPNUpt7t+6FzooHXnP7R/ER35AcC+3Llp4KF0rqr9TXHRx353+iXMrFoKK7OtXH7z82SPGNrIKJtp5rE6iNt3PPfkH4lQ2t3wOv/w9ILdsr9fdZ/qq8kkLnFz3FznG7nONyT2knitjhezNTVH9RTvcPWIyt8yq6PROlpj1tQ8+beEWChGHEsLZffZUmphiqWwthfI1r39e7Wu0uDftsroxB4DddbnkvPVLuirTYufBGQQbFzn8DfWw+CvFjpMkfTlrpGxtzlgIYX5bktB1AusdXrqOzSr0zUuC78Z/4mSao5kU1vOwgurJ5ozboqemfJY2N3SvjvftygH2KDU8Uk7gyMPldyaLuPyXpSDZaCoMjpIWkSholJ4yZPRB7h2LcYds/BTi0MLGeDQpvRTk9NFPgksfBfPJ5csSK63Y7qjTuFVWgGQfso+IZ949rvwVqoiszUUXvY3dPhmfV0rM0T7ula3ix2l3Bo4tPE9/iqvDge9ew3sBFiLhRqv3cUE7s0lKzMeJAt+CA81YfQyVEgigjMkjuDW/iT9kd5Xo/dxsUMMpcrrOmk60zu/k0dwGi3OEbNU9ILU8LWeAF/NbNAeet7uAVUVbJPKC+CR143i5DRYDI71ba25a+cFgqXMOZjrH++S9dVNK2RpbI0OaeIIuFGajddhzzc0jLnsFkB5zq8allsHvJ5DiTryBNz7ArM3T7s3ue2rrI8rW6wxuGpPJ7hy7h/YsvDNgqKmOaKmYD22BK34FuCA5VH7293b4pX1lKwujec0zRqWu06zW9h5+avBdXsBFiLgoDx8HA6hfWlp3SvEcTC97vRa3if77V6VxLdlQTuzvpm5jxI0/BbDBNj6Wj/8AbwNYe22vmgNHuv2F/RtOXS2NRLYyka2A9FgPYL+ZKmqKP7b4iYaVwabOk6g7bH0j7oPmsJzUIuT5G2mp3WRrXNlI7ysMiZXSy0j87JC50gAsGyE3eAftNJ63jdQ8uuACdBew5a8VamG4DFXU8z6eoEj4NJY8jm2sCeq8+lwOo0uCoXiOAc2+Y/MKErGniaw2X8uj67o9bST62OKf19d5sNjcea5zYKqYRg2EcrvRvybIeXc7zVv7O7HyQTCV8osAbBhPWuOd+XPyXnSemLNHD/RXZuQ2jfPTS08ri405Z0ZPHo3h2VubucxwHdbsVvDpC517JvKOSv6Goru2rg1JPPPj6FjQ1zHucxrwXM9IDl4rIWuw6GRjyHRxNZbqlhN731zXAv23WxWuaSe42VSlKOZcfQIiLA2hdJZQ0EucGgcSTYDxJXdVBvnwTEquVrYIHyUjGA2Y5uslzmMjC4E2FraEDUoCRb0trmU1CHwyNe578keVwcM+Um5seAFz7B2rz3BA+Z+VoL3vJPeSTdznHxNyV8Q3LoBz4DmeHAcSrH2J2ZyAZxaR2sl+LW8mdx7e8qv1d8NJGVv5n8vkaLrNksre3wMrY7d6wWkmGcjmeF+xg5D73FWPBCGNAaAB2BfCBoAAAsBoAoFvB3kVFFVMp6SJriGtfJmaXF2bg1oB0Fhx7+7XhLFqek7+onl+fBGdEMb3vZP6GvbM1zmZrNfIw5mlpzMcWusDxFxxW+bqxjudrHvAVcYVvNilawS01RFI4tbkERe0uNgA14sLXPOynEWIt6MNLmh+a+QPa5wbYXzZdAb8rlbtLpr9JKx2QcVjn5Nc+fPgTI/dmk9zZusPhyt48/7sstYOGVrHgta4FzLZhzFxcfBZy7rQ47PDHcaZvMmwiIpZiEREAREQBERAEREAREQBEQoDElxWJkrYXSNErwSxhPWcBxIHsPkVEN4U+aSNnqtLj4uNh/T8VpoJjNtIc5/Z52s/lhsB/ncVKNrNkPpDumbWPpy1tndRkjCBwJa4XB8CodqlfW4x7y6rhDQ3Vzll5jn9XkjeH4tHS00sVPTiN8pc6RwcS3M4AOcGn0bgcBpfVRmeJfTH9j3TMtDiE7remXRsbHbkQ2Ozhr2lHx5WgE3IABPaQOKg6mu2HVdjyXvR3UjKShBxXHe+P9GixCkDgbhSncOWsqKyM3zlkJHYWtdJf23ePMLQVfNWjsHsuKCN0svVe8NLiSABeOMuHscLexSNG3J4NP2gVapjN+1n9uZM0UYr9u4muyQgyuJAB9Flzp6RUmZe2vHmreymdaTmsZOGq1NVzareccf9OURFqJAUA32Y46mw0sjJa6okbDccQwhz5PNrC3+ZT9azG9mqetDBVQtmDCXNa/VtyLXLeB07UBS25HY81FT9MkZ+pguIiRo+Yi3V7QxpPtcOYKsfFcNENRI4D9oQ/wD1/wA1z7VMKamZExrI2BjGizWtADQOwAcFp9qoeq1/YbHwP+yqulqdpp2+7eaboprPcaSNy4kwunlL+mga8vZ0ZfYdI1utsruRBJK+bHr7NeuFjOzT2Kyt4aFVrjvTNfXbJ0bf2XS+hYNzGwd6xc7U+A0Xxw/ChGOoCSBq49n5LbuN1scCga4vY4aFuvfYjmrSOuu1841WYy+G7dnHxNlts9RKKtllL4/EztnMObHHn+1JYk9wvlHxPmtuukMIY0NaLAaBd12mnq2VUYdy/wBMsRjujwCIi3gIiIAiIgCIiAIiIAiIgCIiApzeDQS0OIiriNhI4PY61wJGtAex3iNbcwT2KWw7cRVEDDNEcxDHObxZe3xF+1SjGsGjq4XQzNu1w9oPJzTyIKqSopjTuMRN8nVB9YDQH4KvulZp314cGdJp3T0jVGqxtWRW5ri0vr58zd4jjgc1zIW5GON3W58B5aKO1Dly+dfGSNx5WHadB/qfYoLlbqrOGX3JfIt6adP0fU5Tlhc5SfH1bPjWlrW5nEAWGq+NHiFRU3bA6eYMBcRZ72i3PXh4eSyoWt6RpdGJ7Ahsb23jvbQ5OLiFI8P2nqKaSLpWGKIZj0TYhG1zbEAAWFrGxV/pOiLow67zGXLecn0l9q9M7NlCMbK/zZi2n38cfHDJNsHS001MydkPXNw7P1iHtNjYnQDmLAcVLDIAQCdTw71D6TaSKGJwposgc577ON+s8lzjbxPBYOzcU1XWiebO5jA7KeDAeQA5+A7BdTezXODsvfDv5nPT12kVyq0cfuye5dy8ywLoiKCWQREQBa3aFl6d/dlPxC2S0+0c9mNZ6518Br+NlD10416ecpcMMwn7LIm16+welZGGmw4rHDlwyStj1kV7bg8MyukWz2ck/XW7Wu/JaTOs/ApbTs9o8wbKRpK1C+EvNGcLPvImqIi70sAiIgCIiAIiIAiIgCIiAIiIAiIgOCqk2jxqKOqmhl6pa8+k27SCA4EHwK3G8HeC6neaemcGvAHSSGxLbi4awH7VrG/ePZWVTiLnuL5S5xdxc8G59p46LWtY6m1CKfflbi8032dWsrVl8nDnFxeJepu5Mchb6Lm/yt18wFr6jGS70GE97tPgtd9LZ2hcsnzGzAXHsaCT5BZPpa7HVqjGHoiXV9j9CpdfUzna145Z/jBk0OLPp6iKfNcxvDrcrcHADvaXD2r0BVYbDUhrpYmv0u0uFyAbHQ+SpLCdgqysBc2Ho2gEgy3ZmPYARfXttZTLYV2KU8rKeopyacXBc8tvGANMjwesOVtePELVVZYn1pN5fM86W0mlsgo0dRKH5dy3en1xJvBs9Ts9GBntF/xWwa0DQCy5RSZTlL2nk5WFcIewkvRBERYmwLglcogOhlA/2K02M0/Syxccovm0Og0P5LeItN1MbodSXD+jGUessMwKiGGQWey9uHVII9oWA7Aqc83jz/MLfIsZ6ame+UV8DxwjLijTU+EU7DexcfvAn4Wsu1dh8chDmkscLahp5cNFt0WMtHRKDrcVgKEUsYPhTus0AuLjzJHFfYFcopEYqKSRmERFkAiIgCIiAIiIAiIgCIiA4uupkHau6IDBfTwZ+kLGZ+GbIM1vG119DNH933fkspcWTB65N8zEL4exvu/JctmiHDKPBtvyWVZLIMs+P01nrfiufpjPWC+tksh4fMVLT9oLuJB2rtZEBxmRcogCIiAIiIAiIgCIiAIiIAiIgCIiAIiIAiIgCIiAIiIAiIgCIiAIiIAiIgCIiAIiIAiIgCIiAIiIAiIgCIiAIiIAiIgCIiAIiIAiIgCIiAIiIAiIgCIiAIiIAiIgCIiA/9k="/>
          <p:cNvSpPr>
            <a:spLocks noChangeAspect="1" noChangeArrowheads="1"/>
          </p:cNvSpPr>
          <p:nvPr/>
        </p:nvSpPr>
        <p:spPr bwMode="auto">
          <a:xfrm>
            <a:off x="2602567" y="679358"/>
            <a:ext cx="268941" cy="26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373" tIns="40185" rIns="80373" bIns="40185" numCol="1" anchor="t" anchorCtr="0" compatLnSpc="1">
            <a:prstTxWarp prst="textNoShape">
              <a:avLst/>
            </a:prstTxWarp>
          </a:bodyPr>
          <a:lstStyle/>
          <a:p>
            <a:endParaRPr lang="en-US" sz="1588">
              <a:solidFill>
                <a:srgbClr val="000000"/>
              </a:solidFill>
            </a:endParaRPr>
          </a:p>
        </p:txBody>
      </p:sp>
      <p:pic>
        <p:nvPicPr>
          <p:cNvPr id="22" name="Picture 6" descr="http://www.husd.org/cms/lib07/AZ01001450/Centricity/Domain/949/class.dojo.jpe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828" y="5490528"/>
            <a:ext cx="230510" cy="17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Placeholder 19" descr="Type:SectionFooter;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mtClean="0"/>
              <a:t>Perspectives on the Education Landscape</a:t>
            </a:r>
            <a:endParaRPr lang="en-US" dirty="0"/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209" y="2966259"/>
            <a:ext cx="646409" cy="15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" descr="data:image/jpeg;base64,/9j/4AAQSkZJRgABAQAAAQABAAD/2wCEAAkGBggGEBMSBwgWExMVFhsUGBQWGRIZFhkYHxkZHxwYHhoYITIeGBskHh8dHzAgIycvODgsFiM9NTEuNSYrLCkBCQoKDgwNGg8PGjUjHyQqLS40NCs1NTUqMjYwLjUyLDUvNDU1LCk0KiwvNSksLC40LS0yLC82LS8sLzU1NDUvMv/AABEIAHgBAAMBIgACEQEDEQH/xAAbAAEAAwEBAQEAAAAAAAAAAAAAAwUGBwQCAf/EADgQAAIBAwMCBAQEBAUFAAAAAAECAAMEEQUSIQYxEyJBUQcyYXEUI4GhUmKRsRU0QnLwFiQlM5L/xAAZAQEAAwEBAAAAAAAAAAAAAAAAAQIDBAX/xAApEQEAAgIAAwcFAQEAAAAAAAAAAQIDERIxQQQTFCFRYbFxocHR8JEF/9oADAMBAAIRAxEAPwDuMREBERAREQEREBERAREQEREBERAREQEREBERAREQEREBERAREQEREBERAREQEREBERAREQEREBERAREQEREBERAREQEREBERAREQEREBERAREQEREBERAREQEREBERARPwkLyxwJzfqD4smm5TQ7dWUceK+cH/ao9PqT+kDpMTklh8XNVot/3trTqL6hco36HkTodPqvS6lp+L8fFLHOfmB/hx/FnjEC4icm1H4u6lWb/wAfaJTX035dj98YA+wz95JpXxdvaTAaraK6HuUyrD64PDfbiB1WJDZ3dG/prUtagZHG5SPUGTQEREBERAREQEREBERAREQEREBERAREQEREBERAREQKDry4qW2nXBpHkptz9CQD+05P0PZWGoX1KnqeChzhT2ZseVT9/adwvbOjqFN6VyuUdSpH0M4h1R0bf9Lt+aC9HPlqgcfQN/Cf+CBt+v8AoejcUkfQ9O/NVsFaYA3KQe47cHHP3nPLyz1XTqbULugyIHFUqcfNt27uD7cTVdI/ELVKGad4PHVVGCxIf/6wc/qJ5+orw6/UdhT8MuAMfNjj7DM7cHZbZazbpqdfV5Hbv+pj7NeMe/Pcb5+UT1ej4X9NafrPjVdRoipsKqqn5RkEkn39P3kPxP6dsNDqUH06iKYqhwyjtldmCPb5v2ml+Fdg1hSrhqmcup7Y/wBM2N3p1pf4/GWqVMZxuVWxnvjPbsP6TlvS1LcNub0sWamakZMc7iWS+E1w9axZWPCVWUfYhW/uTNrIbWytrEFbS3VATkhQAM+/EmlGpERAREQEREBERAREQEREBERAREQEREBERAREQERECt6h12j05Qavc0mZVIGE27uSB6kD95V9N9b2HVrvSoWlRdqbj4gp4IyBjhjnvLPqTRxr1rVoFsFh5T6BhyD/AFnEqFxqvR1znBpVl4ww4I/syn3EDVfErpK10UJc6Z+WrtsemMgZIJDL7djkfUfWZVb2l+H2mt58H3z395Jr3VeqdUlFvXB2ny00Xux4zgcs3p+v1mjo/DC8ewLsuLosHWn/ACYx4Z9Nx+b9APebY8s4966xpzdo7LTPw8XS0T/n4W3wectSudzE/mL3Of8ATLL4hdW33S/gfgAh8TfncCfl2Yxg/wAxnLtK1vU+l6r/AIOoab/K6MPbsGU+oyf6xqGqap1XWXx2NaqfKiKOw9gB2+8ydOtOu9BdRXfUtu9S+ChlqFBtBAwFU+p9yZpZR9G6C3TlolKqQXOXfHbcfT647fpLyQEREBERAREQEREBERAREQEREBERARKoajfi4NJrVNoG/dvbOzOM429/pIrXqIXQo7EXNSm9RgGztKhcD9c/tNe6s5vFY96n494j8wuolTomq3GqANUp0wpUNhX3MM+hGOJV2HWzXdKrXqW9MUaaNU2rVzXXaflent8pP34PvKXpNJ1LXFlrlrFq8mqiZhurL2yV/wDE9MVagpLVRUqbg25guwsVG0hiOcHvJxr2pW9ShT1DTVRqtbwsrU3Lt8J33r5ck5XaQQO+cmVaNBEodJ6oGqPdKLfb4B8hycVEwRvHHHnVhxngA+sktup7U29CtfMKZrKrbc5xnGeT6DPeTFZtOoVvetK8Vp1C6kNzZ296MXVBXHswBH7ynHUF9cV3Wx00VKNOotJ3DgPkqrFlQjBVQyk+bPfHbn8s+qReVrqktvgUFLI2eKm3cHxxxtcbT95Cy0tNJsLA5tLNEPuqqD/UT1zF0+vbpaLPXsqRb8P+IUJVLDGQCr+XKHkY7+vtLWnrOqteNb1LKkEUeIX8Rs+GWYA4243cZIz+sC2u9Msr/wDzdoj/AO5VP95+2mn2lh/lLVEz/Cqj+0zdPrlq1jdXSWWGobmWmzEb0703zjKhl57HBz3xNPdVjb03cDO1S2PsMyYjfkiZ1G0sShodS1Crm4oJkUhVUI+7OeAp44bOJJX16otKi9Gku6q2wh22hSAxIJx6EETXuL71pyx2zFMb39p9dfK6iUDdQXrIGo2lM/mCi3nONxYAFSF8y89/vJKvUTW71adagA6UvEGCdrHBJXOI7i54zF6/af7pK7iUlPW7mvV2U6VIAbM7qhDHcAeBjnE/LbqGpVqhalFNpqPTG181Mru5KY4B2+/qI7m54zFvW+uuU/ReRM/S6lq1aFSsKFPaq7wBUy3fswx5TJ73qEW7VBbqrhEVshvUttxwOPeO4vvWjxmHh4t+XPr7/qVzEov+oqq1dtSgmzxvBGH/ADM5wG2Y7frL2UvS1ObXFmpl3w9CIiUbEREBERAREQPKbHNY1fE70/D24/mznOf2nhtenKdp4Xh1BmnTemSFAL7gvmPPpj695cRNIyWjyiWNsGO07mP7cT+IVWjaPW0rAaujKF2+WkEY47EtuOZXHo6peO7atfrVBpvSGyktN8PjJdgTvIwMcD1mmiVtebTuVseOuKvDXkzQ6RuLpan+KaqajtTFJHWmqbFVtwOMnc24Ak8duwn0/TWo3Phtea1vrU6hqBhS2oPynpgKm/yjLbjljkiaOJVozWndF09KNI2l8+EotQYNlgwOMYyfJhsnA95LovTd3YolLU7+nXpU1UIoo+GwK4wS3iNn7YE0ESYmY5ImItGpUT9O3dOtUex1U0qdRxVensBJcKqjD54UhRlcencTyWfQ62PhGjqDlkWojlssHFQHdhd2KZ34b17Y9cjURISz7dIW4sWtLdkRmpqjVVpgFiMeYqDz9s+sm1Tp+rfPXehe+G1Wh4AOzdt5J3fMM98Y4+8uogZW56CosldLS+ZVrW4t2D7qhG0+RgSw4UFht/m9Jb2ljqXh1U1TUUqlwQrJSNPaCuOQXbdzz3Es4kxOkTG41KqqdP0Wp06dNgiqVLlF2lyo45B8vOD69p8U+nUQqGrbkWqaoVhu7qQVJJ5yTuzLiJp31/Vh4XFvfD/fr2VNPQvCpLSW48qVVqL5eQqsGCd+fbM+NR6bpal43i1f/YE28fIyhue/Oc/SXMRGa8TuJRPZcVq8M18uX2mPiZUyaDWpVfEp3Kc7OGpBm8oA4bdxn7T7oaALZ1qUa2HD1GJ2jzK5J2nn0OMH6duZbRE5rz1I7Lijp7859d/Kiq9N1bkP+JvFLMhphlpheCQSWAbznj6eslu+naddnNB1ph0VcBBxht2eCM+0uIk99f1R4TDqfL7z7/uXhsdKpWbO5Cszuz7toBAPpnuZ7oiZWtNp3LelK0jVYIiJC5ERAREQEREBERAREQEREBERAREQEREBERAREQEREBERAREQEREBERAREQP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770531" y="-605118"/>
            <a:ext cx="2689412" cy="126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373" tIns="40185" rIns="80373" bIns="40185" numCol="1" anchor="t" anchorCtr="0" compatLnSpc="1">
            <a:prstTxWarp prst="textNoShape">
              <a:avLst/>
            </a:prstTxWarp>
          </a:bodyPr>
          <a:lstStyle/>
          <a:p>
            <a:endParaRPr lang="en-US" sz="1588">
              <a:solidFill>
                <a:srgbClr val="00000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4" b="16005"/>
          <a:stretch/>
        </p:blipFill>
        <p:spPr bwMode="auto">
          <a:xfrm>
            <a:off x="2303413" y="3555049"/>
            <a:ext cx="679765" cy="23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3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937" y="3540996"/>
            <a:ext cx="589638" cy="11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8" t="11795" r="20135" b="14662"/>
          <a:stretch/>
        </p:blipFill>
        <p:spPr bwMode="auto">
          <a:xfrm>
            <a:off x="5183998" y="3685086"/>
            <a:ext cx="459232" cy="10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34860" r="9524" b="36783"/>
          <a:stretch/>
        </p:blipFill>
        <p:spPr bwMode="auto">
          <a:xfrm>
            <a:off x="5718536" y="3550030"/>
            <a:ext cx="469615" cy="10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29" y="3700698"/>
            <a:ext cx="423978" cy="7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0" t="39004" r="18015" b="36483"/>
          <a:stretch/>
        </p:blipFill>
        <p:spPr bwMode="auto">
          <a:xfrm>
            <a:off x="4691493" y="3689615"/>
            <a:ext cx="431794" cy="9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2" descr="http://upload.wikimedia.org/wikipedia/commons/c/c0/Open_English_Logo.png"/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5819763" y="1785896"/>
            <a:ext cx="353050" cy="134245"/>
          </a:xfrm>
          <a:prstGeom prst="rect">
            <a:avLst/>
          </a:prstGeom>
          <a:noFill/>
        </p:spPr>
      </p:pic>
      <p:pic>
        <p:nvPicPr>
          <p:cNvPr id="80" name="Picture 2" descr="http://upload.wikimedia.org/wikipedia/commons/c/c0/Open_English_Logo.png"/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4885036" y="4476602"/>
            <a:ext cx="402620" cy="15309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514" y="5811648"/>
            <a:ext cx="641981" cy="34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999" y="5950191"/>
            <a:ext cx="696165" cy="11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593" y="5889656"/>
            <a:ext cx="718852" cy="2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45" y="5883778"/>
            <a:ext cx="770097" cy="24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2" descr="http://wildelake.com/pawprint/wp-content/uploads/2014/02/logo_edmodo.jpeg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05" y="4687993"/>
            <a:ext cx="307786" cy="30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/>
          <p:cNvPicPr>
            <a:picLocks noChangeAspect="1" noChangeArrowheads="1"/>
          </p:cNvPicPr>
          <p:nvPr/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t="18813" b="14866"/>
          <a:stretch/>
        </p:blipFill>
        <p:spPr bwMode="auto">
          <a:xfrm>
            <a:off x="4784936" y="3309843"/>
            <a:ext cx="566959" cy="14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t="18813" b="14866"/>
          <a:stretch/>
        </p:blipFill>
        <p:spPr bwMode="auto">
          <a:xfrm>
            <a:off x="5211746" y="3545446"/>
            <a:ext cx="505192" cy="1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" descr="https://encrypted-tbn2.gstatic.com/images?q=tbn:ANd9GcS3J0OnfifK_NTomAxfOrK11Au4F53nRBxPEHFbmyhg9ilScrEp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737" y="2266258"/>
            <a:ext cx="314188" cy="13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645" y="1902159"/>
            <a:ext cx="363329" cy="13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itle 5"/>
          <p:cNvSpPr txBox="1">
            <a:spLocks/>
          </p:cNvSpPr>
          <p:nvPr/>
        </p:nvSpPr>
        <p:spPr>
          <a:xfrm>
            <a:off x="1524000" y="508295"/>
            <a:ext cx="10580913" cy="49244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55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</a:defRPr>
            </a:lvl5pPr>
            <a:lvl6pPr marL="509292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</a:defRPr>
            </a:lvl6pPr>
            <a:lvl7pPr marL="1018586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</a:defRPr>
            </a:lvl7pPr>
            <a:lvl8pPr marL="1527879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</a:defRPr>
            </a:lvl8pPr>
            <a:lvl9pPr marL="2037173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803661"/>
            <a:r>
              <a:rPr lang="en-US" sz="32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Investment in New Educational Models Continues </a:t>
            </a:r>
            <a:r>
              <a:rPr lang="en-US" sz="3200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Accelerate</a:t>
            </a:r>
            <a:endParaRPr lang="en-US" sz="3200" kern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" name="Picture 5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" t="25232" r="8862" b="26630"/>
          <a:stretch/>
        </p:blipFill>
        <p:spPr bwMode="auto">
          <a:xfrm>
            <a:off x="4751352" y="1930517"/>
            <a:ext cx="619820" cy="9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314" y="2231782"/>
            <a:ext cx="369367" cy="19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902" y="4297763"/>
            <a:ext cx="454472" cy="12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199" y="5097260"/>
            <a:ext cx="258973" cy="25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 rotWithShape="1"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8" b="27025"/>
          <a:stretch/>
        </p:blipFill>
        <p:spPr bwMode="auto">
          <a:xfrm>
            <a:off x="5464308" y="5066102"/>
            <a:ext cx="309116" cy="14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3"/>
          <p:cNvPicPr>
            <a:picLocks noChangeAspect="1" noChangeArrowheads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68" y="1808592"/>
            <a:ext cx="280939" cy="8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\\ibusrny002vf.ibd.fw.gs.com\berrid\home\Desktop\BYJU.png"/>
          <p:cNvPicPr>
            <a:picLocks noChangeAspect="1" noChangeArrowheads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83" y="5113940"/>
            <a:ext cx="252797" cy="24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\\ibusrny001vf.ibd.fw.gs.com\jchall\home\Desktop\codecademy_logo_detail[1].png"/>
          <p:cNvPicPr>
            <a:picLocks noChangeAspect="1" noChangeArrowheads="1"/>
          </p:cNvPicPr>
          <p:nvPr/>
        </p:nvPicPr>
        <p:blipFill>
          <a:blip r:embed="rId6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369" y="3176906"/>
            <a:ext cx="706791" cy="14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3"/>
          <p:cNvPicPr>
            <a:picLocks noChangeAspect="1" noChangeArrowheads="1"/>
          </p:cNvPicPr>
          <p:nvPr/>
        </p:nvPicPr>
        <p:blipFill>
          <a:blip r:embed="rId6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48" y="1789168"/>
            <a:ext cx="564340" cy="14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44"/>
          <p:cNvPicPr>
            <a:picLocks noChangeAspect="1" noChangeArrowheads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125" y="2123035"/>
            <a:ext cx="452977" cy="10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2" descr="http://www.imaginek12.com/uploads/3/4/0/9/34091/525277.jpg?511"/>
          <p:cNvPicPr>
            <a:picLocks noChangeAspect="1" noChangeArrowheads="1"/>
          </p:cNvPicPr>
          <p:nvPr/>
        </p:nvPicPr>
        <p:blipFill rotWithShape="1"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6" t="10405" r="20450" b="45515"/>
          <a:stretch/>
        </p:blipFill>
        <p:spPr bwMode="auto">
          <a:xfrm>
            <a:off x="2400063" y="5872312"/>
            <a:ext cx="557065" cy="23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ype:GsPicture;Id:a19b2f8a-4a81-4034-bdf1-19b21f347b2e;FilePath:\\IBUSRNY002VF\EDUCS\VC Coverage\VC Deals\2016 VC Tracker_v15.xlsm;SheetName:Summary;User:FIRMWIDE\mpriya;Date:06-Jan-2017 10:45;RefreshErrorMsg:;"/>
          <p:cNvPicPr>
            <a:picLocks noChangeAspect="1" noChangeArrowheads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471" y="1905000"/>
            <a:ext cx="3672729" cy="422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56169" y="2854473"/>
            <a:ext cx="218559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Online Education,</a:t>
            </a:r>
          </a:p>
          <a:p>
            <a:r>
              <a:rPr lang="en-US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Adaptive Learning,</a:t>
            </a:r>
          </a:p>
          <a:p>
            <a:r>
              <a:rPr lang="en-US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MOOCs,</a:t>
            </a:r>
          </a:p>
          <a:p>
            <a:r>
              <a:rPr lang="en-US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Games</a:t>
            </a:r>
          </a:p>
          <a:p>
            <a:endParaRPr lang="en-US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Left Brace 27"/>
          <p:cNvSpPr/>
          <p:nvPr/>
        </p:nvSpPr>
        <p:spPr>
          <a:xfrm>
            <a:off x="1770531" y="1449501"/>
            <a:ext cx="446723" cy="47875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Picture 2" descr="Image result for goldman sachs"/>
          <p:cNvPicPr>
            <a:picLocks noChangeAspect="1" noChangeArrowheads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0" y="275945"/>
            <a:ext cx="1098472" cy="109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9544015" y="1829182"/>
            <a:ext cx="2133918" cy="120032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$3B</a:t>
            </a:r>
          </a:p>
        </p:txBody>
      </p:sp>
    </p:spTree>
    <p:extLst>
      <p:ext uri="{BB962C8B-B14F-4D97-AF65-F5344CB8AC3E}">
        <p14:creationId xmlns:p14="http://schemas.microsoft.com/office/powerpoint/2010/main" val="390810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765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18857" y="4632960"/>
            <a:ext cx="1872343" cy="6270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76963"/>
            <a:ext cx="178117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33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0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765" y="957943"/>
            <a:ext cx="20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Predictive Analytics</a:t>
            </a:r>
          </a:p>
        </p:txBody>
      </p:sp>
    </p:spTree>
    <p:extLst>
      <p:ext uri="{BB962C8B-B14F-4D97-AF65-F5344CB8AC3E}">
        <p14:creationId xmlns:p14="http://schemas.microsoft.com/office/powerpoint/2010/main" val="411058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west suns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85" y="2613202"/>
            <a:ext cx="5538651" cy="424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1659" y="1147243"/>
            <a:ext cx="99609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u="sng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Education Industry </a:t>
            </a:r>
            <a:r>
              <a:rPr lang="en-US" sz="4000" b="1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 </a:t>
            </a:r>
            <a:r>
              <a:rPr lang="en-US" sz="40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</a:t>
            </a:r>
            <a:r>
              <a:rPr lang="en-US" sz="4000" b="1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 New </a:t>
            </a:r>
            <a:r>
              <a:rPr lang="en-US" sz="4000" b="1" u="sng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Wild </a:t>
            </a:r>
            <a:r>
              <a:rPr lang="en-US" sz="4000" b="1" u="sng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Wild</a:t>
            </a:r>
            <a:r>
              <a:rPr lang="en-US" sz="4000" b="1" u="sng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West</a:t>
            </a:r>
            <a:endParaRPr lang="en-US" sz="4000" b="1" u="sng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226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2093" y="2763738"/>
            <a:ext cx="8816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Increasing Shortage of Tech workers.</a:t>
            </a:r>
            <a:endParaRPr lang="en-US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00710" y="602731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http://www.talentwave.com/the-shortage-of-stem-workers-in-the-us/</a:t>
            </a:r>
          </a:p>
        </p:txBody>
      </p:sp>
    </p:spTree>
    <p:extLst>
      <p:ext uri="{BB962C8B-B14F-4D97-AF65-F5344CB8AC3E}">
        <p14:creationId xmlns:p14="http://schemas.microsoft.com/office/powerpoint/2010/main" val="4120712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706" y="5665317"/>
            <a:ext cx="3969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Lagos, Nigeria, Nairobi, Kenya</a:t>
            </a:r>
          </a:p>
        </p:txBody>
      </p:sp>
    </p:spTree>
    <p:extLst>
      <p:ext uri="{BB962C8B-B14F-4D97-AF65-F5344CB8AC3E}">
        <p14:creationId xmlns:p14="http://schemas.microsoft.com/office/powerpoint/2010/main" val="1412458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59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82500" y="6264834"/>
            <a:ext cx="3788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 Online Boot Camp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7065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7879" y="1353734"/>
            <a:ext cx="108865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</a:rPr>
              <a:t>What does </a:t>
            </a:r>
            <a:r>
              <a:rPr lang="en-US" sz="2800" b="1" dirty="0" smtClean="0">
                <a:solidFill>
                  <a:srgbClr val="00B0F0"/>
                </a:solidFill>
                <a:latin typeface="arial" panose="020B0604020202020204" pitchFamily="34" charset="0"/>
              </a:rPr>
              <a:t>OER 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</a:rPr>
              <a:t>mean when learning </a:t>
            </a:r>
            <a:r>
              <a:rPr lang="en-US" sz="2800" b="1" dirty="0" smtClean="0">
                <a:solidFill>
                  <a:srgbClr val="00B0F0"/>
                </a:solidFill>
                <a:latin typeface="arial" panose="020B0604020202020204" pitchFamily="34" charset="0"/>
              </a:rPr>
              <a:t>activities go way beyond printable materials?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</a:rPr>
              <a:t/>
            </a:r>
            <a:b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</a:rPr>
            </a:br>
            <a:endParaRPr lang="en-US" sz="2800" b="1" dirty="0" smtClean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</a:rPr>
              <a:t>How do you incorporate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</a:rPr>
              <a:t>ed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</a:rPr>
              <a:t> tech innovations in future OERs?</a:t>
            </a:r>
            <a:b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</a:rPr>
            </a:br>
            <a:endParaRPr lang="en-US" sz="2800" b="1" dirty="0" smtClean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00B0F0"/>
                </a:solidFill>
                <a:latin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</a:rPr>
              <a:t>do you increase digital footprints in OER learning environments?</a:t>
            </a:r>
            <a:endParaRPr lang="en-US" sz="2800" b="1" i="0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60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558310"/>
            <a:ext cx="5800493" cy="4889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857" y="2391607"/>
            <a:ext cx="4879691" cy="2616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118655" y="1825625"/>
            <a:ext cx="655320" cy="182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9134" y="3406338"/>
            <a:ext cx="655320" cy="182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2880" y="5008253"/>
            <a:ext cx="655320" cy="182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8655" y="2346791"/>
            <a:ext cx="655320" cy="182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278065" y="5099693"/>
            <a:ext cx="4590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380K graduates. 90% job placement rate.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92834" y="448493"/>
            <a:ext cx="4656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Accelerated Tech Skill Training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92834" y="2008505"/>
            <a:ext cx="2129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Listed on NASDAQ</a:t>
            </a:r>
            <a:endParaRPr lang="en-US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4832" y="336840"/>
            <a:ext cx="5185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Rise of Boot Camps</a:t>
            </a:r>
            <a:endParaRPr lang="en-US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6280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377627" cy="763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3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8"/>
            <a:ext cx="12145992" cy="68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74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used to be a privilege for a small group of elite learners has become a disposable learning resource for all.</a:t>
            </a:r>
            <a:endParaRPr lang="en-US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6425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5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443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34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3" y="0"/>
            <a:ext cx="12101807" cy="67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41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98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1634" y="642147"/>
            <a:ext cx="113887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Lifelong Learning </a:t>
            </a:r>
            <a:r>
              <a:rPr lang="en-US" sz="4800" b="1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 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</a:t>
            </a:r>
            <a:r>
              <a:rPr lang="en-US" sz="4800" b="1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 New </a:t>
            </a:r>
            <a:r>
              <a:rPr lang="en-US" sz="4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Privilege for All</a:t>
            </a:r>
            <a:endParaRPr lang="en-US" sz="4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170" name="Picture 2" descr="Image result for lifelong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062" y="1978241"/>
            <a:ext cx="9632858" cy="488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469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28663" cy="686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08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6592" y="2967335"/>
            <a:ext cx="9558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_________ </a:t>
            </a:r>
            <a:r>
              <a:rPr lang="en-US" sz="5400" b="1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 the New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________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7919" y="433932"/>
            <a:ext cx="39215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Today’s Exercise</a:t>
            </a:r>
            <a:endParaRPr lang="en-US" sz="4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5" name="Curved Connector 4"/>
          <p:cNvCxnSpPr/>
          <p:nvPr/>
        </p:nvCxnSpPr>
        <p:spPr>
          <a:xfrm rot="16200000" flipH="1">
            <a:off x="2281799" y="3855801"/>
            <a:ext cx="1055927" cy="76402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5400000">
            <a:off x="8072832" y="4552962"/>
            <a:ext cx="2130278" cy="80568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7119" y="4603787"/>
            <a:ext cx="7782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Emerging Paradigm, Renewed Perspective, Practice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5642580" y="6020943"/>
            <a:ext cx="6185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Traditional, Outdated Concept, Behavior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64006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tanford computer science 101 mooc certific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859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wiss knife에 대한 이미지 검색결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904" y="1386944"/>
            <a:ext cx="6096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urved Connector 2"/>
          <p:cNvCxnSpPr/>
          <p:nvPr/>
        </p:nvCxnSpPr>
        <p:spPr>
          <a:xfrm rot="16200000" flipV="1">
            <a:off x="885494" y="1115530"/>
            <a:ext cx="1570013" cy="983713"/>
          </a:xfrm>
          <a:prstGeom prst="curved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76877" y="190480"/>
            <a:ext cx="23214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Coding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Curved Connector 5"/>
          <p:cNvCxnSpPr/>
          <p:nvPr/>
        </p:nvCxnSpPr>
        <p:spPr>
          <a:xfrm rot="5400000" flipH="1" flipV="1">
            <a:off x="4762210" y="1244368"/>
            <a:ext cx="1147600" cy="475592"/>
          </a:xfrm>
          <a:prstGeom prst="curved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315776" y="292673"/>
            <a:ext cx="2862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 Data Analytics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Curved Connector 7"/>
          <p:cNvCxnSpPr/>
          <p:nvPr/>
        </p:nvCxnSpPr>
        <p:spPr>
          <a:xfrm>
            <a:off x="6878129" y="4635260"/>
            <a:ext cx="1495243" cy="534838"/>
          </a:xfrm>
          <a:prstGeom prst="curved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373373" y="4851195"/>
            <a:ext cx="2639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Thinking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Curved Connector 11"/>
          <p:cNvCxnSpPr/>
          <p:nvPr/>
        </p:nvCxnSpPr>
        <p:spPr>
          <a:xfrm>
            <a:off x="7105293" y="3896105"/>
            <a:ext cx="1495243" cy="534838"/>
          </a:xfrm>
          <a:prstGeom prst="curved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600536" y="4169333"/>
            <a:ext cx="2639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 Integration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Curved Connector 13"/>
          <p:cNvCxnSpPr/>
          <p:nvPr/>
        </p:nvCxnSpPr>
        <p:spPr>
          <a:xfrm>
            <a:off x="7625751" y="2758670"/>
            <a:ext cx="1495243" cy="534838"/>
          </a:xfrm>
          <a:prstGeom prst="curved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3602" y="2402951"/>
            <a:ext cx="30307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A.I. Analysis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Curved Connector 15"/>
          <p:cNvCxnSpPr/>
          <p:nvPr/>
        </p:nvCxnSpPr>
        <p:spPr>
          <a:xfrm flipV="1">
            <a:off x="5610050" y="1212600"/>
            <a:ext cx="1568689" cy="398757"/>
          </a:xfrm>
          <a:prstGeom prst="curved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283871" y="908364"/>
            <a:ext cx="30307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 Security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urved Connector 18"/>
          <p:cNvCxnSpPr/>
          <p:nvPr/>
        </p:nvCxnSpPr>
        <p:spPr>
          <a:xfrm flipV="1">
            <a:off x="6108467" y="1713277"/>
            <a:ext cx="1269993" cy="199563"/>
          </a:xfrm>
          <a:prstGeom prst="curved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414704" y="1451667"/>
            <a:ext cx="30307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SNS Optimization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Curved Connector 21"/>
          <p:cNvCxnSpPr/>
          <p:nvPr/>
        </p:nvCxnSpPr>
        <p:spPr>
          <a:xfrm>
            <a:off x="7105293" y="2209200"/>
            <a:ext cx="1866179" cy="379902"/>
          </a:xfrm>
          <a:prstGeom prst="curved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9051686" y="2314641"/>
            <a:ext cx="30307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NLP Development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Curved Connector 24"/>
          <p:cNvCxnSpPr/>
          <p:nvPr/>
        </p:nvCxnSpPr>
        <p:spPr>
          <a:xfrm>
            <a:off x="6130507" y="5178623"/>
            <a:ext cx="1495243" cy="534838"/>
          </a:xfrm>
          <a:prstGeom prst="curved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625750" y="5446691"/>
            <a:ext cx="2967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Visualization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7" name="Curved Connector 26"/>
          <p:cNvCxnSpPr/>
          <p:nvPr/>
        </p:nvCxnSpPr>
        <p:spPr>
          <a:xfrm rot="10800000" flipV="1">
            <a:off x="2650827" y="5795139"/>
            <a:ext cx="1076403" cy="643760"/>
          </a:xfrm>
          <a:prstGeom prst="curved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01075" y="6293688"/>
            <a:ext cx="5407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Assistance Optimization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2" name="Curved Connector 31"/>
          <p:cNvCxnSpPr/>
          <p:nvPr/>
        </p:nvCxnSpPr>
        <p:spPr>
          <a:xfrm>
            <a:off x="5956852" y="5446042"/>
            <a:ext cx="1421608" cy="913992"/>
          </a:xfrm>
          <a:prstGeom prst="curved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455713" y="6067542"/>
            <a:ext cx="496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 Robots Management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7" name="Curved Connector 36"/>
          <p:cNvCxnSpPr/>
          <p:nvPr/>
        </p:nvCxnSpPr>
        <p:spPr>
          <a:xfrm rot="10800000">
            <a:off x="1053022" y="2955235"/>
            <a:ext cx="769152" cy="717282"/>
          </a:xfrm>
          <a:prstGeom prst="curved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/>
          <p:nvPr/>
        </p:nvCxnSpPr>
        <p:spPr>
          <a:xfrm rot="16200000" flipV="1">
            <a:off x="2852764" y="1457989"/>
            <a:ext cx="589472" cy="497449"/>
          </a:xfrm>
          <a:prstGeom prst="curved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7290760" y="3457455"/>
            <a:ext cx="1508485" cy="430125"/>
          </a:xfrm>
          <a:prstGeom prst="curved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8799245" y="3656661"/>
            <a:ext cx="2353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 Printing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23199" y="979681"/>
            <a:ext cx="3620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Remote Work Control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120994" y="3023903"/>
            <a:ext cx="2416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Authentication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5416" y="5508658"/>
            <a:ext cx="30307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 Development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0" name="Curved Connector 49"/>
          <p:cNvCxnSpPr>
            <a:endCxn id="48" idx="0"/>
          </p:cNvCxnSpPr>
          <p:nvPr/>
        </p:nvCxnSpPr>
        <p:spPr>
          <a:xfrm rot="10800000" flipV="1">
            <a:off x="1610792" y="5255840"/>
            <a:ext cx="1114809" cy="252817"/>
          </a:xfrm>
          <a:prstGeom prst="curvedConnector2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-87052" y="4341706"/>
            <a:ext cx="30307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Gamification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4" name="Curved Connector 53"/>
          <p:cNvCxnSpPr/>
          <p:nvPr/>
        </p:nvCxnSpPr>
        <p:spPr>
          <a:xfrm rot="5400000">
            <a:off x="1059402" y="4020115"/>
            <a:ext cx="440287" cy="381368"/>
          </a:xfrm>
          <a:prstGeom prst="curved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611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759822" y="2827110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new collar jobs will be formed?</a:t>
            </a:r>
            <a:endParaRPr lang="en-US" sz="4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9314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Vincent van Gogh-inspired Google Deep Dream painting. &lt;br&gt;Photo: courtesy Goog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2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01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isplaying 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80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lpha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74971" cy="376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alpha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70" y="3712463"/>
            <a:ext cx="5617029" cy="314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219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ibm watson jeopar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2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5528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51"/>
            <a:ext cx="11083636" cy="692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326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2" y="125854"/>
            <a:ext cx="10759744" cy="673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614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15325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63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0"/>
            <a:ext cx="8299450" cy="557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46170" y="6057202"/>
            <a:ext cx="69855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Sitting</a:t>
            </a:r>
            <a:r>
              <a:rPr lang="en-US" sz="4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 the </a:t>
            </a:r>
            <a:r>
              <a:rPr lang="en-US" sz="48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New</a:t>
            </a:r>
            <a:r>
              <a:rPr lang="en-US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Smoking</a:t>
            </a:r>
            <a:endParaRPr lang="en-US" sz="4800" b="1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08248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amazon ware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22" y="199905"/>
            <a:ext cx="8189044" cy="651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1336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ssets.weforum.org/article/image/large_BlMlZldk2vXCOFs0b3bQZTOSvLrTFqv0pzzXpGx2MX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88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6574056" cy="837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 new farmer who can do farming much better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82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chef rob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40" y="0"/>
            <a:ext cx="8011886" cy="683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6019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artificial intelligence jo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71887" cy="702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384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11383" y="2583321"/>
            <a:ext cx="9596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are the new lifelong learners in 10 years?</a:t>
            </a:r>
            <a:endParaRPr lang="en-US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1844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210705" cy="59653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8423" y="6252755"/>
            <a:ext cx="3738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EC85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3200" b="1" baseline="30000" dirty="0" smtClean="0">
                <a:solidFill>
                  <a:srgbClr val="EC85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sz="3200" b="1" dirty="0" smtClean="0">
                <a:solidFill>
                  <a:srgbClr val="EC85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grade @CMS EDU</a:t>
            </a:r>
            <a:endParaRPr lang="en-US" sz="3200" b="1" dirty="0">
              <a:solidFill>
                <a:srgbClr val="EC85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3670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474" y="-46840"/>
            <a:ext cx="12254474" cy="70100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55519" y="88669"/>
            <a:ext cx="2850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EC85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400" b="1" baseline="30000" dirty="0">
                <a:solidFill>
                  <a:srgbClr val="EC85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sz="2400" b="1" dirty="0">
                <a:solidFill>
                  <a:srgbClr val="EC85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grade @CMS EDU</a:t>
            </a:r>
          </a:p>
        </p:txBody>
      </p:sp>
    </p:spTree>
    <p:extLst>
      <p:ext uri="{BB962C8B-B14F-4D97-AF65-F5344CB8AC3E}">
        <p14:creationId xmlns:p14="http://schemas.microsoft.com/office/powerpoint/2010/main" val="13535114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502343" cy="7032567"/>
          </a:xfrm>
        </p:spPr>
      </p:pic>
    </p:spTree>
    <p:extLst>
      <p:ext uri="{BB962C8B-B14F-4D97-AF65-F5344CB8AC3E}">
        <p14:creationId xmlns:p14="http://schemas.microsoft.com/office/powerpoint/2010/main" val="41605547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4732"/>
            <a:ext cx="12192000" cy="8743405"/>
          </a:xfrm>
          <a:prstGeom prst="rect">
            <a:avLst/>
          </a:prstGeom>
        </p:spPr>
      </p:pic>
      <p:pic>
        <p:nvPicPr>
          <p:cNvPr id="1026" name="Picture 2" descr="Image result for vr heads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3029"/>
            <a:ext cx="5305733" cy="318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100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775"/>
            <a:ext cx="12433378" cy="6993775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5818909"/>
            <a:ext cx="3291381" cy="1440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Grade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@Stratford School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val 2"/>
          <p:cNvSpPr/>
          <p:nvPr/>
        </p:nvSpPr>
        <p:spPr>
          <a:xfrm>
            <a:off x="4537166" y="5382054"/>
            <a:ext cx="2072640" cy="213360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285377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&quot;sitting is the new smoki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1" y="257262"/>
            <a:ext cx="9659389" cy="637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7225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372" y="2967335"/>
            <a:ext cx="120032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sng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Maker’s Space</a:t>
            </a:r>
            <a:r>
              <a:rPr lang="en-US" sz="4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 the </a:t>
            </a:r>
            <a:r>
              <a:rPr lang="en-US" sz="48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</a:t>
            </a:r>
            <a:r>
              <a:rPr lang="en-US" sz="4800" b="1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ew </a:t>
            </a:r>
            <a:r>
              <a:rPr lang="en-US" sz="4800" b="1" u="sng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School of the Future</a:t>
            </a:r>
            <a:endParaRPr lang="en-US" sz="4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66611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torres ivan owen &quot;enabling the futur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127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462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12192" y="6283626"/>
            <a:ext cx="5865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Torrae</a:t>
            </a:r>
            <a:r>
              <a:rPr 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Ivan Owen building a hand for Liam</a:t>
            </a:r>
            <a:endParaRPr lang="en-US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1276" cy="6293097"/>
          </a:xfrm>
          <a:prstGeom prst="rect">
            <a:avLst/>
          </a:prstGeom>
        </p:spPr>
      </p:pic>
      <p:pic>
        <p:nvPicPr>
          <p:cNvPr id="1026" name="Picture 2" descr="liam robohand prototy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77" y="0"/>
            <a:ext cx="5640724" cy="313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5930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535"/>
            <a:ext cx="12192000" cy="625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806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9458" y="2967335"/>
            <a:ext cx="108931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sng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Designer</a:t>
            </a:r>
            <a:r>
              <a:rPr lang="en-US" sz="4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 the New </a:t>
            </a:r>
            <a:r>
              <a:rPr lang="en-US" sz="4800" b="1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Student of the Future</a:t>
            </a:r>
            <a:endParaRPr lang="en-US" sz="4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74808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chool design to production 3d prin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7164"/>
            <a:ext cx="12749713" cy="701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675" y="5895975"/>
            <a:ext cx="36569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Creation to Production</a:t>
            </a:r>
          </a:p>
        </p:txBody>
      </p:sp>
    </p:spTree>
    <p:extLst>
      <p:ext uri="{BB962C8B-B14F-4D97-AF65-F5344CB8AC3E}">
        <p14:creationId xmlns:p14="http://schemas.microsoft.com/office/powerpoint/2010/main" val="8498409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innovation design for af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3498"/>
            <a:ext cx="12192000" cy="810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598" y="7151635"/>
            <a:ext cx="5188087" cy="52322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Multidisciplinary Problem Solving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3598" y="6067424"/>
            <a:ext cx="8021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Multidisciplinary Real-world Problem Solving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17803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big data analy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7162"/>
            <a:ext cx="12192000" cy="762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901809"/>
            <a:ext cx="42767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Real-time Assessment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109538" y="4315628"/>
            <a:ext cx="11731654" cy="523220"/>
          </a:xfrm>
          <a:prstGeom prst="rect">
            <a:avLst/>
          </a:prstGeom>
          <a:solidFill>
            <a:srgbClr val="000099">
              <a:alpha val="25882"/>
            </a:srgb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Footprints – Evidence of learning activities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538" y="5002866"/>
            <a:ext cx="11731654" cy="523220"/>
          </a:xfrm>
          <a:prstGeom prst="rect">
            <a:avLst/>
          </a:prstGeom>
          <a:solidFill>
            <a:srgbClr val="000099">
              <a:alpha val="25882"/>
            </a:srgbClr>
          </a:solidFill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Devices and embedded sensors generating data in learning environments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18861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449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105400"/>
            <a:ext cx="11785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349575" y="4736068"/>
            <a:ext cx="2786404" cy="4616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20000 student class!</a:t>
            </a:r>
            <a:endParaRPr lang="en-US" sz="2400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710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839200" y="5011342"/>
            <a:ext cx="3352800" cy="12926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tIns="91440" bIns="91440">
            <a:spAutoFit/>
          </a:bodyPr>
          <a:lstStyle/>
          <a:p>
            <a:pPr marL="91440" lvl="1"/>
            <a:r>
              <a:rPr lang="en-US" dirty="0">
                <a:solidFill>
                  <a:schemeClr val="bg1"/>
                </a:solidFill>
              </a:rPr>
              <a:t>Challenges – China, Mideast, social network sites banned, no YouTube access. (Use </a:t>
            </a:r>
            <a:r>
              <a:rPr lang="en-US" dirty="0" err="1">
                <a:solidFill>
                  <a:schemeClr val="bg1"/>
                </a:solidFill>
              </a:rPr>
              <a:t>Youku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56.com</a:t>
            </a:r>
            <a:r>
              <a:rPr lang="en-US" dirty="0">
                <a:solidFill>
                  <a:schemeClr val="bg1"/>
                </a:solidFill>
              </a:rPr>
              <a:t>, etc.)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26400" y="0"/>
            <a:ext cx="2875595" cy="369332"/>
          </a:xfrm>
          <a:prstGeom prst="rect">
            <a:avLst/>
          </a:prstGeom>
          <a:solidFill>
            <a:srgbClr val="08FC14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What’s not typical in MOOCs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55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illiterate of the 21st Century are not those who cannot read and write but those who cannot learn, unlearn and relearn.”</a:t>
            </a:r>
            <a:r>
              <a:rPr lang="en-US" i="1" dirty="0"/>
              <a:t/>
            </a:r>
            <a:br>
              <a:rPr lang="en-US" i="1" dirty="0"/>
            </a:br>
            <a:endParaRPr lang="en-US" i="1" dirty="0" smtClean="0"/>
          </a:p>
          <a:p>
            <a:pPr marL="0" indent="0">
              <a:buNone/>
            </a:pPr>
            <a:r>
              <a:rPr lang="en-US" sz="2200" i="1" dirty="0" smtClean="0"/>
              <a:t>― </a:t>
            </a:r>
            <a:r>
              <a:rPr lang="en-US" sz="2200" i="1" dirty="0"/>
              <a:t>Alvin Toffler, </a:t>
            </a:r>
            <a:r>
              <a:rPr lang="en-US" sz="2200" i="1" dirty="0" err="1"/>
              <a:t>Powershift</a:t>
            </a:r>
            <a:r>
              <a:rPr lang="en-US" sz="2200" i="1" dirty="0"/>
              <a:t>: Knowledge, Wealth, and Power at the Edge of the 21st Century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233200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use\Pictures\dropbox screenshot blackwa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26400" y="0"/>
            <a:ext cx="2875595" cy="369332"/>
          </a:xfrm>
          <a:prstGeom prst="rect">
            <a:avLst/>
          </a:prstGeom>
          <a:solidFill>
            <a:srgbClr val="08FC14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What’s not typical in MOOCs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84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suse\Dropbox\LMS Stuff\Screenshots\true_volunteeri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26400" y="0"/>
            <a:ext cx="2875595" cy="369332"/>
          </a:xfrm>
          <a:prstGeom prst="rect">
            <a:avLst/>
          </a:prstGeom>
          <a:solidFill>
            <a:srgbClr val="08FC14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What’s not typical in MOOCs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75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98" y="-1"/>
            <a:ext cx="4562302" cy="6870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00502" y="5246916"/>
            <a:ext cx="46131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New Media Consortium</a:t>
            </a:r>
          </a:p>
          <a:p>
            <a:r>
              <a:rPr lang="en-US" sz="1200" dirty="0"/>
              <a:t>Goldman Sachs</a:t>
            </a:r>
          </a:p>
          <a:p>
            <a:r>
              <a:rPr lang="en-US" sz="1200" dirty="0" err="1"/>
              <a:t>NovoEd</a:t>
            </a:r>
            <a:endParaRPr lang="en-US" sz="1200" dirty="0"/>
          </a:p>
          <a:p>
            <a:r>
              <a:rPr lang="en-US" sz="1200" dirty="0" err="1"/>
              <a:t>Udemy</a:t>
            </a:r>
            <a:endParaRPr lang="en-US" sz="1200" dirty="0"/>
          </a:p>
          <a:p>
            <a:r>
              <a:rPr lang="en-US" sz="1200" dirty="0"/>
              <a:t>and </a:t>
            </a:r>
            <a:r>
              <a:rPr lang="en-US" sz="1200" dirty="0" smtClean="0"/>
              <a:t>several education leaders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3233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sharing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28582" y="1064576"/>
            <a:ext cx="9934836" cy="1107996"/>
          </a:xfrm>
          <a:prstGeom prst="rect">
            <a:avLst/>
          </a:prstGeo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u="sng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Sharing</a:t>
            </a:r>
            <a:r>
              <a:rPr lang="en-US" sz="66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 the New </a:t>
            </a:r>
            <a:r>
              <a:rPr lang="en-US" sz="6600" b="1" u="sng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Learning</a:t>
            </a:r>
            <a:endParaRPr lang="en-US" sz="66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53558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699036" y="36258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US" sz="3467" dirty="0">
                <a:solidFill>
                  <a:srgbClr val="FFFFFF"/>
                </a:solidFill>
              </a:rPr>
              <a:t>Why </a:t>
            </a:r>
            <a:r>
              <a:rPr lang="en-US" sz="3467" dirty="0" smtClean="0">
                <a:solidFill>
                  <a:srgbClr val="FFFFFF"/>
                </a:solidFill>
              </a:rPr>
              <a:t>Share Knowledge on                  </a:t>
            </a:r>
            <a:r>
              <a:rPr lang="en-US" sz="3733" dirty="0" smtClean="0">
                <a:solidFill>
                  <a:srgbClr val="FFFFFF"/>
                </a:solidFill>
              </a:rPr>
              <a:t>?</a:t>
            </a:r>
            <a:endParaRPr lang="en-US" sz="3733" dirty="0">
              <a:solidFill>
                <a:srgbClr val="FFFFFF"/>
              </a:solidFill>
            </a:endParaRPr>
          </a:p>
        </p:txBody>
      </p:sp>
      <p:sp>
        <p:nvSpPr>
          <p:cNvPr id="294" name="Shape 294"/>
          <p:cNvSpPr txBox="1">
            <a:spLocks noGrp="1"/>
          </p:cNvSpPr>
          <p:nvPr>
            <p:ph type="sldNum" idx="12"/>
          </p:nvPr>
        </p:nvSpPr>
        <p:spPr>
          <a:xfrm>
            <a:off x="11674614" y="6363328"/>
            <a:ext cx="363445" cy="340731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algn="ctr">
                <a:buSzPct val="25000"/>
              </a:pPr>
              <a:t>64</a:t>
            </a:fld>
            <a:endParaRPr lang="en-US" sz="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Shape 295"/>
          <p:cNvSpPr/>
          <p:nvPr/>
        </p:nvSpPr>
        <p:spPr>
          <a:xfrm>
            <a:off x="1793826" y="2058773"/>
            <a:ext cx="1671391" cy="1671391"/>
          </a:xfrm>
          <a:prstGeom prst="ellipse">
            <a:avLst/>
          </a:prstGeom>
          <a:solidFill>
            <a:srgbClr val="43B149"/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/>
            <a:endParaRPr sz="25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Shape 296"/>
          <p:cNvSpPr txBox="1"/>
          <p:nvPr/>
        </p:nvSpPr>
        <p:spPr>
          <a:xfrm>
            <a:off x="993922" y="4117010"/>
            <a:ext cx="3271199" cy="21603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SzPct val="25000"/>
            </a:pPr>
            <a:r>
              <a:rPr lang="en-US" sz="21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Reach</a:t>
            </a:r>
          </a:p>
          <a:p>
            <a:pPr algn="ctr">
              <a:lnSpc>
                <a:spcPct val="110000"/>
              </a:lnSpc>
              <a:spcBef>
                <a:spcPts val="1333"/>
              </a:spcBef>
              <a:buClr>
                <a:srgbClr val="FFFFFF"/>
              </a:buClr>
              <a:buSzPct val="25000"/>
            </a:pPr>
            <a:r>
              <a:rPr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Share your knowledge with millions of people around the world.</a:t>
            </a:r>
          </a:p>
        </p:txBody>
      </p:sp>
      <p:sp>
        <p:nvSpPr>
          <p:cNvPr id="297" name="Shape 297"/>
          <p:cNvSpPr/>
          <p:nvPr/>
        </p:nvSpPr>
        <p:spPr>
          <a:xfrm>
            <a:off x="5260831" y="2058773"/>
            <a:ext cx="1671391" cy="16713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/>
            <a:endParaRPr sz="25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Shape 298"/>
          <p:cNvSpPr txBox="1"/>
          <p:nvPr/>
        </p:nvSpPr>
        <p:spPr>
          <a:xfrm>
            <a:off x="4762719" y="4117010"/>
            <a:ext cx="2667615" cy="21603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SzPct val="25000"/>
            </a:pPr>
            <a:r>
              <a:rPr lang="en-US" sz="21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Revenue</a:t>
            </a:r>
          </a:p>
          <a:p>
            <a:pPr algn="ctr">
              <a:lnSpc>
                <a:spcPct val="110000"/>
              </a:lnSpc>
              <a:spcBef>
                <a:spcPts val="1333"/>
              </a:spcBef>
              <a:buClr>
                <a:srgbClr val="FFFFFF"/>
              </a:buClr>
              <a:buSzPct val="25000"/>
            </a:pPr>
            <a:r>
              <a:rPr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Earn money teaching what you know and love.</a:t>
            </a:r>
          </a:p>
        </p:txBody>
      </p:sp>
      <p:sp>
        <p:nvSpPr>
          <p:cNvPr id="299" name="Shape 299"/>
          <p:cNvSpPr/>
          <p:nvPr/>
        </p:nvSpPr>
        <p:spPr>
          <a:xfrm>
            <a:off x="8771630" y="2058773"/>
            <a:ext cx="1671391" cy="1671391"/>
          </a:xfrm>
          <a:prstGeom prst="ellipse">
            <a:avLst/>
          </a:prstGeom>
          <a:solidFill>
            <a:srgbClr val="D23837"/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/>
            <a:endParaRPr sz="25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8120235" y="4117010"/>
            <a:ext cx="2974184" cy="21603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SzPct val="25000"/>
            </a:pPr>
            <a:r>
              <a:rPr lang="en-US" sz="21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Passion</a:t>
            </a:r>
          </a:p>
          <a:p>
            <a:pPr algn="ctr">
              <a:lnSpc>
                <a:spcPct val="110000"/>
              </a:lnSpc>
              <a:spcBef>
                <a:spcPts val="1333"/>
              </a:spcBef>
              <a:buClr>
                <a:srgbClr val="FFFFFF"/>
              </a:buClr>
              <a:buSzPct val="25000"/>
            </a:pPr>
            <a:r>
              <a:rPr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Join everyday experts excited about teaching online.</a:t>
            </a:r>
          </a:p>
        </p:txBody>
      </p:sp>
      <p:pic>
        <p:nvPicPr>
          <p:cNvPr id="301" name="Shape 3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5828" y="2518411"/>
            <a:ext cx="551328" cy="74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95633" y="2560536"/>
            <a:ext cx="845492" cy="73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0723" y="2423459"/>
            <a:ext cx="907443" cy="824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8841" y="626176"/>
            <a:ext cx="178117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09138"/>
      </p:ext>
    </p:extLst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/>
        </p:nvSpPr>
        <p:spPr>
          <a:xfrm flipH="1">
            <a:off x="6086047" y="155521"/>
            <a:ext cx="5912543" cy="6551897"/>
          </a:xfrm>
          <a:prstGeom prst="rect">
            <a:avLst/>
          </a:prstGeom>
          <a:solidFill>
            <a:srgbClr val="6F55A0"/>
          </a:solidFill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Shape 309"/>
          <p:cNvSpPr txBox="1">
            <a:spLocks noGrp="1"/>
          </p:cNvSpPr>
          <p:nvPr>
            <p:ph type="sldNum" idx="12"/>
          </p:nvPr>
        </p:nvSpPr>
        <p:spPr>
          <a:xfrm>
            <a:off x="11628780" y="6355540"/>
            <a:ext cx="363445" cy="340731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algn="ctr">
                <a:buSzPct val="25000"/>
              </a:pPr>
              <a:t>65</a:t>
            </a:fld>
            <a:endParaRPr lang="en-US" sz="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Shape 310" descr="533978697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6356" y="155521"/>
            <a:ext cx="5943733" cy="654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Shape 311"/>
          <p:cNvSpPr txBox="1"/>
          <p:nvPr/>
        </p:nvSpPr>
        <p:spPr>
          <a:xfrm>
            <a:off x="6088271" y="751560"/>
            <a:ext cx="5907525" cy="83975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sz="2667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Knowledge Sharing </a:t>
            </a:r>
            <a:r>
              <a:rPr lang="en-US" sz="2667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 </a:t>
            </a:r>
            <a:r>
              <a:rPr lang="en-US" sz="2667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Udemy</a:t>
            </a:r>
            <a:endParaRPr lang="en-US" sz="2667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Shape 312"/>
          <p:cNvSpPr txBox="1"/>
          <p:nvPr/>
        </p:nvSpPr>
        <p:spPr>
          <a:xfrm>
            <a:off x="6958911" y="1584520"/>
            <a:ext cx="1969172" cy="12598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>
              <a:lnSpc>
                <a:spcPct val="110000"/>
              </a:lnSpc>
              <a:buSzPct val="25000"/>
            </a:pPr>
            <a:r>
              <a:rPr lang="en-US" sz="42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26,000</a:t>
            </a:r>
          </a:p>
          <a:p>
            <a:pPr>
              <a:lnSpc>
                <a:spcPct val="110000"/>
              </a:lnSpc>
              <a:buSzPct val="25000"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Experts teaching on Udemy</a:t>
            </a:r>
          </a:p>
        </p:txBody>
      </p:sp>
      <p:sp>
        <p:nvSpPr>
          <p:cNvPr id="313" name="Shape 313"/>
          <p:cNvSpPr txBox="1"/>
          <p:nvPr/>
        </p:nvSpPr>
        <p:spPr>
          <a:xfrm>
            <a:off x="9654067" y="1584520"/>
            <a:ext cx="2147952" cy="12598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>
              <a:lnSpc>
                <a:spcPct val="110000"/>
              </a:lnSpc>
              <a:buSzPct val="25000"/>
            </a:pPr>
            <a:r>
              <a:rPr lang="en-US" sz="42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-US" sz="4267" b="1">
                <a:solidFill>
                  <a:srgbClr val="FFFFFF"/>
                </a:solidFill>
              </a:rPr>
              <a:t>45</a:t>
            </a:r>
            <a:r>
              <a:rPr lang="en-US" sz="42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</a:p>
          <a:p>
            <a:pPr>
              <a:lnSpc>
                <a:spcPct val="110000"/>
              </a:lnSpc>
              <a:buSzPct val="25000"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Course Sales for top 10 Udemy instructors</a:t>
            </a:r>
          </a:p>
        </p:txBody>
      </p:sp>
      <p:sp>
        <p:nvSpPr>
          <p:cNvPr id="314" name="Shape 314"/>
          <p:cNvSpPr txBox="1"/>
          <p:nvPr/>
        </p:nvSpPr>
        <p:spPr>
          <a:xfrm>
            <a:off x="6958911" y="3192291"/>
            <a:ext cx="2185087" cy="12598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>
              <a:lnSpc>
                <a:spcPct val="110000"/>
              </a:lnSpc>
              <a:buSzPct val="25000"/>
            </a:pPr>
            <a:r>
              <a:rPr lang="en-US" sz="42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$7,000</a:t>
            </a:r>
          </a:p>
          <a:p>
            <a:pPr>
              <a:lnSpc>
                <a:spcPct val="110000"/>
              </a:lnSpc>
              <a:buSzPct val="25000"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Average instructor earnings</a:t>
            </a:r>
          </a:p>
        </p:txBody>
      </p:sp>
      <p:sp>
        <p:nvSpPr>
          <p:cNvPr id="315" name="Shape 315"/>
          <p:cNvSpPr txBox="1"/>
          <p:nvPr/>
        </p:nvSpPr>
        <p:spPr>
          <a:xfrm>
            <a:off x="9625529" y="3192291"/>
            <a:ext cx="1868612" cy="12598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>
              <a:lnSpc>
                <a:spcPct val="110000"/>
              </a:lnSpc>
              <a:buSzPct val="25000"/>
            </a:pPr>
            <a:r>
              <a:rPr lang="en-US" sz="4267" b="1">
                <a:solidFill>
                  <a:srgbClr val="FFFFFF"/>
                </a:solidFill>
              </a:rPr>
              <a:t>300</a:t>
            </a:r>
            <a:r>
              <a:rPr lang="en-US" sz="42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  <a:p>
            <a:pPr>
              <a:lnSpc>
                <a:spcPct val="110000"/>
              </a:lnSpc>
              <a:buSzPct val="25000"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Instructors have earned $100,000+</a:t>
            </a:r>
          </a:p>
        </p:txBody>
      </p:sp>
      <p:sp>
        <p:nvSpPr>
          <p:cNvPr id="316" name="Shape 316"/>
          <p:cNvSpPr txBox="1"/>
          <p:nvPr/>
        </p:nvSpPr>
        <p:spPr>
          <a:xfrm>
            <a:off x="6958911" y="4847628"/>
            <a:ext cx="4100071" cy="98898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>
              <a:lnSpc>
                <a:spcPct val="110000"/>
              </a:lnSpc>
              <a:buSzPct val="25000"/>
            </a:pPr>
            <a:r>
              <a:rPr lang="en-US" sz="42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to 8 weeks</a:t>
            </a:r>
          </a:p>
          <a:p>
            <a:pPr>
              <a:lnSpc>
                <a:spcPct val="110000"/>
              </a:lnSpc>
              <a:buSzPct val="25000"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Average time to publish a course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7415" y="6075990"/>
            <a:ext cx="178117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72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8106" y="270728"/>
            <a:ext cx="5378861" cy="4829225"/>
          </a:xfrm>
        </p:spPr>
        <p:txBody>
          <a:bodyPr/>
          <a:lstStyle/>
          <a:p>
            <a:pPr marL="165096" indent="0">
              <a:buNone/>
            </a:pP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</a:t>
            </a:r>
            <a:r>
              <a:rPr lang="en-US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Youtubers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earned income as high as 15M</a:t>
            </a: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56" y="1858292"/>
            <a:ext cx="4634650" cy="4517054"/>
          </a:xfrm>
          <a:prstGeom prst="rect">
            <a:avLst/>
          </a:prstGeom>
        </p:spPr>
      </p:pic>
      <p:pic>
        <p:nvPicPr>
          <p:cNvPr id="4100" name="Picture 4" descr="Image result for youtub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006" y="2376708"/>
            <a:ext cx="1957346" cy="19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503" y="0"/>
            <a:ext cx="611173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5096" indent="0">
              <a:buNone/>
            </a:pPr>
            <a:r>
              <a:rPr 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 for Free, </a:t>
            </a:r>
          </a:p>
          <a:p>
            <a:pPr marL="165096" indent="0">
              <a:buNone/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Earn Respect, </a:t>
            </a:r>
          </a:p>
          <a:p>
            <a:pPr marL="165096" indent="0">
              <a:buNone/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Engage Passionately, </a:t>
            </a:r>
          </a:p>
          <a:p>
            <a:pPr marL="165096" indent="0">
              <a:buNone/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Grow by Supporters, </a:t>
            </a:r>
          </a:p>
          <a:p>
            <a:pPr marL="165096" indent="0">
              <a:buNone/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Earn Handsomely</a:t>
            </a:r>
            <a:endParaRPr lang="en-US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2779" y="1858291"/>
            <a:ext cx="5243223" cy="324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364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7573" y="1521712"/>
            <a:ext cx="77362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</a:t>
            </a:r>
            <a:r>
              <a:rPr lang="en-US" sz="4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are</a:t>
            </a:r>
            <a:r>
              <a:rPr lang="en-US" sz="4800" b="1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the New</a:t>
            </a:r>
            <a:r>
              <a:rPr lang="en-US" sz="4800" b="1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u="sng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Edupreneur</a:t>
            </a:r>
            <a:endParaRPr lang="en-US" sz="4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50" name="Picture 2" descr="Image result for you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91" y="2585673"/>
            <a:ext cx="4403816" cy="437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3783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search en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580" y="1155632"/>
            <a:ext cx="6453639" cy="368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assistant   siri alexa corta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574" y="3784949"/>
            <a:ext cx="1459551" cy="226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sir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924" y="1592693"/>
            <a:ext cx="2197990" cy="105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mage result for assistant   siri alexa corta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118" y="325720"/>
            <a:ext cx="2861764" cy="82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108752" y="2923775"/>
            <a:ext cx="514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4384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r>
              <a:rPr lang="en-US" sz="4000" b="1" dirty="0" smtClean="0">
                <a:solidFill>
                  <a:srgbClr val="FF2B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</a:t>
            </a:r>
            <a:r>
              <a:rPr lang="en-US" sz="4000" b="1" dirty="0" smtClean="0">
                <a:solidFill>
                  <a:srgbClr val="F7D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4000" b="1" dirty="0" smtClean="0">
                <a:solidFill>
                  <a:srgbClr val="2AC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</a:t>
            </a:r>
            <a:r>
              <a:rPr lang="en-U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solidFill>
                  <a:srgbClr val="4384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en-US" sz="4000" b="1" dirty="0" smtClean="0">
                <a:solidFill>
                  <a:srgbClr val="FF2B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</a:t>
            </a:r>
            <a:r>
              <a:rPr lang="en-US" sz="4000" b="1" dirty="0" smtClean="0">
                <a:solidFill>
                  <a:srgbClr val="F7D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</a:t>
            </a:r>
            <a:r>
              <a:rPr lang="en-U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solidFill>
                  <a:srgbClr val="4384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4000" b="1" dirty="0" smtClean="0">
                <a:solidFill>
                  <a:srgbClr val="2AC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</a:t>
            </a:r>
            <a:r>
              <a:rPr lang="en-US" sz="4000" b="1" dirty="0" smtClean="0">
                <a:solidFill>
                  <a:srgbClr val="FF2B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endParaRPr lang="en-US" sz="4000" dirty="0">
              <a:solidFill>
                <a:srgbClr val="FF2B15"/>
              </a:solidFill>
            </a:endParaRPr>
          </a:p>
        </p:txBody>
      </p:sp>
      <p:sp>
        <p:nvSpPr>
          <p:cNvPr id="6" name="Striped Right Arrow 5"/>
          <p:cNvSpPr/>
          <p:nvPr/>
        </p:nvSpPr>
        <p:spPr>
          <a:xfrm>
            <a:off x="5787877" y="1573672"/>
            <a:ext cx="1201783" cy="3408091"/>
          </a:xfrm>
          <a:prstGeom prst="stripedRightArrow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60081" y="6226686"/>
            <a:ext cx="11178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Asking critical questions is more important than searching for information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96211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Image result for einstein ques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00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31" y="165464"/>
            <a:ext cx="10807338" cy="5475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6057" y="1520871"/>
            <a:ext cx="2360022" cy="339634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10455" y="5840125"/>
            <a:ext cx="10134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Must Re-learn and Re-learn and Re-learn……for ver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 long…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3400698" y="5509659"/>
            <a:ext cx="80989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http://www.cnn.com/2017/02/21/health/life-expectancy-increase-globally-by-2030</a:t>
            </a:r>
            <a:r>
              <a:rPr lang="en-US" sz="1100" dirty="0" smtClean="0"/>
              <a:t>/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103717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" y="0"/>
            <a:ext cx="17865225" cy="99669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273853"/>
            <a:ext cx="119443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SMILE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(Stanford Mobile Inquiry-based Learning Environment) </a:t>
            </a:r>
          </a:p>
          <a:p>
            <a:pPr algn="ctr"/>
            <a:endParaRPr lang="en-US" sz="3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94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3726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1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/>
          <a:srcRect l="5754"/>
          <a:stretch/>
        </p:blipFill>
        <p:spPr>
          <a:xfrm>
            <a:off x="1524000" y="1"/>
            <a:ext cx="5857458" cy="685800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/>
          <a:stretch/>
        </p:blipFill>
        <p:spPr>
          <a:xfrm>
            <a:off x="6324600" y="1"/>
            <a:ext cx="4343400" cy="420511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/>
          <a:srcRect b="1429"/>
          <a:stretch/>
        </p:blipFill>
        <p:spPr>
          <a:xfrm>
            <a:off x="6324600" y="4001537"/>
            <a:ext cx="4343400" cy="2856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7130" y="5656460"/>
            <a:ext cx="4767471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solidFill>
                  <a:schemeClr val="bg1"/>
                </a:solidFill>
              </a:rPr>
              <a:t>S. Korea. Medical University - BYOD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Moving from lecture-centered to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student interaction-centered model.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Developed local evaluation rubrics.</a:t>
            </a:r>
          </a:p>
        </p:txBody>
      </p:sp>
      <p:sp>
        <p:nvSpPr>
          <p:cNvPr id="2" name="Rectangle 1"/>
          <p:cNvSpPr/>
          <p:nvPr/>
        </p:nvSpPr>
        <p:spPr>
          <a:xfrm>
            <a:off x="1927600" y="129659"/>
            <a:ext cx="2820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student is engaged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33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rafeh\Dropbox\SMILE\Health\_MG_41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1" r="4456"/>
          <a:stretch/>
        </p:blipFill>
        <p:spPr bwMode="auto">
          <a:xfrm>
            <a:off x="7994848" y="0"/>
            <a:ext cx="2673153" cy="403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ttps://lh5.googleusercontent.com/-F23PkikV7dc/TkWbkdy6paI/AAAAAAAABHA/y_8NEzt1ZcI/s720/IMG_35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2" r="53587"/>
          <a:stretch/>
        </p:blipFill>
        <p:spPr bwMode="auto">
          <a:xfrm>
            <a:off x="5527965" y="0"/>
            <a:ext cx="2466885" cy="331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Arafeh\Downloads\IMG_35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7" t="29081" r="7136" b="7022"/>
          <a:stretch/>
        </p:blipFill>
        <p:spPr bwMode="auto">
          <a:xfrm>
            <a:off x="1524000" y="0"/>
            <a:ext cx="4003964" cy="293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rafeh\Dropbox\SMILE\Health\DSC_06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3" t="14661" b="2293"/>
          <a:stretch>
            <a:fillRect/>
          </a:stretch>
        </p:blipFill>
        <p:spPr bwMode="auto">
          <a:xfrm>
            <a:off x="1524000" y="2935762"/>
            <a:ext cx="3053186" cy="39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rafeh\Dropbox\SMILE\Health\DSC_06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0" r="2011" b="12195"/>
          <a:stretch>
            <a:fillRect/>
          </a:stretch>
        </p:blipFill>
        <p:spPr bwMode="auto">
          <a:xfrm>
            <a:off x="4429126" y="2935762"/>
            <a:ext cx="6238875" cy="39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65824" y="167759"/>
            <a:ext cx="5096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No question? Have you really learned anything?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6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C:\Users\Arafeh\Downloads\DSC_06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1" r="3278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88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2687" cy="6863694"/>
          </a:xfrm>
        </p:spPr>
      </p:pic>
    </p:spTree>
    <p:extLst>
      <p:ext uri="{BB962C8B-B14F-4D97-AF65-F5344CB8AC3E}">
        <p14:creationId xmlns:p14="http://schemas.microsoft.com/office/powerpoint/2010/main" val="38529030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3" y="144975"/>
            <a:ext cx="9009426" cy="67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623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6132" cy="34965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6574"/>
            <a:ext cx="6226353" cy="3502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5945" y="150018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8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0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6" y="1"/>
            <a:ext cx="3857625" cy="6858000"/>
          </a:xfrm>
          <a:prstGeom prst="rect">
            <a:avLst/>
          </a:prstGeom>
          <a:ln w="76200">
            <a:solidFill>
              <a:schemeClr val="bg2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1" y="-61913"/>
            <a:ext cx="3900487" cy="6934199"/>
          </a:xfrm>
          <a:prstGeom prst="rect">
            <a:avLst/>
          </a:prstGeom>
          <a:ln w="762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61580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989" y="0"/>
            <a:ext cx="9477375" cy="541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3960" y="5942568"/>
            <a:ext cx="43417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100</a:t>
            </a:r>
            <a:r>
              <a:rPr lang="en-US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 the New </a:t>
            </a:r>
            <a:r>
              <a:rPr lang="en-US" sz="4400" b="1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</a:t>
            </a:r>
            <a:endParaRPr lang="en-US" sz="4400" b="1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9955" y="541020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3"/>
              </a:rPr>
              <a:t>http://</a:t>
            </a:r>
            <a:r>
              <a:rPr lang="en-US" sz="800" dirty="0" smtClean="0">
                <a:hlinkClick r:id="rId3"/>
              </a:rPr>
              <a:t>ftw.usatoday.com/2017/04/101-year-old-man-kaur-gold-100-m-world-india-masters-games-keep-rocking-awesome-video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938077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40480" cy="68275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-1"/>
            <a:ext cx="3957909" cy="70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475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arvell.com/solutions/education/assets/smile-cc-l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72" y="2357837"/>
            <a:ext cx="6584830" cy="362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368" y="6172201"/>
            <a:ext cx="8238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Adhoc</a:t>
            </a:r>
            <a:r>
              <a:rPr lang="en-US" sz="1600" dirty="0" smtClean="0"/>
              <a:t> local area mobile learning network – content &amp; application server + router + </a:t>
            </a:r>
            <a:r>
              <a:rPr lang="en-US" sz="1600" dirty="0" err="1" smtClean="0"/>
              <a:t>wifi</a:t>
            </a:r>
            <a:r>
              <a:rPr lang="en-US" sz="1600" dirty="0" smtClean="0"/>
              <a:t> + storage</a:t>
            </a:r>
          </a:p>
          <a:p>
            <a:r>
              <a:rPr lang="en-US" sz="1600" dirty="0" smtClean="0"/>
              <a:t>One button and runs on a battery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00420" y="593784"/>
            <a:ext cx="12091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Bridge between MOOCs and Learners in the under-developed regions.</a:t>
            </a:r>
            <a:endParaRPr lang="en-US" sz="3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triped Right Arrow 7"/>
          <p:cNvSpPr/>
          <p:nvPr/>
        </p:nvSpPr>
        <p:spPr>
          <a:xfrm rot="10800000">
            <a:off x="7021902" y="3381555"/>
            <a:ext cx="2168106" cy="833887"/>
          </a:xfrm>
          <a:prstGeom prst="stripedRightArrow">
            <a:avLst/>
          </a:prstGeom>
          <a:solidFill>
            <a:srgbClr val="EC8514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Image result for course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779" y="2720524"/>
            <a:ext cx="1960772" cy="59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udacit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050" y="3319432"/>
            <a:ext cx="2461104" cy="101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opened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330" y="3476397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11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2425" y="2910681"/>
            <a:ext cx="3867150" cy="190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769499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1" y="3806869"/>
            <a:ext cx="7248525" cy="3704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423" y="2143697"/>
            <a:ext cx="2552144" cy="1608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5770555"/>
            <a:ext cx="2362200" cy="116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4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University of Zimbabwe, College of Health Scien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940" y="4087148"/>
            <a:ext cx="3827205" cy="191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cription of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846639"/>
            <a:ext cx="4500605" cy="254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marvell.com/solutions/education/assets/smile-cc-lg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041" y="1511010"/>
            <a:ext cx="2661485" cy="146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suse\Downloads\IMG_12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145" y="4082326"/>
            <a:ext cx="2903633" cy="191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ent Arrow 4"/>
          <p:cNvSpPr/>
          <p:nvPr/>
        </p:nvSpPr>
        <p:spPr>
          <a:xfrm rot="10800000">
            <a:off x="9034617" y="3943351"/>
            <a:ext cx="1089537" cy="995516"/>
          </a:xfrm>
          <a:prstGeom prst="ben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437958" y="2076906"/>
            <a:ext cx="1084007" cy="51851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3815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marvell.com/solutions/education/assets/smile-cc-l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2"/>
            <a:ext cx="3808016" cy="209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otched Right Arrow 4"/>
          <p:cNvSpPr/>
          <p:nvPr/>
        </p:nvSpPr>
        <p:spPr>
          <a:xfrm>
            <a:off x="5259977" y="1541417"/>
            <a:ext cx="1045029" cy="740229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raspberry pi 3.0 in h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367" y="1199878"/>
            <a:ext cx="2482693" cy="165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04494" y="285641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$200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8289005" y="3033547"/>
            <a:ext cx="327025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$35</a:t>
            </a:r>
          </a:p>
          <a:p>
            <a:endParaRPr lang="en-US" sz="2800" dirty="0"/>
          </a:p>
          <a:p>
            <a:r>
              <a:rPr lang="en-US" sz="2800" dirty="0" smtClean="0"/>
              <a:t>4 times faster</a:t>
            </a:r>
          </a:p>
          <a:p>
            <a:r>
              <a:rPr lang="en-US" sz="2800" dirty="0" smtClean="0"/>
              <a:t>4 times more storage</a:t>
            </a:r>
          </a:p>
          <a:p>
            <a:r>
              <a:rPr lang="en-US" sz="2800" dirty="0" smtClean="0"/>
              <a:t>Quad-core CPU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657" y="3740727"/>
            <a:ext cx="5537747" cy="311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803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0" y="0"/>
            <a:ext cx="5791200" cy="360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5619750" cy="360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155632" y="3785419"/>
            <a:ext cx="11614810" cy="3170099"/>
          </a:xfrm>
          <a:prstGeom prst="rect">
            <a:avLst/>
          </a:prstGeom>
          <a:solidFill>
            <a:srgbClr val="0000FF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Our system  gives statistical analysis on how close each question is to a different type and quality of questions.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Using existing question sets as training data. A few ways to improve the performance of our system: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Use better and more training data (SMILE accumulating questions everyday. You can help!)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Enhance our algorithm layers to make our analysis much deeper learning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err="1" smtClean="0">
                <a:solidFill>
                  <a:schemeClr val="bg1"/>
                </a:solidFill>
              </a:rPr>
              <a:t>AlphaGo</a:t>
            </a:r>
            <a:r>
              <a:rPr lang="en-US" sz="2000" b="1" dirty="0" smtClean="0">
                <a:solidFill>
                  <a:schemeClr val="bg1"/>
                </a:solidFill>
              </a:rPr>
              <a:t> training itself with 30,000 games a day.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google d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5100"/>
            <a:ext cx="5231674" cy="65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google employees innov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612" y="3315345"/>
            <a:ext cx="6013813" cy="401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google employee innov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612" y="1160915"/>
            <a:ext cx="6013813" cy="3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9236" y="5530632"/>
            <a:ext cx="7414081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sz="4000" b="1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Innovation Question Fisher: DORY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925" y="0"/>
            <a:ext cx="104775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74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7930" y="2898324"/>
            <a:ext cx="103230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4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Question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ew </a:t>
            </a:r>
            <a:r>
              <a:rPr lang="en-US" sz="4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Innovation</a:t>
            </a:r>
            <a:endParaRPr lang="en-US" sz="4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78263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icaltefl.com/wp-content/uploads/book-15584_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971042"/>
            <a:ext cx="2788920" cy="185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trustworks.files.wordpress.com/2014/03/eas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631" y="3566773"/>
            <a:ext cx="2336006" cy="233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b="1" dirty="0"/>
              <a:t>Our brain finds ways to “reduce our mental workload,”  and one way is to </a:t>
            </a:r>
            <a:r>
              <a:rPr lang="en-US" sz="3600" b="1" u="sng" dirty="0"/>
              <a:t>accept without question</a:t>
            </a:r>
            <a:r>
              <a:rPr lang="en-US" sz="3600" b="1" dirty="0"/>
              <a:t>...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John </a:t>
            </a:r>
            <a:r>
              <a:rPr lang="en-US" dirty="0" err="1" smtClean="0"/>
              <a:t>Kounios</a:t>
            </a:r>
            <a:r>
              <a:rPr lang="en-US" dirty="0" smtClean="0"/>
              <a:t>, Drexel University 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05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7075" y="1868380"/>
            <a:ext cx="8174033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smtClean="0">
                <a:solidFill>
                  <a:schemeClr val="accent1"/>
                </a:solidFill>
              </a:rPr>
              <a:t>Habit Loop</a:t>
            </a:r>
            <a:endParaRPr lang="en-US" sz="13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697857" y="827667"/>
            <a:ext cx="2555560" cy="469963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pPr>
              <a:buSzPct val="25000"/>
            </a:pPr>
            <a:r>
              <a:rPr lang="en-US" sz="2933"/>
              <a:t>The world</a:t>
            </a:r>
            <a:br>
              <a:rPr lang="en-US" sz="2933"/>
            </a:br>
            <a:r>
              <a:rPr lang="en-US" sz="2933"/>
              <a:t>of work is changing rapidly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11833929" y="6504821"/>
            <a:ext cx="358067" cy="35317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800" b="1">
                <a:solidFill>
                  <a:srgbClr val="747474"/>
                </a:solidFill>
                <a:latin typeface="Arial"/>
                <a:ea typeface="Arial"/>
                <a:cs typeface="Arial"/>
                <a:sym typeface="Arial"/>
              </a:rPr>
              <a:pPr algn="ctr">
                <a:buSzPct val="25000"/>
              </a:pPr>
              <a:t>9</a:t>
            </a:fld>
            <a:endParaRPr lang="en-US" sz="800" b="1">
              <a:solidFill>
                <a:srgbClr val="7474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639705" y="3578578"/>
            <a:ext cx="2667939" cy="64346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>
              <a:lnSpc>
                <a:spcPct val="120000"/>
              </a:lnSpc>
              <a:buClr>
                <a:srgbClr val="FFFFFF"/>
              </a:buClr>
              <a:buSzPct val="25000"/>
            </a:pPr>
            <a:r>
              <a:rPr lang="en-US"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McKinsey analysts estimated a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1614445" y="4257555"/>
            <a:ext cx="1657999" cy="10915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>
              <a:lnSpc>
                <a:spcPct val="120000"/>
              </a:lnSpc>
              <a:buClr>
                <a:srgbClr val="FFFFFF"/>
              </a:buClr>
              <a:buSzPct val="25000"/>
            </a:pPr>
            <a:r>
              <a:rPr lang="en-US" sz="8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5X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639706" y="5136443"/>
            <a:ext cx="2632740" cy="9143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>
              <a:lnSpc>
                <a:spcPct val="120000"/>
              </a:lnSpc>
              <a:buClr>
                <a:srgbClr val="FFFFFF"/>
              </a:buClr>
              <a:buSzPct val="25000"/>
            </a:pPr>
            <a:r>
              <a:rPr lang="en-US" sz="1467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Skillsets </a:t>
            </a:r>
            <a:r>
              <a:rPr lang="en-US" sz="1467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needed in the workforce from 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2009 to 2012</a:t>
            </a:r>
            <a:r>
              <a:rPr lang="en-US" sz="1467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208" name="Shape 208"/>
          <p:cNvSpPr/>
          <p:nvPr/>
        </p:nvSpPr>
        <p:spPr>
          <a:xfrm>
            <a:off x="678161" y="4109155"/>
            <a:ext cx="755529" cy="790221"/>
          </a:xfrm>
          <a:prstGeom prst="upArrow">
            <a:avLst>
              <a:gd name="adj1" fmla="val 50000"/>
              <a:gd name="adj2" fmla="val 50000"/>
            </a:avLst>
          </a:prstGeom>
          <a:noFill/>
          <a:ln w="571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60933" rIns="121900" bIns="60933" anchor="t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Shape 2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7485" y="309630"/>
            <a:ext cx="7568425" cy="6305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754" y="6190496"/>
            <a:ext cx="1781175" cy="628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6931" y="101597"/>
            <a:ext cx="815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mail, Word, Excel, Photoshop, Blog, Podcast, </a:t>
            </a:r>
            <a:r>
              <a:rPr lang="en-US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Youtube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What’sApp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Kakaotalk,etc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57284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246"/>
            <a:ext cx="6381149" cy="360534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57" y="-14223"/>
            <a:ext cx="5834743" cy="7768150"/>
          </a:xfrm>
        </p:spPr>
      </p:pic>
      <p:sp>
        <p:nvSpPr>
          <p:cNvPr id="6" name="Rectangle 5"/>
          <p:cNvSpPr/>
          <p:nvPr/>
        </p:nvSpPr>
        <p:spPr>
          <a:xfrm>
            <a:off x="0" y="4972595"/>
            <a:ext cx="5047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 you want to just go with the flow?</a:t>
            </a:r>
            <a:endParaRPr lang="en-US" sz="2400" dirty="0"/>
          </a:p>
        </p:txBody>
      </p:sp>
      <p:cxnSp>
        <p:nvCxnSpPr>
          <p:cNvPr id="7" name="Curved Connector 6"/>
          <p:cNvCxnSpPr/>
          <p:nvPr/>
        </p:nvCxnSpPr>
        <p:spPr>
          <a:xfrm rot="10800000" flipV="1">
            <a:off x="3190574" y="487680"/>
            <a:ext cx="3166682" cy="879566"/>
          </a:xfrm>
          <a:prstGeom prst="curvedConnector2">
            <a:avLst/>
          </a:prstGeom>
          <a:ln w="76200">
            <a:solidFill>
              <a:srgbClr val="4384E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9343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if you want something you never had do something you've never d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1966"/>
            <a:ext cx="121920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6886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354" y="1606040"/>
            <a:ext cx="3124200" cy="3764096"/>
          </a:xfrm>
        </p:spPr>
      </p:pic>
      <p:sp>
        <p:nvSpPr>
          <p:cNvPr id="3" name="TextBox 2"/>
          <p:cNvSpPr txBox="1"/>
          <p:nvPr/>
        </p:nvSpPr>
        <p:spPr>
          <a:xfrm>
            <a:off x="8836074" y="5370136"/>
            <a:ext cx="1810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Dick </a:t>
            </a:r>
            <a:r>
              <a:rPr lang="en-US" sz="2400" b="1" dirty="0" err="1"/>
              <a:t>Fosbury</a:t>
            </a:r>
            <a:endParaRPr lang="en-US" sz="2400" b="1" dirty="0"/>
          </a:p>
        </p:txBody>
      </p:sp>
      <p:pic>
        <p:nvPicPr>
          <p:cNvPr id="1028" name="Picture 4" descr="http://assets1.tribesports.com/system/guide_photos/images/000/002/300/large/20130712175925-Sports_dick_fosbury.jpg?13736483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474345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gms.cachefly.net/images/af52bade4705cc1a32ac1c699d82c47a/9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60" y="289536"/>
            <a:ext cx="4743450" cy="245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own Arrow 4"/>
          <p:cNvSpPr/>
          <p:nvPr/>
        </p:nvSpPr>
        <p:spPr>
          <a:xfrm>
            <a:off x="3884023" y="2978943"/>
            <a:ext cx="661851" cy="10182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0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Image result for gabi shull danc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4544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79788" y="5503653"/>
            <a:ext cx="243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Gabi Shull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5452388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gabi shull danc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18098" cy="749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52271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6592" y="2967335"/>
            <a:ext cx="9558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_________ </a:t>
            </a:r>
            <a:r>
              <a:rPr lang="en-US" sz="5400" b="1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 the New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________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7539" y="433932"/>
            <a:ext cx="608230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Email your homework to </a:t>
            </a:r>
          </a:p>
          <a:p>
            <a:pPr algn="ctr"/>
            <a:r>
              <a:rPr lang="en-US" sz="44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phkim@Stanford.edu</a:t>
            </a:r>
            <a:endParaRPr lang="en-US" sz="4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5" name="Curved Connector 4"/>
          <p:cNvCxnSpPr/>
          <p:nvPr/>
        </p:nvCxnSpPr>
        <p:spPr>
          <a:xfrm>
            <a:off x="2007929" y="3723110"/>
            <a:ext cx="1524000" cy="142820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>
            <a:endCxn id="11" idx="0"/>
          </p:cNvCxnSpPr>
          <p:nvPr/>
        </p:nvCxnSpPr>
        <p:spPr>
          <a:xfrm rot="16200000" flipH="1">
            <a:off x="7777444" y="4123604"/>
            <a:ext cx="2130278" cy="148358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531929" y="4966650"/>
            <a:ext cx="5051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Emerging Paradigm, Renewed Perspective, Practice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544267" y="5930537"/>
            <a:ext cx="4080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Traditional, Outdated Concept, Behavior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006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63395</TotalTime>
  <Words>939</Words>
  <Application>Microsoft Office PowerPoint</Application>
  <PresentationFormat>Widescreen</PresentationFormat>
  <Paragraphs>206</Paragraphs>
  <Slides>95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7" baseType="lpstr">
      <vt:lpstr>맑은 고딕</vt:lpstr>
      <vt:lpstr>SC STKaiti</vt:lpstr>
      <vt:lpstr>arial</vt:lpstr>
      <vt:lpstr>arial</vt:lpstr>
      <vt:lpstr>Arial Black</vt:lpstr>
      <vt:lpstr>Calibri</vt:lpstr>
      <vt:lpstr>Calibri Light</vt:lpstr>
      <vt:lpstr>Candara</vt:lpstr>
      <vt:lpstr>Century Gothic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world of work is changing rapidly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Share Knowledge on                 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Kim, Paul</dc:creator>
  <cp:lastModifiedBy>Paul Kim</cp:lastModifiedBy>
  <cp:revision>516</cp:revision>
  <cp:lastPrinted>2013-08-30T22:35:40Z</cp:lastPrinted>
  <dcterms:created xsi:type="dcterms:W3CDTF">2013-08-20T22:19:48Z</dcterms:created>
  <dcterms:modified xsi:type="dcterms:W3CDTF">2017-10-17T07:14:55Z</dcterms:modified>
</cp:coreProperties>
</file>