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12.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22.xml" ContentType="application/vnd.openxmlformats-officedocument.presentationml.tags+xml"/>
  <Override PartName="/ppt/notesSlides/notesSlide2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ags/tag23.xml" ContentType="application/vnd.openxmlformats-officedocument.presentationml.tags+xml"/>
  <Override PartName="/ppt/notesSlides/notesSlide2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ags/tag24.xml" ContentType="application/vnd.openxmlformats-officedocument.presentationml.tags+xml"/>
  <Override PartName="/ppt/notesSlides/notesSlide25.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ags/tag34.xml" ContentType="application/vnd.openxmlformats-officedocument.presentationml.tags+xml"/>
  <Override PartName="/ppt/notesSlides/notesSlide35.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44" r:id="rId2"/>
    <p:sldMasterId id="2147483756" r:id="rId3"/>
    <p:sldMasterId id="2147483768" r:id="rId4"/>
    <p:sldMasterId id="2147483780" r:id="rId5"/>
  </p:sldMasterIdLst>
  <p:notesMasterIdLst>
    <p:notesMasterId r:id="rId66"/>
  </p:notesMasterIdLst>
  <p:sldIdLst>
    <p:sldId id="256" r:id="rId6"/>
    <p:sldId id="390" r:id="rId7"/>
    <p:sldId id="391" r:id="rId8"/>
    <p:sldId id="392" r:id="rId9"/>
    <p:sldId id="393" r:id="rId10"/>
    <p:sldId id="346" r:id="rId11"/>
    <p:sldId id="347" r:id="rId12"/>
    <p:sldId id="348" r:id="rId13"/>
    <p:sldId id="383" r:id="rId14"/>
    <p:sldId id="384" r:id="rId15"/>
    <p:sldId id="385" r:id="rId16"/>
    <p:sldId id="395" r:id="rId17"/>
    <p:sldId id="387" r:id="rId18"/>
    <p:sldId id="388" r:id="rId19"/>
    <p:sldId id="340" r:id="rId20"/>
    <p:sldId id="343" r:id="rId21"/>
    <p:sldId id="342" r:id="rId22"/>
    <p:sldId id="344" r:id="rId23"/>
    <p:sldId id="363" r:id="rId24"/>
    <p:sldId id="367" r:id="rId25"/>
    <p:sldId id="372" r:id="rId26"/>
    <p:sldId id="365" r:id="rId27"/>
    <p:sldId id="396" r:id="rId28"/>
    <p:sldId id="374" r:id="rId29"/>
    <p:sldId id="364" r:id="rId30"/>
    <p:sldId id="345" r:id="rId31"/>
    <p:sldId id="379" r:id="rId32"/>
    <p:sldId id="378" r:id="rId33"/>
    <p:sldId id="381" r:id="rId34"/>
    <p:sldId id="373" r:id="rId35"/>
    <p:sldId id="339" r:id="rId36"/>
    <p:sldId id="285" r:id="rId37"/>
    <p:sldId id="370" r:id="rId38"/>
    <p:sldId id="286" r:id="rId39"/>
    <p:sldId id="287" r:id="rId40"/>
    <p:sldId id="351" r:id="rId41"/>
    <p:sldId id="350" r:id="rId42"/>
    <p:sldId id="352" r:id="rId43"/>
    <p:sldId id="354" r:id="rId44"/>
    <p:sldId id="353" r:id="rId45"/>
    <p:sldId id="355" r:id="rId46"/>
    <p:sldId id="312" r:id="rId47"/>
    <p:sldId id="359" r:id="rId48"/>
    <p:sldId id="313" r:id="rId49"/>
    <p:sldId id="358" r:id="rId50"/>
    <p:sldId id="291" r:id="rId51"/>
    <p:sldId id="314" r:id="rId52"/>
    <p:sldId id="341" r:id="rId53"/>
    <p:sldId id="368" r:id="rId54"/>
    <p:sldId id="356" r:id="rId55"/>
    <p:sldId id="357" r:id="rId56"/>
    <p:sldId id="369" r:id="rId57"/>
    <p:sldId id="292" r:id="rId58"/>
    <p:sldId id="360" r:id="rId59"/>
    <p:sldId id="315" r:id="rId60"/>
    <p:sldId id="293" r:id="rId61"/>
    <p:sldId id="361" r:id="rId62"/>
    <p:sldId id="362" r:id="rId63"/>
    <p:sldId id="307" r:id="rId64"/>
    <p:sldId id="302"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fessional development" id="{C39D5780-D9D7-4183-8C49-88BD60CDDB3D}">
          <p14:sldIdLst>
            <p14:sldId id="256"/>
            <p14:sldId id="390"/>
            <p14:sldId id="391"/>
            <p14:sldId id="392"/>
            <p14:sldId id="393"/>
            <p14:sldId id="346"/>
            <p14:sldId id="347"/>
            <p14:sldId id="348"/>
            <p14:sldId id="383"/>
            <p14:sldId id="384"/>
            <p14:sldId id="385"/>
            <p14:sldId id="395"/>
            <p14:sldId id="387"/>
            <p14:sldId id="388"/>
            <p14:sldId id="340"/>
            <p14:sldId id="343"/>
            <p14:sldId id="342"/>
            <p14:sldId id="344"/>
            <p14:sldId id="363"/>
            <p14:sldId id="367"/>
            <p14:sldId id="372"/>
            <p14:sldId id="365"/>
            <p14:sldId id="396"/>
            <p14:sldId id="374"/>
            <p14:sldId id="364"/>
            <p14:sldId id="345"/>
            <p14:sldId id="379"/>
            <p14:sldId id="378"/>
            <p14:sldId id="381"/>
            <p14:sldId id="373"/>
            <p14:sldId id="339"/>
            <p14:sldId id="285"/>
            <p14:sldId id="370"/>
            <p14:sldId id="286"/>
            <p14:sldId id="287"/>
            <p14:sldId id="351"/>
            <p14:sldId id="350"/>
            <p14:sldId id="352"/>
            <p14:sldId id="354"/>
            <p14:sldId id="353"/>
            <p14:sldId id="355"/>
            <p14:sldId id="312"/>
            <p14:sldId id="359"/>
            <p14:sldId id="313"/>
            <p14:sldId id="358"/>
            <p14:sldId id="291"/>
            <p14:sldId id="314"/>
            <p14:sldId id="341"/>
            <p14:sldId id="368"/>
            <p14:sldId id="356"/>
            <p14:sldId id="357"/>
            <p14:sldId id="369"/>
            <p14:sldId id="292"/>
            <p14:sldId id="360"/>
            <p14:sldId id="315"/>
            <p14:sldId id="293"/>
            <p14:sldId id="361"/>
            <p14:sldId id="362"/>
            <p14:sldId id="307"/>
            <p14:sldId id="3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SA" initials="Ni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76" autoAdjust="0"/>
    <p:restoredTop sz="80000" autoAdjust="0"/>
  </p:normalViewPr>
  <p:slideViewPr>
    <p:cSldViewPr snapToGrid="0">
      <p:cViewPr varScale="1">
        <p:scale>
          <a:sx n="62" d="100"/>
          <a:sy n="62" d="100"/>
        </p:scale>
        <p:origin x="102" y="318"/>
      </p:cViewPr>
      <p:guideLst>
        <p:guide orient="horz" pos="2160"/>
        <p:guide pos="3840"/>
      </p:guideLst>
    </p:cSldViewPr>
  </p:slideViewPr>
  <p:outlineViewPr>
    <p:cViewPr>
      <p:scale>
        <a:sx n="33" d="100"/>
        <a:sy n="33" d="100"/>
      </p:scale>
      <p:origin x="0" y="-14458"/>
    </p:cViewPr>
  </p:outlineViewPr>
  <p:notesTextViewPr>
    <p:cViewPr>
      <p:scale>
        <a:sx n="100" d="100"/>
        <a:sy n="100" d="100"/>
      </p:scale>
      <p:origin x="0" y="0"/>
    </p:cViewPr>
  </p:notesTextViewPr>
  <p:sorterViewPr>
    <p:cViewPr varScale="1">
      <p:scale>
        <a:sx n="100" d="100"/>
        <a:sy n="100" d="100"/>
      </p:scale>
      <p:origin x="0" y="-7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U\IST%20program\R\Research%20group-Bonk\Lee\Later\New%20data%20analysis%200626.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F:\IU\IST%20program\R\Research%20group-Bonk\SDL\First%20author\New\Writing\E-learn\Data%20analysis-first%20author%201-elear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MOOC Research Methods Employed</a:t>
            </a:r>
          </a:p>
        </c:rich>
      </c:tx>
      <c:overlay val="0"/>
      <c:spPr>
        <a:noFill/>
        <a:ln>
          <a:noFill/>
        </a:ln>
        <a:effectLst/>
      </c:sp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methods'!$D$2:$D$4</c:f>
              <c:strCache>
                <c:ptCount val="3"/>
                <c:pt idx="0">
                  <c:v>Qualitative </c:v>
                </c:pt>
                <c:pt idx="1">
                  <c:v>Mixed methods</c:v>
                </c:pt>
                <c:pt idx="2">
                  <c:v>Quantiative</c:v>
                </c:pt>
              </c:strCache>
            </c:strRef>
          </c:cat>
          <c:val>
            <c:numRef>
              <c:f>'Research methods'!$E$2:$E$4</c:f>
              <c:numCache>
                <c:formatCode>General</c:formatCode>
                <c:ptCount val="3"/>
                <c:pt idx="0">
                  <c:v>27</c:v>
                </c:pt>
                <c:pt idx="1">
                  <c:v>52</c:v>
                </c:pt>
                <c:pt idx="2">
                  <c:v>67</c:v>
                </c:pt>
              </c:numCache>
            </c:numRef>
          </c:val>
          <c:extLst>
            <c:ext xmlns:c16="http://schemas.microsoft.com/office/drawing/2014/chart" uri="{C3380CC4-5D6E-409C-BE32-E72D297353CC}">
              <c16:uniqueId val="{00000000-8484-456F-91A3-0E9434351442}"/>
            </c:ext>
          </c:extLst>
        </c:ser>
        <c:dLbls>
          <c:showLegendKey val="0"/>
          <c:showVal val="0"/>
          <c:showCatName val="0"/>
          <c:showSerName val="0"/>
          <c:showPercent val="0"/>
          <c:showBubbleSize val="0"/>
        </c:dLbls>
        <c:gapWidth val="219"/>
        <c:overlap val="-27"/>
        <c:axId val="-1437388896"/>
        <c:axId val="-1437388352"/>
      </c:barChart>
      <c:catAx>
        <c:axId val="-14373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37388352"/>
        <c:crosses val="autoZero"/>
        <c:auto val="1"/>
        <c:lblAlgn val="ctr"/>
        <c:lblOffset val="100"/>
        <c:noMultiLvlLbl val="0"/>
      </c:catAx>
      <c:valAx>
        <c:axId val="-143738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4373888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baseline="0" dirty="0">
                <a:effectLst/>
                <a:latin typeface="Tahoma" panose="020B0604030504040204" pitchFamily="34" charset="0"/>
                <a:ea typeface="Tahoma" panose="020B0604030504040204" pitchFamily="34" charset="0"/>
                <a:cs typeface="Tahoma" panose="020B0604030504040204" pitchFamily="34" charset="0"/>
              </a:rPr>
              <a:t>Instructor-learner interaction encouraged in your MOOC (out of 136)</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'Q13'!$H$9:$H$15</c:f>
              <c:strCache>
                <c:ptCount val="7"/>
                <c:pt idx="0">
                  <c:v>Phone call/message</c:v>
                </c:pt>
                <c:pt idx="1">
                  <c:v>Virtual meeting</c:v>
                </c:pt>
                <c:pt idx="2">
                  <c:v>Not applicable</c:v>
                </c:pt>
                <c:pt idx="3">
                  <c:v>Personal email</c:v>
                </c:pt>
                <c:pt idx="4">
                  <c:v>Social media connections (e.g., Facebook, Twitter)</c:v>
                </c:pt>
                <c:pt idx="5">
                  <c:v>Platform message</c:v>
                </c:pt>
                <c:pt idx="6">
                  <c:v>Online discussion forum</c:v>
                </c:pt>
              </c:strCache>
            </c:strRef>
          </c:cat>
          <c:val>
            <c:numRef>
              <c:f>'Q13'!$I$9:$I$15</c:f>
              <c:numCache>
                <c:formatCode>0</c:formatCode>
                <c:ptCount val="7"/>
                <c:pt idx="0">
                  <c:v>0</c:v>
                </c:pt>
                <c:pt idx="1">
                  <c:v>14</c:v>
                </c:pt>
                <c:pt idx="2">
                  <c:v>16</c:v>
                </c:pt>
                <c:pt idx="3">
                  <c:v>27</c:v>
                </c:pt>
                <c:pt idx="4">
                  <c:v>29</c:v>
                </c:pt>
                <c:pt idx="5">
                  <c:v>35</c:v>
                </c:pt>
                <c:pt idx="6">
                  <c:v>111</c:v>
                </c:pt>
              </c:numCache>
            </c:numRef>
          </c:val>
          <c:extLst>
            <c:ext xmlns:c16="http://schemas.microsoft.com/office/drawing/2014/chart" uri="{C3380CC4-5D6E-409C-BE32-E72D297353CC}">
              <c16:uniqueId val="{00000000-A66C-4057-9DD7-D766A5F3EF38}"/>
            </c:ext>
          </c:extLst>
        </c:ser>
        <c:dLbls>
          <c:showLegendKey val="0"/>
          <c:showVal val="0"/>
          <c:showCatName val="0"/>
          <c:showSerName val="0"/>
          <c:showPercent val="0"/>
          <c:showBubbleSize val="0"/>
        </c:dLbls>
        <c:gapWidth val="182"/>
        <c:axId val="-1439636576"/>
        <c:axId val="-1439639840"/>
      </c:barChart>
      <c:catAx>
        <c:axId val="-143963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9840"/>
        <c:crosses val="autoZero"/>
        <c:auto val="1"/>
        <c:lblAlgn val="ctr"/>
        <c:lblOffset val="100"/>
        <c:noMultiLvlLbl val="0"/>
      </c:catAx>
      <c:valAx>
        <c:axId val="-1439639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9636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a:latin typeface="Tahoma" panose="020B0604030504040204" pitchFamily="34" charset="0"/>
                <a:ea typeface="Tahoma" panose="020B0604030504040204" pitchFamily="34" charset="0"/>
                <a:cs typeface="Tahoma" panose="020B0604030504040204" pitchFamily="34" charset="0"/>
              </a:rPr>
              <a:t>Ways</a:t>
            </a:r>
            <a:r>
              <a:rPr lang="en-US" sz="2000" b="1" baseline="0">
                <a:latin typeface="Tahoma" panose="020B0604030504040204" pitchFamily="34" charset="0"/>
                <a:ea typeface="Tahoma" panose="020B0604030504040204" pitchFamily="34" charset="0"/>
                <a:cs typeface="Tahoma" panose="020B0604030504040204" pitchFamily="34" charset="0"/>
              </a:rPr>
              <a:t> to monitor learners' learning</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'Q15'!$H$13:$H$20</c:f>
              <c:strCache>
                <c:ptCount val="8"/>
                <c:pt idx="0">
                  <c:v>Personal tracking from instructor</c:v>
                </c:pt>
                <c:pt idx="1">
                  <c:v>Personal tracking from tutors, moderators, and teaching assistants</c:v>
                </c:pt>
                <c:pt idx="2">
                  <c:v>Peer or group member reports</c:v>
                </c:pt>
                <c:pt idx="3">
                  <c:v>Not applicable (learner progress is not monitored or tracked in this MOOC)</c:v>
                </c:pt>
                <c:pt idx="4">
                  <c:v>Moderator, tutor, or teaching assistants feedback</c:v>
                </c:pt>
                <c:pt idx="5">
                  <c:v>Self-monitoring and self-evaluation</c:v>
                </c:pt>
                <c:pt idx="6">
                  <c:v>Weekly or daily reports offered by learning analytics</c:v>
                </c:pt>
                <c:pt idx="7">
                  <c:v>Modular or unit based progress</c:v>
                </c:pt>
              </c:strCache>
            </c:strRef>
          </c:cat>
          <c:val>
            <c:numRef>
              <c:f>'Q15'!$I$13:$I$20</c:f>
              <c:numCache>
                <c:formatCode>0</c:formatCode>
                <c:ptCount val="8"/>
                <c:pt idx="0">
                  <c:v>4</c:v>
                </c:pt>
                <c:pt idx="1">
                  <c:v>12</c:v>
                </c:pt>
                <c:pt idx="2">
                  <c:v>18</c:v>
                </c:pt>
                <c:pt idx="3">
                  <c:v>21</c:v>
                </c:pt>
                <c:pt idx="4">
                  <c:v>24</c:v>
                </c:pt>
                <c:pt idx="5">
                  <c:v>46</c:v>
                </c:pt>
                <c:pt idx="6">
                  <c:v>48</c:v>
                </c:pt>
                <c:pt idx="7">
                  <c:v>50</c:v>
                </c:pt>
              </c:numCache>
            </c:numRef>
          </c:val>
          <c:extLst>
            <c:ext xmlns:c16="http://schemas.microsoft.com/office/drawing/2014/chart" uri="{C3380CC4-5D6E-409C-BE32-E72D297353CC}">
              <c16:uniqueId val="{00000000-528A-4AC3-9442-E4103E60E78F}"/>
            </c:ext>
          </c:extLst>
        </c:ser>
        <c:dLbls>
          <c:showLegendKey val="0"/>
          <c:showVal val="0"/>
          <c:showCatName val="0"/>
          <c:showSerName val="0"/>
          <c:showPercent val="0"/>
          <c:showBubbleSize val="0"/>
        </c:dLbls>
        <c:gapWidth val="182"/>
        <c:axId val="-1439634400"/>
        <c:axId val="-1439633856"/>
      </c:barChart>
      <c:catAx>
        <c:axId val="-1439634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3856"/>
        <c:crosses val="autoZero"/>
        <c:auto val="1"/>
        <c:lblAlgn val="ctr"/>
        <c:lblOffset val="100"/>
        <c:noMultiLvlLbl val="0"/>
      </c:catAx>
      <c:valAx>
        <c:axId val="-143963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963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Ways that learners get feedback</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'Q16'!$H$12:$H$18</c:f>
              <c:strCache>
                <c:ptCount val="7"/>
                <c:pt idx="0">
                  <c:v>Outside expert feedback</c:v>
                </c:pt>
                <c:pt idx="1">
                  <c:v>Self-feedback</c:v>
                </c:pt>
                <c:pt idx="2">
                  <c:v>Instructor feedback</c:v>
                </c:pt>
                <c:pt idx="3">
                  <c:v>Task or assignment rubrics</c:v>
                </c:pt>
                <c:pt idx="4">
                  <c:v>Moderator, tutor, or teaching assistant feedback</c:v>
                </c:pt>
                <c:pt idx="5">
                  <c:v>System or computer feedback</c:v>
                </c:pt>
                <c:pt idx="6">
                  <c:v>Peer feedback</c:v>
                </c:pt>
              </c:strCache>
            </c:strRef>
          </c:cat>
          <c:val>
            <c:numRef>
              <c:f>'Q16'!$I$12:$I$18</c:f>
              <c:numCache>
                <c:formatCode>0</c:formatCode>
                <c:ptCount val="7"/>
                <c:pt idx="0">
                  <c:v>6</c:v>
                </c:pt>
                <c:pt idx="1">
                  <c:v>35</c:v>
                </c:pt>
                <c:pt idx="2">
                  <c:v>40</c:v>
                </c:pt>
                <c:pt idx="3">
                  <c:v>46</c:v>
                </c:pt>
                <c:pt idx="4">
                  <c:v>53</c:v>
                </c:pt>
                <c:pt idx="5">
                  <c:v>73</c:v>
                </c:pt>
                <c:pt idx="6">
                  <c:v>84</c:v>
                </c:pt>
              </c:numCache>
            </c:numRef>
          </c:val>
          <c:extLst>
            <c:ext xmlns:c16="http://schemas.microsoft.com/office/drawing/2014/chart" uri="{C3380CC4-5D6E-409C-BE32-E72D297353CC}">
              <c16:uniqueId val="{00000000-6C1B-4C09-8E94-7A23874FCE96}"/>
            </c:ext>
          </c:extLst>
        </c:ser>
        <c:dLbls>
          <c:showLegendKey val="0"/>
          <c:showVal val="0"/>
          <c:showCatName val="0"/>
          <c:showSerName val="0"/>
          <c:showPercent val="0"/>
          <c:showBubbleSize val="0"/>
        </c:dLbls>
        <c:gapWidth val="182"/>
        <c:axId val="-1439638752"/>
        <c:axId val="-1439638208"/>
      </c:barChart>
      <c:catAx>
        <c:axId val="-143963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439638208"/>
        <c:crosses val="autoZero"/>
        <c:auto val="1"/>
        <c:lblAlgn val="ctr"/>
        <c:lblOffset val="100"/>
        <c:noMultiLvlLbl val="0"/>
      </c:catAx>
      <c:valAx>
        <c:axId val="-14396382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963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r>
              <a:rPr lang="en-US" sz="2400" b="1" dirty="0">
                <a:latin typeface="Tahoma" panose="020B0604030504040204" pitchFamily="34" charset="0"/>
                <a:ea typeface="Tahoma" panose="020B0604030504040204" pitchFamily="34" charset="0"/>
                <a:cs typeface="Tahoma" panose="020B0604030504040204" pitchFamily="34" charset="0"/>
              </a:rPr>
              <a:t>Learner-Content</a:t>
            </a:r>
            <a:r>
              <a:rPr lang="en-US" sz="2400" b="1" baseline="0" dirty="0">
                <a:latin typeface="Tahoma" panose="020B0604030504040204" pitchFamily="34" charset="0"/>
                <a:ea typeface="Tahoma" panose="020B0604030504040204" pitchFamily="34" charset="0"/>
                <a:cs typeface="Tahoma" panose="020B0604030504040204" pitchFamily="34" charset="0"/>
              </a:rPr>
              <a:t> Interaction in MOOCs </a:t>
            </a:r>
            <a:r>
              <a:rPr lang="en-US" sz="2400" b="1" i="0" baseline="0" dirty="0">
                <a:effectLst/>
                <a:latin typeface="Tahoma" panose="020B0604030504040204" pitchFamily="34" charset="0"/>
                <a:ea typeface="Tahoma" panose="020B0604030504040204" pitchFamily="34" charset="0"/>
                <a:cs typeface="Tahoma" panose="020B0604030504040204" pitchFamily="34" charset="0"/>
              </a:rPr>
              <a:t>(out of 136)</a:t>
            </a:r>
            <a:endParaRPr lang="en-US" sz="2400" b="1" dirty="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spc="0" baseline="0">
              <a:solidFill>
                <a:prstClr val="black">
                  <a:lumMod val="65000"/>
                  <a:lumOff val="35000"/>
                </a:prst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'Q11'!$H$24:$H$44</c:f>
              <c:strCache>
                <c:ptCount val="21"/>
                <c:pt idx="0">
                  <c:v>Virtual conferences and summits</c:v>
                </c:pt>
                <c:pt idx="1">
                  <c:v>Wiki-style documents</c:v>
                </c:pt>
                <c:pt idx="2">
                  <c:v>Instructor blogs</c:v>
                </c:pt>
                <c:pt idx="3">
                  <c:v>Learner blogs</c:v>
                </c:pt>
                <c:pt idx="4">
                  <c:v>Podcasts</c:v>
                </c:pt>
                <c:pt idx="5">
                  <c:v>Jobs aids and study guides</c:v>
                </c:pt>
                <c:pt idx="6">
                  <c:v>Mobile applications</c:v>
                </c:pt>
                <c:pt idx="7">
                  <c:v>Simulations and games</c:v>
                </c:pt>
                <c:pt idx="8">
                  <c:v>Social media (e.g., Facebook, Instagram, Snapchat, Twitter, Pinterest, etc.)</c:v>
                </c:pt>
                <c:pt idx="9">
                  <c:v>Popular media (e.g., news stories and videos)</c:v>
                </c:pt>
                <c:pt idx="10">
                  <c:v>Video examples (e.g., TED talks, YouTube, etc.)</c:v>
                </c:pt>
                <c:pt idx="11">
                  <c:v>Animations and other types of animated or interactive contents</c:v>
                </c:pt>
                <c:pt idx="12">
                  <c:v>Visuals (e.g., concept maps, diagrams, flowcharts, timelines, etc.)</c:v>
                </c:pt>
                <c:pt idx="13">
                  <c:v>Instructor lecture notes</c:v>
                </c:pt>
                <c:pt idx="14">
                  <c:v>PowerPoint and other presentation slides</c:v>
                </c:pt>
                <c:pt idx="15">
                  <c:v>Interactive assessments</c:v>
                </c:pt>
                <c:pt idx="16">
                  <c:v>Expert interviews</c:v>
                </c:pt>
                <c:pt idx="17">
                  <c:v>Practice quizzes and exams</c:v>
                </c:pt>
                <c:pt idx="18">
                  <c:v>Readings (including textbooks, literature, and scientific and technical reports)</c:v>
                </c:pt>
                <c:pt idx="19">
                  <c:v>Video lectures and tutorials</c:v>
                </c:pt>
                <c:pt idx="20">
                  <c:v>Discussion forums or threads</c:v>
                </c:pt>
              </c:strCache>
            </c:strRef>
          </c:cat>
          <c:val>
            <c:numRef>
              <c:f>'Q11'!$I$24:$I$44</c:f>
              <c:numCache>
                <c:formatCode>0</c:formatCode>
                <c:ptCount val="21"/>
                <c:pt idx="0">
                  <c:v>7</c:v>
                </c:pt>
                <c:pt idx="1">
                  <c:v>8</c:v>
                </c:pt>
                <c:pt idx="2">
                  <c:v>10</c:v>
                </c:pt>
                <c:pt idx="3">
                  <c:v>10</c:v>
                </c:pt>
                <c:pt idx="4">
                  <c:v>13</c:v>
                </c:pt>
                <c:pt idx="5">
                  <c:v>13</c:v>
                </c:pt>
                <c:pt idx="6">
                  <c:v>14</c:v>
                </c:pt>
                <c:pt idx="7">
                  <c:v>14</c:v>
                </c:pt>
                <c:pt idx="8">
                  <c:v>23</c:v>
                </c:pt>
                <c:pt idx="9">
                  <c:v>33</c:v>
                </c:pt>
                <c:pt idx="10">
                  <c:v>44</c:v>
                </c:pt>
                <c:pt idx="11">
                  <c:v>46</c:v>
                </c:pt>
                <c:pt idx="12">
                  <c:v>49</c:v>
                </c:pt>
                <c:pt idx="13">
                  <c:v>54</c:v>
                </c:pt>
                <c:pt idx="14">
                  <c:v>56</c:v>
                </c:pt>
                <c:pt idx="15">
                  <c:v>61</c:v>
                </c:pt>
                <c:pt idx="16">
                  <c:v>74</c:v>
                </c:pt>
                <c:pt idx="17">
                  <c:v>75</c:v>
                </c:pt>
                <c:pt idx="18">
                  <c:v>100</c:v>
                </c:pt>
                <c:pt idx="19">
                  <c:v>106</c:v>
                </c:pt>
                <c:pt idx="20">
                  <c:v>123</c:v>
                </c:pt>
              </c:numCache>
            </c:numRef>
          </c:val>
          <c:extLst>
            <c:ext xmlns:c16="http://schemas.microsoft.com/office/drawing/2014/chart" uri="{C3380CC4-5D6E-409C-BE32-E72D297353CC}">
              <c16:uniqueId val="{00000000-4AEC-4BEA-825F-E88B90B72DCE}"/>
            </c:ext>
          </c:extLst>
        </c:ser>
        <c:dLbls>
          <c:showLegendKey val="0"/>
          <c:showVal val="0"/>
          <c:showCatName val="0"/>
          <c:showSerName val="0"/>
          <c:showPercent val="0"/>
          <c:showBubbleSize val="0"/>
        </c:dLbls>
        <c:gapWidth val="182"/>
        <c:axId val="-1439637120"/>
        <c:axId val="-1311848304"/>
      </c:barChart>
      <c:catAx>
        <c:axId val="-1439637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1848304"/>
        <c:crosses val="autoZero"/>
        <c:auto val="1"/>
        <c:lblAlgn val="ctr"/>
        <c:lblOffset val="100"/>
        <c:noMultiLvlLbl val="0"/>
      </c:catAx>
      <c:valAx>
        <c:axId val="-1311848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9637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Number of Data Collection Methods Employed in MOOC Research</a:t>
            </a:r>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9E-4A23-AEEC-1F895C1435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9E-4A23-AEEC-1F895C14350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9E-4A23-AEEC-1F895C14350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9E-4A23-AEEC-1F895C143506}"/>
              </c:ext>
            </c:extLst>
          </c:dPt>
          <c:dLbls>
            <c:dLbl>
              <c:idx val="0"/>
              <c:layout>
                <c:manualLayout>
                  <c:x val="2.3453878550101399E-2"/>
                  <c:y val="-1.03545317229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9E-4A23-AEEC-1F895C143506}"/>
                </c:ext>
              </c:extLst>
            </c:dLbl>
            <c:dLbl>
              <c:idx val="1"/>
              <c:layout>
                <c:manualLayout>
                  <c:x val="-0.13453313123906799"/>
                  <c:y val="-7.1739979439112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9E-4A23-AEEC-1F895C143506}"/>
                </c:ext>
              </c:extLst>
            </c:dLbl>
            <c:dLbl>
              <c:idx val="2"/>
              <c:layout>
                <c:manualLayout>
                  <c:x val="-7.1055833100778995E-2"/>
                  <c:y val="1.54390438613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9E-4A23-AEEC-1F895C143506}"/>
                </c:ext>
              </c:extLst>
            </c:dLbl>
            <c:dLbl>
              <c:idx val="3"/>
              <c:layout>
                <c:manualLayout>
                  <c:x val="-5.4956690177452597E-2"/>
                  <c:y val="2.9807543203707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9E-4A23-AEEC-1F895C143506}"/>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 collection-Reorg'!$F$8:$F$11</c:f>
              <c:strCache>
                <c:ptCount val="4"/>
                <c:pt idx="0">
                  <c:v>1</c:v>
                </c:pt>
                <c:pt idx="1">
                  <c:v>2</c:v>
                </c:pt>
                <c:pt idx="2">
                  <c:v>3</c:v>
                </c:pt>
                <c:pt idx="3">
                  <c:v>more than 3</c:v>
                </c:pt>
              </c:strCache>
            </c:strRef>
          </c:cat>
          <c:val>
            <c:numRef>
              <c:f>'Data collection-Reorg'!$G$8:$G$11</c:f>
              <c:numCache>
                <c:formatCode>0.00%</c:formatCode>
                <c:ptCount val="4"/>
                <c:pt idx="0">
                  <c:v>0.43835616438356201</c:v>
                </c:pt>
                <c:pt idx="1">
                  <c:v>0.31506849315068503</c:v>
                </c:pt>
                <c:pt idx="2">
                  <c:v>0.164383561643836</c:v>
                </c:pt>
                <c:pt idx="3">
                  <c:v>8.2191780821917804E-2</c:v>
                </c:pt>
              </c:numCache>
            </c:numRef>
          </c:val>
          <c:extLst>
            <c:ext xmlns:c16="http://schemas.microsoft.com/office/drawing/2014/chart" uri="{C3380CC4-5D6E-409C-BE32-E72D297353CC}">
              <c16:uniqueId val="{00000008-979E-4A23-AEEC-1F895C14350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dirty="0">
                <a:latin typeface="Tahoma" panose="020B0604030504040204" pitchFamily="34" charset="0"/>
                <a:ea typeface="Tahoma" panose="020B0604030504040204" pitchFamily="34" charset="0"/>
                <a:cs typeface="Tahoma" panose="020B0604030504040204" pitchFamily="34" charset="0"/>
              </a:rPr>
              <a:t>Research</a:t>
            </a:r>
            <a:r>
              <a:rPr lang="en-US" sz="1800" baseline="0" dirty="0">
                <a:latin typeface="Tahoma" panose="020B0604030504040204" pitchFamily="34" charset="0"/>
                <a:ea typeface="Tahoma" panose="020B0604030504040204" pitchFamily="34" charset="0"/>
                <a:cs typeface="Tahoma" panose="020B0604030504040204" pitchFamily="34" charset="0"/>
              </a:rPr>
              <a:t> focuses of empirical MOOCs studies</a:t>
            </a:r>
            <a:endParaRPr lang="en-US" sz="1800"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itle>
    <c:autoTitleDeleted val="0"/>
    <c:plotArea>
      <c:layout>
        <c:manualLayout>
          <c:layoutTarget val="inner"/>
          <c:xMode val="edge"/>
          <c:yMode val="edge"/>
          <c:x val="0.28478471675680495"/>
          <c:y val="9.4804884803459846E-2"/>
          <c:w val="0.69716460850317841"/>
          <c:h val="0.84589856360565407"/>
        </c:manualLayout>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Focus!$B$13:$B$17</c:f>
              <c:strCache>
                <c:ptCount val="5"/>
                <c:pt idx="0">
                  <c:v>Instructor-focused</c:v>
                </c:pt>
                <c:pt idx="1">
                  <c:v>Others</c:v>
                </c:pt>
                <c:pt idx="2">
                  <c:v>Context and impact</c:v>
                </c:pt>
                <c:pt idx="3">
                  <c:v>Design-focused</c:v>
                </c:pt>
                <c:pt idx="4">
                  <c:v>Student-focused</c:v>
                </c:pt>
              </c:strCache>
            </c:strRef>
          </c:cat>
          <c:val>
            <c:numRef>
              <c:f>Focus!$C$13:$C$17</c:f>
              <c:numCache>
                <c:formatCode>General</c:formatCode>
                <c:ptCount val="5"/>
                <c:pt idx="0">
                  <c:v>5</c:v>
                </c:pt>
                <c:pt idx="1">
                  <c:v>7</c:v>
                </c:pt>
                <c:pt idx="2">
                  <c:v>20</c:v>
                </c:pt>
                <c:pt idx="3">
                  <c:v>48</c:v>
                </c:pt>
                <c:pt idx="4">
                  <c:v>74</c:v>
                </c:pt>
              </c:numCache>
            </c:numRef>
          </c:val>
          <c:extLst>
            <c:ext xmlns:c16="http://schemas.microsoft.com/office/drawing/2014/chart" uri="{C3380CC4-5D6E-409C-BE32-E72D297353CC}">
              <c16:uniqueId val="{00000000-94AB-4B4B-944D-BD51A3DDEEAC}"/>
            </c:ext>
          </c:extLst>
        </c:ser>
        <c:dLbls>
          <c:showLegendKey val="0"/>
          <c:showVal val="0"/>
          <c:showCatName val="0"/>
          <c:showSerName val="0"/>
          <c:showPercent val="0"/>
          <c:showBubbleSize val="0"/>
        </c:dLbls>
        <c:gapWidth val="182"/>
        <c:axId val="-1315628144"/>
        <c:axId val="-1315629776"/>
      </c:barChart>
      <c:catAx>
        <c:axId val="-131562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29776"/>
        <c:crosses val="autoZero"/>
        <c:auto val="1"/>
        <c:lblAlgn val="ctr"/>
        <c:lblOffset val="100"/>
        <c:noMultiLvlLbl val="0"/>
      </c:catAx>
      <c:valAx>
        <c:axId val="-1315629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56281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a:latin typeface="Tahoma" panose="020B0604030504040204" pitchFamily="34" charset="0"/>
                <a:ea typeface="Tahoma" panose="020B0604030504040204" pitchFamily="34" charset="0"/>
                <a:cs typeface="Tahoma" panose="020B0604030504040204" pitchFamily="34" charset="0"/>
              </a:rPr>
              <a:t>The Number of MOOCs the Instructor has Designed</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'Q3'!$B$17:$B$20</c:f>
              <c:strCache>
                <c:ptCount val="4"/>
                <c:pt idx="0">
                  <c:v>1</c:v>
                </c:pt>
                <c:pt idx="1">
                  <c:v>2</c:v>
                </c:pt>
                <c:pt idx="2">
                  <c:v>3</c:v>
                </c:pt>
                <c:pt idx="3">
                  <c:v>4 or more</c:v>
                </c:pt>
              </c:strCache>
            </c:strRef>
          </c:cat>
          <c:val>
            <c:numRef>
              <c:f>'Q3'!$C$17:$C$20</c:f>
              <c:numCache>
                <c:formatCode>0</c:formatCode>
                <c:ptCount val="4"/>
                <c:pt idx="0">
                  <c:v>83</c:v>
                </c:pt>
                <c:pt idx="1">
                  <c:v>25</c:v>
                </c:pt>
                <c:pt idx="2">
                  <c:v>20</c:v>
                </c:pt>
                <c:pt idx="3">
                  <c:v>15</c:v>
                </c:pt>
              </c:numCache>
            </c:numRef>
          </c:val>
          <c:extLst>
            <c:ext xmlns:c16="http://schemas.microsoft.com/office/drawing/2014/chart" uri="{C3380CC4-5D6E-409C-BE32-E72D297353CC}">
              <c16:uniqueId val="{00000000-F111-44AB-8BE9-563594CFD000}"/>
            </c:ext>
          </c:extLst>
        </c:ser>
        <c:dLbls>
          <c:showLegendKey val="0"/>
          <c:showVal val="0"/>
          <c:showCatName val="0"/>
          <c:showSerName val="0"/>
          <c:showPercent val="0"/>
          <c:showBubbleSize val="0"/>
        </c:dLbls>
        <c:gapWidth val="219"/>
        <c:overlap val="-27"/>
        <c:axId val="-1315642288"/>
        <c:axId val="-1315639024"/>
      </c:barChart>
      <c:catAx>
        <c:axId val="-131564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9024"/>
        <c:crosses val="autoZero"/>
        <c:auto val="1"/>
        <c:lblAlgn val="ctr"/>
        <c:lblOffset val="100"/>
        <c:noMultiLvlLbl val="0"/>
      </c:catAx>
      <c:valAx>
        <c:axId val="-131563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4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400" b="1">
                <a:latin typeface="Tahoma" panose="020B0604030504040204" pitchFamily="34" charset="0"/>
                <a:ea typeface="Tahoma" panose="020B0604030504040204" pitchFamily="34" charset="0"/>
                <a:cs typeface="Tahoma" panose="020B0604030504040204" pitchFamily="34" charset="0"/>
              </a:rPr>
              <a:t>MOOC Delivery</a:t>
            </a:r>
            <a:r>
              <a:rPr lang="en-US" sz="2400" b="1" baseline="0">
                <a:latin typeface="Tahoma" panose="020B0604030504040204" pitchFamily="34" charset="0"/>
                <a:ea typeface="Tahoma" panose="020B0604030504040204" pitchFamily="34" charset="0"/>
                <a:cs typeface="Tahoma" panose="020B0604030504040204" pitchFamily="34" charset="0"/>
              </a:rPr>
              <a:t> Format</a:t>
            </a:r>
            <a:endParaRPr lang="en-US" sz="24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'Q6'!$B$18:$B$23</c:f>
              <c:strCache>
                <c:ptCount val="6"/>
                <c:pt idx="0">
                  <c:v>Hybrid or blended type of MOOC</c:v>
                </c:pt>
                <c:pt idx="1">
                  <c:v>Other</c:v>
                </c:pt>
                <c:pt idx="2">
                  <c:v>Primarily learner/participant driven (i.e., cMOOC)</c:v>
                </c:pt>
                <c:pt idx="3">
                  <c:v>Self-paced</c:v>
                </c:pt>
                <c:pt idx="4">
                  <c:v>Instructor led with no additional teaching support</c:v>
                </c:pt>
                <c:pt idx="5">
                  <c:v>Instructor led with teaching assistants, moderators, and/or tutor support</c:v>
                </c:pt>
              </c:strCache>
            </c:strRef>
          </c:cat>
          <c:val>
            <c:numRef>
              <c:f>'Q6'!$C$18:$C$23</c:f>
              <c:numCache>
                <c:formatCode>0</c:formatCode>
                <c:ptCount val="6"/>
                <c:pt idx="0">
                  <c:v>5</c:v>
                </c:pt>
                <c:pt idx="1">
                  <c:v>10</c:v>
                </c:pt>
                <c:pt idx="2">
                  <c:v>23</c:v>
                </c:pt>
                <c:pt idx="3">
                  <c:v>23</c:v>
                </c:pt>
                <c:pt idx="4">
                  <c:v>32</c:v>
                </c:pt>
                <c:pt idx="5">
                  <c:v>50</c:v>
                </c:pt>
              </c:numCache>
            </c:numRef>
          </c:val>
          <c:extLst>
            <c:ext xmlns:c16="http://schemas.microsoft.com/office/drawing/2014/chart" uri="{C3380CC4-5D6E-409C-BE32-E72D297353CC}">
              <c16:uniqueId val="{00000000-3E78-41C5-9A24-73D072A71E4C}"/>
            </c:ext>
          </c:extLst>
        </c:ser>
        <c:dLbls>
          <c:showLegendKey val="0"/>
          <c:showVal val="0"/>
          <c:showCatName val="0"/>
          <c:showSerName val="0"/>
          <c:showPercent val="0"/>
          <c:showBubbleSize val="0"/>
        </c:dLbls>
        <c:gapWidth val="182"/>
        <c:axId val="-1315635760"/>
        <c:axId val="-1315627056"/>
      </c:barChart>
      <c:catAx>
        <c:axId val="-131563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27056"/>
        <c:crosses val="autoZero"/>
        <c:auto val="1"/>
        <c:lblAlgn val="ctr"/>
        <c:lblOffset val="100"/>
        <c:noMultiLvlLbl val="0"/>
      </c:catAx>
      <c:valAx>
        <c:axId val="-1315627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5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800" b="1" i="0" baseline="0">
                <a:effectLst/>
                <a:latin typeface="Tahoma" panose="020B0604030504040204" pitchFamily="34" charset="0"/>
                <a:ea typeface="Tahoma" panose="020B0604030504040204" pitchFamily="34" charset="0"/>
                <a:cs typeface="Tahoma" panose="020B0604030504040204" pitchFamily="34" charset="0"/>
              </a:rPr>
              <a:t>I Have Many Prior Experiences Related to Designing Full Online or Blended Courses Prior to Designing the MOOC</a:t>
            </a:r>
            <a:endParaRPr lang="en-US" sz="1800" b="1">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'Q7-1'!$D$17:$D$21</c:f>
              <c:strCache>
                <c:ptCount val="5"/>
                <c:pt idx="0">
                  <c:v>Strongly disagree</c:v>
                </c:pt>
                <c:pt idx="1">
                  <c:v>Disagree</c:v>
                </c:pt>
                <c:pt idx="2">
                  <c:v>Neutral</c:v>
                </c:pt>
                <c:pt idx="3">
                  <c:v>Agree</c:v>
                </c:pt>
                <c:pt idx="4">
                  <c:v>Strongly agree</c:v>
                </c:pt>
              </c:strCache>
            </c:strRef>
          </c:cat>
          <c:val>
            <c:numRef>
              <c:f>'Q7-1'!$E$17:$E$21</c:f>
              <c:numCache>
                <c:formatCode>General</c:formatCode>
                <c:ptCount val="5"/>
                <c:pt idx="0">
                  <c:v>46</c:v>
                </c:pt>
                <c:pt idx="1">
                  <c:v>39</c:v>
                </c:pt>
                <c:pt idx="2">
                  <c:v>12</c:v>
                </c:pt>
                <c:pt idx="3">
                  <c:v>20</c:v>
                </c:pt>
                <c:pt idx="4">
                  <c:v>22</c:v>
                </c:pt>
              </c:numCache>
            </c:numRef>
          </c:val>
          <c:extLst>
            <c:ext xmlns:c16="http://schemas.microsoft.com/office/drawing/2014/chart" uri="{C3380CC4-5D6E-409C-BE32-E72D297353CC}">
              <c16:uniqueId val="{00000000-C4C7-4553-A83B-CDD7696EC6C0}"/>
            </c:ext>
          </c:extLst>
        </c:ser>
        <c:dLbls>
          <c:showLegendKey val="0"/>
          <c:showVal val="0"/>
          <c:showCatName val="0"/>
          <c:showSerName val="0"/>
          <c:showPercent val="0"/>
          <c:showBubbleSize val="0"/>
        </c:dLbls>
        <c:gapWidth val="219"/>
        <c:overlap val="-27"/>
        <c:axId val="-1315629232"/>
        <c:axId val="-1315627600"/>
      </c:barChart>
      <c:catAx>
        <c:axId val="-131562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27600"/>
        <c:crosses val="autoZero"/>
        <c:auto val="1"/>
        <c:lblAlgn val="ctr"/>
        <c:lblOffset val="100"/>
        <c:noMultiLvlLbl val="0"/>
      </c:catAx>
      <c:valAx>
        <c:axId val="-131562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2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I was Fully Involved in Designing the Course Content for the MOOC </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'Q7-2'!$D$13:$D$17</c:f>
              <c:strCache>
                <c:ptCount val="5"/>
                <c:pt idx="0">
                  <c:v>Strongly disagree</c:v>
                </c:pt>
                <c:pt idx="1">
                  <c:v>Disagree</c:v>
                </c:pt>
                <c:pt idx="2">
                  <c:v>Neutral</c:v>
                </c:pt>
                <c:pt idx="3">
                  <c:v>Agree</c:v>
                </c:pt>
                <c:pt idx="4">
                  <c:v>Strongly agree</c:v>
                </c:pt>
              </c:strCache>
            </c:strRef>
          </c:cat>
          <c:val>
            <c:numRef>
              <c:f>'Q7-2'!$E$13:$E$17</c:f>
              <c:numCache>
                <c:formatCode>General</c:formatCode>
                <c:ptCount val="5"/>
                <c:pt idx="0">
                  <c:v>3</c:v>
                </c:pt>
                <c:pt idx="1">
                  <c:v>3</c:v>
                </c:pt>
                <c:pt idx="2">
                  <c:v>2</c:v>
                </c:pt>
                <c:pt idx="3">
                  <c:v>26</c:v>
                </c:pt>
                <c:pt idx="4">
                  <c:v>105</c:v>
                </c:pt>
              </c:numCache>
            </c:numRef>
          </c:val>
          <c:extLst>
            <c:ext xmlns:c16="http://schemas.microsoft.com/office/drawing/2014/chart" uri="{C3380CC4-5D6E-409C-BE32-E72D297353CC}">
              <c16:uniqueId val="{00000000-C73F-4B30-A070-544C083714D9}"/>
            </c:ext>
          </c:extLst>
        </c:ser>
        <c:dLbls>
          <c:showLegendKey val="0"/>
          <c:showVal val="0"/>
          <c:showCatName val="0"/>
          <c:showSerName val="0"/>
          <c:showPercent val="0"/>
          <c:showBubbleSize val="0"/>
        </c:dLbls>
        <c:gapWidth val="219"/>
        <c:overlap val="-27"/>
        <c:axId val="-1315635216"/>
        <c:axId val="-1315637936"/>
      </c:barChart>
      <c:catAx>
        <c:axId val="-131563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37936"/>
        <c:crosses val="autoZero"/>
        <c:auto val="1"/>
        <c:lblAlgn val="ctr"/>
        <c:lblOffset val="100"/>
        <c:noMultiLvlLbl val="0"/>
      </c:catAx>
      <c:valAx>
        <c:axId val="-131563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000" b="1" i="0" u="none" strike="noStrike" baseline="0">
                <a:effectLst/>
                <a:latin typeface="Tahoma" panose="020B0604030504040204" pitchFamily="34" charset="0"/>
                <a:ea typeface="Tahoma" panose="020B0604030504040204" pitchFamily="34" charset="0"/>
                <a:cs typeface="Tahoma" panose="020B0604030504040204" pitchFamily="34" charset="0"/>
              </a:rPr>
              <a:t>I enjoyed very much designing the MOOC</a:t>
            </a:r>
            <a:endParaRPr lang="en-US" sz="2000" b="1">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'Q7-3'!$D$3:$D$7</c:f>
              <c:strCache>
                <c:ptCount val="5"/>
                <c:pt idx="0">
                  <c:v>Strongly agree</c:v>
                </c:pt>
                <c:pt idx="1">
                  <c:v>Agree</c:v>
                </c:pt>
                <c:pt idx="2">
                  <c:v>Neutral</c:v>
                </c:pt>
                <c:pt idx="3">
                  <c:v>Disagree</c:v>
                </c:pt>
                <c:pt idx="4">
                  <c:v>Strongly disagree</c:v>
                </c:pt>
              </c:strCache>
            </c:strRef>
          </c:cat>
          <c:val>
            <c:numRef>
              <c:f>'Q7-3'!$E$3:$E$7</c:f>
              <c:numCache>
                <c:formatCode>General</c:formatCode>
                <c:ptCount val="5"/>
                <c:pt idx="0">
                  <c:v>62</c:v>
                </c:pt>
                <c:pt idx="1">
                  <c:v>56</c:v>
                </c:pt>
                <c:pt idx="2">
                  <c:v>12</c:v>
                </c:pt>
                <c:pt idx="3">
                  <c:v>3</c:v>
                </c:pt>
                <c:pt idx="4">
                  <c:v>5</c:v>
                </c:pt>
              </c:numCache>
            </c:numRef>
          </c:val>
          <c:extLst>
            <c:ext xmlns:c16="http://schemas.microsoft.com/office/drawing/2014/chart" uri="{C3380CC4-5D6E-409C-BE32-E72D297353CC}">
              <c16:uniqueId val="{00000000-66ED-4920-A2EB-F8E01475D7A0}"/>
            </c:ext>
          </c:extLst>
        </c:ser>
        <c:dLbls>
          <c:showLegendKey val="0"/>
          <c:showVal val="0"/>
          <c:showCatName val="0"/>
          <c:showSerName val="0"/>
          <c:showPercent val="0"/>
          <c:showBubbleSize val="0"/>
        </c:dLbls>
        <c:gapWidth val="219"/>
        <c:overlap val="-27"/>
        <c:axId val="-1315638480"/>
        <c:axId val="-1315640656"/>
      </c:barChart>
      <c:catAx>
        <c:axId val="-131563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40656"/>
        <c:crosses val="autoZero"/>
        <c:auto val="1"/>
        <c:lblAlgn val="ctr"/>
        <c:lblOffset val="100"/>
        <c:noMultiLvlLbl val="0"/>
      </c:catAx>
      <c:valAx>
        <c:axId val="-131564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400" b="1" i="0" u="none" strike="noStrike" baseline="0" dirty="0">
                <a:effectLst/>
                <a:latin typeface="Tahoma" panose="020B0604030504040204" pitchFamily="34" charset="0"/>
                <a:ea typeface="Tahoma" panose="020B0604030504040204" pitchFamily="34" charset="0"/>
                <a:cs typeface="Tahoma" panose="020B0604030504040204" pitchFamily="34" charset="0"/>
              </a:rPr>
              <a:t>Peer interaction encouraged in MOOC (out of 136)</a:t>
            </a:r>
            <a:endParaRPr lang="en-US" sz="2400" b="1" dirty="0">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'Q12'!$H$12:$H$21</c:f>
              <c:strCache>
                <c:ptCount val="10"/>
                <c:pt idx="0">
                  <c:v>Virtual worlds</c:v>
                </c:pt>
                <c:pt idx="1">
                  <c:v>System formed collaborative teams</c:v>
                </c:pt>
                <c:pt idx="2">
                  <c:v>Not applicable</c:v>
                </c:pt>
                <c:pt idx="3">
                  <c:v>Local meet-ups arranged or encouraged</c:v>
                </c:pt>
                <c:pt idx="4">
                  <c:v>Synchronous conferencing and chat tool(s)</c:v>
                </c:pt>
                <c:pt idx="5">
                  <c:v>Assigning peer groups</c:v>
                </c:pt>
                <c:pt idx="6">
                  <c:v>Offerring or encouraging breakout discussion forums or groups</c:v>
                </c:pt>
                <c:pt idx="7">
                  <c:v>Social media connections (e.g., Facebook, Twitter)</c:v>
                </c:pt>
                <c:pt idx="8">
                  <c:v>Assigning pair-based assignments or peer reviews (e.g., critical friends, email pals, and Web buddy activities)</c:v>
                </c:pt>
                <c:pt idx="9">
                  <c:v>Asynchronous discussion forums</c:v>
                </c:pt>
              </c:strCache>
            </c:strRef>
          </c:cat>
          <c:val>
            <c:numRef>
              <c:f>'Q12'!$I$12:$I$21</c:f>
              <c:numCache>
                <c:formatCode>0</c:formatCode>
                <c:ptCount val="10"/>
                <c:pt idx="0">
                  <c:v>2</c:v>
                </c:pt>
                <c:pt idx="1">
                  <c:v>4</c:v>
                </c:pt>
                <c:pt idx="2">
                  <c:v>12</c:v>
                </c:pt>
                <c:pt idx="3">
                  <c:v>16</c:v>
                </c:pt>
                <c:pt idx="4">
                  <c:v>16</c:v>
                </c:pt>
                <c:pt idx="5">
                  <c:v>16</c:v>
                </c:pt>
                <c:pt idx="6">
                  <c:v>23</c:v>
                </c:pt>
                <c:pt idx="7">
                  <c:v>29</c:v>
                </c:pt>
                <c:pt idx="8">
                  <c:v>43</c:v>
                </c:pt>
                <c:pt idx="9">
                  <c:v>102</c:v>
                </c:pt>
              </c:numCache>
            </c:numRef>
          </c:val>
          <c:extLst>
            <c:ext xmlns:c16="http://schemas.microsoft.com/office/drawing/2014/chart" uri="{C3380CC4-5D6E-409C-BE32-E72D297353CC}">
              <c16:uniqueId val="{00000000-DF06-43C2-9440-5D17E35A9273}"/>
            </c:ext>
          </c:extLst>
        </c:ser>
        <c:dLbls>
          <c:showLegendKey val="0"/>
          <c:showVal val="0"/>
          <c:showCatName val="0"/>
          <c:showSerName val="0"/>
          <c:showPercent val="0"/>
          <c:showBubbleSize val="0"/>
        </c:dLbls>
        <c:gapWidth val="182"/>
        <c:axId val="-1315630320"/>
        <c:axId val="-1315631408"/>
      </c:barChart>
      <c:catAx>
        <c:axId val="-131563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15631408"/>
        <c:crosses val="autoZero"/>
        <c:auto val="1"/>
        <c:lblAlgn val="ctr"/>
        <c:lblOffset val="100"/>
        <c:noMultiLvlLbl val="0"/>
      </c:catAx>
      <c:valAx>
        <c:axId val="-13156314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15630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0862E-8102-BD44-8303-CDA1BF805349}" type="datetimeFigureOut">
              <a:rPr lang="en-US" smtClean="0"/>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FCB27-2737-4645-940B-5852C70827CF}" type="slidenum">
              <a:rPr lang="en-US" smtClean="0"/>
              <a:t>‹#›</a:t>
            </a:fld>
            <a:endParaRPr lang="en-US"/>
          </a:p>
        </p:txBody>
      </p:sp>
    </p:spTree>
    <p:extLst>
      <p:ext uri="{BB962C8B-B14F-4D97-AF65-F5344CB8AC3E}">
        <p14:creationId xmlns:p14="http://schemas.microsoft.com/office/powerpoint/2010/main" val="125519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a:t>
            </a:fld>
            <a:endParaRPr lang="en-US"/>
          </a:p>
        </p:txBody>
      </p:sp>
    </p:spTree>
    <p:extLst>
      <p:ext uri="{BB962C8B-B14F-4D97-AF65-F5344CB8AC3E}">
        <p14:creationId xmlns:p14="http://schemas.microsoft.com/office/powerpoint/2010/main" val="335191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20</a:t>
            </a:fld>
            <a:endParaRPr lang="en-US"/>
          </a:p>
        </p:txBody>
      </p:sp>
    </p:spTree>
    <p:extLst>
      <p:ext uri="{BB962C8B-B14F-4D97-AF65-F5344CB8AC3E}">
        <p14:creationId xmlns:p14="http://schemas.microsoft.com/office/powerpoint/2010/main" val="112736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22</a:t>
            </a:fld>
            <a:endParaRPr lang="en-US"/>
          </a:p>
        </p:txBody>
      </p:sp>
    </p:spTree>
    <p:extLst>
      <p:ext uri="{BB962C8B-B14F-4D97-AF65-F5344CB8AC3E}">
        <p14:creationId xmlns:p14="http://schemas.microsoft.com/office/powerpoint/2010/main" val="278204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23</a:t>
            </a:fld>
            <a:endParaRPr lang="en-US"/>
          </a:p>
        </p:txBody>
      </p:sp>
    </p:spTree>
    <p:extLst>
      <p:ext uri="{BB962C8B-B14F-4D97-AF65-F5344CB8AC3E}">
        <p14:creationId xmlns:p14="http://schemas.microsoft.com/office/powerpoint/2010/main" val="343624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25</a:t>
            </a:fld>
            <a:endParaRPr lang="en-US"/>
          </a:p>
        </p:txBody>
      </p:sp>
    </p:spTree>
    <p:extLst>
      <p:ext uri="{BB962C8B-B14F-4D97-AF65-F5344CB8AC3E}">
        <p14:creationId xmlns:p14="http://schemas.microsoft.com/office/powerpoint/2010/main" val="2091500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What’s more, most of them use quantitative methods focusing on students. Seldom use mixed methods in instructor-focused research.  So more research is needed from instructors perspective using mixed-method study</a:t>
            </a:r>
          </a:p>
        </p:txBody>
      </p:sp>
      <p:sp>
        <p:nvSpPr>
          <p:cNvPr id="4" name="Slide Number Placeholder 3"/>
          <p:cNvSpPr>
            <a:spLocks noGrp="1"/>
          </p:cNvSpPr>
          <p:nvPr>
            <p:ph type="sldNum" sz="quarter" idx="10"/>
          </p:nvPr>
        </p:nvSpPr>
        <p:spPr/>
        <p:txBody>
          <a:bodyPr/>
          <a:lstStyle/>
          <a:p>
            <a:fld id="{CE1FCB27-2737-4645-940B-5852C70827CF}" type="slidenum">
              <a:rPr lang="en-US" smtClean="0"/>
              <a:t>26</a:t>
            </a:fld>
            <a:endParaRPr lang="en-US"/>
          </a:p>
        </p:txBody>
      </p:sp>
    </p:spTree>
    <p:extLst>
      <p:ext uri="{BB962C8B-B14F-4D97-AF65-F5344CB8AC3E}">
        <p14:creationId xmlns:p14="http://schemas.microsoft.com/office/powerpoint/2010/main" val="115451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31</a:t>
            </a:fld>
            <a:endParaRPr lang="en-US"/>
          </a:p>
        </p:txBody>
      </p:sp>
    </p:spTree>
    <p:extLst>
      <p:ext uri="{BB962C8B-B14F-4D97-AF65-F5344CB8AC3E}">
        <p14:creationId xmlns:p14="http://schemas.microsoft.com/office/powerpoint/2010/main" val="2061754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study used </a:t>
            </a:r>
            <a:r>
              <a:rPr lang="en-US" sz="1200" dirty="0"/>
              <a:t>sequential mixed methods design (Creswell &amp; Clark, 2007)</a:t>
            </a:r>
            <a:r>
              <a:rPr lang="en-US" dirty="0"/>
              <a:t>. We collected data through three</a:t>
            </a:r>
            <a:r>
              <a:rPr lang="en-US" baseline="0" dirty="0"/>
              <a:t> data sources. I collected instructors’ email from MOOC providers such as </a:t>
            </a:r>
            <a:r>
              <a:rPr lang="en-US" baseline="0" dirty="0" err="1"/>
              <a:t>MOOClist</a:t>
            </a:r>
            <a:r>
              <a:rPr lang="en-US" baseline="0" dirty="0"/>
              <a:t>, Coursera, </a:t>
            </a:r>
            <a:r>
              <a:rPr lang="en-US" baseline="0" dirty="0" err="1"/>
              <a:t>FutureLearn</a:t>
            </a:r>
            <a:r>
              <a:rPr lang="en-US" baseline="0" dirty="0"/>
              <a:t>. Then I first sent survey to 1400 participants and get 143 valid response.  Now I got 2000.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that we revised our interview questions based on our survey results and selected 12 interviewees from </a:t>
            </a:r>
            <a:r>
              <a:rPr lang="en-US" sz="1200" kern="1200" dirty="0">
                <a:solidFill>
                  <a:schemeClr val="tx1"/>
                </a:solidFill>
                <a:effectLst/>
                <a:latin typeface="+mn-lt"/>
                <a:ea typeface="+mn-ea"/>
                <a:cs typeface="+mn-cs"/>
              </a:rPr>
              <a:t>62 volunteers for interviews with the goal to include instructors from different countries and subject matter areas. These interviewees were with MOOC instructors from the United States (n=4), UK (n=2), China (Mainland and Hong Kong) (n=2), Canada (n=1), Australia (n=1), Sweden (n=1), and India (n=1)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Interviews were conducted via ZOOM. Each interview lasted around 30-60 minutes. The interviews were video-recorded and transcribed verbatim by the first author using tools within </a:t>
            </a:r>
            <a:r>
              <a:rPr lang="en-US" sz="1200" kern="1200" dirty="0" err="1">
                <a:solidFill>
                  <a:schemeClr val="tx1"/>
                </a:solidFill>
                <a:effectLst/>
                <a:latin typeface="+mn-lt"/>
                <a:ea typeface="+mn-ea"/>
                <a:cs typeface="+mn-cs"/>
              </a:rPr>
              <a:t>Kaltura</a:t>
            </a:r>
            <a:r>
              <a:rPr lang="en-US" sz="1200" kern="1200" dirty="0">
                <a:solidFill>
                  <a:schemeClr val="tx1"/>
                </a:solidFill>
                <a:effectLst/>
                <a:latin typeface="+mn-lt"/>
                <a:ea typeface="+mn-ea"/>
                <a:cs typeface="+mn-cs"/>
              </a:rPr>
              <a:t>. To ensure validity, interviewees conducted member-checks to confirm the accuracy of the transcripts. Nine of them provided detailed revision (e.g., misspellings), while three replied without revision but claimed that the transcript was accurate.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a:t>
            </a:r>
            <a:r>
              <a:rPr lang="en-US" baseline="0" dirty="0"/>
              <a:t> conducted </a:t>
            </a:r>
            <a:r>
              <a:rPr lang="en-US" sz="1200" kern="1200" dirty="0">
                <a:solidFill>
                  <a:schemeClr val="tx1"/>
                </a:solidFill>
                <a:effectLst/>
                <a:latin typeface="+mn-lt"/>
                <a:ea typeface="+mn-ea"/>
                <a:cs typeface="+mn-cs"/>
              </a:rPr>
              <a:t>MOOC review both before and after the interview. Before the interviews, the researchers reviewed the design, course materials, assessments methods, learning activities, and discussion forums of the interviewees’ MOOC to gain an initial understanding of the course, show respect to the interviewees, and enhance the efficiency of the interviews. After the interview, the researcher reviewed the MOOCs in detail to triangulate what the instructors described in the interview in terms of the course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Questions: Response rate? 12 interviewee?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32</a:t>
            </a:fld>
            <a:endParaRPr lang="en-US"/>
          </a:p>
        </p:txBody>
      </p:sp>
    </p:spTree>
    <p:extLst>
      <p:ext uri="{BB962C8B-B14F-4D97-AF65-F5344CB8AC3E}">
        <p14:creationId xmlns:p14="http://schemas.microsoft.com/office/powerpoint/2010/main" val="380360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study used </a:t>
            </a:r>
            <a:r>
              <a:rPr lang="en-US" sz="1200" dirty="0"/>
              <a:t>sequential mixed methods design (Creswell &amp; Clark, 2007)</a:t>
            </a:r>
            <a:r>
              <a:rPr lang="en-US" dirty="0"/>
              <a:t>. We collected data through three</a:t>
            </a:r>
            <a:r>
              <a:rPr lang="en-US" baseline="0" dirty="0"/>
              <a:t> data sources. I collected instructors’ email from MOOC providers such as </a:t>
            </a:r>
            <a:r>
              <a:rPr lang="en-US" baseline="0" dirty="0" err="1"/>
              <a:t>MOOClist</a:t>
            </a:r>
            <a:r>
              <a:rPr lang="en-US" baseline="0" dirty="0"/>
              <a:t>, Coursera, </a:t>
            </a:r>
            <a:r>
              <a:rPr lang="en-US" baseline="0" dirty="0" err="1"/>
              <a:t>FutureLearn</a:t>
            </a:r>
            <a:r>
              <a:rPr lang="en-US" baseline="0" dirty="0"/>
              <a:t>. Then I first sent survey to 1400 participants and get 143 valid response.  Now I got 2000.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that we revised our interview questions based on our survey results and selected 12 interviewees from </a:t>
            </a:r>
            <a:r>
              <a:rPr lang="en-US" sz="1200" kern="1200" dirty="0">
                <a:solidFill>
                  <a:schemeClr val="tx1"/>
                </a:solidFill>
                <a:effectLst/>
                <a:latin typeface="+mn-lt"/>
                <a:ea typeface="+mn-ea"/>
                <a:cs typeface="+mn-cs"/>
              </a:rPr>
              <a:t>62 volunteers for interviews with the goal to include instructors from different countries and subject matter areas. These interviewees were with MOOC instructors from the United States (n=4), UK (n=2), China (Mainland and Hong Kong) (n=2), Canada (n=1), Australia (n=1), Sweden (n=1), and India (n=1)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Interviews were conducted via ZOOM. Each interview lasted around 30-60 minutes. The interviews were video-recorded and transcribed verbatim by the first author using tools within </a:t>
            </a:r>
            <a:r>
              <a:rPr lang="en-US" sz="1200" kern="1200" dirty="0" err="1">
                <a:solidFill>
                  <a:schemeClr val="tx1"/>
                </a:solidFill>
                <a:effectLst/>
                <a:latin typeface="+mn-lt"/>
                <a:ea typeface="+mn-ea"/>
                <a:cs typeface="+mn-cs"/>
              </a:rPr>
              <a:t>Kaltura</a:t>
            </a:r>
            <a:r>
              <a:rPr lang="en-US" sz="1200" kern="1200" dirty="0">
                <a:solidFill>
                  <a:schemeClr val="tx1"/>
                </a:solidFill>
                <a:effectLst/>
                <a:latin typeface="+mn-lt"/>
                <a:ea typeface="+mn-ea"/>
                <a:cs typeface="+mn-cs"/>
              </a:rPr>
              <a:t>. To ensure validity, interviewees conducted member-checks to confirm the accuracy of the transcripts. Nine of them provided detailed revision (e.g., misspellings), while three replied without revision but claimed that the transcript was accurate.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a:t>
            </a:r>
            <a:r>
              <a:rPr lang="en-US" baseline="0" dirty="0"/>
              <a:t> conducted </a:t>
            </a:r>
            <a:r>
              <a:rPr lang="en-US" sz="1200" kern="1200" dirty="0">
                <a:solidFill>
                  <a:schemeClr val="tx1"/>
                </a:solidFill>
                <a:effectLst/>
                <a:latin typeface="+mn-lt"/>
                <a:ea typeface="+mn-ea"/>
                <a:cs typeface="+mn-cs"/>
              </a:rPr>
              <a:t>MOOC review both before and after the interview. Before the interviews, the researchers reviewed the design, course materials, assessments methods, learning activities, and discussion forums of the interviewees’ MOOC to gain an initial understanding of the course, show respect to the interviewees, and enhance the efficiency of the interviews. After the interview, the researcher reviewed the MOOCs in detail to triangulate what the instructors described in the interview in terms of the course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Questions: Response rate? 12 interviewee?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33</a:t>
            </a:fld>
            <a:endParaRPr lang="en-US"/>
          </a:p>
        </p:txBody>
      </p:sp>
    </p:spTree>
    <p:extLst>
      <p:ext uri="{BB962C8B-B14F-4D97-AF65-F5344CB8AC3E}">
        <p14:creationId xmlns:p14="http://schemas.microsoft.com/office/powerpoint/2010/main" val="428124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34</a:t>
            </a:fld>
            <a:endParaRPr lang="en-US"/>
          </a:p>
        </p:txBody>
      </p:sp>
    </p:spTree>
    <p:extLst>
      <p:ext uri="{BB962C8B-B14F-4D97-AF65-F5344CB8AC3E}">
        <p14:creationId xmlns:p14="http://schemas.microsoft.com/office/powerpoint/2010/main" val="214618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35</a:t>
            </a:fld>
            <a:endParaRPr lang="en-US"/>
          </a:p>
        </p:txBody>
      </p:sp>
    </p:spTree>
    <p:extLst>
      <p:ext uri="{BB962C8B-B14F-4D97-AF65-F5344CB8AC3E}">
        <p14:creationId xmlns:p14="http://schemas.microsoft.com/office/powerpoint/2010/main" val="190137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b="1" dirty="0" err="1">
                <a:latin typeface="Tahoma" panose="020B0604030504040204" pitchFamily="34" charset="0"/>
                <a:ea typeface="Tahoma" panose="020B0604030504040204" pitchFamily="34" charset="0"/>
                <a:cs typeface="Tahoma" panose="020B0604030504040204" pitchFamily="34" charset="0"/>
              </a:rPr>
              <a:t>Dhawa</a:t>
            </a:r>
            <a:r>
              <a:rPr lang="en-US" b="1" dirty="0">
                <a:latin typeface="Tahoma" panose="020B0604030504040204" pitchFamily="34" charset="0"/>
                <a:ea typeface="Tahoma" panose="020B0604030504040204" pitchFamily="34" charset="0"/>
                <a:cs typeface="Tahoma" panose="020B0604030504040204" pitchFamily="34" charset="0"/>
              </a:rPr>
              <a:t> Shah, Class Central</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https://www.class-central.com/report/mooc-stats-2016/ </a:t>
            </a:r>
          </a:p>
          <a:p>
            <a:pPr defTabSz="914335"/>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6</a:t>
            </a:fld>
            <a:endParaRPr lang="en-US"/>
          </a:p>
        </p:txBody>
      </p:sp>
    </p:spTree>
    <p:extLst>
      <p:ext uri="{BB962C8B-B14F-4D97-AF65-F5344CB8AC3E}">
        <p14:creationId xmlns:p14="http://schemas.microsoft.com/office/powerpoint/2010/main" val="245005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36</a:t>
            </a:fld>
            <a:endParaRPr lang="en-US"/>
          </a:p>
        </p:txBody>
      </p:sp>
    </p:spTree>
    <p:extLst>
      <p:ext uri="{BB962C8B-B14F-4D97-AF65-F5344CB8AC3E}">
        <p14:creationId xmlns:p14="http://schemas.microsoft.com/office/powerpoint/2010/main" val="4067516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37</a:t>
            </a:fld>
            <a:endParaRPr lang="en-US"/>
          </a:p>
        </p:txBody>
      </p:sp>
    </p:spTree>
    <p:extLst>
      <p:ext uri="{BB962C8B-B14F-4D97-AF65-F5344CB8AC3E}">
        <p14:creationId xmlns:p14="http://schemas.microsoft.com/office/powerpoint/2010/main" val="316797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38</a:t>
            </a:fld>
            <a:endParaRPr lang="en-US"/>
          </a:p>
        </p:txBody>
      </p:sp>
    </p:spTree>
    <p:extLst>
      <p:ext uri="{BB962C8B-B14F-4D97-AF65-F5344CB8AC3E}">
        <p14:creationId xmlns:p14="http://schemas.microsoft.com/office/powerpoint/2010/main" val="326066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39</a:t>
            </a:fld>
            <a:endParaRPr lang="en-US"/>
          </a:p>
        </p:txBody>
      </p:sp>
    </p:spTree>
    <p:extLst>
      <p:ext uri="{BB962C8B-B14F-4D97-AF65-F5344CB8AC3E}">
        <p14:creationId xmlns:p14="http://schemas.microsoft.com/office/powerpoint/2010/main" val="121263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40</a:t>
            </a:fld>
            <a:endParaRPr lang="en-US"/>
          </a:p>
        </p:txBody>
      </p:sp>
    </p:spTree>
    <p:extLst>
      <p:ext uri="{BB962C8B-B14F-4D97-AF65-F5344CB8AC3E}">
        <p14:creationId xmlns:p14="http://schemas.microsoft.com/office/powerpoint/2010/main" val="96311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41</a:t>
            </a:fld>
            <a:endParaRPr lang="en-US"/>
          </a:p>
        </p:txBody>
      </p:sp>
    </p:spTree>
    <p:extLst>
      <p:ext uri="{BB962C8B-B14F-4D97-AF65-F5344CB8AC3E}">
        <p14:creationId xmlns:p14="http://schemas.microsoft.com/office/powerpoint/2010/main" val="18452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42</a:t>
            </a:fld>
            <a:endParaRPr lang="en-US"/>
          </a:p>
        </p:txBody>
      </p:sp>
    </p:spTree>
    <p:extLst>
      <p:ext uri="{BB962C8B-B14F-4D97-AF65-F5344CB8AC3E}">
        <p14:creationId xmlns:p14="http://schemas.microsoft.com/office/powerpoint/2010/main" val="154883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43</a:t>
            </a:fld>
            <a:endParaRPr lang="en-US"/>
          </a:p>
        </p:txBody>
      </p:sp>
    </p:spTree>
    <p:extLst>
      <p:ext uri="{BB962C8B-B14F-4D97-AF65-F5344CB8AC3E}">
        <p14:creationId xmlns:p14="http://schemas.microsoft.com/office/powerpoint/2010/main" val="2457767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44</a:t>
            </a:fld>
            <a:endParaRPr lang="en-US"/>
          </a:p>
        </p:txBody>
      </p:sp>
    </p:spTree>
    <p:extLst>
      <p:ext uri="{BB962C8B-B14F-4D97-AF65-F5344CB8AC3E}">
        <p14:creationId xmlns:p14="http://schemas.microsoft.com/office/powerpoint/2010/main" val="215528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45</a:t>
            </a:fld>
            <a:endParaRPr lang="en-US"/>
          </a:p>
        </p:txBody>
      </p:sp>
    </p:spTree>
    <p:extLst>
      <p:ext uri="{BB962C8B-B14F-4D97-AF65-F5344CB8AC3E}">
        <p14:creationId xmlns:p14="http://schemas.microsoft.com/office/powerpoint/2010/main" val="55994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sz="1200" kern="1200" dirty="0">
                <a:solidFill>
                  <a:schemeClr val="tx1"/>
                </a:solidFill>
                <a:effectLst/>
                <a:latin typeface="+mn-lt"/>
                <a:ea typeface="+mn-ea"/>
                <a:cs typeface="+mn-cs"/>
              </a:rPr>
              <a:t>Chronicle of Higher Education annual Almanac of data from August.</a:t>
            </a:r>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7</a:t>
            </a:fld>
            <a:endParaRPr lang="en-US"/>
          </a:p>
        </p:txBody>
      </p:sp>
    </p:spTree>
    <p:extLst>
      <p:ext uri="{BB962C8B-B14F-4D97-AF65-F5344CB8AC3E}">
        <p14:creationId xmlns:p14="http://schemas.microsoft.com/office/powerpoint/2010/main" val="1775100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46</a:t>
            </a:fld>
            <a:endParaRPr lang="en-US"/>
          </a:p>
        </p:txBody>
      </p:sp>
    </p:spTree>
    <p:extLst>
      <p:ext uri="{BB962C8B-B14F-4D97-AF65-F5344CB8AC3E}">
        <p14:creationId xmlns:p14="http://schemas.microsoft.com/office/powerpoint/2010/main" val="3607767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47</a:t>
            </a:fld>
            <a:endParaRPr lang="en-US"/>
          </a:p>
        </p:txBody>
      </p:sp>
    </p:spTree>
    <p:extLst>
      <p:ext uri="{BB962C8B-B14F-4D97-AF65-F5344CB8AC3E}">
        <p14:creationId xmlns:p14="http://schemas.microsoft.com/office/powerpoint/2010/main" val="100059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48</a:t>
            </a:fld>
            <a:endParaRPr lang="en-US"/>
          </a:p>
        </p:txBody>
      </p:sp>
    </p:spTree>
    <p:extLst>
      <p:ext uri="{BB962C8B-B14F-4D97-AF65-F5344CB8AC3E}">
        <p14:creationId xmlns:p14="http://schemas.microsoft.com/office/powerpoint/2010/main" val="2296688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49</a:t>
            </a:fld>
            <a:endParaRPr lang="en-US"/>
          </a:p>
        </p:txBody>
      </p:sp>
    </p:spTree>
    <p:extLst>
      <p:ext uri="{BB962C8B-B14F-4D97-AF65-F5344CB8AC3E}">
        <p14:creationId xmlns:p14="http://schemas.microsoft.com/office/powerpoint/2010/main" val="2499318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50</a:t>
            </a:fld>
            <a:endParaRPr lang="en-US"/>
          </a:p>
        </p:txBody>
      </p:sp>
    </p:spTree>
    <p:extLst>
      <p:ext uri="{BB962C8B-B14F-4D97-AF65-F5344CB8AC3E}">
        <p14:creationId xmlns:p14="http://schemas.microsoft.com/office/powerpoint/2010/main" val="184409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51</a:t>
            </a:fld>
            <a:endParaRPr lang="en-US"/>
          </a:p>
        </p:txBody>
      </p:sp>
    </p:spTree>
    <p:extLst>
      <p:ext uri="{BB962C8B-B14F-4D97-AF65-F5344CB8AC3E}">
        <p14:creationId xmlns:p14="http://schemas.microsoft.com/office/powerpoint/2010/main" val="1674816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52</a:t>
            </a:fld>
            <a:endParaRPr lang="en-US"/>
          </a:p>
        </p:txBody>
      </p:sp>
    </p:spTree>
    <p:extLst>
      <p:ext uri="{BB962C8B-B14F-4D97-AF65-F5344CB8AC3E}">
        <p14:creationId xmlns:p14="http://schemas.microsoft.com/office/powerpoint/2010/main" val="3704051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53</a:t>
            </a:fld>
            <a:endParaRPr lang="en-US"/>
          </a:p>
        </p:txBody>
      </p:sp>
    </p:spTree>
    <p:extLst>
      <p:ext uri="{BB962C8B-B14F-4D97-AF65-F5344CB8AC3E}">
        <p14:creationId xmlns:p14="http://schemas.microsoft.com/office/powerpoint/2010/main" val="3605080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54</a:t>
            </a:fld>
            <a:endParaRPr lang="en-US"/>
          </a:p>
        </p:txBody>
      </p:sp>
    </p:spTree>
    <p:extLst>
      <p:ext uri="{BB962C8B-B14F-4D97-AF65-F5344CB8AC3E}">
        <p14:creationId xmlns:p14="http://schemas.microsoft.com/office/powerpoint/2010/main" val="1529726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55</a:t>
            </a:fld>
            <a:endParaRPr lang="en-US"/>
          </a:p>
        </p:txBody>
      </p:sp>
    </p:spTree>
    <p:extLst>
      <p:ext uri="{BB962C8B-B14F-4D97-AF65-F5344CB8AC3E}">
        <p14:creationId xmlns:p14="http://schemas.microsoft.com/office/powerpoint/2010/main" val="112384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35"/>
            <a:r>
              <a:rPr lang="en-US" sz="1200" kern="1200">
                <a:solidFill>
                  <a:schemeClr val="tx1"/>
                </a:solidFill>
                <a:effectLst/>
                <a:latin typeface="+mn-lt"/>
                <a:ea typeface="+mn-ea"/>
                <a:cs typeface="+mn-cs"/>
              </a:rPr>
              <a:t>Chronicle of Higher Education annual Almanac of data from August.</a:t>
            </a:r>
            <a:endParaRPr lang="en-US" baseline="0" dirty="0"/>
          </a:p>
        </p:txBody>
      </p:sp>
      <p:sp>
        <p:nvSpPr>
          <p:cNvPr id="4" name="Slide Number Placeholder 3"/>
          <p:cNvSpPr>
            <a:spLocks noGrp="1"/>
          </p:cNvSpPr>
          <p:nvPr>
            <p:ph type="sldNum" sz="quarter" idx="10"/>
          </p:nvPr>
        </p:nvSpPr>
        <p:spPr/>
        <p:txBody>
          <a:bodyPr/>
          <a:lstStyle/>
          <a:p>
            <a:fld id="{CE1FCB27-2737-4645-940B-5852C70827CF}" type="slidenum">
              <a:rPr lang="en-US" smtClean="0"/>
              <a:t>8</a:t>
            </a:fld>
            <a:endParaRPr lang="en-US"/>
          </a:p>
        </p:txBody>
      </p:sp>
    </p:spTree>
    <p:extLst>
      <p:ext uri="{BB962C8B-B14F-4D97-AF65-F5344CB8AC3E}">
        <p14:creationId xmlns:p14="http://schemas.microsoft.com/office/powerpoint/2010/main" val="3080110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56</a:t>
            </a:fld>
            <a:endParaRPr lang="en-US"/>
          </a:p>
        </p:txBody>
      </p:sp>
    </p:spTree>
    <p:extLst>
      <p:ext uri="{BB962C8B-B14F-4D97-AF65-F5344CB8AC3E}">
        <p14:creationId xmlns:p14="http://schemas.microsoft.com/office/powerpoint/2010/main" val="840045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57</a:t>
            </a:fld>
            <a:endParaRPr lang="en-US"/>
          </a:p>
        </p:txBody>
      </p:sp>
    </p:spTree>
    <p:extLst>
      <p:ext uri="{BB962C8B-B14F-4D97-AF65-F5344CB8AC3E}">
        <p14:creationId xmlns:p14="http://schemas.microsoft.com/office/powerpoint/2010/main" val="2409499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58</a:t>
            </a:fld>
            <a:endParaRPr lang="en-US"/>
          </a:p>
        </p:txBody>
      </p:sp>
    </p:spTree>
    <p:extLst>
      <p:ext uri="{BB962C8B-B14F-4D97-AF65-F5344CB8AC3E}">
        <p14:creationId xmlns:p14="http://schemas.microsoft.com/office/powerpoint/2010/main" val="1505560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study has several limitations. First, the MOOC instructors</a:t>
            </a:r>
            <a:r>
              <a:rPr lang="en-US" sz="1200" kern="1200" baseline="0" dirty="0">
                <a:solidFill>
                  <a:schemeClr val="tx1"/>
                </a:solidFill>
                <a:effectLst/>
                <a:latin typeface="+mn-lt"/>
                <a:ea typeface="+mn-ea"/>
                <a:cs typeface="+mn-cs"/>
              </a:rPr>
              <a:t> were the ones how course was delivered in English. Other course delivered in Chinese, Spanish were not included. </a:t>
            </a:r>
            <a:r>
              <a:rPr lang="en-US" sz="1200" kern="1200" dirty="0">
                <a:solidFill>
                  <a:schemeClr val="tx1"/>
                </a:solidFill>
                <a:effectLst/>
                <a:latin typeface="+mn-lt"/>
                <a:ea typeface="+mn-ea"/>
                <a:cs typeface="+mn-cs"/>
              </a:rPr>
              <a:t>In addition, the participants who volunteered for this study may be more favorable toward MOOC instructional design than those who did not respond.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we only reviewed the MOOC courses of the 12 interviewees, not all the study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instructor names, institutions, contact information, and courses were gathered from vendors such as Coursera, </a:t>
            </a:r>
            <a:r>
              <a:rPr lang="en-US" sz="1200" kern="1200" dirty="0" err="1">
                <a:solidFill>
                  <a:schemeClr val="tx1"/>
                </a:solidFill>
                <a:effectLst/>
                <a:latin typeface="+mn-lt"/>
                <a:ea typeface="+mn-ea"/>
                <a:cs typeface="+mn-cs"/>
              </a:rPr>
              <a:t>FutureLearn</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edX</a:t>
            </a:r>
            <a:r>
              <a:rPr lang="en-US" sz="1200" kern="1200" dirty="0">
                <a:solidFill>
                  <a:schemeClr val="tx1"/>
                </a:solidFill>
                <a:effectLst/>
                <a:latin typeface="+mn-lt"/>
                <a:ea typeface="+mn-ea"/>
                <a:cs typeface="+mn-cs"/>
              </a:rPr>
              <a:t>; the MOOC instructor lists from many other MOOC vendors were either not available or were not in English. In effect, for the most part, this study did not include thousands of MOOC instructors whose MOOCs were not presented in English. For instance, MOOCs delivered in other languages such as Chinese, Arabic, Italian, and Spanish were not included in this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the participants who volunteered for this study may be more favorable toward MOOC instructional design than those who did not respond.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we only reviewed the MOOC courses of the 12 interviewees, not all the study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1FCB27-2737-4645-940B-5852C70827CF}" type="slidenum">
              <a:rPr lang="en-US" smtClean="0"/>
              <a:t>59</a:t>
            </a:fld>
            <a:endParaRPr lang="en-US"/>
          </a:p>
        </p:txBody>
      </p:sp>
    </p:spTree>
    <p:extLst>
      <p:ext uri="{BB962C8B-B14F-4D97-AF65-F5344CB8AC3E}">
        <p14:creationId xmlns:p14="http://schemas.microsoft.com/office/powerpoint/2010/main" val="3492738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60</a:t>
            </a:fld>
            <a:endParaRPr lang="en-US"/>
          </a:p>
        </p:txBody>
      </p:sp>
    </p:spTree>
    <p:extLst>
      <p:ext uri="{BB962C8B-B14F-4D97-AF65-F5344CB8AC3E}">
        <p14:creationId xmlns:p14="http://schemas.microsoft.com/office/powerpoint/2010/main" val="391393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15</a:t>
            </a:fld>
            <a:endParaRPr lang="en-US"/>
          </a:p>
        </p:txBody>
      </p:sp>
    </p:spTree>
    <p:extLst>
      <p:ext uri="{BB962C8B-B14F-4D97-AF65-F5344CB8AC3E}">
        <p14:creationId xmlns:p14="http://schemas.microsoft.com/office/powerpoint/2010/main" val="41202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16</a:t>
            </a:fld>
            <a:endParaRPr lang="en-US"/>
          </a:p>
        </p:txBody>
      </p:sp>
    </p:spTree>
    <p:extLst>
      <p:ext uri="{BB962C8B-B14F-4D97-AF65-F5344CB8AC3E}">
        <p14:creationId xmlns:p14="http://schemas.microsoft.com/office/powerpoint/2010/main" val="262063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17</a:t>
            </a:fld>
            <a:endParaRPr lang="en-US"/>
          </a:p>
        </p:txBody>
      </p:sp>
    </p:spTree>
    <p:extLst>
      <p:ext uri="{BB962C8B-B14F-4D97-AF65-F5344CB8AC3E}">
        <p14:creationId xmlns:p14="http://schemas.microsoft.com/office/powerpoint/2010/main" val="394803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18</a:t>
            </a:fld>
            <a:endParaRPr lang="en-US"/>
          </a:p>
        </p:txBody>
      </p:sp>
    </p:spTree>
    <p:extLst>
      <p:ext uri="{BB962C8B-B14F-4D97-AF65-F5344CB8AC3E}">
        <p14:creationId xmlns:p14="http://schemas.microsoft.com/office/powerpoint/2010/main" val="3823243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1FCB27-2737-4645-940B-5852C70827CF}" type="slidenum">
              <a:rPr lang="en-US" smtClean="0"/>
              <a:t>19</a:t>
            </a:fld>
            <a:endParaRPr lang="en-US"/>
          </a:p>
        </p:txBody>
      </p:sp>
    </p:spTree>
    <p:extLst>
      <p:ext uri="{BB962C8B-B14F-4D97-AF65-F5344CB8AC3E}">
        <p14:creationId xmlns:p14="http://schemas.microsoft.com/office/powerpoint/2010/main" val="31917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783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26489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06824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2DBC51-C587-424A-AC1C-0924900CD63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235301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DBC51-C587-424A-AC1C-0924900CD63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284546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2DBC51-C587-424A-AC1C-0924900CD63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788845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DBC51-C587-424A-AC1C-0924900CD63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3909529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DBC51-C587-424A-AC1C-0924900CD633}"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434605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DBC51-C587-424A-AC1C-0924900CD633}"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1477356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DBC51-C587-424A-AC1C-0924900CD633}"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288152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DBC51-C587-424A-AC1C-0924900CD63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380672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10/19/2017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69028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2DBC51-C587-424A-AC1C-0924900CD633}"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1795515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DBC51-C587-424A-AC1C-0924900CD63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240825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DBC51-C587-424A-AC1C-0924900CD633}"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24AD6-858D-4F73-B7A6-3E7B748C8BB8}" type="slidenum">
              <a:rPr lang="en-US" smtClean="0"/>
              <a:t>‹#›</a:t>
            </a:fld>
            <a:endParaRPr lang="en-US"/>
          </a:p>
        </p:txBody>
      </p:sp>
    </p:spTree>
    <p:extLst>
      <p:ext uri="{BB962C8B-B14F-4D97-AF65-F5344CB8AC3E}">
        <p14:creationId xmlns:p14="http://schemas.microsoft.com/office/powerpoint/2010/main" val="1626443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none"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31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cxnSp>
        <p:nvCxnSpPr>
          <p:cNvPr id="7" name="Straight Connector 6"/>
          <p:cNvCxnSpPr/>
          <p:nvPr/>
        </p:nvCxnSpPr>
        <p:spPr>
          <a:xfrm>
            <a:off x="609600" y="1417638"/>
            <a:ext cx="1097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208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89961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82DF4D-C3D0-1140-9934-34358390377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1131521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2DF4D-C3D0-1140-9934-343583903778}"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7CAD4-7C77-A340-95A6-CCDC80A02FAD}"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082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06511"/>
            <a:ext cx="10972800" cy="990600"/>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82DF4D-C3D0-1140-9934-343583903778}"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3764077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2DF4D-C3D0-1140-9934-343583903778}"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226170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895223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2DF4D-C3D0-1140-9934-34358390377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037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2DF4D-C3D0-1140-9934-34358390377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1510661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24794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3924249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863175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548983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467326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606402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1810488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91759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40836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469344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848336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319222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3193460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A3099-4052-44CA-AB77-D93AC19E6FEF}"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409CB-FF4D-4310-AB5C-03A4A634796E}" type="slidenum">
              <a:rPr lang="en-US" smtClean="0"/>
              <a:pPr/>
              <a:t>‹#›</a:t>
            </a:fld>
            <a:endParaRPr lang="en-US"/>
          </a:p>
        </p:txBody>
      </p:sp>
    </p:spTree>
    <p:extLst>
      <p:ext uri="{BB962C8B-B14F-4D97-AF65-F5344CB8AC3E}">
        <p14:creationId xmlns:p14="http://schemas.microsoft.com/office/powerpoint/2010/main" val="2503287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b="1" cap="none"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64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cxnSp>
        <p:nvCxnSpPr>
          <p:cNvPr id="7" name="Straight Connector 6"/>
          <p:cNvCxnSpPr/>
          <p:nvPr/>
        </p:nvCxnSpPr>
        <p:spPr>
          <a:xfrm>
            <a:off x="609600" y="1417638"/>
            <a:ext cx="1097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941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67732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82DF4D-C3D0-1140-9934-34358390377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2444902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2DF4D-C3D0-1140-9934-343583903778}"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7CAD4-7C77-A340-95A6-CCDC80A02FAD}"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43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10/19/2017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334008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06511"/>
            <a:ext cx="10972800" cy="990600"/>
          </a:xfrm>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82DF4D-C3D0-1140-9934-343583903778}"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4789556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2DF4D-C3D0-1140-9934-343583903778}"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2440062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2DF4D-C3D0-1140-9934-34358390377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12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2DF4D-C3D0-1140-9934-343583903778}"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1161249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4182938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2DF4D-C3D0-1140-9934-343583903778}"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7CAD4-7C77-A340-95A6-CCDC80A02FAD}" type="slidenum">
              <a:rPr lang="en-US" smtClean="0"/>
              <a:t>‹#›</a:t>
            </a:fld>
            <a:endParaRPr lang="en-US"/>
          </a:p>
        </p:txBody>
      </p:sp>
    </p:spTree>
    <p:extLst>
      <p:ext uri="{BB962C8B-B14F-4D97-AF65-F5344CB8AC3E}">
        <p14:creationId xmlns:p14="http://schemas.microsoft.com/office/powerpoint/2010/main" val="282212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10/19/2017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5746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10/19/2017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78693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dirty="0"/>
          </a:p>
        </p:txBody>
      </p:sp>
    </p:spTree>
    <p:extLst>
      <p:ext uri="{BB962C8B-B14F-4D97-AF65-F5344CB8AC3E}">
        <p14:creationId xmlns:p14="http://schemas.microsoft.com/office/powerpoint/2010/main" val="188381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10/19/2017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2800"/>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85973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dirty="0"/>
              <a:t>10/19/2017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4000">
                <a:solidFill>
                  <a:schemeClr val="tx1">
                    <a:tint val="75000"/>
                  </a:schemeClr>
                </a:solidFill>
              </a:defRPr>
            </a:lvl1pPr>
          </a:lstStyle>
          <a:p>
            <a:fld id="{EAD0547C-D32D-4A6F-8C9C-67D434304BD9}" type="slidenum">
              <a:rPr lang="en-US" smtClean="0"/>
              <a:pPr/>
              <a:t>‹#›</a:t>
            </a:fld>
            <a:endParaRPr lang="en-US"/>
          </a:p>
        </p:txBody>
      </p:sp>
    </p:spTree>
    <p:extLst>
      <p:ext uri="{BB962C8B-B14F-4D97-AF65-F5344CB8AC3E}">
        <p14:creationId xmlns:p14="http://schemas.microsoft.com/office/powerpoint/2010/main" val="14342560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DBC51-C587-424A-AC1C-0924900CD633}"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24AD6-858D-4F73-B7A6-3E7B748C8BB8}" type="slidenum">
              <a:rPr lang="en-US" smtClean="0"/>
              <a:t>‹#›</a:t>
            </a:fld>
            <a:endParaRPr lang="en-US"/>
          </a:p>
        </p:txBody>
      </p:sp>
    </p:spTree>
    <p:extLst>
      <p:ext uri="{BB962C8B-B14F-4D97-AF65-F5344CB8AC3E}">
        <p14:creationId xmlns:p14="http://schemas.microsoft.com/office/powerpoint/2010/main" val="18682640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C882DF4D-C3D0-1140-9934-343583903778}" type="datetimeFigureOut">
              <a:rPr lang="en-US" smtClean="0"/>
              <a:t>10/16/2017</a:t>
            </a:fld>
            <a:endParaRPr lang="en-US"/>
          </a:p>
        </p:txBody>
      </p:sp>
      <p:sp>
        <p:nvSpPr>
          <p:cNvPr id="5" name="Footer Placeholder 4"/>
          <p:cNvSpPr>
            <a:spLocks noGrp="1"/>
          </p:cNvSpPr>
          <p:nvPr>
            <p:ph type="ftr" sz="quarter" idx="3"/>
          </p:nvPr>
        </p:nvSpPr>
        <p:spPr>
          <a:xfrm>
            <a:off x="609600" y="0"/>
            <a:ext cx="11582400" cy="347472"/>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r">
              <a:defRPr sz="1400" b="0">
                <a:solidFill>
                  <a:srgbClr val="FFFFFF"/>
                </a:solidFill>
              </a:defRPr>
            </a:lvl1pPr>
          </a:lstStyle>
          <a:p>
            <a:fld id="{E437CAD4-7C77-A340-95A6-CCDC80A02FAD}" type="slidenum">
              <a:rPr lang="en-US" smtClean="0"/>
              <a:t>‹#›</a:t>
            </a:fld>
            <a:endParaRPr lang="en-US"/>
          </a:p>
        </p:txBody>
      </p:sp>
    </p:spTree>
    <p:extLst>
      <p:ext uri="{BB962C8B-B14F-4D97-AF65-F5344CB8AC3E}">
        <p14:creationId xmlns:p14="http://schemas.microsoft.com/office/powerpoint/2010/main" val="4811678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A3099-4052-44CA-AB77-D93AC19E6FEF}" type="datetimeFigureOut">
              <a:rPr lang="en-US" smtClean="0"/>
              <a:pPr/>
              <a:t>10/16/2017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409CB-FF4D-4310-AB5C-03A4A634796E}" type="slidenum">
              <a:rPr lang="en-US" smtClean="0"/>
              <a:pPr/>
              <a:t>‹#›</a:t>
            </a:fld>
            <a:endParaRPr lang="en-US"/>
          </a:p>
        </p:txBody>
      </p:sp>
    </p:spTree>
    <p:extLst>
      <p:ext uri="{BB962C8B-B14F-4D97-AF65-F5344CB8AC3E}">
        <p14:creationId xmlns:p14="http://schemas.microsoft.com/office/powerpoint/2010/main" val="27983229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C882DF4D-C3D0-1140-9934-343583903778}" type="datetimeFigureOut">
              <a:rPr lang="en-US" smtClean="0"/>
              <a:t>10/16/2017</a:t>
            </a:fld>
            <a:endParaRPr lang="en-US"/>
          </a:p>
        </p:txBody>
      </p:sp>
      <p:sp>
        <p:nvSpPr>
          <p:cNvPr id="5" name="Footer Placeholder 4"/>
          <p:cNvSpPr>
            <a:spLocks noGrp="1"/>
          </p:cNvSpPr>
          <p:nvPr>
            <p:ph type="ftr" sz="quarter" idx="3"/>
          </p:nvPr>
        </p:nvSpPr>
        <p:spPr>
          <a:xfrm>
            <a:off x="609600" y="0"/>
            <a:ext cx="11582400" cy="347472"/>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r">
              <a:defRPr sz="1400" b="0">
                <a:solidFill>
                  <a:srgbClr val="FFFFFF"/>
                </a:solidFill>
              </a:defRPr>
            </a:lvl1pPr>
          </a:lstStyle>
          <a:p>
            <a:fld id="{E437CAD4-7C77-A340-95A6-CCDC80A02FAD}" type="slidenum">
              <a:rPr lang="en-US" smtClean="0"/>
              <a:t>‹#›</a:t>
            </a:fld>
            <a:endParaRPr lang="en-US"/>
          </a:p>
        </p:txBody>
      </p:sp>
    </p:spTree>
    <p:extLst>
      <p:ext uri="{BB962C8B-B14F-4D97-AF65-F5344CB8AC3E}">
        <p14:creationId xmlns:p14="http://schemas.microsoft.com/office/powerpoint/2010/main" val="10837342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b="1" kern="1200" spc="-100" baseline="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lass-central.com/report/mooc-stats-2016/" TargetMode="Externa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lass-central.com/report/futurelearn-coventry-university-roll-50-online-degrees/" TargetMode="Externa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class-central.com/report/mooc-providers-list/"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class-central.com/report/mooc-providers-list/" TargetMode="Externa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lass-central.com/report/futurelearn-coventry-university-roll-50-online-degrees/" TargetMode="Externa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ciencedirect.com/science/article/pii/S036013151400178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hyperlink" Target="http://aer.sagepub.com/content/early/2015/05/08/000283121558462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rrodl.org/index.php/irrodl/article/view/2675/388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nlinelibrary.wiley.com/doi/10.1111/bjet.12297/abstrac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hyperlink" Target="mailto:meinzhu@umail.iu.edu"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hyperlink" Target="mailto:annsari@umail.iu.edu" TargetMode="External"/><Relationship Id="rId4" Type="http://schemas.openxmlformats.org/officeDocument/2006/relationships/hyperlink" Target="mailto:cjbonk@Indiana.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lass-central.com/report/mooc-stats-2016/"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09" y="1246348"/>
            <a:ext cx="10348554" cy="2145769"/>
          </a:xfrm>
        </p:spPr>
        <p:txBody>
          <a:bodyPr>
            <a:normAutofit/>
          </a:bodyPr>
          <a:lstStyle/>
          <a:p>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Instructor Experiences in Designing and Delivering Interactive MOOCs in Higher Education</a:t>
            </a:r>
            <a:br>
              <a:rPr lang="en-US" sz="3600" dirty="0">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994618" y="3953563"/>
            <a:ext cx="10116727" cy="2724327"/>
          </a:xfrm>
        </p:spPr>
        <p:txBody>
          <a:bodyPr numCol="1">
            <a:noAutofit/>
          </a:bodyPr>
          <a:lstStyle/>
          <a:p>
            <a:pPr>
              <a:lnSpc>
                <a:spcPct val="100000"/>
              </a:lnSpc>
            </a:pPr>
            <a:r>
              <a:rPr lang="en-US" sz="3200" b="1" dirty="0">
                <a:latin typeface="Tahoma" panose="020B0604030504040204" pitchFamily="34" charset="0"/>
                <a:ea typeface="Tahoma" panose="020B0604030504040204" pitchFamily="34" charset="0"/>
                <a:cs typeface="Tahoma" panose="020B0604030504040204" pitchFamily="34" charset="0"/>
              </a:rPr>
              <a:t>Meina Zhu, Curtis J. Bonk, and </a:t>
            </a:r>
            <a:r>
              <a:rPr lang="en-US" sz="3200" b="1" dirty="0" err="1">
                <a:latin typeface="Tahoma" panose="020B0604030504040204" pitchFamily="34" charset="0"/>
                <a:ea typeface="Tahoma" panose="020B0604030504040204" pitchFamily="34" charset="0"/>
                <a:cs typeface="Tahoma" panose="020B0604030504040204" pitchFamily="34" charset="0"/>
              </a:rPr>
              <a:t>Annisa</a:t>
            </a:r>
            <a:r>
              <a:rPr lang="en-US" sz="3200" b="1" dirty="0">
                <a:latin typeface="Tahoma" panose="020B0604030504040204" pitchFamily="34" charset="0"/>
                <a:ea typeface="Tahoma" panose="020B0604030504040204" pitchFamily="34" charset="0"/>
                <a:cs typeface="Tahoma" panose="020B0604030504040204" pitchFamily="34" charset="0"/>
              </a:rPr>
              <a:t> Sari</a:t>
            </a:r>
          </a:p>
          <a:p>
            <a:pPr>
              <a:lnSpc>
                <a:spcPct val="100000"/>
              </a:lnSpc>
            </a:pPr>
            <a:r>
              <a:rPr lang="en-US" sz="3200" b="1" dirty="0">
                <a:latin typeface="Tahoma" panose="020B0604030504040204" pitchFamily="34" charset="0"/>
                <a:ea typeface="Tahoma" panose="020B0604030504040204" pitchFamily="34" charset="0"/>
                <a:cs typeface="Tahoma" panose="020B0604030504040204" pitchFamily="34" charset="0"/>
              </a:rPr>
              <a:t>IST Department, Indiana University</a:t>
            </a:r>
          </a:p>
          <a:p>
            <a:pPr>
              <a:lnSpc>
                <a:spcPct val="100000"/>
              </a:lnSpc>
            </a:pPr>
            <a:r>
              <a:rPr lang="en-US" sz="3200" b="1" dirty="0">
                <a:latin typeface="Tahoma" panose="020B0604030504040204" pitchFamily="34" charset="0"/>
                <a:ea typeface="Tahoma" panose="020B0604030504040204" pitchFamily="34" charset="0"/>
                <a:cs typeface="Tahoma" panose="020B0604030504040204" pitchFamily="34" charset="0"/>
              </a:rPr>
              <a:t>E-Learn, Vancouver, Oct 19</a:t>
            </a:r>
            <a:r>
              <a:rPr lang="en-US" sz="3200" b="1" baseline="30000" dirty="0">
                <a:latin typeface="Tahoma" panose="020B0604030504040204" pitchFamily="34" charset="0"/>
                <a:ea typeface="Tahoma" panose="020B0604030504040204" pitchFamily="34" charset="0"/>
                <a:cs typeface="Tahoma" panose="020B0604030504040204" pitchFamily="34" charset="0"/>
              </a:rPr>
              <a:t>th</a:t>
            </a:r>
            <a:r>
              <a:rPr lang="en-US" sz="3200" b="1" dirty="0">
                <a:latin typeface="Tahoma" panose="020B0604030504040204" pitchFamily="34" charset="0"/>
                <a:ea typeface="Tahoma" panose="020B0604030504040204" pitchFamily="34" charset="0"/>
                <a:cs typeface="Tahoma" panose="020B0604030504040204" pitchFamily="34" charset="0"/>
              </a:rPr>
              <a:t>, 2017</a:t>
            </a:r>
          </a:p>
        </p:txBody>
      </p:sp>
      <p:cxnSp>
        <p:nvCxnSpPr>
          <p:cNvPr id="6" name="Straight Connector 5"/>
          <p:cNvCxnSpPr/>
          <p:nvPr/>
        </p:nvCxnSpPr>
        <p:spPr>
          <a:xfrm flipV="1">
            <a:off x="994618" y="3392117"/>
            <a:ext cx="1035473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93921"/>
      </p:ext>
    </p:extLst>
  </p:cSld>
  <p:clrMapOvr>
    <a:masterClrMapping/>
  </p:clrMapOvr>
  <mc:AlternateContent xmlns:mc="http://schemas.openxmlformats.org/markup-compatibility/2006" xmlns:p14="http://schemas.microsoft.com/office/powerpoint/2010/main">
    <mc:Choice Requires="p14">
      <p:transition spd="slow" p14:dur="2000" advTm="29022"/>
    </mc:Choice>
    <mc:Fallback xmlns="">
      <p:transition spd="slow" advTm="290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74638"/>
            <a:ext cx="7239000" cy="292576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August 17,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t>By the Numbers: MOOCs in 2016</a:t>
            </a:r>
            <a:br>
              <a:rPr lang="en-US" sz="3600" b="1" dirty="0"/>
            </a:br>
            <a:r>
              <a:rPr lang="en-US" sz="2800" b="1" dirty="0"/>
              <a:t>Class Central, </a:t>
            </a:r>
            <a:r>
              <a:rPr lang="en-US" sz="2800" b="1" dirty="0" err="1"/>
              <a:t>Dhawal</a:t>
            </a:r>
            <a:r>
              <a:rPr lang="en-US" sz="2800" b="1" dirty="0"/>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https://www.class-central.com/report/mooc-stats-2016/</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rotWithShape="1">
          <a:blip r:embed="rId3"/>
          <a:srcRect l="23333" t="20500" r="33333" b="39588"/>
          <a:stretch/>
        </p:blipFill>
        <p:spPr>
          <a:xfrm>
            <a:off x="2133600" y="3124200"/>
            <a:ext cx="7752522" cy="3429000"/>
          </a:xfrm>
          <a:prstGeom prst="rect">
            <a:avLst/>
          </a:prstGeom>
        </p:spPr>
      </p:pic>
    </p:spTree>
    <p:extLst>
      <p:ext uri="{BB962C8B-B14F-4D97-AF65-F5344CB8AC3E}">
        <p14:creationId xmlns:p14="http://schemas.microsoft.com/office/powerpoint/2010/main" val="168328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74638"/>
            <a:ext cx="7239000" cy="292576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August 7,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err="1"/>
              <a:t>FutureLearn</a:t>
            </a:r>
            <a:r>
              <a:rPr lang="en-US" sz="2800" b="1" dirty="0"/>
              <a:t> and Coventry University to Roll Out 50 Online Degrees </a:t>
            </a:r>
            <a:r>
              <a:rPr lang="en-US" sz="2000" b="1" dirty="0"/>
              <a:t>(</a:t>
            </a:r>
            <a:r>
              <a:rPr lang="en-US" sz="2400" b="1" dirty="0"/>
              <a:t>Last year Deakin University announced a similar partnership with </a:t>
            </a:r>
            <a:r>
              <a:rPr lang="en-US" sz="2400" b="1" dirty="0" err="1"/>
              <a:t>FutureLearn</a:t>
            </a:r>
            <a:r>
              <a:rPr lang="en-US" sz="2400" b="1" dirty="0"/>
              <a:t>)</a:t>
            </a:r>
            <a:br>
              <a:rPr lang="en-US" sz="3600" b="1" dirty="0"/>
            </a:br>
            <a:r>
              <a:rPr lang="en-US" sz="2800" b="1" dirty="0"/>
              <a:t>Class Central, </a:t>
            </a:r>
            <a:r>
              <a:rPr lang="en-US" sz="2800" b="1" dirty="0" err="1"/>
              <a:t>Dhawal</a:t>
            </a:r>
            <a:r>
              <a:rPr lang="en-US" sz="2800" b="1" dirty="0"/>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https://www.class-central.com/report/futurelearn-coventry-university-roll-50-online-degrees/</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l="25833" t="41199" r="35000" b="33655"/>
          <a:stretch/>
        </p:blipFill>
        <p:spPr>
          <a:xfrm>
            <a:off x="3276600" y="3352801"/>
            <a:ext cx="6934200" cy="2950723"/>
          </a:xfrm>
          <a:prstGeom prst="rect">
            <a:avLst/>
          </a:prstGeom>
        </p:spPr>
      </p:pic>
    </p:spTree>
    <p:extLst>
      <p:ext uri="{BB962C8B-B14F-4D97-AF65-F5344CB8AC3E}">
        <p14:creationId xmlns:p14="http://schemas.microsoft.com/office/powerpoint/2010/main" val="146154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74639"/>
            <a:ext cx="7342909" cy="2821853"/>
          </a:xfrm>
        </p:spPr>
        <p:txBody>
          <a:bodyPr>
            <a:noAutofit/>
          </a:bodyPr>
          <a:lstStyle/>
          <a:p>
            <a:pPr algn="ct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June 15,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Massive List of MOOC Providers Around The World, China and Korea</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600" b="1" dirty="0">
                <a:latin typeface="Tahoma" panose="020B0604030504040204" pitchFamily="34" charset="0"/>
                <a:ea typeface="Tahoma" panose="020B0604030504040204" pitchFamily="34" charset="0"/>
                <a:cs typeface="Tahoma" panose="020B0604030504040204" pitchFamily="34" charset="0"/>
              </a:rPr>
              <a:t>(Where to Find MOOCs: The Definitive Guide to MOOC Providers )</a:t>
            </a:r>
            <a:br>
              <a:rPr lang="en-US" sz="16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University of China MOOC — icourse163.org / China</a:t>
            </a:r>
            <a:br>
              <a:rPr lang="en-US" sz="28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Class Central, </a:t>
            </a:r>
            <a:r>
              <a:rPr lang="en-US" sz="2400" b="1" dirty="0" err="1">
                <a:latin typeface="Tahoma" panose="020B0604030504040204" pitchFamily="34" charset="0"/>
                <a:ea typeface="Tahoma" panose="020B0604030504040204" pitchFamily="34" charset="0"/>
                <a:cs typeface="Tahoma" panose="020B0604030504040204" pitchFamily="34" charset="0"/>
              </a:rPr>
              <a:t>Dhawal</a:t>
            </a:r>
            <a:r>
              <a:rPr lang="en-US" sz="2400" b="1" dirty="0">
                <a:latin typeface="Tahoma" panose="020B0604030504040204" pitchFamily="34" charset="0"/>
                <a:ea typeface="Tahoma" panose="020B0604030504040204" pitchFamily="34" charset="0"/>
                <a:cs typeface="Tahoma" panose="020B0604030504040204" pitchFamily="34" charset="0"/>
              </a:rPr>
              <a:t> Shah</a:t>
            </a:r>
            <a:br>
              <a:rPr lang="en-US" sz="2000" b="1" dirty="0">
                <a:latin typeface="Tahoma" panose="020B0604030504040204" pitchFamily="34" charset="0"/>
                <a:ea typeface="Tahoma" panose="020B0604030504040204" pitchFamily="34" charset="0"/>
                <a:cs typeface="Tahoma" panose="020B0604030504040204" pitchFamily="34" charset="0"/>
              </a:rPr>
            </a:br>
            <a:r>
              <a:rPr lang="en-US" sz="8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https://www.class-central.com/report/mooc-providers-list/</a:t>
            </a:r>
            <a:r>
              <a:rPr lang="en-US" sz="800" b="1" dirty="0">
                <a:latin typeface="Tahoma" panose="020B0604030504040204" pitchFamily="34" charset="0"/>
                <a:ea typeface="Tahoma" panose="020B0604030504040204" pitchFamily="34" charset="0"/>
                <a:cs typeface="Tahoma" panose="020B0604030504040204" pitchFamily="34" charset="0"/>
              </a:rPr>
              <a:t> </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820" y="3315088"/>
            <a:ext cx="5831669" cy="3291653"/>
          </a:xfrm>
          <a:prstGeom prst="rect">
            <a:avLst/>
          </a:prstGeom>
        </p:spPr>
      </p:pic>
      <p:pic>
        <p:nvPicPr>
          <p:cNvPr id="6" name="Picture 5">
            <a:extLst>
              <a:ext uri="{FF2B5EF4-FFF2-40B4-BE49-F238E27FC236}">
                <a16:creationId xmlns:a16="http://schemas.microsoft.com/office/drawing/2014/main" id="{76EFF939-7D6E-41F8-9FDA-EA040E774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5088"/>
            <a:ext cx="5769204" cy="3108960"/>
          </a:xfrm>
          <a:prstGeom prst="rect">
            <a:avLst/>
          </a:prstGeom>
        </p:spPr>
      </p:pic>
    </p:spTree>
    <p:extLst>
      <p:ext uri="{BB962C8B-B14F-4D97-AF65-F5344CB8AC3E}">
        <p14:creationId xmlns:p14="http://schemas.microsoft.com/office/powerpoint/2010/main" val="2726990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74638"/>
            <a:ext cx="7239000" cy="292576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June 15,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t>Massive List of MOOC Providers Around The World</a:t>
            </a:r>
            <a:br>
              <a:rPr lang="en-US" sz="2800" b="1" dirty="0"/>
            </a:br>
            <a:r>
              <a:rPr lang="en-US" sz="2800" b="1" dirty="0" err="1"/>
              <a:t>IndonesiaX</a:t>
            </a:r>
            <a:r>
              <a:rPr lang="en-US" sz="2800" b="1" dirty="0"/>
              <a:t> </a:t>
            </a:r>
            <a:br>
              <a:rPr lang="en-US" sz="2800" b="1" dirty="0"/>
            </a:br>
            <a:r>
              <a:rPr lang="en-US" sz="2000" b="1" dirty="0"/>
              <a:t>(Where to Find MOOCs: The Definitive Guide to MOOC Providers )</a:t>
            </a:r>
            <a:br>
              <a:rPr lang="en-US" sz="3600" b="1" dirty="0"/>
            </a:br>
            <a:r>
              <a:rPr lang="en-US" sz="2800" b="1" dirty="0"/>
              <a:t>Class Central, </a:t>
            </a:r>
            <a:r>
              <a:rPr lang="en-US" sz="2800" b="1" dirty="0" err="1"/>
              <a:t>Dhawal</a:t>
            </a:r>
            <a:r>
              <a:rPr lang="en-US" sz="2800" b="1" dirty="0"/>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https://www.class-central.com/report/mooc-providers-list/</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124201"/>
            <a:ext cx="6781800" cy="3654637"/>
          </a:xfrm>
          <a:prstGeom prst="rect">
            <a:avLst/>
          </a:prstGeom>
        </p:spPr>
      </p:pic>
    </p:spTree>
    <p:extLst>
      <p:ext uri="{BB962C8B-B14F-4D97-AF65-F5344CB8AC3E}">
        <p14:creationId xmlns:p14="http://schemas.microsoft.com/office/powerpoint/2010/main" val="363590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74638"/>
            <a:ext cx="7239000" cy="292576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August 7,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err="1"/>
              <a:t>FutureLearn</a:t>
            </a:r>
            <a:r>
              <a:rPr lang="en-US" sz="2800" b="1" dirty="0"/>
              <a:t> and Coventry University to Roll Out 50 Online Degrees </a:t>
            </a:r>
            <a:r>
              <a:rPr lang="en-US" sz="2000" b="1" dirty="0"/>
              <a:t>(</a:t>
            </a:r>
            <a:r>
              <a:rPr lang="en-US" sz="2400" b="1" dirty="0"/>
              <a:t>Last year Deakin University announced a similar partnership with </a:t>
            </a:r>
            <a:r>
              <a:rPr lang="en-US" sz="2400" b="1" dirty="0" err="1"/>
              <a:t>FutureLearn</a:t>
            </a:r>
            <a:r>
              <a:rPr lang="en-US" sz="2400" b="1" dirty="0"/>
              <a:t>)</a:t>
            </a:r>
            <a:br>
              <a:rPr lang="en-US" sz="3600" b="1" dirty="0"/>
            </a:br>
            <a:r>
              <a:rPr lang="en-US" sz="2800" b="1" dirty="0"/>
              <a:t>Class Central, </a:t>
            </a:r>
            <a:r>
              <a:rPr lang="en-US" sz="2800" b="1" dirty="0" err="1"/>
              <a:t>Dhawal</a:t>
            </a:r>
            <a:r>
              <a:rPr lang="en-US" sz="2800" b="1" dirty="0"/>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https://www.class-central.com/report/futurelearn-coventry-university-roll-50-online-degrees/</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l="22500" t="33655" r="32500" b="17310"/>
          <a:stretch/>
        </p:blipFill>
        <p:spPr>
          <a:xfrm>
            <a:off x="4191000" y="3188563"/>
            <a:ext cx="4648200" cy="3357033"/>
          </a:xfrm>
          <a:prstGeom prst="rect">
            <a:avLst/>
          </a:prstGeom>
        </p:spPr>
      </p:pic>
    </p:spTree>
    <p:extLst>
      <p:ext uri="{BB962C8B-B14F-4D97-AF65-F5344CB8AC3E}">
        <p14:creationId xmlns:p14="http://schemas.microsoft.com/office/powerpoint/2010/main" val="146501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a:bodyPr>
          <a:lstStyle/>
          <a:p>
            <a:pPr lvl="1">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MOOCs have grown during the past few years to over 7,000 courses (Shah, 2016, 2017)</a:t>
            </a:r>
          </a:p>
          <a:p>
            <a:pPr lvl="1">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MOOCs can be beneficial to both learners and instructors (Hew &amp; Cheung, 2014)</a:t>
            </a:r>
          </a:p>
          <a:p>
            <a:pPr lvl="1">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Design and final delivery greatly influence students’ interaction and engagement in online learning (Garrison &amp; Cleveland-Innes, 2005). </a:t>
            </a:r>
          </a:p>
          <a:p>
            <a:pPr lvl="1">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15</a:t>
            </a:fld>
            <a:endParaRPr lang="en-US"/>
          </a:p>
        </p:txBody>
      </p:sp>
    </p:spTree>
    <p:extLst>
      <p:ext uri="{BB962C8B-B14F-4D97-AF65-F5344CB8AC3E}">
        <p14:creationId xmlns:p14="http://schemas.microsoft.com/office/powerpoint/2010/main" val="3579433665"/>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a:bodyPr>
          <a:lstStyle/>
          <a:p>
            <a:pPr lvl="1">
              <a:lnSpc>
                <a:spcPct val="150000"/>
              </a:lnSpc>
            </a:pPr>
            <a:r>
              <a:rPr lang="en-US" sz="2800" b="1" dirty="0">
                <a:latin typeface="Tahoma" panose="020B0604030504040204" pitchFamily="34" charset="0"/>
                <a:ea typeface="Tahoma" panose="020B0604030504040204" pitchFamily="34" charset="0"/>
                <a:cs typeface="Tahoma" panose="020B0604030504040204" pitchFamily="34" charset="0"/>
              </a:rPr>
              <a:t>MOOCs have faced criticisms, including insufficient and low quality instructional design (Ferreira, 2014; </a:t>
            </a:r>
            <a:r>
              <a:rPr lang="en-US" sz="2800" b="1" dirty="0" err="1">
                <a:latin typeface="Tahoma" panose="020B0604030504040204" pitchFamily="34" charset="0"/>
                <a:ea typeface="Tahoma" panose="020B0604030504040204" pitchFamily="34" charset="0"/>
                <a:cs typeface="Tahoma" panose="020B0604030504040204" pitchFamily="34" charset="0"/>
              </a:rPr>
              <a:t>Margaryan</a:t>
            </a:r>
            <a:r>
              <a:rPr lang="en-US" sz="2800" b="1" dirty="0">
                <a:latin typeface="Tahoma" panose="020B0604030504040204" pitchFamily="34" charset="0"/>
                <a:ea typeface="Tahoma" panose="020B0604030504040204" pitchFamily="34" charset="0"/>
                <a:cs typeface="Tahoma" panose="020B0604030504040204" pitchFamily="34" charset="0"/>
              </a:rPr>
              <a:t>, Bianco, &amp; Littlejohn, 2015) and low online interaction.</a:t>
            </a:r>
          </a:p>
          <a:p>
            <a:pPr lvl="1">
              <a:lnSpc>
                <a:spcPct val="150000"/>
              </a:lnSpc>
            </a:pPr>
            <a:r>
              <a:rPr lang="en-US" sz="2800" b="1" dirty="0">
                <a:latin typeface="Tahoma" panose="020B0604030504040204" pitchFamily="34" charset="0"/>
                <a:ea typeface="Tahoma" panose="020B0604030504040204" pitchFamily="34" charset="0"/>
                <a:cs typeface="Tahoma" panose="020B0604030504040204" pitchFamily="34" charset="0"/>
              </a:rPr>
              <a:t>Instructional design is critical for online learning (MOOC) (Johnson &amp; Aragon, 2003; Phipps &amp; </a:t>
            </a:r>
            <a:r>
              <a:rPr lang="en-US" sz="2800" b="1" dirty="0" err="1">
                <a:latin typeface="Tahoma" panose="020B0604030504040204" pitchFamily="34" charset="0"/>
                <a:ea typeface="Tahoma" panose="020B0604030504040204" pitchFamily="34" charset="0"/>
                <a:cs typeface="Tahoma" panose="020B0604030504040204" pitchFamily="34" charset="0"/>
              </a:rPr>
              <a:t>Merisotis</a:t>
            </a:r>
            <a:r>
              <a:rPr lang="en-US" sz="2800" b="1" dirty="0">
                <a:latin typeface="Tahoma" panose="020B0604030504040204" pitchFamily="34" charset="0"/>
                <a:ea typeface="Tahoma" panose="020B0604030504040204" pitchFamily="34" charset="0"/>
                <a:cs typeface="Tahoma" panose="020B0604030504040204" pitchFamily="34" charset="0"/>
              </a:rPr>
              <a:t>, 1999)</a:t>
            </a:r>
          </a:p>
          <a:p>
            <a:pPr lvl="1">
              <a:lnSpc>
                <a:spcPct val="150000"/>
              </a:lnSpc>
            </a:pPr>
            <a:endParaRPr lang="en-US" sz="2800" b="1"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16</a:t>
            </a:fld>
            <a:endParaRPr lang="en-US"/>
          </a:p>
        </p:txBody>
      </p:sp>
    </p:spTree>
    <p:extLst>
      <p:ext uri="{BB962C8B-B14F-4D97-AF65-F5344CB8AC3E}">
        <p14:creationId xmlns:p14="http://schemas.microsoft.com/office/powerpoint/2010/main" val="756611000"/>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lnSpcReduction="10000"/>
          </a:bodyPr>
          <a:lstStyle/>
          <a:p>
            <a:pPr lvl="1">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Most research on MOOCs has mainly focused on enrollment, perspectives, behaviors, completion rates, and participation patterns in MOOC environments from a learner perspective (Breslow et al., 2013; </a:t>
            </a:r>
            <a:r>
              <a:rPr lang="en-US" b="1" dirty="0" err="1">
                <a:latin typeface="Tahoma" panose="020B0604030504040204" pitchFamily="34" charset="0"/>
                <a:ea typeface="Tahoma" panose="020B0604030504040204" pitchFamily="34" charset="0"/>
                <a:cs typeface="Tahoma" panose="020B0604030504040204" pitchFamily="34" charset="0"/>
              </a:rPr>
              <a:t>Liyanagunawardena</a:t>
            </a:r>
            <a:r>
              <a:rPr lang="en-US" b="1" dirty="0">
                <a:latin typeface="Tahoma" panose="020B0604030504040204" pitchFamily="34" charset="0"/>
                <a:ea typeface="Tahoma" panose="020B0604030504040204" pitchFamily="34" charset="0"/>
                <a:cs typeface="Tahoma" panose="020B0604030504040204" pitchFamily="34" charset="0"/>
              </a:rPr>
              <a:t>, Adams, &amp; Williams, 2013)</a:t>
            </a:r>
          </a:p>
          <a:p>
            <a:pPr lvl="1">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A scarcity of studies that focus specifically on MOOC design and delivery (</a:t>
            </a:r>
            <a:r>
              <a:rPr lang="en-US" b="1" dirty="0" err="1">
                <a:latin typeface="Tahoma" panose="020B0604030504040204" pitchFamily="34" charset="0"/>
                <a:ea typeface="Tahoma" panose="020B0604030504040204" pitchFamily="34" charset="0"/>
                <a:cs typeface="Tahoma" panose="020B0604030504040204" pitchFamily="34" charset="0"/>
              </a:rPr>
              <a:t>Margaryan</a:t>
            </a:r>
            <a:r>
              <a:rPr lang="en-US" b="1" dirty="0">
                <a:latin typeface="Tahoma" panose="020B0604030504040204" pitchFamily="34" charset="0"/>
                <a:ea typeface="Tahoma" panose="020B0604030504040204" pitchFamily="34" charset="0"/>
                <a:cs typeface="Tahoma" panose="020B0604030504040204" pitchFamily="34" charset="0"/>
              </a:rPr>
              <a:t>, Bianco, &amp; Littlejohn, 2015); especially online interaction and engagement (Wang, Anderson, Chen, &amp; </a:t>
            </a:r>
            <a:r>
              <a:rPr lang="en-US" b="1" dirty="0" err="1">
                <a:latin typeface="Tahoma" panose="020B0604030504040204" pitchFamily="34" charset="0"/>
                <a:ea typeface="Tahoma" panose="020B0604030504040204" pitchFamily="34" charset="0"/>
                <a:cs typeface="Tahoma" panose="020B0604030504040204" pitchFamily="34" charset="0"/>
              </a:rPr>
              <a:t>Barbera</a:t>
            </a:r>
            <a:r>
              <a:rPr lang="en-US" b="1" dirty="0">
                <a:latin typeface="Tahoma" panose="020B0604030504040204" pitchFamily="34" charset="0"/>
                <a:ea typeface="Tahoma" panose="020B0604030504040204" pitchFamily="34" charset="0"/>
                <a:cs typeface="Tahoma" panose="020B0604030504040204" pitchFamily="34" charset="0"/>
              </a:rPr>
              <a:t>, 2017)</a:t>
            </a:r>
          </a:p>
          <a:p>
            <a:pPr lvl="1">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17</a:t>
            </a:fld>
            <a:endParaRPr lang="en-US"/>
          </a:p>
        </p:txBody>
      </p:sp>
    </p:spTree>
    <p:extLst>
      <p:ext uri="{BB962C8B-B14F-4D97-AF65-F5344CB8AC3E}">
        <p14:creationId xmlns:p14="http://schemas.microsoft.com/office/powerpoint/2010/main" val="1899710253"/>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endPar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609600" y="1679579"/>
            <a:ext cx="10744200" cy="4968552"/>
          </a:xfrm>
        </p:spPr>
        <p:txBody>
          <a:bodyPr>
            <a:normAutofit/>
          </a:bodyPr>
          <a:lstStyle/>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A Systematic Review of Research Methods and Topics of the Empirical MOOC Literature (2014-2016) </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Zhu, M., Sari, A., &amp; Lee, M.</a:t>
            </a:r>
          </a:p>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1. What are the research methods researchers employed in empirical MOOC studies?</a:t>
            </a:r>
          </a:p>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2. What are the research topics or focuses in MOOC studies?</a:t>
            </a:r>
          </a:p>
          <a:p>
            <a:pPr marL="0" indent="0">
              <a:lnSpc>
                <a:spcPct val="160000"/>
              </a:lnSpc>
              <a:buNone/>
            </a:pPr>
            <a:r>
              <a:rPr lang="en-US" sz="2000" b="1" dirty="0">
                <a:latin typeface="Tahoma" panose="020B0604030504040204" pitchFamily="34" charset="0"/>
                <a:ea typeface="Tahoma" panose="020B0604030504040204" pitchFamily="34" charset="0"/>
                <a:cs typeface="Tahoma" panose="020B0604030504040204" pitchFamily="34" charset="0"/>
              </a:rPr>
              <a:t>3. How are researchers of empirical MOOC studies geographically distributed?</a:t>
            </a:r>
          </a:p>
          <a:p>
            <a:pPr marL="0" indent="0">
              <a:lnSpc>
                <a:spcPct val="170000"/>
              </a:lnSpc>
              <a:buNone/>
            </a:pP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18</a:t>
            </a:fld>
            <a:endParaRPr lang="en-US"/>
          </a:p>
        </p:txBody>
      </p:sp>
    </p:spTree>
    <p:extLst>
      <p:ext uri="{BB962C8B-B14F-4D97-AF65-F5344CB8AC3E}">
        <p14:creationId xmlns:p14="http://schemas.microsoft.com/office/powerpoint/2010/main" val="2756394724"/>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r>
              <a:rPr lang="id-ID"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id-ID" sz="1400" b="1" dirty="0">
                <a:latin typeface="Tahoma" panose="020B0604030504040204" pitchFamily="34" charset="0"/>
                <a:ea typeface="Tahoma" panose="020B0604030504040204" pitchFamily="34" charset="0"/>
                <a:cs typeface="Tahoma" panose="020B0604030504040204" pitchFamily="34" charset="0"/>
              </a:rPr>
              <a:t>(</a:t>
            </a:r>
            <a:r>
              <a:rPr lang="en-US" sz="1400" b="1" dirty="0">
                <a:latin typeface="Tahoma" panose="020B0604030504040204" pitchFamily="34" charset="0"/>
                <a:ea typeface="Tahoma" panose="020B0604030504040204" pitchFamily="34" charset="0"/>
                <a:cs typeface="Tahoma" panose="020B0604030504040204" pitchFamily="34" charset="0"/>
              </a:rPr>
              <a:t>Zhu, M., Sari, A., &amp; Lee, M.</a:t>
            </a:r>
            <a:r>
              <a:rPr lang="id-ID" sz="1400" b="1" dirty="0">
                <a:latin typeface="Tahoma" panose="020B0604030504040204" pitchFamily="34" charset="0"/>
                <a:ea typeface="Tahoma" panose="020B0604030504040204" pitchFamily="34" charset="0"/>
                <a:cs typeface="Tahoma" panose="020B0604030504040204" pitchFamily="34" charset="0"/>
              </a:rPr>
              <a:t> study)</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19</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81851619"/>
              </p:ext>
            </p:extLst>
          </p:nvPr>
        </p:nvGraphicFramePr>
        <p:xfrm>
          <a:off x="1929824" y="1746986"/>
          <a:ext cx="9652575" cy="4587499"/>
        </p:xfrm>
        <a:graphic>
          <a:graphicData uri="http://schemas.openxmlformats.org/drawingml/2006/table">
            <a:tbl>
              <a:tblPr firstRow="1" firstCol="1" bandRow="1">
                <a:tableStyleId>{7E9639D4-E3E2-4D34-9284-5A2195B3D0D7}</a:tableStyleId>
              </a:tblPr>
              <a:tblGrid>
                <a:gridCol w="552119">
                  <a:extLst>
                    <a:ext uri="{9D8B030D-6E8A-4147-A177-3AD203B41FA5}">
                      <a16:colId xmlns:a16="http://schemas.microsoft.com/office/drawing/2014/main" val="20000"/>
                    </a:ext>
                  </a:extLst>
                </a:gridCol>
                <a:gridCol w="7997371">
                  <a:extLst>
                    <a:ext uri="{9D8B030D-6E8A-4147-A177-3AD203B41FA5}">
                      <a16:colId xmlns:a16="http://schemas.microsoft.com/office/drawing/2014/main" val="20001"/>
                    </a:ext>
                  </a:extLst>
                </a:gridCol>
                <a:gridCol w="1103085">
                  <a:extLst>
                    <a:ext uri="{9D8B030D-6E8A-4147-A177-3AD203B41FA5}">
                      <a16:colId xmlns:a16="http://schemas.microsoft.com/office/drawing/2014/main" val="20002"/>
                    </a:ext>
                  </a:extLst>
                </a:gridCol>
              </a:tblGrid>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No.</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Journal</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Total</a:t>
                      </a:r>
                    </a:p>
                  </a:txBody>
                  <a:tcPr marL="50316" marR="50316" marT="50316" marB="50316"/>
                </a:tc>
                <a:extLst>
                  <a:ext uri="{0D108BD9-81ED-4DB2-BD59-A6C34878D82A}">
                    <a16:rowId xmlns:a16="http://schemas.microsoft.com/office/drawing/2014/main" val="10000"/>
                  </a:ext>
                </a:extLst>
              </a:tr>
              <a:tr h="535363">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International Review of Research in Open and Distance Learning (IRRODL)</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31</a:t>
                      </a:r>
                    </a:p>
                  </a:txBody>
                  <a:tcPr marL="50316" marR="50316" marT="50316" marB="50316"/>
                </a:tc>
                <a:extLst>
                  <a:ext uri="{0D108BD9-81ED-4DB2-BD59-A6C34878D82A}">
                    <a16:rowId xmlns:a16="http://schemas.microsoft.com/office/drawing/2014/main" val="10001"/>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2</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Computers &amp; Education</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12</a:t>
                      </a:r>
                    </a:p>
                  </a:txBody>
                  <a:tcPr marL="50316" marR="50316" marT="50316" marB="50316"/>
                </a:tc>
                <a:extLst>
                  <a:ext uri="{0D108BD9-81ED-4DB2-BD59-A6C34878D82A}">
                    <a16:rowId xmlns:a16="http://schemas.microsoft.com/office/drawing/2014/main" val="10002"/>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3</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British Journal of Educational Technology</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9</a:t>
                      </a:r>
                    </a:p>
                  </a:txBody>
                  <a:tcPr marL="50316" marR="50316" marT="50316" marB="50316"/>
                </a:tc>
                <a:extLst>
                  <a:ext uri="{0D108BD9-81ED-4DB2-BD59-A6C34878D82A}">
                    <a16:rowId xmlns:a16="http://schemas.microsoft.com/office/drawing/2014/main" val="10003"/>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4</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Online Learning</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7</a:t>
                      </a:r>
                    </a:p>
                  </a:txBody>
                  <a:tcPr marL="50316" marR="50316" marT="50316" marB="50316"/>
                </a:tc>
                <a:extLst>
                  <a:ext uri="{0D108BD9-81ED-4DB2-BD59-A6C34878D82A}">
                    <a16:rowId xmlns:a16="http://schemas.microsoft.com/office/drawing/2014/main" val="10004"/>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Distance Education</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extLst>
                  <a:ext uri="{0D108BD9-81ED-4DB2-BD59-A6C34878D82A}">
                    <a16:rowId xmlns:a16="http://schemas.microsoft.com/office/drawing/2014/main" val="10005"/>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6</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Educational Media International</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extLst>
                  <a:ext uri="{0D108BD9-81ED-4DB2-BD59-A6C34878D82A}">
                    <a16:rowId xmlns:a16="http://schemas.microsoft.com/office/drawing/2014/main" val="10006"/>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7</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Internet and Higher Education</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extLst>
                  <a:ext uri="{0D108BD9-81ED-4DB2-BD59-A6C34878D82A}">
                    <a16:rowId xmlns:a16="http://schemas.microsoft.com/office/drawing/2014/main" val="10007"/>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8</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Journal of Computer Assisted Learning</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5</a:t>
                      </a:r>
                    </a:p>
                  </a:txBody>
                  <a:tcPr marL="50316" marR="50316" marT="50316" marB="50316"/>
                </a:tc>
                <a:extLst>
                  <a:ext uri="{0D108BD9-81ED-4DB2-BD59-A6C34878D82A}">
                    <a16:rowId xmlns:a16="http://schemas.microsoft.com/office/drawing/2014/main" val="10008"/>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9</a:t>
                      </a:r>
                    </a:p>
                  </a:txBody>
                  <a:tcPr marL="50316" marR="50316" marT="50316" marB="50316"/>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Computers in Human Behavior</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4</a:t>
                      </a:r>
                    </a:p>
                  </a:txBody>
                  <a:tcPr marL="50316" marR="50316" marT="50316" marB="50316"/>
                </a:tc>
                <a:extLst>
                  <a:ext uri="{0D108BD9-81ED-4DB2-BD59-A6C34878D82A}">
                    <a16:rowId xmlns:a16="http://schemas.microsoft.com/office/drawing/2014/main" val="10009"/>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10</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Open Learning</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4</a:t>
                      </a:r>
                    </a:p>
                  </a:txBody>
                  <a:tcPr marL="50316" marR="50316" marT="50316" marB="50316"/>
                </a:tc>
                <a:extLst>
                  <a:ext uri="{0D108BD9-81ED-4DB2-BD59-A6C34878D82A}">
                    <a16:rowId xmlns:a16="http://schemas.microsoft.com/office/drawing/2014/main" val="10010"/>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11</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Journal of Online Learning and Teaching</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3</a:t>
                      </a:r>
                    </a:p>
                  </a:txBody>
                  <a:tcPr marL="50316" marR="50316" marT="50316" marB="50316"/>
                </a:tc>
                <a:extLst>
                  <a:ext uri="{0D108BD9-81ED-4DB2-BD59-A6C34878D82A}">
                    <a16:rowId xmlns:a16="http://schemas.microsoft.com/office/drawing/2014/main" val="10011"/>
                  </a:ext>
                </a:extLst>
              </a:tr>
              <a:tr h="317998">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12</a:t>
                      </a:r>
                    </a:p>
                  </a:txBody>
                  <a:tcPr marL="50316" marR="50316" marT="50316" marB="50316"/>
                </a:tc>
                <a:tc>
                  <a:txBody>
                    <a:bodyPr/>
                    <a:lstStyle/>
                    <a:p>
                      <a:pPr marL="0" marR="0">
                        <a:lnSpc>
                          <a:spcPct val="15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Journal of Asynchronous Learning Network</a:t>
                      </a:r>
                    </a:p>
                  </a:txBody>
                  <a:tcPr marL="50316" marR="50316" marT="50316" marB="50316"/>
                </a:tc>
                <a:tc>
                  <a:txBody>
                    <a:bodyPr/>
                    <a:lstStyle/>
                    <a:p>
                      <a:pPr marL="0" marR="0">
                        <a:lnSpc>
                          <a:spcPct val="15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3</a:t>
                      </a:r>
                    </a:p>
                  </a:txBody>
                  <a:tcPr marL="50316" marR="50316" marT="50316" marB="50316"/>
                </a:tc>
                <a:extLst>
                  <a:ext uri="{0D108BD9-81ED-4DB2-BD59-A6C34878D82A}">
                    <a16:rowId xmlns:a16="http://schemas.microsoft.com/office/drawing/2014/main" val="10012"/>
                  </a:ext>
                </a:extLst>
              </a:tr>
            </a:tbl>
          </a:graphicData>
        </a:graphic>
      </p:graphicFrame>
      <p:sp>
        <p:nvSpPr>
          <p:cNvPr id="9" name="Rectangle 1"/>
          <p:cNvSpPr>
            <a:spLocks noChangeArrowheads="1"/>
          </p:cNvSpPr>
          <p:nvPr/>
        </p:nvSpPr>
        <p:spPr bwMode="auto">
          <a:xfrm>
            <a:off x="1930400" y="174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Journals of MOOC Publications (2014-2017)</a:t>
            </a:r>
            <a:endParaRPr kumimoji="0" lang="en-US"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7960233"/>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30506"/>
            <a:ext cx="10947094" cy="2677099"/>
          </a:xfrm>
        </p:spPr>
        <p:txBody>
          <a:bodyPr>
            <a:norm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2015</a:t>
            </a:r>
            <a:br>
              <a:rPr lang="en-US" sz="20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Instructional quality of Massive Open Online Courses (MOOCs).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2400" b="1" dirty="0" err="1">
                <a:latin typeface="Tahoma" panose="020B0604030504040204" pitchFamily="34" charset="0"/>
                <a:ea typeface="Tahoma" panose="020B0604030504040204" pitchFamily="34" charset="0"/>
                <a:cs typeface="Tahoma" panose="020B0604030504040204" pitchFamily="34" charset="0"/>
              </a:rPr>
              <a:t>Margaryan</a:t>
            </a:r>
            <a:r>
              <a:rPr lang="en-US" sz="2400" b="1" dirty="0">
                <a:latin typeface="Tahoma" panose="020B0604030504040204" pitchFamily="34" charset="0"/>
                <a:ea typeface="Tahoma" panose="020B0604030504040204" pitchFamily="34" charset="0"/>
                <a:cs typeface="Tahoma" panose="020B0604030504040204" pitchFamily="34" charset="0"/>
              </a:rPr>
              <a:t>, Bianco, &amp; Littlejohn, Computers &amp; Education, </a:t>
            </a:r>
            <a:r>
              <a:rPr lang="en-US" sz="2400" b="1" i="1" dirty="0">
                <a:latin typeface="Tahoma" panose="020B0604030504040204" pitchFamily="34" charset="0"/>
                <a:ea typeface="Tahoma" panose="020B0604030504040204" pitchFamily="34" charset="0"/>
                <a:cs typeface="Tahoma" panose="020B0604030504040204" pitchFamily="34" charset="0"/>
              </a:rPr>
              <a:t>80</a:t>
            </a:r>
            <a:r>
              <a:rPr lang="en-US" sz="2400" b="1" dirty="0">
                <a:latin typeface="Tahoma" panose="020B0604030504040204" pitchFamily="34" charset="0"/>
                <a:ea typeface="Tahoma" panose="020B0604030504040204" pitchFamily="34" charset="0"/>
                <a:cs typeface="Tahoma" panose="020B0604030504040204" pitchFamily="34" charset="0"/>
              </a:rPr>
              <a:t>, 77-83.</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100" b="1" dirty="0">
                <a:latin typeface="Tahoma" panose="020B0604030504040204" pitchFamily="34" charset="0"/>
                <a:ea typeface="Tahoma" panose="020B0604030504040204" pitchFamily="34" charset="0"/>
                <a:cs typeface="Tahoma" panose="020B0604030504040204" pitchFamily="34" charset="0"/>
                <a:hlinkClick r:id="rId2"/>
              </a:rPr>
              <a:t>http://www.sciencedirect.com/science/article/pii/S036013151400178X</a:t>
            </a:r>
            <a:r>
              <a:rPr lang="en-US" sz="1100" b="1" dirty="0">
                <a:latin typeface="Tahoma" panose="020B0604030504040204" pitchFamily="34" charset="0"/>
                <a:ea typeface="Tahoma" panose="020B0604030504040204" pitchFamily="34" charset="0"/>
                <a:cs typeface="Tahoma" panose="020B0604030504040204" pitchFamily="34" charset="0"/>
              </a:rPr>
              <a:t>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1045030" y="3007605"/>
            <a:ext cx="10162902" cy="3118558"/>
          </a:xfrm>
        </p:spPr>
        <p:txBody>
          <a:bodyPr>
            <a:normAutofit/>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“As MOOCs proliferate, drawing in increasing numbers of faculty and learners worldwide, the issue of their instructional quality becomes increasingly pressing.” (p. 82)</a:t>
            </a:r>
          </a:p>
        </p:txBody>
      </p:sp>
    </p:spTree>
    <p:extLst>
      <p:ext uri="{BB962C8B-B14F-4D97-AF65-F5344CB8AC3E}">
        <p14:creationId xmlns:p14="http://schemas.microsoft.com/office/powerpoint/2010/main" val="10021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r>
              <a:rPr lang="id-ID"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id-ID" sz="1400" b="1" dirty="0">
                <a:latin typeface="Tahoma" panose="020B0604030504040204" pitchFamily="34" charset="0"/>
                <a:ea typeface="Tahoma" panose="020B0604030504040204" pitchFamily="34" charset="0"/>
                <a:cs typeface="Tahoma" panose="020B0604030504040204" pitchFamily="34" charset="0"/>
              </a:rPr>
              <a:t>(</a:t>
            </a:r>
            <a:r>
              <a:rPr lang="en-US" sz="1400" b="1" dirty="0">
                <a:latin typeface="Tahoma" panose="020B0604030504040204" pitchFamily="34" charset="0"/>
                <a:ea typeface="Tahoma" panose="020B0604030504040204" pitchFamily="34" charset="0"/>
                <a:cs typeface="Tahoma" panose="020B0604030504040204" pitchFamily="34" charset="0"/>
              </a:rPr>
              <a:t>Zhu, M., Sari, A., &amp; Lee, M.</a:t>
            </a:r>
            <a:r>
              <a:rPr lang="id-ID" sz="1400" b="1" dirty="0">
                <a:latin typeface="Tahoma" panose="020B0604030504040204" pitchFamily="34" charset="0"/>
                <a:ea typeface="Tahoma" panose="020B0604030504040204" pitchFamily="34" charset="0"/>
                <a:cs typeface="Tahoma" panose="020B0604030504040204" pitchFamily="34" charset="0"/>
              </a:rPr>
              <a:t> study)</a:t>
            </a:r>
            <a:endParaRPr lang="en-US"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20</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554" y="1729649"/>
            <a:ext cx="8800346" cy="5029200"/>
          </a:xfrm>
          <a:prstGeom prst="rect">
            <a:avLst/>
          </a:prstGeom>
        </p:spPr>
      </p:pic>
      <p:sp>
        <p:nvSpPr>
          <p:cNvPr id="6" name="Rectangle 5"/>
          <p:cNvSpPr/>
          <p:nvPr/>
        </p:nvSpPr>
        <p:spPr>
          <a:xfrm>
            <a:off x="752472" y="1535151"/>
            <a:ext cx="10744200" cy="369332"/>
          </a:xfrm>
          <a:prstGeom prst="rect">
            <a:avLst/>
          </a:prstGeom>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Location of MOOC Research Team Members (2014-2017)</a:t>
            </a:r>
            <a:endParaRPr lang="en-US" dirty="0"/>
          </a:p>
        </p:txBody>
      </p:sp>
    </p:spTree>
    <p:extLst>
      <p:ext uri="{BB962C8B-B14F-4D97-AF65-F5344CB8AC3E}">
        <p14:creationId xmlns:p14="http://schemas.microsoft.com/office/powerpoint/2010/main" val="3069607431"/>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029" y="187288"/>
            <a:ext cx="10840598" cy="1883884"/>
          </a:xfrm>
        </p:spPr>
        <p:txBody>
          <a:bodyPr>
            <a:norm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Country of Origin of MOOC Delivery</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(2014-2017)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1087" y="2176655"/>
            <a:ext cx="7902482" cy="4516091"/>
          </a:xfrm>
          <a:prstGeom prst="rect">
            <a:avLst/>
          </a:prstGeom>
        </p:spPr>
      </p:pic>
    </p:spTree>
    <p:extLst>
      <p:ext uri="{BB962C8B-B14F-4D97-AF65-F5344CB8AC3E}">
        <p14:creationId xmlns:p14="http://schemas.microsoft.com/office/powerpoint/2010/main" val="341693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r>
              <a:rPr lang="id-ID"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id-ID" sz="1400" b="1" dirty="0">
                <a:latin typeface="Tahoma" panose="020B0604030504040204" pitchFamily="34" charset="0"/>
                <a:ea typeface="Tahoma" panose="020B0604030504040204" pitchFamily="34" charset="0"/>
                <a:cs typeface="Tahoma" panose="020B0604030504040204" pitchFamily="34" charset="0"/>
              </a:rPr>
              <a:t>(</a:t>
            </a:r>
            <a:r>
              <a:rPr lang="en-US" sz="1400" b="1" dirty="0">
                <a:latin typeface="Tahoma" panose="020B0604030504040204" pitchFamily="34" charset="0"/>
                <a:ea typeface="Tahoma" panose="020B0604030504040204" pitchFamily="34" charset="0"/>
                <a:cs typeface="Tahoma" panose="020B0604030504040204" pitchFamily="34" charset="0"/>
              </a:rPr>
              <a:t>Zhu, M., Sari, A., &amp; Lee, M.</a:t>
            </a:r>
            <a:r>
              <a:rPr lang="id-ID" sz="1400" b="1" dirty="0">
                <a:latin typeface="Tahoma" panose="020B0604030504040204" pitchFamily="34" charset="0"/>
                <a:ea typeface="Tahoma" panose="020B0604030504040204" pitchFamily="34" charset="0"/>
                <a:cs typeface="Tahoma" panose="020B0604030504040204" pitchFamily="34" charset="0"/>
              </a:rPr>
              <a:t> study)</a:t>
            </a:r>
            <a:endParaRPr lang="en-US"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22</a:t>
            </a:fld>
            <a:endParaRPr lang="en-US"/>
          </a:p>
        </p:txBody>
      </p:sp>
      <p:graphicFrame>
        <p:nvGraphicFramePr>
          <p:cNvPr id="10" name="Chart 9"/>
          <p:cNvGraphicFramePr/>
          <p:nvPr>
            <p:extLst>
              <p:ext uri="{D42A27DB-BD31-4B8C-83A1-F6EECF244321}">
                <p14:modId xmlns:p14="http://schemas.microsoft.com/office/powerpoint/2010/main" val="1424987967"/>
              </p:ext>
            </p:extLst>
          </p:nvPr>
        </p:nvGraphicFramePr>
        <p:xfrm>
          <a:off x="1414464" y="1724851"/>
          <a:ext cx="9458324" cy="4747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9713602"/>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rmAutofit fontScale="90000"/>
          </a:bodyPr>
          <a:lstStyle/>
          <a:p>
            <a:r>
              <a:rPr lang="en-US" dirty="0"/>
              <a:t>Results-RQ1-Data Collection Methods</a:t>
            </a:r>
          </a:p>
        </p:txBody>
      </p:sp>
      <p:sp>
        <p:nvSpPr>
          <p:cNvPr id="3" name="Content Placeholder 2"/>
          <p:cNvSpPr>
            <a:spLocks noGrp="1"/>
          </p:cNvSpPr>
          <p:nvPr>
            <p:ph idx="1"/>
          </p:nvPr>
        </p:nvSpPr>
        <p:spPr>
          <a:xfrm>
            <a:off x="609600" y="1600200"/>
            <a:ext cx="10972800" cy="4876800"/>
          </a:xfrm>
        </p:spPr>
        <p:txBody>
          <a:bodyPr/>
          <a:lstStyle/>
          <a:p>
            <a:r>
              <a:rPr lang="en-US" b="1" dirty="0"/>
              <a:t>RQ1: What are the research methods researchers employed in empirical MOOC studies?</a:t>
            </a:r>
          </a:p>
          <a:p>
            <a:endParaRPr lang="en-US" b="1" dirty="0"/>
          </a:p>
        </p:txBody>
      </p:sp>
      <p:sp>
        <p:nvSpPr>
          <p:cNvPr id="4" name="Rectangle 2"/>
          <p:cNvSpPr>
            <a:spLocks noChangeArrowheads="1"/>
          </p:cNvSpPr>
          <p:nvPr/>
        </p:nvSpPr>
        <p:spPr bwMode="auto">
          <a:xfrm>
            <a:off x="3308196" y="25306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prstClr val="black"/>
              </a:solidFill>
              <a:latin typeface="Arial"/>
            </a:endParaRPr>
          </a:p>
        </p:txBody>
      </p:sp>
      <p:graphicFrame>
        <p:nvGraphicFramePr>
          <p:cNvPr id="7" name="Chart 6"/>
          <p:cNvGraphicFramePr/>
          <p:nvPr>
            <p:extLst/>
          </p:nvPr>
        </p:nvGraphicFramePr>
        <p:xfrm>
          <a:off x="2722881" y="2486722"/>
          <a:ext cx="6584670" cy="41482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573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029" y="187288"/>
            <a:ext cx="10840598" cy="1883884"/>
          </a:xfrm>
        </p:spPr>
        <p:txBody>
          <a:bodyPr>
            <a:norm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Primary Data Sources for MOOC Research</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(2014-2017)</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642" r="414" b="10018"/>
          <a:stretch/>
        </p:blipFill>
        <p:spPr>
          <a:xfrm>
            <a:off x="863977" y="1905918"/>
            <a:ext cx="10741117" cy="4952081"/>
          </a:xfrm>
          <a:prstGeom prst="rect">
            <a:avLst/>
          </a:prstGeom>
        </p:spPr>
      </p:pic>
    </p:spTree>
    <p:extLst>
      <p:ext uri="{BB962C8B-B14F-4D97-AF65-F5344CB8AC3E}">
        <p14:creationId xmlns:p14="http://schemas.microsoft.com/office/powerpoint/2010/main" val="3570372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3" y="399288"/>
            <a:ext cx="11312577"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r>
              <a:rPr lang="id-ID"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id-ID" sz="1400" b="1" dirty="0">
                <a:latin typeface="Tahoma" panose="020B0604030504040204" pitchFamily="34" charset="0"/>
                <a:ea typeface="Tahoma" panose="020B0604030504040204" pitchFamily="34" charset="0"/>
                <a:cs typeface="Tahoma" panose="020B0604030504040204" pitchFamily="34" charset="0"/>
              </a:rPr>
              <a:t>(</a:t>
            </a:r>
            <a:r>
              <a:rPr lang="en-US" sz="1400" b="1" dirty="0">
                <a:latin typeface="Tahoma" panose="020B0604030504040204" pitchFamily="34" charset="0"/>
                <a:ea typeface="Tahoma" panose="020B0604030504040204" pitchFamily="34" charset="0"/>
                <a:cs typeface="Tahoma" panose="020B0604030504040204" pitchFamily="34" charset="0"/>
              </a:rPr>
              <a:t>Zhu, M., Sari, A., &amp; Lee, M.</a:t>
            </a:r>
            <a:r>
              <a:rPr lang="id-ID" sz="1400" b="1" dirty="0">
                <a:latin typeface="Tahoma" panose="020B0604030504040204" pitchFamily="34" charset="0"/>
                <a:ea typeface="Tahoma" panose="020B0604030504040204" pitchFamily="34" charset="0"/>
                <a:cs typeface="Tahoma" panose="020B0604030504040204" pitchFamily="34" charset="0"/>
              </a:rPr>
              <a:t> study)</a:t>
            </a:r>
            <a:endParaRPr lang="en-US"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25</a:t>
            </a:fld>
            <a:endParaRPr lang="en-US"/>
          </a:p>
        </p:txBody>
      </p:sp>
      <p:graphicFrame>
        <p:nvGraphicFramePr>
          <p:cNvPr id="7" name="Chart 6"/>
          <p:cNvGraphicFramePr/>
          <p:nvPr>
            <p:extLst>
              <p:ext uri="{D42A27DB-BD31-4B8C-83A1-F6EECF244321}">
                <p14:modId xmlns:p14="http://schemas.microsoft.com/office/powerpoint/2010/main" val="2260711895"/>
              </p:ext>
            </p:extLst>
          </p:nvPr>
        </p:nvGraphicFramePr>
        <p:xfrm>
          <a:off x="1014413" y="1761017"/>
          <a:ext cx="11052669" cy="43143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197917" y="6068533"/>
            <a:ext cx="6109008" cy="523220"/>
          </a:xfrm>
          <a:prstGeom prst="rect">
            <a:avLst/>
          </a:prstGeom>
          <a:noFill/>
        </p:spPr>
        <p:txBody>
          <a:bodyPr wrap="square" rtlCol="0">
            <a:spAutoFit/>
          </a:bodyPr>
          <a:lstStyle/>
          <a:p>
            <a:r>
              <a:rPr lang="en-US" sz="1400" b="1" dirty="0">
                <a:latin typeface="Tahoma" panose="020B0604030504040204" pitchFamily="34" charset="0"/>
                <a:ea typeface="Tahoma" panose="020B0604030504040204" pitchFamily="34" charset="0"/>
                <a:cs typeface="Tahoma" panose="020B0604030504040204" pitchFamily="34" charset="0"/>
              </a:rPr>
              <a:t>Primary/general focus of MOOC delivery  (out of 146 studies)</a:t>
            </a:r>
          </a:p>
          <a:p>
            <a:r>
              <a:rPr lang="en-US" sz="1400" b="1" dirty="0">
                <a:latin typeface="Tahoma" panose="020B0604030504040204" pitchFamily="34" charset="0"/>
                <a:ea typeface="Tahoma" panose="020B0604030504040204" pitchFamily="34" charset="0"/>
                <a:cs typeface="Tahoma" panose="020B0604030504040204" pitchFamily="34" charset="0"/>
              </a:rPr>
              <a:t>(note: some studies have more than one area of focus) </a:t>
            </a:r>
          </a:p>
        </p:txBody>
      </p:sp>
    </p:spTree>
    <p:extLst>
      <p:ext uri="{BB962C8B-B14F-4D97-AF65-F5344CB8AC3E}">
        <p14:creationId xmlns:p14="http://schemas.microsoft.com/office/powerpoint/2010/main" val="2548892235"/>
      </p:ext>
    </p:extLst>
  </p:cSld>
  <p:clrMapOvr>
    <a:masterClrMapping/>
  </p:clrMapOvr>
  <mc:AlternateContent xmlns:mc="http://schemas.openxmlformats.org/markup-compatibility/2006" xmlns:p14="http://schemas.microsoft.com/office/powerpoint/2010/main">
    <mc:Choice Requires="p14">
      <p:transition spd="slow" p14:dur="2000" advTm="15147"/>
    </mc:Choice>
    <mc:Fallback xmlns="">
      <p:transition spd="slow" advTm="1514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r>
              <a:rPr lang="id-ID"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id-ID" sz="1400" b="1" dirty="0">
                <a:latin typeface="Tahoma" panose="020B0604030504040204" pitchFamily="34" charset="0"/>
                <a:ea typeface="Tahoma" panose="020B0604030504040204" pitchFamily="34" charset="0"/>
                <a:cs typeface="Tahoma" panose="020B0604030504040204" pitchFamily="34" charset="0"/>
              </a:rPr>
              <a:t>(</a:t>
            </a:r>
            <a:r>
              <a:rPr lang="en-US" sz="1400" b="1" dirty="0">
                <a:latin typeface="Tahoma" panose="020B0604030504040204" pitchFamily="34" charset="0"/>
                <a:ea typeface="Tahoma" panose="020B0604030504040204" pitchFamily="34" charset="0"/>
                <a:cs typeface="Tahoma" panose="020B0604030504040204" pitchFamily="34" charset="0"/>
              </a:rPr>
              <a:t>Zhu, M., Sari, A., &amp; Lee, M.</a:t>
            </a:r>
            <a:r>
              <a:rPr lang="id-ID" sz="1400" b="1" dirty="0">
                <a:latin typeface="Tahoma" panose="020B0604030504040204" pitchFamily="34" charset="0"/>
                <a:ea typeface="Tahoma" panose="020B0604030504040204" pitchFamily="34" charset="0"/>
                <a:cs typeface="Tahoma" panose="020B0604030504040204" pitchFamily="34" charset="0"/>
              </a:rPr>
              <a:t> study)</a:t>
            </a:r>
            <a:endParaRPr lang="en-US" sz="1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26</a:t>
            </a:fld>
            <a:endParaRPr lang="en-US"/>
          </a:p>
        </p:txBody>
      </p:sp>
      <p:graphicFrame>
        <p:nvGraphicFramePr>
          <p:cNvPr id="6" name="Table 5"/>
          <p:cNvGraphicFramePr>
            <a:graphicFrameLocks noGrp="1"/>
          </p:cNvGraphicFramePr>
          <p:nvPr>
            <p:extLst/>
          </p:nvPr>
        </p:nvGraphicFramePr>
        <p:xfrm>
          <a:off x="1647670" y="2249505"/>
          <a:ext cx="8935385" cy="3772506"/>
        </p:xfrm>
        <a:graphic>
          <a:graphicData uri="http://schemas.openxmlformats.org/drawingml/2006/table">
            <a:tbl>
              <a:tblPr firstRow="1" firstCol="1" bandRow="1">
                <a:tableStyleId>{7E9639D4-E3E2-4D34-9284-5A2195B3D0D7}</a:tableStyleId>
              </a:tblPr>
              <a:tblGrid>
                <a:gridCol w="2564566">
                  <a:extLst>
                    <a:ext uri="{9D8B030D-6E8A-4147-A177-3AD203B41FA5}">
                      <a16:colId xmlns:a16="http://schemas.microsoft.com/office/drawing/2014/main" val="20000"/>
                    </a:ext>
                  </a:extLst>
                </a:gridCol>
                <a:gridCol w="1902091">
                  <a:extLst>
                    <a:ext uri="{9D8B030D-6E8A-4147-A177-3AD203B41FA5}">
                      <a16:colId xmlns:a16="http://schemas.microsoft.com/office/drawing/2014/main" val="20001"/>
                    </a:ext>
                  </a:extLst>
                </a:gridCol>
                <a:gridCol w="2234364">
                  <a:extLst>
                    <a:ext uri="{9D8B030D-6E8A-4147-A177-3AD203B41FA5}">
                      <a16:colId xmlns:a16="http://schemas.microsoft.com/office/drawing/2014/main" val="20002"/>
                    </a:ext>
                  </a:extLst>
                </a:gridCol>
                <a:gridCol w="2234364">
                  <a:extLst>
                    <a:ext uri="{9D8B030D-6E8A-4147-A177-3AD203B41FA5}">
                      <a16:colId xmlns:a16="http://schemas.microsoft.com/office/drawing/2014/main" val="20003"/>
                    </a:ext>
                  </a:extLst>
                </a:gridCol>
              </a:tblGrid>
              <a:tr h="659206">
                <a:tc>
                  <a:txBody>
                    <a:bodyPr/>
                    <a:lstStyle/>
                    <a:p>
                      <a:pPr marL="0" marR="0">
                        <a:lnSpc>
                          <a:spcPct val="200000"/>
                        </a:lnSpc>
                        <a:spcBef>
                          <a:spcPts val="0"/>
                        </a:spcBef>
                        <a:spcAft>
                          <a:spcPts val="0"/>
                        </a:spcAft>
                      </a:pPr>
                      <a:r>
                        <a:rPr lang="en-US" sz="2000" dirty="0">
                          <a:effectLst/>
                        </a:rPr>
                        <a:t> </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Quantitative </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Qualitative </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Mixed methods</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0"/>
                  </a:ext>
                </a:extLst>
              </a:tr>
              <a:tr h="659206">
                <a:tc>
                  <a:txBody>
                    <a:bodyPr/>
                    <a:lstStyle/>
                    <a:p>
                      <a:pPr marL="0" marR="0">
                        <a:lnSpc>
                          <a:spcPct val="200000"/>
                        </a:lnSpc>
                        <a:spcBef>
                          <a:spcPts val="0"/>
                        </a:spcBef>
                        <a:spcAft>
                          <a:spcPts val="0"/>
                        </a:spcAft>
                      </a:pPr>
                      <a:r>
                        <a:rPr lang="en-US" sz="2000" dirty="0">
                          <a:effectLst/>
                        </a:rPr>
                        <a:t>Student-focused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39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26</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1"/>
                  </a:ext>
                </a:extLst>
              </a:tr>
              <a:tr h="659206">
                <a:tc>
                  <a:txBody>
                    <a:bodyPr/>
                    <a:lstStyle/>
                    <a:p>
                      <a:pPr marL="0" marR="0">
                        <a:lnSpc>
                          <a:spcPct val="200000"/>
                        </a:lnSpc>
                        <a:spcBef>
                          <a:spcPts val="0"/>
                        </a:spcBef>
                        <a:spcAft>
                          <a:spcPts val="0"/>
                        </a:spcAft>
                      </a:pPr>
                      <a:r>
                        <a:rPr lang="en-US" sz="2000" dirty="0">
                          <a:effectLst/>
                        </a:rPr>
                        <a:t>Design-focused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19</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12</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17</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779592">
                <a:tc>
                  <a:txBody>
                    <a:bodyPr/>
                    <a:lstStyle/>
                    <a:p>
                      <a:pPr marL="0" marR="0">
                        <a:lnSpc>
                          <a:spcPct val="200000"/>
                        </a:lnSpc>
                        <a:spcBef>
                          <a:spcPts val="0"/>
                        </a:spcBef>
                        <a:spcAft>
                          <a:spcPts val="0"/>
                        </a:spcAft>
                      </a:pPr>
                      <a:r>
                        <a:rPr lang="en-US" sz="2000" dirty="0">
                          <a:effectLst/>
                        </a:rPr>
                        <a:t>Context and impact</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9</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6</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5</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3"/>
                  </a:ext>
                </a:extLst>
              </a:tr>
              <a:tr h="1015296">
                <a:tc>
                  <a:txBody>
                    <a:bodyPr/>
                    <a:lstStyle/>
                    <a:p>
                      <a:pPr marL="0" marR="0">
                        <a:lnSpc>
                          <a:spcPct val="200000"/>
                        </a:lnSpc>
                        <a:spcBef>
                          <a:spcPts val="0"/>
                        </a:spcBef>
                        <a:spcAft>
                          <a:spcPts val="0"/>
                        </a:spcAft>
                      </a:pPr>
                      <a:r>
                        <a:rPr lang="en-US" sz="2000" dirty="0">
                          <a:effectLst/>
                        </a:rPr>
                        <a:t>Instructor-focused</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0</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a:effectLst/>
                        </a:rPr>
                        <a:t>3</a:t>
                      </a:r>
                      <a:endParaRPr lang="en-US" sz="20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200000"/>
                        </a:lnSpc>
                        <a:spcBef>
                          <a:spcPts val="0"/>
                        </a:spcBef>
                        <a:spcAft>
                          <a:spcPts val="0"/>
                        </a:spcAft>
                      </a:pPr>
                      <a:r>
                        <a:rPr lang="en-US" sz="2000" dirty="0">
                          <a:effectLst/>
                        </a:rPr>
                        <a:t>2</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9" name="Rectangle 8"/>
          <p:cNvSpPr/>
          <p:nvPr/>
        </p:nvSpPr>
        <p:spPr>
          <a:xfrm>
            <a:off x="838201" y="1560541"/>
            <a:ext cx="10515600" cy="1274195"/>
          </a:xfrm>
          <a:prstGeom prst="rect">
            <a:avLst/>
          </a:prstGeom>
        </p:spPr>
        <p:txBody>
          <a:bodyPr wrap="square">
            <a:spAutoFit/>
          </a:bodyPr>
          <a:lstStyle/>
          <a:p>
            <a:pPr algn="ctr">
              <a:lnSpc>
                <a:spcPct val="160000"/>
              </a:lnSpc>
            </a:pPr>
            <a:r>
              <a:rPr lang="en-US" sz="2400" b="1" dirty="0">
                <a:latin typeface="Tahoma" panose="020B0604030504040204" pitchFamily="34" charset="0"/>
                <a:ea typeface="Tahoma" panose="020B0604030504040204" pitchFamily="34" charset="0"/>
                <a:cs typeface="Tahoma" panose="020B0604030504040204" pitchFamily="34" charset="0"/>
              </a:rPr>
              <a:t>Research methods used in each research topic (out of 146 studies)</a:t>
            </a:r>
          </a:p>
          <a:p>
            <a:pPr algn="ctr">
              <a:lnSpc>
                <a:spcPct val="16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1791082"/>
      </p:ext>
    </p:extLst>
  </p:cSld>
  <p:clrMapOvr>
    <a:masterClrMapping/>
  </p:clrMapOvr>
  <mc:AlternateContent xmlns:mc="http://schemas.openxmlformats.org/markup-compatibility/2006" xmlns:p14="http://schemas.microsoft.com/office/powerpoint/2010/main">
    <mc:Choice Requires="p14">
      <p:transition spd="slow" p14:dur="2000" advTm="15331"/>
    </mc:Choice>
    <mc:Fallback xmlns="">
      <p:transition spd="slow" advTm="1533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029" y="187288"/>
            <a:ext cx="10840598" cy="1883884"/>
          </a:xfrm>
        </p:spPr>
        <p:txBody>
          <a:bodyPr>
            <a:norm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Specific Data Sources for MOOC Research</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(2014-2017)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681" y="1907316"/>
            <a:ext cx="8361803" cy="4778582"/>
          </a:xfrm>
          <a:prstGeom prst="rect">
            <a:avLst/>
          </a:prstGeom>
        </p:spPr>
      </p:pic>
    </p:spTree>
    <p:extLst>
      <p:ext uri="{BB962C8B-B14F-4D97-AF65-F5344CB8AC3E}">
        <p14:creationId xmlns:p14="http://schemas.microsoft.com/office/powerpoint/2010/main" val="177118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029" y="528810"/>
            <a:ext cx="10840598" cy="1630496"/>
          </a:xfrm>
        </p:spPr>
        <p:txBody>
          <a:bodyPr>
            <a:normAutofit fontScale="9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Data Sources of MOOC Research </a:t>
            </a:r>
            <a:br>
              <a:rPr lang="en-US"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(Note: when part of 2 or more data sources)</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(2014-2017)</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379" r="-225"/>
          <a:stretch/>
        </p:blipFill>
        <p:spPr>
          <a:xfrm>
            <a:off x="1804045" y="2159306"/>
            <a:ext cx="8617911" cy="4698694"/>
          </a:xfrm>
          <a:prstGeom prst="rect">
            <a:avLst/>
          </a:prstGeom>
        </p:spPr>
      </p:pic>
    </p:spTree>
    <p:extLst>
      <p:ext uri="{BB962C8B-B14F-4D97-AF65-F5344CB8AC3E}">
        <p14:creationId xmlns:p14="http://schemas.microsoft.com/office/powerpoint/2010/main" val="94203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8023" y="187288"/>
            <a:ext cx="8130449" cy="1883884"/>
          </a:xfrm>
        </p:spPr>
        <p:txBody>
          <a:bodyPr>
            <a:noAutofit/>
          </a:bodyPr>
          <a:lstStyle/>
          <a:p>
            <a:pPr algn="ctr"/>
            <a:r>
              <a:rPr lang="en-US" b="1" dirty="0">
                <a:latin typeface="+mn-lt"/>
                <a:ea typeface="Tahoma" panose="020B0604030504040204" pitchFamily="34" charset="0"/>
                <a:cs typeface="Tahoma" panose="020B0604030504040204" pitchFamily="34" charset="0"/>
              </a:rPr>
              <a:t>Specific Analytic Method for MOOC Research (2014–2017)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145" y="1752194"/>
            <a:ext cx="6700796" cy="5105806"/>
          </a:xfrm>
          <a:prstGeom prst="rect">
            <a:avLst/>
          </a:prstGeom>
        </p:spPr>
      </p:pic>
    </p:spTree>
    <p:extLst>
      <p:ext uri="{BB962C8B-B14F-4D97-AF65-F5344CB8AC3E}">
        <p14:creationId xmlns:p14="http://schemas.microsoft.com/office/powerpoint/2010/main" val="265470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30506"/>
            <a:ext cx="10947094" cy="2677099"/>
          </a:xfrm>
        </p:spPr>
        <p:txBody>
          <a:bodyPr>
            <a:norm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October 2015</a:t>
            </a:r>
            <a:br>
              <a:rPr lang="en-US" sz="20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Predictors of Retention and Achievement in a Massive Open Online Course</a:t>
            </a:r>
            <a:br>
              <a:rPr lang="en-US" sz="36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Greene, Oswald, &amp; </a:t>
            </a:r>
            <a:r>
              <a:rPr lang="en-US" sz="2400" b="1" dirty="0" err="1">
                <a:latin typeface="Tahoma" panose="020B0604030504040204" pitchFamily="34" charset="0"/>
                <a:ea typeface="Tahoma" panose="020B0604030504040204" pitchFamily="34" charset="0"/>
                <a:cs typeface="Tahoma" panose="020B0604030504040204" pitchFamily="34" charset="0"/>
              </a:rPr>
              <a:t>Pomerantz</a:t>
            </a:r>
            <a:r>
              <a:rPr lang="en-US" sz="2400" b="1" dirty="0">
                <a:latin typeface="Tahoma" panose="020B0604030504040204" pitchFamily="34" charset="0"/>
                <a:ea typeface="Tahoma" panose="020B0604030504040204" pitchFamily="34" charset="0"/>
                <a:cs typeface="Tahoma" panose="020B0604030504040204" pitchFamily="34" charset="0"/>
              </a:rPr>
              <a:t>, American Educational Research Journal, </a:t>
            </a:r>
            <a:r>
              <a:rPr lang="en-US" sz="2400" b="1" i="1" dirty="0">
                <a:latin typeface="Tahoma" panose="020B0604030504040204" pitchFamily="34" charset="0"/>
                <a:ea typeface="Tahoma" panose="020B0604030504040204" pitchFamily="34" charset="0"/>
                <a:cs typeface="Tahoma" panose="020B0604030504040204" pitchFamily="34" charset="0"/>
              </a:rPr>
              <a:t>52</a:t>
            </a:r>
            <a:r>
              <a:rPr lang="en-US" sz="2400" b="1" dirty="0">
                <a:latin typeface="Tahoma" panose="020B0604030504040204" pitchFamily="34" charset="0"/>
                <a:ea typeface="Tahoma" panose="020B0604030504040204" pitchFamily="34" charset="0"/>
                <a:cs typeface="Tahoma" panose="020B0604030504040204" pitchFamily="34" charset="0"/>
              </a:rPr>
              <a:t>(5), 925-955.</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100" b="1" dirty="0">
                <a:latin typeface="Tahoma" panose="020B0604030504040204" pitchFamily="34" charset="0"/>
                <a:ea typeface="Tahoma" panose="020B0604030504040204" pitchFamily="34" charset="0"/>
                <a:cs typeface="Tahoma" panose="020B0604030504040204" pitchFamily="34" charset="0"/>
                <a:hlinkClick r:id="rId2"/>
              </a:rPr>
              <a:t>http://aer.sagepub.com/content/early/2015/05/08/0002831215584621</a:t>
            </a:r>
            <a:r>
              <a:rPr lang="en-US" sz="1100" b="1" dirty="0">
                <a:latin typeface="Tahoma" panose="020B0604030504040204" pitchFamily="34" charset="0"/>
                <a:ea typeface="Tahoma" panose="020B0604030504040204" pitchFamily="34" charset="0"/>
                <a:cs typeface="Tahoma" panose="020B0604030504040204" pitchFamily="34" charset="0"/>
              </a:rPr>
              <a:t>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609599" y="3007605"/>
            <a:ext cx="11090313" cy="3118558"/>
          </a:xfrm>
        </p:spPr>
        <p:txBody>
          <a:bodyPr>
            <a:normAutofit/>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“If MOOCs are to fulfill their promise as a way of providing all learners with opportunities to obtain education at a low cost, much more research is needed regarding how to engage these students and help them to be successful in these environments.” (p. 952)</a:t>
            </a:r>
          </a:p>
        </p:txBody>
      </p:sp>
    </p:spTree>
    <p:extLst>
      <p:ext uri="{BB962C8B-B14F-4D97-AF65-F5344CB8AC3E}">
        <p14:creationId xmlns:p14="http://schemas.microsoft.com/office/powerpoint/2010/main" val="4084825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2029" y="528810"/>
            <a:ext cx="10862630" cy="1123721"/>
          </a:xfrm>
        </p:spPr>
        <p:txBody>
          <a:bodyPr>
            <a:normAutofit fontScale="90000"/>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Specific Focus of MOOC Research</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a:latin typeface="Tahoma" panose="020B0604030504040204" pitchFamily="34" charset="0"/>
                <a:ea typeface="Tahoma" panose="020B0604030504040204" pitchFamily="34" charset="0"/>
                <a:cs typeface="Tahoma" panose="020B0604030504040204" pitchFamily="34" charset="0"/>
              </a:rPr>
              <a:t>(2014-2017)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2809" y="1839816"/>
            <a:ext cx="8781070" cy="5018184"/>
          </a:xfrm>
          <a:prstGeom prst="rect">
            <a:avLst/>
          </a:prstGeom>
        </p:spPr>
      </p:pic>
    </p:spTree>
    <p:extLst>
      <p:ext uri="{BB962C8B-B14F-4D97-AF65-F5344CB8AC3E}">
        <p14:creationId xmlns:p14="http://schemas.microsoft.com/office/powerpoint/2010/main" val="2817675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Research Purpose &amp; Questions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067296" cy="4968552"/>
          </a:xfrm>
        </p:spPr>
        <p:txBody>
          <a:bodyPr>
            <a:normAutofit lnSpcReduction="10000"/>
          </a:bodyPr>
          <a:lstStyle/>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Help reveal common and successful instructional design and delivery practices in terms of online interaction within MOOCs. </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Research Questions: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How do MOOC instructors design their courses to encourage interaction among learners?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How do MOOC instructors design their courses to encourage interaction between instructor and learners?</a:t>
            </a:r>
          </a:p>
          <a:p>
            <a:pPr marL="914400" lvl="1" indent="-457200">
              <a:lnSpc>
                <a:spcPct val="150000"/>
              </a:lnSpc>
              <a:buFont typeface="+mj-lt"/>
              <a:buAutoNum type="arabicPeriod"/>
            </a:pPr>
            <a:r>
              <a:rPr lang="en-US" b="1" dirty="0">
                <a:latin typeface="Tahoma" panose="020B0604030504040204" pitchFamily="34" charset="0"/>
                <a:ea typeface="Tahoma" panose="020B0604030504040204" pitchFamily="34" charset="0"/>
                <a:cs typeface="Tahoma" panose="020B0604030504040204" pitchFamily="34" charset="0"/>
              </a:rPr>
              <a:t>How do MOOC instructors design their courses to encourage learner-content interaction? </a:t>
            </a:r>
          </a:p>
        </p:txBody>
      </p:sp>
      <p:sp>
        <p:nvSpPr>
          <p:cNvPr id="4" name="Slide Number Placeholder 3"/>
          <p:cNvSpPr>
            <a:spLocks noGrp="1"/>
          </p:cNvSpPr>
          <p:nvPr>
            <p:ph type="sldNum" sz="quarter" idx="12"/>
          </p:nvPr>
        </p:nvSpPr>
        <p:spPr/>
        <p:txBody>
          <a:bodyPr/>
          <a:lstStyle/>
          <a:p>
            <a:fld id="{EAD0547C-D32D-4A6F-8C9C-67D434304BD9}" type="slidenum">
              <a:rPr lang="en-US" smtClean="0"/>
              <a:t>31</a:t>
            </a:fld>
            <a:endParaRPr lang="en-US"/>
          </a:p>
        </p:txBody>
      </p:sp>
    </p:spTree>
    <p:extLst>
      <p:ext uri="{BB962C8B-B14F-4D97-AF65-F5344CB8AC3E}">
        <p14:creationId xmlns:p14="http://schemas.microsoft.com/office/powerpoint/2010/main" val="1987490708"/>
      </p:ext>
    </p:extLst>
  </p:cSld>
  <p:clrMapOvr>
    <a:masterClrMapping/>
  </p:clrMapOvr>
  <mc:AlternateContent xmlns:mc="http://schemas.openxmlformats.org/markup-compatibility/2006" xmlns:p14="http://schemas.microsoft.com/office/powerpoint/2010/main">
    <mc:Choice Requires="p14">
      <p:transition spd="slow" p14:dur="2000" advTm="30847"/>
    </mc:Choice>
    <mc:Fallback xmlns="">
      <p:transition spd="slow" advTm="3084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 Research Methods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0549136"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Research Design: sequential mixed methods design (Creswell &amp; Clark, 2007)</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Data Collection: survey, interview, and course review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Participants: 143 survey participants (10% response rate) and 12 interviewee</a:t>
            </a:r>
            <a:r>
              <a:rPr lang="en-US" altLang="zh-CN" sz="2400" b="1" dirty="0">
                <a:latin typeface="Tahoma" panose="020B0604030504040204" pitchFamily="34" charset="0"/>
                <a:ea typeface="Tahoma" panose="020B0604030504040204" pitchFamily="34" charset="0"/>
                <a:cs typeface="Tahoma" panose="020B0604030504040204" pitchFamily="34" charset="0"/>
              </a:rPr>
              <a:t>s</a:t>
            </a:r>
            <a:r>
              <a:rPr lang="en-US" sz="2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EAD0547C-D32D-4A6F-8C9C-67D434304BD9}" type="slidenum">
              <a:rPr lang="en-US" smtClean="0"/>
              <a:t>32</a:t>
            </a:fld>
            <a:endParaRPr lang="en-US"/>
          </a:p>
        </p:txBody>
      </p:sp>
    </p:spTree>
    <p:extLst>
      <p:ext uri="{BB962C8B-B14F-4D97-AF65-F5344CB8AC3E}">
        <p14:creationId xmlns:p14="http://schemas.microsoft.com/office/powerpoint/2010/main" val="1007210087"/>
      </p:ext>
    </p:extLst>
  </p:cSld>
  <p:clrMapOvr>
    <a:masterClrMapping/>
  </p:clrMapOvr>
  <mc:AlternateContent xmlns:mc="http://schemas.openxmlformats.org/markup-compatibility/2006" xmlns:p14="http://schemas.microsoft.com/office/powerpoint/2010/main">
    <mc:Choice Requires="p14">
      <p:transition spd="slow" p14:dur="2000" advTm="85124"/>
    </mc:Choice>
    <mc:Fallback xmlns="">
      <p:transition spd="slow" advTm="8512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 Qualitative Research Methods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154833668"/>
              </p:ext>
            </p:extLst>
          </p:nvPr>
        </p:nvGraphicFramePr>
        <p:xfrm>
          <a:off x="2039006" y="1814945"/>
          <a:ext cx="8344979" cy="5079718"/>
        </p:xfrm>
        <a:graphic>
          <a:graphicData uri="http://schemas.openxmlformats.org/drawingml/2006/table">
            <a:tbl>
              <a:tblPr>
                <a:tableStyleId>{9D7B26C5-4107-4FEC-AEDC-1716B250A1EF}</a:tableStyleId>
              </a:tblPr>
              <a:tblGrid>
                <a:gridCol w="788502">
                  <a:extLst>
                    <a:ext uri="{9D8B030D-6E8A-4147-A177-3AD203B41FA5}">
                      <a16:colId xmlns:a16="http://schemas.microsoft.com/office/drawing/2014/main" val="20000"/>
                    </a:ext>
                  </a:extLst>
                </a:gridCol>
                <a:gridCol w="1785446">
                  <a:extLst>
                    <a:ext uri="{9D8B030D-6E8A-4147-A177-3AD203B41FA5}">
                      <a16:colId xmlns:a16="http://schemas.microsoft.com/office/drawing/2014/main" val="20001"/>
                    </a:ext>
                  </a:extLst>
                </a:gridCol>
                <a:gridCol w="3469755">
                  <a:extLst>
                    <a:ext uri="{9D8B030D-6E8A-4147-A177-3AD203B41FA5}">
                      <a16:colId xmlns:a16="http://schemas.microsoft.com/office/drawing/2014/main" val="20002"/>
                    </a:ext>
                  </a:extLst>
                </a:gridCol>
                <a:gridCol w="2301276">
                  <a:extLst>
                    <a:ext uri="{9D8B030D-6E8A-4147-A177-3AD203B41FA5}">
                      <a16:colId xmlns:a16="http://schemas.microsoft.com/office/drawing/2014/main" val="20003"/>
                    </a:ext>
                  </a:extLst>
                </a:gridCol>
              </a:tblGrid>
              <a:tr h="330856">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No.</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Countries</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Subject areas</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Platforms</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0"/>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1. 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The U.S.</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Language and Literacy</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Coursera</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1"/>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2.</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The U.S.</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Education</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Coursera</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2"/>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3. 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The U.S.</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Education</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Canvas</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3"/>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4. 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The U.S.</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Chemistry</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Coursera</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4"/>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5. 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UK</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Public health</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FutureLearn</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5"/>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6. 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UK</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Language and Literacy</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FutureLearn</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6"/>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7. 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Hong Kong</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Math</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Coursera</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7"/>
                  </a:ext>
                </a:extLst>
              </a:tr>
              <a:tr h="690598">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8. 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Mainland China</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Math</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Coursera</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8"/>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9. 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Canada</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Psychology</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Coursera</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09"/>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10. 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Australia</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Public Health</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Open2Study</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0"/>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11. 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Sweden</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Computer Science</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a:effectLst/>
                          <a:latin typeface="Tahoma" panose="020B0604030504040204" pitchFamily="34" charset="0"/>
                          <a:ea typeface="Tahoma" panose="020B0604030504040204" pitchFamily="34" charset="0"/>
                          <a:cs typeface="Tahoma" panose="020B0604030504040204" pitchFamily="34" charset="0"/>
                        </a:rPr>
                        <a:t>edX</a:t>
                      </a:r>
                      <a:endParaRPr lang="en-US" sz="1200" b="1">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1"/>
                  </a:ext>
                </a:extLst>
              </a:tr>
              <a:tr h="346144">
                <a:tc>
                  <a:txBody>
                    <a:bodyPr/>
                    <a:lstStyle/>
                    <a:p>
                      <a:pPr marL="0" marR="0" lvl="0" indent="0">
                        <a:lnSpc>
                          <a:spcPct val="200000"/>
                        </a:lnSpc>
                        <a:spcBef>
                          <a:spcPts val="0"/>
                        </a:spcBef>
                        <a:spcAft>
                          <a:spcPts val="0"/>
                        </a:spcAft>
                        <a:buFont typeface="+mj-lt"/>
                        <a:buNone/>
                      </a:pPr>
                      <a:r>
                        <a:rPr lang="en-US" sz="1200" b="1" dirty="0">
                          <a:effectLst/>
                          <a:latin typeface="Tahoma" panose="020B0604030504040204" pitchFamily="34" charset="0"/>
                          <a:ea typeface="Tahoma" panose="020B0604030504040204" pitchFamily="34" charset="0"/>
                          <a:cs typeface="Tahoma" panose="020B0604030504040204" pitchFamily="34" charset="0"/>
                        </a:rPr>
                        <a:t>12. 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India</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a:effectLst/>
                          <a:latin typeface="Tahoma" panose="020B0604030504040204" pitchFamily="34" charset="0"/>
                          <a:ea typeface="Tahoma" panose="020B0604030504040204" pitchFamily="34" charset="0"/>
                          <a:cs typeface="Tahoma" panose="020B0604030504040204" pitchFamily="34" charset="0"/>
                        </a:rPr>
                        <a:t>Management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tc>
                  <a:txBody>
                    <a:bodyPr/>
                    <a:lstStyle/>
                    <a:p>
                      <a:pPr marL="0" marR="0">
                        <a:lnSpc>
                          <a:spcPct val="200000"/>
                        </a:lnSpc>
                        <a:spcBef>
                          <a:spcPts val="0"/>
                        </a:spcBef>
                        <a:spcAft>
                          <a:spcPts val="0"/>
                        </a:spcAft>
                      </a:pPr>
                      <a:r>
                        <a:rPr lang="en-US" sz="1200" b="1" dirty="0" err="1">
                          <a:effectLst/>
                          <a:latin typeface="Tahoma" panose="020B0604030504040204" pitchFamily="34" charset="0"/>
                          <a:ea typeface="Tahoma" panose="020B0604030504040204" pitchFamily="34" charset="0"/>
                          <a:cs typeface="Tahoma" panose="020B0604030504040204" pitchFamily="34" charset="0"/>
                        </a:rPr>
                        <a:t>edX</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8277" marR="58277" marT="0" marB="0"/>
                </a:tc>
                <a:extLst>
                  <a:ext uri="{0D108BD9-81ED-4DB2-BD59-A6C34878D82A}">
                    <a16:rowId xmlns:a16="http://schemas.microsoft.com/office/drawing/2014/main" val="10012"/>
                  </a:ext>
                </a:extLst>
              </a:tr>
            </a:tbl>
          </a:graphicData>
        </a:graphic>
      </p:graphicFrame>
      <p:sp>
        <p:nvSpPr>
          <p:cNvPr id="6" name="Slide Number Placeholder 5"/>
          <p:cNvSpPr>
            <a:spLocks noGrp="1"/>
          </p:cNvSpPr>
          <p:nvPr>
            <p:ph type="sldNum" sz="quarter" idx="12"/>
          </p:nvPr>
        </p:nvSpPr>
        <p:spPr/>
        <p:txBody>
          <a:bodyPr/>
          <a:lstStyle/>
          <a:p>
            <a:fld id="{EAD0547C-D32D-4A6F-8C9C-67D434304BD9}" type="slidenum">
              <a:rPr lang="en-US" smtClean="0"/>
              <a:t>33</a:t>
            </a:fld>
            <a:endParaRPr lang="en-US"/>
          </a:p>
        </p:txBody>
      </p:sp>
      <p:sp>
        <p:nvSpPr>
          <p:cNvPr id="7" name="TextBox 6"/>
          <p:cNvSpPr txBox="1"/>
          <p:nvPr/>
        </p:nvSpPr>
        <p:spPr>
          <a:xfrm>
            <a:off x="3867461" y="1434705"/>
            <a:ext cx="4052713" cy="400110"/>
          </a:xfrm>
          <a:prstGeom prst="rect">
            <a:avLst/>
          </a:prstGeom>
          <a:noFill/>
        </p:spPr>
        <p:txBody>
          <a:bodyPr wrap="non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MOOC instructors interviewed</a:t>
            </a:r>
          </a:p>
        </p:txBody>
      </p:sp>
    </p:spTree>
    <p:extLst>
      <p:ext uri="{BB962C8B-B14F-4D97-AF65-F5344CB8AC3E}">
        <p14:creationId xmlns:p14="http://schemas.microsoft.com/office/powerpoint/2010/main" val="3855744986"/>
      </p:ext>
    </p:extLst>
  </p:cSld>
  <p:clrMapOvr>
    <a:masterClrMapping/>
  </p:clrMapOvr>
  <mc:AlternateContent xmlns:mc="http://schemas.openxmlformats.org/markup-compatibility/2006" xmlns:p14="http://schemas.microsoft.com/office/powerpoint/2010/main">
    <mc:Choice Requires="p14">
      <p:transition spd="slow" p14:dur="2000" advTm="85124"/>
    </mc:Choice>
    <mc:Fallback xmlns="">
      <p:transition spd="slow" advTm="8512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Data Analysis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EAD0547C-D32D-4A6F-8C9C-67D434304BD9}" type="slidenum">
              <a:rPr lang="en-US" smtClean="0"/>
              <a:t>34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013273759"/>
              </p:ext>
            </p:extLst>
          </p:nvPr>
        </p:nvGraphicFramePr>
        <p:xfrm>
          <a:off x="838200" y="1668584"/>
          <a:ext cx="10803127" cy="4169942"/>
        </p:xfrm>
        <a:graphic>
          <a:graphicData uri="http://schemas.openxmlformats.org/drawingml/2006/table">
            <a:tbl>
              <a:tblPr firstRow="1" bandRow="1">
                <a:tableStyleId>{7E9639D4-E3E2-4D34-9284-5A2195B3D0D7}</a:tableStyleId>
              </a:tblPr>
              <a:tblGrid>
                <a:gridCol w="858402">
                  <a:extLst>
                    <a:ext uri="{9D8B030D-6E8A-4147-A177-3AD203B41FA5}">
                      <a16:colId xmlns:a16="http://schemas.microsoft.com/office/drawing/2014/main" val="20000"/>
                    </a:ext>
                  </a:extLst>
                </a:gridCol>
                <a:gridCol w="4815034">
                  <a:extLst>
                    <a:ext uri="{9D8B030D-6E8A-4147-A177-3AD203B41FA5}">
                      <a16:colId xmlns:a16="http://schemas.microsoft.com/office/drawing/2014/main" val="20001"/>
                    </a:ext>
                  </a:extLst>
                </a:gridCol>
                <a:gridCol w="5129691">
                  <a:extLst>
                    <a:ext uri="{9D8B030D-6E8A-4147-A177-3AD203B41FA5}">
                      <a16:colId xmlns:a16="http://schemas.microsoft.com/office/drawing/2014/main" val="20002"/>
                    </a:ext>
                  </a:extLst>
                </a:gridCol>
              </a:tblGrid>
              <a:tr h="1049899">
                <a:tc>
                  <a:txBody>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RQs</a:t>
                      </a:r>
                    </a:p>
                  </a:txBody>
                  <a:tcPr anchor="ctr"/>
                </a:tc>
                <a:tc>
                  <a:txBody>
                    <a:bodyPr/>
                    <a:lstStyle/>
                    <a:p>
                      <a:pPr marL="0" marR="0" algn="ctr">
                        <a:lnSpc>
                          <a:spcPct val="15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Data Sources</a:t>
                      </a:r>
                      <a:endParaRPr lang="en-US" sz="20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effectLst/>
                          <a:latin typeface="Tahoma" panose="020B0604030504040204" pitchFamily="34" charset="0"/>
                          <a:ea typeface="Tahoma" panose="020B0604030504040204" pitchFamily="34" charset="0"/>
                          <a:cs typeface="Tahoma" panose="020B0604030504040204" pitchFamily="34" charset="0"/>
                        </a:rPr>
                        <a:t>Data analysis</a:t>
                      </a:r>
                      <a:endParaRPr lang="en-US" sz="20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980681">
                <a:tc rowSpan="3">
                  <a:txBody>
                    <a:bodyPr/>
                    <a:lstStyle/>
                    <a:p>
                      <a:pPr algn="l"/>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RQs</a:t>
                      </a:r>
                    </a:p>
                  </a:txBody>
                  <a:tcPr anchor="ctr"/>
                </a:tc>
                <a:tc>
                  <a:txBody>
                    <a:bodyPr/>
                    <a:lstStyle/>
                    <a:p>
                      <a:pPr marL="0" marR="0">
                        <a:lnSpc>
                          <a:spcPct val="15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Survey-multiple</a:t>
                      </a:r>
                      <a:r>
                        <a:rPr lang="en-US" sz="2000" b="1" baseline="0" dirty="0">
                          <a:effectLst/>
                          <a:latin typeface="Tahoma" panose="020B0604030504040204" pitchFamily="34" charset="0"/>
                          <a:ea typeface="Tahoma" panose="020B0604030504040204" pitchFamily="34" charset="0"/>
                          <a:cs typeface="Tahoma" panose="020B0604030504040204" pitchFamily="34" charset="0"/>
                        </a:rPr>
                        <a:t>-choice</a:t>
                      </a:r>
                      <a:r>
                        <a:rPr lang="en-US" sz="2000" b="1" dirty="0">
                          <a:effectLst/>
                          <a:latin typeface="Tahoma" panose="020B0604030504040204" pitchFamily="34" charset="0"/>
                          <a:ea typeface="Tahoma" panose="020B0604030504040204" pitchFamily="34" charset="0"/>
                          <a:cs typeface="Tahoma" panose="020B0604030504040204" pitchFamily="34" charset="0"/>
                        </a:rPr>
                        <a:t> questions</a:t>
                      </a:r>
                    </a:p>
                  </a:txBody>
                  <a:tcPr anchor="ctr">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effectLst/>
                          <a:latin typeface="Tahoma" panose="020B0604030504040204" pitchFamily="34" charset="0"/>
                          <a:ea typeface="Tahoma" panose="020B0604030504040204" pitchFamily="34" charset="0"/>
                          <a:cs typeface="Tahoma" panose="020B0604030504040204" pitchFamily="34" charset="0"/>
                        </a:rPr>
                        <a:t>Descriptive statistics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53713">
                <a:tc vMerge="1">
                  <a:txBody>
                    <a:bodyPr/>
                    <a:lstStyle/>
                    <a:p>
                      <a:endParaRPr lang="en-US"/>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a:effectLst/>
                          <a:latin typeface="Tahoma" panose="020B0604030504040204" pitchFamily="34" charset="0"/>
                          <a:ea typeface="Tahoma" panose="020B0604030504040204" pitchFamily="34" charset="0"/>
                          <a:cs typeface="Tahoma" panose="020B0604030504040204" pitchFamily="34" charset="0"/>
                        </a:rPr>
                        <a:t>Interview</a:t>
                      </a:r>
                    </a:p>
                    <a:p>
                      <a:pPr marL="0" marR="0">
                        <a:lnSpc>
                          <a:spcPct val="150000"/>
                        </a:lnSpc>
                        <a:spcBef>
                          <a:spcPts val="0"/>
                        </a:spcBef>
                        <a:spcAft>
                          <a:spcPts val="0"/>
                        </a:spcAft>
                      </a:pP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a:effectLst/>
                          <a:latin typeface="Tahoma" panose="020B0604030504040204" pitchFamily="34" charset="0"/>
                          <a:ea typeface="Tahoma" panose="020B0604030504040204" pitchFamily="34" charset="0"/>
                          <a:cs typeface="Tahoma" panose="020B0604030504040204" pitchFamily="34" charset="0"/>
                        </a:rPr>
                        <a:t>Content analysis  (</a:t>
                      </a:r>
                      <a:r>
                        <a:rPr lang="en-US" sz="2000" b="1" dirty="0" err="1">
                          <a:effectLst/>
                          <a:latin typeface="Tahoma" panose="020B0604030504040204" pitchFamily="34" charset="0"/>
                          <a:ea typeface="Tahoma" panose="020B0604030504040204" pitchFamily="34" charset="0"/>
                          <a:cs typeface="Tahoma" panose="020B0604030504040204" pitchFamily="34" charset="0"/>
                        </a:rPr>
                        <a:t>Elo</a:t>
                      </a:r>
                      <a:r>
                        <a:rPr lang="en-US" sz="2000" b="1" dirty="0">
                          <a:effectLst/>
                          <a:latin typeface="Tahoma" panose="020B0604030504040204" pitchFamily="34" charset="0"/>
                          <a:ea typeface="Tahoma" panose="020B0604030504040204" pitchFamily="34" charset="0"/>
                          <a:cs typeface="Tahoma" panose="020B0604030504040204" pitchFamily="34" charset="0"/>
                        </a:rPr>
                        <a:t> &amp; </a:t>
                      </a:r>
                      <a:r>
                        <a:rPr lang="en-US" sz="2000" b="1" dirty="0" err="1">
                          <a:effectLst/>
                          <a:latin typeface="Tahoma" panose="020B0604030504040204" pitchFamily="34" charset="0"/>
                          <a:ea typeface="Tahoma" panose="020B0604030504040204" pitchFamily="34" charset="0"/>
                          <a:cs typeface="Tahoma" panose="020B0604030504040204" pitchFamily="34" charset="0"/>
                        </a:rPr>
                        <a:t>Kyngäs</a:t>
                      </a:r>
                      <a:r>
                        <a:rPr lang="en-US" sz="2000" b="1" dirty="0">
                          <a:effectLst/>
                          <a:latin typeface="Tahoma" panose="020B0604030504040204" pitchFamily="34" charset="0"/>
                          <a:ea typeface="Tahoma" panose="020B0604030504040204" pitchFamily="34" charset="0"/>
                          <a:cs typeface="Tahoma" panose="020B0604030504040204" pitchFamily="34" charset="0"/>
                        </a:rPr>
                        <a:t>, 2008)    </a:t>
                      </a:r>
                      <a:endParaRPr lang="en-US" sz="20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33522">
                <a:tc vMerge="1">
                  <a:txBody>
                    <a:bodyPr/>
                    <a:lstStyle/>
                    <a:p>
                      <a:endParaRPr lang="en-US"/>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a:effectLst/>
                          <a:latin typeface="Tahoma" panose="020B0604030504040204" pitchFamily="34" charset="0"/>
                          <a:ea typeface="Tahoma" panose="020B0604030504040204" pitchFamily="34" charset="0"/>
                          <a:cs typeface="Tahoma" panose="020B0604030504040204" pitchFamily="34" charset="0"/>
                        </a:rPr>
                        <a:t>MOOC review</a:t>
                      </a:r>
                    </a:p>
                    <a:p>
                      <a:pPr marL="0" marR="0">
                        <a:lnSpc>
                          <a:spcPct val="150000"/>
                        </a:lnSpc>
                        <a:spcBef>
                          <a:spcPts val="0"/>
                        </a:spcBef>
                        <a:spcAft>
                          <a:spcPts val="0"/>
                        </a:spcAft>
                      </a:pP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1" dirty="0">
                          <a:effectLst/>
                          <a:latin typeface="Tahoma" panose="020B0604030504040204" pitchFamily="34" charset="0"/>
                          <a:ea typeface="Tahoma" panose="020B0604030504040204" pitchFamily="34" charset="0"/>
                          <a:cs typeface="Tahoma" panose="020B0604030504040204" pitchFamily="34" charset="0"/>
                        </a:rPr>
                        <a:t>Content Analysis</a:t>
                      </a:r>
                      <a:endParaRPr lang="en-US" sz="20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50000"/>
                        </a:lnSpc>
                        <a:spcBef>
                          <a:spcPts val="0"/>
                        </a:spcBef>
                        <a:spcAft>
                          <a:spcPts val="0"/>
                        </a:spcAft>
                      </a:pPr>
                      <a:endParaRPr lang="en-US" sz="20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3999386"/>
      </p:ext>
    </p:extLst>
  </p:cSld>
  <p:clrMapOvr>
    <a:masterClrMapping/>
  </p:clrMapOvr>
  <mc:AlternateContent xmlns:mc="http://schemas.openxmlformats.org/markup-compatibility/2006" xmlns:p14="http://schemas.microsoft.com/office/powerpoint/2010/main">
    <mc:Choice Requires="p14">
      <p:transition spd="slow" p14:dur="2000" advTm="94808"/>
    </mc:Choice>
    <mc:Fallback xmlns="">
      <p:transition spd="slow" advTm="9480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Analytical Framework</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15914" y="1724851"/>
            <a:ext cx="10427826" cy="400110"/>
          </a:xfrm>
          <a:prstGeom prst="rect">
            <a:avLst/>
          </a:prstGeom>
        </p:spPr>
        <p:txBody>
          <a:bodyPr wrap="square">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Moore’s (1989) Three types of interactions</a:t>
            </a:r>
          </a:p>
        </p:txBody>
      </p:sp>
      <p:graphicFrame>
        <p:nvGraphicFramePr>
          <p:cNvPr id="6" name="Table 5"/>
          <p:cNvGraphicFramePr>
            <a:graphicFrameLocks noGrp="1"/>
          </p:cNvGraphicFramePr>
          <p:nvPr>
            <p:extLst>
              <p:ext uri="{D42A27DB-BD31-4B8C-83A1-F6EECF244321}">
                <p14:modId xmlns:p14="http://schemas.microsoft.com/office/powerpoint/2010/main" val="3861083536"/>
              </p:ext>
            </p:extLst>
          </p:nvPr>
        </p:nvGraphicFramePr>
        <p:xfrm>
          <a:off x="1134248" y="2437688"/>
          <a:ext cx="9928493" cy="3531449"/>
        </p:xfrm>
        <a:graphic>
          <a:graphicData uri="http://schemas.openxmlformats.org/drawingml/2006/table">
            <a:tbl>
              <a:tblPr firstRow="1" bandRow="1">
                <a:tableStyleId>{7E9639D4-E3E2-4D34-9284-5A2195B3D0D7}</a:tableStyleId>
              </a:tblPr>
              <a:tblGrid>
                <a:gridCol w="3271497">
                  <a:extLst>
                    <a:ext uri="{9D8B030D-6E8A-4147-A177-3AD203B41FA5}">
                      <a16:colId xmlns:a16="http://schemas.microsoft.com/office/drawing/2014/main" val="20000"/>
                    </a:ext>
                  </a:extLst>
                </a:gridCol>
                <a:gridCol w="6656996">
                  <a:extLst>
                    <a:ext uri="{9D8B030D-6E8A-4147-A177-3AD203B41FA5}">
                      <a16:colId xmlns:a16="http://schemas.microsoft.com/office/drawing/2014/main" val="20001"/>
                    </a:ext>
                  </a:extLst>
                </a:gridCol>
              </a:tblGrid>
              <a:tr h="691223">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Interactions</a:t>
                      </a:r>
                    </a:p>
                  </a:txBody>
                  <a:tcPr anchor="ctr"/>
                </a:tc>
                <a:tc>
                  <a:txBody>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Examples </a:t>
                      </a:r>
                    </a:p>
                  </a:txBody>
                  <a:tcPr anchor="ctr"/>
                </a:tc>
                <a:extLst>
                  <a:ext uri="{0D108BD9-81ED-4DB2-BD59-A6C34878D82A}">
                    <a16:rowId xmlns:a16="http://schemas.microsoft.com/office/drawing/2014/main" val="10000"/>
                  </a:ext>
                </a:extLst>
              </a:tr>
              <a:tr h="892953">
                <a:tc>
                  <a:txBody>
                    <a:bodyPr/>
                    <a:lstStyle/>
                    <a:p>
                      <a:pPr algn="l"/>
                      <a:r>
                        <a:rPr lang="en-US" sz="2400" b="1" dirty="0">
                          <a:latin typeface="Tahoma" panose="020B0604030504040204" pitchFamily="34" charset="0"/>
                          <a:ea typeface="Tahoma" panose="020B0604030504040204" pitchFamily="34" charset="0"/>
                          <a:cs typeface="Tahoma" panose="020B0604030504040204" pitchFamily="34" charset="0"/>
                        </a:rPr>
                        <a:t>Learner-learner</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Peer-feedback</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1"/>
                  </a:ext>
                </a:extLst>
              </a:tr>
              <a:tr h="938088">
                <a:tc>
                  <a:txBody>
                    <a:bodyPr/>
                    <a:lstStyle/>
                    <a:p>
                      <a:pPr marL="0" algn="l" defTabSz="914400" rtl="0" eaLnBrk="1" latinLnBrk="0" hangingPunct="1"/>
                      <a:r>
                        <a:rPr lang="en-US" sz="2400" b="1" kern="1200" dirty="0">
                          <a:latin typeface="Tahoma" panose="020B0604030504040204" pitchFamily="34" charset="0"/>
                          <a:ea typeface="Tahoma" panose="020B0604030504040204" pitchFamily="34" charset="0"/>
                          <a:cs typeface="Tahoma" panose="020B0604030504040204" pitchFamily="34" charset="0"/>
                        </a:rPr>
                        <a:t>Learner-instructor</a:t>
                      </a:r>
                      <a:endPar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Instructors’ facilitation</a:t>
                      </a:r>
                    </a:p>
                  </a:txBody>
                  <a:tcPr anchor="ctr"/>
                </a:tc>
                <a:extLst>
                  <a:ext uri="{0D108BD9-81ED-4DB2-BD59-A6C34878D82A}">
                    <a16:rowId xmlns:a16="http://schemas.microsoft.com/office/drawing/2014/main" val="10002"/>
                  </a:ext>
                </a:extLst>
              </a:tr>
              <a:tr h="1009185">
                <a:tc>
                  <a:txBody>
                    <a:bodyPr/>
                    <a:lstStyle/>
                    <a:p>
                      <a:pPr algn="l"/>
                      <a:r>
                        <a:rPr lang="en-US" sz="2400" b="1" kern="1200" dirty="0">
                          <a:latin typeface="Tahoma" panose="020B0604030504040204" pitchFamily="34" charset="0"/>
                          <a:ea typeface="Tahoma" panose="020B0604030504040204" pitchFamily="34" charset="0"/>
                          <a:cs typeface="Tahoma" panose="020B0604030504040204" pitchFamily="34" charset="0"/>
                        </a:rPr>
                        <a:t>Learner-content</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Learn</a:t>
                      </a:r>
                      <a:r>
                        <a:rPr lang="en-US" sz="2400" b="1" baseline="0" dirty="0">
                          <a:solidFill>
                            <a:schemeClr val="tx1"/>
                          </a:solidFill>
                          <a:latin typeface="Tahoma" panose="020B0604030504040204" pitchFamily="34" charset="0"/>
                          <a:ea typeface="Tahoma" panose="020B0604030504040204" pitchFamily="34" charset="0"/>
                          <a:cs typeface="Tahoma" panose="020B0604030504040204" pitchFamily="34" charset="0"/>
                        </a:rPr>
                        <a:t> from online resources</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fld id="{EAD0547C-D32D-4A6F-8C9C-67D434304BD9}" type="slidenum">
              <a:rPr lang="en-US" smtClean="0"/>
              <a:t>35</a:t>
            </a:fld>
            <a:endParaRPr lang="en-US"/>
          </a:p>
        </p:txBody>
      </p:sp>
    </p:spTree>
    <p:extLst>
      <p:ext uri="{BB962C8B-B14F-4D97-AF65-F5344CB8AC3E}">
        <p14:creationId xmlns:p14="http://schemas.microsoft.com/office/powerpoint/2010/main" val="2391440842"/>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36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168569173"/>
              </p:ext>
            </p:extLst>
          </p:nvPr>
        </p:nvGraphicFramePr>
        <p:xfrm>
          <a:off x="2429827" y="1874837"/>
          <a:ext cx="8442961"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424996"/>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37</a:t>
            </a:fld>
            <a:endParaRPr lang="en-US"/>
          </a:p>
        </p:txBody>
      </p:sp>
      <p:pic>
        <p:nvPicPr>
          <p:cNvPr id="4" name="Picture 3"/>
          <p:cNvPicPr>
            <a:picLocks noChangeAspect="1"/>
          </p:cNvPicPr>
          <p:nvPr/>
        </p:nvPicPr>
        <p:blipFill>
          <a:blip r:embed="rId3"/>
          <a:stretch>
            <a:fillRect/>
          </a:stretch>
        </p:blipFill>
        <p:spPr>
          <a:xfrm>
            <a:off x="2008683" y="1529127"/>
            <a:ext cx="8484432" cy="5192348"/>
          </a:xfrm>
          <a:prstGeom prst="rect">
            <a:avLst/>
          </a:prstGeom>
        </p:spPr>
      </p:pic>
    </p:spTree>
    <p:extLst>
      <p:ext uri="{BB962C8B-B14F-4D97-AF65-F5344CB8AC3E}">
        <p14:creationId xmlns:p14="http://schemas.microsoft.com/office/powerpoint/2010/main" val="291516013"/>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38</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865293543"/>
              </p:ext>
            </p:extLst>
          </p:nvPr>
        </p:nvGraphicFramePr>
        <p:xfrm>
          <a:off x="1071563" y="1724851"/>
          <a:ext cx="10401300" cy="4793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2262578"/>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39</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09962785"/>
              </p:ext>
            </p:extLst>
          </p:nvPr>
        </p:nvGraphicFramePr>
        <p:xfrm>
          <a:off x="1557338" y="1678052"/>
          <a:ext cx="9072562" cy="5046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9707979"/>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30506"/>
            <a:ext cx="10947094" cy="2677099"/>
          </a:xfrm>
        </p:spPr>
        <p:txBody>
          <a:bodyPr>
            <a:normAutofit fontScale="90000"/>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September 2016</a:t>
            </a:r>
            <a:br>
              <a:rPr lang="en-US" sz="20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MOOCs, Graduate Skills Gaps, and Employability: A Qualitative Systematic Review of the Literature</a:t>
            </a:r>
            <a:br>
              <a:rPr lang="en-US" sz="36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David </a:t>
            </a:r>
            <a:r>
              <a:rPr lang="en-US" sz="2400" b="1" dirty="0" err="1">
                <a:latin typeface="Tahoma" panose="020B0604030504040204" pitchFamily="34" charset="0"/>
                <a:ea typeface="Tahoma" panose="020B0604030504040204" pitchFamily="34" charset="0"/>
                <a:cs typeface="Tahoma" panose="020B0604030504040204" pitchFamily="34" charset="0"/>
              </a:rPr>
              <a:t>Santandreu</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b="1" dirty="0" err="1">
                <a:latin typeface="Tahoma" panose="020B0604030504040204" pitchFamily="34" charset="0"/>
                <a:ea typeface="Tahoma" panose="020B0604030504040204" pitchFamily="34" charset="0"/>
                <a:cs typeface="Tahoma" panose="020B0604030504040204" pitchFamily="34" charset="0"/>
              </a:rPr>
              <a:t>Calonge</a:t>
            </a:r>
            <a:r>
              <a:rPr lang="en-US" sz="2400" b="1" dirty="0">
                <a:latin typeface="Tahoma" panose="020B0604030504040204" pitchFamily="34" charset="0"/>
                <a:ea typeface="Tahoma" panose="020B0604030504040204" pitchFamily="34" charset="0"/>
                <a:cs typeface="Tahoma" panose="020B0604030504040204" pitchFamily="34" charset="0"/>
              </a:rPr>
              <a:t> and Mariam </a:t>
            </a:r>
            <a:r>
              <a:rPr lang="en-US" sz="2400" b="1" dirty="0" err="1">
                <a:latin typeface="Tahoma" panose="020B0604030504040204" pitchFamily="34" charset="0"/>
                <a:ea typeface="Tahoma" panose="020B0604030504040204" pitchFamily="34" charset="0"/>
                <a:cs typeface="Tahoma" panose="020B0604030504040204" pitchFamily="34" charset="0"/>
              </a:rPr>
              <a:t>Aman</a:t>
            </a:r>
            <a:r>
              <a:rPr lang="en-US" sz="2400" b="1" dirty="0">
                <a:latin typeface="Tahoma" panose="020B0604030504040204" pitchFamily="34" charset="0"/>
                <a:ea typeface="Tahoma" panose="020B0604030504040204" pitchFamily="34" charset="0"/>
                <a:cs typeface="Tahoma" panose="020B0604030504040204" pitchFamily="34" charset="0"/>
              </a:rPr>
              <a:t> Shah, IRRODL, </a:t>
            </a:r>
            <a:r>
              <a:rPr lang="en-US" sz="2400" b="1" i="1" dirty="0">
                <a:latin typeface="Tahoma" panose="020B0604030504040204" pitchFamily="34" charset="0"/>
                <a:ea typeface="Tahoma" panose="020B0604030504040204" pitchFamily="34" charset="0"/>
                <a:cs typeface="Tahoma" panose="020B0604030504040204" pitchFamily="34" charset="0"/>
              </a:rPr>
              <a:t>17</a:t>
            </a:r>
            <a:r>
              <a:rPr lang="en-US" sz="2400" b="1" dirty="0">
                <a:latin typeface="Tahoma" panose="020B0604030504040204" pitchFamily="34" charset="0"/>
                <a:ea typeface="Tahoma" panose="020B0604030504040204" pitchFamily="34" charset="0"/>
                <a:cs typeface="Tahoma" panose="020B0604030504040204" pitchFamily="34" charset="0"/>
              </a:rPr>
              <a:t>(5), 67-90.</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100" b="1" dirty="0">
                <a:latin typeface="Tahoma" panose="020B0604030504040204" pitchFamily="34" charset="0"/>
                <a:ea typeface="Tahoma" panose="020B0604030504040204" pitchFamily="34" charset="0"/>
                <a:cs typeface="Tahoma" panose="020B0604030504040204" pitchFamily="34" charset="0"/>
                <a:hlinkClick r:id="rId2"/>
              </a:rPr>
              <a:t>http://www.irrodl.org/index.php/irrodl/article/view/2675/3881</a:t>
            </a:r>
            <a:r>
              <a:rPr lang="en-US" sz="1100" b="1" dirty="0">
                <a:latin typeface="Tahoma" panose="020B0604030504040204" pitchFamily="34" charset="0"/>
                <a:ea typeface="Tahoma" panose="020B0604030504040204" pitchFamily="34" charset="0"/>
                <a:cs typeface="Tahoma" panose="020B0604030504040204" pitchFamily="34" charset="0"/>
              </a:rPr>
              <a:t>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609599" y="3007605"/>
            <a:ext cx="11090313" cy="3118558"/>
          </a:xfrm>
        </p:spPr>
        <p:txBody>
          <a:bodyPr>
            <a:normAutofit fontScale="92500"/>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“In 2013, research had already indicated that MOOCs offered unprecedented choice, customization and gave thousands of participants the possibility to have greater ownership and control over their learning experiences “rather than being constrained by centralized, instructor-controlled learning based on delivery of pre-fabricated curriculum (</a:t>
            </a:r>
            <a:r>
              <a:rPr lang="en-US" b="1" dirty="0" err="1">
                <a:latin typeface="Tahoma" panose="020B0604030504040204" pitchFamily="34" charset="0"/>
                <a:ea typeface="Tahoma" panose="020B0604030504040204" pitchFamily="34" charset="0"/>
                <a:cs typeface="Tahoma" panose="020B0604030504040204" pitchFamily="34" charset="0"/>
              </a:rPr>
              <a:t>McLoughlin</a:t>
            </a:r>
            <a:r>
              <a:rPr lang="en-US" b="1" dirty="0">
                <a:latin typeface="Tahoma" panose="020B0604030504040204" pitchFamily="34" charset="0"/>
                <a:ea typeface="Tahoma" panose="020B0604030504040204" pitchFamily="34" charset="0"/>
                <a:cs typeface="Tahoma" panose="020B0604030504040204" pitchFamily="34" charset="0"/>
              </a:rPr>
              <a:t>, 2013).” (p. 78.)</a:t>
            </a:r>
          </a:p>
        </p:txBody>
      </p:sp>
    </p:spTree>
    <p:extLst>
      <p:ext uri="{BB962C8B-B14F-4D97-AF65-F5344CB8AC3E}">
        <p14:creationId xmlns:p14="http://schemas.microsoft.com/office/powerpoint/2010/main" val="2472912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40</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644415937"/>
              </p:ext>
            </p:extLst>
          </p:nvPr>
        </p:nvGraphicFramePr>
        <p:xfrm>
          <a:off x="838200" y="1692275"/>
          <a:ext cx="10744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4746743"/>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330" y="399288"/>
            <a:ext cx="11353800" cy="1325563"/>
          </a:xfrm>
        </p:spPr>
        <p:txBody>
          <a:bodyPr>
            <a:normAutofit/>
          </a:bodyPr>
          <a:lstStyle/>
          <a:p>
            <a:pPr algn="ctr"/>
            <a:r>
              <a:rPr lang="en-US" sz="3600" b="1" dirty="0">
                <a:solidFill>
                  <a:srgbClr val="0070C0"/>
                </a:solidFill>
                <a:latin typeface="Tahoma" panose="020B0604030504040204" pitchFamily="34" charset="0"/>
                <a:ea typeface="Tahoma" panose="020B0604030504040204" pitchFamily="34" charset="0"/>
                <a:cs typeface="Tahoma" panose="020B0604030504040204" pitchFamily="34" charset="0"/>
              </a:rPr>
              <a:t>Context</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EAD0547C-D32D-4A6F-8C9C-67D434304BD9}" type="slidenum">
              <a:rPr lang="en-US" smtClean="0"/>
              <a:t>41</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845250787"/>
              </p:ext>
            </p:extLst>
          </p:nvPr>
        </p:nvGraphicFramePr>
        <p:xfrm>
          <a:off x="1657351" y="1692275"/>
          <a:ext cx="9301162" cy="4894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8011692"/>
      </p:ext>
    </p:extLst>
  </p:cSld>
  <p:clrMapOvr>
    <a:masterClrMapping/>
  </p:clrMapOvr>
  <mc:AlternateContent xmlns:mc="http://schemas.openxmlformats.org/markup-compatibility/2006" xmlns:p14="http://schemas.microsoft.com/office/powerpoint/2010/main">
    <mc:Choice Requires="p14">
      <p:transition spd="slow" p14:dur="2000" advTm="19695"/>
    </mc:Choice>
    <mc:Fallback xmlns="">
      <p:transition spd="slow" advTm="1969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1319350" y="1679579"/>
            <a:ext cx="9784080" cy="4676771"/>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#1. How do MOOC instructors design the course to encourage interaction among learners?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Asynchronous discussion forums </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Pair-based types of tasks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Social media</a:t>
            </a: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42</a:t>
            </a:fld>
            <a:endParaRPr lang="en-US"/>
          </a:p>
        </p:txBody>
      </p:sp>
    </p:spTree>
    <p:extLst>
      <p:ext uri="{BB962C8B-B14F-4D97-AF65-F5344CB8AC3E}">
        <p14:creationId xmlns:p14="http://schemas.microsoft.com/office/powerpoint/2010/main" val="1222278988"/>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43</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171541344"/>
              </p:ext>
            </p:extLst>
          </p:nvPr>
        </p:nvGraphicFramePr>
        <p:xfrm>
          <a:off x="838200" y="1775459"/>
          <a:ext cx="11191875" cy="4787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7581533"/>
      </p:ext>
    </p:extLst>
  </p:cSld>
  <p:clrMapOvr>
    <a:masterClrMapping/>
  </p:clrMapOvr>
  <mc:AlternateContent xmlns:mc="http://schemas.openxmlformats.org/markup-compatibility/2006" xmlns:p14="http://schemas.microsoft.com/office/powerpoint/2010/main">
    <mc:Choice Requires="p14">
      <p:transition spd="slow" p14:dur="2000" advTm="26659"/>
    </mc:Choice>
    <mc:Fallback xmlns="">
      <p:transition spd="slow" advTm="2665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538399" y="1679579"/>
            <a:ext cx="10509352" cy="4968552"/>
          </a:xfrm>
        </p:spPr>
        <p:txBody>
          <a:bodyPr>
            <a:normAutofit lnSpcReduction="10000"/>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Asynchronous discussion forums </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One instructor mentioned: </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“And then there's also an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asynchronous discussion board </a:t>
            </a:r>
            <a:r>
              <a:rPr lang="en-US" b="1" dirty="0">
                <a:latin typeface="Tahoma" panose="020B0604030504040204" pitchFamily="34" charset="0"/>
                <a:ea typeface="Tahoma" panose="020B0604030504040204" pitchFamily="34" charset="0"/>
                <a:cs typeface="Tahoma" panose="020B0604030504040204" pitchFamily="34" charset="0"/>
              </a:rPr>
              <a:t>within each module. So there will be prompt…And then there were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 lot of discussions back and forth </a:t>
            </a:r>
            <a:r>
              <a:rPr lang="en-US" b="1" dirty="0">
                <a:latin typeface="Tahoma" panose="020B0604030504040204" pitchFamily="34" charset="0"/>
                <a:ea typeface="Tahoma" panose="020B0604030504040204" pitchFamily="34" charset="0"/>
                <a:cs typeface="Tahoma" panose="020B0604030504040204" pitchFamily="34" charset="0"/>
              </a:rPr>
              <a:t>with students about suggestions on things they could consider, or maybe there were stuck on something and so they would like help…Within discussion forum, there's a showcase and that is the opportunity to get feedback from peers.”</a:t>
            </a: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44</a:t>
            </a:fld>
            <a:endParaRPr lang="en-US"/>
          </a:p>
        </p:txBody>
      </p:sp>
    </p:spTree>
    <p:extLst>
      <p:ext uri="{BB962C8B-B14F-4D97-AF65-F5344CB8AC3E}">
        <p14:creationId xmlns:p14="http://schemas.microsoft.com/office/powerpoint/2010/main" val="1051092851"/>
      </p:ext>
    </p:extLst>
  </p:cSld>
  <p:clrMapOvr>
    <a:masterClrMapping/>
  </p:clrMapOvr>
  <mc:AlternateContent xmlns:mc="http://schemas.openxmlformats.org/markup-compatibility/2006" xmlns:p14="http://schemas.microsoft.com/office/powerpoint/2010/main">
    <mc:Choice Requires="p14">
      <p:transition spd="slow" p14:dur="2000" advTm="15962"/>
    </mc:Choice>
    <mc:Fallback xmlns="">
      <p:transition spd="slow" advTm="1596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906126" cy="4676771"/>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#2. How do MOOC instructors design the course to encourage interaction between instructor and learners?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Online discussion forums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Platform messages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Social media connections</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45</a:t>
            </a:fld>
            <a:endParaRPr lang="en-US"/>
          </a:p>
        </p:txBody>
      </p:sp>
    </p:spTree>
    <p:extLst>
      <p:ext uri="{BB962C8B-B14F-4D97-AF65-F5344CB8AC3E}">
        <p14:creationId xmlns:p14="http://schemas.microsoft.com/office/powerpoint/2010/main" val="4199728749"/>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46</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722209289"/>
              </p:ext>
            </p:extLst>
          </p:nvPr>
        </p:nvGraphicFramePr>
        <p:xfrm>
          <a:off x="542925" y="1897379"/>
          <a:ext cx="11515725" cy="4824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441116"/>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014680" cy="4968552"/>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Online discussion forum</a:t>
            </a:r>
          </a:p>
          <a:p>
            <a:pPr marL="457200" lvl="1" indent="0">
              <a:lnSpc>
                <a:spcPct val="150000"/>
              </a:lnSpc>
              <a:buNone/>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One instructor mentioned:</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We monitor discussion boards as well</a:t>
            </a:r>
            <a:r>
              <a:rPr lang="en-US" b="1" dirty="0">
                <a:latin typeface="Tahoma" panose="020B0604030504040204" pitchFamily="34" charset="0"/>
                <a:ea typeface="Tahoma" panose="020B0604030504040204" pitchFamily="34" charset="0"/>
                <a:cs typeface="Tahoma" panose="020B0604030504040204" pitchFamily="34" charset="0"/>
              </a:rPr>
              <a:t>. That would not necessarily be like formal assessment. We're just wondering how students are engaging with material. So it's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an indicator </a:t>
            </a:r>
            <a:r>
              <a:rPr lang="en-US" b="1" dirty="0">
                <a:latin typeface="Tahoma" panose="020B0604030504040204" pitchFamily="34" charset="0"/>
                <a:ea typeface="Tahoma" panose="020B0604030504040204" pitchFamily="34" charset="0"/>
                <a:cs typeface="Tahoma" panose="020B0604030504040204" pitchFamily="34" charset="0"/>
              </a:rPr>
              <a:t>for us but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not a measurable one</a:t>
            </a:r>
            <a:r>
              <a:rPr lang="en-US" b="1" dirty="0">
                <a:latin typeface="Tahoma" panose="020B0604030504040204" pitchFamily="34" charset="0"/>
                <a:ea typeface="Tahoma" panose="020B0604030504040204" pitchFamily="34" charset="0"/>
                <a:cs typeface="Tahoma" panose="020B0604030504040204" pitchFamily="34" charset="0"/>
              </a:rPr>
              <a:t>” </a:t>
            </a:r>
            <a:endParaRPr lang="en-US" sz="22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47</a:t>
            </a:fld>
            <a:endParaRPr lang="en-US"/>
          </a:p>
        </p:txBody>
      </p:sp>
    </p:spTree>
    <p:extLst>
      <p:ext uri="{BB962C8B-B14F-4D97-AF65-F5344CB8AC3E}">
        <p14:creationId xmlns:p14="http://schemas.microsoft.com/office/powerpoint/2010/main" val="1744575105"/>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8"/>
            <a:ext cx="10014680" cy="4929039"/>
          </a:xfrm>
        </p:spPr>
        <p:txBody>
          <a:bodyPr>
            <a:normAutofit lnSpcReduction="10000"/>
          </a:bodyPr>
          <a:lstStyle/>
          <a:p>
            <a:pPr>
              <a:lnSpc>
                <a:spcPct val="150000"/>
              </a:lnSpc>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Not much instructor-learner interaction</a:t>
            </a:r>
          </a:p>
          <a:p>
            <a:pPr marL="457200" lvl="1" indent="0">
              <a:lnSpc>
                <a:spcPct val="150000"/>
              </a:lnSpc>
              <a:buNone/>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One instructor mentioned:</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“Because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there's not much interaction</a:t>
            </a:r>
            <a:r>
              <a:rPr lang="en-US" b="1" dirty="0">
                <a:latin typeface="Tahoma" panose="020B0604030504040204" pitchFamily="34" charset="0"/>
                <a:ea typeface="Tahoma" panose="020B0604030504040204" pitchFamily="34" charset="0"/>
                <a:cs typeface="Tahoma" panose="020B0604030504040204" pitchFamily="34" charset="0"/>
              </a:rPr>
              <a:t>, even between me and students. When I first launched this MOOC, I paid closer attention. Maybe I replied to some students.  Now I think Coursera somehow grabs some students to be mentors or something.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There are other people commenting. It seems like I do not have to do anything. </a:t>
            </a:r>
            <a:r>
              <a:rPr lang="en-US" b="1" dirty="0">
                <a:latin typeface="Tahoma" panose="020B0604030504040204" pitchFamily="34" charset="0"/>
                <a:ea typeface="Tahoma" panose="020B0604030504040204" pitchFamily="34" charset="0"/>
                <a:cs typeface="Tahoma" panose="020B0604030504040204" pitchFamily="34" charset="0"/>
              </a:rPr>
              <a:t>Every week, perhaps three hundred more students register. Nobody bothers me.”</a:t>
            </a:r>
          </a:p>
        </p:txBody>
      </p:sp>
      <p:sp>
        <p:nvSpPr>
          <p:cNvPr id="4" name="Slide Number Placeholder 3"/>
          <p:cNvSpPr>
            <a:spLocks noGrp="1"/>
          </p:cNvSpPr>
          <p:nvPr>
            <p:ph type="sldNum" sz="quarter" idx="12"/>
          </p:nvPr>
        </p:nvSpPr>
        <p:spPr/>
        <p:txBody>
          <a:bodyPr/>
          <a:lstStyle/>
          <a:p>
            <a:fld id="{EAD0547C-D32D-4A6F-8C9C-67D434304BD9}" type="slidenum">
              <a:rPr lang="en-US" smtClean="0"/>
              <a:t>48</a:t>
            </a:fld>
            <a:endParaRPr lang="en-US"/>
          </a:p>
        </p:txBody>
      </p:sp>
    </p:spTree>
    <p:extLst>
      <p:ext uri="{BB962C8B-B14F-4D97-AF65-F5344CB8AC3E}">
        <p14:creationId xmlns:p14="http://schemas.microsoft.com/office/powerpoint/2010/main" val="2302764904"/>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8"/>
            <a:ext cx="10014680" cy="4929039"/>
          </a:xfrm>
        </p:spPr>
        <p:txBody>
          <a:bodyPr>
            <a:normAutofit/>
          </a:bodyPr>
          <a:lstStyle/>
          <a:p>
            <a:pPr>
              <a:lnSpc>
                <a:spcPct val="150000"/>
              </a:lnSpc>
            </a:pP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Not much instructor-learner interaction</a:t>
            </a:r>
          </a:p>
          <a:p>
            <a:pPr marL="457200" lvl="1" indent="0">
              <a:lnSpc>
                <a:spcPct val="150000"/>
              </a:lnSpc>
              <a:buNone/>
            </a:pPr>
            <a:r>
              <a:rPr lang="en-US" sz="20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One instructor from the U.S. mentioned:</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“In the classroom there's more of an interaction at least a reaction between like the instructor and the students, students and student, and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you can't really simulate that in this kind of MOOC format</a:t>
            </a:r>
            <a:r>
              <a:rPr lang="en-US" b="1" dirty="0">
                <a:latin typeface="Tahoma" panose="020B0604030504040204" pitchFamily="34" charset="0"/>
                <a:ea typeface="Tahoma" panose="020B0604030504040204" pitchFamily="34" charset="0"/>
                <a:cs typeface="Tahoma" panose="020B0604030504040204" pitchFamily="34" charset="0"/>
              </a:rPr>
              <a:t>.”</a:t>
            </a:r>
          </a:p>
        </p:txBody>
      </p:sp>
      <p:sp>
        <p:nvSpPr>
          <p:cNvPr id="4" name="Slide Number Placeholder 3"/>
          <p:cNvSpPr>
            <a:spLocks noGrp="1"/>
          </p:cNvSpPr>
          <p:nvPr>
            <p:ph type="sldNum" sz="quarter" idx="12"/>
          </p:nvPr>
        </p:nvSpPr>
        <p:spPr/>
        <p:txBody>
          <a:bodyPr/>
          <a:lstStyle/>
          <a:p>
            <a:fld id="{EAD0547C-D32D-4A6F-8C9C-67D434304BD9}" type="slidenum">
              <a:rPr lang="en-US" smtClean="0"/>
              <a:t>49</a:t>
            </a:fld>
            <a:endParaRPr lang="en-US"/>
          </a:p>
        </p:txBody>
      </p:sp>
    </p:spTree>
    <p:extLst>
      <p:ext uri="{BB962C8B-B14F-4D97-AF65-F5344CB8AC3E}">
        <p14:creationId xmlns:p14="http://schemas.microsoft.com/office/powerpoint/2010/main" val="3454918567"/>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0"/>
            <a:ext cx="11156415" cy="3327094"/>
          </a:xfrm>
        </p:spPr>
        <p:txBody>
          <a:bodyPr>
            <a:normAutofit/>
          </a:bodyPr>
          <a:lstStyle/>
          <a:p>
            <a:pPr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2015</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latin typeface="Tahoma" panose="020B0604030504040204" pitchFamily="34" charset="0"/>
                <a:ea typeface="Tahoma" panose="020B0604030504040204" pitchFamily="34" charset="0"/>
                <a:cs typeface="Tahoma" panose="020B0604030504040204" pitchFamily="34" charset="0"/>
              </a:rPr>
              <a:t>Digging deeper into learners’ experiences in MOOCs: Participation in social networks outside of MOOCs, notetaking and contexts surrounding content consumption</a:t>
            </a:r>
            <a:br>
              <a:rPr lang="en-US" sz="36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Veletsianos, Collier, &amp; Schneider, BJET, </a:t>
            </a:r>
            <a:r>
              <a:rPr lang="en-US" sz="2400" b="1" i="1" dirty="0">
                <a:latin typeface="Tahoma" panose="020B0604030504040204" pitchFamily="34" charset="0"/>
                <a:ea typeface="Tahoma" panose="020B0604030504040204" pitchFamily="34" charset="0"/>
                <a:cs typeface="Tahoma" panose="020B0604030504040204" pitchFamily="34" charset="0"/>
              </a:rPr>
              <a:t>46</a:t>
            </a:r>
            <a:r>
              <a:rPr lang="en-US" sz="2400" b="1" dirty="0">
                <a:latin typeface="Tahoma" panose="020B0604030504040204" pitchFamily="34" charset="0"/>
                <a:ea typeface="Tahoma" panose="020B0604030504040204" pitchFamily="34" charset="0"/>
                <a:cs typeface="Tahoma" panose="020B0604030504040204" pitchFamily="34" charset="0"/>
              </a:rPr>
              <a:t>(3), 570-587.</a:t>
            </a:r>
            <a:br>
              <a:rPr lang="en-US" sz="2400" b="1" dirty="0">
                <a:latin typeface="Tahoma" panose="020B0604030504040204" pitchFamily="34" charset="0"/>
                <a:ea typeface="Tahoma" panose="020B0604030504040204" pitchFamily="34" charset="0"/>
                <a:cs typeface="Tahoma" panose="020B0604030504040204" pitchFamily="34" charset="0"/>
              </a:rPr>
            </a:br>
            <a:r>
              <a:rPr lang="en-US" sz="1100" b="1" dirty="0">
                <a:latin typeface="Tahoma" panose="020B0604030504040204" pitchFamily="34" charset="0"/>
                <a:ea typeface="Tahoma" panose="020B0604030504040204" pitchFamily="34" charset="0"/>
                <a:cs typeface="Tahoma" panose="020B0604030504040204" pitchFamily="34" charset="0"/>
                <a:hlinkClick r:id="rId2"/>
              </a:rPr>
              <a:t>http://onlinelibrary.wiley.com/doi/10.1111/bjet.12297/abstract</a:t>
            </a:r>
            <a:r>
              <a:rPr lang="en-US" sz="1100" b="1" dirty="0">
                <a:latin typeface="Tahoma" panose="020B0604030504040204" pitchFamily="34" charset="0"/>
                <a:ea typeface="Tahoma" panose="020B0604030504040204" pitchFamily="34" charset="0"/>
                <a:cs typeface="Tahoma" panose="020B0604030504040204" pitchFamily="34" charset="0"/>
              </a:rPr>
              <a:t> </a:t>
            </a:r>
            <a:endParaRPr lang="en-US" sz="1000" b="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a:xfrm>
            <a:off x="1123406" y="3227941"/>
            <a:ext cx="10149840" cy="2898221"/>
          </a:xfrm>
        </p:spPr>
        <p:txBody>
          <a:bodyPr>
            <a:normAutofit/>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“To gain a deeper and more diverse understanding of the MOOC phenomenon, researchers need to use multiple research approaches (e.g., ethnography, phenomenology, discourse analysis) add content to them.” (p. 583.)</a:t>
            </a:r>
          </a:p>
        </p:txBody>
      </p:sp>
    </p:spTree>
    <p:extLst>
      <p:ext uri="{BB962C8B-B14F-4D97-AF65-F5344CB8AC3E}">
        <p14:creationId xmlns:p14="http://schemas.microsoft.com/office/powerpoint/2010/main" val="36366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50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4281002303"/>
              </p:ext>
            </p:extLst>
          </p:nvPr>
        </p:nvGraphicFramePr>
        <p:xfrm>
          <a:off x="838200" y="1724851"/>
          <a:ext cx="10744200" cy="513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7820534"/>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51</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66333551"/>
              </p:ext>
            </p:extLst>
          </p:nvPr>
        </p:nvGraphicFramePr>
        <p:xfrm>
          <a:off x="838200" y="1585913"/>
          <a:ext cx="10515599" cy="5102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258619"/>
      </p:ext>
    </p:extLst>
  </p:cSld>
  <p:clrMapOvr>
    <a:masterClrMapping/>
  </p:clrMapOvr>
  <mc:AlternateContent xmlns:mc="http://schemas.openxmlformats.org/markup-compatibility/2006" xmlns:p14="http://schemas.microsoft.com/office/powerpoint/2010/main">
    <mc:Choice Requires="p14">
      <p:transition spd="slow" p14:dur="2000" advTm="15602"/>
    </mc:Choice>
    <mc:Fallback xmlns="">
      <p:transition spd="slow" advTm="1560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8"/>
            <a:ext cx="10014680" cy="4929039"/>
          </a:xfrm>
        </p:spPr>
        <p:txBody>
          <a:bodyPr>
            <a:normAutofit/>
          </a:bodyPr>
          <a:lstStyle/>
          <a:p>
            <a:pPr marL="0" indent="0">
              <a:lnSpc>
                <a:spcPct val="200000"/>
              </a:lnSpc>
              <a:buNone/>
            </a:pPr>
            <a:r>
              <a:rPr lang="en-US" b="1" dirty="0">
                <a:latin typeface="Tahoma" panose="020B0604030504040204" pitchFamily="34" charset="0"/>
                <a:ea typeface="Tahoma" panose="020B0604030504040204" pitchFamily="34" charset="0"/>
                <a:cs typeface="Tahoma" panose="020B0604030504040204" pitchFamily="34" charset="0"/>
              </a:rPr>
              <a:t>An instructor from the US mentioned </a:t>
            </a:r>
          </a:p>
          <a:p>
            <a:pPr marL="457200" lvl="1" indent="0">
              <a:lnSpc>
                <a:spcPct val="200000"/>
              </a:lnSpc>
              <a:buNone/>
            </a:pPr>
            <a:r>
              <a:rPr lang="en-US" b="1" dirty="0">
                <a:latin typeface="Tahoma" panose="020B0604030504040204" pitchFamily="34" charset="0"/>
                <a:ea typeface="Tahoma" panose="020B0604030504040204" pitchFamily="34" charset="0"/>
                <a:cs typeface="Tahoma" panose="020B0604030504040204" pitchFamily="34" charset="0"/>
              </a:rPr>
              <a:t>“Within discussion form, there's a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showcase</a:t>
            </a:r>
            <a:r>
              <a:rPr lang="en-US" b="1" dirty="0">
                <a:latin typeface="Tahoma" panose="020B0604030504040204" pitchFamily="34" charset="0"/>
                <a:ea typeface="Tahoma" panose="020B0604030504040204" pitchFamily="34" charset="0"/>
                <a:cs typeface="Tahoma" panose="020B0604030504040204" pitchFamily="34" charset="0"/>
              </a:rPr>
              <a:t> and that is the opportunity to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get feedback from peers</a:t>
            </a:r>
            <a:r>
              <a:rPr lang="en-US" b="1" dirty="0">
                <a:latin typeface="Tahoma" panose="020B0604030504040204" pitchFamily="34" charset="0"/>
                <a:ea typeface="Tahoma" panose="020B0604030504040204" pitchFamily="34" charset="0"/>
                <a:cs typeface="Tahoma" panose="020B0604030504040204" pitchFamily="34" charset="0"/>
              </a:rPr>
              <a:t>. And also we have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facilitators</a:t>
            </a:r>
            <a:r>
              <a:rPr lang="en-US" b="1" dirty="0">
                <a:latin typeface="Tahoma" panose="020B0604030504040204" pitchFamily="34" charset="0"/>
                <a:ea typeface="Tahoma" panose="020B0604030504040204" pitchFamily="34" charset="0"/>
                <a:cs typeface="Tahoma" panose="020B0604030504040204" pitchFamily="34" charset="0"/>
              </a:rPr>
              <a:t>, who are volunteers, who go in and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offer feedback</a:t>
            </a:r>
            <a:r>
              <a:rPr lang="en-US" b="1" dirty="0">
                <a:latin typeface="Tahoma" panose="020B0604030504040204" pitchFamily="34" charset="0"/>
                <a:ea typeface="Tahoma" panose="020B0604030504040204" pitchFamily="34" charset="0"/>
                <a:cs typeface="Tahoma" panose="020B0604030504040204" pitchFamily="34" charset="0"/>
              </a:rPr>
              <a:t>.” </a:t>
            </a:r>
          </a:p>
        </p:txBody>
      </p:sp>
      <p:sp>
        <p:nvSpPr>
          <p:cNvPr id="4" name="Slide Number Placeholder 3"/>
          <p:cNvSpPr>
            <a:spLocks noGrp="1"/>
          </p:cNvSpPr>
          <p:nvPr>
            <p:ph type="sldNum" sz="quarter" idx="12"/>
          </p:nvPr>
        </p:nvSpPr>
        <p:spPr/>
        <p:txBody>
          <a:bodyPr/>
          <a:lstStyle/>
          <a:p>
            <a:fld id="{EAD0547C-D32D-4A6F-8C9C-67D434304BD9}" type="slidenum">
              <a:rPr lang="en-US" smtClean="0"/>
              <a:t>52</a:t>
            </a:fld>
            <a:endParaRPr lang="en-US"/>
          </a:p>
        </p:txBody>
      </p:sp>
    </p:spTree>
    <p:extLst>
      <p:ext uri="{BB962C8B-B14F-4D97-AF65-F5344CB8AC3E}">
        <p14:creationId xmlns:p14="http://schemas.microsoft.com/office/powerpoint/2010/main" val="643791843"/>
      </p:ext>
    </p:extLst>
  </p:cSld>
  <p:clrMapOvr>
    <a:masterClrMapping/>
  </p:clrMapOvr>
  <mc:AlternateContent xmlns:mc="http://schemas.openxmlformats.org/markup-compatibility/2006" xmlns:p14="http://schemas.microsoft.com/office/powerpoint/2010/main">
    <mc:Choice Requires="p14">
      <p:transition spd="slow" p14:dur="2000" advTm="24998"/>
    </mc:Choice>
    <mc:Fallback xmlns="">
      <p:transition spd="slow" advTm="24998"/>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200" y="1679579"/>
            <a:ext cx="10320338" cy="4676771"/>
          </a:xfrm>
        </p:spPr>
        <p:txBody>
          <a:bodyPr>
            <a:normAutofit/>
          </a:bodyPr>
          <a:lstStyle/>
          <a:p>
            <a:pPr marL="0" indent="0">
              <a:lnSpc>
                <a:spcPct val="150000"/>
              </a:lnSpc>
              <a:buNone/>
            </a:pPr>
            <a:r>
              <a:rPr lang="en-US" sz="2400" b="1" dirty="0">
                <a:latin typeface="Tahoma" panose="020B0604030504040204" pitchFamily="34" charset="0"/>
                <a:ea typeface="Tahoma" panose="020B0604030504040204" pitchFamily="34" charset="0"/>
                <a:cs typeface="Tahoma" panose="020B0604030504040204" pitchFamily="34" charset="0"/>
              </a:rPr>
              <a:t>RQ #3. How do MOOC instructors design the course to encourage learner-content interaction?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Discussion forum</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Embedded video lectures and tutorials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Article or book readings</a:t>
            </a:r>
          </a:p>
          <a:p>
            <a:pPr>
              <a:lnSpc>
                <a:spcPct val="150000"/>
              </a:lnSpc>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53</a:t>
            </a:fld>
            <a:endParaRPr lang="en-US"/>
          </a:p>
        </p:txBody>
      </p:sp>
    </p:spTree>
    <p:extLst>
      <p:ext uri="{BB962C8B-B14F-4D97-AF65-F5344CB8AC3E}">
        <p14:creationId xmlns:p14="http://schemas.microsoft.com/office/powerpoint/2010/main" val="1139330475"/>
      </p:ext>
    </p:extLst>
  </p:cSld>
  <p:clrMapOvr>
    <a:masterClrMapping/>
  </p:clrMapOvr>
  <mc:AlternateContent xmlns:mc="http://schemas.openxmlformats.org/markup-compatibility/2006" xmlns:p14="http://schemas.microsoft.com/office/powerpoint/2010/main">
    <mc:Choice Requires="p14">
      <p:transition spd="slow" p14:dur="2000" advTm="25861"/>
    </mc:Choice>
    <mc:Fallback xmlns="">
      <p:transition spd="slow" advTm="25861"/>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AD0547C-D32D-4A6F-8C9C-67D434304BD9}" type="slidenum">
              <a:rPr lang="en-US" smtClean="0"/>
              <a:t>54</a:t>
            </a:fld>
            <a:endParaRPr lang="en-US"/>
          </a:p>
        </p:txBody>
      </p:sp>
      <p:graphicFrame>
        <p:nvGraphicFramePr>
          <p:cNvPr id="8" name="Chart 7"/>
          <p:cNvGraphicFramePr>
            <a:graphicFrameLocks/>
          </p:cNvGraphicFramePr>
          <p:nvPr>
            <p:extLst>
              <p:ext uri="{D42A27DB-BD31-4B8C-83A1-F6EECF244321}">
                <p14:modId xmlns:p14="http://schemas.microsoft.com/office/powerpoint/2010/main" val="820306804"/>
              </p:ext>
            </p:extLst>
          </p:nvPr>
        </p:nvGraphicFramePr>
        <p:xfrm>
          <a:off x="838201" y="1508759"/>
          <a:ext cx="11163300" cy="5212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748942"/>
      </p:ext>
    </p:extLst>
  </p:cSld>
  <p:clrMapOvr>
    <a:masterClrMapping/>
  </p:clrMapOvr>
  <mc:AlternateContent xmlns:mc="http://schemas.openxmlformats.org/markup-compatibility/2006" xmlns:p14="http://schemas.microsoft.com/office/powerpoint/2010/main">
    <mc:Choice Requires="p14">
      <p:transition spd="slow" p14:dur="2000" advTm="25861"/>
    </mc:Choice>
    <mc:Fallback xmlns="">
      <p:transition spd="slow" advTm="25861"/>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Findings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9" y="1679579"/>
            <a:ext cx="10515601" cy="4676771"/>
          </a:xfrm>
        </p:spPr>
        <p:txBody>
          <a:bodyPr>
            <a:normAutofit/>
          </a:bodyPr>
          <a:lstStyle/>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One professor from the U.S. stated that:</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 “Besides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videos</a:t>
            </a:r>
            <a:r>
              <a:rPr lang="en-US" b="1" dirty="0">
                <a:latin typeface="Tahoma" panose="020B0604030504040204" pitchFamily="34" charset="0"/>
                <a:ea typeface="Tahoma" panose="020B0604030504040204" pitchFamily="34" charset="0"/>
                <a:cs typeface="Tahoma" panose="020B0604030504040204" pitchFamily="34" charset="0"/>
              </a:rPr>
              <a:t>, there was a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suggested book</a:t>
            </a:r>
            <a:r>
              <a:rPr lang="en-US" b="1" dirty="0">
                <a:latin typeface="Tahoma" panose="020B0604030504040204" pitchFamily="34" charset="0"/>
                <a:ea typeface="Tahoma" panose="020B0604030504040204" pitchFamily="34" charset="0"/>
                <a:cs typeface="Tahoma" panose="020B0604030504040204" pitchFamily="34" charset="0"/>
              </a:rPr>
              <a:t>.” </a:t>
            </a:r>
          </a:p>
          <a:p>
            <a:pPr marL="457200" lvl="1" indent="0">
              <a:lnSpc>
                <a:spcPct val="150000"/>
              </a:lnSpc>
              <a:buNone/>
            </a:pPr>
            <a:r>
              <a:rPr lang="en-US" b="1" dirty="0">
                <a:latin typeface="Tahoma" panose="020B0604030504040204" pitchFamily="34" charset="0"/>
                <a:ea typeface="Tahoma" panose="020B0604030504040204" pitchFamily="34" charset="0"/>
                <a:cs typeface="Tahoma" panose="020B0604030504040204" pitchFamily="34" charset="0"/>
              </a:rPr>
              <a:t>Another instructor noted that she used visuals in her MOOC “I had </a:t>
            </a: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 whole lot of graphical material </a:t>
            </a:r>
            <a:r>
              <a:rPr lang="en-US" b="1" dirty="0">
                <a:latin typeface="Tahoma" panose="020B0604030504040204" pitchFamily="34" charset="0"/>
                <a:ea typeface="Tahoma" panose="020B0604030504040204" pitchFamily="34" charset="0"/>
                <a:cs typeface="Tahoma" panose="020B0604030504040204" pitchFamily="34" charset="0"/>
              </a:rPr>
              <a:t>that I used in class. And I had got them from one of the texts that were published in the area and had been allowed to use them, because I was recommended the textbook.”</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55</a:t>
            </a:fld>
            <a:endParaRPr lang="en-US"/>
          </a:p>
        </p:txBody>
      </p:sp>
    </p:spTree>
    <p:extLst>
      <p:ext uri="{BB962C8B-B14F-4D97-AF65-F5344CB8AC3E}">
        <p14:creationId xmlns:p14="http://schemas.microsoft.com/office/powerpoint/2010/main" val="812065914"/>
      </p:ext>
    </p:extLst>
  </p:cSld>
  <p:clrMapOvr>
    <a:masterClrMapping/>
  </p:clrMapOvr>
  <mc:AlternateContent xmlns:mc="http://schemas.openxmlformats.org/markup-compatibility/2006" xmlns:p14="http://schemas.microsoft.com/office/powerpoint/2010/main">
    <mc:Choice Requires="p14">
      <p:transition spd="slow" p14:dur="2000" advTm="19127"/>
    </mc:Choice>
    <mc:Fallback xmlns="">
      <p:transition spd="slow" advTm="19127"/>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Discussion</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676771"/>
          </a:xfrm>
        </p:spPr>
        <p:txBody>
          <a:bodyPr>
            <a:normAutofit fontScale="92500" lnSpcReduction="10000"/>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Most MOOC instructors emphasized a variety of strategies to encourage learner-learner interaction by using asynchronous discussion forums, pair-based assignments or peer reviews, and social media to encourage peer interaction. </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Learner-instructor interaction were encouraged through online discussion forum, platform messages, and social media connections.</a:t>
            </a:r>
          </a:p>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Learner-content interaction: discussion forums or threads, video lectures and tutorials in the MOOC, readings, practice quizzes and exams were primarily used in MOOCs.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56</a:t>
            </a:fld>
            <a:endParaRPr lang="en-US"/>
          </a:p>
        </p:txBody>
      </p:sp>
    </p:spTree>
    <p:extLst>
      <p:ext uri="{BB962C8B-B14F-4D97-AF65-F5344CB8AC3E}">
        <p14:creationId xmlns:p14="http://schemas.microsoft.com/office/powerpoint/2010/main" val="2607446885"/>
      </p:ext>
    </p:extLst>
  </p:cSld>
  <p:clrMapOvr>
    <a:masterClrMapping/>
  </p:clrMapOvr>
  <mc:AlternateContent xmlns:mc="http://schemas.openxmlformats.org/markup-compatibility/2006" xmlns:p14="http://schemas.microsoft.com/office/powerpoint/2010/main">
    <mc:Choice Requires="p14">
      <p:transition spd="slow" p14:dur="2000" advTm="51951"/>
    </mc:Choice>
    <mc:Fallback xmlns="">
      <p:transition spd="slow" advTm="51951"/>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Conclusions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676771"/>
          </a:xfrm>
        </p:spPr>
        <p:txBody>
          <a:bodyPr>
            <a:normAutofit/>
          </a:bodyPr>
          <a:lstStyle/>
          <a:p>
            <a:pPr>
              <a:lnSpc>
                <a:spcPct val="150000"/>
              </a:lnSpc>
            </a:pPr>
            <a:r>
              <a:rPr lang="en-US" sz="2400" b="1" dirty="0">
                <a:latin typeface="Tahoma" panose="020B0604030504040204" pitchFamily="34" charset="0"/>
                <a:ea typeface="Tahoma" panose="020B0604030504040204" pitchFamily="34" charset="0"/>
                <a:cs typeface="Tahoma" panose="020B0604030504040204" pitchFamily="34" charset="0"/>
              </a:rPr>
              <a:t>This study indicated that MOOC instructors are trying to encourage online interaction in MOOC; however, there is no universal understanding of strategies of encouraging online interaction and instructor-learner interaction is still not </a:t>
            </a:r>
            <a:r>
              <a:rPr lang="en-US" altLang="zh-CN" sz="2400" b="1" dirty="0">
                <a:latin typeface="Tahoma" panose="020B0604030504040204" pitchFamily="34" charset="0"/>
                <a:ea typeface="Tahoma" panose="020B0604030504040204" pitchFamily="34" charset="0"/>
                <a:cs typeface="Tahoma" panose="020B0604030504040204" pitchFamily="34" charset="0"/>
              </a:rPr>
              <a:t>optimal</a:t>
            </a:r>
            <a:r>
              <a:rPr lang="en-US" sz="2400"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57</a:t>
            </a:fld>
            <a:endParaRPr lang="en-US"/>
          </a:p>
        </p:txBody>
      </p:sp>
    </p:spTree>
    <p:extLst>
      <p:ext uri="{BB962C8B-B14F-4D97-AF65-F5344CB8AC3E}">
        <p14:creationId xmlns:p14="http://schemas.microsoft.com/office/powerpoint/2010/main" val="3210706629"/>
      </p:ext>
    </p:extLst>
  </p:cSld>
  <p:clrMapOvr>
    <a:masterClrMapping/>
  </p:clrMapOvr>
  <mc:AlternateContent xmlns:mc="http://schemas.openxmlformats.org/markup-compatibility/2006" xmlns:p14="http://schemas.microsoft.com/office/powerpoint/2010/main">
    <mc:Choice Requires="p14">
      <p:transition spd="slow" p14:dur="2000" advTm="51951"/>
    </mc:Choice>
    <mc:Fallback xmlns="">
      <p:transition spd="slow" advTm="51951"/>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Future Directions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676771"/>
          </a:xfrm>
        </p:spPr>
        <p:txBody>
          <a:bodyPr>
            <a:norm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Further observations and analyses are needed to better understand how MOOC instructor design and deliver their MOOCs to encourage online interaction and learner success. </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58</a:t>
            </a:fld>
            <a:endParaRPr lang="en-US"/>
          </a:p>
        </p:txBody>
      </p:sp>
    </p:spTree>
    <p:extLst>
      <p:ext uri="{BB962C8B-B14F-4D97-AF65-F5344CB8AC3E}">
        <p14:creationId xmlns:p14="http://schemas.microsoft.com/office/powerpoint/2010/main" val="58770627"/>
      </p:ext>
    </p:extLst>
  </p:cSld>
  <p:clrMapOvr>
    <a:masterClrMapping/>
  </p:clrMapOvr>
  <mc:AlternateContent xmlns:mc="http://schemas.openxmlformats.org/markup-compatibility/2006" xmlns:p14="http://schemas.microsoft.com/office/powerpoint/2010/main">
    <mc:Choice Requires="p14">
      <p:transition spd="slow" p14:dur="2000" advTm="51951"/>
    </mc:Choice>
    <mc:Fallback xmlns="">
      <p:transition spd="slow" advTm="51951"/>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Limitations</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38198" y="1679579"/>
            <a:ext cx="10053919" cy="4968552"/>
          </a:xfrm>
        </p:spPr>
        <p:txBody>
          <a:bodyPr>
            <a:normAutofit/>
          </a:bodyPr>
          <a:lstStyle/>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Limited to MOOCs which are mainly delivered in English </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Volunteer bias</a:t>
            </a:r>
          </a:p>
          <a:p>
            <a:pPr>
              <a:lnSpc>
                <a:spcPct val="150000"/>
              </a:lnSpc>
            </a:pPr>
            <a:r>
              <a:rPr lang="en-US" sz="3200" b="1" dirty="0">
                <a:latin typeface="Tahoma" panose="020B0604030504040204" pitchFamily="34" charset="0"/>
                <a:ea typeface="Tahoma" panose="020B0604030504040204" pitchFamily="34" charset="0"/>
                <a:cs typeface="Tahoma" panose="020B0604030504040204" pitchFamily="34" charset="0"/>
              </a:rPr>
              <a:t>Only review 12 MOOC Courses</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EAD0547C-D32D-4A6F-8C9C-67D434304BD9}" type="slidenum">
              <a:rPr lang="en-US" smtClean="0"/>
              <a:t>59</a:t>
            </a:fld>
            <a:endParaRPr lang="en-US"/>
          </a:p>
        </p:txBody>
      </p:sp>
    </p:spTree>
    <p:extLst>
      <p:ext uri="{BB962C8B-B14F-4D97-AF65-F5344CB8AC3E}">
        <p14:creationId xmlns:p14="http://schemas.microsoft.com/office/powerpoint/2010/main" val="3688981314"/>
      </p:ext>
    </p:extLst>
  </p:cSld>
  <p:clrMapOvr>
    <a:masterClrMapping/>
  </p:clrMapOvr>
  <mc:AlternateContent xmlns:mc="http://schemas.openxmlformats.org/markup-compatibility/2006" xmlns:p14="http://schemas.microsoft.com/office/powerpoint/2010/main">
    <mc:Choice Requires="p14">
      <p:transition spd="slow" p14:dur="2000" advTm="21512"/>
    </mc:Choice>
    <mc:Fallback xmlns="">
      <p:transition spd="slow" advTm="215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normAutofit/>
          </a:bodyPr>
          <a:lstStyle/>
          <a:p>
            <a:pPr algn="ct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470025"/>
            <a:ext cx="11142497" cy="3855490"/>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The Numbers: MOOCS in 2016 (Dec 25</a:t>
            </a:r>
            <a:r>
              <a:rPr lang="en-US" b="1" baseline="30000" dirty="0">
                <a:latin typeface="Tahoma" panose="020B0604030504040204" pitchFamily="34" charset="0"/>
                <a:ea typeface="Tahoma" panose="020B0604030504040204" pitchFamily="34" charset="0"/>
                <a:cs typeface="Tahoma" panose="020B0604030504040204" pitchFamily="34" charset="0"/>
              </a:rPr>
              <a:t>th</a:t>
            </a:r>
            <a:r>
              <a:rPr lang="en-US" b="1" dirty="0">
                <a:latin typeface="Tahoma" panose="020B0604030504040204" pitchFamily="34" charset="0"/>
                <a:ea typeface="Tahoma" panose="020B0604030504040204" pitchFamily="34" charset="0"/>
                <a:cs typeface="Tahoma" panose="020B0604030504040204" pitchFamily="34" charset="0"/>
              </a:rPr>
              <a:t>, Class Central)</a:t>
            </a:r>
            <a:br>
              <a:rPr lang="en-US" b="1" dirty="0">
                <a:latin typeface="Tahoma" panose="020B0604030504040204" pitchFamily="34" charset="0"/>
                <a:ea typeface="Tahoma" panose="020B0604030504040204" pitchFamily="34" charset="0"/>
                <a:cs typeface="Tahoma" panose="020B0604030504040204" pitchFamily="34" charset="0"/>
              </a:rPr>
            </a:b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br>
              <a:rPr lang="en-US" b="1" dirty="0">
                <a:latin typeface="Tahoma" panose="020B0604030504040204" pitchFamily="34" charset="0"/>
                <a:ea typeface="Tahoma" panose="020B0604030504040204" pitchFamily="34" charset="0"/>
                <a:cs typeface="Tahoma" panose="020B0604030504040204" pitchFamily="34" charset="0"/>
              </a:rPr>
            </a:br>
            <a:endParaRPr lang="en-US" b="1"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dirty="0"/>
          </a:p>
        </p:txBody>
      </p:sp>
      <p:sp>
        <p:nvSpPr>
          <p:cNvPr id="4" name="Slide Number Placeholder 3"/>
          <p:cNvSpPr>
            <a:spLocks noGrp="1"/>
          </p:cNvSpPr>
          <p:nvPr>
            <p:ph type="sldNum" sz="quarter" idx="12"/>
          </p:nvPr>
        </p:nvSpPr>
        <p:spPr/>
        <p:txBody>
          <a:bodyPr/>
          <a:lstStyle/>
          <a:p>
            <a:fld id="{EAD0547C-D32D-4A6F-8C9C-67D434304BD9}" type="slidenum">
              <a:rPr lang="en-US" smtClean="0"/>
              <a:t>6</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497" y="4518021"/>
            <a:ext cx="8484176" cy="2298704"/>
          </a:xfrm>
          <a:prstGeom prst="rect">
            <a:avLst/>
          </a:prstGeom>
        </p:spPr>
      </p:pic>
      <p:pic>
        <p:nvPicPr>
          <p:cNvPr id="8" name="Picture 2" descr="Growth of MOOCs - 2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58452"/>
            <a:ext cx="10374086"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68331"/>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485" y="914400"/>
            <a:ext cx="9144000" cy="2719548"/>
          </a:xfrm>
        </p:spPr>
        <p:txBody>
          <a:bodyPr>
            <a:normAutofit/>
          </a:bodyPr>
          <a:lstStyle/>
          <a:p>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Thank you!</a:t>
            </a: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Questions and Comments…</a:t>
            </a:r>
            <a:b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br>
            <a:endParaRPr lang="en-US" sz="4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p:cNvCxnSpPr/>
          <p:nvPr/>
        </p:nvCxnSpPr>
        <p:spPr>
          <a:xfrm flipV="1">
            <a:off x="994618" y="3392117"/>
            <a:ext cx="1035473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EAD0547C-D32D-4A6F-8C9C-67D434304BD9}" type="slidenum">
              <a:rPr lang="en-US" smtClean="0"/>
              <a:t>60</a:t>
            </a:fld>
            <a:endParaRPr lang="en-US"/>
          </a:p>
        </p:txBody>
      </p:sp>
      <p:sp>
        <p:nvSpPr>
          <p:cNvPr id="8" name="Subtitle 2"/>
          <p:cNvSpPr txBox="1">
            <a:spLocks/>
          </p:cNvSpPr>
          <p:nvPr/>
        </p:nvSpPr>
        <p:spPr>
          <a:xfrm>
            <a:off x="994618" y="3479689"/>
            <a:ext cx="9695302" cy="3048634"/>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pP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 E-Learn, Vancouver, October 19</a:t>
            </a:r>
            <a:r>
              <a:rPr lang="en-US" sz="3600" b="1" baseline="30000" dirty="0">
                <a:solidFill>
                  <a:schemeClr val="tx2"/>
                </a:solidFill>
                <a:latin typeface="Tahoma" panose="020B0604030504040204" pitchFamily="34" charset="0"/>
                <a:ea typeface="Tahoma" panose="020B0604030504040204" pitchFamily="34" charset="0"/>
                <a:cs typeface="Tahoma" panose="020B0604030504040204" pitchFamily="34" charset="0"/>
              </a:rPr>
              <a:t>th</a:t>
            </a:r>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 2017</a:t>
            </a:r>
          </a:p>
          <a:p>
            <a:r>
              <a:rPr lang="en-US" sz="3200" b="1" dirty="0" err="1"/>
              <a:t>Meina</a:t>
            </a:r>
            <a:r>
              <a:rPr lang="en-US" sz="3200" b="1" dirty="0"/>
              <a:t> Zhu, </a:t>
            </a:r>
            <a:r>
              <a:rPr lang="en-US" sz="3200" b="1" dirty="0">
                <a:hlinkClick r:id="rId3"/>
              </a:rPr>
              <a:t>meinzhu@umail.iu.edu</a:t>
            </a:r>
            <a:endParaRPr lang="en-US" sz="3200" b="1" dirty="0"/>
          </a:p>
          <a:p>
            <a:r>
              <a:rPr lang="en-US" sz="3200" b="1" dirty="0"/>
              <a:t> Curtis J. Bonk, </a:t>
            </a:r>
            <a:r>
              <a:rPr lang="en-US" sz="3200" b="1" dirty="0">
                <a:hlinkClick r:id="rId4"/>
              </a:rPr>
              <a:t>cjbonk@Indiana.edu</a:t>
            </a:r>
            <a:r>
              <a:rPr lang="en-US" sz="3200" b="1" dirty="0"/>
              <a:t> </a:t>
            </a:r>
          </a:p>
          <a:p>
            <a:r>
              <a:rPr lang="en-US" sz="3200" b="1" dirty="0" err="1"/>
              <a:t>Annisa</a:t>
            </a:r>
            <a:r>
              <a:rPr lang="en-US" sz="3200" b="1" dirty="0"/>
              <a:t> Sari, </a:t>
            </a:r>
            <a:r>
              <a:rPr lang="en-US" sz="3200" b="1" dirty="0">
                <a:hlinkClick r:id="rId5"/>
              </a:rPr>
              <a:t>annsari@umail.iu.edu</a:t>
            </a:r>
            <a:endParaRPr lang="id-ID" sz="3200" b="1" dirty="0"/>
          </a:p>
          <a:p>
            <a:r>
              <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Indiana University</a:t>
            </a:r>
            <a:endParaRPr lang="en-US" sz="3600" b="1" dirty="0"/>
          </a:p>
          <a:p>
            <a:pPr>
              <a:lnSpc>
                <a:spcPct val="100000"/>
              </a:lnSpc>
            </a:pPr>
            <a:endParaRPr lang="en-US" sz="36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937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normAutofit/>
          </a:bodyPr>
          <a:lstStyle/>
          <a:p>
            <a:pPr algn="ct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142497" cy="4968552"/>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Cumulative Growth in Number of MOOCs (2011-2017)</a:t>
            </a:r>
          </a:p>
          <a:p>
            <a:pPr lvl="1">
              <a:lnSpc>
                <a:spcPct val="120000"/>
              </a:lnSpc>
            </a:pPr>
            <a:endParaRPr lang="en-US" dirty="0"/>
          </a:p>
        </p:txBody>
      </p:sp>
      <p:sp>
        <p:nvSpPr>
          <p:cNvPr id="4" name="Slide Number Placeholder 3"/>
          <p:cNvSpPr>
            <a:spLocks noGrp="1"/>
          </p:cNvSpPr>
          <p:nvPr>
            <p:ph type="sldNum" sz="quarter" idx="12"/>
          </p:nvPr>
        </p:nvSpPr>
        <p:spPr/>
        <p:txBody>
          <a:bodyPr/>
          <a:lstStyle/>
          <a:p>
            <a:fld id="{EAD0547C-D32D-4A6F-8C9C-67D434304BD9}" type="slidenum">
              <a:rPr lang="en-US" smtClean="0"/>
              <a:t>7</a:t>
            </a:fld>
            <a:endParaRPr lang="en-US"/>
          </a:p>
        </p:txBody>
      </p:sp>
      <p:pic>
        <p:nvPicPr>
          <p:cNvPr id="8" name="Picture 7"/>
          <p:cNvPicPr>
            <a:picLocks noChangeAspect="1"/>
          </p:cNvPicPr>
          <p:nvPr/>
        </p:nvPicPr>
        <p:blipFill rotWithShape="1">
          <a:blip r:embed="rId3"/>
          <a:srcRect l="25833" t="30774" r="35000" b="17041"/>
          <a:stretch/>
        </p:blipFill>
        <p:spPr>
          <a:xfrm>
            <a:off x="1681843" y="2351314"/>
            <a:ext cx="8752114" cy="4475615"/>
          </a:xfrm>
          <a:prstGeom prst="rect">
            <a:avLst/>
          </a:prstGeom>
        </p:spPr>
      </p:pic>
    </p:spTree>
    <p:extLst>
      <p:ext uri="{BB962C8B-B14F-4D97-AF65-F5344CB8AC3E}">
        <p14:creationId xmlns:p14="http://schemas.microsoft.com/office/powerpoint/2010/main" val="3699780318"/>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288"/>
            <a:ext cx="10515600" cy="1325563"/>
          </a:xfrm>
        </p:spPr>
        <p:txBody>
          <a:bodyPr>
            <a:normAutofit/>
          </a:bodyPr>
          <a:lstStyle/>
          <a:p>
            <a:pPr algn="ct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Research Background</a:t>
            </a:r>
          </a:p>
        </p:txBody>
      </p:sp>
      <p:cxnSp>
        <p:nvCxnSpPr>
          <p:cNvPr id="5" name="Straight Connector 4"/>
          <p:cNvCxnSpPr/>
          <p:nvPr/>
        </p:nvCxnSpPr>
        <p:spPr>
          <a:xfrm flipV="1">
            <a:off x="838200" y="1470025"/>
            <a:ext cx="10744200" cy="31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idx="1"/>
          </p:nvPr>
        </p:nvSpPr>
        <p:spPr>
          <a:xfrm>
            <a:off x="804664" y="1679579"/>
            <a:ext cx="11142497" cy="4968552"/>
          </a:xfrm>
        </p:spPr>
        <p:txBody>
          <a:bodyPr>
            <a:normAutofit/>
          </a:bodyPr>
          <a:lstStyle/>
          <a:p>
            <a:pPr marL="0" indent="0">
              <a:lnSpc>
                <a:spcPct val="120000"/>
              </a:lnSpc>
              <a:buNone/>
            </a:pPr>
            <a:r>
              <a:rPr lang="en-US" b="1" dirty="0">
                <a:latin typeface="Tahoma" panose="020B0604030504040204" pitchFamily="34" charset="0"/>
                <a:ea typeface="Tahoma" panose="020B0604030504040204" pitchFamily="34" charset="0"/>
                <a:cs typeface="Tahoma" panose="020B0604030504040204" pitchFamily="34" charset="0"/>
              </a:rPr>
              <a:t>Top 5 MOOC providers by number of registered users (2017)</a:t>
            </a:r>
          </a:p>
          <a:p>
            <a:pPr lvl="1">
              <a:lnSpc>
                <a:spcPct val="120000"/>
              </a:lnSpc>
            </a:pPr>
            <a:endParaRPr lang="en-US" dirty="0"/>
          </a:p>
        </p:txBody>
      </p:sp>
      <p:sp>
        <p:nvSpPr>
          <p:cNvPr id="4" name="Slide Number Placeholder 3"/>
          <p:cNvSpPr>
            <a:spLocks noGrp="1"/>
          </p:cNvSpPr>
          <p:nvPr>
            <p:ph type="sldNum" sz="quarter" idx="12"/>
          </p:nvPr>
        </p:nvSpPr>
        <p:spPr/>
        <p:txBody>
          <a:bodyPr/>
          <a:lstStyle/>
          <a:p>
            <a:fld id="{EAD0547C-D32D-4A6F-8C9C-67D434304BD9}" type="slidenum">
              <a:rPr lang="en-US" smtClean="0"/>
              <a:t>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22398"/>
            <a:ext cx="10058400" cy="3933952"/>
          </a:xfrm>
          <a:prstGeom prst="rect">
            <a:avLst/>
          </a:prstGeom>
        </p:spPr>
      </p:pic>
    </p:spTree>
    <p:extLst>
      <p:ext uri="{BB962C8B-B14F-4D97-AF65-F5344CB8AC3E}">
        <p14:creationId xmlns:p14="http://schemas.microsoft.com/office/powerpoint/2010/main" val="3798604406"/>
      </p:ext>
    </p:extLst>
  </p:cSld>
  <p:clrMapOvr>
    <a:masterClrMapping/>
  </p:clrMapOvr>
  <mc:AlternateContent xmlns:mc="http://schemas.openxmlformats.org/markup-compatibility/2006" xmlns:p14="http://schemas.microsoft.com/office/powerpoint/2010/main">
    <mc:Choice Requires="p14">
      <p:transition spd="slow" p14:dur="2000" advTm="72939"/>
    </mc:Choice>
    <mc:Fallback xmlns="">
      <p:transition spd="slow" advTm="729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74638"/>
            <a:ext cx="7239000" cy="2925762"/>
          </a:xfrm>
        </p:spPr>
        <p:txBody>
          <a:bodyPr>
            <a:normAutofit/>
          </a:body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August 17, 2017</a:t>
            </a:r>
            <a:br>
              <a:rPr lang="en-US" sz="2000" b="1" dirty="0">
                <a:latin typeface="Tahoma" panose="020B0604030504040204" pitchFamily="34" charset="0"/>
                <a:ea typeface="Tahoma" panose="020B0604030504040204" pitchFamily="34" charset="0"/>
                <a:cs typeface="Tahoma" panose="020B0604030504040204" pitchFamily="34" charset="0"/>
              </a:rPr>
            </a:br>
            <a:r>
              <a:rPr lang="en-US" sz="2800" b="1" dirty="0"/>
              <a:t>By the Numbers: MOOCs in 2016</a:t>
            </a:r>
            <a:br>
              <a:rPr lang="en-US" sz="3600" b="1" dirty="0"/>
            </a:br>
            <a:r>
              <a:rPr lang="en-US" sz="2800" b="1" dirty="0"/>
              <a:t>Class Central, </a:t>
            </a:r>
            <a:r>
              <a:rPr lang="en-US" sz="2800" b="1" dirty="0" err="1"/>
              <a:t>Dhawal</a:t>
            </a:r>
            <a:r>
              <a:rPr lang="en-US" sz="2800" b="1" dirty="0"/>
              <a:t> Shah</a:t>
            </a:r>
            <a:br>
              <a:rPr lang="en-US" sz="2400" b="1" dirty="0"/>
            </a:br>
            <a:r>
              <a:rPr lang="en-US" sz="1000" b="1" dirty="0">
                <a:latin typeface="Tahoma" panose="020B0604030504040204" pitchFamily="34" charset="0"/>
                <a:ea typeface="Tahoma" panose="020B0604030504040204" pitchFamily="34" charset="0"/>
                <a:cs typeface="Tahoma" panose="020B0604030504040204" pitchFamily="34" charset="0"/>
                <a:hlinkClick r:id="rId2"/>
              </a:rPr>
              <a:t>https://www.class-central.com/report/mooc-stats-2016/</a:t>
            </a:r>
            <a:r>
              <a:rPr lang="en-US" sz="1000" b="1" dirty="0">
                <a:latin typeface="Tahoma" panose="020B0604030504040204" pitchFamily="34" charset="0"/>
                <a:ea typeface="Tahoma" panose="020B0604030504040204" pitchFamily="34" charset="0"/>
                <a:cs typeface="Tahoma" panose="020B0604030504040204" pitchFamily="34" charset="0"/>
              </a:rPr>
              <a:t>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1" y="2819400"/>
            <a:ext cx="7232509" cy="3733800"/>
          </a:xfrm>
          <a:prstGeom prst="rect">
            <a:avLst/>
          </a:prstGeom>
        </p:spPr>
      </p:pic>
    </p:spTree>
    <p:extLst>
      <p:ext uri="{BB962C8B-B14F-4D97-AF65-F5344CB8AC3E}">
        <p14:creationId xmlns:p14="http://schemas.microsoft.com/office/powerpoint/2010/main" val="1157045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ST Dossier #2 Presentation Meina Zhu &amp;quot;&quot;/&gt;&lt;property id=&quot;20307&quot; value=&quot;256&quot;/&gt;&lt;/object&gt;&lt;object type=&quot;3&quot; unique_id=&quot;10004&quot;&gt;&lt;property id=&quot;20148&quot; value=&quot;5&quot;/&gt;&lt;property id=&quot;20300&quot; value=&quot;Slide 2 - &amp;quot;About me&amp;quot;&quot;/&gt;&lt;property id=&quot;20307&quot; value=&quot;257&quot;/&gt;&lt;/object&gt;&lt;object type=&quot;3&quot; unique_id=&quot;10005&quot;&gt;&lt;property id=&quot;20148&quot; value=&quot;5&quot;/&gt;&lt;property id=&quot;20300&quot; value=&quot;Slide 3 - &amp;quot;Professional Goals&amp;quot;&quot;/&gt;&lt;property id=&quot;20307&quot; value=&quot;282&quot;/&gt;&lt;/object&gt;&lt;object type=&quot;3&quot; unique_id=&quot;10006&quot;&gt;&lt;property id=&quot;20148&quot; value=&quot;5&quot;/&gt;&lt;property id=&quot;20300&quot; value=&quot;Slide 4 - &amp;quot;Scholarship&amp;quot;&quot;/&gt;&lt;property id=&quot;20307&quot; value=&quot;283&quot;/&gt;&lt;/object&gt;&lt;object type=&quot;3&quot; unique_id=&quot;10007&quot;&gt;&lt;property id=&quot;20148&quot; value=&quot;5&quot;/&gt;&lt;property id=&quot;20300&quot; value=&quot;Slide 5 - &amp;quot;Scholarship&amp;quot;&quot;/&gt;&lt;property id=&quot;20307&quot; value=&quot;321&quot;/&gt;&lt;/object&gt;&lt;object type=&quot;3&quot; unique_id=&quot;10008&quot;&gt;&lt;property id=&quot;20148&quot; value=&quot;5&quot;/&gt;&lt;property id=&quot;20300&quot; value=&quot;Slide 6 - &amp;quot;Key terms&amp;quot;&quot;/&gt;&lt;property id=&quot;20307&quot; value=&quot;319&quot;/&gt;&lt;/object&gt;&lt;object type=&quot;3&quot; unique_id=&quot;10009&quot;&gt;&lt;property id=&quot;20148&quot; value=&quot;5&quot;/&gt;&lt;property id=&quot;20300&quot; value=&quot;Slide 7 - &amp;quot;Pre-Study&amp;quot;&quot;/&gt;&lt;property id=&quot;20307&quot; value=&quot;310&quot;/&gt;&lt;/object&gt;&lt;object type=&quot;3&quot; unique_id=&quot;10010&quot;&gt;&lt;property id=&quot;20148&quot; value=&quot;5&quot;/&gt;&lt;property id=&quot;20300&quot; value=&quot;Slide 8 - &amp;quot;Pre-Study&amp;quot;&quot;/&gt;&lt;property id=&quot;20307&quot; value=&quot;311&quot;/&gt;&lt;/object&gt;&lt;object type=&quot;3&quot; unique_id=&quot;10011&quot;&gt;&lt;property id=&quot;20148&quot; value=&quot;5&quot;/&gt;&lt;property id=&quot;20300&quot; value=&quot;Slide 9 - &amp;quot;First Authored Study&amp;quot;&quot;/&gt;&lt;property id=&quot;20307&quot; value=&quot;284&quot;/&gt;&lt;/object&gt;&lt;object type=&quot;3&quot; unique_id=&quot;10012&quot;&gt;&lt;property id=&quot;20148&quot; value=&quot;5&quot;/&gt;&lt;property id=&quot;20300&quot; value=&quot;Slide 10 - &amp;quot;First Authored Study-Method&amp;quot;&quot;/&gt;&lt;property id=&quot;20307&quot; value=&quot;285&quot;/&gt;&lt;/object&gt;&lt;object type=&quot;3&quot; unique_id=&quot;10013&quot;&gt;&lt;property id=&quot;20148&quot; value=&quot;5&quot;/&gt;&lt;property id=&quot;20300&quot; value=&quot;Slide 11 - &amp;quot;First Authored Study-Data Analysis&amp;quot;&quot;/&gt;&lt;property id=&quot;20307&quot; value=&quot;286&quot;/&gt;&lt;/object&gt;&lt;object type=&quot;3&quot; unique_id=&quot;10014&quot;&gt;&lt;property id=&quot;20148&quot; value=&quot;5&quot;/&gt;&lt;property id=&quot;20300&quot; value=&quot;Slide 12 - &amp;quot;First Authored Study-Analytical Framework&amp;quot;&quot;/&gt;&lt;property id=&quot;20307&quot; value=&quot;287&quot;/&gt;&lt;/object&gt;&lt;object type=&quot;3&quot; unique_id=&quot;10015&quot;&gt;&lt;property id=&quot;20148&quot; value=&quot;5&quot;/&gt;&lt;property id=&quot;20300&quot; value=&quot;Slide 13 - &amp;quot;First Authored Study-Findings&amp;quot;&quot;/&gt;&lt;property id=&quot;20307&quot; value=&quot;312&quot;/&gt;&lt;/object&gt;&lt;object type=&quot;3&quot; unique_id=&quot;10016&quot;&gt;&lt;property id=&quot;20148&quot; value=&quot;5&quot;/&gt;&lt;property id=&quot;20300&quot; value=&quot;Slide 14 - &amp;quot;First Authored Study-Findings&amp;quot;&quot;/&gt;&lt;property id=&quot;20307&quot; value=&quot;313&quot;/&gt;&lt;/object&gt;&lt;object type=&quot;3&quot; unique_id=&quot;10017&quot;&gt;&lt;property id=&quot;20148&quot; value=&quot;5&quot;/&gt;&lt;property id=&quot;20300&quot; value=&quot;Slide 15 - &amp;quot;First Authored Study-Findings&amp;quot;&quot;/&gt;&lt;property id=&quot;20307&quot; value=&quot;291&quot;/&gt;&lt;/object&gt;&lt;object type=&quot;3&quot; unique_id=&quot;10018&quot;&gt;&lt;property id=&quot;20148&quot; value=&quot;5&quot;/&gt;&lt;property id=&quot;20300&quot; value=&quot;Slide 16 - &amp;quot;First Authored Study-Findings&amp;quot;&quot;/&gt;&lt;property id=&quot;20307&quot; value=&quot;314&quot;/&gt;&lt;/object&gt;&lt;object type=&quot;3&quot; unique_id=&quot;10019&quot;&gt;&lt;property id=&quot;20148&quot; value=&quot;5&quot;/&gt;&lt;property id=&quot;20300&quot; value=&quot;Slide 17 - &amp;quot;First Authored Study-Findings&amp;quot;&quot;/&gt;&lt;property id=&quot;20307&quot; value=&quot;292&quot;/&gt;&lt;/object&gt;&lt;object type=&quot;3&quot; unique_id=&quot;10020&quot;&gt;&lt;property id=&quot;20148&quot; value=&quot;5&quot;/&gt;&lt;property id=&quot;20300&quot; value=&quot;Slide 18 - &amp;quot;First Authored Study-Findings&amp;quot;&quot;/&gt;&lt;property id=&quot;20307&quot; value=&quot;315&quot;/&gt;&lt;/object&gt;&lt;object type=&quot;3&quot; unique_id=&quot;10021&quot;&gt;&lt;property id=&quot;20148&quot; value=&quot;5&quot;/&gt;&lt;property id=&quot;20300&quot; value=&quot;Slide 19 - &amp;quot;First Authored Study-Discussion&amp;quot;&quot;/&gt;&lt;property id=&quot;20307&quot; value=&quot;293&quot;/&gt;&lt;/object&gt;&lt;object type=&quot;3&quot; unique_id=&quot;10022&quot;&gt;&lt;property id=&quot;20148&quot; value=&quot;5&quot;/&gt;&lt;property id=&quot;20300&quot; value=&quot;Slide 20 - &amp;quot;First Authored Study-Limitation&amp;quot;&quot;/&gt;&lt;property id=&quot;20307&quot; value=&quot;307&quot;/&gt;&lt;/object&gt;&lt;object type=&quot;3&quot; unique_id=&quot;10023&quot;&gt;&lt;property id=&quot;20148&quot; value=&quot;5&quot;/&gt;&lt;property id=&quot;20300&quot; value=&quot;Slide 21 - &amp;quot;First Authored Study-Implication&amp;quot;&quot;/&gt;&lt;property id=&quot;20307&quot; value=&quot;316&quot;/&gt;&lt;/object&gt;&lt;object type=&quot;3&quot; unique_id=&quot;10024&quot;&gt;&lt;property id=&quot;20148&quot; value=&quot;5&quot;/&gt;&lt;property id=&quot;20300&quot; value=&quot;Slide 22 - &amp;quot;First Authored Study-Future Study&amp;quot;&quot;/&gt;&lt;property id=&quot;20307&quot; value=&quot;308&quot;/&gt;&lt;/object&gt;&lt;object type=&quot;3&quot; unique_id=&quot;10025&quot;&gt;&lt;property id=&quot;20148&quot; value=&quot;5&quot;/&gt;&lt;property id=&quot;20300&quot; value=&quot;Slide 23 - &amp;quot;Research Activities-Publications&amp;quot;&quot;/&gt;&lt;property id=&quot;20307&quot; value=&quot;309&quot;/&gt;&lt;/object&gt;&lt;object type=&quot;3&quot; unique_id=&quot;10026&quot;&gt;&lt;property id=&quot;20148&quot; value=&quot;5&quot;/&gt;&lt;property id=&quot;20300&quot; value=&quot;Slide 24 - &amp;quot;Research Activities-Publications in process&amp;quot;&quot;/&gt;&lt;property id=&quot;20307&quot; value=&quot;294&quot;/&gt;&lt;/object&gt;&lt;object type=&quot;3&quot; unique_id=&quot;10027&quot;&gt;&lt;property id=&quot;20148&quot; value=&quot;5&quot;/&gt;&lt;property id=&quot;20300&quot; value=&quot;Slide 25 - &amp;quot;Research Activities-Presentations-1&amp;quot;&quot;/&gt;&lt;property id=&quot;20307&quot; value=&quot;304&quot;/&gt;&lt;/object&gt;&lt;object type=&quot;3&quot; unique_id=&quot;10028&quot;&gt;&lt;property id=&quot;20148&quot; value=&quot;5&quot;/&gt;&lt;property id=&quot;20300&quot; value=&quot;Slide 26 - &amp;quot;Research Activities-Presentations-2&amp;quot;&quot;/&gt;&lt;property id=&quot;20307&quot; value=&quot;305&quot;/&gt;&lt;/object&gt;&lt;object type=&quot;3&quot; unique_id=&quot;10029&quot;&gt;&lt;property id=&quot;20148&quot; value=&quot;5&quot;/&gt;&lt;property id=&quot;20300&quot; value=&quot;Slide 27 - &amp;quot;Teaching&amp;quot;&quot;/&gt;&lt;property id=&quot;20307&quot; value=&quot;295&quot;/&gt;&lt;/object&gt;&lt;object type=&quot;3&quot; unique_id=&quot;10030&quot;&gt;&lt;property id=&quot;20148&quot; value=&quot;5&quot;/&gt;&lt;property id=&quot;20300&quot; value=&quot;Slide 28 - &amp;quot;Service&amp;quot;&quot;/&gt;&lt;property id=&quot;20307&quot; value=&quot;296&quot;/&gt;&lt;/object&gt;&lt;object type=&quot;3&quot; unique_id=&quot;10031&quot;&gt;&lt;property id=&quot;20148&quot; value=&quot;5&quot;/&gt;&lt;property id=&quot;20300&quot; value=&quot;Slide 29 - &amp;quot;Integration&amp;quot;&quot;/&gt;&lt;property id=&quot;20307&quot; value=&quot;297&quot;/&gt;&lt;/object&gt;&lt;object type=&quot;3&quot; unique_id=&quot;10032&quot;&gt;&lt;property id=&quot;20148&quot; value=&quot;5&quot;/&gt;&lt;property id=&quot;20300&quot; value=&quot;Slide 30 - &amp;quot;Interconnection between IST and HCI&amp;quot;&quot;/&gt;&lt;property id=&quot;20307&quot; value=&quot;317&quot;/&gt;&lt;/object&gt;&lt;object type=&quot;3&quot; unique_id=&quot;10033&quot;&gt;&lt;property id=&quot;20148&quot; value=&quot;5&quot;/&gt;&lt;property id=&quot;20300&quot; value=&quot;Slide 31 - &amp;quot;Academic Goals-Timeline&amp;quot;&quot;/&gt;&lt;property id=&quot;20307&quot; value=&quot;299&quot;/&gt;&lt;/object&gt;&lt;object type=&quot;3&quot; unique_id=&quot;10034&quot;&gt;&lt;property id=&quot;20148&quot; value=&quot;5&quot;/&gt;&lt;property id=&quot;20300&quot; value=&quot;Slide 32 - &amp;quot;References&amp;quot;&quot;/&gt;&lt;property id=&quot;20307&quot; value=&quot;300&quot;/&gt;&lt;/object&gt;&lt;object type=&quot;3&quot; unique_id=&quot;10035&quot;&gt;&lt;property id=&quot;20148&quot; value=&quot;5&quot;/&gt;&lt;property id=&quot;20300&quot; value=&quot;Slide 33 - &amp;quot;References&amp;quot;&quot;/&gt;&lt;property id=&quot;20307&quot; value=&quot;318&quot;/&gt;&lt;/object&gt;&lt;object type=&quot;3&quot; unique_id=&quot;10036&quot;&gt;&lt;property id=&quot;20148&quot; value=&quot;5&quot;/&gt;&lt;property id=&quot;20300&quot; value=&quot;Slide 34 - &amp;quot;Thank you!  Questions and Comments… &amp;quot;&quot;/&gt;&lt;property id=&quot;20307&quot; value=&quot;302&quot;/&gt;&lt;/object&gt;&lt;object type=&quot;3&quot; unique_id=&quot;10038&quot;&gt;&lt;property id=&quot;20148&quot; value=&quot;5&quot;/&gt;&lt;property id=&quot;20300&quot; value=&quot;Slide 35 - &amp;quot;So What?-1 Number of MOOCs&amp;quot;&quot;/&gt;&lt;property id=&quot;20307&quot; value=&quot;326&quot;/&gt;&lt;/object&gt;&lt;object type=&quot;3&quot; unique_id=&quot;10039&quot;&gt;&lt;property id=&quot;20148&quot; value=&quot;5&quot;/&gt;&lt;property id=&quot;20300&quot; value=&quot;Slide 36 - &amp;quot;So What?-1 Number of MOOCs&amp;quot;&quot;/&gt;&lt;property id=&quot;20307&quot; value=&quot;324&quot;/&gt;&lt;/object&gt;&lt;object type=&quot;3&quot; unique_id=&quot;10040&quot;&gt;&lt;property id=&quot;20148&quot; value=&quot;5&quot;/&gt;&lt;property id=&quot;20300&quot; value=&quot;Slide 37 - &amp;quot;So What?-1 Number of MOOCs&amp;quot;&quot;/&gt;&lt;property id=&quot;20307&quot; value=&quot;325&quot;/&gt;&lt;/object&gt;&lt;object type=&quot;3&quot; unique_id=&quot;10041&quot;&gt;&lt;property id=&quot;20148&quot; value=&quot;5&quot;/&gt;&lt;property id=&quot;20300&quot; value=&quot;Slide 38&quot;/&gt;&lt;property id=&quot;20307&quot; value=&quot;322&quot;/&gt;&lt;/object&gt;&lt;/object&gt;&lt;object type=&quot;8&quot; unique_id=&quot;1008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LL 104">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LL 104">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4452</TotalTime>
  <Words>2852</Words>
  <Application>Microsoft Office PowerPoint</Application>
  <PresentationFormat>Widescreen</PresentationFormat>
  <Paragraphs>395</Paragraphs>
  <Slides>60</Slides>
  <Notes>44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60</vt:i4>
      </vt:variant>
    </vt:vector>
  </HeadingPairs>
  <TitlesOfParts>
    <vt:vector size="70" baseType="lpstr">
      <vt:lpstr>Arial</vt:lpstr>
      <vt:lpstr>Calibri</vt:lpstr>
      <vt:lpstr>Calibri Light</vt:lpstr>
      <vt:lpstr>Tahoma</vt:lpstr>
      <vt:lpstr>Times New Roman</vt:lpstr>
      <vt:lpstr>Office Theme</vt:lpstr>
      <vt:lpstr>1_Office Theme</vt:lpstr>
      <vt:lpstr>COLL 104</vt:lpstr>
      <vt:lpstr>2_Office Theme</vt:lpstr>
      <vt:lpstr>1_COLL 104</vt:lpstr>
      <vt:lpstr>Instructor Experiences in Designing and Delivering Interactive MOOCs in Higher Education </vt:lpstr>
      <vt:lpstr>2015 Instructional quality of Massive Open Online Courses (MOOCs).  Margaryan, Bianco, &amp; Littlejohn, Computers &amp; Education, 80, 77-83. http://www.sciencedirect.com/science/article/pii/S036013151400178X </vt:lpstr>
      <vt:lpstr>October 2015 Predictors of Retention and Achievement in a Massive Open Online Course Greene, Oswald, &amp; Pomerantz, American Educational Research Journal, 52(5), 925-955. http://aer.sagepub.com/content/early/2015/05/08/0002831215584621 </vt:lpstr>
      <vt:lpstr>September 2016 MOOCs, Graduate Skills Gaps, and Employability: A Qualitative Systematic Review of the Literature David Santandreu Calonge and Mariam Aman Shah, IRRODL, 17(5), 67-90. http://www.irrodl.org/index.php/irrodl/article/view/2675/3881 </vt:lpstr>
      <vt:lpstr>2015 Digging deeper into learners’ experiences in MOOCs: Participation in social networks outside of MOOCs, notetaking and contexts surrounding content consumption Veletsianos, Collier, &amp; Schneider, BJET, 46(3), 570-587. http://onlinelibrary.wiley.com/doi/10.1111/bjet.12297/abstract </vt:lpstr>
      <vt:lpstr>Research Background</vt:lpstr>
      <vt:lpstr>Research Background</vt:lpstr>
      <vt:lpstr>Research Background</vt:lpstr>
      <vt:lpstr>August 17, 2017 By the Numbers: MOOCs in 2016 Class Central, Dhawal Shah https://www.class-central.com/report/mooc-stats-2016/ </vt:lpstr>
      <vt:lpstr>August 17, 2017 By the Numbers: MOOCs in 2016 Class Central, Dhawal Shah https://www.class-central.com/report/mooc-stats-2016/ </vt:lpstr>
      <vt:lpstr>August 7, 2017 FutureLearn and Coventry University to Roll Out 50 Online Degrees (Last year Deakin University announced a similar partnership with FutureLearn) Class Central, Dhawal Shah https://www.class-central.com/report/futurelearn-coventry-university-roll-50-online-degrees/ </vt:lpstr>
      <vt:lpstr>June 15, 2017 Massive List of MOOC Providers Around The World, China and Korea (Where to Find MOOCs: The Definitive Guide to MOOC Providers ) University of China MOOC — icourse163.org / China Class Central, Dhawal Shah https://www.class-central.com/report/mooc-providers-list/ </vt:lpstr>
      <vt:lpstr>June 15, 2017 Massive List of MOOC Providers Around The World IndonesiaX  (Where to Find MOOCs: The Definitive Guide to MOOC Providers ) Class Central, Dhawal Shah https://www.class-central.com/report/mooc-providers-list/ </vt:lpstr>
      <vt:lpstr>August 7, 2017 FutureLearn and Coventry University to Roll Out 50 Online Degrees (Last year Deakin University announced a similar partnership with FutureLearn) Class Central, Dhawal Shah https://www.class-central.com/report/futurelearn-coventry-university-roll-50-online-degrees/ </vt:lpstr>
      <vt:lpstr>Research Background</vt:lpstr>
      <vt:lpstr>Research Background</vt:lpstr>
      <vt:lpstr>Research Background</vt:lpstr>
      <vt:lpstr>Research Background</vt:lpstr>
      <vt:lpstr>Research Background (Zhu, M., Sari, A., &amp; Lee, M. study)</vt:lpstr>
      <vt:lpstr>Research Background (Zhu, M., Sari, A., &amp; Lee, M. study)</vt:lpstr>
      <vt:lpstr>Country of Origin of MOOC Delivery (2014-2017)</vt:lpstr>
      <vt:lpstr>Research Background (Zhu, M., Sari, A., &amp; Lee, M. study)</vt:lpstr>
      <vt:lpstr>Results-RQ1-Data Collection Methods</vt:lpstr>
      <vt:lpstr>Primary Data Sources for MOOC Research (2014-2017)</vt:lpstr>
      <vt:lpstr>Research Background (Zhu, M., Sari, A., &amp; Lee, M. study)</vt:lpstr>
      <vt:lpstr>Research Background (Zhu, M., Sari, A., &amp; Lee, M. study)</vt:lpstr>
      <vt:lpstr>Specific Data Sources for MOOC Research (2014-2017)</vt:lpstr>
      <vt:lpstr>Data Sources of MOOC Research  (Note: when part of 2 or more data sources) (2014-2017)</vt:lpstr>
      <vt:lpstr>Specific Analytic Method for MOOC Research (2014–2017)</vt:lpstr>
      <vt:lpstr>Specific Focus of MOOC Research (2014-2017)</vt:lpstr>
      <vt:lpstr>Research Purpose &amp; Questions</vt:lpstr>
      <vt:lpstr> Research Methods</vt:lpstr>
      <vt:lpstr> Qualitative Research Methods</vt:lpstr>
      <vt:lpstr>Data Analysis</vt:lpstr>
      <vt:lpstr>Analytical Framework</vt:lpstr>
      <vt:lpstr>Context</vt:lpstr>
      <vt:lpstr>Context</vt:lpstr>
      <vt:lpstr>Context</vt:lpstr>
      <vt:lpstr>Context</vt:lpstr>
      <vt:lpstr>Context</vt:lpstr>
      <vt:lpstr>Context</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Discussion</vt:lpstr>
      <vt:lpstr>Conclusions</vt:lpstr>
      <vt:lpstr>Future Directions</vt:lpstr>
      <vt:lpstr>Limitations</vt:lpstr>
      <vt:lpstr>Thank you!  Questions and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Performance Data for Making Useful Faculty and Leadership Decisions: Needs Assessment as a Vehicle</dc:title>
  <dc:creator>meina zhu</dc:creator>
  <cp:lastModifiedBy>Curtis Bonk</cp:lastModifiedBy>
  <cp:revision>276</cp:revision>
  <cp:lastPrinted>2016-10-07T20:02:53Z</cp:lastPrinted>
  <dcterms:created xsi:type="dcterms:W3CDTF">2016-10-05T19:39:51Z</dcterms:created>
  <dcterms:modified xsi:type="dcterms:W3CDTF">2017-10-16T08:27:18Z</dcterms:modified>
</cp:coreProperties>
</file>