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4.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5.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78" r:id="rId3"/>
    <p:sldMasterId id="2147501146" r:id="rId4"/>
    <p:sldMasterId id="2147501531" r:id="rId5"/>
    <p:sldMasterId id="2147502006" r:id="rId6"/>
    <p:sldMasterId id="2147502255" r:id="rId7"/>
    <p:sldMasterId id="2147502429" r:id="rId8"/>
    <p:sldMasterId id="2147502459" r:id="rId9"/>
    <p:sldMasterId id="2147502471" r:id="rId10"/>
    <p:sldMasterId id="2147502483" r:id="rId11"/>
    <p:sldMasterId id="2147502495" r:id="rId12"/>
    <p:sldMasterId id="2147502522" r:id="rId13"/>
    <p:sldMasterId id="2147502534" r:id="rId14"/>
    <p:sldMasterId id="2147502550" r:id="rId15"/>
    <p:sldMasterId id="2147502562" r:id="rId16"/>
    <p:sldMasterId id="2147502577" r:id="rId17"/>
    <p:sldMasterId id="2147502601" r:id="rId18"/>
    <p:sldMasterId id="2147502616" r:id="rId19"/>
    <p:sldMasterId id="2147502628" r:id="rId20"/>
    <p:sldMasterId id="2147502679" r:id="rId21"/>
    <p:sldMasterId id="2147502691" r:id="rId22"/>
    <p:sldMasterId id="2147502721" r:id="rId23"/>
    <p:sldMasterId id="2147502736" r:id="rId24"/>
    <p:sldMasterId id="2147502760" r:id="rId25"/>
    <p:sldMasterId id="2147502772" r:id="rId26"/>
    <p:sldMasterId id="2147502787" r:id="rId27"/>
    <p:sldMasterId id="2147502799" r:id="rId28"/>
    <p:sldMasterId id="2147502811" r:id="rId29"/>
    <p:sldMasterId id="2147502823" r:id="rId30"/>
    <p:sldMasterId id="2147502835" r:id="rId31"/>
    <p:sldMasterId id="2147502847" r:id="rId32"/>
    <p:sldMasterId id="2147502859" r:id="rId33"/>
    <p:sldMasterId id="2147502883" r:id="rId34"/>
    <p:sldMasterId id="2147502898" r:id="rId35"/>
    <p:sldMasterId id="2147502910" r:id="rId36"/>
    <p:sldMasterId id="2147502922" r:id="rId37"/>
  </p:sldMasterIdLst>
  <p:notesMasterIdLst>
    <p:notesMasterId r:id="rId145"/>
  </p:notesMasterIdLst>
  <p:handoutMasterIdLst>
    <p:handoutMasterId r:id="rId146"/>
  </p:handoutMasterIdLst>
  <p:sldIdLst>
    <p:sldId id="5003" r:id="rId38"/>
    <p:sldId id="5456" r:id="rId39"/>
    <p:sldId id="5432" r:id="rId40"/>
    <p:sldId id="5444" r:id="rId41"/>
    <p:sldId id="5433" r:id="rId42"/>
    <p:sldId id="5445" r:id="rId43"/>
    <p:sldId id="5446" r:id="rId44"/>
    <p:sldId id="5455" r:id="rId45"/>
    <p:sldId id="5309" r:id="rId46"/>
    <p:sldId id="5303" r:id="rId47"/>
    <p:sldId id="5383" r:id="rId48"/>
    <p:sldId id="5312" r:id="rId49"/>
    <p:sldId id="5313" r:id="rId50"/>
    <p:sldId id="5421" r:id="rId51"/>
    <p:sldId id="5396" r:id="rId52"/>
    <p:sldId id="5386" r:id="rId53"/>
    <p:sldId id="4855" r:id="rId54"/>
    <p:sldId id="5325" r:id="rId55"/>
    <p:sldId id="5336" r:id="rId56"/>
    <p:sldId id="5316" r:id="rId57"/>
    <p:sldId id="5317" r:id="rId58"/>
    <p:sldId id="5318" r:id="rId59"/>
    <p:sldId id="5319" r:id="rId60"/>
    <p:sldId id="5324" r:id="rId61"/>
    <p:sldId id="5340" r:id="rId62"/>
    <p:sldId id="5330" r:id="rId63"/>
    <p:sldId id="5344" r:id="rId64"/>
    <p:sldId id="5347" r:id="rId65"/>
    <p:sldId id="5326" r:id="rId66"/>
    <p:sldId id="5345" r:id="rId67"/>
    <p:sldId id="5440" r:id="rId68"/>
    <p:sldId id="5447" r:id="rId69"/>
    <p:sldId id="5391" r:id="rId70"/>
    <p:sldId id="5392" r:id="rId71"/>
    <p:sldId id="5338" r:id="rId72"/>
    <p:sldId id="5212" r:id="rId73"/>
    <p:sldId id="5346" r:id="rId74"/>
    <p:sldId id="5213" r:id="rId75"/>
    <p:sldId id="5331" r:id="rId76"/>
    <p:sldId id="5362" r:id="rId77"/>
    <p:sldId id="5356" r:id="rId78"/>
    <p:sldId id="5435" r:id="rId79"/>
    <p:sldId id="5417" r:id="rId80"/>
    <p:sldId id="5358" r:id="rId81"/>
    <p:sldId id="5376" r:id="rId82"/>
    <p:sldId id="5361" r:id="rId83"/>
    <p:sldId id="5360" r:id="rId84"/>
    <p:sldId id="5352" r:id="rId85"/>
    <p:sldId id="5372" r:id="rId86"/>
    <p:sldId id="5419" r:id="rId87"/>
    <p:sldId id="5454" r:id="rId88"/>
    <p:sldId id="5420" r:id="rId89"/>
    <p:sldId id="5418" r:id="rId90"/>
    <p:sldId id="5373" r:id="rId91"/>
    <p:sldId id="5348" r:id="rId92"/>
    <p:sldId id="5441" r:id="rId93"/>
    <p:sldId id="5377" r:id="rId94"/>
    <p:sldId id="5349" r:id="rId95"/>
    <p:sldId id="5354" r:id="rId96"/>
    <p:sldId id="5416" r:id="rId97"/>
    <p:sldId id="5443" r:id="rId98"/>
    <p:sldId id="5350" r:id="rId99"/>
    <p:sldId id="5371" r:id="rId100"/>
    <p:sldId id="5410" r:id="rId101"/>
    <p:sldId id="5457" r:id="rId102"/>
    <p:sldId id="5458" r:id="rId103"/>
    <p:sldId id="5422" r:id="rId104"/>
    <p:sldId id="5381" r:id="rId105"/>
    <p:sldId id="5429" r:id="rId106"/>
    <p:sldId id="5423" r:id="rId107"/>
    <p:sldId id="5462" r:id="rId108"/>
    <p:sldId id="5452" r:id="rId109"/>
    <p:sldId id="5451" r:id="rId110"/>
    <p:sldId id="5430" r:id="rId111"/>
    <p:sldId id="5397" r:id="rId112"/>
    <p:sldId id="5411" r:id="rId113"/>
    <p:sldId id="5434" r:id="rId114"/>
    <p:sldId id="5431" r:id="rId115"/>
    <p:sldId id="5393" r:id="rId116"/>
    <p:sldId id="5459" r:id="rId117"/>
    <p:sldId id="5460" r:id="rId118"/>
    <p:sldId id="5461" r:id="rId119"/>
    <p:sldId id="5427" r:id="rId120"/>
    <p:sldId id="5374" r:id="rId121"/>
    <p:sldId id="5375" r:id="rId122"/>
    <p:sldId id="5436" r:id="rId123"/>
    <p:sldId id="5438" r:id="rId124"/>
    <p:sldId id="5439" r:id="rId125"/>
    <p:sldId id="5428" r:id="rId126"/>
    <p:sldId id="5378" r:id="rId127"/>
    <p:sldId id="5426" r:id="rId128"/>
    <p:sldId id="5442" r:id="rId129"/>
    <p:sldId id="5424" r:id="rId130"/>
    <p:sldId id="5425" r:id="rId131"/>
    <p:sldId id="5370" r:id="rId132"/>
    <p:sldId id="5398" r:id="rId133"/>
    <p:sldId id="5400" r:id="rId134"/>
    <p:sldId id="5401" r:id="rId135"/>
    <p:sldId id="5407" r:id="rId136"/>
    <p:sldId id="5414" r:id="rId137"/>
    <p:sldId id="5405" r:id="rId138"/>
    <p:sldId id="5404" r:id="rId139"/>
    <p:sldId id="5406" r:id="rId140"/>
    <p:sldId id="5402" r:id="rId141"/>
    <p:sldId id="5408" r:id="rId142"/>
    <p:sldId id="5415" r:id="rId143"/>
    <p:sldId id="5380" r:id="rId144"/>
  </p:sldIdLst>
  <p:sldSz cx="9144000" cy="6858000" type="screen4x3"/>
  <p:notesSz cx="7077075" cy="9363075"/>
  <p:custDataLst>
    <p:tags r:id="rId14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7" autoAdjust="0"/>
    <p:restoredTop sz="97176" autoAdjust="0"/>
  </p:normalViewPr>
  <p:slideViewPr>
    <p:cSldViewPr>
      <p:cViewPr varScale="1">
        <p:scale>
          <a:sx n="114" d="100"/>
          <a:sy n="114" d="100"/>
        </p:scale>
        <p:origin x="48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5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61" Type="http://schemas.openxmlformats.org/officeDocument/2006/relationships/slide" Target="slides/slide24.xml"/><Relationship Id="rId82"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5/20/2016</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3962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892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5521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411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0158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5929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61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4549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5973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57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486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4057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694855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2480408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3811080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10055674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5/20/2016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8058056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5/20/2016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1882022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5/20/2016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9420851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7727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5/20/2016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0434568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41817381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5/20/2016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3884736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8192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3839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530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196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7856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4847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348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1272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3673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7906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8824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FF52BC-E6D2-4419-A0AD-035441BD9610}" type="slidenum">
              <a:rPr lang="en-US"/>
              <a:pPr>
                <a:defRPr/>
              </a:pPr>
              <a:t>‹#›</a:t>
            </a:fld>
            <a:endParaRPr lang="en-US"/>
          </a:p>
        </p:txBody>
      </p:sp>
    </p:spTree>
    <p:extLst>
      <p:ext uri="{BB962C8B-B14F-4D97-AF65-F5344CB8AC3E}">
        <p14:creationId xmlns:p14="http://schemas.microsoft.com/office/powerpoint/2010/main" val="20828819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DEDE570-1377-4BD2-9828-C9C3C9527213}" type="slidenum">
              <a:rPr lang="en-US"/>
              <a:pPr>
                <a:defRPr/>
              </a:pPr>
              <a:t>‹#›</a:t>
            </a:fld>
            <a:endParaRPr lang="en-US"/>
          </a:p>
        </p:txBody>
      </p:sp>
    </p:spTree>
    <p:extLst>
      <p:ext uri="{BB962C8B-B14F-4D97-AF65-F5344CB8AC3E}">
        <p14:creationId xmlns:p14="http://schemas.microsoft.com/office/powerpoint/2010/main" val="1926875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F7A659B-D8EA-4CDD-B4ED-BAF46483AF89}" type="slidenum">
              <a:rPr lang="en-US"/>
              <a:pPr>
                <a:defRPr/>
              </a:pPr>
              <a:t>‹#›</a:t>
            </a:fld>
            <a:endParaRPr lang="en-US"/>
          </a:p>
        </p:txBody>
      </p:sp>
    </p:spTree>
    <p:extLst>
      <p:ext uri="{BB962C8B-B14F-4D97-AF65-F5344CB8AC3E}">
        <p14:creationId xmlns:p14="http://schemas.microsoft.com/office/powerpoint/2010/main" val="32372420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1886B44-727E-40A1-A4F1-804B5D1DF079}" type="slidenum">
              <a:rPr lang="en-US"/>
              <a:pPr>
                <a:defRPr/>
              </a:pPr>
              <a:t>‹#›</a:t>
            </a:fld>
            <a:endParaRPr lang="en-US"/>
          </a:p>
        </p:txBody>
      </p:sp>
    </p:spTree>
    <p:extLst>
      <p:ext uri="{BB962C8B-B14F-4D97-AF65-F5344CB8AC3E}">
        <p14:creationId xmlns:p14="http://schemas.microsoft.com/office/powerpoint/2010/main" val="17692713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2015DC42-C390-44F2-8E3F-D6FF4C31DC78}" type="slidenum">
              <a:rPr lang="en-US"/>
              <a:pPr>
                <a:defRPr/>
              </a:pPr>
              <a:t>‹#›</a:t>
            </a:fld>
            <a:endParaRPr lang="en-US"/>
          </a:p>
        </p:txBody>
      </p:sp>
    </p:spTree>
    <p:extLst>
      <p:ext uri="{BB962C8B-B14F-4D97-AF65-F5344CB8AC3E}">
        <p14:creationId xmlns:p14="http://schemas.microsoft.com/office/powerpoint/2010/main" val="30607683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0F3DD70-D53A-4B78-ABB7-57FDBED4FA6E}" type="slidenum">
              <a:rPr lang="en-US"/>
              <a:pPr>
                <a:defRPr/>
              </a:pPr>
              <a:t>‹#›</a:t>
            </a:fld>
            <a:endParaRPr lang="en-US"/>
          </a:p>
        </p:txBody>
      </p:sp>
    </p:spTree>
    <p:extLst>
      <p:ext uri="{BB962C8B-B14F-4D97-AF65-F5344CB8AC3E}">
        <p14:creationId xmlns:p14="http://schemas.microsoft.com/office/powerpoint/2010/main" val="314619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DA636458-1658-4E60-AC20-B4A88087502D}" type="slidenum">
              <a:rPr lang="en-US"/>
              <a:pPr>
                <a:defRPr/>
              </a:pPr>
              <a:t>‹#›</a:t>
            </a:fld>
            <a:endParaRPr lang="en-US"/>
          </a:p>
        </p:txBody>
      </p:sp>
    </p:spTree>
    <p:extLst>
      <p:ext uri="{BB962C8B-B14F-4D97-AF65-F5344CB8AC3E}">
        <p14:creationId xmlns:p14="http://schemas.microsoft.com/office/powerpoint/2010/main" val="28180292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8086621-5B44-4F39-8131-23E0E7153E25}" type="slidenum">
              <a:rPr lang="en-US"/>
              <a:pPr>
                <a:defRPr/>
              </a:pPr>
              <a:t>‹#›</a:t>
            </a:fld>
            <a:endParaRPr lang="en-US"/>
          </a:p>
        </p:txBody>
      </p:sp>
    </p:spTree>
    <p:extLst>
      <p:ext uri="{BB962C8B-B14F-4D97-AF65-F5344CB8AC3E}">
        <p14:creationId xmlns:p14="http://schemas.microsoft.com/office/powerpoint/2010/main" val="1496570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606E484-2760-4AD0-A621-A875814DC9BA}" type="slidenum">
              <a:rPr lang="en-US"/>
              <a:pPr>
                <a:defRPr/>
              </a:pPr>
              <a:t>‹#›</a:t>
            </a:fld>
            <a:endParaRPr lang="en-US"/>
          </a:p>
        </p:txBody>
      </p:sp>
    </p:spTree>
    <p:extLst>
      <p:ext uri="{BB962C8B-B14F-4D97-AF65-F5344CB8AC3E}">
        <p14:creationId xmlns:p14="http://schemas.microsoft.com/office/powerpoint/2010/main" val="11455328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13C0F61-5DB2-4AF8-949C-A51EF1D0694C}" type="slidenum">
              <a:rPr lang="en-US"/>
              <a:pPr>
                <a:defRPr/>
              </a:pPr>
              <a:t>‹#›</a:t>
            </a:fld>
            <a:endParaRPr lang="en-US"/>
          </a:p>
        </p:txBody>
      </p:sp>
    </p:spTree>
    <p:extLst>
      <p:ext uri="{BB962C8B-B14F-4D97-AF65-F5344CB8AC3E}">
        <p14:creationId xmlns:p14="http://schemas.microsoft.com/office/powerpoint/2010/main" val="37288380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9ABD087A-9DB7-47E1-BDEE-8558DA0639A9}" type="slidenum">
              <a:rPr lang="en-US"/>
              <a:pPr>
                <a:defRPr/>
              </a:pPr>
              <a:t>‹#›</a:t>
            </a:fld>
            <a:endParaRPr lang="en-US"/>
          </a:p>
        </p:txBody>
      </p:sp>
    </p:spTree>
    <p:extLst>
      <p:ext uri="{BB962C8B-B14F-4D97-AF65-F5344CB8AC3E}">
        <p14:creationId xmlns:p14="http://schemas.microsoft.com/office/powerpoint/2010/main" val="3981727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C891B012-4562-4FDA-9411-ED63FA585A0A}" type="slidenum">
              <a:rPr lang="en-US"/>
              <a:pPr>
                <a:defRPr/>
              </a:pPr>
              <a:t>‹#›</a:t>
            </a:fld>
            <a:endParaRPr lang="en-US"/>
          </a:p>
        </p:txBody>
      </p:sp>
    </p:spTree>
    <p:extLst>
      <p:ext uri="{BB962C8B-B14F-4D97-AF65-F5344CB8AC3E}">
        <p14:creationId xmlns:p14="http://schemas.microsoft.com/office/powerpoint/2010/main" val="29187821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792F48B-D526-49C8-8BCC-1D64F8EF9762}" type="slidenum">
              <a:rPr lang="en-US"/>
              <a:pPr>
                <a:defRPr/>
              </a:pPr>
              <a:t>‹#›</a:t>
            </a:fld>
            <a:endParaRPr lang="en-US"/>
          </a:p>
        </p:txBody>
      </p:sp>
    </p:spTree>
    <p:extLst>
      <p:ext uri="{BB962C8B-B14F-4D97-AF65-F5344CB8AC3E}">
        <p14:creationId xmlns:p14="http://schemas.microsoft.com/office/powerpoint/2010/main" val="1789852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F2445A1-D334-43B4-BE01-F3523F4CA458}" type="slidenum">
              <a:rPr lang="en-US"/>
              <a:pPr>
                <a:defRPr/>
              </a:pPr>
              <a:t>‹#›</a:t>
            </a:fld>
            <a:endParaRPr lang="en-US"/>
          </a:p>
        </p:txBody>
      </p:sp>
    </p:spTree>
    <p:extLst>
      <p:ext uri="{BB962C8B-B14F-4D97-AF65-F5344CB8AC3E}">
        <p14:creationId xmlns:p14="http://schemas.microsoft.com/office/powerpoint/2010/main" val="9222340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A37C28C7-4AF7-4CDD-A1A4-E93CDB10924E}" type="slidenum">
              <a:rPr lang="en-US"/>
              <a:pPr>
                <a:defRPr/>
              </a:pPr>
              <a:t>‹#›</a:t>
            </a:fld>
            <a:endParaRPr lang="en-US"/>
          </a:p>
        </p:txBody>
      </p:sp>
    </p:spTree>
    <p:extLst>
      <p:ext uri="{BB962C8B-B14F-4D97-AF65-F5344CB8AC3E}">
        <p14:creationId xmlns:p14="http://schemas.microsoft.com/office/powerpoint/2010/main" val="1045471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3E031BE-27B3-477E-A904-11262A16A402}"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C3C0E12A-1499-4073-A937-A93BA2F79F41}" type="slidenum">
              <a:rPr lang="en-US" altLang="en-US"/>
              <a:pPr>
                <a:defRPr/>
              </a:pPr>
              <a:t>‹#›</a:t>
            </a:fld>
            <a:endParaRPr lang="en-US" altLang="en-US"/>
          </a:p>
        </p:txBody>
      </p:sp>
    </p:spTree>
    <p:extLst>
      <p:ext uri="{BB962C8B-B14F-4D97-AF65-F5344CB8AC3E}">
        <p14:creationId xmlns:p14="http://schemas.microsoft.com/office/powerpoint/2010/main" val="1177022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528FCD9-9C01-443C-842D-95F5CFB8F1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A7252E9-4325-4A1B-A190-215774E72476}" type="slidenum">
              <a:rPr lang="en-US" altLang="en-US"/>
              <a:pPr>
                <a:defRPr/>
              </a:pPr>
              <a:t>‹#›</a:t>
            </a:fld>
            <a:endParaRPr lang="en-US" altLang="en-US"/>
          </a:p>
        </p:txBody>
      </p:sp>
    </p:spTree>
    <p:extLst>
      <p:ext uri="{BB962C8B-B14F-4D97-AF65-F5344CB8AC3E}">
        <p14:creationId xmlns:p14="http://schemas.microsoft.com/office/powerpoint/2010/main" val="37665409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6E2A9D0-582B-4288-9312-134831F0F4A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B67E4EE-5E97-4506-8513-3FB912D3C3AA}" type="slidenum">
              <a:rPr lang="en-US" altLang="en-US"/>
              <a:pPr>
                <a:defRPr/>
              </a:pPr>
              <a:t>‹#›</a:t>
            </a:fld>
            <a:endParaRPr lang="en-US" altLang="en-US"/>
          </a:p>
        </p:txBody>
      </p:sp>
    </p:spTree>
    <p:extLst>
      <p:ext uri="{BB962C8B-B14F-4D97-AF65-F5344CB8AC3E}">
        <p14:creationId xmlns:p14="http://schemas.microsoft.com/office/powerpoint/2010/main" val="22725733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25012E3-C9AC-4CAE-A4F2-3216A2083EE8}"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62D921B-9630-4FDD-B039-FFEBAAE7E588}" type="slidenum">
              <a:rPr lang="en-US" altLang="en-US"/>
              <a:pPr>
                <a:defRPr/>
              </a:pPr>
              <a:t>‹#›</a:t>
            </a:fld>
            <a:endParaRPr lang="en-US" altLang="en-US"/>
          </a:p>
        </p:txBody>
      </p:sp>
    </p:spTree>
    <p:extLst>
      <p:ext uri="{BB962C8B-B14F-4D97-AF65-F5344CB8AC3E}">
        <p14:creationId xmlns:p14="http://schemas.microsoft.com/office/powerpoint/2010/main" val="30488402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0912CA3-D5B8-410F-8FAA-148E7E886BAE}"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337DAB96-CB98-47FD-9F71-B9342FFEEDB3}" type="slidenum">
              <a:rPr lang="en-US" altLang="en-US"/>
              <a:pPr>
                <a:defRPr/>
              </a:pPr>
              <a:t>‹#›</a:t>
            </a:fld>
            <a:endParaRPr lang="en-US" altLang="en-US"/>
          </a:p>
        </p:txBody>
      </p:sp>
    </p:spTree>
    <p:extLst>
      <p:ext uri="{BB962C8B-B14F-4D97-AF65-F5344CB8AC3E}">
        <p14:creationId xmlns:p14="http://schemas.microsoft.com/office/powerpoint/2010/main" val="9711749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7216A79-2B92-49DF-87F3-F33DA2680EE5}"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577A330-6C02-42E6-A883-ED8E6AF0FDB2}" type="slidenum">
              <a:rPr lang="en-US" altLang="en-US"/>
              <a:pPr>
                <a:defRPr/>
              </a:pPr>
              <a:t>‹#›</a:t>
            </a:fld>
            <a:endParaRPr lang="en-US" altLang="en-US"/>
          </a:p>
        </p:txBody>
      </p:sp>
    </p:spTree>
    <p:extLst>
      <p:ext uri="{BB962C8B-B14F-4D97-AF65-F5344CB8AC3E}">
        <p14:creationId xmlns:p14="http://schemas.microsoft.com/office/powerpoint/2010/main" val="36599304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0E9F6E1-6295-4206-B5B2-E0B173B0F7CC}"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9E1DD360-B2D9-48CC-A0E9-C96B4E2401C2}" type="slidenum">
              <a:rPr lang="en-US" altLang="en-US"/>
              <a:pPr>
                <a:defRPr/>
              </a:pPr>
              <a:t>‹#›</a:t>
            </a:fld>
            <a:endParaRPr lang="en-US" altLang="en-US"/>
          </a:p>
        </p:txBody>
      </p:sp>
    </p:spTree>
    <p:extLst>
      <p:ext uri="{BB962C8B-B14F-4D97-AF65-F5344CB8AC3E}">
        <p14:creationId xmlns:p14="http://schemas.microsoft.com/office/powerpoint/2010/main" val="6429497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154C760-C864-4C3E-AFF9-247D4A946383}"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77CC906-A32C-45F0-BEDD-2E5C827484F6}" type="slidenum">
              <a:rPr lang="en-US" altLang="en-US"/>
              <a:pPr>
                <a:defRPr/>
              </a:pPr>
              <a:t>‹#›</a:t>
            </a:fld>
            <a:endParaRPr lang="en-US" altLang="en-US"/>
          </a:p>
        </p:txBody>
      </p:sp>
    </p:spTree>
    <p:extLst>
      <p:ext uri="{BB962C8B-B14F-4D97-AF65-F5344CB8AC3E}">
        <p14:creationId xmlns:p14="http://schemas.microsoft.com/office/powerpoint/2010/main" val="3217537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0F3FB85-F4BA-4FA5-918A-51C31E9557C9}"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23E48350-3F47-4BBA-BC32-B512ADCD3BD1}" type="slidenum">
              <a:rPr lang="en-US" altLang="en-US"/>
              <a:pPr>
                <a:defRPr/>
              </a:pPr>
              <a:t>‹#›</a:t>
            </a:fld>
            <a:endParaRPr lang="en-US" altLang="en-US"/>
          </a:p>
        </p:txBody>
      </p:sp>
    </p:spTree>
    <p:extLst>
      <p:ext uri="{BB962C8B-B14F-4D97-AF65-F5344CB8AC3E}">
        <p14:creationId xmlns:p14="http://schemas.microsoft.com/office/powerpoint/2010/main" val="12378454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942C2DF-CAC1-43A3-8528-85893036576D}"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ED1E6D34-C855-42D4-AA0F-F70F2BE61529}" type="slidenum">
              <a:rPr lang="en-US" altLang="en-US"/>
              <a:pPr>
                <a:defRPr/>
              </a:pPr>
              <a:t>‹#›</a:t>
            </a:fld>
            <a:endParaRPr lang="en-US" altLang="en-US"/>
          </a:p>
        </p:txBody>
      </p:sp>
    </p:spTree>
    <p:extLst>
      <p:ext uri="{BB962C8B-B14F-4D97-AF65-F5344CB8AC3E}">
        <p14:creationId xmlns:p14="http://schemas.microsoft.com/office/powerpoint/2010/main" val="19390666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3074793-894A-4B37-AE47-3C41F85DF194}"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1DA09A4C-8D99-4CB5-ACDD-26EB222F3DA5}" type="slidenum">
              <a:rPr lang="en-US" altLang="en-US"/>
              <a:pPr>
                <a:defRPr/>
              </a:pPr>
              <a:t>‹#›</a:t>
            </a:fld>
            <a:endParaRPr lang="en-US" altLang="en-US"/>
          </a:p>
        </p:txBody>
      </p:sp>
    </p:spTree>
    <p:extLst>
      <p:ext uri="{BB962C8B-B14F-4D97-AF65-F5344CB8AC3E}">
        <p14:creationId xmlns:p14="http://schemas.microsoft.com/office/powerpoint/2010/main" val="2734461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5292029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36263714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27396390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41233530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28568271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4807173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12111482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42225091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39504782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1826794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4603708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32961105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10420808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42110734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41689180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40254807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840486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9389644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7787596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1204380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4258058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16259788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42556707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11798548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41557443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33640842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23714402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8052522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6206584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3410516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3604810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36480219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37503959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577614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217934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10199926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19769571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9220646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30697004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981595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6004575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6948557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3765295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5521313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3887034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6858531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5438207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3653687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9041567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177152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83" indent="0" algn="ctr">
              <a:buNone/>
              <a:defRPr/>
            </a:lvl2pPr>
            <a:lvl3pPr marL="685765" indent="0" algn="ctr">
              <a:buNone/>
              <a:defRPr/>
            </a:lvl3pPr>
            <a:lvl4pPr marL="1028648" indent="0" algn="ctr">
              <a:buNone/>
              <a:defRPr/>
            </a:lvl4pPr>
            <a:lvl5pPr marL="1371530" indent="0" algn="ctr">
              <a:buNone/>
              <a:defRPr/>
            </a:lvl5pPr>
            <a:lvl6pPr marL="1714412" indent="0" algn="ctr">
              <a:buNone/>
              <a:defRPr/>
            </a:lvl6pPr>
            <a:lvl7pPr marL="2057295" indent="0" algn="ctr">
              <a:buNone/>
              <a:defRPr/>
            </a:lvl7pPr>
            <a:lvl8pPr marL="2400177" indent="0" algn="ctr">
              <a:buNone/>
              <a:defRPr/>
            </a:lvl8pPr>
            <a:lvl9pPr marL="274306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22927902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27948488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500"/>
            </a:lvl1pPr>
            <a:lvl2pPr marL="342883" indent="0">
              <a:buNone/>
              <a:defRPr sz="1350"/>
            </a:lvl2pPr>
            <a:lvl3pPr marL="685765" indent="0">
              <a:buNone/>
              <a:defRPr sz="1200"/>
            </a:lvl3pPr>
            <a:lvl4pPr marL="1028648" indent="0">
              <a:buNone/>
              <a:defRPr sz="1050"/>
            </a:lvl4pPr>
            <a:lvl5pPr marL="1371530" indent="0">
              <a:buNone/>
              <a:defRPr sz="1050"/>
            </a:lvl5pPr>
            <a:lvl6pPr marL="1714412" indent="0">
              <a:buNone/>
              <a:defRPr sz="1050"/>
            </a:lvl6pPr>
            <a:lvl7pPr marL="2057295" indent="0">
              <a:buNone/>
              <a:defRPr sz="1050"/>
            </a:lvl7pPr>
            <a:lvl8pPr marL="2400177" indent="0">
              <a:buNone/>
              <a:defRPr sz="1050"/>
            </a:lvl8pPr>
            <a:lvl9pPr marL="274306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14733352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9457988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30963016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2831769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35252720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36254691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83" indent="0">
              <a:buNone/>
              <a:defRPr sz="2100"/>
            </a:lvl2pPr>
            <a:lvl3pPr marL="685765" indent="0">
              <a:buNone/>
              <a:defRPr sz="1800"/>
            </a:lvl3pPr>
            <a:lvl4pPr marL="1028648"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5228245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451060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4906153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11056228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25722224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3"/>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8669365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7358707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558177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0680464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294242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7437233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454248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253465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111560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6978029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8645503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0374054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4FAD48AA-E5B4-4E1F-813D-E536A8DB5AA6}" type="slidenum">
              <a:rPr lang="en-US"/>
              <a:pPr>
                <a:defRPr/>
              </a:pPr>
              <a:t>‹#›</a:t>
            </a:fld>
            <a:endParaRPr lang="en-US"/>
          </a:p>
        </p:txBody>
      </p:sp>
    </p:spTree>
    <p:extLst>
      <p:ext uri="{BB962C8B-B14F-4D97-AF65-F5344CB8AC3E}">
        <p14:creationId xmlns:p14="http://schemas.microsoft.com/office/powerpoint/2010/main" val="25967472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C31E8A6-B42D-4DAC-8D86-7ED77FB31DA4}" type="slidenum">
              <a:rPr lang="en-US"/>
              <a:pPr>
                <a:defRPr/>
              </a:pPr>
              <a:t>‹#›</a:t>
            </a:fld>
            <a:endParaRPr lang="en-US"/>
          </a:p>
        </p:txBody>
      </p:sp>
    </p:spTree>
    <p:extLst>
      <p:ext uri="{BB962C8B-B14F-4D97-AF65-F5344CB8AC3E}">
        <p14:creationId xmlns:p14="http://schemas.microsoft.com/office/powerpoint/2010/main" val="22939039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19E2D4A-64BC-40F3-88C2-7A6341697D5F}" type="slidenum">
              <a:rPr lang="en-US"/>
              <a:pPr>
                <a:defRPr/>
              </a:pPr>
              <a:t>‹#›</a:t>
            </a:fld>
            <a:endParaRPr lang="en-US"/>
          </a:p>
        </p:txBody>
      </p:sp>
    </p:spTree>
    <p:extLst>
      <p:ext uri="{BB962C8B-B14F-4D97-AF65-F5344CB8AC3E}">
        <p14:creationId xmlns:p14="http://schemas.microsoft.com/office/powerpoint/2010/main" val="28740619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362C8EA-C886-442A-B657-D3B6C736B562}" type="slidenum">
              <a:rPr lang="en-US"/>
              <a:pPr>
                <a:defRPr/>
              </a:pPr>
              <a:t>‹#›</a:t>
            </a:fld>
            <a:endParaRPr lang="en-US"/>
          </a:p>
        </p:txBody>
      </p:sp>
    </p:spTree>
    <p:extLst>
      <p:ext uri="{BB962C8B-B14F-4D97-AF65-F5344CB8AC3E}">
        <p14:creationId xmlns:p14="http://schemas.microsoft.com/office/powerpoint/2010/main" val="525361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4EFF5B9D-8DD7-4DBA-AAF8-7A6638730964}" type="slidenum">
              <a:rPr lang="en-US"/>
              <a:pPr>
                <a:defRPr/>
              </a:pPr>
              <a:t>‹#›</a:t>
            </a:fld>
            <a:endParaRPr lang="en-US"/>
          </a:p>
        </p:txBody>
      </p:sp>
    </p:spTree>
    <p:extLst>
      <p:ext uri="{BB962C8B-B14F-4D97-AF65-F5344CB8AC3E}">
        <p14:creationId xmlns:p14="http://schemas.microsoft.com/office/powerpoint/2010/main" val="3336026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5A8AE2F3-C946-4177-9AE2-CF1F73335211}" type="slidenum">
              <a:rPr lang="en-US"/>
              <a:pPr>
                <a:defRPr/>
              </a:pPr>
              <a:t>‹#›</a:t>
            </a:fld>
            <a:endParaRPr lang="en-US"/>
          </a:p>
        </p:txBody>
      </p:sp>
    </p:spTree>
    <p:extLst>
      <p:ext uri="{BB962C8B-B14F-4D97-AF65-F5344CB8AC3E}">
        <p14:creationId xmlns:p14="http://schemas.microsoft.com/office/powerpoint/2010/main" val="8249249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869E868-7BA2-42C5-8178-15B631018EC8}" type="slidenum">
              <a:rPr lang="en-US"/>
              <a:pPr>
                <a:defRPr/>
              </a:pPr>
              <a:t>‹#›</a:t>
            </a:fld>
            <a:endParaRPr lang="en-US"/>
          </a:p>
        </p:txBody>
      </p:sp>
    </p:spTree>
    <p:extLst>
      <p:ext uri="{BB962C8B-B14F-4D97-AF65-F5344CB8AC3E}">
        <p14:creationId xmlns:p14="http://schemas.microsoft.com/office/powerpoint/2010/main" val="23564700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80E0F4A-35DC-4400-91CB-D27815736C86}" type="slidenum">
              <a:rPr lang="en-US"/>
              <a:pPr>
                <a:defRPr/>
              </a:pPr>
              <a:t>‹#›</a:t>
            </a:fld>
            <a:endParaRPr lang="en-US"/>
          </a:p>
        </p:txBody>
      </p:sp>
    </p:spTree>
    <p:extLst>
      <p:ext uri="{BB962C8B-B14F-4D97-AF65-F5344CB8AC3E}">
        <p14:creationId xmlns:p14="http://schemas.microsoft.com/office/powerpoint/2010/main" val="31747537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FAE3189-E792-4F14-AA0B-96C825B1EA8C}" type="slidenum">
              <a:rPr lang="en-US"/>
              <a:pPr>
                <a:defRPr/>
              </a:pPr>
              <a:t>‹#›</a:t>
            </a:fld>
            <a:endParaRPr lang="en-US"/>
          </a:p>
        </p:txBody>
      </p:sp>
    </p:spTree>
    <p:extLst>
      <p:ext uri="{BB962C8B-B14F-4D97-AF65-F5344CB8AC3E}">
        <p14:creationId xmlns:p14="http://schemas.microsoft.com/office/powerpoint/2010/main" val="5323703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BDFF97D-5D97-4368-A041-9F95BA0EDD02}" type="slidenum">
              <a:rPr lang="en-US"/>
              <a:pPr>
                <a:defRPr/>
              </a:pPr>
              <a:t>‹#›</a:t>
            </a:fld>
            <a:endParaRPr lang="en-US"/>
          </a:p>
        </p:txBody>
      </p:sp>
    </p:spTree>
    <p:extLst>
      <p:ext uri="{BB962C8B-B14F-4D97-AF65-F5344CB8AC3E}">
        <p14:creationId xmlns:p14="http://schemas.microsoft.com/office/powerpoint/2010/main" val="10824195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22567DA-D020-4937-9EAB-EEEB07E0F37B}" type="slidenum">
              <a:rPr lang="en-US"/>
              <a:pPr>
                <a:defRPr/>
              </a:pPr>
              <a:t>‹#›</a:t>
            </a:fld>
            <a:endParaRPr lang="en-US"/>
          </a:p>
        </p:txBody>
      </p:sp>
    </p:spTree>
    <p:extLst>
      <p:ext uri="{BB962C8B-B14F-4D97-AF65-F5344CB8AC3E}">
        <p14:creationId xmlns:p14="http://schemas.microsoft.com/office/powerpoint/2010/main" val="12001578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B61160-A90B-47D3-86F3-63E8904F4ED1}" type="slidenum">
              <a:rPr lang="en-US"/>
              <a:pPr>
                <a:defRPr/>
              </a:pPr>
              <a:t>‹#›</a:t>
            </a:fld>
            <a:endParaRPr lang="en-US"/>
          </a:p>
        </p:txBody>
      </p:sp>
    </p:spTree>
    <p:extLst>
      <p:ext uri="{BB962C8B-B14F-4D97-AF65-F5344CB8AC3E}">
        <p14:creationId xmlns:p14="http://schemas.microsoft.com/office/powerpoint/2010/main" val="21872439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67FA087-BBC2-4718-913A-032555B556A0}" type="slidenum">
              <a:rPr lang="en-US"/>
              <a:pPr>
                <a:defRPr/>
              </a:pPr>
              <a:t>‹#›</a:t>
            </a:fld>
            <a:endParaRPr lang="en-US"/>
          </a:p>
        </p:txBody>
      </p:sp>
    </p:spTree>
    <p:extLst>
      <p:ext uri="{BB962C8B-B14F-4D97-AF65-F5344CB8AC3E}">
        <p14:creationId xmlns:p14="http://schemas.microsoft.com/office/powerpoint/2010/main" val="69199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00AF0D2-E6B1-4BA3-8755-9FEBCBEF956E}" type="slidenum">
              <a:rPr lang="en-US"/>
              <a:pPr>
                <a:defRPr/>
              </a:pPr>
              <a:t>‹#›</a:t>
            </a:fld>
            <a:endParaRPr lang="en-US"/>
          </a:p>
        </p:txBody>
      </p:sp>
    </p:spTree>
    <p:extLst>
      <p:ext uri="{BB962C8B-B14F-4D97-AF65-F5344CB8AC3E}">
        <p14:creationId xmlns:p14="http://schemas.microsoft.com/office/powerpoint/2010/main" val="36686378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37793A56-C617-4AFE-94CB-53ACDCD59A3F}" type="slidenum">
              <a:rPr lang="en-US"/>
              <a:pPr>
                <a:defRPr/>
              </a:pPr>
              <a:t>‹#›</a:t>
            </a:fld>
            <a:endParaRPr lang="en-US"/>
          </a:p>
        </p:txBody>
      </p:sp>
    </p:spTree>
    <p:extLst>
      <p:ext uri="{BB962C8B-B14F-4D97-AF65-F5344CB8AC3E}">
        <p14:creationId xmlns:p14="http://schemas.microsoft.com/office/powerpoint/2010/main" val="808109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4D859E4-AB62-477C-B92A-6E40E5B0E8CA}" type="slidenum">
              <a:rPr lang="en-US"/>
              <a:pPr>
                <a:defRPr/>
              </a:pPr>
              <a:t>‹#›</a:t>
            </a:fld>
            <a:endParaRPr lang="en-US"/>
          </a:p>
        </p:txBody>
      </p:sp>
    </p:spTree>
    <p:extLst>
      <p:ext uri="{BB962C8B-B14F-4D97-AF65-F5344CB8AC3E}">
        <p14:creationId xmlns:p14="http://schemas.microsoft.com/office/powerpoint/2010/main" val="41928540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2AE3445-E21F-4090-853B-96498F87990A}" type="slidenum">
              <a:rPr lang="en-US"/>
              <a:pPr>
                <a:defRPr/>
              </a:pPr>
              <a:t>‹#›</a:t>
            </a:fld>
            <a:endParaRPr lang="en-US"/>
          </a:p>
        </p:txBody>
      </p:sp>
    </p:spTree>
    <p:extLst>
      <p:ext uri="{BB962C8B-B14F-4D97-AF65-F5344CB8AC3E}">
        <p14:creationId xmlns:p14="http://schemas.microsoft.com/office/powerpoint/2010/main" val="16962015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44DBF71-941A-4731-BAAD-EBDC9993E6D7}" type="slidenum">
              <a:rPr lang="en-US"/>
              <a:pPr>
                <a:defRPr/>
              </a:pPr>
              <a:t>‹#›</a:t>
            </a:fld>
            <a:endParaRPr lang="en-US"/>
          </a:p>
        </p:txBody>
      </p:sp>
    </p:spTree>
    <p:extLst>
      <p:ext uri="{BB962C8B-B14F-4D97-AF65-F5344CB8AC3E}">
        <p14:creationId xmlns:p14="http://schemas.microsoft.com/office/powerpoint/2010/main" val="6248495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ACE067C6-42A6-4CC6-8750-7DC94B7ED72F}" type="slidenum">
              <a:rPr lang="en-US"/>
              <a:pPr>
                <a:defRPr/>
              </a:pPr>
              <a:t>‹#›</a:t>
            </a:fld>
            <a:endParaRPr lang="en-US"/>
          </a:p>
        </p:txBody>
      </p:sp>
    </p:spTree>
    <p:extLst>
      <p:ext uri="{BB962C8B-B14F-4D97-AF65-F5344CB8AC3E}">
        <p14:creationId xmlns:p14="http://schemas.microsoft.com/office/powerpoint/2010/main" val="15821650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85EB983-4F94-48BA-BD23-82FDA0DD21BE}" type="slidenum">
              <a:rPr lang="en-US"/>
              <a:pPr>
                <a:defRPr/>
              </a:pPr>
              <a:t>‹#›</a:t>
            </a:fld>
            <a:endParaRPr lang="en-US"/>
          </a:p>
        </p:txBody>
      </p:sp>
    </p:spTree>
    <p:extLst>
      <p:ext uri="{BB962C8B-B14F-4D97-AF65-F5344CB8AC3E}">
        <p14:creationId xmlns:p14="http://schemas.microsoft.com/office/powerpoint/2010/main" val="13194196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B1D6B944-177A-4F99-9C84-49D1624D3CC5}" type="slidenum">
              <a:rPr lang="en-US"/>
              <a:pPr>
                <a:defRPr/>
              </a:pPr>
              <a:t>‹#›</a:t>
            </a:fld>
            <a:endParaRPr lang="en-US"/>
          </a:p>
        </p:txBody>
      </p:sp>
    </p:spTree>
    <p:extLst>
      <p:ext uri="{BB962C8B-B14F-4D97-AF65-F5344CB8AC3E}">
        <p14:creationId xmlns:p14="http://schemas.microsoft.com/office/powerpoint/2010/main" val="22413679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46B0041-4285-4DA2-B2A2-1752B907B7C6}" type="slidenum">
              <a:rPr lang="en-US"/>
              <a:pPr>
                <a:defRPr/>
              </a:pPr>
              <a:t>‹#›</a:t>
            </a:fld>
            <a:endParaRPr lang="en-US"/>
          </a:p>
        </p:txBody>
      </p:sp>
    </p:spTree>
    <p:extLst>
      <p:ext uri="{BB962C8B-B14F-4D97-AF65-F5344CB8AC3E}">
        <p14:creationId xmlns:p14="http://schemas.microsoft.com/office/powerpoint/2010/main" val="32544523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22DD972-56EA-43E4-B86E-57DA4181DDF7}" type="slidenum">
              <a:rPr lang="en-US"/>
              <a:pPr>
                <a:defRPr/>
              </a:pPr>
              <a:t>‹#›</a:t>
            </a:fld>
            <a:endParaRPr lang="en-US"/>
          </a:p>
        </p:txBody>
      </p:sp>
    </p:spTree>
    <p:extLst>
      <p:ext uri="{BB962C8B-B14F-4D97-AF65-F5344CB8AC3E}">
        <p14:creationId xmlns:p14="http://schemas.microsoft.com/office/powerpoint/2010/main" val="36831210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3EA61CF-C331-4B1E-AC94-745F1C68C3F7}" type="slidenum">
              <a:rPr lang="en-US"/>
              <a:pPr>
                <a:defRPr/>
              </a:pPr>
              <a:t>‹#›</a:t>
            </a:fld>
            <a:endParaRPr lang="en-US"/>
          </a:p>
        </p:txBody>
      </p:sp>
    </p:spTree>
    <p:extLst>
      <p:ext uri="{BB962C8B-B14F-4D97-AF65-F5344CB8AC3E}">
        <p14:creationId xmlns:p14="http://schemas.microsoft.com/office/powerpoint/2010/main" val="38187638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F19A7D1-14E0-4F25-8BF6-09147AB64FD7}" type="slidenum">
              <a:rPr lang="en-US"/>
              <a:pPr>
                <a:defRPr/>
              </a:pPr>
              <a:t>‹#›</a:t>
            </a:fld>
            <a:endParaRPr lang="en-US"/>
          </a:p>
        </p:txBody>
      </p:sp>
    </p:spTree>
    <p:extLst>
      <p:ext uri="{BB962C8B-B14F-4D97-AF65-F5344CB8AC3E}">
        <p14:creationId xmlns:p14="http://schemas.microsoft.com/office/powerpoint/2010/main" val="3434281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0703D03-DD0D-4034-A269-4DA71703B05B}" type="slidenum">
              <a:rPr lang="en-US"/>
              <a:pPr>
                <a:defRPr/>
              </a:pPr>
              <a:t>‹#›</a:t>
            </a:fld>
            <a:endParaRPr lang="en-US"/>
          </a:p>
        </p:txBody>
      </p:sp>
    </p:spTree>
    <p:extLst>
      <p:ext uri="{BB962C8B-B14F-4D97-AF65-F5344CB8AC3E}">
        <p14:creationId xmlns:p14="http://schemas.microsoft.com/office/powerpoint/2010/main" val="18599069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122CFA2-4F25-4190-A505-3869B2342936}" type="slidenum">
              <a:rPr lang="en-US"/>
              <a:pPr>
                <a:defRPr/>
              </a:pPr>
              <a:t>‹#›</a:t>
            </a:fld>
            <a:endParaRPr lang="en-US"/>
          </a:p>
        </p:txBody>
      </p:sp>
    </p:spTree>
    <p:extLst>
      <p:ext uri="{BB962C8B-B14F-4D97-AF65-F5344CB8AC3E}">
        <p14:creationId xmlns:p14="http://schemas.microsoft.com/office/powerpoint/2010/main" val="34895823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E6C7A82-E03C-4244-8FBE-72E0230F9D6C}" type="slidenum">
              <a:rPr lang="en-US"/>
              <a:pPr>
                <a:defRPr/>
              </a:pPr>
              <a:t>‹#›</a:t>
            </a:fld>
            <a:endParaRPr lang="en-US"/>
          </a:p>
        </p:txBody>
      </p:sp>
    </p:spTree>
    <p:extLst>
      <p:ext uri="{BB962C8B-B14F-4D97-AF65-F5344CB8AC3E}">
        <p14:creationId xmlns:p14="http://schemas.microsoft.com/office/powerpoint/2010/main" val="112118184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9888010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7928848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0135800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7239487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8977453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3043189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15210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5131576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0196335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66085519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5167341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3DE2DB-5A1A-4EC6-946F-59B38768DF49}" type="datetimeFigureOut">
              <a:rPr lang="en-US"/>
              <a:pPr>
                <a:defRPr/>
              </a:pPr>
              <a:t>5/21/2016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7F70C25-8866-4AD5-995A-3BA6327DD697}" type="slidenum">
              <a:rPr lang="en-US"/>
              <a:pPr>
                <a:defRPr/>
              </a:pPr>
              <a:t>‹#›</a:t>
            </a:fld>
            <a:endParaRPr lang="en-US"/>
          </a:p>
        </p:txBody>
      </p:sp>
    </p:spTree>
    <p:extLst>
      <p:ext uri="{BB962C8B-B14F-4D97-AF65-F5344CB8AC3E}">
        <p14:creationId xmlns:p14="http://schemas.microsoft.com/office/powerpoint/2010/main" val="32262013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EBDE2B4-7260-4080-B3CB-95C5A9AD8CAB}" type="datetimeFigureOut">
              <a:rPr lang="en-US"/>
              <a:pPr>
                <a:defRPr/>
              </a:pPr>
              <a:t>5/21/2016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22E2531-2801-41DB-8DC0-081867DA8A34}" type="slidenum">
              <a:rPr lang="en-US"/>
              <a:pPr>
                <a:defRPr/>
              </a:pPr>
              <a:t>‹#›</a:t>
            </a:fld>
            <a:endParaRPr lang="en-US"/>
          </a:p>
        </p:txBody>
      </p:sp>
    </p:spTree>
    <p:extLst>
      <p:ext uri="{BB962C8B-B14F-4D97-AF65-F5344CB8AC3E}">
        <p14:creationId xmlns:p14="http://schemas.microsoft.com/office/powerpoint/2010/main" val="232060008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E53864D-3B1E-48D4-A986-24C62C334F9A}" type="datetimeFigureOut">
              <a:rPr lang="en-US"/>
              <a:pPr>
                <a:defRPr/>
              </a:pPr>
              <a:t>5/21/2016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C53A89F-F2A7-4F23-A857-FE4796471D6B}" type="slidenum">
              <a:rPr lang="en-US"/>
              <a:pPr>
                <a:defRPr/>
              </a:pPr>
              <a:t>‹#›</a:t>
            </a:fld>
            <a:endParaRPr lang="en-US"/>
          </a:p>
        </p:txBody>
      </p:sp>
    </p:spTree>
    <p:extLst>
      <p:ext uri="{BB962C8B-B14F-4D97-AF65-F5344CB8AC3E}">
        <p14:creationId xmlns:p14="http://schemas.microsoft.com/office/powerpoint/2010/main" val="13013554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A8776EF-4BF9-4CFC-8EAC-EBD669D26E7E}" type="datetimeFigureOut">
              <a:rPr lang="en-US"/>
              <a:pPr>
                <a:defRPr/>
              </a:pPr>
              <a:t>5/21/2016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23817F51-633B-4FC4-8AAE-0F80086F940E}" type="slidenum">
              <a:rPr lang="en-US"/>
              <a:pPr>
                <a:defRPr/>
              </a:pPr>
              <a:t>‹#›</a:t>
            </a:fld>
            <a:endParaRPr lang="en-US"/>
          </a:p>
        </p:txBody>
      </p:sp>
    </p:spTree>
    <p:extLst>
      <p:ext uri="{BB962C8B-B14F-4D97-AF65-F5344CB8AC3E}">
        <p14:creationId xmlns:p14="http://schemas.microsoft.com/office/powerpoint/2010/main" val="142575915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EFE1D83-DC85-4E1E-A623-C37265323D23}" type="datetimeFigureOut">
              <a:rPr lang="en-US"/>
              <a:pPr>
                <a:defRPr/>
              </a:pPr>
              <a:t>5/21/2016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6756AFDE-9F73-4CBD-81E8-8CF682D6500A}" type="slidenum">
              <a:rPr lang="en-US"/>
              <a:pPr>
                <a:defRPr/>
              </a:pPr>
              <a:t>‹#›</a:t>
            </a:fld>
            <a:endParaRPr lang="en-US"/>
          </a:p>
        </p:txBody>
      </p:sp>
    </p:spTree>
    <p:extLst>
      <p:ext uri="{BB962C8B-B14F-4D97-AF65-F5344CB8AC3E}">
        <p14:creationId xmlns:p14="http://schemas.microsoft.com/office/powerpoint/2010/main" val="11340572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1C4210E-1D84-40C1-A54C-C5C8ACF4E15E}" type="datetimeFigureOut">
              <a:rPr lang="en-US"/>
              <a:pPr>
                <a:defRPr/>
              </a:pPr>
              <a:t>5/21/2016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22798E85-1FBE-4C25-86FE-D94CA1B2E517}" type="slidenum">
              <a:rPr lang="en-US"/>
              <a:pPr>
                <a:defRPr/>
              </a:pPr>
              <a:t>‹#›</a:t>
            </a:fld>
            <a:endParaRPr lang="en-US"/>
          </a:p>
        </p:txBody>
      </p:sp>
    </p:spTree>
    <p:extLst>
      <p:ext uri="{BB962C8B-B14F-4D97-AF65-F5344CB8AC3E}">
        <p14:creationId xmlns:p14="http://schemas.microsoft.com/office/powerpoint/2010/main" val="3077171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868421"/>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D3E2194-AA70-4977-ACB8-39D039FC2FC0}" type="datetimeFigureOut">
              <a:rPr lang="en-US"/>
              <a:pPr>
                <a:defRPr/>
              </a:pPr>
              <a:t>5/21/2016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2340207D-D140-4B60-ACB9-7615A76FB2AE}" type="slidenum">
              <a:rPr lang="en-US"/>
              <a:pPr>
                <a:defRPr/>
              </a:pPr>
              <a:t>‹#›</a:t>
            </a:fld>
            <a:endParaRPr lang="en-US"/>
          </a:p>
        </p:txBody>
      </p:sp>
    </p:spTree>
    <p:extLst>
      <p:ext uri="{BB962C8B-B14F-4D97-AF65-F5344CB8AC3E}">
        <p14:creationId xmlns:p14="http://schemas.microsoft.com/office/powerpoint/2010/main" val="27151343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3C245C2-333F-4B35-BE1D-187E80B26C72}" type="datetimeFigureOut">
              <a:rPr lang="en-US"/>
              <a:pPr>
                <a:defRPr/>
              </a:pPr>
              <a:t>5/21/2016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8D45DB0-4165-4DA0-AD1D-6217CA081657}" type="slidenum">
              <a:rPr lang="en-US"/>
              <a:pPr>
                <a:defRPr/>
              </a:pPr>
              <a:t>‹#›</a:t>
            </a:fld>
            <a:endParaRPr lang="en-US"/>
          </a:p>
        </p:txBody>
      </p:sp>
    </p:spTree>
    <p:extLst>
      <p:ext uri="{BB962C8B-B14F-4D97-AF65-F5344CB8AC3E}">
        <p14:creationId xmlns:p14="http://schemas.microsoft.com/office/powerpoint/2010/main" val="35101629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51D783-DB52-4452-BD33-BD8BFABDBDCA}" type="datetimeFigureOut">
              <a:rPr lang="en-US"/>
              <a:pPr>
                <a:defRPr/>
              </a:pPr>
              <a:t>5/21/2016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C61093C7-A863-41E0-9A7F-B7CF533CBCD2}" type="slidenum">
              <a:rPr lang="en-US"/>
              <a:pPr>
                <a:defRPr/>
              </a:pPr>
              <a:t>‹#›</a:t>
            </a:fld>
            <a:endParaRPr lang="en-US"/>
          </a:p>
        </p:txBody>
      </p:sp>
    </p:spTree>
    <p:extLst>
      <p:ext uri="{BB962C8B-B14F-4D97-AF65-F5344CB8AC3E}">
        <p14:creationId xmlns:p14="http://schemas.microsoft.com/office/powerpoint/2010/main" val="7216805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A44C32-2A43-4701-9210-11B4DA5B0F48}" type="datetimeFigureOut">
              <a:rPr lang="en-US"/>
              <a:pPr>
                <a:defRPr/>
              </a:pPr>
              <a:t>5/21/2016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848ED0F-46C6-4A40-B681-954271A96160}" type="slidenum">
              <a:rPr lang="en-US"/>
              <a:pPr>
                <a:defRPr/>
              </a:pPr>
              <a:t>‹#›</a:t>
            </a:fld>
            <a:endParaRPr lang="en-US"/>
          </a:p>
        </p:txBody>
      </p:sp>
    </p:spTree>
    <p:extLst>
      <p:ext uri="{BB962C8B-B14F-4D97-AF65-F5344CB8AC3E}">
        <p14:creationId xmlns:p14="http://schemas.microsoft.com/office/powerpoint/2010/main" val="5768100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9E7C22-96AF-4FF4-AAD9-369637BF5696}" type="datetimeFigureOut">
              <a:rPr lang="en-US"/>
              <a:pPr>
                <a:defRPr/>
              </a:pPr>
              <a:t>5/21/2016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3FB5EA5-461C-49BB-820D-2BB9E79BC146}" type="slidenum">
              <a:rPr lang="en-US"/>
              <a:pPr>
                <a:defRPr/>
              </a:pPr>
              <a:t>‹#›</a:t>
            </a:fld>
            <a:endParaRPr lang="en-US"/>
          </a:p>
        </p:txBody>
      </p:sp>
    </p:spTree>
    <p:extLst>
      <p:ext uri="{BB962C8B-B14F-4D97-AF65-F5344CB8AC3E}">
        <p14:creationId xmlns:p14="http://schemas.microsoft.com/office/powerpoint/2010/main" val="22459461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2FF024D-8643-452C-AD33-E69CB02A9071}" type="slidenum">
              <a:rPr lang="en-US"/>
              <a:pPr>
                <a:defRPr/>
              </a:pPr>
              <a:t>‹#›</a:t>
            </a:fld>
            <a:endParaRPr lang="en-US"/>
          </a:p>
        </p:txBody>
      </p:sp>
    </p:spTree>
    <p:extLst>
      <p:ext uri="{BB962C8B-B14F-4D97-AF65-F5344CB8AC3E}">
        <p14:creationId xmlns:p14="http://schemas.microsoft.com/office/powerpoint/2010/main" val="9927626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EAACE5F-68A1-476D-82BD-7EFD43A7EAD4}" type="slidenum">
              <a:rPr lang="en-US"/>
              <a:pPr>
                <a:defRPr/>
              </a:pPr>
              <a:t>‹#›</a:t>
            </a:fld>
            <a:endParaRPr lang="en-US"/>
          </a:p>
        </p:txBody>
      </p:sp>
    </p:spTree>
    <p:extLst>
      <p:ext uri="{BB962C8B-B14F-4D97-AF65-F5344CB8AC3E}">
        <p14:creationId xmlns:p14="http://schemas.microsoft.com/office/powerpoint/2010/main" val="9755925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73537C-1010-4CCC-A478-3A2960907E5E}" type="slidenum">
              <a:rPr lang="en-US"/>
              <a:pPr>
                <a:defRPr/>
              </a:pPr>
              <a:t>‹#›</a:t>
            </a:fld>
            <a:endParaRPr lang="en-US"/>
          </a:p>
        </p:txBody>
      </p:sp>
    </p:spTree>
    <p:extLst>
      <p:ext uri="{BB962C8B-B14F-4D97-AF65-F5344CB8AC3E}">
        <p14:creationId xmlns:p14="http://schemas.microsoft.com/office/powerpoint/2010/main" val="416332950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58B09EB-445A-456F-9FEE-E36ECD2BA6F7}" type="slidenum">
              <a:rPr lang="en-US"/>
              <a:pPr>
                <a:defRPr/>
              </a:pPr>
              <a:t>‹#›</a:t>
            </a:fld>
            <a:endParaRPr lang="en-US"/>
          </a:p>
        </p:txBody>
      </p:sp>
    </p:spTree>
    <p:extLst>
      <p:ext uri="{BB962C8B-B14F-4D97-AF65-F5344CB8AC3E}">
        <p14:creationId xmlns:p14="http://schemas.microsoft.com/office/powerpoint/2010/main" val="267371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3EBB126-B764-416C-8977-8E7F78089E95}" type="slidenum">
              <a:rPr lang="en-US"/>
              <a:pPr>
                <a:defRPr/>
              </a:pPr>
              <a:t>‹#›</a:t>
            </a:fld>
            <a:endParaRPr lang="en-US"/>
          </a:p>
        </p:txBody>
      </p:sp>
    </p:spTree>
    <p:extLst>
      <p:ext uri="{BB962C8B-B14F-4D97-AF65-F5344CB8AC3E}">
        <p14:creationId xmlns:p14="http://schemas.microsoft.com/office/powerpoint/2010/main" val="1823197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D870020-D6E7-4D17-AC25-D1DBF946279A}" type="slidenum">
              <a:rPr lang="en-US"/>
              <a:pPr>
                <a:defRPr/>
              </a:pPr>
              <a:t>‹#›</a:t>
            </a:fld>
            <a:endParaRPr lang="en-US"/>
          </a:p>
        </p:txBody>
      </p:sp>
    </p:spTree>
    <p:extLst>
      <p:ext uri="{BB962C8B-B14F-4D97-AF65-F5344CB8AC3E}">
        <p14:creationId xmlns:p14="http://schemas.microsoft.com/office/powerpoint/2010/main" val="150288806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A735993-1E04-410B-883A-04AC6922EF8B}" type="slidenum">
              <a:rPr lang="en-US"/>
              <a:pPr>
                <a:defRPr/>
              </a:pPr>
              <a:t>‹#›</a:t>
            </a:fld>
            <a:endParaRPr lang="en-US"/>
          </a:p>
        </p:txBody>
      </p:sp>
    </p:spTree>
    <p:extLst>
      <p:ext uri="{BB962C8B-B14F-4D97-AF65-F5344CB8AC3E}">
        <p14:creationId xmlns:p14="http://schemas.microsoft.com/office/powerpoint/2010/main" val="293264683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C5543E2-A003-4459-B195-42F3CB204082}" type="slidenum">
              <a:rPr lang="en-US"/>
              <a:pPr>
                <a:defRPr/>
              </a:pPr>
              <a:t>‹#›</a:t>
            </a:fld>
            <a:endParaRPr lang="en-US"/>
          </a:p>
        </p:txBody>
      </p:sp>
    </p:spTree>
    <p:extLst>
      <p:ext uri="{BB962C8B-B14F-4D97-AF65-F5344CB8AC3E}">
        <p14:creationId xmlns:p14="http://schemas.microsoft.com/office/powerpoint/2010/main" val="35890628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74D5243-0D18-456E-B4A5-D55E6B7E190C}" type="slidenum">
              <a:rPr lang="en-US"/>
              <a:pPr>
                <a:defRPr/>
              </a:pPr>
              <a:t>‹#›</a:t>
            </a:fld>
            <a:endParaRPr lang="en-US"/>
          </a:p>
        </p:txBody>
      </p:sp>
    </p:spTree>
    <p:extLst>
      <p:ext uri="{BB962C8B-B14F-4D97-AF65-F5344CB8AC3E}">
        <p14:creationId xmlns:p14="http://schemas.microsoft.com/office/powerpoint/2010/main" val="340228791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A1E442C-0E7A-41CC-80C6-57D4FC6AFACC}" type="slidenum">
              <a:rPr lang="en-US"/>
              <a:pPr>
                <a:defRPr/>
              </a:pPr>
              <a:t>‹#›</a:t>
            </a:fld>
            <a:endParaRPr lang="en-US"/>
          </a:p>
        </p:txBody>
      </p:sp>
    </p:spTree>
    <p:extLst>
      <p:ext uri="{BB962C8B-B14F-4D97-AF65-F5344CB8AC3E}">
        <p14:creationId xmlns:p14="http://schemas.microsoft.com/office/powerpoint/2010/main" val="3571219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844E574-B3D4-4825-96F6-E700F0FD5280}" type="slidenum">
              <a:rPr lang="en-US"/>
              <a:pPr>
                <a:defRPr/>
              </a:pPr>
              <a:t>‹#›</a:t>
            </a:fld>
            <a:endParaRPr lang="en-US"/>
          </a:p>
        </p:txBody>
      </p:sp>
    </p:spTree>
    <p:extLst>
      <p:ext uri="{BB962C8B-B14F-4D97-AF65-F5344CB8AC3E}">
        <p14:creationId xmlns:p14="http://schemas.microsoft.com/office/powerpoint/2010/main" val="62706032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9B09E5FD-B1A7-4F9C-9816-E35FA606E364}" type="slidenum">
              <a:rPr lang="en-US"/>
              <a:pPr>
                <a:defRPr/>
              </a:pPr>
              <a:t>‹#›</a:t>
            </a:fld>
            <a:endParaRPr lang="en-US"/>
          </a:p>
        </p:txBody>
      </p:sp>
    </p:spTree>
    <p:extLst>
      <p:ext uri="{BB962C8B-B14F-4D97-AF65-F5344CB8AC3E}">
        <p14:creationId xmlns:p14="http://schemas.microsoft.com/office/powerpoint/2010/main" val="53944474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E3EF213-FBD6-4A0A-BDAE-A3452037F53E}" type="slidenum">
              <a:rPr lang="en-US"/>
              <a:pPr>
                <a:defRPr/>
              </a:pPr>
              <a:t>‹#›</a:t>
            </a:fld>
            <a:endParaRPr lang="en-US"/>
          </a:p>
        </p:txBody>
      </p:sp>
    </p:spTree>
    <p:extLst>
      <p:ext uri="{BB962C8B-B14F-4D97-AF65-F5344CB8AC3E}">
        <p14:creationId xmlns:p14="http://schemas.microsoft.com/office/powerpoint/2010/main" val="83831970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7989AAF-256F-4EF3-9273-FB066D97AAAB}" type="slidenum">
              <a:rPr lang="en-US"/>
              <a:pPr>
                <a:defRPr/>
              </a:pPr>
              <a:t>‹#›</a:t>
            </a:fld>
            <a:endParaRPr lang="en-US"/>
          </a:p>
        </p:txBody>
      </p:sp>
    </p:spTree>
    <p:extLst>
      <p:ext uri="{BB962C8B-B14F-4D97-AF65-F5344CB8AC3E}">
        <p14:creationId xmlns:p14="http://schemas.microsoft.com/office/powerpoint/2010/main" val="10986199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121B70-1BB1-4E40-AE60-846721F7A4E7}"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1742B8-633B-4AE4-85F1-0062FCA616D1}" type="slidenum">
              <a:rPr lang="en-US" altLang="en-US"/>
              <a:pPr>
                <a:defRPr/>
              </a:pPr>
              <a:t>‹#›</a:t>
            </a:fld>
            <a:endParaRPr lang="en-US" altLang="en-US"/>
          </a:p>
        </p:txBody>
      </p:sp>
    </p:spTree>
    <p:extLst>
      <p:ext uri="{BB962C8B-B14F-4D97-AF65-F5344CB8AC3E}">
        <p14:creationId xmlns:p14="http://schemas.microsoft.com/office/powerpoint/2010/main" val="20800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8A1148-2121-409A-95C6-3770E9529684}"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7AF2F4-670D-436F-B2E6-6231E5C0DB6F}" type="slidenum">
              <a:rPr lang="en-US" altLang="en-US"/>
              <a:pPr>
                <a:defRPr/>
              </a:pPr>
              <a:t>‹#›</a:t>
            </a:fld>
            <a:endParaRPr lang="en-US" altLang="en-US"/>
          </a:p>
        </p:txBody>
      </p:sp>
    </p:spTree>
    <p:extLst>
      <p:ext uri="{BB962C8B-B14F-4D97-AF65-F5344CB8AC3E}">
        <p14:creationId xmlns:p14="http://schemas.microsoft.com/office/powerpoint/2010/main" val="8102034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D3A75A-8DC2-452F-8232-066DDE1F3BCE}"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84703EA-40C1-4810-BAF7-6923494F6D15}" type="slidenum">
              <a:rPr lang="en-US" altLang="en-US"/>
              <a:pPr>
                <a:defRPr/>
              </a:pPr>
              <a:t>‹#›</a:t>
            </a:fld>
            <a:endParaRPr lang="en-US" altLang="en-US"/>
          </a:p>
        </p:txBody>
      </p:sp>
    </p:spTree>
    <p:extLst>
      <p:ext uri="{BB962C8B-B14F-4D97-AF65-F5344CB8AC3E}">
        <p14:creationId xmlns:p14="http://schemas.microsoft.com/office/powerpoint/2010/main" val="11655850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7A655D-F59F-43AC-BF51-6DF33C6B0414}"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3DFB8F-022E-4207-9B98-4E06A8F6348D}" type="slidenum">
              <a:rPr lang="en-US" altLang="en-US"/>
              <a:pPr>
                <a:defRPr/>
              </a:pPr>
              <a:t>‹#›</a:t>
            </a:fld>
            <a:endParaRPr lang="en-US" altLang="en-US"/>
          </a:p>
        </p:txBody>
      </p:sp>
    </p:spTree>
    <p:extLst>
      <p:ext uri="{BB962C8B-B14F-4D97-AF65-F5344CB8AC3E}">
        <p14:creationId xmlns:p14="http://schemas.microsoft.com/office/powerpoint/2010/main" val="9382453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146022-034F-4389-80DE-9E0BD46768D4}" type="datetimeFigureOut">
              <a:rPr lang="en-US"/>
              <a:pPr>
                <a:defRPr/>
              </a:pPr>
              <a:t>5/21/2016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B3E27D-1184-400D-B2F7-5494EE7A002E}" type="slidenum">
              <a:rPr lang="en-US" altLang="en-US"/>
              <a:pPr>
                <a:defRPr/>
              </a:pPr>
              <a:t>‹#›</a:t>
            </a:fld>
            <a:endParaRPr lang="en-US" altLang="en-US"/>
          </a:p>
        </p:txBody>
      </p:sp>
    </p:spTree>
    <p:extLst>
      <p:ext uri="{BB962C8B-B14F-4D97-AF65-F5344CB8AC3E}">
        <p14:creationId xmlns:p14="http://schemas.microsoft.com/office/powerpoint/2010/main" val="160189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0C1B92-55D9-4105-B7FB-F04B1933F517}" type="datetimeFigureOut">
              <a:rPr lang="en-US"/>
              <a:pPr>
                <a:defRPr/>
              </a:pPr>
              <a:t>5/21/2016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482459-B7DE-4B8B-AD8D-C593203EBBF2}" type="slidenum">
              <a:rPr lang="en-US" altLang="en-US"/>
              <a:pPr>
                <a:defRPr/>
              </a:pPr>
              <a:t>‹#›</a:t>
            </a:fld>
            <a:endParaRPr lang="en-US" altLang="en-US"/>
          </a:p>
        </p:txBody>
      </p:sp>
    </p:spTree>
    <p:extLst>
      <p:ext uri="{BB962C8B-B14F-4D97-AF65-F5344CB8AC3E}">
        <p14:creationId xmlns:p14="http://schemas.microsoft.com/office/powerpoint/2010/main" val="31699655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A9B21D-48D1-4989-84E6-95B34B027ACD}" type="datetimeFigureOut">
              <a:rPr lang="en-US"/>
              <a:pPr>
                <a:defRPr/>
              </a:pPr>
              <a:t>5/21/2016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8D4D2E-2E31-40EA-A842-5FCE947828AF}" type="slidenum">
              <a:rPr lang="en-US" altLang="en-US"/>
              <a:pPr>
                <a:defRPr/>
              </a:pPr>
              <a:t>‹#›</a:t>
            </a:fld>
            <a:endParaRPr lang="en-US" altLang="en-US"/>
          </a:p>
        </p:txBody>
      </p:sp>
    </p:spTree>
    <p:extLst>
      <p:ext uri="{BB962C8B-B14F-4D97-AF65-F5344CB8AC3E}">
        <p14:creationId xmlns:p14="http://schemas.microsoft.com/office/powerpoint/2010/main" val="36269583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6349EE-FC35-41D5-8CBC-C7045F0B0DAC}"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7332D2-9AAF-41F4-8F07-BE792D6C8D5C}" type="slidenum">
              <a:rPr lang="en-US" altLang="en-US"/>
              <a:pPr>
                <a:defRPr/>
              </a:pPr>
              <a:t>‹#›</a:t>
            </a:fld>
            <a:endParaRPr lang="en-US" altLang="en-US"/>
          </a:p>
        </p:txBody>
      </p:sp>
    </p:spTree>
    <p:extLst>
      <p:ext uri="{BB962C8B-B14F-4D97-AF65-F5344CB8AC3E}">
        <p14:creationId xmlns:p14="http://schemas.microsoft.com/office/powerpoint/2010/main" val="17698711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DF4AD7-2109-4B06-A9A1-F42859D352AF}"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020BA0B-C4A1-4B0D-BC51-A58E0B28D328}" type="slidenum">
              <a:rPr lang="en-US" altLang="en-US"/>
              <a:pPr>
                <a:defRPr/>
              </a:pPr>
              <a:t>‹#›</a:t>
            </a:fld>
            <a:endParaRPr lang="en-US" altLang="en-US"/>
          </a:p>
        </p:txBody>
      </p:sp>
    </p:spTree>
    <p:extLst>
      <p:ext uri="{BB962C8B-B14F-4D97-AF65-F5344CB8AC3E}">
        <p14:creationId xmlns:p14="http://schemas.microsoft.com/office/powerpoint/2010/main" val="18630744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E684B-1418-427A-A6E7-4FF43CBD059C}"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1EB9CB-1D87-44DE-97BF-409064F9FE9F}" type="slidenum">
              <a:rPr lang="en-US" altLang="en-US"/>
              <a:pPr>
                <a:defRPr/>
              </a:pPr>
              <a:t>‹#›</a:t>
            </a:fld>
            <a:endParaRPr lang="en-US" altLang="en-US"/>
          </a:p>
        </p:txBody>
      </p:sp>
    </p:spTree>
    <p:extLst>
      <p:ext uri="{BB962C8B-B14F-4D97-AF65-F5344CB8AC3E}">
        <p14:creationId xmlns:p14="http://schemas.microsoft.com/office/powerpoint/2010/main" val="4968108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5F31CF-A5E9-4E17-AD23-92A59B1FD6F1}"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44985B9-400D-481D-9AE0-B79C3FC0495D}" type="slidenum">
              <a:rPr lang="en-US" altLang="en-US"/>
              <a:pPr>
                <a:defRPr/>
              </a:pPr>
              <a:t>‹#›</a:t>
            </a:fld>
            <a:endParaRPr lang="en-US" altLang="en-US"/>
          </a:p>
        </p:txBody>
      </p:sp>
    </p:spTree>
    <p:extLst>
      <p:ext uri="{BB962C8B-B14F-4D97-AF65-F5344CB8AC3E}">
        <p14:creationId xmlns:p14="http://schemas.microsoft.com/office/powerpoint/2010/main" val="4151315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38FAD5-6576-4660-978D-0B15F2E80148}"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C90DEB-E743-4441-AE39-56248D863E3C}" type="slidenum">
              <a:rPr lang="en-US"/>
              <a:pPr>
                <a:defRPr/>
              </a:pPr>
              <a:t>‹#›</a:t>
            </a:fld>
            <a:endParaRPr lang="en-US"/>
          </a:p>
        </p:txBody>
      </p:sp>
    </p:spTree>
    <p:extLst>
      <p:ext uri="{BB962C8B-B14F-4D97-AF65-F5344CB8AC3E}">
        <p14:creationId xmlns:p14="http://schemas.microsoft.com/office/powerpoint/2010/main" val="17884284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350DDA-CF29-47C6-9028-1178EE1DC05B}"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AF7F5C8-D6FF-41F7-9BD9-36072AE8A446}" type="slidenum">
              <a:rPr lang="en-US"/>
              <a:pPr>
                <a:defRPr/>
              </a:pPr>
              <a:t>‹#›</a:t>
            </a:fld>
            <a:endParaRPr lang="en-US"/>
          </a:p>
        </p:txBody>
      </p:sp>
    </p:spTree>
    <p:extLst>
      <p:ext uri="{BB962C8B-B14F-4D97-AF65-F5344CB8AC3E}">
        <p14:creationId xmlns:p14="http://schemas.microsoft.com/office/powerpoint/2010/main" val="21177026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5D6A22-9AF3-4EDB-B898-4FBBAE440229}"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E0141B-4A7D-4BC4-B6BE-20247ECE5F85}" type="slidenum">
              <a:rPr lang="en-US"/>
              <a:pPr>
                <a:defRPr/>
              </a:pPr>
              <a:t>‹#›</a:t>
            </a:fld>
            <a:endParaRPr lang="en-US"/>
          </a:p>
        </p:txBody>
      </p:sp>
    </p:spTree>
    <p:extLst>
      <p:ext uri="{BB962C8B-B14F-4D97-AF65-F5344CB8AC3E}">
        <p14:creationId xmlns:p14="http://schemas.microsoft.com/office/powerpoint/2010/main" val="272513525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C21AF5E-76DB-4569-ADC5-F794E16F87F5}"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0F0EE3-FDFA-4E86-9C0E-137F5338A304}" type="slidenum">
              <a:rPr lang="en-US"/>
              <a:pPr>
                <a:defRPr/>
              </a:pPr>
              <a:t>‹#›</a:t>
            </a:fld>
            <a:endParaRPr lang="en-US"/>
          </a:p>
        </p:txBody>
      </p:sp>
    </p:spTree>
    <p:extLst>
      <p:ext uri="{BB962C8B-B14F-4D97-AF65-F5344CB8AC3E}">
        <p14:creationId xmlns:p14="http://schemas.microsoft.com/office/powerpoint/2010/main" val="380352497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5D807CF-BD1F-4E97-A485-ACC353A7A696}" type="datetimeFigureOut">
              <a:rPr lang="en-US"/>
              <a:pPr>
                <a:defRPr/>
              </a:pPr>
              <a:t>5/21/2016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52CE68B-B575-4FE5-AF06-CB926DA98FEE}" type="slidenum">
              <a:rPr lang="en-US"/>
              <a:pPr>
                <a:defRPr/>
              </a:pPr>
              <a:t>‹#›</a:t>
            </a:fld>
            <a:endParaRPr lang="en-US"/>
          </a:p>
        </p:txBody>
      </p:sp>
    </p:spTree>
    <p:extLst>
      <p:ext uri="{BB962C8B-B14F-4D97-AF65-F5344CB8AC3E}">
        <p14:creationId xmlns:p14="http://schemas.microsoft.com/office/powerpoint/2010/main" val="4815200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20B117-199B-4241-A693-EDCF1914B611}" type="datetimeFigureOut">
              <a:rPr lang="en-US"/>
              <a:pPr>
                <a:defRPr/>
              </a:pPr>
              <a:t>5/21/2016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7DEAA9-A327-4990-976F-925267EA3A88}" type="slidenum">
              <a:rPr lang="en-US"/>
              <a:pPr>
                <a:defRPr/>
              </a:pPr>
              <a:t>‹#›</a:t>
            </a:fld>
            <a:endParaRPr lang="en-US"/>
          </a:p>
        </p:txBody>
      </p:sp>
    </p:spTree>
    <p:extLst>
      <p:ext uri="{BB962C8B-B14F-4D97-AF65-F5344CB8AC3E}">
        <p14:creationId xmlns:p14="http://schemas.microsoft.com/office/powerpoint/2010/main" val="16765003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3B489C-04DE-4000-8412-98F4C156FF2A}" type="datetimeFigureOut">
              <a:rPr lang="en-US"/>
              <a:pPr>
                <a:defRPr/>
              </a:pPr>
              <a:t>5/21/2016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BFF27C-0107-4941-BF2D-4C68DA351E37}" type="slidenum">
              <a:rPr lang="en-US"/>
              <a:pPr>
                <a:defRPr/>
              </a:pPr>
              <a:t>‹#›</a:t>
            </a:fld>
            <a:endParaRPr lang="en-US"/>
          </a:p>
        </p:txBody>
      </p:sp>
    </p:spTree>
    <p:extLst>
      <p:ext uri="{BB962C8B-B14F-4D97-AF65-F5344CB8AC3E}">
        <p14:creationId xmlns:p14="http://schemas.microsoft.com/office/powerpoint/2010/main" val="4087634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680AF4-B1E6-4E2F-96A3-77904F7D8C54}"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FA4D046-93C8-4B4A-A079-9C88A8CF226B}" type="slidenum">
              <a:rPr lang="en-US"/>
              <a:pPr>
                <a:defRPr/>
              </a:pPr>
              <a:t>‹#›</a:t>
            </a:fld>
            <a:endParaRPr lang="en-US"/>
          </a:p>
        </p:txBody>
      </p:sp>
    </p:spTree>
    <p:extLst>
      <p:ext uri="{BB962C8B-B14F-4D97-AF65-F5344CB8AC3E}">
        <p14:creationId xmlns:p14="http://schemas.microsoft.com/office/powerpoint/2010/main" val="198711314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643143-4FA5-4D2A-8FF6-11EF0388F782}"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685A9B4-92BD-4723-8F99-A46DF969C1FE}" type="slidenum">
              <a:rPr lang="en-US"/>
              <a:pPr>
                <a:defRPr/>
              </a:pPr>
              <a:t>‹#›</a:t>
            </a:fld>
            <a:endParaRPr lang="en-US"/>
          </a:p>
        </p:txBody>
      </p:sp>
    </p:spTree>
    <p:extLst>
      <p:ext uri="{BB962C8B-B14F-4D97-AF65-F5344CB8AC3E}">
        <p14:creationId xmlns:p14="http://schemas.microsoft.com/office/powerpoint/2010/main" val="190740842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DBADCA7-B7EC-4ECD-A6E1-CF58738A0BD0}"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8F8393-38D0-4722-BE92-ECA39F613AEB}" type="slidenum">
              <a:rPr lang="en-US"/>
              <a:pPr>
                <a:defRPr/>
              </a:pPr>
              <a:t>‹#›</a:t>
            </a:fld>
            <a:endParaRPr lang="en-US"/>
          </a:p>
        </p:txBody>
      </p:sp>
    </p:spTree>
    <p:extLst>
      <p:ext uri="{BB962C8B-B14F-4D97-AF65-F5344CB8AC3E}">
        <p14:creationId xmlns:p14="http://schemas.microsoft.com/office/powerpoint/2010/main" val="2829305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2C21A1-A6D5-45ED-B40E-9102B4CEFCB2}"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C26FC0D-34CA-4B78-B06D-62AAA1D938D5}" type="slidenum">
              <a:rPr lang="en-US"/>
              <a:pPr>
                <a:defRPr/>
              </a:pPr>
              <a:t>‹#›</a:t>
            </a:fld>
            <a:endParaRPr lang="en-US"/>
          </a:p>
        </p:txBody>
      </p:sp>
    </p:spTree>
    <p:extLst>
      <p:ext uri="{BB962C8B-B14F-4D97-AF65-F5344CB8AC3E}">
        <p14:creationId xmlns:p14="http://schemas.microsoft.com/office/powerpoint/2010/main" val="230961951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06B91D3-EF51-4A94-8732-E59128020905}" type="datetimeFigureOut">
              <a:rPr lang="en-US"/>
              <a:pPr>
                <a:defRPr/>
              </a:pPr>
              <a:t>5/21/2016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F01C52D-3EA2-45A1-8149-E1481DEF95A6}" type="slidenum">
              <a:rPr lang="en-US"/>
              <a:pPr>
                <a:defRPr/>
              </a:pPr>
              <a:t>‹#›</a:t>
            </a:fld>
            <a:endParaRPr lang="en-US"/>
          </a:p>
        </p:txBody>
      </p:sp>
    </p:spTree>
    <p:extLst>
      <p:ext uri="{BB962C8B-B14F-4D97-AF65-F5344CB8AC3E}">
        <p14:creationId xmlns:p14="http://schemas.microsoft.com/office/powerpoint/2010/main" val="135918946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CF753A6-9339-4AFD-8CF6-6AC5D3ECE49E}" type="datetimeFigureOut">
              <a:rPr lang="en-US"/>
              <a:pPr>
                <a:defRPr/>
              </a:pPr>
              <a:t>5/21/2016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983AE7-7B0F-48E1-A4FC-08D84D3F4520}" type="slidenum">
              <a:rPr lang="en-US"/>
              <a:pPr>
                <a:defRPr/>
              </a:pPr>
              <a:t>‹#›</a:t>
            </a:fld>
            <a:endParaRPr lang="en-US"/>
          </a:p>
        </p:txBody>
      </p:sp>
    </p:spTree>
    <p:extLst>
      <p:ext uri="{BB962C8B-B14F-4D97-AF65-F5344CB8AC3E}">
        <p14:creationId xmlns:p14="http://schemas.microsoft.com/office/powerpoint/2010/main" val="27238382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6"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8FA3013-45F8-4E9F-8BE5-43173109B034}" type="datetimeFigureOut">
              <a:rPr lang="en-US"/>
              <a:pPr>
                <a:defRPr/>
              </a:pPr>
              <a:t>5/21/2016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75EE4499-95C7-4330-86E6-D5F12DE6867D}" type="slidenum">
              <a:rPr lang="en-US"/>
              <a:pPr>
                <a:defRPr/>
              </a:pPr>
              <a:t>‹#›</a:t>
            </a:fld>
            <a:endParaRPr lang="en-US"/>
          </a:p>
        </p:txBody>
      </p:sp>
    </p:spTree>
    <p:extLst>
      <p:ext uri="{BB962C8B-B14F-4D97-AF65-F5344CB8AC3E}">
        <p14:creationId xmlns:p14="http://schemas.microsoft.com/office/powerpoint/2010/main" val="27753538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F981981-6768-4099-9FDD-5B042A22FA42}" type="datetimeFigureOut">
              <a:rPr lang="en-US"/>
              <a:pPr>
                <a:defRPr/>
              </a:pPr>
              <a:t>5/21/2016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EA81943E-1638-4B96-A070-A23F8BA70C7F}" type="slidenum">
              <a:rPr lang="en-US"/>
              <a:pPr>
                <a:defRPr/>
              </a:pPr>
              <a:t>‹#›</a:t>
            </a:fld>
            <a:endParaRPr lang="en-US"/>
          </a:p>
        </p:txBody>
      </p:sp>
    </p:spTree>
    <p:extLst>
      <p:ext uri="{BB962C8B-B14F-4D97-AF65-F5344CB8AC3E}">
        <p14:creationId xmlns:p14="http://schemas.microsoft.com/office/powerpoint/2010/main" val="42044248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B67F189-9B66-4BD2-8CB7-CD21A4EA9F9E}" type="datetimeFigureOut">
              <a:rPr lang="en-US"/>
              <a:pPr>
                <a:defRPr/>
              </a:pPr>
              <a:t>5/21/2016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D15653DC-93A4-4D2D-BFC4-5B1A4B325C49}" type="slidenum">
              <a:rPr lang="en-US"/>
              <a:pPr>
                <a:defRPr/>
              </a:pPr>
              <a:t>‹#›</a:t>
            </a:fld>
            <a:endParaRPr lang="en-US"/>
          </a:p>
        </p:txBody>
      </p:sp>
    </p:spTree>
    <p:extLst>
      <p:ext uri="{BB962C8B-B14F-4D97-AF65-F5344CB8AC3E}">
        <p14:creationId xmlns:p14="http://schemas.microsoft.com/office/powerpoint/2010/main" val="36401853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3414018-0A7A-46FC-B07B-6B4DB891DD87}" type="datetimeFigureOut">
              <a:rPr lang="en-US"/>
              <a:pPr>
                <a:defRPr/>
              </a:pPr>
              <a:t>5/21/2016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182065A-5BF9-4244-8E7A-194F580430CA}" type="slidenum">
              <a:rPr lang="en-US"/>
              <a:pPr>
                <a:defRPr/>
              </a:pPr>
              <a:t>‹#›</a:t>
            </a:fld>
            <a:endParaRPr lang="en-US"/>
          </a:p>
        </p:txBody>
      </p:sp>
    </p:spTree>
    <p:extLst>
      <p:ext uri="{BB962C8B-B14F-4D97-AF65-F5344CB8AC3E}">
        <p14:creationId xmlns:p14="http://schemas.microsoft.com/office/powerpoint/2010/main" val="7477487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1BDFA5-70E1-46E2-86D1-8737AC9BB85D}" type="datetimeFigureOut">
              <a:rPr lang="en-US"/>
              <a:pPr>
                <a:defRPr/>
              </a:pPr>
              <a:t>5/21/2016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1F2B6DA9-62A2-44DE-A7D9-6DD13EF1C254}" type="slidenum">
              <a:rPr lang="en-US"/>
              <a:pPr>
                <a:defRPr/>
              </a:pPr>
              <a:t>‹#›</a:t>
            </a:fld>
            <a:endParaRPr lang="en-US"/>
          </a:p>
        </p:txBody>
      </p:sp>
    </p:spTree>
    <p:extLst>
      <p:ext uri="{BB962C8B-B14F-4D97-AF65-F5344CB8AC3E}">
        <p14:creationId xmlns:p14="http://schemas.microsoft.com/office/powerpoint/2010/main" val="26041392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26" b="1"/>
            </a:lvl1pPr>
          </a:lstStyle>
          <a:p>
            <a:r>
              <a:rPr lang="en-GB"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B1860B79-ADDB-4F17-A230-0213A096B0B7}" type="datetimeFigureOut">
              <a:rPr lang="en-US"/>
              <a:pPr>
                <a:defRPr/>
              </a:pPr>
              <a:t>5/21/2016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29A85A2-3BB7-4076-A933-2BD0BDC88486}" type="slidenum">
              <a:rPr lang="en-US"/>
              <a:pPr>
                <a:defRPr/>
              </a:pPr>
              <a:t>‹#›</a:t>
            </a:fld>
            <a:endParaRPr lang="en-US"/>
          </a:p>
        </p:txBody>
      </p:sp>
    </p:spTree>
    <p:extLst>
      <p:ext uri="{BB962C8B-B14F-4D97-AF65-F5344CB8AC3E}">
        <p14:creationId xmlns:p14="http://schemas.microsoft.com/office/powerpoint/2010/main" val="35237557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26"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AB4FDDE-1FA6-4A1A-93DC-8C85E1048932}" type="datetimeFigureOut">
              <a:rPr lang="en-US"/>
              <a:pPr>
                <a:defRPr/>
              </a:pPr>
              <a:t>5/21/2016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3127727-6E35-423F-95FC-80669893C353}" type="slidenum">
              <a:rPr lang="en-US"/>
              <a:pPr>
                <a:defRPr/>
              </a:pPr>
              <a:t>‹#›</a:t>
            </a:fld>
            <a:endParaRPr lang="en-US"/>
          </a:p>
        </p:txBody>
      </p:sp>
    </p:spTree>
    <p:extLst>
      <p:ext uri="{BB962C8B-B14F-4D97-AF65-F5344CB8AC3E}">
        <p14:creationId xmlns:p14="http://schemas.microsoft.com/office/powerpoint/2010/main" val="33736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239B467B-52F0-4DCA-A38C-4B969286DCBC}" type="datetimeFigureOut">
              <a:rPr lang="en-US"/>
              <a:pPr>
                <a:defRPr/>
              </a:pPr>
              <a:t>5/21/2016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0D4F3266-2FDE-4479-8393-1DDAB75EB507}" type="slidenum">
              <a:rPr lang="en-US"/>
              <a:pPr>
                <a:defRPr/>
              </a:pPr>
              <a:t>‹#›</a:t>
            </a:fld>
            <a:endParaRPr lang="en-US"/>
          </a:p>
        </p:txBody>
      </p:sp>
    </p:spTree>
    <p:extLst>
      <p:ext uri="{BB962C8B-B14F-4D97-AF65-F5344CB8AC3E}">
        <p14:creationId xmlns:p14="http://schemas.microsoft.com/office/powerpoint/2010/main" val="378315171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6"/>
            <a:ext cx="6019800" cy="438785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A389F6A-818B-482D-93AD-385FF709ABC9}" type="datetimeFigureOut">
              <a:rPr lang="en-US"/>
              <a:pPr>
                <a:defRPr/>
              </a:pPr>
              <a:t>5/21/2016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239E5EB-996D-4671-8360-0E6716A6E5C4}" type="slidenum">
              <a:rPr lang="en-US"/>
              <a:pPr>
                <a:defRPr/>
              </a:pPr>
              <a:t>‹#›</a:t>
            </a:fld>
            <a:endParaRPr lang="en-US"/>
          </a:p>
        </p:txBody>
      </p:sp>
    </p:spTree>
    <p:extLst>
      <p:ext uri="{BB962C8B-B14F-4D97-AF65-F5344CB8AC3E}">
        <p14:creationId xmlns:p14="http://schemas.microsoft.com/office/powerpoint/2010/main" val="23944444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7209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561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2619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2291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74937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1998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9429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3198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7346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54897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2899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66970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485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0739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9659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7538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305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9674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4366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7067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1327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502A6C-AA8A-49D8-9645-E0D41AB11E52}"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7A45D4D-9B11-40BA-B11A-D26D85FCFF11}" type="slidenum">
              <a:rPr lang="en-US"/>
              <a:pPr>
                <a:defRPr/>
              </a:pPr>
              <a:t>‹#›</a:t>
            </a:fld>
            <a:endParaRPr lang="en-US"/>
          </a:p>
        </p:txBody>
      </p:sp>
    </p:spTree>
    <p:extLst>
      <p:ext uri="{BB962C8B-B14F-4D97-AF65-F5344CB8AC3E}">
        <p14:creationId xmlns:p14="http://schemas.microsoft.com/office/powerpoint/2010/main" val="429212580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B1B866-3F37-42F2-8AA8-75DA2CB6D2AD}"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FD4FF1-148B-46DE-ADEB-F7DFEFC3A790}" type="slidenum">
              <a:rPr lang="en-US"/>
              <a:pPr>
                <a:defRPr/>
              </a:pPr>
              <a:t>‹#›</a:t>
            </a:fld>
            <a:endParaRPr lang="en-US"/>
          </a:p>
        </p:txBody>
      </p:sp>
    </p:spTree>
    <p:extLst>
      <p:ext uri="{BB962C8B-B14F-4D97-AF65-F5344CB8AC3E}">
        <p14:creationId xmlns:p14="http://schemas.microsoft.com/office/powerpoint/2010/main" val="112436700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A23A76-5E1A-4F1E-942C-36DEE704A49A}"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DDFC49E-01BA-4ABD-B84B-5805E0B8C87A}" type="slidenum">
              <a:rPr lang="en-US"/>
              <a:pPr>
                <a:defRPr/>
              </a:pPr>
              <a:t>‹#›</a:t>
            </a:fld>
            <a:endParaRPr lang="en-US"/>
          </a:p>
        </p:txBody>
      </p:sp>
    </p:spTree>
    <p:extLst>
      <p:ext uri="{BB962C8B-B14F-4D97-AF65-F5344CB8AC3E}">
        <p14:creationId xmlns:p14="http://schemas.microsoft.com/office/powerpoint/2010/main" val="4401868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3D54E19-2FCF-4833-8D85-9403BC5FF32C}"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58E97B-7493-4285-98AD-BBA60152E1F5}" type="slidenum">
              <a:rPr lang="en-US"/>
              <a:pPr>
                <a:defRPr/>
              </a:pPr>
              <a:t>‹#›</a:t>
            </a:fld>
            <a:endParaRPr lang="en-US"/>
          </a:p>
        </p:txBody>
      </p:sp>
    </p:spTree>
    <p:extLst>
      <p:ext uri="{BB962C8B-B14F-4D97-AF65-F5344CB8AC3E}">
        <p14:creationId xmlns:p14="http://schemas.microsoft.com/office/powerpoint/2010/main" val="23366976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134F30-6E6D-4DFD-A761-02DC081EC3F1}" type="datetimeFigureOut">
              <a:rPr lang="en-US"/>
              <a:pPr>
                <a:defRPr/>
              </a:pPr>
              <a:t>5/21/2016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B13E0A-7A4B-4411-97E2-A726D3EDCE52}" type="slidenum">
              <a:rPr lang="en-US"/>
              <a:pPr>
                <a:defRPr/>
              </a:pPr>
              <a:t>‹#›</a:t>
            </a:fld>
            <a:endParaRPr lang="en-US"/>
          </a:p>
        </p:txBody>
      </p:sp>
    </p:spTree>
    <p:extLst>
      <p:ext uri="{BB962C8B-B14F-4D97-AF65-F5344CB8AC3E}">
        <p14:creationId xmlns:p14="http://schemas.microsoft.com/office/powerpoint/2010/main" val="13369450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2D14F3-4C08-4179-A33F-3DDD7E1DE7D8}" type="datetimeFigureOut">
              <a:rPr lang="en-US"/>
              <a:pPr>
                <a:defRPr/>
              </a:pPr>
              <a:t>5/21/2016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5BC9491-B72C-40AA-AA14-4AED6E96B336}" type="slidenum">
              <a:rPr lang="en-US"/>
              <a:pPr>
                <a:defRPr/>
              </a:pPr>
              <a:t>‹#›</a:t>
            </a:fld>
            <a:endParaRPr lang="en-US"/>
          </a:p>
        </p:txBody>
      </p:sp>
    </p:spTree>
    <p:extLst>
      <p:ext uri="{BB962C8B-B14F-4D97-AF65-F5344CB8AC3E}">
        <p14:creationId xmlns:p14="http://schemas.microsoft.com/office/powerpoint/2010/main" val="2839402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7333AAA-7271-4DA4-844B-F9F7AA3F3C70}" type="datetimeFigureOut">
              <a:rPr lang="en-US"/>
              <a:pPr>
                <a:defRPr/>
              </a:pPr>
              <a:t>5/21/2016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110DCC-B864-4575-8487-A180CEED6BC0}" type="slidenum">
              <a:rPr lang="en-US"/>
              <a:pPr>
                <a:defRPr/>
              </a:pPr>
              <a:t>‹#›</a:t>
            </a:fld>
            <a:endParaRPr lang="en-US"/>
          </a:p>
        </p:txBody>
      </p:sp>
    </p:spTree>
    <p:extLst>
      <p:ext uri="{BB962C8B-B14F-4D97-AF65-F5344CB8AC3E}">
        <p14:creationId xmlns:p14="http://schemas.microsoft.com/office/powerpoint/2010/main" val="135906118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1C6E2A-E8B4-4102-9CED-987B27A94298}"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610BAF3-D306-4B35-923C-26E4F8A5DF0F}" type="slidenum">
              <a:rPr lang="en-US"/>
              <a:pPr>
                <a:defRPr/>
              </a:pPr>
              <a:t>‹#›</a:t>
            </a:fld>
            <a:endParaRPr lang="en-US"/>
          </a:p>
        </p:txBody>
      </p:sp>
    </p:spTree>
    <p:extLst>
      <p:ext uri="{BB962C8B-B14F-4D97-AF65-F5344CB8AC3E}">
        <p14:creationId xmlns:p14="http://schemas.microsoft.com/office/powerpoint/2010/main" val="245926108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F8430C-EF3E-471B-A3F0-0A424AA8F9A6}"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33B858-FD5F-4964-9314-F8C962D991BF}" type="slidenum">
              <a:rPr lang="en-US"/>
              <a:pPr>
                <a:defRPr/>
              </a:pPr>
              <a:t>‹#›</a:t>
            </a:fld>
            <a:endParaRPr lang="en-US"/>
          </a:p>
        </p:txBody>
      </p:sp>
    </p:spTree>
    <p:extLst>
      <p:ext uri="{BB962C8B-B14F-4D97-AF65-F5344CB8AC3E}">
        <p14:creationId xmlns:p14="http://schemas.microsoft.com/office/powerpoint/2010/main" val="41961726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D24CA1-28CA-4DFF-9542-BE50CE858F16}"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1384E7-DDC1-4739-854C-7CE11E9FC196}" type="slidenum">
              <a:rPr lang="en-US"/>
              <a:pPr>
                <a:defRPr/>
              </a:pPr>
              <a:t>‹#›</a:t>
            </a:fld>
            <a:endParaRPr lang="en-US"/>
          </a:p>
        </p:txBody>
      </p:sp>
    </p:spTree>
    <p:extLst>
      <p:ext uri="{BB962C8B-B14F-4D97-AF65-F5344CB8AC3E}">
        <p14:creationId xmlns:p14="http://schemas.microsoft.com/office/powerpoint/2010/main" val="4105058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D09245-2789-4DA3-ADCC-37DC3EABF6CE}"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E4CF69-99D5-4C38-A6AA-79C988C72991}" type="slidenum">
              <a:rPr lang="en-US"/>
              <a:pPr>
                <a:defRPr/>
              </a:pPr>
              <a:t>‹#›</a:t>
            </a:fld>
            <a:endParaRPr lang="en-US"/>
          </a:p>
        </p:txBody>
      </p:sp>
    </p:spTree>
    <p:extLst>
      <p:ext uri="{BB962C8B-B14F-4D97-AF65-F5344CB8AC3E}">
        <p14:creationId xmlns:p14="http://schemas.microsoft.com/office/powerpoint/2010/main" val="293646196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502A6C-AA8A-49D8-9645-E0D41AB11E52}"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7A45D4D-9B11-40BA-B11A-D26D85FCFF11}" type="slidenum">
              <a:rPr lang="en-US"/>
              <a:pPr>
                <a:defRPr/>
              </a:pPr>
              <a:t>‹#›</a:t>
            </a:fld>
            <a:endParaRPr lang="en-US"/>
          </a:p>
        </p:txBody>
      </p:sp>
    </p:spTree>
    <p:extLst>
      <p:ext uri="{BB962C8B-B14F-4D97-AF65-F5344CB8AC3E}">
        <p14:creationId xmlns:p14="http://schemas.microsoft.com/office/powerpoint/2010/main" val="279584080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B1B866-3F37-42F2-8AA8-75DA2CB6D2AD}"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FD4FF1-148B-46DE-ADEB-F7DFEFC3A790}" type="slidenum">
              <a:rPr lang="en-US"/>
              <a:pPr>
                <a:defRPr/>
              </a:pPr>
              <a:t>‹#›</a:t>
            </a:fld>
            <a:endParaRPr lang="en-US"/>
          </a:p>
        </p:txBody>
      </p:sp>
    </p:spTree>
    <p:extLst>
      <p:ext uri="{BB962C8B-B14F-4D97-AF65-F5344CB8AC3E}">
        <p14:creationId xmlns:p14="http://schemas.microsoft.com/office/powerpoint/2010/main" val="11275113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A23A76-5E1A-4F1E-942C-36DEE704A49A}"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DDFC49E-01BA-4ABD-B84B-5805E0B8C87A}" type="slidenum">
              <a:rPr lang="en-US"/>
              <a:pPr>
                <a:defRPr/>
              </a:pPr>
              <a:t>‹#›</a:t>
            </a:fld>
            <a:endParaRPr lang="en-US"/>
          </a:p>
        </p:txBody>
      </p:sp>
    </p:spTree>
    <p:extLst>
      <p:ext uri="{BB962C8B-B14F-4D97-AF65-F5344CB8AC3E}">
        <p14:creationId xmlns:p14="http://schemas.microsoft.com/office/powerpoint/2010/main" val="2593419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3D54E19-2FCF-4833-8D85-9403BC5FF32C}"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58E97B-7493-4285-98AD-BBA60152E1F5}" type="slidenum">
              <a:rPr lang="en-US"/>
              <a:pPr>
                <a:defRPr/>
              </a:pPr>
              <a:t>‹#›</a:t>
            </a:fld>
            <a:endParaRPr lang="en-US"/>
          </a:p>
        </p:txBody>
      </p:sp>
    </p:spTree>
    <p:extLst>
      <p:ext uri="{BB962C8B-B14F-4D97-AF65-F5344CB8AC3E}">
        <p14:creationId xmlns:p14="http://schemas.microsoft.com/office/powerpoint/2010/main" val="183314058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134F30-6E6D-4DFD-A761-02DC081EC3F1}" type="datetimeFigureOut">
              <a:rPr lang="en-US"/>
              <a:pPr>
                <a:defRPr/>
              </a:pPr>
              <a:t>5/21/2016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B13E0A-7A4B-4411-97E2-A726D3EDCE52}" type="slidenum">
              <a:rPr lang="en-US"/>
              <a:pPr>
                <a:defRPr/>
              </a:pPr>
              <a:t>‹#›</a:t>
            </a:fld>
            <a:endParaRPr lang="en-US"/>
          </a:p>
        </p:txBody>
      </p:sp>
    </p:spTree>
    <p:extLst>
      <p:ext uri="{BB962C8B-B14F-4D97-AF65-F5344CB8AC3E}">
        <p14:creationId xmlns:p14="http://schemas.microsoft.com/office/powerpoint/2010/main" val="3990796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2D14F3-4C08-4179-A33F-3DDD7E1DE7D8}" type="datetimeFigureOut">
              <a:rPr lang="en-US"/>
              <a:pPr>
                <a:defRPr/>
              </a:pPr>
              <a:t>5/21/2016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5BC9491-B72C-40AA-AA14-4AED6E96B336}" type="slidenum">
              <a:rPr lang="en-US"/>
              <a:pPr>
                <a:defRPr/>
              </a:pPr>
              <a:t>‹#›</a:t>
            </a:fld>
            <a:endParaRPr lang="en-US"/>
          </a:p>
        </p:txBody>
      </p:sp>
    </p:spTree>
    <p:extLst>
      <p:ext uri="{BB962C8B-B14F-4D97-AF65-F5344CB8AC3E}">
        <p14:creationId xmlns:p14="http://schemas.microsoft.com/office/powerpoint/2010/main" val="240859941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7333AAA-7271-4DA4-844B-F9F7AA3F3C70}" type="datetimeFigureOut">
              <a:rPr lang="en-US"/>
              <a:pPr>
                <a:defRPr/>
              </a:pPr>
              <a:t>5/21/2016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110DCC-B864-4575-8487-A180CEED6BC0}" type="slidenum">
              <a:rPr lang="en-US"/>
              <a:pPr>
                <a:defRPr/>
              </a:pPr>
              <a:t>‹#›</a:t>
            </a:fld>
            <a:endParaRPr lang="en-US"/>
          </a:p>
        </p:txBody>
      </p:sp>
    </p:spTree>
    <p:extLst>
      <p:ext uri="{BB962C8B-B14F-4D97-AF65-F5344CB8AC3E}">
        <p14:creationId xmlns:p14="http://schemas.microsoft.com/office/powerpoint/2010/main" val="242321843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1C6E2A-E8B4-4102-9CED-987B27A94298}"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610BAF3-D306-4B35-923C-26E4F8A5DF0F}" type="slidenum">
              <a:rPr lang="en-US"/>
              <a:pPr>
                <a:defRPr/>
              </a:pPr>
              <a:t>‹#›</a:t>
            </a:fld>
            <a:endParaRPr lang="en-US"/>
          </a:p>
        </p:txBody>
      </p:sp>
    </p:spTree>
    <p:extLst>
      <p:ext uri="{BB962C8B-B14F-4D97-AF65-F5344CB8AC3E}">
        <p14:creationId xmlns:p14="http://schemas.microsoft.com/office/powerpoint/2010/main" val="375026761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F8430C-EF3E-471B-A3F0-0A424AA8F9A6}"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33B858-FD5F-4964-9314-F8C962D991BF}" type="slidenum">
              <a:rPr lang="en-US"/>
              <a:pPr>
                <a:defRPr/>
              </a:pPr>
              <a:t>‹#›</a:t>
            </a:fld>
            <a:endParaRPr lang="en-US"/>
          </a:p>
        </p:txBody>
      </p:sp>
    </p:spTree>
    <p:extLst>
      <p:ext uri="{BB962C8B-B14F-4D97-AF65-F5344CB8AC3E}">
        <p14:creationId xmlns:p14="http://schemas.microsoft.com/office/powerpoint/2010/main" val="20990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D24CA1-28CA-4DFF-9542-BE50CE858F16}"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1384E7-DDC1-4739-854C-7CE11E9FC196}" type="slidenum">
              <a:rPr lang="en-US"/>
              <a:pPr>
                <a:defRPr/>
              </a:pPr>
              <a:t>‹#›</a:t>
            </a:fld>
            <a:endParaRPr lang="en-US"/>
          </a:p>
        </p:txBody>
      </p:sp>
    </p:spTree>
    <p:extLst>
      <p:ext uri="{BB962C8B-B14F-4D97-AF65-F5344CB8AC3E}">
        <p14:creationId xmlns:p14="http://schemas.microsoft.com/office/powerpoint/2010/main" val="16739500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D09245-2789-4DA3-ADCC-37DC3EABF6CE}"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E4CF69-99D5-4C38-A6AA-79C988C72991}" type="slidenum">
              <a:rPr lang="en-US"/>
              <a:pPr>
                <a:defRPr/>
              </a:pPr>
              <a:t>‹#›</a:t>
            </a:fld>
            <a:endParaRPr lang="en-US"/>
          </a:p>
        </p:txBody>
      </p:sp>
    </p:spTree>
    <p:extLst>
      <p:ext uri="{BB962C8B-B14F-4D97-AF65-F5344CB8AC3E}">
        <p14:creationId xmlns:p14="http://schemas.microsoft.com/office/powerpoint/2010/main" val="130958047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277702304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4116352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400853183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1414703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333403591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339049903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399289539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74645599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41813395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332465841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9470728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57355415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7029932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247927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28089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98110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0077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47602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7618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46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57015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5764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26677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987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183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92999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15917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55630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427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781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92035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56138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3412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876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07328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10680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60387819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95545603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94162053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53050165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1589363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32320646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82113725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078850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447773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006414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16997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074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98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2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26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1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69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58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24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80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61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33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5/20/2016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5/20/2016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5/20/2016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5/20/2016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5/20/2016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30307190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647952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4229872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147660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74161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4579704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530736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994380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300809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015603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037643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40914500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12565913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3637516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47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869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278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344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108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5652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44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2413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482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795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71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4128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182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6883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8657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0867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96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5863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564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5127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6" Type="http://schemas.openxmlformats.org/officeDocument/2006/relationships/theme" Target="../theme/theme14.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16.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theme" Target="../theme/theme18.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theme" Target="../theme/theme20.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theme" Target="../theme/theme22.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theme" Target="../theme/theme2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heme" Target="../theme/theme26.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8.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9.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1.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2.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3.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theme" Target="../theme/theme34.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5.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6.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7.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2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5.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8.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5/20/2016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441054"/>
      </p:ext>
    </p:extLst>
  </p:cSld>
  <p:clrMap bg1="lt1" tx1="dk1" bg2="lt2" tx2="dk2" accent1="accent1" accent2="accent2" accent3="accent3" accent4="accent4" accent5="accent5" accent6="accent6" hlink="hlink" folHlink="folHlink"/>
  <p:sldLayoutIdLst>
    <p:sldLayoutId id="2147502472" r:id="rId1"/>
    <p:sldLayoutId id="2147502473" r:id="rId2"/>
    <p:sldLayoutId id="2147502474" r:id="rId3"/>
    <p:sldLayoutId id="2147502475" r:id="rId4"/>
    <p:sldLayoutId id="2147502476" r:id="rId5"/>
    <p:sldLayoutId id="2147502477" r:id="rId6"/>
    <p:sldLayoutId id="2147502478" r:id="rId7"/>
    <p:sldLayoutId id="2147502479" r:id="rId8"/>
    <p:sldLayoutId id="2147502480" r:id="rId9"/>
    <p:sldLayoutId id="2147502481" r:id="rId10"/>
    <p:sldLayoutId id="21475024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5/20/2016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2438031"/>
      </p:ext>
    </p:extLst>
  </p:cSld>
  <p:clrMap bg1="lt1" tx1="dk1" bg2="lt2" tx2="dk2" accent1="accent1" accent2="accent2" accent3="accent3" accent4="accent4" accent5="accent5" accent6="accent6" hlink="hlink" folHlink="folHlink"/>
  <p:sldLayoutIdLst>
    <p:sldLayoutId id="2147502484" r:id="rId1"/>
    <p:sldLayoutId id="2147502485" r:id="rId2"/>
    <p:sldLayoutId id="2147502486" r:id="rId3"/>
    <p:sldLayoutId id="2147502487" r:id="rId4"/>
    <p:sldLayoutId id="2147502488" r:id="rId5"/>
    <p:sldLayoutId id="2147502489" r:id="rId6"/>
    <p:sldLayoutId id="2147502490" r:id="rId7"/>
    <p:sldLayoutId id="2147502491" r:id="rId8"/>
    <p:sldLayoutId id="2147502492" r:id="rId9"/>
    <p:sldLayoutId id="2147502493" r:id="rId10"/>
    <p:sldLayoutId id="21475024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5/20/2016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480204979"/>
      </p:ext>
    </p:extLst>
  </p:cSld>
  <p:clrMap bg1="lt1" tx1="dk1" bg2="lt2" tx2="dk2" accent1="accent1" accent2="accent2" accent3="accent3" accent4="accent4" accent5="accent5" accent6="accent6" hlink="hlink" folHlink="folHlink"/>
  <p:sldLayoutIdLst>
    <p:sldLayoutId id="2147502496" r:id="rId1"/>
    <p:sldLayoutId id="2147502497" r:id="rId2"/>
    <p:sldLayoutId id="2147502498" r:id="rId3"/>
    <p:sldLayoutId id="2147502499" r:id="rId4"/>
    <p:sldLayoutId id="2147502500" r:id="rId5"/>
    <p:sldLayoutId id="2147502501" r:id="rId6"/>
    <p:sldLayoutId id="2147502502" r:id="rId7"/>
    <p:sldLayoutId id="2147502503" r:id="rId8"/>
    <p:sldLayoutId id="2147502504" r:id="rId9"/>
    <p:sldLayoutId id="2147502505" r:id="rId10"/>
    <p:sldLayoutId id="21475025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cs typeface="+mn-cs"/>
              </a:rPr>
              <a:pPr eaLnBrk="1" fontAlgn="auto" hangingPunct="1">
                <a:spcBef>
                  <a:spcPts val="0"/>
                </a:spcBef>
                <a:spcAft>
                  <a:spcPts val="0"/>
                </a:spcAft>
              </a:pPr>
              <a:t>5/20/2016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834077606"/>
      </p:ext>
    </p:extLst>
  </p:cSld>
  <p:clrMap bg1="lt1" tx1="dk1" bg2="lt2" tx2="dk2" accent1="accent1" accent2="accent2" accent3="accent3" accent4="accent4" accent5="accent5" accent6="accent6" hlink="hlink" folHlink="folHlink"/>
  <p:sldLayoutIdLst>
    <p:sldLayoutId id="2147502523" r:id="rId1"/>
    <p:sldLayoutId id="2147502524" r:id="rId2"/>
    <p:sldLayoutId id="2147502525" r:id="rId3"/>
    <p:sldLayoutId id="2147502526" r:id="rId4"/>
    <p:sldLayoutId id="2147502527" r:id="rId5"/>
    <p:sldLayoutId id="2147502528" r:id="rId6"/>
    <p:sldLayoutId id="2147502529" r:id="rId7"/>
    <p:sldLayoutId id="2147502530" r:id="rId8"/>
    <p:sldLayoutId id="2147502531" r:id="rId9"/>
    <p:sldLayoutId id="2147502532" r:id="rId10"/>
    <p:sldLayoutId id="214750253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a:defRPr/>
            </a:pPr>
            <a:fld id="{CD8768D4-D72B-4BCB-939F-388AF5EDCD2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420261293"/>
      </p:ext>
    </p:extLst>
  </p:cSld>
  <p:clrMap bg1="lt1" tx1="dk1" bg2="lt2" tx2="dk2" accent1="accent1" accent2="accent2" accent3="accent3" accent4="accent4" accent5="accent5" accent6="accent6" hlink="hlink" folHlink="folHlink"/>
  <p:sldLayoutIdLst>
    <p:sldLayoutId id="2147502535" r:id="rId1"/>
    <p:sldLayoutId id="2147502536" r:id="rId2"/>
    <p:sldLayoutId id="2147502537" r:id="rId3"/>
    <p:sldLayoutId id="2147502538" r:id="rId4"/>
    <p:sldLayoutId id="2147502539" r:id="rId5"/>
    <p:sldLayoutId id="2147502540" r:id="rId6"/>
    <p:sldLayoutId id="2147502541" r:id="rId7"/>
    <p:sldLayoutId id="2147502542" r:id="rId8"/>
    <p:sldLayoutId id="2147502543" r:id="rId9"/>
    <p:sldLayoutId id="2147502544" r:id="rId10"/>
    <p:sldLayoutId id="2147502545" r:id="rId11"/>
    <p:sldLayoutId id="2147502546" r:id="rId12"/>
    <p:sldLayoutId id="2147502547" r:id="rId13"/>
    <p:sldLayoutId id="2147502548" r:id="rId14"/>
    <p:sldLayoutId id="214750254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b="0">
                <a:solidFill>
                  <a:prstClr val="black">
                    <a:tint val="75000"/>
                  </a:prstClr>
                </a:solidFill>
                <a:latin typeface="Calibri"/>
              </a:defRPr>
            </a:lvl1pPr>
          </a:lstStyle>
          <a:p>
            <a:pPr>
              <a:defRPr/>
            </a:pPr>
            <a:fld id="{A75001DB-047F-42B0-A1D7-F789F3EBE348}"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a:defRPr/>
            </a:pPr>
            <a:fld id="{8CB0A6F0-D0CA-476D-A428-4E1905BDD0AD}"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102219502"/>
      </p:ext>
    </p:extLst>
  </p:cSld>
  <p:clrMap bg1="lt1" tx1="dk1" bg2="lt2" tx2="dk2" accent1="accent1" accent2="accent2" accent3="accent3" accent4="accent4" accent5="accent5" accent6="accent6" hlink="hlink" folHlink="folHlink"/>
  <p:sldLayoutIdLst>
    <p:sldLayoutId id="2147502551" r:id="rId1"/>
    <p:sldLayoutId id="2147502552" r:id="rId2"/>
    <p:sldLayoutId id="2147502553" r:id="rId3"/>
    <p:sldLayoutId id="2147502554" r:id="rId4"/>
    <p:sldLayoutId id="2147502555" r:id="rId5"/>
    <p:sldLayoutId id="2147502556" r:id="rId6"/>
    <p:sldLayoutId id="2147502557" r:id="rId7"/>
    <p:sldLayoutId id="2147502558" r:id="rId8"/>
    <p:sldLayoutId id="2147502559" r:id="rId9"/>
    <p:sldLayoutId id="2147502560" r:id="rId10"/>
    <p:sldLayoutId id="214750256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057961"/>
      </p:ext>
    </p:extLst>
  </p:cSld>
  <p:clrMap bg1="lt1" tx1="dk1" bg2="lt2" tx2="dk2" accent1="accent1" accent2="accent2" accent3="accent3" accent4="accent4" accent5="accent5" accent6="accent6" hlink="hlink" folHlink="folHlink"/>
  <p:sldLayoutIdLst>
    <p:sldLayoutId id="2147502563" r:id="rId1"/>
    <p:sldLayoutId id="2147502564" r:id="rId2"/>
    <p:sldLayoutId id="2147502565" r:id="rId3"/>
    <p:sldLayoutId id="2147502566" r:id="rId4"/>
    <p:sldLayoutId id="2147502567" r:id="rId5"/>
    <p:sldLayoutId id="2147502568" r:id="rId6"/>
    <p:sldLayoutId id="2147502569" r:id="rId7"/>
    <p:sldLayoutId id="2147502570" r:id="rId8"/>
    <p:sldLayoutId id="2147502571" r:id="rId9"/>
    <p:sldLayoutId id="2147502572" r:id="rId10"/>
    <p:sldLayoutId id="2147502573" r:id="rId11"/>
    <p:sldLayoutId id="2147502574" r:id="rId12"/>
    <p:sldLayoutId id="2147502575" r:id="rId13"/>
    <p:sldLayoutId id="214750257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6A61CA49-B2AF-4ED9-85EC-8A57D1FB872C}" type="datetimeFigureOut">
              <a:rPr lang="en-US"/>
              <a:pPr>
                <a:defRPr/>
              </a:pPr>
              <a:t>5/20/2016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2396913647"/>
      </p:ext>
    </p:extLst>
  </p:cSld>
  <p:clrMap bg1="lt1" tx1="dk1" bg2="lt2" tx2="dk2" accent1="accent1" accent2="accent2" accent3="accent3" accent4="accent4" accent5="accent5" accent6="accent6" hlink="hlink" folHlink="folHlink"/>
  <p:sldLayoutIdLst>
    <p:sldLayoutId id="2147502578" r:id="rId1"/>
    <p:sldLayoutId id="2147502579" r:id="rId2"/>
    <p:sldLayoutId id="2147502580" r:id="rId3"/>
    <p:sldLayoutId id="2147502581" r:id="rId4"/>
    <p:sldLayoutId id="2147502582" r:id="rId5"/>
    <p:sldLayoutId id="2147502583" r:id="rId6"/>
    <p:sldLayoutId id="2147502584" r:id="rId7"/>
    <p:sldLayoutId id="2147502585" r:id="rId8"/>
    <p:sldLayoutId id="2147502586" r:id="rId9"/>
    <p:sldLayoutId id="2147502587" r:id="rId10"/>
    <p:sldLayoutId id="21475025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3537252512"/>
      </p:ext>
    </p:extLst>
  </p:cSld>
  <p:clrMap bg1="lt1" tx1="dk1" bg2="lt2" tx2="dk2" accent1="accent1" accent2="accent2" accent3="accent3" accent4="accent4" accent5="accent5" accent6="accent6" hlink="hlink" folHlink="folHlink"/>
  <p:sldLayoutIdLst>
    <p:sldLayoutId id="2147502602" r:id="rId1"/>
    <p:sldLayoutId id="2147502603" r:id="rId2"/>
    <p:sldLayoutId id="2147502604" r:id="rId3"/>
    <p:sldLayoutId id="2147502605" r:id="rId4"/>
    <p:sldLayoutId id="2147502606" r:id="rId5"/>
    <p:sldLayoutId id="2147502607" r:id="rId6"/>
    <p:sldLayoutId id="2147502608" r:id="rId7"/>
    <p:sldLayoutId id="2147502609" r:id="rId8"/>
    <p:sldLayoutId id="2147502610" r:id="rId9"/>
    <p:sldLayoutId id="2147502611" r:id="rId10"/>
    <p:sldLayoutId id="2147502612" r:id="rId11"/>
    <p:sldLayoutId id="2147502613" r:id="rId12"/>
    <p:sldLayoutId id="2147502614" r:id="rId13"/>
    <p:sldLayoutId id="214750261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32925425"/>
      </p:ext>
    </p:extLst>
  </p:cSld>
  <p:clrMap bg1="lt1" tx1="dk1" bg2="lt2" tx2="dk2" accent1="accent1" accent2="accent2" accent3="accent3" accent4="accent4" accent5="accent5" accent6="accent6" hlink="hlink" folHlink="folHlink"/>
  <p:sldLayoutIdLst>
    <p:sldLayoutId id="2147502617" r:id="rId1"/>
    <p:sldLayoutId id="2147502618" r:id="rId2"/>
    <p:sldLayoutId id="2147502619" r:id="rId3"/>
    <p:sldLayoutId id="2147502620" r:id="rId4"/>
    <p:sldLayoutId id="2147502621" r:id="rId5"/>
    <p:sldLayoutId id="2147502622" r:id="rId6"/>
    <p:sldLayoutId id="2147502623" r:id="rId7"/>
    <p:sldLayoutId id="2147502624" r:id="rId8"/>
    <p:sldLayoutId id="2147502625" r:id="rId9"/>
    <p:sldLayoutId id="2147502626" r:id="rId10"/>
    <p:sldLayoutId id="21475026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5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5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50">
                <a:solidFill>
                  <a:srgbClr val="000000"/>
                </a:solidFill>
                <a:ea typeface="+mn-ea"/>
                <a:cs typeface="Arial" panose="020B0604020202020204" pitchFamily="34" charset="0"/>
              </a:defRPr>
            </a:lvl1pPr>
          </a:lstStyle>
          <a:p>
            <a:pPr>
              <a:defRPr/>
            </a:pPr>
            <a:fld id="{975C32EB-748D-4696-A629-4EF57163663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71777215"/>
      </p:ext>
    </p:extLst>
  </p:cSld>
  <p:clrMap bg1="lt1" tx1="dk1" bg2="lt2" tx2="dk2" accent1="accent1" accent2="accent2" accent3="accent3" accent4="accent4" accent5="accent5" accent6="accent6" hlink="hlink" folHlink="folHlink"/>
  <p:sldLayoutIdLst>
    <p:sldLayoutId id="2147502629" r:id="rId1"/>
    <p:sldLayoutId id="2147502630" r:id="rId2"/>
    <p:sldLayoutId id="2147502631" r:id="rId3"/>
    <p:sldLayoutId id="2147502632" r:id="rId4"/>
    <p:sldLayoutId id="2147502633" r:id="rId5"/>
    <p:sldLayoutId id="2147502634" r:id="rId6"/>
    <p:sldLayoutId id="2147502635" r:id="rId7"/>
    <p:sldLayoutId id="2147502636" r:id="rId8"/>
    <p:sldLayoutId id="2147502637" r:id="rId9"/>
    <p:sldLayoutId id="2147502638" r:id="rId10"/>
    <p:sldLayoutId id="2147502639" r:id="rId11"/>
    <p:sldLayoutId id="2147502640" r:id="rId12"/>
    <p:sldLayoutId id="2147502641" r:id="rId13"/>
    <p:sldLayoutId id="2147502642"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83" algn="ctr" rtl="0" fontAlgn="base">
        <a:spcBef>
          <a:spcPct val="0"/>
        </a:spcBef>
        <a:spcAft>
          <a:spcPct val="0"/>
        </a:spcAft>
        <a:defRPr sz="3300">
          <a:solidFill>
            <a:schemeClr val="tx2"/>
          </a:solidFill>
          <a:latin typeface="Arial" charset="0"/>
        </a:defRPr>
      </a:lvl6pPr>
      <a:lvl7pPr marL="685765" algn="ctr" rtl="0" fontAlgn="base">
        <a:spcBef>
          <a:spcPct val="0"/>
        </a:spcBef>
        <a:spcAft>
          <a:spcPct val="0"/>
        </a:spcAft>
        <a:defRPr sz="3300">
          <a:solidFill>
            <a:schemeClr val="tx2"/>
          </a:solidFill>
          <a:latin typeface="Arial" charset="0"/>
        </a:defRPr>
      </a:lvl7pPr>
      <a:lvl8pPr marL="1028648" algn="ctr" rtl="0" fontAlgn="base">
        <a:spcBef>
          <a:spcPct val="0"/>
        </a:spcBef>
        <a:spcAft>
          <a:spcPct val="0"/>
        </a:spcAft>
        <a:defRPr sz="3300">
          <a:solidFill>
            <a:schemeClr val="tx2"/>
          </a:solidFill>
          <a:latin typeface="Arial" charset="0"/>
        </a:defRPr>
      </a:lvl8pPr>
      <a:lvl9pPr marL="1371530" algn="ctr" rtl="0" fontAlgn="base">
        <a:spcBef>
          <a:spcPct val="0"/>
        </a:spcBef>
        <a:spcAft>
          <a:spcPct val="0"/>
        </a:spcAft>
        <a:defRPr sz="3300">
          <a:solidFill>
            <a:schemeClr val="tx2"/>
          </a:solidFill>
          <a:latin typeface="Arial" charset="0"/>
        </a:defRPr>
      </a:lvl9pPr>
    </p:titleStyle>
    <p:bodyStyle>
      <a:lvl1pPr marL="255985" indent="-255985" algn="l" rtl="0" eaLnBrk="0" fontAlgn="base" hangingPunct="0">
        <a:spcBef>
          <a:spcPct val="20000"/>
        </a:spcBef>
        <a:spcAft>
          <a:spcPct val="0"/>
        </a:spcAft>
        <a:buChar char="•"/>
        <a:defRPr sz="2400">
          <a:solidFill>
            <a:schemeClr val="tx1"/>
          </a:solidFill>
          <a:latin typeface="+mn-lt"/>
          <a:ea typeface="+mn-ea"/>
          <a:cs typeface="+mn-cs"/>
        </a:defRPr>
      </a:lvl1pPr>
      <a:lvl2pPr marL="556022" indent="-213122" algn="l" rtl="0" eaLnBrk="0" fontAlgn="base" hangingPunct="0">
        <a:spcBef>
          <a:spcPct val="20000"/>
        </a:spcBef>
        <a:spcAft>
          <a:spcPct val="0"/>
        </a:spcAft>
        <a:buChar char="–"/>
        <a:defRPr sz="2100">
          <a:solidFill>
            <a:schemeClr val="tx1"/>
          </a:solidFill>
          <a:latin typeface="+mn-lt"/>
        </a:defRPr>
      </a:lvl2pPr>
      <a:lvl3pPr marL="856060" indent="-170260" algn="l" rtl="0" eaLnBrk="0" fontAlgn="base" hangingPunct="0">
        <a:spcBef>
          <a:spcPct val="20000"/>
        </a:spcBef>
        <a:spcAft>
          <a:spcPct val="0"/>
        </a:spcAft>
        <a:buChar char="•"/>
        <a:defRPr sz="1800">
          <a:solidFill>
            <a:schemeClr val="tx1"/>
          </a:solidFill>
          <a:latin typeface="+mn-lt"/>
        </a:defRPr>
      </a:lvl3pPr>
      <a:lvl4pPr marL="1198960" indent="-170260" algn="l" rtl="0" eaLnBrk="0" fontAlgn="base" hangingPunct="0">
        <a:spcBef>
          <a:spcPct val="20000"/>
        </a:spcBef>
        <a:spcAft>
          <a:spcPct val="0"/>
        </a:spcAft>
        <a:buChar char="–"/>
        <a:defRPr sz="1500">
          <a:solidFill>
            <a:schemeClr val="tx1"/>
          </a:solidFill>
          <a:latin typeface="+mn-lt"/>
        </a:defRPr>
      </a:lvl4pPr>
      <a:lvl5pPr marL="1541860" indent="-170260" algn="l" rtl="0" eaLnBrk="0" fontAlgn="base" hangingPunct="0">
        <a:spcBef>
          <a:spcPct val="20000"/>
        </a:spcBef>
        <a:spcAft>
          <a:spcPct val="0"/>
        </a:spcAft>
        <a:buChar char="»"/>
        <a:defRPr sz="1500">
          <a:solidFill>
            <a:schemeClr val="tx1"/>
          </a:solidFill>
          <a:latin typeface="+mn-lt"/>
        </a:defRPr>
      </a:lvl5pPr>
      <a:lvl6pPr marL="1885853" indent="-171441" algn="l" rtl="0" fontAlgn="base">
        <a:spcBef>
          <a:spcPct val="20000"/>
        </a:spcBef>
        <a:spcAft>
          <a:spcPct val="0"/>
        </a:spcAft>
        <a:buChar char="»"/>
        <a:defRPr sz="1500">
          <a:solidFill>
            <a:schemeClr val="tx1"/>
          </a:solidFill>
          <a:latin typeface="+mn-lt"/>
        </a:defRPr>
      </a:lvl6pPr>
      <a:lvl7pPr marL="2228736" indent="-171441" algn="l" rtl="0" fontAlgn="base">
        <a:spcBef>
          <a:spcPct val="20000"/>
        </a:spcBef>
        <a:spcAft>
          <a:spcPct val="0"/>
        </a:spcAft>
        <a:buChar char="»"/>
        <a:defRPr sz="1500">
          <a:solidFill>
            <a:schemeClr val="tx1"/>
          </a:solidFill>
          <a:latin typeface="+mn-lt"/>
        </a:defRPr>
      </a:lvl7pPr>
      <a:lvl8pPr marL="2571619" indent="-171441" algn="l" rtl="0" fontAlgn="base">
        <a:spcBef>
          <a:spcPct val="20000"/>
        </a:spcBef>
        <a:spcAft>
          <a:spcPct val="0"/>
        </a:spcAft>
        <a:buChar char="»"/>
        <a:defRPr sz="1500">
          <a:solidFill>
            <a:schemeClr val="tx1"/>
          </a:solidFill>
          <a:latin typeface="+mn-lt"/>
        </a:defRPr>
      </a:lvl8pPr>
      <a:lvl9pPr marL="2914501" indent="-171441"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3"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8"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97682027"/>
      </p:ext>
    </p:extLst>
  </p:cSld>
  <p:clrMap bg1="lt1" tx1="dk1" bg2="lt2" tx2="dk2" accent1="accent1" accent2="accent2" accent3="accent3" accent4="accent4" accent5="accent5" accent6="accent6" hlink="hlink" folHlink="folHlink"/>
  <p:sldLayoutIdLst>
    <p:sldLayoutId id="2147502680" r:id="rId1"/>
    <p:sldLayoutId id="2147502681" r:id="rId2"/>
    <p:sldLayoutId id="2147502682" r:id="rId3"/>
    <p:sldLayoutId id="2147502683" r:id="rId4"/>
    <p:sldLayoutId id="2147502684" r:id="rId5"/>
    <p:sldLayoutId id="2147502685" r:id="rId6"/>
    <p:sldLayoutId id="2147502686" r:id="rId7"/>
    <p:sldLayoutId id="2147502687" r:id="rId8"/>
    <p:sldLayoutId id="2147502688" r:id="rId9"/>
    <p:sldLayoutId id="2147502689" r:id="rId10"/>
    <p:sldLayoutId id="21475026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21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E8AD6D5D-85F2-4F00-A666-DB05569245CF}"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663353530"/>
      </p:ext>
    </p:extLst>
  </p:cSld>
  <p:clrMap bg1="lt1" tx1="dk1" bg2="lt2" tx2="dk2" accent1="accent1" accent2="accent2" accent3="accent3" accent4="accent4" accent5="accent5" accent6="accent6" hlink="hlink" folHlink="folHlink"/>
  <p:sldLayoutIdLst>
    <p:sldLayoutId id="2147502692" r:id="rId1"/>
    <p:sldLayoutId id="2147502693" r:id="rId2"/>
    <p:sldLayoutId id="2147502694" r:id="rId3"/>
    <p:sldLayoutId id="2147502695" r:id="rId4"/>
    <p:sldLayoutId id="2147502696" r:id="rId5"/>
    <p:sldLayoutId id="2147502697" r:id="rId6"/>
    <p:sldLayoutId id="2147502698" r:id="rId7"/>
    <p:sldLayoutId id="2147502699" r:id="rId8"/>
    <p:sldLayoutId id="2147502700" r:id="rId9"/>
    <p:sldLayoutId id="2147502701" r:id="rId10"/>
    <p:sldLayoutId id="2147502702" r:id="rId11"/>
    <p:sldLayoutId id="2147502703" r:id="rId12"/>
    <p:sldLayoutId id="2147502704" r:id="rId13"/>
    <p:sldLayoutId id="2147502705"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150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150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a:solidFill>
                  <a:srgbClr val="000000"/>
                </a:solidFill>
                <a:latin typeface="Times New Roman" panose="02020603050405020304" pitchFamily="18" charset="0"/>
              </a:defRPr>
            </a:lvl1pPr>
          </a:lstStyle>
          <a:p>
            <a:pPr>
              <a:defRPr/>
            </a:pPr>
            <a:fld id="{5E7B6356-B9DC-4985-B064-79B471471397}"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981961251"/>
      </p:ext>
    </p:extLst>
  </p:cSld>
  <p:clrMap bg1="lt1" tx1="dk1" bg2="lt2" tx2="dk2" accent1="accent1" accent2="accent2" accent3="accent3" accent4="accent4" accent5="accent5" accent6="accent6" hlink="hlink" folHlink="folHlink"/>
  <p:sldLayoutIdLst>
    <p:sldLayoutId id="2147502722" r:id="rId1"/>
    <p:sldLayoutId id="2147502723" r:id="rId2"/>
    <p:sldLayoutId id="2147502724" r:id="rId3"/>
    <p:sldLayoutId id="2147502725" r:id="rId4"/>
    <p:sldLayoutId id="2147502726" r:id="rId5"/>
    <p:sldLayoutId id="2147502727" r:id="rId6"/>
    <p:sldLayoutId id="2147502728" r:id="rId7"/>
    <p:sldLayoutId id="2147502729" r:id="rId8"/>
    <p:sldLayoutId id="2147502730" r:id="rId9"/>
    <p:sldLayoutId id="2147502731" r:id="rId10"/>
    <p:sldLayoutId id="2147502732" r:id="rId11"/>
    <p:sldLayoutId id="2147502733" r:id="rId12"/>
    <p:sldLayoutId id="2147502734" r:id="rId13"/>
    <p:sldLayoutId id="2147502735" r:id="rId14"/>
  </p:sldLayoutIdLst>
  <p:timing>
    <p:tnLst>
      <p:par>
        <p:cTn id="1" dur="indefinite" restart="never" nodeType="tmRoot"/>
      </p:par>
    </p:tnLst>
  </p:timing>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87747426"/>
      </p:ext>
    </p:extLst>
  </p:cSld>
  <p:clrMap bg1="lt1" tx1="dk1" bg2="lt2" tx2="dk2" accent1="accent1" accent2="accent2" accent3="accent3" accent4="accent4" accent5="accent5" accent6="accent6" hlink="hlink" folHlink="folHlink"/>
  <p:sldLayoutIdLst>
    <p:sldLayoutId id="2147502737" r:id="rId1"/>
    <p:sldLayoutId id="2147502738" r:id="rId2"/>
    <p:sldLayoutId id="2147502739" r:id="rId3"/>
    <p:sldLayoutId id="2147502740" r:id="rId4"/>
    <p:sldLayoutId id="2147502741" r:id="rId5"/>
    <p:sldLayoutId id="2147502742" r:id="rId6"/>
    <p:sldLayoutId id="2147502743" r:id="rId7"/>
    <p:sldLayoutId id="2147502744" r:id="rId8"/>
    <p:sldLayoutId id="2147502745" r:id="rId9"/>
    <p:sldLayoutId id="2147502746" r:id="rId10"/>
    <p:sldLayoutId id="2147502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4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1A3B951F-4576-44B3-80C3-BD0B26A43DD1}" type="datetimeFigureOut">
              <a:rPr lang="en-US"/>
              <a:pPr>
                <a:defRPr/>
              </a:pPr>
              <a:t>5/21/2016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6E0EF6-A668-47C1-B658-32D4BED2B87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889056179"/>
      </p:ext>
    </p:extLst>
  </p:cSld>
  <p:clrMap bg1="lt1" tx1="dk1" bg2="lt2" tx2="dk2" accent1="accent1" accent2="accent2" accent3="accent3" accent4="accent4" accent5="accent5" accent6="accent6" hlink="hlink" folHlink="folHlink"/>
  <p:sldLayoutIdLst>
    <p:sldLayoutId id="2147502761" r:id="rId1"/>
    <p:sldLayoutId id="2147502762" r:id="rId2"/>
    <p:sldLayoutId id="2147502763" r:id="rId3"/>
    <p:sldLayoutId id="2147502764" r:id="rId4"/>
    <p:sldLayoutId id="2147502765" r:id="rId5"/>
    <p:sldLayoutId id="2147502766" r:id="rId6"/>
    <p:sldLayoutId id="2147502767" r:id="rId7"/>
    <p:sldLayoutId id="2147502768" r:id="rId8"/>
    <p:sldLayoutId id="2147502769" r:id="rId9"/>
    <p:sldLayoutId id="2147502770" r:id="rId10"/>
    <p:sldLayoutId id="21475027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6FFA6886-9211-42A3-829D-4602D87CCF2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914734"/>
      </p:ext>
    </p:extLst>
  </p:cSld>
  <p:clrMap bg1="lt1" tx1="dk1" bg2="lt2" tx2="dk2" accent1="accent1" accent2="accent2" accent3="accent3" accent4="accent4" accent5="accent5" accent6="accent6" hlink="hlink" folHlink="folHlink"/>
  <p:sldLayoutIdLst>
    <p:sldLayoutId id="2147502773" r:id="rId1"/>
    <p:sldLayoutId id="2147502774" r:id="rId2"/>
    <p:sldLayoutId id="2147502775" r:id="rId3"/>
    <p:sldLayoutId id="2147502776" r:id="rId4"/>
    <p:sldLayoutId id="2147502777" r:id="rId5"/>
    <p:sldLayoutId id="2147502778" r:id="rId6"/>
    <p:sldLayoutId id="2147502779" r:id="rId7"/>
    <p:sldLayoutId id="2147502780" r:id="rId8"/>
    <p:sldLayoutId id="2147502781" r:id="rId9"/>
    <p:sldLayoutId id="2147502782" r:id="rId10"/>
    <p:sldLayoutId id="2147502783" r:id="rId11"/>
    <p:sldLayoutId id="2147502784" r:id="rId12"/>
    <p:sldLayoutId id="2147502785" r:id="rId13"/>
    <p:sldLayoutId id="214750278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4FCFFA7-39EA-4E82-8CB6-A2A7009FEE6B}" type="datetimeFigureOut">
              <a:rPr lang="en-US">
                <a:cs typeface="Arial" panose="020B0604020202020204" pitchFamily="34" charset="0"/>
              </a:rPr>
              <a:pPr>
                <a:defRPr/>
              </a:pPr>
              <a:t>5/21/2016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96B057D-DD19-49ED-A0D6-44DC4183DA48}"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46122121"/>
      </p:ext>
    </p:extLst>
  </p:cSld>
  <p:clrMap bg1="lt1" tx1="dk1" bg2="lt2" tx2="dk2" accent1="accent1" accent2="accent2" accent3="accent3" accent4="accent4" accent5="accent5" accent6="accent6" hlink="hlink" folHlink="folHlink"/>
  <p:sldLayoutIdLst>
    <p:sldLayoutId id="2147502788" r:id="rId1"/>
    <p:sldLayoutId id="2147502789" r:id="rId2"/>
    <p:sldLayoutId id="2147502790" r:id="rId3"/>
    <p:sldLayoutId id="2147502791" r:id="rId4"/>
    <p:sldLayoutId id="2147502792" r:id="rId5"/>
    <p:sldLayoutId id="2147502793" r:id="rId6"/>
    <p:sldLayoutId id="2147502794" r:id="rId7"/>
    <p:sldLayoutId id="2147502795" r:id="rId8"/>
    <p:sldLayoutId id="2147502796" r:id="rId9"/>
    <p:sldLayoutId id="2147502797" r:id="rId10"/>
    <p:sldLayoutId id="21475027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F3128078-A338-46F4-A13D-50799C95B9B1}" type="datetimeFigureOut">
              <a:rPr lang="en-US">
                <a:cs typeface="Arial" panose="020B0604020202020204" pitchFamily="34" charset="0"/>
              </a:rPr>
              <a:pPr>
                <a:defRPr/>
              </a:pPr>
              <a:t>5/21/2016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548E48F0-BD79-45DC-BE77-D9A7A14D5D41}"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500527020"/>
      </p:ext>
    </p:extLst>
  </p:cSld>
  <p:clrMap bg1="lt1" tx1="dk1" bg2="lt2" tx2="dk2" accent1="accent1" accent2="accent2" accent3="accent3" accent4="accent4" accent5="accent5" accent6="accent6" hlink="hlink" folHlink="folHlink"/>
  <p:sldLayoutIdLst>
    <p:sldLayoutId id="2147502800" r:id="rId1"/>
    <p:sldLayoutId id="2147502801" r:id="rId2"/>
    <p:sldLayoutId id="2147502802" r:id="rId3"/>
    <p:sldLayoutId id="2147502803" r:id="rId4"/>
    <p:sldLayoutId id="2147502804" r:id="rId5"/>
    <p:sldLayoutId id="2147502805" r:id="rId6"/>
    <p:sldLayoutId id="2147502806" r:id="rId7"/>
    <p:sldLayoutId id="2147502807" r:id="rId8"/>
    <p:sldLayoutId id="2147502808" r:id="rId9"/>
    <p:sldLayoutId id="2147502809" r:id="rId10"/>
    <p:sldLayoutId id="21475028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smtClean="0"/>
              <a:t>Click to edit Master title style</a:t>
            </a:r>
            <a:endParaRPr lang="en-US" altLang="en-US" smtClean="0"/>
          </a:p>
        </p:txBody>
      </p:sp>
      <p:sp>
        <p:nvSpPr>
          <p:cNvPr id="317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46A61ADE-92C8-4C43-9646-3FCC31C7B37B}" type="datetimeFigureOut">
              <a:rPr lang="en-US"/>
              <a:pPr>
                <a:defRPr/>
              </a:pPr>
              <a:t>5/21/2016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81D2049-A4BC-40EE-8273-3552AF738F8D}" type="slidenum">
              <a:rPr lang="en-US"/>
              <a:pPr>
                <a:defRPr/>
              </a:pPr>
              <a:t>‹#›</a:t>
            </a:fld>
            <a:endParaRPr lang="en-US"/>
          </a:p>
        </p:txBody>
      </p:sp>
    </p:spTree>
    <p:extLst>
      <p:ext uri="{BB962C8B-B14F-4D97-AF65-F5344CB8AC3E}">
        <p14:creationId xmlns:p14="http://schemas.microsoft.com/office/powerpoint/2010/main" val="1357338654"/>
      </p:ext>
    </p:extLst>
  </p:cSld>
  <p:clrMap bg1="lt1" tx1="dk1" bg2="lt2" tx2="dk2" accent1="accent1" accent2="accent2" accent3="accent3" accent4="accent4" accent5="accent5" accent6="accent6" hlink="hlink" folHlink="folHlink"/>
  <p:sldLayoutIdLst>
    <p:sldLayoutId id="2147502812" r:id="rId1"/>
    <p:sldLayoutId id="2147502813" r:id="rId2"/>
    <p:sldLayoutId id="2147502814" r:id="rId3"/>
    <p:sldLayoutId id="2147502815" r:id="rId4"/>
    <p:sldLayoutId id="2147502816" r:id="rId5"/>
    <p:sldLayoutId id="2147502817" r:id="rId6"/>
    <p:sldLayoutId id="2147502818" r:id="rId7"/>
    <p:sldLayoutId id="2147502819" r:id="rId8"/>
    <p:sldLayoutId id="2147502820" r:id="rId9"/>
    <p:sldLayoutId id="2147502821" r:id="rId10"/>
    <p:sldLayoutId id="214750282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5/20/2016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rPr>
              <a:pPr eaLnBrk="1" fontAlgn="auto" hangingPunct="1">
                <a:spcBef>
                  <a:spcPts val="0"/>
                </a:spcBef>
                <a:spcAft>
                  <a:spcPts val="0"/>
                </a:spcAft>
              </a:pPr>
              <a:t>5/21/2016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631866"/>
      </p:ext>
    </p:extLst>
  </p:cSld>
  <p:clrMap bg1="lt1" tx1="dk1" bg2="lt2" tx2="dk2" accent1="accent1" accent2="accent2" accent3="accent3" accent4="accent4" accent5="accent5" accent6="accent6" hlink="hlink" folHlink="folHlink"/>
  <p:sldLayoutIdLst>
    <p:sldLayoutId id="2147502824" r:id="rId1"/>
    <p:sldLayoutId id="2147502825" r:id="rId2"/>
    <p:sldLayoutId id="2147502826" r:id="rId3"/>
    <p:sldLayoutId id="2147502827" r:id="rId4"/>
    <p:sldLayoutId id="2147502828" r:id="rId5"/>
    <p:sldLayoutId id="2147502829" r:id="rId6"/>
    <p:sldLayoutId id="2147502830" r:id="rId7"/>
    <p:sldLayoutId id="2147502831" r:id="rId8"/>
    <p:sldLayoutId id="2147502832" r:id="rId9"/>
    <p:sldLayoutId id="2147502833" r:id="rId10"/>
    <p:sldLayoutId id="21475028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rPr>
              <a:pPr eaLnBrk="1" fontAlgn="auto" hangingPunct="1">
                <a:spcBef>
                  <a:spcPts val="0"/>
                </a:spcBef>
                <a:spcAft>
                  <a:spcPts val="0"/>
                </a:spcAft>
              </a:pPr>
              <a:t>5/21/2016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1532981"/>
      </p:ext>
    </p:extLst>
  </p:cSld>
  <p:clrMap bg1="lt1" tx1="dk1" bg2="lt2" tx2="dk2" accent1="accent1" accent2="accent2" accent3="accent3" accent4="accent4" accent5="accent5" accent6="accent6" hlink="hlink" folHlink="folHlink"/>
  <p:sldLayoutIdLst>
    <p:sldLayoutId id="2147502836" r:id="rId1"/>
    <p:sldLayoutId id="2147502837" r:id="rId2"/>
    <p:sldLayoutId id="2147502838" r:id="rId3"/>
    <p:sldLayoutId id="2147502839" r:id="rId4"/>
    <p:sldLayoutId id="2147502840" r:id="rId5"/>
    <p:sldLayoutId id="2147502841" r:id="rId6"/>
    <p:sldLayoutId id="2147502842" r:id="rId7"/>
    <p:sldLayoutId id="2147502843" r:id="rId8"/>
    <p:sldLayoutId id="2147502844" r:id="rId9"/>
    <p:sldLayoutId id="2147502845" r:id="rId10"/>
    <p:sldLayoutId id="21475028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E220F77-D00F-4E30-AD01-4C775B352780}" type="datetimeFigureOut">
              <a:rPr lang="en-US">
                <a:cs typeface="Arial" panose="020B0604020202020204" pitchFamily="34" charset="0"/>
              </a:rPr>
              <a:pPr>
                <a:defRPr/>
              </a:pPr>
              <a:t>5/21/2016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FEA26923-D197-4C80-801A-1C1DF008F38B}"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71480793"/>
      </p:ext>
    </p:extLst>
  </p:cSld>
  <p:clrMap bg1="lt1" tx1="dk1" bg2="lt2" tx2="dk2" accent1="accent1" accent2="accent2" accent3="accent3" accent4="accent4" accent5="accent5" accent6="accent6" hlink="hlink" folHlink="folHlink"/>
  <p:sldLayoutIdLst>
    <p:sldLayoutId id="2147502848" r:id="rId1"/>
    <p:sldLayoutId id="2147502849" r:id="rId2"/>
    <p:sldLayoutId id="2147502850" r:id="rId3"/>
    <p:sldLayoutId id="2147502851" r:id="rId4"/>
    <p:sldLayoutId id="2147502852" r:id="rId5"/>
    <p:sldLayoutId id="2147502853" r:id="rId6"/>
    <p:sldLayoutId id="2147502854" r:id="rId7"/>
    <p:sldLayoutId id="2147502855" r:id="rId8"/>
    <p:sldLayoutId id="2147502856" r:id="rId9"/>
    <p:sldLayoutId id="2147502857" r:id="rId10"/>
    <p:sldLayoutId id="21475028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E220F77-D00F-4E30-AD01-4C775B352780}" type="datetimeFigureOut">
              <a:rPr lang="en-US">
                <a:cs typeface="Arial" panose="020B0604020202020204" pitchFamily="34" charset="0"/>
              </a:rPr>
              <a:pPr>
                <a:defRPr/>
              </a:pPr>
              <a:t>5/21/2016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FEA26923-D197-4C80-801A-1C1DF008F38B}"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28580553"/>
      </p:ext>
    </p:extLst>
  </p:cSld>
  <p:clrMap bg1="lt1" tx1="dk1" bg2="lt2" tx2="dk2" accent1="accent1" accent2="accent2" accent3="accent3" accent4="accent4" accent5="accent5" accent6="accent6" hlink="hlink" folHlink="folHlink"/>
  <p:sldLayoutIdLst>
    <p:sldLayoutId id="2147502860" r:id="rId1"/>
    <p:sldLayoutId id="2147502861" r:id="rId2"/>
    <p:sldLayoutId id="2147502862" r:id="rId3"/>
    <p:sldLayoutId id="2147502863" r:id="rId4"/>
    <p:sldLayoutId id="2147502864" r:id="rId5"/>
    <p:sldLayoutId id="2147502865" r:id="rId6"/>
    <p:sldLayoutId id="2147502866" r:id="rId7"/>
    <p:sldLayoutId id="2147502867" r:id="rId8"/>
    <p:sldLayoutId id="2147502868" r:id="rId9"/>
    <p:sldLayoutId id="2147502869" r:id="rId10"/>
    <p:sldLayoutId id="21475028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2230745522"/>
      </p:ext>
    </p:extLst>
  </p:cSld>
  <p:clrMap bg1="lt1" tx1="dk1" bg2="lt2" tx2="dk2" accent1="accent1" accent2="accent2" accent3="accent3" accent4="accent4" accent5="accent5" accent6="accent6" hlink="hlink" folHlink="folHlink"/>
  <p:sldLayoutIdLst>
    <p:sldLayoutId id="2147502884" r:id="rId1"/>
    <p:sldLayoutId id="2147502885" r:id="rId2"/>
    <p:sldLayoutId id="2147502886" r:id="rId3"/>
    <p:sldLayoutId id="2147502887" r:id="rId4"/>
    <p:sldLayoutId id="2147502888" r:id="rId5"/>
    <p:sldLayoutId id="2147502889" r:id="rId6"/>
    <p:sldLayoutId id="2147502890" r:id="rId7"/>
    <p:sldLayoutId id="2147502891" r:id="rId8"/>
    <p:sldLayoutId id="2147502892" r:id="rId9"/>
    <p:sldLayoutId id="2147502893" r:id="rId10"/>
    <p:sldLayoutId id="2147502894" r:id="rId11"/>
    <p:sldLayoutId id="2147502895" r:id="rId12"/>
    <p:sldLayoutId id="2147502896" r:id="rId13"/>
    <p:sldLayoutId id="214750289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rPr>
              <a:pPr eaLnBrk="1" fontAlgn="auto" hangingPunct="1">
                <a:spcBef>
                  <a:spcPts val="0"/>
                </a:spcBef>
                <a:spcAft>
                  <a:spcPts val="0"/>
                </a:spcAft>
              </a:pPr>
              <a:t>5/21/2016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1858149"/>
      </p:ext>
    </p:extLst>
  </p:cSld>
  <p:clrMap bg1="lt1" tx1="dk1" bg2="lt2" tx2="dk2" accent1="accent1" accent2="accent2" accent3="accent3" accent4="accent4" accent5="accent5" accent6="accent6" hlink="hlink" folHlink="folHlink"/>
  <p:sldLayoutIdLst>
    <p:sldLayoutId id="2147502899" r:id="rId1"/>
    <p:sldLayoutId id="2147502900" r:id="rId2"/>
    <p:sldLayoutId id="2147502901" r:id="rId3"/>
    <p:sldLayoutId id="2147502902" r:id="rId4"/>
    <p:sldLayoutId id="2147502903" r:id="rId5"/>
    <p:sldLayoutId id="2147502904" r:id="rId6"/>
    <p:sldLayoutId id="2147502905" r:id="rId7"/>
    <p:sldLayoutId id="2147502906" r:id="rId8"/>
    <p:sldLayoutId id="2147502907" r:id="rId9"/>
    <p:sldLayoutId id="2147502908" r:id="rId10"/>
    <p:sldLayoutId id="214750290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cs typeface="+mn-cs"/>
              </a:rPr>
              <a:pPr eaLnBrk="1" fontAlgn="auto" hangingPunct="1">
                <a:spcBef>
                  <a:spcPts val="0"/>
                </a:spcBef>
                <a:spcAft>
                  <a:spcPts val="0"/>
                </a:spcAft>
              </a:pPr>
              <a:t>5/21/2016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51419315"/>
      </p:ext>
    </p:extLst>
  </p:cSld>
  <p:clrMap bg1="lt1" tx1="dk1" bg2="lt2" tx2="dk2" accent1="accent1" accent2="accent2" accent3="accent3" accent4="accent4" accent5="accent5" accent6="accent6" hlink="hlink" folHlink="folHlink"/>
  <p:sldLayoutIdLst>
    <p:sldLayoutId id="2147502911" r:id="rId1"/>
    <p:sldLayoutId id="2147502912" r:id="rId2"/>
    <p:sldLayoutId id="2147502913" r:id="rId3"/>
    <p:sldLayoutId id="2147502914" r:id="rId4"/>
    <p:sldLayoutId id="2147502915" r:id="rId5"/>
    <p:sldLayoutId id="2147502916" r:id="rId6"/>
    <p:sldLayoutId id="2147502917" r:id="rId7"/>
    <p:sldLayoutId id="2147502918" r:id="rId8"/>
    <p:sldLayoutId id="2147502919" r:id="rId9"/>
    <p:sldLayoutId id="2147502920" r:id="rId10"/>
    <p:sldLayoutId id="214750292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5/21/2016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808983390"/>
      </p:ext>
    </p:extLst>
  </p:cSld>
  <p:clrMap bg1="lt1" tx1="dk1" bg2="lt2" tx2="dk2" accent1="accent1" accent2="accent2" accent3="accent3" accent4="accent4" accent5="accent5" accent6="accent6" hlink="hlink" folHlink="folHlink"/>
  <p:sldLayoutIdLst>
    <p:sldLayoutId id="2147502923" r:id="rId1"/>
    <p:sldLayoutId id="2147502924" r:id="rId2"/>
    <p:sldLayoutId id="2147502925" r:id="rId3"/>
    <p:sldLayoutId id="2147502926" r:id="rId4"/>
    <p:sldLayoutId id="2147502927" r:id="rId5"/>
    <p:sldLayoutId id="2147502928" r:id="rId6"/>
    <p:sldLayoutId id="2147502929" r:id="rId7"/>
    <p:sldLayoutId id="2147502930" r:id="rId8"/>
    <p:sldLayoutId id="2147502931" r:id="rId9"/>
    <p:sldLayoutId id="2147502932" r:id="rId10"/>
    <p:sldLayoutId id="21475029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5/20/2016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7707841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5/20/2016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75C32EB-748D-4696-A629-4EF57163663A}"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60000982"/>
      </p:ext>
    </p:extLst>
  </p:cSld>
  <p:clrMap bg1="lt1" tx1="dk1" bg2="lt2" tx2="dk2" accent1="accent1" accent2="accent2" accent3="accent3" accent4="accent4" accent5="accent5" accent6="accent6" hlink="hlink" folHlink="folHlink"/>
  <p:sldLayoutIdLst>
    <p:sldLayoutId id="2147502430" r:id="rId1"/>
    <p:sldLayoutId id="2147502431" r:id="rId2"/>
    <p:sldLayoutId id="2147502432" r:id="rId3"/>
    <p:sldLayoutId id="2147502433" r:id="rId4"/>
    <p:sldLayoutId id="2147502434" r:id="rId5"/>
    <p:sldLayoutId id="2147502435" r:id="rId6"/>
    <p:sldLayoutId id="2147502436" r:id="rId7"/>
    <p:sldLayoutId id="2147502437" r:id="rId8"/>
    <p:sldLayoutId id="2147502438" r:id="rId9"/>
    <p:sldLayoutId id="2147502439" r:id="rId10"/>
    <p:sldLayoutId id="2147502440" r:id="rId11"/>
    <p:sldLayoutId id="2147502441" r:id="rId12"/>
    <p:sldLayoutId id="2147502442" r:id="rId13"/>
    <p:sldLayoutId id="21475024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5/20/2016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6666529"/>
      </p:ext>
    </p:extLst>
  </p:cSld>
  <p:clrMap bg1="lt1" tx1="dk1" bg2="lt2" tx2="dk2" accent1="accent1" accent2="accent2" accent3="accent3" accent4="accent4" accent5="accent5" accent6="accent6" hlink="hlink" folHlink="folHlink"/>
  <p:sldLayoutIdLst>
    <p:sldLayoutId id="2147502460" r:id="rId1"/>
    <p:sldLayoutId id="2147502461" r:id="rId2"/>
    <p:sldLayoutId id="2147502462" r:id="rId3"/>
    <p:sldLayoutId id="2147502463" r:id="rId4"/>
    <p:sldLayoutId id="2147502464" r:id="rId5"/>
    <p:sldLayoutId id="2147502465" r:id="rId6"/>
    <p:sldLayoutId id="2147502466" r:id="rId7"/>
    <p:sldLayoutId id="2147502467" r:id="rId8"/>
    <p:sldLayoutId id="2147502468" r:id="rId9"/>
    <p:sldLayoutId id="2147502469" r:id="rId10"/>
    <p:sldLayoutId id="21475024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cjbonk@Indiana.edu" TargetMode="Externa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50.xml"/></Relationships>
</file>

<file path=ppt/slides/_rels/slide10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png"/><Relationship Id="rId1" Type="http://schemas.openxmlformats.org/officeDocument/2006/relationships/slideLayout" Target="../slideLayouts/slideLayout250.xml"/></Relationships>
</file>

<file path=ppt/slides/_rels/slide10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50.xml"/></Relationships>
</file>

<file path=ppt/slides/_rels/slide10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50.xml"/></Relationships>
</file>

<file path=ppt/slides/_rels/slide10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50.xml"/><Relationship Id="rId4" Type="http://schemas.openxmlformats.org/officeDocument/2006/relationships/image" Target="../media/image213.png"/></Relationships>
</file>

<file path=ppt/slides/_rels/slide105.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250.xml"/></Relationships>
</file>

<file path=ppt/slides/_rels/slide10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50.xml"/></Relationships>
</file>

<file path=ppt/slides/_rels/slide107.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slideLayout" Target="../slideLayouts/slideLayout186.xml"/><Relationship Id="rId7" Type="http://schemas.openxmlformats.org/officeDocument/2006/relationships/hyperlink" Target="http://moocsbook.com/" TargetMode="External"/><Relationship Id="rId12" Type="http://schemas.openxmlformats.org/officeDocument/2006/relationships/image" Target="../media/image2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tec-variety.com/" TargetMode="External"/><Relationship Id="rId11" Type="http://schemas.openxmlformats.org/officeDocument/2006/relationships/image" Target="../media/image39.jpeg"/><Relationship Id="rId5" Type="http://schemas.openxmlformats.org/officeDocument/2006/relationships/audio" Target="../media/audio3.wav"/><Relationship Id="rId10" Type="http://schemas.openxmlformats.org/officeDocument/2006/relationships/image" Target="../media/image218.jpeg"/><Relationship Id="rId4" Type="http://schemas.openxmlformats.org/officeDocument/2006/relationships/audio" Target="../media/audio1.wav"/><Relationship Id="rId9" Type="http://schemas.openxmlformats.org/officeDocument/2006/relationships/image" Target="../media/image2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class-central.com/" TargetMode="External"/><Relationship Id="rId7" Type="http://schemas.openxmlformats.org/officeDocument/2006/relationships/image" Target="../media/image27.png"/><Relationship Id="rId2" Type="http://schemas.openxmlformats.org/officeDocument/2006/relationships/hyperlink" Target="https://www.mooc-list.com/" TargetMode="External"/><Relationship Id="rId1" Type="http://schemas.openxmlformats.org/officeDocument/2006/relationships/slideLayout" Target="../slideLayouts/slideLayout27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topica.asia/" TargetMode="External"/><Relationship Id="rId1" Type="http://schemas.openxmlformats.org/officeDocument/2006/relationships/slideLayout" Target="../slideLayouts/slideLayout225.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routledge-ny.com/books/details/9781138807419/" TargetMode="Externa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routledge-ny.com/books/details/9781138807419/" TargetMode="External"/><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0.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ursera.org/course/pythonlearn" TargetMode="External"/><Relationship Id="rId2" Type="http://schemas.openxmlformats.org/officeDocument/2006/relationships/hyperlink" Target="http://www.youtube.com/watch?v=JzNHvmSv8TI" TargetMode="External"/><Relationship Id="rId1" Type="http://schemas.openxmlformats.org/officeDocument/2006/relationships/slideLayout" Target="../slideLayouts/slideLayout91.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tiff"/><Relationship Id="rId1" Type="http://schemas.openxmlformats.org/officeDocument/2006/relationships/slideLayout" Target="../slideLayouts/slideLayout91.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91.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44.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8.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80.xml"/><Relationship Id="rId5" Type="http://schemas.openxmlformats.org/officeDocument/2006/relationships/image" Target="../media/image92.jpe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hyperlink" Target="https://www.insidehighered.com/views/2016/01/15/essay-wikipedias-fifteenth-anniversary?utm_source=Inside+Higher+Ed&amp;utm_campaign=4a9a248980-DNU20160115&amp;utm_medium=email&amp;utm_term=0_1fcbc04421-4a9a248980-197362401" TargetMode="External"/><Relationship Id="rId1" Type="http://schemas.openxmlformats.org/officeDocument/2006/relationships/slideLayout" Target="../slideLayouts/slideLayout59.xml"/><Relationship Id="rId6" Type="http://schemas.openxmlformats.org/officeDocument/2006/relationships/image" Target="../media/image12.jpeg"/><Relationship Id="rId5" Type="http://schemas.openxmlformats.org/officeDocument/2006/relationships/hyperlink" Target="http://en.wikipedia.org/wiki/Image:Jimbo_Wales_in_France_cropped.jpg" TargetMode="Externa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www.wamda.com/2014/01/coursera-blocks-syria-and-iran-moocs-online-courses" TargetMode="External"/><Relationship Id="rId7" Type="http://schemas.openxmlformats.org/officeDocument/2006/relationships/image" Target="../media/image99.png"/><Relationship Id="rId2" Type="http://schemas.openxmlformats.org/officeDocument/2006/relationships/hyperlink" Target="http://help.coursera.org/customer/portal/articles/1425714-why-is-my-country-blocked-" TargetMode="External"/><Relationship Id="rId1" Type="http://schemas.openxmlformats.org/officeDocument/2006/relationships/slideLayout" Target="../slideLayouts/slideLayout30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4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chronicle.com/article/Rwandan-Degree-Program-Aims/141631/" TargetMode="Externa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koreajoongangdaily.joins.com/news/article/article.aspx?aid=2989930&amp;cloc=joongangdaily|home|newslist1" TargetMode="External"/><Relationship Id="rId1" Type="http://schemas.openxmlformats.org/officeDocument/2006/relationships/slideLayout" Target="../slideLayouts/slideLayout15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ocw.mit.edu/about/15-years/" TargetMode="External"/><Relationship Id="rId1" Type="http://schemas.openxmlformats.org/officeDocument/2006/relationships/slideLayout" Target="../slideLayouts/slideLayout175.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eg"/><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8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insidehighered.com/blogs/higher-ed-beta/invisible-learners-taking-moocs" TargetMode="External"/><Relationship Id="rId1" Type="http://schemas.openxmlformats.org/officeDocument/2006/relationships/slideLayout" Target="../slideLayouts/slideLayout59.xml"/><Relationship Id="rId4" Type="http://schemas.openxmlformats.org/officeDocument/2006/relationships/image" Target="../media/image121.jpeg"/></Relationships>
</file>

<file path=ppt/slides/_rels/slide5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blog.education.nationalgeographic.com/2015/05/26/exploring-by-the-seat-of-our-pants/" TargetMode="External"/><Relationship Id="rId1" Type="http://schemas.openxmlformats.org/officeDocument/2006/relationships/slideLayout" Target="../slideLayouts/slideLayout326.xml"/></Relationships>
</file>

<file path=ppt/slides/_rels/slide5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tiff"/><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6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www.euronews.com/2016/03/04/moocs-vital-tools-that-are-shaping-the-future-of-education-or-over-hyped-online/" TargetMode="External"/><Relationship Id="rId1" Type="http://schemas.openxmlformats.org/officeDocument/2006/relationships/slideLayout" Target="../slideLayouts/slideLayout344.xml"/><Relationship Id="rId5" Type="http://schemas.openxmlformats.org/officeDocument/2006/relationships/image" Target="../media/image132.png"/><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www.slate.com/articles/health_and_science/new_scientist/2014/03/mooc_survey_students_of_free_online_courses_are_educated_employed_and_male.html" TargetMode="External"/><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s://bryanalexander.org/" TargetMode="External"/><Relationship Id="rId1" Type="http://schemas.openxmlformats.org/officeDocument/2006/relationships/slideLayout" Target="../slideLayouts/slideLayout391.xml"/></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02.xml"/></Relationships>
</file>

<file path=ppt/slides/_rels/slide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www.gatesnotes.com/Development/The-Future-of-Farming?WT.mc_id=01_20_2016_20_FutureofFarming_BG-LI_&amp;WT.tsrc=BGLI" TargetMode="External"/><Relationship Id="rId1" Type="http://schemas.openxmlformats.org/officeDocument/2006/relationships/slideLayout" Target="../slideLayouts/slideLayout204.xml"/></Relationships>
</file>

<file path=ppt/slides/_rels/slide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5.xml"/></Relationships>
</file>

<file path=ppt/slides/_rels/slide7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59.xml"/><Relationship Id="rId4" Type="http://schemas.openxmlformats.org/officeDocument/2006/relationships/hyperlink" Target="http://www.atamerica.or.id/events/2295/iLearnamerica-MOOC-The-Rise-of-Superheros-and-their-Impact-on-Pop-Cultur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acrobatiq.com/" TargetMode="External"/><Relationship Id="rId1" Type="http://schemas.openxmlformats.org/officeDocument/2006/relationships/slideLayout" Target="../slideLayouts/slideLayout370.xml"/><Relationship Id="rId5" Type="http://schemas.openxmlformats.org/officeDocument/2006/relationships/image" Target="../media/image149.png"/><Relationship Id="rId4"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hyperlink" Target="https://www.smartsparrow.com/" TargetMode="External"/><Relationship Id="rId2" Type="http://schemas.openxmlformats.org/officeDocument/2006/relationships/hyperlink" Target="http://openstaxcollege.org/" TargetMode="External"/><Relationship Id="rId1" Type="http://schemas.openxmlformats.org/officeDocument/2006/relationships/slideLayout" Target="../slideLayouts/slideLayout359.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7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www.agmoocs.in/" TargetMode="External"/><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www.agmoocs.in/" TargetMode="External"/><Relationship Id="rId1" Type="http://schemas.openxmlformats.org/officeDocument/2006/relationships/slideLayout" Target="../slideLayouts/slideLayout225.xml"/><Relationship Id="rId4" Type="http://schemas.openxmlformats.org/officeDocument/2006/relationships/image" Target="../media/image155.png"/></Relationships>
</file>

<file path=ppt/slides/_rels/slide7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hyperlink" Target="https://www.facebook.com/ccapatanzania/posts/1540201329627397" TargetMode="External"/><Relationship Id="rId7" Type="http://schemas.openxmlformats.org/officeDocument/2006/relationships/image" Target="../media/image159.jpeg"/><Relationship Id="rId2" Type="http://schemas.openxmlformats.org/officeDocument/2006/relationships/hyperlink" Target="http://www.agmoocs.in/" TargetMode="External"/><Relationship Id="rId1" Type="http://schemas.openxmlformats.org/officeDocument/2006/relationships/slideLayout" Target="../slideLayouts/slideLayout264.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png"/></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7" Type="http://schemas.openxmlformats.org/officeDocument/2006/relationships/image" Target="../media/image164.png"/><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55.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7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www.edsurge.com/news/2016-05-19-facebook-schools-moocs-on-engagement" TargetMode="External"/><Relationship Id="rId1" Type="http://schemas.openxmlformats.org/officeDocument/2006/relationships/slideLayout" Target="../slideLayouts/slideLayout22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0.xml"/></Relationships>
</file>

<file path=ppt/slides/_rels/slide80.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www.selfieresearchers.com/the-selfie-course/" TargetMode="External"/><Relationship Id="rId1" Type="http://schemas.openxmlformats.org/officeDocument/2006/relationships/slideLayout" Target="../slideLayouts/slideLayout417.xml"/><Relationship Id="rId5" Type="http://schemas.openxmlformats.org/officeDocument/2006/relationships/image" Target="../media/image171.png"/><Relationship Id="rId4" Type="http://schemas.openxmlformats.org/officeDocument/2006/relationships/image" Target="../media/image170.png"/></Relationships>
</file>

<file path=ppt/slides/_rels/slide8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3" Type="http://schemas.openxmlformats.org/officeDocument/2006/relationships/hyperlink" Target="http://chronicle.com/article/Trump-U-Draws/235573?cid=trend_right_a" TargetMode="External"/><Relationship Id="rId2" Type="http://schemas.openxmlformats.org/officeDocument/2006/relationships/audio" Target="../media/audio2.wav"/><Relationship Id="rId1" Type="http://schemas.openxmlformats.org/officeDocument/2006/relationships/slideLayout" Target="../slideLayouts/slideLayout175.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hyperlink" Target="http://peal.io/p/i-m-really-rich-ver-2"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campustechnology.com/articles/2015/08/05/how-nanodegrees-are-disrupting-higher-education.aspx" TargetMode="External"/><Relationship Id="rId1" Type="http://schemas.openxmlformats.org/officeDocument/2006/relationships/slideLayout" Target="../slideLayouts/slideLayout22.xml"/><Relationship Id="rId5" Type="http://schemas.openxmlformats.org/officeDocument/2006/relationships/image" Target="../media/image179.png"/><Relationship Id="rId4" Type="http://schemas.openxmlformats.org/officeDocument/2006/relationships/image" Target="../media/image178.png"/></Relationships>
</file>

<file path=ppt/slides/_rels/slide87.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hyperlink" Target="http://www.usatoday.com/story/tech/news/2016/01/13/degree-gets-you-tech-job-your-money-back/78703230/" TargetMode="External"/><Relationship Id="rId1" Type="http://schemas.openxmlformats.org/officeDocument/2006/relationships/slideLayout" Target="../slideLayouts/slideLayout315.xml"/><Relationship Id="rId6" Type="http://schemas.openxmlformats.org/officeDocument/2006/relationships/image" Target="../media/image183.png"/><Relationship Id="rId5" Type="http://schemas.openxmlformats.org/officeDocument/2006/relationships/image" Target="../media/image182.jpeg"/><Relationship Id="rId4" Type="http://schemas.openxmlformats.org/officeDocument/2006/relationships/image" Target="../media/image181.jpeg"/></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s://www.coursera.org/browse?utm_medium=email&amp;utm_source=marketing&amp;utm_campaign=aUAR4L-fEeW6i-NodUB9Qw&amp;languages=en" TargetMode="External"/><Relationship Id="rId1" Type="http://schemas.openxmlformats.org/officeDocument/2006/relationships/slideLayout" Target="../slideLayouts/slideLayout311.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8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news.mit.edu/2016/mooc-bootcamp-mit-0519" TargetMode="External"/><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chronicle.com/article/This-Mongolian-Teenager-Aced-a/236362" TargetMode="External"/><Relationship Id="rId1" Type="http://schemas.openxmlformats.org/officeDocument/2006/relationships/slideLayout" Target="../slideLayouts/slideLayout337.xml"/><Relationship Id="rId4" Type="http://schemas.openxmlformats.org/officeDocument/2006/relationships/image" Target="../media/image193.png"/></Relationships>
</file>

<file path=ppt/slides/_rels/slide9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www.publicationshare.com/3" TargetMode="External"/><Relationship Id="rId1" Type="http://schemas.openxmlformats.org/officeDocument/2006/relationships/slideLayout" Target="../slideLayouts/slideLayout124.xml"/></Relationships>
</file>

<file path=ppt/slides/_rels/slide9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36.xml"/></Relationships>
</file>

<file path=ppt/slides/_rels/slide9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50.xml"/></Relationships>
</file>

<file path=ppt/slides/_rels/slide9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50.xml"/></Relationships>
</file>

<file path=ppt/slides/_rels/slide99.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4.jpeg"/><Relationship Id="rId2" Type="http://schemas.openxmlformats.org/officeDocument/2006/relationships/image" Target="../media/image200.jpeg"/><Relationship Id="rId1" Type="http://schemas.openxmlformats.org/officeDocument/2006/relationships/slideLayout" Target="../slideLayouts/slideLayout250.xml"/><Relationship Id="rId6" Type="http://schemas.openxmlformats.org/officeDocument/2006/relationships/image" Target="../media/image203.jpeg"/><Relationship Id="rId5" Type="http://schemas.openxmlformats.org/officeDocument/2006/relationships/hyperlink" Target="http://chronicle.com/blogs/wiredcampus/files/2013/03/cage_match.jpg" TargetMode="External"/><Relationship Id="rId4" Type="http://schemas.openxmlformats.org/officeDocument/2006/relationships/image" Target="../media/image20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81793" y="525037"/>
            <a:ext cx="8532813" cy="1760963"/>
          </a:xfrm>
        </p:spPr>
        <p:txBody>
          <a:bodyPr/>
          <a:lstStyle/>
          <a:p>
            <a:pPr eaLnBrk="1" hangingPunct="1"/>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Personalizing the MOOC: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Insights </a:t>
            </a:r>
            <a:r>
              <a:rPr lang="en-US" sz="3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from Experts Around Planet </a:t>
            </a:r>
            <a:r>
              <a:rPr lang="en-US" sz="3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Earth</a:t>
            </a:r>
            <a:endParaRPr lang="en-US" sz="11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838200" y="2286000"/>
            <a:ext cx="7847014" cy="1828800"/>
          </a:xfrm>
        </p:spPr>
        <p:txBody>
          <a:bodyPr/>
          <a:lstStyle/>
          <a:p>
            <a:pPr algn="ctr" eaLnBrk="1" hangingPunct="1">
              <a:spcBef>
                <a:spcPts val="0"/>
              </a:spcBef>
              <a:buFontTx/>
              <a:buNone/>
            </a:pPr>
            <a:r>
              <a:rPr lang="en-US" altLang="en-US" sz="2400" b="1" dirty="0" smtClean="0">
                <a:latin typeface="Tahoma" pitchFamily="34" charset="0"/>
                <a:ea typeface="Tahoma" panose="020B0604030504040204" pitchFamily="34" charset="0"/>
                <a:cs typeface="Tahoma" panose="020B0604030504040204" pitchFamily="34" charset="0"/>
              </a:rPr>
              <a:t>Curtis J. Bonk, Indiana University</a:t>
            </a:r>
          </a:p>
          <a:p>
            <a:pPr algn="ctr" eaLnBrk="1" hangingPunct="1">
              <a:spcBef>
                <a:spcPts val="0"/>
              </a:spcBef>
              <a:buFontTx/>
              <a:buNone/>
            </a:pPr>
            <a:r>
              <a:rPr lang="en-US" altLang="en-US" sz="2400" b="1" dirty="0" smtClean="0">
                <a:latin typeface="Tahoma" pitchFamily="34" charset="0"/>
                <a:ea typeface="Tahoma" panose="020B0604030504040204" pitchFamily="34" charset="0"/>
                <a:cs typeface="Tahoma" panose="020B0604030504040204" pitchFamily="34" charset="0"/>
                <a:hlinkClick r:id="rId2"/>
              </a:rPr>
              <a:t>cjbonk@Indiana.edu</a:t>
            </a:r>
            <a:r>
              <a:rPr lang="en-US" altLang="en-US" b="1" dirty="0" smtClean="0">
                <a:latin typeface="Tahoma" pitchFamily="34" charset="0"/>
                <a:ea typeface="Tahoma" panose="020B0604030504040204" pitchFamily="34" charset="0"/>
                <a:cs typeface="Tahoma" panose="020B0604030504040204" pitchFamily="34" charset="0"/>
              </a:rPr>
              <a:t> </a:t>
            </a:r>
            <a:endParaRPr lang="en-US" altLang="en-US" sz="2400" b="1" dirty="0" smtClean="0">
              <a:latin typeface="Tahoma" pitchFamily="34" charset="0"/>
              <a:ea typeface="Tahoma" panose="020B0604030504040204" pitchFamily="34" charset="0"/>
              <a:cs typeface="Tahoma" panose="020B0604030504040204" pitchFamily="34" charset="0"/>
            </a:endParaRPr>
          </a:p>
          <a:p>
            <a:pPr algn="ctr" eaLnBrk="1" hangingPunct="1">
              <a:spcBef>
                <a:spcPts val="0"/>
              </a:spcBef>
              <a:buFontTx/>
              <a:buNone/>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KAEIM Conference, Seoul, Korea</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May 28, 2016</a:t>
            </a:r>
            <a:endParaRPr lang="en-US" altLang="en-US" sz="2400" b="1" dirty="0" smtClean="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9" name="Picture 8"/>
          <p:cNvPicPr>
            <a:picLocks noChangeAspect="1"/>
          </p:cNvPicPr>
          <p:nvPr/>
        </p:nvPicPr>
        <p:blipFill>
          <a:blip r:embed="rId3"/>
          <a:stretch>
            <a:fillRect/>
          </a:stretch>
        </p:blipFill>
        <p:spPr>
          <a:xfrm>
            <a:off x="27431" y="4304804"/>
            <a:ext cx="4620769" cy="2599182"/>
          </a:xfrm>
          <a:prstGeom prst="rect">
            <a:avLst/>
          </a:prstGeom>
        </p:spPr>
      </p:pic>
      <p:pic>
        <p:nvPicPr>
          <p:cNvPr id="7" name="Picture 6"/>
          <p:cNvPicPr>
            <a:picLocks noChangeAspect="1"/>
          </p:cNvPicPr>
          <p:nvPr/>
        </p:nvPicPr>
        <p:blipFill>
          <a:blip r:embed="rId4"/>
          <a:stretch>
            <a:fillRect/>
          </a:stretch>
        </p:blipFill>
        <p:spPr>
          <a:xfrm>
            <a:off x="4583275" y="4304804"/>
            <a:ext cx="4539015" cy="2553196"/>
          </a:xfrm>
          <a:prstGeom prst="rect">
            <a:avLst/>
          </a:prstGeom>
        </p:spPr>
      </p:pic>
    </p:spTree>
    <p:extLst>
      <p:ext uri="{BB962C8B-B14F-4D97-AF65-F5344CB8AC3E}">
        <p14:creationId xmlns:p14="http://schemas.microsoft.com/office/powerpoint/2010/main" val="259368734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5146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a:t>
            </a:r>
            <a:r>
              <a:rPr lang="en-US" altLang="en-US" sz="4800" b="1" dirty="0" smtClean="0">
                <a:solidFill>
                  <a:srgbClr val="0070C0"/>
                </a:solidFill>
                <a:latin typeface="Tahoma" panose="020B0604030504040204" pitchFamily="34" charset="0"/>
                <a:cs typeface="Tahoma" panose="020B0604030504040204" pitchFamily="34" charset="0"/>
              </a:rPr>
              <a:t>#2: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Who in here has taken a MOOC?</a:t>
            </a:r>
          </a:p>
        </p:txBody>
      </p:sp>
      <p:pic>
        <p:nvPicPr>
          <p:cNvPr id="5" name="Picture 4"/>
          <p:cNvPicPr>
            <a:picLocks noChangeAspect="1"/>
          </p:cNvPicPr>
          <p:nvPr/>
        </p:nvPicPr>
        <p:blipFill>
          <a:blip r:embed="rId2"/>
          <a:stretch>
            <a:fillRect/>
          </a:stretch>
        </p:blipFill>
        <p:spPr>
          <a:xfrm>
            <a:off x="457200" y="2895600"/>
            <a:ext cx="8458200" cy="2819400"/>
          </a:xfrm>
          <a:prstGeom prst="rect">
            <a:avLst/>
          </a:prstGeom>
        </p:spPr>
      </p:pic>
    </p:spTree>
    <p:extLst>
      <p:ext uri="{BB962C8B-B14F-4D97-AF65-F5344CB8AC3E}">
        <p14:creationId xmlns:p14="http://schemas.microsoft.com/office/powerpoint/2010/main" val="1473279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1447800" y="914400"/>
            <a:ext cx="6000750" cy="1676400"/>
          </a:xfrm>
        </p:spPr>
        <p:txBody>
          <a:bodyPr/>
          <a:lstStyle/>
          <a:p>
            <a:pPr marL="514350" indent="-514350"/>
            <a:r>
              <a:rPr lang="en-US" altLang="en-US" sz="4000" dirty="0" smtClean="0">
                <a:solidFill>
                  <a:srgbClr val="FF0000"/>
                </a:solidFill>
                <a:latin typeface="Tahoma" panose="020B0604030504040204" pitchFamily="34" charset="0"/>
                <a:cs typeface="Tahoma" panose="020B0604030504040204" pitchFamily="34" charset="0"/>
              </a:rPr>
              <a:t>    MOOC Guide </a:t>
            </a:r>
            <a:r>
              <a:rPr lang="en-US" altLang="en-US" sz="4000" dirty="0" smtClean="0">
                <a:solidFill>
                  <a:srgbClr val="FF0000"/>
                </a:solidFill>
                <a:latin typeface="Tahoma" panose="020B0604030504040204" pitchFamily="34" charset="0"/>
                <a:cs typeface="Tahoma" panose="020B0604030504040204" pitchFamily="34" charset="0"/>
              </a:rPr>
              <a:t>#4.</a:t>
            </a:r>
            <a:r>
              <a:rPr lang="en-US" altLang="en-US" sz="3000" dirty="0" smtClean="0">
                <a:solidFill>
                  <a:srgbClr val="FF0000"/>
                </a:solidFill>
                <a:latin typeface="Tahoma" panose="020B0604030504040204" pitchFamily="34" charset="0"/>
                <a:cs typeface="Tahoma" panose="020B0604030504040204" pitchFamily="34" charset="0"/>
              </a:rPr>
              <a:t/>
            </a:r>
            <a:br>
              <a:rPr lang="en-US" altLang="en-US" sz="3000" dirty="0" smtClean="0">
                <a:solidFill>
                  <a:srgbClr val="FF0000"/>
                </a:solidFill>
                <a:latin typeface="Tahoma" panose="020B0604030504040204" pitchFamily="34" charset="0"/>
                <a:cs typeface="Tahoma" panose="020B0604030504040204" pitchFamily="34" charset="0"/>
              </a:rPr>
            </a:br>
            <a:r>
              <a:rPr lang="en-US" altLang="en-US" sz="3600" dirty="0" smtClean="0">
                <a:latin typeface="Tahoma" panose="020B0604030504040204" pitchFamily="34" charset="0"/>
                <a:cs typeface="Tahoma" panose="020B0604030504040204" pitchFamily="34" charset="0"/>
              </a:rPr>
              <a:t>Provide Variation and Choice</a:t>
            </a:r>
            <a:endParaRPr lang="en-US" altLang="en-US" sz="3200" dirty="0" smtClean="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895600"/>
            <a:ext cx="3733800" cy="3733800"/>
          </a:xfrm>
          <a:prstGeom prst="rect">
            <a:avLst/>
          </a:prstGeom>
        </p:spPr>
      </p:pic>
    </p:spTree>
    <p:extLst>
      <p:ext uri="{BB962C8B-B14F-4D97-AF65-F5344CB8AC3E}">
        <p14:creationId xmlns:p14="http://schemas.microsoft.com/office/powerpoint/2010/main" val="3300474261"/>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838200" y="381000"/>
            <a:ext cx="7620000" cy="2114550"/>
          </a:xfrm>
        </p:spPr>
        <p:txBody>
          <a:bodyPr/>
          <a:lstStyle/>
          <a:p>
            <a:pPr marL="514350" indent="-514350"/>
            <a:r>
              <a:rPr lang="en-US" altLang="en-US" sz="4000" dirty="0" smtClean="0">
                <a:solidFill>
                  <a:srgbClr val="FF0000"/>
                </a:solidFill>
                <a:latin typeface="Tahoma" panose="020B0604030504040204" pitchFamily="34" charset="0"/>
                <a:cs typeface="Tahoma" panose="020B0604030504040204" pitchFamily="34" charset="0"/>
              </a:rPr>
              <a:t>   MOOC Guide </a:t>
            </a:r>
            <a:r>
              <a:rPr lang="en-US" altLang="en-US" sz="4000" dirty="0" smtClean="0">
                <a:solidFill>
                  <a:srgbClr val="FF0000"/>
                </a:solidFill>
                <a:latin typeface="Tahoma" panose="020B0604030504040204" pitchFamily="34" charset="0"/>
                <a:cs typeface="Tahoma" panose="020B0604030504040204" pitchFamily="34" charset="0"/>
              </a:rPr>
              <a:t>#5.</a:t>
            </a:r>
            <a:r>
              <a:rPr lang="en-US" altLang="en-US" sz="3200" dirty="0" smtClean="0">
                <a:solidFill>
                  <a:srgbClr val="FF0000"/>
                </a:solidFill>
                <a:latin typeface="Tahoma" panose="020B0604030504040204" pitchFamily="34" charset="0"/>
                <a:cs typeface="Tahoma" panose="020B0604030504040204" pitchFamily="34" charset="0"/>
              </a:rPr>
              <a:t/>
            </a:r>
            <a:br>
              <a:rPr lang="en-US" altLang="en-US" sz="3200" dirty="0" smtClean="0">
                <a:solidFill>
                  <a:srgbClr val="FF0000"/>
                </a:solidFill>
                <a:latin typeface="Tahoma" panose="020B0604030504040204" pitchFamily="34" charset="0"/>
                <a:cs typeface="Tahoma" panose="020B0604030504040204" pitchFamily="34" charset="0"/>
              </a:rPr>
            </a:br>
            <a:r>
              <a:rPr lang="en-US" altLang="en-US" sz="3200" dirty="0" smtClean="0">
                <a:latin typeface="Tahoma" panose="020B0604030504040204" pitchFamily="34" charset="0"/>
                <a:cs typeface="Tahoma" panose="020B0604030504040204" pitchFamily="34" charset="0"/>
              </a:rPr>
              <a:t>Combine Sync and </a:t>
            </a:r>
            <a:r>
              <a:rPr lang="en-US" altLang="en-US" sz="3200" dirty="0" err="1" smtClean="0">
                <a:latin typeface="Tahoma" panose="020B0604030504040204" pitchFamily="34" charset="0"/>
                <a:cs typeface="Tahoma" panose="020B0604030504040204" pitchFamily="34" charset="0"/>
              </a:rPr>
              <a:t>Async</a:t>
            </a:r>
            <a:r>
              <a:rPr lang="en-US" altLang="en-US" sz="3200" dirty="0" smtClean="0">
                <a:latin typeface="Tahoma" panose="020B0604030504040204" pitchFamily="34" charset="0"/>
                <a:cs typeface="Tahoma" panose="020B0604030504040204" pitchFamily="34" charset="0"/>
              </a:rPr>
              <a:t> </a:t>
            </a:r>
            <a:r>
              <a:rPr lang="en-US" altLang="en-US" sz="3200" dirty="0" smtClean="0">
                <a:latin typeface="Tahoma" panose="020B0604030504040204" pitchFamily="34" charset="0"/>
                <a:cs typeface="Tahoma" panose="020B0604030504040204" pitchFamily="34" charset="0"/>
              </a:rPr>
              <a:t>Instruction </a:t>
            </a:r>
            <a:br>
              <a:rPr lang="en-US" altLang="en-US" sz="3200" dirty="0" smtClean="0">
                <a:latin typeface="Tahoma" panose="020B0604030504040204" pitchFamily="34" charset="0"/>
                <a:cs typeface="Tahoma" panose="020B0604030504040204" pitchFamily="34" charset="0"/>
              </a:rPr>
            </a:br>
            <a:r>
              <a:rPr lang="en-US" altLang="en-US" sz="2400" dirty="0" smtClean="0">
                <a:latin typeface="Tahoma" panose="020B0604030504040204" pitchFamily="34" charset="0"/>
                <a:cs typeface="Tahoma" panose="020B0604030504040204" pitchFamily="34" charset="0"/>
              </a:rPr>
              <a:t>(e.g., David Merrill and Charlie Reigeluth)</a:t>
            </a:r>
            <a:endParaRPr lang="en-US" altLang="en-US" sz="2400" dirty="0" smtClean="0">
              <a:latin typeface="Tahoma" panose="020B0604030504040204" pitchFamily="34" charset="0"/>
              <a:cs typeface="Tahoma" panose="020B0604030504040204"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t="8337" r="45215"/>
          <a:stretch>
            <a:fillRect/>
          </a:stretch>
        </p:blipFill>
        <p:spPr bwMode="auto">
          <a:xfrm>
            <a:off x="228600" y="2590800"/>
            <a:ext cx="3276600" cy="393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90800"/>
            <a:ext cx="5373189" cy="377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408488"/>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457200" y="762000"/>
            <a:ext cx="7924800" cy="1428750"/>
          </a:xfrm>
        </p:spPr>
        <p:txBody>
          <a:bodyPr/>
          <a:lstStyle/>
          <a:p>
            <a:pPr marL="514350" indent="-514350"/>
            <a:r>
              <a:rPr lang="en-US" altLang="en-US" sz="4000" dirty="0" smtClean="0">
                <a:solidFill>
                  <a:srgbClr val="FF0000"/>
                </a:solidFill>
                <a:latin typeface="Tahoma" panose="020B0604030504040204" pitchFamily="34" charset="0"/>
                <a:cs typeface="Tahoma" panose="020B0604030504040204" pitchFamily="34" charset="0"/>
              </a:rPr>
              <a:t>    MOOC Guide </a:t>
            </a:r>
            <a:r>
              <a:rPr lang="en-US" altLang="en-US" sz="4000" dirty="0" smtClean="0">
                <a:solidFill>
                  <a:srgbClr val="FF0000"/>
                </a:solidFill>
                <a:latin typeface="Tahoma" panose="020B0604030504040204" pitchFamily="34" charset="0"/>
                <a:cs typeface="Tahoma" panose="020B0604030504040204" pitchFamily="34" charset="0"/>
              </a:rPr>
              <a:t>#6.</a:t>
            </a:r>
            <a:r>
              <a:rPr lang="en-US" altLang="en-US" sz="3000" dirty="0" smtClean="0">
                <a:solidFill>
                  <a:srgbClr val="FF0000"/>
                </a:solidFill>
                <a:latin typeface="Tahoma" panose="020B0604030504040204" pitchFamily="34" charset="0"/>
                <a:cs typeface="Tahoma" panose="020B0604030504040204" pitchFamily="34" charset="0"/>
              </a:rPr>
              <a:t/>
            </a:r>
            <a:br>
              <a:rPr lang="en-US" altLang="en-US" sz="3000" dirty="0" smtClean="0">
                <a:solidFill>
                  <a:srgbClr val="FF0000"/>
                </a:solidFill>
                <a:latin typeface="Tahoma" panose="020B0604030504040204" pitchFamily="34" charset="0"/>
                <a:cs typeface="Tahoma" panose="020B0604030504040204" pitchFamily="34" charset="0"/>
              </a:rPr>
            </a:br>
            <a:r>
              <a:rPr lang="en-US" altLang="en-US" sz="3000" dirty="0" smtClean="0">
                <a:latin typeface="Tahoma" panose="020B0604030504040204" pitchFamily="34" charset="0"/>
                <a:cs typeface="Tahoma" panose="020B0604030504040204" pitchFamily="34" charset="0"/>
              </a:rPr>
              <a:t>Design Responsive and Interactive Learning Communities</a:t>
            </a:r>
            <a:endParaRPr lang="en-US" altLang="en-US" dirty="0" smtClean="0">
              <a:latin typeface="Tahoma" panose="020B0604030504040204" pitchFamily="34" charset="0"/>
              <a:cs typeface="Tahoma" panose="020B0604030504040204" pitchFamily="34" charset="0"/>
            </a:endParaRPr>
          </a:p>
        </p:txBody>
      </p:sp>
      <p:pic>
        <p:nvPicPr>
          <p:cNvPr id="500739" name="Picture 6" descr="http://mental-illness-symptoms.com/wp-content/uploads/2011/11/bipolar-support-grou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2743200"/>
            <a:ext cx="4619625"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0"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275" y="2743200"/>
            <a:ext cx="4221163"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88408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990600" y="685800"/>
            <a:ext cx="6781800" cy="2209800"/>
          </a:xfrm>
        </p:spPr>
        <p:txBody>
          <a:bodyPr/>
          <a:lstStyle/>
          <a:p>
            <a:pPr marL="514350" indent="-514350"/>
            <a:r>
              <a:rPr lang="en-US" altLang="en-US" sz="4000" dirty="0" smtClean="0">
                <a:solidFill>
                  <a:srgbClr val="FF0000"/>
                </a:solidFill>
                <a:latin typeface="Tahoma" panose="020B0604030504040204" pitchFamily="34" charset="0"/>
                <a:cs typeface="Tahoma" panose="020B0604030504040204" pitchFamily="34" charset="0"/>
              </a:rPr>
              <a:t>    MOOC Guide </a:t>
            </a:r>
            <a:r>
              <a:rPr lang="en-US" altLang="en-US" sz="4000" dirty="0" smtClean="0">
                <a:solidFill>
                  <a:srgbClr val="FF0000"/>
                </a:solidFill>
                <a:latin typeface="Tahoma" panose="020B0604030504040204" pitchFamily="34" charset="0"/>
                <a:cs typeface="Tahoma" panose="020B0604030504040204" pitchFamily="34" charset="0"/>
              </a:rPr>
              <a:t>#7.</a:t>
            </a:r>
            <a:r>
              <a:rPr lang="en-US" altLang="en-US" sz="3000" dirty="0" smtClean="0">
                <a:solidFill>
                  <a:srgbClr val="FF0000"/>
                </a:solidFill>
                <a:latin typeface="Tahoma" panose="020B0604030504040204" pitchFamily="34" charset="0"/>
                <a:cs typeface="Tahoma" panose="020B0604030504040204" pitchFamily="34" charset="0"/>
              </a:rPr>
              <a:t/>
            </a:r>
            <a:br>
              <a:rPr lang="en-US" altLang="en-US" sz="3000" dirty="0" smtClean="0">
                <a:solidFill>
                  <a:srgbClr val="FF0000"/>
                </a:solidFill>
                <a:latin typeface="Tahoma" panose="020B0604030504040204" pitchFamily="34" charset="0"/>
                <a:cs typeface="Tahoma" panose="020B0604030504040204" pitchFamily="34" charset="0"/>
              </a:rPr>
            </a:br>
            <a:r>
              <a:rPr lang="en-US" altLang="en-US" sz="3200" dirty="0" smtClean="0">
                <a:latin typeface="Tahoma" panose="020B0604030504040204" pitchFamily="34" charset="0"/>
                <a:cs typeface="Tahoma" panose="020B0604030504040204" pitchFamily="34" charset="0"/>
              </a:rPr>
              <a:t>Offer Weekly Recaps and </a:t>
            </a:r>
            <a:r>
              <a:rPr lang="en-US" altLang="en-US" sz="3200" dirty="0" smtClean="0">
                <a:latin typeface="Tahoma" panose="020B0604030504040204" pitchFamily="34" charset="0"/>
                <a:cs typeface="Tahoma" panose="020B0604030504040204" pitchFamily="34" charset="0"/>
              </a:rPr>
              <a:t>Updates</a:t>
            </a:r>
            <a:endParaRPr lang="en-US" altLang="en-US" sz="2400" dirty="0" smtClean="0">
              <a:latin typeface="Tahoma" panose="020B0604030504040204" pitchFamily="34" charset="0"/>
              <a:cs typeface="Tahoma" panose="020B0604030504040204" pitchFamily="34" charset="0"/>
            </a:endParaRPr>
          </a:p>
        </p:txBody>
      </p:sp>
      <p:pic>
        <p:nvPicPr>
          <p:cNvPr id="502787" name="Picture 8" descr="http://www.deathd4dishonor.com/wp-content/uploads/2012/04/lets_rec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971800"/>
            <a:ext cx="3505200" cy="339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7017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609600" y="838200"/>
            <a:ext cx="7041509" cy="1981200"/>
          </a:xfrm>
        </p:spPr>
        <p:txBody>
          <a:bodyPr/>
          <a:lstStyle/>
          <a:p>
            <a:pPr marL="514350" indent="-514350"/>
            <a:r>
              <a:rPr lang="en-US" altLang="en-US" sz="3600" dirty="0" smtClean="0">
                <a:solidFill>
                  <a:srgbClr val="FF0000"/>
                </a:solidFill>
                <a:latin typeface="Tahoma" panose="020B0604030504040204" pitchFamily="34" charset="0"/>
                <a:cs typeface="Tahoma" panose="020B0604030504040204" pitchFamily="34" charset="0"/>
              </a:rPr>
              <a:t>     </a:t>
            </a:r>
            <a:r>
              <a:rPr lang="en-US" altLang="en-US" sz="4000" dirty="0" smtClean="0">
                <a:solidFill>
                  <a:srgbClr val="FF0000"/>
                </a:solidFill>
                <a:latin typeface="Tahoma" panose="020B0604030504040204" pitchFamily="34" charset="0"/>
                <a:cs typeface="Tahoma" panose="020B0604030504040204" pitchFamily="34" charset="0"/>
              </a:rPr>
              <a:t>MOOC Guide #8.</a:t>
            </a:r>
            <a:r>
              <a:rPr lang="en-US" altLang="en-US" sz="3000" dirty="0" smtClean="0">
                <a:solidFill>
                  <a:srgbClr val="FF0000"/>
                </a:solidFill>
                <a:latin typeface="Tahoma" panose="020B0604030504040204" pitchFamily="34" charset="0"/>
                <a:cs typeface="Tahoma" panose="020B0604030504040204" pitchFamily="34" charset="0"/>
              </a:rPr>
              <a:t/>
            </a:r>
            <a:br>
              <a:rPr lang="en-US" altLang="en-US" sz="3000" dirty="0" smtClean="0">
                <a:solidFill>
                  <a:srgbClr val="FF0000"/>
                </a:solidFill>
                <a:latin typeface="Tahoma" panose="020B0604030504040204" pitchFamily="34" charset="0"/>
                <a:cs typeface="Tahoma" panose="020B0604030504040204" pitchFamily="34" charset="0"/>
              </a:rPr>
            </a:br>
            <a:r>
              <a:rPr lang="en-US" altLang="en-US" sz="3000" dirty="0" smtClean="0">
                <a:latin typeface="Tahoma" panose="020B0604030504040204" pitchFamily="34" charset="0"/>
                <a:cs typeface="Tahoma" panose="020B0604030504040204" pitchFamily="34" charset="0"/>
              </a:rPr>
              <a:t>Personalize </a:t>
            </a:r>
            <a:r>
              <a:rPr lang="en-US" altLang="en-US" sz="3000" dirty="0" smtClean="0">
                <a:latin typeface="Tahoma" panose="020B0604030504040204" pitchFamily="34" charset="0"/>
                <a:cs typeface="Tahoma" panose="020B0604030504040204" pitchFamily="34" charset="0"/>
              </a:rPr>
              <a:t>the Activity or Experience Where </a:t>
            </a:r>
            <a:r>
              <a:rPr lang="en-US" altLang="en-US" sz="3000" dirty="0" smtClean="0">
                <a:latin typeface="Tahoma" panose="020B0604030504040204" pitchFamily="34" charset="0"/>
                <a:cs typeface="Tahoma" panose="020B0604030504040204" pitchFamily="34" charset="0"/>
              </a:rPr>
              <a:t>Possible!</a:t>
            </a:r>
            <a:endParaRPr lang="en-US" altLang="en-US" dirty="0" smtClean="0">
              <a:latin typeface="Tahoma" panose="020B0604030504040204" pitchFamily="34" charset="0"/>
              <a:cs typeface="Tahoma" panose="020B0604030504040204" pitchFamily="34" charset="0"/>
            </a:endParaRPr>
          </a:p>
        </p:txBody>
      </p:sp>
      <p:pic>
        <p:nvPicPr>
          <p:cNvPr id="498691" name="Picture 2" descr="http://t1.gstatic.com/images?q=tbn:ANd9GcRbvh_qEasnsvcGm3Ntx5fYlNhD9Nemf5WdmIdyTTBmPgwkusbN0Vp9ALvF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048000"/>
            <a:ext cx="1712912"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692" name="Picture 4" descr="http://teamaltman.com/wp-content/uploads/2011/07/Personalization-Trends-P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24400"/>
            <a:ext cx="2041964" cy="177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dist428.org/schools/dhs/InstructionalDepartments/socialstudies/PublishingImages/Themes-of-World-Geograph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133" y="3200400"/>
            <a:ext cx="523761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383313"/>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228600" y="609600"/>
            <a:ext cx="8229600" cy="1828800"/>
          </a:xfrm>
        </p:spPr>
        <p:txBody>
          <a:bodyPr/>
          <a:lstStyle/>
          <a:p>
            <a:pPr marL="685800" indent="-685800"/>
            <a:r>
              <a:rPr lang="en-US" altLang="en-US" sz="4000" dirty="0" smtClean="0">
                <a:solidFill>
                  <a:srgbClr val="FF0000"/>
                </a:solidFill>
                <a:latin typeface="Tahoma" panose="020B0604030504040204" pitchFamily="34" charset="0"/>
                <a:cs typeface="Tahoma" panose="020B0604030504040204" pitchFamily="34" charset="0"/>
              </a:rPr>
              <a:t>    MOOC Guide </a:t>
            </a:r>
            <a:r>
              <a:rPr lang="en-US" altLang="en-US" sz="4000" dirty="0" smtClean="0">
                <a:solidFill>
                  <a:srgbClr val="FF0000"/>
                </a:solidFill>
                <a:latin typeface="Tahoma" panose="020B0604030504040204" pitchFamily="34" charset="0"/>
                <a:cs typeface="Tahoma" panose="020B0604030504040204" pitchFamily="34" charset="0"/>
              </a:rPr>
              <a:t>#9.</a:t>
            </a:r>
            <a:r>
              <a:rPr lang="en-US" altLang="en-US" sz="3200" dirty="0" smtClean="0">
                <a:solidFill>
                  <a:srgbClr val="FF0000"/>
                </a:solidFill>
                <a:latin typeface="Tahoma" panose="020B0604030504040204" pitchFamily="34" charset="0"/>
                <a:cs typeface="Tahoma" panose="020B0604030504040204" pitchFamily="34" charset="0"/>
              </a:rPr>
              <a:t/>
            </a:r>
            <a:br>
              <a:rPr lang="en-US" altLang="en-US" sz="3200" dirty="0" smtClean="0">
                <a:solidFill>
                  <a:srgbClr val="FF0000"/>
                </a:solidFill>
                <a:latin typeface="Tahoma" panose="020B0604030504040204" pitchFamily="34" charset="0"/>
                <a:cs typeface="Tahoma" panose="020B0604030504040204" pitchFamily="34" charset="0"/>
              </a:rPr>
            </a:br>
            <a:r>
              <a:rPr lang="en-US" altLang="en-US" sz="3200" dirty="0" smtClean="0">
                <a:latin typeface="Tahoma" panose="020B0604030504040204" pitchFamily="34" charset="0"/>
                <a:cs typeface="Tahoma" panose="020B0604030504040204" pitchFamily="34" charset="0"/>
              </a:rPr>
              <a:t>Engage in Resource Sharing</a:t>
            </a:r>
            <a:endParaRPr lang="en-US" altLang="en-US" sz="1800" dirty="0" smtClean="0">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2370282"/>
            <a:ext cx="6718300" cy="4487718"/>
          </a:xfrm>
          <a:prstGeom prst="rect">
            <a:avLst/>
          </a:prstGeom>
        </p:spPr>
      </p:pic>
    </p:spTree>
    <p:extLst>
      <p:ext uri="{BB962C8B-B14F-4D97-AF65-F5344CB8AC3E}">
        <p14:creationId xmlns:p14="http://schemas.microsoft.com/office/powerpoint/2010/main" val="3470344426"/>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1143000" y="838200"/>
            <a:ext cx="6343650" cy="1428750"/>
          </a:xfrm>
        </p:spPr>
        <p:txBody>
          <a:bodyPr/>
          <a:lstStyle/>
          <a:p>
            <a:pPr marL="514350" indent="-514350"/>
            <a:r>
              <a:rPr lang="en-US" altLang="en-US" sz="3600" dirty="0" smtClean="0">
                <a:solidFill>
                  <a:srgbClr val="FF0000"/>
                </a:solidFill>
                <a:latin typeface="Tahoma" panose="020B0604030504040204" pitchFamily="34" charset="0"/>
                <a:cs typeface="Tahoma" panose="020B0604030504040204" pitchFamily="34" charset="0"/>
              </a:rPr>
              <a:t>     </a:t>
            </a:r>
            <a:r>
              <a:rPr lang="en-US" altLang="en-US" sz="4000" dirty="0" smtClean="0">
                <a:solidFill>
                  <a:srgbClr val="FF0000"/>
                </a:solidFill>
                <a:latin typeface="Tahoma" panose="020B0604030504040204" pitchFamily="34" charset="0"/>
                <a:cs typeface="Tahoma" panose="020B0604030504040204" pitchFamily="34" charset="0"/>
              </a:rPr>
              <a:t>MOOC Guide </a:t>
            </a:r>
            <a:r>
              <a:rPr lang="en-US" altLang="en-US" sz="4000" dirty="0" smtClean="0">
                <a:solidFill>
                  <a:srgbClr val="FF0000"/>
                </a:solidFill>
                <a:latin typeface="Tahoma" panose="020B0604030504040204" pitchFamily="34" charset="0"/>
                <a:cs typeface="Tahoma" panose="020B0604030504040204" pitchFamily="34" charset="0"/>
              </a:rPr>
              <a:t>#10.</a:t>
            </a:r>
            <a:r>
              <a:rPr lang="en-US" altLang="en-US" sz="3000" dirty="0" smtClean="0">
                <a:solidFill>
                  <a:srgbClr val="FF0000"/>
                </a:solidFill>
                <a:latin typeface="Tahoma" panose="020B0604030504040204" pitchFamily="34" charset="0"/>
                <a:cs typeface="Tahoma" panose="020B0604030504040204" pitchFamily="34" charset="0"/>
              </a:rPr>
              <a:t/>
            </a:r>
            <a:br>
              <a:rPr lang="en-US" altLang="en-US" sz="3000" dirty="0" smtClean="0">
                <a:solidFill>
                  <a:srgbClr val="FF0000"/>
                </a:solidFill>
                <a:latin typeface="Tahoma" panose="020B0604030504040204" pitchFamily="34" charset="0"/>
                <a:cs typeface="Tahoma" panose="020B0604030504040204" pitchFamily="34" charset="0"/>
              </a:rPr>
            </a:br>
            <a:r>
              <a:rPr lang="en-US" altLang="en-US" sz="3000" dirty="0" smtClean="0">
                <a:latin typeface="Tahoma" panose="020B0604030504040204" pitchFamily="34" charset="0"/>
                <a:cs typeface="Tahoma" panose="020B0604030504040204" pitchFamily="34" charset="0"/>
              </a:rPr>
              <a:t>Be Willing to Change </a:t>
            </a:r>
            <a:r>
              <a:rPr lang="en-US" altLang="en-US" sz="3000" dirty="0">
                <a:latin typeface="Tahoma" panose="020B0604030504040204" pitchFamily="34" charset="0"/>
                <a:cs typeface="Tahoma" panose="020B0604030504040204" pitchFamily="34" charset="0"/>
              </a:rPr>
              <a:t>M</a:t>
            </a:r>
            <a:r>
              <a:rPr lang="en-US" altLang="en-US" sz="3000" dirty="0" smtClean="0">
                <a:latin typeface="Tahoma" panose="020B0604030504040204" pitchFamily="34" charset="0"/>
                <a:cs typeface="Tahoma" panose="020B0604030504040204" pitchFamily="34" charset="0"/>
              </a:rPr>
              <a:t>idstream.</a:t>
            </a:r>
            <a:endParaRPr lang="en-US" altLang="en-US" dirty="0" smtClean="0">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667000"/>
            <a:ext cx="6761311" cy="4191000"/>
          </a:xfrm>
          <a:prstGeom prst="rect">
            <a:avLst/>
          </a:prstGeom>
        </p:spPr>
      </p:pic>
    </p:spTree>
    <p:extLst>
      <p:ext uri="{BB962C8B-B14F-4D97-AF65-F5344CB8AC3E}">
        <p14:creationId xmlns:p14="http://schemas.microsoft.com/office/powerpoint/2010/main" val="2496272242"/>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152401"/>
            <a:ext cx="7924800" cy="4465740"/>
          </a:xfrm>
        </p:spPr>
        <p:txBody>
          <a:bodyPr/>
          <a:lstStyle/>
          <a:p>
            <a:r>
              <a:rPr lang="en-US" sz="4000" b="1" dirty="0" smtClean="0">
                <a:solidFill>
                  <a:srgbClr val="FF0000"/>
                </a:solidFill>
                <a:latin typeface="Tahoma" pitchFamily="34" charset="0"/>
                <a:cs typeface="Tahoma" pitchFamily="34" charset="0"/>
              </a:rPr>
              <a:t>Any Comments or Questions?</a:t>
            </a:r>
            <a:r>
              <a:rPr lang="en-US" sz="2800" b="1" dirty="0" smtClean="0">
                <a:solidFill>
                  <a:srgbClr val="FF0000"/>
                </a:solidFill>
                <a:latin typeface="Tahoma" pitchFamily="34" charset="0"/>
                <a:cs typeface="Tahoma" pitchFamily="34" charset="0"/>
              </a:rPr>
              <a:t/>
            </a:r>
            <a:br>
              <a:rPr lang="en-US" sz="2800" b="1" dirty="0" smtClean="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Slides at: TrainingShare.com</a:t>
            </a:r>
            <a:br>
              <a:rPr lang="en-US" sz="2800" b="1" dirty="0">
                <a:solidFill>
                  <a:srgbClr val="FF0000"/>
                </a:solidFill>
                <a:latin typeface="Tahoma" pitchFamily="34" charset="0"/>
                <a:cs typeface="Tahoma" pitchFamily="34" charset="0"/>
              </a:rPr>
            </a:br>
            <a:r>
              <a:rPr lang="en-US" sz="2800" b="1" dirty="0">
                <a:solidFill>
                  <a:srgbClr val="0070C0"/>
                </a:solidFill>
                <a:latin typeface="Tahoma" pitchFamily="34" charset="0"/>
                <a:cs typeface="Tahoma" pitchFamily="34" charset="0"/>
              </a:rPr>
              <a:t>Papers: PublicationShare.com</a:t>
            </a:r>
            <a:r>
              <a:rPr lang="en-US" sz="2800" b="1" dirty="0">
                <a:solidFill>
                  <a:srgbClr val="FF0000"/>
                </a:solidFill>
                <a:latin typeface="Tahoma" pitchFamily="34" charset="0"/>
                <a:cs typeface="Tahoma" pitchFamily="34" charset="0"/>
              </a:rPr>
              <a:t/>
            </a:r>
            <a:br>
              <a:rPr lang="en-US" sz="2800" b="1" dirty="0">
                <a:solidFill>
                  <a:srgbClr val="FF0000"/>
                </a:solidFill>
                <a:latin typeface="Tahoma" pitchFamily="34" charset="0"/>
                <a:cs typeface="Tahoma" pitchFamily="34" charset="0"/>
              </a:rPr>
            </a:br>
            <a:r>
              <a:rPr lang="en-US" sz="2800" b="1" dirty="0" smtClean="0">
                <a:solidFill>
                  <a:srgbClr val="00B050"/>
                </a:solidFill>
                <a:latin typeface="Tahoma" pitchFamily="34" charset="0"/>
                <a:cs typeface="Tahoma" pitchFamily="34" charset="0"/>
              </a:rPr>
              <a:t>Free 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6"/>
              </a:rPr>
              <a:t>http://tec-variety.com</a:t>
            </a:r>
            <a:r>
              <a:rPr lang="en-US" sz="2800" b="1" dirty="0" smtClean="0">
                <a:solidFill>
                  <a:srgbClr val="00B050"/>
                </a:solidFill>
                <a:latin typeface="Tahoma" pitchFamily="34" charset="0"/>
                <a:cs typeface="Tahoma" pitchFamily="34" charset="0"/>
                <a:hlinkClick r:id="rId6"/>
              </a:rPr>
              <a:t>/</a:t>
            </a:r>
            <a:r>
              <a:rPr lang="en-US" sz="2800" b="1" dirty="0" smtClean="0">
                <a:solidFill>
                  <a:srgbClr val="00B050"/>
                </a:solidFill>
                <a:latin typeface="Tahoma" pitchFamily="34" charset="0"/>
                <a:cs typeface="Tahoma" pitchFamily="34" charset="0"/>
              </a:rPr>
              <a:t/>
            </a:r>
            <a:br>
              <a:rPr lang="en-US" sz="2800" b="1" dirty="0" smtClean="0">
                <a:solidFill>
                  <a:srgbClr val="00B050"/>
                </a:solidFill>
                <a:latin typeface="Tahoma" pitchFamily="34" charset="0"/>
                <a:cs typeface="Tahoma" pitchFamily="34" charset="0"/>
              </a:rPr>
            </a:br>
            <a:r>
              <a:rPr lang="en-US" sz="2800" b="1" dirty="0" err="1" smtClean="0">
                <a:solidFill>
                  <a:srgbClr val="00B050"/>
                </a:solidFill>
                <a:latin typeface="Tahoma" pitchFamily="34" charset="0"/>
                <a:cs typeface="Tahoma" pitchFamily="34" charset="0"/>
              </a:rPr>
              <a:t>MOOCsBook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7"/>
              </a:rPr>
              <a:t>http://moocsbook.com</a:t>
            </a:r>
            <a:r>
              <a:rPr lang="en-US" sz="2800" b="1" dirty="0" smtClean="0">
                <a:solidFill>
                  <a:srgbClr val="00B050"/>
                </a:solidFill>
                <a:latin typeface="Tahoma" pitchFamily="34" charset="0"/>
                <a:cs typeface="Tahoma" pitchFamily="34" charset="0"/>
                <a:hlinkClick r:id="rId7"/>
              </a:rPr>
              <a:t>/</a:t>
            </a:r>
            <a:r>
              <a:rPr lang="en-US" sz="2800" b="1" dirty="0" smtClean="0">
                <a:solidFill>
                  <a:srgbClr val="00B050"/>
                </a:solidFill>
                <a:latin typeface="Tahoma" pitchFamily="34" charset="0"/>
                <a:cs typeface="Tahoma" pitchFamily="34" charset="0"/>
              </a:rPr>
              <a:t>  </a:t>
            </a:r>
            <a:br>
              <a:rPr lang="en-US" sz="2800" b="1" dirty="0" smtClean="0">
                <a:solidFill>
                  <a:srgbClr val="00B050"/>
                </a:solidFill>
                <a:latin typeface="Tahoma" pitchFamily="34" charset="0"/>
                <a:cs typeface="Tahoma" pitchFamily="34" charset="0"/>
              </a:rPr>
            </a:br>
            <a:r>
              <a:rPr lang="en-US" sz="2800" b="1" dirty="0" smtClean="0">
                <a:solidFill>
                  <a:srgbClr val="00B0F0"/>
                </a:solidFill>
                <a:latin typeface="Tahoma" pitchFamily="34" charset="0"/>
                <a:cs typeface="Tahoma" pitchFamily="34" charset="0"/>
              </a:rPr>
              <a:t>	</a:t>
            </a:r>
            <a:endParaRPr lang="en-US" sz="2800" b="1" dirty="0" smtClean="0">
              <a:solidFill>
                <a:schemeClr val="tx1"/>
              </a:solidFill>
              <a:latin typeface="Tahoma" pitchFamily="34" charset="0"/>
              <a:cs typeface="Tahoma" pitchFamily="34" charset="0"/>
            </a:endParaRPr>
          </a:p>
        </p:txBody>
      </p:sp>
      <p:pic>
        <p:nvPicPr>
          <p:cNvPr id="11" name="End Credi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55405" y="3881255"/>
            <a:ext cx="487363" cy="487363"/>
          </a:xfrm>
          <a:prstGeom prst="rect">
            <a:avLst/>
          </a:prstGeom>
        </p:spPr>
      </p:pic>
      <p:pic>
        <p:nvPicPr>
          <p:cNvPr id="13" name="Picture 2" descr="C:\Users\Curtis\Desktop\Curt's Documents\Curt's Pics\Curt\Keynote, best of, and funny pics\Best Pics to pick from March 2012\BONK MOOC (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3507" y="4346272"/>
            <a:ext cx="3240294" cy="243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justgabe.com/wp-content/uploads/2011/04/engag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5030" y="5683109"/>
            <a:ext cx="1538038" cy="117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1368" y="4330970"/>
            <a:ext cx="1566713" cy="23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12" cstate="print">
            <a:extLst>
              <a:ext uri="{28A0092B-C50C-407E-A947-70E740481C1C}">
                <a14:useLocalDpi xmlns:a14="http://schemas.microsoft.com/office/drawing/2010/main" val="0"/>
              </a:ext>
            </a:extLst>
          </a:blip>
          <a:srcRect l="29437" t="7538" r="27048" b="2003"/>
          <a:stretch>
            <a:fillRect/>
          </a:stretch>
        </p:blipFill>
        <p:spPr bwMode="auto">
          <a:xfrm>
            <a:off x="2305114" y="4346272"/>
            <a:ext cx="1768622" cy="24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63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picengag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picoutther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2354"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762000" y="685800"/>
            <a:ext cx="7543800" cy="1676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a:t>
            </a:r>
            <a:r>
              <a:rPr lang="en-US" altLang="en-US" sz="4800" b="1" dirty="0" smtClean="0">
                <a:solidFill>
                  <a:srgbClr val="0070C0"/>
                </a:solidFill>
                <a:latin typeface="Tahoma" panose="020B0604030504040204" pitchFamily="34" charset="0"/>
                <a:cs typeface="Tahoma" panose="020B0604030504040204" pitchFamily="34" charset="0"/>
              </a:rPr>
              <a:t>#3: </a:t>
            </a:r>
            <a:r>
              <a:rPr lang="en-US" altLang="en-US" sz="2700" b="1" dirty="0">
                <a:solidFill>
                  <a:srgbClr val="0070C0"/>
                </a:solidFill>
                <a:latin typeface="Tahoma" panose="020B0604030504040204" pitchFamily="34" charset="0"/>
                <a:cs typeface="Tahoma" panose="020B0604030504040204" pitchFamily="34" charset="0"/>
              </a:rPr>
              <a:t/>
            </a:r>
            <a:br>
              <a:rPr lang="en-US" altLang="en-US" sz="2700" b="1" dirty="0">
                <a:solidFill>
                  <a:srgbClr val="0070C0"/>
                </a:solidFill>
                <a:latin typeface="Tahoma" panose="020B0604030504040204" pitchFamily="34" charset="0"/>
                <a:cs typeface="Tahoma" panose="020B0604030504040204" pitchFamily="34" charset="0"/>
              </a:rPr>
            </a:br>
            <a:r>
              <a:rPr lang="en-US" altLang="en-US" sz="3200" b="1" dirty="0">
                <a:solidFill>
                  <a:srgbClr val="FF0000"/>
                </a:solidFill>
                <a:latin typeface="Tahoma" panose="020B0604030504040204" pitchFamily="34" charset="0"/>
                <a:cs typeface="Tahoma" panose="020B0604030504040204" pitchFamily="34" charset="0"/>
              </a:rPr>
              <a:t>Who in here has </a:t>
            </a:r>
            <a:r>
              <a:rPr lang="en-US" altLang="en-US" sz="3200" b="1" dirty="0" smtClean="0">
                <a:solidFill>
                  <a:srgbClr val="FF0000"/>
                </a:solidFill>
                <a:latin typeface="Tahoma" panose="020B0604030504040204" pitchFamily="34" charset="0"/>
                <a:cs typeface="Tahoma" panose="020B0604030504040204" pitchFamily="34" charset="0"/>
              </a:rPr>
              <a:t>taught a </a:t>
            </a:r>
            <a:r>
              <a:rPr lang="en-US" altLang="en-US" sz="3200" b="1" dirty="0">
                <a:solidFill>
                  <a:srgbClr val="FF0000"/>
                </a:solidFill>
                <a:latin typeface="Tahoma" panose="020B0604030504040204" pitchFamily="34" charset="0"/>
                <a:cs typeface="Tahoma" panose="020B0604030504040204" pitchFamily="34" charset="0"/>
              </a:rPr>
              <a:t>MOOC?</a:t>
            </a:r>
          </a:p>
        </p:txBody>
      </p:sp>
      <p:pic>
        <p:nvPicPr>
          <p:cNvPr id="4" name="Picture 3"/>
          <p:cNvPicPr>
            <a:picLocks noChangeAspect="1"/>
          </p:cNvPicPr>
          <p:nvPr/>
        </p:nvPicPr>
        <p:blipFill rotWithShape="1">
          <a:blip r:embed="rId2"/>
          <a:srcRect l="11417" t="16552" r="8663" b="689"/>
          <a:stretch/>
        </p:blipFill>
        <p:spPr>
          <a:xfrm>
            <a:off x="-4864" y="2514600"/>
            <a:ext cx="4267200" cy="3048000"/>
          </a:xfrm>
          <a:prstGeom prst="rect">
            <a:avLst/>
          </a:prstGeom>
        </p:spPr>
      </p:pic>
      <p:pic>
        <p:nvPicPr>
          <p:cNvPr id="6" name="Picture 5"/>
          <p:cNvPicPr>
            <a:picLocks noChangeAspect="1"/>
          </p:cNvPicPr>
          <p:nvPr/>
        </p:nvPicPr>
        <p:blipFill rotWithShape="1">
          <a:blip r:embed="rId3"/>
          <a:srcRect l="1253" t="14542" r="957" b="2178"/>
          <a:stretch/>
        </p:blipFill>
        <p:spPr>
          <a:xfrm>
            <a:off x="4414736" y="2541907"/>
            <a:ext cx="4729264" cy="3031579"/>
          </a:xfrm>
          <a:prstGeom prst="rect">
            <a:avLst/>
          </a:prstGeom>
        </p:spPr>
      </p:pic>
    </p:spTree>
    <p:extLst>
      <p:ext uri="{BB962C8B-B14F-4D97-AF65-F5344CB8AC3E}">
        <p14:creationId xmlns:p14="http://schemas.microsoft.com/office/powerpoint/2010/main" val="2344117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3200" b="1" dirty="0" smtClean="0">
                <a:latin typeface="Tahoma" panose="020B0604030504040204" pitchFamily="34" charset="0"/>
                <a:ea typeface="Tahoma" panose="020B0604030504040204" pitchFamily="34" charset="0"/>
                <a:cs typeface="Tahoma" panose="020B0604030504040204" pitchFamily="34" charset="0"/>
              </a:rPr>
              <a:t>,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Ellen 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l="8186" t="23122" r="43830" b="16763"/>
          <a:stretch/>
        </p:blipFill>
        <p:spPr>
          <a:xfrm>
            <a:off x="2057400" y="2612571"/>
            <a:ext cx="5715000" cy="4245429"/>
          </a:xfrm>
          <a:prstGeom prst="rect">
            <a:avLst/>
          </a:prstGeom>
        </p:spPr>
      </p:pic>
    </p:spTree>
    <p:extLst>
      <p:ext uri="{BB962C8B-B14F-4D97-AF65-F5344CB8AC3E}">
        <p14:creationId xmlns:p14="http://schemas.microsoft.com/office/powerpoint/2010/main" val="2356354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2400" b="1" dirty="0" smtClean="0">
                <a:latin typeface="Tahoma" panose="020B0604030504040204" pitchFamily="34" charset="0"/>
                <a:ea typeface="Tahoma" panose="020B0604030504040204" pitchFamily="34" charset="0"/>
                <a:cs typeface="Tahoma" panose="020B0604030504040204" pitchFamily="34" charset="0"/>
              </a:rPr>
              <a:t>,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Ellen 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370" t="28236" r="43798" b="11262"/>
          <a:stretch/>
        </p:blipFill>
        <p:spPr>
          <a:xfrm>
            <a:off x="2286000" y="2514600"/>
            <a:ext cx="5715000" cy="4286249"/>
          </a:xfrm>
          <a:prstGeom prst="rect">
            <a:avLst/>
          </a:prstGeom>
        </p:spPr>
      </p:pic>
    </p:spTree>
    <p:extLst>
      <p:ext uri="{BB962C8B-B14F-4D97-AF65-F5344CB8AC3E}">
        <p14:creationId xmlns:p14="http://schemas.microsoft.com/office/powerpoint/2010/main" val="188315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itle 1"/>
          <p:cNvSpPr>
            <a:spLocks noGrp="1"/>
          </p:cNvSpPr>
          <p:nvPr>
            <p:ph type="title"/>
          </p:nvPr>
        </p:nvSpPr>
        <p:spPr>
          <a:xfrm>
            <a:off x="304800" y="381000"/>
            <a:ext cx="8534400" cy="19558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May 19, </a:t>
            </a:r>
            <a:r>
              <a:rPr lang="en-US" altLang="en-US" sz="4000" b="1" dirty="0" smtClean="0">
                <a:solidFill>
                  <a:srgbClr val="FF0000"/>
                </a:solidFill>
                <a:latin typeface="Tahoma" panose="020B0604030504040204" pitchFamily="34" charset="0"/>
                <a:cs typeface="Tahoma" panose="020B0604030504040204" pitchFamily="34" charset="0"/>
              </a:rPr>
              <a:t>2016</a:t>
            </a:r>
            <a:r>
              <a:rPr lang="en-US" altLang="en-US" sz="2600" b="1" dirty="0" smtClean="0">
                <a:solidFill>
                  <a:srgbClr val="0070C0"/>
                </a:solidFill>
                <a:latin typeface="Tahoma" panose="020B0604030504040204" pitchFamily="34" charset="0"/>
                <a:cs typeface="Tahoma" panose="020B0604030504040204" pitchFamily="34" charset="0"/>
              </a:rPr>
              <a:t/>
            </a:r>
            <a:br>
              <a:rPr lang="en-US" altLang="en-US" sz="2600" b="1" dirty="0" smtClean="0">
                <a:solidFill>
                  <a:srgbClr val="0070C0"/>
                </a:solidFill>
                <a:latin typeface="Tahoma" panose="020B0604030504040204" pitchFamily="34" charset="0"/>
                <a:cs typeface="Tahoma" panose="020B0604030504040204" pitchFamily="34" charset="0"/>
              </a:rPr>
            </a:br>
            <a:r>
              <a:rPr lang="en-US" altLang="en-US" sz="4000" b="1" dirty="0" smtClean="0">
                <a:latin typeface="Tahoma" panose="020B0604030504040204" pitchFamily="34" charset="0"/>
                <a:cs typeface="Tahoma" panose="020B0604030504040204" pitchFamily="34" charset="0"/>
              </a:rPr>
              <a:t>MOOC lists: </a:t>
            </a:r>
            <a:r>
              <a:rPr lang="en-US" altLang="en-US" sz="4000" b="1" dirty="0" smtClean="0">
                <a:latin typeface="Tahoma" panose="020B0604030504040204" pitchFamily="34" charset="0"/>
                <a:cs typeface="Tahoma" panose="020B0604030504040204" pitchFamily="34" charset="0"/>
              </a:rPr>
              <a:t/>
            </a:r>
            <a:br>
              <a:rPr lang="en-US" altLang="en-US" sz="4000" b="1" dirty="0" smtClean="0">
                <a:latin typeface="Tahoma" panose="020B0604030504040204" pitchFamily="34" charset="0"/>
                <a:cs typeface="Tahoma" panose="020B0604030504040204" pitchFamily="34" charset="0"/>
              </a:rPr>
            </a:br>
            <a:r>
              <a:rPr lang="en-US" altLang="en-US" sz="4000" b="1" dirty="0" smtClean="0">
                <a:latin typeface="Tahoma" panose="020B0604030504040204" pitchFamily="34" charset="0"/>
                <a:cs typeface="Tahoma" panose="020B0604030504040204" pitchFamily="34" charset="0"/>
              </a:rPr>
              <a:t>Class </a:t>
            </a:r>
            <a:r>
              <a:rPr lang="en-US" altLang="en-US" sz="4000" b="1" dirty="0" smtClean="0">
                <a:latin typeface="Tahoma" panose="020B0604030504040204" pitchFamily="34" charset="0"/>
                <a:cs typeface="Tahoma" panose="020B0604030504040204" pitchFamily="34" charset="0"/>
              </a:rPr>
              <a:t>Central, the MOOC list</a:t>
            </a:r>
            <a:r>
              <a:rPr lang="en-US" altLang="en-US" sz="1400" b="1" dirty="0">
                <a:latin typeface="Tahoma" panose="020B0604030504040204" pitchFamily="34" charset="0"/>
                <a:cs typeface="Tahoma" panose="020B0604030504040204" pitchFamily="34" charset="0"/>
              </a:rPr>
              <a:t/>
            </a:r>
            <a:br>
              <a:rPr lang="en-US" altLang="en-US" sz="14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https://www.mooc-list.com</a:t>
            </a:r>
            <a:r>
              <a:rPr lang="en-US" altLang="en-US" sz="1400" b="1" dirty="0" smtClean="0">
                <a:latin typeface="Tahoma" panose="020B0604030504040204" pitchFamily="34" charset="0"/>
                <a:cs typeface="Tahoma" panose="020B0604030504040204" pitchFamily="34" charset="0"/>
                <a:hlinkClick r:id="rId2"/>
              </a:rPr>
              <a:t>/</a:t>
            </a:r>
            <a:r>
              <a:rPr lang="en-US" altLang="en-US" sz="1400" b="1" dirty="0">
                <a:latin typeface="Tahoma" panose="020B0604030504040204" pitchFamily="34" charset="0"/>
                <a:cs typeface="Tahoma" panose="020B0604030504040204" pitchFamily="34" charset="0"/>
              </a:rPr>
              <a:t/>
            </a:r>
            <a:br>
              <a:rPr lang="en-US" altLang="en-US" sz="14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3"/>
              </a:rPr>
              <a:t>https://www.class-central.com</a:t>
            </a:r>
            <a:r>
              <a:rPr lang="en-US" altLang="en-US" sz="1400" b="1" dirty="0" smtClean="0">
                <a:latin typeface="Tahoma" panose="020B0604030504040204" pitchFamily="34" charset="0"/>
                <a:cs typeface="Tahoma" panose="020B0604030504040204" pitchFamily="34" charset="0"/>
                <a:hlinkClick r:id="rId3"/>
              </a:rPr>
              <a:t>/</a:t>
            </a:r>
            <a:r>
              <a:rPr lang="en-US" altLang="en-US" sz="1400" b="1" dirty="0" smtClean="0">
                <a:latin typeface="Tahoma" panose="020B0604030504040204" pitchFamily="34" charset="0"/>
                <a:cs typeface="Tahoma" panose="020B0604030504040204" pitchFamily="34" charset="0"/>
              </a:rPr>
              <a:t>  </a:t>
            </a:r>
          </a:p>
        </p:txBody>
      </p:sp>
      <p:pic>
        <p:nvPicPr>
          <p:cNvPr id="613379" name="Picture 5"/>
          <p:cNvPicPr>
            <a:picLocks noChangeAspect="1"/>
          </p:cNvPicPr>
          <p:nvPr/>
        </p:nvPicPr>
        <p:blipFill>
          <a:blip r:embed="rId4" cstate="print">
            <a:extLst>
              <a:ext uri="{28A0092B-C50C-407E-A947-70E740481C1C}">
                <a14:useLocalDpi xmlns:a14="http://schemas.microsoft.com/office/drawing/2010/main" val="0"/>
              </a:ext>
            </a:extLst>
          </a:blip>
          <a:srcRect l="1019" t="13179" r="1083" b="2470"/>
          <a:stretch>
            <a:fillRect/>
          </a:stretch>
        </p:blipFill>
        <p:spPr bwMode="auto">
          <a:xfrm>
            <a:off x="1210979" y="3022561"/>
            <a:ext cx="5723221" cy="38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l="1823" t="13597" r="10580" b="1839"/>
          <a:stretch>
            <a:fillRect/>
          </a:stretch>
        </p:blipFill>
        <p:spPr bwMode="auto">
          <a:xfrm>
            <a:off x="1737555" y="2684462"/>
            <a:ext cx="4874349" cy="409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l="1857" t="12854" r="5331" b="2145"/>
          <a:stretch>
            <a:fillRect/>
          </a:stretch>
        </p:blipFill>
        <p:spPr bwMode="auto">
          <a:xfrm>
            <a:off x="1341507" y="2755671"/>
            <a:ext cx="5135494" cy="409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l="1149" t="11769" r="41425" b="1926"/>
          <a:stretch>
            <a:fillRect/>
          </a:stretch>
        </p:blipFill>
        <p:spPr bwMode="auto">
          <a:xfrm>
            <a:off x="2615476" y="2828605"/>
            <a:ext cx="3037852" cy="400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rcRect t="17026" r="42458" b="7114"/>
          <a:stretch>
            <a:fillRect/>
          </a:stretch>
        </p:blipFill>
        <p:spPr bwMode="auto">
          <a:xfrm>
            <a:off x="2162175" y="3828726"/>
            <a:ext cx="2616545" cy="302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l="3754" t="25423" r="4878" b="1694"/>
          <a:stretch>
            <a:fillRect/>
          </a:stretch>
        </p:blipFill>
        <p:spPr bwMode="auto">
          <a:xfrm>
            <a:off x="671513" y="2910247"/>
            <a:ext cx="6796087" cy="400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rcRect l="-156" t="13905" r="1180" b="5438"/>
          <a:stretch>
            <a:fillRect/>
          </a:stretch>
        </p:blipFill>
        <p:spPr bwMode="auto">
          <a:xfrm>
            <a:off x="1064351" y="2705798"/>
            <a:ext cx="6174649" cy="410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1"/>
          <a:srcRect l="4720" t="12237" r="6748" b="3632"/>
          <a:stretch/>
        </p:blipFill>
        <p:spPr>
          <a:xfrm>
            <a:off x="914400" y="2541249"/>
            <a:ext cx="6720856" cy="4348789"/>
          </a:xfrm>
          <a:prstGeom prst="rect">
            <a:avLst/>
          </a:prstGeom>
        </p:spPr>
      </p:pic>
    </p:spTree>
    <p:extLst>
      <p:ext uri="{BB962C8B-B14F-4D97-AF65-F5344CB8AC3E}">
        <p14:creationId xmlns:p14="http://schemas.microsoft.com/office/powerpoint/2010/main" val="3673631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534400" cy="3276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19, 2016</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600" b="1" dirty="0" err="1" smtClean="0">
                <a:latin typeface="Tahoma" panose="020B0604030504040204" pitchFamily="34" charset="0"/>
                <a:ea typeface="Tahoma" panose="020B0604030504040204" pitchFamily="34" charset="0"/>
                <a:cs typeface="Tahoma" panose="020B0604030504040204" pitchFamily="34" charset="0"/>
              </a:rPr>
              <a:t>Topica</a:t>
            </a:r>
            <a:r>
              <a:rPr lang="en-US" sz="3600" b="1" dirty="0" smtClean="0">
                <a:latin typeface="Tahoma" panose="020B0604030504040204" pitchFamily="34" charset="0"/>
                <a:ea typeface="Tahoma" panose="020B0604030504040204" pitchFamily="34" charset="0"/>
                <a:cs typeface="Tahoma" panose="020B0604030504040204" pitchFamily="34" charset="0"/>
              </a:rPr>
              <a:t> Recognizes MOOCs </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a:t>
            </a:r>
            <a:r>
              <a:rPr lang="en-US" sz="2800" b="1" dirty="0" err="1" smtClean="0">
                <a:latin typeface="Tahoma" panose="020B0604030504040204" pitchFamily="34" charset="0"/>
                <a:ea typeface="Tahoma" panose="020B0604030504040204" pitchFamily="34" charset="0"/>
                <a:cs typeface="Tahoma" panose="020B0604030504040204" pitchFamily="34" charset="0"/>
              </a:rPr>
              <a:t>Topica</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EdTech</a:t>
            </a:r>
            <a:r>
              <a:rPr lang="en-US" sz="2800" b="1" dirty="0" smtClean="0">
                <a:latin typeface="Tahoma" panose="020B0604030504040204" pitchFamily="34" charset="0"/>
                <a:ea typeface="Tahoma" panose="020B0604030504040204" pitchFamily="34" charset="0"/>
                <a:cs typeface="Tahoma" panose="020B0604030504040204" pitchFamily="34" charset="0"/>
              </a:rPr>
              <a:t> Group…in Southeast Asia)</a:t>
            </a:r>
            <a:r>
              <a:rPr lang="en-US" sz="800" b="1" dirty="0">
                <a:latin typeface="Tahoma" panose="020B0604030504040204" pitchFamily="34" charset="0"/>
                <a:ea typeface="Tahoma" panose="020B0604030504040204" pitchFamily="34" charset="0"/>
                <a:cs typeface="Tahoma" panose="020B0604030504040204" pitchFamily="34" charset="0"/>
              </a:rPr>
              <a:t/>
            </a:r>
            <a:br>
              <a:rPr lang="en-US" sz="8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https://topica.asia</a:t>
            </a:r>
            <a:r>
              <a:rPr lang="en-US" sz="20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2000" b="1" dirty="0" smtClean="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4038" t="8383" r="2085" b="4192"/>
          <a:stretch/>
        </p:blipFill>
        <p:spPr>
          <a:xfrm>
            <a:off x="76200" y="2819400"/>
            <a:ext cx="5145065" cy="4038600"/>
          </a:xfrm>
          <a:prstGeom prst="rect">
            <a:avLst/>
          </a:prstGeom>
        </p:spPr>
      </p:pic>
      <p:pic>
        <p:nvPicPr>
          <p:cNvPr id="5" name="Picture 4"/>
          <p:cNvPicPr>
            <a:picLocks noChangeAspect="1"/>
          </p:cNvPicPr>
          <p:nvPr/>
        </p:nvPicPr>
        <p:blipFill rotWithShape="1">
          <a:blip r:embed="rId4"/>
          <a:srcRect l="16585" t="41956" r="43741" b="41244"/>
          <a:stretch/>
        </p:blipFill>
        <p:spPr>
          <a:xfrm>
            <a:off x="4076700" y="5531234"/>
            <a:ext cx="5067300" cy="12962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2743200"/>
            <a:ext cx="2667000" cy="2667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31" y="5513798"/>
            <a:ext cx="2462169" cy="1313722"/>
          </a:xfrm>
          <a:prstGeom prst="rect">
            <a:avLst/>
          </a:prstGeom>
        </p:spPr>
      </p:pic>
    </p:spTree>
    <p:extLst>
      <p:ext uri="{BB962C8B-B14F-4D97-AF65-F5344CB8AC3E}">
        <p14:creationId xmlns:p14="http://schemas.microsoft.com/office/powerpoint/2010/main" val="1896535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Title 1"/>
          <p:cNvSpPr>
            <a:spLocks noGrp="1"/>
          </p:cNvSpPr>
          <p:nvPr>
            <p:ph type="title"/>
          </p:nvPr>
        </p:nvSpPr>
        <p:spPr>
          <a:xfrm>
            <a:off x="457200" y="228600"/>
            <a:ext cx="8382000" cy="2133600"/>
          </a:xfrm>
        </p:spPr>
        <p:txBody>
          <a:bodyPr/>
          <a:lstStyle/>
          <a:p>
            <a:r>
              <a:rPr lang="en-US" altLang="en-US" sz="4800" b="1" smtClean="0">
                <a:solidFill>
                  <a:srgbClr val="0070C0"/>
                </a:solidFill>
                <a:latin typeface="Tahoma" panose="020B0604030504040204" pitchFamily="34" charset="0"/>
                <a:cs typeface="Tahoma" panose="020B0604030504040204" pitchFamily="34" charset="0"/>
              </a:rPr>
              <a:t>Things are heating up</a:t>
            </a:r>
            <a:r>
              <a:rPr lang="en-US" altLang="en-US" smtClean="0">
                <a:solidFill>
                  <a:srgbClr val="0070C0"/>
                </a:solidFill>
                <a:cs typeface="Tahoma" panose="020B0604030504040204" pitchFamily="34" charset="0"/>
              </a:rPr>
              <a:t>!</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5" name="Picture 2" descr="6147ebdc-1326-4cd6-af92-42626eb003d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0" y="2278942"/>
            <a:ext cx="2672242" cy="424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5" cstate="print">
            <a:extLst>
              <a:ext uri="{28A0092B-C50C-407E-A947-70E740481C1C}">
                <a14:useLocalDpi xmlns:a14="http://schemas.microsoft.com/office/drawing/2010/main" val="0"/>
              </a:ext>
            </a:extLst>
          </a:blip>
          <a:srcRect l="29437" t="7538" r="27048" b="2003"/>
          <a:stretch>
            <a:fillRect/>
          </a:stretch>
        </p:blipFill>
        <p:spPr bwMode="auto">
          <a:xfrm>
            <a:off x="2971800" y="2294105"/>
            <a:ext cx="2971800" cy="41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4401" y="2329773"/>
            <a:ext cx="2781660" cy="419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06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picengag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1954" y="2666999"/>
            <a:ext cx="2772045" cy="41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457200"/>
            <a:ext cx="8382000" cy="1905000"/>
          </a:xfrm>
        </p:spPr>
        <p:txBody>
          <a:bodyPr/>
          <a:lstStyle/>
          <a:p>
            <a:r>
              <a:rPr lang="en-US" altLang="en-US" sz="4000" b="1" dirty="0" smtClean="0">
                <a:solidFill>
                  <a:srgbClr val="0070C0"/>
                </a:solidFill>
                <a:latin typeface="Tahoma" panose="020B0604030504040204" pitchFamily="34" charset="0"/>
                <a:cs typeface="Tahoma" panose="020B0604030504040204" pitchFamily="34" charset="0"/>
              </a:rPr>
              <a:t>Part II.</a:t>
            </a:r>
            <a:br>
              <a:rPr lang="en-US" altLang="en-US" sz="4000" b="1" dirty="0" smtClean="0">
                <a:solidFill>
                  <a:srgbClr val="0070C0"/>
                </a:solidFill>
                <a:latin typeface="Tahoma" panose="020B0604030504040204" pitchFamily="34" charset="0"/>
                <a:cs typeface="Tahoma" panose="020B0604030504040204" pitchFamily="34" charset="0"/>
              </a:rPr>
            </a:br>
            <a:r>
              <a:rPr lang="en-US" altLang="en-US" sz="4000" b="1" dirty="0" smtClean="0">
                <a:solidFill>
                  <a:srgbClr val="0070C0"/>
                </a:solidFill>
                <a:latin typeface="Tahoma" panose="020B0604030504040204" pitchFamily="34" charset="0"/>
                <a:cs typeface="Tahoma" panose="020B0604030504040204" pitchFamily="34" charset="0"/>
              </a:rPr>
              <a:t>MOOCs </a:t>
            </a:r>
            <a:r>
              <a:rPr lang="en-US" altLang="en-US" sz="4000" b="1" dirty="0" smtClean="0">
                <a:solidFill>
                  <a:srgbClr val="0070C0"/>
                </a:solidFill>
                <a:latin typeface="Tahoma" panose="020B0604030504040204" pitchFamily="34" charset="0"/>
                <a:cs typeface="Tahoma" panose="020B0604030504040204" pitchFamily="34" charset="0"/>
              </a:rPr>
              <a:t>and Open Education Around the World</a:t>
            </a:r>
            <a:r>
              <a:rPr lang="en-US" altLang="en-US" b="1" dirty="0" smtClean="0"/>
              <a:t/>
            </a:r>
            <a:br>
              <a:rPr lang="en-US" altLang="en-US" b="1" dirty="0" smtClean="0"/>
            </a:br>
            <a:r>
              <a:rPr lang="en-US" altLang="en-US" sz="1800" b="1" dirty="0" smtClean="0">
                <a:hlinkClick r:id="rId3"/>
              </a:rPr>
              <a:t>http://routledge-ny.com/books/details/9781138807419/</a:t>
            </a:r>
            <a:r>
              <a:rPr lang="en-US" altLang="en-US" sz="1800" b="1" dirty="0" smtClean="0"/>
              <a:t> </a:t>
            </a:r>
            <a:endParaRPr lang="en-US" altLang="en-US" sz="1800" dirty="0" smtClean="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spTree>
    <p:extLst>
      <p:ext uri="{BB962C8B-B14F-4D97-AF65-F5344CB8AC3E}">
        <p14:creationId xmlns:p14="http://schemas.microsoft.com/office/powerpoint/2010/main" val="3353306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Foreword #1: The Role of MOOCs in the Future of Education?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George Siemens, Executive Director of the Learning Innovation and Networked Knowledge Research Lab, University of Texas Arlington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l="4300" t="24058" r="35500" b="13230"/>
          <a:stretch/>
        </p:blipFill>
        <p:spPr>
          <a:xfrm>
            <a:off x="1524000" y="2743200"/>
            <a:ext cx="6096000" cy="4027715"/>
          </a:xfrm>
          <a:prstGeom prst="rect">
            <a:avLst/>
          </a:prstGeom>
        </p:spPr>
      </p:pic>
    </p:spTree>
    <p:extLst>
      <p:ext uri="{BB962C8B-B14F-4D97-AF65-F5344CB8AC3E}">
        <p14:creationId xmlns:p14="http://schemas.microsoft.com/office/powerpoint/2010/main" val="2923610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Foreword #2: Open(</a:t>
            </a:r>
            <a:r>
              <a:rPr lang="en-US" sz="31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ing</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up) Education for All, </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Boosted </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by </a:t>
            </a:r>
            <a:r>
              <a:rPr lang="en-US" sz="3100" b="1" dirty="0" err="1">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31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oocs</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cap="all"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Fred Mulder, UNESCO Chair in Open Educational Resources at the Open University of the Netherlands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2667000"/>
            <a:ext cx="5200142" cy="39005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895600"/>
            <a:ext cx="2265218" cy="3114675"/>
          </a:xfrm>
          <a:prstGeom prst="rect">
            <a:avLst/>
          </a:prstGeom>
        </p:spPr>
      </p:pic>
    </p:spTree>
    <p:extLst>
      <p:ext uri="{BB962C8B-B14F-4D97-AF65-F5344CB8AC3E}">
        <p14:creationId xmlns:p14="http://schemas.microsoft.com/office/powerpoint/2010/main" val="3553265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305800" cy="1524000"/>
          </a:xfrm>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a:t>
            </a:r>
            <a:b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Current Trends and Recent Cycles</a:t>
            </a:r>
            <a:endPar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743200"/>
            <a:ext cx="6942667" cy="3886200"/>
          </a:xfrm>
          <a:prstGeom prst="rect">
            <a:avLst/>
          </a:prstGeom>
        </p:spPr>
      </p:pic>
    </p:spTree>
    <p:extLst>
      <p:ext uri="{BB962C8B-B14F-4D97-AF65-F5344CB8AC3E}">
        <p14:creationId xmlns:p14="http://schemas.microsoft.com/office/powerpoint/2010/main" val="2236683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7886700" cy="1325563"/>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 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MOOC Misstep and the Open Education Infrastructure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David Wiley, Co-founder and Chief Academic Officer, Lumen </a:t>
            </a:r>
            <a:r>
              <a:rPr lang="en-US" sz="2400" b="1" dirty="0" smtClean="0">
                <a:latin typeface="Tahoma" panose="020B0604030504040204" pitchFamily="34" charset="0"/>
                <a:ea typeface="Tahoma" panose="020B0604030504040204" pitchFamily="34" charset="0"/>
                <a:cs typeface="Tahoma" panose="020B0604030504040204" pitchFamily="34" charset="0"/>
              </a:rPr>
              <a:t>Learning</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sz="half" idx="1"/>
          </p:nvPr>
        </p:nvSpPr>
        <p:spPr>
          <a:xfrm>
            <a:off x="685800" y="2661867"/>
            <a:ext cx="6575425" cy="2438400"/>
          </a:xfrm>
        </p:spPr>
        <p:txBody>
          <a:bodyPr>
            <a:normAutofit/>
          </a:bodyPr>
          <a:lstStyle/>
          <a:p>
            <a:pPr marL="0" indent="0">
              <a:buNone/>
            </a:pPr>
            <a:r>
              <a:rPr lang="en-US" sz="2800" b="1" i="1" dirty="0">
                <a:latin typeface="Tahoma" panose="020B0604030504040204" pitchFamily="34" charset="0"/>
                <a:ea typeface="Tahoma" panose="020B0604030504040204" pitchFamily="34" charset="0"/>
                <a:cs typeface="Tahoma" panose="020B0604030504040204" pitchFamily="34" charset="0"/>
              </a:rPr>
              <a:t>The Open Education Infrastructure </a:t>
            </a: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mj-lt"/>
              <a:buAutoNum type="arabicPeriod"/>
            </a:pPr>
            <a:r>
              <a:rPr lang="en-US" sz="2000" b="1" dirty="0" smtClean="0">
                <a:latin typeface="Tahoma" panose="020B0604030504040204" pitchFamily="34" charset="0"/>
                <a:ea typeface="Tahoma" panose="020B0604030504040204" pitchFamily="34" charset="0"/>
                <a:cs typeface="Tahoma" panose="020B0604030504040204" pitchFamily="34" charset="0"/>
              </a:rPr>
              <a:t>Open </a:t>
            </a:r>
            <a:r>
              <a:rPr lang="en-US" sz="2000" b="1" dirty="0">
                <a:latin typeface="Tahoma" panose="020B0604030504040204" pitchFamily="34" charset="0"/>
                <a:ea typeface="Tahoma" panose="020B0604030504040204" pitchFamily="34" charset="0"/>
                <a:cs typeface="Tahoma" panose="020B0604030504040204" pitchFamily="34" charset="0"/>
              </a:rPr>
              <a:t>Credentials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Assessments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Educational Resources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Competencies</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3741149"/>
            <a:ext cx="1981200" cy="2976933"/>
          </a:xfrm>
          <a:prstGeom prst="rect">
            <a:avLst/>
          </a:prstGeom>
        </p:spPr>
      </p:pic>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l="10147" t="19212" r="10147" b="9851"/>
          <a:stretch>
            <a:fillRect/>
          </a:stretch>
        </p:blipFill>
        <p:spPr bwMode="auto">
          <a:xfrm>
            <a:off x="3810000" y="4729401"/>
            <a:ext cx="3352800" cy="201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7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905750" cy="1768474"/>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 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Single Canon: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MOOCs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Academic Colonization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Karen Head, PhD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Georgia Institute of Technology</a:t>
            </a:r>
          </a:p>
        </p:txBody>
      </p:sp>
      <p:sp>
        <p:nvSpPr>
          <p:cNvPr id="5" name="Content Placeholder 4"/>
          <p:cNvSpPr>
            <a:spLocks noGrp="1"/>
          </p:cNvSpPr>
          <p:nvPr>
            <p:ph sz="half" idx="1"/>
          </p:nvPr>
        </p:nvSpPr>
        <p:spPr>
          <a:xfrm>
            <a:off x="990600" y="2226469"/>
            <a:ext cx="7112000" cy="3263504"/>
          </a:xfrm>
        </p:spPr>
        <p:txBody>
          <a:bodyPr>
            <a:normAutofit/>
          </a:bodyPr>
          <a:lstStyle/>
          <a:p>
            <a:pPr marL="0" indent="0">
              <a:lnSpc>
                <a:spcPct val="100000"/>
              </a:lnSpc>
              <a:spcBef>
                <a:spcPts val="0"/>
              </a:spcBef>
              <a:buNone/>
            </a:pPr>
            <a:r>
              <a:rPr lang="en-US" sz="3000" b="1" dirty="0" smtClean="0">
                <a:latin typeface="Tahoma" panose="020B0604030504040204" pitchFamily="34" charset="0"/>
                <a:ea typeface="Tahoma" panose="020B0604030504040204" pitchFamily="34" charset="0"/>
                <a:cs typeface="Tahoma" panose="020B0604030504040204" pitchFamily="34" charset="0"/>
              </a:rPr>
              <a:t>“If </a:t>
            </a:r>
            <a:r>
              <a:rPr lang="en-US" sz="3000" b="1" dirty="0">
                <a:latin typeface="Tahoma" panose="020B0604030504040204" pitchFamily="34" charset="0"/>
                <a:ea typeface="Tahoma" panose="020B0604030504040204" pitchFamily="34" charset="0"/>
                <a:cs typeface="Tahoma" panose="020B0604030504040204" pitchFamily="34" charset="0"/>
              </a:rPr>
              <a:t>MOOC proponents truly seek to offer the best educational opportunities to the world, they will have to open these platforms to a wide variety of institutions and instructors</a:t>
            </a:r>
            <a:r>
              <a:rPr lang="en-US" sz="3000" b="1" dirty="0" smtClean="0">
                <a:latin typeface="Tahoma" panose="020B0604030504040204" pitchFamily="34" charset="0"/>
                <a:ea typeface="Tahoma" panose="020B0604030504040204" pitchFamily="34" charset="0"/>
                <a:cs typeface="Tahoma" panose="020B0604030504040204" pitchFamily="34" charset="0"/>
              </a:rPr>
              <a:t>.”</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508" y="5024980"/>
            <a:ext cx="2793492" cy="1862328"/>
          </a:xfrm>
          <a:prstGeom prst="rect">
            <a:avLst/>
          </a:prstGeom>
        </p:spPr>
      </p:pic>
    </p:spTree>
    <p:extLst>
      <p:ext uri="{BB962C8B-B14F-4D97-AF65-F5344CB8AC3E}">
        <p14:creationId xmlns:p14="http://schemas.microsoft.com/office/powerpoint/2010/main" val="723555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2925" y="685800"/>
            <a:ext cx="7886700" cy="1325563"/>
          </a:xfrm>
        </p:spPr>
        <p:txBody>
          <a:bodyPr>
            <a:normAutofit fontScale="90000"/>
          </a:bodyPr>
          <a:lstStyle/>
          <a:p>
            <a:pPr algn="ct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3: MOOCs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and Open Education in Japan:</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A Case of the Open University of Japan</a:t>
            </a:r>
            <a:r>
              <a:rPr lang="en-US" sz="2700" b="1" dirty="0">
                <a:latin typeface="Tahoma" panose="020B0604030504040204" pitchFamily="34" charset="0"/>
                <a:ea typeface="Tahoma" panose="020B0604030504040204" pitchFamily="34" charset="0"/>
                <a:cs typeface="Tahoma" panose="020B0604030504040204" pitchFamily="34" charset="0"/>
              </a:rPr>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Kumiko Aoki, Ph.D</a:t>
            </a:r>
            <a:r>
              <a:rPr lang="en-US" sz="2700" b="1" dirty="0" smtClean="0">
                <a:latin typeface="Tahoma" panose="020B0604030504040204" pitchFamily="34" charset="0"/>
                <a:ea typeface="Tahoma" panose="020B0604030504040204" pitchFamily="34" charset="0"/>
                <a:cs typeface="Tahoma" panose="020B0604030504040204" pitchFamily="34" charset="0"/>
              </a:rPr>
              <a:t>., The </a:t>
            </a:r>
            <a:r>
              <a:rPr lang="en-US" sz="2700" b="1" dirty="0">
                <a:latin typeface="Tahoma" panose="020B0604030504040204" pitchFamily="34" charset="0"/>
                <a:ea typeface="Tahoma" panose="020B0604030504040204" pitchFamily="34" charset="0"/>
                <a:cs typeface="Tahoma" panose="020B0604030504040204" pitchFamily="34" charset="0"/>
              </a:rPr>
              <a:t>Open University of </a:t>
            </a:r>
            <a:r>
              <a:rPr lang="en-US" sz="2700" b="1" dirty="0" smtClean="0">
                <a:latin typeface="Tahoma" panose="020B0604030504040204" pitchFamily="34" charset="0"/>
                <a:ea typeface="Tahoma" panose="020B0604030504040204" pitchFamily="34" charset="0"/>
                <a:cs typeface="Tahoma" panose="020B0604030504040204" pitchFamily="34" charset="0"/>
              </a:rPr>
              <a:t>Japan</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762000" y="2286000"/>
            <a:ext cx="7753350" cy="3662362"/>
          </a:xfrm>
        </p:spPr>
        <p:txBody>
          <a:bodyPr>
            <a:normAutofit/>
          </a:bodyPr>
          <a:lstStyle/>
          <a:p>
            <a:pPr marL="0" indent="0">
              <a:lnSpc>
                <a:spcPct val="100000"/>
              </a:lnSpc>
              <a:spcBef>
                <a:spcPts val="0"/>
              </a:spcBef>
              <a:buNone/>
            </a:pPr>
            <a:r>
              <a:rPr lang="en-US" sz="3200" b="1" dirty="0" smtClean="0">
                <a:latin typeface="Tahoma" panose="020B0604030504040204" pitchFamily="34" charset="0"/>
                <a:ea typeface="Tahoma" panose="020B0604030504040204" pitchFamily="34" charset="0"/>
                <a:cs typeface="Tahoma" panose="020B0604030504040204" pitchFamily="34" charset="0"/>
              </a:rPr>
              <a:t>“It </a:t>
            </a:r>
            <a:r>
              <a:rPr lang="en-US" sz="3200" b="1" dirty="0">
                <a:latin typeface="Tahoma" panose="020B0604030504040204" pitchFamily="34" charset="0"/>
                <a:ea typeface="Tahoma" panose="020B0604030504040204" pitchFamily="34" charset="0"/>
                <a:cs typeface="Tahoma" panose="020B0604030504040204" pitchFamily="34" charset="0"/>
              </a:rPr>
              <a:t>is hoped that MOOCs will play a significant role for stakeholders in Japanese higher education in the near future</a:t>
            </a:r>
            <a:r>
              <a:rPr lang="en-US" sz="3200" b="1" dirty="0" smtClean="0">
                <a:latin typeface="Tahoma" panose="020B0604030504040204" pitchFamily="34" charset="0"/>
                <a:ea typeface="Tahoma" panose="020B0604030504040204" pitchFamily="34" charset="0"/>
                <a:cs typeface="Tahoma" panose="020B0604030504040204" pitchFamily="34" charset="0"/>
              </a:rPr>
              <a:t>.”</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4085492"/>
            <a:ext cx="2743200" cy="2743200"/>
          </a:xfrm>
          <a:prstGeom prst="rect">
            <a:avLst/>
          </a:prstGeom>
        </p:spPr>
      </p:pic>
    </p:spTree>
    <p:extLst>
      <p:ext uri="{BB962C8B-B14F-4D97-AF65-F5344CB8AC3E}">
        <p14:creationId xmlns:p14="http://schemas.microsoft.com/office/powerpoint/2010/main" val="1206720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5046"/>
            <a:ext cx="7854949" cy="2592954"/>
          </a:xfrm>
        </p:spPr>
        <p:txBody>
          <a:bodyPr>
            <a:normAutofit fontScale="90000"/>
          </a:bodyPr>
          <a:lstStyle/>
          <a:p>
            <a:pPr algn="ct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4: MOOCs</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MERLOT, and Open Educational Services</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Gerard L. Hanley, Ph.D.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MERLOT Executive Director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Assistant Vice Chancellor, Academic Technology Services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California State University, Office of the Chancellor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Figure 1. MOOCs as a Recent Evolution of </a:t>
            </a:r>
            <a:r>
              <a:rPr lang="en-US" sz="2000" b="1" dirty="0" smtClean="0">
                <a:latin typeface="Tahoma" panose="020B0604030504040204" pitchFamily="34" charset="0"/>
                <a:ea typeface="Tahoma" panose="020B0604030504040204" pitchFamily="34" charset="0"/>
                <a:cs typeface="Tahoma" panose="020B0604030504040204" pitchFamily="34" charset="0"/>
              </a:rPr>
              <a:t>OER</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200400"/>
            <a:ext cx="6303351" cy="360191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76600"/>
            <a:ext cx="2590800" cy="2590800"/>
          </a:xfrm>
          <a:prstGeom prst="rect">
            <a:avLst/>
          </a:prstGeom>
        </p:spPr>
      </p:pic>
    </p:spTree>
    <p:extLst>
      <p:ext uri="{BB962C8B-B14F-4D97-AF65-F5344CB8AC3E}">
        <p14:creationId xmlns:p14="http://schemas.microsoft.com/office/powerpoint/2010/main" val="2708546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58" y="152400"/>
            <a:ext cx="8647442" cy="2971800"/>
          </a:xfrm>
        </p:spPr>
        <p:txBody>
          <a:bodyPr>
            <a:normAutofit/>
          </a:bodyPr>
          <a:lstStyle/>
          <a:p>
            <a:pPr algn="ctr"/>
            <a:r>
              <a:rPr lang="en-US" sz="2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5: Enabling </a:t>
            </a:r>
            <a:r>
              <a:rPr lang="en-US" sz="2600" b="1" dirty="0">
                <a:solidFill>
                  <a:srgbClr val="FF0000"/>
                </a:solidFill>
                <a:latin typeface="Tahoma" panose="020B0604030504040204" pitchFamily="34" charset="0"/>
                <a:ea typeface="Tahoma" panose="020B0604030504040204" pitchFamily="34" charset="0"/>
                <a:cs typeface="Tahoma" panose="020B0604030504040204" pitchFamily="34" charset="0"/>
              </a:rPr>
              <a:t>Open Education: A Feasibility Protocol for Australian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Dr Carina </a:t>
            </a:r>
            <a:r>
              <a:rPr lang="en-AU" sz="2000" b="1" dirty="0" err="1">
                <a:latin typeface="Tahoma" panose="020B0604030504040204" pitchFamily="34" charset="0"/>
                <a:ea typeface="Tahoma" panose="020B0604030504040204" pitchFamily="34" charset="0"/>
                <a:cs typeface="Tahoma" panose="020B0604030504040204" pitchFamily="34" charset="0"/>
              </a:rPr>
              <a:t>Bossu</a:t>
            </a:r>
            <a:r>
              <a:rPr lang="en-AU" sz="2000" b="1" dirty="0">
                <a:latin typeface="Tahoma" panose="020B0604030504040204" pitchFamily="34" charset="0"/>
                <a:ea typeface="Tahoma" panose="020B0604030504040204" pitchFamily="34" charset="0"/>
                <a:cs typeface="Tahoma" panose="020B0604030504040204" pitchFamily="34" charset="0"/>
              </a:rPr>
              <a:t>, University of Tasmania, Australia</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Mr David Bull, University of Southern Queensland, Australia</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Professor Mark Brown, Dublin City University, </a:t>
            </a:r>
            <a:r>
              <a:rPr lang="en-AU" sz="2000" b="1" dirty="0" smtClean="0">
                <a:latin typeface="Tahoma" panose="020B0604030504040204" pitchFamily="34" charset="0"/>
                <a:ea typeface="Tahoma" panose="020B0604030504040204" pitchFamily="34" charset="0"/>
                <a:cs typeface="Tahoma" panose="020B0604030504040204" pitchFamily="34" charset="0"/>
              </a:rPr>
              <a:t>Ireland</a:t>
            </a:r>
            <a:br>
              <a:rPr lang="en-AU" sz="2000" b="1" dirty="0" smtClean="0">
                <a:latin typeface="Tahoma" panose="020B0604030504040204" pitchFamily="34" charset="0"/>
                <a:ea typeface="Tahoma" panose="020B0604030504040204" pitchFamily="34" charset="0"/>
                <a:cs typeface="Tahoma" panose="020B0604030504040204" pitchFamily="34" charset="0"/>
              </a:rPr>
            </a:br>
            <a:r>
              <a:rPr lang="en-AU" sz="2000" b="1" dirty="0" smtClean="0">
                <a:latin typeface="Tahoma" panose="020B0604030504040204" pitchFamily="34" charset="0"/>
                <a:ea typeface="Tahoma" panose="020B0604030504040204" pitchFamily="34" charset="0"/>
                <a:cs typeface="Tahoma" panose="020B0604030504040204" pitchFamily="34" charset="0"/>
              </a:rPr>
              <a:t>Figure 5.1. Feasibility Protocol</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73" y="2895600"/>
            <a:ext cx="2952750" cy="29527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894" y="2895600"/>
            <a:ext cx="5949106" cy="3083378"/>
          </a:xfrm>
          <a:prstGeom prst="rect">
            <a:avLst/>
          </a:prstGeom>
        </p:spPr>
      </p:pic>
    </p:spTree>
    <p:extLst>
      <p:ext uri="{BB962C8B-B14F-4D97-AF65-F5344CB8AC3E}">
        <p14:creationId xmlns:p14="http://schemas.microsoft.com/office/powerpoint/2010/main" val="12500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7200"/>
            <a:ext cx="8007349" cy="3352800"/>
          </a:xfrm>
        </p:spPr>
        <p:txBody>
          <a:bodyPr>
            <a:noAutofit/>
          </a:bodyPr>
          <a:lstStyle/>
          <a:p>
            <a:pPr algn="ctr"/>
            <a:r>
              <a:rPr lang="en-ZA"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6: Open </a:t>
            </a:r>
            <a:r>
              <a:rPr lang="en-ZA" sz="3200" b="1" dirty="0">
                <a:solidFill>
                  <a:srgbClr val="FF0000"/>
                </a:solidFill>
                <a:latin typeface="Tahoma" panose="020B0604030504040204" pitchFamily="34" charset="0"/>
                <a:ea typeface="Tahoma" panose="020B0604030504040204" pitchFamily="34" charset="0"/>
                <a:cs typeface="Tahoma" panose="020B0604030504040204" pitchFamily="34" charset="0"/>
              </a:rPr>
              <a:t>Education at the University of Cape Town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Laura Czerniewicz, Glenda Cox, Cheryl Hodgkinson-Williams, and Michelle Willmers</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Figure 3: </a:t>
            </a:r>
            <a:r>
              <a:rPr lang="en-ZA" sz="2400" b="1" dirty="0" smtClean="0">
                <a:latin typeface="Tahoma" panose="020B0604030504040204" pitchFamily="34" charset="0"/>
                <a:ea typeface="Tahoma" panose="020B0604030504040204" pitchFamily="34" charset="0"/>
                <a:cs typeface="Tahoma" panose="020B0604030504040204" pitchFamily="34" charset="0"/>
              </a:rPr>
              <a:t>The openness journey at the University of Cape Town (UCT)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13333" r="-903" b="16666"/>
          <a:stretch/>
        </p:blipFill>
        <p:spPr>
          <a:xfrm>
            <a:off x="3643536" y="3657600"/>
            <a:ext cx="4613276"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678115"/>
            <a:ext cx="2081784" cy="3121152"/>
          </a:xfrm>
          <a:prstGeom prst="rect">
            <a:avLst/>
          </a:prstGeom>
        </p:spPr>
      </p:pic>
    </p:spTree>
    <p:extLst>
      <p:ext uri="{BB962C8B-B14F-4D97-AF65-F5344CB8AC3E}">
        <p14:creationId xmlns:p14="http://schemas.microsoft.com/office/powerpoint/2010/main" val="232313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85800"/>
            <a:ext cx="7880350" cy="2286000"/>
          </a:xfrm>
        </p:spPr>
        <p:txBody>
          <a:bodyPr>
            <a:normAutofit/>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8: MOOCs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Downunder</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Insights from the Open2Study Experience</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Maggie Hartnett, Mark Brown, and Amy Wilson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Massey University, Dublin City University, and Massey </a:t>
            </a:r>
            <a:r>
              <a:rPr lang="en-US" sz="2200" b="1" dirty="0" smtClean="0">
                <a:latin typeface="Tahoma" panose="020B0604030504040204" pitchFamily="34" charset="0"/>
                <a:ea typeface="Tahoma" panose="020B0604030504040204" pitchFamily="34" charset="0"/>
                <a:cs typeface="Tahoma" panose="020B0604030504040204" pitchFamily="34" charset="0"/>
              </a:rPr>
              <a:t>University</a:t>
            </a: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3: Example of the Indigenous Studies subject</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276600"/>
            <a:ext cx="51816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393714"/>
            <a:ext cx="3490913" cy="2717251"/>
          </a:xfrm>
          <a:prstGeom prst="rect">
            <a:avLst/>
          </a:prstGeom>
        </p:spPr>
      </p:pic>
    </p:spTree>
    <p:extLst>
      <p:ext uri="{BB962C8B-B14F-4D97-AF65-F5344CB8AC3E}">
        <p14:creationId xmlns:p14="http://schemas.microsoft.com/office/powerpoint/2010/main" val="3818832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a:bodyPr>
          <a:lstStyle/>
          <a:p>
            <a:pPr algn="ctr"/>
            <a:r>
              <a:rPr lang="en-US" altLang="en-US" sz="2800" b="1" dirty="0" smtClean="0">
                <a:solidFill>
                  <a:srgbClr val="FF0000"/>
                </a:solidFill>
                <a:latin typeface="Tahoma" panose="020B0604030504040204" pitchFamily="34" charset="0"/>
                <a:cs typeface="Tahoma" panose="020B0604030504040204" pitchFamily="34" charset="0"/>
              </a:rPr>
              <a:t>Chapter 10: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AMP</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 Tool for Characterizing the Pedagogical Approaches of MOOCs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5" name="Picture 4"/>
          <p:cNvPicPr/>
          <p:nvPr/>
        </p:nvPicPr>
        <p:blipFill>
          <a:blip r:embed="rId2"/>
          <a:stretch>
            <a:fillRect/>
          </a:stretch>
        </p:blipFill>
        <p:spPr>
          <a:xfrm>
            <a:off x="3393830" y="3047999"/>
            <a:ext cx="5715000" cy="3810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9"/>
            <a:ext cx="3183754" cy="3723958"/>
          </a:xfrm>
          <a:prstGeom prst="rect">
            <a:avLst/>
          </a:prstGeom>
        </p:spPr>
      </p:pic>
    </p:spTree>
    <p:extLst>
      <p:ext uri="{BB962C8B-B14F-4D97-AF65-F5344CB8AC3E}">
        <p14:creationId xmlns:p14="http://schemas.microsoft.com/office/powerpoint/2010/main" val="2870963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200" b="1" dirty="0" smtClean="0">
                <a:solidFill>
                  <a:srgbClr val="FF0000"/>
                </a:solidFill>
                <a:latin typeface="Tahoma" panose="020B0604030504040204" pitchFamily="34" charset="0"/>
                <a:cs typeface="Tahoma" panose="020B0604030504040204" pitchFamily="34" charset="0"/>
              </a:rPr>
              <a:t>Chapter 13: Unbundling Higher Education and the Georgia Tech Online MS in Computer Science: A Chronicle</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Richard DeMillo</a:t>
            </a:r>
            <a:endParaRPr lang="en-US" altLang="en-US" sz="3200" dirty="0" smtClean="0"/>
          </a:p>
        </p:txBody>
      </p:sp>
      <p:pic>
        <p:nvPicPr>
          <p:cNvPr id="629763" name="Picture 3"/>
          <p:cNvPicPr>
            <a:picLocks noChangeAspect="1"/>
          </p:cNvPicPr>
          <p:nvPr/>
        </p:nvPicPr>
        <p:blipFill>
          <a:blip r:embed="rId2">
            <a:extLst>
              <a:ext uri="{28A0092B-C50C-407E-A947-70E740481C1C}">
                <a14:useLocalDpi xmlns:a14="http://schemas.microsoft.com/office/drawing/2010/main" val="0"/>
              </a:ext>
            </a:extLst>
          </a:blip>
          <a:srcRect l="14969" t="19649" r="40912" b="17038"/>
          <a:stretch>
            <a:fillRect/>
          </a:stretch>
        </p:blipFill>
        <p:spPr bwMode="auto">
          <a:xfrm>
            <a:off x="4362599" y="2819399"/>
            <a:ext cx="4689326" cy="401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3" y="2848275"/>
            <a:ext cx="4229100" cy="2819400"/>
          </a:xfrm>
          <a:prstGeom prst="rect">
            <a:avLst/>
          </a:prstGeom>
        </p:spPr>
      </p:pic>
    </p:spTree>
    <p:extLst>
      <p:ext uri="{BB962C8B-B14F-4D97-AF65-F5344CB8AC3E}">
        <p14:creationId xmlns:p14="http://schemas.microsoft.com/office/powerpoint/2010/main" val="19969300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57251"/>
            <a:ext cx="8534400" cy="1608704"/>
          </a:xfrm>
        </p:spPr>
        <p:txBody>
          <a:bodyPr>
            <a:normAutofit fontScale="90000"/>
          </a:bodyPr>
          <a:lstStyle/>
          <a:p>
            <a:pPr algn="ct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a Temporary Spontaneous Mini-Ecosystem through a MOOC</a:t>
            </a:r>
            <a:r>
              <a:rPr lang="en-US" sz="1500" dirty="0">
                <a:latin typeface="Tahoma" panose="020B0604030504040204" pitchFamily="34" charset="0"/>
                <a:ea typeface="Tahoma" panose="020B0604030504040204" pitchFamily="34" charset="0"/>
                <a:cs typeface="Tahoma" panose="020B0604030504040204" pitchFamily="34" charset="0"/>
              </a:rPr>
              <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a:t>
            </a:r>
            <a:r>
              <a:rPr lang="en-US" sz="2700" b="1" dirty="0" smtClean="0">
                <a:latin typeface="Tahoma" panose="020B0604030504040204" pitchFamily="34" charset="0"/>
                <a:ea typeface="Tahoma" panose="020B0604030504040204" pitchFamily="34" charset="0"/>
                <a:cs typeface="Tahoma" panose="020B0604030504040204" pitchFamily="34" charset="0"/>
              </a:rPr>
              <a:t>University</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Twitter thread announcing the MOOC</a:t>
            </a:r>
            <a:r>
              <a:rPr lang="en-US" sz="1500" i="1" dirty="0"/>
              <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743200"/>
            <a:ext cx="4012169" cy="3869055"/>
          </a:xfrm>
          <a:prstGeom prst="rect">
            <a:avLst/>
          </a:prstGeom>
          <a:noFill/>
          <a:ln>
            <a:solidFill>
              <a:schemeClr val="accent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6" y="2819400"/>
            <a:ext cx="3693377" cy="3501236"/>
          </a:xfrm>
          <a:prstGeom prst="rect">
            <a:avLst/>
          </a:prstGeom>
        </p:spPr>
      </p:pic>
    </p:spTree>
    <p:extLst>
      <p:ext uri="{BB962C8B-B14F-4D97-AF65-F5344CB8AC3E}">
        <p14:creationId xmlns:p14="http://schemas.microsoft.com/office/powerpoint/2010/main" val="2125381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3"/>
          <p:cNvSpPr>
            <a:spLocks noGrp="1"/>
          </p:cNvSpPr>
          <p:nvPr>
            <p:ph type="title"/>
          </p:nvPr>
        </p:nvSpPr>
        <p:spPr>
          <a:xfrm>
            <a:off x="457200" y="381000"/>
            <a:ext cx="8382000" cy="21336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#1: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Do you know what this year is?</a:t>
            </a:r>
            <a:endParaRPr lang="en-US" altLang="en-US" sz="3600" b="1" dirty="0" smtClean="0">
              <a:solidFill>
                <a:srgbClr val="FF0000"/>
              </a:solidFill>
              <a:latin typeface="Tahoma" panose="020B0604030504040204" pitchFamily="34" charset="0"/>
              <a:cs typeface="Tahoma" panose="020B0604030504040204" pitchFamily="34" charset="0"/>
            </a:endParaRPr>
          </a:p>
        </p:txBody>
      </p:sp>
      <p:pic>
        <p:nvPicPr>
          <p:cNvPr id="363523" name="Picture 1"/>
          <p:cNvPicPr>
            <a:picLocks noChangeAspect="1"/>
          </p:cNvPicPr>
          <p:nvPr/>
        </p:nvPicPr>
        <p:blipFill>
          <a:blip r:embed="rId2">
            <a:extLst>
              <a:ext uri="{28A0092B-C50C-407E-A947-70E740481C1C}">
                <a14:useLocalDpi xmlns:a14="http://schemas.microsoft.com/office/drawing/2010/main" val="0"/>
              </a:ext>
            </a:extLst>
          </a:blip>
          <a:srcRect l="2457" t="14771" r="4176" b="3874"/>
          <a:stretch>
            <a:fillRect/>
          </a:stretch>
        </p:blipFill>
        <p:spPr bwMode="auto">
          <a:xfrm>
            <a:off x="17834" y="2787600"/>
            <a:ext cx="6459166" cy="357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3080" y="2787600"/>
            <a:ext cx="2640919" cy="36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3306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762000"/>
            <a:ext cx="7931150" cy="2971800"/>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15: Learning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about MOOCs by Talking to Students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Charles Severance, University of </a:t>
            </a:r>
            <a:r>
              <a:rPr lang="en-US" sz="2800" b="1" dirty="0" smtClean="0">
                <a:latin typeface="Tahoma" panose="020B0604030504040204" pitchFamily="34" charset="0"/>
                <a:ea typeface="Tahoma" panose="020B0604030504040204" pitchFamily="34" charset="0"/>
                <a:cs typeface="Tahoma" panose="020B0604030504040204" pitchFamily="34" charset="0"/>
              </a:rPr>
              <a:t>Michigan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itchFamily="34" charset="0"/>
                <a:cs typeface="Tahoma" pitchFamily="34" charset="0"/>
              </a:rPr>
              <a:t>Chuck Severance, U Michigan/Coursera) in Barcelona</a:t>
            </a:r>
            <a:br>
              <a:rPr lang="en-US" sz="2000" b="1" dirty="0">
                <a:latin typeface="Tahoma" pitchFamily="34" charset="0"/>
                <a:cs typeface="Tahoma" pitchFamily="34" charset="0"/>
              </a:rPr>
            </a:br>
            <a:r>
              <a:rPr lang="en-US" sz="2000" b="1" dirty="0">
                <a:latin typeface="Tahoma" pitchFamily="34" charset="0"/>
                <a:cs typeface="Tahoma" pitchFamily="34" charset="0"/>
                <a:hlinkClick r:id="rId2"/>
              </a:rPr>
              <a:t>http://www.youtube.com/watch?v=JzNHvmSv8TI</a:t>
            </a:r>
            <a:r>
              <a:rPr lang="en-US" sz="2000" b="1" dirty="0">
                <a:latin typeface="Tahoma" pitchFamily="34" charset="0"/>
                <a:cs typeface="Tahoma" pitchFamily="34" charset="0"/>
              </a:rPr>
              <a:t>  </a:t>
            </a:r>
            <a:br>
              <a:rPr lang="en-US" sz="2000" b="1" dirty="0">
                <a:latin typeface="Tahoma" pitchFamily="34" charset="0"/>
                <a:cs typeface="Tahoma"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Chuck Severance, University of Michigan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https://www.coursera.org/course/pythonlearn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l="12500" t="19707" r="37921" b="6267"/>
          <a:stretch>
            <a:fillRect/>
          </a:stretch>
        </p:blipFill>
        <p:spPr bwMode="auto">
          <a:xfrm>
            <a:off x="5181601" y="3643207"/>
            <a:ext cx="3962400" cy="318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4" y="3717970"/>
            <a:ext cx="5019575" cy="31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078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13464"/>
            <a:ext cx="8077200" cy="2133600"/>
          </a:xfrm>
        </p:spPr>
        <p:txBody>
          <a:bodyPr>
            <a:noAutofit/>
          </a:bodyPr>
          <a:lstStyle/>
          <a:p>
            <a:pPr algn="ct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 Collaborative Design and Development of MOOCs for Teacher PD</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Bernard Robin and Sara McNeil, Univ. </a:t>
            </a:r>
            <a:r>
              <a:rPr lang="en-US" sz="2400" b="1" dirty="0">
                <a:latin typeface="Tahoma" panose="020B0604030504040204" pitchFamily="34" charset="0"/>
                <a:ea typeface="Tahoma" panose="020B0604030504040204" pitchFamily="34" charset="0"/>
                <a:cs typeface="Tahoma" panose="020B0604030504040204" pitchFamily="34" charset="0"/>
              </a:rPr>
              <a:t>of </a:t>
            </a:r>
            <a:r>
              <a:rPr lang="en-US" sz="2400" b="1" dirty="0" smtClean="0">
                <a:latin typeface="Tahoma" panose="020B0604030504040204" pitchFamily="34" charset="0"/>
                <a:ea typeface="Tahoma" panose="020B0604030504040204" pitchFamily="34" charset="0"/>
                <a:cs typeface="Tahoma" panose="020B0604030504040204" pitchFamily="34" charset="0"/>
              </a:rPr>
              <a:t>Houston</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26545"/>
            <a:ext cx="2258438" cy="18048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 y="4601183"/>
            <a:ext cx="2256817" cy="2256817"/>
          </a:xfrm>
          <a:prstGeom prst="rect">
            <a:avLst/>
          </a:prstGeom>
        </p:spPr>
      </p:pic>
      <p:pic>
        <p:nvPicPr>
          <p:cNvPr id="5" name="Picture 4"/>
          <p:cNvPicPr>
            <a:picLocks noChangeAspect="1"/>
          </p:cNvPicPr>
          <p:nvPr/>
        </p:nvPicPr>
        <p:blipFill rotWithShape="1">
          <a:blip r:embed="rId4"/>
          <a:srcRect l="27869" t="11188" r="7104" b="6293"/>
          <a:stretch/>
        </p:blipFill>
        <p:spPr>
          <a:xfrm>
            <a:off x="3020438" y="2863322"/>
            <a:ext cx="5209162" cy="3991436"/>
          </a:xfrm>
          <a:prstGeom prst="rect">
            <a:avLst/>
          </a:prstGeom>
        </p:spPr>
      </p:pic>
    </p:spTree>
    <p:extLst>
      <p:ext uri="{BB962C8B-B14F-4D97-AF65-F5344CB8AC3E}">
        <p14:creationId xmlns:p14="http://schemas.microsoft.com/office/powerpoint/2010/main" val="13995435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762000"/>
            <a:ext cx="7848600" cy="1986064"/>
          </a:xfrm>
        </p:spPr>
        <p:txBody>
          <a:bodyPr>
            <a:noAutofit/>
          </a:bodyPr>
          <a:lstStyle/>
          <a:p>
            <a:pPr algn="ct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18: Changing the Tune: MOOCs for Human Development? A Case Study</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600" b="1" dirty="0" smtClean="0">
                <a:latin typeface="Tahoma" panose="020B0604030504040204" pitchFamily="34" charset="0"/>
                <a:ea typeface="Tahoma" panose="020B0604030504040204" pitchFamily="34" charset="0"/>
                <a:cs typeface="Tahoma" panose="020B0604030504040204" pitchFamily="34" charset="0"/>
              </a:rPr>
              <a:t>Balaji </a:t>
            </a:r>
            <a:r>
              <a:rPr lang="en-US" sz="2600" b="1" dirty="0" err="1" smtClean="0">
                <a:latin typeface="Tahoma" panose="020B0604030504040204" pitchFamily="34" charset="0"/>
                <a:ea typeface="Tahoma" panose="020B0604030504040204" pitchFamily="34" charset="0"/>
                <a:cs typeface="Tahoma" panose="020B0604030504040204" pitchFamily="34" charset="0"/>
              </a:rPr>
              <a:t>Venkatataraman</a:t>
            </a:r>
            <a:r>
              <a:rPr lang="en-US" sz="2600" b="1" dirty="0" smtClean="0">
                <a:latin typeface="Tahoma" panose="020B0604030504040204" pitchFamily="34" charset="0"/>
                <a:ea typeface="Tahoma" panose="020B0604030504040204" pitchFamily="34" charset="0"/>
                <a:cs typeface="Tahoma" panose="020B0604030504040204" pitchFamily="34" charset="0"/>
              </a:rPr>
              <a:t> and Asha Kanwar, COL</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331723"/>
            <a:ext cx="2286000" cy="3429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145" y="3331723"/>
            <a:ext cx="2286000" cy="3429000"/>
          </a:xfrm>
          <a:prstGeom prst="rect">
            <a:avLst/>
          </a:prstGeom>
        </p:spPr>
      </p:pic>
      <p:pic>
        <p:nvPicPr>
          <p:cNvPr id="7" name="Picture 6"/>
          <p:cNvPicPr>
            <a:picLocks noChangeAspect="1"/>
          </p:cNvPicPr>
          <p:nvPr/>
        </p:nvPicPr>
        <p:blipFill rotWithShape="1">
          <a:blip r:embed="rId4"/>
          <a:srcRect l="3210" t="9012" r="26981" b="2263"/>
          <a:stretch/>
        </p:blipFill>
        <p:spPr>
          <a:xfrm>
            <a:off x="4860588" y="3048000"/>
            <a:ext cx="4066032" cy="3505200"/>
          </a:xfrm>
          <a:prstGeom prst="rect">
            <a:avLst/>
          </a:prstGeom>
        </p:spPr>
      </p:pic>
      <p:pic>
        <p:nvPicPr>
          <p:cNvPr id="10" name="Picture 9"/>
          <p:cNvPicPr>
            <a:picLocks noChangeAspect="1"/>
          </p:cNvPicPr>
          <p:nvPr/>
        </p:nvPicPr>
        <p:blipFill>
          <a:blip r:embed="rId5"/>
          <a:stretch>
            <a:fillRect/>
          </a:stretch>
        </p:blipFill>
        <p:spPr>
          <a:xfrm>
            <a:off x="4953000" y="4519987"/>
            <a:ext cx="3505200" cy="233314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3759" y="3853368"/>
            <a:ext cx="3999690" cy="2999768"/>
          </a:xfrm>
          <a:prstGeom prst="rect">
            <a:avLst/>
          </a:prstGeom>
        </p:spPr>
      </p:pic>
    </p:spTree>
    <p:extLst>
      <p:ext uri="{BB962C8B-B14F-4D97-AF65-F5344CB8AC3E}">
        <p14:creationId xmlns:p14="http://schemas.microsoft.com/office/powerpoint/2010/main" val="403023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the Power of Open Learning to Share Global Prosperity and Eradicate Poverty</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1: World Bank Group Twin Goals</a:t>
            </a:r>
            <a:r>
              <a:rPr lang="en-US" sz="1350" dirty="0"/>
              <a:t/>
            </a:r>
            <a:br>
              <a:rPr lang="en-US" sz="135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238" y="2794000"/>
            <a:ext cx="6096000" cy="406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895600"/>
            <a:ext cx="2895600" cy="2895600"/>
          </a:xfrm>
          <a:prstGeom prst="rect">
            <a:avLst/>
          </a:prstGeom>
        </p:spPr>
      </p:pic>
    </p:spTree>
    <p:extLst>
      <p:ext uri="{BB962C8B-B14F-4D97-AF65-F5344CB8AC3E}">
        <p14:creationId xmlns:p14="http://schemas.microsoft.com/office/powerpoint/2010/main" val="1211619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33400"/>
            <a:ext cx="7905750" cy="1932555"/>
          </a:xfrm>
        </p:spPr>
        <p:txBody>
          <a:bodyPr>
            <a:normAutofit fontScale="90000"/>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the Power of Open Learning to Share Global Prosperity and Eradicate Poverty</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a:t>
            </a:r>
            <a:r>
              <a:rPr lang="en-US" sz="2200" b="1" dirty="0" smtClean="0">
                <a:latin typeface="Tahoma" panose="020B0604030504040204" pitchFamily="34" charset="0"/>
                <a:ea typeface="Tahoma" panose="020B0604030504040204" pitchFamily="34" charset="0"/>
                <a:cs typeface="Tahoma" panose="020B0604030504040204" pitchFamily="34" charset="0"/>
              </a:rPr>
              <a:t>DC</a:t>
            </a: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800" b="1" dirty="0" smtClean="0">
                <a:latin typeface="Tahoma" panose="020B0604030504040204" pitchFamily="34" charset="0"/>
                <a:ea typeface="Tahoma" panose="020B0604030504040204" pitchFamily="34" charset="0"/>
                <a:cs typeface="Tahoma" panose="020B0604030504040204" pitchFamily="34" charset="0"/>
              </a:rPr>
              <a:t>MOOCs on Climate Change (e.g., im</a:t>
            </a:r>
            <a:r>
              <a:rPr lang="en-US" sz="1800" b="1" dirty="0" smtClean="0">
                <a:latin typeface="Tahoma" panose="020B0604030504040204" pitchFamily="34" charset="0"/>
                <a:ea typeface="Tahoma" panose="020B0604030504040204" pitchFamily="34" charset="0"/>
                <a:cs typeface="Tahoma" panose="020B0604030504040204" pitchFamily="34" charset="0"/>
              </a:rPr>
              <a:t>pacts of climate change on farmland) </a:t>
            </a:r>
            <a:r>
              <a:rPr lang="en-US" sz="1800" b="1" dirty="0" smtClean="0">
                <a:latin typeface="Tahoma" panose="020B0604030504040204" pitchFamily="34" charset="0"/>
                <a:ea typeface="Tahoma" panose="020B0604030504040204" pitchFamily="34" charset="0"/>
                <a:cs typeface="Tahoma" panose="020B0604030504040204" pitchFamily="34" charset="0"/>
              </a:rPr>
              <a:t>and Risk and Opportunity (reducing the risk of childhood mortality)</a:t>
            </a:r>
            <a:r>
              <a:rPr lang="en-US" sz="1100" dirty="0"/>
              <a:t/>
            </a:r>
            <a:br>
              <a:rPr lang="en-US" sz="110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1187" y="2697216"/>
            <a:ext cx="5882813" cy="393808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34" y="2667000"/>
            <a:ext cx="2971800" cy="3998515"/>
          </a:xfrm>
          <a:prstGeom prst="rect">
            <a:avLst/>
          </a:prstGeom>
        </p:spPr>
      </p:pic>
    </p:spTree>
    <p:extLst>
      <p:ext uri="{BB962C8B-B14F-4D97-AF65-F5344CB8AC3E}">
        <p14:creationId xmlns:p14="http://schemas.microsoft.com/office/powerpoint/2010/main" val="2753909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609600"/>
            <a:ext cx="7905750" cy="1905000"/>
          </a:xfrm>
        </p:spPr>
        <p:txBody>
          <a:bodyPr>
            <a:normAutofit fontScale="90000"/>
          </a:body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20: The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Glocalization</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of MOOCs in Southeast Asia </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Zoraini Wati Abas, </a:t>
            </a:r>
            <a:r>
              <a:rPr lang="en-US" sz="2700" b="1" dirty="0" err="1" smtClean="0">
                <a:latin typeface="Tahoma" panose="020B0604030504040204" pitchFamily="34" charset="0"/>
                <a:ea typeface="Tahoma" panose="020B0604030504040204" pitchFamily="34" charset="0"/>
                <a:cs typeface="Tahoma" panose="020B0604030504040204" pitchFamily="34" charset="0"/>
              </a:rPr>
              <a:t>Ed.D</a:t>
            </a:r>
            <a:r>
              <a:rPr lang="en-US" sz="2700" b="1" dirty="0" smtClean="0">
                <a:latin typeface="Tahoma" panose="020B0604030504040204" pitchFamily="34" charset="0"/>
                <a:ea typeface="Tahoma" panose="020B0604030504040204" pitchFamily="34" charset="0"/>
                <a:cs typeface="Tahoma" panose="020B0604030504040204" pitchFamily="34" charset="0"/>
              </a:rPr>
              <a:t>.</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Figure 2. Eight of thirteen MOOCs offered by Taylor’s University</a:t>
            </a:r>
            <a:endParaRPr lang="en-US" sz="27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26048"/>
            <a:ext cx="2606040" cy="32858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819400"/>
            <a:ext cx="4632960" cy="3499104"/>
          </a:xfrm>
          <a:prstGeom prst="rect">
            <a:avLst/>
          </a:prstGeom>
        </p:spPr>
      </p:pic>
    </p:spTree>
    <p:extLst>
      <p:ext uri="{BB962C8B-B14F-4D97-AF65-F5344CB8AC3E}">
        <p14:creationId xmlns:p14="http://schemas.microsoft.com/office/powerpoint/2010/main" val="28490168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472662"/>
            <a:ext cx="7886700" cy="1325563"/>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22: OER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MOOCs in Africa: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AVU Experience</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a:t>
            </a:r>
            <a:r>
              <a:rPr lang="en-US" sz="2000" b="1" dirty="0" smtClean="0">
                <a:latin typeface="Tahoma" panose="020B0604030504040204" pitchFamily="34" charset="0"/>
                <a:ea typeface="Tahoma" panose="020B0604030504040204" pitchFamily="34" charset="0"/>
                <a:cs typeface="Tahoma" panose="020B0604030504040204" pitchFamily="34" charset="0"/>
              </a:rPr>
              <a:t>Bakary Diallo,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African </a:t>
            </a:r>
            <a:r>
              <a:rPr lang="en-US" sz="2000" b="1" dirty="0">
                <a:latin typeface="Tahoma" panose="020B0604030504040204" pitchFamily="34" charset="0"/>
                <a:ea typeface="Tahoma" panose="020B0604030504040204" pitchFamily="34" charset="0"/>
                <a:cs typeface="Tahoma" panose="020B0604030504040204" pitchFamily="34" charset="0"/>
              </a:rPr>
              <a:t>Virtual </a:t>
            </a:r>
            <a:r>
              <a:rPr lang="en-US" sz="2000" b="1" dirty="0" smtClean="0">
                <a:latin typeface="Tahoma" panose="020B0604030504040204" pitchFamily="34" charset="0"/>
                <a:ea typeface="Tahoma" panose="020B0604030504040204" pitchFamily="34" charset="0"/>
                <a:cs typeface="Tahoma" panose="020B0604030504040204" pitchFamily="34" charset="0"/>
              </a:rPr>
              <a:t>University, Nairobi</a:t>
            </a:r>
            <a:r>
              <a:rPr lang="en-US" sz="2000" b="1" dirty="0">
                <a:latin typeface="Tahoma" panose="020B0604030504040204" pitchFamily="34" charset="0"/>
                <a:ea typeface="Tahoma" panose="020B0604030504040204" pitchFamily="34" charset="0"/>
                <a:cs typeface="Tahoma" panose="020B0604030504040204" pitchFamily="34" charset="0"/>
              </a:rPr>
              <a:t>, Kenya</a:t>
            </a:r>
          </a:p>
        </p:txBody>
      </p:sp>
      <p:sp>
        <p:nvSpPr>
          <p:cNvPr id="3" name="Content Placeholder 2"/>
          <p:cNvSpPr>
            <a:spLocks noGrp="1"/>
          </p:cNvSpPr>
          <p:nvPr>
            <p:ph idx="1"/>
          </p:nvPr>
        </p:nvSpPr>
        <p:spPr>
          <a:xfrm>
            <a:off x="628650" y="2057400"/>
            <a:ext cx="7886700" cy="4043363"/>
          </a:xfrm>
        </p:spPr>
        <p:txBody>
          <a:bodyPr>
            <a:normAutofit/>
          </a:bodyPr>
          <a:lstStyle/>
          <a:p>
            <a:pPr marL="0" indent="0">
              <a:lnSpc>
                <a:spcPct val="100000"/>
              </a:lnSpc>
              <a:spcBef>
                <a:spcPts val="0"/>
              </a:spcBef>
              <a:buNone/>
            </a:pPr>
            <a:r>
              <a:rPr lang="en-US" sz="2800"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a:t>
            </a:r>
          </a:p>
        </p:txBody>
      </p:sp>
      <p:pic>
        <p:nvPicPr>
          <p:cNvPr id="5" name="Picture 4"/>
          <p:cNvPicPr>
            <a:picLocks noChangeAspect="1"/>
          </p:cNvPicPr>
          <p:nvPr/>
        </p:nvPicPr>
        <p:blipFill rotWithShape="1">
          <a:blip r:embed="rId2"/>
          <a:srcRect t="17545" r="2439"/>
          <a:stretch/>
        </p:blipFill>
        <p:spPr>
          <a:xfrm>
            <a:off x="3953823" y="4495799"/>
            <a:ext cx="5286036" cy="238271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 y="5090744"/>
            <a:ext cx="1660072" cy="17877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3302" y="5090744"/>
            <a:ext cx="1973731" cy="1764325"/>
          </a:xfrm>
          <a:prstGeom prst="rect">
            <a:avLst/>
          </a:prstGeom>
        </p:spPr>
      </p:pic>
    </p:spTree>
    <p:extLst>
      <p:ext uri="{BB962C8B-B14F-4D97-AF65-F5344CB8AC3E}">
        <p14:creationId xmlns:p14="http://schemas.microsoft.com/office/powerpoint/2010/main" val="3733656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533400"/>
            <a:ext cx="7886700" cy="1325563"/>
          </a:xfrm>
        </p:spPr>
        <p:txBody>
          <a:bodyPr>
            <a:normAutofit fontScale="90000"/>
          </a:bodyPr>
          <a:lstStyle/>
          <a:p>
            <a:pPr algn="ct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23: Open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Learning in the Corporate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Setting</a:t>
            </a:r>
            <a:r>
              <a:rPr lang="en-US" sz="2100" b="1" dirty="0" smtClean="0">
                <a:latin typeface="Tahoma" panose="020B0604030504040204" pitchFamily="34" charset="0"/>
                <a:ea typeface="Tahoma" panose="020B0604030504040204" pitchFamily="34" charset="0"/>
                <a:cs typeface="Tahoma" panose="020B0604030504040204" pitchFamily="34" charset="0"/>
              </a:rPr>
              <a:t/>
            </a:r>
            <a:br>
              <a:rPr lang="en-US" sz="2100" b="1" dirty="0" smtClean="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Elliot Masie, The Learning CONSORTIUM @ The MASIE </a:t>
            </a:r>
            <a:r>
              <a:rPr lang="en-US" sz="2100" b="1" dirty="0" smtClean="0">
                <a:latin typeface="Tahoma" panose="020B0604030504040204" pitchFamily="34" charset="0"/>
                <a:ea typeface="Tahoma" panose="020B0604030504040204" pitchFamily="34" charset="0"/>
                <a:cs typeface="Tahoma" panose="020B0604030504040204" pitchFamily="34" charset="0"/>
              </a:rPr>
              <a:t>Center</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628650" y="2057399"/>
            <a:ext cx="7886700" cy="4119563"/>
          </a:xfrm>
        </p:spPr>
        <p:txBody>
          <a:bodyPr/>
          <a:lstStyle/>
          <a:p>
            <a:pPr marL="0" indent="0">
              <a:buNone/>
            </a:pPr>
            <a:r>
              <a:rPr lang="en-US" sz="2400" b="1" dirty="0" smtClean="0">
                <a:latin typeface="Tahoma" panose="020B0604030504040204" pitchFamily="34" charset="0"/>
                <a:ea typeface="Tahoma" panose="020B0604030504040204" pitchFamily="34" charset="0"/>
                <a:cs typeface="Tahoma" panose="020B0604030504040204" pitchFamily="34" charset="0"/>
              </a:rPr>
              <a:t>“Open” </a:t>
            </a:r>
            <a:r>
              <a:rPr lang="en-US" sz="2400" b="1" dirty="0">
                <a:latin typeface="Tahoma" panose="020B0604030504040204" pitchFamily="34" charset="0"/>
                <a:ea typeface="Tahoma" panose="020B0604030504040204" pitchFamily="34" charset="0"/>
                <a:cs typeface="Tahoma" panose="020B0604030504040204" pitchFamily="34" charset="0"/>
              </a:rPr>
              <a:t>is an interesting and disruptive word to use about a corporate setting. Yet, Open Learning is one of the most provocative and rapidly changing elements of how corporate learning is being harvested, delivered, and packaged</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500" y="3962400"/>
            <a:ext cx="3619500" cy="2895600"/>
          </a:xfrm>
          <a:prstGeom prst="rect">
            <a:avLst/>
          </a:prstGeom>
        </p:spPr>
      </p:pic>
    </p:spTree>
    <p:extLst>
      <p:ext uri="{BB962C8B-B14F-4D97-AF65-F5344CB8AC3E}">
        <p14:creationId xmlns:p14="http://schemas.microsoft.com/office/powerpoint/2010/main" val="2463633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533400"/>
            <a:ext cx="8058150" cy="1844674"/>
          </a:xfrm>
        </p:spPr>
        <p:txBody>
          <a:bodyPr>
            <a:noAutofit/>
          </a:bodyPr>
          <a:lstStyle/>
          <a:p>
            <a:pPr algn="ctr"/>
            <a:r>
              <a:rPr lang="en-IE"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24: ALISON</a:t>
            </a:r>
            <a:r>
              <a:rPr lang="en-IE" sz="3200" b="1" dirty="0">
                <a:solidFill>
                  <a:srgbClr val="FF0000"/>
                </a:solidFill>
                <a:latin typeface="Tahoma" panose="020B0604030504040204" pitchFamily="34" charset="0"/>
                <a:ea typeface="Tahoma" panose="020B0604030504040204" pitchFamily="34" charset="0"/>
                <a:cs typeface="Tahoma" panose="020B0604030504040204" pitchFamily="34" charset="0"/>
              </a:rPr>
              <a:t>: A New World of Free Certified Learning</a:t>
            </a:r>
            <a:r>
              <a:rPr lang="en-IE" sz="3200" b="1" dirty="0">
                <a:latin typeface="Tahoma" panose="020B0604030504040204" pitchFamily="34" charset="0"/>
                <a:ea typeface="Tahoma" panose="020B0604030504040204" pitchFamily="34" charset="0"/>
                <a:cs typeface="Tahoma" panose="020B0604030504040204" pitchFamily="34" charset="0"/>
              </a:rPr>
              <a:t/>
            </a:r>
            <a:br>
              <a:rPr lang="en-IE" sz="3200" b="1" dirty="0">
                <a:latin typeface="Tahoma" panose="020B0604030504040204" pitchFamily="34" charset="0"/>
                <a:ea typeface="Tahoma" panose="020B0604030504040204" pitchFamily="34" charset="0"/>
                <a:cs typeface="Tahoma" panose="020B0604030504040204" pitchFamily="34" charset="0"/>
              </a:rPr>
            </a:br>
            <a:r>
              <a:rPr lang="en-IE" sz="2400" b="1" dirty="0">
                <a:latin typeface="Tahoma" panose="020B0604030504040204" pitchFamily="34" charset="0"/>
                <a:ea typeface="Tahoma" panose="020B0604030504040204" pitchFamily="34" charset="0"/>
                <a:cs typeface="Tahoma" panose="020B0604030504040204" pitchFamily="34" charset="0"/>
              </a:rPr>
              <a:t>Mike Feerick, CEO &amp; Founder, ALISON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585882" y="2487706"/>
            <a:ext cx="5558118" cy="3743814"/>
          </a:xfrm>
          <a:prstGeom prst="rect">
            <a:avLst/>
          </a:prstGeom>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l="11427" t="17863" r="13857" b="2348"/>
          <a:stretch>
            <a:fillRect/>
          </a:stretch>
        </p:blipFill>
        <p:spPr bwMode="auto">
          <a:xfrm>
            <a:off x="4482" y="2514600"/>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76200" y="5146884"/>
            <a:ext cx="3046012" cy="171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446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1824" y="609600"/>
            <a:ext cx="7978775" cy="1905000"/>
          </a:xfrm>
        </p:spPr>
        <p:txBody>
          <a:bodyPr>
            <a:normAutofit fontScale="90000"/>
          </a:bodyPr>
          <a:lstStyle/>
          <a:p>
            <a:pPr algn="ct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28: MOOCs </a:t>
            </a:r>
            <a: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t>2030: </a:t>
            </a: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t>Future for Massive Online Learning</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GB" sz="2200" b="1" dirty="0" smtClean="0">
                <a:latin typeface="Tahoma" panose="020B0604030504040204" pitchFamily="34" charset="0"/>
                <a:ea typeface="Tahoma" panose="020B0604030504040204" pitchFamily="34" charset="0"/>
                <a:cs typeface="Tahoma" panose="020B0604030504040204" pitchFamily="34" charset="0"/>
              </a:rPr>
              <a:t>Rebecca </a:t>
            </a:r>
            <a:r>
              <a:rPr lang="en-GB" sz="2200" b="1" dirty="0">
                <a:latin typeface="Tahoma" panose="020B0604030504040204" pitchFamily="34" charset="0"/>
                <a:ea typeface="Tahoma" panose="020B0604030504040204" pitchFamily="34" charset="0"/>
                <a:cs typeface="Tahoma" panose="020B0604030504040204" pitchFamily="34" charset="0"/>
              </a:rPr>
              <a:t>Ferguson, Mike Sharples (The Open University, UK), Russell Beale (University of Birmingham</a:t>
            </a:r>
            <a:r>
              <a:rPr lang="en-GB" sz="2200" b="1" dirty="0" smtClean="0">
                <a:latin typeface="Tahoma" panose="020B0604030504040204" pitchFamily="34" charset="0"/>
                <a:ea typeface="Tahoma" panose="020B0604030504040204" pitchFamily="34" charset="0"/>
                <a:cs typeface="Tahoma" panose="020B0604030504040204" pitchFamily="34" charset="0"/>
              </a:rPr>
              <a:t>)</a:t>
            </a:r>
            <a:br>
              <a:rPr lang="en-GB" sz="2200" b="1" dirty="0" smtClean="0">
                <a:latin typeface="Tahoma" panose="020B0604030504040204" pitchFamily="34" charset="0"/>
                <a:ea typeface="Tahoma" panose="020B0604030504040204" pitchFamily="34" charset="0"/>
                <a:cs typeface="Tahoma" panose="020B0604030504040204" pitchFamily="34" charset="0"/>
              </a:rPr>
            </a:br>
            <a:r>
              <a:rPr lang="en-GB" sz="2200" b="1" dirty="0" smtClean="0">
                <a:latin typeface="Tahoma" panose="020B0604030504040204" pitchFamily="34" charset="0"/>
                <a:ea typeface="Tahoma" panose="020B0604030504040204" pitchFamily="34" charset="0"/>
                <a:cs typeface="Tahoma" panose="020B0604030504040204" pitchFamily="34" charset="0"/>
              </a:rPr>
              <a:t>Figure 1. The Beyond Prototypes Models of the TEL Complex</a:t>
            </a:r>
            <a:r>
              <a:rPr lang="en-US" sz="2100" b="1" dirty="0">
                <a:latin typeface="Tahoma" panose="020B0604030504040204" pitchFamily="34" charset="0"/>
                <a:ea typeface="Tahoma" panose="020B0604030504040204" pitchFamily="34" charset="0"/>
                <a:cs typeface="Tahoma" panose="020B0604030504040204" pitchFamily="34" charset="0"/>
              </a:rPr>
              <a:t/>
            </a:r>
            <a:br>
              <a:rPr lang="en-US" sz="2100" b="1" dirty="0">
                <a:latin typeface="Tahoma" panose="020B0604030504040204" pitchFamily="34" charset="0"/>
                <a:ea typeface="Tahoma" panose="020B0604030504040204" pitchFamily="34" charset="0"/>
                <a:cs typeface="Tahoma" panose="020B0604030504040204" pitchFamily="34" charset="0"/>
              </a:rPr>
            </a:br>
            <a:r>
              <a:rPr lang="en-CA" sz="2325" b="1" dirty="0">
                <a:latin typeface="Tahoma" panose="020B0604030504040204" pitchFamily="34" charset="0"/>
                <a:ea typeface="Tahoma" panose="020B0604030504040204" pitchFamily="34" charset="0"/>
                <a:cs typeface="Tahoma" panose="020B0604030504040204" pitchFamily="34" charset="0"/>
              </a:rPr>
              <a:t/>
            </a:r>
            <a:br>
              <a:rPr lang="en-CA" sz="2325" b="1" dirty="0">
                <a:latin typeface="Tahoma" panose="020B0604030504040204" pitchFamily="34" charset="0"/>
                <a:ea typeface="Tahoma" panose="020B0604030504040204" pitchFamily="34" charset="0"/>
                <a:cs typeface="Tahoma" panose="020B0604030504040204" pitchFamily="34" charset="0"/>
              </a:rPr>
            </a:br>
            <a:endParaRPr lang="en-US" sz="9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3802" y="2286000"/>
            <a:ext cx="4134817" cy="43315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3" y="2890307"/>
            <a:ext cx="2332567" cy="31229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625" y="2438400"/>
            <a:ext cx="1705998" cy="256858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8465" y="5006981"/>
            <a:ext cx="1680881" cy="1842227"/>
          </a:xfrm>
          <a:prstGeom prst="rect">
            <a:avLst/>
          </a:prstGeom>
        </p:spPr>
      </p:pic>
    </p:spTree>
    <p:extLst>
      <p:ext uri="{BB962C8B-B14F-4D97-AF65-F5344CB8AC3E}">
        <p14:creationId xmlns:p14="http://schemas.microsoft.com/office/powerpoint/2010/main" val="2499260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458200" cy="2179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15, 2016</a:t>
            </a:r>
            <a:r>
              <a:rPr lang="en-US" sz="3600" b="1" dirty="0" smtClean="0">
                <a:latin typeface="Tahoma" panose="020B0604030504040204" pitchFamily="34" charset="0"/>
                <a:ea typeface="Tahoma" panose="020B0604030504040204" pitchFamily="34" charset="0"/>
                <a:cs typeface="Tahoma" panose="020B0604030504040204" pitchFamily="34" charset="0"/>
              </a:rPr>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Wikipedia </a:t>
            </a:r>
            <a:r>
              <a:rPr lang="en-US" sz="4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is</a:t>
            </a:r>
            <a:r>
              <a:rPr lang="en-US" sz="4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Scott </a:t>
            </a:r>
            <a:r>
              <a:rPr lang="en-US" sz="2400" b="1" dirty="0" err="1" smtClean="0">
                <a:latin typeface="Tahoma" panose="020B0604030504040204" pitchFamily="34" charset="0"/>
                <a:ea typeface="Tahoma" panose="020B0604030504040204" pitchFamily="34" charset="0"/>
                <a:cs typeface="Tahoma" panose="020B0604030504040204" pitchFamily="34" charset="0"/>
              </a:rPr>
              <a:t>McLemee</a:t>
            </a:r>
            <a:r>
              <a:rPr lang="en-US" sz="2400" b="1" dirty="0" smtClean="0">
                <a:latin typeface="Tahoma" panose="020B0604030504040204" pitchFamily="34" charset="0"/>
                <a:ea typeface="Tahoma" panose="020B0604030504040204" pitchFamily="34" charset="0"/>
                <a:cs typeface="Tahoma" panose="020B0604030504040204" pitchFamily="34" charset="0"/>
              </a:rPr>
              <a:t>, Inside Higher Ed</a:t>
            </a:r>
            <a:r>
              <a:rPr lang="en-US" sz="800" b="1" dirty="0" smtClean="0">
                <a:latin typeface="Tahoma" panose="020B0604030504040204" pitchFamily="34" charset="0"/>
                <a:ea typeface="Tahoma" panose="020B0604030504040204" pitchFamily="34" charset="0"/>
                <a:cs typeface="Tahoma" panose="020B0604030504040204" pitchFamily="34" charset="0"/>
              </a:rPr>
              <a:t/>
            </a:r>
            <a:br>
              <a:rPr lang="en-US" sz="800" b="1" dirty="0" smtClean="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www.insidehighered.com/views/2016/01/15/essay-wikipedias-fifteenth-anniversary?utm_source=Inside+Higher+Ed&amp;utm_campaign=4a9a248980-DNU20160115&amp;utm_medium=email&amp;utm_term=0_1fcbc04421-4a9a248980-197362401</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26498" t="47205" r="38035" b="7428"/>
          <a:stretch/>
        </p:blipFill>
        <p:spPr>
          <a:xfrm>
            <a:off x="3771900" y="3200400"/>
            <a:ext cx="4800600" cy="3657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788" y="2587798"/>
            <a:ext cx="1698812" cy="1225204"/>
          </a:xfrm>
          <a:prstGeom prst="rect">
            <a:avLst/>
          </a:prstGeom>
        </p:spPr>
      </p:pic>
      <p:pic>
        <p:nvPicPr>
          <p:cNvPr id="8" name="Picture 16" descr="Jimmy Wales in Paris, France">
            <a:hlinkClick r:id="rId5" tooltip="Jimmy Wales in Paris, France"/>
          </p:cNvPr>
          <p:cNvPicPr>
            <a:picLocks noChangeAspect="1" noChangeArrowheads="1"/>
          </p:cNvPicPr>
          <p:nvPr/>
        </p:nvPicPr>
        <p:blipFill>
          <a:blip r:embed="rId6" cstate="print"/>
          <a:srcRect/>
          <a:stretch>
            <a:fillRect/>
          </a:stretch>
        </p:blipFill>
        <p:spPr bwMode="auto">
          <a:xfrm>
            <a:off x="6255487" y="2636200"/>
            <a:ext cx="1037301" cy="1203239"/>
          </a:xfrm>
          <a:prstGeom prst="rect">
            <a:avLst/>
          </a:prstGeom>
          <a:noFill/>
          <a:ln w="9525">
            <a:noFill/>
            <a:miter lim="800000"/>
            <a:headEnd/>
            <a:tailEnd/>
          </a:ln>
        </p:spPr>
      </p:pic>
      <p:pic>
        <p:nvPicPr>
          <p:cNvPr id="9" name="Picture 12" descr="IMG_4849.JPG"/>
          <p:cNvPicPr>
            <a:picLocks noChangeAspect="1"/>
          </p:cNvPicPr>
          <p:nvPr/>
        </p:nvPicPr>
        <p:blipFill>
          <a:blip r:embed="rId7" cstate="print"/>
          <a:srcRect/>
          <a:stretch>
            <a:fillRect/>
          </a:stretch>
        </p:blipFill>
        <p:spPr bwMode="auto">
          <a:xfrm>
            <a:off x="0" y="2642420"/>
            <a:ext cx="3657600" cy="2743200"/>
          </a:xfrm>
          <a:prstGeom prst="rect">
            <a:avLst/>
          </a:prstGeom>
          <a:noFill/>
          <a:ln w="9525">
            <a:noFill/>
            <a:miter lim="800000"/>
            <a:headEnd/>
            <a:tailEnd/>
          </a:ln>
        </p:spPr>
      </p:pic>
    </p:spTree>
    <p:extLst>
      <p:ext uri="{BB962C8B-B14F-4D97-AF65-F5344CB8AC3E}">
        <p14:creationId xmlns:p14="http://schemas.microsoft.com/office/powerpoint/2010/main" val="2589990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179242" y="3048000"/>
            <a:ext cx="3948545" cy="2895600"/>
          </a:xfrm>
          <a:prstGeom prst="rect">
            <a:avLst/>
          </a:prstGeom>
        </p:spPr>
      </p:pic>
      <p:sp>
        <p:nvSpPr>
          <p:cNvPr id="2" name="Title 1"/>
          <p:cNvSpPr>
            <a:spLocks noGrp="1"/>
          </p:cNvSpPr>
          <p:nvPr>
            <p:ph type="title"/>
          </p:nvPr>
        </p:nvSpPr>
        <p:spPr>
          <a:xfrm>
            <a:off x="457200" y="990600"/>
            <a:ext cx="8305800" cy="1600200"/>
          </a:xfrm>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III.</a:t>
            </a:r>
            <a:b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Ideas for Cultural Sensitivity</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971800"/>
            <a:ext cx="4876800" cy="3040380"/>
          </a:xfrm>
          <a:prstGeom prst="rect">
            <a:avLst/>
          </a:prstGeom>
        </p:spPr>
      </p:pic>
    </p:spTree>
    <p:extLst>
      <p:ext uri="{BB962C8B-B14F-4D97-AF65-F5344CB8AC3E}">
        <p14:creationId xmlns:p14="http://schemas.microsoft.com/office/powerpoint/2010/main" val="10313203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635802"/>
            <a:ext cx="6101229" cy="1143000"/>
          </a:xfrm>
        </p:spPr>
        <p:txBody>
          <a:bodyPr>
            <a:noAutofit/>
          </a:bodyPr>
          <a:lstStyle/>
          <a:p>
            <a:pPr lvl="0"/>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 USA/Georgia Tech</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Karen Head</a:t>
            </a:r>
            <a:endParaRPr lang="en-US" sz="2400" dirty="0"/>
          </a:p>
        </p:txBody>
      </p:sp>
      <p:sp>
        <p:nvSpPr>
          <p:cNvPr id="4" name="Content Placeholder 3"/>
          <p:cNvSpPr>
            <a:spLocks noGrp="1"/>
          </p:cNvSpPr>
          <p:nvPr>
            <p:ph idx="1"/>
          </p:nvPr>
        </p:nvSpPr>
        <p:spPr>
          <a:xfrm>
            <a:off x="990600" y="1905000"/>
            <a:ext cx="7391400" cy="4953000"/>
          </a:xfrm>
        </p:spPr>
        <p:txBody>
          <a:bodyPr>
            <a:normAutofit/>
          </a:bodyPr>
          <a:lstStyle/>
          <a:p>
            <a:pPr>
              <a:lnSpc>
                <a:spcPct val="120000"/>
              </a:lnSpc>
              <a:spcBef>
                <a:spcPts val="0"/>
              </a:spcBef>
            </a:pPr>
            <a:r>
              <a:rPr lang="en-US" sz="2100" b="1" dirty="0" smtClean="0">
                <a:latin typeface="Tahoma" panose="020B0604030504040204" pitchFamily="34" charset="0"/>
                <a:ea typeface="Tahoma" panose="020B0604030504040204" pitchFamily="34" charset="0"/>
                <a:cs typeface="Tahoma" panose="020B0604030504040204" pitchFamily="34" charset="0"/>
              </a:rPr>
              <a:t>Be </a:t>
            </a:r>
            <a:r>
              <a:rPr lang="en-US" sz="2100" b="1" dirty="0">
                <a:latin typeface="Tahoma" panose="020B0604030504040204" pitchFamily="34" charset="0"/>
                <a:ea typeface="Tahoma" panose="020B0604030504040204" pitchFamily="34" charset="0"/>
                <a:cs typeface="Tahoma" panose="020B0604030504040204" pitchFamily="34" charset="0"/>
              </a:rPr>
              <a:t>careful </a:t>
            </a:r>
            <a:r>
              <a:rPr lang="en-US" sz="2100" b="1" dirty="0" smtClean="0">
                <a:latin typeface="Tahoma" panose="020B0604030504040204" pitchFamily="34" charset="0"/>
                <a:ea typeface="Tahoma" panose="020B0604030504040204" pitchFamily="34" charset="0"/>
                <a:cs typeface="Tahoma" panose="020B0604030504040204" pitchFamily="34" charset="0"/>
              </a:rPr>
              <a:t>with: hand gestures (</a:t>
            </a:r>
            <a:r>
              <a:rPr lang="en-US" sz="2100" b="1" dirty="0" smtClean="0">
                <a:latin typeface="Tahoma" panose="020B0604030504040204" pitchFamily="34" charset="0"/>
                <a:ea typeface="Tahoma" panose="020B0604030504040204" pitchFamily="34" charset="0"/>
                <a:cs typeface="Tahoma" panose="020B0604030504040204" pitchFamily="34" charset="0"/>
              </a:rPr>
              <a:t>e.g., </a:t>
            </a:r>
            <a:r>
              <a:rPr lang="en-US" sz="2100" b="1" dirty="0" smtClean="0">
                <a:latin typeface="Tahoma" panose="020B0604030504040204" pitchFamily="34" charset="0"/>
                <a:ea typeface="Tahoma" panose="020B0604030504040204" pitchFamily="34" charset="0"/>
                <a:cs typeface="Tahoma" panose="020B0604030504040204" pitchFamily="34" charset="0"/>
              </a:rPr>
              <a:t>finger </a:t>
            </a:r>
            <a:r>
              <a:rPr lang="en-US" sz="2100" b="1" dirty="0">
                <a:latin typeface="Tahoma" panose="020B0604030504040204" pitchFamily="34" charset="0"/>
                <a:ea typeface="Tahoma" panose="020B0604030504040204" pitchFamily="34" charset="0"/>
                <a:cs typeface="Tahoma" panose="020B0604030504040204" pitchFamily="34" charset="0"/>
              </a:rPr>
              <a:t>pointing—use at least two </a:t>
            </a:r>
            <a:r>
              <a:rPr lang="en-US" sz="2100" b="1" dirty="0" smtClean="0">
                <a:latin typeface="Tahoma" panose="020B0604030504040204" pitchFamily="34" charset="0"/>
                <a:ea typeface="Tahoma" panose="020B0604030504040204" pitchFamily="34" charset="0"/>
                <a:cs typeface="Tahoma" panose="020B0604030504040204" pitchFamily="34" charset="0"/>
              </a:rPr>
              <a:t>fingers), body movements, English dominance, political issues.</a:t>
            </a:r>
            <a:endParaRPr lang="en-US" sz="2100" b="1" dirty="0">
              <a:latin typeface="Tahoma" panose="020B0604030504040204" pitchFamily="34" charset="0"/>
              <a:ea typeface="Tahoma" panose="020B0604030504040204" pitchFamily="34" charset="0"/>
              <a:cs typeface="Tahoma" panose="020B0604030504040204" pitchFamily="34" charset="0"/>
            </a:endParaRP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Jokes and humor can easily be misinterpreted.</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Be aware of shifting political climates impacting resource access such as YouTube in China.</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Many cultures do not have a linear approach (e.g., from A to B) to communication.</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Using visual rhetoric (e.g., visual images) to communicate can be a minefield of problems</a:t>
            </a:r>
            <a:r>
              <a:rPr lang="en-US" sz="2100" b="1" dirty="0" smtClean="0">
                <a:latin typeface="Tahoma" panose="020B0604030504040204" pitchFamily="34" charset="0"/>
                <a:ea typeface="Tahoma" panose="020B0604030504040204" pitchFamily="34" charset="0"/>
                <a:cs typeface="Tahoma" panose="020B0604030504040204" pitchFamily="34" charset="0"/>
              </a:rPr>
              <a:t>.</a:t>
            </a:r>
            <a:endParaRPr lang="en-US" sz="21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6064"/>
            <a:ext cx="2415468" cy="1610312"/>
          </a:xfrm>
          <a:prstGeom prst="rect">
            <a:avLst/>
          </a:prstGeom>
        </p:spPr>
      </p:pic>
    </p:spTree>
    <p:extLst>
      <p:ext uri="{BB962C8B-B14F-4D97-AF65-F5344CB8AC3E}">
        <p14:creationId xmlns:p14="http://schemas.microsoft.com/office/powerpoint/2010/main" val="16242361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a:xfrm>
            <a:off x="533400" y="487363"/>
            <a:ext cx="8305800" cy="2179637"/>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January 27, </a:t>
            </a:r>
            <a:r>
              <a:rPr lang="en-US" altLang="en-US" sz="3600" b="1" dirty="0" smtClean="0">
                <a:solidFill>
                  <a:srgbClr val="FF0000"/>
                </a:solidFill>
                <a:latin typeface="Tahoma" panose="020B0604030504040204" pitchFamily="34" charset="0"/>
                <a:cs typeface="Tahoma" panose="020B0604030504040204" pitchFamily="34" charset="0"/>
              </a:rPr>
              <a:t>2014</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Various Geo-Political Issues</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Coursera Support Center, Why is my country blocked?</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http://help.coursera.org/customer/portal/articles/1425714-why-is-my-country-blocked-</a:t>
            </a:r>
            <a:r>
              <a:rPr lang="en-US" altLang="en-US" sz="800" b="1" dirty="0" smtClean="0">
                <a:latin typeface="Tahoma" panose="020B0604030504040204" pitchFamily="34" charset="0"/>
                <a:cs typeface="Tahoma" panose="020B0604030504040204" pitchFamily="34" charset="0"/>
              </a:rPr>
              <a:t> </a:t>
            </a:r>
            <a:br>
              <a:rPr lang="en-US" altLang="en-US" sz="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Online education platform Coursera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blocks students in Syria and Iran, </a:t>
            </a:r>
            <a:r>
              <a:rPr lang="en-US" altLang="en-US" sz="2000" b="1" dirty="0" err="1" smtClean="0">
                <a:latin typeface="Tahoma" panose="020B0604030504040204" pitchFamily="34" charset="0"/>
                <a:cs typeface="Tahoma" panose="020B0604030504040204" pitchFamily="34" charset="0"/>
              </a:rPr>
              <a:t>Wamba</a:t>
            </a:r>
            <a:r>
              <a:rPr lang="en-US" altLang="en-US" sz="2000" b="1" dirty="0" smtClean="0">
                <a:latin typeface="Tahoma" panose="020B0604030504040204" pitchFamily="34" charset="0"/>
                <a:cs typeface="Tahoma" panose="020B0604030504040204" pitchFamily="34" charset="0"/>
              </a:rPr>
              <a:t>, Nina Curley</a:t>
            </a:r>
            <a:r>
              <a:rPr lang="en-US" altLang="en-US" sz="100" b="1" dirty="0" smtClean="0"/>
              <a:t/>
            </a:r>
            <a:br>
              <a:rPr lang="en-US" altLang="en-US" sz="100" b="1" dirty="0" smtClean="0"/>
            </a:br>
            <a:r>
              <a:rPr lang="en-US" altLang="en-US" sz="100" b="1" dirty="0" smtClean="0">
                <a:hlinkClick r:id="rId3"/>
              </a:rPr>
              <a:t>http://www.wamda.com/2014/01/coursera-blocks-syria-and-iran-moocs-online-courses</a:t>
            </a:r>
            <a:r>
              <a:rPr lang="en-US" altLang="en-US" sz="100" b="1" dirty="0" smtClean="0"/>
              <a:t> </a:t>
            </a:r>
            <a:endParaRPr lang="en-US" altLang="en-US" sz="800" dirty="0" smtClean="0"/>
          </a:p>
        </p:txBody>
      </p:sp>
      <p:pic>
        <p:nvPicPr>
          <p:cNvPr id="248835" name="Picture 2"/>
          <p:cNvPicPr>
            <a:picLocks noChangeAspect="1"/>
          </p:cNvPicPr>
          <p:nvPr/>
        </p:nvPicPr>
        <p:blipFill>
          <a:blip r:embed="rId4">
            <a:extLst>
              <a:ext uri="{28A0092B-C50C-407E-A947-70E740481C1C}">
                <a14:useLocalDpi xmlns:a14="http://schemas.microsoft.com/office/drawing/2010/main" val="0"/>
              </a:ext>
            </a:extLst>
          </a:blip>
          <a:srcRect l="12790" t="9959" r="33102" b="7054"/>
          <a:stretch>
            <a:fillRect/>
          </a:stretch>
        </p:blipFill>
        <p:spPr bwMode="auto">
          <a:xfrm>
            <a:off x="5019675" y="3097213"/>
            <a:ext cx="41084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25838"/>
            <a:ext cx="48545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3313" y="3257550"/>
            <a:ext cx="41465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6325" y="5357813"/>
            <a:ext cx="181133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Lst>
          </a:blip>
          <a:srcRect l="14211" t="19243" r="16982" b="8833"/>
          <a:stretch>
            <a:fillRect/>
          </a:stretch>
        </p:blipFill>
        <p:spPr bwMode="auto">
          <a:xfrm>
            <a:off x="0" y="3503857"/>
            <a:ext cx="496728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pbs.twimg.com/profile_images/430758166981124096/jz9Gtlk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881438"/>
            <a:ext cx="27209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074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635802"/>
            <a:ext cx="6101229" cy="1143000"/>
          </a:xfrm>
        </p:spPr>
        <p:txBody>
          <a:bodyPr>
            <a:noAutofit/>
          </a:bodyPr>
          <a:lstStyle/>
          <a:p>
            <a:pPr lvl="0"/>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 Japan/The Open U </a:t>
            </a:r>
            <a:r>
              <a:rPr lang="en-US" sz="2800" b="1" dirty="0" smtClean="0">
                <a:latin typeface="Tahoma" panose="020B0604030504040204" pitchFamily="34" charset="0"/>
                <a:ea typeface="Tahoma" panose="020B0604030504040204" pitchFamily="34" charset="0"/>
                <a:cs typeface="Tahoma" panose="020B0604030504040204" pitchFamily="34" charset="0"/>
              </a:rPr>
              <a:t>Kumiko Aiko</a:t>
            </a:r>
            <a:endParaRPr lang="en-US" sz="2400" dirty="0"/>
          </a:p>
        </p:txBody>
      </p:sp>
      <p:sp>
        <p:nvSpPr>
          <p:cNvPr id="4" name="Content Placeholder 3"/>
          <p:cNvSpPr>
            <a:spLocks noGrp="1"/>
          </p:cNvSpPr>
          <p:nvPr>
            <p:ph idx="1"/>
          </p:nvPr>
        </p:nvSpPr>
        <p:spPr>
          <a:xfrm>
            <a:off x="1143000" y="2286000"/>
            <a:ext cx="7543800" cy="2819400"/>
          </a:xfrm>
        </p:spPr>
        <p:txBody>
          <a:bodyPr>
            <a:normAutofit/>
          </a:bodyPr>
          <a:lstStyle/>
          <a:p>
            <a:pPr lvl="1"/>
            <a:r>
              <a:rPr lang="en-US" b="1" dirty="0">
                <a:latin typeface="Tahoma" panose="020B0604030504040204" pitchFamily="34" charset="0"/>
                <a:ea typeface="Tahoma" panose="020B0604030504040204" pitchFamily="34" charset="0"/>
                <a:cs typeface="Tahoma" panose="020B0604030504040204" pitchFamily="34" charset="0"/>
              </a:rPr>
              <a:t>Make subtitles available in multiple languages based on intended audiences.</a:t>
            </a:r>
          </a:p>
          <a:p>
            <a:pPr lvl="1"/>
            <a:r>
              <a:rPr lang="en-US" b="1" dirty="0">
                <a:latin typeface="Tahoma" panose="020B0604030504040204" pitchFamily="34" charset="0"/>
                <a:ea typeface="Tahoma" panose="020B0604030504040204" pitchFamily="34" charset="0"/>
                <a:cs typeface="Tahoma" panose="020B0604030504040204" pitchFamily="34" charset="0"/>
              </a:rPr>
              <a:t>Avoid references to current events that may only be shared by a small subgroup</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76200"/>
            <a:ext cx="1905000" cy="1905000"/>
          </a:xfrm>
          <a:prstGeom prst="rect">
            <a:avLst/>
          </a:prstGeom>
        </p:spPr>
      </p:pic>
    </p:spTree>
    <p:extLst>
      <p:ext uri="{BB962C8B-B14F-4D97-AF65-F5344CB8AC3E}">
        <p14:creationId xmlns:p14="http://schemas.microsoft.com/office/powerpoint/2010/main" val="17845111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702352"/>
            <a:ext cx="6585079" cy="1143000"/>
          </a:xfrm>
        </p:spPr>
        <p:txBody>
          <a:bodyPr>
            <a:noAutofit/>
          </a:bodyPr>
          <a:lstStyle/>
          <a:p>
            <a:pPr lvl="0"/>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5: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Australia</a:t>
            </a:r>
            <a:r>
              <a:rPr lang="en-US" sz="4800" b="1" dirty="0" smtClean="0">
                <a:latin typeface="Tahoma" panose="020B0604030504040204" pitchFamily="34" charset="0"/>
                <a:ea typeface="Tahoma" panose="020B0604030504040204" pitchFamily="34" charset="0"/>
                <a:cs typeface="Tahoma" panose="020B0604030504040204" pitchFamily="34" charset="0"/>
              </a:rPr>
              <a:t/>
            </a:r>
            <a:br>
              <a:rPr lang="en-US" sz="4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Carina </a:t>
            </a:r>
            <a:r>
              <a:rPr lang="en-US" sz="2800" b="1" dirty="0" smtClean="0">
                <a:latin typeface="Tahoma" panose="020B0604030504040204" pitchFamily="34" charset="0"/>
                <a:ea typeface="Tahoma" panose="020B0604030504040204" pitchFamily="34" charset="0"/>
                <a:cs typeface="Tahoma" panose="020B0604030504040204" pitchFamily="34" charset="0"/>
              </a:rPr>
              <a:t>Bossu</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85800" y="2209800"/>
            <a:ext cx="7848600" cy="3886200"/>
          </a:xfrm>
        </p:spPr>
        <p:txBody>
          <a:bodyPr>
            <a:normAutofit/>
          </a:bodyPr>
          <a:lstStyle/>
          <a:p>
            <a:pPr marL="0" indent="0">
              <a:buNone/>
            </a:pPr>
            <a:r>
              <a:rPr lang="en-US" sz="2800" b="1" dirty="0" smtClean="0">
                <a:latin typeface="Tahoma" panose="020B0604030504040204" pitchFamily="34" charset="0"/>
                <a:ea typeface="Tahoma" panose="020B0604030504040204" pitchFamily="34" charset="0"/>
                <a:cs typeface="Tahoma" panose="020B0604030504040204" pitchFamily="34" charset="0"/>
              </a:rPr>
              <a:t>To ensure inclusiveness (including cultural, ethical, and religious), one should openly license all educational materials developed for MOOCs, so as to guarantee the permissions and freedoms required for translation, adaptation, re-use, redistribution, and repackaging.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082" y="46037"/>
            <a:ext cx="1935163" cy="1935163"/>
          </a:xfrm>
          <a:prstGeom prst="rect">
            <a:avLst/>
          </a:prstGeom>
        </p:spPr>
      </p:pic>
    </p:spTree>
    <p:extLst>
      <p:ext uri="{BB962C8B-B14F-4D97-AF65-F5344CB8AC3E}">
        <p14:creationId xmlns:p14="http://schemas.microsoft.com/office/powerpoint/2010/main" val="24071518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305800" cy="1752600"/>
          </a:xfrm>
        </p:spPr>
        <p:txBody>
          <a:bodyPr rtlCol="0">
            <a:normAutofit fontScale="90000"/>
          </a:bodyPr>
          <a:lstStyle/>
          <a:p>
            <a:pPr eaLnBrk="1" fontAlgn="auto" hangingPunct="1">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16, 2013</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Courses from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Open Content</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Rwandan </a:t>
            </a:r>
            <a:r>
              <a:rPr lang="en-US" sz="2400" b="1" dirty="0">
                <a:latin typeface="Tahoma" panose="020B0604030504040204" pitchFamily="34" charset="0"/>
                <a:ea typeface="Tahoma" panose="020B0604030504040204" pitchFamily="34" charset="0"/>
                <a:cs typeface="Tahoma" panose="020B0604030504040204" pitchFamily="34" charset="0"/>
              </a:rPr>
              <a:t>Degree Program Aims for a 'University in a Box', </a:t>
            </a:r>
            <a:r>
              <a:rPr lang="en-US" sz="2400" b="1" dirty="0" smtClean="0">
                <a:latin typeface="Tahoma" panose="020B0604030504040204" pitchFamily="34" charset="0"/>
                <a:ea typeface="Tahoma" panose="020B0604030504040204" pitchFamily="34" charset="0"/>
                <a:cs typeface="Tahoma" panose="020B0604030504040204" pitchFamily="34" charset="0"/>
              </a:rPr>
              <a:t>Chronicle of Higher Education, Megan O’Neil</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http://chronicle.com/article/Rwandan-Degree-Program-Aims/141631</a:t>
            </a:r>
            <a:r>
              <a:rPr lang="en-US" sz="1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800" b="1" dirty="0" smtClean="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038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63246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TextBox 5"/>
          <p:cNvSpPr txBox="1">
            <a:spLocks noChangeArrowheads="1"/>
          </p:cNvSpPr>
          <p:nvPr/>
        </p:nvSpPr>
        <p:spPr bwMode="auto">
          <a:xfrm>
            <a:off x="381000" y="5638800"/>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solidFill>
                  <a:srgbClr val="000000"/>
                </a:solidFill>
                <a:latin typeface="Tahoma" panose="020B0604030504040204" pitchFamily="34" charset="0"/>
                <a:cs typeface="Tahoma" panose="020B0604030504040204" pitchFamily="34" charset="0"/>
              </a:rPr>
              <a:t>Students attend an orientation session at Kepler, a new hybrid program in Kigali, Rwanda, which will use MOOCs and classroom time to help students earn competency-based associate degrees.</a:t>
            </a:r>
          </a:p>
        </p:txBody>
      </p:sp>
    </p:spTree>
    <p:extLst>
      <p:ext uri="{BB962C8B-B14F-4D97-AF65-F5344CB8AC3E}">
        <p14:creationId xmlns:p14="http://schemas.microsoft.com/office/powerpoint/2010/main" val="368058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1721" y="274638"/>
            <a:ext cx="7042279" cy="1143000"/>
          </a:xfrm>
        </p:spPr>
        <p:txBody>
          <a:bodyPr>
            <a:noAutofit/>
          </a:bodyPr>
          <a:lstStyle/>
          <a:p>
            <a:pPr lvl="0"/>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 6: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South Africa</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Laura </a:t>
            </a:r>
            <a:r>
              <a:rPr lang="en-US" sz="2800" b="1" dirty="0" smtClean="0">
                <a:latin typeface="Tahoma" panose="020B0604030504040204" pitchFamily="34" charset="0"/>
                <a:ea typeface="Tahoma" panose="020B0604030504040204" pitchFamily="34" charset="0"/>
                <a:cs typeface="Tahoma" panose="020B0604030504040204" pitchFamily="34" charset="0"/>
              </a:rPr>
              <a:t>Czerniewicz</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1998114"/>
            <a:ext cx="7467600" cy="4859885"/>
          </a:xfrm>
        </p:spPr>
        <p:txBody>
          <a:bodyPr>
            <a:normAutofit/>
          </a:bodyPr>
          <a:lstStyle/>
          <a:p>
            <a:pPr>
              <a:lnSpc>
                <a:spcPct val="120000"/>
              </a:lnSpc>
              <a:spcBef>
                <a:spcPts val="0"/>
              </a:spcBef>
            </a:pPr>
            <a:r>
              <a:rPr lang="en-US" sz="2100" b="1" dirty="0" smtClean="0">
                <a:latin typeface="Tahoma" panose="020B0604030504040204" pitchFamily="34" charset="0"/>
                <a:ea typeface="Tahoma" panose="020B0604030504040204" pitchFamily="34" charset="0"/>
                <a:cs typeface="Tahoma" panose="020B0604030504040204" pitchFamily="34" charset="0"/>
              </a:rPr>
              <a:t>The single most important requirement is that MOOCs and MOOC resources be made available under Creative Commons licenses or other open licenses which allow for re-use and adaptation</a:t>
            </a:r>
            <a:r>
              <a:rPr lang="en-US" sz="2100" b="1" dirty="0" smtClean="0">
                <a:latin typeface="Tahoma" panose="020B0604030504040204" pitchFamily="34" charset="0"/>
                <a:ea typeface="Tahoma" panose="020B0604030504040204" pitchFamily="34" charset="0"/>
                <a:cs typeface="Tahoma" panose="020B0604030504040204" pitchFamily="34" charset="0"/>
              </a:rPr>
              <a:t>. </a:t>
            </a:r>
            <a:r>
              <a:rPr lang="en-US" sz="2100" b="1" dirty="0" smtClean="0">
                <a:latin typeface="Tahoma" panose="020B0604030504040204" pitchFamily="34" charset="0"/>
                <a:ea typeface="Tahoma" panose="020B0604030504040204" pitchFamily="34" charset="0"/>
                <a:cs typeface="Tahoma" panose="020B0604030504040204" pitchFamily="34" charset="0"/>
              </a:rPr>
              <a:t>it is essential </a:t>
            </a:r>
            <a:r>
              <a:rPr lang="en-US" sz="2100" b="1" dirty="0" smtClean="0">
                <a:latin typeface="Tahoma" panose="020B0604030504040204" pitchFamily="34" charset="0"/>
                <a:ea typeface="Tahoma" panose="020B0604030504040204" pitchFamily="34" charset="0"/>
                <a:cs typeface="Tahoma" panose="020B0604030504040204" pitchFamily="34" charset="0"/>
              </a:rPr>
              <a:t>a </a:t>
            </a:r>
            <a:r>
              <a:rPr lang="en-US" sz="2100" b="1" dirty="0" smtClean="0">
                <a:latin typeface="Tahoma" panose="020B0604030504040204" pitchFamily="34" charset="0"/>
                <a:ea typeface="Tahoma" panose="020B0604030504040204" pitchFamily="34" charset="0"/>
                <a:cs typeface="Tahoma" panose="020B0604030504040204" pitchFamily="34" charset="0"/>
              </a:rPr>
              <a:t>broadcast model be employed.</a:t>
            </a:r>
          </a:p>
          <a:p>
            <a:pPr>
              <a:lnSpc>
                <a:spcPct val="120000"/>
              </a:lnSpc>
              <a:spcBef>
                <a:spcPts val="0"/>
              </a:spcBef>
            </a:pPr>
            <a:r>
              <a:rPr lang="en-US" sz="2100" b="1" dirty="0" smtClean="0">
                <a:latin typeface="Tahoma" panose="020B0604030504040204" pitchFamily="34" charset="0"/>
                <a:ea typeface="Tahoma" panose="020B0604030504040204" pitchFamily="34" charset="0"/>
                <a:cs typeface="Tahoma" panose="020B0604030504040204" pitchFamily="34" charset="0"/>
              </a:rPr>
              <a:t>The agency for and ownership of local resources need to be in the hands of those who best understand local conditions, and therefore they need to be able to create and adapt as they see fit.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97100" cy="1723477"/>
          </a:xfrm>
          <a:prstGeom prst="rect">
            <a:avLst/>
          </a:prstGeom>
        </p:spPr>
      </p:pic>
    </p:spTree>
    <p:extLst>
      <p:ext uri="{BB962C8B-B14F-4D97-AF65-F5344CB8AC3E}">
        <p14:creationId xmlns:p14="http://schemas.microsoft.com/office/powerpoint/2010/main" val="20396068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6200" y="647700"/>
            <a:ext cx="6451600" cy="5549900"/>
          </a:xfrm>
          <a:prstGeom prst="rect">
            <a:avLst/>
          </a:prstGeom>
        </p:spPr>
      </p:pic>
    </p:spTree>
    <p:extLst>
      <p:ext uri="{BB962C8B-B14F-4D97-AF65-F5344CB8AC3E}">
        <p14:creationId xmlns:p14="http://schemas.microsoft.com/office/powerpoint/2010/main" val="1535121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New Zealand and Ireland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Mark Brown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933450" y="2362200"/>
            <a:ext cx="7315200" cy="3535363"/>
          </a:xfrm>
        </p:spPr>
        <p:txBody>
          <a:bodyPr/>
          <a:lstStyle/>
          <a:p>
            <a:pPr lvl="1"/>
            <a:r>
              <a:rPr lang="en-US" sz="3200" b="1" dirty="0">
                <a:latin typeface="Tahoma" panose="020B0604030504040204" pitchFamily="34" charset="0"/>
                <a:ea typeface="Tahoma" panose="020B0604030504040204" pitchFamily="34" charset="0"/>
                <a:cs typeface="Tahoma" panose="020B0604030504040204" pitchFamily="34" charset="0"/>
              </a:rPr>
              <a:t>Create MOOCs on indigenous cultures and unique languages other than English (e.g., Irish).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521535" cy="2286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172010"/>
            <a:ext cx="3429000" cy="2570843"/>
          </a:xfrm>
          <a:prstGeom prst="rect">
            <a:avLst/>
          </a:prstGeom>
        </p:spPr>
      </p:pic>
    </p:spTree>
    <p:extLst>
      <p:ext uri="{BB962C8B-B14F-4D97-AF65-F5344CB8AC3E}">
        <p14:creationId xmlns:p14="http://schemas.microsoft.com/office/powerpoint/2010/main" val="21571243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457200" y="304800"/>
            <a:ext cx="8077200" cy="324802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May 31, 2014</a:t>
            </a:r>
            <a:br>
              <a:rPr lang="en-US" altLang="en-US" sz="3600" b="1" dirty="0" smtClean="0">
                <a:solidFill>
                  <a:srgbClr val="FF0000"/>
                </a:solidFill>
                <a:latin typeface="Tahoma" panose="020B0604030504040204" pitchFamily="34" charset="0"/>
                <a:cs typeface="Tahoma" panose="020B0604030504040204" pitchFamily="34" charset="0"/>
              </a:rPr>
            </a:b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Localization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of Content</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err="1" smtClean="0">
                <a:latin typeface="Tahoma" panose="020B0604030504040204" pitchFamily="34" charset="0"/>
                <a:cs typeface="Tahoma" panose="020B0604030504040204" pitchFamily="34" charset="0"/>
              </a:rPr>
              <a:t>ocMOOCs</a:t>
            </a:r>
            <a:r>
              <a:rPr lang="en-US" altLang="en-US" sz="3600" b="1" dirty="0" smtClean="0">
                <a:latin typeface="Tahoma" panose="020B0604030504040204" pitchFamily="34" charset="0"/>
                <a:cs typeface="Tahoma" panose="020B0604030504040204" pitchFamily="34" charset="0"/>
              </a:rPr>
              <a:t> and </a:t>
            </a:r>
            <a:r>
              <a:rPr lang="en-US" altLang="en-US" sz="3600" b="1" dirty="0" err="1" smtClean="0">
                <a:latin typeface="Tahoma" panose="020B0604030504040204" pitchFamily="34" charset="0"/>
                <a:cs typeface="Tahoma" panose="020B0604030504040204" pitchFamily="34" charset="0"/>
              </a:rPr>
              <a:t>hMOOCs</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Revolutionizing online education</a:t>
            </a:r>
            <a:br>
              <a:rPr lang="en-US" altLang="en-US" sz="36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Professor creates courses tailored to cultural differences,</a:t>
            </a:r>
            <a:br>
              <a:rPr lang="en-US" altLang="en-US" sz="20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rPr>
              <a:t>Korea </a:t>
            </a:r>
            <a:r>
              <a:rPr lang="en-US" altLang="en-US" sz="1400" b="1" dirty="0" err="1" smtClean="0">
                <a:latin typeface="Tahoma" panose="020B0604030504040204" pitchFamily="34" charset="0"/>
                <a:cs typeface="Tahoma" panose="020B0604030504040204" pitchFamily="34" charset="0"/>
              </a:rPr>
              <a:t>JoongAng</a:t>
            </a:r>
            <a:r>
              <a:rPr lang="en-US" altLang="en-US" sz="1400" b="1" dirty="0" smtClean="0">
                <a:latin typeface="Tahoma" panose="020B0604030504040204" pitchFamily="34" charset="0"/>
                <a:cs typeface="Tahoma" panose="020B0604030504040204" pitchFamily="34" charset="0"/>
              </a:rPr>
              <a:t> Daily, KIM BONG-MOON [bongmoon@joongang.co.kr] </a:t>
            </a:r>
            <a:br>
              <a:rPr lang="en-US" altLang="en-US" sz="14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http://koreajoongangdaily.joins.com/news/article/article.aspx?aid=2989930&amp;cloc=joongangdaily%7Chome%7Cnewslist1</a:t>
            </a:r>
            <a:r>
              <a:rPr lang="en-US" altLang="en-US" sz="800" b="1" dirty="0" smtClean="0">
                <a:latin typeface="Tahoma" panose="020B0604030504040204" pitchFamily="34" charset="0"/>
                <a:cs typeface="Tahoma" panose="020B0604030504040204" pitchFamily="34" charset="0"/>
              </a:rPr>
              <a:t> </a:t>
            </a:r>
          </a:p>
        </p:txBody>
      </p:sp>
      <p:pic>
        <p:nvPicPr>
          <p:cNvPr id="2478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52824"/>
            <a:ext cx="3581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Box 4"/>
          <p:cNvSpPr txBox="1">
            <a:spLocks noChangeArrowheads="1"/>
          </p:cNvSpPr>
          <p:nvPr/>
        </p:nvSpPr>
        <p:spPr bwMode="auto">
          <a:xfrm>
            <a:off x="228600" y="57912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smtClean="0">
                <a:solidFill>
                  <a:srgbClr val="000000"/>
                </a:solidFill>
                <a:latin typeface="Tahoma" panose="020B0604030504040204" pitchFamily="34" charset="0"/>
              </a:rPr>
              <a:t>Professor Auh Yoon-il of Kyung Hee Cyber University explains the upcoming Kyung Hee MOOC 2.0 in an interview with the Korea JoongAng Daily at Kyung Hee University on Wednesday. (“one culture” or ocMOOCs and hMOOCs)</a:t>
            </a:r>
            <a:endParaRPr lang="en-US" altLang="en-US" sz="3200" b="1" smtClean="0">
              <a:solidFill>
                <a:srgbClr val="000000"/>
              </a:solidFill>
              <a:latin typeface="Tahoma" panose="020B0604030504040204" pitchFamily="34" charset="0"/>
            </a:endParaRPr>
          </a:p>
        </p:txBody>
      </p:sp>
    </p:spTree>
    <p:extLst>
      <p:ext uri="{BB962C8B-B14F-4D97-AF65-F5344CB8AC3E}">
        <p14:creationId xmlns:p14="http://schemas.microsoft.com/office/powerpoint/2010/main" val="557152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473075" y="609600"/>
            <a:ext cx="8229600" cy="17526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April 4, </a:t>
            </a:r>
            <a:r>
              <a:rPr lang="en-US" altLang="en-US" sz="4000" b="1" dirty="0" smtClean="0">
                <a:solidFill>
                  <a:srgbClr val="FF0000"/>
                </a:solidFill>
                <a:latin typeface="Tahoma" panose="020B0604030504040204" pitchFamily="34" charset="0"/>
                <a:cs typeface="Tahoma" panose="020B0604030504040204" pitchFamily="34" charset="0"/>
              </a:rPr>
              <a:t>2016</a:t>
            </a:r>
            <a:r>
              <a:rPr lang="en-US" altLang="en-US" sz="2000" dirty="0" smtClean="0"/>
              <a:t/>
            </a:r>
            <a:br>
              <a:rPr lang="en-US" altLang="en-US" sz="2000" dirty="0" smtClean="0"/>
            </a:br>
            <a:r>
              <a:rPr lang="en-US" altLang="en-US" sz="4000" b="1" dirty="0" smtClean="0">
                <a:solidFill>
                  <a:srgbClr val="0070C0"/>
                </a:solidFill>
                <a:latin typeface="Tahoma" panose="020B0604030504040204" pitchFamily="34" charset="0"/>
                <a:cs typeface="Tahoma" panose="020B0604030504040204" pitchFamily="34" charset="0"/>
              </a:rPr>
              <a:t>MIT </a:t>
            </a:r>
            <a:r>
              <a:rPr lang="en-US" altLang="en-US" sz="4000" b="1" dirty="0" err="1" smtClean="0">
                <a:solidFill>
                  <a:srgbClr val="0070C0"/>
                </a:solidFill>
                <a:latin typeface="Tahoma" panose="020B0604030504040204" pitchFamily="34" charset="0"/>
                <a:cs typeface="Tahoma" panose="020B0604030504040204" pitchFamily="34" charset="0"/>
              </a:rPr>
              <a:t>OpenCourseWare</a:t>
            </a:r>
            <a:r>
              <a:rPr lang="en-US" altLang="en-US" sz="4000" b="1" dirty="0" smtClean="0">
                <a:solidFill>
                  <a:srgbClr val="0070C0"/>
                </a:solidFill>
                <a:latin typeface="Tahoma" panose="020B0604030504040204" pitchFamily="34" charset="0"/>
                <a:cs typeface="Tahoma" panose="020B0604030504040204" pitchFamily="34" charset="0"/>
              </a:rPr>
              <a:t> </a:t>
            </a:r>
            <a:r>
              <a:rPr lang="en-US" altLang="en-US" sz="4000" b="1" dirty="0" smtClean="0">
                <a:solidFill>
                  <a:srgbClr val="0070C0"/>
                </a:solidFill>
                <a:latin typeface="Tahoma" panose="020B0604030504040204" pitchFamily="34" charset="0"/>
                <a:cs typeface="Tahoma" panose="020B0604030504040204" pitchFamily="34" charset="0"/>
              </a:rPr>
              <a:t>is 15!</a:t>
            </a:r>
            <a:r>
              <a:rPr lang="en-US" altLang="en-US" sz="1800" b="1" dirty="0" smtClean="0">
                <a:latin typeface="Tahoma" panose="020B0604030504040204" pitchFamily="34" charset="0"/>
                <a:cs typeface="Tahoma" panose="020B0604030504040204" pitchFamily="34" charset="0"/>
              </a:rPr>
              <a:t/>
            </a:r>
            <a:br>
              <a:rPr lang="en-US" altLang="en-US" sz="1800" b="1" dirty="0" smtClean="0">
                <a:latin typeface="Tahoma" panose="020B0604030504040204" pitchFamily="34" charset="0"/>
                <a:cs typeface="Tahoma" panose="020B0604030504040204" pitchFamily="34" charset="0"/>
              </a:rPr>
            </a:br>
            <a:r>
              <a:rPr lang="en-US" altLang="en-US" sz="1800" b="1" dirty="0" smtClean="0">
                <a:latin typeface="Tahoma" panose="020B0604030504040204" pitchFamily="34" charset="0"/>
                <a:cs typeface="Tahoma" panose="020B0604030504040204" pitchFamily="34" charset="0"/>
                <a:hlinkClick r:id="rId2"/>
              </a:rPr>
              <a:t>http://ocw.mit.edu/about/15-years</a:t>
            </a:r>
            <a:r>
              <a:rPr lang="en-US" altLang="en-US" sz="1800" b="1" dirty="0" smtClean="0">
                <a:hlinkClick r:id="rId2"/>
              </a:rPr>
              <a:t>/</a:t>
            </a:r>
            <a:r>
              <a:rPr lang="en-US" altLang="en-US" sz="1800" b="1" dirty="0" smtClean="0"/>
              <a:t> </a:t>
            </a:r>
            <a:endParaRPr lang="en-US" altLang="en-US" sz="1200" dirty="0" smtClean="0"/>
          </a:p>
        </p:txBody>
      </p:sp>
      <p:pic>
        <p:nvPicPr>
          <p:cNvPr id="627715" name="Picture 3"/>
          <p:cNvPicPr>
            <a:picLocks noChangeAspect="1"/>
          </p:cNvPicPr>
          <p:nvPr/>
        </p:nvPicPr>
        <p:blipFill>
          <a:blip r:embed="rId3">
            <a:extLst>
              <a:ext uri="{28A0092B-C50C-407E-A947-70E740481C1C}">
                <a14:useLocalDpi xmlns:a14="http://schemas.microsoft.com/office/drawing/2010/main" val="0"/>
              </a:ext>
            </a:extLst>
          </a:blip>
          <a:srcRect l="8604" t="18692" r="11496" b="10280"/>
          <a:stretch>
            <a:fillRect/>
          </a:stretch>
        </p:blipFill>
        <p:spPr bwMode="auto">
          <a:xfrm>
            <a:off x="3957050" y="2667000"/>
            <a:ext cx="5188571" cy="303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15335" t="10175" r="17362" b="7154"/>
          <a:stretch/>
        </p:blipFill>
        <p:spPr>
          <a:xfrm>
            <a:off x="152400" y="2677549"/>
            <a:ext cx="3673939" cy="3022860"/>
          </a:xfrm>
          <a:prstGeom prst="rect">
            <a:avLst/>
          </a:prstGeom>
        </p:spPr>
      </p:pic>
    </p:spTree>
    <p:extLst>
      <p:ext uri="{BB962C8B-B14F-4D97-AF65-F5344CB8AC3E}">
        <p14:creationId xmlns:p14="http://schemas.microsoft.com/office/powerpoint/2010/main" val="29639223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9: Scotland</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 of Edinburgh</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Amy Woodgate</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85800" y="2209800"/>
            <a:ext cx="7543800" cy="4178030"/>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Intermittent Internet access on one’s mobile phone will not help to stream HD videos.</a:t>
            </a:r>
          </a:p>
          <a:p>
            <a:pPr lvl="1"/>
            <a:r>
              <a:rPr lang="en-US" sz="2400" b="1" dirty="0">
                <a:latin typeface="Tahoma" panose="020B0604030504040204" pitchFamily="34" charset="0"/>
                <a:ea typeface="Tahoma" panose="020B0604030504040204" pitchFamily="34" charset="0"/>
                <a:cs typeface="Tahoma" panose="020B0604030504040204" pitchFamily="34" charset="0"/>
              </a:rPr>
              <a:t>Simple course designs (e.g., talking heads with minimal hand gestures) helps to make content more available for international audiences. More engaging content is more difficult to convert.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2514600" cy="1676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373290"/>
            <a:ext cx="2209800" cy="1484709"/>
          </a:xfrm>
          <a:prstGeom prst="rect">
            <a:avLst/>
          </a:prstGeom>
        </p:spPr>
      </p:pic>
    </p:spTree>
    <p:extLst>
      <p:ext uri="{BB962C8B-B14F-4D97-AF65-F5344CB8AC3E}">
        <p14:creationId xmlns:p14="http://schemas.microsoft.com/office/powerpoint/2010/main" val="12102037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Title 1"/>
          <p:cNvSpPr>
            <a:spLocks noGrp="1"/>
          </p:cNvSpPr>
          <p:nvPr>
            <p:ph type="title"/>
          </p:nvPr>
        </p:nvSpPr>
        <p:spPr>
          <a:xfrm>
            <a:off x="381000" y="609600"/>
            <a:ext cx="8458200" cy="1828800"/>
          </a:xfrm>
        </p:spPr>
        <p:txBody>
          <a:bodyPr/>
          <a:lstStyle/>
          <a:p>
            <a:r>
              <a:rPr lang="en-US" altLang="en-US" sz="3200" dirty="0" smtClean="0">
                <a:solidFill>
                  <a:srgbClr val="FF0000"/>
                </a:solidFill>
                <a:latin typeface="Tahoma" panose="020B0604030504040204" pitchFamily="34" charset="0"/>
                <a:cs typeface="Tahoma" panose="020B0604030504040204" pitchFamily="34" charset="0"/>
              </a:rPr>
              <a:t>M</a:t>
            </a:r>
            <a:r>
              <a:rPr lang="en-US" altLang="en-US" sz="3200" b="1" dirty="0" smtClean="0">
                <a:solidFill>
                  <a:srgbClr val="FF0000"/>
                </a:solidFill>
                <a:latin typeface="Tahoma" panose="020B0604030504040204" pitchFamily="34" charset="0"/>
                <a:cs typeface="Tahoma" panose="020B0604030504040204" pitchFamily="34" charset="0"/>
              </a:rPr>
              <a:t>obile </a:t>
            </a:r>
            <a:r>
              <a:rPr lang="en-US" altLang="en-US" sz="3200" b="1" dirty="0" smtClean="0">
                <a:solidFill>
                  <a:srgbClr val="FF0000"/>
                </a:solidFill>
                <a:latin typeface="Tahoma" panose="020B0604030504040204" pitchFamily="34" charset="0"/>
                <a:cs typeface="Tahoma" panose="020B0604030504040204" pitchFamily="34" charset="0"/>
              </a:rPr>
              <a:t>MOOCs</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(e.g., mobile courses on smartphone)</a:t>
            </a:r>
            <a:endParaRPr lang="en-US" altLang="en-US" sz="800" b="1" dirty="0" smtClean="0">
              <a:latin typeface="Tahoma" panose="020B0604030504040204" pitchFamily="34" charset="0"/>
              <a:cs typeface="Tahoma" panose="020B0604030504040204" pitchFamily="34" charset="0"/>
            </a:endParaRPr>
          </a:p>
        </p:txBody>
      </p:sp>
      <p:pic>
        <p:nvPicPr>
          <p:cNvPr id="1148931" name="Picture 2"/>
          <p:cNvPicPr>
            <a:picLocks noChangeAspect="1"/>
          </p:cNvPicPr>
          <p:nvPr/>
        </p:nvPicPr>
        <p:blipFill>
          <a:blip r:embed="rId2">
            <a:extLst>
              <a:ext uri="{28A0092B-C50C-407E-A947-70E740481C1C}">
                <a14:useLocalDpi xmlns:a14="http://schemas.microsoft.com/office/drawing/2010/main" val="0"/>
              </a:ext>
            </a:extLst>
          </a:blip>
          <a:srcRect l="30486" t="28004" r="52887" b="31261"/>
          <a:stretch>
            <a:fillRect/>
          </a:stretch>
        </p:blipFill>
        <p:spPr bwMode="auto">
          <a:xfrm>
            <a:off x="3003009" y="2369410"/>
            <a:ext cx="2438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932" name="Picture 7"/>
          <p:cNvPicPr>
            <a:picLocks noChangeAspect="1"/>
          </p:cNvPicPr>
          <p:nvPr/>
        </p:nvPicPr>
        <p:blipFill>
          <a:blip r:embed="rId3">
            <a:extLst>
              <a:ext uri="{28A0092B-C50C-407E-A947-70E740481C1C}">
                <a14:useLocalDpi xmlns:a14="http://schemas.microsoft.com/office/drawing/2010/main" val="0"/>
              </a:ext>
            </a:extLst>
          </a:blip>
          <a:srcRect l="31911" t="29787" r="53204" b="31195"/>
          <a:stretch>
            <a:fillRect/>
          </a:stretch>
        </p:blipFill>
        <p:spPr bwMode="auto">
          <a:xfrm>
            <a:off x="523157" y="2563594"/>
            <a:ext cx="2125663"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l="30881" t="28371" r="52135" b="31223"/>
          <a:stretch>
            <a:fillRect/>
          </a:stretch>
        </p:blipFill>
        <p:spPr bwMode="auto">
          <a:xfrm>
            <a:off x="35352" y="2318857"/>
            <a:ext cx="251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l="31030" t="30144" r="51953" b="31235"/>
          <a:stretch>
            <a:fillRect/>
          </a:stretch>
        </p:blipFill>
        <p:spPr bwMode="auto">
          <a:xfrm>
            <a:off x="2802896" y="2544777"/>
            <a:ext cx="24844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a:srcRect l="8820" t="30658" r="37379" b="6569"/>
          <a:stretch/>
        </p:blipFill>
        <p:spPr>
          <a:xfrm>
            <a:off x="5486401" y="4254067"/>
            <a:ext cx="3693952" cy="2603933"/>
          </a:xfrm>
          <a:prstGeom prst="rect">
            <a:avLst/>
          </a:prstGeom>
        </p:spPr>
      </p:pic>
    </p:spTree>
    <p:extLst>
      <p:ext uri="{BB962C8B-B14F-4D97-AF65-F5344CB8AC3E}">
        <p14:creationId xmlns:p14="http://schemas.microsoft.com/office/powerpoint/2010/main" val="2298352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11: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India and Canada/COL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Sanjaya Mishra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7007" y="2286000"/>
            <a:ext cx="7543800" cy="4178030"/>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Be culturally sensitive to music and pictures while designing content for global audience.</a:t>
            </a:r>
          </a:p>
          <a:p>
            <a:pPr lvl="1"/>
            <a:r>
              <a:rPr lang="en-US" sz="2400" b="1" dirty="0">
                <a:latin typeface="Tahoma" panose="020B0604030504040204" pitchFamily="34" charset="0"/>
                <a:ea typeface="Tahoma" panose="020B0604030504040204" pitchFamily="34" charset="0"/>
                <a:cs typeface="Tahoma" panose="020B0604030504040204" pitchFamily="34" charset="0"/>
              </a:rPr>
              <a:t>Consider technology used to develop the content (does it assist reuse and remixing?).</a:t>
            </a:r>
          </a:p>
          <a:p>
            <a:pPr lvl="1"/>
            <a:r>
              <a:rPr lang="en-US" sz="2400" b="1" dirty="0" smtClean="0">
                <a:latin typeface="Tahoma" panose="020B0604030504040204" pitchFamily="34" charset="0"/>
                <a:ea typeface="Tahoma" panose="020B0604030504040204" pitchFamily="34" charset="0"/>
                <a:cs typeface="Tahoma" panose="020B0604030504040204" pitchFamily="34" charset="0"/>
              </a:rPr>
              <a:t>Instead </a:t>
            </a:r>
            <a:r>
              <a:rPr lang="en-US" sz="2400" b="1" dirty="0">
                <a:latin typeface="Tahoma" panose="020B0604030504040204" pitchFamily="34" charset="0"/>
                <a:ea typeface="Tahoma" panose="020B0604030504040204" pitchFamily="34" charset="0"/>
                <a:cs typeface="Tahoma" panose="020B0604030504040204" pitchFamily="34" charset="0"/>
              </a:rPr>
              <a:t>of focusing too much on the cultural sensitivity of MOOCs and raising costs, try to allow for reuse and remixing of content. Use open source technologies and content.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29139" cy="2057400"/>
          </a:xfrm>
          <a:prstGeom prst="rect">
            <a:avLst/>
          </a:prstGeom>
        </p:spPr>
      </p:pic>
    </p:spTree>
    <p:extLst>
      <p:ext uri="{BB962C8B-B14F-4D97-AF65-F5344CB8AC3E}">
        <p14:creationId xmlns:p14="http://schemas.microsoft.com/office/powerpoint/2010/main" val="31444210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609600"/>
            <a:ext cx="8496300" cy="1720174"/>
          </a:xfrm>
        </p:spPr>
        <p:txBody>
          <a:bodyPr>
            <a:noAutofit/>
          </a:bodyPr>
          <a:lstStyle/>
          <a:p>
            <a:pPr lvl="0"/>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12: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Netherlands/Open U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Fred Mulder and </a:t>
            </a:r>
            <a:r>
              <a:rPr lang="en-US" sz="2800" b="1" dirty="0" err="1" smtClean="0">
                <a:latin typeface="Tahoma" panose="020B0604030504040204" pitchFamily="34" charset="0"/>
                <a:ea typeface="Tahoma" panose="020B0604030504040204" pitchFamily="34" charset="0"/>
                <a:cs typeface="Tahoma" panose="020B0604030504040204" pitchFamily="34" charset="0"/>
              </a:rPr>
              <a:t>Darco</a:t>
            </a:r>
            <a:r>
              <a:rPr lang="en-US" sz="2800" b="1" dirty="0" smtClean="0">
                <a:latin typeface="Tahoma" panose="020B0604030504040204" pitchFamily="34" charset="0"/>
                <a:ea typeface="Tahoma" panose="020B0604030504040204" pitchFamily="34" charset="0"/>
                <a:cs typeface="Tahoma" panose="020B0604030504040204" pitchFamily="34" charset="0"/>
              </a:rPr>
              <a:t> Jansen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2438400"/>
            <a:ext cx="7315200" cy="3535363"/>
          </a:xfrm>
        </p:spPr>
        <p:txBody>
          <a:bodyPr/>
          <a:lstStyle/>
          <a:p>
            <a:pPr marL="0" lvl="0" indent="0">
              <a:buNone/>
            </a:pPr>
            <a:r>
              <a:rPr lang="en-US" b="1" dirty="0" smtClean="0">
                <a:latin typeface="Tahoma" panose="020B0604030504040204" pitchFamily="34" charset="0"/>
                <a:ea typeface="Tahoma" panose="020B0604030504040204" pitchFamily="34" charset="0"/>
                <a:cs typeface="Tahoma" panose="020B0604030504040204" pitchFamily="34" charset="0"/>
              </a:rPr>
              <a:t>To </a:t>
            </a:r>
            <a:r>
              <a:rPr lang="en-US" b="1" dirty="0">
                <a:latin typeface="Tahoma" panose="020B0604030504040204" pitchFamily="34" charset="0"/>
                <a:ea typeface="Tahoma" panose="020B0604030504040204" pitchFamily="34" charset="0"/>
                <a:cs typeface="Tahoma" panose="020B0604030504040204" pitchFamily="34" charset="0"/>
              </a:rPr>
              <a:t>be mindful of</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a:p>
            <a:pPr lvl="0"/>
            <a:r>
              <a:rPr lang="en-US" sz="2600" b="1" dirty="0" smtClean="0">
                <a:latin typeface="Tahoma" panose="020B0604030504040204" pitchFamily="34" charset="0"/>
                <a:ea typeface="Tahoma" panose="020B0604030504040204" pitchFamily="34" charset="0"/>
                <a:cs typeface="Tahoma" panose="020B0604030504040204" pitchFamily="34" charset="0"/>
              </a:rPr>
              <a:t>Different </a:t>
            </a:r>
            <a:r>
              <a:rPr lang="en-US" sz="2600" b="1" dirty="0">
                <a:latin typeface="Tahoma" panose="020B0604030504040204" pitchFamily="34" charset="0"/>
                <a:ea typeface="Tahoma" panose="020B0604030504040204" pitchFamily="34" charset="0"/>
                <a:cs typeface="Tahoma" panose="020B0604030504040204" pitchFamily="34" charset="0"/>
              </a:rPr>
              <a:t>levels of digital literacy skills</a:t>
            </a:r>
          </a:p>
          <a:p>
            <a:pPr lvl="0"/>
            <a:r>
              <a:rPr lang="en-US" sz="2600" b="1" dirty="0">
                <a:latin typeface="Tahoma" panose="020B0604030504040204" pitchFamily="34" charset="0"/>
                <a:ea typeface="Tahoma" panose="020B0604030504040204" pitchFamily="34" charset="0"/>
                <a:cs typeface="Tahoma" panose="020B0604030504040204" pitchFamily="34" charset="0"/>
              </a:rPr>
              <a:t>Local resources by locals</a:t>
            </a:r>
          </a:p>
          <a:p>
            <a:pPr lvl="0"/>
            <a:r>
              <a:rPr lang="en-US" sz="2600" b="1" dirty="0">
                <a:latin typeface="Tahoma" panose="020B0604030504040204" pitchFamily="34" charset="0"/>
                <a:ea typeface="Tahoma" panose="020B0604030504040204" pitchFamily="34" charset="0"/>
                <a:cs typeface="Tahoma" panose="020B0604030504040204" pitchFamily="34" charset="0"/>
              </a:rPr>
              <a:t>Legal differences and barriers</a:t>
            </a:r>
          </a:p>
          <a:p>
            <a:pPr lvl="0"/>
            <a:r>
              <a:rPr lang="en-US" sz="2600" b="1" dirty="0">
                <a:latin typeface="Tahoma" panose="020B0604030504040204" pitchFamily="34" charset="0"/>
                <a:ea typeface="Tahoma" panose="020B0604030504040204" pitchFamily="34" charset="0"/>
                <a:cs typeface="Tahoma" panose="020B0604030504040204" pitchFamily="34" charset="0"/>
              </a:rPr>
              <a:t>Gender, </a:t>
            </a:r>
            <a:r>
              <a:rPr lang="en-US" sz="2600" b="1" dirty="0" smtClean="0">
                <a:latin typeface="Tahoma" panose="020B0604030504040204" pitchFamily="34" charset="0"/>
                <a:ea typeface="Tahoma" panose="020B0604030504040204" pitchFamily="34" charset="0"/>
                <a:cs typeface="Tahoma" panose="020B0604030504040204" pitchFamily="34" charset="0"/>
              </a:rPr>
              <a:t>age, </a:t>
            </a:r>
            <a:r>
              <a:rPr lang="en-US" sz="2600" b="1" dirty="0">
                <a:latin typeface="Tahoma" panose="020B0604030504040204" pitchFamily="34" charset="0"/>
                <a:ea typeface="Tahoma" panose="020B0604030504040204" pitchFamily="34" charset="0"/>
                <a:cs typeface="Tahoma" panose="020B0604030504040204" pitchFamily="34" charset="0"/>
              </a:rPr>
              <a:t>and disability issues</a:t>
            </a:r>
          </a:p>
          <a:p>
            <a:pPr lvl="0"/>
            <a:r>
              <a:rPr lang="en-US" sz="2600" b="1" dirty="0">
                <a:latin typeface="Tahoma" panose="020B0604030504040204" pitchFamily="34" charset="0"/>
                <a:ea typeface="Tahoma" panose="020B0604030504040204" pitchFamily="34" charset="0"/>
                <a:cs typeface="Tahoma" panose="020B0604030504040204" pitchFamily="34" charset="0"/>
              </a:rPr>
              <a:t>Device-specific pedagogy and </a:t>
            </a:r>
            <a:r>
              <a:rPr lang="en-US" sz="2600" b="1" dirty="0" smtClean="0">
                <a:latin typeface="Tahoma" panose="020B0604030504040204" pitchFamily="34" charset="0"/>
                <a:ea typeface="Tahoma" panose="020B0604030504040204" pitchFamily="34" charset="0"/>
                <a:cs typeface="Tahoma" panose="020B0604030504040204" pitchFamily="34" charset="0"/>
              </a:rPr>
              <a:t>interface</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8223" y="35012"/>
            <a:ext cx="1714156" cy="17175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012"/>
            <a:ext cx="1330036" cy="1828800"/>
          </a:xfrm>
          <a:prstGeom prst="rect">
            <a:avLst/>
          </a:prstGeom>
        </p:spPr>
      </p:pic>
    </p:spTree>
    <p:extLst>
      <p:ext uri="{BB962C8B-B14F-4D97-AF65-F5344CB8AC3E}">
        <p14:creationId xmlns:p14="http://schemas.microsoft.com/office/powerpoint/2010/main" val="15829661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257418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27,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 Participant Study Strategies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Invisible Learners Taking MOOCs</a:t>
            </a:r>
            <a:r>
              <a:rPr lang="en-US" sz="2800" b="1" dirty="0" smtClean="0">
                <a:latin typeface="Tahoma" panose="020B0604030504040204" pitchFamily="34" charset="0"/>
                <a:ea typeface="Tahoma" panose="020B0604030504040204" pitchFamily="34" charset="0"/>
                <a:cs typeface="Tahoma" panose="020B0604030504040204" pitchFamily="34" charset="0"/>
              </a:rPr>
              <a:t>,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George Veletsianos, Inside Higher Ed</a:t>
            </a:r>
            <a:r>
              <a:rPr lang="en-US" sz="1400" b="1" dirty="0" smtClean="0">
                <a:latin typeface="Tahoma" panose="020B0604030504040204" pitchFamily="34" charset="0"/>
                <a:ea typeface="Tahoma" panose="020B0604030504040204" pitchFamily="34" charset="0"/>
                <a:cs typeface="Tahoma" panose="020B0604030504040204" pitchFamily="34" charset="0"/>
              </a:rPr>
              <a:t/>
            </a:r>
            <a:br>
              <a:rPr 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400" b="1"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www.insidehighered.com/blogs/higher-ed-beta/invisible-learners-taking-moocs</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8213" t="23319" r="37813" b="4933"/>
          <a:stretch/>
        </p:blipFill>
        <p:spPr>
          <a:xfrm>
            <a:off x="-22698" y="3048000"/>
            <a:ext cx="4381500" cy="3810000"/>
          </a:xfrm>
          <a:prstGeom prst="rect">
            <a:avLst/>
          </a:prstGeom>
        </p:spPr>
      </p:pic>
      <p:pic>
        <p:nvPicPr>
          <p:cNvPr id="4" name="Picture 2" descr="The Marketplace in Your B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695" y="3048000"/>
            <a:ext cx="403054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962399" y="5914180"/>
            <a:ext cx="514765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dirty="0" smtClean="0">
                <a:solidFill>
                  <a:srgbClr val="000000"/>
                </a:solidFill>
                <a:latin typeface="Tahoma" panose="020B0604030504040204" pitchFamily="34" charset="0"/>
                <a:cs typeface="Tahoma" panose="020B0604030504040204" pitchFamily="34" charset="0"/>
              </a:rPr>
              <a:t>Rajeev </a:t>
            </a:r>
            <a:r>
              <a:rPr lang="en-US" altLang="en-US" sz="1800" dirty="0" err="1" smtClean="0">
                <a:solidFill>
                  <a:srgbClr val="000000"/>
                </a:solidFill>
                <a:latin typeface="Tahoma" panose="020B0604030504040204" pitchFamily="34" charset="0"/>
                <a:cs typeface="Tahoma" panose="020B0604030504040204" pitchFamily="34" charset="0"/>
              </a:rPr>
              <a:t>Bajpai</a:t>
            </a:r>
            <a:r>
              <a:rPr lang="en-US" altLang="en-US" sz="1800" dirty="0" smtClean="0">
                <a:solidFill>
                  <a:srgbClr val="000000"/>
                </a:solidFill>
                <a:latin typeface="Tahoma" panose="020B0604030504040204" pitchFamily="34" charset="0"/>
                <a:cs typeface="Tahoma" panose="020B0604030504040204" pitchFamily="34" charset="0"/>
              </a:rPr>
              <a:t>, an airline pilot based in Mumbai, took an online computer-science course to gain programming skills.</a:t>
            </a:r>
          </a:p>
        </p:txBody>
      </p:sp>
    </p:spTree>
    <p:extLst>
      <p:ext uri="{BB962C8B-B14F-4D97-AF65-F5344CB8AC3E}">
        <p14:creationId xmlns:p14="http://schemas.microsoft.com/office/powerpoint/2010/main" val="2326852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93387"/>
            <a:ext cx="8229600" cy="1143000"/>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14: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USA/Stanford</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Paul </a:t>
            </a:r>
            <a:r>
              <a:rPr lang="en-US" sz="2800" b="1" dirty="0">
                <a:latin typeface="Tahoma" panose="020B0604030504040204" pitchFamily="34" charset="0"/>
                <a:ea typeface="Tahoma" panose="020B0604030504040204" pitchFamily="34" charset="0"/>
                <a:cs typeface="Tahoma" panose="020B0604030504040204" pitchFamily="34" charset="0"/>
              </a:rPr>
              <a:t>Kim and Charlie </a:t>
            </a:r>
            <a:r>
              <a:rPr lang="en-US" sz="2800" b="1" dirty="0" smtClean="0">
                <a:latin typeface="Tahoma" panose="020B0604030504040204" pitchFamily="34" charset="0"/>
                <a:ea typeface="Tahoma" panose="020B0604030504040204" pitchFamily="34" charset="0"/>
                <a:cs typeface="Tahoma" panose="020B0604030504040204" pitchFamily="34" charset="0"/>
              </a:rPr>
              <a:t>Chung</a:t>
            </a:r>
            <a:endParaRPr lang="en-US" sz="3200" dirty="0"/>
          </a:p>
        </p:txBody>
      </p:sp>
      <p:sp>
        <p:nvSpPr>
          <p:cNvPr id="4" name="Content Placeholder 3"/>
          <p:cNvSpPr>
            <a:spLocks noGrp="1"/>
          </p:cNvSpPr>
          <p:nvPr>
            <p:ph idx="1"/>
          </p:nvPr>
        </p:nvSpPr>
        <p:spPr>
          <a:xfrm>
            <a:off x="630677" y="2133600"/>
            <a:ext cx="8077200" cy="4068763"/>
          </a:xfrm>
        </p:spPr>
        <p:txBody>
          <a:bodyPr/>
          <a:lstStyle/>
          <a:p>
            <a:pPr lvl="1"/>
            <a:r>
              <a:rPr lang="en-US" sz="2100" b="1" dirty="0" smtClean="0">
                <a:latin typeface="Tahoma" panose="020B0604030504040204" pitchFamily="34" charset="0"/>
                <a:ea typeface="Tahoma" panose="020B0604030504040204" pitchFamily="34" charset="0"/>
                <a:cs typeface="Tahoma" panose="020B0604030504040204" pitchFamily="34" charset="0"/>
              </a:rPr>
              <a:t>Encourage </a:t>
            </a:r>
            <a:r>
              <a:rPr lang="en-US" sz="2100" b="1" dirty="0">
                <a:latin typeface="Tahoma" panose="020B0604030504040204" pitchFamily="34" charset="0"/>
                <a:ea typeface="Tahoma" panose="020B0604030504040204" pitchFamily="34" charset="0"/>
                <a:cs typeface="Tahoma" panose="020B0604030504040204" pitchFamily="34" charset="0"/>
              </a:rPr>
              <a:t>students to download lecture videos and translate them to other languages and perhaps add captions and make available in their local cloud services.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create low bandwidth versions of videos for those in low bandwidth areas.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translate videos and add nuances and words understandable in local languages.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meet locally in teams to share materials and take care of “sensitive matters</a:t>
            </a:r>
            <a:r>
              <a:rPr lang="en-US" sz="2100" b="1" dirty="0" smtClean="0">
                <a:latin typeface="Tahoma" panose="020B0604030504040204" pitchFamily="34" charset="0"/>
                <a:ea typeface="Tahoma" panose="020B0604030504040204" pitchFamily="34" charset="0"/>
                <a:cs typeface="Tahoma" panose="020B0604030504040204" pitchFamily="34" charset="0"/>
              </a:rPr>
              <a:t>.”</a:t>
            </a:r>
            <a:endParaRPr lang="en-US" sz="21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4261" y="0"/>
            <a:ext cx="1593785"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648"/>
            <a:ext cx="1981200" cy="1878132"/>
          </a:xfrm>
          <a:prstGeom prst="rect">
            <a:avLst/>
          </a:prstGeom>
        </p:spPr>
      </p:pic>
    </p:spTree>
    <p:extLst>
      <p:ext uri="{BB962C8B-B14F-4D97-AF65-F5344CB8AC3E}">
        <p14:creationId xmlns:p14="http://schemas.microsoft.com/office/powerpoint/2010/main" val="34592727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Title 1"/>
          <p:cNvSpPr>
            <a:spLocks noGrp="1"/>
          </p:cNvSpPr>
          <p:nvPr>
            <p:ph type="title"/>
          </p:nvPr>
        </p:nvSpPr>
        <p:spPr>
          <a:xfrm>
            <a:off x="457200" y="664162"/>
            <a:ext cx="8305800" cy="2002838"/>
          </a:xfrm>
        </p:spPr>
        <p:txBody>
          <a:bodyPr/>
          <a:lstStyle/>
          <a:p>
            <a:pPr eaLnBrk="1" hangingPunct="1"/>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1, 2014</a:t>
            </a:r>
            <a:r>
              <a:rPr lang="en-US" sz="1100" b="1" dirty="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11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Can You Really Teach a MOOC in a Refugee </a:t>
            </a:r>
            <a:r>
              <a:rPr lang="en-US" sz="3600" b="1" dirty="0" smtClean="0">
                <a:latin typeface="Tahoma" panose="020B0604030504040204" pitchFamily="34" charset="0"/>
                <a:ea typeface="Tahoma" panose="020B0604030504040204" pitchFamily="34" charset="0"/>
                <a:cs typeface="Tahoma" panose="020B0604030504040204" pitchFamily="34" charset="0"/>
              </a:rPr>
              <a:t>Camp?</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Steve Kolowich, Chronicle of Higher Education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http://chronicle.com/blogs/wiredcampus/can-you-really-teach-a-mooc-in-a-refugee-camp/54191 </a:t>
            </a:r>
            <a:r>
              <a:rPr lang="en-US" sz="1100" b="1" dirty="0" smtClean="0">
                <a:latin typeface="Tahoma" panose="020B0604030504040204" pitchFamily="34" charset="0"/>
                <a:ea typeface="Tahoma" panose="020B0604030504040204" pitchFamily="34" charset="0"/>
                <a:cs typeface="Tahoma" panose="020B0604030504040204" pitchFamily="34" charset="0"/>
                <a:hlinkClick r:id="rId2"/>
              </a:rPr>
              <a:t> </a:t>
            </a:r>
            <a:r>
              <a:rPr lang="en-US" sz="11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100" b="1" dirty="0" smtClean="0">
                <a:latin typeface="Tahoma" panose="020B0604030504040204" pitchFamily="34" charset="0"/>
                <a:ea typeface="Tahoma" panose="020B0604030504040204" pitchFamily="34" charset="0"/>
                <a:cs typeface="Tahoma" panose="020B0604030504040204" pitchFamily="34" charset="0"/>
              </a:rPr>
              <a:t> </a:t>
            </a:r>
            <a:endParaRPr lang="en-US" altLang="en-US" sz="11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10106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500" y="2940434"/>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4" name="TextBox 4"/>
          <p:cNvSpPr txBox="1">
            <a:spLocks noChangeArrowheads="1"/>
          </p:cNvSpPr>
          <p:nvPr/>
        </p:nvSpPr>
        <p:spPr bwMode="auto">
          <a:xfrm>
            <a:off x="1447800" y="5867400"/>
            <a:ext cx="6705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altLang="en-US" b="1" dirty="0">
                <a:solidFill>
                  <a:srgbClr val="000000"/>
                </a:solidFill>
                <a:latin typeface="Tahoma" panose="020B0604030504040204" pitchFamily="34" charset="0"/>
                <a:ea typeface="MS PGothic" panose="020B0600070205080204" pitchFamily="34" charset="-128"/>
                <a:cs typeface="Tahoma" panose="020B0604030504040204" pitchFamily="34" charset="0"/>
              </a:rPr>
              <a:t>Two men living in </a:t>
            </a:r>
            <a:r>
              <a:rPr lang="en-US" altLang="en-US" b="1" dirty="0" err="1">
                <a:solidFill>
                  <a:srgbClr val="000000"/>
                </a:solidFill>
                <a:latin typeface="Tahoma" panose="020B0604030504040204" pitchFamily="34" charset="0"/>
                <a:ea typeface="MS PGothic" panose="020B0600070205080204" pitchFamily="34" charset="-128"/>
                <a:cs typeface="Tahoma" panose="020B0604030504040204" pitchFamily="34" charset="0"/>
              </a:rPr>
              <a:t>Dadaab</a:t>
            </a:r>
            <a:r>
              <a:rPr lang="en-US" altLang="en-US" b="1" dirty="0">
                <a:solidFill>
                  <a:srgbClr val="000000"/>
                </a:solidFill>
                <a:latin typeface="Tahoma" panose="020B0604030504040204" pitchFamily="34" charset="0"/>
                <a:ea typeface="MS PGothic" panose="020B0600070205080204" pitchFamily="34" charset="-128"/>
                <a:cs typeface="Tahoma" panose="020B0604030504040204" pitchFamily="34" charset="0"/>
              </a:rPr>
              <a:t>, a refugee camp in Kenya, would watch lecture videos and take online quizzes at a nearby United Nations compound. (</a:t>
            </a:r>
            <a:r>
              <a:rPr lang="en-US" altLang="en-US" b="1" dirty="0" err="1">
                <a:solidFill>
                  <a:srgbClr val="000000"/>
                </a:solidFill>
                <a:latin typeface="Tahoma" panose="020B0604030504040204" pitchFamily="34" charset="0"/>
                <a:ea typeface="MS PGothic" panose="020B0600070205080204" pitchFamily="34" charset="-128"/>
                <a:cs typeface="Tahoma" panose="020B0604030504040204" pitchFamily="34" charset="0"/>
              </a:rPr>
              <a:t>InZone</a:t>
            </a:r>
            <a:r>
              <a:rPr lang="en-US" altLang="en-US" b="1" dirty="0">
                <a:solidFill>
                  <a:srgbClr val="000000"/>
                </a:solidFill>
                <a:latin typeface="Tahoma" panose="020B0604030504040204" pitchFamily="34" charset="0"/>
                <a:ea typeface="MS PGothic" panose="020B0600070205080204" pitchFamily="34" charset="-128"/>
                <a:cs typeface="Tahoma" panose="020B0604030504040204" pitchFamily="34" charset="0"/>
              </a:rPr>
              <a:t>)</a:t>
            </a:r>
          </a:p>
        </p:txBody>
      </p:sp>
    </p:spTree>
    <p:extLst>
      <p:ext uri="{BB962C8B-B14F-4D97-AF65-F5344CB8AC3E}">
        <p14:creationId xmlns:p14="http://schemas.microsoft.com/office/powerpoint/2010/main" val="12479755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29718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20, 2015</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Case </a:t>
            </a:r>
            <a:r>
              <a:rPr lang="en-US" altLang="en-US" sz="3200" b="1" dirty="0" smtClean="0">
                <a:solidFill>
                  <a:srgbClr val="0070C0"/>
                </a:solidFill>
                <a:latin typeface="Tahoma" panose="020B0604030504040204" pitchFamily="34" charset="0"/>
                <a:cs typeface="Tahoma" panose="020B0604030504040204" pitchFamily="34" charset="0"/>
              </a:rPr>
              <a:t>Studies</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2000" b="1" dirty="0" smtClean="0">
                <a:latin typeface="Tahoma" panose="020B0604030504040204" pitchFamily="34" charset="0"/>
                <a:ea typeface="Tahoma" panose="020B0604030504040204" pitchFamily="34" charset="0"/>
                <a:cs typeface="Tahoma" panose="020B0604030504040204" pitchFamily="34" charset="0"/>
              </a:rPr>
              <a:t>Chronicle of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a:t>
            </a:r>
            <a:r>
              <a:rPr lang="en-US" sz="160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600" b="1" dirty="0" smtClean="0">
                <a:latin typeface="Tahoma" panose="020B0604030504040204" pitchFamily="34" charset="0"/>
                <a:ea typeface="Tahoma" panose="020B0604030504040204" pitchFamily="34" charset="0"/>
                <a:cs typeface="Tahoma" panose="020B0604030504040204" pitchFamily="34" charset="0"/>
              </a:rPr>
              <a:t> </a:t>
            </a:r>
            <a:br>
              <a:rPr lang="en-US" sz="16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If the MOOC movement has faded, nobody told Jima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Mr.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a:t>
            </a:r>
            <a:r>
              <a:rPr lang="en-US" sz="1600" b="1" dirty="0" smtClean="0">
                <a:latin typeface="Tahoma" panose="020B0604030504040204" pitchFamily="34" charset="0"/>
                <a:ea typeface="Tahoma" panose="020B0604030504040204" pitchFamily="34" charset="0"/>
                <a:cs typeface="Tahoma" panose="020B0604030504040204" pitchFamily="34" charset="0"/>
              </a:rPr>
              <a:t>250.</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990600" y="5943600"/>
            <a:ext cx="8001000" cy="830997"/>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3048000"/>
            <a:ext cx="5715000" cy="2857500"/>
          </a:xfrm>
          <a:prstGeom prst="rect">
            <a:avLst/>
          </a:prstGeom>
        </p:spPr>
      </p:pic>
    </p:spTree>
    <p:extLst>
      <p:ext uri="{BB962C8B-B14F-4D97-AF65-F5344CB8AC3E}">
        <p14:creationId xmlns:p14="http://schemas.microsoft.com/office/powerpoint/2010/main" val="28313074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542149"/>
            <a:ext cx="8610600" cy="15541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USA/U Michigan</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Chuck Severance</a:t>
            </a:r>
            <a:endParaRPr lang="en-US" sz="3200" dirty="0"/>
          </a:p>
        </p:txBody>
      </p:sp>
      <p:sp>
        <p:nvSpPr>
          <p:cNvPr id="4" name="Content Placeholder 3"/>
          <p:cNvSpPr>
            <a:spLocks noGrp="1"/>
          </p:cNvSpPr>
          <p:nvPr>
            <p:ph idx="1"/>
          </p:nvPr>
        </p:nvSpPr>
        <p:spPr>
          <a:xfrm>
            <a:off x="533400" y="2438400"/>
            <a:ext cx="8382000" cy="3992563"/>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Avoid troublesome metaphors and examples (e.g., the baseball World Series in the USA).</a:t>
            </a:r>
          </a:p>
          <a:p>
            <a:pPr lvl="1"/>
            <a:r>
              <a:rPr lang="en-US" sz="2400" b="1" dirty="0">
                <a:latin typeface="Tahoma" panose="020B0604030504040204" pitchFamily="34" charset="0"/>
                <a:ea typeface="Tahoma" panose="020B0604030504040204" pitchFamily="34" charset="0"/>
                <a:cs typeface="Tahoma" panose="020B0604030504040204" pitchFamily="34" charset="0"/>
              </a:rPr>
              <a:t>Never show lecturer’s face (use audio only)—allows for complete overdubbing in the native language and avoid hand gesture </a:t>
            </a:r>
            <a:r>
              <a:rPr lang="en-US" sz="2400" b="1" dirty="0" smtClean="0">
                <a:latin typeface="Tahoma" panose="020B0604030504040204" pitchFamily="34" charset="0"/>
                <a:ea typeface="Tahoma" panose="020B0604030504040204" pitchFamily="34" charset="0"/>
                <a:cs typeface="Tahoma" panose="020B0604030504040204" pitchFamily="34" charset="0"/>
              </a:rPr>
              <a:t>problems.</a:t>
            </a:r>
          </a:p>
          <a:p>
            <a:pPr lvl="1"/>
            <a:r>
              <a:rPr lang="en-US" sz="2400" b="1" dirty="0" smtClean="0">
                <a:latin typeface="Tahoma" panose="020B0604030504040204" pitchFamily="34" charset="0"/>
                <a:ea typeface="Tahoma" panose="020B0604030504040204" pitchFamily="34" charset="0"/>
                <a:cs typeface="Tahoma" panose="020B0604030504040204" pitchFamily="34" charset="0"/>
              </a:rPr>
              <a:t>Make </a:t>
            </a:r>
            <a:r>
              <a:rPr lang="en-US" sz="2400" b="1" dirty="0">
                <a:latin typeface="Tahoma" panose="020B0604030504040204" pitchFamily="34" charset="0"/>
                <a:ea typeface="Tahoma" panose="020B0604030504040204" pitchFamily="34" charset="0"/>
                <a:cs typeface="Tahoma" panose="020B0604030504040204" pitchFamily="34" charset="0"/>
              </a:rPr>
              <a:t>slides as word free as possible—where possible use </a:t>
            </a:r>
            <a:r>
              <a:rPr lang="en-US" sz="2400" b="1" dirty="0" smtClean="0">
                <a:latin typeface="Tahoma" panose="020B0604030504040204" pitchFamily="34" charset="0"/>
                <a:ea typeface="Tahoma" panose="020B0604030504040204" pitchFamily="34" charset="0"/>
                <a:cs typeface="Tahoma" panose="020B0604030504040204" pitchFamily="34" charset="0"/>
              </a:rPr>
              <a:t>symbols</a:t>
            </a:r>
          </a:p>
          <a:p>
            <a:pPr lvl="1"/>
            <a:r>
              <a:rPr lang="en-US" sz="2400" b="1" dirty="0">
                <a:latin typeface="Tahoma" panose="020B0604030504040204" pitchFamily="34" charset="0"/>
                <a:ea typeface="Tahoma" panose="020B0604030504040204" pitchFamily="34" charset="0"/>
                <a:cs typeface="Tahoma" panose="020B0604030504040204" pitchFamily="34" charset="0"/>
              </a:rPr>
              <a:t>“Limit” to audio and “No” video OR keep the video “simple</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5" y="-12970"/>
            <a:ext cx="1682885" cy="22677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962" y="109555"/>
            <a:ext cx="2264038" cy="1643045"/>
          </a:xfrm>
          <a:prstGeom prst="rect">
            <a:avLst/>
          </a:prstGeom>
        </p:spPr>
      </p:pic>
    </p:spTree>
    <p:extLst>
      <p:ext uri="{BB962C8B-B14F-4D97-AF65-F5344CB8AC3E}">
        <p14:creationId xmlns:p14="http://schemas.microsoft.com/office/powerpoint/2010/main" val="30194391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19: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DC/World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Bank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Institute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286000"/>
            <a:ext cx="8153400" cy="3840163"/>
          </a:xfrm>
        </p:spPr>
        <p:txBody>
          <a:bodyPr/>
          <a:lstStyle/>
          <a:p>
            <a:pPr lvl="0"/>
            <a:r>
              <a:rPr lang="en-US" sz="2800" b="1" dirty="0" smtClean="0">
                <a:latin typeface="Tahoma" panose="020B0604030504040204" pitchFamily="34" charset="0"/>
                <a:ea typeface="Tahoma" panose="020B0604030504040204" pitchFamily="34" charset="0"/>
                <a:cs typeface="Tahoma" panose="020B0604030504040204" pitchFamily="34" charset="0"/>
              </a:rPr>
              <a:t>“</a:t>
            </a:r>
            <a:r>
              <a:rPr lang="en-US" sz="2800" b="1" dirty="0">
                <a:latin typeface="Tahoma" panose="020B0604030504040204" pitchFamily="34" charset="0"/>
                <a:ea typeface="Tahoma" panose="020B0604030504040204" pitchFamily="34" charset="0"/>
                <a:cs typeface="Tahoma" panose="020B0604030504040204" pitchFamily="34" charset="0"/>
              </a:rPr>
              <a:t>Widen” and  “increase” representations from more diverse groups and </a:t>
            </a:r>
            <a:r>
              <a:rPr lang="en-US" sz="2800" b="1" dirty="0" smtClean="0">
                <a:latin typeface="Tahoma" panose="020B0604030504040204" pitchFamily="34" charset="0"/>
                <a:ea typeface="Tahoma" panose="020B0604030504040204" pitchFamily="34" charset="0"/>
                <a:cs typeface="Tahoma" panose="020B0604030504040204" pitchFamily="34" charset="0"/>
              </a:rPr>
              <a:t>stakeholders (gender, non western, public and private, grass roots, etc.).</a:t>
            </a:r>
            <a:endParaRPr lang="en-US" sz="2800" b="1" dirty="0">
              <a:latin typeface="Tahoma" panose="020B0604030504040204" pitchFamily="34" charset="0"/>
              <a:ea typeface="Tahoma" panose="020B0604030504040204" pitchFamily="34" charset="0"/>
              <a:cs typeface="Tahoma" panose="020B0604030504040204" pitchFamily="34" charset="0"/>
            </a:endParaRPr>
          </a:p>
          <a:p>
            <a:pPr lvl="0"/>
            <a:r>
              <a:rPr lang="en-US" sz="2800" b="1" dirty="0">
                <a:latin typeface="Tahoma" panose="020B0604030504040204" pitchFamily="34" charset="0"/>
                <a:ea typeface="Tahoma" panose="020B0604030504040204" pitchFamily="34" charset="0"/>
                <a:cs typeface="Tahoma" panose="020B0604030504040204" pitchFamily="34" charset="0"/>
              </a:rPr>
              <a:t>M</a:t>
            </a:r>
            <a:r>
              <a:rPr lang="en-US" sz="2800" b="1" dirty="0" smtClean="0">
                <a:latin typeface="Tahoma" panose="020B0604030504040204" pitchFamily="34" charset="0"/>
                <a:ea typeface="Tahoma" panose="020B0604030504040204" pitchFamily="34" charset="0"/>
                <a:cs typeface="Tahoma" panose="020B0604030504040204" pitchFamily="34" charset="0"/>
              </a:rPr>
              <a:t>ake </a:t>
            </a:r>
            <a:r>
              <a:rPr lang="en-US" sz="2800" b="1" dirty="0">
                <a:latin typeface="Tahoma" panose="020B0604030504040204" pitchFamily="34" charset="0"/>
                <a:ea typeface="Tahoma" panose="020B0604030504040204" pitchFamily="34" charset="0"/>
                <a:cs typeface="Tahoma" panose="020B0604030504040204" pitchFamily="34" charset="0"/>
              </a:rPr>
              <a:t>the contents more culturally </a:t>
            </a:r>
            <a:r>
              <a:rPr lang="en-US" sz="2800" b="1" dirty="0" smtClean="0">
                <a:latin typeface="Tahoma" panose="020B0604030504040204" pitchFamily="34" charset="0"/>
                <a:ea typeface="Tahoma" panose="020B0604030504040204" pitchFamily="34" charset="0"/>
                <a:cs typeface="Tahoma" panose="020B0604030504040204" pitchFamily="34" charset="0"/>
              </a:rPr>
              <a:t>sensitive/relevant.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 y="0"/>
            <a:ext cx="1905000" cy="1905000"/>
          </a:xfrm>
          <a:prstGeom prst="rect">
            <a:avLst/>
          </a:prstGeom>
        </p:spPr>
      </p:pic>
    </p:spTree>
    <p:extLst>
      <p:ext uri="{BB962C8B-B14F-4D97-AF65-F5344CB8AC3E}">
        <p14:creationId xmlns:p14="http://schemas.microsoft.com/office/powerpoint/2010/main" val="3332494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304800" y="685799"/>
            <a:ext cx="8305800" cy="1752599"/>
          </a:xfrm>
        </p:spPr>
        <p:txBody>
          <a:bodyPr/>
          <a:lstStyle/>
          <a:p>
            <a:r>
              <a:rPr lang="en-US" altLang="en-US" sz="4000" b="1" dirty="0" smtClean="0">
                <a:solidFill>
                  <a:srgbClr val="0070C0"/>
                </a:solidFill>
                <a:latin typeface="Tahoma" panose="020B0604030504040204" pitchFamily="34" charset="0"/>
                <a:cs typeface="Tahoma" panose="020B0604030504040204" pitchFamily="34" charset="0"/>
              </a:rPr>
              <a:t>Milestones in Educational Technology</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(All 7 year cycles)</a:t>
            </a:r>
            <a:endParaRPr lang="en-US" altLang="en-US" sz="1200" dirty="0" smtClean="0"/>
          </a:p>
        </p:txBody>
      </p:sp>
      <p:sp>
        <p:nvSpPr>
          <p:cNvPr id="2" name="Content Placeholder 1"/>
          <p:cNvSpPr>
            <a:spLocks noGrp="1"/>
          </p:cNvSpPr>
          <p:nvPr>
            <p:ph idx="1"/>
          </p:nvPr>
        </p:nvSpPr>
        <p:spPr>
          <a:xfrm>
            <a:off x="533400" y="2743200"/>
            <a:ext cx="8382000" cy="3657600"/>
          </a:xfrm>
        </p:spPr>
        <p:txBody>
          <a:bodyPr/>
          <a:lstStyle/>
          <a:p>
            <a:r>
              <a:rPr lang="en-US" altLang="en-US" sz="3100" b="1" dirty="0" smtClean="0">
                <a:solidFill>
                  <a:srgbClr val="FF0000"/>
                </a:solidFill>
                <a:latin typeface="Tahoma" panose="020B0604030504040204" pitchFamily="34" charset="0"/>
                <a:cs typeface="Tahoma" panose="020B0604030504040204" pitchFamily="34" charset="0"/>
              </a:rPr>
              <a:t>1987: </a:t>
            </a:r>
            <a:r>
              <a:rPr lang="en-US" altLang="en-US" sz="3100" b="1" dirty="0" err="1" smtClean="0">
                <a:solidFill>
                  <a:srgbClr val="FF0000"/>
                </a:solidFill>
                <a:latin typeface="Tahoma" panose="020B0604030504040204" pitchFamily="34" charset="0"/>
                <a:cs typeface="Tahoma" panose="020B0604030504040204" pitchFamily="34" charset="0"/>
              </a:rPr>
              <a:t>Hypercard</a:t>
            </a:r>
            <a:r>
              <a:rPr lang="en-US" altLang="en-US" sz="3100" b="1" dirty="0" smtClean="0">
                <a:solidFill>
                  <a:srgbClr val="FF0000"/>
                </a:solidFill>
                <a:latin typeface="Tahoma" panose="020B0604030504040204" pitchFamily="34" charset="0"/>
                <a:cs typeface="Tahoma" panose="020B0604030504040204" pitchFamily="34" charset="0"/>
              </a:rPr>
              <a:t> first shipped.</a:t>
            </a:r>
          </a:p>
          <a:p>
            <a:r>
              <a:rPr lang="en-US" altLang="en-US" sz="3100" b="1" dirty="0" smtClean="0">
                <a:solidFill>
                  <a:srgbClr val="FF0000"/>
                </a:solidFill>
                <a:latin typeface="Tahoma" panose="020B0604030504040204" pitchFamily="34" charset="0"/>
                <a:cs typeface="Tahoma" panose="020B0604030504040204" pitchFamily="34" charset="0"/>
              </a:rPr>
              <a:t>1994: Netscape goes public.</a:t>
            </a:r>
          </a:p>
          <a:p>
            <a:r>
              <a:rPr lang="en-US" altLang="en-US" sz="3100" b="1" dirty="0" smtClean="0">
                <a:solidFill>
                  <a:srgbClr val="FF0000"/>
                </a:solidFill>
                <a:latin typeface="Tahoma" panose="020B0604030504040204" pitchFamily="34" charset="0"/>
                <a:cs typeface="Tahoma" panose="020B0604030504040204" pitchFamily="34" charset="0"/>
              </a:rPr>
              <a:t>2001: MIT OCW &amp; Wikipedia Launched.</a:t>
            </a:r>
          </a:p>
          <a:p>
            <a:r>
              <a:rPr lang="en-US" altLang="en-US" sz="3100" b="1" dirty="0" smtClean="0">
                <a:solidFill>
                  <a:srgbClr val="FF0000"/>
                </a:solidFill>
                <a:latin typeface="Tahoma" panose="020B0604030504040204" pitchFamily="34" charset="0"/>
                <a:cs typeface="Tahoma" panose="020B0604030504040204" pitchFamily="34" charset="0"/>
              </a:rPr>
              <a:t>2008: First MOOC Offered.</a:t>
            </a:r>
          </a:p>
          <a:p>
            <a:r>
              <a:rPr lang="en-US" altLang="en-US" sz="3100" b="1" dirty="0" smtClean="0">
                <a:solidFill>
                  <a:srgbClr val="FF0000"/>
                </a:solidFill>
                <a:latin typeface="Tahoma" panose="020B0604030504040204" pitchFamily="34" charset="0"/>
                <a:cs typeface="Tahoma" panose="020B0604030504040204" pitchFamily="34" charset="0"/>
              </a:rPr>
              <a:t>2015: The Age of Personalization.</a:t>
            </a:r>
            <a:endParaRPr lang="en-US" sz="3100" dirty="0"/>
          </a:p>
        </p:txBody>
      </p:sp>
    </p:spTree>
    <p:extLst>
      <p:ext uri="{BB962C8B-B14F-4D97-AF65-F5344CB8AC3E}">
        <p14:creationId xmlns:p14="http://schemas.microsoft.com/office/powerpoint/2010/main" val="31974208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Indonesia and Malaysia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Zoraini Wati Abas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362200"/>
            <a:ext cx="7924800" cy="3962400"/>
          </a:xfrm>
        </p:spPr>
        <p:txBody>
          <a:bodyPr/>
          <a:lstStyle/>
          <a:p>
            <a:pPr lvl="1"/>
            <a:r>
              <a:rPr lang="en-US" sz="2600" b="1" dirty="0">
                <a:latin typeface="Tahoma" panose="020B0604030504040204" pitchFamily="34" charset="0"/>
                <a:ea typeface="Tahoma" panose="020B0604030504040204" pitchFamily="34" charset="0"/>
                <a:cs typeface="Tahoma" panose="020B0604030504040204" pitchFamily="34" charset="0"/>
              </a:rPr>
              <a:t>Do not expect Asian audience to quickly voice their opinions</a:t>
            </a:r>
          </a:p>
          <a:p>
            <a:pPr lvl="1"/>
            <a:r>
              <a:rPr lang="en-US" sz="2600" b="1" dirty="0">
                <a:latin typeface="Tahoma" panose="020B0604030504040204" pitchFamily="34" charset="0"/>
                <a:ea typeface="Tahoma" panose="020B0604030504040204" pitchFamily="34" charset="0"/>
                <a:cs typeface="Tahoma" panose="020B0604030504040204" pitchFamily="34" charset="0"/>
              </a:rPr>
              <a:t>Treat Asian audience as an </a:t>
            </a:r>
            <a:r>
              <a:rPr lang="en-US" sz="2600" b="1" dirty="0" smtClean="0">
                <a:latin typeface="Tahoma" panose="020B0604030504040204" pitchFamily="34" charset="0"/>
                <a:ea typeface="Tahoma" panose="020B0604030504040204" pitchFamily="34" charset="0"/>
                <a:cs typeface="Tahoma" panose="020B0604030504040204" pitchFamily="34" charset="0"/>
              </a:rPr>
              <a:t>equal</a:t>
            </a:r>
          </a:p>
          <a:p>
            <a:pPr lvl="1"/>
            <a:r>
              <a:rPr lang="en-US" sz="2600" b="1" dirty="0" smtClean="0">
                <a:latin typeface="Tahoma" panose="020B0604030504040204" pitchFamily="34" charset="0"/>
                <a:ea typeface="Tahoma" panose="020B0604030504040204" pitchFamily="34" charset="0"/>
                <a:cs typeface="Tahoma" panose="020B0604030504040204" pitchFamily="34" charset="0"/>
              </a:rPr>
              <a:t>Avoid </a:t>
            </a:r>
            <a:r>
              <a:rPr lang="en-US" sz="2600" b="1" dirty="0">
                <a:latin typeface="Tahoma" panose="020B0604030504040204" pitchFamily="34" charset="0"/>
                <a:ea typeface="Tahoma" panose="020B0604030504040204" pitchFamily="34" charset="0"/>
                <a:cs typeface="Tahoma" panose="020B0604030504040204" pitchFamily="34" charset="0"/>
              </a:rPr>
              <a:t>issues related to religion and politics.</a:t>
            </a:r>
          </a:p>
          <a:p>
            <a:pPr lvl="1"/>
            <a:r>
              <a:rPr lang="en-US" sz="2600" b="1" dirty="0">
                <a:latin typeface="Tahoma" panose="020B0604030504040204" pitchFamily="34" charset="0"/>
                <a:ea typeface="Tahoma" panose="020B0604030504040204" pitchFamily="34" charset="0"/>
                <a:cs typeface="Tahoma" panose="020B0604030504040204" pitchFamily="34" charset="0"/>
              </a:rPr>
              <a:t>Minimize distractions and negative feelings (e.g., do not show visuals or give examples of prohibited types of foods or animals)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6200"/>
            <a:ext cx="1865047" cy="2351532"/>
          </a:xfrm>
          <a:prstGeom prst="rect">
            <a:avLst/>
          </a:prstGeom>
        </p:spPr>
      </p:pic>
    </p:spTree>
    <p:extLst>
      <p:ext uri="{BB962C8B-B14F-4D97-AF65-F5344CB8AC3E}">
        <p14:creationId xmlns:p14="http://schemas.microsoft.com/office/powerpoint/2010/main" val="24469691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8229600" cy="2305454"/>
          </a:xfrm>
        </p:spPr>
        <p:txBody>
          <a:bodyPr>
            <a:normAutofit fontScale="90000"/>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4</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MOOCs: vital tools in education of the future – or over-hyped online fad</a:t>
            </a:r>
            <a:r>
              <a:rPr lang="en-US" sz="3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(embedded video: 8:01)</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Euro News, Sarah Chappell </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MOOCs: vital tools in education of the future – or over-hyped online fad?</a:t>
            </a:r>
            <a:r>
              <a:rPr lang="en-US" sz="900" b="1" dirty="0">
                <a:latin typeface="Tahoma" panose="020B0604030504040204" pitchFamily="34" charset="0"/>
                <a:ea typeface="Tahoma" panose="020B0604030504040204" pitchFamily="34" charset="0"/>
                <a:cs typeface="Tahoma" panose="020B0604030504040204" pitchFamily="34" charset="0"/>
              </a:rPr>
              <a:t> </a:t>
            </a:r>
            <a:r>
              <a:rPr lang="en-US" sz="900" b="1" dirty="0" smtClean="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http://www.euronews.com/2016/03/04/moocs-vital-tools-that-are-shaping-the-future-of-education-or-over-hyped-online</a:t>
            </a:r>
            <a:r>
              <a:rPr lang="en-US" sz="9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9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12573" t="30232" r="38179" b="6123"/>
          <a:stretch/>
        </p:blipFill>
        <p:spPr>
          <a:xfrm>
            <a:off x="-76200" y="2534054"/>
            <a:ext cx="4953000" cy="4215319"/>
          </a:xfrm>
          <a:prstGeom prst="rect">
            <a:avLst/>
          </a:prstGeom>
        </p:spPr>
      </p:pic>
      <p:pic>
        <p:nvPicPr>
          <p:cNvPr id="5" name="Picture 4"/>
          <p:cNvPicPr>
            <a:picLocks noChangeAspect="1"/>
          </p:cNvPicPr>
          <p:nvPr/>
        </p:nvPicPr>
        <p:blipFill rotWithShape="1">
          <a:blip r:embed="rId4"/>
          <a:srcRect l="14857" t="52150" r="38892" b="5360"/>
          <a:stretch/>
        </p:blipFill>
        <p:spPr>
          <a:xfrm>
            <a:off x="4876800" y="4201229"/>
            <a:ext cx="4267200" cy="2581700"/>
          </a:xfrm>
          <a:prstGeom prst="rect">
            <a:avLst/>
          </a:prstGeom>
        </p:spPr>
      </p:pic>
      <p:pic>
        <p:nvPicPr>
          <p:cNvPr id="4" name="Picture 3"/>
          <p:cNvPicPr>
            <a:picLocks noChangeAspect="1"/>
          </p:cNvPicPr>
          <p:nvPr/>
        </p:nvPicPr>
        <p:blipFill rotWithShape="1">
          <a:blip r:embed="rId5"/>
          <a:srcRect l="5503" t="37539" r="34921" b="13826"/>
          <a:stretch/>
        </p:blipFill>
        <p:spPr>
          <a:xfrm>
            <a:off x="2492229" y="5410200"/>
            <a:ext cx="2291591" cy="1314704"/>
          </a:xfrm>
          <a:prstGeom prst="rect">
            <a:avLst/>
          </a:prstGeom>
        </p:spPr>
      </p:pic>
    </p:spTree>
    <p:extLst>
      <p:ext uri="{BB962C8B-B14F-4D97-AF65-F5344CB8AC3E}">
        <p14:creationId xmlns:p14="http://schemas.microsoft.com/office/powerpoint/2010/main" val="12797048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21: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 of Philippines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Open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Melinda </a:t>
            </a:r>
            <a:r>
              <a:rPr lang="en-US" sz="3200" b="1" dirty="0" err="1">
                <a:latin typeface="Tahoma" panose="020B0604030504040204" pitchFamily="34" charset="0"/>
                <a:ea typeface="Tahoma" panose="020B0604030504040204" pitchFamily="34" charset="0"/>
                <a:cs typeface="Tahoma" panose="020B0604030504040204" pitchFamily="34" charset="0"/>
              </a:rPr>
              <a:t>Bandalaria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2362200"/>
            <a:ext cx="8077200" cy="3992563"/>
          </a:xfrm>
        </p:spPr>
        <p:txBody>
          <a:bodyPr/>
          <a:lstStyle/>
          <a:p>
            <a:pPr lvl="1"/>
            <a:r>
              <a:rPr lang="en-US" b="1" dirty="0" smtClean="0">
                <a:latin typeface="Tahoma" panose="020B0604030504040204" pitchFamily="34" charset="0"/>
                <a:ea typeface="Tahoma" panose="020B0604030504040204" pitchFamily="34" charset="0"/>
                <a:cs typeface="Tahoma" panose="020B0604030504040204" pitchFamily="34" charset="0"/>
              </a:rPr>
              <a:t>Strictly </a:t>
            </a:r>
            <a:r>
              <a:rPr lang="en-US" b="1" dirty="0">
                <a:latin typeface="Tahoma" panose="020B0604030504040204" pitchFamily="34" charset="0"/>
                <a:ea typeface="Tahoma" panose="020B0604030504040204" pitchFamily="34" charset="0"/>
                <a:cs typeface="Tahoma" panose="020B0604030504040204" pitchFamily="34" charset="0"/>
              </a:rPr>
              <a:t>avoid references to religion.</a:t>
            </a:r>
          </a:p>
          <a:p>
            <a:pPr lvl="1"/>
            <a:r>
              <a:rPr lang="en-US" b="1" dirty="0">
                <a:latin typeface="Tahoma" panose="020B0604030504040204" pitchFamily="34" charset="0"/>
                <a:ea typeface="Tahoma" panose="020B0604030504040204" pitchFamily="34" charset="0"/>
                <a:cs typeface="Tahoma" panose="020B0604030504040204" pitchFamily="34" charset="0"/>
              </a:rPr>
              <a:t>Use acceptable dress code.</a:t>
            </a:r>
          </a:p>
          <a:p>
            <a:pPr lvl="1"/>
            <a:r>
              <a:rPr lang="en-US" b="1" dirty="0">
                <a:latin typeface="Tahoma" panose="020B0604030504040204" pitchFamily="34" charset="0"/>
                <a:ea typeface="Tahoma" panose="020B0604030504040204" pitchFamily="34" charset="0"/>
                <a:cs typeface="Tahoma" panose="020B0604030504040204" pitchFamily="34" charset="0"/>
              </a:rPr>
              <a:t>Even when English is the primary or secondary language of the country, consider making MOOC content available in the major dialects of the country.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99479" cy="2239962"/>
          </a:xfrm>
          <a:prstGeom prst="rect">
            <a:avLst/>
          </a:prstGeom>
        </p:spPr>
      </p:pic>
    </p:spTree>
    <p:extLst>
      <p:ext uri="{BB962C8B-B14F-4D97-AF65-F5344CB8AC3E}">
        <p14:creationId xmlns:p14="http://schemas.microsoft.com/office/powerpoint/2010/main" val="776706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304800" y="228600"/>
            <a:ext cx="8305800" cy="27432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April 21, 2014</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4000" b="1" dirty="0" smtClean="0">
                <a:solidFill>
                  <a:srgbClr val="0070C0"/>
                </a:solidFill>
                <a:latin typeface="Tahoma" panose="020B0604030504040204" pitchFamily="34" charset="0"/>
                <a:cs typeface="Tahoma" panose="020B0604030504040204" pitchFamily="34" charset="0"/>
              </a:rPr>
              <a:t>Internet C</a:t>
            </a:r>
            <a:r>
              <a:rPr lang="en-US" altLang="en-US" sz="4000" b="1" dirty="0" smtClean="0">
                <a:solidFill>
                  <a:srgbClr val="0070C0"/>
                </a:solidFill>
                <a:latin typeface="Tahoma" panose="020B0604030504040204" pitchFamily="34" charset="0"/>
                <a:cs typeface="Tahoma" panose="020B0604030504040204" pitchFamily="34" charset="0"/>
              </a:rPr>
              <a:t>afé in Manila</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The Revolution Is Not Being MOOC-</a:t>
            </a:r>
            <a:r>
              <a:rPr lang="en-US" altLang="en-US" sz="2400" b="1" dirty="0" err="1" smtClean="0">
                <a:latin typeface="Tahoma" panose="020B0604030504040204" pitchFamily="34" charset="0"/>
                <a:cs typeface="Tahoma" panose="020B0604030504040204" pitchFamily="34" charset="0"/>
              </a:rPr>
              <a:t>ized</a:t>
            </a:r>
            <a:r>
              <a:rPr lang="en-US" altLang="en-US" sz="2400" b="1" dirty="0" smtClean="0">
                <a:latin typeface="Tahoma" panose="020B0604030504040204" pitchFamily="34" charset="0"/>
                <a:cs typeface="Tahoma" panose="020B0604030504040204" pitchFamily="34" charset="0"/>
              </a:rPr>
              <a:t>, Students are educated, employed, and male.</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Gayle Christensen and Brandon Alcorn, </a:t>
            </a:r>
            <a:r>
              <a:rPr lang="en-US" altLang="en-US" sz="2000" b="1" dirty="0" err="1" smtClean="0">
                <a:latin typeface="Tahoma" panose="020B0604030504040204" pitchFamily="34" charset="0"/>
                <a:cs typeface="Tahoma" panose="020B0604030504040204" pitchFamily="34" charset="0"/>
              </a:rPr>
              <a:t>UPenn</a:t>
            </a:r>
            <a:r>
              <a:rPr lang="en-US" altLang="en-US" sz="2000" b="1" dirty="0" smtClean="0">
                <a:latin typeface="Tahoma" panose="020B0604030504040204" pitchFamily="34" charset="0"/>
                <a:cs typeface="Tahoma" panose="020B0604030504040204" pitchFamily="34" charset="0"/>
              </a:rPr>
              <a:t>, New Scientist</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700" b="1" dirty="0" smtClean="0">
                <a:latin typeface="Tahoma" panose="020B0604030504040204" pitchFamily="34" charset="0"/>
                <a:cs typeface="Tahoma" panose="020B0604030504040204" pitchFamily="34" charset="0"/>
                <a:hlinkClick r:id="rId2"/>
              </a:rPr>
              <a:t>http://www.slate.com/articles/health_and_science/new_scientist/2014/03/mooc_survey_students_of_free_online_courses_are_educated_employed_and_male.html</a:t>
            </a:r>
            <a:r>
              <a:rPr lang="en-US" altLang="en-US" sz="700" b="1" dirty="0" smtClean="0">
                <a:latin typeface="Tahoma" panose="020B0604030504040204" pitchFamily="34" charset="0"/>
                <a:cs typeface="Tahoma" panose="020B0604030504040204" pitchFamily="34" charset="0"/>
              </a:rPr>
              <a:t>   </a:t>
            </a:r>
          </a:p>
        </p:txBody>
      </p:sp>
      <p:pic>
        <p:nvPicPr>
          <p:cNvPr id="2437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065601"/>
            <a:ext cx="3733800" cy="266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Box 4"/>
          <p:cNvSpPr txBox="1">
            <a:spLocks noChangeArrowheads="1"/>
          </p:cNvSpPr>
          <p:nvPr/>
        </p:nvSpPr>
        <p:spPr bwMode="auto">
          <a:xfrm>
            <a:off x="304800" y="57912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smtClean="0">
                <a:solidFill>
                  <a:srgbClr val="000000"/>
                </a:solidFill>
                <a:latin typeface="Tahoma" panose="020B0604030504040204" pitchFamily="34" charset="0"/>
                <a:cs typeface="Tahoma" panose="020B0604030504040204" pitchFamily="34" charset="0"/>
              </a:rPr>
              <a:t>Filipino youths go online at an Internet café in Manila on Feb. 18, 2014. Two-thirds of Coursera participants come from the developed world, according to a new report.</a:t>
            </a:r>
          </a:p>
        </p:txBody>
      </p:sp>
    </p:spTree>
    <p:extLst>
      <p:ext uri="{BB962C8B-B14F-4D97-AF65-F5344CB8AC3E}">
        <p14:creationId xmlns:p14="http://schemas.microsoft.com/office/powerpoint/2010/main" val="38329574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9664"/>
            <a:ext cx="8153400" cy="21336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27: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Canada</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Helene </a:t>
            </a:r>
            <a:r>
              <a:rPr lang="en-US" sz="2800" b="1" dirty="0">
                <a:latin typeface="Tahoma" panose="020B0604030504040204" pitchFamily="34" charset="0"/>
                <a:ea typeface="Tahoma" panose="020B0604030504040204" pitchFamily="34" charset="0"/>
                <a:cs typeface="Tahoma" panose="020B0604030504040204" pitchFamily="34" charset="0"/>
              </a:rPr>
              <a:t>Fournier and Rita Hop</a:t>
            </a:r>
          </a:p>
        </p:txBody>
      </p:sp>
      <p:sp>
        <p:nvSpPr>
          <p:cNvPr id="3" name="Content Placeholder 2"/>
          <p:cNvSpPr>
            <a:spLocks noGrp="1"/>
          </p:cNvSpPr>
          <p:nvPr>
            <p:ph idx="1"/>
          </p:nvPr>
        </p:nvSpPr>
        <p:spPr>
          <a:xfrm>
            <a:off x="533400" y="2438400"/>
            <a:ext cx="8001000" cy="3962399"/>
          </a:xfrm>
        </p:spPr>
        <p:txBody>
          <a:bodyPr/>
          <a:lstStyle/>
          <a:p>
            <a:pPr lvl="0"/>
            <a:r>
              <a:rPr lang="en-US" sz="2600" b="1" dirty="0" smtClean="0">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Personalize” the learning experience to offset the </a:t>
            </a:r>
            <a:r>
              <a:rPr lang="en-US" sz="2400" b="1" dirty="0" smtClean="0">
                <a:latin typeface="Tahoma" panose="020B0604030504040204" pitchFamily="34" charset="0"/>
                <a:ea typeface="Tahoma" panose="020B0604030504040204" pitchFamily="34" charset="0"/>
                <a:cs typeface="Tahoma" panose="020B0604030504040204" pitchFamily="34" charset="0"/>
              </a:rPr>
              <a:t>massiveness.</a:t>
            </a:r>
            <a:endParaRPr lang="en-US" sz="2400" b="1" dirty="0">
              <a:latin typeface="Tahoma" panose="020B0604030504040204" pitchFamily="34" charset="0"/>
              <a:ea typeface="Tahoma" panose="020B0604030504040204" pitchFamily="34" charset="0"/>
              <a:cs typeface="Tahoma" panose="020B0604030504040204" pitchFamily="34" charset="0"/>
            </a:endParaRPr>
          </a:p>
          <a:p>
            <a:r>
              <a:rPr lang="en-US" sz="2400" b="1" dirty="0">
                <a:latin typeface="Tahoma" panose="020B0604030504040204" pitchFamily="34" charset="0"/>
                <a:ea typeface="Tahoma" panose="020B0604030504040204" pitchFamily="34" charset="0"/>
                <a:cs typeface="Tahoma" panose="020B0604030504040204" pitchFamily="34" charset="0"/>
              </a:rPr>
              <a:t>Need to think hard about how cultural differences might be expressed and accepted in the MOOC platform</a:t>
            </a:r>
            <a:r>
              <a:rPr lang="en-US" sz="2400" b="1" dirty="0" smtClean="0">
                <a:latin typeface="Tahoma" panose="020B0604030504040204" pitchFamily="34" charset="0"/>
                <a:ea typeface="Tahoma" panose="020B0604030504040204" pitchFamily="34" charset="0"/>
                <a:cs typeface="Tahoma" panose="020B0604030504040204" pitchFamily="34" charset="0"/>
              </a:rPr>
              <a:t>.</a:t>
            </a:r>
          </a:p>
          <a:p>
            <a:pPr marL="342900" lvl="1"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road ahead </a:t>
            </a:r>
            <a:r>
              <a:rPr lang="en-US" sz="2400" b="1" dirty="0" smtClean="0">
                <a:latin typeface="Tahoma" panose="020B0604030504040204" pitchFamily="34" charset="0"/>
                <a:ea typeface="Tahoma" panose="020B0604030504040204" pitchFamily="34" charset="0"/>
                <a:cs typeface="Tahoma" panose="020B0604030504040204" pitchFamily="34" charset="0"/>
              </a:rPr>
              <a:t>hinges </a:t>
            </a:r>
            <a:r>
              <a:rPr lang="en-US" sz="2400" b="1" dirty="0">
                <a:latin typeface="Tahoma" panose="020B0604030504040204" pitchFamily="34" charset="0"/>
                <a:ea typeface="Tahoma" panose="020B0604030504040204" pitchFamily="34" charset="0"/>
                <a:cs typeface="Tahoma" panose="020B0604030504040204" pitchFamily="34" charset="0"/>
              </a:rPr>
              <a:t>on personalizing learning experiences; the </a:t>
            </a:r>
            <a:r>
              <a:rPr lang="en-US" sz="2400" b="1" dirty="0" err="1">
                <a:latin typeface="Tahoma" panose="020B0604030504040204" pitchFamily="34" charset="0"/>
                <a:ea typeface="Tahoma" panose="020B0604030504040204" pitchFamily="34" charset="0"/>
                <a:cs typeface="Tahoma" panose="020B0604030504040204" pitchFamily="34" charset="0"/>
              </a:rPr>
              <a:t>connectivist</a:t>
            </a:r>
            <a:r>
              <a:rPr lang="en-US" sz="2400" b="1" dirty="0">
                <a:latin typeface="Tahoma" panose="020B0604030504040204" pitchFamily="34" charset="0"/>
                <a:ea typeface="Tahoma" panose="020B0604030504040204" pitchFamily="34" charset="0"/>
                <a:cs typeface="Tahoma" panose="020B0604030504040204" pitchFamily="34" charset="0"/>
              </a:rPr>
              <a:t> approach (i.e., cMOOCs) is which participants are in the driver’s seat</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702035"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881" y="0"/>
            <a:ext cx="1828800" cy="1828800"/>
          </a:xfrm>
          <a:prstGeom prst="rect">
            <a:avLst/>
          </a:prstGeom>
        </p:spPr>
      </p:pic>
    </p:spTree>
    <p:extLst>
      <p:ext uri="{BB962C8B-B14F-4D97-AF65-F5344CB8AC3E}">
        <p14:creationId xmlns:p14="http://schemas.microsoft.com/office/powerpoint/2010/main" val="12535087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3362" y="328050"/>
            <a:ext cx="6927671" cy="26289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28,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cs typeface="Tahoma" panose="020B0604030504040204" pitchFamily="34" charset="0"/>
              </a:rPr>
              <a:t>Communities</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Shindig, Video Chat Tool</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Future Trends Forum (with Bryan Alexander)</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https://bryanalexander.org/</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endParaRPr lang="en-US" sz="506"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t="14876" r="-218"/>
          <a:stretch/>
        </p:blipFill>
        <p:spPr bwMode="auto">
          <a:xfrm>
            <a:off x="76200" y="2956950"/>
            <a:ext cx="8610600" cy="38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304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457200"/>
            <a:ext cx="7391400" cy="1940202"/>
          </a:xfrm>
        </p:spPr>
        <p:txBody>
          <a:bodyPr>
            <a:normAutofit fontScale="90000"/>
          </a:bodyPr>
          <a:lstStyle/>
          <a:p>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1,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3100" dirty="0">
                <a:latin typeface="Tahoma" panose="020B0604030504040204" pitchFamily="34" charset="0"/>
                <a:ea typeface="Tahoma" panose="020B0604030504040204" pitchFamily="34" charset="0"/>
                <a:cs typeface="Tahoma" panose="020B0604030504040204" pitchFamily="34" charset="0"/>
              </a:rPr>
              <a:t/>
            </a:r>
            <a:br>
              <a:rPr lang="en-US" sz="3100" dirty="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Zoom</a:t>
            </a:r>
            <a:r>
              <a:rPr lang="en-US" sz="3100" b="1" dirty="0" smtClean="0">
                <a:latin typeface="Tahoma" panose="020B0604030504040204" pitchFamily="34" charset="0"/>
                <a:ea typeface="Tahoma" panose="020B0604030504040204" pitchFamily="34" charset="0"/>
                <a:cs typeface="Tahoma" panose="020B0604030504040204" pitchFamily="34" charset="0"/>
              </a:rPr>
              <a:t/>
            </a:r>
            <a:br>
              <a:rPr lang="en-US" sz="3100" b="1" dirty="0" smtClean="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a:t>
            </a:r>
            <a:r>
              <a:rPr lang="en-US" sz="3600" b="1" dirty="0" smtClean="0">
                <a:latin typeface="Tahoma" panose="020B0604030504040204" pitchFamily="34" charset="0"/>
                <a:ea typeface="Tahoma" panose="020B0604030504040204" pitchFamily="34" charset="0"/>
                <a:cs typeface="Tahoma" panose="020B0604030504040204" pitchFamily="34" charset="0"/>
              </a:rPr>
              <a:t>arleton </a:t>
            </a:r>
            <a:r>
              <a:rPr lang="en-US" sz="3600" b="1" dirty="0">
                <a:latin typeface="Tahoma" panose="020B0604030504040204" pitchFamily="34" charset="0"/>
                <a:ea typeface="Tahoma" panose="020B0604030504040204" pitchFamily="34" charset="0"/>
                <a:cs typeface="Tahoma" panose="020B0604030504040204" pitchFamily="34" charset="0"/>
              </a:rPr>
              <a:t>State University</a:t>
            </a:r>
            <a:r>
              <a:rPr lang="en-US" sz="3600" b="1" dirty="0" smtClean="0">
                <a:latin typeface="Tahoma" panose="020B0604030504040204" pitchFamily="34" charset="0"/>
                <a:ea typeface="Tahoma" panose="020B0604030504040204" pitchFamily="34" charset="0"/>
                <a:cs typeface="Tahoma" panose="020B0604030504040204" pitchFamily="34" charset="0"/>
              </a:rPr>
              <a:t>, Texas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Dr</a:t>
            </a:r>
            <a:r>
              <a:rPr lang="en-US" sz="3600" b="1" dirty="0">
                <a:latin typeface="Tahoma" panose="020B0604030504040204" pitchFamily="34" charset="0"/>
                <a:ea typeface="Tahoma" panose="020B0604030504040204" pitchFamily="34" charset="0"/>
                <a:cs typeface="Tahoma" panose="020B0604030504040204" pitchFamily="34" charset="0"/>
              </a:rPr>
              <a:t>. Credence </a:t>
            </a:r>
            <a:r>
              <a:rPr lang="en-US" sz="3600" b="1" dirty="0" smtClean="0">
                <a:latin typeface="Tahoma" panose="020B0604030504040204" pitchFamily="34" charset="0"/>
                <a:ea typeface="Tahoma" panose="020B0604030504040204" pitchFamily="34" charset="0"/>
                <a:cs typeface="Tahoma" panose="020B0604030504040204" pitchFamily="34" charset="0"/>
              </a:rPr>
              <a:t>Baker</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628" y="2743200"/>
            <a:ext cx="288471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0596"/>
            <a:ext cx="6019800" cy="424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5087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20574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28:</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UK/</a:t>
            </a:r>
            <a:r>
              <a:rPr 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FutureLearn</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Rebecca Ferguson and Mike Sharples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438400"/>
            <a:ext cx="7772400" cy="3962399"/>
          </a:xfrm>
        </p:spPr>
        <p:txBody>
          <a:bodyPr/>
          <a:lstStyle/>
          <a:p>
            <a:pPr lvl="1"/>
            <a:r>
              <a:rPr lang="en-GB" sz="2000" b="1" dirty="0">
                <a:latin typeface="Tahoma" panose="020B0604030504040204" pitchFamily="34" charset="0"/>
                <a:ea typeface="Tahoma" panose="020B0604030504040204" pitchFamily="34" charset="0"/>
                <a:cs typeface="Tahoma" panose="020B0604030504040204" pitchFamily="34" charset="0"/>
              </a:rPr>
              <a:t>Access. In many countries (e.g., in Africa, but also areas of Asia) mobile is the main means of access, so the courses need to be developed for a mobile-first experience, including pedagogy as well as interface.</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1"/>
            <a:r>
              <a:rPr lang="en-GB" sz="2000" b="1" dirty="0">
                <a:latin typeface="Tahoma" panose="020B0604030504040204" pitchFamily="34" charset="0"/>
                <a:ea typeface="Tahoma" panose="020B0604030504040204" pitchFamily="34" charset="0"/>
                <a:cs typeface="Tahoma" panose="020B0604030504040204" pitchFamily="34" charset="0"/>
              </a:rPr>
              <a:t>Provide transcripts of videos, preferably in multiple languages and multi-language subtitles.</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1"/>
            <a:r>
              <a:rPr lang="en-GB" sz="2000" b="1" dirty="0" smtClean="0">
                <a:latin typeface="Tahoma" panose="020B0604030504040204" pitchFamily="34" charset="0"/>
                <a:ea typeface="Tahoma" panose="020B0604030504040204" pitchFamily="34" charset="0"/>
                <a:cs typeface="Tahoma" panose="020B0604030504040204" pitchFamily="34" charset="0"/>
              </a:rPr>
              <a:t>There </a:t>
            </a:r>
            <a:r>
              <a:rPr lang="en-GB" sz="2000" b="1" dirty="0">
                <a:latin typeface="Tahoma" panose="020B0604030504040204" pitchFamily="34" charset="0"/>
                <a:ea typeface="Tahoma" panose="020B0604030504040204" pitchFamily="34" charset="0"/>
                <a:cs typeface="Tahoma" panose="020B0604030504040204" pitchFamily="34" charset="0"/>
              </a:rPr>
              <a:t>are deep-seated cultural differences related to: the value of expert vs learner-originated knowledge; deference to experts; willingness to engage in discussion and </a:t>
            </a:r>
            <a:r>
              <a:rPr lang="en-GB" sz="2000" b="1" dirty="0" smtClean="0">
                <a:latin typeface="Tahoma" panose="020B0604030504040204" pitchFamily="34" charset="0"/>
                <a:ea typeface="Tahoma" panose="020B0604030504040204" pitchFamily="34" charset="0"/>
                <a:cs typeface="Tahoma" panose="020B0604030504040204" pitchFamily="34" charset="0"/>
              </a:rPr>
              <a:t>critique.</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5" y="0"/>
            <a:ext cx="1422870" cy="1905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738" y="0"/>
            <a:ext cx="1265261" cy="1905000"/>
          </a:xfrm>
          <a:prstGeom prst="rect">
            <a:avLst/>
          </a:prstGeom>
        </p:spPr>
      </p:pic>
    </p:spTree>
    <p:extLst>
      <p:ext uri="{BB962C8B-B14F-4D97-AF65-F5344CB8AC3E}">
        <p14:creationId xmlns:p14="http://schemas.microsoft.com/office/powerpoint/2010/main" val="265313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382000" cy="2468562"/>
          </a:xfrm>
        </p:spPr>
        <p:txBody>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 </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5400" dirty="0"/>
              <a:t/>
            </a:r>
            <a:br>
              <a:rPr lang="en-US" sz="5400" dirty="0"/>
            </a:br>
            <a:r>
              <a:rPr lang="en-US" sz="2400" b="1" dirty="0">
                <a:latin typeface="Tahoma" panose="020B0604030504040204" pitchFamily="34" charset="0"/>
                <a:ea typeface="Tahoma" panose="020B0604030504040204" pitchFamily="34" charset="0"/>
                <a:cs typeface="Tahoma" panose="020B0604030504040204" pitchFamily="34" charset="0"/>
              </a:rPr>
              <a:t>Why the Future Is Bright for the World’s Poorest </a:t>
            </a:r>
            <a:r>
              <a:rPr lang="en-US" sz="2400" b="1" dirty="0" smtClean="0">
                <a:latin typeface="Tahoma" panose="020B0604030504040204" pitchFamily="34" charset="0"/>
                <a:ea typeface="Tahoma" panose="020B0604030504040204" pitchFamily="34" charset="0"/>
                <a:cs typeface="Tahoma" panose="020B0604030504040204" pitchFamily="34" charset="0"/>
              </a:rPr>
              <a:t>Farmers, Gates Notes, the blog of Bill Gates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https://www.gatesnotes.com/Development/The-Future-of-Farming?WT.mc_id=01_20_2016_20_FutureofFarming_BG-LI_&amp;</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WT.tsrc=BGLI</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t="15382" r="1464" b="1796"/>
          <a:stretch/>
        </p:blipFill>
        <p:spPr>
          <a:xfrm>
            <a:off x="1524000" y="2590800"/>
            <a:ext cx="5937069" cy="4114800"/>
          </a:xfrm>
          <a:prstGeom prst="rect">
            <a:avLst/>
          </a:prstGeom>
        </p:spPr>
      </p:pic>
    </p:spTree>
    <p:extLst>
      <p:ext uri="{BB962C8B-B14F-4D97-AF65-F5344CB8AC3E}">
        <p14:creationId xmlns:p14="http://schemas.microsoft.com/office/powerpoint/2010/main" val="1524936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IV. </a:t>
            </a:r>
            <a:b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Personalization of MOOCs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2291300"/>
            <a:ext cx="5715000" cy="4566700"/>
          </a:xfrm>
          <a:prstGeom prst="rect">
            <a:avLst/>
          </a:prstGeom>
        </p:spPr>
      </p:pic>
    </p:spTree>
    <p:extLst>
      <p:ext uri="{BB962C8B-B14F-4D97-AF65-F5344CB8AC3E}">
        <p14:creationId xmlns:p14="http://schemas.microsoft.com/office/powerpoint/2010/main" val="646147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304800" y="685800"/>
            <a:ext cx="8229600" cy="11430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Time to Scratch </a:t>
            </a:r>
            <a:r>
              <a:rPr lang="en-US" altLang="en-US" sz="4800" b="1" dirty="0">
                <a:solidFill>
                  <a:srgbClr val="0070C0"/>
                </a:solidFill>
                <a:latin typeface="Tahoma" panose="020B0604030504040204" pitchFamily="34" charset="0"/>
                <a:cs typeface="Tahoma" panose="020B0604030504040204" pitchFamily="34" charset="0"/>
              </a:rPr>
              <a:t>the 7 Year </a:t>
            </a:r>
            <a:r>
              <a:rPr lang="en-US" altLang="en-US" sz="4800" b="1" dirty="0" smtClean="0">
                <a:solidFill>
                  <a:srgbClr val="0070C0"/>
                </a:solidFill>
                <a:latin typeface="Tahoma" panose="020B0604030504040204" pitchFamily="34" charset="0"/>
                <a:cs typeface="Tahoma" panose="020B0604030504040204" pitchFamily="34" charset="0"/>
              </a:rPr>
              <a:t>Itch?</a:t>
            </a:r>
            <a:endParaRPr lang="en-US" altLang="en-US" sz="20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133600"/>
            <a:ext cx="3543300" cy="4724400"/>
          </a:xfrm>
          <a:prstGeom prst="rect">
            <a:avLst/>
          </a:prstGeom>
        </p:spPr>
      </p:pic>
    </p:spTree>
    <p:extLst>
      <p:ext uri="{BB962C8B-B14F-4D97-AF65-F5344CB8AC3E}">
        <p14:creationId xmlns:p14="http://schemas.microsoft.com/office/powerpoint/2010/main" val="15780671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229600" cy="1981200"/>
          </a:xfrm>
        </p:spPr>
        <p:txBody>
          <a:bodyPr/>
          <a:lstStyle/>
          <a:p>
            <a:pPr lvl="0"/>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Foreword:</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Canada/USA</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George Siemens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2438400"/>
            <a:ext cx="7620000" cy="3352800"/>
          </a:xfrm>
        </p:spPr>
        <p:txBody>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MOOCs are adopting </a:t>
            </a:r>
            <a:r>
              <a:rPr lang="en-US" sz="2000" b="1" dirty="0">
                <a:latin typeface="Tahoma" panose="020B0604030504040204" pitchFamily="34" charset="0"/>
                <a:ea typeface="Tahoma" panose="020B0604030504040204" pitchFamily="34" charset="0"/>
                <a:cs typeface="Tahoma" panose="020B0604030504040204" pitchFamily="34" charset="0"/>
              </a:rPr>
              <a:t>CMUs OLI project (adaptive learning in stats</a:t>
            </a:r>
            <a:r>
              <a:rPr lang="en-US" sz="2000" b="1" dirty="0" smtClean="0">
                <a:latin typeface="Tahoma" panose="020B0604030504040204" pitchFamily="34" charset="0"/>
                <a:ea typeface="Tahoma" panose="020B0604030504040204" pitchFamily="34" charset="0"/>
                <a:cs typeface="Tahoma" panose="020B0604030504040204" pitchFamily="34" charset="0"/>
              </a:rPr>
              <a:t>) (e.g., Candace </a:t>
            </a:r>
            <a:r>
              <a:rPr lang="en-US" sz="2000" b="1" dirty="0" err="1">
                <a:latin typeface="Tahoma" panose="020B0604030504040204" pitchFamily="34" charset="0"/>
                <a:ea typeface="Tahoma" panose="020B0604030504040204" pitchFamily="34" charset="0"/>
                <a:cs typeface="Tahoma" panose="020B0604030504040204" pitchFamily="34" charset="0"/>
              </a:rPr>
              <a:t>Thille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at Stanford).</a:t>
            </a:r>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Smart </a:t>
            </a:r>
            <a:r>
              <a:rPr lang="en-US" sz="2000" b="1" dirty="0" smtClean="0">
                <a:latin typeface="Tahoma" panose="020B0604030504040204" pitchFamily="34" charset="0"/>
                <a:ea typeface="Tahoma" panose="020B0604030504040204" pitchFamily="34" charset="0"/>
                <a:cs typeface="Tahoma" panose="020B0604030504040204" pitchFamily="34" charset="0"/>
              </a:rPr>
              <a:t>Sparrow (adaptive learning company connected to ASU) </a:t>
            </a:r>
            <a:r>
              <a:rPr lang="en-US" sz="2000" b="1" dirty="0">
                <a:latin typeface="Tahoma" panose="020B0604030504040204" pitchFamily="34" charset="0"/>
                <a:ea typeface="Tahoma" panose="020B0604030504040204" pitchFamily="34" charset="0"/>
                <a:cs typeface="Tahoma" panose="020B0604030504040204" pitchFamily="34" charset="0"/>
              </a:rPr>
              <a:t>has started running personalization in </a:t>
            </a:r>
            <a:r>
              <a:rPr lang="en-US" sz="2000" b="1" dirty="0" smtClean="0">
                <a:latin typeface="Tahoma" panose="020B0604030504040204" pitchFamily="34" charset="0"/>
                <a:ea typeface="Tahoma" panose="020B0604030504040204" pitchFamily="34" charset="0"/>
                <a:cs typeface="Tahoma" panose="020B0604030504040204" pitchFamily="34" charset="0"/>
              </a:rPr>
              <a:t>MOOCs. One </a:t>
            </a:r>
            <a:r>
              <a:rPr lang="en-US" sz="2000" b="1" dirty="0">
                <a:latin typeface="Tahoma" panose="020B0604030504040204" pitchFamily="34" charset="0"/>
                <a:ea typeface="Tahoma" panose="020B0604030504040204" pitchFamily="34" charset="0"/>
                <a:cs typeface="Tahoma" panose="020B0604030504040204" pitchFamily="34" charset="0"/>
              </a:rPr>
              <a:t>personalized/adaptive </a:t>
            </a:r>
            <a:r>
              <a:rPr lang="en-US" sz="2000" b="1" dirty="0" smtClean="0">
                <a:latin typeface="Tahoma" panose="020B0604030504040204" pitchFamily="34" charset="0"/>
                <a:ea typeface="Tahoma" panose="020B0604030504040204" pitchFamily="34" charset="0"/>
                <a:cs typeface="Tahoma" panose="020B0604030504040204" pitchFamily="34" charset="0"/>
              </a:rPr>
              <a:t>MOOC with </a:t>
            </a:r>
            <a:r>
              <a:rPr lang="en-US" sz="2000" b="1" dirty="0">
                <a:latin typeface="Tahoma" panose="020B0604030504040204" pitchFamily="34" charset="0"/>
                <a:ea typeface="Tahoma" panose="020B0604030504040204" pitchFamily="34" charset="0"/>
                <a:cs typeface="Tahoma" panose="020B0604030504040204" pitchFamily="34" charset="0"/>
              </a:rPr>
              <a:t>A</a:t>
            </a:r>
            <a:r>
              <a:rPr lang="en-US" sz="2000" b="1" dirty="0" smtClean="0">
                <a:latin typeface="Tahoma" panose="020B0604030504040204" pitchFamily="34" charset="0"/>
                <a:ea typeface="Tahoma" panose="020B0604030504040204" pitchFamily="34" charset="0"/>
                <a:cs typeface="Tahoma" panose="020B0604030504040204" pitchFamily="34" charset="0"/>
              </a:rPr>
              <a:t>ustralian </a:t>
            </a:r>
            <a:r>
              <a:rPr lang="en-US" sz="2000" b="1" dirty="0" err="1" smtClean="0">
                <a:latin typeface="Tahoma" panose="020B0604030504040204" pitchFamily="34" charset="0"/>
                <a:ea typeface="Tahoma" panose="020B0604030504040204" pitchFamily="34" charset="0"/>
                <a:cs typeface="Tahoma" panose="020B0604030504040204" pitchFamily="34" charset="0"/>
              </a:rPr>
              <a:t>univ.</a:t>
            </a:r>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Carolyn Rose at CMU recently ran a </a:t>
            </a:r>
            <a:r>
              <a:rPr lang="en-US" sz="2000" b="1" dirty="0" smtClean="0">
                <a:latin typeface="Tahoma" panose="020B0604030504040204" pitchFamily="34" charset="0"/>
                <a:ea typeface="Tahoma" panose="020B0604030504040204" pitchFamily="34" charset="0"/>
                <a:cs typeface="Tahoma" panose="020B0604030504040204" pitchFamily="34" charset="0"/>
              </a:rPr>
              <a:t>“Super Heroes” MOOC together </a:t>
            </a:r>
            <a:r>
              <a:rPr lang="en-US" sz="2000" b="1" dirty="0">
                <a:latin typeface="Tahoma" panose="020B0604030504040204" pitchFamily="34" charset="0"/>
                <a:ea typeface="Tahoma" panose="020B0604030504040204" pitchFamily="34" charset="0"/>
                <a:cs typeface="Tahoma" panose="020B0604030504040204" pitchFamily="34" charset="0"/>
              </a:rPr>
              <a:t>with </a:t>
            </a:r>
            <a:r>
              <a:rPr lang="en-US" sz="2000" b="1" dirty="0" smtClean="0">
                <a:latin typeface="Tahoma" panose="020B0604030504040204" pitchFamily="34" charset="0"/>
                <a:ea typeface="Tahoma" panose="020B0604030504040204" pitchFamily="34" charset="0"/>
                <a:cs typeface="Tahoma" panose="020B0604030504040204" pitchFamily="34" charset="0"/>
              </a:rPr>
              <a:t>Smithsonian </a:t>
            </a:r>
            <a:r>
              <a:rPr lang="en-US" sz="2000" b="1" dirty="0">
                <a:latin typeface="Tahoma" panose="020B0604030504040204" pitchFamily="34" charset="0"/>
                <a:ea typeface="Tahoma" panose="020B0604030504040204" pitchFamily="34" charset="0"/>
                <a:cs typeface="Tahoma" panose="020B0604030504040204" pitchFamily="34" charset="0"/>
              </a:rPr>
              <a:t>that used personalization approaches through "intelligent agents" to foster dialogue and collaboration.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39"/>
            <a:ext cx="2743200" cy="1849701"/>
          </a:xfrm>
          <a:prstGeom prst="rect">
            <a:avLst/>
          </a:prstGeom>
        </p:spPr>
      </p:pic>
    </p:spTree>
    <p:extLst>
      <p:ext uri="{BB962C8B-B14F-4D97-AF65-F5344CB8AC3E}">
        <p14:creationId xmlns:p14="http://schemas.microsoft.com/office/powerpoint/2010/main" val="12910369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515" t="12414" r="15194" b="2068"/>
          <a:stretch/>
        </p:blipFill>
        <p:spPr>
          <a:xfrm>
            <a:off x="685800" y="2133600"/>
            <a:ext cx="6159229" cy="433945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2914649"/>
            <a:ext cx="5257800" cy="3943351"/>
          </a:xfrm>
          <a:prstGeom prst="rect">
            <a:avLst/>
          </a:prstGeom>
        </p:spPr>
      </p:pic>
      <p:sp>
        <p:nvSpPr>
          <p:cNvPr id="9" name="Title 8"/>
          <p:cNvSpPr>
            <a:spLocks noGrp="1"/>
          </p:cNvSpPr>
          <p:nvPr>
            <p:ph type="title"/>
          </p:nvPr>
        </p:nvSpPr>
        <p:spPr>
          <a:xfrm>
            <a:off x="304800" y="457200"/>
            <a:ext cx="8382000" cy="1524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9, 2016</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err="1" smtClean="0">
                <a:latin typeface="Tahoma" panose="020B0604030504040204" pitchFamily="34" charset="0"/>
                <a:ea typeface="Tahoma" panose="020B0604030504040204" pitchFamily="34" charset="0"/>
                <a:cs typeface="Tahoma" panose="020B0604030504040204" pitchFamily="34" charset="0"/>
              </a:rPr>
              <a:t>iLearn@america</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MOOC: The Rise of Superheroes and their Impact on Pop Culture</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4"/>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4"/>
              </a:rPr>
              <a:t>www.atamerica.or.id/events/2295/iLearnamerica-MOOC-The-Rise-of-Superheros-and-their-Impact-on-Pop-Culture</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51905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381000" y="76200"/>
            <a:ext cx="8305800" cy="24384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October 1, 2014</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3600" b="1" dirty="0" err="1" smtClean="0">
                <a:latin typeface="Tahoma" panose="020B0604030504040204" pitchFamily="34" charset="0"/>
                <a:cs typeface="Tahoma" panose="020B0604030504040204" pitchFamily="34" charset="0"/>
              </a:rPr>
              <a:t>Acrobatiq</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hlinkClick r:id="rId2"/>
              </a:rPr>
              <a:t>http://acrobatiq.com/</a:t>
            </a:r>
            <a:r>
              <a:rPr lang="en-US" altLang="en-US" sz="2400" b="1" dirty="0" smtClean="0">
                <a:latin typeface="Tahoma" panose="020B0604030504040204" pitchFamily="34" charset="0"/>
                <a:cs typeface="Tahoma" panose="020B0604030504040204" pitchFamily="34" charset="0"/>
              </a:rPr>
              <a:t> </a:t>
            </a:r>
            <a:endParaRPr lang="en-US" altLang="en-US" sz="2400" dirty="0" smtClean="0"/>
          </a:p>
        </p:txBody>
      </p:sp>
      <p:pic>
        <p:nvPicPr>
          <p:cNvPr id="157699" name="Picture 2"/>
          <p:cNvPicPr>
            <a:picLocks noChangeAspect="1"/>
          </p:cNvPicPr>
          <p:nvPr/>
        </p:nvPicPr>
        <p:blipFill>
          <a:blip r:embed="rId3">
            <a:extLst>
              <a:ext uri="{28A0092B-C50C-407E-A947-70E740481C1C}">
                <a14:useLocalDpi xmlns:a14="http://schemas.microsoft.com/office/drawing/2010/main" val="0"/>
              </a:ext>
            </a:extLst>
          </a:blip>
          <a:srcRect t="20284" r="854" b="2380"/>
          <a:stretch>
            <a:fillRect/>
          </a:stretch>
        </p:blipFill>
        <p:spPr bwMode="auto">
          <a:xfrm>
            <a:off x="304800" y="2172511"/>
            <a:ext cx="8839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l="-124" t="20818" r="1880" b="1859"/>
          <a:stretch>
            <a:fillRect/>
          </a:stretch>
        </p:blipFill>
        <p:spPr bwMode="auto">
          <a:xfrm>
            <a:off x="482600" y="2286000"/>
            <a:ext cx="861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l="339" t="20192" r="3281" b="3275"/>
          <a:stretch>
            <a:fillRect/>
          </a:stretch>
        </p:blipFill>
        <p:spPr bwMode="auto">
          <a:xfrm>
            <a:off x="371475" y="2283682"/>
            <a:ext cx="8543925" cy="457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0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381000" y="76200"/>
            <a:ext cx="8305800" cy="2511357"/>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October 1, 2014</a:t>
            </a:r>
            <a:r>
              <a:rPr lang="en-US" altLang="en-US" sz="4000" b="1" dirty="0" smtClean="0">
                <a:latin typeface="Tahoma" panose="020B0604030504040204" pitchFamily="34" charset="0"/>
                <a:cs typeface="Tahoma" panose="020B0604030504040204" pitchFamily="34" charset="0"/>
              </a:rPr>
              <a:t/>
            </a:r>
            <a:br>
              <a:rPr lang="en-US" altLang="en-US" sz="4000" b="1" dirty="0" smtClean="0">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Smart Sparrow, Heat Maps on Misconceptions</a:t>
            </a:r>
            <a:br>
              <a:rPr lang="en-US" altLang="en-US" sz="32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hlinkClick r:id="rId2"/>
              </a:rPr>
              <a:t>http</a:t>
            </a:r>
            <a:r>
              <a:rPr lang="en-US" altLang="en-US" sz="2400" b="1" dirty="0" smtClean="0">
                <a:latin typeface="Tahoma" panose="020B0604030504040204" pitchFamily="34" charset="0"/>
                <a:cs typeface="Tahoma" panose="020B0604030504040204" pitchFamily="34" charset="0"/>
              </a:rPr>
              <a:t> </a:t>
            </a:r>
            <a:r>
              <a:rPr lang="en-US" altLang="en-US" sz="2400" b="1" dirty="0" smtClean="0">
                <a:latin typeface="Tahoma" panose="020B0604030504040204" pitchFamily="34" charset="0"/>
                <a:cs typeface="Tahoma" panose="020B0604030504040204" pitchFamily="34" charset="0"/>
                <a:hlinkClick r:id="rId3"/>
              </a:rPr>
              <a:t>https://www.smartsparrow.com/</a:t>
            </a:r>
            <a:r>
              <a:rPr lang="en-US" altLang="en-US" sz="2400" b="1" dirty="0" smtClean="0">
                <a:latin typeface="Tahoma" panose="020B0604030504040204" pitchFamily="34" charset="0"/>
                <a:cs typeface="Tahoma" panose="020B0604030504040204" pitchFamily="34" charset="0"/>
              </a:rPr>
              <a:t> </a:t>
            </a:r>
            <a:endParaRPr lang="en-US" altLang="en-US" sz="2400" dirty="0" smtClean="0"/>
          </a:p>
        </p:txBody>
      </p:sp>
      <p:pic>
        <p:nvPicPr>
          <p:cNvPr id="168963" name="Picture 3"/>
          <p:cNvPicPr>
            <a:picLocks noChangeAspect="1"/>
          </p:cNvPicPr>
          <p:nvPr/>
        </p:nvPicPr>
        <p:blipFill>
          <a:blip r:embed="rId4">
            <a:extLst>
              <a:ext uri="{28A0092B-C50C-407E-A947-70E740481C1C}">
                <a14:useLocalDpi xmlns:a14="http://schemas.microsoft.com/office/drawing/2010/main" val="0"/>
              </a:ext>
            </a:extLst>
          </a:blip>
          <a:srcRect l="16917" t="26910" r="13715" b="16101"/>
          <a:stretch>
            <a:fillRect/>
          </a:stretch>
        </p:blipFill>
        <p:spPr bwMode="auto">
          <a:xfrm>
            <a:off x="914400" y="2590800"/>
            <a:ext cx="75676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l="15358" t="28474" r="15533" b="13153"/>
          <a:stretch>
            <a:fillRect/>
          </a:stretch>
        </p:blipFill>
        <p:spPr bwMode="auto">
          <a:xfrm>
            <a:off x="914400" y="2541301"/>
            <a:ext cx="7587068" cy="431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l="12842" t="32236" r="14061" b="6229"/>
          <a:stretch>
            <a:fillRect/>
          </a:stretch>
        </p:blipFill>
        <p:spPr bwMode="auto">
          <a:xfrm>
            <a:off x="888206" y="2533650"/>
            <a:ext cx="76200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49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95607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18:</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Canada/COL</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609600" y="2514600"/>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In the </a:t>
            </a:r>
            <a:r>
              <a:rPr lang="en-US" sz="2400" b="1" dirty="0" err="1">
                <a:latin typeface="Tahoma" panose="020B0604030504040204" pitchFamily="34" charset="0"/>
                <a:ea typeface="Tahoma" panose="020B0604030504040204" pitchFamily="34" charset="0"/>
                <a:cs typeface="Tahoma" panose="020B0604030504040204" pitchFamily="34" charset="0"/>
              </a:rPr>
              <a:t>Mooc</a:t>
            </a:r>
            <a:r>
              <a:rPr lang="en-US" sz="2400" b="1" dirty="0">
                <a:latin typeface="Tahoma" panose="020B0604030504040204" pitchFamily="34" charset="0"/>
                <a:ea typeface="Tahoma" panose="020B0604030504040204" pitchFamily="34" charset="0"/>
                <a:cs typeface="Tahoma" panose="020B0604030504040204" pitchFamily="34" charset="0"/>
              </a:rPr>
              <a:t> on mobiles for development the course team received requests from two groups of learners in Sierra Leone and Zambia for the course materials on </a:t>
            </a:r>
            <a:r>
              <a:rPr lang="en-US" sz="2400" b="1" dirty="0" smtClean="0">
                <a:latin typeface="Tahoma" panose="020B0604030504040204" pitchFamily="34" charset="0"/>
                <a:ea typeface="Tahoma" panose="020B0604030504040204" pitchFamily="34" charset="0"/>
                <a:cs typeface="Tahoma" panose="020B0604030504040204" pitchFamily="34" charset="0"/>
              </a:rPr>
              <a:t>DVD.</a:t>
            </a:r>
          </a:p>
          <a:p>
            <a:pPr lvl="0"/>
            <a:r>
              <a:rPr lang="en-US" sz="2400" b="1" dirty="0" err="1">
                <a:latin typeface="Tahoma" panose="020B0604030504040204" pitchFamily="34" charset="0"/>
                <a:ea typeface="Tahoma" panose="020B0604030504040204" pitchFamily="34" charset="0"/>
                <a:cs typeface="Tahoma" panose="020B0604030504040204" pitchFamily="34" charset="0"/>
              </a:rPr>
              <a:t>AgMoocs</a:t>
            </a:r>
            <a:r>
              <a:rPr lang="en-US" sz="2400" b="1" dirty="0">
                <a:latin typeface="Tahoma" panose="020B0604030504040204" pitchFamily="34" charset="0"/>
                <a:ea typeface="Tahoma" panose="020B0604030504040204" pitchFamily="34" charset="0"/>
                <a:cs typeface="Tahoma" panose="020B0604030504040204" pitchFamily="34" charset="0"/>
              </a:rPr>
              <a:t> initiative (</a:t>
            </a:r>
            <a:r>
              <a:rPr lang="en-US" sz="24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400" b="1" dirty="0">
                <a:latin typeface="Tahoma" panose="020B0604030504040204" pitchFamily="34" charset="0"/>
                <a:ea typeface="Tahoma" panose="020B0604030504040204" pitchFamily="34" charset="0"/>
                <a:cs typeface="Tahoma" panose="020B0604030504040204" pitchFamily="34" charset="0"/>
              </a:rPr>
              <a:t>) uses </a:t>
            </a:r>
            <a:r>
              <a:rPr lang="en-US" sz="2400" b="1" dirty="0" err="1">
                <a:latin typeface="Tahoma" panose="020B0604030504040204" pitchFamily="34" charset="0"/>
                <a:ea typeface="Tahoma" panose="020B0604030504040204" pitchFamily="34" charset="0"/>
                <a:cs typeface="Tahoma" panose="020B0604030504040204" pitchFamily="34" charset="0"/>
              </a:rPr>
              <a:t>MooKIT</a:t>
            </a:r>
            <a:r>
              <a:rPr lang="en-US" sz="2400" b="1" dirty="0">
                <a:latin typeface="Tahoma" panose="020B0604030504040204" pitchFamily="34" charset="0"/>
                <a:ea typeface="Tahoma" panose="020B0604030504040204" pitchFamily="34" charset="0"/>
                <a:cs typeface="Tahoma" panose="020B0604030504040204" pitchFamily="34" charset="0"/>
              </a:rPr>
              <a:t> platform designed for access in low bandwidth conditions. It includes a functionality for a learner to hear the voice track on a basic mobile phone.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48" y="-38101"/>
            <a:ext cx="1634247" cy="2451371"/>
          </a:xfrm>
          <a:prstGeom prst="rect">
            <a:avLst/>
          </a:prstGeom>
        </p:spPr>
      </p:pic>
    </p:spTree>
    <p:extLst>
      <p:ext uri="{BB962C8B-B14F-4D97-AF65-F5344CB8AC3E}">
        <p14:creationId xmlns:p14="http://schemas.microsoft.com/office/powerpoint/2010/main" val="15106693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38200"/>
            <a:ext cx="7696200" cy="1524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20, 2016</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600" b="1" dirty="0" err="1" smtClean="0">
                <a:latin typeface="Tahoma" panose="020B0604030504040204" pitchFamily="34" charset="0"/>
                <a:ea typeface="Tahoma" panose="020B0604030504040204" pitchFamily="34" charset="0"/>
                <a:cs typeface="Tahoma" panose="020B0604030504040204" pitchFamily="34" charset="0"/>
              </a:rPr>
              <a:t>agMOOCs</a:t>
            </a:r>
            <a:r>
              <a:rPr lang="en-US" sz="3600" b="1" dirty="0" smtClean="0">
                <a:latin typeface="Tahoma" panose="020B0604030504040204" pitchFamily="34" charset="0"/>
                <a:ea typeface="Tahoma" panose="020B0604030504040204" pitchFamily="34" charset="0"/>
                <a:cs typeface="Tahoma" panose="020B0604030504040204" pitchFamily="34" charset="0"/>
              </a:rPr>
              <a:t> (</a:t>
            </a:r>
            <a:r>
              <a:rPr lang="en-US" sz="3600" b="1" dirty="0">
                <a:latin typeface="Tahoma" panose="020B0604030504040204" pitchFamily="34" charset="0"/>
                <a:ea typeface="Tahoma" panose="020B0604030504040204" pitchFamily="34" charset="0"/>
                <a:cs typeface="Tahoma" panose="020B0604030504040204" pitchFamily="34" charset="0"/>
              </a:rPr>
              <a:t>I</a:t>
            </a:r>
            <a:r>
              <a:rPr lang="en-US" sz="3600" b="1" dirty="0" smtClean="0">
                <a:latin typeface="Tahoma" panose="020B0604030504040204" pitchFamily="34" charset="0"/>
                <a:ea typeface="Tahoma" panose="020B0604030504040204" pitchFamily="34" charset="0"/>
                <a:cs typeface="Tahoma" panose="020B0604030504040204" pitchFamily="34" charset="0"/>
              </a:rPr>
              <a:t>ndia)</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0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2000" b="1" u="sng" dirty="0" smtClean="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304800" y="2438400"/>
            <a:ext cx="6042498" cy="3955089"/>
          </a:xfrm>
          <a:prstGeom prst="rect">
            <a:avLst/>
          </a:prstGeom>
        </p:spPr>
      </p:pic>
      <p:pic>
        <p:nvPicPr>
          <p:cNvPr id="5" name="Picture 4"/>
          <p:cNvPicPr>
            <a:picLocks noChangeAspect="1"/>
          </p:cNvPicPr>
          <p:nvPr/>
        </p:nvPicPr>
        <p:blipFill rotWithShape="1">
          <a:blip r:embed="rId4"/>
          <a:srcRect l="-272" t="29583" r="1544" b="6528"/>
          <a:stretch/>
        </p:blipFill>
        <p:spPr>
          <a:xfrm>
            <a:off x="4267200" y="4587157"/>
            <a:ext cx="4801299" cy="2270844"/>
          </a:xfrm>
          <a:prstGeom prst="rect">
            <a:avLst/>
          </a:prstGeom>
        </p:spPr>
      </p:pic>
    </p:spTree>
    <p:extLst>
      <p:ext uri="{BB962C8B-B14F-4D97-AF65-F5344CB8AC3E}">
        <p14:creationId xmlns:p14="http://schemas.microsoft.com/office/powerpoint/2010/main" val="10441907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09600"/>
            <a:ext cx="7543800" cy="181461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20, 2016</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600" b="1" dirty="0" err="1" smtClean="0">
                <a:latin typeface="Tahoma" panose="020B0604030504040204" pitchFamily="34" charset="0"/>
                <a:ea typeface="Tahoma" panose="020B0604030504040204" pitchFamily="34" charset="0"/>
                <a:cs typeface="Tahoma" panose="020B0604030504040204" pitchFamily="34" charset="0"/>
              </a:rPr>
              <a:t>agMOOCs</a:t>
            </a:r>
            <a:r>
              <a:rPr lang="en-US" sz="3600" b="1" dirty="0" smtClean="0">
                <a:latin typeface="Tahoma" panose="020B0604030504040204" pitchFamily="34" charset="0"/>
                <a:ea typeface="Tahoma" panose="020B0604030504040204" pitchFamily="34" charset="0"/>
                <a:cs typeface="Tahoma" panose="020B0604030504040204" pitchFamily="34" charset="0"/>
              </a:rPr>
              <a:t> (</a:t>
            </a:r>
            <a:r>
              <a:rPr lang="en-US" sz="3600" b="1" dirty="0">
                <a:latin typeface="Tahoma" panose="020B0604030504040204" pitchFamily="34" charset="0"/>
                <a:ea typeface="Tahoma" panose="020B0604030504040204" pitchFamily="34" charset="0"/>
                <a:cs typeface="Tahoma" panose="020B0604030504040204" pitchFamily="34" charset="0"/>
              </a:rPr>
              <a:t>I</a:t>
            </a:r>
            <a:r>
              <a:rPr lang="en-US" sz="3600" b="1" dirty="0" smtClean="0">
                <a:latin typeface="Tahoma" panose="020B0604030504040204" pitchFamily="34" charset="0"/>
                <a:ea typeface="Tahoma" panose="020B0604030504040204" pitchFamily="34" charset="0"/>
                <a:cs typeface="Tahoma" panose="020B0604030504040204" pitchFamily="34" charset="0"/>
              </a:rPr>
              <a:t>ndia)</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r>
              <a:rPr lang="en-US" sz="1000" b="1" u="sng" dirty="0">
                <a:latin typeface="Tahoma" panose="020B0604030504040204" pitchFamily="34" charset="0"/>
                <a:ea typeface="Tahoma" panose="020B0604030504040204" pitchFamily="34" charset="0"/>
                <a:cs typeface="Tahoma" panose="020B0604030504040204" pitchFamily="34" charset="0"/>
              </a:rPr>
              <a:t/>
            </a:r>
            <a:br>
              <a:rPr lang="en-US" sz="1000" b="1" u="sng"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3"/>
              </a:rPr>
              <a:t>www.facebook.com/ccapatanzania/posts/1540201329627397</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4"/>
          <a:srcRect l="956" t="12486" r="21625" b="3675"/>
          <a:stretch/>
        </p:blipFill>
        <p:spPr>
          <a:xfrm>
            <a:off x="76200" y="2524125"/>
            <a:ext cx="6172201" cy="35814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2400" y="4648200"/>
            <a:ext cx="3759200" cy="211455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781" y="2524124"/>
            <a:ext cx="3843866" cy="216217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2400" y="4637256"/>
            <a:ext cx="3778656" cy="212549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1781" y="2473256"/>
            <a:ext cx="3847109" cy="2163999"/>
          </a:xfrm>
          <a:prstGeom prst="rect">
            <a:avLst/>
          </a:prstGeom>
        </p:spPr>
      </p:pic>
    </p:spTree>
    <p:extLst>
      <p:ext uri="{BB962C8B-B14F-4D97-AF65-F5344CB8AC3E}">
        <p14:creationId xmlns:p14="http://schemas.microsoft.com/office/powerpoint/2010/main" val="32940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4397"/>
            <a:ext cx="8458200" cy="2133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15,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GROOCs are </a:t>
            </a:r>
            <a:r>
              <a:rPr lang="en-US" altLang="en-US" sz="3200" b="1" dirty="0" smtClean="0">
                <a:solidFill>
                  <a:srgbClr val="0070C0"/>
                </a:solidFill>
                <a:latin typeface="Tahoma" panose="020B0604030504040204" pitchFamily="34" charset="0"/>
                <a:cs typeface="Tahoma" panose="020B0604030504040204" pitchFamily="34" charset="0"/>
              </a:rPr>
              <a:t>MOOCs </a:t>
            </a:r>
            <a:r>
              <a:rPr lang="en-US" altLang="en-US" sz="3200" b="1" dirty="0" smtClean="0">
                <a:solidFill>
                  <a:srgbClr val="0070C0"/>
                </a:solidFill>
                <a:latin typeface="Tahoma" panose="020B0604030504040204" pitchFamily="34" charset="0"/>
                <a:cs typeface="Tahoma" panose="020B0604030504040204" pitchFamily="34" charset="0"/>
              </a:rPr>
              <a:t>for Social Impact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6161" t="16116" r="6551" b="1964"/>
          <a:stretch/>
        </p:blipFill>
        <p:spPr>
          <a:xfrm>
            <a:off x="76200" y="3124200"/>
            <a:ext cx="5105400" cy="3663874"/>
          </a:xfrm>
          <a:prstGeom prst="rect">
            <a:avLst/>
          </a:prstGeom>
        </p:spPr>
      </p:pic>
      <p:pic>
        <p:nvPicPr>
          <p:cNvPr id="5" name="Picture 4"/>
          <p:cNvPicPr>
            <a:picLocks noChangeAspect="1"/>
          </p:cNvPicPr>
          <p:nvPr/>
        </p:nvPicPr>
        <p:blipFill>
          <a:blip r:embed="rId5"/>
          <a:stretch>
            <a:fillRect/>
          </a:stretch>
        </p:blipFill>
        <p:spPr>
          <a:xfrm>
            <a:off x="5867400" y="2971800"/>
            <a:ext cx="3251199" cy="1828800"/>
          </a:xfrm>
          <a:prstGeom prst="rect">
            <a:avLst/>
          </a:prstGeom>
        </p:spPr>
      </p:pic>
      <p:pic>
        <p:nvPicPr>
          <p:cNvPr id="6" name="Picture 5"/>
          <p:cNvPicPr>
            <a:picLocks noChangeAspect="1"/>
          </p:cNvPicPr>
          <p:nvPr/>
        </p:nvPicPr>
        <p:blipFill>
          <a:blip r:embed="rId6"/>
          <a:stretch>
            <a:fillRect/>
          </a:stretch>
        </p:blipFill>
        <p:spPr>
          <a:xfrm>
            <a:off x="5867400" y="4885617"/>
            <a:ext cx="3276600" cy="1843088"/>
          </a:xfrm>
          <a:prstGeom prst="rect">
            <a:avLst/>
          </a:prstGeom>
        </p:spPr>
      </p:pic>
      <p:pic>
        <p:nvPicPr>
          <p:cNvPr id="7" name="Picture 6"/>
          <p:cNvPicPr>
            <a:picLocks noChangeAspect="1"/>
          </p:cNvPicPr>
          <p:nvPr/>
        </p:nvPicPr>
        <p:blipFill>
          <a:blip r:embed="rId7"/>
          <a:stretch>
            <a:fillRect/>
          </a:stretch>
        </p:blipFill>
        <p:spPr>
          <a:xfrm>
            <a:off x="-16213" y="3048000"/>
            <a:ext cx="5829300" cy="3278982"/>
          </a:xfrm>
          <a:prstGeom prst="rect">
            <a:avLst/>
          </a:prstGeom>
        </p:spPr>
      </p:pic>
    </p:spTree>
    <p:extLst>
      <p:ext uri="{BB962C8B-B14F-4D97-AF65-F5344CB8AC3E}">
        <p14:creationId xmlns:p14="http://schemas.microsoft.com/office/powerpoint/2010/main" val="358368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82000" cy="23622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18:</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Canada/COL</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762000" y="2808693"/>
            <a:ext cx="7696200" cy="3439708"/>
          </a:xfrm>
        </p:spPr>
        <p:txBody>
          <a:bodyPr/>
          <a:lstStyle/>
          <a:p>
            <a:pPr marL="0" lvl="0" indent="0">
              <a:buNone/>
            </a:pPr>
            <a:r>
              <a:rPr lang="en-US" sz="2000" b="1" dirty="0">
                <a:latin typeface="Tahoma" panose="020B0604030504040204" pitchFamily="34" charset="0"/>
                <a:ea typeface="Tahoma" panose="020B0604030504040204" pitchFamily="34" charset="0"/>
                <a:cs typeface="Tahoma" panose="020B0604030504040204" pitchFamily="34" charset="0"/>
              </a:rPr>
              <a:t>In the Pacific COL supported the U of South Pacific with a specially constructed MOOKIT platform. Social media was integrated with it. Any interested learner can add his or her SM profile to the profile in the course. This will enable a learner to follow the discussions on the course forum on real time using just the smart phone. This bandwidth is cheaper in most Pacific island countries than bandwidth availed for laptops. This facility greatly contributed to increased course participation often overwhelming the team of instructors.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8" y="10708"/>
            <a:ext cx="1117600" cy="1676400"/>
          </a:xfrm>
          <a:prstGeom prst="rect">
            <a:avLst/>
          </a:prstGeom>
        </p:spPr>
      </p:pic>
    </p:spTree>
    <p:extLst>
      <p:ext uri="{BB962C8B-B14F-4D97-AF65-F5344CB8AC3E}">
        <p14:creationId xmlns:p14="http://schemas.microsoft.com/office/powerpoint/2010/main" val="14127442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534400" cy="3276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19, 2016</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Facebook Schools MOOCs on </a:t>
            </a:r>
            <a:r>
              <a:rPr lang="en-US" sz="3600" b="1" dirty="0" smtClean="0">
                <a:latin typeface="Tahoma" panose="020B0604030504040204" pitchFamily="34" charset="0"/>
                <a:ea typeface="Tahoma" panose="020B0604030504040204" pitchFamily="34" charset="0"/>
                <a:cs typeface="Tahoma" panose="020B0604030504040204" pitchFamily="34" charset="0"/>
              </a:rPr>
              <a:t>Engagement</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Jason </a:t>
            </a:r>
            <a:r>
              <a:rPr lang="en-US" sz="2400" b="1" dirty="0" smtClean="0">
                <a:latin typeface="Tahoma" panose="020B0604030504040204" pitchFamily="34" charset="0"/>
                <a:ea typeface="Tahoma" panose="020B0604030504040204" pitchFamily="34" charset="0"/>
                <a:cs typeface="Tahoma" panose="020B0604030504040204" pitchFamily="34" charset="0"/>
              </a:rPr>
              <a:t>Schmitt, </a:t>
            </a:r>
            <a:r>
              <a:rPr lang="en-US" sz="2400" b="1" dirty="0" err="1" smtClean="0">
                <a:latin typeface="Tahoma" panose="020B0604030504040204" pitchFamily="34" charset="0"/>
                <a:ea typeface="Tahoma" panose="020B0604030504040204" pitchFamily="34" charset="0"/>
                <a:cs typeface="Tahoma" panose="020B0604030504040204" pitchFamily="34" charset="0"/>
              </a:rPr>
              <a:t>EdSurge</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www.edsurge.com/news/2016-05-19-facebook-schools-moocs-on-engagement</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941" t="9923" r="4896" b="2015"/>
          <a:stretch/>
        </p:blipFill>
        <p:spPr>
          <a:xfrm>
            <a:off x="2133600" y="2971800"/>
            <a:ext cx="5410201" cy="3841242"/>
          </a:xfrm>
          <a:prstGeom prst="rect">
            <a:avLst/>
          </a:prstGeom>
        </p:spPr>
      </p:pic>
    </p:spTree>
    <p:extLst>
      <p:ext uri="{BB962C8B-B14F-4D97-AF65-F5344CB8AC3E}">
        <p14:creationId xmlns:p14="http://schemas.microsoft.com/office/powerpoint/2010/main" val="1450458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#1: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Who in here has </a:t>
            </a:r>
            <a:r>
              <a:rPr lang="en-US" altLang="en-US" sz="3600" b="1" dirty="0" smtClean="0">
                <a:solidFill>
                  <a:srgbClr val="FF0000"/>
                </a:solidFill>
                <a:latin typeface="Tahoma" panose="020B0604030504040204" pitchFamily="34" charset="0"/>
                <a:cs typeface="Tahoma" panose="020B0604030504040204" pitchFamily="34" charset="0"/>
              </a:rPr>
              <a:t>used </a:t>
            </a:r>
            <a:r>
              <a:rPr lang="en-US" altLang="en-US" sz="3600" b="1" dirty="0" err="1" smtClean="0">
                <a:solidFill>
                  <a:srgbClr val="FF0000"/>
                </a:solidFill>
                <a:latin typeface="Tahoma" panose="020B0604030504040204" pitchFamily="34" charset="0"/>
                <a:cs typeface="Tahoma" panose="020B0604030504040204" pitchFamily="34" charset="0"/>
              </a:rPr>
              <a:t>Opencourseware</a:t>
            </a:r>
            <a:r>
              <a:rPr lang="en-US" altLang="en-US" sz="3600" b="1" dirty="0" smtClean="0">
                <a:solidFill>
                  <a:srgbClr val="FF0000"/>
                </a:solidFill>
                <a:latin typeface="Tahoma" panose="020B0604030504040204" pitchFamily="34" charset="0"/>
                <a:cs typeface="Tahoma" panose="020B0604030504040204" pitchFamily="34" charset="0"/>
              </a:rPr>
              <a:t>?</a:t>
            </a:r>
            <a:endParaRPr lang="en-US" altLang="en-US" sz="3600" b="1" dirty="0" smtClean="0">
              <a:solidFill>
                <a:srgbClr val="FF0000"/>
              </a:solidFill>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2971800"/>
            <a:ext cx="6781800" cy="3755078"/>
          </a:xfrm>
          <a:prstGeom prst="rect">
            <a:avLst/>
          </a:prstGeom>
        </p:spPr>
      </p:pic>
    </p:spTree>
    <p:extLst>
      <p:ext uri="{BB962C8B-B14F-4D97-AF65-F5344CB8AC3E}">
        <p14:creationId xmlns:p14="http://schemas.microsoft.com/office/powerpoint/2010/main" val="24072550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18:</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DOCC/USA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Radhika </a:t>
            </a:r>
            <a:r>
              <a:rPr lang="en-US" sz="3200" b="1" dirty="0" err="1" smtClean="0">
                <a:latin typeface="Tahoma" panose="020B0604030504040204" pitchFamily="34" charset="0"/>
                <a:ea typeface="Tahoma" panose="020B0604030504040204" pitchFamily="34" charset="0"/>
                <a:cs typeface="Tahoma" panose="020B0604030504040204" pitchFamily="34" charset="0"/>
              </a:rPr>
              <a:t>Gajjala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914400" y="2590801"/>
            <a:ext cx="7391400" cy="3200400"/>
          </a:xfrm>
        </p:spPr>
        <p:txBody>
          <a:bodyPr/>
          <a:lstStyle/>
          <a:p>
            <a:pPr marL="0" indent="0">
              <a:buNone/>
            </a:pPr>
            <a:r>
              <a:rPr lang="en-US" sz="2800" b="1" dirty="0" smtClean="0">
                <a:latin typeface="Tahoma" panose="020B0604030504040204" pitchFamily="34" charset="0"/>
                <a:ea typeface="Tahoma" panose="020B0604030504040204" pitchFamily="34" charset="0"/>
                <a:cs typeface="Tahoma" panose="020B0604030504040204" pitchFamily="34" charset="0"/>
              </a:rPr>
              <a:t>Doing a </a:t>
            </a:r>
            <a:r>
              <a:rPr lang="en-US" sz="2800" b="1" dirty="0">
                <a:latin typeface="Tahoma" panose="020B0604030504040204" pitchFamily="34" charset="0"/>
                <a:ea typeface="Tahoma" panose="020B0604030504040204" pitchFamily="34" charset="0"/>
                <a:cs typeface="Tahoma" panose="020B0604030504040204" pitchFamily="34" charset="0"/>
              </a:rPr>
              <a:t>"Collaborative" course requires that we engage the context - not just talk to it.... We start by dialogue and engagement with the students - the sensitivity would emerge through interaction and skype conversations </a:t>
            </a:r>
            <a:r>
              <a:rPr lang="en-US" sz="2800" b="1" dirty="0" smtClean="0">
                <a:latin typeface="Tahoma" panose="020B0604030504040204" pitchFamily="34" charset="0"/>
                <a:ea typeface="Tahoma" panose="020B0604030504040204" pitchFamily="34" charset="0"/>
                <a:cs typeface="Tahoma" panose="020B0604030504040204" pitchFamily="34" charset="0"/>
              </a:rPr>
              <a:t>and </a:t>
            </a:r>
            <a:r>
              <a:rPr lang="en-US" sz="2800" b="1" dirty="0">
                <a:latin typeface="Tahoma" panose="020B0604030504040204" pitchFamily="34" charset="0"/>
                <a:ea typeface="Tahoma" panose="020B0604030504040204" pitchFamily="34" charset="0"/>
                <a:cs typeface="Tahoma" panose="020B0604030504040204" pitchFamily="34" charset="0"/>
              </a:rPr>
              <a:t>discussion and </a:t>
            </a:r>
            <a:r>
              <a:rPr lang="en-US" sz="2800" b="1" dirty="0" smtClean="0">
                <a:latin typeface="Tahoma" panose="020B0604030504040204" pitchFamily="34" charset="0"/>
                <a:ea typeface="Tahoma" panose="020B0604030504040204" pitchFamily="34" charset="0"/>
                <a:cs typeface="Tahoma" panose="020B0604030504040204" pitchFamily="34" charset="0"/>
              </a:rPr>
              <a:t>debate.</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 y="74578"/>
            <a:ext cx="2745361" cy="2059021"/>
          </a:xfrm>
          <a:prstGeom prst="rect">
            <a:avLst/>
          </a:prstGeom>
        </p:spPr>
      </p:pic>
    </p:spTree>
    <p:extLst>
      <p:ext uri="{BB962C8B-B14F-4D97-AF65-F5344CB8AC3E}">
        <p14:creationId xmlns:p14="http://schemas.microsoft.com/office/powerpoint/2010/main" val="41213311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18: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DOCC/USA</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Liz Losh</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2286000"/>
            <a:ext cx="7467600" cy="3840163"/>
          </a:xfrm>
        </p:spPr>
        <p:txBody>
          <a:bodyPr/>
          <a:lstStyle/>
          <a:p>
            <a:pPr marL="0" indent="0">
              <a:buNone/>
            </a:pPr>
            <a:r>
              <a:rPr lang="en-US" sz="2400" b="1" dirty="0" smtClean="0">
                <a:latin typeface="Tahoma" panose="020B0604030504040204" pitchFamily="34" charset="0"/>
                <a:ea typeface="Tahoma" panose="020B0604030504040204" pitchFamily="34" charset="0"/>
                <a:cs typeface="Tahoma" panose="020B0604030504040204" pitchFamily="34" charset="0"/>
              </a:rPr>
              <a:t>The Selfie Course…</a:t>
            </a:r>
          </a:p>
          <a:p>
            <a:pPr marL="0" indent="0">
              <a:buNone/>
            </a:pPr>
            <a:r>
              <a:rPr lang="en-US" sz="2400" b="1" dirty="0" smtClean="0">
                <a:latin typeface="Tahoma" panose="020B0604030504040204" pitchFamily="34" charset="0"/>
                <a:ea typeface="Tahoma" panose="020B0604030504040204" pitchFamily="34" charset="0"/>
                <a:cs typeface="Tahoma" panose="020B0604030504040204" pitchFamily="34" charset="0"/>
              </a:rPr>
              <a:t>MOOCs </a:t>
            </a:r>
            <a:r>
              <a:rPr lang="en-US" sz="2400" b="1" dirty="0">
                <a:latin typeface="Tahoma" panose="020B0604030504040204" pitchFamily="34" charset="0"/>
                <a:ea typeface="Tahoma" panose="020B0604030504040204" pitchFamily="34" charset="0"/>
                <a:cs typeface="Tahoma" panose="020B0604030504040204" pitchFamily="34" charset="0"/>
              </a:rPr>
              <a:t>often tend to misestimate the importance of situated experience in approaching learning as a meaning-making process. </a:t>
            </a:r>
            <a:endParaRPr lang="en-US" sz="24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Snapchat pedagogy, the ways that MOOCs overlook the importance of the mobile phone as a vehicle for connecting students -- who are individually situated in time, space, status, etc. -- in distributed learning </a:t>
            </a:r>
            <a:r>
              <a:rPr lang="en-US" sz="2400" b="1" dirty="0" smtClean="0">
                <a:latin typeface="Tahoma" panose="020B0604030504040204" pitchFamily="34" charset="0"/>
                <a:ea typeface="Tahoma" panose="020B0604030504040204" pitchFamily="34" charset="0"/>
                <a:cs typeface="Tahoma" panose="020B0604030504040204" pitchFamily="34" charset="0"/>
              </a:rPr>
              <a:t>networks.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2641600" cy="1981200"/>
          </a:xfrm>
          <a:prstGeom prst="rect">
            <a:avLst/>
          </a:prstGeom>
        </p:spPr>
      </p:pic>
    </p:spTree>
    <p:extLst>
      <p:ext uri="{BB962C8B-B14F-4D97-AF65-F5344CB8AC3E}">
        <p14:creationId xmlns:p14="http://schemas.microsoft.com/office/powerpoint/2010/main" val="39968443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2014</a:t>
            </a:r>
            <a:r>
              <a:rPr lang="en-US" sz="3600" b="1" dirty="0" smtClean="0">
                <a:latin typeface="Tahoma" panose="020B0604030504040204" pitchFamily="34" charset="0"/>
                <a:ea typeface="Tahoma" panose="020B0604030504040204" pitchFamily="34" charset="0"/>
                <a:cs typeface="Tahoma" panose="020B0604030504040204" pitchFamily="34" charset="0"/>
              </a:rPr>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The Selfie Course</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http://www.selfieresearchers.com/the-selfie-course</a:t>
            </a:r>
            <a:r>
              <a:rPr lang="en-US" sz="1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800" b="1" dirty="0" smtClean="0">
                <a:latin typeface="Tahoma" panose="020B0604030504040204" pitchFamily="34" charset="0"/>
                <a:ea typeface="Tahoma" panose="020B0604030504040204" pitchFamily="34" charset="0"/>
                <a:cs typeface="Tahoma" panose="020B0604030504040204" pitchFamily="34" charset="0"/>
              </a:rPr>
              <a:t> </a:t>
            </a:r>
            <a:endParaRPr lang="en-US" sz="1800" dirty="0"/>
          </a:p>
        </p:txBody>
      </p:sp>
      <p:pic>
        <p:nvPicPr>
          <p:cNvPr id="4" name="Picture 3"/>
          <p:cNvPicPr>
            <a:picLocks noChangeAspect="1"/>
          </p:cNvPicPr>
          <p:nvPr/>
        </p:nvPicPr>
        <p:blipFill rotWithShape="1">
          <a:blip r:embed="rId3"/>
          <a:srcRect l="14292" t="12668" r="15833" b="2135"/>
          <a:stretch/>
        </p:blipFill>
        <p:spPr>
          <a:xfrm>
            <a:off x="228600" y="2099982"/>
            <a:ext cx="6705601" cy="4191000"/>
          </a:xfrm>
          <a:prstGeom prst="rect">
            <a:avLst/>
          </a:prstGeom>
        </p:spPr>
      </p:pic>
      <p:pic>
        <p:nvPicPr>
          <p:cNvPr id="5" name="Picture 4"/>
          <p:cNvPicPr>
            <a:picLocks noChangeAspect="1"/>
          </p:cNvPicPr>
          <p:nvPr/>
        </p:nvPicPr>
        <p:blipFill rotWithShape="1">
          <a:blip r:embed="rId4"/>
          <a:srcRect l="14646" t="31112" r="47421" b="10120"/>
          <a:stretch/>
        </p:blipFill>
        <p:spPr>
          <a:xfrm>
            <a:off x="3505200" y="4171163"/>
            <a:ext cx="3352799" cy="2662518"/>
          </a:xfrm>
          <a:prstGeom prst="rect">
            <a:avLst/>
          </a:prstGeom>
        </p:spPr>
      </p:pic>
      <p:pic>
        <p:nvPicPr>
          <p:cNvPr id="6" name="Picture 5"/>
          <p:cNvPicPr>
            <a:picLocks noChangeAspect="1"/>
          </p:cNvPicPr>
          <p:nvPr/>
        </p:nvPicPr>
        <p:blipFill rotWithShape="1">
          <a:blip r:embed="rId5"/>
          <a:srcRect l="24297" t="10829" r="41750" b="1140"/>
          <a:stretch/>
        </p:blipFill>
        <p:spPr>
          <a:xfrm>
            <a:off x="7086600" y="2298420"/>
            <a:ext cx="1950395" cy="3803271"/>
          </a:xfrm>
          <a:prstGeom prst="rect">
            <a:avLst/>
          </a:prstGeom>
        </p:spPr>
      </p:pic>
    </p:spTree>
    <p:extLst>
      <p:ext uri="{BB962C8B-B14F-4D97-AF65-F5344CB8AC3E}">
        <p14:creationId xmlns:p14="http://schemas.microsoft.com/office/powerpoint/2010/main" val="14887779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19:</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DC/World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Bank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Institute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286000"/>
            <a:ext cx="7848600" cy="4191000"/>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We try to do badging </a:t>
            </a:r>
            <a:r>
              <a:rPr lang="en-US" sz="2400" b="1" dirty="0" smtClean="0">
                <a:latin typeface="Tahoma" panose="020B0604030504040204" pitchFamily="34" charset="0"/>
                <a:ea typeface="Tahoma" panose="020B0604030504040204" pitchFamily="34" charset="0"/>
                <a:cs typeface="Tahoma" panose="020B0604030504040204" pitchFamily="34" charset="0"/>
              </a:rPr>
              <a:t>etc. </a:t>
            </a:r>
            <a:r>
              <a:rPr lang="en-US" sz="2400" b="1" dirty="0">
                <a:latin typeface="Tahoma" panose="020B0604030504040204" pitchFamily="34" charset="0"/>
                <a:ea typeface="Tahoma" panose="020B0604030504040204" pitchFamily="34" charset="0"/>
                <a:cs typeface="Tahoma" panose="020B0604030504040204" pitchFamily="34" charset="0"/>
              </a:rPr>
              <a:t>to give motivation and personal incentives such as champion or expert.</a:t>
            </a:r>
          </a:p>
          <a:p>
            <a:pPr lvl="0"/>
            <a:r>
              <a:rPr lang="en-US" sz="2400" b="1" dirty="0">
                <a:latin typeface="Tahoma" panose="020B0604030504040204" pitchFamily="34" charset="0"/>
                <a:ea typeface="Tahoma" panose="020B0604030504040204" pitchFamily="34" charset="0"/>
                <a:cs typeface="Tahoma" panose="020B0604030504040204" pitchFamily="34" charset="0"/>
              </a:rPr>
              <a:t>We try to customize the discussion forums with regional and very level forums, topics and moderators.</a:t>
            </a:r>
          </a:p>
          <a:p>
            <a:pPr lvl="0"/>
            <a:r>
              <a:rPr lang="en-US" sz="2400" b="1" dirty="0">
                <a:latin typeface="Tahoma" panose="020B0604030504040204" pitchFamily="34" charset="0"/>
                <a:ea typeface="Tahoma" panose="020B0604030504040204" pitchFamily="34" charset="0"/>
                <a:cs typeface="Tahoma" panose="020B0604030504040204" pitchFamily="34" charset="0"/>
              </a:rPr>
              <a:t>Google hangouts are also used to customize and personalize at country or institutional levels.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 cy="1828800"/>
          </a:xfrm>
          <a:prstGeom prst="rect">
            <a:avLst/>
          </a:prstGeom>
        </p:spPr>
      </p:pic>
    </p:spTree>
    <p:extLst>
      <p:ext uri="{BB962C8B-B14F-4D97-AF65-F5344CB8AC3E}">
        <p14:creationId xmlns:p14="http://schemas.microsoft.com/office/powerpoint/2010/main" val="40163408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446088" y="609600"/>
            <a:ext cx="8240712" cy="1600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#23.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Learning for Enjoyment vs. Credentials</a:t>
            </a:r>
          </a:p>
        </p:txBody>
      </p:sp>
      <p:pic>
        <p:nvPicPr>
          <p:cNvPr id="2508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54625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62600" y="2590800"/>
            <a:ext cx="3581400" cy="3970338"/>
          </a:xfrm>
        </p:spPr>
      </p:pic>
    </p:spTree>
    <p:extLst>
      <p:ext uri="{BB962C8B-B14F-4D97-AF65-F5344CB8AC3E}">
        <p14:creationId xmlns:p14="http://schemas.microsoft.com/office/powerpoint/2010/main" val="10784870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609600"/>
            <a:ext cx="8229600" cy="1752600"/>
          </a:xfrm>
        </p:spPr>
        <p:txBody>
          <a:bodyPr rtlCol="0">
            <a:normAutofit fontScale="90000"/>
          </a:bodyPr>
          <a:lstStyle/>
          <a:p>
            <a:pPr fontAlgn="auto">
              <a:spcAft>
                <a:spcPts val="0"/>
              </a:spcAft>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3, 2016</a:t>
            </a:r>
            <a:r>
              <a:rPr lang="en-US" sz="2700" b="1" dirty="0">
                <a:latin typeface="Tahoma" panose="020B0604030504040204" pitchFamily="34" charset="0"/>
                <a:ea typeface="Tahoma" panose="020B0604030504040204" pitchFamily="34" charset="0"/>
                <a:cs typeface="Tahoma" panose="020B0604030504040204" pitchFamily="34" charset="0"/>
              </a:rPr>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‘Trump U.’ Draws Unflattering Spotlight to the Candidate as Fraud Cases Move </a:t>
            </a:r>
            <a:r>
              <a:rPr lang="en-US" sz="2700" b="1" dirty="0" smtClean="0">
                <a:latin typeface="Tahoma" panose="020B0604030504040204" pitchFamily="34" charset="0"/>
                <a:ea typeface="Tahoma" panose="020B0604030504040204" pitchFamily="34" charset="0"/>
                <a:cs typeface="Tahoma" panose="020B0604030504040204" pitchFamily="34" charset="0"/>
              </a:rPr>
              <a:t>Forward</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Chronicle of Higher Education, Corrine Ruff</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chronicle.com/article/Trump-U-Draws/235573?cid=trend_right_a</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710659"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l="4848" t="10847" r="34554" b="15932"/>
          <a:stretch>
            <a:fillRect/>
          </a:stretch>
        </p:blipFill>
        <p:spPr bwMode="auto">
          <a:xfrm>
            <a:off x="152400" y="2602706"/>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66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3525" y="2971800"/>
            <a:ext cx="507047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77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0659"/>
                                        </p:tgtEl>
                                        <p:attrNameLst>
                                          <p:attrName>style.visibility</p:attrName>
                                        </p:attrNameLst>
                                      </p:cBhvr>
                                      <p:to>
                                        <p:strVal val="visible"/>
                                      </p:to>
                                    </p:set>
                                    <p:animEffect transition="in" filter="dissolve">
                                      <p:cBhvr>
                                        <p:cTn id="7" dur="500"/>
                                        <p:tgtEl>
                                          <p:spTgt spid="710659"/>
                                        </p:tgtEl>
                                      </p:cBhvr>
                                    </p:animEffect>
                                  </p:childTnLst>
                                  <p:subTnLst>
                                    <p:audio>
                                      <p:cMediaNode>
                                        <p:cTn display="0" masterRel="sameClick">
                                          <p:stCondLst>
                                            <p:cond evt="begin" delay="0">
                                              <p:tn val="5"/>
                                            </p:cond>
                                          </p:stCondLst>
                                          <p:endCondLst>
                                            <p:cond evt="onStopAudio" delay="0">
                                              <p:tgtEl>
                                                <p:sldTgt/>
                                              </p:tgtEl>
                                            </p:cond>
                                          </p:endCondLst>
                                        </p:cTn>
                                        <p:tgtEl>
                                          <p:sndTgt r:embed="rId2" name="fired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Title 3"/>
          <p:cNvSpPr>
            <a:spLocks noGrp="1"/>
          </p:cNvSpPr>
          <p:nvPr>
            <p:ph type="title"/>
          </p:nvPr>
        </p:nvSpPr>
        <p:spPr>
          <a:xfrm>
            <a:off x="533400" y="609600"/>
            <a:ext cx="8305800" cy="23622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August 5, 2015</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Acceptability </a:t>
            </a:r>
            <a:r>
              <a:rPr lang="en-US" altLang="en-US" sz="2800" b="1" dirty="0" smtClean="0">
                <a:solidFill>
                  <a:srgbClr val="0070C0"/>
                </a:solidFill>
                <a:latin typeface="Tahoma" panose="020B0604030504040204" pitchFamily="34" charset="0"/>
                <a:cs typeface="Tahoma" panose="020B0604030504040204" pitchFamily="34" charset="0"/>
              </a:rPr>
              <a:t>of</a:t>
            </a:r>
            <a:br>
              <a:rPr lang="en-US" altLang="en-US" sz="28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Nanodegrees and </a:t>
            </a:r>
            <a:r>
              <a:rPr lang="en-US" altLang="en-US" sz="2800" b="1" dirty="0" err="1" smtClean="0">
                <a:solidFill>
                  <a:srgbClr val="0070C0"/>
                </a:solidFill>
                <a:latin typeface="Tahoma" panose="020B0604030504040204" pitchFamily="34" charset="0"/>
                <a:cs typeface="Tahoma" panose="020B0604030504040204" pitchFamily="34" charset="0"/>
              </a:rPr>
              <a:t>Microcredentials</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How Nanodegrees Are Disrupting Higher Education</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John Waters, Campus Technology</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900" b="1" dirty="0" smtClean="0">
                <a:latin typeface="Tahoma" panose="020B0604030504040204" pitchFamily="34" charset="0"/>
                <a:cs typeface="Tahoma" panose="020B0604030504040204" pitchFamily="34" charset="0"/>
                <a:hlinkClick r:id="rId2"/>
              </a:rPr>
              <a:t>http://campustechnology.com/articles/2015/08/05/how-nanodegrees-are-disrupting-higher-education.aspx</a:t>
            </a:r>
            <a:r>
              <a:rPr lang="en-US" altLang="en-US" sz="900" b="1" dirty="0" smtClean="0">
                <a:latin typeface="Tahoma" panose="020B0604030504040204" pitchFamily="34" charset="0"/>
                <a:cs typeface="Tahoma" panose="020B0604030504040204" pitchFamily="34" charset="0"/>
              </a:rPr>
              <a:t> </a:t>
            </a:r>
          </a:p>
        </p:txBody>
      </p:sp>
      <p:pic>
        <p:nvPicPr>
          <p:cNvPr id="571395" name="Picture 1"/>
          <p:cNvPicPr>
            <a:picLocks noChangeAspect="1"/>
          </p:cNvPicPr>
          <p:nvPr/>
        </p:nvPicPr>
        <p:blipFill>
          <a:blip r:embed="rId3" cstate="print">
            <a:extLst>
              <a:ext uri="{28A0092B-C50C-407E-A947-70E740481C1C}">
                <a14:useLocalDpi xmlns:a14="http://schemas.microsoft.com/office/drawing/2010/main" val="0"/>
              </a:ext>
            </a:extLst>
          </a:blip>
          <a:srcRect l="7236" t="22797" r="34885" b="5214"/>
          <a:stretch>
            <a:fillRect/>
          </a:stretch>
        </p:blipFill>
        <p:spPr bwMode="auto">
          <a:xfrm>
            <a:off x="838200" y="3101975"/>
            <a:ext cx="35052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6" name="Picture 2" descr="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72025"/>
            <a:ext cx="3108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7" name="Picture 3"/>
          <p:cNvPicPr>
            <a:picLocks noChangeAspect="1"/>
          </p:cNvPicPr>
          <p:nvPr/>
        </p:nvPicPr>
        <p:blipFill>
          <a:blip r:embed="rId5">
            <a:extLst>
              <a:ext uri="{28A0092B-C50C-407E-A947-70E740481C1C}">
                <a14:useLocalDpi xmlns:a14="http://schemas.microsoft.com/office/drawing/2010/main" val="0"/>
              </a:ext>
            </a:extLst>
          </a:blip>
          <a:srcRect l="1285" t="15990" r="1010" b="10489"/>
          <a:stretch>
            <a:fillRect/>
          </a:stretch>
        </p:blipFill>
        <p:spPr bwMode="auto">
          <a:xfrm>
            <a:off x="4754563" y="3032125"/>
            <a:ext cx="3505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547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382000" cy="2133600"/>
          </a:xfrm>
        </p:spPr>
        <p:txBody>
          <a:bodyPr/>
          <a:lstStyle/>
          <a:p>
            <a:pPr>
              <a:defRPr/>
            </a:pP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13, 2016</a:t>
            </a:r>
            <a:r>
              <a:rPr lang="en-US" sz="3600" b="1" dirty="0" smtClean="0">
                <a:latin typeface="Tahoma" panose="020B0604030504040204" pitchFamily="34" charset="0"/>
                <a:ea typeface="Tahoma" panose="020B0604030504040204" pitchFamily="34" charset="0"/>
                <a:cs typeface="Tahoma" panose="020B0604030504040204" pitchFamily="34" charset="0"/>
              </a:rPr>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Degree gets you a tech job — or your money </a:t>
            </a:r>
            <a:r>
              <a:rPr lang="en-US" sz="2800" b="1" dirty="0" smtClean="0">
                <a:latin typeface="Tahoma" panose="020B0604030504040204" pitchFamily="34" charset="0"/>
                <a:ea typeface="Tahoma" panose="020B0604030504040204" pitchFamily="34" charset="0"/>
                <a:cs typeface="Tahoma" panose="020B0604030504040204" pitchFamily="34" charset="0"/>
              </a:rPr>
              <a:t>back, </a:t>
            </a:r>
            <a:r>
              <a:rPr lang="en-US" sz="2800" b="1" dirty="0">
                <a:latin typeface="Tahoma" panose="020B0604030504040204" pitchFamily="34" charset="0"/>
                <a:ea typeface="Tahoma" panose="020B0604030504040204" pitchFamily="34" charset="0"/>
                <a:cs typeface="Tahoma" panose="020B0604030504040204" pitchFamily="34" charset="0"/>
              </a:rPr>
              <a:t>Marco </a:t>
            </a:r>
            <a:r>
              <a:rPr lang="en-US" sz="2800" b="1" dirty="0" err="1">
                <a:latin typeface="Tahoma" panose="020B0604030504040204" pitchFamily="34" charset="0"/>
                <a:ea typeface="Tahoma" panose="020B0604030504040204" pitchFamily="34" charset="0"/>
                <a:cs typeface="Tahoma" panose="020B0604030504040204" pitchFamily="34" charset="0"/>
              </a:rPr>
              <a:t>della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smtClean="0">
                <a:latin typeface="Tahoma" panose="020B0604030504040204" pitchFamily="34" charset="0"/>
                <a:ea typeface="Tahoma" panose="020B0604030504040204" pitchFamily="34" charset="0"/>
                <a:cs typeface="Tahoma" panose="020B0604030504040204" pitchFamily="34" charset="0"/>
              </a:rPr>
              <a:t>Cava, USA Today</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http://www.usatoday.com/story/tech/news/2016/01/13/degree-gets-you-tech-job-your-money-back/78703230</a:t>
            </a:r>
            <a:r>
              <a:rPr lang="en-US" sz="1050" dirty="0" smtClean="0">
                <a:hlinkClick r:id="rId2"/>
              </a:rPr>
              <a:t>/</a:t>
            </a:r>
            <a:r>
              <a:rPr lang="en-US" sz="1050" dirty="0" smtClean="0"/>
              <a:t> </a:t>
            </a:r>
            <a:endParaRPr lang="en-US" sz="1050" dirty="0"/>
          </a:p>
        </p:txBody>
      </p:sp>
      <p:pic>
        <p:nvPicPr>
          <p:cNvPr id="651267" name="Picture 3"/>
          <p:cNvPicPr>
            <a:picLocks noChangeAspect="1"/>
          </p:cNvPicPr>
          <p:nvPr/>
        </p:nvPicPr>
        <p:blipFill>
          <a:blip r:embed="rId3">
            <a:extLst>
              <a:ext uri="{28A0092B-C50C-407E-A947-70E740481C1C}">
                <a14:useLocalDpi xmlns:a14="http://schemas.microsoft.com/office/drawing/2010/main" val="0"/>
              </a:ext>
            </a:extLst>
          </a:blip>
          <a:srcRect l="6197" t="16592" r="22893" b="32767"/>
          <a:stretch>
            <a:fillRect/>
          </a:stretch>
        </p:blipFill>
        <p:spPr bwMode="auto">
          <a:xfrm>
            <a:off x="2514600" y="3276600"/>
            <a:ext cx="6096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12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045075"/>
            <a:ext cx="2413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126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33057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l="6563" t="16982" r="9763" b="1888"/>
          <a:stretch>
            <a:fillRect/>
          </a:stretch>
        </p:blipFill>
        <p:spPr bwMode="auto">
          <a:xfrm>
            <a:off x="-95250" y="2667000"/>
            <a:ext cx="52197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rcRect t="14568" r="1695" b="5312"/>
          <a:stretch>
            <a:fillRect/>
          </a:stretch>
        </p:blipFill>
        <p:spPr bwMode="auto">
          <a:xfrm>
            <a:off x="2844800" y="2940050"/>
            <a:ext cx="62484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82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itle 1"/>
          <p:cNvSpPr>
            <a:spLocks noGrp="1"/>
          </p:cNvSpPr>
          <p:nvPr>
            <p:ph type="title"/>
          </p:nvPr>
        </p:nvSpPr>
        <p:spPr>
          <a:xfrm>
            <a:off x="457200" y="274638"/>
            <a:ext cx="8458200" cy="2468562"/>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January 20, 2016</a:t>
            </a:r>
            <a:r>
              <a:rPr lang="en-US" altLang="en-US" sz="4000" smtClean="0">
                <a:latin typeface="Tahoma" panose="020B0604030504040204" pitchFamily="34" charset="0"/>
                <a:cs typeface="Tahoma" panose="020B0604030504040204" pitchFamily="34" charset="0"/>
              </a:rPr>
              <a:t/>
            </a:r>
            <a:br>
              <a:rPr lang="en-US" altLang="en-US" sz="4000" smtClean="0">
                <a:latin typeface="Tahoma" panose="020B0604030504040204" pitchFamily="34" charset="0"/>
                <a:cs typeface="Tahoma" panose="020B0604030504040204" pitchFamily="34" charset="0"/>
              </a:rPr>
            </a:br>
            <a:r>
              <a:rPr lang="en-US" altLang="en-US" sz="3200" b="1" smtClean="0">
                <a:latin typeface="Tahoma" panose="020B0604030504040204" pitchFamily="34" charset="0"/>
                <a:cs typeface="Tahoma" panose="020B0604030504040204" pitchFamily="34" charset="0"/>
              </a:rPr>
              <a:t>Coursera Specializations</a:t>
            </a:r>
            <a:r>
              <a:rPr lang="en-US" altLang="en-US" sz="800" b="1" smtClean="0">
                <a:latin typeface="Tahoma" panose="020B0604030504040204" pitchFamily="34" charset="0"/>
                <a:cs typeface="Tahoma" panose="020B0604030504040204" pitchFamily="34" charset="0"/>
              </a:rPr>
              <a:t/>
            </a:r>
            <a:br>
              <a:rPr lang="en-US" altLang="en-US" sz="800" b="1" smtClean="0">
                <a:latin typeface="Tahoma" panose="020B0604030504040204" pitchFamily="34" charset="0"/>
                <a:cs typeface="Tahoma" panose="020B0604030504040204" pitchFamily="34" charset="0"/>
              </a:rPr>
            </a:br>
            <a:r>
              <a:rPr lang="en-US" altLang="en-US" sz="800" b="1" smtClean="0">
                <a:latin typeface="Tahoma" panose="020B0604030504040204" pitchFamily="34" charset="0"/>
                <a:cs typeface="Tahoma" panose="020B0604030504040204" pitchFamily="34" charset="0"/>
                <a:hlinkClick r:id="rId2"/>
              </a:rPr>
              <a:t>https://www.coursera.org/browse?utm_medium=email&amp;utm_source=marketing&amp;utm_campaign=aUAR4L-fEeW6i-NodUB9Qw&amp;languages=en</a:t>
            </a:r>
            <a:r>
              <a:rPr lang="en-US" altLang="en-US" sz="800" b="1" smtClean="0">
                <a:latin typeface="Tahoma" panose="020B0604030504040204" pitchFamily="34" charset="0"/>
                <a:cs typeface="Tahoma" panose="020B0604030504040204" pitchFamily="34" charset="0"/>
              </a:rPr>
              <a:t> </a:t>
            </a:r>
            <a:endParaRPr lang="en-US" altLang="en-US" sz="800" smtClean="0">
              <a:latin typeface="Tahoma" panose="020B0604030504040204" pitchFamily="34" charset="0"/>
              <a:cs typeface="Tahoma" panose="020B0604030504040204" pitchFamily="34" charset="0"/>
            </a:endParaRPr>
          </a:p>
        </p:txBody>
      </p:sp>
      <p:pic>
        <p:nvPicPr>
          <p:cNvPr id="652291" name="Picture 2"/>
          <p:cNvPicPr>
            <a:picLocks noChangeAspect="1"/>
          </p:cNvPicPr>
          <p:nvPr/>
        </p:nvPicPr>
        <p:blipFill>
          <a:blip r:embed="rId3">
            <a:extLst>
              <a:ext uri="{28A0092B-C50C-407E-A947-70E740481C1C}">
                <a14:useLocalDpi xmlns:a14="http://schemas.microsoft.com/office/drawing/2010/main" val="0"/>
              </a:ext>
            </a:extLst>
          </a:blip>
          <a:srcRect l="24138" t="22221" r="24138" b="6349"/>
          <a:stretch>
            <a:fillRect/>
          </a:stretch>
        </p:blipFill>
        <p:spPr bwMode="auto">
          <a:xfrm>
            <a:off x="609600" y="2286000"/>
            <a:ext cx="2667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2292" name="Picture 3"/>
          <p:cNvPicPr>
            <a:picLocks noChangeAspect="1"/>
          </p:cNvPicPr>
          <p:nvPr/>
        </p:nvPicPr>
        <p:blipFill>
          <a:blip r:embed="rId4">
            <a:extLst>
              <a:ext uri="{28A0092B-C50C-407E-A947-70E740481C1C}">
                <a14:useLocalDpi xmlns:a14="http://schemas.microsoft.com/office/drawing/2010/main" val="0"/>
              </a:ext>
            </a:extLst>
          </a:blip>
          <a:srcRect l="27673" t="48372" r="37457" b="1529"/>
          <a:stretch>
            <a:fillRect/>
          </a:stretch>
        </p:blipFill>
        <p:spPr bwMode="auto">
          <a:xfrm>
            <a:off x="4267200" y="3013075"/>
            <a:ext cx="4495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048000"/>
            <a:ext cx="3103354" cy="37815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3823937"/>
            <a:ext cx="5334000" cy="2983263"/>
          </a:xfrm>
          <a:prstGeom prst="rect">
            <a:avLst/>
          </a:prstGeom>
        </p:spPr>
      </p:pic>
    </p:spTree>
    <p:extLst>
      <p:ext uri="{BB962C8B-B14F-4D97-AF65-F5344CB8AC3E}">
        <p14:creationId xmlns:p14="http://schemas.microsoft.com/office/powerpoint/2010/main" val="39472339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21:</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Philippines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Open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Melinda </a:t>
            </a:r>
            <a:r>
              <a:rPr lang="en-US" sz="3200" b="1" dirty="0" err="1">
                <a:latin typeface="Tahoma" panose="020B0604030504040204" pitchFamily="34" charset="0"/>
                <a:ea typeface="Tahoma" panose="020B0604030504040204" pitchFamily="34" charset="0"/>
                <a:cs typeface="Tahoma" panose="020B0604030504040204" pitchFamily="34" charset="0"/>
              </a:rPr>
              <a:t>Bandalaria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2362200"/>
            <a:ext cx="7772400" cy="3992563"/>
          </a:xfrm>
        </p:spPr>
        <p:txBody>
          <a:bodyPr/>
          <a:lstStyle/>
          <a:p>
            <a:r>
              <a:rPr lang="en-US" sz="2200" b="1" dirty="0" smtClean="0">
                <a:latin typeface="Tahoma" panose="020B0604030504040204" pitchFamily="34" charset="0"/>
                <a:ea typeface="Tahoma" panose="020B0604030504040204" pitchFamily="34" charset="0"/>
                <a:cs typeface="Tahoma" panose="020B0604030504040204" pitchFamily="34" charset="0"/>
              </a:rPr>
              <a:t>…one </a:t>
            </a:r>
            <a:r>
              <a:rPr lang="en-US" sz="2200" b="1" dirty="0">
                <a:latin typeface="Tahoma" panose="020B0604030504040204" pitchFamily="34" charset="0"/>
                <a:ea typeface="Tahoma" panose="020B0604030504040204" pitchFamily="34" charset="0"/>
                <a:cs typeface="Tahoma" panose="020B0604030504040204" pitchFamily="34" charset="0"/>
              </a:rPr>
              <a:t>feature that we have integrated into our MOOCs which I think is one effort to personalize learning is the "Multiple Paths to Learning" or the "Learning on the Go". Through this feature, the learner can choose whether to learn through the video lessons, text lessons or podcast. </a:t>
            </a:r>
            <a:endParaRPr lang="en-US" sz="2200" b="1" dirty="0" smtClean="0">
              <a:latin typeface="Tahoma" panose="020B0604030504040204" pitchFamily="34" charset="0"/>
              <a:ea typeface="Tahoma" panose="020B0604030504040204" pitchFamily="34" charset="0"/>
              <a:cs typeface="Tahoma" panose="020B0604030504040204" pitchFamily="34" charset="0"/>
            </a:endParaRPr>
          </a:p>
          <a:p>
            <a:r>
              <a:rPr lang="en-US" sz="2200" b="1" dirty="0" smtClean="0">
                <a:latin typeface="Tahoma" panose="020B0604030504040204" pitchFamily="34" charset="0"/>
                <a:ea typeface="Tahoma" panose="020B0604030504040204" pitchFamily="34" charset="0"/>
                <a:cs typeface="Tahoma" panose="020B0604030504040204" pitchFamily="34" charset="0"/>
              </a:rPr>
              <a:t>In </a:t>
            </a:r>
            <a:r>
              <a:rPr lang="en-US" sz="2200" b="1" dirty="0">
                <a:latin typeface="Tahoma" panose="020B0604030504040204" pitchFamily="34" charset="0"/>
                <a:ea typeface="Tahoma" panose="020B0604030504040204" pitchFamily="34" charset="0"/>
                <a:cs typeface="Tahoma" panose="020B0604030504040204" pitchFamily="34" charset="0"/>
              </a:rPr>
              <a:t>terms of gadgets to use, of course, we made sure that the courses are accessible whatever device especially mobile devices, the learner has access to.</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5" y="0"/>
            <a:ext cx="1499479" cy="2239962"/>
          </a:xfrm>
          <a:prstGeom prst="rect">
            <a:avLst/>
          </a:prstGeom>
        </p:spPr>
      </p:pic>
    </p:spTree>
    <p:extLst>
      <p:ext uri="{BB962C8B-B14F-4D97-AF65-F5344CB8AC3E}">
        <p14:creationId xmlns:p14="http://schemas.microsoft.com/office/powerpoint/2010/main" val="275190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29,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Campus Tech Leaders Report More Support for Free Educational Materials</a:t>
            </a:r>
            <a:r>
              <a:rPr lang="en-US" sz="2400" b="1" dirty="0" smtClean="0">
                <a:latin typeface="Tahoma" panose="020B0604030504040204" pitchFamily="34" charset="0"/>
                <a:ea typeface="Tahoma" panose="020B0604030504040204" pitchFamily="34" charset="0"/>
                <a:cs typeface="Tahoma" panose="020B0604030504040204" pitchFamily="34" charset="0"/>
              </a:rPr>
              <a:t>, Ellen 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rPr>
              <a:t>http://</a:t>
            </a:r>
            <a:r>
              <a:rPr lang="en-US" sz="1000" b="1" dirty="0" smtClean="0">
                <a:latin typeface="Tahoma" panose="020B0604030504040204" pitchFamily="34" charset="0"/>
                <a:ea typeface="Tahoma" panose="020B0604030504040204" pitchFamily="34" charset="0"/>
                <a:cs typeface="Tahoma" panose="020B0604030504040204" pitchFamily="34" charset="0"/>
              </a:rPr>
              <a:t>chronicle.com/blogs/wiredcampus/campus-tech-leaders-report-more-support-for-free-educational-materials/57551?cid=at&amp;utm_source=at&amp;utm_medium=en&amp;elq=e4e3f59aa76642fe887fb1ea8a5a4cee&amp;elqCampaignId=1713&amp;elqaid=6714&amp;elqat=1&amp;elqTrackId=e0e831d54b44442d93aff83de20111dd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l="8974" t="25946" r="44873" b="20000"/>
          <a:stretch/>
        </p:blipFill>
        <p:spPr>
          <a:xfrm>
            <a:off x="1752600" y="2667000"/>
            <a:ext cx="6035044" cy="4191000"/>
          </a:xfrm>
          <a:prstGeom prst="rect">
            <a:avLst/>
          </a:prstGeom>
        </p:spPr>
      </p:pic>
    </p:spTree>
    <p:extLst>
      <p:ext uri="{BB962C8B-B14F-4D97-AF65-F5344CB8AC3E}">
        <p14:creationId xmlns:p14="http://schemas.microsoft.com/office/powerpoint/2010/main" val="37601198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19, 2016</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From MOOC to </a:t>
            </a:r>
            <a:r>
              <a:rPr lang="en-US" sz="3600" b="1" dirty="0" err="1" smtClean="0">
                <a:latin typeface="Tahoma" panose="020B0604030504040204" pitchFamily="34" charset="0"/>
                <a:ea typeface="Tahoma" panose="020B0604030504040204" pitchFamily="34" charset="0"/>
                <a:cs typeface="Tahoma" panose="020B0604030504040204" pitchFamily="34" charset="0"/>
              </a:rPr>
              <a:t>bootcamp</a:t>
            </a:r>
            <a:r>
              <a:rPr lang="en-US" sz="3600" b="1" dirty="0" smtClean="0">
                <a:latin typeface="Tahoma" panose="020B0604030504040204" pitchFamily="34" charset="0"/>
                <a:ea typeface="Tahoma" panose="020B0604030504040204" pitchFamily="34" charset="0"/>
                <a:cs typeface="Tahoma" panose="020B0604030504040204" pitchFamily="34" charset="0"/>
              </a:rPr>
              <a:t> to MIT</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3600" b="1" dirty="0" err="1" smtClean="0">
                <a:latin typeface="Tahoma" panose="020B0604030504040204" pitchFamily="34" charset="0"/>
                <a:ea typeface="Tahoma" panose="020B0604030504040204" pitchFamily="34" charset="0"/>
                <a:cs typeface="Tahoma" panose="020B0604030504040204" pitchFamily="34" charset="0"/>
              </a:rPr>
              <a:t>MIT</a:t>
            </a:r>
            <a:r>
              <a:rPr lang="en-US" sz="3600" b="1" dirty="0" smtClean="0">
                <a:latin typeface="Tahoma" panose="020B0604030504040204" pitchFamily="34" charset="0"/>
                <a:ea typeface="Tahoma" panose="020B0604030504040204" pitchFamily="34" charset="0"/>
                <a:cs typeface="Tahoma" panose="020B0604030504040204" pitchFamily="34" charset="0"/>
              </a:rPr>
              <a:t> News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000" u="sng" dirty="0" smtClean="0">
                <a:latin typeface="Tahoma" panose="020B0604030504040204" pitchFamily="34" charset="0"/>
                <a:ea typeface="Tahoma" panose="020B0604030504040204" pitchFamily="34" charset="0"/>
                <a:cs typeface="Tahoma" panose="020B0604030504040204" pitchFamily="34" charset="0"/>
                <a:hlinkClick r:id="rId2"/>
              </a:rPr>
              <a:t>news.mit.edu/2016/mooc-bootcamp-mit-0519</a:t>
            </a:r>
            <a:r>
              <a:rPr lang="en-US" sz="1000" u="sng" dirty="0" smtClean="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774" t="9437" r="6077" b="1860"/>
          <a:stretch/>
        </p:blipFill>
        <p:spPr>
          <a:xfrm>
            <a:off x="1905000" y="2765331"/>
            <a:ext cx="5257800" cy="4118610"/>
          </a:xfrm>
          <a:prstGeom prst="rect">
            <a:avLst/>
          </a:prstGeom>
        </p:spPr>
      </p:pic>
    </p:spTree>
    <p:extLst>
      <p:ext uri="{BB962C8B-B14F-4D97-AF65-F5344CB8AC3E}">
        <p14:creationId xmlns:p14="http://schemas.microsoft.com/office/powerpoint/2010/main" val="8119585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22:</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Canada/Africa</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Griff Richards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06357" y="2438400"/>
            <a:ext cx="8164749" cy="3276600"/>
          </a:xfrm>
        </p:spPr>
        <p:txBody>
          <a:bodyPr/>
          <a:lstStyle/>
          <a:p>
            <a:pPr marL="0" lvl="0" indent="0">
              <a:buNone/>
            </a:pPr>
            <a:r>
              <a:rPr lang="en-US" sz="2400" b="1" dirty="0" smtClean="0">
                <a:latin typeface="Tahoma" panose="020B0604030504040204" pitchFamily="34" charset="0"/>
                <a:ea typeface="Tahoma" panose="020B0604030504040204" pitchFamily="34" charset="0"/>
                <a:cs typeface="Tahoma" panose="020B0604030504040204" pitchFamily="34" charset="0"/>
              </a:rPr>
              <a:t>“I </a:t>
            </a:r>
            <a:r>
              <a:rPr lang="en-US" sz="2400" b="1" dirty="0">
                <a:latin typeface="Tahoma" panose="020B0604030504040204" pitchFamily="34" charset="0"/>
                <a:ea typeface="Tahoma" panose="020B0604030504040204" pitchFamily="34" charset="0"/>
                <a:cs typeface="Tahoma" panose="020B0604030504040204" pitchFamily="34" charset="0"/>
              </a:rPr>
              <a:t>think a concept like personalization is laudable, but I'd like to see where it sits in the list of things to do to improve MOOCs. For example if we look down Hattie's list of useful interventions, would personalization give us the biggest learning bang for the buck of development? Or would we get there through some simpler intervention like simply making the courses more self-paced</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698"/>
            <a:ext cx="2002277" cy="2156298"/>
          </a:xfrm>
          <a:prstGeom prst="rect">
            <a:avLst/>
          </a:prstGeom>
        </p:spPr>
      </p:pic>
    </p:spTree>
    <p:extLst>
      <p:ext uri="{BB962C8B-B14F-4D97-AF65-F5344CB8AC3E}">
        <p14:creationId xmlns:p14="http://schemas.microsoft.com/office/powerpoint/2010/main" val="41975700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10600" cy="1981200"/>
          </a:xfrm>
        </p:spPr>
        <p:txBody>
          <a:bodyPr>
            <a:noAutofit/>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4, 2016</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This Mongolian Teenager Aced a MOOC. </a:t>
            </a: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Now </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He Wants to Widen Their </a:t>
            </a: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Impact</a:t>
            </a:r>
            <a:r>
              <a:rPr lang="en-US" sz="2000" b="1" dirty="0" smtClean="0">
                <a:latin typeface="Tahoma" panose="020B0604030504040204" pitchFamily="34" charset="0"/>
                <a:ea typeface="Tahoma" panose="020B0604030504040204" pitchFamily="34" charset="0"/>
                <a:cs typeface="Tahoma" panose="020B0604030504040204" pitchFamily="34" charset="0"/>
              </a:rPr>
              <a:t>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The Chronicle of Higher Education, Jeffrey R. Young</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400" b="1" dirty="0" smtClean="0">
                <a:latin typeface="Tahoma" panose="020B0604030504040204" pitchFamily="34" charset="0"/>
                <a:ea typeface="Tahoma" panose="020B0604030504040204" pitchFamily="34" charset="0"/>
                <a:cs typeface="Tahoma" panose="020B0604030504040204" pitchFamily="34" charset="0"/>
                <a:hlinkClick r:id="rId2"/>
              </a:rPr>
              <a:t>chronicle.com/article/This-Mongolian-Teenager-Aced-a/236362</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3220" t="13034" r="35594" b="18533"/>
          <a:stretch/>
        </p:blipFill>
        <p:spPr>
          <a:xfrm>
            <a:off x="20320" y="2509254"/>
            <a:ext cx="5867400" cy="43233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7720" y="3505200"/>
            <a:ext cx="3132142" cy="2085638"/>
          </a:xfrm>
          <a:prstGeom prst="rect">
            <a:avLst/>
          </a:prstGeom>
        </p:spPr>
      </p:pic>
    </p:spTree>
    <p:extLst>
      <p:ext uri="{BB962C8B-B14F-4D97-AF65-F5344CB8AC3E}">
        <p14:creationId xmlns:p14="http://schemas.microsoft.com/office/powerpoint/2010/main" val="30303364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25:</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USA/Illinois</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Vickie Cook</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37162" y="2286000"/>
            <a:ext cx="8278238" cy="4343400"/>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P</a:t>
            </a:r>
            <a:r>
              <a:rPr lang="en-US" sz="2400" b="1" dirty="0" smtClean="0">
                <a:latin typeface="Tahoma" panose="020B0604030504040204" pitchFamily="34" charset="0"/>
                <a:ea typeface="Tahoma" panose="020B0604030504040204" pitchFamily="34" charset="0"/>
                <a:cs typeface="Tahoma" panose="020B0604030504040204" pitchFamily="34" charset="0"/>
              </a:rPr>
              <a:t>ersonal </a:t>
            </a:r>
            <a:r>
              <a:rPr lang="en-US" sz="2400" b="1" dirty="0">
                <a:latin typeface="Tahoma" panose="020B0604030504040204" pitchFamily="34" charset="0"/>
                <a:ea typeface="Tahoma" panose="020B0604030504040204" pitchFamily="34" charset="0"/>
                <a:cs typeface="Tahoma" panose="020B0604030504040204" pitchFamily="34" charset="0"/>
              </a:rPr>
              <a:t>notes within the MOOC from either other students or the instructor that the MOOC takes on a personalized </a:t>
            </a:r>
            <a:r>
              <a:rPr lang="en-US" sz="2400" b="1" dirty="0" smtClean="0">
                <a:latin typeface="Tahoma" panose="020B0604030504040204" pitchFamily="34" charset="0"/>
                <a:ea typeface="Tahoma" panose="020B0604030504040204" pitchFamily="34" charset="0"/>
                <a:cs typeface="Tahoma" panose="020B0604030504040204" pitchFamily="34" charset="0"/>
              </a:rPr>
              <a:t>emphasis…communications </a:t>
            </a:r>
            <a:r>
              <a:rPr lang="en-US" sz="2400" b="1" dirty="0">
                <a:latin typeface="Tahoma" panose="020B0604030504040204" pitchFamily="34" charset="0"/>
                <a:ea typeface="Tahoma" panose="020B0604030504040204" pitchFamily="34" charset="0"/>
                <a:cs typeface="Tahoma" panose="020B0604030504040204" pitchFamily="34" charset="0"/>
              </a:rPr>
              <a:t>that do not use my name, or are generic to be </a:t>
            </a:r>
            <a:r>
              <a:rPr lang="en-US" sz="2400" b="1" dirty="0" smtClean="0">
                <a:latin typeface="Tahoma" panose="020B0604030504040204" pitchFamily="34" charset="0"/>
                <a:ea typeface="Tahoma" panose="020B0604030504040204" pitchFamily="34" charset="0"/>
                <a:cs typeface="Tahoma" panose="020B0604030504040204" pitchFamily="34" charset="0"/>
              </a:rPr>
              <a:t>reused– feel </a:t>
            </a:r>
            <a:r>
              <a:rPr lang="en-US" sz="2400" b="1" dirty="0">
                <a:latin typeface="Tahoma" panose="020B0604030504040204" pitchFamily="34" charset="0"/>
                <a:ea typeface="Tahoma" panose="020B0604030504040204" pitchFamily="34" charset="0"/>
                <a:cs typeface="Tahoma" panose="020B0604030504040204" pitchFamily="34" charset="0"/>
              </a:rPr>
              <a:t>quite cold and impersonal. </a:t>
            </a:r>
            <a:endParaRPr lang="en-US" sz="2400" b="1" dirty="0" smtClean="0">
              <a:latin typeface="Tahoma" panose="020B0604030504040204" pitchFamily="34" charset="0"/>
              <a:ea typeface="Tahoma" panose="020B0604030504040204" pitchFamily="34" charset="0"/>
              <a:cs typeface="Tahoma" panose="020B0604030504040204" pitchFamily="34" charset="0"/>
            </a:endParaRPr>
          </a:p>
          <a:p>
            <a:pPr lvl="0"/>
            <a:r>
              <a:rPr lang="en-US" sz="2400" b="1" dirty="0">
                <a:latin typeface="Tahoma" panose="020B0604030504040204" pitchFamily="34" charset="0"/>
                <a:ea typeface="Tahoma" panose="020B0604030504040204" pitchFamily="34" charset="0"/>
                <a:cs typeface="Tahoma" panose="020B0604030504040204" pitchFamily="34" charset="0"/>
              </a:rPr>
              <a:t>T</a:t>
            </a:r>
            <a:r>
              <a:rPr lang="en-US" sz="2400" b="1" dirty="0" smtClean="0">
                <a:latin typeface="Tahoma" panose="020B0604030504040204" pitchFamily="34" charset="0"/>
                <a:ea typeface="Tahoma" panose="020B0604030504040204" pitchFamily="34" charset="0"/>
                <a:cs typeface="Tahoma" panose="020B0604030504040204" pitchFamily="34" charset="0"/>
              </a:rPr>
              <a:t>heory </a:t>
            </a:r>
            <a:r>
              <a:rPr lang="en-US" sz="2400" b="1" dirty="0">
                <a:latin typeface="Tahoma" panose="020B0604030504040204" pitchFamily="34" charset="0"/>
                <a:ea typeface="Tahoma" panose="020B0604030504040204" pitchFamily="34" charset="0"/>
                <a:cs typeface="Tahoma" panose="020B0604030504040204" pitchFamily="34" charset="0"/>
              </a:rPr>
              <a:t>of </a:t>
            </a:r>
            <a:r>
              <a:rPr lang="en-US" sz="2400" b="1" dirty="0" smtClean="0">
                <a:latin typeface="Tahoma" panose="020B0604030504040204" pitchFamily="34" charset="0"/>
                <a:ea typeface="Tahoma" panose="020B0604030504040204" pitchFamily="34" charset="0"/>
                <a:cs typeface="Tahoma" panose="020B0604030504040204" pitchFamily="34" charset="0"/>
              </a:rPr>
              <a:t>“</a:t>
            </a:r>
            <a:r>
              <a:rPr lang="en-US" sz="2400" b="1" dirty="0" err="1" smtClean="0">
                <a:latin typeface="Tahoma" panose="020B0604030504040204" pitchFamily="34" charset="0"/>
                <a:ea typeface="Tahoma" panose="020B0604030504040204" pitchFamily="34" charset="0"/>
                <a:cs typeface="Tahoma" panose="020B0604030504040204" pitchFamily="34" charset="0"/>
              </a:rPr>
              <a:t>heutagogy</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 basically learning that is self-determined and available in a mobile interface, I think it is important that personalization also create the desire to return to the MOOC for more.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981200" cy="1981200"/>
          </a:xfrm>
          <a:prstGeom prst="rect">
            <a:avLst/>
          </a:prstGeom>
        </p:spPr>
      </p:pic>
    </p:spTree>
    <p:extLst>
      <p:ext uri="{BB962C8B-B14F-4D97-AF65-F5344CB8AC3E}">
        <p14:creationId xmlns:p14="http://schemas.microsoft.com/office/powerpoint/2010/main" val="15838480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25:</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USA/Illinois</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Ray Schroeder</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01494" y="2362200"/>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M</a:t>
            </a:r>
            <a:r>
              <a:rPr lang="en-US" sz="2400" b="1" dirty="0" smtClean="0">
                <a:latin typeface="Tahoma" panose="020B0604030504040204" pitchFamily="34" charset="0"/>
                <a:ea typeface="Tahoma" panose="020B0604030504040204" pitchFamily="34" charset="0"/>
                <a:cs typeface="Tahoma" panose="020B0604030504040204" pitchFamily="34" charset="0"/>
              </a:rPr>
              <a:t>ost </a:t>
            </a:r>
            <a:r>
              <a:rPr lang="en-US" sz="2400" b="1" dirty="0">
                <a:latin typeface="Tahoma" panose="020B0604030504040204" pitchFamily="34" charset="0"/>
                <a:ea typeface="Tahoma" panose="020B0604030504040204" pitchFamily="34" charset="0"/>
                <a:cs typeface="Tahoma" panose="020B0604030504040204" pitchFamily="34" charset="0"/>
              </a:rPr>
              <a:t>obvious way to personalize is to include group projects, allowing students to self-select into interest areas to conduct collaborative projects that are relevant to the MOOC topic</a:t>
            </a:r>
          </a:p>
          <a:p>
            <a:pPr lvl="0"/>
            <a:r>
              <a:rPr lang="en-US" sz="2400" b="1" dirty="0">
                <a:latin typeface="Tahoma" panose="020B0604030504040204" pitchFamily="34" charset="0"/>
                <a:ea typeface="Tahoma" panose="020B0604030504040204" pitchFamily="34" charset="0"/>
                <a:cs typeface="Tahoma" panose="020B0604030504040204" pitchFamily="34" charset="0"/>
              </a:rPr>
              <a:t>O</a:t>
            </a:r>
            <a:r>
              <a:rPr lang="en-US" sz="2400" b="1" dirty="0" smtClean="0">
                <a:latin typeface="Tahoma" panose="020B0604030504040204" pitchFamily="34" charset="0"/>
                <a:ea typeface="Tahoma" panose="020B0604030504040204" pitchFamily="34" charset="0"/>
                <a:cs typeface="Tahoma" panose="020B0604030504040204" pitchFamily="34" charset="0"/>
              </a:rPr>
              <a:t>ne </a:t>
            </a:r>
            <a:r>
              <a:rPr lang="en-US" sz="2400" b="1" dirty="0">
                <a:latin typeface="Tahoma" panose="020B0604030504040204" pitchFamily="34" charset="0"/>
                <a:ea typeface="Tahoma" panose="020B0604030504040204" pitchFamily="34" charset="0"/>
                <a:cs typeface="Tahoma" panose="020B0604030504040204" pitchFamily="34" charset="0"/>
              </a:rPr>
              <a:t>of the easiest and most effective ways is to build self-reflection into each module of a MOOC. </a:t>
            </a:r>
            <a:endParaRPr lang="en-US" sz="2400" b="1" dirty="0" smtClean="0">
              <a:latin typeface="Tahoma" panose="020B0604030504040204" pitchFamily="34" charset="0"/>
              <a:ea typeface="Tahoma" panose="020B0604030504040204" pitchFamily="34" charset="0"/>
              <a:cs typeface="Tahoma" panose="020B0604030504040204" pitchFamily="34" charset="0"/>
            </a:endParaRPr>
          </a:p>
          <a:p>
            <a:pPr lvl="0"/>
            <a:r>
              <a:rPr lang="en-US" sz="2400" b="1" dirty="0">
                <a:latin typeface="Tahoma" panose="020B0604030504040204" pitchFamily="34" charset="0"/>
                <a:ea typeface="Tahoma" panose="020B0604030504040204" pitchFamily="34" charset="0"/>
                <a:cs typeface="Tahoma" panose="020B0604030504040204" pitchFamily="34" charset="0"/>
              </a:rPr>
              <a:t>Motivated self-determined learners (such as many </a:t>
            </a:r>
            <a:r>
              <a:rPr lang="en-US" sz="2400" b="1" dirty="0" err="1">
                <a:latin typeface="Tahoma" panose="020B0604030504040204" pitchFamily="34" charset="0"/>
                <a:ea typeface="Tahoma" panose="020B0604030504040204" pitchFamily="34" charset="0"/>
                <a:cs typeface="Tahoma" panose="020B0604030504040204" pitchFamily="34" charset="0"/>
              </a:rPr>
              <a:t>MOOCers</a:t>
            </a:r>
            <a:r>
              <a:rPr lang="en-US" sz="2400" b="1" dirty="0">
                <a:latin typeface="Tahoma" panose="020B0604030504040204" pitchFamily="34" charset="0"/>
                <a:ea typeface="Tahoma" panose="020B0604030504040204" pitchFamily="34" charset="0"/>
                <a:cs typeface="Tahoma" panose="020B0604030504040204" pitchFamily="34" charset="0"/>
              </a:rPr>
              <a:t> are) do naturally adapt, build upon and scaffold MOOCs to meet their personal learning needs and desires.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99783" cy="2209800"/>
          </a:xfrm>
          <a:prstGeom prst="rect">
            <a:avLst/>
          </a:prstGeom>
        </p:spPr>
      </p:pic>
    </p:spTree>
    <p:extLst>
      <p:ext uri="{BB962C8B-B14F-4D97-AF65-F5344CB8AC3E}">
        <p14:creationId xmlns:p14="http://schemas.microsoft.com/office/powerpoint/2010/main" val="3136718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5446986"/>
            <a:ext cx="6361781" cy="1411014"/>
          </a:xfrm>
        </p:spPr>
        <p:txBody>
          <a:bodyPr>
            <a:normAutofit fontScale="90000"/>
          </a:bodyPr>
          <a:lstStyle/>
          <a:p>
            <a:r>
              <a:rPr lang="en-US" sz="1500" b="1" dirty="0">
                <a:latin typeface="Tahoma" panose="020B0604030504040204" pitchFamily="34" charset="0"/>
                <a:ea typeface="Tahoma" panose="020B0604030504040204" pitchFamily="34" charset="0"/>
                <a:cs typeface="Tahoma" panose="020B0604030504040204" pitchFamily="34" charset="0"/>
              </a:rPr>
              <a:t>Bonk, C. J., Lee. M. M., Reeves, T. C., &amp; Reynolds, T. H. (in press). The emergence and design of massive open online courses (MOOCs). In R. A. Reiser, &amp; J. V. </a:t>
            </a:r>
            <a:r>
              <a:rPr lang="en-US" sz="1500" b="1" dirty="0" err="1">
                <a:latin typeface="Tahoma" panose="020B0604030504040204" pitchFamily="34" charset="0"/>
                <a:ea typeface="Tahoma" panose="020B0604030504040204" pitchFamily="34" charset="0"/>
                <a:cs typeface="Tahoma" panose="020B0604030504040204" pitchFamily="34" charset="0"/>
              </a:rPr>
              <a:t>Demsey</a:t>
            </a:r>
            <a:r>
              <a:rPr lang="en-US" sz="1500" b="1" dirty="0">
                <a:latin typeface="Tahoma" panose="020B0604030504040204" pitchFamily="34" charset="0"/>
                <a:ea typeface="Tahoma" panose="020B0604030504040204" pitchFamily="34" charset="0"/>
                <a:cs typeface="Tahoma" panose="020B0604030504040204" pitchFamily="34" charset="0"/>
              </a:rPr>
              <a:t> (Eds.), </a:t>
            </a:r>
            <a:r>
              <a:rPr lang="en-US" sz="1500" b="1" i="1" dirty="0">
                <a:latin typeface="Tahoma" panose="020B0604030504040204" pitchFamily="34" charset="0"/>
                <a:ea typeface="Tahoma" panose="020B0604030504040204" pitchFamily="34" charset="0"/>
                <a:cs typeface="Tahoma" panose="020B0604030504040204" pitchFamily="34" charset="0"/>
              </a:rPr>
              <a:t>Trends and issues in instructional design and technology</a:t>
            </a:r>
            <a:r>
              <a:rPr lang="en-US" sz="1500" b="1" dirty="0">
                <a:latin typeface="Tahoma" panose="020B0604030504040204" pitchFamily="34" charset="0"/>
                <a:ea typeface="Tahoma" panose="020B0604030504040204" pitchFamily="34" charset="0"/>
                <a:cs typeface="Tahoma" panose="020B0604030504040204" pitchFamily="34" charset="0"/>
              </a:rPr>
              <a:t> (4</a:t>
            </a:r>
            <a:r>
              <a:rPr lang="en-US" sz="1500" b="1" baseline="30000" dirty="0">
                <a:latin typeface="Tahoma" panose="020B0604030504040204" pitchFamily="34" charset="0"/>
                <a:ea typeface="Tahoma" panose="020B0604030504040204" pitchFamily="34" charset="0"/>
                <a:cs typeface="Tahoma" panose="020B0604030504040204" pitchFamily="34" charset="0"/>
              </a:rPr>
              <a:t>th</a:t>
            </a:r>
            <a:r>
              <a:rPr lang="en-US" sz="1500" b="1" dirty="0">
                <a:latin typeface="Tahoma" panose="020B0604030504040204" pitchFamily="34" charset="0"/>
                <a:ea typeface="Tahoma" panose="020B0604030504040204" pitchFamily="34" charset="0"/>
                <a:cs typeface="Tahoma" panose="020B0604030504040204" pitchFamily="34" charset="0"/>
              </a:rPr>
              <a:t> Ed.), (pp.?). Boston, MA: Pearson Education. Available: </a:t>
            </a:r>
            <a:r>
              <a:rPr lang="en-US" sz="1500" b="1" u="sng" dirty="0">
                <a:latin typeface="Tahoma" panose="020B0604030504040204" pitchFamily="34" charset="0"/>
                <a:ea typeface="Tahoma" panose="020B0604030504040204" pitchFamily="34" charset="0"/>
                <a:cs typeface="Tahoma" panose="020B0604030504040204" pitchFamily="34" charset="0"/>
                <a:hlinkClick r:id="rId2"/>
              </a:rPr>
              <a:t>http://www.publicationshare.com/3</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23087" t="26483" r="28237" b="20679"/>
          <a:stretch/>
        </p:blipFill>
        <p:spPr>
          <a:xfrm>
            <a:off x="381000" y="112986"/>
            <a:ext cx="8271567" cy="5334000"/>
          </a:xfrm>
          <a:prstGeom prst="rect">
            <a:avLst/>
          </a:prstGeom>
        </p:spPr>
      </p:pic>
    </p:spTree>
    <p:extLst>
      <p:ext uri="{BB962C8B-B14F-4D97-AF65-F5344CB8AC3E}">
        <p14:creationId xmlns:p14="http://schemas.microsoft.com/office/powerpoint/2010/main" val="16461426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330673" y="457200"/>
            <a:ext cx="8458200" cy="2133600"/>
          </a:xfrm>
        </p:spPr>
        <p:txBody>
          <a:bodyPr/>
          <a:lstStyle/>
          <a:p>
            <a:pPr eaLnBrk="1" hangingPunct="1"/>
            <a:r>
              <a:rPr lang="en-US" altLang="en-US" sz="4000" dirty="0" smtClean="0">
                <a:solidFill>
                  <a:srgbClr val="0070C0"/>
                </a:solidFill>
                <a:latin typeface="Tahoma" panose="020B0604030504040204" pitchFamily="34" charset="0"/>
              </a:rPr>
              <a:t>Part V</a:t>
            </a:r>
            <a:r>
              <a:rPr lang="en-US" altLang="en-US" sz="4000" dirty="0" smtClean="0">
                <a:solidFill>
                  <a:srgbClr val="0070C0"/>
                </a:solidFill>
                <a:latin typeface="Tahoma" panose="020B0604030504040204" pitchFamily="34" charset="0"/>
              </a:rPr>
              <a:t>. Ten “10”</a:t>
            </a:r>
            <a:br>
              <a:rPr lang="en-US" altLang="en-US" sz="4000" dirty="0" smtClean="0">
                <a:solidFill>
                  <a:srgbClr val="0070C0"/>
                </a:solidFill>
                <a:latin typeface="Tahoma" panose="020B0604030504040204" pitchFamily="34" charset="0"/>
              </a:rPr>
            </a:br>
            <a:r>
              <a:rPr lang="en-US" altLang="en-US" sz="4000" dirty="0" smtClean="0">
                <a:solidFill>
                  <a:srgbClr val="0070C0"/>
                </a:solidFill>
                <a:latin typeface="Tahoma" panose="020B0604030504040204" pitchFamily="34" charset="0"/>
              </a:rPr>
              <a:t> MOOC Instructor Guidelines</a:t>
            </a:r>
            <a:endParaRPr lang="en-US" altLang="en-US" sz="4000" dirty="0" smtClean="0">
              <a:solidFill>
                <a:srgbClr val="0070C0"/>
              </a:solidFill>
              <a:latin typeface="Tahoma" panose="020B0604030504040204" pitchFamily="34" charset="0"/>
              <a:cs typeface="Tahoma" panose="020B0604030504040204" pitchFamily="34" charset="0"/>
            </a:endParaRPr>
          </a:p>
        </p:txBody>
      </p:sp>
      <p:sp>
        <p:nvSpPr>
          <p:cNvPr id="494595" name="AutoShape 11" descr="http://www.trainingshare.com/images/thesepics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n-US" altLang="en-US" sz="1800" b="0" smtClean="0">
              <a:solidFill>
                <a:srgbClr val="000000"/>
              </a:solidFill>
              <a:cs typeface="Arial" panose="020B0604020202020204" pitchFamily="34" charset="0"/>
            </a:endParaRPr>
          </a:p>
        </p:txBody>
      </p:sp>
      <p:pic>
        <p:nvPicPr>
          <p:cNvPr id="494596" name="Picture 1" descr="C:\Users\Curtis\Desktop\Curt's Documents\Curt's Pics\Curt\Keynote, best of, and funny pics\Best Pics to pick from March 2012\Cropped\Facebook\BONK MOOC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3622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627127"/>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609600" y="381000"/>
            <a:ext cx="7391399" cy="1981200"/>
          </a:xfrm>
        </p:spPr>
        <p:txBody>
          <a:bodyPr/>
          <a:lstStyle/>
          <a:p>
            <a:pPr marL="514350" indent="-514350"/>
            <a:r>
              <a:rPr lang="en-US" altLang="en-US" sz="3600" dirty="0" smtClean="0">
                <a:solidFill>
                  <a:srgbClr val="FF0000"/>
                </a:solidFill>
                <a:latin typeface="Tahoma" panose="020B0604030504040204" pitchFamily="34" charset="0"/>
                <a:cs typeface="Tahoma" panose="020B0604030504040204" pitchFamily="34" charset="0"/>
              </a:rPr>
              <a:t>     MOOC Instructor Guide #1.</a:t>
            </a:r>
            <a:r>
              <a:rPr lang="en-US" altLang="en-US" sz="3000" dirty="0" smtClean="0">
                <a:solidFill>
                  <a:srgbClr val="FF0000"/>
                </a:solidFill>
                <a:latin typeface="Tahoma" panose="020B0604030504040204" pitchFamily="34" charset="0"/>
                <a:cs typeface="Tahoma" panose="020B0604030504040204" pitchFamily="34" charset="0"/>
              </a:rPr>
              <a:t/>
            </a:r>
            <a:br>
              <a:rPr lang="en-US" altLang="en-US" sz="3000" dirty="0" smtClean="0">
                <a:solidFill>
                  <a:srgbClr val="FF0000"/>
                </a:solidFill>
                <a:latin typeface="Tahoma" panose="020B0604030504040204" pitchFamily="34" charset="0"/>
                <a:cs typeface="Tahoma" panose="020B0604030504040204" pitchFamily="34" charset="0"/>
              </a:rPr>
            </a:br>
            <a:r>
              <a:rPr lang="en-US" altLang="en-US" sz="3200" dirty="0" smtClean="0">
                <a:latin typeface="Tahoma" panose="020B0604030504040204" pitchFamily="34" charset="0"/>
                <a:cs typeface="Tahoma" panose="020B0604030504040204" pitchFamily="34" charset="0"/>
              </a:rPr>
              <a:t>Plan and </a:t>
            </a:r>
            <a:r>
              <a:rPr lang="en-US" altLang="en-US" sz="3200" dirty="0" smtClean="0">
                <a:latin typeface="Tahoma" panose="020B0604030504040204" pitchFamily="34" charset="0"/>
                <a:cs typeface="Tahoma" panose="020B0604030504040204" pitchFamily="34" charset="0"/>
              </a:rPr>
              <a:t>Prepare for the Experience</a:t>
            </a:r>
            <a:endParaRPr lang="en-US" altLang="en-US" dirty="0" smtClean="0">
              <a:latin typeface="Tahoma" panose="020B0604030504040204" pitchFamily="34" charset="0"/>
              <a:cs typeface="Tahoma" panose="020B0604030504040204" pitchFamily="34" charset="0"/>
            </a:endParaRPr>
          </a:p>
        </p:txBody>
      </p:sp>
      <p:pic>
        <p:nvPicPr>
          <p:cNvPr id="4966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495145"/>
            <a:ext cx="580004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21525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601899" y="762000"/>
            <a:ext cx="7391400" cy="1828800"/>
          </a:xfrm>
        </p:spPr>
        <p:txBody>
          <a:bodyPr/>
          <a:lstStyle/>
          <a:p>
            <a:pPr marL="514350" indent="-514350"/>
            <a:r>
              <a:rPr lang="en-US" altLang="en-US" sz="4000" dirty="0" smtClean="0">
                <a:solidFill>
                  <a:srgbClr val="FF0000"/>
                </a:solidFill>
                <a:latin typeface="Tahoma" panose="020B0604030504040204" pitchFamily="34" charset="0"/>
                <a:cs typeface="Tahoma" panose="020B0604030504040204" pitchFamily="34" charset="0"/>
              </a:rPr>
              <a:t>   MOOC Guide #2.</a:t>
            </a:r>
            <a:r>
              <a:rPr lang="en-US" altLang="en-US" sz="3000" dirty="0" smtClean="0">
                <a:solidFill>
                  <a:srgbClr val="FF0000"/>
                </a:solidFill>
                <a:latin typeface="Tahoma" panose="020B0604030504040204" pitchFamily="34" charset="0"/>
                <a:cs typeface="Tahoma" panose="020B0604030504040204" pitchFamily="34" charset="0"/>
              </a:rPr>
              <a:t/>
            </a:r>
            <a:br>
              <a:rPr lang="en-US" altLang="en-US" sz="3000" dirty="0" smtClean="0">
                <a:solidFill>
                  <a:srgbClr val="FF0000"/>
                </a:solidFill>
                <a:latin typeface="Tahoma" panose="020B0604030504040204" pitchFamily="34" charset="0"/>
                <a:cs typeface="Tahoma" panose="020B0604030504040204" pitchFamily="34" charset="0"/>
              </a:rPr>
            </a:br>
            <a:r>
              <a:rPr lang="en-US" altLang="en-US" sz="3000" dirty="0" smtClean="0">
                <a:latin typeface="Tahoma" panose="020B0604030504040204" pitchFamily="34" charset="0"/>
                <a:cs typeface="Tahoma" panose="020B0604030504040204" pitchFamily="34" charset="0"/>
              </a:rPr>
              <a:t>Build in Feedback for Each Experience (etc., Peer</a:t>
            </a:r>
            <a:r>
              <a:rPr lang="en-US" altLang="en-US" sz="3000" dirty="0" smtClean="0">
                <a:latin typeface="Tahoma" panose="020B0604030504040204" pitchFamily="34" charset="0"/>
                <a:cs typeface="Tahoma" panose="020B0604030504040204" pitchFamily="34" charset="0"/>
              </a:rPr>
              <a:t>, Machine, Volunteer, and </a:t>
            </a:r>
            <a:r>
              <a:rPr lang="en-US" altLang="en-US" sz="3000" dirty="0" smtClean="0">
                <a:latin typeface="Tahoma" panose="020B0604030504040204" pitchFamily="34" charset="0"/>
                <a:cs typeface="Tahoma" panose="020B0604030504040204" pitchFamily="34" charset="0"/>
              </a:rPr>
              <a:t>Self-Assessment)</a:t>
            </a:r>
            <a:endParaRPr lang="en-US" altLang="en-US" dirty="0" smtClean="0">
              <a:latin typeface="Tahoma" panose="020B0604030504040204" pitchFamily="34" charset="0"/>
              <a:cs typeface="Tahoma" panose="020B0604030504040204" pitchFamily="34" charset="0"/>
            </a:endParaRPr>
          </a:p>
        </p:txBody>
      </p:sp>
      <p:pic>
        <p:nvPicPr>
          <p:cNvPr id="497667" name="Picture 4" descr="http://www.dwrl.utexas.edu/sites/default/files/images/peer_review_james_y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23470"/>
            <a:ext cx="5314950" cy="383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10377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1600200" y="990600"/>
            <a:ext cx="5829300" cy="1543050"/>
          </a:xfrm>
        </p:spPr>
        <p:txBody>
          <a:bodyPr/>
          <a:lstStyle/>
          <a:p>
            <a:pPr marL="514350" indent="-514350"/>
            <a:r>
              <a:rPr lang="en-US" altLang="en-US" sz="4000" dirty="0" smtClean="0">
                <a:solidFill>
                  <a:srgbClr val="FF0000"/>
                </a:solidFill>
                <a:latin typeface="Tahoma" panose="020B0604030504040204" pitchFamily="34" charset="0"/>
                <a:cs typeface="Tahoma" panose="020B0604030504040204" pitchFamily="34" charset="0"/>
              </a:rPr>
              <a:t>    MOOC Guide </a:t>
            </a:r>
            <a:r>
              <a:rPr lang="en-US" altLang="en-US" sz="4000" dirty="0" smtClean="0">
                <a:solidFill>
                  <a:srgbClr val="FF0000"/>
                </a:solidFill>
                <a:latin typeface="Tahoma" panose="020B0604030504040204" pitchFamily="34" charset="0"/>
                <a:cs typeface="Tahoma" panose="020B0604030504040204" pitchFamily="34" charset="0"/>
              </a:rPr>
              <a:t>#3.</a:t>
            </a:r>
            <a:r>
              <a:rPr lang="en-US" altLang="en-US" sz="3000" dirty="0" smtClean="0">
                <a:solidFill>
                  <a:srgbClr val="FF0000"/>
                </a:solidFill>
                <a:latin typeface="Tahoma" panose="020B0604030504040204" pitchFamily="34" charset="0"/>
                <a:cs typeface="Tahoma" panose="020B0604030504040204" pitchFamily="34" charset="0"/>
              </a:rPr>
              <a:t/>
            </a:r>
            <a:br>
              <a:rPr lang="en-US" altLang="en-US" sz="3000" dirty="0" smtClean="0">
                <a:solidFill>
                  <a:srgbClr val="FF0000"/>
                </a:solidFill>
                <a:latin typeface="Tahoma" panose="020B0604030504040204" pitchFamily="34" charset="0"/>
                <a:cs typeface="Tahoma" panose="020B0604030504040204" pitchFamily="34" charset="0"/>
              </a:rPr>
            </a:br>
            <a:r>
              <a:rPr lang="en-US" altLang="en-US" sz="3200" dirty="0" smtClean="0">
                <a:latin typeface="Tahoma" panose="020B0604030504040204" pitchFamily="34" charset="0"/>
                <a:cs typeface="Tahoma" panose="020B0604030504040204" pitchFamily="34" charset="0"/>
              </a:rPr>
              <a:t>Create Interactivities</a:t>
            </a:r>
            <a:br>
              <a:rPr lang="en-US" altLang="en-US" sz="3200" dirty="0" smtClean="0">
                <a:latin typeface="Tahoma" panose="020B0604030504040204" pitchFamily="34" charset="0"/>
                <a:cs typeface="Tahoma" panose="020B0604030504040204" pitchFamily="34" charset="0"/>
              </a:rPr>
            </a:br>
            <a:r>
              <a:rPr lang="en-US" altLang="en-US" sz="2800" dirty="0" smtClean="0">
                <a:latin typeface="Tahoma" panose="020B0604030504040204" pitchFamily="34" charset="0"/>
                <a:cs typeface="Tahoma" panose="020B0604030504040204" pitchFamily="34" charset="0"/>
              </a:rPr>
              <a:t>(e.g</a:t>
            </a:r>
            <a:r>
              <a:rPr lang="en-US" altLang="en-US" sz="2800" dirty="0" smtClean="0">
                <a:latin typeface="Tahoma" panose="020B0604030504040204" pitchFamily="34" charset="0"/>
                <a:cs typeface="Tahoma" panose="020B0604030504040204" pitchFamily="34" charset="0"/>
              </a:rPr>
              <a:t>., use Polling Questions)</a:t>
            </a:r>
          </a:p>
        </p:txBody>
      </p:sp>
      <p:pic>
        <p:nvPicPr>
          <p:cNvPr id="503811" name="Picture 5" descr="C:\Users\Curtis\Desktop\Curt's Documents\PowerPoint Files\Blackboard\Polls\Week 1 TEC VARIETY\Poll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57" y="3191956"/>
            <a:ext cx="337185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2" name="Picture 6" descr="C:\Users\Curtis\Desktop\Curt's Documents\PowerPoint Files\Blackboard\Polls\Week 5 Final Week\Poll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4494" y="462469"/>
            <a:ext cx="1746893" cy="129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3" name="Picture 8" descr="C:\Users\Curtis\Desktop\Curt's Documents\PowerPoint Files\Blackboard\Polls\Week 5 Final Week\Poll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2114550"/>
            <a:ext cx="16002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4" name="Picture 2" descr="cage_match">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5000" y="3810000"/>
            <a:ext cx="2209031"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6492" y="3191956"/>
            <a:ext cx="4110423" cy="2834983"/>
          </a:xfrm>
          <a:prstGeom prst="rect">
            <a:avLst/>
          </a:prstGeom>
        </p:spPr>
      </p:pic>
    </p:spTree>
    <p:extLst>
      <p:ext uri="{BB962C8B-B14F-4D97-AF65-F5344CB8AC3E}">
        <p14:creationId xmlns:p14="http://schemas.microsoft.com/office/powerpoint/2010/main" val="218775960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95069</TotalTime>
  <Words>2490</Words>
  <Application>Microsoft Office PowerPoint</Application>
  <PresentationFormat>On-screen Show (4:3)</PresentationFormat>
  <Paragraphs>195</Paragraphs>
  <Slides>107</Slides>
  <Notes>0</Notes>
  <HiddenSlides>0</HiddenSlides>
  <MMClips>1</MMClips>
  <ScaleCrop>false</ScaleCrop>
  <HeadingPairs>
    <vt:vector size="6" baseType="variant">
      <vt:variant>
        <vt:lpstr>Fonts Used</vt:lpstr>
      </vt:variant>
      <vt:variant>
        <vt:i4>8</vt:i4>
      </vt:variant>
      <vt:variant>
        <vt:lpstr>Theme</vt:lpstr>
      </vt:variant>
      <vt:variant>
        <vt:i4>37</vt:i4>
      </vt:variant>
      <vt:variant>
        <vt:lpstr>Slide Titles</vt:lpstr>
      </vt:variant>
      <vt:variant>
        <vt:i4>107</vt:i4>
      </vt:variant>
    </vt:vector>
  </HeadingPairs>
  <TitlesOfParts>
    <vt:vector size="152" baseType="lpstr">
      <vt:lpstr>MS PGothic</vt:lpstr>
      <vt:lpstr>Arial</vt:lpstr>
      <vt:lpstr>Arial Narrow</vt:lpstr>
      <vt:lpstr>Calibri</vt:lpstr>
      <vt:lpstr>Calibri Light</vt:lpstr>
      <vt:lpstr>Tahoma</vt:lpstr>
      <vt:lpstr>Times New Roman</vt:lpstr>
      <vt:lpstr>Wingdings</vt:lpstr>
      <vt:lpstr>2_5 white background logo top</vt:lpstr>
      <vt:lpstr>5 white background logo top</vt:lpstr>
      <vt:lpstr>51_Office Theme</vt:lpstr>
      <vt:lpstr>Custom Design</vt:lpstr>
      <vt:lpstr>19_Default Design</vt:lpstr>
      <vt:lpstr>Office Theme</vt:lpstr>
      <vt:lpstr>70_Office Theme</vt:lpstr>
      <vt:lpstr>31_Default Design</vt:lpstr>
      <vt:lpstr>2_Office Theme</vt:lpstr>
      <vt:lpstr>1_Office Theme</vt:lpstr>
      <vt:lpstr>3_Office Theme</vt:lpstr>
      <vt:lpstr>13_Office Theme</vt:lpstr>
      <vt:lpstr>4_Office Theme</vt:lpstr>
      <vt:lpstr>6_Default Design</vt:lpstr>
      <vt:lpstr>24_Office Theme</vt:lpstr>
      <vt:lpstr>4_Default Design</vt:lpstr>
      <vt:lpstr>11_Office Theme</vt:lpstr>
      <vt:lpstr>51_Default Design</vt:lpstr>
      <vt:lpstr>14_Office Theme</vt:lpstr>
      <vt:lpstr>33_Default Design</vt:lpstr>
      <vt:lpstr>61_Office Theme</vt:lpstr>
      <vt:lpstr>Professional</vt:lpstr>
      <vt:lpstr>1_Professional</vt:lpstr>
      <vt:lpstr>62_Office Theme</vt:lpstr>
      <vt:lpstr>6_Office Theme</vt:lpstr>
      <vt:lpstr>21_Default Design</vt:lpstr>
      <vt:lpstr>26_Office Theme</vt:lpstr>
      <vt:lpstr>77_Office Theme</vt:lpstr>
      <vt:lpstr>7_Office Theme</vt:lpstr>
      <vt:lpstr>8_Office Theme</vt:lpstr>
      <vt:lpstr>9_Office Theme</vt:lpstr>
      <vt:lpstr>52_Office Theme</vt:lpstr>
      <vt:lpstr>53_Office Theme</vt:lpstr>
      <vt:lpstr>16_Professional</vt:lpstr>
      <vt:lpstr>10_Office Theme</vt:lpstr>
      <vt:lpstr>12_Office Theme</vt:lpstr>
      <vt:lpstr>63_Office Theme</vt:lpstr>
      <vt:lpstr>Personalizing the MOOC:  Insights from Experts Around Planet Earth</vt:lpstr>
      <vt:lpstr>Part I. Current Trends and Recent Cycles</vt:lpstr>
      <vt:lpstr>Audience Poll #1:  Do you know what this year is?</vt:lpstr>
      <vt:lpstr>January 15, 2016 Wikipedia is 15! Scott McLemee, Inside Higher Ed https://www.insidehighered.com/views/2016/01/15/essay-wikipedias-fifteenth-anniversary?utm_source=Inside+Higher+Ed&amp;utm_campaign=4a9a248980-DNU20160115&amp;utm_medium=email&amp;utm_term=0_1fcbc04421-4a9a248980-197362401 </vt:lpstr>
      <vt:lpstr>April 4, 2016 MIT OpenCourseWare is 15! http://ocw.mit.edu/about/15-years/ </vt:lpstr>
      <vt:lpstr>Milestones in Educational Technology (All 7 year cycles)</vt:lpstr>
      <vt:lpstr>Time to Scratch the 7 Year Itch?</vt:lpstr>
      <vt:lpstr>Audience Poll #1:  Who in here has used Opencourseware?</vt:lpstr>
      <vt:lpstr>October 29, 2015 Campus Tech Leaders Report More Support for Free Educational Materials, Ellen Wexler, Chronicle of Higher Education http://chronicle.com/blogs/wiredcampus/campus-tech-leaders-report-more-support-for-free-educational-materials/57551?cid=at&amp;utm_source=at&amp;utm_medium=en&amp;elq=e4e3f59aa76642fe887fb1ea8a5a4cee&amp;elqCampaignId=1713&amp;elqaid=6714&amp;elqat=1&amp;elqTrackId=e0e831d54b44442d93aff83de20111dd   </vt:lpstr>
      <vt:lpstr>Audience Poll #2:  Who in here has taken a MOOC?</vt:lpstr>
      <vt:lpstr>Audience Poll #3:  Who in here has taught a MOOC?</vt:lpstr>
      <vt:lpstr>October 19, 2015 MOOCs Are Still Rising, at Least in Numbers,  Ellen Wexler, Chronicle of Higher Education http://chronicle.com/blogs/wiredcampus/moocs-are-still-rising-at-least-in-numbers/57527 </vt:lpstr>
      <vt:lpstr>October 19, 2015 MOOCs Are Still Rising, at Least in Numbers,  Ellen Wexler, Chronicle of Higher Education http://chronicle.com/blogs/wiredcampus/moocs-are-still-rising-at-least-in-numbers/57527 </vt:lpstr>
      <vt:lpstr>May 19, 2016 MOOC lists:  Class Central, the MOOC list https://www.mooc-list.com/ https://www.class-central.com/  </vt:lpstr>
      <vt:lpstr>May 19, 2016 Topica Recognizes MOOCs  (Topica EdTech Group…in Southeast Asia) https://topica.asia/ </vt:lpstr>
      <vt:lpstr>Things are heating up! http://routledge-ny.com/books/details/9781138807419/ </vt:lpstr>
      <vt:lpstr>Part II. MOOCs and Open Education Around the World http://routledge-ny.com/books/details/9781138807419/ </vt:lpstr>
      <vt:lpstr>Foreword #1: The Role of MOOCs in the Future of Education? George Siemens, Executive Director of the Learning Innovation and Networked Knowledge Research Lab, University of Texas Arlington</vt:lpstr>
      <vt:lpstr>Foreword #2: Open(ing up) Education for All, Boosted by Moocs?  Fred Mulder, UNESCO Chair in Open Educational Resources at the Open University of the Netherlands</vt:lpstr>
      <vt:lpstr>Chapter 1: The MOOC Misstep and the Open Education Infrastructure  David Wiley, Co-founder and Chief Academic Officer, Lumen Learning</vt:lpstr>
      <vt:lpstr>Chapter 2: The Single Canon:  MOOCs and Academic Colonization Karen Head, PhD The Georgia Institute of Technology</vt:lpstr>
      <vt:lpstr>Chapter 3: MOOCs and Open Education in Japan: A Case of the Open University of Japan Kumiko Aoki, Ph.D., The Open University of Japan</vt:lpstr>
      <vt:lpstr>Chapter 4: MOOCs, MERLOT, and Open Educational Services Gerard L. Hanley, Ph.D. MERLOT Executive Director Assistant Vice Chancellor, Academic Technology Services California State University, Office of the Chancellor  Figure 1. MOOCs as a Recent Evolution of OER</vt:lpstr>
      <vt:lpstr>Chapter 5: Enabling Open Education: A Feasibility Protocol for Australian Higher Education Dr Carina Bossu, University of Tasmania, Australia Mr David Bull, University of Southern Queensland, Australia Professor Mark Brown, Dublin City University, Ireland Figure 5.1. Feasibility Protocol</vt:lpstr>
      <vt:lpstr>Chapter 6: Open Education at the University of Cape Town Laura Czerniewicz, Glenda Cox, Cheryl Hodgkinson-Williams, and Michelle Willmers  Figure 3: The openness journey at the University of Cape Town (UCT)</vt:lpstr>
      <vt:lpstr>Chapter 8: MOOCs Downunder: Insights from the Open2Study Experience   Maggie Hartnett, Mark Brown, and Amy Wilson Massey University, Dublin City University, and Massey University Figure 3: Example of the Indigenous Studies subject</vt:lpstr>
      <vt:lpstr>Chapter 10: MOOC Pedagogy AMP: A Tool for Characterizing the Pedagogical Approaches of MOOCs Karen Swan, Scott Day, Leonard Bogle, and Traci van Prooyen University of Illinois Springfield  Figure 3. Ratings Metaphors</vt:lpstr>
      <vt:lpstr>Chapter 13: Unbundling Higher Education and the Georgia Tech Online MS in Computer Science: A Chronicle Richard DeMillo</vt:lpstr>
      <vt:lpstr>Chapter 14: Creating a Temporary Spontaneous Mini-Ecosystem through a MOOC Paul Kim and Charlie Chung, Stanford University   Figure 2. Twitter thread announcing the MOOC </vt:lpstr>
      <vt:lpstr>Chapter 15: Learning about MOOCs by Talking to Students Charles Severance, University of Michigan Chuck Severance, U Michigan/Coursera) in Barcelona http://www.youtube.com/watch?v=JzNHvmSv8TI   Chuck Severance, University of Michigan https://www.coursera.org/course/pythonlearn </vt:lpstr>
      <vt:lpstr>Chapter 16: Collaborative Design and Development of MOOCs for Teacher PD Bernard Robin and Sara McNeil, Univ. of Houston</vt:lpstr>
      <vt:lpstr>Chapter 18: Changing the Tune: MOOCs for Human Development? A Case Study Balaji Venkatataraman and Asha Kanwar, COL</vt:lpstr>
      <vt:lpstr>Chapter 19: Harnessing the Power of Open Learning to Share Global Prosperity and Eradicate Poverty Sheila Jagannathan, World Bank, Washington DC  Figure 1: World Bank Group Twin Goals </vt:lpstr>
      <vt:lpstr>Chapter 19: Harnessing the Power of Open Learning to Share Global Prosperity and Eradicate Poverty Sheila Jagannathan, World Bank, Washington DC MOOCs on Climate Change (e.g., impacts of climate change on farmland) and Risk and Opportunity (reducing the risk of childhood mortality) </vt:lpstr>
      <vt:lpstr>Chapter 20: The Glocalization of MOOCs in Southeast Asia  Zoraini Wati Abas, Ed.D. Figure 2. Eight of thirteen MOOCs offered by Taylor’s University</vt:lpstr>
      <vt:lpstr>Chapter 22: OER and MOOCs in Africa: The AVU Experience Griff Richards and Bakary Diallo,  African Virtual University, Nairobi, Kenya</vt:lpstr>
      <vt:lpstr>Chapter 23: Open Learning in the Corporate Setting  Elliot Masie, The Learning CONSORTIUM @ The MASIE Center</vt:lpstr>
      <vt:lpstr>Chapter 24: ALISON: A New World of Free Certified Learning Mike Feerick, CEO &amp; Founder, ALISON</vt:lpstr>
      <vt:lpstr>Chapter 28: MOOCs 2030:  A Future for Massive Online Learning Rebecca Ferguson, Mike Sharples (The Open University, UK), Russell Beale (University of Birmingham) Figure 1. The Beyond Prototypes Models of the TEL Complex  </vt:lpstr>
      <vt:lpstr>Part III. Ideas for Cultural Sensitivity</vt:lpstr>
      <vt:lpstr>Chapter 2: USA/Georgia Tech: Karen Head</vt:lpstr>
      <vt:lpstr>January 27, 2014 Various Geo-Political Issues Coursera Support Center, Why is my country blocked? http://help.coursera.org/customer/portal/articles/1425714-why-is-my-country-blocked-  Online education platform Coursera  blocks students in Syria and Iran, Wamba, Nina Curley http://www.wamda.com/2014/01/coursera-blocks-syria-and-iran-moocs-online-courses </vt:lpstr>
      <vt:lpstr>Chapter 3: Japan/The Open U Kumiko Aiko</vt:lpstr>
      <vt:lpstr>Chapter 5: Australia Carina Bossu</vt:lpstr>
      <vt:lpstr>September 16, 2013 Courses from Open Content Rwandan Degree Program Aims for a 'University in a Box', Chronicle of Higher Education, Megan O’Neil http://chronicle.com/article/Rwandan-Degree-Program-Aims/141631/ </vt:lpstr>
      <vt:lpstr>Chap. 6: South Africa Laura Czerniewicz</vt:lpstr>
      <vt:lpstr>PowerPoint Presentation</vt:lpstr>
      <vt:lpstr>Chapter 8:  New Zealand and Ireland  Mark Brown</vt:lpstr>
      <vt:lpstr>May 31, 2014 Localization of Content ocMOOCs and hMOOCs Revolutionizing online education Professor creates courses tailored to cultural differences, Korea JoongAng Daily, KIM BONG-MOON [bongmoon@joongang.co.kr]  http://koreajoongangdaily.joins.com/news/article/article.aspx?aid=2989930&amp;cloc=joongangdaily%7Chome%7Cnewslist1 </vt:lpstr>
      <vt:lpstr>Chapter 9: Scotland U of Edinburgh Amy Woodgate</vt:lpstr>
      <vt:lpstr>Mobile MOOCs (e.g., mobile courses on smartphone)</vt:lpstr>
      <vt:lpstr>Chapter 11:  India and Canada/COL  Sanjaya Mishra</vt:lpstr>
      <vt:lpstr>Chapter 12:  Netherlands/Open U  Fred Mulder and Darco Jansen</vt:lpstr>
      <vt:lpstr>May 27, 2015 MOOC Participant Study Strategies The Invisible Learners Taking MOOCs,  George Veletsianos, Inside Higher Ed https://www.insidehighered.com/blogs/higher-ed-beta/invisible-learners-taking-moocs </vt:lpstr>
      <vt:lpstr>Chapter 14:  USA/Stanford Paul Kim and Charlie Chung</vt:lpstr>
      <vt:lpstr>August 1, 2014 Can You Really Teach a MOOC in a Refugee Camp? Steve Kolowich, Chronicle of Higher Education http://chronicle.com/blogs/wiredcampus/can-you-really-teach-a-mooc-in-a-refugee-camp/54191  / </vt:lpstr>
      <vt:lpstr>April 20, 2015 Case Studies 250 MOOCs and Counting: One Man’s Educational Journey, Chronicle of Higher Education http://chronicle.com/article/250-MOOCsCounting-One/229397/?cid=at  If the MOOC movement has faded, nobody told Jima Ngei. Mr. Ngei, who lives in Port Harcourt, Nigeria, has completed and passed 250.</vt:lpstr>
      <vt:lpstr>Chapter 15:  USA/U Michigan Chuck Severance</vt:lpstr>
      <vt:lpstr>Chapter 19:  DC/World Bank Institute  Sheila Jagannathan</vt:lpstr>
      <vt:lpstr>Chapter 20 Indonesia and Malaysia  Zoraini Wati Abas</vt:lpstr>
      <vt:lpstr>March 4, 2016 MOOCs: vital tools in education of the future – or over-hyped online fad? (embedded video: 8:01) Euro News, Sarah Chappell  MOOCs: vital tools in education of the future – or over-hyped online fad?   http://www.euronews.com/2016/03/04/moocs-vital-tools-that-are-shaping-the-future-of-education-or-over-hyped-online/ </vt:lpstr>
      <vt:lpstr>Chapter 21:  U of Philippines Open U Melinda Bandalaria</vt:lpstr>
      <vt:lpstr>April 21, 2014 Internet Café in Manila The Revolution Is Not Being MOOC-ized, Students are educated, employed, and male. Gayle Christensen and Brandon Alcorn, UPenn, New Scientist http://www.slate.com/articles/health_and_science/new_scientist/2014/03/mooc_survey_students_of_free_online_courses_are_educated_employed_and_male.html   </vt:lpstr>
      <vt:lpstr>Chapter 27:  Canada Helene Fournier and Rita Hop</vt:lpstr>
      <vt:lpstr>April 28, 2016 Communities Shindig, Video Chat Tool Future Trends Forum (with Bryan Alexander) https://bryanalexander.org/  </vt:lpstr>
      <vt:lpstr>March 1, 2016 Zoom Tarleton State University, Texas  Dr. Credence Baker</vt:lpstr>
      <vt:lpstr>Chapter 28: UK/FutureLearn Rebecca Ferguson and Mike Sharples</vt:lpstr>
      <vt:lpstr>January 20, 2016 Why the Future Is Bright for the World’s Poorest Farmers, Gates Notes, the blog of Bill Gates https://www.gatesnotes.com/Development/The-Future-of-Farming?WT.mc_id=01_20_2016_20_FutureofFarming_BG-LI_&amp;WT.tsrc=BGLI </vt:lpstr>
      <vt:lpstr>Part IV.  Personalization of MOOCs</vt:lpstr>
      <vt:lpstr>Foreword: Canada/USA George Siemens</vt:lpstr>
      <vt:lpstr>March 9, 2016 iLearn@america MOOC: The Rise of Superheroes and their Impact on Pop Culture http://www.atamerica.or.id/events/2295/iLearnamerica-MOOC-The-Rise-of-Superheros-and-their-Impact-on-Pop-Culture </vt:lpstr>
      <vt:lpstr>October 1, 2014 Acrobatiq http://acrobatiq.com/ </vt:lpstr>
      <vt:lpstr>October 1, 2014 Smart Sparrow, Heat Maps on Misconceptions http https://www.smartsparrow.com/ </vt:lpstr>
      <vt:lpstr>Chapter 18: Canada/COL Balaji Venkataraman</vt:lpstr>
      <vt:lpstr>May 20, 2016 agMOOCs (India) http://www.agmoocs.in/ </vt:lpstr>
      <vt:lpstr>May 20, 2016 agMOOCs (India) http://www.agmoocs.in/  https://www.facebook.com/ccapatanzania/posts/1540201329627397 </vt:lpstr>
      <vt:lpstr>September 15, 2015 GROOCs are MOOCs for Social Impact Social Learning for Social Impact, edX Join the world’s first GROOC – a MOOC for groups – to collaborate with others globally and create social change. https://www.edx.org/course/social-learning-social-impact-mcgillx-groocx  https://www.youtube.com/watch?t=36&amp;v=WNg-5LFAMdI </vt:lpstr>
      <vt:lpstr>Chapter 18: Canada/COL Balaji Venkataraman</vt:lpstr>
      <vt:lpstr>May 19, 2016 Facebook Schools MOOCs on Engagement Jason Schmitt, EdSurge https://www.edsurge.com/news/2016-05-19-facebook-schools-moocs-on-engagement </vt:lpstr>
      <vt:lpstr>Chapter 18: DOCC/USA  Radhika Gajjala</vt:lpstr>
      <vt:lpstr>Chapter 18:  DOCC/USA Liz Losh</vt:lpstr>
      <vt:lpstr>September 2014 The Selfie Course http://www.selfieresearchers.com/the-selfie-course/ </vt:lpstr>
      <vt:lpstr>Chapter 19: DC/World Bank Institute  Sheila Jagannathan</vt:lpstr>
      <vt:lpstr>Research Topic #23.  Learning for Enjoyment vs. Credentials</vt:lpstr>
      <vt:lpstr>March 3, 2016 ‘Trump U.’ Draws Unflattering Spotlight to the Candidate as Fraud Cases Move Forward Chronicle of Higher Education, Corrine Ruff http://chronicle.com/article/Trump-U-Draws/235573?cid=trend_right_a </vt:lpstr>
      <vt:lpstr>August 5, 2015 Acceptability of Nanodegrees and Microcredentials How Nanodegrees Are Disrupting Higher Education John Waters, Campus Technology http://campustechnology.com/articles/2015/08/05/how-nanodegrees-are-disrupting-higher-education.aspx </vt:lpstr>
      <vt:lpstr>January 13, 2016 Degree gets you a tech job — or your money back, Marco della Cava, USA Today http://www.usatoday.com/story/tech/news/2016/01/13/degree-gets-you-tech-job-your-money-back/78703230/ </vt:lpstr>
      <vt:lpstr>January 20, 2016 Coursera Specializations https://www.coursera.org/browse?utm_medium=email&amp;utm_source=marketing&amp;utm_campaign=aUAR4L-fEeW6i-NodUB9Qw&amp;languages=en </vt:lpstr>
      <vt:lpstr>Chapter 21: Philippines Open U Melinda Bandalaria</vt:lpstr>
      <vt:lpstr>May 19, 2016 From MOOC to bootcamp to MIT MIT News http://news.mit.edu/2016/mooc-bootcamp-mit-0519 </vt:lpstr>
      <vt:lpstr>Chapter 22: Canada/Africa Griff Richards</vt:lpstr>
      <vt:lpstr>May 4, 2016 This Mongolian Teenager Aced a MOOC.  Now He Wants to Widen Their Impact  The Chronicle of Higher Education, Jeffrey R. Young http://chronicle.com/article/This-Mongolian-Teenager-Aced-a/236362 </vt:lpstr>
      <vt:lpstr>Chapter 25: USA/Illinois Vickie Cook</vt:lpstr>
      <vt:lpstr>Chapter 25: USA/Illinois Ray Schroeder</vt:lpstr>
      <vt:lpstr>Bonk, C. J., Lee. M. M., Reeves, T. C., &amp; Reynolds, T. H. (in press). The emergence and design of massive open online courses (MOOCs). In R. A. Reiser, &amp; J. V. Demsey (Eds.), Trends and issues in instructional design and technology (4th Ed.), (pp.?). Boston, MA: Pearson Education. Available: http://www.publicationshare.com/3</vt:lpstr>
      <vt:lpstr>Part V. Ten “10”  MOOC Instructor Guidelines</vt:lpstr>
      <vt:lpstr>     MOOC Instructor Guide #1. Plan and Prepare for the Experience</vt:lpstr>
      <vt:lpstr>   MOOC Guide #2. Build in Feedback for Each Experience (etc., Peer, Machine, Volunteer, and Self-Assessment)</vt:lpstr>
      <vt:lpstr>    MOOC Guide #3. Create Interactivities (e.g., use Polling Questions)</vt:lpstr>
      <vt:lpstr>    MOOC Guide #4. Provide Variation and Choice</vt:lpstr>
      <vt:lpstr>   MOOC Guide #5. Combine Sync and Async Instruction  (e.g., David Merrill and Charlie Reigeluth)</vt:lpstr>
      <vt:lpstr>    MOOC Guide #6. Design Responsive and Interactive Learning Communities</vt:lpstr>
      <vt:lpstr>    MOOC Guide #7. Offer Weekly Recaps and Updates</vt:lpstr>
      <vt:lpstr>     MOOC Guide #8. Personalize the Activity or Experience Where Possible!</vt:lpstr>
      <vt:lpstr>    MOOC Guide #9. Engage in Resource Sharing</vt:lpstr>
      <vt:lpstr>     MOOC Guide #10. Be Willing to Change Midstream.</vt:lpstr>
      <vt:lpstr>Any Comments or Questions? Slides at: TrainingShare.com Papers: PublicationShare.com Free Book: http://tec-variety.com/ MOOCsBook: http://moocsbook.com/    </vt:lpstr>
    </vt:vector>
  </TitlesOfParts>
  <Company>CourseShare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User</cp:lastModifiedBy>
  <cp:revision>2180</cp:revision>
  <cp:lastPrinted>2016-05-21T17:10:57Z</cp:lastPrinted>
  <dcterms:created xsi:type="dcterms:W3CDTF">2003-05-17T19:53:56Z</dcterms:created>
  <dcterms:modified xsi:type="dcterms:W3CDTF">2016-05-22T03:04:47Z</dcterms:modified>
</cp:coreProperties>
</file>